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83" r:id="rId2"/>
    <p:sldMasterId id="2147483695" r:id="rId3"/>
  </p:sldMasterIdLst>
  <p:notesMasterIdLst>
    <p:notesMasterId r:id="rId94"/>
  </p:notesMasterIdLst>
  <p:handoutMasterIdLst>
    <p:handoutMasterId r:id="rId95"/>
  </p:handoutMasterIdLst>
  <p:sldIdLst>
    <p:sldId id="440" r:id="rId4"/>
    <p:sldId id="441" r:id="rId5"/>
    <p:sldId id="445" r:id="rId6"/>
    <p:sldId id="446" r:id="rId7"/>
    <p:sldId id="791" r:id="rId8"/>
    <p:sldId id="600" r:id="rId9"/>
    <p:sldId id="586" r:id="rId10"/>
    <p:sldId id="452" r:id="rId11"/>
    <p:sldId id="605" r:id="rId12"/>
    <p:sldId id="614" r:id="rId13"/>
    <p:sldId id="604" r:id="rId14"/>
    <p:sldId id="587" r:id="rId15"/>
    <p:sldId id="598" r:id="rId16"/>
    <p:sldId id="597" r:id="rId17"/>
    <p:sldId id="465" r:id="rId18"/>
    <p:sldId id="589" r:id="rId19"/>
    <p:sldId id="576" r:id="rId20"/>
    <p:sldId id="466" r:id="rId21"/>
    <p:sldId id="771" r:id="rId22"/>
    <p:sldId id="469" r:id="rId23"/>
    <p:sldId id="773" r:id="rId24"/>
    <p:sldId id="794" r:id="rId25"/>
    <p:sldId id="795" r:id="rId26"/>
    <p:sldId id="796" r:id="rId27"/>
    <p:sldId id="797" r:id="rId28"/>
    <p:sldId id="798" r:id="rId29"/>
    <p:sldId id="799" r:id="rId30"/>
    <p:sldId id="473" r:id="rId31"/>
    <p:sldId id="474" r:id="rId32"/>
    <p:sldId id="577" r:id="rId33"/>
    <p:sldId id="475" r:id="rId34"/>
    <p:sldId id="557" r:id="rId35"/>
    <p:sldId id="616" r:id="rId36"/>
    <p:sldId id="712" r:id="rId37"/>
    <p:sldId id="713" r:id="rId38"/>
    <p:sldId id="617" r:id="rId39"/>
    <p:sldId id="618" r:id="rId40"/>
    <p:sldId id="621" r:id="rId41"/>
    <p:sldId id="792" r:id="rId42"/>
    <p:sldId id="793" r:id="rId43"/>
    <p:sldId id="637" r:id="rId44"/>
    <p:sldId id="710" r:id="rId45"/>
    <p:sldId id="782" r:id="rId46"/>
    <p:sldId id="711" r:id="rId47"/>
    <p:sldId id="638" r:id="rId48"/>
    <p:sldId id="639" r:id="rId49"/>
    <p:sldId id="701" r:id="rId50"/>
    <p:sldId id="642" r:id="rId51"/>
    <p:sldId id="788" r:id="rId52"/>
    <p:sldId id="651" r:id="rId53"/>
    <p:sldId id="652" r:id="rId54"/>
    <p:sldId id="653" r:id="rId55"/>
    <p:sldId id="789" r:id="rId56"/>
    <p:sldId id="714" r:id="rId57"/>
    <p:sldId id="715" r:id="rId58"/>
    <p:sldId id="716" r:id="rId59"/>
    <p:sldId id="762" r:id="rId60"/>
    <p:sldId id="763" r:id="rId61"/>
    <p:sldId id="764" r:id="rId62"/>
    <p:sldId id="765" r:id="rId63"/>
    <p:sldId id="724" r:id="rId64"/>
    <p:sldId id="725" r:id="rId65"/>
    <p:sldId id="728" r:id="rId66"/>
    <p:sldId id="729" r:id="rId67"/>
    <p:sldId id="732" r:id="rId68"/>
    <p:sldId id="733" r:id="rId69"/>
    <p:sldId id="734" r:id="rId70"/>
    <p:sldId id="735" r:id="rId71"/>
    <p:sldId id="744" r:id="rId72"/>
    <p:sldId id="784" r:id="rId73"/>
    <p:sldId id="579" r:id="rId74"/>
    <p:sldId id="532" r:id="rId75"/>
    <p:sldId id="533" r:id="rId76"/>
    <p:sldId id="609" r:id="rId77"/>
    <p:sldId id="610" r:id="rId78"/>
    <p:sldId id="580" r:id="rId79"/>
    <p:sldId id="536" r:id="rId80"/>
    <p:sldId id="537" r:id="rId81"/>
    <p:sldId id="538" r:id="rId82"/>
    <p:sldId id="540" r:id="rId83"/>
    <p:sldId id="582" r:id="rId84"/>
    <p:sldId id="599" r:id="rId85"/>
    <p:sldId id="584" r:id="rId86"/>
    <p:sldId id="590" r:id="rId87"/>
    <p:sldId id="594" r:id="rId88"/>
    <p:sldId id="593" r:id="rId89"/>
    <p:sldId id="592" r:id="rId90"/>
    <p:sldId id="595" r:id="rId91"/>
    <p:sldId id="787" r:id="rId92"/>
    <p:sldId id="541" r:id="rId9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00"/>
    <a:srgbClr val="CC3300"/>
    <a:srgbClr val="CC99FF"/>
    <a:srgbClr val="CCECFF"/>
    <a:srgbClr val="000066"/>
    <a:srgbClr val="FFCCCC"/>
    <a:srgbClr val="99CCFF"/>
    <a:srgbClr val="CC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935" autoAdjust="0"/>
    <p:restoredTop sz="94388" autoAdjust="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288"/>
    </p:cViewPr>
  </p:sorterViewPr>
  <p:notesViewPr>
    <p:cSldViewPr>
      <p:cViewPr varScale="1">
        <p:scale>
          <a:sx n="51" d="100"/>
          <a:sy n="51" d="100"/>
        </p:scale>
        <p:origin x="-26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72DF9-24B8-4899-80CA-B8760644FA0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7AA9EA14-C2A8-4B17-9D7A-9A433E1E2BFA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dirty="0" smtClean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E1346A-1F8F-4D8A-8B78-2A650D38377C}" type="par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D5D532A-755E-452A-9C2D-4BA7174BCF0B}" type="sib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1607165-CC90-4F75-B1E3-7F06A656659F}">
      <dgm:prSet custT="1"/>
      <dgm:spPr/>
      <dgm:t>
        <a:bodyPr/>
        <a:lstStyle/>
        <a:p>
          <a:pPr algn="l" rtl="0"/>
          <a:r>
            <a:rPr lang="en-US" sz="3200" dirty="0" smtClean="0">
              <a:solidFill>
                <a:srgbClr val="FF0000"/>
              </a:solidFill>
            </a:rPr>
            <a:t>6.2  </a:t>
          </a:r>
          <a:r>
            <a:rPr lang="zh-CN" sz="3200" dirty="0" smtClean="0">
              <a:solidFill>
                <a:srgbClr val="FF0000"/>
              </a:solidFill>
            </a:rPr>
            <a:t>文件传送协议</a:t>
          </a:r>
          <a:endParaRPr lang="en-US" sz="3200" dirty="0" smtClean="0">
            <a:solidFill>
              <a:srgbClr val="FF0000"/>
            </a:solidFill>
          </a:endParaRPr>
        </a:p>
      </dgm:t>
    </dgm:pt>
    <dgm:pt modelId="{9EAEC183-1FD8-4657-B3A1-813C192F5C89}" type="par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8BDDDA4-60DC-4010-86BF-5981E023BE50}" type="sib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80134D8-B8E1-4EB8-8623-40E482CA742D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6.3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远程终端协议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TELNET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6A60D2-A72E-492E-B1A3-BBB9ED029D10}" type="par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9984A42-908F-4386-A219-44771570D875}" type="sib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C94EBA5-039C-495F-9DE0-C059FB2BDC8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7300F82-DB82-4B4A-94EB-59BCBAD66B4D}" type="par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F90B20-2AF9-4AED-B7D6-B4E64D918540}" type="sib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1824E40-10DC-415A-B353-9B860CD3B95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31FA5B9-C8E4-45DB-AF19-B2714F04D7C9}" type="par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70C8791-6A82-4C76-B560-9424D805D77F}" type="sib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5439A09-050D-4C59-94E9-49159BC68C9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6D35BD84-E7B1-49B7-B3A6-17267B5E66C8}" type="par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C5850271-44A6-4E6B-BCEC-CB2DA9A1D56F}" type="sib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458F13CD-9693-422B-87DD-84A5651624C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6.7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简单网络管理协议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SNMP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865BFCBC-0CCD-49A0-B21C-16F009EC86EC}" type="par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A6F15BCE-BA11-489D-A36B-4136FC008831}" type="sib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96B8F17-0E59-499A-9E02-FAAEF513EE7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6.8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应用进程跨越网络的通信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D02769-932B-41C8-912D-955B2CCCD86C}" type="par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D94E557-ECC3-4DBF-AFEC-03932CC90A48}" type="sib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12F32FB-0C5B-4AD6-9A58-4EFEF221659B}" type="pres">
      <dgm:prSet presAssocID="{9EA72DF9-24B8-4899-80CA-B8760644FA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7A7D6-5DB7-45CC-A903-3AAFC39204D2}" type="pres">
      <dgm:prSet presAssocID="{7AA9EA14-C2A8-4B17-9D7A-9A433E1E2BFA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D962F-42C4-4B11-8369-E3F137693861}" type="pres">
      <dgm:prSet presAssocID="{FD5D532A-755E-452A-9C2D-4BA7174BCF0B}" presName="spacer" presStyleCnt="0"/>
      <dgm:spPr/>
    </dgm:pt>
    <dgm:pt modelId="{7E132E96-FED9-4F58-A64F-D044B98CAA36}" type="pres">
      <dgm:prSet presAssocID="{E1607165-CC90-4F75-B1E3-7F06A656659F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95414-6493-482C-B0E7-8C418F8BD9D7}" type="pres">
      <dgm:prSet presAssocID="{08BDDDA4-60DC-4010-86BF-5981E023BE50}" presName="spacer" presStyleCnt="0"/>
      <dgm:spPr/>
    </dgm:pt>
    <dgm:pt modelId="{496D8805-C94C-4547-B013-55EFFE18EAD5}" type="pres">
      <dgm:prSet presAssocID="{580134D8-B8E1-4EB8-8623-40E482CA742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36404-993C-4049-84B4-B3DB383F26A9}" type="pres">
      <dgm:prSet presAssocID="{D9984A42-908F-4386-A219-44771570D875}" presName="spacer" presStyleCnt="0"/>
      <dgm:spPr/>
    </dgm:pt>
    <dgm:pt modelId="{47CA9317-0CF5-4767-95A8-1480EDFED3EF}" type="pres">
      <dgm:prSet presAssocID="{2C94EBA5-039C-495F-9DE0-C059FB2BDC8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8E8DF-45B9-47B3-A8AE-4D321D5B4A62}" type="pres">
      <dgm:prSet presAssocID="{5BF90B20-2AF9-4AED-B7D6-B4E64D918540}" presName="spacer" presStyleCnt="0"/>
      <dgm:spPr/>
    </dgm:pt>
    <dgm:pt modelId="{F3EDBC79-D3D5-47E4-A35D-A7682283BF21}" type="pres">
      <dgm:prSet presAssocID="{B1824E40-10DC-415A-B353-9B860CD3B95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3F86E-36F9-4E25-8F0B-8F071E29A8D2}" type="pres">
      <dgm:prSet presAssocID="{B70C8791-6A82-4C76-B560-9424D805D77F}" presName="spacer" presStyleCnt="0"/>
      <dgm:spPr/>
    </dgm:pt>
    <dgm:pt modelId="{E26E3EF3-268B-4B28-8569-FA12419DC0CD}" type="pres">
      <dgm:prSet presAssocID="{F5439A09-050D-4C59-94E9-49159BC68C97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C9794-1E39-4E87-A65A-9AD896F6F35A}" type="pres">
      <dgm:prSet presAssocID="{C5850271-44A6-4E6B-BCEC-CB2DA9A1D56F}" presName="spacer" presStyleCnt="0"/>
      <dgm:spPr/>
    </dgm:pt>
    <dgm:pt modelId="{616848D4-7DC8-42DE-930B-80CF74EF5780}" type="pres">
      <dgm:prSet presAssocID="{458F13CD-9693-422B-87DD-84A5651624C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4FE0A-6F00-44A2-B2AF-2C93CE9F36C2}" type="pres">
      <dgm:prSet presAssocID="{A6F15BCE-BA11-489D-A36B-4136FC008831}" presName="spacer" presStyleCnt="0"/>
      <dgm:spPr/>
    </dgm:pt>
    <dgm:pt modelId="{76569BB1-7198-4C61-846A-2FFD78E58180}" type="pres">
      <dgm:prSet presAssocID="{E96B8F17-0E59-499A-9E02-FAAEF513EE7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E0B156-3FC9-4B1C-A0AA-347087A1B38F}" srcId="{9EA72DF9-24B8-4899-80CA-B8760644FA0E}" destId="{E96B8F17-0E59-499A-9E02-FAAEF513EE78}" srcOrd="7" destOrd="0" parTransId="{27D02769-932B-41C8-912D-955B2CCCD86C}" sibTransId="{BD94E557-ECC3-4DBF-AFEC-03932CC90A48}"/>
    <dgm:cxn modelId="{38C12536-29A3-47D8-A185-59117281E5CB}" type="presOf" srcId="{F5439A09-050D-4C59-94E9-49159BC68C97}" destId="{E26E3EF3-268B-4B28-8569-FA12419DC0CD}" srcOrd="0" destOrd="0" presId="urn:microsoft.com/office/officeart/2005/8/layout/vList2"/>
    <dgm:cxn modelId="{FD1C6739-9C93-4F31-B7C1-4B78C8EC444B}" type="presOf" srcId="{2C94EBA5-039C-495F-9DE0-C059FB2BDC87}" destId="{47CA9317-0CF5-4767-95A8-1480EDFED3EF}" srcOrd="0" destOrd="0" presId="urn:microsoft.com/office/officeart/2005/8/layout/vList2"/>
    <dgm:cxn modelId="{21313302-D995-4DCF-B8FD-D9031E9F2B26}" srcId="{9EA72DF9-24B8-4899-80CA-B8760644FA0E}" destId="{2C94EBA5-039C-495F-9DE0-C059FB2BDC87}" srcOrd="3" destOrd="0" parTransId="{D7300F82-DB82-4B4A-94EB-59BCBAD66B4D}" sibTransId="{5BF90B20-2AF9-4AED-B7D6-B4E64D918540}"/>
    <dgm:cxn modelId="{3EBE72B8-3A12-4D25-B476-B5FA8726C796}" type="presOf" srcId="{E1607165-CC90-4F75-B1E3-7F06A656659F}" destId="{7E132E96-FED9-4F58-A64F-D044B98CAA36}" srcOrd="0" destOrd="0" presId="urn:microsoft.com/office/officeart/2005/8/layout/vList2"/>
    <dgm:cxn modelId="{4E84CA76-7D31-4B88-A3A4-E351319E3EF0}" srcId="{9EA72DF9-24B8-4899-80CA-B8760644FA0E}" destId="{F5439A09-050D-4C59-94E9-49159BC68C97}" srcOrd="5" destOrd="0" parTransId="{6D35BD84-E7B1-49B7-B3A6-17267B5E66C8}" sibTransId="{C5850271-44A6-4E6B-BCEC-CB2DA9A1D56F}"/>
    <dgm:cxn modelId="{152271B3-AC82-4AB9-A08C-479773CFA609}" type="presOf" srcId="{580134D8-B8E1-4EB8-8623-40E482CA742D}" destId="{496D8805-C94C-4547-B013-55EFFE18EAD5}" srcOrd="0" destOrd="0" presId="urn:microsoft.com/office/officeart/2005/8/layout/vList2"/>
    <dgm:cxn modelId="{7D3A0562-2FB5-4303-A0B5-19118B64533E}" type="presOf" srcId="{9EA72DF9-24B8-4899-80CA-B8760644FA0E}" destId="{012F32FB-0C5B-4AD6-9A58-4EFEF221659B}" srcOrd="0" destOrd="0" presId="urn:microsoft.com/office/officeart/2005/8/layout/vList2"/>
    <dgm:cxn modelId="{58DC190F-0770-4657-8D4F-0E088240A4B1}" srcId="{9EA72DF9-24B8-4899-80CA-B8760644FA0E}" destId="{580134D8-B8E1-4EB8-8623-40E482CA742D}" srcOrd="2" destOrd="0" parTransId="{5B6A60D2-A72E-492E-B1A3-BBB9ED029D10}" sibTransId="{D9984A42-908F-4386-A219-44771570D875}"/>
    <dgm:cxn modelId="{D9570D0A-1FA0-4BFB-A768-75CAC6DC8AE8}" type="presOf" srcId="{7AA9EA14-C2A8-4B17-9D7A-9A433E1E2BFA}" destId="{A697A7D6-5DB7-45CC-A903-3AAFC39204D2}" srcOrd="0" destOrd="0" presId="urn:microsoft.com/office/officeart/2005/8/layout/vList2"/>
    <dgm:cxn modelId="{2AA0F733-DCBE-4A9E-BDDC-45F1C3C5A764}" srcId="{9EA72DF9-24B8-4899-80CA-B8760644FA0E}" destId="{458F13CD-9693-422B-87DD-84A5651624C7}" srcOrd="6" destOrd="0" parTransId="{865BFCBC-0CCD-49A0-B21C-16F009EC86EC}" sibTransId="{A6F15BCE-BA11-489D-A36B-4136FC008831}"/>
    <dgm:cxn modelId="{8F81A75E-37F6-42E8-B2A4-EF6CCF7A909E}" type="presOf" srcId="{B1824E40-10DC-415A-B353-9B860CD3B958}" destId="{F3EDBC79-D3D5-47E4-A35D-A7682283BF21}" srcOrd="0" destOrd="0" presId="urn:microsoft.com/office/officeart/2005/8/layout/vList2"/>
    <dgm:cxn modelId="{C67BD7B7-0C5F-4E3C-8C34-A1090BEBD2E8}" type="presOf" srcId="{E96B8F17-0E59-499A-9E02-FAAEF513EE78}" destId="{76569BB1-7198-4C61-846A-2FFD78E58180}" srcOrd="0" destOrd="0" presId="urn:microsoft.com/office/officeart/2005/8/layout/vList2"/>
    <dgm:cxn modelId="{8D287B5B-DEBA-4BCA-B3F3-FA701C6BB207}" srcId="{9EA72DF9-24B8-4899-80CA-B8760644FA0E}" destId="{B1824E40-10DC-415A-B353-9B860CD3B958}" srcOrd="4" destOrd="0" parTransId="{B31FA5B9-C8E4-45DB-AF19-B2714F04D7C9}" sibTransId="{B70C8791-6A82-4C76-B560-9424D805D77F}"/>
    <dgm:cxn modelId="{FD4C919D-F6E5-4126-B79D-A67C4AA9D593}" srcId="{9EA72DF9-24B8-4899-80CA-B8760644FA0E}" destId="{E1607165-CC90-4F75-B1E3-7F06A656659F}" srcOrd="1" destOrd="0" parTransId="{9EAEC183-1FD8-4657-B3A1-813C192F5C89}" sibTransId="{08BDDDA4-60DC-4010-86BF-5981E023BE50}"/>
    <dgm:cxn modelId="{00CC7CF7-867C-4244-8F5A-F25A1BB2E3C0}" srcId="{9EA72DF9-24B8-4899-80CA-B8760644FA0E}" destId="{7AA9EA14-C2A8-4B17-9D7A-9A433E1E2BFA}" srcOrd="0" destOrd="0" parTransId="{27E1346A-1F8F-4D8A-8B78-2A650D38377C}" sibTransId="{FD5D532A-755E-452A-9C2D-4BA7174BCF0B}"/>
    <dgm:cxn modelId="{6BE1F0B0-A067-425A-8286-D1F9E0EC042F}" type="presOf" srcId="{458F13CD-9693-422B-87DD-84A5651624C7}" destId="{616848D4-7DC8-42DE-930B-80CF74EF5780}" srcOrd="0" destOrd="0" presId="urn:microsoft.com/office/officeart/2005/8/layout/vList2"/>
    <dgm:cxn modelId="{82D20697-7B42-4B8F-85BD-7A7F0003FE84}" type="presParOf" srcId="{012F32FB-0C5B-4AD6-9A58-4EFEF221659B}" destId="{A697A7D6-5DB7-45CC-A903-3AAFC39204D2}" srcOrd="0" destOrd="0" presId="urn:microsoft.com/office/officeart/2005/8/layout/vList2"/>
    <dgm:cxn modelId="{6DB945E0-A656-48AD-9351-9221F695BB0B}" type="presParOf" srcId="{012F32FB-0C5B-4AD6-9A58-4EFEF221659B}" destId="{475D962F-42C4-4B11-8369-E3F137693861}" srcOrd="1" destOrd="0" presId="urn:microsoft.com/office/officeart/2005/8/layout/vList2"/>
    <dgm:cxn modelId="{385F1C1A-ED42-477F-9E7C-13435D6CDC4D}" type="presParOf" srcId="{012F32FB-0C5B-4AD6-9A58-4EFEF221659B}" destId="{7E132E96-FED9-4F58-A64F-D044B98CAA36}" srcOrd="2" destOrd="0" presId="urn:microsoft.com/office/officeart/2005/8/layout/vList2"/>
    <dgm:cxn modelId="{283148D7-EC26-42E1-86E5-EE7DD93C61BC}" type="presParOf" srcId="{012F32FB-0C5B-4AD6-9A58-4EFEF221659B}" destId="{1DE95414-6493-482C-B0E7-8C418F8BD9D7}" srcOrd="3" destOrd="0" presId="urn:microsoft.com/office/officeart/2005/8/layout/vList2"/>
    <dgm:cxn modelId="{501618CE-78C6-4F5E-9DDF-6FA82A615420}" type="presParOf" srcId="{012F32FB-0C5B-4AD6-9A58-4EFEF221659B}" destId="{496D8805-C94C-4547-B013-55EFFE18EAD5}" srcOrd="4" destOrd="0" presId="urn:microsoft.com/office/officeart/2005/8/layout/vList2"/>
    <dgm:cxn modelId="{384DFC00-F58B-4ADA-90D7-9FA0B49D1110}" type="presParOf" srcId="{012F32FB-0C5B-4AD6-9A58-4EFEF221659B}" destId="{8BA36404-993C-4049-84B4-B3DB383F26A9}" srcOrd="5" destOrd="0" presId="urn:microsoft.com/office/officeart/2005/8/layout/vList2"/>
    <dgm:cxn modelId="{77769E11-A080-4F94-A4AE-87C91574614B}" type="presParOf" srcId="{012F32FB-0C5B-4AD6-9A58-4EFEF221659B}" destId="{47CA9317-0CF5-4767-95A8-1480EDFED3EF}" srcOrd="6" destOrd="0" presId="urn:microsoft.com/office/officeart/2005/8/layout/vList2"/>
    <dgm:cxn modelId="{84F30A24-B636-46C6-BB08-406E96FF8144}" type="presParOf" srcId="{012F32FB-0C5B-4AD6-9A58-4EFEF221659B}" destId="{D088E8DF-45B9-47B3-A8AE-4D321D5B4A62}" srcOrd="7" destOrd="0" presId="urn:microsoft.com/office/officeart/2005/8/layout/vList2"/>
    <dgm:cxn modelId="{7846B378-92D5-4FE7-A00C-4909F850B846}" type="presParOf" srcId="{012F32FB-0C5B-4AD6-9A58-4EFEF221659B}" destId="{F3EDBC79-D3D5-47E4-A35D-A7682283BF21}" srcOrd="8" destOrd="0" presId="urn:microsoft.com/office/officeart/2005/8/layout/vList2"/>
    <dgm:cxn modelId="{525A10D3-12EF-4E4F-8056-9F432EABDB70}" type="presParOf" srcId="{012F32FB-0C5B-4AD6-9A58-4EFEF221659B}" destId="{8C33F86E-36F9-4E25-8F0B-8F071E29A8D2}" srcOrd="9" destOrd="0" presId="urn:microsoft.com/office/officeart/2005/8/layout/vList2"/>
    <dgm:cxn modelId="{181CA4E5-6AC5-4DA0-8E52-B3E95F8E4700}" type="presParOf" srcId="{012F32FB-0C5B-4AD6-9A58-4EFEF221659B}" destId="{E26E3EF3-268B-4B28-8569-FA12419DC0CD}" srcOrd="10" destOrd="0" presId="urn:microsoft.com/office/officeart/2005/8/layout/vList2"/>
    <dgm:cxn modelId="{902CB802-4213-4D69-A404-FC9A8A9B4318}" type="presParOf" srcId="{012F32FB-0C5B-4AD6-9A58-4EFEF221659B}" destId="{5B0C9794-1E39-4E87-A65A-9AD896F6F35A}" srcOrd="11" destOrd="0" presId="urn:microsoft.com/office/officeart/2005/8/layout/vList2"/>
    <dgm:cxn modelId="{BCA5B977-9CF2-4DCE-9147-CBD7A7FCBE40}" type="presParOf" srcId="{012F32FB-0C5B-4AD6-9A58-4EFEF221659B}" destId="{616848D4-7DC8-42DE-930B-80CF74EF5780}" srcOrd="12" destOrd="0" presId="urn:microsoft.com/office/officeart/2005/8/layout/vList2"/>
    <dgm:cxn modelId="{2B043DA6-1C80-447A-9313-6D68C66AB931}" type="presParOf" srcId="{012F32FB-0C5B-4AD6-9A58-4EFEF221659B}" destId="{CB84FE0A-6F00-44A2-B2AF-2C93CE9F36C2}" srcOrd="13" destOrd="0" presId="urn:microsoft.com/office/officeart/2005/8/layout/vList2"/>
    <dgm:cxn modelId="{9B757261-6FD7-4FA9-9BA9-89F074D45845}" type="presParOf" srcId="{012F32FB-0C5B-4AD6-9A58-4EFEF221659B}" destId="{76569BB1-7198-4C61-846A-2FFD78E5818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72DF9-24B8-4899-80CA-B8760644FA0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7AA9EA14-C2A8-4B17-9D7A-9A433E1E2BFA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dirty="0" smtClean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E1346A-1F8F-4D8A-8B78-2A650D38377C}" type="par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D5D532A-755E-452A-9C2D-4BA7174BCF0B}" type="sib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1607165-CC90-4F75-B1E3-7F06A656659F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6.2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文件传送协议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9EAEC183-1FD8-4657-B3A1-813C192F5C89}" type="par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8BDDDA4-60DC-4010-86BF-5981E023BE50}" type="sib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80134D8-B8E1-4EB8-8623-40E482CA742D}">
      <dgm:prSet custT="1"/>
      <dgm:spPr/>
      <dgm:t>
        <a:bodyPr/>
        <a:lstStyle/>
        <a:p>
          <a:pPr algn="l" rtl="0"/>
          <a:r>
            <a:rPr lang="en-US" sz="3200" dirty="0" smtClean="0">
              <a:solidFill>
                <a:srgbClr val="FF0000"/>
              </a:solidFill>
            </a:rPr>
            <a:t>6.3  </a:t>
          </a:r>
          <a:r>
            <a:rPr lang="zh-CN" sz="3200" dirty="0" smtClean="0">
              <a:solidFill>
                <a:srgbClr val="FF0000"/>
              </a:solidFill>
            </a:rPr>
            <a:t>远程终端协议 </a:t>
          </a:r>
          <a:r>
            <a:rPr lang="en-US" sz="3200" dirty="0" smtClean="0">
              <a:solidFill>
                <a:srgbClr val="FF0000"/>
              </a:solidFill>
            </a:rPr>
            <a:t>TELNET </a:t>
          </a:r>
          <a:endParaRPr lang="zh-CN" sz="3200" dirty="0" smtClean="0">
            <a:solidFill>
              <a:srgbClr val="FF0000"/>
            </a:solidFill>
          </a:endParaRPr>
        </a:p>
      </dgm:t>
    </dgm:pt>
    <dgm:pt modelId="{5B6A60D2-A72E-492E-B1A3-BBB9ED029D10}" type="par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9984A42-908F-4386-A219-44771570D875}" type="sib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C94EBA5-039C-495F-9DE0-C059FB2BDC8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dirty="0" smtClean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7300F82-DB82-4B4A-94EB-59BCBAD66B4D}" type="par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F90B20-2AF9-4AED-B7D6-B4E64D918540}" type="sib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1824E40-10DC-415A-B353-9B860CD3B95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31FA5B9-C8E4-45DB-AF19-B2714F04D7C9}" type="par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70C8791-6A82-4C76-B560-9424D805D77F}" type="sib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5439A09-050D-4C59-94E9-49159BC68C9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6D35BD84-E7B1-49B7-B3A6-17267B5E66C8}" type="par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C5850271-44A6-4E6B-BCEC-CB2DA9A1D56F}" type="sib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458F13CD-9693-422B-87DD-84A5651624C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6.7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简单网络管理协议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SNMP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865BFCBC-0CCD-49A0-B21C-16F009EC86EC}" type="par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A6F15BCE-BA11-489D-A36B-4136FC008831}" type="sib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96B8F17-0E59-499A-9E02-FAAEF513EE7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6.8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应用进程跨越网络的通信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D02769-932B-41C8-912D-955B2CCCD86C}" type="par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D94E557-ECC3-4DBF-AFEC-03932CC90A48}" type="sib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12F32FB-0C5B-4AD6-9A58-4EFEF221659B}" type="pres">
      <dgm:prSet presAssocID="{9EA72DF9-24B8-4899-80CA-B8760644FA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7A7D6-5DB7-45CC-A903-3AAFC39204D2}" type="pres">
      <dgm:prSet presAssocID="{7AA9EA14-C2A8-4B17-9D7A-9A433E1E2BFA}" presName="parentText" presStyleLbl="node1" presStyleIdx="0" presStyleCnt="8" custLinFactY="-24344" custLinFactNeighborX="-435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D962F-42C4-4B11-8369-E3F137693861}" type="pres">
      <dgm:prSet presAssocID="{FD5D532A-755E-452A-9C2D-4BA7174BCF0B}" presName="spacer" presStyleCnt="0"/>
      <dgm:spPr/>
    </dgm:pt>
    <dgm:pt modelId="{7E132E96-FED9-4F58-A64F-D044B98CAA36}" type="pres">
      <dgm:prSet presAssocID="{E1607165-CC90-4F75-B1E3-7F06A656659F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95414-6493-482C-B0E7-8C418F8BD9D7}" type="pres">
      <dgm:prSet presAssocID="{08BDDDA4-60DC-4010-86BF-5981E023BE50}" presName="spacer" presStyleCnt="0"/>
      <dgm:spPr/>
    </dgm:pt>
    <dgm:pt modelId="{496D8805-C94C-4547-B013-55EFFE18EAD5}" type="pres">
      <dgm:prSet presAssocID="{580134D8-B8E1-4EB8-8623-40E482CA742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36404-993C-4049-84B4-B3DB383F26A9}" type="pres">
      <dgm:prSet presAssocID="{D9984A42-908F-4386-A219-44771570D875}" presName="spacer" presStyleCnt="0"/>
      <dgm:spPr/>
    </dgm:pt>
    <dgm:pt modelId="{47CA9317-0CF5-4767-95A8-1480EDFED3EF}" type="pres">
      <dgm:prSet presAssocID="{2C94EBA5-039C-495F-9DE0-C059FB2BDC8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8E8DF-45B9-47B3-A8AE-4D321D5B4A62}" type="pres">
      <dgm:prSet presAssocID="{5BF90B20-2AF9-4AED-B7D6-B4E64D918540}" presName="spacer" presStyleCnt="0"/>
      <dgm:spPr/>
    </dgm:pt>
    <dgm:pt modelId="{F3EDBC79-D3D5-47E4-A35D-A7682283BF21}" type="pres">
      <dgm:prSet presAssocID="{B1824E40-10DC-415A-B353-9B860CD3B95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3F86E-36F9-4E25-8F0B-8F071E29A8D2}" type="pres">
      <dgm:prSet presAssocID="{B70C8791-6A82-4C76-B560-9424D805D77F}" presName="spacer" presStyleCnt="0"/>
      <dgm:spPr/>
    </dgm:pt>
    <dgm:pt modelId="{E26E3EF3-268B-4B28-8569-FA12419DC0CD}" type="pres">
      <dgm:prSet presAssocID="{F5439A09-050D-4C59-94E9-49159BC68C97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C9794-1E39-4E87-A65A-9AD896F6F35A}" type="pres">
      <dgm:prSet presAssocID="{C5850271-44A6-4E6B-BCEC-CB2DA9A1D56F}" presName="spacer" presStyleCnt="0"/>
      <dgm:spPr/>
    </dgm:pt>
    <dgm:pt modelId="{616848D4-7DC8-42DE-930B-80CF74EF5780}" type="pres">
      <dgm:prSet presAssocID="{458F13CD-9693-422B-87DD-84A5651624C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4FE0A-6F00-44A2-B2AF-2C93CE9F36C2}" type="pres">
      <dgm:prSet presAssocID="{A6F15BCE-BA11-489D-A36B-4136FC008831}" presName="spacer" presStyleCnt="0"/>
      <dgm:spPr/>
    </dgm:pt>
    <dgm:pt modelId="{76569BB1-7198-4C61-846A-2FFD78E58180}" type="pres">
      <dgm:prSet presAssocID="{E96B8F17-0E59-499A-9E02-FAAEF513EE7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E0B156-3FC9-4B1C-A0AA-347087A1B38F}" srcId="{9EA72DF9-24B8-4899-80CA-B8760644FA0E}" destId="{E96B8F17-0E59-499A-9E02-FAAEF513EE78}" srcOrd="7" destOrd="0" parTransId="{27D02769-932B-41C8-912D-955B2CCCD86C}" sibTransId="{BD94E557-ECC3-4DBF-AFEC-03932CC90A48}"/>
    <dgm:cxn modelId="{21313302-D995-4DCF-B8FD-D9031E9F2B26}" srcId="{9EA72DF9-24B8-4899-80CA-B8760644FA0E}" destId="{2C94EBA5-039C-495F-9DE0-C059FB2BDC87}" srcOrd="3" destOrd="0" parTransId="{D7300F82-DB82-4B4A-94EB-59BCBAD66B4D}" sibTransId="{5BF90B20-2AF9-4AED-B7D6-B4E64D918540}"/>
    <dgm:cxn modelId="{84A85DBB-207B-4F24-BD6C-B9724C76C4A3}" type="presOf" srcId="{7AA9EA14-C2A8-4B17-9D7A-9A433E1E2BFA}" destId="{A697A7D6-5DB7-45CC-A903-3AAFC39204D2}" srcOrd="0" destOrd="0" presId="urn:microsoft.com/office/officeart/2005/8/layout/vList2"/>
    <dgm:cxn modelId="{BB4A1887-C9AE-48B8-831A-BB081CDDB345}" type="presOf" srcId="{580134D8-B8E1-4EB8-8623-40E482CA742D}" destId="{496D8805-C94C-4547-B013-55EFFE18EAD5}" srcOrd="0" destOrd="0" presId="urn:microsoft.com/office/officeart/2005/8/layout/vList2"/>
    <dgm:cxn modelId="{4E84CA76-7D31-4B88-A3A4-E351319E3EF0}" srcId="{9EA72DF9-24B8-4899-80CA-B8760644FA0E}" destId="{F5439A09-050D-4C59-94E9-49159BC68C97}" srcOrd="5" destOrd="0" parTransId="{6D35BD84-E7B1-49B7-B3A6-17267B5E66C8}" sibTransId="{C5850271-44A6-4E6B-BCEC-CB2DA9A1D56F}"/>
    <dgm:cxn modelId="{25707F17-D2EC-42CA-8CCA-71E3ABC2E734}" type="presOf" srcId="{2C94EBA5-039C-495F-9DE0-C059FB2BDC87}" destId="{47CA9317-0CF5-4767-95A8-1480EDFED3EF}" srcOrd="0" destOrd="0" presId="urn:microsoft.com/office/officeart/2005/8/layout/vList2"/>
    <dgm:cxn modelId="{58DC190F-0770-4657-8D4F-0E088240A4B1}" srcId="{9EA72DF9-24B8-4899-80CA-B8760644FA0E}" destId="{580134D8-B8E1-4EB8-8623-40E482CA742D}" srcOrd="2" destOrd="0" parTransId="{5B6A60D2-A72E-492E-B1A3-BBB9ED029D10}" sibTransId="{D9984A42-908F-4386-A219-44771570D875}"/>
    <dgm:cxn modelId="{E91CFEFD-37A7-4BED-A8E8-6409C47F1159}" type="presOf" srcId="{458F13CD-9693-422B-87DD-84A5651624C7}" destId="{616848D4-7DC8-42DE-930B-80CF74EF5780}" srcOrd="0" destOrd="0" presId="urn:microsoft.com/office/officeart/2005/8/layout/vList2"/>
    <dgm:cxn modelId="{7F1F7BD3-3821-4CA1-A94E-3B6C26AD197F}" type="presOf" srcId="{F5439A09-050D-4C59-94E9-49159BC68C97}" destId="{E26E3EF3-268B-4B28-8569-FA12419DC0CD}" srcOrd="0" destOrd="0" presId="urn:microsoft.com/office/officeart/2005/8/layout/vList2"/>
    <dgm:cxn modelId="{EC0500D3-5672-49ED-9AF9-98D9D2B50647}" type="presOf" srcId="{E96B8F17-0E59-499A-9E02-FAAEF513EE78}" destId="{76569BB1-7198-4C61-846A-2FFD78E58180}" srcOrd="0" destOrd="0" presId="urn:microsoft.com/office/officeart/2005/8/layout/vList2"/>
    <dgm:cxn modelId="{70D9B211-A78C-4F89-98A9-2D73F81F4B96}" type="presOf" srcId="{E1607165-CC90-4F75-B1E3-7F06A656659F}" destId="{7E132E96-FED9-4F58-A64F-D044B98CAA36}" srcOrd="0" destOrd="0" presId="urn:microsoft.com/office/officeart/2005/8/layout/vList2"/>
    <dgm:cxn modelId="{91A46C34-79B1-4CF2-A704-9FD83E54E4B0}" type="presOf" srcId="{9EA72DF9-24B8-4899-80CA-B8760644FA0E}" destId="{012F32FB-0C5B-4AD6-9A58-4EFEF221659B}" srcOrd="0" destOrd="0" presId="urn:microsoft.com/office/officeart/2005/8/layout/vList2"/>
    <dgm:cxn modelId="{F371F6F4-56B2-4379-8B93-3179ED1FCAF6}" type="presOf" srcId="{B1824E40-10DC-415A-B353-9B860CD3B958}" destId="{F3EDBC79-D3D5-47E4-A35D-A7682283BF21}" srcOrd="0" destOrd="0" presId="urn:microsoft.com/office/officeart/2005/8/layout/vList2"/>
    <dgm:cxn modelId="{2AA0F733-DCBE-4A9E-BDDC-45F1C3C5A764}" srcId="{9EA72DF9-24B8-4899-80CA-B8760644FA0E}" destId="{458F13CD-9693-422B-87DD-84A5651624C7}" srcOrd="6" destOrd="0" parTransId="{865BFCBC-0CCD-49A0-B21C-16F009EC86EC}" sibTransId="{A6F15BCE-BA11-489D-A36B-4136FC008831}"/>
    <dgm:cxn modelId="{8D287B5B-DEBA-4BCA-B3F3-FA701C6BB207}" srcId="{9EA72DF9-24B8-4899-80CA-B8760644FA0E}" destId="{B1824E40-10DC-415A-B353-9B860CD3B958}" srcOrd="4" destOrd="0" parTransId="{B31FA5B9-C8E4-45DB-AF19-B2714F04D7C9}" sibTransId="{B70C8791-6A82-4C76-B560-9424D805D77F}"/>
    <dgm:cxn modelId="{FD4C919D-F6E5-4126-B79D-A67C4AA9D593}" srcId="{9EA72DF9-24B8-4899-80CA-B8760644FA0E}" destId="{E1607165-CC90-4F75-B1E3-7F06A656659F}" srcOrd="1" destOrd="0" parTransId="{9EAEC183-1FD8-4657-B3A1-813C192F5C89}" sibTransId="{08BDDDA4-60DC-4010-86BF-5981E023BE50}"/>
    <dgm:cxn modelId="{00CC7CF7-867C-4244-8F5A-F25A1BB2E3C0}" srcId="{9EA72DF9-24B8-4899-80CA-B8760644FA0E}" destId="{7AA9EA14-C2A8-4B17-9D7A-9A433E1E2BFA}" srcOrd="0" destOrd="0" parTransId="{27E1346A-1F8F-4D8A-8B78-2A650D38377C}" sibTransId="{FD5D532A-755E-452A-9C2D-4BA7174BCF0B}"/>
    <dgm:cxn modelId="{A002C172-4904-48A2-80A1-0A7596C9E222}" type="presParOf" srcId="{012F32FB-0C5B-4AD6-9A58-4EFEF221659B}" destId="{A697A7D6-5DB7-45CC-A903-3AAFC39204D2}" srcOrd="0" destOrd="0" presId="urn:microsoft.com/office/officeart/2005/8/layout/vList2"/>
    <dgm:cxn modelId="{4B316CE9-BDD5-42E9-BAE3-C31FEE16BC54}" type="presParOf" srcId="{012F32FB-0C5B-4AD6-9A58-4EFEF221659B}" destId="{475D962F-42C4-4B11-8369-E3F137693861}" srcOrd="1" destOrd="0" presId="urn:microsoft.com/office/officeart/2005/8/layout/vList2"/>
    <dgm:cxn modelId="{6F9C2DC5-4E23-46AC-A396-0125F02B6ED6}" type="presParOf" srcId="{012F32FB-0C5B-4AD6-9A58-4EFEF221659B}" destId="{7E132E96-FED9-4F58-A64F-D044B98CAA36}" srcOrd="2" destOrd="0" presId="urn:microsoft.com/office/officeart/2005/8/layout/vList2"/>
    <dgm:cxn modelId="{33BB41DB-F2FE-4AA9-91F3-22182A163B98}" type="presParOf" srcId="{012F32FB-0C5B-4AD6-9A58-4EFEF221659B}" destId="{1DE95414-6493-482C-B0E7-8C418F8BD9D7}" srcOrd="3" destOrd="0" presId="urn:microsoft.com/office/officeart/2005/8/layout/vList2"/>
    <dgm:cxn modelId="{5F8F088C-ED00-4F43-8959-9549EBC8D501}" type="presParOf" srcId="{012F32FB-0C5B-4AD6-9A58-4EFEF221659B}" destId="{496D8805-C94C-4547-B013-55EFFE18EAD5}" srcOrd="4" destOrd="0" presId="urn:microsoft.com/office/officeart/2005/8/layout/vList2"/>
    <dgm:cxn modelId="{D3196467-8F37-44AD-9B28-580EB38F8C4E}" type="presParOf" srcId="{012F32FB-0C5B-4AD6-9A58-4EFEF221659B}" destId="{8BA36404-993C-4049-84B4-B3DB383F26A9}" srcOrd="5" destOrd="0" presId="urn:microsoft.com/office/officeart/2005/8/layout/vList2"/>
    <dgm:cxn modelId="{2E367B21-4745-4528-A29C-EF471AEB1840}" type="presParOf" srcId="{012F32FB-0C5B-4AD6-9A58-4EFEF221659B}" destId="{47CA9317-0CF5-4767-95A8-1480EDFED3EF}" srcOrd="6" destOrd="0" presId="urn:microsoft.com/office/officeart/2005/8/layout/vList2"/>
    <dgm:cxn modelId="{080A9701-BEDC-43F6-903E-2F0E7EA7EE16}" type="presParOf" srcId="{012F32FB-0C5B-4AD6-9A58-4EFEF221659B}" destId="{D088E8DF-45B9-47B3-A8AE-4D321D5B4A62}" srcOrd="7" destOrd="0" presId="urn:microsoft.com/office/officeart/2005/8/layout/vList2"/>
    <dgm:cxn modelId="{EDF8CEFF-6377-4F9C-A6D5-2275AE110D53}" type="presParOf" srcId="{012F32FB-0C5B-4AD6-9A58-4EFEF221659B}" destId="{F3EDBC79-D3D5-47E4-A35D-A7682283BF21}" srcOrd="8" destOrd="0" presId="urn:microsoft.com/office/officeart/2005/8/layout/vList2"/>
    <dgm:cxn modelId="{86F865C8-3338-4CAB-82A2-584CE1DB464B}" type="presParOf" srcId="{012F32FB-0C5B-4AD6-9A58-4EFEF221659B}" destId="{8C33F86E-36F9-4E25-8F0B-8F071E29A8D2}" srcOrd="9" destOrd="0" presId="urn:microsoft.com/office/officeart/2005/8/layout/vList2"/>
    <dgm:cxn modelId="{8C49DFF8-18FF-4372-AB59-CDE0BFAA463C}" type="presParOf" srcId="{012F32FB-0C5B-4AD6-9A58-4EFEF221659B}" destId="{E26E3EF3-268B-4B28-8569-FA12419DC0CD}" srcOrd="10" destOrd="0" presId="urn:microsoft.com/office/officeart/2005/8/layout/vList2"/>
    <dgm:cxn modelId="{B4C632F3-4CE6-49BB-A05B-126B6CA70177}" type="presParOf" srcId="{012F32FB-0C5B-4AD6-9A58-4EFEF221659B}" destId="{5B0C9794-1E39-4E87-A65A-9AD896F6F35A}" srcOrd="11" destOrd="0" presId="urn:microsoft.com/office/officeart/2005/8/layout/vList2"/>
    <dgm:cxn modelId="{F2A5AA9A-3045-4EE1-86F3-4BDCF46AB070}" type="presParOf" srcId="{012F32FB-0C5B-4AD6-9A58-4EFEF221659B}" destId="{616848D4-7DC8-42DE-930B-80CF74EF5780}" srcOrd="12" destOrd="0" presId="urn:microsoft.com/office/officeart/2005/8/layout/vList2"/>
    <dgm:cxn modelId="{27B80461-D360-4F56-A929-7C496FD27C4F}" type="presParOf" srcId="{012F32FB-0C5B-4AD6-9A58-4EFEF221659B}" destId="{CB84FE0A-6F00-44A2-B2AF-2C93CE9F36C2}" srcOrd="13" destOrd="0" presId="urn:microsoft.com/office/officeart/2005/8/layout/vList2"/>
    <dgm:cxn modelId="{56717670-F9C7-499A-A688-38436B147381}" type="presParOf" srcId="{012F32FB-0C5B-4AD6-9A58-4EFEF221659B}" destId="{76569BB1-7198-4C61-846A-2FFD78E5818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A72DF9-24B8-4899-80CA-B8760644FA0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7AA9EA14-C2A8-4B17-9D7A-9A433E1E2BFA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E1346A-1F8F-4D8A-8B78-2A650D38377C}" type="par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D5D532A-755E-452A-9C2D-4BA7174BCF0B}" type="sib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1607165-CC90-4F75-B1E3-7F06A656659F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6.2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文件传送协议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9EAEC183-1FD8-4657-B3A1-813C192F5C89}" type="par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8BDDDA4-60DC-4010-86BF-5981E023BE50}" type="sib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80134D8-B8E1-4EB8-8623-40E482CA742D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6.3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远程终端协议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TELNET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6A60D2-A72E-492E-B1A3-BBB9ED029D10}" type="par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9984A42-908F-4386-A219-44771570D875}" type="sib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C94EBA5-039C-495F-9DE0-C059FB2BDC8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7300F82-DB82-4B4A-94EB-59BCBAD66B4D}" type="par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F90B20-2AF9-4AED-B7D6-B4E64D918540}" type="sib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1824E40-10DC-415A-B353-9B860CD3B95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31FA5B9-C8E4-45DB-AF19-B2714F04D7C9}" type="par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70C8791-6A82-4C76-B560-9424D805D77F}" type="sib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5439A09-050D-4C59-94E9-49159BC68C9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6D35BD84-E7B1-49B7-B3A6-17267B5E66C8}" type="par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C5850271-44A6-4E6B-BCEC-CB2DA9A1D56F}" type="sib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458F13CD-9693-422B-87DD-84A5651624C7}">
      <dgm:prSet custT="1"/>
      <dgm:spPr/>
      <dgm:t>
        <a:bodyPr/>
        <a:lstStyle/>
        <a:p>
          <a:pPr algn="l" rtl="0"/>
          <a:r>
            <a:rPr lang="en-US" sz="3200" dirty="0" smtClean="0">
              <a:solidFill>
                <a:srgbClr val="FF0000"/>
              </a:solidFill>
            </a:rPr>
            <a:t>6.7   </a:t>
          </a:r>
          <a:r>
            <a:rPr lang="zh-CN" sz="3200" dirty="0" smtClean="0">
              <a:solidFill>
                <a:srgbClr val="FF0000"/>
              </a:solidFill>
            </a:rPr>
            <a:t>简单网络管理协议 </a:t>
          </a:r>
          <a:r>
            <a:rPr lang="en-US" sz="3200" dirty="0" smtClean="0">
              <a:solidFill>
                <a:srgbClr val="FF0000"/>
              </a:solidFill>
            </a:rPr>
            <a:t>SNMP</a:t>
          </a:r>
          <a:endParaRPr lang="zh-CN" sz="3200" dirty="0">
            <a:solidFill>
              <a:srgbClr val="FF0000"/>
            </a:solidFill>
          </a:endParaRPr>
        </a:p>
      </dgm:t>
    </dgm:pt>
    <dgm:pt modelId="{865BFCBC-0CCD-49A0-B21C-16F009EC86EC}" type="par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A6F15BCE-BA11-489D-A36B-4136FC008831}" type="sib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96B8F17-0E59-499A-9E02-FAAEF513EE7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6.8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应用进程跨越网络的通信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D02769-932B-41C8-912D-955B2CCCD86C}" type="par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D94E557-ECC3-4DBF-AFEC-03932CC90A48}" type="sib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12F32FB-0C5B-4AD6-9A58-4EFEF221659B}" type="pres">
      <dgm:prSet presAssocID="{9EA72DF9-24B8-4899-80CA-B8760644FA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7A7D6-5DB7-45CC-A903-3AAFC39204D2}" type="pres">
      <dgm:prSet presAssocID="{7AA9EA14-C2A8-4B17-9D7A-9A433E1E2BFA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D962F-42C4-4B11-8369-E3F137693861}" type="pres">
      <dgm:prSet presAssocID="{FD5D532A-755E-452A-9C2D-4BA7174BCF0B}" presName="spacer" presStyleCnt="0"/>
      <dgm:spPr/>
    </dgm:pt>
    <dgm:pt modelId="{7E132E96-FED9-4F58-A64F-D044B98CAA36}" type="pres">
      <dgm:prSet presAssocID="{E1607165-CC90-4F75-B1E3-7F06A656659F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95414-6493-482C-B0E7-8C418F8BD9D7}" type="pres">
      <dgm:prSet presAssocID="{08BDDDA4-60DC-4010-86BF-5981E023BE50}" presName="spacer" presStyleCnt="0"/>
      <dgm:spPr/>
    </dgm:pt>
    <dgm:pt modelId="{496D8805-C94C-4547-B013-55EFFE18EAD5}" type="pres">
      <dgm:prSet presAssocID="{580134D8-B8E1-4EB8-8623-40E482CA742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36404-993C-4049-84B4-B3DB383F26A9}" type="pres">
      <dgm:prSet presAssocID="{D9984A42-908F-4386-A219-44771570D875}" presName="spacer" presStyleCnt="0"/>
      <dgm:spPr/>
    </dgm:pt>
    <dgm:pt modelId="{47CA9317-0CF5-4767-95A8-1480EDFED3EF}" type="pres">
      <dgm:prSet presAssocID="{2C94EBA5-039C-495F-9DE0-C059FB2BDC8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8E8DF-45B9-47B3-A8AE-4D321D5B4A62}" type="pres">
      <dgm:prSet presAssocID="{5BF90B20-2AF9-4AED-B7D6-B4E64D918540}" presName="spacer" presStyleCnt="0"/>
      <dgm:spPr/>
    </dgm:pt>
    <dgm:pt modelId="{F3EDBC79-D3D5-47E4-A35D-A7682283BF21}" type="pres">
      <dgm:prSet presAssocID="{B1824E40-10DC-415A-B353-9B860CD3B95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3F86E-36F9-4E25-8F0B-8F071E29A8D2}" type="pres">
      <dgm:prSet presAssocID="{B70C8791-6A82-4C76-B560-9424D805D77F}" presName="spacer" presStyleCnt="0"/>
      <dgm:spPr/>
    </dgm:pt>
    <dgm:pt modelId="{E26E3EF3-268B-4B28-8569-FA12419DC0CD}" type="pres">
      <dgm:prSet presAssocID="{F5439A09-050D-4C59-94E9-49159BC68C97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C9794-1E39-4E87-A65A-9AD896F6F35A}" type="pres">
      <dgm:prSet presAssocID="{C5850271-44A6-4E6B-BCEC-CB2DA9A1D56F}" presName="spacer" presStyleCnt="0"/>
      <dgm:spPr/>
    </dgm:pt>
    <dgm:pt modelId="{616848D4-7DC8-42DE-930B-80CF74EF5780}" type="pres">
      <dgm:prSet presAssocID="{458F13CD-9693-422B-87DD-84A5651624C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4FE0A-6F00-44A2-B2AF-2C93CE9F36C2}" type="pres">
      <dgm:prSet presAssocID="{A6F15BCE-BA11-489D-A36B-4136FC008831}" presName="spacer" presStyleCnt="0"/>
      <dgm:spPr/>
    </dgm:pt>
    <dgm:pt modelId="{76569BB1-7198-4C61-846A-2FFD78E58180}" type="pres">
      <dgm:prSet presAssocID="{E96B8F17-0E59-499A-9E02-FAAEF513EE7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E0B156-3FC9-4B1C-A0AA-347087A1B38F}" srcId="{9EA72DF9-24B8-4899-80CA-B8760644FA0E}" destId="{E96B8F17-0E59-499A-9E02-FAAEF513EE78}" srcOrd="7" destOrd="0" parTransId="{27D02769-932B-41C8-912D-955B2CCCD86C}" sibTransId="{BD94E557-ECC3-4DBF-AFEC-03932CC90A48}"/>
    <dgm:cxn modelId="{39CDD56A-50E3-41AE-81F0-BC2B523DEE0B}" type="presOf" srcId="{E1607165-CC90-4F75-B1E3-7F06A656659F}" destId="{7E132E96-FED9-4F58-A64F-D044B98CAA36}" srcOrd="0" destOrd="0" presId="urn:microsoft.com/office/officeart/2005/8/layout/vList2"/>
    <dgm:cxn modelId="{1C83EBD7-DF91-4E3C-85D1-0FD6AA92BFD6}" type="presOf" srcId="{F5439A09-050D-4C59-94E9-49159BC68C97}" destId="{E26E3EF3-268B-4B28-8569-FA12419DC0CD}" srcOrd="0" destOrd="0" presId="urn:microsoft.com/office/officeart/2005/8/layout/vList2"/>
    <dgm:cxn modelId="{21313302-D995-4DCF-B8FD-D9031E9F2B26}" srcId="{9EA72DF9-24B8-4899-80CA-B8760644FA0E}" destId="{2C94EBA5-039C-495F-9DE0-C059FB2BDC87}" srcOrd="3" destOrd="0" parTransId="{D7300F82-DB82-4B4A-94EB-59BCBAD66B4D}" sibTransId="{5BF90B20-2AF9-4AED-B7D6-B4E64D918540}"/>
    <dgm:cxn modelId="{4E84CA76-7D31-4B88-A3A4-E351319E3EF0}" srcId="{9EA72DF9-24B8-4899-80CA-B8760644FA0E}" destId="{F5439A09-050D-4C59-94E9-49159BC68C97}" srcOrd="5" destOrd="0" parTransId="{6D35BD84-E7B1-49B7-B3A6-17267B5E66C8}" sibTransId="{C5850271-44A6-4E6B-BCEC-CB2DA9A1D56F}"/>
    <dgm:cxn modelId="{C114ED60-36DB-43B8-A49C-BB47E7D50109}" type="presOf" srcId="{2C94EBA5-039C-495F-9DE0-C059FB2BDC87}" destId="{47CA9317-0CF5-4767-95A8-1480EDFED3EF}" srcOrd="0" destOrd="0" presId="urn:microsoft.com/office/officeart/2005/8/layout/vList2"/>
    <dgm:cxn modelId="{69EBB7BF-867E-4F51-BEA2-7AA5288CFFA2}" type="presOf" srcId="{7AA9EA14-C2A8-4B17-9D7A-9A433E1E2BFA}" destId="{A697A7D6-5DB7-45CC-A903-3AAFC39204D2}" srcOrd="0" destOrd="0" presId="urn:microsoft.com/office/officeart/2005/8/layout/vList2"/>
    <dgm:cxn modelId="{58DC190F-0770-4657-8D4F-0E088240A4B1}" srcId="{9EA72DF9-24B8-4899-80CA-B8760644FA0E}" destId="{580134D8-B8E1-4EB8-8623-40E482CA742D}" srcOrd="2" destOrd="0" parTransId="{5B6A60D2-A72E-492E-B1A3-BBB9ED029D10}" sibTransId="{D9984A42-908F-4386-A219-44771570D875}"/>
    <dgm:cxn modelId="{ED630620-998F-4AE1-B819-CE236AE00A40}" type="presOf" srcId="{9EA72DF9-24B8-4899-80CA-B8760644FA0E}" destId="{012F32FB-0C5B-4AD6-9A58-4EFEF221659B}" srcOrd="0" destOrd="0" presId="urn:microsoft.com/office/officeart/2005/8/layout/vList2"/>
    <dgm:cxn modelId="{24F9D254-552F-48F6-AE47-764568F83990}" type="presOf" srcId="{B1824E40-10DC-415A-B353-9B860CD3B958}" destId="{F3EDBC79-D3D5-47E4-A35D-A7682283BF21}" srcOrd="0" destOrd="0" presId="urn:microsoft.com/office/officeart/2005/8/layout/vList2"/>
    <dgm:cxn modelId="{8F246648-CDA8-4C34-93FD-C165AA834410}" type="presOf" srcId="{580134D8-B8E1-4EB8-8623-40E482CA742D}" destId="{496D8805-C94C-4547-B013-55EFFE18EAD5}" srcOrd="0" destOrd="0" presId="urn:microsoft.com/office/officeart/2005/8/layout/vList2"/>
    <dgm:cxn modelId="{2AA0F733-DCBE-4A9E-BDDC-45F1C3C5A764}" srcId="{9EA72DF9-24B8-4899-80CA-B8760644FA0E}" destId="{458F13CD-9693-422B-87DD-84A5651624C7}" srcOrd="6" destOrd="0" parTransId="{865BFCBC-0CCD-49A0-B21C-16F009EC86EC}" sibTransId="{A6F15BCE-BA11-489D-A36B-4136FC008831}"/>
    <dgm:cxn modelId="{8D287B5B-DEBA-4BCA-B3F3-FA701C6BB207}" srcId="{9EA72DF9-24B8-4899-80CA-B8760644FA0E}" destId="{B1824E40-10DC-415A-B353-9B860CD3B958}" srcOrd="4" destOrd="0" parTransId="{B31FA5B9-C8E4-45DB-AF19-B2714F04D7C9}" sibTransId="{B70C8791-6A82-4C76-B560-9424D805D77F}"/>
    <dgm:cxn modelId="{FD4C919D-F6E5-4126-B79D-A67C4AA9D593}" srcId="{9EA72DF9-24B8-4899-80CA-B8760644FA0E}" destId="{E1607165-CC90-4F75-B1E3-7F06A656659F}" srcOrd="1" destOrd="0" parTransId="{9EAEC183-1FD8-4657-B3A1-813C192F5C89}" sibTransId="{08BDDDA4-60DC-4010-86BF-5981E023BE50}"/>
    <dgm:cxn modelId="{00CC7CF7-867C-4244-8F5A-F25A1BB2E3C0}" srcId="{9EA72DF9-24B8-4899-80CA-B8760644FA0E}" destId="{7AA9EA14-C2A8-4B17-9D7A-9A433E1E2BFA}" srcOrd="0" destOrd="0" parTransId="{27E1346A-1F8F-4D8A-8B78-2A650D38377C}" sibTransId="{FD5D532A-755E-452A-9C2D-4BA7174BCF0B}"/>
    <dgm:cxn modelId="{703A6CE9-BDCC-4162-9410-14AFAA1D8479}" type="presOf" srcId="{458F13CD-9693-422B-87DD-84A5651624C7}" destId="{616848D4-7DC8-42DE-930B-80CF74EF5780}" srcOrd="0" destOrd="0" presId="urn:microsoft.com/office/officeart/2005/8/layout/vList2"/>
    <dgm:cxn modelId="{D31EAB66-B66F-44EB-8AC2-7875D1AF952A}" type="presOf" srcId="{E96B8F17-0E59-499A-9E02-FAAEF513EE78}" destId="{76569BB1-7198-4C61-846A-2FFD78E58180}" srcOrd="0" destOrd="0" presId="urn:microsoft.com/office/officeart/2005/8/layout/vList2"/>
    <dgm:cxn modelId="{B96DC978-DE70-4BE8-A867-89141CFDA2CF}" type="presParOf" srcId="{012F32FB-0C5B-4AD6-9A58-4EFEF221659B}" destId="{A697A7D6-5DB7-45CC-A903-3AAFC39204D2}" srcOrd="0" destOrd="0" presId="urn:microsoft.com/office/officeart/2005/8/layout/vList2"/>
    <dgm:cxn modelId="{830C50DE-17BE-42BD-A78D-120F2B45B5B5}" type="presParOf" srcId="{012F32FB-0C5B-4AD6-9A58-4EFEF221659B}" destId="{475D962F-42C4-4B11-8369-E3F137693861}" srcOrd="1" destOrd="0" presId="urn:microsoft.com/office/officeart/2005/8/layout/vList2"/>
    <dgm:cxn modelId="{FCC656AA-EE3E-4AE5-BA59-BEF9EB6CF8E3}" type="presParOf" srcId="{012F32FB-0C5B-4AD6-9A58-4EFEF221659B}" destId="{7E132E96-FED9-4F58-A64F-D044B98CAA36}" srcOrd="2" destOrd="0" presId="urn:microsoft.com/office/officeart/2005/8/layout/vList2"/>
    <dgm:cxn modelId="{74A5DACE-A95A-4B3B-963C-5528E4A3495B}" type="presParOf" srcId="{012F32FB-0C5B-4AD6-9A58-4EFEF221659B}" destId="{1DE95414-6493-482C-B0E7-8C418F8BD9D7}" srcOrd="3" destOrd="0" presId="urn:microsoft.com/office/officeart/2005/8/layout/vList2"/>
    <dgm:cxn modelId="{6739DAEF-98C5-4104-A9D1-5B79A8DDFDA0}" type="presParOf" srcId="{012F32FB-0C5B-4AD6-9A58-4EFEF221659B}" destId="{496D8805-C94C-4547-B013-55EFFE18EAD5}" srcOrd="4" destOrd="0" presId="urn:microsoft.com/office/officeart/2005/8/layout/vList2"/>
    <dgm:cxn modelId="{ACEB612D-CE4B-48B8-97FC-ACE7C45E33B5}" type="presParOf" srcId="{012F32FB-0C5B-4AD6-9A58-4EFEF221659B}" destId="{8BA36404-993C-4049-84B4-B3DB383F26A9}" srcOrd="5" destOrd="0" presId="urn:microsoft.com/office/officeart/2005/8/layout/vList2"/>
    <dgm:cxn modelId="{89A31C3D-066A-4ACF-9095-84CE4CA1493F}" type="presParOf" srcId="{012F32FB-0C5B-4AD6-9A58-4EFEF221659B}" destId="{47CA9317-0CF5-4767-95A8-1480EDFED3EF}" srcOrd="6" destOrd="0" presId="urn:microsoft.com/office/officeart/2005/8/layout/vList2"/>
    <dgm:cxn modelId="{F0BED53C-E4DD-4F41-96E2-E5C4870006CC}" type="presParOf" srcId="{012F32FB-0C5B-4AD6-9A58-4EFEF221659B}" destId="{D088E8DF-45B9-47B3-A8AE-4D321D5B4A62}" srcOrd="7" destOrd="0" presId="urn:microsoft.com/office/officeart/2005/8/layout/vList2"/>
    <dgm:cxn modelId="{7FF27121-D09B-43A3-AE69-3E67150E9646}" type="presParOf" srcId="{012F32FB-0C5B-4AD6-9A58-4EFEF221659B}" destId="{F3EDBC79-D3D5-47E4-A35D-A7682283BF21}" srcOrd="8" destOrd="0" presId="urn:microsoft.com/office/officeart/2005/8/layout/vList2"/>
    <dgm:cxn modelId="{EA583355-BB86-4927-9C55-521BA09ED7F6}" type="presParOf" srcId="{012F32FB-0C5B-4AD6-9A58-4EFEF221659B}" destId="{8C33F86E-36F9-4E25-8F0B-8F071E29A8D2}" srcOrd="9" destOrd="0" presId="urn:microsoft.com/office/officeart/2005/8/layout/vList2"/>
    <dgm:cxn modelId="{9D76E00B-4DCB-43CA-A9A7-4495FFF536EF}" type="presParOf" srcId="{012F32FB-0C5B-4AD6-9A58-4EFEF221659B}" destId="{E26E3EF3-268B-4B28-8569-FA12419DC0CD}" srcOrd="10" destOrd="0" presId="urn:microsoft.com/office/officeart/2005/8/layout/vList2"/>
    <dgm:cxn modelId="{440EC07A-4C3F-4C25-95A1-519323C3F205}" type="presParOf" srcId="{012F32FB-0C5B-4AD6-9A58-4EFEF221659B}" destId="{5B0C9794-1E39-4E87-A65A-9AD896F6F35A}" srcOrd="11" destOrd="0" presId="urn:microsoft.com/office/officeart/2005/8/layout/vList2"/>
    <dgm:cxn modelId="{2C784CE9-B1D1-406E-B6BF-4E3C5B244302}" type="presParOf" srcId="{012F32FB-0C5B-4AD6-9A58-4EFEF221659B}" destId="{616848D4-7DC8-42DE-930B-80CF74EF5780}" srcOrd="12" destOrd="0" presId="urn:microsoft.com/office/officeart/2005/8/layout/vList2"/>
    <dgm:cxn modelId="{642F1E25-73D2-403E-9585-A784C9FD0847}" type="presParOf" srcId="{012F32FB-0C5B-4AD6-9A58-4EFEF221659B}" destId="{CB84FE0A-6F00-44A2-B2AF-2C93CE9F36C2}" srcOrd="13" destOrd="0" presId="urn:microsoft.com/office/officeart/2005/8/layout/vList2"/>
    <dgm:cxn modelId="{F3547D7F-3A17-4AF4-9B20-7673BBE47B17}" type="presParOf" srcId="{012F32FB-0C5B-4AD6-9A58-4EFEF221659B}" destId="{76569BB1-7198-4C61-846A-2FFD78E5818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A72DF9-24B8-4899-80CA-B8760644FA0E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7AA9EA14-C2A8-4B17-9D7A-9A433E1E2BFA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7E1346A-1F8F-4D8A-8B78-2A650D38377C}" type="par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D5D532A-755E-452A-9C2D-4BA7174BCF0B}" type="sibTrans" cxnId="{00CC7CF7-867C-4244-8F5A-F25A1BB2E3C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1607165-CC90-4F75-B1E3-7F06A656659F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6.2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文件传送协议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9EAEC183-1FD8-4657-B3A1-813C192F5C89}" type="par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8BDDDA4-60DC-4010-86BF-5981E023BE50}" type="sibTrans" cxnId="{FD4C919D-F6E5-4126-B79D-A67C4AA9D593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80134D8-B8E1-4EB8-8623-40E482CA742D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6.3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远程终端协议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TELNET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6A60D2-A72E-492E-B1A3-BBB9ED029D10}" type="par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9984A42-908F-4386-A219-44771570D875}" type="sibTrans" cxnId="{58DC190F-0770-4657-8D4F-0E088240A4B1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2C94EBA5-039C-495F-9DE0-C059FB2BDC8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D7300F82-DB82-4B4A-94EB-59BCBAD66B4D}" type="par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5BF90B20-2AF9-4AED-B7D6-B4E64D918540}" type="sibTrans" cxnId="{21313302-D995-4DCF-B8FD-D9031E9F2B26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1824E40-10DC-415A-B353-9B860CD3B958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31FA5B9-C8E4-45DB-AF19-B2714F04D7C9}" type="par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70C8791-6A82-4C76-B560-9424D805D77F}" type="sibTrans" cxnId="{8D287B5B-DEBA-4BCA-B3F3-FA701C6BB207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F5439A09-050D-4C59-94E9-49159BC68C9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6D35BD84-E7B1-49B7-B3A6-17267B5E66C8}" type="par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C5850271-44A6-4E6B-BCEC-CB2DA9A1D56F}" type="sibTrans" cxnId="{4E84CA76-7D31-4B88-A3A4-E351319E3EF0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458F13CD-9693-422B-87DD-84A5651624C7}">
      <dgm:prSet custT="1"/>
      <dgm:spPr/>
      <dgm:t>
        <a:bodyPr/>
        <a:lstStyle/>
        <a:p>
          <a:pPr algn="l" rtl="0"/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6.7   </a:t>
          </a:r>
          <a:r>
            <a:rPr lang="zh-CN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简单网络管理协议 </a:t>
          </a:r>
          <a:r>
            <a:rPr lang="en-US" sz="2800" dirty="0" smtClean="0">
              <a:solidFill>
                <a:schemeClr val="bg2">
                  <a:lumMod val="25000"/>
                  <a:lumOff val="75000"/>
                </a:schemeClr>
              </a:solidFill>
            </a:rPr>
            <a:t>SNMP</a:t>
          </a:r>
          <a:endParaRPr lang="zh-CN" sz="2800" dirty="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865BFCBC-0CCD-49A0-B21C-16F009EC86EC}" type="par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A6F15BCE-BA11-489D-A36B-4136FC008831}" type="sibTrans" cxnId="{2AA0F733-DCBE-4A9E-BDDC-45F1C3C5A764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E96B8F17-0E59-499A-9E02-FAAEF513EE78}">
      <dgm:prSet custT="1"/>
      <dgm:spPr/>
      <dgm:t>
        <a:bodyPr/>
        <a:lstStyle/>
        <a:p>
          <a:pPr algn="l" rtl="0"/>
          <a:r>
            <a:rPr lang="en-US" sz="3200" dirty="0" smtClean="0">
              <a:solidFill>
                <a:srgbClr val="FF0000"/>
              </a:solidFill>
            </a:rPr>
            <a:t>6.8  </a:t>
          </a:r>
          <a:r>
            <a:rPr lang="zh-CN" sz="3200" dirty="0" smtClean="0">
              <a:solidFill>
                <a:srgbClr val="FF0000"/>
              </a:solidFill>
            </a:rPr>
            <a:t>应用进程跨越网络的通信</a:t>
          </a:r>
          <a:endParaRPr lang="zh-CN" sz="3200" dirty="0">
            <a:solidFill>
              <a:srgbClr val="FF0000"/>
            </a:solidFill>
          </a:endParaRPr>
        </a:p>
      </dgm:t>
    </dgm:pt>
    <dgm:pt modelId="{27D02769-932B-41C8-912D-955B2CCCD86C}" type="par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BD94E557-ECC3-4DBF-AFEC-03932CC90A48}" type="sibTrans" cxnId="{0EE0B156-3FC9-4B1C-A0AA-347087A1B38F}">
      <dgm:prSet/>
      <dgm:spPr/>
      <dgm:t>
        <a:bodyPr/>
        <a:lstStyle/>
        <a:p>
          <a:endParaRPr lang="zh-CN" altLang="en-US" sz="2400">
            <a:solidFill>
              <a:schemeClr val="bg2">
                <a:lumMod val="25000"/>
                <a:lumOff val="75000"/>
              </a:schemeClr>
            </a:solidFill>
          </a:endParaRPr>
        </a:p>
      </dgm:t>
    </dgm:pt>
    <dgm:pt modelId="{012F32FB-0C5B-4AD6-9A58-4EFEF221659B}" type="pres">
      <dgm:prSet presAssocID="{9EA72DF9-24B8-4899-80CA-B8760644FA0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97A7D6-5DB7-45CC-A903-3AAFC39204D2}" type="pres">
      <dgm:prSet presAssocID="{7AA9EA14-C2A8-4B17-9D7A-9A433E1E2BFA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5D962F-42C4-4B11-8369-E3F137693861}" type="pres">
      <dgm:prSet presAssocID="{FD5D532A-755E-452A-9C2D-4BA7174BCF0B}" presName="spacer" presStyleCnt="0"/>
      <dgm:spPr/>
    </dgm:pt>
    <dgm:pt modelId="{7E132E96-FED9-4F58-A64F-D044B98CAA36}" type="pres">
      <dgm:prSet presAssocID="{E1607165-CC90-4F75-B1E3-7F06A656659F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E95414-6493-482C-B0E7-8C418F8BD9D7}" type="pres">
      <dgm:prSet presAssocID="{08BDDDA4-60DC-4010-86BF-5981E023BE50}" presName="spacer" presStyleCnt="0"/>
      <dgm:spPr/>
    </dgm:pt>
    <dgm:pt modelId="{496D8805-C94C-4547-B013-55EFFE18EAD5}" type="pres">
      <dgm:prSet presAssocID="{580134D8-B8E1-4EB8-8623-40E482CA742D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A36404-993C-4049-84B4-B3DB383F26A9}" type="pres">
      <dgm:prSet presAssocID="{D9984A42-908F-4386-A219-44771570D875}" presName="spacer" presStyleCnt="0"/>
      <dgm:spPr/>
    </dgm:pt>
    <dgm:pt modelId="{47CA9317-0CF5-4767-95A8-1480EDFED3EF}" type="pres">
      <dgm:prSet presAssocID="{2C94EBA5-039C-495F-9DE0-C059FB2BDC8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8E8DF-45B9-47B3-A8AE-4D321D5B4A62}" type="pres">
      <dgm:prSet presAssocID="{5BF90B20-2AF9-4AED-B7D6-B4E64D918540}" presName="spacer" presStyleCnt="0"/>
      <dgm:spPr/>
    </dgm:pt>
    <dgm:pt modelId="{F3EDBC79-D3D5-47E4-A35D-A7682283BF21}" type="pres">
      <dgm:prSet presAssocID="{B1824E40-10DC-415A-B353-9B860CD3B958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33F86E-36F9-4E25-8F0B-8F071E29A8D2}" type="pres">
      <dgm:prSet presAssocID="{B70C8791-6A82-4C76-B560-9424D805D77F}" presName="spacer" presStyleCnt="0"/>
      <dgm:spPr/>
    </dgm:pt>
    <dgm:pt modelId="{E26E3EF3-268B-4B28-8569-FA12419DC0CD}" type="pres">
      <dgm:prSet presAssocID="{F5439A09-050D-4C59-94E9-49159BC68C97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0C9794-1E39-4E87-A65A-9AD896F6F35A}" type="pres">
      <dgm:prSet presAssocID="{C5850271-44A6-4E6B-BCEC-CB2DA9A1D56F}" presName="spacer" presStyleCnt="0"/>
      <dgm:spPr/>
    </dgm:pt>
    <dgm:pt modelId="{616848D4-7DC8-42DE-930B-80CF74EF5780}" type="pres">
      <dgm:prSet presAssocID="{458F13CD-9693-422B-87DD-84A5651624C7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84FE0A-6F00-44A2-B2AF-2C93CE9F36C2}" type="pres">
      <dgm:prSet presAssocID="{A6F15BCE-BA11-489D-A36B-4136FC008831}" presName="spacer" presStyleCnt="0"/>
      <dgm:spPr/>
    </dgm:pt>
    <dgm:pt modelId="{76569BB1-7198-4C61-846A-2FFD78E58180}" type="pres">
      <dgm:prSet presAssocID="{E96B8F17-0E59-499A-9E02-FAAEF513EE7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E0B156-3FC9-4B1C-A0AA-347087A1B38F}" srcId="{9EA72DF9-24B8-4899-80CA-B8760644FA0E}" destId="{E96B8F17-0E59-499A-9E02-FAAEF513EE78}" srcOrd="7" destOrd="0" parTransId="{27D02769-932B-41C8-912D-955B2CCCD86C}" sibTransId="{BD94E557-ECC3-4DBF-AFEC-03932CC90A48}"/>
    <dgm:cxn modelId="{4947F363-F16E-49E3-8559-942C9D36CA48}" type="presOf" srcId="{580134D8-B8E1-4EB8-8623-40E482CA742D}" destId="{496D8805-C94C-4547-B013-55EFFE18EAD5}" srcOrd="0" destOrd="0" presId="urn:microsoft.com/office/officeart/2005/8/layout/vList2"/>
    <dgm:cxn modelId="{3E4002CB-6E1A-4966-8E00-19591F572528}" type="presOf" srcId="{F5439A09-050D-4C59-94E9-49159BC68C97}" destId="{E26E3EF3-268B-4B28-8569-FA12419DC0CD}" srcOrd="0" destOrd="0" presId="urn:microsoft.com/office/officeart/2005/8/layout/vList2"/>
    <dgm:cxn modelId="{4250E36A-C2F6-493A-B33E-F69E614F046D}" type="presOf" srcId="{E1607165-CC90-4F75-B1E3-7F06A656659F}" destId="{7E132E96-FED9-4F58-A64F-D044B98CAA36}" srcOrd="0" destOrd="0" presId="urn:microsoft.com/office/officeart/2005/8/layout/vList2"/>
    <dgm:cxn modelId="{21313302-D995-4DCF-B8FD-D9031E9F2B26}" srcId="{9EA72DF9-24B8-4899-80CA-B8760644FA0E}" destId="{2C94EBA5-039C-495F-9DE0-C059FB2BDC87}" srcOrd="3" destOrd="0" parTransId="{D7300F82-DB82-4B4A-94EB-59BCBAD66B4D}" sibTransId="{5BF90B20-2AF9-4AED-B7D6-B4E64D918540}"/>
    <dgm:cxn modelId="{4E84CA76-7D31-4B88-A3A4-E351319E3EF0}" srcId="{9EA72DF9-24B8-4899-80CA-B8760644FA0E}" destId="{F5439A09-050D-4C59-94E9-49159BC68C97}" srcOrd="5" destOrd="0" parTransId="{6D35BD84-E7B1-49B7-B3A6-17267B5E66C8}" sibTransId="{C5850271-44A6-4E6B-BCEC-CB2DA9A1D56F}"/>
    <dgm:cxn modelId="{EF4E484D-DDE6-41EB-A1D3-2538DAE4EAC2}" type="presOf" srcId="{7AA9EA14-C2A8-4B17-9D7A-9A433E1E2BFA}" destId="{A697A7D6-5DB7-45CC-A903-3AAFC39204D2}" srcOrd="0" destOrd="0" presId="urn:microsoft.com/office/officeart/2005/8/layout/vList2"/>
    <dgm:cxn modelId="{58DC190F-0770-4657-8D4F-0E088240A4B1}" srcId="{9EA72DF9-24B8-4899-80CA-B8760644FA0E}" destId="{580134D8-B8E1-4EB8-8623-40E482CA742D}" srcOrd="2" destOrd="0" parTransId="{5B6A60D2-A72E-492E-B1A3-BBB9ED029D10}" sibTransId="{D9984A42-908F-4386-A219-44771570D875}"/>
    <dgm:cxn modelId="{F727FA62-7E34-44EE-808A-E9025758A85F}" type="presOf" srcId="{E96B8F17-0E59-499A-9E02-FAAEF513EE78}" destId="{76569BB1-7198-4C61-846A-2FFD78E58180}" srcOrd="0" destOrd="0" presId="urn:microsoft.com/office/officeart/2005/8/layout/vList2"/>
    <dgm:cxn modelId="{398D3667-CA84-4C3F-895B-F8FF7E4E0B44}" type="presOf" srcId="{9EA72DF9-24B8-4899-80CA-B8760644FA0E}" destId="{012F32FB-0C5B-4AD6-9A58-4EFEF221659B}" srcOrd="0" destOrd="0" presId="urn:microsoft.com/office/officeart/2005/8/layout/vList2"/>
    <dgm:cxn modelId="{943378CE-517F-45EA-89BA-B36E3875F6C1}" type="presOf" srcId="{B1824E40-10DC-415A-B353-9B860CD3B958}" destId="{F3EDBC79-D3D5-47E4-A35D-A7682283BF21}" srcOrd="0" destOrd="0" presId="urn:microsoft.com/office/officeart/2005/8/layout/vList2"/>
    <dgm:cxn modelId="{15286977-DF7A-4B6D-B070-547A077C8F1B}" type="presOf" srcId="{458F13CD-9693-422B-87DD-84A5651624C7}" destId="{616848D4-7DC8-42DE-930B-80CF74EF5780}" srcOrd="0" destOrd="0" presId="urn:microsoft.com/office/officeart/2005/8/layout/vList2"/>
    <dgm:cxn modelId="{2AA0F733-DCBE-4A9E-BDDC-45F1C3C5A764}" srcId="{9EA72DF9-24B8-4899-80CA-B8760644FA0E}" destId="{458F13CD-9693-422B-87DD-84A5651624C7}" srcOrd="6" destOrd="0" parTransId="{865BFCBC-0CCD-49A0-B21C-16F009EC86EC}" sibTransId="{A6F15BCE-BA11-489D-A36B-4136FC008831}"/>
    <dgm:cxn modelId="{689892A4-483E-402C-95E1-2CBCF8D1FC8B}" type="presOf" srcId="{2C94EBA5-039C-495F-9DE0-C059FB2BDC87}" destId="{47CA9317-0CF5-4767-95A8-1480EDFED3EF}" srcOrd="0" destOrd="0" presId="urn:microsoft.com/office/officeart/2005/8/layout/vList2"/>
    <dgm:cxn modelId="{8D287B5B-DEBA-4BCA-B3F3-FA701C6BB207}" srcId="{9EA72DF9-24B8-4899-80CA-B8760644FA0E}" destId="{B1824E40-10DC-415A-B353-9B860CD3B958}" srcOrd="4" destOrd="0" parTransId="{B31FA5B9-C8E4-45DB-AF19-B2714F04D7C9}" sibTransId="{B70C8791-6A82-4C76-B560-9424D805D77F}"/>
    <dgm:cxn modelId="{FD4C919D-F6E5-4126-B79D-A67C4AA9D593}" srcId="{9EA72DF9-24B8-4899-80CA-B8760644FA0E}" destId="{E1607165-CC90-4F75-B1E3-7F06A656659F}" srcOrd="1" destOrd="0" parTransId="{9EAEC183-1FD8-4657-B3A1-813C192F5C89}" sibTransId="{08BDDDA4-60DC-4010-86BF-5981E023BE50}"/>
    <dgm:cxn modelId="{00CC7CF7-867C-4244-8F5A-F25A1BB2E3C0}" srcId="{9EA72DF9-24B8-4899-80CA-B8760644FA0E}" destId="{7AA9EA14-C2A8-4B17-9D7A-9A433E1E2BFA}" srcOrd="0" destOrd="0" parTransId="{27E1346A-1F8F-4D8A-8B78-2A650D38377C}" sibTransId="{FD5D532A-755E-452A-9C2D-4BA7174BCF0B}"/>
    <dgm:cxn modelId="{A45ADD04-AF7B-4202-8B03-BEA77AB6E81E}" type="presParOf" srcId="{012F32FB-0C5B-4AD6-9A58-4EFEF221659B}" destId="{A697A7D6-5DB7-45CC-A903-3AAFC39204D2}" srcOrd="0" destOrd="0" presId="urn:microsoft.com/office/officeart/2005/8/layout/vList2"/>
    <dgm:cxn modelId="{26132676-F124-4648-8FA0-CA7EE6CC7682}" type="presParOf" srcId="{012F32FB-0C5B-4AD6-9A58-4EFEF221659B}" destId="{475D962F-42C4-4B11-8369-E3F137693861}" srcOrd="1" destOrd="0" presId="urn:microsoft.com/office/officeart/2005/8/layout/vList2"/>
    <dgm:cxn modelId="{D2313B64-79F5-4D78-B6A3-3D67EEDFC553}" type="presParOf" srcId="{012F32FB-0C5B-4AD6-9A58-4EFEF221659B}" destId="{7E132E96-FED9-4F58-A64F-D044B98CAA36}" srcOrd="2" destOrd="0" presId="urn:microsoft.com/office/officeart/2005/8/layout/vList2"/>
    <dgm:cxn modelId="{B03FCBD9-5CB5-4A93-B780-1AB31991D3DC}" type="presParOf" srcId="{012F32FB-0C5B-4AD6-9A58-4EFEF221659B}" destId="{1DE95414-6493-482C-B0E7-8C418F8BD9D7}" srcOrd="3" destOrd="0" presId="urn:microsoft.com/office/officeart/2005/8/layout/vList2"/>
    <dgm:cxn modelId="{40DBCC3D-E135-48F8-BCA7-EFF79D7F7861}" type="presParOf" srcId="{012F32FB-0C5B-4AD6-9A58-4EFEF221659B}" destId="{496D8805-C94C-4547-B013-55EFFE18EAD5}" srcOrd="4" destOrd="0" presId="urn:microsoft.com/office/officeart/2005/8/layout/vList2"/>
    <dgm:cxn modelId="{DB86FA45-53A3-44DA-B42B-95B985EAED1A}" type="presParOf" srcId="{012F32FB-0C5B-4AD6-9A58-4EFEF221659B}" destId="{8BA36404-993C-4049-84B4-B3DB383F26A9}" srcOrd="5" destOrd="0" presId="urn:microsoft.com/office/officeart/2005/8/layout/vList2"/>
    <dgm:cxn modelId="{6E67AE49-11A3-4354-93F9-F3F2809D4EC9}" type="presParOf" srcId="{012F32FB-0C5B-4AD6-9A58-4EFEF221659B}" destId="{47CA9317-0CF5-4767-95A8-1480EDFED3EF}" srcOrd="6" destOrd="0" presId="urn:microsoft.com/office/officeart/2005/8/layout/vList2"/>
    <dgm:cxn modelId="{D0E1F5E8-6175-4EFB-AB7C-953B07EF9730}" type="presParOf" srcId="{012F32FB-0C5B-4AD6-9A58-4EFEF221659B}" destId="{D088E8DF-45B9-47B3-A8AE-4D321D5B4A62}" srcOrd="7" destOrd="0" presId="urn:microsoft.com/office/officeart/2005/8/layout/vList2"/>
    <dgm:cxn modelId="{84E4203B-B485-477B-8E10-12D6884AD2C9}" type="presParOf" srcId="{012F32FB-0C5B-4AD6-9A58-4EFEF221659B}" destId="{F3EDBC79-D3D5-47E4-A35D-A7682283BF21}" srcOrd="8" destOrd="0" presId="urn:microsoft.com/office/officeart/2005/8/layout/vList2"/>
    <dgm:cxn modelId="{84794C64-89AB-4779-BD85-A5AA2D251DDB}" type="presParOf" srcId="{012F32FB-0C5B-4AD6-9A58-4EFEF221659B}" destId="{8C33F86E-36F9-4E25-8F0B-8F071E29A8D2}" srcOrd="9" destOrd="0" presId="urn:microsoft.com/office/officeart/2005/8/layout/vList2"/>
    <dgm:cxn modelId="{491580AB-2F51-4450-BFF7-148639DF9856}" type="presParOf" srcId="{012F32FB-0C5B-4AD6-9A58-4EFEF221659B}" destId="{E26E3EF3-268B-4B28-8569-FA12419DC0CD}" srcOrd="10" destOrd="0" presId="urn:microsoft.com/office/officeart/2005/8/layout/vList2"/>
    <dgm:cxn modelId="{956FCA67-8D34-43A3-B3AC-CA19BC052478}" type="presParOf" srcId="{012F32FB-0C5B-4AD6-9A58-4EFEF221659B}" destId="{5B0C9794-1E39-4E87-A65A-9AD896F6F35A}" srcOrd="11" destOrd="0" presId="urn:microsoft.com/office/officeart/2005/8/layout/vList2"/>
    <dgm:cxn modelId="{76ECB935-49BE-4A6F-8D13-84D63E7DCCB7}" type="presParOf" srcId="{012F32FB-0C5B-4AD6-9A58-4EFEF221659B}" destId="{616848D4-7DC8-42DE-930B-80CF74EF5780}" srcOrd="12" destOrd="0" presId="urn:microsoft.com/office/officeart/2005/8/layout/vList2"/>
    <dgm:cxn modelId="{4C63ED30-F73B-42A7-A7F4-B2BDA5DAC1A8}" type="presParOf" srcId="{012F32FB-0C5B-4AD6-9A58-4EFEF221659B}" destId="{CB84FE0A-6F00-44A2-B2AF-2C93CE9F36C2}" srcOrd="13" destOrd="0" presId="urn:microsoft.com/office/officeart/2005/8/layout/vList2"/>
    <dgm:cxn modelId="{058A2BD6-D9C3-4586-A3B4-BA6C1FCE3ED9}" type="presParOf" srcId="{012F32FB-0C5B-4AD6-9A58-4EFEF221659B}" destId="{76569BB1-7198-4C61-846A-2FFD78E5818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A7D6-5DB7-45CC-A903-3AAFC39204D2}">
      <dsp:nvSpPr>
        <dsp:cNvPr id="0" name=""/>
        <dsp:cNvSpPr/>
      </dsp:nvSpPr>
      <dsp:spPr>
        <a:xfrm>
          <a:off x="0" y="276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kern="1200" dirty="0" smtClean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9813"/>
        <a:ext cx="8150104" cy="499975"/>
      </dsp:txXfrm>
    </dsp:sp>
    <dsp:sp modelId="{7E132E96-FED9-4F58-A64F-D044B98CAA36}">
      <dsp:nvSpPr>
        <dsp:cNvPr id="0" name=""/>
        <dsp:cNvSpPr/>
      </dsp:nvSpPr>
      <dsp:spPr>
        <a:xfrm>
          <a:off x="0" y="566666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6.2  </a:t>
          </a:r>
          <a:r>
            <a:rPr lang="zh-CN" sz="3200" kern="1200" dirty="0" smtClean="0">
              <a:solidFill>
                <a:srgbClr val="FF0000"/>
              </a:solidFill>
            </a:rPr>
            <a:t>文件传送协议</a:t>
          </a:r>
          <a:endParaRPr lang="en-US" sz="3200" kern="1200" dirty="0" smtClean="0">
            <a:solidFill>
              <a:srgbClr val="FF0000"/>
            </a:solidFill>
          </a:endParaRPr>
        </a:p>
      </dsp:txBody>
      <dsp:txXfrm>
        <a:off x="27048" y="593714"/>
        <a:ext cx="8150104" cy="499975"/>
      </dsp:txXfrm>
    </dsp:sp>
    <dsp:sp modelId="{496D8805-C94C-4547-B013-55EFFE18EAD5}">
      <dsp:nvSpPr>
        <dsp:cNvPr id="0" name=""/>
        <dsp:cNvSpPr/>
      </dsp:nvSpPr>
      <dsp:spPr>
        <a:xfrm>
          <a:off x="0" y="1130568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6.3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远程终端协议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TELNET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157616"/>
        <a:ext cx="8150104" cy="499975"/>
      </dsp:txXfrm>
    </dsp:sp>
    <dsp:sp modelId="{47CA9317-0CF5-4767-95A8-1480EDFED3EF}">
      <dsp:nvSpPr>
        <dsp:cNvPr id="0" name=""/>
        <dsp:cNvSpPr/>
      </dsp:nvSpPr>
      <dsp:spPr>
        <a:xfrm>
          <a:off x="0" y="1694469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721517"/>
        <a:ext cx="8150104" cy="499975"/>
      </dsp:txXfrm>
    </dsp:sp>
    <dsp:sp modelId="{F3EDBC79-D3D5-47E4-A35D-A7682283BF21}">
      <dsp:nvSpPr>
        <dsp:cNvPr id="0" name=""/>
        <dsp:cNvSpPr/>
      </dsp:nvSpPr>
      <dsp:spPr>
        <a:xfrm>
          <a:off x="0" y="2258371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643787"/>
                <a:satOff val="-31722"/>
                <a:lumOff val="4945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643787"/>
                <a:satOff val="-31722"/>
                <a:lumOff val="4945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643787"/>
                <a:satOff val="-31722"/>
                <a:lumOff val="494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285419"/>
        <a:ext cx="8150104" cy="499975"/>
      </dsp:txXfrm>
    </dsp:sp>
    <dsp:sp modelId="{E26E3EF3-268B-4B28-8569-FA12419DC0CD}">
      <dsp:nvSpPr>
        <dsp:cNvPr id="0" name=""/>
        <dsp:cNvSpPr/>
      </dsp:nvSpPr>
      <dsp:spPr>
        <a:xfrm>
          <a:off x="0" y="2822272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849320"/>
        <a:ext cx="8150104" cy="499975"/>
      </dsp:txXfrm>
    </dsp:sp>
    <dsp:sp modelId="{616848D4-7DC8-42DE-930B-80CF74EF5780}">
      <dsp:nvSpPr>
        <dsp:cNvPr id="0" name=""/>
        <dsp:cNvSpPr/>
      </dsp:nvSpPr>
      <dsp:spPr>
        <a:xfrm>
          <a:off x="0" y="3386174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6.7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简单网络管理协议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SNMP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3413222"/>
        <a:ext cx="8150104" cy="499975"/>
      </dsp:txXfrm>
    </dsp:sp>
    <dsp:sp modelId="{76569BB1-7198-4C61-846A-2FFD78E58180}">
      <dsp:nvSpPr>
        <dsp:cNvPr id="0" name=""/>
        <dsp:cNvSpPr/>
      </dsp:nvSpPr>
      <dsp:spPr>
        <a:xfrm>
          <a:off x="0" y="395007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6.8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应用进程跨越网络的通信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3977123"/>
        <a:ext cx="8150104" cy="499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A7D6-5DB7-45CC-A903-3AAFC39204D2}">
      <dsp:nvSpPr>
        <dsp:cNvPr id="0" name=""/>
        <dsp:cNvSpPr/>
      </dsp:nvSpPr>
      <dsp:spPr>
        <a:xfrm>
          <a:off x="0" y="0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kern="1200" dirty="0" smtClean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7048"/>
        <a:ext cx="8150104" cy="499975"/>
      </dsp:txXfrm>
    </dsp:sp>
    <dsp:sp modelId="{7E132E96-FED9-4F58-A64F-D044B98CAA36}">
      <dsp:nvSpPr>
        <dsp:cNvPr id="0" name=""/>
        <dsp:cNvSpPr/>
      </dsp:nvSpPr>
      <dsp:spPr>
        <a:xfrm>
          <a:off x="0" y="566666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6.2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文件传送协议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593714"/>
        <a:ext cx="8150104" cy="499975"/>
      </dsp:txXfrm>
    </dsp:sp>
    <dsp:sp modelId="{496D8805-C94C-4547-B013-55EFFE18EAD5}">
      <dsp:nvSpPr>
        <dsp:cNvPr id="0" name=""/>
        <dsp:cNvSpPr/>
      </dsp:nvSpPr>
      <dsp:spPr>
        <a:xfrm>
          <a:off x="0" y="1130568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6.3  </a:t>
          </a:r>
          <a:r>
            <a:rPr lang="zh-CN" sz="3200" kern="1200" dirty="0" smtClean="0">
              <a:solidFill>
                <a:srgbClr val="FF0000"/>
              </a:solidFill>
            </a:rPr>
            <a:t>远程终端协议 </a:t>
          </a:r>
          <a:r>
            <a:rPr lang="en-US" sz="3200" kern="1200" dirty="0" smtClean="0">
              <a:solidFill>
                <a:srgbClr val="FF0000"/>
              </a:solidFill>
            </a:rPr>
            <a:t>TELNET </a:t>
          </a:r>
          <a:endParaRPr lang="zh-CN" sz="3200" kern="1200" dirty="0" smtClean="0">
            <a:solidFill>
              <a:srgbClr val="FF0000"/>
            </a:solidFill>
          </a:endParaRPr>
        </a:p>
      </dsp:txBody>
      <dsp:txXfrm>
        <a:off x="27048" y="1157616"/>
        <a:ext cx="8150104" cy="499975"/>
      </dsp:txXfrm>
    </dsp:sp>
    <dsp:sp modelId="{47CA9317-0CF5-4767-95A8-1480EDFED3EF}">
      <dsp:nvSpPr>
        <dsp:cNvPr id="0" name=""/>
        <dsp:cNvSpPr/>
      </dsp:nvSpPr>
      <dsp:spPr>
        <a:xfrm>
          <a:off x="0" y="1694469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kern="1200" dirty="0" smtClean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721517"/>
        <a:ext cx="8150104" cy="499975"/>
      </dsp:txXfrm>
    </dsp:sp>
    <dsp:sp modelId="{F3EDBC79-D3D5-47E4-A35D-A7682283BF21}">
      <dsp:nvSpPr>
        <dsp:cNvPr id="0" name=""/>
        <dsp:cNvSpPr/>
      </dsp:nvSpPr>
      <dsp:spPr>
        <a:xfrm>
          <a:off x="0" y="2258371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643787"/>
                <a:satOff val="-31722"/>
                <a:lumOff val="4945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643787"/>
                <a:satOff val="-31722"/>
                <a:lumOff val="4945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643787"/>
                <a:satOff val="-31722"/>
                <a:lumOff val="494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285419"/>
        <a:ext cx="8150104" cy="499975"/>
      </dsp:txXfrm>
    </dsp:sp>
    <dsp:sp modelId="{E26E3EF3-268B-4B28-8569-FA12419DC0CD}">
      <dsp:nvSpPr>
        <dsp:cNvPr id="0" name=""/>
        <dsp:cNvSpPr/>
      </dsp:nvSpPr>
      <dsp:spPr>
        <a:xfrm>
          <a:off x="0" y="2822272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849320"/>
        <a:ext cx="8150104" cy="499975"/>
      </dsp:txXfrm>
    </dsp:sp>
    <dsp:sp modelId="{616848D4-7DC8-42DE-930B-80CF74EF5780}">
      <dsp:nvSpPr>
        <dsp:cNvPr id="0" name=""/>
        <dsp:cNvSpPr/>
      </dsp:nvSpPr>
      <dsp:spPr>
        <a:xfrm>
          <a:off x="0" y="3386174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6.7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简单网络管理协议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SNMP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3413222"/>
        <a:ext cx="8150104" cy="499975"/>
      </dsp:txXfrm>
    </dsp:sp>
    <dsp:sp modelId="{76569BB1-7198-4C61-846A-2FFD78E58180}">
      <dsp:nvSpPr>
        <dsp:cNvPr id="0" name=""/>
        <dsp:cNvSpPr/>
      </dsp:nvSpPr>
      <dsp:spPr>
        <a:xfrm>
          <a:off x="0" y="395007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6.8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应用进程跨越网络的通信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3977123"/>
        <a:ext cx="8150104" cy="499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A7D6-5DB7-45CC-A903-3AAFC39204D2}">
      <dsp:nvSpPr>
        <dsp:cNvPr id="0" name=""/>
        <dsp:cNvSpPr/>
      </dsp:nvSpPr>
      <dsp:spPr>
        <a:xfrm>
          <a:off x="0" y="276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9813"/>
        <a:ext cx="8150104" cy="499975"/>
      </dsp:txXfrm>
    </dsp:sp>
    <dsp:sp modelId="{7E132E96-FED9-4F58-A64F-D044B98CAA36}">
      <dsp:nvSpPr>
        <dsp:cNvPr id="0" name=""/>
        <dsp:cNvSpPr/>
      </dsp:nvSpPr>
      <dsp:spPr>
        <a:xfrm>
          <a:off x="0" y="566666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6.2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文件传送协议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593714"/>
        <a:ext cx="8150104" cy="499975"/>
      </dsp:txXfrm>
    </dsp:sp>
    <dsp:sp modelId="{496D8805-C94C-4547-B013-55EFFE18EAD5}">
      <dsp:nvSpPr>
        <dsp:cNvPr id="0" name=""/>
        <dsp:cNvSpPr/>
      </dsp:nvSpPr>
      <dsp:spPr>
        <a:xfrm>
          <a:off x="0" y="1130568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6.3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远程终端协议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TELNET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157616"/>
        <a:ext cx="8150104" cy="499975"/>
      </dsp:txXfrm>
    </dsp:sp>
    <dsp:sp modelId="{47CA9317-0CF5-4767-95A8-1480EDFED3EF}">
      <dsp:nvSpPr>
        <dsp:cNvPr id="0" name=""/>
        <dsp:cNvSpPr/>
      </dsp:nvSpPr>
      <dsp:spPr>
        <a:xfrm>
          <a:off x="0" y="1694469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721517"/>
        <a:ext cx="8150104" cy="499975"/>
      </dsp:txXfrm>
    </dsp:sp>
    <dsp:sp modelId="{F3EDBC79-D3D5-47E4-A35D-A7682283BF21}">
      <dsp:nvSpPr>
        <dsp:cNvPr id="0" name=""/>
        <dsp:cNvSpPr/>
      </dsp:nvSpPr>
      <dsp:spPr>
        <a:xfrm>
          <a:off x="0" y="2258371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643787"/>
                <a:satOff val="-31722"/>
                <a:lumOff val="4945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643787"/>
                <a:satOff val="-31722"/>
                <a:lumOff val="4945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643787"/>
                <a:satOff val="-31722"/>
                <a:lumOff val="494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285419"/>
        <a:ext cx="8150104" cy="499975"/>
      </dsp:txXfrm>
    </dsp:sp>
    <dsp:sp modelId="{E26E3EF3-268B-4B28-8569-FA12419DC0CD}">
      <dsp:nvSpPr>
        <dsp:cNvPr id="0" name=""/>
        <dsp:cNvSpPr/>
      </dsp:nvSpPr>
      <dsp:spPr>
        <a:xfrm>
          <a:off x="0" y="2822272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849320"/>
        <a:ext cx="8150104" cy="499975"/>
      </dsp:txXfrm>
    </dsp:sp>
    <dsp:sp modelId="{616848D4-7DC8-42DE-930B-80CF74EF5780}">
      <dsp:nvSpPr>
        <dsp:cNvPr id="0" name=""/>
        <dsp:cNvSpPr/>
      </dsp:nvSpPr>
      <dsp:spPr>
        <a:xfrm>
          <a:off x="0" y="3386174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6.7   </a:t>
          </a:r>
          <a:r>
            <a:rPr lang="zh-CN" sz="3200" kern="1200" dirty="0" smtClean="0">
              <a:solidFill>
                <a:srgbClr val="FF0000"/>
              </a:solidFill>
            </a:rPr>
            <a:t>简单网络管理协议 </a:t>
          </a:r>
          <a:r>
            <a:rPr lang="en-US" sz="3200" kern="1200" dirty="0" smtClean="0">
              <a:solidFill>
                <a:srgbClr val="FF0000"/>
              </a:solidFill>
            </a:rPr>
            <a:t>SNMP</a:t>
          </a:r>
          <a:endParaRPr lang="zh-CN" sz="3200" kern="1200" dirty="0">
            <a:solidFill>
              <a:srgbClr val="FF0000"/>
            </a:solidFill>
          </a:endParaRPr>
        </a:p>
      </dsp:txBody>
      <dsp:txXfrm>
        <a:off x="27048" y="3413222"/>
        <a:ext cx="8150104" cy="499975"/>
      </dsp:txXfrm>
    </dsp:sp>
    <dsp:sp modelId="{76569BB1-7198-4C61-846A-2FFD78E58180}">
      <dsp:nvSpPr>
        <dsp:cNvPr id="0" name=""/>
        <dsp:cNvSpPr/>
      </dsp:nvSpPr>
      <dsp:spPr>
        <a:xfrm>
          <a:off x="0" y="395007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6.8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应用进程跨越网络的通信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3977123"/>
        <a:ext cx="8150104" cy="499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7A7D6-5DB7-45CC-A903-3AAFC39204D2}">
      <dsp:nvSpPr>
        <dsp:cNvPr id="0" name=""/>
        <dsp:cNvSpPr/>
      </dsp:nvSpPr>
      <dsp:spPr>
        <a:xfrm>
          <a:off x="0" y="276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6.1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域名系统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DNS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9813"/>
        <a:ext cx="8150104" cy="499975"/>
      </dsp:txXfrm>
    </dsp:sp>
    <dsp:sp modelId="{7E132E96-FED9-4F58-A64F-D044B98CAA36}">
      <dsp:nvSpPr>
        <dsp:cNvPr id="0" name=""/>
        <dsp:cNvSpPr/>
      </dsp:nvSpPr>
      <dsp:spPr>
        <a:xfrm>
          <a:off x="0" y="566666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6.2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文件传送协议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593714"/>
        <a:ext cx="8150104" cy="499975"/>
      </dsp:txXfrm>
    </dsp:sp>
    <dsp:sp modelId="{496D8805-C94C-4547-B013-55EFFE18EAD5}">
      <dsp:nvSpPr>
        <dsp:cNvPr id="0" name=""/>
        <dsp:cNvSpPr/>
      </dsp:nvSpPr>
      <dsp:spPr>
        <a:xfrm>
          <a:off x="0" y="1130568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6.3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远程终端协议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TELNET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157616"/>
        <a:ext cx="8150104" cy="499975"/>
      </dsp:txXfrm>
    </dsp:sp>
    <dsp:sp modelId="{47CA9317-0CF5-4767-95A8-1480EDFED3EF}">
      <dsp:nvSpPr>
        <dsp:cNvPr id="0" name=""/>
        <dsp:cNvSpPr/>
      </dsp:nvSpPr>
      <dsp:spPr>
        <a:xfrm>
          <a:off x="0" y="1694469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6.4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万维网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WWW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1721517"/>
        <a:ext cx="8150104" cy="499975"/>
      </dsp:txXfrm>
    </dsp:sp>
    <dsp:sp modelId="{F3EDBC79-D3D5-47E4-A35D-A7682283BF21}">
      <dsp:nvSpPr>
        <dsp:cNvPr id="0" name=""/>
        <dsp:cNvSpPr/>
      </dsp:nvSpPr>
      <dsp:spPr>
        <a:xfrm>
          <a:off x="0" y="2258371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643787"/>
                <a:satOff val="-31722"/>
                <a:lumOff val="4945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643787"/>
                <a:satOff val="-31722"/>
                <a:lumOff val="4945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643787"/>
                <a:satOff val="-31722"/>
                <a:lumOff val="4945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6.5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电子邮件</a:t>
          </a:r>
          <a:endParaRPr lang="en-US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285419"/>
        <a:ext cx="8150104" cy="499975"/>
      </dsp:txXfrm>
    </dsp:sp>
    <dsp:sp modelId="{E26E3EF3-268B-4B28-8569-FA12419DC0CD}">
      <dsp:nvSpPr>
        <dsp:cNvPr id="0" name=""/>
        <dsp:cNvSpPr/>
      </dsp:nvSpPr>
      <dsp:spPr>
        <a:xfrm>
          <a:off x="0" y="2822272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482840"/>
                <a:satOff val="-23791"/>
                <a:lumOff val="3709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482840"/>
                <a:satOff val="-23791"/>
                <a:lumOff val="3709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482840"/>
                <a:satOff val="-23791"/>
                <a:lumOff val="3709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6.6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动态主机配置协议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DHCP 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2849320"/>
        <a:ext cx="8150104" cy="499975"/>
      </dsp:txXfrm>
    </dsp:sp>
    <dsp:sp modelId="{616848D4-7DC8-42DE-930B-80CF74EF5780}">
      <dsp:nvSpPr>
        <dsp:cNvPr id="0" name=""/>
        <dsp:cNvSpPr/>
      </dsp:nvSpPr>
      <dsp:spPr>
        <a:xfrm>
          <a:off x="0" y="3386174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321893"/>
                <a:satOff val="-15861"/>
                <a:lumOff val="2472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321893"/>
                <a:satOff val="-15861"/>
                <a:lumOff val="2472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321893"/>
                <a:satOff val="-15861"/>
                <a:lumOff val="2472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6.7   </a:t>
          </a:r>
          <a:r>
            <a:rPr lang="zh-CN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简单网络管理协议 </a:t>
          </a:r>
          <a:r>
            <a:rPr lang="en-US" sz="2800" kern="1200" dirty="0" smtClean="0">
              <a:solidFill>
                <a:schemeClr val="bg2">
                  <a:lumMod val="25000"/>
                  <a:lumOff val="75000"/>
                </a:schemeClr>
              </a:solidFill>
            </a:rPr>
            <a:t>SNMP</a:t>
          </a:r>
          <a:endParaRPr lang="zh-CN" sz="2800" kern="1200" dirty="0">
            <a:solidFill>
              <a:schemeClr val="bg2">
                <a:lumMod val="25000"/>
                <a:lumOff val="75000"/>
              </a:schemeClr>
            </a:solidFill>
          </a:endParaRPr>
        </a:p>
      </dsp:txBody>
      <dsp:txXfrm>
        <a:off x="27048" y="3413222"/>
        <a:ext cx="8150104" cy="499975"/>
      </dsp:txXfrm>
    </dsp:sp>
    <dsp:sp modelId="{76569BB1-7198-4C61-846A-2FFD78E58180}">
      <dsp:nvSpPr>
        <dsp:cNvPr id="0" name=""/>
        <dsp:cNvSpPr/>
      </dsp:nvSpPr>
      <dsp:spPr>
        <a:xfrm>
          <a:off x="0" y="3950075"/>
          <a:ext cx="8204200" cy="55407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-160947"/>
                <a:satOff val="-7930"/>
                <a:lumOff val="12364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-160947"/>
                <a:satOff val="-7930"/>
                <a:lumOff val="12364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-160947"/>
                <a:satOff val="-7930"/>
                <a:lumOff val="1236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FF0000"/>
              </a:solidFill>
            </a:rPr>
            <a:t>6.8  </a:t>
          </a:r>
          <a:r>
            <a:rPr lang="zh-CN" sz="3200" kern="1200" dirty="0" smtClean="0">
              <a:solidFill>
                <a:srgbClr val="FF0000"/>
              </a:solidFill>
            </a:rPr>
            <a:t>应用进程跨越网络的通信</a:t>
          </a:r>
          <a:endParaRPr lang="zh-CN" sz="3200" kern="1200" dirty="0">
            <a:solidFill>
              <a:srgbClr val="FF0000"/>
            </a:solidFill>
          </a:endParaRPr>
        </a:p>
      </dsp:txBody>
      <dsp:txXfrm>
        <a:off x="27048" y="3977123"/>
        <a:ext cx="8150104" cy="499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40DFA-2AA4-4A33-9B44-A2F887916592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DC67A-2EA9-49A1-ADA6-D8298F6E37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67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7199324-6F0A-4AA2-A340-138F5EA31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6C1C-FAF0-415D-8439-D4BA57E4ED6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32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E313DF-8C3F-4F3B-AE23-AC980B10977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985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https://www.ibm.com/developerworks/cn/linux/l-cn-socketftp/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45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PORT</a:t>
            </a:r>
            <a:r>
              <a:rPr lang="zh-CN" altLang="en-US" dirty="0" smtClean="0"/>
              <a:t>（主动）方式的连接过程是：客户端向服务器的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端口（默认是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）发送连接请求，服务器接受连接，建立一条命令链路。当需要传送数据时，客户端在命令链路上用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命令告诉服务器：“我打开了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端口，你过来连接我”。于是服务器从</a:t>
            </a:r>
            <a:r>
              <a:rPr lang="en-US" altLang="zh-CN" dirty="0" smtClean="0"/>
              <a:t>20</a:t>
            </a:r>
            <a:r>
              <a:rPr lang="zh-CN" altLang="en-US" dirty="0" smtClean="0"/>
              <a:t>端口向客户端的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端口发送连接请求，建立一条数据链路来传送数据。</a:t>
            </a:r>
          </a:p>
          <a:p>
            <a:r>
              <a:rPr lang="en-US" altLang="zh-CN" dirty="0" smtClean="0"/>
              <a:t>PASV</a:t>
            </a:r>
            <a:r>
              <a:rPr lang="zh-CN" altLang="en-US" dirty="0" smtClean="0"/>
              <a:t>（被动）方式的连接过程是：客户端向服务器的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端口（默认是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）发送连接请求，服务器接受连接，建立一条命令链路。当需要传送数据时，服务器在命令链路上用</a:t>
            </a:r>
            <a:r>
              <a:rPr lang="en-US" altLang="zh-CN" dirty="0" smtClean="0"/>
              <a:t>PASV</a:t>
            </a:r>
            <a:r>
              <a:rPr lang="zh-CN" altLang="en-US" dirty="0" smtClean="0"/>
              <a:t>命令告诉客户端：“我打开了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端口，你过来连接我”。于是客户端向服务器的</a:t>
            </a:r>
            <a:r>
              <a:rPr lang="en-US" altLang="zh-CN" dirty="0" smtClean="0"/>
              <a:t>XXXX</a:t>
            </a:r>
            <a:r>
              <a:rPr lang="zh-CN" altLang="en-US" dirty="0" smtClean="0"/>
              <a:t>端口发送连接请求，建立一条数据链路来传送数据。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当进行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连接时，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Internet Explore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通常被设置为被动模式，而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客户端软件（如：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FlashFXP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CutFTP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）一般为主动模式。如果服务器和客户端之间存在防火墙，主动模式经常会引起一些麻烦。例如：客户端位于防火墙之后，通常防火墙允许所有内部向外部的连接通过，但是对于外部向内部发起的连接却存在很多限制。在这种情况下，客户可以正常地和服务器建立控制连接，而如果使用主动模式的数据连接，一些数据传输命令就很难成功运行，因为防火墙会阻塞从服务器向客户端发起的数据传输连接。因此在使用主动模式的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FTP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数据连接时，防火墙上的配置会比较麻烦。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596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BB566-EE0D-4936-8241-12C9B8E93F9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网络文件系统</a:t>
            </a:r>
            <a:r>
              <a:rPr lang="zh-CN" altLang="en-US" b="1" dirty="0"/>
              <a:t>是</a:t>
            </a:r>
            <a:r>
              <a:rPr lang="en-US" altLang="zh-CN" dirty="0"/>
              <a:t>FreeBSD</a:t>
            </a:r>
            <a:r>
              <a:rPr lang="zh-CN" altLang="en-US" dirty="0"/>
              <a:t>支持的文件系统中的一种，也被称为</a:t>
            </a:r>
            <a:r>
              <a:rPr lang="en-US" altLang="zh-CN" b="1" dirty="0"/>
              <a:t>NFS</a:t>
            </a:r>
            <a:r>
              <a:rPr lang="en-US" altLang="zh-CN" dirty="0"/>
              <a:t>. </a:t>
            </a:r>
            <a:r>
              <a:rPr lang="en-US" altLang="zh-CN" b="1" dirty="0"/>
              <a:t>NFS</a:t>
            </a:r>
            <a:r>
              <a:rPr lang="zh-CN" altLang="en-US" dirty="0"/>
              <a:t>允许一个系统在网络上与它人共享目录和文件。通过使用</a:t>
            </a:r>
            <a:r>
              <a:rPr lang="en-US" altLang="zh-CN" b="1" dirty="0"/>
              <a:t>NFS</a:t>
            </a:r>
            <a:r>
              <a:rPr lang="zh-CN" altLang="en-US" dirty="0"/>
              <a:t>，用户和程序可以象访问本地文件一样访问远端系统上的文件。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58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52C59-3014-42E6-8BB6-1789F4E85FB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0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3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B684-19DE-4C73-80DC-4BCB7FC56A3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740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5BCF8-2A46-4884-AD59-F8B94AB356B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1756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592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B1EE2260-B556-44DE-A21F-B5A8DDD13C41}" type="slidenum">
              <a:rPr lang="en-US" altLang="zh-CN" sz="1200">
                <a:latin typeface="Arial" charset="0"/>
              </a:rPr>
              <a:pPr/>
              <a:t>33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659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96758432-00AD-4FB1-9218-07AA9E0F8719}" type="slidenum">
              <a:rPr lang="en-US" altLang="zh-CN" sz="1200">
                <a:latin typeface="Arial" charset="0"/>
              </a:rPr>
              <a:pPr/>
              <a:t>37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60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B684-19DE-4C73-80DC-4BCB7FC56A3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251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66316D19-0D7B-45C1-9482-0DD810A93779}" type="slidenum">
              <a:rPr lang="en-US" altLang="zh-CN" sz="1200">
                <a:latin typeface="Arial" charset="0"/>
              </a:rPr>
              <a:pPr/>
              <a:t>38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442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43F534B7-FD04-48C5-AEA8-FCACB77411C0}" type="slidenum">
              <a:rPr lang="en-US" altLang="zh-CN" sz="1200">
                <a:latin typeface="Arial" charset="0"/>
              </a:rPr>
              <a:pPr/>
              <a:t>39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16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A6651D48-E918-474F-8323-3FA9C3FB6EBE}" type="slidenum">
              <a:rPr lang="en-US" altLang="zh-CN" sz="1200">
                <a:latin typeface="Arial" charset="0"/>
              </a:rPr>
              <a:pPr/>
              <a:t>41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598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9931F-58A4-4122-8B5A-63DF5DB428B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302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4B79CD6A-4CB8-44D6-A207-E8CE0005241D}" type="slidenum">
              <a:rPr lang="en-US" altLang="zh-CN" sz="1200">
                <a:latin typeface="Arial" charset="0"/>
              </a:rPr>
              <a:pPr/>
              <a:t>45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HTTP 1.0</a:t>
            </a:r>
            <a:r>
              <a:rPr lang="zh-CN" altLang="en-US" dirty="0" smtClean="0"/>
              <a:t>默认使用短连接，规定浏览器与服务器只保持短暂的连接，浏览器的每次请求都需要与服务器建立一个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连接，服务器完成请求处理后立即断开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86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7E6DF5D3-2C5D-4B22-823D-F8CE689E7F90}" type="slidenum">
              <a:rPr lang="en-US" altLang="zh-CN" sz="1200">
                <a:latin typeface="Arial" charset="0"/>
              </a:rPr>
              <a:pPr/>
              <a:t>46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4976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322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491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92BDAD19-7738-4B13-AE9B-E024A223F0CE}" type="slidenum">
              <a:rPr lang="en-US" altLang="zh-CN" sz="1200">
                <a:latin typeface="Arial" charset="0"/>
              </a:rPr>
              <a:pPr/>
              <a:t>50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171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1EBCC597-100F-46C5-BE4F-3606F3E09C20}" type="slidenum">
              <a:rPr lang="en-US" altLang="zh-CN" sz="1200">
                <a:latin typeface="Arial" charset="0"/>
              </a:rPr>
              <a:pPr/>
              <a:t>51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04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70043-63DD-4C09-B34D-355BD605068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0562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B4C10B18-FB8A-4F2F-9E66-9BFBED64336B}" type="slidenum">
              <a:rPr lang="en-US" altLang="zh-CN" sz="1200">
                <a:latin typeface="Arial" charset="0"/>
              </a:rPr>
              <a:pPr/>
              <a:t>52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b="0" dirty="0" smtClean="0"/>
              <a:t>GET</a:t>
            </a:r>
            <a:r>
              <a:rPr lang="zh-CN" altLang="en-US" sz="1200" b="0" dirty="0" smtClean="0"/>
              <a:t>：向指定的资源发出“显示”请求。使用</a:t>
            </a:r>
            <a:r>
              <a:rPr lang="en-US" altLang="zh-CN" sz="1200" b="0" dirty="0" smtClean="0"/>
              <a:t>GET</a:t>
            </a:r>
            <a:r>
              <a:rPr lang="zh-CN" altLang="en-US" sz="1200" b="0" dirty="0" smtClean="0"/>
              <a:t>方法应该只用在读取数据</a:t>
            </a:r>
          </a:p>
          <a:p>
            <a:r>
              <a:rPr lang="en-US" altLang="zh-CN" sz="1200" b="0" dirty="0" smtClean="0"/>
              <a:t>POST</a:t>
            </a:r>
            <a:r>
              <a:rPr lang="zh-CN" altLang="en-US" sz="1200" b="0" dirty="0" smtClean="0"/>
              <a:t>：向指定资源提交数据，请求服务器进行处理</a:t>
            </a:r>
            <a:r>
              <a:rPr lang="en-US" altLang="zh-CN" sz="1200" b="0" dirty="0" smtClean="0"/>
              <a:t>(</a:t>
            </a:r>
            <a:r>
              <a:rPr lang="zh-CN" altLang="en-US" sz="1200" b="0" dirty="0" smtClean="0"/>
              <a:t>例如提交表单或者上传文件</a:t>
            </a:r>
            <a:r>
              <a:rPr lang="en-US" altLang="zh-CN" sz="1200" b="0" dirty="0" smtClean="0"/>
              <a:t>)</a:t>
            </a:r>
            <a:r>
              <a:rPr lang="zh-CN" altLang="en-US" sz="1200" b="0" dirty="0" smtClean="0"/>
              <a:t>。</a:t>
            </a:r>
          </a:p>
          <a:p>
            <a:pPr eaLnBrk="1" hangingPunct="1"/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598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A24E7E24-8E76-4970-B72E-74BC7260EEDB}" type="slidenum">
              <a:rPr lang="en-US" altLang="zh-CN" sz="1200">
                <a:latin typeface="Arial" charset="0"/>
              </a:rPr>
              <a:pPr/>
              <a:t>53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144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A53C188A-D847-4340-A186-E4360F9EAD56}" type="slidenum">
              <a:rPr lang="en-US" altLang="zh-CN" sz="1200">
                <a:latin typeface="Arial" charset="0"/>
              </a:rPr>
              <a:pPr/>
              <a:t>55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405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150FFFAA-8722-462E-8F76-05C862564025}" type="slidenum">
              <a:rPr lang="en-US" altLang="zh-CN" sz="1200">
                <a:latin typeface="Arial" charset="0"/>
              </a:rPr>
              <a:pPr/>
              <a:t>56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929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F84E-F61F-4696-BB13-379F0CDD6BA2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13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3015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3D9FF-4373-47AF-ABFE-B6C61694AB8E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1955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B5E768BE-045A-4CB9-AA66-832D5213DF59}" type="slidenum">
              <a:rPr lang="en-US" altLang="zh-CN" sz="1200">
                <a:latin typeface="Arial" charset="0"/>
              </a:rPr>
              <a:pPr/>
              <a:t>61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984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548A09F0-33E5-4FCF-93E7-C1E8DC7315C2}" type="slidenum">
              <a:rPr lang="en-US" altLang="zh-CN" sz="1200">
                <a:latin typeface="Arial" charset="0"/>
              </a:rPr>
              <a:pPr/>
              <a:t>62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0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FF"/>
                </a:solidFill>
              </a:rPr>
              <a:t>SMTP</a:t>
            </a:r>
            <a:r>
              <a:rPr lang="zh-CN" altLang="en-US" dirty="0" smtClean="0">
                <a:solidFill>
                  <a:srgbClr val="0000FF"/>
                </a:solidFill>
              </a:rPr>
              <a:t>不使用中间的邮件服务器。</a:t>
            </a:r>
            <a:r>
              <a:rPr lang="zh-CN" altLang="en-US" sz="1400" dirty="0" smtClean="0"/>
              <a:t> </a:t>
            </a:r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307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9AD057EE-5C3A-428A-A200-21E19ED34053}" type="slidenum">
              <a:rPr lang="en-US" altLang="zh-CN" sz="1200">
                <a:latin typeface="Arial" charset="0"/>
              </a:rPr>
              <a:pPr/>
              <a:t>63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689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651ADA2A-E34E-4B4B-9BA0-6AC6FC1FF4C8}" type="slidenum">
              <a:rPr lang="en-US" altLang="zh-CN" sz="1200">
                <a:latin typeface="Arial" charset="0"/>
              </a:rPr>
              <a:pPr/>
              <a:t>64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当用户 </a:t>
            </a:r>
            <a:r>
              <a:rPr lang="en-US" altLang="zh-CN" sz="1200" dirty="0" smtClean="0"/>
              <a:t>PC </a:t>
            </a:r>
            <a:r>
              <a:rPr lang="zh-CN" altLang="en-US" sz="1200" dirty="0" smtClean="0"/>
              <a:t>机上的 </a:t>
            </a:r>
            <a:r>
              <a:rPr lang="en-US" altLang="zh-CN" sz="1200" dirty="0" smtClean="0"/>
              <a:t>IMAP </a:t>
            </a:r>
            <a:r>
              <a:rPr lang="zh-CN" altLang="en-US" sz="1200" dirty="0" smtClean="0"/>
              <a:t>客户程序打开 </a:t>
            </a:r>
            <a:r>
              <a:rPr lang="en-US" altLang="zh-CN" sz="1200" dirty="0" smtClean="0"/>
              <a:t>IMAP </a:t>
            </a:r>
            <a:r>
              <a:rPr lang="zh-CN" altLang="en-US" sz="1200" dirty="0" smtClean="0"/>
              <a:t>服务器的邮箱时，用户就可看到邮件的首部。若用户需要打开某个邮件，则该邮件才传到用户的计算机上。</a:t>
            </a:r>
            <a:r>
              <a:rPr lang="zh-CN" altLang="en-US" dirty="0" smtClean="0"/>
              <a:t> </a:t>
            </a:r>
          </a:p>
          <a:p>
            <a:pPr eaLnBrk="1" hangingPunct="1"/>
            <a:endParaRPr lang="zh-CN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68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D7B59-E870-44C6-B06D-4B00BCBF1F4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域名只是个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逻辑概念，</a:t>
            </a:r>
            <a:r>
              <a:rPr lang="zh-CN" altLang="en-US" dirty="0" smtClean="0">
                <a:ea typeface="黑体" pitchFamily="49" charset="-122"/>
              </a:rPr>
              <a:t>并不代表计算机所在的物理地点。</a:t>
            </a: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变长的域名和使用有助记忆的字符串，是为了便于人来使用。</a:t>
            </a:r>
            <a:endParaRPr lang="en-US" altLang="zh-CN" dirty="0" smtClean="0">
              <a:ea typeface="黑体" pitchFamily="49" charset="-122"/>
            </a:endParaRP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而 </a:t>
            </a:r>
            <a:r>
              <a:rPr lang="en-US" altLang="zh-CN" dirty="0" smtClean="0">
                <a:ea typeface="黑体" pitchFamily="49" charset="-122"/>
              </a:rPr>
              <a:t>IP </a:t>
            </a:r>
            <a:r>
              <a:rPr lang="zh-CN" altLang="en-US" dirty="0" smtClean="0">
                <a:ea typeface="黑体" pitchFamily="49" charset="-122"/>
              </a:rPr>
              <a:t>地址是定长的 </a:t>
            </a:r>
            <a:r>
              <a:rPr lang="en-US" altLang="zh-CN" dirty="0" smtClean="0">
                <a:ea typeface="黑体" pitchFamily="49" charset="-122"/>
              </a:rPr>
              <a:t>32 </a:t>
            </a:r>
            <a:r>
              <a:rPr lang="zh-CN" altLang="en-US" dirty="0" smtClean="0">
                <a:ea typeface="黑体" pitchFamily="49" charset="-122"/>
              </a:rPr>
              <a:t>位二进制数字则非常便于机器进行处理。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11341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8EE2513B-AB90-4E27-AC7A-FFFE94A48A0B}" type="slidenum">
              <a:rPr lang="en-US" altLang="zh-CN" sz="1200">
                <a:latin typeface="Arial" charset="0"/>
              </a:rPr>
              <a:pPr/>
              <a:t>66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780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8D9360C5-330A-425B-9C2C-D5F74892BE77}" type="slidenum">
              <a:rPr lang="en-US" altLang="zh-CN" sz="1200">
                <a:latin typeface="Arial" charset="0"/>
              </a:rPr>
              <a:pPr/>
              <a:t>67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963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97F5BF5E-8BBC-49D6-86EA-5A64FAF70514}" type="slidenum">
              <a:rPr lang="en-US" altLang="zh-CN" sz="1200">
                <a:latin typeface="Arial" charset="0"/>
              </a:rPr>
              <a:pPr/>
              <a:t>68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7760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623C525B-354C-4852-BCF7-4727C57ACF36}" type="slidenum">
              <a:rPr lang="en-US" altLang="zh-CN" sz="1200">
                <a:latin typeface="Arial" charset="0"/>
              </a:rPr>
              <a:pPr/>
              <a:t>69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183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DHCP Client</a:t>
            </a:r>
            <a:r>
              <a:rPr lang="zh-CN" altLang="en-US" dirty="0" smtClean="0"/>
              <a:t>以广播的方式发出</a:t>
            </a:r>
            <a:r>
              <a:rPr lang="en-US" dirty="0" smtClean="0"/>
              <a:t>DHCP Discover</a:t>
            </a:r>
            <a:r>
              <a:rPr lang="zh-CN" altLang="en-US" dirty="0" smtClean="0"/>
              <a:t>报文。</a:t>
            </a:r>
          </a:p>
          <a:p>
            <a:r>
              <a:rPr lang="zh-CN" altLang="en-US" dirty="0" smtClean="0"/>
              <a:t>所有的</a:t>
            </a:r>
            <a:r>
              <a:rPr lang="en-US" dirty="0" smtClean="0"/>
              <a:t>DHCP Server</a:t>
            </a:r>
            <a:r>
              <a:rPr lang="zh-CN" altLang="en-US" dirty="0" smtClean="0"/>
              <a:t>都能够接收到</a:t>
            </a:r>
            <a:r>
              <a:rPr lang="en-US" dirty="0" smtClean="0"/>
              <a:t>DHCP Client</a:t>
            </a:r>
            <a:r>
              <a:rPr lang="zh-CN" altLang="en-US" dirty="0" smtClean="0"/>
              <a:t>发送的</a:t>
            </a:r>
            <a:r>
              <a:rPr lang="en-US" dirty="0" smtClean="0"/>
              <a:t>DHCP Discover</a:t>
            </a:r>
            <a:r>
              <a:rPr lang="zh-CN" altLang="en-US" dirty="0" smtClean="0"/>
              <a:t>报文，所有的</a:t>
            </a:r>
            <a:r>
              <a:rPr lang="en-US" dirty="0" smtClean="0"/>
              <a:t>DHCP Server</a:t>
            </a:r>
            <a:r>
              <a:rPr lang="zh-CN" altLang="en-US" dirty="0" smtClean="0"/>
              <a:t>都会给出响应，向</a:t>
            </a:r>
            <a:r>
              <a:rPr lang="en-US" dirty="0" smtClean="0"/>
              <a:t>DHCP Client</a:t>
            </a:r>
            <a:r>
              <a:rPr lang="zh-CN" altLang="en-US" dirty="0" smtClean="0"/>
              <a:t>发送一个</a:t>
            </a:r>
            <a:r>
              <a:rPr lang="en-US" dirty="0" smtClean="0"/>
              <a:t>DHCP Offer</a:t>
            </a:r>
            <a:r>
              <a:rPr lang="zh-CN" altLang="en-US" dirty="0" smtClean="0"/>
              <a:t>报文。</a:t>
            </a:r>
          </a:p>
          <a:p>
            <a:r>
              <a:rPr lang="en-US" dirty="0" smtClean="0"/>
              <a:t>DHCP Offer</a:t>
            </a:r>
            <a:r>
              <a:rPr lang="zh-CN" altLang="en-US" dirty="0" smtClean="0"/>
              <a:t>报文中“</a:t>
            </a:r>
            <a:r>
              <a:rPr lang="en-US" dirty="0" smtClean="0"/>
              <a:t>Your(Client) IP Address”</a:t>
            </a:r>
            <a:r>
              <a:rPr lang="zh-CN" altLang="en-US" dirty="0" smtClean="0"/>
              <a:t>字段就是</a:t>
            </a:r>
            <a:r>
              <a:rPr lang="en-US" dirty="0" smtClean="0"/>
              <a:t>DHCP Server</a:t>
            </a:r>
            <a:r>
              <a:rPr lang="zh-CN" altLang="en-US" dirty="0" smtClean="0"/>
              <a:t>能够提供给</a:t>
            </a:r>
            <a:r>
              <a:rPr lang="en-US" dirty="0" smtClean="0"/>
              <a:t>DHCP Client</a:t>
            </a:r>
            <a:r>
              <a:rPr lang="zh-CN" altLang="en-US" dirty="0" smtClean="0"/>
              <a:t>使用的</a:t>
            </a:r>
            <a:r>
              <a:rPr lang="en-US" dirty="0" smtClean="0"/>
              <a:t>IP</a:t>
            </a:r>
            <a:r>
              <a:rPr lang="zh-CN" altLang="en-US" dirty="0" smtClean="0"/>
              <a:t>地址，且</a:t>
            </a:r>
            <a:r>
              <a:rPr lang="en-US" dirty="0" smtClean="0"/>
              <a:t>DHCP Server</a:t>
            </a:r>
            <a:r>
              <a:rPr lang="zh-CN" altLang="en-US" dirty="0" smtClean="0"/>
              <a:t>会将自己的</a:t>
            </a:r>
            <a:r>
              <a:rPr lang="en-US" dirty="0" smtClean="0"/>
              <a:t>IP</a:t>
            </a:r>
            <a:r>
              <a:rPr lang="zh-CN" altLang="en-US" dirty="0" smtClean="0"/>
              <a:t>地址放在“</a:t>
            </a:r>
            <a:r>
              <a:rPr lang="en-US" dirty="0" smtClean="0"/>
              <a:t>option”</a:t>
            </a:r>
            <a:r>
              <a:rPr lang="zh-CN" altLang="en-US" dirty="0" smtClean="0"/>
              <a:t>字段中以便</a:t>
            </a:r>
            <a:r>
              <a:rPr lang="en-US" dirty="0" smtClean="0"/>
              <a:t>DHCP Client</a:t>
            </a:r>
            <a:r>
              <a:rPr lang="zh-CN" altLang="en-US" dirty="0" smtClean="0"/>
              <a:t>区分不同的</a:t>
            </a:r>
            <a:r>
              <a:rPr lang="en-US" dirty="0" smtClean="0"/>
              <a:t>DHCP Server。DHCP Server</a:t>
            </a:r>
            <a:r>
              <a:rPr lang="zh-CN" altLang="en-US" dirty="0" smtClean="0"/>
              <a:t>在发出此报文后会存在一个已分配</a:t>
            </a:r>
            <a:r>
              <a:rPr lang="en-US" dirty="0" smtClean="0"/>
              <a:t>IP</a:t>
            </a:r>
            <a:r>
              <a:rPr lang="zh-CN" altLang="en-US" dirty="0" smtClean="0"/>
              <a:t>地址的纪录。</a:t>
            </a:r>
          </a:p>
          <a:p>
            <a:r>
              <a:rPr lang="en-US" dirty="0" smtClean="0"/>
              <a:t>DHCP Client</a:t>
            </a:r>
            <a:r>
              <a:rPr lang="zh-CN" altLang="en-US" dirty="0" smtClean="0"/>
              <a:t>只能处理其中的一个</a:t>
            </a:r>
            <a:r>
              <a:rPr lang="en-US" dirty="0" smtClean="0"/>
              <a:t>DHCP Offer</a:t>
            </a:r>
            <a:r>
              <a:rPr lang="zh-CN" altLang="en-US" dirty="0" smtClean="0"/>
              <a:t>报文，一般的原则是</a:t>
            </a:r>
            <a:r>
              <a:rPr lang="en-US" dirty="0" smtClean="0"/>
              <a:t>DHCP Client</a:t>
            </a:r>
            <a:r>
              <a:rPr lang="zh-CN" altLang="en-US" dirty="0" smtClean="0"/>
              <a:t>处理最先收到的</a:t>
            </a:r>
            <a:r>
              <a:rPr lang="en-US" dirty="0" smtClean="0"/>
              <a:t>DHCP Offer</a:t>
            </a:r>
            <a:r>
              <a:rPr lang="zh-CN" altLang="en-US" dirty="0" smtClean="0"/>
              <a:t>报文。</a:t>
            </a:r>
          </a:p>
          <a:p>
            <a:r>
              <a:rPr lang="en-US" dirty="0" smtClean="0"/>
              <a:t>DHCP Client</a:t>
            </a:r>
            <a:r>
              <a:rPr lang="zh-CN" altLang="en-US" dirty="0" smtClean="0"/>
              <a:t>会发出一个广播的</a:t>
            </a:r>
            <a:r>
              <a:rPr lang="en-US" dirty="0" smtClean="0"/>
              <a:t>DHCP Request</a:t>
            </a:r>
            <a:r>
              <a:rPr lang="zh-CN" altLang="en-US" dirty="0" smtClean="0"/>
              <a:t>报文，在选项字段中会加入选中的</a:t>
            </a:r>
            <a:r>
              <a:rPr lang="en-US" dirty="0" smtClean="0"/>
              <a:t>DHCP Server</a:t>
            </a:r>
            <a:r>
              <a:rPr lang="zh-CN" altLang="en-US" dirty="0" smtClean="0"/>
              <a:t>的</a:t>
            </a:r>
            <a:r>
              <a:rPr lang="en-US" dirty="0" smtClean="0"/>
              <a:t>IP</a:t>
            </a:r>
            <a:r>
              <a:rPr lang="zh-CN" altLang="en-US" dirty="0" smtClean="0"/>
              <a:t>地址和需要的</a:t>
            </a:r>
            <a:r>
              <a:rPr lang="en-US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en-US" dirty="0" smtClean="0"/>
              <a:t>DHCP Server</a:t>
            </a:r>
            <a:r>
              <a:rPr lang="zh-CN" altLang="en-US" dirty="0" smtClean="0"/>
              <a:t>收到</a:t>
            </a:r>
            <a:r>
              <a:rPr lang="en-US" dirty="0" smtClean="0"/>
              <a:t>DHCP Request</a:t>
            </a:r>
            <a:r>
              <a:rPr lang="zh-CN" altLang="en-US" dirty="0" smtClean="0"/>
              <a:t>报文后，判断选项字段中的</a:t>
            </a:r>
            <a:r>
              <a:rPr lang="en-US" dirty="0" smtClean="0"/>
              <a:t>IP</a:t>
            </a:r>
            <a:r>
              <a:rPr lang="zh-CN" altLang="en-US" dirty="0" smtClean="0"/>
              <a:t>地址是否与自己的地址相同。如果不相同，</a:t>
            </a:r>
            <a:r>
              <a:rPr lang="en-US" dirty="0" smtClean="0"/>
              <a:t>DHCP Server</a:t>
            </a:r>
            <a:r>
              <a:rPr lang="zh-CN" altLang="en-US" dirty="0" smtClean="0"/>
              <a:t>不做任何处理只清除相应</a:t>
            </a:r>
            <a:r>
              <a:rPr lang="en-US" dirty="0" smtClean="0"/>
              <a:t>IP</a:t>
            </a:r>
            <a:r>
              <a:rPr lang="zh-CN" altLang="en-US" dirty="0" smtClean="0"/>
              <a:t>地址分配记录；如果相同，</a:t>
            </a:r>
            <a:r>
              <a:rPr lang="en-US" dirty="0" smtClean="0"/>
              <a:t>DHCP Server</a:t>
            </a:r>
            <a:r>
              <a:rPr lang="zh-CN" altLang="en-US" dirty="0" smtClean="0"/>
              <a:t>就会向</a:t>
            </a:r>
            <a:r>
              <a:rPr lang="en-US" dirty="0" smtClean="0"/>
              <a:t>DHCP Client</a:t>
            </a:r>
            <a:r>
              <a:rPr lang="zh-CN" altLang="en-US" dirty="0" smtClean="0"/>
              <a:t>响应一个</a:t>
            </a:r>
            <a:r>
              <a:rPr lang="en-US" dirty="0" smtClean="0"/>
              <a:t>DHCP ACK</a:t>
            </a:r>
            <a:r>
              <a:rPr lang="zh-CN" altLang="en-US" dirty="0" smtClean="0"/>
              <a:t>报文，并在选项字段中增加</a:t>
            </a:r>
            <a:r>
              <a:rPr lang="en-US" dirty="0" smtClean="0"/>
              <a:t>IP</a:t>
            </a:r>
            <a:r>
              <a:rPr lang="zh-CN" altLang="en-US" dirty="0" smtClean="0"/>
              <a:t>地址的使用租期信息。</a:t>
            </a:r>
          </a:p>
          <a:p>
            <a:r>
              <a:rPr lang="en-US" dirty="0" smtClean="0"/>
              <a:t>DHCP Client</a:t>
            </a:r>
            <a:r>
              <a:rPr lang="zh-CN" altLang="en-US" dirty="0" smtClean="0"/>
              <a:t>接收到</a:t>
            </a:r>
            <a:r>
              <a:rPr lang="en-US" dirty="0" smtClean="0"/>
              <a:t>DHCP ACK</a:t>
            </a:r>
            <a:r>
              <a:rPr lang="zh-CN" altLang="en-US" dirty="0" smtClean="0"/>
              <a:t>报文后，检查</a:t>
            </a:r>
            <a:r>
              <a:rPr lang="en-US" dirty="0" smtClean="0"/>
              <a:t>DHCP Server</a:t>
            </a:r>
            <a:r>
              <a:rPr lang="zh-CN" altLang="en-US" dirty="0" smtClean="0"/>
              <a:t>分配的</a:t>
            </a:r>
            <a:r>
              <a:rPr lang="en-US" dirty="0" smtClean="0"/>
              <a:t>IP</a:t>
            </a:r>
            <a:r>
              <a:rPr lang="zh-CN" altLang="en-US" dirty="0" smtClean="0"/>
              <a:t>地址是否能够使用。如果可以使用，则</a:t>
            </a:r>
            <a:r>
              <a:rPr lang="en-US" dirty="0" smtClean="0"/>
              <a:t>DHCP Client</a:t>
            </a:r>
            <a:r>
              <a:rPr lang="zh-CN" altLang="en-US" dirty="0" smtClean="0"/>
              <a:t>成功获得</a:t>
            </a:r>
            <a:r>
              <a:rPr lang="en-US" dirty="0" smtClean="0"/>
              <a:t>IP</a:t>
            </a:r>
            <a:r>
              <a:rPr lang="zh-CN" altLang="en-US" dirty="0" smtClean="0"/>
              <a:t>地址并根据</a:t>
            </a:r>
            <a:r>
              <a:rPr lang="en-US" dirty="0" smtClean="0"/>
              <a:t>IP</a:t>
            </a:r>
            <a:r>
              <a:rPr lang="zh-CN" altLang="en-US" dirty="0" smtClean="0"/>
              <a:t>地址使用租期自动启动续延过程；如果</a:t>
            </a:r>
            <a:r>
              <a:rPr lang="en-US" dirty="0" smtClean="0"/>
              <a:t>DHCP Client</a:t>
            </a:r>
            <a:r>
              <a:rPr lang="zh-CN" altLang="en-US" dirty="0" smtClean="0"/>
              <a:t>发现分配的</a:t>
            </a:r>
            <a:r>
              <a:rPr lang="en-US" dirty="0" smtClean="0"/>
              <a:t>IP</a:t>
            </a:r>
            <a:r>
              <a:rPr lang="zh-CN" altLang="en-US" dirty="0" smtClean="0"/>
              <a:t>地址已经被使用，则</a:t>
            </a:r>
            <a:r>
              <a:rPr lang="en-US" dirty="0" smtClean="0"/>
              <a:t>DHCP Client</a:t>
            </a:r>
            <a:r>
              <a:rPr lang="zh-CN" altLang="en-US" dirty="0" smtClean="0"/>
              <a:t>向</a:t>
            </a:r>
            <a:r>
              <a:rPr lang="en-US" dirty="0" err="1" smtClean="0"/>
              <a:t>DHCPServer</a:t>
            </a:r>
            <a:r>
              <a:rPr lang="zh-CN" altLang="en-US" dirty="0" smtClean="0"/>
              <a:t>发出</a:t>
            </a:r>
            <a:r>
              <a:rPr lang="en-US" dirty="0" smtClean="0"/>
              <a:t>DHCP Decline</a:t>
            </a:r>
            <a:r>
              <a:rPr lang="zh-CN" altLang="en-US" dirty="0" smtClean="0"/>
              <a:t>报文，通知</a:t>
            </a:r>
            <a:r>
              <a:rPr lang="en-US" dirty="0" smtClean="0"/>
              <a:t>DHCP Server</a:t>
            </a:r>
            <a:r>
              <a:rPr lang="zh-CN" altLang="en-US" dirty="0" smtClean="0"/>
              <a:t>禁用这个</a:t>
            </a:r>
            <a:r>
              <a:rPr lang="en-US" dirty="0" smtClean="0"/>
              <a:t>IP</a:t>
            </a:r>
            <a:r>
              <a:rPr lang="zh-CN" altLang="en-US" dirty="0" smtClean="0"/>
              <a:t>地址，然后</a:t>
            </a:r>
            <a:r>
              <a:rPr lang="en-US" dirty="0" smtClean="0"/>
              <a:t>DHCP Client</a:t>
            </a:r>
            <a:r>
              <a:rPr lang="zh-CN" altLang="en-US" dirty="0" smtClean="0"/>
              <a:t>开始新的地址申请过程。</a:t>
            </a:r>
          </a:p>
          <a:p>
            <a:r>
              <a:rPr lang="en-US" dirty="0" smtClean="0"/>
              <a:t>DHCP Client</a:t>
            </a:r>
            <a:r>
              <a:rPr lang="zh-CN" altLang="en-US" dirty="0" smtClean="0"/>
              <a:t>在成功获取</a:t>
            </a:r>
            <a:r>
              <a:rPr lang="en-US" dirty="0" smtClean="0"/>
              <a:t>IP</a:t>
            </a:r>
            <a:r>
              <a:rPr lang="zh-CN" altLang="en-US" dirty="0" smtClean="0"/>
              <a:t>地址后，随时可以通过发送</a:t>
            </a:r>
            <a:r>
              <a:rPr lang="en-US" dirty="0" smtClean="0"/>
              <a:t>DHCP Release</a:t>
            </a:r>
            <a:r>
              <a:rPr lang="zh-CN" altLang="en-US" dirty="0" smtClean="0"/>
              <a:t>报文释放自己的</a:t>
            </a:r>
            <a:r>
              <a:rPr lang="en-US" dirty="0" smtClean="0"/>
              <a:t>IP</a:t>
            </a:r>
            <a:r>
              <a:rPr lang="zh-CN" altLang="en-US" dirty="0" smtClean="0"/>
              <a:t>地址，</a:t>
            </a:r>
            <a:r>
              <a:rPr lang="en-US" dirty="0" smtClean="0"/>
              <a:t>DHCP Server</a:t>
            </a:r>
            <a:r>
              <a:rPr lang="zh-CN" altLang="en-US" dirty="0" smtClean="0"/>
              <a:t>收到</a:t>
            </a:r>
            <a:r>
              <a:rPr lang="en-US" dirty="0" smtClean="0"/>
              <a:t>DHCP Release</a:t>
            </a:r>
            <a:r>
              <a:rPr lang="zh-CN" altLang="en-US" dirty="0" smtClean="0"/>
              <a:t>报文后，会回收相应的</a:t>
            </a:r>
            <a:r>
              <a:rPr lang="en-US" dirty="0" smtClean="0"/>
              <a:t>IP</a:t>
            </a:r>
            <a:r>
              <a:rPr lang="zh-CN" altLang="en-US" dirty="0" smtClean="0"/>
              <a:t>地址并重新分配。</a:t>
            </a:r>
          </a:p>
          <a:p>
            <a:r>
              <a:rPr lang="zh-CN" altLang="en-US" dirty="0" smtClean="0"/>
              <a:t>在使用租期超过</a:t>
            </a:r>
            <a:r>
              <a:rPr lang="en-US" altLang="zh-CN" dirty="0" smtClean="0"/>
              <a:t>50%</a:t>
            </a:r>
            <a:r>
              <a:rPr lang="zh-CN" altLang="en-US" dirty="0" smtClean="0"/>
              <a:t>时刻处，</a:t>
            </a:r>
            <a:r>
              <a:rPr lang="en-US" dirty="0" smtClean="0"/>
              <a:t>DHCP Client</a:t>
            </a:r>
            <a:r>
              <a:rPr lang="zh-CN" altLang="en-US" dirty="0" smtClean="0"/>
              <a:t>会以单播形式向</a:t>
            </a:r>
            <a:r>
              <a:rPr lang="en-US" dirty="0" smtClean="0"/>
              <a:t>DHCP Server</a:t>
            </a:r>
            <a:r>
              <a:rPr lang="zh-CN" altLang="en-US" dirty="0" smtClean="0"/>
              <a:t>发送</a:t>
            </a:r>
            <a:r>
              <a:rPr lang="en-US" dirty="0" err="1" smtClean="0"/>
              <a:t>DHCPRequest</a:t>
            </a:r>
            <a:r>
              <a:rPr lang="zh-CN" altLang="en-US" dirty="0" smtClean="0"/>
              <a:t>报文来续租</a:t>
            </a:r>
            <a:r>
              <a:rPr lang="en-US" dirty="0" smtClean="0"/>
              <a:t>IP</a:t>
            </a:r>
            <a:r>
              <a:rPr lang="zh-CN" altLang="en-US" dirty="0" smtClean="0"/>
              <a:t>地址。如果</a:t>
            </a:r>
            <a:r>
              <a:rPr lang="en-US" dirty="0" smtClean="0"/>
              <a:t>DHCP Client</a:t>
            </a:r>
            <a:r>
              <a:rPr lang="zh-CN" altLang="en-US" dirty="0" smtClean="0"/>
              <a:t>成功收到</a:t>
            </a:r>
            <a:r>
              <a:rPr lang="en-US" dirty="0" smtClean="0"/>
              <a:t>DHCP Server</a:t>
            </a:r>
            <a:r>
              <a:rPr lang="zh-CN" altLang="en-US" dirty="0" smtClean="0"/>
              <a:t>发送的</a:t>
            </a:r>
            <a:r>
              <a:rPr lang="en-US" dirty="0" smtClean="0"/>
              <a:t>DHCP ACK</a:t>
            </a:r>
            <a:r>
              <a:rPr lang="zh-CN" altLang="en-US" dirty="0" smtClean="0"/>
              <a:t>报文，则按相应时间延长</a:t>
            </a:r>
            <a:r>
              <a:rPr lang="en-US" dirty="0" smtClean="0"/>
              <a:t>IP</a:t>
            </a:r>
            <a:r>
              <a:rPr lang="zh-CN" altLang="en-US" dirty="0" smtClean="0"/>
              <a:t>地址租期；如果没有收到</a:t>
            </a:r>
            <a:r>
              <a:rPr lang="en-US" dirty="0" smtClean="0"/>
              <a:t>DHCP Server</a:t>
            </a:r>
            <a:r>
              <a:rPr lang="zh-CN" altLang="en-US" dirty="0" smtClean="0"/>
              <a:t>发送的</a:t>
            </a:r>
            <a:r>
              <a:rPr lang="en-US" dirty="0" smtClean="0"/>
              <a:t>DHCP ACK</a:t>
            </a:r>
            <a:r>
              <a:rPr lang="zh-CN" altLang="en-US" dirty="0" smtClean="0"/>
              <a:t>报文，则</a:t>
            </a:r>
            <a:r>
              <a:rPr lang="en-US" dirty="0" smtClean="0"/>
              <a:t>DHCP Client</a:t>
            </a:r>
            <a:r>
              <a:rPr lang="zh-CN" altLang="en-US" dirty="0" smtClean="0"/>
              <a:t>继续使用这个</a:t>
            </a:r>
            <a:r>
              <a:rPr lang="en-US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zh-CN" altLang="en-US" dirty="0" smtClean="0"/>
              <a:t>在使用租期超过</a:t>
            </a:r>
            <a:r>
              <a:rPr lang="en-US" altLang="zh-CN" dirty="0" smtClean="0"/>
              <a:t>87.5%</a:t>
            </a:r>
            <a:r>
              <a:rPr lang="zh-CN" altLang="en-US" dirty="0" smtClean="0"/>
              <a:t>时刻处，</a:t>
            </a:r>
            <a:r>
              <a:rPr lang="en-US" dirty="0" smtClean="0"/>
              <a:t>DHCP Client</a:t>
            </a:r>
            <a:r>
              <a:rPr lang="zh-CN" altLang="en-US" dirty="0" smtClean="0"/>
              <a:t>会以广播形式向</a:t>
            </a:r>
            <a:r>
              <a:rPr lang="en-US" dirty="0" smtClean="0"/>
              <a:t>DHCP Server</a:t>
            </a:r>
            <a:r>
              <a:rPr lang="zh-CN" altLang="en-US" dirty="0" smtClean="0"/>
              <a:t>发送</a:t>
            </a:r>
            <a:r>
              <a:rPr lang="en-US" dirty="0" err="1" smtClean="0"/>
              <a:t>DHCPRequest</a:t>
            </a:r>
            <a:r>
              <a:rPr lang="zh-CN" altLang="en-US" dirty="0" smtClean="0"/>
              <a:t>报文来续租</a:t>
            </a:r>
            <a:r>
              <a:rPr lang="en-US" dirty="0" smtClean="0"/>
              <a:t>IP</a:t>
            </a:r>
            <a:r>
              <a:rPr lang="zh-CN" altLang="en-US" dirty="0" smtClean="0"/>
              <a:t>地址。如果</a:t>
            </a:r>
            <a:r>
              <a:rPr lang="en-US" dirty="0" smtClean="0"/>
              <a:t>DHCP Client</a:t>
            </a:r>
            <a:r>
              <a:rPr lang="zh-CN" altLang="en-US" dirty="0" smtClean="0"/>
              <a:t>成功收到</a:t>
            </a:r>
            <a:r>
              <a:rPr lang="en-US" dirty="0" smtClean="0"/>
              <a:t>DHCP Server</a:t>
            </a:r>
            <a:r>
              <a:rPr lang="zh-CN" altLang="en-US" dirty="0" smtClean="0"/>
              <a:t>发送的</a:t>
            </a:r>
            <a:r>
              <a:rPr lang="en-US" dirty="0" smtClean="0"/>
              <a:t>DHCP ACK</a:t>
            </a:r>
            <a:r>
              <a:rPr lang="zh-CN" altLang="en-US" dirty="0" smtClean="0"/>
              <a:t>报文，则按相应时间延长</a:t>
            </a:r>
            <a:r>
              <a:rPr lang="en-US" dirty="0" smtClean="0"/>
              <a:t>IP</a:t>
            </a:r>
            <a:r>
              <a:rPr lang="zh-CN" altLang="en-US" dirty="0" smtClean="0"/>
              <a:t>地址租期；如果没有收到</a:t>
            </a:r>
            <a:r>
              <a:rPr lang="en-US" dirty="0" smtClean="0"/>
              <a:t>DHCP Server</a:t>
            </a:r>
            <a:r>
              <a:rPr lang="zh-CN" altLang="en-US" dirty="0" smtClean="0"/>
              <a:t>发送的</a:t>
            </a:r>
            <a:r>
              <a:rPr lang="en-US" dirty="0" smtClean="0"/>
              <a:t>DHCP ACK</a:t>
            </a:r>
            <a:r>
              <a:rPr lang="zh-CN" altLang="en-US" dirty="0" smtClean="0"/>
              <a:t>报文，则</a:t>
            </a:r>
            <a:r>
              <a:rPr lang="en-US" dirty="0" smtClean="0"/>
              <a:t>DHCP Client</a:t>
            </a:r>
            <a:r>
              <a:rPr lang="zh-CN" altLang="en-US" dirty="0" smtClean="0"/>
              <a:t>继续使用这个</a:t>
            </a:r>
            <a:r>
              <a:rPr lang="en-US" dirty="0" smtClean="0"/>
              <a:t>IP</a:t>
            </a:r>
            <a:r>
              <a:rPr lang="zh-CN" altLang="en-US" dirty="0" smtClean="0"/>
              <a:t>地址，直到</a:t>
            </a:r>
            <a:r>
              <a:rPr lang="en-US" dirty="0" smtClean="0"/>
              <a:t>IP</a:t>
            </a:r>
            <a:r>
              <a:rPr lang="zh-CN" altLang="en-US" dirty="0" smtClean="0"/>
              <a:t>地址使用租期到期时，</a:t>
            </a:r>
            <a:r>
              <a:rPr lang="en-US" dirty="0" smtClean="0"/>
              <a:t>DHCP Client</a:t>
            </a:r>
            <a:r>
              <a:rPr lang="zh-CN" altLang="en-US" dirty="0" smtClean="0"/>
              <a:t>才会向</a:t>
            </a:r>
            <a:r>
              <a:rPr lang="en-US" dirty="0" smtClean="0"/>
              <a:t>DHCP Server</a:t>
            </a:r>
            <a:r>
              <a:rPr lang="zh-CN" altLang="en-US" dirty="0" smtClean="0"/>
              <a:t>发送</a:t>
            </a:r>
            <a:r>
              <a:rPr lang="en-US" dirty="0" smtClean="0"/>
              <a:t>DHCP Release</a:t>
            </a:r>
            <a:r>
              <a:rPr lang="zh-CN" altLang="en-US" dirty="0" smtClean="0"/>
              <a:t>报文来释放这个</a:t>
            </a:r>
            <a:r>
              <a:rPr lang="en-US" dirty="0" smtClean="0"/>
              <a:t>IP</a:t>
            </a:r>
            <a:r>
              <a:rPr lang="zh-CN" altLang="en-US" dirty="0" smtClean="0"/>
              <a:t>地址，并开始新的</a:t>
            </a:r>
            <a:r>
              <a:rPr lang="en-US" dirty="0" smtClean="0"/>
              <a:t>IP</a:t>
            </a:r>
            <a:r>
              <a:rPr lang="zh-CN" altLang="en-US" dirty="0" smtClean="0"/>
              <a:t>地址申请过程。</a:t>
            </a:r>
          </a:p>
          <a:p>
            <a:r>
              <a:rPr lang="zh-CN" altLang="en-US" dirty="0" smtClean="0"/>
              <a:t>需要说明的是：</a:t>
            </a:r>
            <a:r>
              <a:rPr lang="en-US" dirty="0" smtClean="0"/>
              <a:t>DHCP</a:t>
            </a:r>
            <a:r>
              <a:rPr lang="zh-CN" altLang="en-US" dirty="0" smtClean="0"/>
              <a:t>客户端可以接收到多个</a:t>
            </a:r>
            <a:r>
              <a:rPr lang="en-US" dirty="0" smtClean="0"/>
              <a:t>DHCP</a:t>
            </a:r>
            <a:r>
              <a:rPr lang="zh-CN" altLang="en-US" dirty="0" smtClean="0"/>
              <a:t>服务器的</a:t>
            </a:r>
            <a:r>
              <a:rPr lang="en-US" dirty="0" smtClean="0"/>
              <a:t>DHCPOFFER</a:t>
            </a:r>
            <a:r>
              <a:rPr lang="zh-CN" altLang="en-US" dirty="0" smtClean="0"/>
              <a:t>数据包，然后可能接受任何一个</a:t>
            </a:r>
            <a:r>
              <a:rPr lang="en-US" dirty="0" smtClean="0"/>
              <a:t>DHCPOFFER</a:t>
            </a:r>
            <a:r>
              <a:rPr lang="zh-CN" altLang="en-US" dirty="0" smtClean="0"/>
              <a:t>数据包，但客户端通常只接受收到的第一个</a:t>
            </a:r>
            <a:r>
              <a:rPr lang="en-US" dirty="0" smtClean="0"/>
              <a:t>DHCPOFFER</a:t>
            </a:r>
            <a:r>
              <a:rPr lang="zh-CN" altLang="en-US" dirty="0" smtClean="0"/>
              <a:t>数据包。另外，</a:t>
            </a:r>
            <a:r>
              <a:rPr lang="en-US" dirty="0" smtClean="0"/>
              <a:t>DHCP</a:t>
            </a:r>
            <a:r>
              <a:rPr lang="zh-CN" altLang="en-US" dirty="0" smtClean="0"/>
              <a:t>服务器</a:t>
            </a:r>
            <a:r>
              <a:rPr lang="en-US" dirty="0" smtClean="0"/>
              <a:t>DHCPOFFER</a:t>
            </a:r>
            <a:r>
              <a:rPr lang="zh-CN" altLang="en-US" dirty="0" smtClean="0"/>
              <a:t>中指定</a:t>
            </a:r>
            <a:r>
              <a:rPr lang="zh-CN" altLang="en-US" baseline="30000" dirty="0" smtClean="0"/>
              <a:t> </a:t>
            </a:r>
            <a:r>
              <a:rPr lang="en-US" altLang="zh-CN" baseline="30000" dirty="0" smtClean="0"/>
              <a:t>[1]</a:t>
            </a:r>
            <a:r>
              <a:rPr lang="zh-CN" altLang="en-US" dirty="0" smtClean="0"/>
              <a:t>  的地址不一定为最终分配的地址，通常情况下，</a:t>
            </a:r>
            <a:r>
              <a:rPr lang="en-US" dirty="0" smtClean="0"/>
              <a:t>DHCP</a:t>
            </a:r>
            <a:r>
              <a:rPr lang="zh-CN" altLang="en-US" dirty="0" smtClean="0"/>
              <a:t>服务器会保留该地址直到客户端发出正式请求。</a:t>
            </a:r>
          </a:p>
          <a:p>
            <a:r>
              <a:rPr lang="zh-CN" altLang="en-US" dirty="0" smtClean="0"/>
              <a:t>正式请求</a:t>
            </a:r>
            <a:r>
              <a:rPr lang="en-US" dirty="0" smtClean="0"/>
              <a:t>DHCP</a:t>
            </a:r>
            <a:r>
              <a:rPr lang="zh-CN" altLang="en-US" dirty="0" smtClean="0"/>
              <a:t>服务器分配地址</a:t>
            </a:r>
            <a:r>
              <a:rPr lang="en-US" dirty="0" smtClean="0"/>
              <a:t>DHCPREQUEST</a:t>
            </a:r>
            <a:r>
              <a:rPr lang="zh-CN" altLang="en-US" dirty="0" smtClean="0"/>
              <a:t>采用广播包，是为了让其它所有发送</a:t>
            </a:r>
            <a:r>
              <a:rPr lang="en-US" dirty="0" smtClean="0"/>
              <a:t>DHCPOFFER</a:t>
            </a:r>
            <a:r>
              <a:rPr lang="zh-CN" altLang="en-US" dirty="0" smtClean="0"/>
              <a:t>数据包的</a:t>
            </a:r>
            <a:r>
              <a:rPr lang="en-US" dirty="0" smtClean="0"/>
              <a:t>DHCP</a:t>
            </a:r>
            <a:r>
              <a:rPr lang="zh-CN" altLang="en-US" dirty="0" smtClean="0"/>
              <a:t>服务器也能够接收到该数据包，然后释放已经</a:t>
            </a:r>
            <a:r>
              <a:rPr lang="en-US" dirty="0" smtClean="0"/>
              <a:t>OFFER（</a:t>
            </a:r>
            <a:r>
              <a:rPr lang="zh-CN" altLang="en-US" dirty="0" smtClean="0"/>
              <a:t>预分配）给客户端的</a:t>
            </a:r>
            <a:r>
              <a:rPr lang="en-US" dirty="0" smtClean="0"/>
              <a:t>IP</a:t>
            </a:r>
            <a:r>
              <a:rPr lang="zh-CN" altLang="en-US" dirty="0" smtClean="0"/>
              <a:t>地址。</a:t>
            </a:r>
          </a:p>
          <a:p>
            <a:r>
              <a:rPr lang="zh-CN" altLang="en-US" dirty="0" smtClean="0"/>
              <a:t>如果发送给</a:t>
            </a:r>
            <a:r>
              <a:rPr lang="en-US" dirty="0" smtClean="0"/>
              <a:t>DHCP</a:t>
            </a:r>
            <a:r>
              <a:rPr lang="zh-CN" altLang="en-US" dirty="0" smtClean="0"/>
              <a:t>客户端的地址已经被其他</a:t>
            </a:r>
            <a:r>
              <a:rPr lang="en-US" dirty="0" smtClean="0"/>
              <a:t>DHCP</a:t>
            </a:r>
            <a:r>
              <a:rPr lang="zh-CN" altLang="en-US" dirty="0" smtClean="0"/>
              <a:t>客户端使用，客户端会向服务器发送</a:t>
            </a:r>
            <a:r>
              <a:rPr lang="en-US" dirty="0" smtClean="0"/>
              <a:t>DHCPDECLINE</a:t>
            </a:r>
            <a:r>
              <a:rPr lang="zh-CN" altLang="en-US" dirty="0" smtClean="0"/>
              <a:t>信息包拒绝接受已经分配的地址信息。</a:t>
            </a:r>
          </a:p>
          <a:p>
            <a:r>
              <a:rPr lang="zh-CN" altLang="en-US" dirty="0" smtClean="0"/>
              <a:t>在协商过程中，如果</a:t>
            </a:r>
            <a:r>
              <a:rPr lang="en-US" dirty="0" smtClean="0"/>
              <a:t>DHCP</a:t>
            </a:r>
            <a:r>
              <a:rPr lang="zh-CN" altLang="en-US" dirty="0" smtClean="0"/>
              <a:t>客户端发送的</a:t>
            </a:r>
            <a:r>
              <a:rPr lang="en-US" dirty="0" smtClean="0"/>
              <a:t>REQUEST</a:t>
            </a:r>
            <a:r>
              <a:rPr lang="zh-CN" altLang="en-US" dirty="0" smtClean="0"/>
              <a:t>消息中的地址信息不正确，如客户端已经迁移到新的子网或者租约已经过期，</a:t>
            </a:r>
            <a:r>
              <a:rPr lang="en-US" dirty="0" smtClean="0"/>
              <a:t>DHCP</a:t>
            </a:r>
            <a:r>
              <a:rPr lang="zh-CN" altLang="en-US" dirty="0" smtClean="0"/>
              <a:t>服务器会发送</a:t>
            </a:r>
            <a:r>
              <a:rPr lang="en-US" dirty="0" smtClean="0"/>
              <a:t>DHCPNAK</a:t>
            </a:r>
            <a:r>
              <a:rPr lang="zh-CN" altLang="en-US" dirty="0" smtClean="0"/>
              <a:t>消息给</a:t>
            </a:r>
            <a:r>
              <a:rPr lang="en-US" dirty="0" smtClean="0"/>
              <a:t>DHCP</a:t>
            </a:r>
            <a:r>
              <a:rPr lang="zh-CN" altLang="en-US" dirty="0" smtClean="0"/>
              <a:t>客户 端，让客户端重新发起地址请求过程。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598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B684-19DE-4C73-80DC-4BCB7FC56A37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75162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F0248-F1EF-4526-BC64-76653491E680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8996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5C03C-5B4C-4836-8C39-F2CEF24F12B7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163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5C03C-5B4C-4836-8C39-F2CEF24F12B7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6467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5C03C-5B4C-4836-8C39-F2CEF24F12B7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2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一台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服务器可以管理一个或多个区域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而一个区域也可以由多台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服务器来管理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例如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: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由一个主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服务器和多个辅助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服务器来管理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).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DNS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服务器中必须先建立区域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然后再根据需要在区域中建立子域以及在区域或子域 中添加资源记录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才能完成其解析工作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283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B684-19DE-4C73-80DC-4BCB7FC56A37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8539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8BA6C-DF42-4500-9541-FBB2D10ADF80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812737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58A56-23FE-450B-A6AA-5A442366DBC4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52614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B5D41-E738-48B6-A6F7-731398A5DE63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86631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7670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3384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75134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7656698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09134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907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那么全球的域名解析服务器是怎么分布的呢，为了保证域名解析的正确和有效性，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协会把全球分成了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个区域：美国网络信息中心（负责美国及其他地区）、欧洲网络信息中心（负责欧洲地区）、日本网络信息中心（负责亚洲地区），这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个地区共</a:t>
            </a:r>
            <a:r>
              <a:rPr lang="en-US" altLang="zh-CN" dirty="0" smtClean="0"/>
              <a:t>13</a:t>
            </a:r>
            <a:r>
              <a:rPr lang="zh-CN" altLang="en-US" dirty="0" smtClean="0"/>
              <a:t>台服务节点来处理全球的域名解析服务，这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个节点就是域名解析的最顶级的根服务器。</a:t>
            </a:r>
            <a:endParaRPr lang="en-US" altLang="zh-CN" dirty="0" smtClean="0"/>
          </a:p>
          <a:p>
            <a:r>
              <a:rPr lang="zh-CN" altLang="en-US" dirty="0" smtClean="0"/>
              <a:t>但在实际的运行过程中，大量的域名解析不需要在最定级的根服务器完成，比如中国网络信息中心具有国内所有域名的对应信息，这个时候中国网络信息中心就可以完成国内服务器域名解析服务，是国内节点的根服务器。所以根服务器带有区域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8453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99670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D6C35-7B2C-4FBF-8C7D-C4E341B5D9B9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82901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UDP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操作只是在内核中注册对方机器的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PORT</a:t>
            </a:r>
            <a:r>
              <a:rPr lang="zh-CN" altLang="en-US" dirty="0" smtClean="0"/>
              <a:t>信息，并没有建立链接的过程，即没有发包，</a:t>
            </a:r>
            <a:r>
              <a:rPr lang="en-US" altLang="zh-CN" dirty="0" smtClean="0"/>
              <a:t>close</a:t>
            </a:r>
            <a:r>
              <a:rPr lang="zh-CN" altLang="en-US" dirty="0" smtClean="0"/>
              <a:t>也不发包）。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8770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6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根域名服务器共有 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13 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套装置，不是 </a:t>
            </a:r>
            <a:r>
              <a:rPr lang="en-US" altLang="zh-CN" sz="1200" dirty="0" smtClean="0">
                <a:solidFill>
                  <a:srgbClr val="FF0000"/>
                </a:solidFill>
                <a:ea typeface="黑体" pitchFamily="49" charset="-122"/>
              </a:rPr>
              <a:t>13 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个机器。</a:t>
            </a:r>
            <a:endParaRPr lang="en-US" altLang="zh-CN" sz="1200" dirty="0" smtClean="0">
              <a:solidFill>
                <a:srgbClr val="FF0000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 sz="1200" dirty="0" smtClean="0">
                <a:ea typeface="黑体" pitchFamily="49" charset="-122"/>
              </a:rPr>
              <a:t>这些根域名服务器相应的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域名</a:t>
            </a:r>
            <a:r>
              <a:rPr lang="zh-CN" altLang="en-US" sz="1200" dirty="0" smtClean="0">
                <a:ea typeface="黑体" pitchFamily="49" charset="-122"/>
              </a:rPr>
              <a:t>分别是：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200" dirty="0" smtClean="0">
                <a:ea typeface="黑体" pitchFamily="49" charset="-122"/>
              </a:rPr>
              <a:t>    </a:t>
            </a:r>
            <a:r>
              <a:rPr lang="en-US" altLang="zh-CN" sz="1200" dirty="0" smtClean="0">
                <a:ea typeface="黑体" pitchFamily="49" charset="-122"/>
              </a:rPr>
              <a:t>a.rootservers.net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dirty="0" smtClean="0">
                <a:ea typeface="黑体" pitchFamily="49" charset="-122"/>
              </a:rPr>
              <a:t>    b.rootservers.net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dirty="0" smtClean="0">
                <a:ea typeface="黑体" pitchFamily="49" charset="-122"/>
              </a:rPr>
              <a:t>    …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dirty="0" smtClean="0">
                <a:ea typeface="黑体" pitchFamily="49" charset="-122"/>
              </a:rPr>
              <a:t>    m.rootservers.net</a:t>
            </a:r>
          </a:p>
          <a:p>
            <a:r>
              <a:rPr lang="zh-CN" altLang="zh-CN" sz="1200" dirty="0" smtClean="0"/>
              <a:t>到</a:t>
            </a:r>
            <a:r>
              <a:rPr lang="en-US" altLang="zh-CN" sz="1200" dirty="0" smtClean="0"/>
              <a:t>2016</a:t>
            </a:r>
            <a:r>
              <a:rPr lang="zh-CN" altLang="zh-CN" sz="1200" dirty="0" smtClean="0"/>
              <a:t>年</a:t>
            </a:r>
            <a:r>
              <a:rPr lang="en-US" altLang="zh-CN" sz="1200" dirty="0" smtClean="0"/>
              <a:t>2</a:t>
            </a:r>
            <a:r>
              <a:rPr lang="zh-CN" altLang="zh-CN" sz="1200" dirty="0" smtClean="0"/>
              <a:t>月，全世界已经在</a:t>
            </a:r>
            <a:r>
              <a:rPr lang="en-US" altLang="zh-CN" sz="1200" dirty="0" smtClean="0"/>
              <a:t> 588 </a:t>
            </a:r>
            <a:r>
              <a:rPr lang="zh-CN" altLang="zh-CN" sz="1200" dirty="0" smtClean="0"/>
              <a:t>个地点安装了根域名服务器</a:t>
            </a:r>
            <a:r>
              <a:rPr lang="zh-CN" altLang="en-US" sz="1200" dirty="0" smtClean="0"/>
              <a:t>，</a:t>
            </a:r>
            <a:r>
              <a:rPr lang="zh-CN" altLang="en-US" sz="1200" dirty="0" smtClean="0">
                <a:ea typeface="黑体" pitchFamily="49" charset="-122"/>
              </a:rPr>
              <a:t>使世界上大部分 </a:t>
            </a:r>
            <a:r>
              <a:rPr lang="en-US" altLang="zh-CN" sz="1200" dirty="0" smtClean="0">
                <a:ea typeface="黑体" pitchFamily="49" charset="-122"/>
              </a:rPr>
              <a:t>DNS </a:t>
            </a:r>
            <a:r>
              <a:rPr lang="zh-CN" altLang="en-US" sz="1200" dirty="0" smtClean="0">
                <a:ea typeface="黑体" pitchFamily="49" charset="-122"/>
              </a:rPr>
              <a:t>域名服务器都能</a:t>
            </a:r>
            <a:r>
              <a:rPr lang="zh-CN" altLang="en-US" sz="1200" dirty="0" smtClean="0">
                <a:solidFill>
                  <a:srgbClr val="FF0000"/>
                </a:solidFill>
                <a:ea typeface="黑体" pitchFamily="49" charset="-122"/>
              </a:rPr>
              <a:t>就近</a:t>
            </a:r>
            <a:r>
              <a:rPr lang="zh-CN" altLang="en-US" sz="1200" dirty="0" smtClean="0">
                <a:ea typeface="黑体" pitchFamily="49" charset="-122"/>
              </a:rPr>
              <a:t>找到一个根域名服务器。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63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rgbClr val="333399"/>
                </a:solidFill>
              </a:rPr>
              <a:t>当根域名服务器收到迭代查询请求报文时，要么给出所要查询的 </a:t>
            </a:r>
            <a:r>
              <a:rPr lang="en-US" altLang="zh-CN" sz="1200" kern="0" dirty="0" smtClean="0">
                <a:solidFill>
                  <a:srgbClr val="333399"/>
                </a:solidFill>
              </a:rPr>
              <a:t>IP </a:t>
            </a:r>
            <a:r>
              <a:rPr lang="zh-CN" altLang="en-US" sz="1200" kern="0" dirty="0" smtClean="0">
                <a:solidFill>
                  <a:srgbClr val="333399"/>
                </a:solidFill>
              </a:rPr>
              <a:t>地址，要么告诉本地域名服务器：“你下一步应当向哪一个域名服务器进行查询”。然后让本地域名服务器进行后续的查询。</a:t>
            </a:r>
            <a:endParaRPr lang="zh-CN" altLang="en-US" sz="10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199324-6F0A-4AA2-A340-138F5EA31E0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96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9B684-19DE-4C73-80DC-4BCB7FC56A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222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直角三角形 61"/>
          <p:cNvSpPr/>
          <p:nvPr userDrawn="1"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3" name="标题 8"/>
          <p:cNvSpPr>
            <a:spLocks noGrp="1"/>
          </p:cNvSpPr>
          <p:nvPr>
            <p:ph type="ctrTitle"/>
          </p:nvPr>
        </p:nvSpPr>
        <p:spPr>
          <a:xfrm>
            <a:off x="685800" y="175261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64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73" name="组合 72"/>
          <p:cNvGrpSpPr/>
          <p:nvPr userDrawn="1"/>
        </p:nvGrpSpPr>
        <p:grpSpPr>
          <a:xfrm>
            <a:off x="-3760" y="4953000"/>
            <a:ext cx="9147765" cy="1912088"/>
            <a:chOff x="-3765" y="4832896"/>
            <a:chExt cx="9147765" cy="2032192"/>
          </a:xfrm>
        </p:grpSpPr>
        <p:sp>
          <p:nvSpPr>
            <p:cNvPr id="74" name="任意多边形 73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F0A22E">
                <a:tint val="65000"/>
                <a:satMod val="115000"/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任意多边形 74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任意多边形 75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rgbClr val="F0A22E">
                        <a:shade val="20000"/>
                        <a:satMod val="176000"/>
                        <a:alpha val="100000"/>
                      </a:srgbClr>
                    </a:gs>
                    <a:gs pos="18000">
                      <a:srgbClr val="F0A22E">
                        <a:shade val="48000"/>
                        <a:satMod val="153000"/>
                        <a:alpha val="100000"/>
                      </a:srgbClr>
                    </a:gs>
                    <a:gs pos="43000">
                      <a:srgbClr val="F0A22E">
                        <a:tint val="86000"/>
                        <a:satMod val="149000"/>
                        <a:alpha val="100000"/>
                      </a:srgbClr>
                    </a:gs>
                    <a:gs pos="45000">
                      <a:srgbClr val="F0A22E">
                        <a:tint val="85000"/>
                        <a:satMod val="150000"/>
                        <a:alpha val="100000"/>
                      </a:srgbClr>
                    </a:gs>
                    <a:gs pos="50000">
                      <a:srgbClr val="F0A22E">
                        <a:tint val="86000"/>
                        <a:satMod val="149000"/>
                        <a:alpha val="100000"/>
                      </a:srgbClr>
                    </a:gs>
                    <a:gs pos="79000">
                      <a:srgbClr val="F0A22E">
                        <a:shade val="53000"/>
                        <a:satMod val="150000"/>
                        <a:alpha val="100000"/>
                      </a:srgbClr>
                    </a:gs>
                    <a:gs pos="100000">
                      <a:srgbClr val="F0A22E">
                        <a:shade val="25000"/>
                        <a:satMod val="170000"/>
                        <a:alpha val="100000"/>
                      </a:srgbClr>
                    </a:gs>
                  </a:gsLst>
                  <a:lin ang="450000" scaled="1"/>
                  <a:tileRect/>
                </a:gradFill>
              </a:fillOverlay>
            </a:effectLst>
          </p:spPr>
          <p:txBody>
            <a:bodyPr vert="horz" wrap="square" lIns="91440" tIns="45720" rIns="91440" bIns="45720" anchor="ctr" compatLnSpc="1"/>
            <a:lstStyle>
              <a:extLst/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rgbClr val="F0A22E">
                      <a:tint val="70000"/>
                      <a:satMod val="110000"/>
                    </a:srgbClr>
                  </a:gs>
                  <a:gs pos="15000">
                    <a:srgbClr val="F0A22E">
                      <a:shade val="40000"/>
                      <a:satMod val="110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</p:grpSp>
      <p:sp>
        <p:nvSpPr>
          <p:cNvPr id="78" name="日期占位符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380077" y="640795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0A22E">
                  <a:tint val="2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0CB66029-E9EC-42F6-AAE5-2A8E0FEAB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23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23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4ED08A49-57E7-4566-A2C3-313C326E53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4554" y="620689"/>
            <a:ext cx="7776864" cy="216024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lang="zh-CN" altLang="en-US" sz="5400" noProof="0" smtClean="0">
                <a:latin typeface="+mj-lt"/>
                <a:ea typeface="黑体" pitchFamily="2" charset="-122"/>
              </a:defRPr>
            </a:lvl1pPr>
          </a:lstStyle>
          <a:p>
            <a:pPr lvl="0" algn="ctr" eaLnBrk="1" hangingPunct="1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2434" y="3268800"/>
            <a:ext cx="6390277" cy="2210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zh-CN" altLang="en-US" sz="3600" noProof="0" smtClean="0">
                <a:solidFill>
                  <a:schemeClr val="tx1"/>
                </a:solidFill>
                <a:latin typeface="+mj-lt"/>
                <a:ea typeface="黑体" pitchFamily="2" charset="-122"/>
              </a:defRPr>
            </a:lvl1pPr>
          </a:lstStyle>
          <a:p>
            <a:pPr marL="0" lvl="0" indent="0" algn="ctr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20" name="Rectangle 8" descr="Gold bar"/>
          <p:cNvSpPr>
            <a:spLocks noChangeArrowheads="1"/>
          </p:cNvSpPr>
          <p:nvPr userDrawn="1"/>
        </p:nvSpPr>
        <p:spPr bwMode="auto">
          <a:xfrm>
            <a:off x="228605" y="2889261"/>
            <a:ext cx="2870689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 descr="Orange bar"/>
          <p:cNvSpPr>
            <a:spLocks noChangeArrowheads="1"/>
          </p:cNvSpPr>
          <p:nvPr userDrawn="1"/>
        </p:nvSpPr>
        <p:spPr bwMode="auto">
          <a:xfrm>
            <a:off x="3099294" y="2889261"/>
            <a:ext cx="2869223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 descr="Slate bar"/>
          <p:cNvSpPr>
            <a:spLocks noChangeArrowheads="1"/>
          </p:cNvSpPr>
          <p:nvPr userDrawn="1"/>
        </p:nvSpPr>
        <p:spPr bwMode="auto">
          <a:xfrm>
            <a:off x="5968512" y="2889261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176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584" y="188640"/>
            <a:ext cx="8367508" cy="79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584" y="1195200"/>
            <a:ext cx="8367508" cy="4935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5" y="1051200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176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9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64909C-A723-4592-96C4-A002F19CF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584" y="188640"/>
            <a:ext cx="8367508" cy="79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117292" cy="49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0" y="1196752"/>
            <a:ext cx="4117292" cy="49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176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176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457205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3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3AFE9-B973-41B6-92DA-FDC8626D61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89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57205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30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02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14F2-2223-435E-8478-3AA8EA550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54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15370" cy="121444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0"/>
            <a:ext cx="8172478" cy="4244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D1B2F-1A08-44D8-8AC4-BBE6BFB006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2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941DFB-0DC7-4247-A055-DA5B724D95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25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25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C116B4-4516-4E04-856D-1B650B77BF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3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4554" y="620689"/>
            <a:ext cx="7776864" cy="216024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lang="zh-CN" altLang="en-US" sz="5400" noProof="0" smtClean="0">
                <a:latin typeface="+mj-lt"/>
                <a:ea typeface="黑体" pitchFamily="2" charset="-122"/>
              </a:defRPr>
            </a:lvl1pPr>
          </a:lstStyle>
          <a:p>
            <a:pPr lvl="0" algn="ctr" eaLnBrk="1" hangingPunct="1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25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2433" y="3268800"/>
            <a:ext cx="6390277" cy="221040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lang="zh-CN" altLang="en-US" sz="3600" noProof="0" smtClean="0">
                <a:solidFill>
                  <a:schemeClr val="tx1"/>
                </a:solidFill>
                <a:latin typeface="+mj-lt"/>
                <a:ea typeface="黑体" pitchFamily="2" charset="-122"/>
              </a:defRPr>
            </a:lvl1pPr>
          </a:lstStyle>
          <a:p>
            <a:pPr marL="0" lvl="0" indent="0" algn="ctr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sp>
        <p:nvSpPr>
          <p:cNvPr id="20" name="Rectangle 8" descr="Gold bar"/>
          <p:cNvSpPr>
            <a:spLocks noChangeArrowheads="1"/>
          </p:cNvSpPr>
          <p:nvPr userDrawn="1"/>
        </p:nvSpPr>
        <p:spPr bwMode="auto">
          <a:xfrm>
            <a:off x="228602" y="2889255"/>
            <a:ext cx="2870689" cy="2016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" descr="Orange bar"/>
          <p:cNvSpPr>
            <a:spLocks noChangeArrowheads="1"/>
          </p:cNvSpPr>
          <p:nvPr userDrawn="1"/>
        </p:nvSpPr>
        <p:spPr bwMode="auto">
          <a:xfrm>
            <a:off x="3099291" y="2889255"/>
            <a:ext cx="2869223" cy="2016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0" descr="Slate bar"/>
          <p:cNvSpPr>
            <a:spLocks noChangeArrowheads="1"/>
          </p:cNvSpPr>
          <p:nvPr userDrawn="1"/>
        </p:nvSpPr>
        <p:spPr bwMode="auto">
          <a:xfrm>
            <a:off x="5968512" y="2889255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56176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584" y="188640"/>
            <a:ext cx="8367508" cy="79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584" y="1195200"/>
            <a:ext cx="8367508" cy="4935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2" y="1051200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176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29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64909C-A723-4592-96C4-A002F19CF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9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584" y="188640"/>
            <a:ext cx="8367508" cy="79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117292" cy="49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0" y="1196752"/>
            <a:ext cx="4117292" cy="49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176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176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1" name="Line 8"/>
          <p:cNvSpPr>
            <a:spLocks noChangeShapeType="1"/>
          </p:cNvSpPr>
          <p:nvPr userDrawn="1"/>
        </p:nvSpPr>
        <p:spPr bwMode="auto">
          <a:xfrm>
            <a:off x="457202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34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C3AFE9-B973-41B6-92DA-FDC8626D61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893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57202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304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024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9C0FE906-3BBB-4D50-A38A-56B99C89F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14F2-2223-435E-8478-3AA8EA550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545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F4D1B2F-1A08-44D8-8AC4-BBE6BFB006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2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941DFB-0DC7-4247-A055-DA5B724D95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11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9125" y="214319"/>
            <a:ext cx="1974850" cy="5673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214319"/>
            <a:ext cx="5773737" cy="5673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48400" y="623728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C116B4-4516-4E04-856D-1B650B77BF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331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6BBBBCB3-84CF-4984-8ECC-D7F6EAE8EB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1E0FB7DC-0A9A-48E2-AB26-5CA31BB9F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2928926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5F0FB070-C24E-4DD1-980C-64FB3D867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214678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263B677B-1916-48E9-B192-AF36F79B8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643313" y="64008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fld id="{F956B3C8-52BF-4D60-824C-E36739F967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ChangeArrowheads="1"/>
          </p:cNvSpPr>
          <p:nvPr/>
        </p:nvSpPr>
        <p:spPr bwMode="gray">
          <a:xfrm>
            <a:off x="571504" y="15001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>
              <a:latin typeface="Tahoma" pitchFamily="34" charset="0"/>
            </a:endParaRP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1472" y="214313"/>
            <a:ext cx="830106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2" y="1643050"/>
            <a:ext cx="8072494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5" name="任意多边形 34"/>
          <p:cNvSpPr>
            <a:spLocks/>
          </p:cNvSpPr>
          <p:nvPr/>
        </p:nvSpPr>
        <p:spPr bwMode="auto">
          <a:xfrm>
            <a:off x="785791" y="5000646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F0A22E">
              <a:tint val="65000"/>
              <a:satMod val="115000"/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任意多边形 35"/>
          <p:cNvSpPr>
            <a:spLocks/>
          </p:cNvSpPr>
          <p:nvPr/>
        </p:nvSpPr>
        <p:spPr bwMode="auto">
          <a:xfrm>
            <a:off x="-53556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直角三角形 3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rgbClr val="F0A22E">
                      <a:shade val="20000"/>
                      <a:satMod val="176000"/>
                      <a:alpha val="100000"/>
                    </a:srgbClr>
                  </a:gs>
                  <a:gs pos="18000">
                    <a:srgbClr val="F0A22E">
                      <a:shade val="48000"/>
                      <a:satMod val="153000"/>
                      <a:alpha val="100000"/>
                    </a:srgbClr>
                  </a:gs>
                  <a:gs pos="43000">
                    <a:srgbClr val="F0A22E">
                      <a:tint val="86000"/>
                      <a:satMod val="149000"/>
                      <a:alpha val="100000"/>
                    </a:srgbClr>
                  </a:gs>
                  <a:gs pos="45000">
                    <a:srgbClr val="F0A22E">
                      <a:tint val="85000"/>
                      <a:satMod val="150000"/>
                      <a:alpha val="100000"/>
                    </a:srgbClr>
                  </a:gs>
                  <a:gs pos="50000">
                    <a:srgbClr val="F0A22E">
                      <a:tint val="86000"/>
                      <a:satMod val="149000"/>
                      <a:alpha val="100000"/>
                    </a:srgbClr>
                  </a:gs>
                  <a:gs pos="79000">
                    <a:srgbClr val="F0A22E">
                      <a:shade val="53000"/>
                      <a:satMod val="150000"/>
                      <a:alpha val="100000"/>
                    </a:srgbClr>
                  </a:gs>
                  <a:gs pos="100000">
                    <a:srgbClr val="F0A22E">
                      <a:shade val="25000"/>
                      <a:satMod val="170000"/>
                      <a:alpha val="100000"/>
                    </a:srgbClr>
                  </a:gs>
                </a:gsLst>
                <a:lin ang="450000" scaled="1"/>
                <a:tileRect/>
              </a:gradFill>
            </a:fillOverlay>
          </a:effectLst>
        </p:spPr>
        <p:txBody>
          <a:bodyPr vert="horz" wrap="square" lIns="91440" tIns="45720" rIns="91440" bIns="45720" anchor="ctr" compatLnSpc="1"/>
          <a:lstStyle>
            <a:extLst/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-9232" y="578774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rgbClr val="F0A22E">
                    <a:tint val="70000"/>
                    <a:satMod val="110000"/>
                  </a:srgbClr>
                </a:gs>
                <a:gs pos="15000">
                  <a:srgbClr val="F0A22E">
                    <a:shade val="40000"/>
                    <a:satMod val="11000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39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页脚占位符 21"/>
          <p:cNvSpPr>
            <a:spLocks noGrp="1"/>
          </p:cNvSpPr>
          <p:nvPr>
            <p:ph type="ftr" sz="quarter" idx="3"/>
          </p:nvPr>
        </p:nvSpPr>
        <p:spPr>
          <a:xfrm>
            <a:off x="6793324" y="6286530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="0">
                <a:solidFill>
                  <a:schemeClr val="tx1"/>
                </a:solidFill>
              </a:defRPr>
            </a:lvl1pPr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ahoma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Tahoma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7545" y="188651"/>
            <a:ext cx="8352928" cy="81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590" y="1195200"/>
            <a:ext cx="8352928" cy="49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4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9292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0" algn="ctr" eaLnBrk="1" hangingPunct="1"/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9292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9292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1" name="Picture 2" descr="computer networking 的图像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51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400" b="1" smtClean="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9933"/>
        </a:buClr>
        <a:buSzPct val="70000"/>
        <a:buFont typeface="Wingdings" pitchFamily="2" charset="2"/>
        <a:buChar char="n"/>
        <a:defRPr sz="2800" b="1">
          <a:solidFill>
            <a:srgbClr val="000000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rgbClr val="000000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7545" y="188645"/>
            <a:ext cx="8352928" cy="81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587" y="1195200"/>
            <a:ext cx="8352928" cy="49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4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9292" cy="2286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lvl="0" algn="ctr" eaLnBrk="1" hangingPunct="1"/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9292" cy="22860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9292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1" name="Picture 2" descr="computer networking 的图像结果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45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400" b="1" smtClean="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FF9933"/>
        </a:buClr>
        <a:buSzPct val="70000"/>
        <a:buFont typeface="Wingdings" pitchFamily="2" charset="2"/>
        <a:buChar char="n"/>
        <a:defRPr sz="2800" b="1">
          <a:solidFill>
            <a:srgbClr val="000000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rgbClr val="000000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images.51cto.com/files/uploadimg/20100705/115348623.jp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2" y="1676400"/>
            <a:ext cx="7253288" cy="14620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第 </a:t>
            </a:r>
            <a:r>
              <a:rPr lang="en-US" altLang="zh-CN" dirty="0" smtClean="0"/>
              <a:t>6 </a:t>
            </a:r>
            <a:r>
              <a:rPr lang="zh-CN" altLang="en-US" dirty="0" smtClean="0"/>
              <a:t>章  应用层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计算机网络（第 </a:t>
            </a:r>
            <a:r>
              <a:rPr lang="en-US" altLang="zh-CN" dirty="0" smtClean="0"/>
              <a:t>6 </a:t>
            </a:r>
            <a:r>
              <a:rPr lang="zh-CN" altLang="en-US" dirty="0" smtClean="0"/>
              <a:t>版）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2" y="5715026"/>
            <a:ext cx="4572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FFFFFF">
                      <a:satMod val="175000"/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计算机科学与软件学院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FFFFFF">
                    <a:satMod val="175000"/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77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5715026"/>
            <a:ext cx="68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31"/>
          <p:cNvSpPr>
            <a:spLocks noChangeArrowheads="1"/>
          </p:cNvSpPr>
          <p:nvPr/>
        </p:nvSpPr>
        <p:spPr bwMode="auto">
          <a:xfrm>
            <a:off x="3834921" y="3455442"/>
            <a:ext cx="2638425" cy="208438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068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dirty="0"/>
              <a:t>树状结构的 </a:t>
            </a:r>
            <a:r>
              <a:rPr lang="en-US" altLang="zh-CN" dirty="0"/>
              <a:t>DNS </a:t>
            </a:r>
            <a:r>
              <a:rPr dirty="0"/>
              <a:t>域名服务器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68186" y="2160054"/>
            <a:ext cx="4318000" cy="392113"/>
            <a:chOff x="2294" y="572"/>
            <a:chExt cx="2450" cy="318"/>
          </a:xfrm>
        </p:grpSpPr>
        <p:sp>
          <p:nvSpPr>
            <p:cNvPr id="46117" name="Line 6"/>
            <p:cNvSpPr>
              <a:spLocks noChangeShapeType="1"/>
            </p:cNvSpPr>
            <p:nvPr/>
          </p:nvSpPr>
          <p:spPr bwMode="auto">
            <a:xfrm flipV="1">
              <a:off x="2294" y="572"/>
              <a:ext cx="1089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8" name="Line 7"/>
            <p:cNvSpPr>
              <a:spLocks noChangeShapeType="1"/>
            </p:cNvSpPr>
            <p:nvPr/>
          </p:nvSpPr>
          <p:spPr bwMode="auto">
            <a:xfrm>
              <a:off x="3474" y="572"/>
              <a:ext cx="0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9" name="Line 8"/>
            <p:cNvSpPr>
              <a:spLocks noChangeShapeType="1"/>
            </p:cNvSpPr>
            <p:nvPr/>
          </p:nvSpPr>
          <p:spPr bwMode="auto">
            <a:xfrm flipH="1" flipV="1">
              <a:off x="3565" y="572"/>
              <a:ext cx="1179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4474683" y="1639342"/>
            <a:ext cx="1758950" cy="496888"/>
          </a:xfrm>
          <a:prstGeom prst="rect">
            <a:avLst/>
          </a:prstGeom>
          <a:solidFill>
            <a:srgbClr val="FF99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根域名服务器</a:t>
            </a: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315687" y="2552167"/>
            <a:ext cx="1758950" cy="496887"/>
          </a:xfrm>
          <a:prstGeom prst="rect">
            <a:avLst/>
          </a:prstGeom>
          <a:solidFill>
            <a:srgbClr val="CC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org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4474683" y="2552167"/>
            <a:ext cx="1758950" cy="496887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com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6635271" y="2552167"/>
            <a:ext cx="1758950" cy="496887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edu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111524" y="3049042"/>
            <a:ext cx="800100" cy="249238"/>
            <a:chOff x="2875" y="1143"/>
            <a:chExt cx="330" cy="132"/>
          </a:xfrm>
        </p:grpSpPr>
        <p:sp>
          <p:nvSpPr>
            <p:cNvPr id="46113" name="Line 14"/>
            <p:cNvSpPr>
              <a:spLocks noChangeShapeType="1"/>
            </p:cNvSpPr>
            <p:nvPr/>
          </p:nvSpPr>
          <p:spPr bwMode="auto">
            <a:xfrm>
              <a:off x="3061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4" name="Line 15"/>
            <p:cNvSpPr>
              <a:spLocks noChangeShapeType="1"/>
            </p:cNvSpPr>
            <p:nvPr/>
          </p:nvSpPr>
          <p:spPr bwMode="auto">
            <a:xfrm>
              <a:off x="3050" y="1143"/>
              <a:ext cx="37" cy="1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5" name="Line 16"/>
            <p:cNvSpPr>
              <a:spLocks noChangeShapeType="1"/>
            </p:cNvSpPr>
            <p:nvPr/>
          </p:nvSpPr>
          <p:spPr bwMode="auto">
            <a:xfrm flipH="1">
              <a:off x="2875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6" name="Line 17"/>
            <p:cNvSpPr>
              <a:spLocks noChangeShapeType="1"/>
            </p:cNvSpPr>
            <p:nvPr/>
          </p:nvSpPr>
          <p:spPr bwMode="auto">
            <a:xfrm flipH="1">
              <a:off x="2980" y="1143"/>
              <a:ext cx="54" cy="1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090" name="Text Box 18"/>
          <p:cNvSpPr txBox="1">
            <a:spLocks noChangeArrowheads="1"/>
          </p:cNvSpPr>
          <p:nvPr/>
        </p:nvSpPr>
        <p:spPr bwMode="auto">
          <a:xfrm>
            <a:off x="8551388" y="2209267"/>
            <a:ext cx="7489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4400" b="1">
                <a:solidFill>
                  <a:srgbClr val="000099"/>
                </a:solidFill>
                <a:latin typeface="+mn-lt"/>
                <a:ea typeface="+mn-ea"/>
              </a:rPr>
              <a:t>…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795112" y="3049042"/>
            <a:ext cx="800100" cy="249238"/>
            <a:chOff x="2875" y="1143"/>
            <a:chExt cx="330" cy="132"/>
          </a:xfrm>
        </p:grpSpPr>
        <p:sp>
          <p:nvSpPr>
            <p:cNvPr id="46109" name="Line 20"/>
            <p:cNvSpPr>
              <a:spLocks noChangeShapeType="1"/>
            </p:cNvSpPr>
            <p:nvPr/>
          </p:nvSpPr>
          <p:spPr bwMode="auto">
            <a:xfrm>
              <a:off x="3061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0" name="Line 21"/>
            <p:cNvSpPr>
              <a:spLocks noChangeShapeType="1"/>
            </p:cNvSpPr>
            <p:nvPr/>
          </p:nvSpPr>
          <p:spPr bwMode="auto">
            <a:xfrm>
              <a:off x="3050" y="1143"/>
              <a:ext cx="37" cy="1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1" name="Line 22"/>
            <p:cNvSpPr>
              <a:spLocks noChangeShapeType="1"/>
            </p:cNvSpPr>
            <p:nvPr/>
          </p:nvSpPr>
          <p:spPr bwMode="auto">
            <a:xfrm flipH="1">
              <a:off x="2875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12" name="Line 23"/>
            <p:cNvSpPr>
              <a:spLocks noChangeShapeType="1"/>
            </p:cNvSpPr>
            <p:nvPr/>
          </p:nvSpPr>
          <p:spPr bwMode="auto">
            <a:xfrm flipH="1">
              <a:off x="2980" y="1143"/>
              <a:ext cx="54" cy="1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092" name="Line 24"/>
          <p:cNvSpPr>
            <a:spLocks noChangeShapeType="1"/>
          </p:cNvSpPr>
          <p:nvPr/>
        </p:nvSpPr>
        <p:spPr bwMode="auto">
          <a:xfrm>
            <a:off x="5485921" y="3049042"/>
            <a:ext cx="347662" cy="2492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093" name="Line 25"/>
          <p:cNvSpPr>
            <a:spLocks noChangeShapeType="1"/>
          </p:cNvSpPr>
          <p:nvPr/>
        </p:nvSpPr>
        <p:spPr bwMode="auto">
          <a:xfrm>
            <a:off x="5458934" y="3049054"/>
            <a:ext cx="90488" cy="2444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094" name="Line 26"/>
          <p:cNvSpPr>
            <a:spLocks noChangeShapeType="1"/>
          </p:cNvSpPr>
          <p:nvPr/>
        </p:nvSpPr>
        <p:spPr bwMode="auto">
          <a:xfrm flipH="1">
            <a:off x="5033483" y="3049042"/>
            <a:ext cx="349250" cy="2492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095" name="Line 27"/>
          <p:cNvSpPr>
            <a:spLocks noChangeShapeType="1"/>
          </p:cNvSpPr>
          <p:nvPr/>
        </p:nvSpPr>
        <p:spPr bwMode="auto">
          <a:xfrm flipH="1">
            <a:off x="5160483" y="3049042"/>
            <a:ext cx="260350" cy="6683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096" name="Rectangle 29"/>
          <p:cNvSpPr>
            <a:spLocks noChangeArrowheads="1"/>
          </p:cNvSpPr>
          <p:nvPr/>
        </p:nvSpPr>
        <p:spPr bwMode="auto">
          <a:xfrm>
            <a:off x="4234972" y="4711167"/>
            <a:ext cx="1760537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y.abc.com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sp>
        <p:nvSpPr>
          <p:cNvPr id="46097" name="Line 30"/>
          <p:cNvSpPr>
            <a:spLocks noChangeShapeType="1"/>
          </p:cNvSpPr>
          <p:nvPr/>
        </p:nvSpPr>
        <p:spPr bwMode="auto">
          <a:xfrm>
            <a:off x="5112858" y="4211104"/>
            <a:ext cx="0" cy="4984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098" name="Line 32"/>
          <p:cNvSpPr>
            <a:spLocks noChangeShapeType="1"/>
          </p:cNvSpPr>
          <p:nvPr/>
        </p:nvSpPr>
        <p:spPr bwMode="auto">
          <a:xfrm flipH="1" flipV="1">
            <a:off x="6052658" y="3918993"/>
            <a:ext cx="1287463" cy="1809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099" name="Text Box 33"/>
          <p:cNvSpPr txBox="1">
            <a:spLocks noChangeArrowheads="1"/>
          </p:cNvSpPr>
          <p:nvPr/>
        </p:nvSpPr>
        <p:spPr bwMode="auto">
          <a:xfrm>
            <a:off x="7300978" y="3831681"/>
            <a:ext cx="19912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abc </a:t>
            </a:r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公司有两个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权限域名服务器</a:t>
            </a: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18587" y="2385479"/>
            <a:ext cx="9113838" cy="830263"/>
            <a:chOff x="158" y="799"/>
            <a:chExt cx="5444" cy="454"/>
          </a:xfrm>
        </p:grpSpPr>
        <p:sp>
          <p:nvSpPr>
            <p:cNvPr id="46107" name="Line 35"/>
            <p:cNvSpPr>
              <a:spLocks noChangeShapeType="1"/>
            </p:cNvSpPr>
            <p:nvPr/>
          </p:nvSpPr>
          <p:spPr bwMode="auto">
            <a:xfrm>
              <a:off x="158" y="799"/>
              <a:ext cx="544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46108" name="Line 36"/>
            <p:cNvSpPr>
              <a:spLocks noChangeShapeType="1"/>
            </p:cNvSpPr>
            <p:nvPr/>
          </p:nvSpPr>
          <p:spPr bwMode="auto">
            <a:xfrm>
              <a:off x="158" y="1253"/>
              <a:ext cx="544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6101" name="Text Box 37"/>
          <p:cNvSpPr txBox="1">
            <a:spLocks noChangeArrowheads="1"/>
          </p:cNvSpPr>
          <p:nvPr/>
        </p:nvSpPr>
        <p:spPr bwMode="auto">
          <a:xfrm>
            <a:off x="183419" y="4063456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权限域名服务器</a:t>
            </a:r>
          </a:p>
        </p:txBody>
      </p:sp>
      <p:sp>
        <p:nvSpPr>
          <p:cNvPr id="46102" name="Text Box 38"/>
          <p:cNvSpPr txBox="1">
            <a:spLocks noChangeArrowheads="1"/>
          </p:cNvSpPr>
          <p:nvPr/>
        </p:nvSpPr>
        <p:spPr bwMode="auto">
          <a:xfrm>
            <a:off x="291474" y="1696493"/>
            <a:ext cx="1733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根域名服务器</a:t>
            </a:r>
          </a:p>
        </p:txBody>
      </p:sp>
      <p:sp>
        <p:nvSpPr>
          <p:cNvPr id="46103" name="Text Box 39"/>
          <p:cNvSpPr txBox="1">
            <a:spLocks noChangeArrowheads="1"/>
          </p:cNvSpPr>
          <p:nvPr/>
        </p:nvSpPr>
        <p:spPr bwMode="auto">
          <a:xfrm>
            <a:off x="182627" y="2583906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顶级域名服务器</a:t>
            </a:r>
          </a:p>
        </p:txBody>
      </p:sp>
      <p:sp>
        <p:nvSpPr>
          <p:cNvPr id="46104" name="Line 40"/>
          <p:cNvSpPr>
            <a:spLocks noChangeShapeType="1"/>
          </p:cNvSpPr>
          <p:nvPr/>
        </p:nvSpPr>
        <p:spPr bwMode="auto">
          <a:xfrm>
            <a:off x="2069621" y="1556792"/>
            <a:ext cx="0" cy="39004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105" name="Line 41"/>
          <p:cNvSpPr>
            <a:spLocks noChangeShapeType="1"/>
          </p:cNvSpPr>
          <p:nvPr/>
        </p:nvSpPr>
        <p:spPr bwMode="auto">
          <a:xfrm flipH="1">
            <a:off x="6028852" y="4377780"/>
            <a:ext cx="1317625" cy="6588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46106" name="Rectangle 43"/>
          <p:cNvSpPr>
            <a:spLocks noChangeArrowheads="1"/>
          </p:cNvSpPr>
          <p:nvPr/>
        </p:nvSpPr>
        <p:spPr bwMode="auto">
          <a:xfrm>
            <a:off x="4223857" y="3714212"/>
            <a:ext cx="1760538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abc.com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1402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6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214323"/>
            <a:ext cx="8301066" cy="642919"/>
          </a:xfrm>
        </p:spPr>
        <p:txBody>
          <a:bodyPr/>
          <a:lstStyle/>
          <a:p>
            <a:pPr algn="ctr"/>
            <a:r>
              <a:rPr lang="zh-CN" altLang="en-US" dirty="0"/>
              <a:t>树状结构的 </a:t>
            </a:r>
            <a:r>
              <a:rPr lang="en-US" altLang="zh-CN" dirty="0"/>
              <a:t>DNS </a:t>
            </a:r>
            <a:r>
              <a:rPr lang="zh-CN" altLang="en-US" dirty="0"/>
              <a:t>域名服务器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84525" y="2663835"/>
            <a:ext cx="4318000" cy="392113"/>
            <a:chOff x="2294" y="572"/>
            <a:chExt cx="2450" cy="318"/>
          </a:xfrm>
        </p:grpSpPr>
        <p:sp>
          <p:nvSpPr>
            <p:cNvPr id="1068038" name="Line 6"/>
            <p:cNvSpPr>
              <a:spLocks noChangeShapeType="1"/>
            </p:cNvSpPr>
            <p:nvPr/>
          </p:nvSpPr>
          <p:spPr bwMode="auto">
            <a:xfrm flipV="1">
              <a:off x="2294" y="572"/>
              <a:ext cx="1089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39" name="Line 7"/>
            <p:cNvSpPr>
              <a:spLocks noChangeShapeType="1"/>
            </p:cNvSpPr>
            <p:nvPr/>
          </p:nvSpPr>
          <p:spPr bwMode="auto">
            <a:xfrm>
              <a:off x="3474" y="572"/>
              <a:ext cx="0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40" name="Line 8"/>
            <p:cNvSpPr>
              <a:spLocks noChangeShapeType="1"/>
            </p:cNvSpPr>
            <p:nvPr/>
          </p:nvSpPr>
          <p:spPr bwMode="auto">
            <a:xfrm flipH="1" flipV="1">
              <a:off x="3565" y="572"/>
              <a:ext cx="1179" cy="31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8041" name="Rectangle 9"/>
          <p:cNvSpPr>
            <a:spLocks noChangeArrowheads="1"/>
          </p:cNvSpPr>
          <p:nvPr/>
        </p:nvSpPr>
        <p:spPr bwMode="auto">
          <a:xfrm>
            <a:off x="4391027" y="2143125"/>
            <a:ext cx="1758950" cy="496888"/>
          </a:xfrm>
          <a:prstGeom prst="rect">
            <a:avLst/>
          </a:prstGeom>
          <a:solidFill>
            <a:srgbClr val="FF99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根域名服务器</a:t>
            </a:r>
          </a:p>
        </p:txBody>
      </p:sp>
      <p:sp>
        <p:nvSpPr>
          <p:cNvPr id="1068042" name="Rectangle 10"/>
          <p:cNvSpPr>
            <a:spLocks noChangeArrowheads="1"/>
          </p:cNvSpPr>
          <p:nvPr/>
        </p:nvSpPr>
        <p:spPr bwMode="auto">
          <a:xfrm>
            <a:off x="2232025" y="3055948"/>
            <a:ext cx="1758950" cy="496887"/>
          </a:xfrm>
          <a:prstGeom prst="rect">
            <a:avLst/>
          </a:prstGeom>
          <a:solidFill>
            <a:srgbClr val="CCFF99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org </a:t>
            </a:r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域名服务器</a:t>
            </a:r>
          </a:p>
        </p:txBody>
      </p:sp>
      <p:sp>
        <p:nvSpPr>
          <p:cNvPr id="1068043" name="Rectangle 11"/>
          <p:cNvSpPr>
            <a:spLocks noChangeArrowheads="1"/>
          </p:cNvSpPr>
          <p:nvPr/>
        </p:nvSpPr>
        <p:spPr bwMode="auto">
          <a:xfrm>
            <a:off x="4391027" y="3055948"/>
            <a:ext cx="1758950" cy="496887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com </a:t>
            </a:r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域名服务器</a:t>
            </a:r>
          </a:p>
        </p:txBody>
      </p:sp>
      <p:sp>
        <p:nvSpPr>
          <p:cNvPr id="1068044" name="Rectangle 12"/>
          <p:cNvSpPr>
            <a:spLocks noChangeArrowheads="1"/>
          </p:cNvSpPr>
          <p:nvPr/>
        </p:nvSpPr>
        <p:spPr bwMode="auto">
          <a:xfrm>
            <a:off x="6551615" y="3055948"/>
            <a:ext cx="1758950" cy="496887"/>
          </a:xfrm>
          <a:prstGeom prst="rect">
            <a:avLst/>
          </a:prstGeom>
          <a:solidFill>
            <a:srgbClr val="CC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edu </a:t>
            </a:r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域名服务器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027863" y="3552825"/>
            <a:ext cx="800100" cy="249238"/>
            <a:chOff x="2875" y="1143"/>
            <a:chExt cx="330" cy="132"/>
          </a:xfrm>
        </p:grpSpPr>
        <p:sp>
          <p:nvSpPr>
            <p:cNvPr id="1068046" name="Line 14"/>
            <p:cNvSpPr>
              <a:spLocks noChangeShapeType="1"/>
            </p:cNvSpPr>
            <p:nvPr/>
          </p:nvSpPr>
          <p:spPr bwMode="auto">
            <a:xfrm>
              <a:off x="3061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47" name="Line 15"/>
            <p:cNvSpPr>
              <a:spLocks noChangeShapeType="1"/>
            </p:cNvSpPr>
            <p:nvPr/>
          </p:nvSpPr>
          <p:spPr bwMode="auto">
            <a:xfrm>
              <a:off x="3050" y="1143"/>
              <a:ext cx="37" cy="1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48" name="Line 16"/>
            <p:cNvSpPr>
              <a:spLocks noChangeShapeType="1"/>
            </p:cNvSpPr>
            <p:nvPr/>
          </p:nvSpPr>
          <p:spPr bwMode="auto">
            <a:xfrm flipH="1">
              <a:off x="2875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49" name="Line 17"/>
            <p:cNvSpPr>
              <a:spLocks noChangeShapeType="1"/>
            </p:cNvSpPr>
            <p:nvPr/>
          </p:nvSpPr>
          <p:spPr bwMode="auto">
            <a:xfrm flipH="1">
              <a:off x="2980" y="1143"/>
              <a:ext cx="54" cy="1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8050" name="Text Box 18"/>
          <p:cNvSpPr txBox="1">
            <a:spLocks noChangeArrowheads="1"/>
          </p:cNvSpPr>
          <p:nvPr/>
        </p:nvSpPr>
        <p:spPr bwMode="auto">
          <a:xfrm>
            <a:off x="8467725" y="2713048"/>
            <a:ext cx="74892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4400" b="1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…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711450" y="3552825"/>
            <a:ext cx="800100" cy="249238"/>
            <a:chOff x="2875" y="1143"/>
            <a:chExt cx="330" cy="132"/>
          </a:xfrm>
        </p:grpSpPr>
        <p:sp>
          <p:nvSpPr>
            <p:cNvPr id="1068052" name="Line 20"/>
            <p:cNvSpPr>
              <a:spLocks noChangeShapeType="1"/>
            </p:cNvSpPr>
            <p:nvPr/>
          </p:nvSpPr>
          <p:spPr bwMode="auto">
            <a:xfrm>
              <a:off x="3061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53" name="Line 21"/>
            <p:cNvSpPr>
              <a:spLocks noChangeShapeType="1"/>
            </p:cNvSpPr>
            <p:nvPr/>
          </p:nvSpPr>
          <p:spPr bwMode="auto">
            <a:xfrm>
              <a:off x="3050" y="1143"/>
              <a:ext cx="37" cy="1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54" name="Line 22"/>
            <p:cNvSpPr>
              <a:spLocks noChangeShapeType="1"/>
            </p:cNvSpPr>
            <p:nvPr/>
          </p:nvSpPr>
          <p:spPr bwMode="auto">
            <a:xfrm flipH="1">
              <a:off x="2875" y="1143"/>
              <a:ext cx="144" cy="1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55" name="Line 23"/>
            <p:cNvSpPr>
              <a:spLocks noChangeShapeType="1"/>
            </p:cNvSpPr>
            <p:nvPr/>
          </p:nvSpPr>
          <p:spPr bwMode="auto">
            <a:xfrm flipH="1">
              <a:off x="2980" y="1143"/>
              <a:ext cx="54" cy="12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8056" name="Line 24"/>
          <p:cNvSpPr>
            <a:spLocks noChangeShapeType="1"/>
          </p:cNvSpPr>
          <p:nvPr/>
        </p:nvSpPr>
        <p:spPr bwMode="auto">
          <a:xfrm>
            <a:off x="5402263" y="3552825"/>
            <a:ext cx="347662" cy="2492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8057" name="Line 25"/>
          <p:cNvSpPr>
            <a:spLocks noChangeShapeType="1"/>
          </p:cNvSpPr>
          <p:nvPr/>
        </p:nvSpPr>
        <p:spPr bwMode="auto">
          <a:xfrm>
            <a:off x="5375275" y="3552830"/>
            <a:ext cx="90488" cy="2444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8058" name="Line 26"/>
          <p:cNvSpPr>
            <a:spLocks noChangeShapeType="1"/>
          </p:cNvSpPr>
          <p:nvPr/>
        </p:nvSpPr>
        <p:spPr bwMode="auto">
          <a:xfrm flipH="1">
            <a:off x="4949825" y="3552825"/>
            <a:ext cx="349250" cy="2492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68059" name="Line 27"/>
          <p:cNvSpPr>
            <a:spLocks noChangeShapeType="1"/>
          </p:cNvSpPr>
          <p:nvPr/>
        </p:nvSpPr>
        <p:spPr bwMode="auto">
          <a:xfrm flipH="1">
            <a:off x="5076825" y="3552825"/>
            <a:ext cx="260350" cy="6683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-92073" y="2889260"/>
            <a:ext cx="9113838" cy="830263"/>
            <a:chOff x="158" y="799"/>
            <a:chExt cx="5444" cy="454"/>
          </a:xfrm>
        </p:grpSpPr>
        <p:sp>
          <p:nvSpPr>
            <p:cNvPr id="1068067" name="Line 35"/>
            <p:cNvSpPr>
              <a:spLocks noChangeShapeType="1"/>
            </p:cNvSpPr>
            <p:nvPr/>
          </p:nvSpPr>
          <p:spPr bwMode="auto">
            <a:xfrm>
              <a:off x="158" y="799"/>
              <a:ext cx="544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068" name="Line 36"/>
            <p:cNvSpPr>
              <a:spLocks noChangeShapeType="1"/>
            </p:cNvSpPr>
            <p:nvPr/>
          </p:nvSpPr>
          <p:spPr bwMode="auto">
            <a:xfrm>
              <a:off x="158" y="1253"/>
              <a:ext cx="544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8069" name="Text Box 37"/>
          <p:cNvSpPr txBox="1">
            <a:spLocks noChangeArrowheads="1"/>
          </p:cNvSpPr>
          <p:nvPr/>
        </p:nvSpPr>
        <p:spPr bwMode="auto">
          <a:xfrm>
            <a:off x="31756" y="4567239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权限域名服务器</a:t>
            </a:r>
          </a:p>
        </p:txBody>
      </p:sp>
      <p:sp>
        <p:nvSpPr>
          <p:cNvPr id="1068070" name="Text Box 38"/>
          <p:cNvSpPr txBox="1">
            <a:spLocks noChangeArrowheads="1"/>
          </p:cNvSpPr>
          <p:nvPr/>
        </p:nvSpPr>
        <p:spPr bwMode="auto">
          <a:xfrm>
            <a:off x="149229" y="2200276"/>
            <a:ext cx="1723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根域名服务器</a:t>
            </a:r>
          </a:p>
        </p:txBody>
      </p:sp>
      <p:sp>
        <p:nvSpPr>
          <p:cNvPr id="1068071" name="Text Box 39"/>
          <p:cNvSpPr txBox="1">
            <a:spLocks noChangeArrowheads="1"/>
          </p:cNvSpPr>
          <p:nvPr/>
        </p:nvSpPr>
        <p:spPr bwMode="auto">
          <a:xfrm>
            <a:off x="31756" y="3087689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顶级域名服务器</a:t>
            </a:r>
          </a:p>
        </p:txBody>
      </p:sp>
      <p:sp>
        <p:nvSpPr>
          <p:cNvPr id="1068072" name="Line 40"/>
          <p:cNvSpPr>
            <a:spLocks noChangeShapeType="1"/>
          </p:cNvSpPr>
          <p:nvPr/>
        </p:nvSpPr>
        <p:spPr bwMode="auto">
          <a:xfrm>
            <a:off x="1985963" y="2060575"/>
            <a:ext cx="0" cy="3900488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" name="圆角矩形标注 41"/>
          <p:cNvSpPr/>
          <p:nvPr/>
        </p:nvSpPr>
        <p:spPr>
          <a:xfrm>
            <a:off x="571472" y="1142984"/>
            <a:ext cx="6643702" cy="785818"/>
          </a:xfrm>
          <a:prstGeom prst="wedgeRoundRectCallout">
            <a:avLst>
              <a:gd name="adj1" fmla="val -32182"/>
              <a:gd name="adj2" fmla="val 9156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知道所有的顶级域名服务器的域名和 </a:t>
            </a:r>
            <a:r>
              <a:rPr lang="en-US" altLang="zh-CN" sz="2400" dirty="0" smtClean="0"/>
              <a:t>IP </a:t>
            </a:r>
            <a:r>
              <a:rPr lang="zh-CN" altLang="en-US" sz="2400" dirty="0" smtClean="0"/>
              <a:t>地址。</a:t>
            </a:r>
          </a:p>
        </p:txBody>
      </p:sp>
      <p:sp>
        <p:nvSpPr>
          <p:cNvPr id="43" name="圆角矩形标注 42"/>
          <p:cNvSpPr/>
          <p:nvPr/>
        </p:nvSpPr>
        <p:spPr>
          <a:xfrm>
            <a:off x="2500298" y="2714620"/>
            <a:ext cx="3857652" cy="857232"/>
          </a:xfrm>
          <a:prstGeom prst="wedgeRoundRectCallout">
            <a:avLst>
              <a:gd name="adj1" fmla="val -64445"/>
              <a:gd name="adj2" fmla="val 101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负责管理在该顶级域名服务器注册的所有二级域名</a:t>
            </a:r>
          </a:p>
        </p:txBody>
      </p:sp>
      <p:sp>
        <p:nvSpPr>
          <p:cNvPr id="44" name="圆角矩形标注 43"/>
          <p:cNvSpPr/>
          <p:nvPr/>
        </p:nvSpPr>
        <p:spPr>
          <a:xfrm>
            <a:off x="0" y="5214950"/>
            <a:ext cx="3857620" cy="500066"/>
          </a:xfrm>
          <a:prstGeom prst="wedgeRoundRectCallout">
            <a:avLst>
              <a:gd name="adj1" fmla="val -20469"/>
              <a:gd name="adj2" fmla="val -9880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负责一个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区</a:t>
            </a:r>
            <a:r>
              <a:rPr lang="zh-CN" altLang="en-US" sz="2400" dirty="0" smtClean="0"/>
              <a:t>的域名服务器。</a:t>
            </a:r>
          </a:p>
        </p:txBody>
      </p:sp>
      <p:sp>
        <p:nvSpPr>
          <p:cNvPr id="59" name="AutoShape 31"/>
          <p:cNvSpPr>
            <a:spLocks noChangeArrowheads="1"/>
          </p:cNvSpPr>
          <p:nvPr/>
        </p:nvSpPr>
        <p:spPr bwMode="auto">
          <a:xfrm>
            <a:off x="3686697" y="4071942"/>
            <a:ext cx="2638425" cy="208438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86748" y="5327667"/>
            <a:ext cx="1760537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y.abc.com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>
            <a:off x="4964634" y="4827604"/>
            <a:ext cx="0" cy="4984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62" name="Line 32"/>
          <p:cNvSpPr>
            <a:spLocks noChangeShapeType="1"/>
          </p:cNvSpPr>
          <p:nvPr/>
        </p:nvSpPr>
        <p:spPr bwMode="auto">
          <a:xfrm flipH="1" flipV="1">
            <a:off x="5904439" y="4535503"/>
            <a:ext cx="1287463" cy="18097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63" name="Text Box 33"/>
          <p:cNvSpPr txBox="1">
            <a:spLocks noChangeArrowheads="1"/>
          </p:cNvSpPr>
          <p:nvPr/>
        </p:nvSpPr>
        <p:spPr bwMode="auto">
          <a:xfrm>
            <a:off x="7152754" y="4448181"/>
            <a:ext cx="19912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abc </a:t>
            </a:r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公司有两个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权限域名服务器</a:t>
            </a:r>
          </a:p>
        </p:txBody>
      </p:sp>
      <p:sp>
        <p:nvSpPr>
          <p:cNvPr id="64" name="Line 41"/>
          <p:cNvSpPr>
            <a:spLocks noChangeShapeType="1"/>
          </p:cNvSpPr>
          <p:nvPr/>
        </p:nvSpPr>
        <p:spPr bwMode="auto">
          <a:xfrm flipH="1">
            <a:off x="5880628" y="4994280"/>
            <a:ext cx="1317625" cy="6588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65" name="Rectangle 43"/>
          <p:cNvSpPr>
            <a:spLocks noChangeArrowheads="1"/>
          </p:cNvSpPr>
          <p:nvPr/>
        </p:nvSpPr>
        <p:spPr bwMode="auto">
          <a:xfrm>
            <a:off x="4075633" y="4330717"/>
            <a:ext cx="1760538" cy="57943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000" b="1">
                <a:solidFill>
                  <a:srgbClr val="000099"/>
                </a:solidFill>
                <a:latin typeface="+mn-lt"/>
                <a:ea typeface="+mn-ea"/>
              </a:rPr>
              <a:t>abc.com</a:t>
            </a:r>
          </a:p>
          <a:p>
            <a:pPr algn="ctr" eaLnBrk="1" hangingPunct="1"/>
            <a:r>
              <a:rPr lang="zh-CN" altLang="en-US" sz="2000" b="1">
                <a:solidFill>
                  <a:srgbClr val="000099"/>
                </a:solidFill>
                <a:latin typeface="+mn-lt"/>
                <a:ea typeface="+mn-ea"/>
              </a:rPr>
              <a:t>域名服务器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本地域名服务器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每一个因特网服务提供者 </a:t>
            </a:r>
            <a:r>
              <a:rPr lang="en-US" altLang="zh-CN" dirty="0" smtClean="0"/>
              <a:t>ISP</a:t>
            </a:r>
            <a:r>
              <a:rPr lang="zh-CN" altLang="en-US" dirty="0" smtClean="0"/>
              <a:t>，或一个大学，甚至一个大学里的系，都可以拥有一个本地域名服务器，这种域名服务器有时也称为</a:t>
            </a:r>
            <a:r>
              <a:rPr lang="zh-CN" altLang="en-US" dirty="0" smtClean="0">
                <a:solidFill>
                  <a:schemeClr val="hlink"/>
                </a:solidFill>
              </a:rPr>
              <a:t>默认域名服务器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主机的</a:t>
            </a:r>
            <a:r>
              <a:rPr lang="en-US" altLang="zh-CN" dirty="0" smtClean="0">
                <a:solidFill>
                  <a:srgbClr val="FF0000"/>
                </a:solidFill>
              </a:rPr>
              <a:t>DNS</a:t>
            </a:r>
            <a:r>
              <a:rPr lang="zh-CN" altLang="en-US" dirty="0" smtClean="0">
                <a:solidFill>
                  <a:srgbClr val="FF0000"/>
                </a:solidFill>
              </a:rPr>
              <a:t>查询首先发向本地域名服务器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本地域名服务器无法解析时，都会求助</a:t>
            </a:r>
            <a:r>
              <a:rPr lang="zh-CN" altLang="en-US" dirty="0" smtClean="0">
                <a:solidFill>
                  <a:srgbClr val="FF0000"/>
                </a:solidFill>
              </a:rPr>
              <a:t>根域名服务器 </a:t>
            </a:r>
          </a:p>
          <a:p>
            <a:pPr>
              <a:lnSpc>
                <a:spcPct val="90000"/>
              </a:lnSpc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2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34" y="214300"/>
            <a:ext cx="8301066" cy="642919"/>
          </a:xfrm>
        </p:spPr>
        <p:txBody>
          <a:bodyPr/>
          <a:lstStyle/>
          <a:p>
            <a:r>
              <a:rPr lang="zh-CN" altLang="en-US" dirty="0" smtClean="0"/>
              <a:t>域名的解析过程（</a:t>
            </a:r>
            <a:r>
              <a:rPr kumimoji="1" lang="en-US" altLang="zh-CN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UDP</a:t>
            </a:r>
            <a:r>
              <a:rPr kumimoji="1" lang="zh-CN" altLang="en-US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方式</a:t>
            </a:r>
            <a:r>
              <a:rPr lang="zh-CN" altLang="en-US" dirty="0" smtClean="0"/>
              <a:t>） </a:t>
            </a:r>
            <a:endParaRPr lang="zh-CN" altLang="en-US" dirty="0"/>
          </a:p>
        </p:txBody>
      </p:sp>
      <p:sp>
        <p:nvSpPr>
          <p:cNvPr id="1082373" name="Rectangle 5"/>
          <p:cNvSpPr>
            <a:spLocks noChangeArrowheads="1"/>
          </p:cNvSpPr>
          <p:nvPr/>
        </p:nvSpPr>
        <p:spPr bwMode="auto">
          <a:xfrm flipH="1">
            <a:off x="3792512" y="1777487"/>
            <a:ext cx="3070225" cy="30241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2375" name="Text Box 7"/>
          <p:cNvSpPr txBox="1">
            <a:spLocks noChangeArrowheads="1"/>
          </p:cNvSpPr>
          <p:nvPr/>
        </p:nvSpPr>
        <p:spPr bwMode="auto">
          <a:xfrm flipH="1">
            <a:off x="6892894" y="1891796"/>
            <a:ext cx="1800493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1" lang="zh-CN" altLang="en-US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顶级域名服务器</a:t>
            </a:r>
          </a:p>
          <a:p>
            <a:pPr algn="ctr">
              <a:lnSpc>
                <a:spcPct val="85000"/>
              </a:lnSpc>
            </a:pPr>
            <a:r>
              <a:rPr kumimoji="1" lang="en-US" altLang="zh-CN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dns.com</a:t>
            </a:r>
          </a:p>
        </p:txBody>
      </p:sp>
      <p:sp>
        <p:nvSpPr>
          <p:cNvPr id="1082376" name="Text Box 8"/>
          <p:cNvSpPr txBox="1">
            <a:spLocks noChangeArrowheads="1"/>
          </p:cNvSpPr>
          <p:nvPr/>
        </p:nvSpPr>
        <p:spPr bwMode="auto">
          <a:xfrm flipH="1">
            <a:off x="6605561" y="3980947"/>
            <a:ext cx="21621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权限</a:t>
            </a:r>
            <a:r>
              <a:rPr kumimoji="1" lang="zh-CN" altLang="zh-CN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域名服务</a:t>
            </a:r>
            <a:r>
              <a:rPr kumimoji="1" lang="en-US" altLang="zh-CN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dns.abc.com</a:t>
            </a:r>
          </a:p>
        </p:txBody>
      </p:sp>
      <p:sp>
        <p:nvSpPr>
          <p:cNvPr id="1082377" name="Text Box 9"/>
          <p:cNvSpPr txBox="1">
            <a:spLocks noChangeArrowheads="1"/>
          </p:cNvSpPr>
          <p:nvPr/>
        </p:nvSpPr>
        <p:spPr bwMode="auto">
          <a:xfrm flipH="1">
            <a:off x="1643047" y="4000514"/>
            <a:ext cx="19800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000" dirty="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本地域名</a:t>
            </a:r>
            <a:r>
              <a:rPr kumimoji="1" lang="zh-CN" altLang="en-US" sz="2000" dirty="0" smtClean="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服务器</a:t>
            </a:r>
            <a:endParaRPr kumimoji="1" lang="zh-CN" altLang="en-US" sz="2000" dirty="0">
              <a:solidFill>
                <a:schemeClr val="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82380" name="Text Box 12"/>
          <p:cNvSpPr txBox="1">
            <a:spLocks noChangeArrowheads="1"/>
          </p:cNvSpPr>
          <p:nvPr/>
        </p:nvSpPr>
        <p:spPr bwMode="auto">
          <a:xfrm flipH="1">
            <a:off x="3357558" y="1285861"/>
            <a:ext cx="1569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根域名服务器</a:t>
            </a:r>
          </a:p>
        </p:txBody>
      </p:sp>
      <p:pic>
        <p:nvPicPr>
          <p:cNvPr id="1082383" name="Picture 1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879819" y="3655510"/>
            <a:ext cx="67945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2384" name="Picture 1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879819" y="1742562"/>
            <a:ext cx="67945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2385" name="Picture 1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041999" y="1742562"/>
            <a:ext cx="681038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2392" name="Picture 2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127719" y="3655510"/>
            <a:ext cx="681038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2378" name="Picture 1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006819" y="5862125"/>
            <a:ext cx="47783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3797283" y="4869948"/>
            <a:ext cx="458788" cy="1071563"/>
            <a:chOff x="1746" y="3166"/>
            <a:chExt cx="289" cy="675"/>
          </a:xfrm>
        </p:grpSpPr>
        <p:sp>
          <p:nvSpPr>
            <p:cNvPr id="1082400" name="Text Box 32"/>
            <p:cNvSpPr txBox="1">
              <a:spLocks noChangeArrowheads="1"/>
            </p:cNvSpPr>
            <p:nvPr/>
          </p:nvSpPr>
          <p:spPr bwMode="auto">
            <a:xfrm flipH="1">
              <a:off x="1746" y="3550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</a:t>
              </a:r>
            </a:p>
          </p:txBody>
        </p:sp>
        <p:sp>
          <p:nvSpPr>
            <p:cNvPr id="1082402" name="Line 34"/>
            <p:cNvSpPr>
              <a:spLocks noChangeShapeType="1"/>
            </p:cNvSpPr>
            <p:nvPr/>
          </p:nvSpPr>
          <p:spPr bwMode="auto">
            <a:xfrm rot="10800000" flipH="1">
              <a:off x="1996" y="3166"/>
              <a:ext cx="0" cy="5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2418" name="Text Box 50"/>
          <p:cNvSpPr txBox="1">
            <a:spLocks noChangeArrowheads="1"/>
          </p:cNvSpPr>
          <p:nvPr/>
        </p:nvSpPr>
        <p:spPr bwMode="auto">
          <a:xfrm flipH="1">
            <a:off x="4571968" y="5995486"/>
            <a:ext cx="4572032" cy="38779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400" b="1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需要</a:t>
            </a:r>
            <a:r>
              <a:rPr kumimoji="1" lang="en-US" altLang="zh-CN" sz="2400" b="1" dirty="0">
                <a:solidFill>
                  <a:schemeClr val="folHlink"/>
                </a:solidFill>
                <a:ea typeface="黑体" pitchFamily="2" charset="-122"/>
              </a:rPr>
              <a:t>y.abc.com 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的 </a:t>
            </a:r>
            <a:r>
              <a:rPr kumimoji="1" lang="en-US" altLang="zh-CN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IP </a:t>
            </a:r>
            <a:r>
              <a:rPr kumimoji="1" lang="zh-CN" altLang="en-US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46" name="圆角矩形标注 45"/>
          <p:cNvSpPr/>
          <p:nvPr/>
        </p:nvSpPr>
        <p:spPr>
          <a:xfrm>
            <a:off x="571472" y="4857760"/>
            <a:ext cx="3000364" cy="1071570"/>
          </a:xfrm>
          <a:prstGeom prst="wedgeRoundRectCallout">
            <a:avLst>
              <a:gd name="adj1" fmla="val 67210"/>
              <a:gd name="adj2" fmla="val -132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主机向本地域名服务器发送查询请求</a:t>
            </a:r>
            <a:r>
              <a:rPr lang="en-US" altLang="zh-CN" sz="2400" dirty="0" smtClean="0"/>
              <a:t>,</a:t>
            </a:r>
          </a:p>
          <a:p>
            <a:pPr algn="ctr"/>
            <a:r>
              <a:rPr kumimoji="1" lang="zh-CN" altLang="en-US" sz="2400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递归查询</a:t>
            </a:r>
            <a:endParaRPr lang="zh-CN" altLang="en-US" sz="2400" dirty="0"/>
          </a:p>
        </p:txBody>
      </p:sp>
      <p:sp>
        <p:nvSpPr>
          <p:cNvPr id="47" name="圆角矩形标注 46"/>
          <p:cNvSpPr/>
          <p:nvPr/>
        </p:nvSpPr>
        <p:spPr>
          <a:xfrm>
            <a:off x="2" y="1142984"/>
            <a:ext cx="3143240" cy="2714644"/>
          </a:xfrm>
          <a:prstGeom prst="wedgeRoundRectCallout">
            <a:avLst>
              <a:gd name="adj1" fmla="val 81342"/>
              <a:gd name="adj2" fmla="val 3248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如果查不到 </a:t>
            </a:r>
            <a:r>
              <a:rPr lang="en-US" altLang="zh-CN" sz="2400" dirty="0" smtClean="0"/>
              <a:t>IP </a:t>
            </a:r>
            <a:r>
              <a:rPr lang="zh-CN" altLang="en-US" sz="2400" dirty="0" smtClean="0"/>
              <a:t>地址，那么它就以 </a:t>
            </a:r>
            <a:r>
              <a:rPr lang="en-US" altLang="zh-CN" sz="2400" dirty="0" smtClean="0"/>
              <a:t>DNS </a:t>
            </a:r>
            <a:r>
              <a:rPr lang="zh-CN" altLang="en-US" sz="2400" dirty="0" smtClean="0"/>
              <a:t>客户的身份，向其他</a:t>
            </a:r>
            <a:r>
              <a:rPr lang="zh-CN" altLang="en-US" sz="2400" dirty="0" smtClean="0">
                <a:solidFill>
                  <a:srgbClr val="FF0000"/>
                </a:solidFill>
              </a:rPr>
              <a:t>根域名服务器</a:t>
            </a:r>
            <a:r>
              <a:rPr lang="zh-CN" altLang="en-US" sz="2400" dirty="0" smtClean="0"/>
              <a:t>继续发出查询请求报文。</a:t>
            </a:r>
            <a:endParaRPr lang="zh-CN" altLang="en-US" sz="2400" dirty="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rot="10800000" flipH="1">
            <a:off x="4286248" y="2857496"/>
            <a:ext cx="0" cy="9017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5427627" y="2865085"/>
            <a:ext cx="3143240" cy="1785950"/>
          </a:xfrm>
          <a:prstGeom prst="wedgeRoundRectCallout">
            <a:avLst>
              <a:gd name="adj1" fmla="val -74888"/>
              <a:gd name="adj2" fmla="val 2147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如果查到</a:t>
            </a:r>
            <a:r>
              <a:rPr lang="en-US" altLang="zh-CN" sz="2400" dirty="0" smtClean="0"/>
              <a:t>IP </a:t>
            </a:r>
            <a:r>
              <a:rPr lang="zh-CN" altLang="en-US" sz="2400" dirty="0" smtClean="0"/>
              <a:t>地址，</a:t>
            </a:r>
            <a:r>
              <a:rPr lang="en-US" altLang="zh-CN" sz="2400" dirty="0" smtClean="0"/>
              <a:t>211.68.112.12</a:t>
            </a:r>
            <a:endParaRPr lang="zh-CN" altLang="en-US" sz="2400" dirty="0" smtClean="0"/>
          </a:p>
          <a:p>
            <a:pPr algn="ctr"/>
            <a:r>
              <a:rPr lang="zh-CN" altLang="en-US" sz="2400" dirty="0" smtClean="0"/>
              <a:t>就发回结果给主机。</a:t>
            </a:r>
            <a:endParaRPr lang="en-US" altLang="zh-CN" sz="24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3" name="Rectangle 5"/>
          <p:cNvSpPr>
            <a:spLocks noChangeArrowheads="1"/>
          </p:cNvSpPr>
          <p:nvPr/>
        </p:nvSpPr>
        <p:spPr bwMode="auto">
          <a:xfrm flipH="1">
            <a:off x="3251212" y="2249479"/>
            <a:ext cx="3070225" cy="302418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2375" name="Text Box 7"/>
          <p:cNvSpPr txBox="1">
            <a:spLocks noChangeArrowheads="1"/>
          </p:cNvSpPr>
          <p:nvPr/>
        </p:nvSpPr>
        <p:spPr bwMode="auto">
          <a:xfrm flipH="1">
            <a:off x="6351597" y="2363788"/>
            <a:ext cx="1800493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1" lang="zh-CN" altLang="en-US" sz="1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顶级域名服务器</a:t>
            </a:r>
          </a:p>
          <a:p>
            <a:pPr algn="ctr">
              <a:lnSpc>
                <a:spcPct val="85000"/>
              </a:lnSpc>
            </a:pPr>
            <a:r>
              <a:rPr kumimoji="1" lang="en-US" altLang="zh-CN" sz="1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dns.com</a:t>
            </a:r>
          </a:p>
        </p:txBody>
      </p:sp>
      <p:sp>
        <p:nvSpPr>
          <p:cNvPr id="1082376" name="Text Box 8"/>
          <p:cNvSpPr txBox="1">
            <a:spLocks noChangeArrowheads="1"/>
          </p:cNvSpPr>
          <p:nvPr/>
        </p:nvSpPr>
        <p:spPr bwMode="auto">
          <a:xfrm flipH="1">
            <a:off x="6064257" y="4452939"/>
            <a:ext cx="21621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权限</a:t>
            </a:r>
            <a:r>
              <a:rPr kumimoji="1" lang="zh-CN" altLang="zh-CN" sz="1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域名服务</a:t>
            </a:r>
            <a:r>
              <a:rPr kumimoji="1" lang="en-US" altLang="zh-CN" sz="1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dns.abc.com</a:t>
            </a:r>
          </a:p>
        </p:txBody>
      </p:sp>
      <p:sp>
        <p:nvSpPr>
          <p:cNvPr id="1082377" name="Text Box 9"/>
          <p:cNvSpPr txBox="1">
            <a:spLocks noChangeArrowheads="1"/>
          </p:cNvSpPr>
          <p:nvPr/>
        </p:nvSpPr>
        <p:spPr bwMode="auto">
          <a:xfrm flipH="1">
            <a:off x="1400182" y="4421188"/>
            <a:ext cx="180049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8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本地域名服务器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8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dns.xyz.com</a:t>
            </a:r>
          </a:p>
        </p:txBody>
      </p:sp>
      <p:sp>
        <p:nvSpPr>
          <p:cNvPr id="1082380" name="Text Box 12"/>
          <p:cNvSpPr txBox="1">
            <a:spLocks noChangeArrowheads="1"/>
          </p:cNvSpPr>
          <p:nvPr/>
        </p:nvSpPr>
        <p:spPr bwMode="auto">
          <a:xfrm flipH="1">
            <a:off x="1700223" y="2376480"/>
            <a:ext cx="1569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根域名服务器</a:t>
            </a:r>
          </a:p>
        </p:txBody>
      </p:sp>
      <p:pic>
        <p:nvPicPr>
          <p:cNvPr id="1082383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338521" y="4127502"/>
            <a:ext cx="67945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2384" name="Picture 1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338521" y="2214554"/>
            <a:ext cx="67945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2385" name="Picture 1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500694" y="2214554"/>
            <a:ext cx="681038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32166" y="3375017"/>
            <a:ext cx="458787" cy="901700"/>
            <a:chOff x="1731" y="1927"/>
            <a:chExt cx="289" cy="568"/>
          </a:xfrm>
        </p:grpSpPr>
        <p:sp>
          <p:nvSpPr>
            <p:cNvPr id="1082386" name="Text Box 18"/>
            <p:cNvSpPr txBox="1">
              <a:spLocks noChangeArrowheads="1"/>
            </p:cNvSpPr>
            <p:nvPr/>
          </p:nvSpPr>
          <p:spPr bwMode="auto">
            <a:xfrm flipH="1">
              <a:off x="1731" y="2190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</a:t>
              </a:r>
            </a:p>
          </p:txBody>
        </p:sp>
        <p:sp>
          <p:nvSpPr>
            <p:cNvPr id="1082388" name="Line 20"/>
            <p:cNvSpPr>
              <a:spLocks noChangeShapeType="1"/>
            </p:cNvSpPr>
            <p:nvPr/>
          </p:nvSpPr>
          <p:spPr bwMode="auto">
            <a:xfrm rot="10800000" flipH="1">
              <a:off x="1996" y="1927"/>
              <a:ext cx="0" cy="5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714770" y="3222617"/>
            <a:ext cx="458787" cy="1054100"/>
            <a:chOff x="2035" y="1831"/>
            <a:chExt cx="289" cy="664"/>
          </a:xfrm>
        </p:grpSpPr>
        <p:sp>
          <p:nvSpPr>
            <p:cNvPr id="1082387" name="Text Box 19"/>
            <p:cNvSpPr txBox="1">
              <a:spLocks noChangeArrowheads="1"/>
            </p:cNvSpPr>
            <p:nvPr/>
          </p:nvSpPr>
          <p:spPr bwMode="auto">
            <a:xfrm flipH="1">
              <a:off x="2035" y="1831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</a:t>
              </a:r>
            </a:p>
          </p:txBody>
        </p:sp>
        <p:sp>
          <p:nvSpPr>
            <p:cNvPr id="1082389" name="Line 21"/>
            <p:cNvSpPr>
              <a:spLocks noChangeShapeType="1"/>
            </p:cNvSpPr>
            <p:nvPr/>
          </p:nvSpPr>
          <p:spPr bwMode="auto">
            <a:xfrm rot="-10800000" flipH="1" flipV="1">
              <a:off x="2089" y="1927"/>
              <a:ext cx="0" cy="5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903674" y="3194048"/>
            <a:ext cx="1787525" cy="1112837"/>
            <a:chOff x="2154" y="1813"/>
            <a:chExt cx="1126" cy="701"/>
          </a:xfrm>
        </p:grpSpPr>
        <p:sp>
          <p:nvSpPr>
            <p:cNvPr id="1082382" name="Text Box 14"/>
            <p:cNvSpPr txBox="1">
              <a:spLocks noChangeArrowheads="1"/>
            </p:cNvSpPr>
            <p:nvPr/>
          </p:nvSpPr>
          <p:spPr bwMode="auto">
            <a:xfrm flipH="1">
              <a:off x="2154" y="2205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</a:t>
              </a:r>
            </a:p>
          </p:txBody>
        </p:sp>
        <p:sp>
          <p:nvSpPr>
            <p:cNvPr id="1082390" name="Line 22"/>
            <p:cNvSpPr>
              <a:spLocks noChangeShapeType="1"/>
            </p:cNvSpPr>
            <p:nvPr/>
          </p:nvSpPr>
          <p:spPr bwMode="auto">
            <a:xfrm rot="10800000" flipH="1">
              <a:off x="2245" y="1813"/>
              <a:ext cx="1035" cy="70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30677" y="3222625"/>
            <a:ext cx="1958975" cy="1268413"/>
            <a:chOff x="2234" y="1831"/>
            <a:chExt cx="1234" cy="799"/>
          </a:xfrm>
        </p:grpSpPr>
        <p:sp>
          <p:nvSpPr>
            <p:cNvPr id="1082381" name="Text Box 13"/>
            <p:cNvSpPr txBox="1">
              <a:spLocks noChangeArrowheads="1"/>
            </p:cNvSpPr>
            <p:nvPr/>
          </p:nvSpPr>
          <p:spPr bwMode="auto">
            <a:xfrm flipH="1">
              <a:off x="3179" y="1831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</a:t>
              </a:r>
            </a:p>
          </p:txBody>
        </p:sp>
        <p:sp>
          <p:nvSpPr>
            <p:cNvPr id="1082391" name="Line 23"/>
            <p:cNvSpPr>
              <a:spLocks noChangeShapeType="1"/>
            </p:cNvSpPr>
            <p:nvPr/>
          </p:nvSpPr>
          <p:spPr bwMode="auto">
            <a:xfrm flipH="1">
              <a:off x="2234" y="1870"/>
              <a:ext cx="1100" cy="76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82392" name="Picture 2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586419" y="4127502"/>
            <a:ext cx="681038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030669" y="4367217"/>
            <a:ext cx="1600200" cy="461963"/>
            <a:chOff x="2234" y="2552"/>
            <a:chExt cx="1008" cy="291"/>
          </a:xfrm>
        </p:grpSpPr>
        <p:sp>
          <p:nvSpPr>
            <p:cNvPr id="1082393" name="Text Box 25"/>
            <p:cNvSpPr txBox="1">
              <a:spLocks noChangeArrowheads="1"/>
            </p:cNvSpPr>
            <p:nvPr/>
          </p:nvSpPr>
          <p:spPr bwMode="auto">
            <a:xfrm flipH="1">
              <a:off x="2275" y="2552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</a:t>
              </a:r>
            </a:p>
          </p:txBody>
        </p:sp>
        <p:sp>
          <p:nvSpPr>
            <p:cNvPr id="1082395" name="Line 27"/>
            <p:cNvSpPr>
              <a:spLocks noChangeShapeType="1"/>
            </p:cNvSpPr>
            <p:nvPr/>
          </p:nvSpPr>
          <p:spPr bwMode="auto">
            <a:xfrm rot="16200000" flipH="1">
              <a:off x="2738" y="2283"/>
              <a:ext cx="0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4030675" y="4824418"/>
            <a:ext cx="1628775" cy="461963"/>
            <a:chOff x="2234" y="2840"/>
            <a:chExt cx="1026" cy="291"/>
          </a:xfrm>
        </p:grpSpPr>
        <p:sp>
          <p:nvSpPr>
            <p:cNvPr id="1082396" name="Line 28"/>
            <p:cNvSpPr>
              <a:spLocks noChangeShapeType="1"/>
            </p:cNvSpPr>
            <p:nvPr/>
          </p:nvSpPr>
          <p:spPr bwMode="auto">
            <a:xfrm rot="-16200000">
              <a:off x="2738" y="2379"/>
              <a:ext cx="0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2397" name="Text Box 29"/>
            <p:cNvSpPr txBox="1">
              <a:spLocks noChangeArrowheads="1"/>
            </p:cNvSpPr>
            <p:nvPr/>
          </p:nvSpPr>
          <p:spPr bwMode="auto">
            <a:xfrm flipH="1">
              <a:off x="2971" y="2840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</a:t>
              </a:r>
            </a:p>
          </p:txBody>
        </p:sp>
      </p:grpSp>
      <p:sp>
        <p:nvSpPr>
          <p:cNvPr id="1082398" name="Text Box 30"/>
          <p:cNvSpPr txBox="1">
            <a:spLocks noChangeArrowheads="1"/>
          </p:cNvSpPr>
          <p:nvPr/>
        </p:nvSpPr>
        <p:spPr bwMode="auto">
          <a:xfrm flipH="1">
            <a:off x="4030669" y="2252646"/>
            <a:ext cx="1415772" cy="46166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迭代查询</a:t>
            </a: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743337" y="5232402"/>
            <a:ext cx="2536825" cy="1011237"/>
            <a:chOff x="2053" y="3097"/>
            <a:chExt cx="1598" cy="637"/>
          </a:xfrm>
        </p:grpSpPr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053" y="3097"/>
              <a:ext cx="1598" cy="637"/>
              <a:chOff x="2053" y="3097"/>
              <a:chExt cx="1598" cy="637"/>
            </a:xfrm>
          </p:grpSpPr>
          <p:sp>
            <p:nvSpPr>
              <p:cNvPr id="1082404" name="Rectangle 36"/>
              <p:cNvSpPr>
                <a:spLocks noChangeArrowheads="1"/>
              </p:cNvSpPr>
              <p:nvPr/>
            </p:nvSpPr>
            <p:spPr bwMode="auto">
              <a:xfrm>
                <a:off x="2135" y="3356"/>
                <a:ext cx="1516" cy="26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47"/>
              <p:cNvGrpSpPr>
                <a:grpSpLocks/>
              </p:cNvGrpSpPr>
              <p:nvPr/>
            </p:nvGrpSpPr>
            <p:grpSpPr bwMode="auto">
              <a:xfrm>
                <a:off x="2053" y="3097"/>
                <a:ext cx="289" cy="637"/>
                <a:chOff x="2053" y="3097"/>
                <a:chExt cx="289" cy="637"/>
              </a:xfrm>
            </p:grpSpPr>
            <p:sp>
              <p:nvSpPr>
                <p:cNvPr id="1082401" name="Text Box 33"/>
                <p:cNvSpPr txBox="1">
                  <a:spLocks noChangeArrowheads="1"/>
                </p:cNvSpPr>
                <p:nvPr/>
              </p:nvSpPr>
              <p:spPr bwMode="auto">
                <a:xfrm flipH="1">
                  <a:off x="2053" y="3097"/>
                  <a:ext cx="28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>
                      <a:solidFill>
                        <a:schemeClr val="folHlink"/>
                      </a:solidFill>
                      <a:latin typeface="Arial" charset="0"/>
                      <a:ea typeface="黑体" pitchFamily="2" charset="-122"/>
                      <a:sym typeface="Wingdings" pitchFamily="2" charset="2"/>
                    </a:rPr>
                    <a:t></a:t>
                  </a:r>
                </a:p>
              </p:txBody>
            </p:sp>
            <p:sp>
              <p:nvSpPr>
                <p:cNvPr id="1082403" name="Line 35"/>
                <p:cNvSpPr>
                  <a:spLocks noChangeShapeType="1"/>
                </p:cNvSpPr>
                <p:nvPr/>
              </p:nvSpPr>
              <p:spPr bwMode="auto">
                <a:xfrm rot="-10800000" flipH="1" flipV="1">
                  <a:off x="2089" y="3166"/>
                  <a:ext cx="0" cy="56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sm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82374" name="Text Box 6"/>
            <p:cNvSpPr txBox="1">
              <a:spLocks noChangeArrowheads="1"/>
            </p:cNvSpPr>
            <p:nvPr/>
          </p:nvSpPr>
          <p:spPr bwMode="auto">
            <a:xfrm flipH="1">
              <a:off x="2104" y="3417"/>
              <a:ext cx="150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y.abc.com</a:t>
              </a:r>
              <a:r>
                <a:rPr kumimoji="1" lang="en-US" altLang="zh-CN" sz="9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kumimoji="1" lang="zh-CN" altLang="en-US" sz="18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的</a:t>
              </a:r>
              <a:r>
                <a:rPr kumimoji="1" lang="zh-CN" altLang="en-US" sz="1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kumimoji="1" lang="en-US" altLang="zh-CN" sz="18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IP</a:t>
              </a:r>
              <a:r>
                <a:rPr kumimoji="1" lang="en-US" altLang="zh-CN" sz="1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kumimoji="1" lang="zh-CN" altLang="en-US" sz="18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地址 </a:t>
              </a:r>
            </a:p>
          </p:txBody>
        </p:sp>
      </p:grpSp>
      <p:pic>
        <p:nvPicPr>
          <p:cNvPr id="1082378" name="Picture 1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465519" y="6334117"/>
            <a:ext cx="477838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2379" name="Text Box 11"/>
          <p:cNvSpPr txBox="1">
            <a:spLocks noChangeArrowheads="1"/>
          </p:cNvSpPr>
          <p:nvPr/>
        </p:nvSpPr>
        <p:spPr bwMode="auto">
          <a:xfrm flipH="1">
            <a:off x="1500171" y="6420967"/>
            <a:ext cx="2000869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CN" sz="2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m.xyz.com </a:t>
            </a:r>
          </a:p>
        </p:txBody>
      </p:sp>
      <p:sp>
        <p:nvSpPr>
          <p:cNvPr id="1082399" name="Text Box 31"/>
          <p:cNvSpPr txBox="1">
            <a:spLocks noChangeArrowheads="1"/>
          </p:cNvSpPr>
          <p:nvPr/>
        </p:nvSpPr>
        <p:spPr bwMode="auto">
          <a:xfrm flipH="1">
            <a:off x="2744786" y="5395908"/>
            <a:ext cx="697628" cy="67710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递归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2000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查询</a:t>
            </a:r>
            <a:endParaRPr kumimoji="1" lang="zh-CN" altLang="en-US" sz="2000" dirty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3255983" y="5341940"/>
            <a:ext cx="458788" cy="1071563"/>
            <a:chOff x="1746" y="3166"/>
            <a:chExt cx="289" cy="675"/>
          </a:xfrm>
        </p:grpSpPr>
        <p:sp>
          <p:nvSpPr>
            <p:cNvPr id="1082400" name="Text Box 32"/>
            <p:cNvSpPr txBox="1">
              <a:spLocks noChangeArrowheads="1"/>
            </p:cNvSpPr>
            <p:nvPr/>
          </p:nvSpPr>
          <p:spPr bwMode="auto">
            <a:xfrm flipH="1">
              <a:off x="1746" y="3550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</a:t>
              </a:r>
            </a:p>
          </p:txBody>
        </p:sp>
        <p:sp>
          <p:nvSpPr>
            <p:cNvPr id="1082402" name="Line 34"/>
            <p:cNvSpPr>
              <a:spLocks noChangeShapeType="1"/>
            </p:cNvSpPr>
            <p:nvPr/>
          </p:nvSpPr>
          <p:spPr bwMode="auto">
            <a:xfrm rot="10800000" flipH="1">
              <a:off x="1996" y="3166"/>
              <a:ext cx="0" cy="56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2418" name="Text Box 50"/>
          <p:cNvSpPr txBox="1">
            <a:spLocks noChangeArrowheads="1"/>
          </p:cNvSpPr>
          <p:nvPr/>
        </p:nvSpPr>
        <p:spPr bwMode="auto">
          <a:xfrm flipH="1">
            <a:off x="4030670" y="6467478"/>
            <a:ext cx="4572032" cy="38779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需要查找 </a:t>
            </a:r>
            <a:r>
              <a:rPr kumimoji="1" lang="en-US" altLang="zh-CN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y.abc.com </a:t>
            </a:r>
            <a:r>
              <a:rPr kumimoji="1" lang="zh-CN" altLang="en-US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的 </a:t>
            </a:r>
            <a:r>
              <a:rPr kumimoji="1" lang="en-US" altLang="zh-CN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IP </a:t>
            </a:r>
            <a:r>
              <a:rPr kumimoji="1" lang="zh-CN" altLang="en-US" sz="2400" b="1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47" name="圆角矩形标注 46"/>
          <p:cNvSpPr/>
          <p:nvPr/>
        </p:nvSpPr>
        <p:spPr>
          <a:xfrm>
            <a:off x="142844" y="3500438"/>
            <a:ext cx="2714644" cy="785818"/>
          </a:xfrm>
          <a:prstGeom prst="wedgeRoundRectCallout">
            <a:avLst>
              <a:gd name="adj1" fmla="val 75770"/>
              <a:gd name="adj2" fmla="val -2322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本地域名服务器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一般采用迭代查询 </a:t>
            </a:r>
            <a:endParaRPr lang="zh-CN" altLang="en-US" sz="2400" dirty="0"/>
          </a:p>
        </p:txBody>
      </p:sp>
      <p:sp>
        <p:nvSpPr>
          <p:cNvPr id="46" name="圆角矩形标注 45"/>
          <p:cNvSpPr/>
          <p:nvPr/>
        </p:nvSpPr>
        <p:spPr>
          <a:xfrm>
            <a:off x="0" y="1714488"/>
            <a:ext cx="3357554" cy="928694"/>
          </a:xfrm>
          <a:prstGeom prst="wedgeRoundRectCallout">
            <a:avLst>
              <a:gd name="adj1" fmla="val 52908"/>
              <a:gd name="adj2" fmla="val 78866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告诉本地域名服务器接下来去</a:t>
            </a:r>
            <a:r>
              <a:rPr kumimoji="1" lang="en-US" altLang="zh-CN" sz="2400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dns.com</a:t>
            </a:r>
            <a:r>
              <a:rPr lang="zh-CN" altLang="en-US" sz="2400" dirty="0" smtClean="0"/>
              <a:t>查询 </a:t>
            </a:r>
            <a:endParaRPr lang="zh-CN" altLang="en-US" sz="2400" dirty="0"/>
          </a:p>
        </p:txBody>
      </p:sp>
      <p:sp>
        <p:nvSpPr>
          <p:cNvPr id="48" name="圆角矩形标注 47"/>
          <p:cNvSpPr/>
          <p:nvPr/>
        </p:nvSpPr>
        <p:spPr>
          <a:xfrm>
            <a:off x="6429388" y="3000372"/>
            <a:ext cx="2714612" cy="1071570"/>
          </a:xfrm>
          <a:prstGeom prst="wedgeRoundRectCallout">
            <a:avLst>
              <a:gd name="adj1" fmla="val -62401"/>
              <a:gd name="adj2" fmla="val -52293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告诉本地域名服务器接下来去</a:t>
            </a:r>
            <a:endParaRPr lang="en-US" altLang="zh-CN" sz="2400" dirty="0" smtClean="0"/>
          </a:p>
          <a:p>
            <a:r>
              <a:rPr kumimoji="1" lang="en-US" altLang="zh-CN" sz="2400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dns.abc.com</a:t>
            </a:r>
            <a:r>
              <a:rPr lang="zh-CN" altLang="en-US" sz="2400" dirty="0" smtClean="0"/>
              <a:t>查询 </a:t>
            </a:r>
            <a:endParaRPr lang="zh-CN" altLang="en-US" sz="2400" dirty="0"/>
          </a:p>
        </p:txBody>
      </p:sp>
      <p:sp>
        <p:nvSpPr>
          <p:cNvPr id="50" name="圆角矩形标注 49"/>
          <p:cNvSpPr/>
          <p:nvPr/>
        </p:nvSpPr>
        <p:spPr>
          <a:xfrm>
            <a:off x="6858016" y="4929198"/>
            <a:ext cx="1857388" cy="428628"/>
          </a:xfrm>
          <a:prstGeom prst="wedgeRoundRectCallout">
            <a:avLst>
              <a:gd name="adj1" fmla="val -81649"/>
              <a:gd name="adj2" fmla="val -32070"/>
              <a:gd name="adj3" fmla="val 16667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查询到结果 </a:t>
            </a:r>
            <a:endParaRPr lang="zh-CN" altLang="en-US" sz="2400" dirty="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2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34" y="214300"/>
            <a:ext cx="8301066" cy="642919"/>
          </a:xfrm>
        </p:spPr>
        <p:txBody>
          <a:bodyPr/>
          <a:lstStyle/>
          <a:p>
            <a:r>
              <a:rPr lang="zh-CN" altLang="en-US" dirty="0" smtClean="0"/>
              <a:t>迭代查询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98" grpId="0" animBg="1"/>
      <p:bldP spid="47" grpId="0" animBg="1"/>
      <p:bldP spid="46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0" name="Rectangle 4"/>
          <p:cNvSpPr>
            <a:spLocks noChangeArrowheads="1"/>
          </p:cNvSpPr>
          <p:nvPr/>
        </p:nvSpPr>
        <p:spPr bwMode="auto">
          <a:xfrm flipH="1">
            <a:off x="3109913" y="2019300"/>
            <a:ext cx="3035300" cy="2865438"/>
          </a:xfrm>
          <a:prstGeom prst="rect">
            <a:avLst/>
          </a:prstGeom>
          <a:solidFill>
            <a:srgbClr val="FFFF99"/>
          </a:solidFill>
          <a:ln w="9525" algn="ctr">
            <a:noFill/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4422" name="Text Box 6"/>
          <p:cNvSpPr txBox="1">
            <a:spLocks noChangeArrowheads="1"/>
          </p:cNvSpPr>
          <p:nvPr/>
        </p:nvSpPr>
        <p:spPr bwMode="auto">
          <a:xfrm flipH="1">
            <a:off x="6084892" y="2205047"/>
            <a:ext cx="1800493" cy="56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kumimoji="1" lang="zh-CN" altLang="en-US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顶级域名服务器</a:t>
            </a:r>
          </a:p>
          <a:p>
            <a:pPr algn="ctr">
              <a:lnSpc>
                <a:spcPct val="85000"/>
              </a:lnSpc>
            </a:pPr>
            <a:r>
              <a:rPr kumimoji="1" lang="en-US" altLang="zh-CN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dns.com</a:t>
            </a:r>
          </a:p>
        </p:txBody>
      </p:sp>
      <p:sp>
        <p:nvSpPr>
          <p:cNvPr id="1084423" name="Text Box 7"/>
          <p:cNvSpPr txBox="1">
            <a:spLocks noChangeArrowheads="1"/>
          </p:cNvSpPr>
          <p:nvPr/>
        </p:nvSpPr>
        <p:spPr bwMode="auto">
          <a:xfrm flipH="1">
            <a:off x="5867405" y="4076710"/>
            <a:ext cx="213836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权限</a:t>
            </a:r>
            <a:r>
              <a:rPr kumimoji="1" lang="zh-CN" altLang="zh-CN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域名服务</a:t>
            </a:r>
            <a:r>
              <a:rPr kumimoji="1" lang="en-US" altLang="zh-CN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dns.abc.com</a:t>
            </a:r>
          </a:p>
        </p:txBody>
      </p:sp>
      <p:sp>
        <p:nvSpPr>
          <p:cNvPr id="1084424" name="Text Box 8"/>
          <p:cNvSpPr txBox="1">
            <a:spLocks noChangeArrowheads="1"/>
          </p:cNvSpPr>
          <p:nvPr/>
        </p:nvSpPr>
        <p:spPr bwMode="auto">
          <a:xfrm flipH="1">
            <a:off x="1419225" y="4005272"/>
            <a:ext cx="180049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18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本地域名服务器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18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dns.xyz.com</a:t>
            </a:r>
          </a:p>
        </p:txBody>
      </p:sp>
      <p:pic>
        <p:nvPicPr>
          <p:cNvPr id="1084425" name="Picture 9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3321055" y="5875348"/>
            <a:ext cx="473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4427" name="Text Box 11"/>
          <p:cNvSpPr txBox="1">
            <a:spLocks noChangeArrowheads="1"/>
          </p:cNvSpPr>
          <p:nvPr/>
        </p:nvSpPr>
        <p:spPr bwMode="auto">
          <a:xfrm flipH="1">
            <a:off x="1647825" y="2205039"/>
            <a:ext cx="1569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1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根域名服务器</a:t>
            </a:r>
          </a:p>
        </p:txBody>
      </p:sp>
      <p:pic>
        <p:nvPicPr>
          <p:cNvPr id="1084430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95638" y="3798888"/>
            <a:ext cx="6715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4431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95638" y="1985963"/>
            <a:ext cx="6715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4432" name="Picture 1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334000" y="1985963"/>
            <a:ext cx="673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108339" y="3086101"/>
            <a:ext cx="458788" cy="925513"/>
            <a:chOff x="1958" y="1944"/>
            <a:chExt cx="289" cy="583"/>
          </a:xfrm>
        </p:grpSpPr>
        <p:sp>
          <p:nvSpPr>
            <p:cNvPr id="1084433" name="Text Box 17"/>
            <p:cNvSpPr txBox="1">
              <a:spLocks noChangeArrowheads="1"/>
            </p:cNvSpPr>
            <p:nvPr/>
          </p:nvSpPr>
          <p:spPr bwMode="auto">
            <a:xfrm flipH="1">
              <a:off x="1958" y="2236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</a:t>
              </a:r>
            </a:p>
          </p:txBody>
        </p:sp>
        <p:sp>
          <p:nvSpPr>
            <p:cNvPr id="1084435" name="Line 19"/>
            <p:cNvSpPr>
              <a:spLocks noChangeShapeType="1"/>
            </p:cNvSpPr>
            <p:nvPr/>
          </p:nvSpPr>
          <p:spPr bwMode="auto">
            <a:xfrm rot="10800000" flipH="1">
              <a:off x="2209" y="1944"/>
              <a:ext cx="0" cy="5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568718" y="2971808"/>
            <a:ext cx="458788" cy="969963"/>
            <a:chOff x="2248" y="1872"/>
            <a:chExt cx="289" cy="611"/>
          </a:xfrm>
        </p:grpSpPr>
        <p:sp>
          <p:nvSpPr>
            <p:cNvPr id="1084434" name="Text Box 18"/>
            <p:cNvSpPr txBox="1">
              <a:spLocks noChangeArrowheads="1"/>
            </p:cNvSpPr>
            <p:nvPr/>
          </p:nvSpPr>
          <p:spPr bwMode="auto">
            <a:xfrm flipH="1">
              <a:off x="2248" y="1872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</a:t>
              </a:r>
            </a:p>
          </p:txBody>
        </p:sp>
        <p:sp>
          <p:nvSpPr>
            <p:cNvPr id="1084436" name="Line 20"/>
            <p:cNvSpPr>
              <a:spLocks noChangeShapeType="1"/>
            </p:cNvSpPr>
            <p:nvPr/>
          </p:nvSpPr>
          <p:spPr bwMode="auto">
            <a:xfrm rot="-10800000" flipH="1" flipV="1">
              <a:off x="2301" y="1944"/>
              <a:ext cx="0" cy="5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736975" y="2325688"/>
            <a:ext cx="1681163" cy="461962"/>
            <a:chOff x="2354" y="1465"/>
            <a:chExt cx="1059" cy="291"/>
          </a:xfrm>
        </p:grpSpPr>
        <p:sp>
          <p:nvSpPr>
            <p:cNvPr id="1084429" name="Text Box 13"/>
            <p:cNvSpPr txBox="1">
              <a:spLocks noChangeArrowheads="1"/>
            </p:cNvSpPr>
            <p:nvPr/>
          </p:nvSpPr>
          <p:spPr bwMode="auto">
            <a:xfrm flipH="1">
              <a:off x="2354" y="1465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</a:t>
              </a:r>
            </a:p>
          </p:txBody>
        </p:sp>
        <p:sp>
          <p:nvSpPr>
            <p:cNvPr id="1084437" name="Line 21"/>
            <p:cNvSpPr>
              <a:spLocks noChangeShapeType="1"/>
            </p:cNvSpPr>
            <p:nvPr/>
          </p:nvSpPr>
          <p:spPr bwMode="auto">
            <a:xfrm rot="10800000" flipH="1">
              <a:off x="2444" y="1728"/>
              <a:ext cx="96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84438" name="Picture 2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418138" y="3798888"/>
            <a:ext cx="673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4439" name="Text Box 23"/>
          <p:cNvSpPr txBox="1">
            <a:spLocks noChangeArrowheads="1"/>
          </p:cNvSpPr>
          <p:nvPr/>
        </p:nvSpPr>
        <p:spPr bwMode="auto">
          <a:xfrm flipH="1">
            <a:off x="3929061" y="1785926"/>
            <a:ext cx="1415772" cy="46166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递归查询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3108339" y="4933962"/>
            <a:ext cx="458788" cy="957263"/>
            <a:chOff x="1958" y="3108"/>
            <a:chExt cx="289" cy="603"/>
          </a:xfrm>
        </p:grpSpPr>
        <p:sp>
          <p:nvSpPr>
            <p:cNvPr id="1084441" name="Text Box 25"/>
            <p:cNvSpPr txBox="1">
              <a:spLocks noChangeArrowheads="1"/>
            </p:cNvSpPr>
            <p:nvPr/>
          </p:nvSpPr>
          <p:spPr bwMode="auto">
            <a:xfrm flipH="1">
              <a:off x="1958" y="3420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</a:t>
              </a:r>
            </a:p>
          </p:txBody>
        </p:sp>
        <p:sp>
          <p:nvSpPr>
            <p:cNvPr id="1084443" name="Line 27"/>
            <p:cNvSpPr>
              <a:spLocks noChangeShapeType="1"/>
            </p:cNvSpPr>
            <p:nvPr/>
          </p:nvSpPr>
          <p:spPr bwMode="auto">
            <a:xfrm rot="10800000" flipH="1">
              <a:off x="2209" y="3108"/>
              <a:ext cx="0" cy="5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3595693" y="4845060"/>
            <a:ext cx="2506667" cy="944563"/>
            <a:chOff x="2265" y="3052"/>
            <a:chExt cx="1579" cy="595"/>
          </a:xfrm>
        </p:grpSpPr>
        <p:sp>
          <p:nvSpPr>
            <p:cNvPr id="1084421" name="Text Box 5"/>
            <p:cNvSpPr txBox="1">
              <a:spLocks noChangeArrowheads="1"/>
            </p:cNvSpPr>
            <p:nvPr/>
          </p:nvSpPr>
          <p:spPr bwMode="auto">
            <a:xfrm flipH="1">
              <a:off x="2339" y="3327"/>
              <a:ext cx="150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y.abc.com</a:t>
              </a:r>
              <a:r>
                <a:rPr kumimoji="1" lang="en-US" altLang="zh-CN" sz="9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kumimoji="1" lang="zh-CN" altLang="en-US" sz="18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的</a:t>
              </a:r>
              <a:r>
                <a:rPr kumimoji="1" lang="zh-CN" altLang="en-US" sz="1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kumimoji="1" lang="en-US" altLang="zh-CN" sz="18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IP</a:t>
              </a:r>
              <a:r>
                <a:rPr kumimoji="1" lang="en-US" altLang="zh-CN" sz="1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kumimoji="1" lang="zh-CN" altLang="en-US" sz="18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地址 </a:t>
              </a:r>
            </a:p>
          </p:txBody>
        </p:sp>
        <p:sp>
          <p:nvSpPr>
            <p:cNvPr id="1084442" name="Text Box 26"/>
            <p:cNvSpPr txBox="1">
              <a:spLocks noChangeArrowheads="1"/>
            </p:cNvSpPr>
            <p:nvPr/>
          </p:nvSpPr>
          <p:spPr bwMode="auto">
            <a:xfrm flipH="1">
              <a:off x="2265" y="3052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</a:t>
              </a:r>
            </a:p>
          </p:txBody>
        </p:sp>
        <p:sp>
          <p:nvSpPr>
            <p:cNvPr id="1084444" name="Line 28"/>
            <p:cNvSpPr>
              <a:spLocks noChangeShapeType="1"/>
            </p:cNvSpPr>
            <p:nvPr/>
          </p:nvSpPr>
          <p:spPr bwMode="auto">
            <a:xfrm rot="-10800000" flipH="1" flipV="1">
              <a:off x="2301" y="3108"/>
              <a:ext cx="0" cy="5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4445" name="Rectangle 29"/>
            <p:cNvSpPr>
              <a:spLocks noChangeArrowheads="1"/>
            </p:cNvSpPr>
            <p:nvPr/>
          </p:nvSpPr>
          <p:spPr bwMode="auto">
            <a:xfrm>
              <a:off x="2393" y="3321"/>
              <a:ext cx="1398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879852" y="2827350"/>
            <a:ext cx="1684341" cy="461963"/>
            <a:chOff x="2444" y="1781"/>
            <a:chExt cx="1061" cy="291"/>
          </a:xfrm>
        </p:grpSpPr>
        <p:sp>
          <p:nvSpPr>
            <p:cNvPr id="1084428" name="Text Box 12"/>
            <p:cNvSpPr txBox="1">
              <a:spLocks noChangeArrowheads="1"/>
            </p:cNvSpPr>
            <p:nvPr/>
          </p:nvSpPr>
          <p:spPr bwMode="auto">
            <a:xfrm flipH="1">
              <a:off x="3216" y="1781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</a:t>
              </a:r>
            </a:p>
          </p:txBody>
        </p:sp>
        <p:sp>
          <p:nvSpPr>
            <p:cNvPr id="1084446" name="Line 30"/>
            <p:cNvSpPr>
              <a:spLocks noChangeShapeType="1"/>
            </p:cNvSpPr>
            <p:nvPr/>
          </p:nvSpPr>
          <p:spPr bwMode="auto">
            <a:xfrm rot="-10800000">
              <a:off x="2444" y="1836"/>
              <a:ext cx="96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268929" y="3008320"/>
            <a:ext cx="458787" cy="954087"/>
            <a:chOff x="3319" y="1895"/>
            <a:chExt cx="289" cy="601"/>
          </a:xfrm>
        </p:grpSpPr>
        <p:sp>
          <p:nvSpPr>
            <p:cNvPr id="1084447" name="Text Box 31"/>
            <p:cNvSpPr txBox="1">
              <a:spLocks noChangeArrowheads="1"/>
            </p:cNvSpPr>
            <p:nvPr/>
          </p:nvSpPr>
          <p:spPr bwMode="auto">
            <a:xfrm flipH="1">
              <a:off x="3319" y="2205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</a:t>
              </a:r>
            </a:p>
          </p:txBody>
        </p:sp>
        <p:sp>
          <p:nvSpPr>
            <p:cNvPr id="1084449" name="Line 33"/>
            <p:cNvSpPr>
              <a:spLocks noChangeShapeType="1"/>
            </p:cNvSpPr>
            <p:nvPr/>
          </p:nvSpPr>
          <p:spPr bwMode="auto">
            <a:xfrm rot="10800000" flipH="1">
              <a:off x="3586" y="1895"/>
              <a:ext cx="0" cy="5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5764238" y="2941648"/>
            <a:ext cx="458787" cy="922337"/>
            <a:chOff x="3631" y="1853"/>
            <a:chExt cx="289" cy="581"/>
          </a:xfrm>
        </p:grpSpPr>
        <p:sp>
          <p:nvSpPr>
            <p:cNvPr id="1084448" name="Text Box 32"/>
            <p:cNvSpPr txBox="1">
              <a:spLocks noChangeArrowheads="1"/>
            </p:cNvSpPr>
            <p:nvPr/>
          </p:nvSpPr>
          <p:spPr bwMode="auto">
            <a:xfrm flipH="1">
              <a:off x="3631" y="1853"/>
              <a:ext cx="2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  <a:sym typeface="Wingdings" pitchFamily="2" charset="2"/>
                </a:rPr>
                <a:t></a:t>
              </a:r>
            </a:p>
          </p:txBody>
        </p:sp>
        <p:sp>
          <p:nvSpPr>
            <p:cNvPr id="1084450" name="Line 34"/>
            <p:cNvSpPr>
              <a:spLocks noChangeShapeType="1"/>
            </p:cNvSpPr>
            <p:nvPr/>
          </p:nvSpPr>
          <p:spPr bwMode="auto">
            <a:xfrm rot="-10800000" flipH="1" flipV="1">
              <a:off x="3677" y="1895"/>
              <a:ext cx="0" cy="5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4460" name="Text Box 44"/>
          <p:cNvSpPr txBox="1">
            <a:spLocks noChangeArrowheads="1"/>
          </p:cNvSpPr>
          <p:nvPr/>
        </p:nvSpPr>
        <p:spPr bwMode="auto">
          <a:xfrm flipH="1">
            <a:off x="4071934" y="5786454"/>
            <a:ext cx="3143241" cy="68326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需要查找 </a:t>
            </a:r>
            <a:endParaRPr kumimoji="1" lang="en-US" altLang="zh-CN" sz="2400" dirty="0" smtClean="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zh-CN" sz="2400" dirty="0" smtClean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y.abc.com </a:t>
            </a:r>
            <a:r>
              <a: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的 </a:t>
            </a:r>
            <a:r>
              <a:rPr kumimoji="1" lang="en-US" altLang="zh-CN" sz="24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IP </a:t>
            </a:r>
            <a:r>
              <a: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地址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1285852" y="5000636"/>
            <a:ext cx="1571636" cy="571504"/>
          </a:xfrm>
          <a:prstGeom prst="wedgeRoundRectCallout">
            <a:avLst>
              <a:gd name="adj1" fmla="val 85796"/>
              <a:gd name="adj2" fmla="val 106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递归查询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0" y="2786058"/>
            <a:ext cx="2857488" cy="1143008"/>
          </a:xfrm>
          <a:prstGeom prst="wedgeRoundRectCallout">
            <a:avLst>
              <a:gd name="adj1" fmla="val 70156"/>
              <a:gd name="adj2" fmla="val -1199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本地域名服务器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也可采用递归查询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（比较少用） </a:t>
            </a:r>
            <a:endParaRPr lang="zh-CN" altLang="en-US" sz="2400" dirty="0"/>
          </a:p>
        </p:txBody>
      </p:sp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递归查询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中国互联网域名管理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1997</a:t>
            </a:r>
            <a:r>
              <a:rPr lang="zh-CN" altLang="en-US" sz="2800" dirty="0" smtClean="0"/>
              <a:t>年，中国互联网网络信息中心（</a:t>
            </a:r>
            <a:r>
              <a:rPr lang="en-US" altLang="zh-CN" sz="2800" dirty="0" smtClean="0"/>
              <a:t>CNNIC</a:t>
            </a:r>
            <a:r>
              <a:rPr lang="zh-CN" altLang="en-US" sz="2800" dirty="0" smtClean="0"/>
              <a:t>）成立，全面负责我国境内的</a:t>
            </a: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域名注册及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地址分配管理等工作。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CNNIC</a:t>
            </a:r>
            <a:r>
              <a:rPr lang="zh-CN" altLang="en-US" sz="2800" dirty="0" smtClean="0"/>
              <a:t>发布了中国</a:t>
            </a: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域名体系，最高级为</a:t>
            </a:r>
            <a:r>
              <a:rPr lang="en-US" altLang="zh-CN" sz="2800" dirty="0" smtClean="0"/>
              <a:t>CN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二级域名中除了</a:t>
            </a:r>
            <a:r>
              <a:rPr lang="en-US" altLang="zh-CN" sz="2800" dirty="0" smtClean="0"/>
              <a:t>EDU</a:t>
            </a:r>
            <a:r>
              <a:rPr lang="zh-CN" altLang="en-US" sz="2800" dirty="0" smtClean="0"/>
              <a:t>的管理和运行由</a:t>
            </a:r>
            <a:r>
              <a:rPr lang="en-US" altLang="zh-CN" sz="2800" dirty="0" smtClean="0"/>
              <a:t>CERNET</a:t>
            </a:r>
            <a:r>
              <a:rPr lang="zh-CN" altLang="en-US" sz="2800" dirty="0" smtClean="0"/>
              <a:t>负责外，其余全部由</a:t>
            </a:r>
            <a:r>
              <a:rPr lang="en-US" altLang="zh-CN" sz="2800" dirty="0" smtClean="0"/>
              <a:t>CNNIC</a:t>
            </a:r>
            <a:r>
              <a:rPr lang="zh-CN" altLang="en-US" sz="2800" dirty="0" smtClean="0"/>
              <a:t>管理。</a:t>
            </a:r>
            <a:endParaRPr lang="en-US" altLang="zh-CN" sz="2800" dirty="0" smtClean="0"/>
          </a:p>
          <a:p>
            <a:r>
              <a:rPr lang="en-US" altLang="zh-CN" sz="2800" dirty="0" smtClean="0"/>
              <a:t>CNNIC</a:t>
            </a:r>
            <a:r>
              <a:rPr lang="zh-CN" altLang="en-US" sz="2800" dirty="0" smtClean="0"/>
              <a:t>的网址：</a:t>
            </a:r>
            <a:r>
              <a:rPr lang="en-US" altLang="zh-CN" sz="2800" dirty="0" smtClean="0"/>
              <a:t>www.cnnic.net.cn  </a:t>
            </a:r>
            <a:r>
              <a:rPr lang="zh-CN" altLang="en-US" sz="2800" dirty="0" smtClean="0"/>
              <a:t>教育网</a:t>
            </a:r>
            <a:r>
              <a:rPr lang="en-US" altLang="zh-CN" sz="2800" dirty="0" smtClean="0"/>
              <a:t>NIC</a:t>
            </a:r>
            <a:r>
              <a:rPr lang="zh-CN" altLang="en-US" sz="2800" dirty="0" smtClean="0"/>
              <a:t>部的地址：</a:t>
            </a:r>
            <a:r>
              <a:rPr lang="en-US" altLang="zh-CN" sz="2800" dirty="0" smtClean="0"/>
              <a:t>www.nic.edu.cn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642918"/>
            <a:ext cx="6856412" cy="768350"/>
          </a:xfrm>
        </p:spPr>
        <p:txBody>
          <a:bodyPr/>
          <a:lstStyle/>
          <a:p>
            <a:pPr algn="ct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第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6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章  </a:t>
            </a:r>
            <a:r>
              <a:rPr lang="zh-CN" altLang="en-US" dirty="0"/>
              <a:t>应用层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4" y="1785926"/>
          <a:ext cx="8204200" cy="450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6.2.1  </a:t>
            </a:r>
            <a:r>
              <a:rPr lang="en-US" altLang="zh-CN" sz="4000" dirty="0"/>
              <a:t>FTP</a:t>
            </a:r>
            <a:r>
              <a:rPr lang="zh-CN" altLang="en-US" sz="4000" dirty="0"/>
              <a:t>概述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643050"/>
            <a:ext cx="8172478" cy="4244988"/>
          </a:xfrm>
        </p:spPr>
        <p:txBody>
          <a:bodyPr/>
          <a:lstStyle/>
          <a:p>
            <a:r>
              <a:rPr lang="zh-CN" altLang="en-US" sz="2800" dirty="0">
                <a:solidFill>
                  <a:schemeClr val="hlink"/>
                </a:solidFill>
              </a:rPr>
              <a:t>文件传送协议</a:t>
            </a:r>
            <a:r>
              <a:rPr lang="zh-CN" altLang="en-US" sz="2800" dirty="0"/>
              <a:t> </a:t>
            </a:r>
            <a:r>
              <a:rPr lang="en-US" altLang="zh-CN" sz="2800" dirty="0"/>
              <a:t>FTP (File Transfer Protocol) </a:t>
            </a:r>
            <a:r>
              <a:rPr lang="zh-CN" altLang="en-US" sz="2800" dirty="0"/>
              <a:t>是因特网上使用得最广泛的文件传送协议。</a:t>
            </a:r>
          </a:p>
          <a:p>
            <a:r>
              <a:rPr lang="en-US" altLang="zh-CN" sz="2800" dirty="0"/>
              <a:t>FTP </a:t>
            </a:r>
            <a:r>
              <a:rPr lang="zh-CN" altLang="en-US" sz="2800" dirty="0"/>
              <a:t>提供交互式的访问，允许客户指明文件的类型与格式，并允许文件具有存取权限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8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5005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第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6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章  </a:t>
            </a:r>
            <a:r>
              <a:rPr lang="zh-CN" altLang="en-US" dirty="0"/>
              <a:t>应用层</a:t>
            </a:r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500034" y="1500174"/>
            <a:ext cx="8172478" cy="4244988"/>
          </a:xfrm>
        </p:spPr>
        <p:txBody>
          <a:bodyPr/>
          <a:lstStyle/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6.1  </a:t>
            </a:r>
            <a:r>
              <a:rPr lang="zh-CN" altLang="en-US" sz="2800" dirty="0" smtClean="0">
                <a:solidFill>
                  <a:schemeClr val="tx1"/>
                </a:solidFill>
              </a:rPr>
              <a:t>域名系统 </a:t>
            </a:r>
            <a:r>
              <a:rPr lang="en-US" sz="2800" dirty="0" smtClean="0">
                <a:solidFill>
                  <a:schemeClr val="tx1"/>
                </a:solidFill>
              </a:rPr>
              <a:t>DNS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6.2  </a:t>
            </a:r>
            <a:r>
              <a:rPr lang="zh-CN" altLang="en-US" sz="2800" dirty="0" smtClean="0">
                <a:solidFill>
                  <a:schemeClr val="tx1"/>
                </a:solidFill>
              </a:rPr>
              <a:t>文件传送协议</a:t>
            </a:r>
            <a:r>
              <a:rPr lang="en-US" altLang="zh-CN" sz="2800" dirty="0" smtClean="0">
                <a:solidFill>
                  <a:schemeClr val="tx1"/>
                </a:solidFill>
              </a:rPr>
              <a:t>FTP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6.3  </a:t>
            </a:r>
            <a:r>
              <a:rPr lang="zh-CN" altLang="en-US" sz="2800" dirty="0" smtClean="0">
                <a:solidFill>
                  <a:schemeClr val="tx1"/>
                </a:solidFill>
              </a:rPr>
              <a:t>远程终端协议 </a:t>
            </a:r>
            <a:r>
              <a:rPr lang="en-US" sz="2800" dirty="0" smtClean="0">
                <a:solidFill>
                  <a:schemeClr val="tx1"/>
                </a:solidFill>
              </a:rPr>
              <a:t>TELNET 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6.4  </a:t>
            </a:r>
            <a:r>
              <a:rPr lang="zh-CN" altLang="en-US" sz="2800" dirty="0" smtClean="0">
                <a:solidFill>
                  <a:schemeClr val="tx1"/>
                </a:solidFill>
              </a:rPr>
              <a:t>万维网 </a:t>
            </a:r>
            <a:r>
              <a:rPr lang="en-US" sz="2800" dirty="0" smtClean="0">
                <a:solidFill>
                  <a:schemeClr val="tx1"/>
                </a:solidFill>
              </a:rPr>
              <a:t>WWW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6.5  </a:t>
            </a:r>
            <a:r>
              <a:rPr lang="zh-CN" altLang="en-US" sz="2800" dirty="0" smtClean="0">
                <a:solidFill>
                  <a:schemeClr val="tx1"/>
                </a:solidFill>
              </a:rPr>
              <a:t>电子邮件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6.6   </a:t>
            </a:r>
            <a:r>
              <a:rPr lang="zh-CN" altLang="en-US" sz="2800" dirty="0" smtClean="0">
                <a:solidFill>
                  <a:schemeClr val="tx1"/>
                </a:solidFill>
              </a:rPr>
              <a:t>动态主机配置协议 </a:t>
            </a:r>
            <a:r>
              <a:rPr lang="en-US" sz="2800" dirty="0" smtClean="0">
                <a:solidFill>
                  <a:schemeClr val="tx1"/>
                </a:solidFill>
              </a:rPr>
              <a:t>DHCP 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6.7   </a:t>
            </a:r>
            <a:r>
              <a:rPr lang="zh-CN" altLang="en-US" sz="2800" dirty="0" smtClean="0">
                <a:solidFill>
                  <a:schemeClr val="tx1"/>
                </a:solidFill>
              </a:rPr>
              <a:t>简单网络管理协议 </a:t>
            </a:r>
            <a:r>
              <a:rPr lang="en-US" sz="2800" dirty="0" smtClean="0">
                <a:solidFill>
                  <a:schemeClr val="tx1"/>
                </a:solidFill>
              </a:rPr>
              <a:t>SNMP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6.8  </a:t>
            </a:r>
            <a:r>
              <a:rPr lang="zh-CN" altLang="en-US" sz="2800" dirty="0" smtClean="0">
                <a:solidFill>
                  <a:schemeClr val="tx1"/>
                </a:solidFill>
              </a:rPr>
              <a:t>应用进程跨越网络的通信</a:t>
            </a:r>
          </a:p>
          <a:p>
            <a:pPr lvl="0"/>
            <a:r>
              <a:rPr lang="en-US" altLang="zh-CN" sz="2800" dirty="0" smtClean="0">
                <a:solidFill>
                  <a:schemeClr val="tx1"/>
                </a:solidFill>
                <a:ea typeface="黑体" pitchFamily="49" charset="-122"/>
              </a:rPr>
              <a:t>6.9  P2P </a:t>
            </a:r>
            <a:r>
              <a:rPr lang="zh-CN" altLang="en-US" sz="2800" dirty="0" smtClean="0">
                <a:solidFill>
                  <a:schemeClr val="tx1"/>
                </a:solidFill>
                <a:ea typeface="黑体" pitchFamily="49" charset="-122"/>
              </a:rPr>
              <a:t>应用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FTP </a:t>
            </a:r>
            <a:r>
              <a:rPr lang="zh-CN" altLang="en-US" dirty="0"/>
              <a:t>特点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FTP </a:t>
            </a:r>
            <a:r>
              <a:rPr lang="zh-CN" altLang="en-US" sz="2800" dirty="0" smtClean="0"/>
              <a:t>使用 </a:t>
            </a:r>
            <a:r>
              <a:rPr lang="en-US" altLang="zh-CN" sz="2800" dirty="0">
                <a:solidFill>
                  <a:srgbClr val="FF0000"/>
                </a:solidFill>
              </a:rPr>
              <a:t>TCP</a:t>
            </a:r>
            <a:r>
              <a:rPr lang="en-US" altLang="zh-CN" sz="2800" dirty="0"/>
              <a:t> </a:t>
            </a:r>
            <a:r>
              <a:rPr lang="zh-CN" altLang="en-US" sz="2800" dirty="0"/>
              <a:t>可靠的运输服务。</a:t>
            </a:r>
          </a:p>
          <a:p>
            <a:r>
              <a:rPr lang="en-US" altLang="zh-CN" sz="2800" dirty="0"/>
              <a:t>FTP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主要功能</a:t>
            </a:r>
            <a:r>
              <a:rPr lang="zh-CN" altLang="en-US" sz="2800" dirty="0"/>
              <a:t>是减少或消除在不同操作系统下处理文件的不兼容性。</a:t>
            </a:r>
          </a:p>
          <a:p>
            <a:r>
              <a:rPr lang="en-US" altLang="zh-CN" sz="2800" dirty="0"/>
              <a:t>FTP </a:t>
            </a:r>
            <a:r>
              <a:rPr lang="zh-CN" altLang="en-US" sz="2800" dirty="0"/>
              <a:t>使用</a:t>
            </a:r>
            <a:r>
              <a:rPr lang="zh-CN" altLang="en-US" sz="2800" dirty="0">
                <a:solidFill>
                  <a:schemeClr val="hlink"/>
                </a:solidFill>
              </a:rPr>
              <a:t>客户服务器方式</a:t>
            </a:r>
            <a:r>
              <a:rPr lang="zh-CN" altLang="en-US" sz="2800" dirty="0"/>
              <a:t>。一个 </a:t>
            </a:r>
            <a:r>
              <a:rPr lang="en-US" altLang="zh-CN" sz="2800" dirty="0"/>
              <a:t>FTP </a:t>
            </a:r>
            <a:r>
              <a:rPr lang="zh-CN" altLang="en-US" sz="2800" dirty="0"/>
              <a:t>服务器进程可同时为多个客户进程提供服务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FTP </a:t>
            </a:r>
            <a:r>
              <a:rPr lang="zh-CN" altLang="en-US" dirty="0" smtClean="0"/>
              <a:t>使用的两个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07586" name="Picture 2" descr="http://images.51cto.com/files/uploadimg/20100705/115348623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43050"/>
            <a:ext cx="8643994" cy="464347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15370" cy="785818"/>
          </a:xfrm>
        </p:spPr>
        <p:txBody>
          <a:bodyPr/>
          <a:lstStyle/>
          <a:p>
            <a:r>
              <a:rPr lang="zh-CN" altLang="en-US" b="1" dirty="0" smtClean="0"/>
              <a:t>客户端连接到服务器端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3186" name="Picture 2" descr="图 1. 客户端连接到服务器端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071546"/>
            <a:ext cx="6675519" cy="578645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42910" y="2428868"/>
            <a:ext cx="2021707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熟知端口</a:t>
            </a:r>
            <a:r>
              <a:rPr lang="en-US" sz="2800" dirty="0" smtClean="0"/>
              <a:t>21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7122293" y="3571876"/>
            <a:ext cx="190468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端口</a:t>
            </a:r>
            <a:r>
              <a:rPr lang="en-US" altLang="zh-CN" sz="2800" dirty="0" smtClean="0"/>
              <a:t>62010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20197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15370" cy="642942"/>
          </a:xfrm>
        </p:spPr>
        <p:txBody>
          <a:bodyPr/>
          <a:lstStyle/>
          <a:p>
            <a:r>
              <a:rPr lang="zh-CN" altLang="en-US" b="1" dirty="0" smtClean="0"/>
              <a:t>客户端登录 </a:t>
            </a:r>
            <a:r>
              <a:rPr lang="en-US" altLang="zh-CN" b="1" dirty="0" smtClean="0"/>
              <a:t>FTP </a:t>
            </a:r>
            <a:r>
              <a:rPr lang="zh-CN" altLang="en-US" b="1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6258" name="Picture 2" descr="客户端登录 FTP 服务器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85794"/>
            <a:ext cx="7559624" cy="5857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44046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929718" cy="1214446"/>
          </a:xfrm>
        </p:spPr>
        <p:txBody>
          <a:bodyPr/>
          <a:lstStyle/>
          <a:p>
            <a:r>
              <a:rPr lang="zh-CN" altLang="en-US" b="1" dirty="0" smtClean="0"/>
              <a:t>客户端让 </a:t>
            </a:r>
            <a:r>
              <a:rPr lang="en-US" altLang="zh-CN" b="1" dirty="0" smtClean="0"/>
              <a:t>FTP </a:t>
            </a:r>
            <a:r>
              <a:rPr lang="zh-CN" altLang="en-US" b="1" dirty="0" smtClean="0"/>
              <a:t>服务器进入</a:t>
            </a:r>
            <a:r>
              <a:rPr lang="zh-CN" altLang="en-US" b="1" dirty="0" smtClean="0">
                <a:solidFill>
                  <a:srgbClr val="FF0000"/>
                </a:solidFill>
              </a:rPr>
              <a:t>被动</a:t>
            </a:r>
            <a:r>
              <a:rPr lang="zh-CN" altLang="en-US" b="1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5234" name="Picture 2" descr="图 3. 客户端让服务器进入被动模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500174"/>
            <a:ext cx="6590910" cy="471490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214282" y="4714884"/>
            <a:ext cx="2731838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端口</a:t>
            </a:r>
            <a:r>
              <a:rPr lang="en-US" sz="2800" dirty="0" smtClean="0"/>
              <a:t>P1*256+P2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8232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0"/>
            <a:ext cx="8215370" cy="642942"/>
          </a:xfrm>
        </p:spPr>
        <p:txBody>
          <a:bodyPr/>
          <a:lstStyle/>
          <a:p>
            <a:r>
              <a:rPr lang="zh-CN" altLang="en-US" b="1" dirty="0" smtClean="0"/>
              <a:t>客户端通过被动模式下载文件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4210" name="Picture 2" descr="图 4. 客户端从FTP服务器端下载文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620755"/>
            <a:ext cx="4929222" cy="622091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357950" y="1357298"/>
            <a:ext cx="1904689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端口</a:t>
            </a:r>
            <a:r>
              <a:rPr lang="en-US" altLang="zh-CN" sz="2800" dirty="0" smtClean="0"/>
              <a:t>62011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1571612"/>
            <a:ext cx="2731838" cy="52322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端口</a:t>
            </a:r>
            <a:r>
              <a:rPr lang="en-US" sz="2800" dirty="0" smtClean="0"/>
              <a:t>P1*256+P2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46260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客户端通过被动模式向服务器上传文件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8306" name="Picture 2" descr="客户端连接到 FTP 服务器的数据端口并上传文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0187" y="1428736"/>
            <a:ext cx="4816669" cy="5429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990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客户端退出服务器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7282" name="Picture 2" descr="图 5. 客户端从 FTP 服务器退出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918117" cy="471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3159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42" y="214323"/>
            <a:ext cx="7453312" cy="1142985"/>
          </a:xfrm>
        </p:spPr>
        <p:txBody>
          <a:bodyPr/>
          <a:lstStyle/>
          <a:p>
            <a:pPr algn="ctr"/>
            <a:r>
              <a:rPr lang="en-US" altLang="zh-CN" dirty="0" smtClean="0"/>
              <a:t>NFS</a:t>
            </a:r>
            <a:endParaRPr lang="en-US" altLang="zh-CN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1" y="1844685"/>
            <a:ext cx="8275638" cy="4752975"/>
          </a:xfrm>
        </p:spPr>
        <p:txBody>
          <a:bodyPr/>
          <a:lstStyle/>
          <a:p>
            <a:r>
              <a:rPr lang="en-US" altLang="zh-CN" dirty="0" smtClean="0"/>
              <a:t>network file system</a:t>
            </a:r>
          </a:p>
          <a:p>
            <a:r>
              <a:rPr lang="en-US" altLang="zh-CN" dirty="0" smtClean="0"/>
              <a:t>NFS </a:t>
            </a:r>
            <a:r>
              <a:rPr lang="zh-CN" altLang="en-US" dirty="0"/>
              <a:t>允许应用进程打开一个远地文件，并能在该文件的某一个特定的位置上开始读写数据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通过使用</a:t>
            </a:r>
            <a:r>
              <a:rPr lang="en-US" altLang="zh-CN" b="1" dirty="0" smtClean="0"/>
              <a:t>NFS</a:t>
            </a:r>
            <a:r>
              <a:rPr lang="zh-CN" altLang="en-US" dirty="0" smtClean="0"/>
              <a:t>，用户和程序可以象访问本地文件一样访问远端系统上的文件。 </a:t>
            </a:r>
            <a:br>
              <a:rPr lang="zh-CN" altLang="en-US" dirty="0" smtClean="0"/>
            </a:b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6.2.3  </a:t>
            </a:r>
            <a:r>
              <a:rPr lang="zh-CN" altLang="en-US" sz="4000" dirty="0"/>
              <a:t>简单文件传送协议 </a:t>
            </a:r>
            <a:r>
              <a:rPr lang="en-US" altLang="zh-CN" sz="4000" dirty="0" smtClean="0"/>
              <a:t>TFTP</a:t>
            </a:r>
            <a:endParaRPr lang="en-US" altLang="zh-CN" sz="4000" dirty="0"/>
          </a:p>
        </p:txBody>
      </p:sp>
      <p:sp>
        <p:nvSpPr>
          <p:cNvPr id="110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(Trivial File Transfer Protocol)  </a:t>
            </a:r>
          </a:p>
          <a:p>
            <a:r>
              <a:rPr lang="en-US" altLang="zh-CN" sz="2800" dirty="0" smtClean="0"/>
              <a:t>TFTP </a:t>
            </a:r>
            <a:r>
              <a:rPr lang="zh-CN" altLang="en-US" sz="2800" dirty="0"/>
              <a:t>是一个很小且易于实现的文件传送协议。</a:t>
            </a:r>
          </a:p>
          <a:p>
            <a:r>
              <a:rPr lang="en-US" altLang="zh-CN" sz="2800" dirty="0"/>
              <a:t>TFTP </a:t>
            </a:r>
            <a:r>
              <a:rPr lang="zh-CN" altLang="en-US" sz="2800" dirty="0"/>
              <a:t>使用客户服务器方式和使用 </a:t>
            </a:r>
            <a:r>
              <a:rPr lang="en-US" altLang="zh-CN" sz="2800" dirty="0">
                <a:solidFill>
                  <a:srgbClr val="FF0000"/>
                </a:solidFill>
              </a:rPr>
              <a:t>UDP </a:t>
            </a:r>
            <a:r>
              <a:rPr lang="zh-CN" altLang="en-US" sz="2800" dirty="0">
                <a:solidFill>
                  <a:srgbClr val="FF0000"/>
                </a:solidFill>
              </a:rPr>
              <a:t>数据报</a:t>
            </a:r>
            <a:r>
              <a:rPr lang="zh-CN" altLang="en-US" sz="2800" dirty="0"/>
              <a:t>，因此 </a:t>
            </a:r>
            <a:r>
              <a:rPr lang="en-US" altLang="zh-CN" sz="2800" dirty="0"/>
              <a:t>TFTP </a:t>
            </a:r>
            <a:r>
              <a:rPr lang="zh-CN" altLang="en-US" sz="2800" dirty="0"/>
              <a:t>需要有自己的差错改正措施。</a:t>
            </a:r>
          </a:p>
          <a:p>
            <a:r>
              <a:rPr lang="en-US" altLang="zh-CN" sz="2800" dirty="0"/>
              <a:t>TFTP </a:t>
            </a:r>
            <a:r>
              <a:rPr lang="zh-CN" altLang="en-US" sz="2800" dirty="0"/>
              <a:t>只支持文件传输而不支持交互。</a:t>
            </a:r>
          </a:p>
          <a:p>
            <a:pPr algn="just"/>
            <a:r>
              <a:rPr lang="en-US" altLang="zh-CN" sz="2800" dirty="0"/>
              <a:t>TFTP </a:t>
            </a:r>
            <a:r>
              <a:rPr lang="zh-CN" altLang="en-US" sz="2800" dirty="0"/>
              <a:t>没有一个庞大的命令集，没有列目录的功能，也不能对用户进行身份鉴别。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642918"/>
            <a:ext cx="6856412" cy="768350"/>
          </a:xfrm>
        </p:spPr>
        <p:txBody>
          <a:bodyPr/>
          <a:lstStyle/>
          <a:p>
            <a:pPr algn="ctr"/>
            <a:r>
              <a:rPr lang="zh-CN" altLang="en-US" dirty="0"/>
              <a:t>应用层协议的特点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643050"/>
            <a:ext cx="8429684" cy="4679950"/>
          </a:xfrm>
        </p:spPr>
        <p:txBody>
          <a:bodyPr/>
          <a:lstStyle/>
          <a:p>
            <a:pPr algn="just"/>
            <a:r>
              <a:rPr lang="zh-CN" altLang="en-US" dirty="0">
                <a:latin typeface="黑体" pitchFamily="2" charset="-122"/>
              </a:rPr>
              <a:t>每个应用层协议都是为了解决</a:t>
            </a:r>
            <a:r>
              <a:rPr lang="zh-CN" altLang="en-US" dirty="0">
                <a:solidFill>
                  <a:srgbClr val="FF0000"/>
                </a:solidFill>
                <a:latin typeface="黑体" pitchFamily="2" charset="-122"/>
              </a:rPr>
              <a:t>某一类</a:t>
            </a:r>
            <a:r>
              <a:rPr lang="zh-CN" altLang="en-US" dirty="0" smtClean="0">
                <a:solidFill>
                  <a:srgbClr val="FF0000"/>
                </a:solidFill>
                <a:latin typeface="黑体" pitchFamily="2" charset="-122"/>
              </a:rPr>
              <a:t>应用问题</a:t>
            </a:r>
            <a:r>
              <a:rPr lang="zh-CN" altLang="en-US" dirty="0" smtClean="0">
                <a:latin typeface="黑体" pitchFamily="2" charset="-122"/>
              </a:rPr>
              <a:t>。</a:t>
            </a:r>
            <a:endParaRPr lang="en-US" altLang="zh-CN" dirty="0" smtClean="0">
              <a:latin typeface="黑体" pitchFamily="2" charset="-122"/>
            </a:endParaRPr>
          </a:p>
          <a:p>
            <a:pPr algn="just"/>
            <a:r>
              <a:rPr lang="zh-CN" altLang="en-US" dirty="0" smtClean="0">
                <a:ea typeface="黑体" pitchFamily="49" charset="-122"/>
              </a:rPr>
              <a:t>应用层的许多协议都是基于客户服务器方式。</a:t>
            </a:r>
            <a:endParaRPr lang="en-US" altLang="zh-CN" dirty="0" smtClean="0">
              <a:latin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642918"/>
            <a:ext cx="6856412" cy="768350"/>
          </a:xfrm>
        </p:spPr>
        <p:txBody>
          <a:bodyPr/>
          <a:lstStyle/>
          <a:p>
            <a:pPr algn="ct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第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6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章  </a:t>
            </a:r>
            <a:r>
              <a:rPr lang="zh-CN" altLang="en-US" dirty="0"/>
              <a:t>应用层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4" y="1785926"/>
          <a:ext cx="8204200" cy="450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6.3 </a:t>
            </a:r>
            <a:r>
              <a:rPr lang="zh-CN" altLang="en-US" dirty="0" smtClean="0"/>
              <a:t>远程终端</a:t>
            </a:r>
            <a:r>
              <a:rPr lang="zh-CN" altLang="en-US" dirty="0"/>
              <a:t>协议 </a:t>
            </a:r>
            <a:r>
              <a:rPr lang="en-US" altLang="zh-CN" dirty="0"/>
              <a:t>TELNET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Telnet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的远程登录协议的意思，它让你坐在自己的计算机前通过</a:t>
            </a:r>
            <a:r>
              <a:rPr lang="en-US" altLang="zh-CN" sz="2800" dirty="0" smtClean="0"/>
              <a:t>Internet</a:t>
            </a:r>
            <a:r>
              <a:rPr lang="zh-CN" altLang="en-US" sz="2800" dirty="0" smtClean="0"/>
              <a:t>网络登录到另一台远程计算机上，也是因特网的正式标准。</a:t>
            </a:r>
            <a:endParaRPr lang="en-US" altLang="zh-CN" sz="2800" dirty="0" smtClean="0"/>
          </a:p>
          <a:p>
            <a:r>
              <a:rPr lang="zh-CN" altLang="en-US" sz="2800" dirty="0" smtClean="0"/>
              <a:t>通过 </a:t>
            </a:r>
            <a:r>
              <a:rPr lang="en-US" altLang="zh-CN" sz="2800" dirty="0"/>
              <a:t>TCP </a:t>
            </a:r>
            <a:r>
              <a:rPr lang="zh-CN" altLang="en-US" sz="2800" dirty="0"/>
              <a:t>连接注册（即登录）到远地的另一个主机上（使用主机名或 </a:t>
            </a:r>
            <a:r>
              <a:rPr lang="en-US" altLang="zh-CN" sz="2800" dirty="0"/>
              <a:t>IP </a:t>
            </a:r>
            <a:r>
              <a:rPr lang="zh-CN" altLang="en-US" sz="2800" dirty="0"/>
              <a:t>地址）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algn="just"/>
            <a:r>
              <a:rPr lang="zh-CN" altLang="en-US" sz="2800" dirty="0" smtClean="0"/>
              <a:t>在命令提示符状态下输入</a:t>
            </a:r>
            <a:r>
              <a:rPr lang="en-US" altLang="zh-CN" sz="2800" dirty="0" smtClean="0"/>
              <a:t>Telnet  bbs.xjtu.edu.cn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15370" cy="642942"/>
          </a:xfrm>
        </p:spPr>
        <p:txBody>
          <a:bodyPr/>
          <a:lstStyle/>
          <a:p>
            <a:r>
              <a:rPr lang="en-US" altLang="zh-CN" dirty="0" smtClean="0"/>
              <a:t>Telnet  bbs.xjtu.edu.cn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6" y="1214422"/>
            <a:ext cx="8143932" cy="54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smtClean="0">
                <a:ea typeface="黑体" pitchFamily="49" charset="-122"/>
              </a:rPr>
              <a:t>客户</a:t>
            </a:r>
            <a:r>
              <a:rPr lang="zh-CN" altLang="en-US" sz="4800" smtClean="0">
                <a:ea typeface="黑体" pitchFamily="49" charset="-122"/>
                <a:sym typeface="Symbol" pitchFamily="18" charset="2"/>
              </a:rPr>
              <a:t></a:t>
            </a:r>
            <a:r>
              <a:rPr lang="zh-CN" altLang="en-US" sz="4800" smtClean="0">
                <a:ea typeface="黑体" pitchFamily="49" charset="-122"/>
              </a:rPr>
              <a:t>服务器方式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6531" indent="-316531" eaLnBrk="1" hangingPunct="1">
              <a:defRPr/>
            </a:pPr>
            <a:r>
              <a:rPr lang="en-US" altLang="zh-CN" dirty="0" smtClean="0"/>
              <a:t>TELNET </a:t>
            </a:r>
            <a:r>
              <a:rPr lang="zh-CN" altLang="en-US" dirty="0"/>
              <a:t>也使用客户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/>
              <a:t>服务器方式。在本地系统运行 </a:t>
            </a:r>
            <a:r>
              <a:rPr lang="en-US" altLang="zh-CN" dirty="0"/>
              <a:t>TELNET </a:t>
            </a:r>
            <a:r>
              <a:rPr lang="zh-CN" altLang="en-US" dirty="0"/>
              <a:t>客户进程，而在远地主机则运行 </a:t>
            </a:r>
            <a:r>
              <a:rPr lang="en-US" altLang="zh-CN" dirty="0"/>
              <a:t>TELNET </a:t>
            </a:r>
            <a:r>
              <a:rPr lang="zh-CN" altLang="en-US" dirty="0"/>
              <a:t>服务器进程。</a:t>
            </a:r>
          </a:p>
          <a:p>
            <a:pPr marL="316531" indent="-316531" eaLnBrk="1" hangingPunct="1">
              <a:defRPr/>
            </a:pPr>
            <a:r>
              <a:rPr lang="zh-CN" altLang="en-US" dirty="0"/>
              <a:t>和 </a:t>
            </a:r>
            <a:r>
              <a:rPr lang="en-US" altLang="zh-CN" dirty="0"/>
              <a:t>FTP </a:t>
            </a:r>
            <a:r>
              <a:rPr lang="zh-CN" altLang="en-US" dirty="0"/>
              <a:t>的情况相似，服务器中的</a:t>
            </a:r>
            <a:r>
              <a:rPr lang="zh-CN" altLang="en-US" dirty="0">
                <a:solidFill>
                  <a:srgbClr val="FF0000"/>
                </a:solidFill>
              </a:rPr>
              <a:t>主进程</a:t>
            </a:r>
            <a:r>
              <a:rPr lang="zh-CN" altLang="en-US" dirty="0"/>
              <a:t>等待新的请求，并产生</a:t>
            </a:r>
            <a:r>
              <a:rPr lang="zh-CN" altLang="en-US" dirty="0">
                <a:solidFill>
                  <a:srgbClr val="FF0000"/>
                </a:solidFill>
              </a:rPr>
              <a:t>从属进程</a:t>
            </a:r>
            <a:r>
              <a:rPr lang="zh-CN" altLang="en-US" dirty="0"/>
              <a:t>来处理每一个连接。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053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但现在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已经越用越少了。主要有如下三方面原因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sz="2800" dirty="0" smtClean="0"/>
              <a:t>第一，个人计算机的性能越来越强，致使在别人的计算机中运行程序要求逐渐减弱。</a:t>
            </a:r>
          </a:p>
          <a:p>
            <a:pPr latinLnBrk="1"/>
            <a:r>
              <a:rPr lang="zh-CN" altLang="en-US" sz="2800" dirty="0" smtClean="0"/>
              <a:t>第二，</a:t>
            </a:r>
            <a:r>
              <a:rPr lang="en-US" altLang="zh-CN" sz="2800" dirty="0" smtClean="0"/>
              <a:t>Telnet</a:t>
            </a:r>
            <a:r>
              <a:rPr lang="zh-CN" altLang="en-US" sz="2800" dirty="0" smtClean="0"/>
              <a:t>服务器的安全性欠佳，因为它允许他人访问其操作系统和文件。</a:t>
            </a:r>
          </a:p>
          <a:p>
            <a:pPr latinLnBrk="1"/>
            <a:r>
              <a:rPr lang="zh-CN" altLang="en-US" sz="2800" dirty="0" smtClean="0"/>
              <a:t>第三，</a:t>
            </a:r>
            <a:r>
              <a:rPr lang="en-US" altLang="zh-CN" sz="2800" dirty="0" smtClean="0"/>
              <a:t>Telnet</a:t>
            </a:r>
            <a:r>
              <a:rPr lang="zh-CN" altLang="en-US" sz="2800" dirty="0" smtClean="0"/>
              <a:t>使用起来不是很容易，特别是对初学者。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但是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仍然有很多优点，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比如如果你的电脑中缺少什么功能，就可以利用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连接到远程计算机上，利用远程计算机上的功能来完成你要做的工作，可以这么说，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上所提供的所有服务，通过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都可以使用。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6.4  </a:t>
            </a:r>
            <a:r>
              <a:rPr lang="zh-CN" altLang="en-US" dirty="0" smtClean="0">
                <a:ea typeface="黑体" pitchFamily="49" charset="-122"/>
              </a:rPr>
              <a:t>万维网 </a:t>
            </a:r>
            <a:r>
              <a:rPr lang="en-US" altLang="zh-CN" dirty="0" smtClean="0">
                <a:ea typeface="黑体" pitchFamily="49" charset="-122"/>
              </a:rPr>
              <a:t>WWW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6.4.1  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万维网概述</a:t>
            </a:r>
            <a:endParaRPr lang="en-US" altLang="zh-CN" sz="3200" dirty="0" smtClean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黑体" panose="02010609060101010101" pitchFamily="49" charset="-122"/>
              </a:rPr>
              <a:t>6.4.2  </a:t>
            </a:r>
            <a:r>
              <a:rPr lang="zh-CN" altLang="en-US" dirty="0">
                <a:ea typeface="黑体" panose="02010609060101010101" pitchFamily="49" charset="-122"/>
              </a:rPr>
              <a:t>统一资源定位符 </a:t>
            </a:r>
            <a:r>
              <a:rPr lang="en-US" altLang="zh-CN" dirty="0" smtClean="0">
                <a:ea typeface="黑体" panose="02010609060101010101" pitchFamily="49" charset="-122"/>
              </a:rPr>
              <a:t>URL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</a:rPr>
              <a:t>6.4.3  </a:t>
            </a:r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超文本传送协议 </a:t>
            </a:r>
            <a:r>
              <a:rPr lang="en-US" altLang="zh-CN" sz="3200" dirty="0" smtClean="0">
                <a:solidFill>
                  <a:srgbClr val="FF0000"/>
                </a:solidFill>
                <a:ea typeface="黑体" panose="02010609060101010101" pitchFamily="49" charset="-122"/>
              </a:rPr>
              <a:t>HTTP</a:t>
            </a:r>
          </a:p>
          <a:p>
            <a:pPr eaLnBrk="1" hangingPunct="1"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6.4.4  </a:t>
            </a:r>
            <a:r>
              <a:rPr lang="zh-CN" altLang="en-US" sz="3200" dirty="0">
                <a:ea typeface="黑体" panose="02010609060101010101" pitchFamily="49" charset="-122"/>
              </a:rPr>
              <a:t>万维网的</a:t>
            </a:r>
            <a:r>
              <a:rPr lang="zh-CN" altLang="en-US" sz="3200" dirty="0" smtClean="0">
                <a:ea typeface="黑体" panose="02010609060101010101" pitchFamily="49" charset="-122"/>
              </a:rPr>
              <a:t>文档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6.4.5  </a:t>
            </a:r>
            <a:r>
              <a:rPr lang="zh-CN" altLang="en-US" sz="3200" dirty="0">
                <a:ea typeface="黑体" panose="02010609060101010101" pitchFamily="49" charset="-122"/>
              </a:rPr>
              <a:t>万维网的信息检索</a:t>
            </a:r>
            <a:r>
              <a:rPr lang="zh-CN" altLang="en-US" sz="3200" dirty="0" smtClean="0">
                <a:ea typeface="黑体" panose="02010609060101010101" pitchFamily="49" charset="-122"/>
              </a:rPr>
              <a:t>系统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 smtClean="0">
                <a:ea typeface="黑体" panose="02010609060101010101" pitchFamily="49" charset="-122"/>
              </a:rPr>
              <a:t>6</a:t>
            </a:r>
            <a:r>
              <a:rPr lang="en-US" altLang="zh-CN" sz="3200" dirty="0">
                <a:ea typeface="黑体" panose="02010609060101010101" pitchFamily="49" charset="-122"/>
              </a:rPr>
              <a:t>.</a:t>
            </a:r>
            <a:r>
              <a:rPr lang="en-US" altLang="zh-CN" sz="3200" dirty="0" smtClean="0">
                <a:ea typeface="黑体" panose="02010609060101010101" pitchFamily="49" charset="-122"/>
              </a:rPr>
              <a:t>4.6  </a:t>
            </a:r>
            <a:r>
              <a:rPr lang="zh-CN" altLang="en-US" sz="3200" dirty="0">
                <a:ea typeface="黑体" panose="02010609060101010101" pitchFamily="49" charset="-122"/>
              </a:rPr>
              <a:t>博</a:t>
            </a:r>
            <a:r>
              <a:rPr lang="zh-CN" altLang="en-US" sz="3200" dirty="0" smtClean="0">
                <a:ea typeface="黑体" panose="02010609060101010101" pitchFamily="49" charset="-122"/>
              </a:rPr>
              <a:t>客和微博</a:t>
            </a:r>
            <a:endParaRPr lang="en-US" altLang="zh-CN" sz="3200" dirty="0" smtClean="0"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 smtClean="0">
                <a:ea typeface="黑体" panose="02010609060101010101" pitchFamily="49" charset="-122"/>
              </a:rPr>
              <a:t>6.4.7  </a:t>
            </a:r>
            <a:r>
              <a:rPr lang="zh-CN" altLang="en-US" sz="3200" dirty="0" smtClean="0">
                <a:ea typeface="黑体" panose="02010609060101010101" pitchFamily="49" charset="-122"/>
              </a:rPr>
              <a:t>社交网络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8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4800" dirty="0"/>
              <a:t>6.4.1  </a:t>
            </a:r>
            <a:r>
              <a:rPr lang="zh-CN" altLang="en-US" sz="4800" dirty="0"/>
              <a:t>万维网概述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万维网</a:t>
            </a:r>
            <a:r>
              <a:rPr lang="zh-CN" altLang="en-US" dirty="0" smtClean="0">
                <a:ea typeface="黑体" pitchFamily="49" charset="-122"/>
              </a:rPr>
              <a:t> </a:t>
            </a:r>
            <a:r>
              <a:rPr lang="en-US" altLang="zh-CN" dirty="0" smtClean="0">
                <a:ea typeface="黑体" pitchFamily="49" charset="-122"/>
              </a:rPr>
              <a:t>WWW (World Wide Web) </a:t>
            </a:r>
            <a:r>
              <a:rPr lang="zh-CN" altLang="en-US" dirty="0" smtClean="0">
                <a:ea typeface="黑体" pitchFamily="49" charset="-122"/>
              </a:rPr>
              <a:t>并非某种特殊的计算机网络。</a:t>
            </a:r>
          </a:p>
          <a:p>
            <a:pPr algn="just" eaLnBrk="1" hangingPunct="1"/>
            <a:r>
              <a:rPr lang="zh-CN" altLang="en-US" dirty="0" smtClean="0">
                <a:ea typeface="黑体" pitchFamily="49" charset="-122"/>
              </a:rPr>
              <a:t>万维网是一个大规模的、联机式的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信息储藏所。</a:t>
            </a:r>
          </a:p>
          <a:p>
            <a:pPr algn="just" eaLnBrk="1" hangingPunct="1"/>
            <a:r>
              <a:rPr lang="zh-CN" altLang="en-US" dirty="0" smtClean="0">
                <a:ea typeface="黑体" pitchFamily="49" charset="-122"/>
              </a:rPr>
              <a:t>万维网用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链接的方法</a:t>
            </a:r>
            <a:r>
              <a:rPr lang="zh-CN" altLang="en-US" dirty="0" smtClean="0">
                <a:ea typeface="黑体" pitchFamily="49" charset="-122"/>
              </a:rPr>
              <a:t>能非常方便地从互联网上的一个站点访问另一个站点，从而主动地按需获取丰富的信息。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79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000" dirty="0" smtClean="0">
                <a:ea typeface="黑体" pitchFamily="49" charset="-122"/>
              </a:rPr>
              <a:t/>
            </a:r>
            <a:br>
              <a:rPr lang="en-US" altLang="zh-CN" sz="4000" dirty="0" smtClean="0">
                <a:ea typeface="黑体" pitchFamily="49" charset="-122"/>
              </a:rPr>
            </a:br>
            <a:r>
              <a:rPr lang="en-US" altLang="zh-CN" sz="4000" dirty="0" smtClean="0">
                <a:ea typeface="黑体" pitchFamily="49" charset="-122"/>
              </a:rPr>
              <a:t>   </a:t>
            </a:r>
            <a:r>
              <a:rPr lang="en-US" altLang="zh-CN" sz="4800" dirty="0" smtClean="0">
                <a:ea typeface="黑体" pitchFamily="49" charset="-122"/>
              </a:rPr>
              <a:t> </a:t>
            </a:r>
            <a:r>
              <a:rPr lang="zh-CN" altLang="en-US" sz="4800" dirty="0" smtClean="0">
                <a:ea typeface="黑体" pitchFamily="49" charset="-122"/>
              </a:rPr>
              <a:t>万维网的工作方式</a:t>
            </a:r>
            <a:r>
              <a:rPr lang="zh-CN" altLang="en-US" sz="4000" dirty="0" smtClean="0">
                <a:ea typeface="黑体" pitchFamily="49" charset="-122"/>
              </a:rPr>
              <a:t> 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万维网以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客户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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服务器</a:t>
            </a:r>
            <a:r>
              <a:rPr lang="zh-CN" altLang="en-US" dirty="0" smtClean="0">
                <a:ea typeface="黑体" pitchFamily="49" charset="-122"/>
              </a:rPr>
              <a:t>方式工作。</a:t>
            </a:r>
          </a:p>
          <a:p>
            <a:r>
              <a:rPr lang="zh-CN" altLang="en-US" dirty="0" smtClean="0">
                <a:ea typeface="黑体" pitchFamily="49" charset="-122"/>
              </a:rPr>
              <a:t>万维网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客户程序</a:t>
            </a:r>
            <a:r>
              <a:rPr lang="zh-CN" altLang="en-US" dirty="0" smtClean="0">
                <a:solidFill>
                  <a:schemeClr val="tx1"/>
                </a:solidFill>
                <a:ea typeface="黑体" pitchFamily="49" charset="-122"/>
              </a:rPr>
              <a:t>就是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浏览器</a:t>
            </a:r>
            <a:r>
              <a:rPr lang="zh-CN" altLang="en-US" dirty="0" smtClean="0">
                <a:ea typeface="黑体" pitchFamily="49" charset="-122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服务器程序</a:t>
            </a:r>
            <a:r>
              <a:rPr lang="zh-CN" altLang="en-US" dirty="0" smtClean="0">
                <a:ea typeface="黑体" pitchFamily="49" charset="-122"/>
              </a:rPr>
              <a:t>则运行万维网文档所驻留的计算机里。</a:t>
            </a:r>
            <a:endParaRPr lang="en-US" altLang="zh-CN" dirty="0" smtClean="0"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7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zh-CN" dirty="0"/>
              <a:t>6.4.2  </a:t>
            </a:r>
            <a:r>
              <a:rPr dirty="0"/>
              <a:t>统一资源定位符 </a:t>
            </a:r>
            <a:r>
              <a:rPr lang="en-US" altLang="zh-CN" dirty="0"/>
              <a:t>URL</a:t>
            </a:r>
            <a:endParaRPr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资源定位符 </a:t>
            </a:r>
            <a:r>
              <a:rPr lang="en-US" altLang="zh-CN" dirty="0" smtClean="0"/>
              <a:t>URL </a:t>
            </a:r>
            <a:r>
              <a:rPr lang="zh-CN" altLang="en-US" dirty="0" smtClean="0"/>
              <a:t>是对可以从互联网上得到的资源的位置和访问方法的一种简洁表示。</a:t>
            </a:r>
          </a:p>
          <a:p>
            <a:pPr eaLnBrk="1" hangingPunct="1"/>
            <a:r>
              <a:rPr lang="en-US" altLang="zh-CN" dirty="0" smtClean="0"/>
              <a:t>URL </a:t>
            </a:r>
            <a:r>
              <a:rPr lang="zh-CN" altLang="en-US" dirty="0" smtClean="0"/>
              <a:t>的一般形式是：</a:t>
            </a:r>
          </a:p>
        </p:txBody>
      </p:sp>
      <p:sp>
        <p:nvSpPr>
          <p:cNvPr id="116740" name="Text Box 25"/>
          <p:cNvSpPr txBox="1">
            <a:spLocks noChangeArrowheads="1"/>
          </p:cNvSpPr>
          <p:nvPr/>
        </p:nvSpPr>
        <p:spPr bwMode="auto">
          <a:xfrm>
            <a:off x="2122488" y="3548068"/>
            <a:ext cx="5257800" cy="528637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&lt;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协议</a:t>
            </a:r>
            <a:r>
              <a:rPr lang="en-US" altLang="zh-CN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&gt;://&lt;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主机</a:t>
            </a:r>
            <a:r>
              <a:rPr lang="en-US" altLang="zh-CN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&gt;:&lt;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端口</a:t>
            </a:r>
            <a:r>
              <a:rPr lang="en-US" altLang="zh-CN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&gt;/&lt;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路径</a:t>
            </a:r>
            <a:r>
              <a:rPr lang="en-US" altLang="zh-CN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&gt; 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411415" y="4076701"/>
            <a:ext cx="6627817" cy="2122488"/>
            <a:chOff x="1519" y="2568"/>
            <a:chExt cx="4175" cy="1337"/>
          </a:xfrm>
        </p:grpSpPr>
        <p:sp>
          <p:nvSpPr>
            <p:cNvPr id="116742" name="Line 26"/>
            <p:cNvSpPr>
              <a:spLocks noChangeShapeType="1"/>
            </p:cNvSpPr>
            <p:nvPr/>
          </p:nvSpPr>
          <p:spPr bwMode="auto">
            <a:xfrm>
              <a:off x="1519" y="2568"/>
              <a:ext cx="657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6743" name="Freeform 27"/>
            <p:cNvSpPr>
              <a:spLocks/>
            </p:cNvSpPr>
            <p:nvPr/>
          </p:nvSpPr>
          <p:spPr bwMode="auto">
            <a:xfrm>
              <a:off x="1791" y="2568"/>
              <a:ext cx="385" cy="726"/>
            </a:xfrm>
            <a:custGeom>
              <a:avLst/>
              <a:gdLst>
                <a:gd name="T0" fmla="*/ 0 w 771"/>
                <a:gd name="T1" fmla="*/ 0 h 726"/>
                <a:gd name="T2" fmla="*/ 0 w 771"/>
                <a:gd name="T3" fmla="*/ 726 h 726"/>
                <a:gd name="T4" fmla="*/ 12 w 771"/>
                <a:gd name="T5" fmla="*/ 726 h 7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71" h="726">
                  <a:moveTo>
                    <a:pt x="0" y="0"/>
                  </a:moveTo>
                  <a:lnTo>
                    <a:pt x="0" y="726"/>
                  </a:lnTo>
                  <a:lnTo>
                    <a:pt x="771" y="726"/>
                  </a:ln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6744" name="AutoShape 28"/>
            <p:cNvSpPr>
              <a:spLocks/>
            </p:cNvSpPr>
            <p:nvPr/>
          </p:nvSpPr>
          <p:spPr bwMode="auto">
            <a:xfrm>
              <a:off x="2176" y="2841"/>
              <a:ext cx="82" cy="907"/>
            </a:xfrm>
            <a:prstGeom prst="leftBrace">
              <a:avLst>
                <a:gd name="adj1" fmla="val 92175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6745" name="Text Box 29"/>
            <p:cNvSpPr txBox="1">
              <a:spLocks noChangeArrowheads="1"/>
            </p:cNvSpPr>
            <p:nvPr/>
          </p:nvSpPr>
          <p:spPr bwMode="auto">
            <a:xfrm>
              <a:off x="2328" y="2625"/>
              <a:ext cx="3366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ftp —— </a:t>
              </a:r>
              <a:r>
                <a:rPr lang="zh-CN" altLang="en-US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文件传送协议 </a:t>
              </a:r>
              <a:r>
                <a:rPr lang="en-US" altLang="zh-CN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FTP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http —— </a:t>
              </a:r>
              <a:r>
                <a:rPr lang="zh-CN" altLang="en-US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超文本传送协议 </a:t>
              </a:r>
              <a:r>
                <a:rPr lang="en-US" altLang="zh-CN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HTTP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News —— USENET </a:t>
              </a:r>
              <a:r>
                <a:rPr lang="zh-CN" altLang="en-US" sz="28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新闻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071670" y="2928934"/>
            <a:ext cx="6715172" cy="523220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800" b="1" dirty="0" smtClean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http://www.tjpu.edu.cn:&lt;80&gt;/&lt;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路径</a:t>
            </a:r>
            <a:r>
              <a:rPr lang="en-US" altLang="zh-CN" sz="28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1479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786842" cy="4244988"/>
          </a:xfrm>
        </p:spPr>
        <p:txBody>
          <a:bodyPr/>
          <a:lstStyle/>
          <a:p>
            <a:r>
              <a:rPr lang="zh-CN" altLang="en-US" dirty="0" smtClean="0"/>
              <a:t>域名系统（</a:t>
            </a:r>
            <a:r>
              <a:rPr lang="en-US" altLang="zh-CN" dirty="0" smtClean="0"/>
              <a:t>Domain Name System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DNS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TCP/IP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地址记起来总是不如名字那么方便，所以，因此互联网上的主机以</a:t>
            </a:r>
            <a:r>
              <a:rPr lang="zh-CN" altLang="en-US" dirty="0" smtClean="0">
                <a:solidFill>
                  <a:srgbClr val="FF0000"/>
                </a:solidFill>
              </a:rPr>
              <a:t>域名</a:t>
            </a:r>
            <a:r>
              <a:rPr lang="zh-CN" altLang="en-US" dirty="0" smtClean="0"/>
              <a:t>来命名。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例如：</a:t>
            </a:r>
            <a:r>
              <a:rPr lang="en-US" altLang="zh-CN" dirty="0" smtClean="0"/>
              <a:t>www.tjpu.edu.cn</a:t>
            </a:r>
          </a:p>
          <a:p>
            <a:pPr algn="just"/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r>
              <a:rPr lang="zh-CN" altLang="en-US" dirty="0" smtClean="0"/>
              <a:t>是用来把</a:t>
            </a:r>
            <a:r>
              <a:rPr lang="zh-CN" altLang="en-US" dirty="0" smtClean="0">
                <a:solidFill>
                  <a:srgbClr val="FF0000"/>
                </a:solidFill>
              </a:rPr>
              <a:t>域名（机器名字）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r>
              <a:rPr lang="en-US" altLang="zh-CN" dirty="0" smtClean="0"/>
              <a:t>1983</a:t>
            </a:r>
            <a:r>
              <a:rPr lang="zh-CN" altLang="en-US" dirty="0" smtClean="0"/>
              <a:t>年提出，</a:t>
            </a:r>
            <a:r>
              <a:rPr lang="en-US" altLang="zh-CN" dirty="0" smtClean="0"/>
              <a:t>1987</a:t>
            </a:r>
            <a:r>
              <a:rPr lang="zh-CN" altLang="en-US" dirty="0" smtClean="0"/>
              <a:t>修订，之后没有修改过</a:t>
            </a:r>
            <a:endParaRPr lang="en-US" altLang="zh-CN" dirty="0" smtClean="0"/>
          </a:p>
        </p:txBody>
      </p:sp>
      <p:sp>
        <p:nvSpPr>
          <p:cNvPr id="12400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4000" dirty="0"/>
              <a:t>6.1  </a:t>
            </a:r>
            <a:r>
              <a:rPr lang="zh-CN" altLang="en-US" sz="4000" dirty="0"/>
              <a:t>域名系统 </a:t>
            </a:r>
            <a:r>
              <a:rPr lang="en-US" altLang="zh-CN" sz="4000" dirty="0"/>
              <a:t>DNS</a:t>
            </a:r>
            <a:br>
              <a:rPr lang="en-US" altLang="zh-CN" sz="4000" dirty="0"/>
            </a:br>
            <a:r>
              <a:rPr lang="en-US" altLang="zh-CN" sz="4000" dirty="0"/>
              <a:t>6.1.1  </a:t>
            </a:r>
            <a:r>
              <a:rPr lang="zh-CN" altLang="en-US" sz="4000" dirty="0"/>
              <a:t>域名系统概述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584" y="1195200"/>
            <a:ext cx="8685416" cy="4935600"/>
          </a:xfrm>
        </p:spPr>
        <p:txBody>
          <a:bodyPr/>
          <a:lstStyle/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http——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超文本传输协议资源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https——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用安全的</a:t>
            </a:r>
            <a:r>
              <a:rPr lang="en-US" altLang="zh-CN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Socket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层传送的超文本传输协议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ftp——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文件传输协议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mailto——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电子邮件地址</a:t>
            </a:r>
          </a:p>
          <a:p>
            <a:r>
              <a:rPr lang="en-US" sz="2800" b="0" kern="120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ldap</a:t>
            </a:r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——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轻型目录访问协议搜索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file——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当地电脑或网上分享的文件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news——Usenet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新闻组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gopher——Gopher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协议</a:t>
            </a:r>
          </a:p>
          <a:p>
            <a:r>
              <a:rPr 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telnet——Telnet</a:t>
            </a:r>
            <a:r>
              <a:rPr lang="zh-CN" altLang="en-US" sz="2800" b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协议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6.4.3  </a:t>
            </a:r>
            <a:r>
              <a:rPr lang="zh-CN" altLang="en-US" dirty="0" smtClean="0">
                <a:ea typeface="黑体" pitchFamily="49" charset="-122"/>
              </a:rPr>
              <a:t>超文本传送协议 </a:t>
            </a:r>
            <a:r>
              <a:rPr lang="en-US" altLang="zh-CN" dirty="0" smtClean="0">
                <a:ea typeface="黑体" pitchFamily="49" charset="-122"/>
              </a:rPr>
              <a:t>HTTP</a:t>
            </a:r>
            <a:r>
              <a:rPr lang="zh-CN" altLang="en-US" dirty="0" smtClean="0">
                <a:ea typeface="黑体" pitchFamily="49" charset="-122"/>
              </a:rPr>
              <a:t> 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sz="4000" dirty="0">
                <a:solidFill>
                  <a:srgbClr val="333399"/>
                </a:solidFill>
                <a:latin typeface="+mj-lt"/>
                <a:ea typeface="黑体" pitchFamily="49" charset="-122"/>
                <a:cs typeface="+mj-cs"/>
              </a:rPr>
              <a:t>1.  HTTP </a:t>
            </a:r>
            <a:r>
              <a:rPr lang="zh-CN" altLang="en-US" sz="4000" dirty="0">
                <a:solidFill>
                  <a:srgbClr val="333399"/>
                </a:solidFill>
                <a:latin typeface="+mj-lt"/>
                <a:ea typeface="黑体" pitchFamily="49" charset="-122"/>
                <a:cs typeface="+mj-cs"/>
              </a:rPr>
              <a:t>的操作过程</a:t>
            </a:r>
            <a:endParaRPr lang="en-US" altLang="zh-CN" sz="4000" dirty="0">
              <a:solidFill>
                <a:srgbClr val="333399"/>
              </a:solidFill>
              <a:latin typeface="+mj-lt"/>
              <a:ea typeface="黑体" pitchFamily="49" charset="-122"/>
              <a:cs typeface="+mj-cs"/>
            </a:endParaRPr>
          </a:p>
          <a:p>
            <a:pPr algn="just" eaLnBrk="1" hangingPunct="1"/>
            <a:r>
              <a:rPr lang="zh-CN" altLang="en-US" dirty="0" smtClean="0">
                <a:ea typeface="黑体" pitchFamily="49" charset="-122"/>
              </a:rPr>
              <a:t>为了使超文本的链接能够高效率地完成，需要用 </a:t>
            </a:r>
            <a:r>
              <a:rPr lang="en-US" altLang="zh-CN" dirty="0" smtClean="0">
                <a:ea typeface="黑体" pitchFamily="49" charset="-122"/>
              </a:rPr>
              <a:t>HTTP </a:t>
            </a:r>
            <a:r>
              <a:rPr lang="zh-CN" altLang="en-US" dirty="0" smtClean="0">
                <a:ea typeface="黑体" pitchFamily="49" charset="-122"/>
              </a:rPr>
              <a:t>协议来传送一切必须的信息。</a:t>
            </a:r>
          </a:p>
          <a:p>
            <a:pPr algn="just" eaLnBrk="1" hangingPunct="1">
              <a:buNone/>
            </a:pP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7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现假设用户要访问</a:t>
            </a:r>
            <a:r>
              <a:rPr lang="zh-CN" altLang="en-US" dirty="0" smtClean="0">
                <a:solidFill>
                  <a:srgbClr val="FF0000"/>
                </a:solidFill>
              </a:rPr>
              <a:t>清华大学主页</a:t>
            </a:r>
            <a:r>
              <a:rPr lang="zh-CN" altLang="en-US" dirty="0" smtClean="0"/>
              <a:t>下的</a:t>
            </a:r>
            <a:r>
              <a:rPr lang="zh-CN" altLang="en-US" dirty="0" smtClean="0">
                <a:solidFill>
                  <a:srgbClr val="FF0000"/>
                </a:solidFill>
              </a:rPr>
              <a:t>院系设置</a:t>
            </a:r>
            <a:r>
              <a:rPr lang="zh-CN" altLang="en-US" dirty="0" smtClean="0"/>
              <a:t>链接，接下来分析一下万维网的工作过程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643182"/>
            <a:ext cx="560574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560574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3714752"/>
            <a:ext cx="9144000" cy="283154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Clr>
                <a:srgbClr val="333399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(1)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浏览器分析超链指向页面的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URL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。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/>
              </a:rPr>
              <a:t>http://www.tsinghua.edu.cn/chn/yxsz/index.htm</a:t>
            </a:r>
            <a:endParaRPr lang="zh-CN" altLang="en-US" sz="2800" b="1" kern="0" dirty="0" smtClean="0">
              <a:solidFill>
                <a:srgbClr val="000000"/>
              </a:solidFill>
              <a:latin typeface="Arial"/>
              <a:ea typeface="黑体" pitchFamily="49" charset="-122"/>
            </a:endParaRPr>
          </a:p>
          <a:p>
            <a:pPr marL="342900" lvl="0" indent="-342900">
              <a:spcBef>
                <a:spcPts val="600"/>
              </a:spcBef>
              <a:buClr>
                <a:srgbClr val="333399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(2)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浏览器向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DNS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请求解析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www.tsinghua.edu.cn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的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IP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地址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。</a:t>
            </a:r>
          </a:p>
          <a:p>
            <a:pPr marL="342900" lvl="0" indent="-342900">
              <a:spcBef>
                <a:spcPts val="600"/>
              </a:spcBef>
              <a:buClr>
                <a:srgbClr val="333399"/>
              </a:buClr>
              <a:buSzPct val="75000"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(3)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域名系统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DNS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解析出清华大学服务器的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IP 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地址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166.111.4.100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。</a:t>
            </a:r>
          </a:p>
        </p:txBody>
      </p:sp>
      <p:sp>
        <p:nvSpPr>
          <p:cNvPr id="7" name="椭圆 6"/>
          <p:cNvSpPr/>
          <p:nvPr/>
        </p:nvSpPr>
        <p:spPr>
          <a:xfrm>
            <a:off x="4572000" y="2285992"/>
            <a:ext cx="1357322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290"/>
            <a:ext cx="8367508" cy="79200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zh-CN" sz="4000" dirty="0">
                <a:ea typeface="黑体" pitchFamily="49" charset="-122"/>
              </a:rPr>
              <a:t> </a:t>
            </a:r>
            <a:r>
              <a:rPr lang="en-US" altLang="zh-CN" sz="4000" dirty="0" smtClean="0">
                <a:ea typeface="黑体" pitchFamily="49" charset="-122"/>
              </a:rPr>
              <a:t>(4)</a:t>
            </a:r>
            <a:r>
              <a:rPr sz="4000" dirty="0" smtClean="0">
                <a:ea typeface="黑体" pitchFamily="49" charset="-122"/>
              </a:rPr>
              <a:t>浏览器与服务器建立 </a:t>
            </a:r>
            <a:r>
              <a:rPr lang="en-US" altLang="zh-CN" sz="4000" dirty="0">
                <a:ea typeface="黑体" pitchFamily="49" charset="-122"/>
              </a:rPr>
              <a:t>TCP </a:t>
            </a:r>
            <a:r>
              <a:rPr sz="4000" dirty="0">
                <a:ea typeface="黑体" pitchFamily="49" charset="-122"/>
              </a:rPr>
              <a:t>连接。</a:t>
            </a:r>
            <a:endParaRPr lang="zh-CN" altLang="en-US" sz="4000" dirty="0"/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4294967295"/>
          </p:nvPr>
        </p:nvSpPr>
        <p:spPr>
          <a:xfrm>
            <a:off x="4581525" y="5641984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53027" name="Picture 6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714488"/>
            <a:ext cx="1665287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3033" name="Rectangle 73"/>
          <p:cNvSpPr>
            <a:spLocks noChangeArrowheads="1"/>
          </p:cNvSpPr>
          <p:nvPr/>
        </p:nvSpPr>
        <p:spPr bwMode="auto">
          <a:xfrm>
            <a:off x="5438779" y="1212832"/>
            <a:ext cx="3094438" cy="6806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  <a:p>
            <a:pPr algn="ctr" eaLnBrk="0" hangingPunct="0">
              <a:lnSpc>
                <a:spcPct val="80000"/>
              </a:lnSpc>
            </a:pPr>
            <a:r>
              <a:rPr kumimoji="1" lang="en-US" altLang="zh-CN" sz="2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www.tsinghua.edu.cn</a:t>
            </a:r>
          </a:p>
        </p:txBody>
      </p:sp>
      <p:sp>
        <p:nvSpPr>
          <p:cNvPr id="553036" name="Rectangle 76"/>
          <p:cNvSpPr>
            <a:spLocks noChangeArrowheads="1"/>
          </p:cNvSpPr>
          <p:nvPr/>
        </p:nvSpPr>
        <p:spPr bwMode="auto">
          <a:xfrm>
            <a:off x="2373321" y="2349479"/>
            <a:ext cx="952185" cy="643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浏览器</a:t>
            </a:r>
          </a:p>
          <a:p>
            <a:pPr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程序</a:t>
            </a:r>
          </a:p>
        </p:txBody>
      </p:sp>
      <p:sp>
        <p:nvSpPr>
          <p:cNvPr id="553037" name="Rectangle 77"/>
          <p:cNvSpPr>
            <a:spLocks noChangeArrowheads="1"/>
          </p:cNvSpPr>
          <p:nvPr/>
        </p:nvSpPr>
        <p:spPr bwMode="auto">
          <a:xfrm>
            <a:off x="4751395" y="2349479"/>
            <a:ext cx="952185" cy="643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</a:t>
            </a:r>
          </a:p>
          <a:p>
            <a:pPr eaLnBrk="0" hangingPunct="0">
              <a:lnSpc>
                <a:spcPct val="90000"/>
              </a:lnSpc>
            </a:pP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程序</a:t>
            </a:r>
          </a:p>
        </p:txBody>
      </p:sp>
      <p:sp>
        <p:nvSpPr>
          <p:cNvPr id="553039" name="Rectangle 79"/>
          <p:cNvSpPr>
            <a:spLocks noChangeArrowheads="1"/>
          </p:cNvSpPr>
          <p:nvPr/>
        </p:nvSpPr>
        <p:spPr bwMode="auto">
          <a:xfrm>
            <a:off x="1103317" y="1644629"/>
            <a:ext cx="79829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zh-CN" altLang="en-US" sz="2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pic>
        <p:nvPicPr>
          <p:cNvPr id="553040" name="Picture 80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4554" y="2095478"/>
            <a:ext cx="1431925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3041" name="Freeform 81"/>
          <p:cNvSpPr>
            <a:spLocks/>
          </p:cNvSpPr>
          <p:nvPr/>
        </p:nvSpPr>
        <p:spPr bwMode="auto">
          <a:xfrm>
            <a:off x="1184279" y="2327263"/>
            <a:ext cx="741362" cy="555625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462" y="0"/>
              </a:cxn>
              <a:cxn ang="0">
                <a:pos x="443" y="321"/>
              </a:cxn>
              <a:cxn ang="0">
                <a:pos x="0" y="304"/>
              </a:cxn>
              <a:cxn ang="0">
                <a:pos x="17" y="0"/>
              </a:cxn>
            </a:cxnLst>
            <a:rect l="0" t="0" r="r" b="b"/>
            <a:pathLst>
              <a:path w="463" h="322">
                <a:moveTo>
                  <a:pt x="17" y="0"/>
                </a:moveTo>
                <a:lnTo>
                  <a:pt x="462" y="0"/>
                </a:lnTo>
                <a:lnTo>
                  <a:pt x="443" y="321"/>
                </a:lnTo>
                <a:lnTo>
                  <a:pt x="0" y="304"/>
                </a:lnTo>
                <a:lnTo>
                  <a:pt x="17" y="0"/>
                </a:lnTo>
              </a:path>
            </a:pathLst>
          </a:cu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42" name="Rectangle 82"/>
          <p:cNvSpPr>
            <a:spLocks noChangeArrowheads="1"/>
          </p:cNvSpPr>
          <p:nvPr/>
        </p:nvSpPr>
        <p:spPr bwMode="auto">
          <a:xfrm>
            <a:off x="1112846" y="2220900"/>
            <a:ext cx="900889" cy="5206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zh-CN" altLang="en-US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清华大学</a:t>
            </a:r>
          </a:p>
          <a:p>
            <a:pPr eaLnBrk="0" hangingPunct="0"/>
            <a:r>
              <a:rPr kumimoji="1" lang="zh-CN" altLang="en-US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院系设置</a:t>
            </a:r>
          </a:p>
        </p:txBody>
      </p:sp>
      <p:sp>
        <p:nvSpPr>
          <p:cNvPr id="553043" name="Line 83"/>
          <p:cNvSpPr>
            <a:spLocks noChangeShapeType="1"/>
          </p:cNvSpPr>
          <p:nvPr/>
        </p:nvSpPr>
        <p:spPr bwMode="auto">
          <a:xfrm>
            <a:off x="1249366" y="2686028"/>
            <a:ext cx="585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4" name="Oval 84"/>
          <p:cNvSpPr>
            <a:spLocks noChangeArrowheads="1"/>
          </p:cNvSpPr>
          <p:nvPr/>
        </p:nvSpPr>
        <p:spPr bwMode="auto">
          <a:xfrm>
            <a:off x="1524005" y="3024171"/>
            <a:ext cx="593725" cy="2524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5" name="Line 85"/>
          <p:cNvSpPr>
            <a:spLocks noChangeShapeType="1"/>
          </p:cNvSpPr>
          <p:nvPr/>
        </p:nvSpPr>
        <p:spPr bwMode="auto">
          <a:xfrm>
            <a:off x="5514984" y="2854303"/>
            <a:ext cx="509587" cy="254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6" name="Line 86"/>
          <p:cNvSpPr>
            <a:spLocks noChangeShapeType="1"/>
          </p:cNvSpPr>
          <p:nvPr/>
        </p:nvSpPr>
        <p:spPr bwMode="auto">
          <a:xfrm flipH="1">
            <a:off x="2033591" y="2770165"/>
            <a:ext cx="509588" cy="3381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7" name="Oval 87"/>
          <p:cNvSpPr>
            <a:spLocks noChangeArrowheads="1"/>
          </p:cNvSpPr>
          <p:nvPr/>
        </p:nvSpPr>
        <p:spPr bwMode="auto">
          <a:xfrm>
            <a:off x="5938841" y="3024171"/>
            <a:ext cx="595313" cy="2524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9" name="Line 89"/>
          <p:cNvSpPr>
            <a:spLocks noChangeShapeType="1"/>
          </p:cNvSpPr>
          <p:nvPr/>
        </p:nvSpPr>
        <p:spPr bwMode="auto">
          <a:xfrm flipV="1">
            <a:off x="2344056" y="3093080"/>
            <a:ext cx="3429660" cy="45719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50" name="Line 90"/>
          <p:cNvSpPr>
            <a:spLocks noChangeShapeType="1"/>
          </p:cNvSpPr>
          <p:nvPr/>
        </p:nvSpPr>
        <p:spPr bwMode="auto">
          <a:xfrm rot="16200000" flipH="1">
            <a:off x="6426209" y="3216254"/>
            <a:ext cx="288925" cy="193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1" name="AutoShape 111"/>
          <p:cNvSpPr>
            <a:spLocks noChangeArrowheads="1"/>
          </p:cNvSpPr>
          <p:nvPr/>
        </p:nvSpPr>
        <p:spPr bwMode="auto">
          <a:xfrm>
            <a:off x="6375405" y="3397228"/>
            <a:ext cx="595312" cy="252412"/>
          </a:xfrm>
          <a:prstGeom prst="can">
            <a:avLst>
              <a:gd name="adj" fmla="val 3958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圆角矩形标注 54"/>
          <p:cNvSpPr/>
          <p:nvPr/>
        </p:nvSpPr>
        <p:spPr>
          <a:xfrm>
            <a:off x="6224597" y="4570414"/>
            <a:ext cx="2643174" cy="1500198"/>
          </a:xfrm>
          <a:prstGeom prst="wedgeRoundRectCallout">
            <a:avLst>
              <a:gd name="adj1" fmla="val -31429"/>
              <a:gd name="adj2" fmla="val -10268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服务器程序一直运行，监听</a:t>
            </a:r>
            <a:r>
              <a:rPr lang="en-US" altLang="zh-CN" sz="2400" dirty="0" smtClean="0"/>
              <a:t>TCP80</a:t>
            </a:r>
            <a:r>
              <a:rPr lang="zh-CN" altLang="en-US" sz="2400" dirty="0" smtClean="0"/>
              <a:t>端口是否有连接请求</a:t>
            </a:r>
            <a:endParaRPr lang="zh-CN" altLang="en-US" sz="2400" dirty="0"/>
          </a:p>
        </p:txBody>
      </p:sp>
      <p:sp>
        <p:nvSpPr>
          <p:cNvPr id="24" name="Line 89"/>
          <p:cNvSpPr>
            <a:spLocks noChangeShapeType="1"/>
          </p:cNvSpPr>
          <p:nvPr/>
        </p:nvSpPr>
        <p:spPr bwMode="auto">
          <a:xfrm flipV="1">
            <a:off x="2224069" y="3284530"/>
            <a:ext cx="3665592" cy="4572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71875"/>
            <a:ext cx="560574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椭圆 22"/>
          <p:cNvSpPr/>
          <p:nvPr/>
        </p:nvSpPr>
        <p:spPr>
          <a:xfrm>
            <a:off x="3000396" y="4572007"/>
            <a:ext cx="1357322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9" grpId="0" animBg="1"/>
      <p:bldP spid="55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2" name="Picture 6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0" y="1122377"/>
            <a:ext cx="1665287" cy="241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8" name="Rectangle 73"/>
          <p:cNvSpPr>
            <a:spLocks noChangeArrowheads="1"/>
          </p:cNvSpPr>
          <p:nvPr/>
        </p:nvSpPr>
        <p:spPr bwMode="auto">
          <a:xfrm>
            <a:off x="5742907" y="620719"/>
            <a:ext cx="3329247" cy="68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zh-CN" altLang="en-US" sz="24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服务器</a:t>
            </a:r>
          </a:p>
          <a:p>
            <a:pPr algn="ctr">
              <a:lnSpc>
                <a:spcPct val="80000"/>
              </a:lnSpc>
            </a:pPr>
            <a:r>
              <a:rPr kumimoji="1" lang="en-US" altLang="zh-CN" sz="24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www.tsinghua.edu.cn</a:t>
            </a:r>
          </a:p>
        </p:txBody>
      </p:sp>
      <p:sp>
        <p:nvSpPr>
          <p:cNvPr id="135181" name="Rectangle 76"/>
          <p:cNvSpPr>
            <a:spLocks noChangeArrowheads="1"/>
          </p:cNvSpPr>
          <p:nvPr/>
        </p:nvSpPr>
        <p:spPr bwMode="auto">
          <a:xfrm>
            <a:off x="2673351" y="1757364"/>
            <a:ext cx="95699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浏览器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 程序</a:t>
            </a:r>
          </a:p>
        </p:txBody>
      </p:sp>
      <p:sp>
        <p:nvSpPr>
          <p:cNvPr id="135182" name="Rectangle 77"/>
          <p:cNvSpPr>
            <a:spLocks noChangeArrowheads="1"/>
          </p:cNvSpPr>
          <p:nvPr/>
        </p:nvSpPr>
        <p:spPr bwMode="auto">
          <a:xfrm>
            <a:off x="5051425" y="1757364"/>
            <a:ext cx="95699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服务器</a:t>
            </a:r>
          </a:p>
          <a:p>
            <a:pPr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 程序</a:t>
            </a:r>
          </a:p>
        </p:txBody>
      </p:sp>
      <p:sp>
        <p:nvSpPr>
          <p:cNvPr id="135183" name="Rectangle 78"/>
          <p:cNvSpPr>
            <a:spLocks noChangeArrowheads="1"/>
          </p:cNvSpPr>
          <p:nvPr/>
        </p:nvSpPr>
        <p:spPr bwMode="auto">
          <a:xfrm>
            <a:off x="3643306" y="2143116"/>
            <a:ext cx="158376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HTTP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</a:rPr>
              <a:t>/1.0</a:t>
            </a:r>
            <a:r>
              <a:rPr lang="zh-CN" altLang="en-US" sz="2400" dirty="0" smtClean="0">
                <a:ea typeface="黑体" pitchFamily="49" charset="-122"/>
              </a:rPr>
              <a:t> </a:t>
            </a:r>
            <a:endParaRPr kumimoji="1" lang="en-US" altLang="zh-CN" sz="2400" b="1" dirty="0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35184" name="Rectangle 79"/>
          <p:cNvSpPr>
            <a:spLocks noChangeArrowheads="1"/>
          </p:cNvSpPr>
          <p:nvPr/>
        </p:nvSpPr>
        <p:spPr bwMode="auto">
          <a:xfrm>
            <a:off x="1403351" y="1052514"/>
            <a:ext cx="80150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客户</a:t>
            </a:r>
          </a:p>
        </p:txBody>
      </p:sp>
      <p:pic>
        <p:nvPicPr>
          <p:cNvPr id="135185" name="Picture 8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90" y="1503363"/>
            <a:ext cx="1431925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86" name="Freeform 81"/>
          <p:cNvSpPr>
            <a:spLocks/>
          </p:cNvSpPr>
          <p:nvPr/>
        </p:nvSpPr>
        <p:spPr bwMode="auto">
          <a:xfrm>
            <a:off x="1484313" y="1735138"/>
            <a:ext cx="741362" cy="555625"/>
          </a:xfrm>
          <a:custGeom>
            <a:avLst/>
            <a:gdLst>
              <a:gd name="T0" fmla="*/ 2147483646 w 463"/>
              <a:gd name="T1" fmla="*/ 0 h 322"/>
              <a:gd name="T2" fmla="*/ 2147483646 w 463"/>
              <a:gd name="T3" fmla="*/ 0 h 322"/>
              <a:gd name="T4" fmla="*/ 2147483646 w 463"/>
              <a:gd name="T5" fmla="*/ 2147483646 h 322"/>
              <a:gd name="T6" fmla="*/ 0 w 463"/>
              <a:gd name="T7" fmla="*/ 2147483646 h 322"/>
              <a:gd name="T8" fmla="*/ 2147483646 w 463"/>
              <a:gd name="T9" fmla="*/ 0 h 3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3" h="322">
                <a:moveTo>
                  <a:pt x="17" y="0"/>
                </a:moveTo>
                <a:lnTo>
                  <a:pt x="462" y="0"/>
                </a:lnTo>
                <a:lnTo>
                  <a:pt x="443" y="321"/>
                </a:lnTo>
                <a:lnTo>
                  <a:pt x="0" y="304"/>
                </a:lnTo>
                <a:lnTo>
                  <a:pt x="17" y="0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87" name="Rectangle 82"/>
          <p:cNvSpPr>
            <a:spLocks noChangeArrowheads="1"/>
          </p:cNvSpPr>
          <p:nvPr/>
        </p:nvSpPr>
        <p:spPr bwMode="auto">
          <a:xfrm>
            <a:off x="1412882" y="1628775"/>
            <a:ext cx="90088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kumimoji="1" lang="zh-CN" altLang="en-US" sz="1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清华大学</a:t>
            </a:r>
          </a:p>
          <a:p>
            <a:r>
              <a:rPr kumimoji="1" lang="zh-CN" altLang="en-US" sz="1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院系设置</a:t>
            </a:r>
          </a:p>
        </p:txBody>
      </p:sp>
      <p:sp>
        <p:nvSpPr>
          <p:cNvPr id="135188" name="Line 83"/>
          <p:cNvSpPr>
            <a:spLocks noChangeShapeType="1"/>
          </p:cNvSpPr>
          <p:nvPr/>
        </p:nvSpPr>
        <p:spPr bwMode="auto">
          <a:xfrm>
            <a:off x="1549400" y="2093913"/>
            <a:ext cx="585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89" name="Oval 84"/>
          <p:cNvSpPr>
            <a:spLocks noChangeArrowheads="1"/>
          </p:cNvSpPr>
          <p:nvPr/>
        </p:nvSpPr>
        <p:spPr bwMode="auto">
          <a:xfrm>
            <a:off x="1824042" y="2432064"/>
            <a:ext cx="593725" cy="2524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90" name="Line 85"/>
          <p:cNvSpPr>
            <a:spLocks noChangeShapeType="1"/>
          </p:cNvSpPr>
          <p:nvPr/>
        </p:nvSpPr>
        <p:spPr bwMode="auto">
          <a:xfrm>
            <a:off x="5815020" y="2262188"/>
            <a:ext cx="509587" cy="2540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91" name="Line 86"/>
          <p:cNvSpPr>
            <a:spLocks noChangeShapeType="1"/>
          </p:cNvSpPr>
          <p:nvPr/>
        </p:nvSpPr>
        <p:spPr bwMode="auto">
          <a:xfrm flipH="1">
            <a:off x="2333625" y="2178050"/>
            <a:ext cx="509588" cy="3381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92" name="Oval 87"/>
          <p:cNvSpPr>
            <a:spLocks noChangeArrowheads="1"/>
          </p:cNvSpPr>
          <p:nvPr/>
        </p:nvSpPr>
        <p:spPr bwMode="auto">
          <a:xfrm>
            <a:off x="6238876" y="2432064"/>
            <a:ext cx="595313" cy="2524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94" name="Line 89"/>
          <p:cNvSpPr>
            <a:spLocks noChangeShapeType="1"/>
          </p:cNvSpPr>
          <p:nvPr/>
        </p:nvSpPr>
        <p:spPr bwMode="auto">
          <a:xfrm flipV="1">
            <a:off x="2417770" y="2571750"/>
            <a:ext cx="3906837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195" name="Line 90"/>
          <p:cNvSpPr>
            <a:spLocks noChangeShapeType="1"/>
          </p:cNvSpPr>
          <p:nvPr/>
        </p:nvSpPr>
        <p:spPr bwMode="auto">
          <a:xfrm rot="16200000" flipH="1">
            <a:off x="6726245" y="2624152"/>
            <a:ext cx="288925" cy="193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553052" name="Line 92"/>
          <p:cNvSpPr>
            <a:spLocks noChangeShapeType="1"/>
          </p:cNvSpPr>
          <p:nvPr/>
        </p:nvSpPr>
        <p:spPr bwMode="auto">
          <a:xfrm>
            <a:off x="1714480" y="3286124"/>
            <a:ext cx="0" cy="29860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553053" name="Line 93"/>
          <p:cNvSpPr>
            <a:spLocks noChangeShapeType="1"/>
          </p:cNvSpPr>
          <p:nvPr/>
        </p:nvSpPr>
        <p:spPr bwMode="auto">
          <a:xfrm>
            <a:off x="6857980" y="3286124"/>
            <a:ext cx="0" cy="29860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1714480" y="3749675"/>
            <a:ext cx="5143500" cy="400050"/>
            <a:chOff x="1149" y="2704"/>
            <a:chExt cx="3240" cy="252"/>
          </a:xfrm>
        </p:grpSpPr>
        <p:sp>
          <p:nvSpPr>
            <p:cNvPr id="135222" name="Line 103"/>
            <p:cNvSpPr>
              <a:spLocks noChangeShapeType="1"/>
            </p:cNvSpPr>
            <p:nvPr/>
          </p:nvSpPr>
          <p:spPr bwMode="auto">
            <a:xfrm>
              <a:off x="1149" y="2836"/>
              <a:ext cx="324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sysDot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35223" name="Text Box 104"/>
            <p:cNvSpPr txBox="1">
              <a:spLocks noChangeArrowheads="1"/>
            </p:cNvSpPr>
            <p:nvPr/>
          </p:nvSpPr>
          <p:spPr bwMode="auto">
            <a:xfrm>
              <a:off x="2176" y="2704"/>
              <a:ext cx="117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建立 </a:t>
              </a:r>
              <a:r>
                <a:rPr kumimoji="1" lang="en-US" altLang="zh-CN" sz="20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</p:grpSp>
      <p:sp>
        <p:nvSpPr>
          <p:cNvPr id="135201" name="Line 108"/>
          <p:cNvSpPr>
            <a:spLocks noChangeShapeType="1"/>
          </p:cNvSpPr>
          <p:nvPr/>
        </p:nvSpPr>
        <p:spPr bwMode="auto">
          <a:xfrm>
            <a:off x="7210425" y="2995627"/>
            <a:ext cx="517525" cy="1603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202" name="Text Box 110"/>
          <p:cNvSpPr txBox="1">
            <a:spLocks noChangeArrowheads="1"/>
          </p:cNvSpPr>
          <p:nvPr/>
        </p:nvSpPr>
        <p:spPr bwMode="auto">
          <a:xfrm>
            <a:off x="7496181" y="2225688"/>
            <a:ext cx="1135247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10600" b="1">
                <a:solidFill>
                  <a:srgbClr val="000099"/>
                </a:solidFill>
                <a:latin typeface="Arial" charset="0"/>
                <a:ea typeface="黑体" pitchFamily="49" charset="-122"/>
                <a:sym typeface="Wingdings" pitchFamily="2" charset="2"/>
              </a:rPr>
              <a:t></a:t>
            </a:r>
            <a:endParaRPr kumimoji="1" lang="en-US" altLang="zh-CN" sz="10600" b="1">
              <a:solidFill>
                <a:srgbClr val="0000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35203" name="AutoShape 111"/>
          <p:cNvSpPr>
            <a:spLocks noChangeArrowheads="1"/>
          </p:cNvSpPr>
          <p:nvPr/>
        </p:nvSpPr>
        <p:spPr bwMode="auto">
          <a:xfrm>
            <a:off x="6675442" y="2805113"/>
            <a:ext cx="595312" cy="252412"/>
          </a:xfrm>
          <a:prstGeom prst="can">
            <a:avLst>
              <a:gd name="adj" fmla="val 3958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35204" name="Rectangle 112"/>
          <p:cNvSpPr>
            <a:spLocks noChangeArrowheads="1"/>
          </p:cNvSpPr>
          <p:nvPr/>
        </p:nvSpPr>
        <p:spPr bwMode="auto">
          <a:xfrm>
            <a:off x="5595917" y="5308613"/>
            <a:ext cx="776288" cy="176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>
              <a:solidFill>
                <a:srgbClr val="000099"/>
              </a:solidFill>
            </a:endParaRPr>
          </a:p>
        </p:txBody>
      </p:sp>
      <p:grpSp>
        <p:nvGrpSpPr>
          <p:cNvPr id="4" name="Group 117"/>
          <p:cNvGrpSpPr>
            <a:grpSpLocks/>
          </p:cNvGrpSpPr>
          <p:nvPr/>
        </p:nvGrpSpPr>
        <p:grpSpPr bwMode="auto">
          <a:xfrm>
            <a:off x="480995" y="4233880"/>
            <a:ext cx="6376983" cy="708025"/>
            <a:chOff x="372" y="3009"/>
            <a:chExt cx="4017" cy="446"/>
          </a:xfrm>
        </p:grpSpPr>
        <p:sp>
          <p:nvSpPr>
            <p:cNvPr id="135207" name="Line 94"/>
            <p:cNvSpPr>
              <a:spLocks noChangeShapeType="1"/>
            </p:cNvSpPr>
            <p:nvPr/>
          </p:nvSpPr>
          <p:spPr bwMode="auto">
            <a:xfrm>
              <a:off x="1149" y="3218"/>
              <a:ext cx="324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5" name="Group 95"/>
            <p:cNvGrpSpPr>
              <a:grpSpLocks/>
            </p:cNvGrpSpPr>
            <p:nvPr/>
          </p:nvGrpSpPr>
          <p:grpSpPr bwMode="auto">
            <a:xfrm>
              <a:off x="1193" y="3064"/>
              <a:ext cx="1831" cy="290"/>
              <a:chOff x="372" y="1824"/>
              <a:chExt cx="1437" cy="230"/>
            </a:xfrm>
          </p:grpSpPr>
          <p:sp>
            <p:nvSpPr>
              <p:cNvPr id="135210" name="AutoShape 96"/>
              <p:cNvSpPr>
                <a:spLocks noChangeArrowheads="1"/>
              </p:cNvSpPr>
              <p:nvPr/>
            </p:nvSpPr>
            <p:spPr bwMode="auto">
              <a:xfrm>
                <a:off x="1521" y="1872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135211" name="Rectangle 97"/>
              <p:cNvSpPr>
                <a:spLocks noChangeArrowheads="1"/>
              </p:cNvSpPr>
              <p:nvPr/>
            </p:nvSpPr>
            <p:spPr bwMode="auto">
              <a:xfrm>
                <a:off x="372" y="1824"/>
                <a:ext cx="1149" cy="23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kumimoji="1" lang="en-US" altLang="zh-CN" sz="2000" b="1" dirty="0">
                    <a:solidFill>
                      <a:srgbClr val="000099"/>
                    </a:solidFill>
                    <a:latin typeface="Arial" charset="0"/>
                    <a:ea typeface="黑体" pitchFamily="49" charset="-122"/>
                  </a:rPr>
                  <a:t>HTTP </a:t>
                </a:r>
                <a:r>
                  <a:rPr kumimoji="1" lang="en-US" altLang="zh-CN" sz="2000" b="1" dirty="0" smtClean="0">
                    <a:solidFill>
                      <a:srgbClr val="000099"/>
                    </a:solidFill>
                    <a:latin typeface="Arial" charset="0"/>
                    <a:ea typeface="黑体" pitchFamily="49" charset="-122"/>
                  </a:rPr>
                  <a:t> Get</a:t>
                </a:r>
                <a:r>
                  <a:rPr kumimoji="1" lang="zh-CN" altLang="en-US" sz="2000" b="1" dirty="0" smtClean="0">
                    <a:solidFill>
                      <a:srgbClr val="000099"/>
                    </a:solidFill>
                    <a:latin typeface="Arial" charset="0"/>
                    <a:ea typeface="黑体" pitchFamily="49" charset="-122"/>
                  </a:rPr>
                  <a:t>请求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Arial" charset="0"/>
                    <a:ea typeface="黑体" pitchFamily="49" charset="-122"/>
                  </a:rPr>
                  <a:t>报文</a:t>
                </a:r>
              </a:p>
            </p:txBody>
          </p:sp>
        </p:grpSp>
        <p:sp>
          <p:nvSpPr>
            <p:cNvPr id="135209" name="Text Box 114"/>
            <p:cNvSpPr txBox="1">
              <a:spLocks noChangeArrowheads="1"/>
            </p:cNvSpPr>
            <p:nvPr/>
          </p:nvSpPr>
          <p:spPr bwMode="auto">
            <a:xfrm>
              <a:off x="372" y="3009"/>
              <a:ext cx="76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 smtClean="0">
                  <a:solidFill>
                    <a:srgbClr val="000099"/>
                  </a:solidFill>
                  <a:latin typeface="Arial" charset="0"/>
                  <a:ea typeface="黑体" pitchFamily="49" charset="-122"/>
                  <a:sym typeface="Wingdings" pitchFamily="2" charset="2"/>
                </a:rPr>
                <a:t>浏览器</a:t>
              </a:r>
              <a:endParaRPr kumimoji="1" lang="en-US" altLang="zh-CN" sz="2000" b="1" dirty="0" smtClean="0">
                <a:solidFill>
                  <a:srgbClr val="000099"/>
                </a:solidFill>
                <a:latin typeface="Arial" charset="0"/>
                <a:ea typeface="黑体" pitchFamily="49" charset="-122"/>
                <a:sym typeface="Wingdings" pitchFamily="2" charset="2"/>
              </a:endParaRPr>
            </a:p>
            <a:p>
              <a:pPr algn="ctr" eaLnBrk="1" hangingPunct="1"/>
              <a:r>
                <a:rPr kumimoji="1" lang="zh-CN" altLang="en-US" sz="2000" b="1" dirty="0" smtClean="0">
                  <a:solidFill>
                    <a:srgbClr val="000099"/>
                  </a:solidFill>
                  <a:latin typeface="Arial" charset="0"/>
                  <a:ea typeface="黑体" pitchFamily="49" charset="-122"/>
                  <a:sym typeface="Wingdings" pitchFamily="2" charset="2"/>
                </a:rPr>
                <a:t>发出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请求</a:t>
              </a:r>
              <a:endParaRPr kumimoji="1" lang="zh-CN" altLang="en-US" sz="2000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1714480" y="5622945"/>
            <a:ext cx="5143500" cy="400051"/>
            <a:chOff x="1149" y="3884"/>
            <a:chExt cx="3240" cy="252"/>
          </a:xfrm>
        </p:grpSpPr>
        <p:sp>
          <p:nvSpPr>
            <p:cNvPr id="135220" name="Line 106"/>
            <p:cNvSpPr>
              <a:spLocks noChangeShapeType="1"/>
            </p:cNvSpPr>
            <p:nvPr/>
          </p:nvSpPr>
          <p:spPr bwMode="auto">
            <a:xfrm>
              <a:off x="1149" y="4012"/>
              <a:ext cx="324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prstDash val="sysDot"/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35221" name="Text Box 107"/>
            <p:cNvSpPr txBox="1">
              <a:spLocks noChangeArrowheads="1"/>
            </p:cNvSpPr>
            <p:nvPr/>
          </p:nvSpPr>
          <p:spPr bwMode="auto">
            <a:xfrm>
              <a:off x="2176" y="3884"/>
              <a:ext cx="117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释放 </a:t>
              </a:r>
              <a:r>
                <a:rPr kumimoji="1" lang="en-US" altLang="zh-CN" sz="20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</p:grpSp>
      <p:grpSp>
        <p:nvGrpSpPr>
          <p:cNvPr id="7" name="组合 4"/>
          <p:cNvGrpSpPr/>
          <p:nvPr/>
        </p:nvGrpSpPr>
        <p:grpSpPr>
          <a:xfrm>
            <a:off x="1737221" y="4614279"/>
            <a:ext cx="6385390" cy="1200329"/>
            <a:chOff x="2000672" y="5157192"/>
            <a:chExt cx="6917505" cy="1200329"/>
          </a:xfrm>
        </p:grpSpPr>
        <p:sp>
          <p:nvSpPr>
            <p:cNvPr id="135215" name="Text Box 109"/>
            <p:cNvSpPr txBox="1">
              <a:spLocks noChangeArrowheads="1"/>
            </p:cNvSpPr>
            <p:nvPr/>
          </p:nvSpPr>
          <p:spPr bwMode="auto">
            <a:xfrm>
              <a:off x="7599760" y="5497514"/>
              <a:ext cx="131841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 dirty="0" smtClean="0">
                  <a:solidFill>
                    <a:srgbClr val="000099"/>
                  </a:solidFill>
                  <a:latin typeface="Arial" charset="0"/>
                  <a:ea typeface="黑体" pitchFamily="49" charset="-122"/>
                  <a:sym typeface="Wingdings" pitchFamily="2" charset="2"/>
                </a:rPr>
                <a:t>服务器</a:t>
              </a:r>
              <a:endParaRPr kumimoji="1" lang="en-US" altLang="zh-CN" sz="2000" b="1" dirty="0" smtClean="0">
                <a:solidFill>
                  <a:srgbClr val="000099"/>
                </a:solidFill>
                <a:latin typeface="Arial" charset="0"/>
                <a:ea typeface="黑体" pitchFamily="49" charset="-122"/>
                <a:sym typeface="Wingdings" pitchFamily="2" charset="2"/>
              </a:endParaRPr>
            </a:p>
            <a:p>
              <a:pPr algn="ctr" eaLnBrk="1" hangingPunct="1"/>
              <a:r>
                <a:rPr kumimoji="1" lang="zh-CN" altLang="en-US" sz="2000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  <a:sym typeface="Wingdings" pitchFamily="2" charset="2"/>
                </a:rPr>
                <a:t>返回</a:t>
              </a:r>
              <a:r>
                <a:rPr kumimoji="1" lang="zh-CN" altLang="en-US" sz="2000" b="1" dirty="0" smtClean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响应</a:t>
              </a:r>
              <a:endParaRPr kumimoji="1" lang="zh-CN" altLang="en-US" sz="2000" b="1" dirty="0">
                <a:solidFill>
                  <a:srgbClr val="000099"/>
                </a:solidFill>
                <a:latin typeface="Arial" charset="0"/>
                <a:ea typeface="黑体" pitchFamily="49" charset="-122"/>
              </a:endParaRPr>
            </a:p>
          </p:txBody>
        </p:sp>
        <p:grpSp>
          <p:nvGrpSpPr>
            <p:cNvPr id="8" name="组合 3"/>
            <p:cNvGrpSpPr/>
            <p:nvPr/>
          </p:nvGrpSpPr>
          <p:grpSpPr>
            <a:xfrm>
              <a:off x="2000672" y="5157192"/>
              <a:ext cx="5572124" cy="1200329"/>
              <a:chOff x="2005278" y="5157192"/>
              <a:chExt cx="5572124" cy="1200329"/>
            </a:xfrm>
          </p:grpSpPr>
          <p:sp>
            <p:nvSpPr>
              <p:cNvPr id="135216" name="Line 98"/>
              <p:cNvSpPr>
                <a:spLocks noChangeShapeType="1"/>
              </p:cNvSpPr>
              <p:nvPr/>
            </p:nvSpPr>
            <p:spPr bwMode="auto">
              <a:xfrm flipH="1">
                <a:off x="2005278" y="5756277"/>
                <a:ext cx="5572124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dash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644009" y="5157192"/>
                <a:ext cx="761869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7200" b="1" dirty="0">
                    <a:solidFill>
                      <a:srgbClr val="000099"/>
                    </a:solidFill>
                    <a:latin typeface="Arial" charset="0"/>
                    <a:ea typeface="黑体" pitchFamily="49" charset="-122"/>
                    <a:sym typeface="Wingdings" pitchFamily="2" charset="2"/>
                  </a:rPr>
                  <a:t></a:t>
                </a:r>
                <a:endParaRPr lang="zh-CN" altLang="en-US" sz="1600" dirty="0"/>
              </a:p>
            </p:txBody>
          </p:sp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 flipH="1">
                <a:off x="3893940" y="5516564"/>
                <a:ext cx="2863885" cy="481013"/>
                <a:chOff x="903" y="1824"/>
                <a:chExt cx="1308" cy="240"/>
              </a:xfrm>
            </p:grpSpPr>
            <p:sp>
              <p:nvSpPr>
                <p:cNvPr id="135218" name="AutoShape 100"/>
                <p:cNvSpPr>
                  <a:spLocks noChangeArrowheads="1"/>
                </p:cNvSpPr>
                <p:nvPr/>
              </p:nvSpPr>
              <p:spPr bwMode="auto">
                <a:xfrm>
                  <a:off x="1923" y="1872"/>
                  <a:ext cx="288" cy="144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zh-CN" altLang="en-US" b="1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35219" name="Rectangle 101"/>
                <p:cNvSpPr>
                  <a:spLocks noChangeArrowheads="1"/>
                </p:cNvSpPr>
                <p:nvPr/>
              </p:nvSpPr>
              <p:spPr bwMode="auto">
                <a:xfrm>
                  <a:off x="903" y="1824"/>
                  <a:ext cx="1008" cy="240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r>
                    <a:rPr kumimoji="1" lang="en-US" altLang="zh-CN" sz="2000" b="1" dirty="0">
                      <a:solidFill>
                        <a:srgbClr val="000099"/>
                      </a:solidFill>
                      <a:latin typeface="Arial" charset="0"/>
                      <a:ea typeface="黑体" pitchFamily="49" charset="-122"/>
                    </a:rPr>
                    <a:t>HTTP </a:t>
                  </a:r>
                  <a:r>
                    <a:rPr kumimoji="1" lang="zh-CN" altLang="en-US" sz="2000" b="1" dirty="0">
                      <a:solidFill>
                        <a:srgbClr val="000099"/>
                      </a:solidFill>
                      <a:latin typeface="Arial" charset="0"/>
                      <a:ea typeface="黑体" pitchFamily="49" charset="-122"/>
                    </a:rPr>
                    <a:t>响应报文</a:t>
                  </a:r>
                </a:p>
              </p:txBody>
            </p:sp>
          </p:grpSp>
        </p:grpSp>
      </p:grpSp>
      <p:sp>
        <p:nvSpPr>
          <p:cNvPr id="55" name="灯片编号占位符 54"/>
          <p:cNvSpPr>
            <a:spLocks noGrp="1"/>
          </p:cNvSpPr>
          <p:nvPr>
            <p:ph type="sldNum" sz="quarter" idx="4"/>
          </p:nvPr>
        </p:nvSpPr>
        <p:spPr>
          <a:xfrm>
            <a:off x="6443642" y="5813250"/>
            <a:ext cx="2133600" cy="457200"/>
          </a:xfrm>
        </p:spPr>
        <p:txBody>
          <a:bodyPr/>
          <a:lstStyle/>
          <a:p>
            <a:fld id="{67B052E9-C54A-4603-AE2F-EB72B006DB6C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0" y="60270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ea typeface="黑体" pitchFamily="49" charset="-122"/>
              </a:rPr>
              <a:t>浏览器显示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“清华大学院系设置”页面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12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2" grpId="0" animBg="1"/>
      <p:bldP spid="553053" grpId="0" animBg="1"/>
      <p:bldP spid="4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71424"/>
            <a:ext cx="8661781" cy="1001713"/>
          </a:xfrm>
        </p:spPr>
        <p:txBody>
          <a:bodyPr/>
          <a:lstStyle/>
          <a:p>
            <a:pPr algn="ctr"/>
            <a:r>
              <a:rPr lang="zh-CN" altLang="en-US" sz="3200" dirty="0" smtClean="0">
                <a:ea typeface="黑体" pitchFamily="49" charset="-122"/>
              </a:rPr>
              <a:t>用户点击 </a:t>
            </a:r>
            <a:r>
              <a:rPr altLang="en-US" sz="3200" dirty="0" smtClean="0">
                <a:ea typeface="黑体" pitchFamily="49" charset="-122"/>
              </a:rPr>
              <a:t>清华大学</a:t>
            </a:r>
            <a:r>
              <a:rPr lang="en-US" altLang="zh-CN" sz="3200" dirty="0" smtClean="0">
                <a:ea typeface="黑体" pitchFamily="49" charset="-122"/>
              </a:rPr>
              <a:t>/</a:t>
            </a:r>
            <a:r>
              <a:rPr sz="3200" dirty="0" smtClean="0">
                <a:ea typeface="黑体" pitchFamily="49" charset="-122"/>
              </a:rPr>
              <a:t>院系设置后，</a:t>
            </a:r>
            <a:r>
              <a:rPr lang="en-US" sz="3200" dirty="0" smtClean="0">
                <a:ea typeface="黑体" pitchFamily="49" charset="-122"/>
              </a:rPr>
              <a:t/>
            </a:r>
            <a:br>
              <a:rPr lang="en-US" sz="3200" dirty="0" smtClean="0">
                <a:ea typeface="黑体" pitchFamily="49" charset="-122"/>
              </a:rPr>
            </a:br>
            <a:r>
              <a:rPr lang="zh-CN" altLang="en-US" sz="3200" dirty="0" smtClean="0">
                <a:ea typeface="黑体" pitchFamily="49" charset="-122"/>
              </a:rPr>
              <a:t>所发生的事件 </a:t>
            </a:r>
          </a:p>
        </p:txBody>
      </p:sp>
      <p:sp>
        <p:nvSpPr>
          <p:cNvPr id="137219" name="Rectangle 20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071546"/>
            <a:ext cx="8676542" cy="5786454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altLang="zh-CN" sz="2800" dirty="0" smtClean="0">
                <a:ea typeface="黑体" pitchFamily="49" charset="-122"/>
              </a:rPr>
              <a:t>(1) </a:t>
            </a:r>
            <a:r>
              <a:rPr lang="zh-CN" altLang="en-US" sz="2800" dirty="0" smtClean="0">
                <a:ea typeface="黑体" pitchFamily="49" charset="-122"/>
              </a:rPr>
              <a:t>浏览器分析超链指向页面的 </a:t>
            </a:r>
            <a:r>
              <a:rPr lang="en-US" altLang="zh-CN" sz="2800" dirty="0" smtClean="0">
                <a:ea typeface="黑体" pitchFamily="49" charset="-122"/>
              </a:rPr>
              <a:t>URL</a:t>
            </a:r>
            <a:r>
              <a:rPr lang="zh-CN" altLang="en-US" sz="2800" dirty="0" smtClean="0">
                <a:ea typeface="黑体" pitchFamily="49" charset="-122"/>
              </a:rPr>
              <a:t>。</a:t>
            </a:r>
            <a:r>
              <a:rPr lang="en-US" altLang="zh-CN" sz="2800" dirty="0" smtClean="0"/>
              <a:t>http://www.tsinghua.edu.cn/chn/yxsz/index.htm</a:t>
            </a:r>
            <a:endParaRPr lang="zh-CN" altLang="en-US" sz="2800" dirty="0" smtClean="0"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(2) </a:t>
            </a:r>
            <a:r>
              <a:rPr lang="zh-CN" altLang="en-US" sz="2800" dirty="0" smtClean="0">
                <a:ea typeface="黑体" pitchFamily="49" charset="-122"/>
              </a:rPr>
              <a:t>浏览器向 </a:t>
            </a:r>
            <a:r>
              <a:rPr lang="en-US" altLang="zh-CN" sz="2800" dirty="0" smtClean="0">
                <a:ea typeface="黑体" pitchFamily="49" charset="-122"/>
              </a:rPr>
              <a:t>DNS </a:t>
            </a:r>
            <a:r>
              <a:rPr lang="zh-CN" altLang="en-US" sz="2800" dirty="0" smtClean="0">
                <a:ea typeface="黑体" pitchFamily="49" charset="-122"/>
              </a:rPr>
              <a:t>请求解析 </a:t>
            </a:r>
            <a:r>
              <a:rPr lang="en-US" altLang="zh-CN" sz="2800" dirty="0" smtClean="0">
                <a:ea typeface="黑体" pitchFamily="49" charset="-122"/>
              </a:rPr>
              <a:t>www.tsinghua.edu.cn </a:t>
            </a:r>
            <a:r>
              <a:rPr lang="zh-CN" altLang="en-US" sz="2800" dirty="0" smtClean="0">
                <a:ea typeface="黑体" pitchFamily="49" charset="-122"/>
              </a:rPr>
              <a:t>的 </a:t>
            </a:r>
            <a:r>
              <a:rPr lang="en-US" altLang="zh-CN" sz="2800" dirty="0" smtClean="0">
                <a:ea typeface="黑体" pitchFamily="49" charset="-122"/>
              </a:rPr>
              <a:t>IP </a:t>
            </a:r>
            <a:r>
              <a:rPr lang="zh-CN" altLang="en-US" sz="2800" dirty="0" smtClean="0">
                <a:ea typeface="黑体" pitchFamily="49" charset="-122"/>
              </a:rPr>
              <a:t>地址。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(3) </a:t>
            </a:r>
            <a:r>
              <a:rPr lang="zh-CN" altLang="en-US" sz="2800" dirty="0" smtClean="0">
                <a:ea typeface="黑体" pitchFamily="49" charset="-122"/>
              </a:rPr>
              <a:t>域名系统 </a:t>
            </a:r>
            <a:r>
              <a:rPr lang="en-US" altLang="zh-CN" sz="2800" dirty="0" smtClean="0">
                <a:ea typeface="黑体" pitchFamily="49" charset="-122"/>
              </a:rPr>
              <a:t>DNS </a:t>
            </a:r>
            <a:r>
              <a:rPr lang="zh-CN" altLang="en-US" sz="2800" dirty="0" smtClean="0">
                <a:ea typeface="黑体" pitchFamily="49" charset="-122"/>
              </a:rPr>
              <a:t>解析出清华大学服务器的 </a:t>
            </a:r>
            <a:r>
              <a:rPr lang="en-US" altLang="zh-CN" sz="2800" dirty="0" smtClean="0">
                <a:ea typeface="黑体" pitchFamily="49" charset="-122"/>
              </a:rPr>
              <a:t>IP </a:t>
            </a:r>
            <a:r>
              <a:rPr lang="zh-CN" altLang="en-US" sz="2800" dirty="0" smtClean="0">
                <a:ea typeface="黑体" pitchFamily="49" charset="-122"/>
              </a:rPr>
              <a:t>地址。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(4) </a:t>
            </a:r>
            <a:r>
              <a:rPr lang="zh-CN" altLang="en-US" sz="2800" dirty="0" smtClean="0">
                <a:ea typeface="黑体" pitchFamily="49" charset="-122"/>
              </a:rPr>
              <a:t>浏览器与服务器建立 </a:t>
            </a:r>
            <a:r>
              <a:rPr lang="en-US" altLang="zh-CN" sz="2800" dirty="0" smtClean="0">
                <a:ea typeface="黑体" pitchFamily="49" charset="-122"/>
              </a:rPr>
              <a:t>TCP </a:t>
            </a:r>
            <a:r>
              <a:rPr lang="zh-CN" altLang="en-US" sz="2800" dirty="0" smtClean="0">
                <a:ea typeface="黑体" pitchFamily="49" charset="-122"/>
              </a:rPr>
              <a:t>连接。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(5) </a:t>
            </a:r>
            <a:r>
              <a:rPr lang="zh-CN" altLang="en-US" sz="2800" dirty="0" smtClean="0">
                <a:ea typeface="黑体" pitchFamily="49" charset="-122"/>
              </a:rPr>
              <a:t>浏览器发出取文件命令：</a:t>
            </a:r>
            <a:r>
              <a:rPr lang="en-US" altLang="zh-CN" sz="2800" dirty="0" smtClean="0">
                <a:ea typeface="黑体" pitchFamily="49" charset="-122"/>
              </a:rPr>
              <a:t>GET /</a:t>
            </a:r>
            <a:r>
              <a:rPr lang="en-US" altLang="zh-CN" sz="2800" dirty="0" err="1" smtClean="0">
                <a:ea typeface="黑体" pitchFamily="49" charset="-122"/>
              </a:rPr>
              <a:t>chn</a:t>
            </a:r>
            <a:r>
              <a:rPr lang="en-US" altLang="zh-CN" sz="2800" dirty="0" smtClean="0">
                <a:ea typeface="黑体" pitchFamily="49" charset="-122"/>
              </a:rPr>
              <a:t>/</a:t>
            </a:r>
            <a:r>
              <a:rPr lang="en-US" altLang="zh-CN" sz="2800" dirty="0" err="1" smtClean="0">
                <a:ea typeface="黑体" pitchFamily="49" charset="-122"/>
              </a:rPr>
              <a:t>yxsz</a:t>
            </a:r>
            <a:r>
              <a:rPr lang="en-US" altLang="zh-CN" sz="2800" dirty="0" smtClean="0">
                <a:ea typeface="黑体" pitchFamily="49" charset="-122"/>
              </a:rPr>
              <a:t>/index.htm</a:t>
            </a:r>
            <a:r>
              <a:rPr lang="zh-CN" altLang="en-US" sz="2800" dirty="0" smtClean="0">
                <a:ea typeface="黑体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(6) </a:t>
            </a:r>
            <a:r>
              <a:rPr lang="zh-CN" altLang="en-US" sz="2800" dirty="0" smtClean="0">
                <a:ea typeface="黑体" pitchFamily="49" charset="-122"/>
              </a:rPr>
              <a:t>服务器给出响应，把文件 </a:t>
            </a:r>
            <a:r>
              <a:rPr lang="en-US" altLang="zh-CN" sz="2800" dirty="0" smtClean="0">
                <a:ea typeface="黑体" pitchFamily="49" charset="-122"/>
              </a:rPr>
              <a:t>index.htm </a:t>
            </a:r>
            <a:r>
              <a:rPr lang="zh-CN" altLang="en-US" sz="2800" dirty="0" smtClean="0">
                <a:ea typeface="黑体" pitchFamily="49" charset="-122"/>
              </a:rPr>
              <a:t>发给浏览器。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(7) TCP </a:t>
            </a:r>
            <a:r>
              <a:rPr lang="zh-CN" altLang="en-US" sz="2800" dirty="0" smtClean="0">
                <a:ea typeface="黑体" pitchFamily="49" charset="-122"/>
              </a:rPr>
              <a:t>连接释放。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黑体" pitchFamily="49" charset="-122"/>
              </a:rPr>
              <a:t>(8) </a:t>
            </a:r>
            <a:r>
              <a:rPr lang="zh-CN" altLang="en-US" sz="2800" dirty="0" smtClean="0">
                <a:ea typeface="黑体" pitchFamily="49" charset="-122"/>
              </a:rPr>
              <a:t>浏览器显示“清华大学院系设置”文件 </a:t>
            </a:r>
            <a:r>
              <a:rPr lang="en-US" altLang="zh-CN" sz="2800" dirty="0" smtClean="0">
                <a:ea typeface="黑体" pitchFamily="49" charset="-122"/>
              </a:rPr>
              <a:t>index.htm </a:t>
            </a:r>
            <a:r>
              <a:rPr lang="zh-CN" altLang="en-US" sz="2800" dirty="0" smtClean="0">
                <a:ea typeface="黑体" pitchFamily="49" charset="-122"/>
              </a:rPr>
              <a:t>中的所有文本。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64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367508" cy="792000"/>
          </a:xfrm>
        </p:spPr>
        <p:txBody>
          <a:bodyPr/>
          <a:lstStyle/>
          <a:p>
            <a:pPr algn="ctr"/>
            <a:r>
              <a:rPr lang="en-US" altLang="zh-CN" sz="4000" dirty="0"/>
              <a:t>HTTP 1.0</a:t>
            </a:r>
            <a:r>
              <a:rPr lang="zh-CN" altLang="en-US" sz="4000" dirty="0" smtClean="0"/>
              <a:t>请求</a:t>
            </a:r>
            <a:r>
              <a:rPr lang="zh-CN" altLang="en-US" sz="4000" dirty="0"/>
              <a:t>一个万维网文档所需的时间 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500034" y="1214422"/>
            <a:ext cx="8425959" cy="5235729"/>
            <a:chOff x="801688" y="1939925"/>
            <a:chExt cx="7583766" cy="4751232"/>
          </a:xfrm>
        </p:grpSpPr>
        <p:sp>
          <p:nvSpPr>
            <p:cNvPr id="1189908" name="Line 20"/>
            <p:cNvSpPr>
              <a:spLocks noChangeShapeType="1"/>
            </p:cNvSpPr>
            <p:nvPr/>
          </p:nvSpPr>
          <p:spPr bwMode="auto">
            <a:xfrm flipH="1">
              <a:off x="2687638" y="4459288"/>
              <a:ext cx="4762" cy="97155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13" name="Rectangle 25"/>
            <p:cNvSpPr>
              <a:spLocks noChangeArrowheads="1"/>
            </p:cNvSpPr>
            <p:nvPr/>
          </p:nvSpPr>
          <p:spPr bwMode="auto">
            <a:xfrm>
              <a:off x="2420938" y="4811713"/>
              <a:ext cx="517525" cy="2730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9914" name="Text Box 26"/>
            <p:cNvSpPr txBox="1">
              <a:spLocks noChangeArrowheads="1"/>
            </p:cNvSpPr>
            <p:nvPr/>
          </p:nvSpPr>
          <p:spPr bwMode="auto">
            <a:xfrm>
              <a:off x="2335213" y="4797425"/>
              <a:ext cx="699344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RTT</a:t>
              </a:r>
            </a:p>
          </p:txBody>
        </p:sp>
        <p:sp>
          <p:nvSpPr>
            <p:cNvPr id="1189907" name="Line 19"/>
            <p:cNvSpPr>
              <a:spLocks noChangeShapeType="1"/>
            </p:cNvSpPr>
            <p:nvPr/>
          </p:nvSpPr>
          <p:spPr bwMode="auto">
            <a:xfrm flipH="1">
              <a:off x="2692400" y="3482975"/>
              <a:ext cx="6350" cy="9699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triangle" w="sm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10" name="Rectangle 22"/>
            <p:cNvSpPr>
              <a:spLocks noChangeArrowheads="1"/>
            </p:cNvSpPr>
            <p:nvPr/>
          </p:nvSpPr>
          <p:spPr bwMode="auto">
            <a:xfrm>
              <a:off x="2420938" y="3860800"/>
              <a:ext cx="517525" cy="274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9911" name="Text Box 23"/>
            <p:cNvSpPr txBox="1">
              <a:spLocks noChangeArrowheads="1"/>
            </p:cNvSpPr>
            <p:nvPr/>
          </p:nvSpPr>
          <p:spPr bwMode="auto">
            <a:xfrm>
              <a:off x="2359025" y="3824288"/>
              <a:ext cx="699344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RTT</a:t>
              </a:r>
            </a:p>
          </p:txBody>
        </p:sp>
        <p:sp>
          <p:nvSpPr>
            <p:cNvPr id="1189892" name="Freeform 4"/>
            <p:cNvSpPr>
              <a:spLocks/>
            </p:cNvSpPr>
            <p:nvPr/>
          </p:nvSpPr>
          <p:spPr bwMode="auto">
            <a:xfrm>
              <a:off x="2955925" y="4959350"/>
              <a:ext cx="3198813" cy="819150"/>
            </a:xfrm>
            <a:custGeom>
              <a:avLst/>
              <a:gdLst/>
              <a:ahLst/>
              <a:cxnLst>
                <a:cxn ang="0">
                  <a:pos x="0" y="408"/>
                </a:cxn>
                <a:cxn ang="0">
                  <a:pos x="0" y="227"/>
                </a:cxn>
                <a:cxn ang="0">
                  <a:pos x="1679" y="0"/>
                </a:cxn>
                <a:cxn ang="0">
                  <a:pos x="1679" y="181"/>
                </a:cxn>
                <a:cxn ang="0">
                  <a:pos x="0" y="408"/>
                </a:cxn>
              </a:cxnLst>
              <a:rect l="0" t="0" r="r" b="b"/>
              <a:pathLst>
                <a:path w="1679" h="408">
                  <a:moveTo>
                    <a:pt x="0" y="408"/>
                  </a:moveTo>
                  <a:lnTo>
                    <a:pt x="0" y="227"/>
                  </a:lnTo>
                  <a:lnTo>
                    <a:pt x="1679" y="0"/>
                  </a:lnTo>
                  <a:lnTo>
                    <a:pt x="1679" y="181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99FF99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pic>
          <p:nvPicPr>
            <p:cNvPr id="1189893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80088" y="2216150"/>
              <a:ext cx="895350" cy="1357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9894" name="Rectangle 6"/>
            <p:cNvSpPr>
              <a:spLocks noChangeArrowheads="1"/>
            </p:cNvSpPr>
            <p:nvPr/>
          </p:nvSpPr>
          <p:spPr bwMode="auto">
            <a:xfrm>
              <a:off x="5527675" y="1939925"/>
              <a:ext cx="1826561" cy="3495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万维网服务器</a:t>
              </a:r>
            </a:p>
          </p:txBody>
        </p:sp>
        <p:sp>
          <p:nvSpPr>
            <p:cNvPr id="1189895" name="Rectangle 7"/>
            <p:cNvSpPr>
              <a:spLocks noChangeArrowheads="1"/>
            </p:cNvSpPr>
            <p:nvPr/>
          </p:nvSpPr>
          <p:spPr bwMode="auto">
            <a:xfrm>
              <a:off x="2300288" y="2016125"/>
              <a:ext cx="1549546" cy="4166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万维网客户</a:t>
              </a:r>
            </a:p>
          </p:txBody>
        </p:sp>
        <p:pic>
          <p:nvPicPr>
            <p:cNvPr id="1189896" name="Picture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98750" y="2508250"/>
              <a:ext cx="6064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9897" name="Line 9"/>
            <p:cNvSpPr>
              <a:spLocks noChangeShapeType="1"/>
            </p:cNvSpPr>
            <p:nvPr/>
          </p:nvSpPr>
          <p:spPr bwMode="auto">
            <a:xfrm>
              <a:off x="2957513" y="3405188"/>
              <a:ext cx="0" cy="298767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898" name="Text Box 10"/>
            <p:cNvSpPr txBox="1">
              <a:spLocks noChangeArrowheads="1"/>
            </p:cNvSpPr>
            <p:nvPr/>
          </p:nvSpPr>
          <p:spPr bwMode="auto">
            <a:xfrm>
              <a:off x="801688" y="3279775"/>
              <a:ext cx="1971183" cy="4189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发起 </a:t>
              </a:r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TCP </a:t>
              </a:r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连接</a:t>
              </a:r>
            </a:p>
          </p:txBody>
        </p:sp>
        <p:sp>
          <p:nvSpPr>
            <p:cNvPr id="1189899" name="Text Box 11"/>
            <p:cNvSpPr txBox="1">
              <a:spLocks noChangeArrowheads="1"/>
            </p:cNvSpPr>
            <p:nvPr/>
          </p:nvSpPr>
          <p:spPr bwMode="auto">
            <a:xfrm>
              <a:off x="868363" y="4221163"/>
              <a:ext cx="2068542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HTTP </a:t>
              </a:r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请求报文</a:t>
              </a:r>
            </a:p>
          </p:txBody>
        </p:sp>
        <p:sp>
          <p:nvSpPr>
            <p:cNvPr id="1189900" name="Line 12"/>
            <p:cNvSpPr>
              <a:spLocks noChangeShapeType="1"/>
            </p:cNvSpPr>
            <p:nvPr/>
          </p:nvSpPr>
          <p:spPr bwMode="auto">
            <a:xfrm>
              <a:off x="2957513" y="3482975"/>
              <a:ext cx="3198812" cy="45402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01" name="Line 13"/>
            <p:cNvSpPr>
              <a:spLocks noChangeShapeType="1"/>
            </p:cNvSpPr>
            <p:nvPr/>
          </p:nvSpPr>
          <p:spPr bwMode="auto">
            <a:xfrm flipH="1">
              <a:off x="2946400" y="3979863"/>
              <a:ext cx="3198813" cy="4556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02" name="Line 14"/>
            <p:cNvSpPr>
              <a:spLocks noChangeShapeType="1"/>
            </p:cNvSpPr>
            <p:nvPr/>
          </p:nvSpPr>
          <p:spPr bwMode="auto">
            <a:xfrm>
              <a:off x="2957513" y="4478338"/>
              <a:ext cx="3198812" cy="45402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03" name="Line 15"/>
            <p:cNvSpPr>
              <a:spLocks noChangeShapeType="1"/>
            </p:cNvSpPr>
            <p:nvPr/>
          </p:nvSpPr>
          <p:spPr bwMode="auto">
            <a:xfrm>
              <a:off x="2527300" y="3482975"/>
              <a:ext cx="43021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04" name="Line 16"/>
            <p:cNvSpPr>
              <a:spLocks noChangeShapeType="1"/>
            </p:cNvSpPr>
            <p:nvPr/>
          </p:nvSpPr>
          <p:spPr bwMode="auto">
            <a:xfrm>
              <a:off x="2533650" y="4452938"/>
              <a:ext cx="43021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05" name="Line 17"/>
            <p:cNvSpPr>
              <a:spLocks noChangeShapeType="1"/>
            </p:cNvSpPr>
            <p:nvPr/>
          </p:nvSpPr>
          <p:spPr bwMode="auto">
            <a:xfrm>
              <a:off x="2516188" y="5781675"/>
              <a:ext cx="43021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06" name="Line 18"/>
            <p:cNvSpPr>
              <a:spLocks noChangeShapeType="1"/>
            </p:cNvSpPr>
            <p:nvPr/>
          </p:nvSpPr>
          <p:spPr bwMode="auto">
            <a:xfrm>
              <a:off x="2516188" y="5418138"/>
              <a:ext cx="430212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15" name="Text Box 27"/>
            <p:cNvSpPr txBox="1">
              <a:spLocks noChangeArrowheads="1"/>
            </p:cNvSpPr>
            <p:nvPr/>
          </p:nvSpPr>
          <p:spPr bwMode="auto">
            <a:xfrm>
              <a:off x="6280150" y="4845050"/>
              <a:ext cx="2105304" cy="4189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传输文档的时间</a:t>
              </a:r>
            </a:p>
          </p:txBody>
        </p:sp>
        <p:sp>
          <p:nvSpPr>
            <p:cNvPr id="1189916" name="Text Box 28"/>
            <p:cNvSpPr txBox="1">
              <a:spLocks noChangeArrowheads="1"/>
            </p:cNvSpPr>
            <p:nvPr/>
          </p:nvSpPr>
          <p:spPr bwMode="auto">
            <a:xfrm>
              <a:off x="1000125" y="5583238"/>
              <a:ext cx="1828290" cy="4189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整个文档收到</a:t>
              </a:r>
            </a:p>
          </p:txBody>
        </p:sp>
        <p:sp>
          <p:nvSpPr>
            <p:cNvPr id="1189917" name="AutoShape 29"/>
            <p:cNvSpPr>
              <a:spLocks noChangeArrowheads="1"/>
            </p:cNvSpPr>
            <p:nvPr/>
          </p:nvSpPr>
          <p:spPr bwMode="auto">
            <a:xfrm rot="-445727">
              <a:off x="4143375" y="5227638"/>
              <a:ext cx="950913" cy="273050"/>
            </a:xfrm>
            <a:prstGeom prst="leftArrow">
              <a:avLst>
                <a:gd name="adj1" fmla="val 50000"/>
                <a:gd name="adj2" fmla="val 8706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9918" name="Line 30"/>
            <p:cNvSpPr>
              <a:spLocks noChangeShapeType="1"/>
            </p:cNvSpPr>
            <p:nvPr/>
          </p:nvSpPr>
          <p:spPr bwMode="auto">
            <a:xfrm>
              <a:off x="6146800" y="3400425"/>
              <a:ext cx="0" cy="29860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89919" name="Text Box 31"/>
            <p:cNvSpPr txBox="1">
              <a:spLocks noChangeArrowheads="1"/>
            </p:cNvSpPr>
            <p:nvPr/>
          </p:nvSpPr>
          <p:spPr bwMode="auto">
            <a:xfrm>
              <a:off x="2649538" y="6272213"/>
              <a:ext cx="720235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时间</a:t>
              </a:r>
            </a:p>
          </p:txBody>
        </p:sp>
        <p:sp>
          <p:nvSpPr>
            <p:cNvPr id="1189920" name="Text Box 32"/>
            <p:cNvSpPr txBox="1">
              <a:spLocks noChangeArrowheads="1"/>
            </p:cNvSpPr>
            <p:nvPr/>
          </p:nvSpPr>
          <p:spPr bwMode="auto">
            <a:xfrm>
              <a:off x="5830888" y="6272213"/>
              <a:ext cx="720235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4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时间</a:t>
              </a:r>
            </a:p>
          </p:txBody>
        </p:sp>
        <p:sp>
          <p:nvSpPr>
            <p:cNvPr id="1189921" name="Text Box 33"/>
            <p:cNvSpPr txBox="1">
              <a:spLocks noChangeArrowheads="1"/>
            </p:cNvSpPr>
            <p:nvPr/>
          </p:nvSpPr>
          <p:spPr bwMode="auto">
            <a:xfrm rot="21159151">
              <a:off x="3449887" y="5524555"/>
              <a:ext cx="2068542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HTTP </a:t>
              </a:r>
              <a:r>
                <a:rPr kumimoji="1" lang="zh-CN" altLang="en-US" sz="24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响应报文</a:t>
              </a:r>
            </a:p>
          </p:txBody>
        </p:sp>
        <p:sp>
          <p:nvSpPr>
            <p:cNvPr id="1189922" name="AutoShape 34"/>
            <p:cNvSpPr>
              <a:spLocks/>
            </p:cNvSpPr>
            <p:nvPr/>
          </p:nvSpPr>
          <p:spPr bwMode="auto">
            <a:xfrm>
              <a:off x="6192838" y="4938713"/>
              <a:ext cx="87312" cy="365125"/>
            </a:xfrm>
            <a:prstGeom prst="rightBracket">
              <a:avLst>
                <a:gd name="adj" fmla="val 34849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1189923" name="Line 35"/>
            <p:cNvSpPr>
              <a:spLocks noChangeShapeType="1"/>
            </p:cNvSpPr>
            <p:nvPr/>
          </p:nvSpPr>
          <p:spPr bwMode="auto">
            <a:xfrm>
              <a:off x="6280150" y="5121275"/>
              <a:ext cx="85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 rot="517456">
              <a:off x="3678019" y="3316700"/>
              <a:ext cx="1570952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第一次握手</a:t>
              </a:r>
              <a:endPara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 rot="21159151">
              <a:off x="3676376" y="3871443"/>
              <a:ext cx="1570952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第</a:t>
              </a:r>
              <a:r>
                <a:rPr kumimoji="1" lang="en-US" altLang="zh-CN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2</a:t>
              </a:r>
              <a:r>
                <a:rPr kumimoji="1" lang="zh-CN" altLang="en-US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次握手</a:t>
              </a:r>
              <a:endPara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 rot="517456">
              <a:off x="4178084" y="4388270"/>
              <a:ext cx="1570952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第</a:t>
              </a:r>
              <a:r>
                <a:rPr kumimoji="1" lang="en-US" altLang="zh-CN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3</a:t>
              </a:r>
              <a:r>
                <a:rPr kumimoji="1" lang="zh-CN" altLang="en-US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次握手</a:t>
              </a:r>
              <a:endPara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 rot="517456">
              <a:off x="3227052" y="4579162"/>
              <a:ext cx="1880793" cy="41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携带请求报文</a:t>
              </a:r>
              <a:endParaRPr kumimoji="1" lang="zh-CN" altLang="en-US" sz="2400" dirty="0">
                <a:solidFill>
                  <a:schemeClr val="folHlink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4294967295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ea typeface="黑体" pitchFamily="49" charset="-122"/>
              </a:rPr>
              <a:t>持续连接</a:t>
            </a:r>
            <a:r>
              <a:rPr lang="en-US" altLang="zh-CN" b="0" dirty="0"/>
              <a:t>(</a:t>
            </a:r>
            <a:r>
              <a:rPr b="0" dirty="0"/>
              <a:t>长链接</a:t>
            </a:r>
            <a:r>
              <a:rPr lang="en-US" altLang="zh-CN" b="0" dirty="0"/>
              <a:t>)</a:t>
            </a:r>
            <a:endParaRPr lang="en-US" altLang="zh-CN" dirty="0" smtClean="0">
              <a:ea typeface="黑体" pitchFamily="49" charset="-122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dirty="0" smtClean="0">
                <a:solidFill>
                  <a:srgbClr val="FF0000"/>
                </a:solidFill>
                <a:ea typeface="黑体" pitchFamily="49" charset="-122"/>
              </a:rPr>
              <a:t>1998</a:t>
            </a:r>
            <a:r>
              <a:rPr lang="zh-CN" altLang="en-US" sz="3000" dirty="0" smtClean="0">
                <a:solidFill>
                  <a:srgbClr val="FF0000"/>
                </a:solidFill>
                <a:ea typeface="黑体" pitchFamily="49" charset="-122"/>
              </a:rPr>
              <a:t>，</a:t>
            </a:r>
            <a:r>
              <a:rPr lang="en-US" altLang="zh-CN" sz="3000" dirty="0" smtClean="0">
                <a:solidFill>
                  <a:srgbClr val="FF0000"/>
                </a:solidFill>
                <a:ea typeface="黑体" pitchFamily="49" charset="-122"/>
              </a:rPr>
              <a:t>HTTP/1.1 </a:t>
            </a:r>
            <a:r>
              <a:rPr lang="zh-CN" altLang="en-US" sz="3000" dirty="0" smtClean="0">
                <a:solidFill>
                  <a:srgbClr val="FF0000"/>
                </a:solidFill>
                <a:ea typeface="黑体" pitchFamily="49" charset="-122"/>
              </a:rPr>
              <a:t>协议使用持续连接 </a:t>
            </a:r>
            <a:r>
              <a:rPr lang="en-US" altLang="zh-CN" sz="3000" dirty="0">
                <a:solidFill>
                  <a:srgbClr val="FF0000"/>
                </a:solidFill>
                <a:ea typeface="黑体" pitchFamily="49" charset="-122"/>
              </a:rPr>
              <a:t>(persistent connection)</a:t>
            </a:r>
            <a:r>
              <a:rPr lang="zh-CN" altLang="en-US" sz="3000" dirty="0" smtClean="0">
                <a:solidFill>
                  <a:srgbClr val="FF0000"/>
                </a:solidFill>
                <a:ea typeface="黑体" pitchFamily="49" charset="-122"/>
              </a:rPr>
              <a:t>。</a:t>
            </a:r>
          </a:p>
          <a:p>
            <a:pPr lvl="1"/>
            <a:r>
              <a:rPr lang="zh-CN" altLang="en-US" sz="2600" dirty="0" smtClean="0">
                <a:ea typeface="黑体" pitchFamily="49" charset="-122"/>
              </a:rPr>
              <a:t>万维网服务器在发送响应后仍然在一段时间内保持这条连接，使同一个客户（浏览器）和该服务器可以继续在这条连接上传送后续的 </a:t>
            </a:r>
            <a:r>
              <a:rPr lang="en-US" altLang="zh-CN" sz="2600" dirty="0" smtClean="0">
                <a:ea typeface="黑体" pitchFamily="49" charset="-122"/>
              </a:rPr>
              <a:t>HTTP </a:t>
            </a:r>
            <a:r>
              <a:rPr lang="zh-CN" altLang="en-US" sz="2600" dirty="0" smtClean="0">
                <a:ea typeface="黑体" pitchFamily="49" charset="-122"/>
              </a:rPr>
              <a:t>请求报文和响应报文。</a:t>
            </a:r>
            <a:endParaRPr lang="en-US" altLang="zh-CN" sz="2600" dirty="0" smtClean="0">
              <a:ea typeface="黑体" pitchFamily="49" charset="-122"/>
            </a:endParaRPr>
          </a:p>
          <a:p>
            <a:r>
              <a:rPr lang="en-US" altLang="zh-CN" sz="2800" dirty="0" smtClean="0"/>
              <a:t>HTTP2.0</a:t>
            </a:r>
            <a:r>
              <a:rPr lang="zh-CN" altLang="en-US" sz="2800" dirty="0" smtClean="0"/>
              <a:t>使用了多路复用的技术，做到同一个连接并发处理多个请求，而且并发请求的数量比</a:t>
            </a:r>
            <a:r>
              <a:rPr lang="en-US" altLang="zh-CN" sz="2800" dirty="0" smtClean="0"/>
              <a:t>HTTP1.1</a:t>
            </a:r>
            <a:r>
              <a:rPr lang="zh-CN" altLang="en-US" sz="2800" dirty="0" smtClean="0"/>
              <a:t>大了好几个数量级。</a:t>
            </a:r>
            <a:endParaRPr lang="zh-CN" altLang="en-US" sz="3000" dirty="0" smtClean="0"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6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739330" name="Picture 2" descr="https://images2018.cnblogs.com/blog/951506/201803/951506-20180330005255437-15663862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50"/>
            <a:ext cx="6858000" cy="68008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5" y="692696"/>
            <a:ext cx="8379284" cy="547067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3. HTTP </a:t>
            </a:r>
            <a:r>
              <a:rPr lang="zh-CN" altLang="en-US" dirty="0" smtClean="0">
                <a:ea typeface="黑体" pitchFamily="49" charset="-122"/>
              </a:rPr>
              <a:t>的报文结构 </a:t>
            </a:r>
          </a:p>
        </p:txBody>
      </p:sp>
      <p:sp>
        <p:nvSpPr>
          <p:cNvPr id="158723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黑体" pitchFamily="49" charset="-122"/>
              </a:rPr>
              <a:t>HTTP </a:t>
            </a:r>
            <a:r>
              <a:rPr lang="zh-CN" altLang="en-US" dirty="0" smtClean="0">
                <a:ea typeface="黑体" pitchFamily="49" charset="-122"/>
              </a:rPr>
              <a:t>有两类报文：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请求报文</a:t>
            </a:r>
            <a:r>
              <a:rPr lang="en-US" altLang="zh-CN" dirty="0" smtClean="0">
                <a:ea typeface="黑体" pitchFamily="49" charset="-122"/>
              </a:rPr>
              <a:t>——</a:t>
            </a:r>
            <a:r>
              <a:rPr lang="zh-CN" altLang="en-US" dirty="0" smtClean="0">
                <a:ea typeface="黑体" pitchFamily="49" charset="-122"/>
              </a:rPr>
              <a:t>从客户向服务器发送请求报文。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响应报文</a:t>
            </a:r>
            <a:r>
              <a:rPr lang="en-US" altLang="zh-CN" dirty="0" smtClean="0">
                <a:ea typeface="黑体" pitchFamily="49" charset="-122"/>
              </a:rPr>
              <a:t>——</a:t>
            </a:r>
            <a:r>
              <a:rPr lang="zh-CN" altLang="en-US" dirty="0" smtClean="0">
                <a:ea typeface="黑体" pitchFamily="49" charset="-122"/>
              </a:rPr>
              <a:t>从服务器到客户的回答。</a:t>
            </a:r>
          </a:p>
          <a:p>
            <a:pPr eaLnBrk="1" hangingPunct="1"/>
            <a:r>
              <a:rPr lang="zh-CN" altLang="en-US" dirty="0" smtClean="0">
                <a:ea typeface="黑体" pitchFamily="49" charset="-122"/>
              </a:rPr>
              <a:t>由于 </a:t>
            </a:r>
            <a:r>
              <a:rPr lang="en-US" altLang="zh-CN" dirty="0" smtClean="0">
                <a:ea typeface="黑体" pitchFamily="49" charset="-122"/>
              </a:rPr>
              <a:t>HTTP </a:t>
            </a:r>
            <a:r>
              <a:rPr lang="zh-CN" altLang="en-US" dirty="0" smtClean="0">
                <a:ea typeface="黑体" pitchFamily="49" charset="-122"/>
              </a:rPr>
              <a:t>是面向正文的 </a:t>
            </a:r>
            <a:r>
              <a:rPr lang="en-US" altLang="zh-CN" dirty="0" smtClean="0">
                <a:ea typeface="黑体" pitchFamily="49" charset="-122"/>
              </a:rPr>
              <a:t>(text-oriented)</a:t>
            </a:r>
            <a:r>
              <a:rPr lang="zh-CN" altLang="en-US" dirty="0" smtClean="0">
                <a:ea typeface="黑体" pitchFamily="49" charset="-122"/>
              </a:rPr>
              <a:t>，因此在报文中的每一个字段都是一些 </a:t>
            </a:r>
            <a:r>
              <a:rPr lang="en-US" altLang="zh-CN" dirty="0" smtClean="0">
                <a:solidFill>
                  <a:srgbClr val="FF0000"/>
                </a:solidFill>
                <a:ea typeface="黑体" pitchFamily="49" charset="-122"/>
              </a:rPr>
              <a:t>ASCII 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码串，</a:t>
            </a:r>
            <a:r>
              <a:rPr lang="zh-CN" altLang="en-US" dirty="0" smtClean="0">
                <a:ea typeface="黑体" pitchFamily="49" charset="-122"/>
              </a:rPr>
              <a:t>因而每个字段的长度都是不确定的。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0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1"/>
          <p:cNvSpPr>
            <a:spLocks noChangeArrowheads="1"/>
          </p:cNvSpPr>
          <p:nvPr/>
        </p:nvSpPr>
        <p:spPr bwMode="auto">
          <a:xfrm>
            <a:off x="2001903" y="3042562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1" name="Rectangle 43"/>
          <p:cNvSpPr>
            <a:spLocks noChangeArrowheads="1"/>
          </p:cNvSpPr>
          <p:nvPr/>
        </p:nvSpPr>
        <p:spPr bwMode="auto">
          <a:xfrm>
            <a:off x="2001903" y="2226587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2" name="Rectangle 34"/>
          <p:cNvSpPr>
            <a:spLocks noChangeArrowheads="1"/>
          </p:cNvSpPr>
          <p:nvPr/>
        </p:nvSpPr>
        <p:spPr bwMode="auto">
          <a:xfrm>
            <a:off x="2001910" y="1820173"/>
            <a:ext cx="480218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HTTP </a:t>
            </a:r>
            <a:r>
              <a:rPr dirty="0"/>
              <a:t>的报文结构（请求报文） </a:t>
            </a:r>
          </a:p>
        </p:txBody>
      </p:sp>
      <p:sp>
        <p:nvSpPr>
          <p:cNvPr id="160774" name="Rectangle 23"/>
          <p:cNvSpPr>
            <a:spLocks noChangeArrowheads="1"/>
          </p:cNvSpPr>
          <p:nvPr/>
        </p:nvSpPr>
        <p:spPr bwMode="auto">
          <a:xfrm>
            <a:off x="4251390" y="3052087"/>
            <a:ext cx="887413" cy="3889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5" name="Rectangle 24"/>
          <p:cNvSpPr>
            <a:spLocks noChangeArrowheads="1"/>
          </p:cNvSpPr>
          <p:nvPr/>
        </p:nvSpPr>
        <p:spPr bwMode="auto">
          <a:xfrm>
            <a:off x="2008254" y="3469585"/>
            <a:ext cx="909637" cy="3873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6" name="Rectangle 25"/>
          <p:cNvSpPr>
            <a:spLocks noChangeArrowheads="1"/>
          </p:cNvSpPr>
          <p:nvPr/>
        </p:nvSpPr>
        <p:spPr bwMode="auto">
          <a:xfrm>
            <a:off x="4251390" y="2236098"/>
            <a:ext cx="887413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7" name="Rectangle 26"/>
          <p:cNvSpPr>
            <a:spLocks noChangeArrowheads="1"/>
          </p:cNvSpPr>
          <p:nvPr/>
        </p:nvSpPr>
        <p:spPr bwMode="auto">
          <a:xfrm>
            <a:off x="3695765" y="3052073"/>
            <a:ext cx="120650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8" name="Rectangle 27"/>
          <p:cNvSpPr>
            <a:spLocks noChangeArrowheads="1"/>
          </p:cNvSpPr>
          <p:nvPr/>
        </p:nvSpPr>
        <p:spPr bwMode="auto">
          <a:xfrm>
            <a:off x="3695772" y="2236098"/>
            <a:ext cx="111125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9" name="Line 28"/>
          <p:cNvSpPr>
            <a:spLocks noChangeShapeType="1"/>
          </p:cNvSpPr>
          <p:nvPr/>
        </p:nvSpPr>
        <p:spPr bwMode="auto">
          <a:xfrm>
            <a:off x="3557653" y="3042562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80" name="Line 29"/>
          <p:cNvSpPr>
            <a:spLocks noChangeShapeType="1"/>
          </p:cNvSpPr>
          <p:nvPr/>
        </p:nvSpPr>
        <p:spPr bwMode="auto">
          <a:xfrm>
            <a:off x="4251390" y="3042562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81" name="Line 30"/>
          <p:cNvSpPr>
            <a:spLocks noChangeShapeType="1"/>
          </p:cNvSpPr>
          <p:nvPr/>
        </p:nvSpPr>
        <p:spPr bwMode="auto">
          <a:xfrm>
            <a:off x="3695765" y="3042562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82" name="Rectangle 31"/>
          <p:cNvSpPr>
            <a:spLocks noChangeArrowheads="1"/>
          </p:cNvSpPr>
          <p:nvPr/>
        </p:nvSpPr>
        <p:spPr bwMode="auto">
          <a:xfrm>
            <a:off x="5888110" y="1829701"/>
            <a:ext cx="915987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83" name="Rectangle 32"/>
          <p:cNvSpPr>
            <a:spLocks noChangeArrowheads="1"/>
          </p:cNvSpPr>
          <p:nvPr/>
        </p:nvSpPr>
        <p:spPr bwMode="auto">
          <a:xfrm>
            <a:off x="4556197" y="1829701"/>
            <a:ext cx="1111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84" name="Rectangle 33"/>
          <p:cNvSpPr>
            <a:spLocks noChangeArrowheads="1"/>
          </p:cNvSpPr>
          <p:nvPr/>
        </p:nvSpPr>
        <p:spPr bwMode="auto">
          <a:xfrm>
            <a:off x="3224285" y="1829701"/>
            <a:ext cx="1111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85" name="Text Box 35"/>
          <p:cNvSpPr txBox="1">
            <a:spLocks noChangeArrowheads="1"/>
          </p:cNvSpPr>
          <p:nvPr/>
        </p:nvSpPr>
        <p:spPr bwMode="auto">
          <a:xfrm>
            <a:off x="2173360" y="1809061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方   法</a:t>
            </a:r>
          </a:p>
        </p:txBody>
      </p:sp>
      <p:sp>
        <p:nvSpPr>
          <p:cNvPr id="160786" name="Line 36"/>
          <p:cNvSpPr>
            <a:spLocks noChangeShapeType="1"/>
          </p:cNvSpPr>
          <p:nvPr/>
        </p:nvSpPr>
        <p:spPr bwMode="auto">
          <a:xfrm>
            <a:off x="3224278" y="182017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87" name="Line 37"/>
          <p:cNvSpPr>
            <a:spLocks noChangeShapeType="1"/>
          </p:cNvSpPr>
          <p:nvPr/>
        </p:nvSpPr>
        <p:spPr bwMode="auto">
          <a:xfrm>
            <a:off x="3335403" y="182017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88" name="Line 38"/>
          <p:cNvSpPr>
            <a:spLocks noChangeShapeType="1"/>
          </p:cNvSpPr>
          <p:nvPr/>
        </p:nvSpPr>
        <p:spPr bwMode="auto">
          <a:xfrm>
            <a:off x="4556190" y="182017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89" name="Line 39"/>
          <p:cNvSpPr>
            <a:spLocks noChangeShapeType="1"/>
          </p:cNvSpPr>
          <p:nvPr/>
        </p:nvSpPr>
        <p:spPr bwMode="auto">
          <a:xfrm>
            <a:off x="4667315" y="182017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90" name="Line 40"/>
          <p:cNvSpPr>
            <a:spLocks noChangeShapeType="1"/>
          </p:cNvSpPr>
          <p:nvPr/>
        </p:nvSpPr>
        <p:spPr bwMode="auto">
          <a:xfrm>
            <a:off x="5888103" y="182017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91" name="Text Box 41"/>
          <p:cNvSpPr txBox="1">
            <a:spLocks noChangeArrowheads="1"/>
          </p:cNvSpPr>
          <p:nvPr/>
        </p:nvSpPr>
        <p:spPr bwMode="auto">
          <a:xfrm>
            <a:off x="3548137" y="1809061"/>
            <a:ext cx="7136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URL</a:t>
            </a:r>
          </a:p>
        </p:txBody>
      </p:sp>
      <p:sp>
        <p:nvSpPr>
          <p:cNvPr id="160792" name="Text Box 42"/>
          <p:cNvSpPr txBox="1">
            <a:spLocks noChangeArrowheads="1"/>
          </p:cNvSpPr>
          <p:nvPr/>
        </p:nvSpPr>
        <p:spPr bwMode="auto">
          <a:xfrm>
            <a:off x="4794321" y="1809061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版   本</a:t>
            </a:r>
          </a:p>
        </p:txBody>
      </p:sp>
      <p:sp>
        <p:nvSpPr>
          <p:cNvPr id="160793" name="Text Box 44"/>
          <p:cNvSpPr txBox="1">
            <a:spLocks noChangeArrowheads="1"/>
          </p:cNvSpPr>
          <p:nvPr/>
        </p:nvSpPr>
        <p:spPr bwMode="auto">
          <a:xfrm>
            <a:off x="2009840" y="2221811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首部字段名</a:t>
            </a:r>
          </a:p>
        </p:txBody>
      </p:sp>
      <p:sp>
        <p:nvSpPr>
          <p:cNvPr id="160794" name="Line 45"/>
          <p:cNvSpPr>
            <a:spLocks noChangeShapeType="1"/>
          </p:cNvSpPr>
          <p:nvPr/>
        </p:nvSpPr>
        <p:spPr bwMode="auto">
          <a:xfrm>
            <a:off x="3557653" y="2226587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95" name="Line 46"/>
          <p:cNvSpPr>
            <a:spLocks noChangeShapeType="1"/>
          </p:cNvSpPr>
          <p:nvPr/>
        </p:nvSpPr>
        <p:spPr bwMode="auto">
          <a:xfrm>
            <a:off x="4251390" y="2226587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96" name="Text Box 47"/>
          <p:cNvSpPr txBox="1">
            <a:spLocks noChangeArrowheads="1"/>
          </p:cNvSpPr>
          <p:nvPr/>
        </p:nvSpPr>
        <p:spPr bwMode="auto">
          <a:xfrm>
            <a:off x="5368997" y="2637736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首部行</a:t>
            </a:r>
          </a:p>
        </p:txBody>
      </p:sp>
      <p:sp>
        <p:nvSpPr>
          <p:cNvPr id="160797" name="Line 48"/>
          <p:cNvSpPr>
            <a:spLocks noChangeShapeType="1"/>
          </p:cNvSpPr>
          <p:nvPr/>
        </p:nvSpPr>
        <p:spPr bwMode="auto">
          <a:xfrm>
            <a:off x="3695765" y="2226587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798" name="Text Box 49"/>
          <p:cNvSpPr txBox="1">
            <a:spLocks noChangeArrowheads="1"/>
          </p:cNvSpPr>
          <p:nvPr/>
        </p:nvSpPr>
        <p:spPr bwMode="auto">
          <a:xfrm>
            <a:off x="3484628" y="2223399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60799" name="Text Box 50"/>
          <p:cNvSpPr txBox="1">
            <a:spLocks noChangeArrowheads="1"/>
          </p:cNvSpPr>
          <p:nvPr/>
        </p:nvSpPr>
        <p:spPr bwMode="auto">
          <a:xfrm>
            <a:off x="3818003" y="2229749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值</a:t>
            </a:r>
          </a:p>
        </p:txBody>
      </p:sp>
      <p:sp>
        <p:nvSpPr>
          <p:cNvPr id="160800" name="Text Box 52"/>
          <p:cNvSpPr txBox="1">
            <a:spLocks noChangeArrowheads="1"/>
          </p:cNvSpPr>
          <p:nvPr/>
        </p:nvSpPr>
        <p:spPr bwMode="auto">
          <a:xfrm>
            <a:off x="2005079" y="3029849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首部字段名</a:t>
            </a:r>
          </a:p>
        </p:txBody>
      </p:sp>
      <p:sp>
        <p:nvSpPr>
          <p:cNvPr id="160801" name="Text Box 53"/>
          <p:cNvSpPr txBox="1">
            <a:spLocks noChangeArrowheads="1"/>
          </p:cNvSpPr>
          <p:nvPr/>
        </p:nvSpPr>
        <p:spPr bwMode="auto">
          <a:xfrm>
            <a:off x="3841815" y="3042549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值</a:t>
            </a:r>
          </a:p>
        </p:txBody>
      </p:sp>
      <p:sp>
        <p:nvSpPr>
          <p:cNvPr id="160802" name="Text Box 54"/>
          <p:cNvSpPr txBox="1">
            <a:spLocks noChangeArrowheads="1"/>
          </p:cNvSpPr>
          <p:nvPr/>
        </p:nvSpPr>
        <p:spPr bwMode="auto">
          <a:xfrm>
            <a:off x="3446528" y="3661674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60803" name="Text Box 55"/>
          <p:cNvSpPr txBox="1">
            <a:spLocks noChangeArrowheads="1"/>
          </p:cNvSpPr>
          <p:nvPr/>
        </p:nvSpPr>
        <p:spPr bwMode="auto">
          <a:xfrm rot="-5400000">
            <a:off x="2751293" y="266548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…</a:t>
            </a:r>
          </a:p>
        </p:txBody>
      </p:sp>
      <p:sp>
        <p:nvSpPr>
          <p:cNvPr id="160804" name="AutoShape 56"/>
          <p:cNvSpPr>
            <a:spLocks/>
          </p:cNvSpPr>
          <p:nvPr/>
        </p:nvSpPr>
        <p:spPr bwMode="auto">
          <a:xfrm>
            <a:off x="5208653" y="2278974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805" name="Rectangle 57"/>
          <p:cNvSpPr>
            <a:spLocks noChangeArrowheads="1"/>
          </p:cNvSpPr>
          <p:nvPr/>
        </p:nvSpPr>
        <p:spPr bwMode="auto">
          <a:xfrm>
            <a:off x="2001903" y="3856949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806" name="Text Box 58"/>
          <p:cNvSpPr txBox="1">
            <a:spLocks noChangeArrowheads="1"/>
          </p:cNvSpPr>
          <p:nvPr/>
        </p:nvSpPr>
        <p:spPr bwMode="auto">
          <a:xfrm>
            <a:off x="3654350" y="3950598"/>
            <a:ext cx="17331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实体主体</a:t>
            </a:r>
          </a:p>
          <a:p>
            <a:pPr algn="ctr"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（通常不用）</a:t>
            </a:r>
          </a:p>
        </p:txBody>
      </p:sp>
      <p:sp>
        <p:nvSpPr>
          <p:cNvPr id="160807" name="Text Box 59"/>
          <p:cNvSpPr txBox="1">
            <a:spLocks noChangeArrowheads="1"/>
          </p:cNvSpPr>
          <p:nvPr/>
        </p:nvSpPr>
        <p:spPr bwMode="auto">
          <a:xfrm>
            <a:off x="6767585" y="1809061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请求行</a:t>
            </a:r>
          </a:p>
        </p:txBody>
      </p:sp>
      <p:sp>
        <p:nvSpPr>
          <p:cNvPr id="160808" name="Line 60"/>
          <p:cNvSpPr>
            <a:spLocks noChangeShapeType="1"/>
          </p:cNvSpPr>
          <p:nvPr/>
        </p:nvSpPr>
        <p:spPr bwMode="auto">
          <a:xfrm>
            <a:off x="2001903" y="263456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09" name="Line 61"/>
          <p:cNvSpPr>
            <a:spLocks noChangeShapeType="1"/>
          </p:cNvSpPr>
          <p:nvPr/>
        </p:nvSpPr>
        <p:spPr bwMode="auto">
          <a:xfrm>
            <a:off x="2001903" y="345053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0" name="Line 62"/>
          <p:cNvSpPr>
            <a:spLocks noChangeShapeType="1"/>
          </p:cNvSpPr>
          <p:nvPr/>
        </p:nvSpPr>
        <p:spPr bwMode="auto">
          <a:xfrm>
            <a:off x="2917890" y="3450535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1" name="Line 63"/>
          <p:cNvSpPr>
            <a:spLocks noChangeShapeType="1"/>
          </p:cNvSpPr>
          <p:nvPr/>
        </p:nvSpPr>
        <p:spPr bwMode="auto">
          <a:xfrm>
            <a:off x="5138803" y="2634560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2" name="Text Box 64"/>
          <p:cNvSpPr txBox="1">
            <a:spLocks noChangeArrowheads="1"/>
          </p:cNvSpPr>
          <p:nvPr/>
        </p:nvSpPr>
        <p:spPr bwMode="auto">
          <a:xfrm>
            <a:off x="3567179" y="1159774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空格</a:t>
            </a:r>
          </a:p>
        </p:txBody>
      </p:sp>
      <p:sp>
        <p:nvSpPr>
          <p:cNvPr id="160813" name="Text Box 65"/>
          <p:cNvSpPr txBox="1">
            <a:spLocks noChangeArrowheads="1"/>
          </p:cNvSpPr>
          <p:nvPr/>
        </p:nvSpPr>
        <p:spPr bwMode="auto">
          <a:xfrm>
            <a:off x="5503928" y="115977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回车换行</a:t>
            </a:r>
          </a:p>
        </p:txBody>
      </p:sp>
      <p:sp>
        <p:nvSpPr>
          <p:cNvPr id="160814" name="Line 66"/>
          <p:cNvSpPr>
            <a:spLocks noChangeShapeType="1"/>
          </p:cNvSpPr>
          <p:nvPr/>
        </p:nvSpPr>
        <p:spPr bwMode="auto">
          <a:xfrm>
            <a:off x="4176778" y="1513785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5" name="Line 67"/>
          <p:cNvSpPr>
            <a:spLocks noChangeShapeType="1"/>
          </p:cNvSpPr>
          <p:nvPr/>
        </p:nvSpPr>
        <p:spPr bwMode="auto">
          <a:xfrm flipH="1">
            <a:off x="3251265" y="1513785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6" name="Line 68"/>
          <p:cNvSpPr>
            <a:spLocks noChangeShapeType="1"/>
          </p:cNvSpPr>
          <p:nvPr/>
        </p:nvSpPr>
        <p:spPr bwMode="auto">
          <a:xfrm>
            <a:off x="6100828" y="1513785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7" name="Line 69"/>
          <p:cNvSpPr>
            <a:spLocks noChangeShapeType="1"/>
          </p:cNvSpPr>
          <p:nvPr/>
        </p:nvSpPr>
        <p:spPr bwMode="auto">
          <a:xfrm>
            <a:off x="3806890" y="3042562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8" name="Line 70"/>
          <p:cNvSpPr>
            <a:spLocks noChangeShapeType="1"/>
          </p:cNvSpPr>
          <p:nvPr/>
        </p:nvSpPr>
        <p:spPr bwMode="auto">
          <a:xfrm>
            <a:off x="3806890" y="2226587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0819" name="Text Box 71"/>
          <p:cNvSpPr txBox="1">
            <a:spLocks noChangeArrowheads="1"/>
          </p:cNvSpPr>
          <p:nvPr/>
        </p:nvSpPr>
        <p:spPr bwMode="auto">
          <a:xfrm>
            <a:off x="3484628" y="3044136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60820" name="Text Box 72"/>
          <p:cNvSpPr txBox="1">
            <a:spLocks noChangeArrowheads="1"/>
          </p:cNvSpPr>
          <p:nvPr/>
        </p:nvSpPr>
        <p:spPr bwMode="auto">
          <a:xfrm>
            <a:off x="5846833" y="1809061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0821" name="Text Box 73"/>
          <p:cNvSpPr txBox="1">
            <a:spLocks noChangeArrowheads="1"/>
          </p:cNvSpPr>
          <p:nvPr/>
        </p:nvSpPr>
        <p:spPr bwMode="auto">
          <a:xfrm>
            <a:off x="4265678" y="3050487"/>
            <a:ext cx="849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0822" name="Text Box 74"/>
          <p:cNvSpPr txBox="1">
            <a:spLocks noChangeArrowheads="1"/>
          </p:cNvSpPr>
          <p:nvPr/>
        </p:nvSpPr>
        <p:spPr bwMode="auto">
          <a:xfrm>
            <a:off x="4272034" y="2240861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0823" name="Text Box 75"/>
          <p:cNvSpPr txBox="1">
            <a:spLocks noChangeArrowheads="1"/>
          </p:cNvSpPr>
          <p:nvPr/>
        </p:nvSpPr>
        <p:spPr bwMode="auto">
          <a:xfrm>
            <a:off x="2005081" y="3442599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0824" name="Text Box 131"/>
          <p:cNvSpPr txBox="1">
            <a:spLocks noChangeArrowheads="1"/>
          </p:cNvSpPr>
          <p:nvPr/>
        </p:nvSpPr>
        <p:spPr bwMode="auto">
          <a:xfrm>
            <a:off x="368365" y="4995186"/>
            <a:ext cx="88408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报文由三个部分组成，即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开始行、首部行</a:t>
            </a:r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实体主体。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黑体" pitchFamily="49" charset="-122"/>
              </a:rPr>
              <a:t>在请求报文中，开始行就是请求行。</a:t>
            </a: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92190" y="1736036"/>
            <a:ext cx="7869238" cy="576263"/>
            <a:chOff x="236" y="1026"/>
            <a:chExt cx="4957" cy="363"/>
          </a:xfrm>
        </p:grpSpPr>
        <p:sp>
          <p:nvSpPr>
            <p:cNvPr id="160826" name="Rectangle 132"/>
            <p:cNvSpPr>
              <a:spLocks noChangeArrowheads="1"/>
            </p:cNvSpPr>
            <p:nvPr/>
          </p:nvSpPr>
          <p:spPr bwMode="auto">
            <a:xfrm>
              <a:off x="1111" y="1026"/>
              <a:ext cx="4082" cy="363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60827" name="Text Box 133"/>
            <p:cNvSpPr txBox="1">
              <a:spLocks noChangeArrowheads="1"/>
            </p:cNvSpPr>
            <p:nvPr/>
          </p:nvSpPr>
          <p:spPr bwMode="auto">
            <a:xfrm>
              <a:off x="236" y="1027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333399"/>
                  </a:solidFill>
                  <a:ea typeface="黑体" pitchFamily="49" charset="-122"/>
                </a:rPr>
                <a:t>开始行</a:t>
              </a: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8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1884363" y="3065203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884363" y="2249228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1884370" y="1842814"/>
            <a:ext cx="480218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HTTP </a:t>
            </a:r>
            <a:r>
              <a:rPr dirty="0"/>
              <a:t>的报文结构（请求报文） </a:t>
            </a: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133850" y="3074728"/>
            <a:ext cx="887413" cy="3889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1890714" y="3492226"/>
            <a:ext cx="909637" cy="3873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4133850" y="2258739"/>
            <a:ext cx="887413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3578225" y="3074714"/>
            <a:ext cx="120650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3578232" y="2258739"/>
            <a:ext cx="111125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3440113" y="306520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4133850" y="306520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>
            <a:off x="3578225" y="306520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5770570" y="1852341"/>
            <a:ext cx="915987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4438657" y="1852341"/>
            <a:ext cx="1111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3106745" y="1852341"/>
            <a:ext cx="1111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2055820" y="1831702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方   法</a:t>
            </a:r>
          </a:p>
        </p:txBody>
      </p:sp>
      <p:sp>
        <p:nvSpPr>
          <p:cNvPr id="162834" name="Line 18"/>
          <p:cNvSpPr>
            <a:spLocks noChangeShapeType="1"/>
          </p:cNvSpPr>
          <p:nvPr/>
        </p:nvSpPr>
        <p:spPr bwMode="auto">
          <a:xfrm>
            <a:off x="3106738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35" name="Line 19"/>
          <p:cNvSpPr>
            <a:spLocks noChangeShapeType="1"/>
          </p:cNvSpPr>
          <p:nvPr/>
        </p:nvSpPr>
        <p:spPr bwMode="auto">
          <a:xfrm>
            <a:off x="3217863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36" name="Line 20"/>
          <p:cNvSpPr>
            <a:spLocks noChangeShapeType="1"/>
          </p:cNvSpPr>
          <p:nvPr/>
        </p:nvSpPr>
        <p:spPr bwMode="auto">
          <a:xfrm>
            <a:off x="4438650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37" name="Line 21"/>
          <p:cNvSpPr>
            <a:spLocks noChangeShapeType="1"/>
          </p:cNvSpPr>
          <p:nvPr/>
        </p:nvSpPr>
        <p:spPr bwMode="auto">
          <a:xfrm>
            <a:off x="4549775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38" name="Line 22"/>
          <p:cNvSpPr>
            <a:spLocks noChangeShapeType="1"/>
          </p:cNvSpPr>
          <p:nvPr/>
        </p:nvSpPr>
        <p:spPr bwMode="auto">
          <a:xfrm>
            <a:off x="5770563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39" name="Text Box 23"/>
          <p:cNvSpPr txBox="1">
            <a:spLocks noChangeArrowheads="1"/>
          </p:cNvSpPr>
          <p:nvPr/>
        </p:nvSpPr>
        <p:spPr bwMode="auto">
          <a:xfrm>
            <a:off x="3430597" y="1831702"/>
            <a:ext cx="7136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URL</a:t>
            </a:r>
          </a:p>
        </p:txBody>
      </p:sp>
      <p:sp>
        <p:nvSpPr>
          <p:cNvPr id="162840" name="Text Box 24"/>
          <p:cNvSpPr txBox="1">
            <a:spLocks noChangeArrowheads="1"/>
          </p:cNvSpPr>
          <p:nvPr/>
        </p:nvSpPr>
        <p:spPr bwMode="auto">
          <a:xfrm>
            <a:off x="4676781" y="1831702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版   本</a:t>
            </a:r>
          </a:p>
        </p:txBody>
      </p:sp>
      <p:sp>
        <p:nvSpPr>
          <p:cNvPr id="162841" name="Text Box 25"/>
          <p:cNvSpPr txBox="1">
            <a:spLocks noChangeArrowheads="1"/>
          </p:cNvSpPr>
          <p:nvPr/>
        </p:nvSpPr>
        <p:spPr bwMode="auto">
          <a:xfrm>
            <a:off x="1892300" y="2244452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首部字段名</a:t>
            </a:r>
          </a:p>
        </p:txBody>
      </p:sp>
      <p:sp>
        <p:nvSpPr>
          <p:cNvPr id="162842" name="Line 26"/>
          <p:cNvSpPr>
            <a:spLocks noChangeShapeType="1"/>
          </p:cNvSpPr>
          <p:nvPr/>
        </p:nvSpPr>
        <p:spPr bwMode="auto">
          <a:xfrm>
            <a:off x="3440113" y="224922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43" name="Line 27"/>
          <p:cNvSpPr>
            <a:spLocks noChangeShapeType="1"/>
          </p:cNvSpPr>
          <p:nvPr/>
        </p:nvSpPr>
        <p:spPr bwMode="auto">
          <a:xfrm>
            <a:off x="4133850" y="224922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44" name="Text Box 28"/>
          <p:cNvSpPr txBox="1">
            <a:spLocks noChangeArrowheads="1"/>
          </p:cNvSpPr>
          <p:nvPr/>
        </p:nvSpPr>
        <p:spPr bwMode="auto">
          <a:xfrm>
            <a:off x="5251457" y="266037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首部行</a:t>
            </a:r>
          </a:p>
        </p:txBody>
      </p:sp>
      <p:sp>
        <p:nvSpPr>
          <p:cNvPr id="162845" name="Line 29"/>
          <p:cNvSpPr>
            <a:spLocks noChangeShapeType="1"/>
          </p:cNvSpPr>
          <p:nvPr/>
        </p:nvSpPr>
        <p:spPr bwMode="auto">
          <a:xfrm>
            <a:off x="3578225" y="224922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46" name="Text Box 30"/>
          <p:cNvSpPr txBox="1">
            <a:spLocks noChangeArrowheads="1"/>
          </p:cNvSpPr>
          <p:nvPr/>
        </p:nvSpPr>
        <p:spPr bwMode="auto">
          <a:xfrm>
            <a:off x="3367088" y="2246040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62847" name="Text Box 31"/>
          <p:cNvSpPr txBox="1">
            <a:spLocks noChangeArrowheads="1"/>
          </p:cNvSpPr>
          <p:nvPr/>
        </p:nvSpPr>
        <p:spPr bwMode="auto">
          <a:xfrm>
            <a:off x="3700463" y="2252390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值</a:t>
            </a:r>
          </a:p>
        </p:txBody>
      </p:sp>
      <p:sp>
        <p:nvSpPr>
          <p:cNvPr id="162848" name="Text Box 32"/>
          <p:cNvSpPr txBox="1">
            <a:spLocks noChangeArrowheads="1"/>
          </p:cNvSpPr>
          <p:nvPr/>
        </p:nvSpPr>
        <p:spPr bwMode="auto">
          <a:xfrm>
            <a:off x="1887539" y="3052490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首部字段名</a:t>
            </a:r>
          </a:p>
        </p:txBody>
      </p:sp>
      <p:sp>
        <p:nvSpPr>
          <p:cNvPr id="162849" name="Text Box 33"/>
          <p:cNvSpPr txBox="1">
            <a:spLocks noChangeArrowheads="1"/>
          </p:cNvSpPr>
          <p:nvPr/>
        </p:nvSpPr>
        <p:spPr bwMode="auto">
          <a:xfrm>
            <a:off x="3724275" y="3065190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值</a:t>
            </a:r>
          </a:p>
        </p:txBody>
      </p:sp>
      <p:sp>
        <p:nvSpPr>
          <p:cNvPr id="162850" name="Text Box 34"/>
          <p:cNvSpPr txBox="1">
            <a:spLocks noChangeArrowheads="1"/>
          </p:cNvSpPr>
          <p:nvPr/>
        </p:nvSpPr>
        <p:spPr bwMode="auto">
          <a:xfrm>
            <a:off x="3328988" y="3684315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62851" name="Text Box 35"/>
          <p:cNvSpPr txBox="1">
            <a:spLocks noChangeArrowheads="1"/>
          </p:cNvSpPr>
          <p:nvPr/>
        </p:nvSpPr>
        <p:spPr bwMode="auto">
          <a:xfrm rot="-5400000">
            <a:off x="2633753" y="268812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…</a:t>
            </a:r>
          </a:p>
        </p:txBody>
      </p:sp>
      <p:sp>
        <p:nvSpPr>
          <p:cNvPr id="162852" name="AutoShape 36"/>
          <p:cNvSpPr>
            <a:spLocks/>
          </p:cNvSpPr>
          <p:nvPr/>
        </p:nvSpPr>
        <p:spPr bwMode="auto">
          <a:xfrm>
            <a:off x="5091113" y="2301615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53" name="Rectangle 37"/>
          <p:cNvSpPr>
            <a:spLocks noChangeArrowheads="1"/>
          </p:cNvSpPr>
          <p:nvPr/>
        </p:nvSpPr>
        <p:spPr bwMode="auto">
          <a:xfrm>
            <a:off x="1884363" y="3879590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2854" name="Text Box 38"/>
          <p:cNvSpPr txBox="1">
            <a:spLocks noChangeArrowheads="1"/>
          </p:cNvSpPr>
          <p:nvPr/>
        </p:nvSpPr>
        <p:spPr bwMode="auto">
          <a:xfrm>
            <a:off x="3536810" y="3973239"/>
            <a:ext cx="17331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实体主体</a:t>
            </a:r>
          </a:p>
          <a:p>
            <a:pPr algn="ctr"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（通常不用）</a:t>
            </a:r>
          </a:p>
        </p:txBody>
      </p:sp>
      <p:sp>
        <p:nvSpPr>
          <p:cNvPr id="162855" name="Text Box 39"/>
          <p:cNvSpPr txBox="1">
            <a:spLocks noChangeArrowheads="1"/>
          </p:cNvSpPr>
          <p:nvPr/>
        </p:nvSpPr>
        <p:spPr bwMode="auto">
          <a:xfrm>
            <a:off x="6650045" y="1831702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请求行</a:t>
            </a:r>
          </a:p>
        </p:txBody>
      </p:sp>
      <p:sp>
        <p:nvSpPr>
          <p:cNvPr id="162856" name="Line 40"/>
          <p:cNvSpPr>
            <a:spLocks noChangeShapeType="1"/>
          </p:cNvSpPr>
          <p:nvPr/>
        </p:nvSpPr>
        <p:spPr bwMode="auto">
          <a:xfrm>
            <a:off x="1884363" y="2657201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57" name="Line 41"/>
          <p:cNvSpPr>
            <a:spLocks noChangeShapeType="1"/>
          </p:cNvSpPr>
          <p:nvPr/>
        </p:nvSpPr>
        <p:spPr bwMode="auto">
          <a:xfrm>
            <a:off x="1884363" y="3473176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58" name="Line 42"/>
          <p:cNvSpPr>
            <a:spLocks noChangeShapeType="1"/>
          </p:cNvSpPr>
          <p:nvPr/>
        </p:nvSpPr>
        <p:spPr bwMode="auto">
          <a:xfrm>
            <a:off x="2800350" y="3473176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59" name="Line 43"/>
          <p:cNvSpPr>
            <a:spLocks noChangeShapeType="1"/>
          </p:cNvSpPr>
          <p:nvPr/>
        </p:nvSpPr>
        <p:spPr bwMode="auto">
          <a:xfrm>
            <a:off x="5021263" y="2657201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60" name="Text Box 44"/>
          <p:cNvSpPr txBox="1">
            <a:spLocks noChangeArrowheads="1"/>
          </p:cNvSpPr>
          <p:nvPr/>
        </p:nvSpPr>
        <p:spPr bwMode="auto">
          <a:xfrm>
            <a:off x="3449639" y="1182415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空格</a:t>
            </a:r>
          </a:p>
        </p:txBody>
      </p:sp>
      <p:sp>
        <p:nvSpPr>
          <p:cNvPr id="162861" name="Text Box 45"/>
          <p:cNvSpPr txBox="1">
            <a:spLocks noChangeArrowheads="1"/>
          </p:cNvSpPr>
          <p:nvPr/>
        </p:nvSpPr>
        <p:spPr bwMode="auto">
          <a:xfrm>
            <a:off x="5386388" y="1182415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回车换行</a:t>
            </a:r>
          </a:p>
        </p:txBody>
      </p:sp>
      <p:sp>
        <p:nvSpPr>
          <p:cNvPr id="162862" name="Line 46"/>
          <p:cNvSpPr>
            <a:spLocks noChangeShapeType="1"/>
          </p:cNvSpPr>
          <p:nvPr/>
        </p:nvSpPr>
        <p:spPr bwMode="auto">
          <a:xfrm>
            <a:off x="4059238" y="1536426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63" name="Line 47"/>
          <p:cNvSpPr>
            <a:spLocks noChangeShapeType="1"/>
          </p:cNvSpPr>
          <p:nvPr/>
        </p:nvSpPr>
        <p:spPr bwMode="auto">
          <a:xfrm flipH="1">
            <a:off x="3133725" y="1536426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64" name="Line 48"/>
          <p:cNvSpPr>
            <a:spLocks noChangeShapeType="1"/>
          </p:cNvSpPr>
          <p:nvPr/>
        </p:nvSpPr>
        <p:spPr bwMode="auto">
          <a:xfrm>
            <a:off x="5983288" y="1536426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65" name="Line 49"/>
          <p:cNvSpPr>
            <a:spLocks noChangeShapeType="1"/>
          </p:cNvSpPr>
          <p:nvPr/>
        </p:nvSpPr>
        <p:spPr bwMode="auto">
          <a:xfrm>
            <a:off x="3689350" y="3065203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66" name="Line 50"/>
          <p:cNvSpPr>
            <a:spLocks noChangeShapeType="1"/>
          </p:cNvSpPr>
          <p:nvPr/>
        </p:nvSpPr>
        <p:spPr bwMode="auto">
          <a:xfrm>
            <a:off x="3689350" y="2249228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62867" name="Text Box 51"/>
          <p:cNvSpPr txBox="1">
            <a:spLocks noChangeArrowheads="1"/>
          </p:cNvSpPr>
          <p:nvPr/>
        </p:nvSpPr>
        <p:spPr bwMode="auto">
          <a:xfrm>
            <a:off x="3367088" y="3066777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62868" name="Text Box 52"/>
          <p:cNvSpPr txBox="1">
            <a:spLocks noChangeArrowheads="1"/>
          </p:cNvSpPr>
          <p:nvPr/>
        </p:nvSpPr>
        <p:spPr bwMode="auto">
          <a:xfrm>
            <a:off x="5729293" y="1831702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2869" name="Text Box 53"/>
          <p:cNvSpPr txBox="1">
            <a:spLocks noChangeArrowheads="1"/>
          </p:cNvSpPr>
          <p:nvPr/>
        </p:nvSpPr>
        <p:spPr bwMode="auto">
          <a:xfrm>
            <a:off x="4148138" y="3073128"/>
            <a:ext cx="849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2870" name="Text Box 54"/>
          <p:cNvSpPr txBox="1">
            <a:spLocks noChangeArrowheads="1"/>
          </p:cNvSpPr>
          <p:nvPr/>
        </p:nvSpPr>
        <p:spPr bwMode="auto">
          <a:xfrm>
            <a:off x="4154494" y="2263502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2871" name="Text Box 55"/>
          <p:cNvSpPr txBox="1">
            <a:spLocks noChangeArrowheads="1"/>
          </p:cNvSpPr>
          <p:nvPr/>
        </p:nvSpPr>
        <p:spPr bwMode="auto">
          <a:xfrm>
            <a:off x="1887541" y="3465240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62872" name="Text Box 56"/>
          <p:cNvSpPr txBox="1">
            <a:spLocks noChangeArrowheads="1"/>
          </p:cNvSpPr>
          <p:nvPr/>
        </p:nvSpPr>
        <p:spPr bwMode="auto">
          <a:xfrm>
            <a:off x="250825" y="4797439"/>
            <a:ext cx="86423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方法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是面向对象技术中使用的专门名词。所谓</a:t>
            </a: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方法</a:t>
            </a: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就是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对所请求的对象进行的操作，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因此这些方法实际上也就是一些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命令。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因此，请求报文的类型是由它所采用的方法决定的。 </a:t>
            </a:r>
          </a:p>
        </p:txBody>
      </p:sp>
      <p:sp>
        <p:nvSpPr>
          <p:cNvPr id="653370" name="Rectangle 58"/>
          <p:cNvSpPr>
            <a:spLocks noChangeArrowheads="1"/>
          </p:cNvSpPr>
          <p:nvPr/>
        </p:nvSpPr>
        <p:spPr bwMode="auto">
          <a:xfrm>
            <a:off x="1763715" y="1758677"/>
            <a:ext cx="1439862" cy="57626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214282" y="2500306"/>
            <a:ext cx="8786842" cy="4357694"/>
          </a:xfrm>
          <a:prstGeom prst="rect">
            <a:avLst/>
          </a:prstGeom>
          <a:solidFill>
            <a:srgbClr val="FFFFCC"/>
          </a:solidFill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3000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方法（操作）                   意义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OPTION   	    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请求一些选项的信息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GET             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请求读取由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URL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所标志的信息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HEAD         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请求读取由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URL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所标志的信息的首部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POST    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给服务器添加信息（例如，注释）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PUT       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在指明的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URL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下存储一个文档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DELETE 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删除指明的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URL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所标志的资源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TRACE       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用来进行环回测试的请求报文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333399"/>
              </a:buClr>
              <a:buSzPct val="75000"/>
              <a:buFont typeface="Wingdings" panose="05000000000000000000" pitchFamily="2" charset="2"/>
              <a:buNone/>
              <a:tabLst>
                <a:tab pos="2147888" algn="l"/>
              </a:tabLst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CONNECT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用于代理服务器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65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70" grpId="0" animBg="1"/>
      <p:bldP spid="653370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1884363" y="3065199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1884363" y="2249224"/>
            <a:ext cx="3136900" cy="407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1884368" y="1842814"/>
            <a:ext cx="480218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dirty="0"/>
              <a:t>HTTP </a:t>
            </a:r>
            <a:r>
              <a:rPr dirty="0"/>
              <a:t>的报文结构（响应报文） 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4133850" y="3074724"/>
            <a:ext cx="887413" cy="3889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1890714" y="3492226"/>
            <a:ext cx="909637" cy="3873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4133850" y="2258739"/>
            <a:ext cx="887413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3578225" y="3074714"/>
            <a:ext cx="120650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3578230" y="2258739"/>
            <a:ext cx="111125" cy="39846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>
            <a:off x="3440113" y="3065199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>
            <a:off x="4133850" y="3065199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>
            <a:off x="3578225" y="3065199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22" name="Rectangle 14"/>
          <p:cNvSpPr>
            <a:spLocks noChangeArrowheads="1"/>
          </p:cNvSpPr>
          <p:nvPr/>
        </p:nvSpPr>
        <p:spPr bwMode="auto">
          <a:xfrm>
            <a:off x="5770568" y="1852341"/>
            <a:ext cx="915987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23" name="Rectangle 15"/>
          <p:cNvSpPr>
            <a:spLocks noChangeArrowheads="1"/>
          </p:cNvSpPr>
          <p:nvPr/>
        </p:nvSpPr>
        <p:spPr bwMode="auto">
          <a:xfrm>
            <a:off x="4438655" y="1852341"/>
            <a:ext cx="1111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24" name="Rectangle 16"/>
          <p:cNvSpPr>
            <a:spLocks noChangeArrowheads="1"/>
          </p:cNvSpPr>
          <p:nvPr/>
        </p:nvSpPr>
        <p:spPr bwMode="auto">
          <a:xfrm>
            <a:off x="3106743" y="1852341"/>
            <a:ext cx="111125" cy="3968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2055818" y="1831702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版   本</a:t>
            </a:r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>
            <a:off x="3106738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217863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4438650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>
            <a:off x="4549775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5770563" y="1842814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3348042" y="1817415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状态码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4676779" y="1831702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短   语</a:t>
            </a:r>
          </a:p>
        </p:txBody>
      </p:sp>
      <p:sp>
        <p:nvSpPr>
          <p:cNvPr id="171033" name="Text Box 25"/>
          <p:cNvSpPr txBox="1">
            <a:spLocks noChangeArrowheads="1"/>
          </p:cNvSpPr>
          <p:nvPr/>
        </p:nvSpPr>
        <p:spPr bwMode="auto">
          <a:xfrm>
            <a:off x="1892300" y="2244452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首部字段名</a:t>
            </a:r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>
            <a:off x="3440113" y="2249224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>
            <a:off x="4133850" y="2249224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36" name="Text Box 28"/>
          <p:cNvSpPr txBox="1">
            <a:spLocks noChangeArrowheads="1"/>
          </p:cNvSpPr>
          <p:nvPr/>
        </p:nvSpPr>
        <p:spPr bwMode="auto">
          <a:xfrm>
            <a:off x="5251455" y="266037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首部行</a:t>
            </a:r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>
            <a:off x="3578225" y="2249224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38" name="Text Box 30"/>
          <p:cNvSpPr txBox="1">
            <a:spLocks noChangeArrowheads="1"/>
          </p:cNvSpPr>
          <p:nvPr/>
        </p:nvSpPr>
        <p:spPr bwMode="auto">
          <a:xfrm>
            <a:off x="3367088" y="2246040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3700463" y="2252390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值</a:t>
            </a:r>
          </a:p>
        </p:txBody>
      </p:sp>
      <p:sp>
        <p:nvSpPr>
          <p:cNvPr id="171040" name="Text Box 32"/>
          <p:cNvSpPr txBox="1">
            <a:spLocks noChangeArrowheads="1"/>
          </p:cNvSpPr>
          <p:nvPr/>
        </p:nvSpPr>
        <p:spPr bwMode="auto">
          <a:xfrm>
            <a:off x="1887539" y="3052490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首部字段名</a:t>
            </a:r>
          </a:p>
        </p:txBody>
      </p:sp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3724275" y="3065190"/>
            <a:ext cx="44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值</a:t>
            </a:r>
          </a:p>
        </p:txBody>
      </p:sp>
      <p:sp>
        <p:nvSpPr>
          <p:cNvPr id="171042" name="Text Box 34"/>
          <p:cNvSpPr txBox="1">
            <a:spLocks noChangeArrowheads="1"/>
          </p:cNvSpPr>
          <p:nvPr/>
        </p:nvSpPr>
        <p:spPr bwMode="auto">
          <a:xfrm>
            <a:off x="3328988" y="3684315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71043" name="Text Box 35"/>
          <p:cNvSpPr txBox="1">
            <a:spLocks noChangeArrowheads="1"/>
          </p:cNvSpPr>
          <p:nvPr/>
        </p:nvSpPr>
        <p:spPr bwMode="auto">
          <a:xfrm rot="-5400000">
            <a:off x="2633753" y="268812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…</a:t>
            </a:r>
          </a:p>
        </p:txBody>
      </p:sp>
      <p:sp>
        <p:nvSpPr>
          <p:cNvPr id="171044" name="AutoShape 36"/>
          <p:cNvSpPr>
            <a:spLocks/>
          </p:cNvSpPr>
          <p:nvPr/>
        </p:nvSpPr>
        <p:spPr bwMode="auto">
          <a:xfrm>
            <a:off x="5091113" y="2301611"/>
            <a:ext cx="222250" cy="1171575"/>
          </a:xfrm>
          <a:prstGeom prst="rightBrace">
            <a:avLst>
              <a:gd name="adj1" fmla="val 43929"/>
              <a:gd name="adj2" fmla="val 50000"/>
            </a:avLst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45" name="Rectangle 37"/>
          <p:cNvSpPr>
            <a:spLocks noChangeArrowheads="1"/>
          </p:cNvSpPr>
          <p:nvPr/>
        </p:nvSpPr>
        <p:spPr bwMode="auto">
          <a:xfrm>
            <a:off x="1884363" y="3879586"/>
            <a:ext cx="4997450" cy="9175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b="1"/>
          </a:p>
        </p:txBody>
      </p:sp>
      <p:sp>
        <p:nvSpPr>
          <p:cNvPr id="171046" name="Text Box 38"/>
          <p:cNvSpPr txBox="1">
            <a:spLocks noChangeArrowheads="1"/>
          </p:cNvSpPr>
          <p:nvPr/>
        </p:nvSpPr>
        <p:spPr bwMode="auto">
          <a:xfrm>
            <a:off x="3063302" y="3973239"/>
            <a:ext cx="27655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实体主体</a:t>
            </a:r>
          </a:p>
          <a:p>
            <a:pPr algn="ctr"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（有些响应报文不用）</a:t>
            </a:r>
          </a:p>
        </p:txBody>
      </p:sp>
      <p:sp>
        <p:nvSpPr>
          <p:cNvPr id="171047" name="Text Box 39"/>
          <p:cNvSpPr txBox="1">
            <a:spLocks noChangeArrowheads="1"/>
          </p:cNvSpPr>
          <p:nvPr/>
        </p:nvSpPr>
        <p:spPr bwMode="auto">
          <a:xfrm>
            <a:off x="6650043" y="1831702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状态行</a:t>
            </a:r>
          </a:p>
        </p:txBody>
      </p:sp>
      <p:sp>
        <p:nvSpPr>
          <p:cNvPr id="171048" name="Line 40"/>
          <p:cNvSpPr>
            <a:spLocks noChangeShapeType="1"/>
          </p:cNvSpPr>
          <p:nvPr/>
        </p:nvSpPr>
        <p:spPr bwMode="auto">
          <a:xfrm>
            <a:off x="1884363" y="2657201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49" name="Line 41"/>
          <p:cNvSpPr>
            <a:spLocks noChangeShapeType="1"/>
          </p:cNvSpPr>
          <p:nvPr/>
        </p:nvSpPr>
        <p:spPr bwMode="auto">
          <a:xfrm>
            <a:off x="1884363" y="3473176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0" name="Line 42"/>
          <p:cNvSpPr>
            <a:spLocks noChangeShapeType="1"/>
          </p:cNvSpPr>
          <p:nvPr/>
        </p:nvSpPr>
        <p:spPr bwMode="auto">
          <a:xfrm>
            <a:off x="2800350" y="3473176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1" name="Line 43"/>
          <p:cNvSpPr>
            <a:spLocks noChangeShapeType="1"/>
          </p:cNvSpPr>
          <p:nvPr/>
        </p:nvSpPr>
        <p:spPr bwMode="auto">
          <a:xfrm>
            <a:off x="5021263" y="2657201"/>
            <a:ext cx="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2" name="Text Box 44"/>
          <p:cNvSpPr txBox="1">
            <a:spLocks noChangeArrowheads="1"/>
          </p:cNvSpPr>
          <p:nvPr/>
        </p:nvSpPr>
        <p:spPr bwMode="auto">
          <a:xfrm>
            <a:off x="3449639" y="1182415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空格</a:t>
            </a:r>
          </a:p>
        </p:txBody>
      </p:sp>
      <p:sp>
        <p:nvSpPr>
          <p:cNvPr id="171053" name="Text Box 45"/>
          <p:cNvSpPr txBox="1">
            <a:spLocks noChangeArrowheads="1"/>
          </p:cNvSpPr>
          <p:nvPr/>
        </p:nvSpPr>
        <p:spPr bwMode="auto">
          <a:xfrm>
            <a:off x="5386388" y="1182415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回车换行</a:t>
            </a:r>
          </a:p>
        </p:txBody>
      </p:sp>
      <p:sp>
        <p:nvSpPr>
          <p:cNvPr id="171054" name="Line 46"/>
          <p:cNvSpPr>
            <a:spLocks noChangeShapeType="1"/>
          </p:cNvSpPr>
          <p:nvPr/>
        </p:nvSpPr>
        <p:spPr bwMode="auto">
          <a:xfrm>
            <a:off x="4059238" y="1536426"/>
            <a:ext cx="407987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5" name="Line 47"/>
          <p:cNvSpPr>
            <a:spLocks noChangeShapeType="1"/>
          </p:cNvSpPr>
          <p:nvPr/>
        </p:nvSpPr>
        <p:spPr bwMode="auto">
          <a:xfrm flipH="1">
            <a:off x="3133725" y="1536426"/>
            <a:ext cx="44450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6" name="Line 48"/>
          <p:cNvSpPr>
            <a:spLocks noChangeShapeType="1"/>
          </p:cNvSpPr>
          <p:nvPr/>
        </p:nvSpPr>
        <p:spPr bwMode="auto">
          <a:xfrm>
            <a:off x="5983288" y="1536426"/>
            <a:ext cx="222250" cy="306388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7" name="Line 49"/>
          <p:cNvSpPr>
            <a:spLocks noChangeShapeType="1"/>
          </p:cNvSpPr>
          <p:nvPr/>
        </p:nvSpPr>
        <p:spPr bwMode="auto">
          <a:xfrm>
            <a:off x="3689350" y="3065199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8" name="Line 50"/>
          <p:cNvSpPr>
            <a:spLocks noChangeShapeType="1"/>
          </p:cNvSpPr>
          <p:nvPr/>
        </p:nvSpPr>
        <p:spPr bwMode="auto">
          <a:xfrm>
            <a:off x="3689350" y="2249224"/>
            <a:ext cx="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71059" name="Text Box 51"/>
          <p:cNvSpPr txBox="1">
            <a:spLocks noChangeArrowheads="1"/>
          </p:cNvSpPr>
          <p:nvPr/>
        </p:nvSpPr>
        <p:spPr bwMode="auto">
          <a:xfrm>
            <a:off x="3367088" y="3066777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:</a:t>
            </a:r>
          </a:p>
        </p:txBody>
      </p:sp>
      <p:sp>
        <p:nvSpPr>
          <p:cNvPr id="171060" name="Text Box 52"/>
          <p:cNvSpPr txBox="1">
            <a:spLocks noChangeArrowheads="1"/>
          </p:cNvSpPr>
          <p:nvPr/>
        </p:nvSpPr>
        <p:spPr bwMode="auto">
          <a:xfrm>
            <a:off x="5729293" y="1831702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71061" name="Text Box 53"/>
          <p:cNvSpPr txBox="1">
            <a:spLocks noChangeArrowheads="1"/>
          </p:cNvSpPr>
          <p:nvPr/>
        </p:nvSpPr>
        <p:spPr bwMode="auto">
          <a:xfrm>
            <a:off x="4148138" y="3073128"/>
            <a:ext cx="8493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71062" name="Text Box 54"/>
          <p:cNvSpPr txBox="1">
            <a:spLocks noChangeArrowheads="1"/>
          </p:cNvSpPr>
          <p:nvPr/>
        </p:nvSpPr>
        <p:spPr bwMode="auto">
          <a:xfrm>
            <a:off x="4154492" y="2263502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71063" name="Text Box 55"/>
          <p:cNvSpPr txBox="1">
            <a:spLocks noChangeArrowheads="1"/>
          </p:cNvSpPr>
          <p:nvPr/>
        </p:nvSpPr>
        <p:spPr bwMode="auto">
          <a:xfrm>
            <a:off x="1887541" y="3465240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CRLF</a:t>
            </a:r>
          </a:p>
        </p:txBody>
      </p:sp>
      <p:sp>
        <p:nvSpPr>
          <p:cNvPr id="171064" name="Text Box 56"/>
          <p:cNvSpPr txBox="1">
            <a:spLocks noChangeArrowheads="1"/>
          </p:cNvSpPr>
          <p:nvPr/>
        </p:nvSpPr>
        <p:spPr bwMode="auto">
          <a:xfrm>
            <a:off x="539755" y="4864124"/>
            <a:ext cx="82089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响应报文的开始行是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状态行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。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状态行包括三项内容，即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HTTP 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的版本，状态码，</a:t>
            </a: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以及解释状态码的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黑体" pitchFamily="49" charset="-122"/>
              </a:rPr>
              <a:t>简单短语。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74650" y="1758677"/>
            <a:ext cx="7869238" cy="576263"/>
            <a:chOff x="236" y="1026"/>
            <a:chExt cx="4957" cy="363"/>
          </a:xfrm>
        </p:grpSpPr>
        <p:sp>
          <p:nvSpPr>
            <p:cNvPr id="171066" name="Rectangle 59"/>
            <p:cNvSpPr>
              <a:spLocks noChangeArrowheads="1"/>
            </p:cNvSpPr>
            <p:nvPr/>
          </p:nvSpPr>
          <p:spPr bwMode="auto">
            <a:xfrm>
              <a:off x="1111" y="1026"/>
              <a:ext cx="4082" cy="363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b="1"/>
            </a:p>
          </p:txBody>
        </p:sp>
        <p:sp>
          <p:nvSpPr>
            <p:cNvPr id="171067" name="Text Box 60"/>
            <p:cNvSpPr txBox="1">
              <a:spLocks noChangeArrowheads="1"/>
            </p:cNvSpPr>
            <p:nvPr/>
          </p:nvSpPr>
          <p:spPr bwMode="auto">
            <a:xfrm>
              <a:off x="236" y="1027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333399"/>
                  </a:solidFill>
                  <a:ea typeface="黑体" pitchFamily="49" charset="-122"/>
                </a:rPr>
                <a:t>开始行</a:t>
              </a: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369300" cy="7921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6.5  </a:t>
            </a:r>
            <a:r>
              <a:rPr lang="zh-CN" altLang="en-US" smtClean="0">
                <a:ea typeface="黑体" pitchFamily="49" charset="-122"/>
              </a:rPr>
              <a:t>电子邮件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369300" cy="4933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/>
              <a:t>6.5.1  </a:t>
            </a:r>
            <a:r>
              <a:rPr lang="zh-CN" altLang="en-US" sz="3200" dirty="0"/>
              <a:t>电子邮件</a:t>
            </a:r>
            <a:r>
              <a:rPr lang="zh-CN" altLang="en-US" sz="3200" dirty="0" smtClean="0"/>
              <a:t>概述</a:t>
            </a:r>
            <a:endParaRPr lang="en-US" altLang="zh-CN" sz="3200" dirty="0" smtClean="0"/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6.5.2  </a:t>
            </a:r>
            <a:r>
              <a:rPr lang="zh-CN" altLang="en-US" sz="3200" dirty="0">
                <a:solidFill>
                  <a:srgbClr val="FF0000"/>
                </a:solidFill>
              </a:rPr>
              <a:t>简单邮件传送协议 </a:t>
            </a:r>
            <a:r>
              <a:rPr lang="en-US" altLang="zh-CN" sz="3200" dirty="0" smtClean="0">
                <a:solidFill>
                  <a:srgbClr val="FF0000"/>
                </a:solidFill>
              </a:rPr>
              <a:t>SMTP</a:t>
            </a:r>
          </a:p>
          <a:p>
            <a:pPr eaLnBrk="1" hangingPunct="1">
              <a:defRPr/>
            </a:pPr>
            <a:r>
              <a:rPr lang="en-US" altLang="zh-CN" sz="3200" dirty="0"/>
              <a:t>6.5.3  </a:t>
            </a:r>
            <a:r>
              <a:rPr lang="zh-CN" altLang="en-US" sz="3200" dirty="0"/>
              <a:t>电子邮件的信息</a:t>
            </a:r>
            <a:r>
              <a:rPr lang="zh-CN" altLang="en-US" sz="3200" dirty="0" smtClean="0"/>
              <a:t>格式</a:t>
            </a:r>
            <a:endParaRPr lang="en-US" altLang="zh-CN" sz="3200" dirty="0" smtClean="0"/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6.5.4  </a:t>
            </a:r>
            <a:r>
              <a:rPr lang="zh-CN" altLang="en-US" sz="3200" dirty="0">
                <a:solidFill>
                  <a:srgbClr val="FF0000"/>
                </a:solidFill>
              </a:rPr>
              <a:t>邮件读取协议 </a:t>
            </a:r>
            <a:r>
              <a:rPr lang="en-US" altLang="zh-CN" sz="3200" dirty="0">
                <a:solidFill>
                  <a:srgbClr val="FF0000"/>
                </a:solidFill>
              </a:rPr>
              <a:t>POP3 </a:t>
            </a:r>
            <a:r>
              <a:rPr lang="zh-CN" altLang="en-US" sz="3200" dirty="0">
                <a:solidFill>
                  <a:srgbClr val="FF0000"/>
                </a:solidFill>
              </a:rPr>
              <a:t>和 </a:t>
            </a:r>
            <a:r>
              <a:rPr lang="en-US" altLang="zh-CN" sz="3200" dirty="0" smtClean="0">
                <a:solidFill>
                  <a:srgbClr val="FF0000"/>
                </a:solidFill>
              </a:rPr>
              <a:t>IMAP</a:t>
            </a:r>
          </a:p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6.5.5  </a:t>
            </a:r>
            <a:r>
              <a:rPr lang="zh-CN" altLang="en-US" sz="3200" dirty="0">
                <a:solidFill>
                  <a:srgbClr val="FF0000"/>
                </a:solidFill>
              </a:rPr>
              <a:t>基于万维网的</a:t>
            </a:r>
            <a:r>
              <a:rPr lang="zh-CN" altLang="en-US" sz="3200" dirty="0" smtClean="0">
                <a:solidFill>
                  <a:srgbClr val="FF0000"/>
                </a:solidFill>
              </a:rPr>
              <a:t>电子邮件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zh-CN" sz="3200" dirty="0"/>
              <a:t>6.5.6  </a:t>
            </a:r>
            <a:r>
              <a:rPr lang="zh-CN" altLang="en-US" sz="3200" dirty="0" smtClean="0"/>
              <a:t>通用互联网</a:t>
            </a:r>
            <a:r>
              <a:rPr lang="zh-CN" altLang="en-US" sz="3200" dirty="0"/>
              <a:t>邮件扩充 </a:t>
            </a:r>
            <a:r>
              <a:rPr lang="en-US" altLang="zh-CN" sz="3200" dirty="0"/>
              <a:t>MIME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/>
            </a:r>
            <a:br>
              <a:rPr lang="zh-CN" altLang="en-US" dirty="0" smtClean="0">
                <a:ea typeface="黑体" pitchFamily="49" charset="-122"/>
              </a:rPr>
            </a:br>
            <a:r>
              <a:rPr lang="en-US" altLang="zh-CN" dirty="0" smtClean="0">
                <a:ea typeface="黑体" pitchFamily="49" charset="-122"/>
              </a:rPr>
              <a:t>6.5.1  </a:t>
            </a:r>
            <a:r>
              <a:rPr lang="zh-CN" altLang="en-US" dirty="0" smtClean="0">
                <a:ea typeface="黑体" pitchFamily="49" charset="-122"/>
              </a:rPr>
              <a:t>电子邮件概述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电子邮件 </a:t>
            </a:r>
            <a:r>
              <a:rPr lang="en-US" altLang="zh-CN" dirty="0" smtClean="0"/>
              <a:t>(</a:t>
            </a:r>
            <a:r>
              <a:rPr lang="en-US" altLang="zh-CN" dirty="0"/>
              <a:t>e-mail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</a:t>
            </a:r>
            <a:r>
              <a:rPr lang="zh-CN" altLang="en-US" dirty="0"/>
              <a:t>互联网上使用得最多的和最受用户欢迎的一种应用。</a:t>
            </a:r>
          </a:p>
          <a:p>
            <a:r>
              <a:rPr lang="zh-CN" altLang="en-US" dirty="0" smtClean="0"/>
              <a:t>电子邮件</a:t>
            </a:r>
            <a:r>
              <a:rPr lang="zh-CN" altLang="en-US" dirty="0"/>
              <a:t>不仅使用方便，而且还具有传递迅速和费用低廉的优点。</a:t>
            </a:r>
          </a:p>
          <a:p>
            <a:r>
              <a:rPr lang="zh-CN" altLang="en-US" dirty="0"/>
              <a:t>现在电子邮件不仅可传送文字信息，而且还可附上声音和图像。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7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mtClean="0">
                <a:ea typeface="黑体" pitchFamily="49" charset="-122"/>
              </a:rPr>
              <a:t>电子邮件的一些标准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发送邮件的协议：</a:t>
            </a:r>
            <a:r>
              <a:rPr lang="en-US" altLang="zh-CN" dirty="0"/>
              <a:t>SMTP</a:t>
            </a:r>
          </a:p>
          <a:p>
            <a:r>
              <a:rPr lang="zh-CN" altLang="en-US" dirty="0"/>
              <a:t>读取邮件的协议：</a:t>
            </a:r>
            <a:r>
              <a:rPr lang="en-US" altLang="zh-CN" dirty="0"/>
              <a:t>POP3 </a:t>
            </a:r>
            <a:r>
              <a:rPr lang="zh-CN" altLang="en-US" dirty="0"/>
              <a:t>和 </a:t>
            </a:r>
            <a:r>
              <a:rPr lang="en-US" altLang="zh-CN" dirty="0"/>
              <a:t>IMAP</a:t>
            </a:r>
          </a:p>
          <a:p>
            <a:r>
              <a:rPr lang="en-US" altLang="zh-CN" dirty="0"/>
              <a:t>MIME </a:t>
            </a:r>
            <a:r>
              <a:rPr lang="zh-CN" altLang="en-US" dirty="0" smtClean="0"/>
              <a:t>可</a:t>
            </a:r>
            <a:r>
              <a:rPr lang="zh-CN" altLang="en-US" dirty="0"/>
              <a:t>在邮件中同时传送多种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如文本、声音、图像、视像等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数据。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电子邮件的最主要的组成</a:t>
            </a:r>
            <a:r>
              <a:rPr lang="zh-CN" altLang="en-US" sz="4000" dirty="0" smtClean="0"/>
              <a:t>构件</a:t>
            </a:r>
            <a:endParaRPr lang="zh-CN" altLang="en-US" sz="4000" dirty="0"/>
          </a:p>
        </p:txBody>
      </p:sp>
      <p:graphicFrame>
        <p:nvGraphicFramePr>
          <p:cNvPr id="1137023" name="Object 383"/>
          <p:cNvGraphicFramePr>
            <a:graphicFrameLocks noGrp="1" noChangeAspect="1"/>
          </p:cNvGraphicFramePr>
          <p:nvPr>
            <p:ph idx="1"/>
          </p:nvPr>
        </p:nvGraphicFramePr>
        <p:xfrm>
          <a:off x="3741738" y="3282950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40" name="VISIO" r:id="rId4" imgW="1689840" imgH="964440" progId="">
                  <p:embed/>
                </p:oleObj>
              </mc:Choice>
              <mc:Fallback>
                <p:oleObj name="VISIO" r:id="rId4" imgW="1689840" imgH="9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282950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43" name="Line 3"/>
          <p:cNvSpPr>
            <a:spLocks noChangeShapeType="1"/>
          </p:cNvSpPr>
          <p:nvPr/>
        </p:nvSpPr>
        <p:spPr bwMode="auto">
          <a:xfrm flipH="1" flipV="1">
            <a:off x="1066800" y="4368800"/>
            <a:ext cx="762000" cy="76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44" name="Freeform 4"/>
          <p:cNvSpPr>
            <a:spLocks/>
          </p:cNvSpPr>
          <p:nvPr/>
        </p:nvSpPr>
        <p:spPr bwMode="auto">
          <a:xfrm>
            <a:off x="7448550" y="4303723"/>
            <a:ext cx="762000" cy="142875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90"/>
              </a:cxn>
            </a:cxnLst>
            <a:rect l="0" t="0" r="r" b="b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45" name="Line 5"/>
          <p:cNvSpPr>
            <a:spLocks noChangeShapeType="1"/>
          </p:cNvSpPr>
          <p:nvPr/>
        </p:nvSpPr>
        <p:spPr bwMode="auto">
          <a:xfrm flipH="1" flipV="1">
            <a:off x="5848350" y="4521200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46" name="Line 6"/>
          <p:cNvSpPr>
            <a:spLocks noChangeShapeType="1"/>
          </p:cNvSpPr>
          <p:nvPr/>
        </p:nvSpPr>
        <p:spPr bwMode="auto">
          <a:xfrm flipH="1" flipV="1">
            <a:off x="2819400" y="4508500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47" name="Text Box 7"/>
          <p:cNvSpPr txBox="1">
            <a:spLocks noChangeArrowheads="1"/>
          </p:cNvSpPr>
          <p:nvPr/>
        </p:nvSpPr>
        <p:spPr bwMode="auto">
          <a:xfrm>
            <a:off x="76204" y="354806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1136648" name="Text Box 8"/>
          <p:cNvSpPr txBox="1">
            <a:spLocks noChangeArrowheads="1"/>
          </p:cNvSpPr>
          <p:nvPr/>
        </p:nvSpPr>
        <p:spPr bwMode="auto">
          <a:xfrm>
            <a:off x="1060450" y="54086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邮件缓存</a:t>
            </a:r>
          </a:p>
        </p:txBody>
      </p:sp>
      <p:sp>
        <p:nvSpPr>
          <p:cNvPr id="1136649" name="Text Box 9"/>
          <p:cNvSpPr txBox="1">
            <a:spLocks noChangeArrowheads="1"/>
          </p:cNvSpPr>
          <p:nvPr/>
        </p:nvSpPr>
        <p:spPr bwMode="auto">
          <a:xfrm>
            <a:off x="5486400" y="5438784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接收端</a:t>
            </a:r>
          </a:p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1136650" name="Oval 10"/>
          <p:cNvSpPr>
            <a:spLocks noChangeArrowheads="1"/>
          </p:cNvSpPr>
          <p:nvPr/>
        </p:nvSpPr>
        <p:spPr bwMode="auto">
          <a:xfrm>
            <a:off x="6324600" y="3833823"/>
            <a:ext cx="1296988" cy="1296987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07188" y="3943350"/>
            <a:ext cx="457200" cy="457200"/>
            <a:chOff x="2351" y="2975"/>
            <a:chExt cx="481" cy="433"/>
          </a:xfrm>
        </p:grpSpPr>
        <p:sp>
          <p:nvSpPr>
            <p:cNvPr id="1136652" name="Rectangle 12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3" name="Line 13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4" name="Line 14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5" name="Line 15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6" name="Line 16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7" name="Line 17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8" name="Line 18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59" name="Line 19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60" name="Line 20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602413" y="4495800"/>
            <a:ext cx="730250" cy="457200"/>
            <a:chOff x="1296" y="768"/>
            <a:chExt cx="556" cy="336"/>
          </a:xfrm>
        </p:grpSpPr>
        <p:sp>
          <p:nvSpPr>
            <p:cNvPr id="1136662" name="Rectangle 22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6" name="Group 25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1366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67" name="Freeform 27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6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69" name="Line 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670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31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8" name="Group 32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13667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74" name="Freeform 34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75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76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677" name="Line 37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8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10" name="Group 39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13668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81" name="Freeform 41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82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683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684" name="Line 44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90525" y="4049713"/>
            <a:ext cx="884238" cy="1014412"/>
            <a:chOff x="246" y="1767"/>
            <a:chExt cx="557" cy="639"/>
          </a:xfrm>
        </p:grpSpPr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1136687" name="Freeform 47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/>
                <a:ahLst/>
                <a:cxnLst>
                  <a:cxn ang="0">
                    <a:pos x="652" y="26"/>
                  </a:cxn>
                  <a:cxn ang="0">
                    <a:pos x="982" y="1347"/>
                  </a:cxn>
                  <a:cxn ang="0">
                    <a:pos x="0" y="1477"/>
                  </a:cxn>
                  <a:cxn ang="0">
                    <a:pos x="252" y="0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1136689" name="Freeform 49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/>
                  <a:ahLst/>
                  <a:cxnLst>
                    <a:cxn ang="0">
                      <a:pos x="2751" y="270"/>
                    </a:cxn>
                    <a:cxn ang="0">
                      <a:pos x="1016" y="522"/>
                    </a:cxn>
                    <a:cxn ang="0">
                      <a:pos x="0" y="132"/>
                    </a:cxn>
                    <a:cxn ang="0">
                      <a:pos x="1302" y="0"/>
                    </a:cxn>
                    <a:cxn ang="0">
                      <a:pos x="2751" y="270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690" name="Freeform 50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/>
                  <a:ahLst/>
                  <a:cxnLst>
                    <a:cxn ang="0">
                      <a:pos x="1728" y="0"/>
                    </a:cxn>
                    <a:cxn ang="0">
                      <a:pos x="0" y="251"/>
                    </a:cxn>
                    <a:cxn ang="0">
                      <a:pos x="0" y="337"/>
                    </a:cxn>
                    <a:cxn ang="0">
                      <a:pos x="1728" y="88"/>
                    </a:cxn>
                    <a:cxn ang="0">
                      <a:pos x="1728" y="0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691" name="Freeform 51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/>
                  <a:ahLst/>
                  <a:cxnLst>
                    <a:cxn ang="0">
                      <a:pos x="1016" y="476"/>
                    </a:cxn>
                    <a:cxn ang="0">
                      <a:pos x="1016" y="390"/>
                    </a:cxn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016" y="476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6692" name="Freeform 52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1195" y="1747"/>
                  </a:cxn>
                  <a:cxn ang="0">
                    <a:pos x="0" y="1893"/>
                  </a:cxn>
                  <a:cxn ang="0">
                    <a:pos x="191" y="35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16" name="Group 55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17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113669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848" y="162"/>
                        </a:cxn>
                        <a:cxn ang="0">
                          <a:pos x="848" y="530"/>
                        </a:cxn>
                        <a:cxn ang="0">
                          <a:pos x="0" y="258"/>
                        </a:cxn>
                        <a:cxn ang="0">
                          <a:pos x="0" y="0"/>
                        </a:cxn>
                        <a:cxn ang="0">
                          <a:pos x="848" y="162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6698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0" y="404"/>
                        </a:cxn>
                        <a:cxn ang="0">
                          <a:pos x="631" y="312"/>
                        </a:cxn>
                        <a:cxn ang="0">
                          <a:pos x="631" y="0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6699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1479" y="126"/>
                        </a:cxn>
                        <a:cxn ang="0">
                          <a:pos x="842" y="162"/>
                        </a:cxn>
                        <a:cxn ang="0">
                          <a:pos x="0" y="0"/>
                        </a:cxn>
                        <a:cxn ang="0">
                          <a:pos x="619" y="0"/>
                        </a:cxn>
                        <a:cxn ang="0">
                          <a:pos x="1479" y="126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6700" name="Freeform 60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/>
                    <a:ahLst/>
                    <a:cxnLst>
                      <a:cxn ang="0">
                        <a:pos x="538" y="86"/>
                      </a:cxn>
                      <a:cxn ang="0">
                        <a:pos x="538" y="135"/>
                      </a:cxn>
                      <a:cxn ang="0">
                        <a:pos x="287" y="151"/>
                      </a:cxn>
                      <a:cxn ang="0">
                        <a:pos x="0" y="97"/>
                      </a:cxn>
                      <a:cxn ang="0">
                        <a:pos x="0" y="0"/>
                      </a:cxn>
                      <a:cxn ang="0">
                        <a:pos x="538" y="86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1136702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589" y="740"/>
                        </a:cxn>
                        <a:cxn ang="0">
                          <a:pos x="686" y="24"/>
                        </a:cxn>
                        <a:cxn ang="0">
                          <a:pos x="95" y="0"/>
                        </a:cxn>
                        <a:cxn ang="0">
                          <a:pos x="0" y="638"/>
                        </a:cxn>
                        <a:cxn ang="0">
                          <a:pos x="589" y="740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6703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97" y="0"/>
                        </a:cxn>
                        <a:cxn ang="0">
                          <a:pos x="608" y="163"/>
                        </a:cxn>
                        <a:cxn ang="0">
                          <a:pos x="536" y="735"/>
                        </a:cxn>
                        <a:cxn ang="0">
                          <a:pos x="0" y="717"/>
                        </a:cxn>
                        <a:cxn ang="0">
                          <a:pos x="97" y="0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6704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493" y="25"/>
                        </a:cxn>
                        <a:cxn ang="0">
                          <a:pos x="423" y="557"/>
                        </a:cxn>
                        <a:cxn ang="0">
                          <a:pos x="0" y="494"/>
                        </a:cxn>
                        <a:cxn ang="0">
                          <a:pos x="73" y="0"/>
                        </a:cxn>
                        <a:cxn ang="0">
                          <a:pos x="493" y="25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9" name="Group 65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1136706" name="Freeform 66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83" y="104"/>
                      </a:cxn>
                      <a:cxn ang="0">
                        <a:pos x="483" y="346"/>
                      </a:cxn>
                      <a:cxn ang="0">
                        <a:pos x="0" y="19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07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0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0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1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1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12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" name="Group 73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21" name="Group 74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1136715" name="Freeform 75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53" y="131"/>
                      </a:cxn>
                      <a:cxn ang="0">
                        <a:pos x="14" y="140"/>
                      </a:cxn>
                      <a:cxn ang="0">
                        <a:pos x="0" y="6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16" name="Freeform 76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136" y="5"/>
                      </a:cxn>
                      <a:cxn ang="0">
                        <a:pos x="148" y="122"/>
                      </a:cxn>
                      <a:cxn ang="0">
                        <a:pos x="0" y="61"/>
                      </a:cxn>
                      <a:cxn ang="0">
                        <a:pos x="58" y="43"/>
                      </a:cxn>
                      <a:cxn ang="0">
                        <a:pos x="111" y="70"/>
                      </a:cxn>
                      <a:cxn ang="0">
                        <a:pos x="94" y="0"/>
                      </a:cxn>
                      <a:cxn ang="0">
                        <a:pos x="136" y="5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Group 77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1136718" name="Freeform 78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/>
                    <a:ahLst/>
                    <a:cxnLst>
                      <a:cxn ang="0">
                        <a:pos x="1132" y="223"/>
                      </a:cxn>
                      <a:cxn ang="0">
                        <a:pos x="589" y="525"/>
                      </a:cxn>
                      <a:cxn ang="0">
                        <a:pos x="0" y="230"/>
                      </a:cxn>
                      <a:cxn ang="0">
                        <a:pos x="452" y="0"/>
                      </a:cxn>
                      <a:cxn ang="0">
                        <a:pos x="1132" y="223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19" name="Freeform 79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/>
                    <a:ahLst/>
                    <a:cxnLst>
                      <a:cxn ang="0">
                        <a:pos x="547" y="0"/>
                      </a:cxn>
                      <a:cxn ang="0">
                        <a:pos x="0" y="307"/>
                      </a:cxn>
                      <a:cxn ang="0">
                        <a:pos x="16" y="371"/>
                      </a:cxn>
                      <a:cxn ang="0">
                        <a:pos x="566" y="60"/>
                      </a:cxn>
                      <a:cxn ang="0">
                        <a:pos x="547" y="0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0" name="Freeform 80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/>
                    <a:ahLst/>
                    <a:cxnLst>
                      <a:cxn ang="0">
                        <a:pos x="605" y="363"/>
                      </a:cxn>
                      <a:cxn ang="0">
                        <a:pos x="587" y="295"/>
                      </a:cxn>
                      <a:cxn ang="0">
                        <a:pos x="0" y="0"/>
                      </a:cxn>
                      <a:cxn ang="0">
                        <a:pos x="21" y="53"/>
                      </a:cxn>
                      <a:cxn ang="0">
                        <a:pos x="605" y="363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1" name="Freeform 81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/>
                    <a:ahLst/>
                    <a:cxnLst>
                      <a:cxn ang="0">
                        <a:pos x="454" y="59"/>
                      </a:cxn>
                      <a:cxn ang="0">
                        <a:pos x="297" y="0"/>
                      </a:cxn>
                      <a:cxn ang="0">
                        <a:pos x="0" y="161"/>
                      </a:cxn>
                      <a:cxn ang="0">
                        <a:pos x="151" y="230"/>
                      </a:cxn>
                      <a:cxn ang="0">
                        <a:pos x="454" y="5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2" name="Freeform 82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/>
                    <a:ahLst/>
                    <a:cxnLst>
                      <a:cxn ang="0">
                        <a:pos x="669" y="150"/>
                      </a:cxn>
                      <a:cxn ang="0">
                        <a:pos x="377" y="309"/>
                      </a:cxn>
                      <a:cxn ang="0">
                        <a:pos x="0" y="132"/>
                      </a:cxn>
                      <a:cxn ang="0">
                        <a:pos x="273" y="0"/>
                      </a:cxn>
                      <a:cxn ang="0">
                        <a:pos x="669" y="150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3" name="Freeform 83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/>
                    <a:ahLst/>
                    <a:cxnLst>
                      <a:cxn ang="0">
                        <a:pos x="584" y="283"/>
                      </a:cxn>
                      <a:cxn ang="0">
                        <a:pos x="738" y="205"/>
                      </a:cxn>
                      <a:cxn ang="0">
                        <a:pos x="118" y="0"/>
                      </a:cxn>
                      <a:cxn ang="0">
                        <a:pos x="0" y="60"/>
                      </a:cxn>
                      <a:cxn ang="0">
                        <a:pos x="584" y="283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4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5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6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7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8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29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0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1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2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3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4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5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6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7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8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39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40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41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42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43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744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455613" y="4216400"/>
            <a:ext cx="87312" cy="171450"/>
            <a:chOff x="287" y="1872"/>
            <a:chExt cx="55" cy="108"/>
          </a:xfrm>
        </p:grpSpPr>
        <p:sp>
          <p:nvSpPr>
            <p:cNvPr id="1136746" name="Freeform 106"/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3" y="121"/>
                </a:cxn>
                <a:cxn ang="0">
                  <a:pos x="104" y="84"/>
                </a:cxn>
                <a:cxn ang="0">
                  <a:pos x="125" y="30"/>
                </a:cxn>
                <a:cxn ang="0">
                  <a:pos x="137" y="6"/>
                </a:cxn>
                <a:cxn ang="0">
                  <a:pos x="195" y="0"/>
                </a:cxn>
                <a:cxn ang="0">
                  <a:pos x="276" y="45"/>
                </a:cxn>
                <a:cxn ang="0">
                  <a:pos x="255" y="143"/>
                </a:cxn>
                <a:cxn ang="0">
                  <a:pos x="232" y="198"/>
                </a:cxn>
                <a:cxn ang="0">
                  <a:pos x="179" y="365"/>
                </a:cxn>
                <a:cxn ang="0">
                  <a:pos x="92" y="540"/>
                </a:cxn>
                <a:cxn ang="0">
                  <a:pos x="0" y="192"/>
                </a:cxn>
              </a:cxnLst>
              <a:rect l="0" t="0" r="r" b="b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47" name="Freeform 107"/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5" y="25"/>
                </a:cxn>
                <a:cxn ang="0">
                  <a:pos x="165" y="46"/>
                </a:cxn>
                <a:cxn ang="0">
                  <a:pos x="216" y="44"/>
                </a:cxn>
                <a:cxn ang="0">
                  <a:pos x="185" y="132"/>
                </a:cxn>
                <a:cxn ang="0">
                  <a:pos x="147" y="128"/>
                </a:cxn>
                <a:cxn ang="0">
                  <a:pos x="118" y="112"/>
                </a:cxn>
                <a:cxn ang="0">
                  <a:pos x="134" y="138"/>
                </a:cxn>
                <a:cxn ang="0">
                  <a:pos x="177" y="146"/>
                </a:cxn>
                <a:cxn ang="0">
                  <a:pos x="145" y="242"/>
                </a:cxn>
                <a:cxn ang="0">
                  <a:pos x="124" y="312"/>
                </a:cxn>
                <a:cxn ang="0">
                  <a:pos x="115" y="271"/>
                </a:cxn>
                <a:cxn ang="0">
                  <a:pos x="103" y="197"/>
                </a:cxn>
                <a:cxn ang="0">
                  <a:pos x="102" y="155"/>
                </a:cxn>
                <a:cxn ang="0">
                  <a:pos x="94" y="173"/>
                </a:cxn>
                <a:cxn ang="0">
                  <a:pos x="94" y="222"/>
                </a:cxn>
                <a:cxn ang="0">
                  <a:pos x="103" y="290"/>
                </a:cxn>
                <a:cxn ang="0">
                  <a:pos x="110" y="333"/>
                </a:cxn>
                <a:cxn ang="0">
                  <a:pos x="91" y="385"/>
                </a:cxn>
                <a:cxn ang="0">
                  <a:pos x="55" y="250"/>
                </a:cxn>
                <a:cxn ang="0">
                  <a:pos x="39" y="204"/>
                </a:cxn>
                <a:cxn ang="0">
                  <a:pos x="12" y="135"/>
                </a:cxn>
                <a:cxn ang="0">
                  <a:pos x="0" y="115"/>
                </a:cxn>
                <a:cxn ang="0">
                  <a:pos x="16" y="88"/>
                </a:cxn>
                <a:cxn ang="0">
                  <a:pos x="64" y="64"/>
                </a:cxn>
                <a:cxn ang="0">
                  <a:pos x="81" y="87"/>
                </a:cxn>
                <a:cxn ang="0">
                  <a:pos x="71" y="46"/>
                </a:cxn>
                <a:cxn ang="0">
                  <a:pos x="91" y="0"/>
                </a:cxn>
              </a:cxnLst>
              <a:rect l="0" t="0" r="r" b="b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108"/>
          <p:cNvGrpSpPr>
            <a:grpSpLocks/>
          </p:cNvGrpSpPr>
          <p:nvPr/>
        </p:nvGrpSpPr>
        <p:grpSpPr bwMode="auto">
          <a:xfrm>
            <a:off x="441330" y="4117975"/>
            <a:ext cx="111125" cy="120650"/>
            <a:chOff x="278" y="1810"/>
            <a:chExt cx="70" cy="76"/>
          </a:xfrm>
        </p:grpSpPr>
        <p:sp>
          <p:nvSpPr>
            <p:cNvPr id="1136749" name="Freeform 109"/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/>
              <a:ahLst/>
              <a:cxnLst>
                <a:cxn ang="0">
                  <a:pos x="3" y="130"/>
                </a:cxn>
                <a:cxn ang="0">
                  <a:pos x="11" y="155"/>
                </a:cxn>
                <a:cxn ang="0">
                  <a:pos x="26" y="167"/>
                </a:cxn>
                <a:cxn ang="0">
                  <a:pos x="35" y="187"/>
                </a:cxn>
                <a:cxn ang="0">
                  <a:pos x="45" y="203"/>
                </a:cxn>
                <a:cxn ang="0">
                  <a:pos x="61" y="218"/>
                </a:cxn>
                <a:cxn ang="0">
                  <a:pos x="73" y="227"/>
                </a:cxn>
                <a:cxn ang="0">
                  <a:pos x="93" y="238"/>
                </a:cxn>
                <a:cxn ang="0">
                  <a:pos x="96" y="252"/>
                </a:cxn>
                <a:cxn ang="0">
                  <a:pos x="96" y="270"/>
                </a:cxn>
                <a:cxn ang="0">
                  <a:pos x="91" y="315"/>
                </a:cxn>
                <a:cxn ang="0">
                  <a:pos x="127" y="341"/>
                </a:cxn>
                <a:cxn ang="0">
                  <a:pos x="157" y="354"/>
                </a:cxn>
                <a:cxn ang="0">
                  <a:pos x="182" y="356"/>
                </a:cxn>
                <a:cxn ang="0">
                  <a:pos x="207" y="354"/>
                </a:cxn>
                <a:cxn ang="0">
                  <a:pos x="216" y="325"/>
                </a:cxn>
                <a:cxn ang="0">
                  <a:pos x="222" y="260"/>
                </a:cxn>
                <a:cxn ang="0">
                  <a:pos x="237" y="237"/>
                </a:cxn>
                <a:cxn ang="0">
                  <a:pos x="248" y="204"/>
                </a:cxn>
                <a:cxn ang="0">
                  <a:pos x="250" y="173"/>
                </a:cxn>
                <a:cxn ang="0">
                  <a:pos x="255" y="131"/>
                </a:cxn>
                <a:cxn ang="0">
                  <a:pos x="256" y="107"/>
                </a:cxn>
                <a:cxn ang="0">
                  <a:pos x="255" y="92"/>
                </a:cxn>
                <a:cxn ang="0">
                  <a:pos x="248" y="66"/>
                </a:cxn>
                <a:cxn ang="0">
                  <a:pos x="234" y="52"/>
                </a:cxn>
                <a:cxn ang="0">
                  <a:pos x="215" y="48"/>
                </a:cxn>
                <a:cxn ang="0">
                  <a:pos x="208" y="33"/>
                </a:cxn>
                <a:cxn ang="0">
                  <a:pos x="191" y="23"/>
                </a:cxn>
                <a:cxn ang="0">
                  <a:pos x="173" y="33"/>
                </a:cxn>
                <a:cxn ang="0">
                  <a:pos x="160" y="12"/>
                </a:cxn>
                <a:cxn ang="0">
                  <a:pos x="140" y="5"/>
                </a:cxn>
                <a:cxn ang="0">
                  <a:pos x="118" y="24"/>
                </a:cxn>
                <a:cxn ang="0">
                  <a:pos x="108" y="0"/>
                </a:cxn>
                <a:cxn ang="0">
                  <a:pos x="78" y="3"/>
                </a:cxn>
                <a:cxn ang="0">
                  <a:pos x="63" y="42"/>
                </a:cxn>
                <a:cxn ang="0">
                  <a:pos x="60" y="64"/>
                </a:cxn>
                <a:cxn ang="0">
                  <a:pos x="57" y="93"/>
                </a:cxn>
                <a:cxn ang="0">
                  <a:pos x="51" y="131"/>
                </a:cxn>
                <a:cxn ang="0">
                  <a:pos x="43" y="116"/>
                </a:cxn>
                <a:cxn ang="0">
                  <a:pos x="39" y="89"/>
                </a:cxn>
                <a:cxn ang="0">
                  <a:pos x="34" y="70"/>
                </a:cxn>
                <a:cxn ang="0">
                  <a:pos x="27" y="61"/>
                </a:cxn>
                <a:cxn ang="0">
                  <a:pos x="12" y="54"/>
                </a:cxn>
                <a:cxn ang="0">
                  <a:pos x="4" y="57"/>
                </a:cxn>
                <a:cxn ang="0">
                  <a:pos x="0" y="66"/>
                </a:cxn>
                <a:cxn ang="0">
                  <a:pos x="5" y="80"/>
                </a:cxn>
                <a:cxn ang="0">
                  <a:pos x="7" y="107"/>
                </a:cxn>
                <a:cxn ang="0">
                  <a:pos x="3" y="130"/>
                </a:cxn>
              </a:cxnLst>
              <a:rect l="0" t="0" r="r" b="b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0" name="Freeform 110"/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3" y="30"/>
                </a:cxn>
                <a:cxn ang="0">
                  <a:pos x="22" y="49"/>
                </a:cxn>
                <a:cxn ang="0">
                  <a:pos x="11" y="91"/>
                </a:cxn>
                <a:cxn ang="0">
                  <a:pos x="18" y="100"/>
                </a:cxn>
                <a:cxn ang="0">
                  <a:pos x="28" y="104"/>
                </a:cxn>
                <a:cxn ang="0">
                  <a:pos x="41" y="102"/>
                </a:cxn>
                <a:cxn ang="0">
                  <a:pos x="51" y="79"/>
                </a:cxn>
                <a:cxn ang="0">
                  <a:pos x="60" y="61"/>
                </a:cxn>
                <a:cxn ang="0">
                  <a:pos x="55" y="36"/>
                </a:cxn>
                <a:cxn ang="0">
                  <a:pos x="53" y="9"/>
                </a:cxn>
                <a:cxn ang="0">
                  <a:pos x="60" y="12"/>
                </a:cxn>
                <a:cxn ang="0">
                  <a:pos x="62" y="37"/>
                </a:cxn>
                <a:cxn ang="0">
                  <a:pos x="65" y="54"/>
                </a:cxn>
                <a:cxn ang="0">
                  <a:pos x="65" y="68"/>
                </a:cxn>
                <a:cxn ang="0">
                  <a:pos x="56" y="83"/>
                </a:cxn>
                <a:cxn ang="0">
                  <a:pos x="47" y="100"/>
                </a:cxn>
                <a:cxn ang="0">
                  <a:pos x="46" y="116"/>
                </a:cxn>
                <a:cxn ang="0">
                  <a:pos x="56" y="123"/>
                </a:cxn>
                <a:cxn ang="0">
                  <a:pos x="75" y="120"/>
                </a:cxn>
                <a:cxn ang="0">
                  <a:pos x="86" y="106"/>
                </a:cxn>
                <a:cxn ang="0">
                  <a:pos x="104" y="84"/>
                </a:cxn>
                <a:cxn ang="0">
                  <a:pos x="103" y="70"/>
                </a:cxn>
                <a:cxn ang="0">
                  <a:pos x="101" y="45"/>
                </a:cxn>
                <a:cxn ang="0">
                  <a:pos x="107" y="65"/>
                </a:cxn>
                <a:cxn ang="0">
                  <a:pos x="108" y="84"/>
                </a:cxn>
                <a:cxn ang="0">
                  <a:pos x="94" y="103"/>
                </a:cxn>
                <a:cxn ang="0">
                  <a:pos x="93" y="117"/>
                </a:cxn>
                <a:cxn ang="0">
                  <a:pos x="96" y="128"/>
                </a:cxn>
                <a:cxn ang="0">
                  <a:pos x="104" y="131"/>
                </a:cxn>
                <a:cxn ang="0">
                  <a:pos x="113" y="125"/>
                </a:cxn>
                <a:cxn ang="0">
                  <a:pos x="129" y="109"/>
                </a:cxn>
                <a:cxn ang="0">
                  <a:pos x="116" y="127"/>
                </a:cxn>
                <a:cxn ang="0">
                  <a:pos x="111" y="134"/>
                </a:cxn>
                <a:cxn ang="0">
                  <a:pos x="97" y="134"/>
                </a:cxn>
                <a:cxn ang="0">
                  <a:pos x="91" y="126"/>
                </a:cxn>
                <a:cxn ang="0">
                  <a:pos x="87" y="114"/>
                </a:cxn>
                <a:cxn ang="0">
                  <a:pos x="79" y="125"/>
                </a:cxn>
                <a:cxn ang="0">
                  <a:pos x="63" y="127"/>
                </a:cxn>
                <a:cxn ang="0">
                  <a:pos x="49" y="127"/>
                </a:cxn>
                <a:cxn ang="0">
                  <a:pos x="43" y="116"/>
                </a:cxn>
                <a:cxn ang="0">
                  <a:pos x="41" y="106"/>
                </a:cxn>
                <a:cxn ang="0">
                  <a:pos x="35" y="109"/>
                </a:cxn>
                <a:cxn ang="0">
                  <a:pos x="24" y="109"/>
                </a:cxn>
                <a:cxn ang="0">
                  <a:pos x="11" y="101"/>
                </a:cxn>
                <a:cxn ang="0">
                  <a:pos x="8" y="86"/>
                </a:cxn>
                <a:cxn ang="0">
                  <a:pos x="18" y="51"/>
                </a:cxn>
                <a:cxn ang="0">
                  <a:pos x="7" y="29"/>
                </a:cxn>
                <a:cxn ang="0">
                  <a:pos x="0" y="0"/>
                </a:cxn>
                <a:cxn ang="0">
                  <a:pos x="6" y="2"/>
                </a:cxn>
              </a:cxnLst>
              <a:rect l="0" t="0" r="r" b="b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1" name="Freeform 111"/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4"/>
                </a:cxn>
                <a:cxn ang="0">
                  <a:pos x="20" y="4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2" name="Freeform 112"/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/>
              <a:ahLst/>
              <a:cxnLst>
                <a:cxn ang="0">
                  <a:pos x="27" y="7"/>
                </a:cxn>
                <a:cxn ang="0">
                  <a:pos x="23" y="3"/>
                </a:cxn>
                <a:cxn ang="0">
                  <a:pos x="17" y="1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8" y="3"/>
                </a:cxn>
                <a:cxn ang="0">
                  <a:pos x="15" y="2"/>
                </a:cxn>
                <a:cxn ang="0">
                  <a:pos x="27" y="7"/>
                </a:cxn>
              </a:cxnLst>
              <a:rect l="0" t="0" r="r" b="b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3" name="Freeform 113"/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1" y="0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11" y="1"/>
                </a:cxn>
                <a:cxn ang="0">
                  <a:pos x="0" y="2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4" name="Freeform 114"/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25" y="42"/>
                </a:cxn>
                <a:cxn ang="0">
                  <a:pos x="26" y="74"/>
                </a:cxn>
                <a:cxn ang="0">
                  <a:pos x="31" y="49"/>
                </a:cxn>
                <a:cxn ang="0">
                  <a:pos x="29" y="29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5" name="Freeform 115"/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3"/>
                </a:cxn>
                <a:cxn ang="0">
                  <a:pos x="50" y="25"/>
                </a:cxn>
                <a:cxn ang="0">
                  <a:pos x="28" y="9"/>
                </a:cxn>
                <a:cxn ang="0">
                  <a:pos x="1" y="0"/>
                </a:cxn>
                <a:cxn ang="0">
                  <a:pos x="0" y="11"/>
                </a:cxn>
              </a:cxnLst>
              <a:rect l="0" t="0" r="r" b="b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6" name="Freeform 116"/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20" y="21"/>
                </a:cxn>
                <a:cxn ang="0">
                  <a:pos x="0" y="33"/>
                </a:cxn>
                <a:cxn ang="0">
                  <a:pos x="26" y="25"/>
                </a:cxn>
                <a:cxn ang="0">
                  <a:pos x="39" y="0"/>
                </a:cxn>
              </a:cxnLst>
              <a:rect l="0" t="0" r="r" b="b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7" name="Freeform 117"/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3"/>
                </a:cxn>
                <a:cxn ang="0">
                  <a:pos x="22" y="29"/>
                </a:cxn>
                <a:cxn ang="0">
                  <a:pos x="38" y="35"/>
                </a:cxn>
                <a:cxn ang="0">
                  <a:pos x="12" y="32"/>
                </a:cxn>
                <a:cxn ang="0">
                  <a:pos x="3" y="21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8" name="Freeform 118"/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/>
              <a:ahLst/>
              <a:cxnLst>
                <a:cxn ang="0">
                  <a:pos x="165" y="158"/>
                </a:cxn>
                <a:cxn ang="0">
                  <a:pos x="201" y="76"/>
                </a:cxn>
                <a:cxn ang="0">
                  <a:pos x="132" y="31"/>
                </a:cxn>
                <a:cxn ang="0">
                  <a:pos x="29" y="0"/>
                </a:cxn>
                <a:cxn ang="0">
                  <a:pos x="0" y="87"/>
                </a:cxn>
                <a:cxn ang="0">
                  <a:pos x="94" y="114"/>
                </a:cxn>
                <a:cxn ang="0">
                  <a:pos x="165" y="158"/>
                </a:cxn>
              </a:cxnLst>
              <a:rect l="0" t="0" r="r" b="b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59" name="Oval 119"/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0" name="Freeform 120"/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7" y="55"/>
                </a:cxn>
                <a:cxn ang="0">
                  <a:pos x="5" y="36"/>
                </a:cxn>
                <a:cxn ang="0">
                  <a:pos x="4" y="23"/>
                </a:cxn>
                <a:cxn ang="0">
                  <a:pos x="0" y="13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27" y="6"/>
                </a:cxn>
                <a:cxn ang="0">
                  <a:pos x="33" y="16"/>
                </a:cxn>
                <a:cxn ang="0">
                  <a:pos x="37" y="27"/>
                </a:cxn>
                <a:cxn ang="0">
                  <a:pos x="39" y="39"/>
                </a:cxn>
                <a:cxn ang="0">
                  <a:pos x="40" y="59"/>
                </a:cxn>
                <a:cxn ang="0">
                  <a:pos x="52" y="79"/>
                </a:cxn>
                <a:cxn ang="0">
                  <a:pos x="23" y="111"/>
                </a:cxn>
                <a:cxn ang="0">
                  <a:pos x="11" y="103"/>
                </a:cxn>
                <a:cxn ang="0">
                  <a:pos x="4" y="74"/>
                </a:cxn>
              </a:cxnLst>
              <a:rect l="0" t="0" r="r" b="b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1" name="Freeform 121"/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4"/>
                </a:cxn>
                <a:cxn ang="0">
                  <a:pos x="9" y="34"/>
                </a:cxn>
                <a:cxn ang="0">
                  <a:pos x="0" y="26"/>
                </a:cxn>
                <a:cxn ang="0">
                  <a:pos x="24" y="0"/>
                </a:cxn>
              </a:cxnLst>
              <a:rect l="0" t="0" r="r" b="b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2" name="Freeform 122"/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7" y="64"/>
                </a:cxn>
                <a:cxn ang="0">
                  <a:pos x="5" y="73"/>
                </a:cxn>
                <a:cxn ang="0">
                  <a:pos x="7" y="84"/>
                </a:cxn>
                <a:cxn ang="0">
                  <a:pos x="14" y="95"/>
                </a:cxn>
                <a:cxn ang="0">
                  <a:pos x="21" y="96"/>
                </a:cxn>
                <a:cxn ang="0">
                  <a:pos x="34" y="97"/>
                </a:cxn>
                <a:cxn ang="0">
                  <a:pos x="43" y="91"/>
                </a:cxn>
                <a:cxn ang="0">
                  <a:pos x="46" y="88"/>
                </a:cxn>
                <a:cxn ang="0">
                  <a:pos x="48" y="77"/>
                </a:cxn>
                <a:cxn ang="0">
                  <a:pos x="48" y="59"/>
                </a:cxn>
                <a:cxn ang="0">
                  <a:pos x="48" y="48"/>
                </a:cxn>
                <a:cxn ang="0">
                  <a:pos x="46" y="32"/>
                </a:cxn>
                <a:cxn ang="0">
                  <a:pos x="44" y="22"/>
                </a:cxn>
                <a:cxn ang="0">
                  <a:pos x="36" y="0"/>
                </a:cxn>
                <a:cxn ang="0">
                  <a:pos x="7" y="1"/>
                </a:cxn>
                <a:cxn ang="0">
                  <a:pos x="0" y="23"/>
                </a:cxn>
              </a:cxnLst>
              <a:rect l="0" t="0" r="r" b="b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3" name="Freeform 123"/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12" y="0"/>
                </a:cxn>
                <a:cxn ang="0">
                  <a:pos x="3" y="1"/>
                </a:cxn>
                <a:cxn ang="0">
                  <a:pos x="0" y="5"/>
                </a:cxn>
                <a:cxn ang="0">
                  <a:pos x="1" y="20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24" y="5"/>
                </a:cxn>
              </a:cxnLst>
              <a:rect l="0" t="0" r="r" b="b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124"/>
          <p:cNvGrpSpPr>
            <a:grpSpLocks/>
          </p:cNvGrpSpPr>
          <p:nvPr/>
        </p:nvGrpSpPr>
        <p:grpSpPr bwMode="auto">
          <a:xfrm>
            <a:off x="595313" y="4919663"/>
            <a:ext cx="220662" cy="112712"/>
            <a:chOff x="375" y="2315"/>
            <a:chExt cx="139" cy="71"/>
          </a:xfrm>
        </p:grpSpPr>
        <p:sp>
          <p:nvSpPr>
            <p:cNvPr id="1136765" name="Freeform 125"/>
            <p:cNvSpPr>
              <a:spLocks/>
            </p:cNvSpPr>
            <p:nvPr/>
          </p:nvSpPr>
          <p:spPr bwMode="auto">
            <a:xfrm>
              <a:off x="375" y="2315"/>
              <a:ext cx="139" cy="71"/>
            </a:xfrm>
            <a:custGeom>
              <a:avLst/>
              <a:gdLst/>
              <a:ahLst/>
              <a:cxnLst>
                <a:cxn ang="0">
                  <a:pos x="279" y="11"/>
                </a:cxn>
                <a:cxn ang="0">
                  <a:pos x="274" y="104"/>
                </a:cxn>
                <a:cxn ang="0">
                  <a:pos x="455" y="189"/>
                </a:cxn>
                <a:cxn ang="0">
                  <a:pos x="607" y="226"/>
                </a:cxn>
                <a:cxn ang="0">
                  <a:pos x="691" y="263"/>
                </a:cxn>
                <a:cxn ang="0">
                  <a:pos x="687" y="313"/>
                </a:cxn>
                <a:cxn ang="0">
                  <a:pos x="577" y="343"/>
                </a:cxn>
                <a:cxn ang="0">
                  <a:pos x="413" y="355"/>
                </a:cxn>
                <a:cxn ang="0">
                  <a:pos x="274" y="331"/>
                </a:cxn>
                <a:cxn ang="0">
                  <a:pos x="188" y="307"/>
                </a:cxn>
                <a:cxn ang="0">
                  <a:pos x="183" y="334"/>
                </a:cxn>
                <a:cxn ang="0">
                  <a:pos x="74" y="331"/>
                </a:cxn>
                <a:cxn ang="0">
                  <a:pos x="7" y="318"/>
                </a:cxn>
                <a:cxn ang="0">
                  <a:pos x="7" y="270"/>
                </a:cxn>
                <a:cxn ang="0">
                  <a:pos x="0" y="242"/>
                </a:cxn>
                <a:cxn ang="0">
                  <a:pos x="0" y="173"/>
                </a:cxn>
                <a:cxn ang="0">
                  <a:pos x="18" y="135"/>
                </a:cxn>
                <a:cxn ang="0">
                  <a:pos x="53" y="91"/>
                </a:cxn>
                <a:cxn ang="0">
                  <a:pos x="60" y="0"/>
                </a:cxn>
                <a:cxn ang="0">
                  <a:pos x="279" y="11"/>
                </a:cxn>
              </a:cxnLst>
              <a:rect l="0" t="0" r="r" b="b"/>
              <a:pathLst>
                <a:path w="691" h="355">
                  <a:moveTo>
                    <a:pt x="279" y="11"/>
                  </a:moveTo>
                  <a:lnTo>
                    <a:pt x="274" y="104"/>
                  </a:lnTo>
                  <a:lnTo>
                    <a:pt x="455" y="189"/>
                  </a:lnTo>
                  <a:lnTo>
                    <a:pt x="607" y="226"/>
                  </a:lnTo>
                  <a:lnTo>
                    <a:pt x="691" y="263"/>
                  </a:lnTo>
                  <a:lnTo>
                    <a:pt x="687" y="313"/>
                  </a:lnTo>
                  <a:lnTo>
                    <a:pt x="577" y="343"/>
                  </a:lnTo>
                  <a:lnTo>
                    <a:pt x="413" y="355"/>
                  </a:lnTo>
                  <a:lnTo>
                    <a:pt x="274" y="331"/>
                  </a:lnTo>
                  <a:lnTo>
                    <a:pt x="188" y="307"/>
                  </a:lnTo>
                  <a:lnTo>
                    <a:pt x="183" y="334"/>
                  </a:lnTo>
                  <a:lnTo>
                    <a:pt x="74" y="331"/>
                  </a:lnTo>
                  <a:lnTo>
                    <a:pt x="7" y="318"/>
                  </a:lnTo>
                  <a:lnTo>
                    <a:pt x="7" y="270"/>
                  </a:lnTo>
                  <a:lnTo>
                    <a:pt x="0" y="242"/>
                  </a:lnTo>
                  <a:lnTo>
                    <a:pt x="0" y="173"/>
                  </a:lnTo>
                  <a:lnTo>
                    <a:pt x="18" y="135"/>
                  </a:lnTo>
                  <a:lnTo>
                    <a:pt x="53" y="91"/>
                  </a:lnTo>
                  <a:lnTo>
                    <a:pt x="60" y="0"/>
                  </a:lnTo>
                  <a:lnTo>
                    <a:pt x="279" y="11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6" name="Freeform 126"/>
            <p:cNvSpPr>
              <a:spLocks/>
            </p:cNvSpPr>
            <p:nvPr/>
          </p:nvSpPr>
          <p:spPr bwMode="auto">
            <a:xfrm>
              <a:off x="421" y="234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58"/>
                </a:cxn>
                <a:cxn ang="0">
                  <a:pos x="186" y="110"/>
                </a:cxn>
                <a:cxn ang="0">
                  <a:pos x="208" y="70"/>
                </a:cxn>
                <a:cxn ang="0">
                  <a:pos x="53" y="0"/>
                </a:cxn>
              </a:cxnLst>
              <a:rect l="0" t="0" r="r" b="b"/>
              <a:pathLst>
                <a:path w="208" h="110">
                  <a:moveTo>
                    <a:pt x="53" y="0"/>
                  </a:moveTo>
                  <a:lnTo>
                    <a:pt x="0" y="58"/>
                  </a:lnTo>
                  <a:lnTo>
                    <a:pt x="186" y="110"/>
                  </a:lnTo>
                  <a:lnTo>
                    <a:pt x="208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7" name="Freeform 127"/>
            <p:cNvSpPr>
              <a:spLocks/>
            </p:cNvSpPr>
            <p:nvPr/>
          </p:nvSpPr>
          <p:spPr bwMode="auto">
            <a:xfrm>
              <a:off x="463" y="2356"/>
              <a:ext cx="46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2"/>
                </a:cxn>
                <a:cxn ang="0">
                  <a:pos x="115" y="62"/>
                </a:cxn>
                <a:cxn ang="0">
                  <a:pos x="168" y="67"/>
                </a:cxn>
                <a:cxn ang="0">
                  <a:pos x="233" y="64"/>
                </a:cxn>
                <a:cxn ang="0">
                  <a:pos x="165" y="30"/>
                </a:cxn>
                <a:cxn ang="0">
                  <a:pos x="27" y="0"/>
                </a:cxn>
              </a:cxnLst>
              <a:rect l="0" t="0" r="r" b="b"/>
              <a:pathLst>
                <a:path w="233" h="67">
                  <a:moveTo>
                    <a:pt x="27" y="0"/>
                  </a:moveTo>
                  <a:lnTo>
                    <a:pt x="0" y="32"/>
                  </a:lnTo>
                  <a:lnTo>
                    <a:pt x="115" y="62"/>
                  </a:lnTo>
                  <a:lnTo>
                    <a:pt x="168" y="67"/>
                  </a:lnTo>
                  <a:lnTo>
                    <a:pt x="233" y="64"/>
                  </a:lnTo>
                  <a:lnTo>
                    <a:pt x="165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8" name="Freeform 128"/>
            <p:cNvSpPr>
              <a:spLocks/>
            </p:cNvSpPr>
            <p:nvPr/>
          </p:nvSpPr>
          <p:spPr bwMode="auto">
            <a:xfrm>
              <a:off x="376" y="2341"/>
              <a:ext cx="134" cy="41"/>
            </a:xfrm>
            <a:custGeom>
              <a:avLst/>
              <a:gdLst/>
              <a:ahLst/>
              <a:cxnLst>
                <a:cxn ang="0">
                  <a:pos x="670" y="178"/>
                </a:cxn>
                <a:cxn ang="0">
                  <a:pos x="670" y="146"/>
                </a:cxn>
                <a:cxn ang="0">
                  <a:pos x="582" y="155"/>
                </a:cxn>
                <a:cxn ang="0">
                  <a:pos x="442" y="134"/>
                </a:cxn>
                <a:cxn ang="0">
                  <a:pos x="361" y="116"/>
                </a:cxn>
                <a:cxn ang="0">
                  <a:pos x="206" y="66"/>
                </a:cxn>
                <a:cxn ang="0">
                  <a:pos x="140" y="58"/>
                </a:cxn>
                <a:cxn ang="0">
                  <a:pos x="73" y="34"/>
                </a:cxn>
                <a:cxn ang="0">
                  <a:pos x="40" y="0"/>
                </a:cxn>
                <a:cxn ang="0">
                  <a:pos x="0" y="43"/>
                </a:cxn>
                <a:cxn ang="0">
                  <a:pos x="0" y="132"/>
                </a:cxn>
                <a:cxn ang="0">
                  <a:pos x="49" y="146"/>
                </a:cxn>
                <a:cxn ang="0">
                  <a:pos x="170" y="162"/>
                </a:cxn>
                <a:cxn ang="0">
                  <a:pos x="218" y="167"/>
                </a:cxn>
                <a:cxn ang="0">
                  <a:pos x="298" y="196"/>
                </a:cxn>
                <a:cxn ang="0">
                  <a:pos x="388" y="209"/>
                </a:cxn>
                <a:cxn ang="0">
                  <a:pos x="452" y="209"/>
                </a:cxn>
                <a:cxn ang="0">
                  <a:pos x="553" y="209"/>
                </a:cxn>
                <a:cxn ang="0">
                  <a:pos x="670" y="178"/>
                </a:cxn>
              </a:cxnLst>
              <a:rect l="0" t="0" r="r" b="b"/>
              <a:pathLst>
                <a:path w="670" h="209">
                  <a:moveTo>
                    <a:pt x="670" y="178"/>
                  </a:moveTo>
                  <a:lnTo>
                    <a:pt x="670" y="146"/>
                  </a:lnTo>
                  <a:lnTo>
                    <a:pt x="582" y="155"/>
                  </a:lnTo>
                  <a:lnTo>
                    <a:pt x="442" y="134"/>
                  </a:lnTo>
                  <a:lnTo>
                    <a:pt x="361" y="116"/>
                  </a:lnTo>
                  <a:lnTo>
                    <a:pt x="206" y="66"/>
                  </a:lnTo>
                  <a:lnTo>
                    <a:pt x="140" y="58"/>
                  </a:lnTo>
                  <a:lnTo>
                    <a:pt x="73" y="34"/>
                  </a:lnTo>
                  <a:lnTo>
                    <a:pt x="40" y="0"/>
                  </a:lnTo>
                  <a:lnTo>
                    <a:pt x="0" y="43"/>
                  </a:lnTo>
                  <a:lnTo>
                    <a:pt x="0" y="132"/>
                  </a:lnTo>
                  <a:lnTo>
                    <a:pt x="49" y="146"/>
                  </a:lnTo>
                  <a:lnTo>
                    <a:pt x="170" y="162"/>
                  </a:lnTo>
                  <a:lnTo>
                    <a:pt x="218" y="167"/>
                  </a:lnTo>
                  <a:lnTo>
                    <a:pt x="298" y="196"/>
                  </a:lnTo>
                  <a:lnTo>
                    <a:pt x="388" y="209"/>
                  </a:lnTo>
                  <a:lnTo>
                    <a:pt x="452" y="209"/>
                  </a:lnTo>
                  <a:lnTo>
                    <a:pt x="553" y="209"/>
                  </a:lnTo>
                  <a:lnTo>
                    <a:pt x="670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69" name="Freeform 129"/>
            <p:cNvSpPr>
              <a:spLocks/>
            </p:cNvSpPr>
            <p:nvPr/>
          </p:nvSpPr>
          <p:spPr bwMode="auto">
            <a:xfrm>
              <a:off x="386" y="2317"/>
              <a:ext cx="44" cy="34"/>
            </a:xfrm>
            <a:custGeom>
              <a:avLst/>
              <a:gdLst/>
              <a:ahLst/>
              <a:cxnLst>
                <a:cxn ang="0">
                  <a:pos x="214" y="11"/>
                </a:cxn>
                <a:cxn ang="0">
                  <a:pos x="207" y="96"/>
                </a:cxn>
                <a:cxn ang="0">
                  <a:pos x="219" y="114"/>
                </a:cxn>
                <a:cxn ang="0">
                  <a:pos x="170" y="171"/>
                </a:cxn>
                <a:cxn ang="0">
                  <a:pos x="103" y="171"/>
                </a:cxn>
                <a:cxn ang="0">
                  <a:pos x="26" y="146"/>
                </a:cxn>
                <a:cxn ang="0">
                  <a:pos x="0" y="112"/>
                </a:cxn>
                <a:cxn ang="0">
                  <a:pos x="15" y="89"/>
                </a:cxn>
                <a:cxn ang="0">
                  <a:pos x="20" y="0"/>
                </a:cxn>
                <a:cxn ang="0">
                  <a:pos x="214" y="11"/>
                </a:cxn>
              </a:cxnLst>
              <a:rect l="0" t="0" r="r" b="b"/>
              <a:pathLst>
                <a:path w="219" h="171">
                  <a:moveTo>
                    <a:pt x="214" y="11"/>
                  </a:moveTo>
                  <a:lnTo>
                    <a:pt x="207" y="96"/>
                  </a:lnTo>
                  <a:lnTo>
                    <a:pt x="219" y="114"/>
                  </a:lnTo>
                  <a:lnTo>
                    <a:pt x="170" y="171"/>
                  </a:lnTo>
                  <a:lnTo>
                    <a:pt x="103" y="171"/>
                  </a:lnTo>
                  <a:lnTo>
                    <a:pt x="26" y="146"/>
                  </a:lnTo>
                  <a:lnTo>
                    <a:pt x="0" y="112"/>
                  </a:lnTo>
                  <a:lnTo>
                    <a:pt x="15" y="89"/>
                  </a:lnTo>
                  <a:lnTo>
                    <a:pt x="20" y="0"/>
                  </a:lnTo>
                  <a:lnTo>
                    <a:pt x="214" y="11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130"/>
          <p:cNvGrpSpPr>
            <a:grpSpLocks/>
          </p:cNvGrpSpPr>
          <p:nvPr/>
        </p:nvGrpSpPr>
        <p:grpSpPr bwMode="auto">
          <a:xfrm>
            <a:off x="600079" y="4722823"/>
            <a:ext cx="92075" cy="225425"/>
            <a:chOff x="378" y="2191"/>
            <a:chExt cx="58" cy="142"/>
          </a:xfrm>
        </p:grpSpPr>
        <p:sp>
          <p:nvSpPr>
            <p:cNvPr id="1136771" name="Freeform 131"/>
            <p:cNvSpPr>
              <a:spLocks/>
            </p:cNvSpPr>
            <p:nvPr/>
          </p:nvSpPr>
          <p:spPr bwMode="auto">
            <a:xfrm>
              <a:off x="378" y="2191"/>
              <a:ext cx="58" cy="142"/>
            </a:xfrm>
            <a:custGeom>
              <a:avLst/>
              <a:gdLst/>
              <a:ahLst/>
              <a:cxnLst>
                <a:cxn ang="0">
                  <a:pos x="24" y="15"/>
                </a:cxn>
                <a:cxn ang="0">
                  <a:pos x="6" y="256"/>
                </a:cxn>
                <a:cxn ang="0">
                  <a:pos x="10" y="454"/>
                </a:cxn>
                <a:cxn ang="0">
                  <a:pos x="0" y="678"/>
                </a:cxn>
                <a:cxn ang="0">
                  <a:pos x="144" y="710"/>
                </a:cxn>
                <a:cxn ang="0">
                  <a:pos x="283" y="710"/>
                </a:cxn>
                <a:cxn ang="0">
                  <a:pos x="292" y="0"/>
                </a:cxn>
                <a:cxn ang="0">
                  <a:pos x="24" y="15"/>
                </a:cxn>
              </a:cxnLst>
              <a:rect l="0" t="0" r="r" b="b"/>
              <a:pathLst>
                <a:path w="292" h="710">
                  <a:moveTo>
                    <a:pt x="24" y="15"/>
                  </a:moveTo>
                  <a:lnTo>
                    <a:pt x="6" y="256"/>
                  </a:lnTo>
                  <a:lnTo>
                    <a:pt x="10" y="454"/>
                  </a:lnTo>
                  <a:lnTo>
                    <a:pt x="0" y="678"/>
                  </a:lnTo>
                  <a:lnTo>
                    <a:pt x="144" y="710"/>
                  </a:lnTo>
                  <a:lnTo>
                    <a:pt x="283" y="710"/>
                  </a:lnTo>
                  <a:lnTo>
                    <a:pt x="292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2" name="Freeform 132"/>
            <p:cNvSpPr>
              <a:spLocks/>
            </p:cNvSpPr>
            <p:nvPr/>
          </p:nvSpPr>
          <p:spPr bwMode="auto">
            <a:xfrm>
              <a:off x="383" y="2193"/>
              <a:ext cx="50" cy="136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0" y="223"/>
                </a:cxn>
                <a:cxn ang="0">
                  <a:pos x="5" y="385"/>
                </a:cxn>
                <a:cxn ang="0">
                  <a:pos x="5" y="633"/>
                </a:cxn>
                <a:cxn ang="0">
                  <a:pos x="128" y="681"/>
                </a:cxn>
                <a:cxn ang="0">
                  <a:pos x="238" y="681"/>
                </a:cxn>
                <a:cxn ang="0">
                  <a:pos x="252" y="0"/>
                </a:cxn>
                <a:cxn ang="0">
                  <a:pos x="23" y="21"/>
                </a:cxn>
              </a:cxnLst>
              <a:rect l="0" t="0" r="r" b="b"/>
              <a:pathLst>
                <a:path w="252" h="681">
                  <a:moveTo>
                    <a:pt x="23" y="21"/>
                  </a:moveTo>
                  <a:lnTo>
                    <a:pt x="0" y="223"/>
                  </a:lnTo>
                  <a:lnTo>
                    <a:pt x="5" y="385"/>
                  </a:lnTo>
                  <a:lnTo>
                    <a:pt x="5" y="633"/>
                  </a:lnTo>
                  <a:lnTo>
                    <a:pt x="128" y="681"/>
                  </a:lnTo>
                  <a:lnTo>
                    <a:pt x="238" y="681"/>
                  </a:lnTo>
                  <a:lnTo>
                    <a:pt x="252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133"/>
          <p:cNvGrpSpPr>
            <a:grpSpLocks/>
          </p:cNvGrpSpPr>
          <p:nvPr/>
        </p:nvGrpSpPr>
        <p:grpSpPr bwMode="auto">
          <a:xfrm>
            <a:off x="647700" y="4951413"/>
            <a:ext cx="223838" cy="112712"/>
            <a:chOff x="408" y="2335"/>
            <a:chExt cx="141" cy="71"/>
          </a:xfrm>
        </p:grpSpPr>
        <p:sp>
          <p:nvSpPr>
            <p:cNvPr id="1136774" name="Freeform 134"/>
            <p:cNvSpPr>
              <a:spLocks/>
            </p:cNvSpPr>
            <p:nvPr/>
          </p:nvSpPr>
          <p:spPr bwMode="auto">
            <a:xfrm>
              <a:off x="408" y="2335"/>
              <a:ext cx="141" cy="71"/>
            </a:xfrm>
            <a:custGeom>
              <a:avLst/>
              <a:gdLst/>
              <a:ahLst/>
              <a:cxnLst>
                <a:cxn ang="0">
                  <a:pos x="285" y="13"/>
                </a:cxn>
                <a:cxn ang="0">
                  <a:pos x="280" y="104"/>
                </a:cxn>
                <a:cxn ang="0">
                  <a:pos x="463" y="191"/>
                </a:cxn>
                <a:cxn ang="0">
                  <a:pos x="617" y="227"/>
                </a:cxn>
                <a:cxn ang="0">
                  <a:pos x="703" y="264"/>
                </a:cxn>
                <a:cxn ang="0">
                  <a:pos x="698" y="314"/>
                </a:cxn>
                <a:cxn ang="0">
                  <a:pos x="588" y="345"/>
                </a:cxn>
                <a:cxn ang="0">
                  <a:pos x="420" y="356"/>
                </a:cxn>
                <a:cxn ang="0">
                  <a:pos x="280" y="332"/>
                </a:cxn>
                <a:cxn ang="0">
                  <a:pos x="194" y="307"/>
                </a:cxn>
                <a:cxn ang="0">
                  <a:pos x="188" y="335"/>
                </a:cxn>
                <a:cxn ang="0">
                  <a:pos x="76" y="332"/>
                </a:cxn>
                <a:cxn ang="0">
                  <a:pos x="8" y="320"/>
                </a:cxn>
                <a:cxn ang="0">
                  <a:pos x="8" y="271"/>
                </a:cxn>
                <a:cxn ang="0">
                  <a:pos x="0" y="243"/>
                </a:cxn>
                <a:cxn ang="0">
                  <a:pos x="0" y="174"/>
                </a:cxn>
                <a:cxn ang="0">
                  <a:pos x="22" y="136"/>
                </a:cxn>
                <a:cxn ang="0">
                  <a:pos x="56" y="94"/>
                </a:cxn>
                <a:cxn ang="0">
                  <a:pos x="64" y="0"/>
                </a:cxn>
                <a:cxn ang="0">
                  <a:pos x="285" y="13"/>
                </a:cxn>
              </a:cxnLst>
              <a:rect l="0" t="0" r="r" b="b"/>
              <a:pathLst>
                <a:path w="703" h="356">
                  <a:moveTo>
                    <a:pt x="285" y="13"/>
                  </a:moveTo>
                  <a:lnTo>
                    <a:pt x="280" y="104"/>
                  </a:lnTo>
                  <a:lnTo>
                    <a:pt x="463" y="191"/>
                  </a:lnTo>
                  <a:lnTo>
                    <a:pt x="617" y="227"/>
                  </a:lnTo>
                  <a:lnTo>
                    <a:pt x="703" y="264"/>
                  </a:lnTo>
                  <a:lnTo>
                    <a:pt x="698" y="314"/>
                  </a:lnTo>
                  <a:lnTo>
                    <a:pt x="588" y="345"/>
                  </a:lnTo>
                  <a:lnTo>
                    <a:pt x="420" y="356"/>
                  </a:lnTo>
                  <a:lnTo>
                    <a:pt x="280" y="332"/>
                  </a:lnTo>
                  <a:lnTo>
                    <a:pt x="194" y="307"/>
                  </a:lnTo>
                  <a:lnTo>
                    <a:pt x="188" y="335"/>
                  </a:lnTo>
                  <a:lnTo>
                    <a:pt x="76" y="332"/>
                  </a:lnTo>
                  <a:lnTo>
                    <a:pt x="8" y="320"/>
                  </a:lnTo>
                  <a:lnTo>
                    <a:pt x="8" y="271"/>
                  </a:lnTo>
                  <a:lnTo>
                    <a:pt x="0" y="243"/>
                  </a:lnTo>
                  <a:lnTo>
                    <a:pt x="0" y="174"/>
                  </a:lnTo>
                  <a:lnTo>
                    <a:pt x="22" y="136"/>
                  </a:lnTo>
                  <a:lnTo>
                    <a:pt x="56" y="94"/>
                  </a:lnTo>
                  <a:lnTo>
                    <a:pt x="64" y="0"/>
                  </a:lnTo>
                  <a:lnTo>
                    <a:pt x="285" y="13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5" name="Freeform 135"/>
            <p:cNvSpPr>
              <a:spLocks/>
            </p:cNvSpPr>
            <p:nvPr/>
          </p:nvSpPr>
          <p:spPr bwMode="auto">
            <a:xfrm>
              <a:off x="455" y="236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60"/>
                </a:cxn>
                <a:cxn ang="0">
                  <a:pos x="187" y="111"/>
                </a:cxn>
                <a:cxn ang="0">
                  <a:pos x="210" y="71"/>
                </a:cxn>
                <a:cxn ang="0">
                  <a:pos x="53" y="0"/>
                </a:cxn>
              </a:cxnLst>
              <a:rect l="0" t="0" r="r" b="b"/>
              <a:pathLst>
                <a:path w="210" h="111">
                  <a:moveTo>
                    <a:pt x="53" y="0"/>
                  </a:moveTo>
                  <a:lnTo>
                    <a:pt x="0" y="60"/>
                  </a:lnTo>
                  <a:lnTo>
                    <a:pt x="187" y="111"/>
                  </a:lnTo>
                  <a:lnTo>
                    <a:pt x="210" y="7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6" name="Freeform 136"/>
            <p:cNvSpPr>
              <a:spLocks/>
            </p:cNvSpPr>
            <p:nvPr/>
          </p:nvSpPr>
          <p:spPr bwMode="auto">
            <a:xfrm>
              <a:off x="497" y="2377"/>
              <a:ext cx="47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1"/>
                </a:cxn>
                <a:cxn ang="0">
                  <a:pos x="116" y="59"/>
                </a:cxn>
                <a:cxn ang="0">
                  <a:pos x="171" y="66"/>
                </a:cxn>
                <a:cxn ang="0">
                  <a:pos x="237" y="61"/>
                </a:cxn>
                <a:cxn ang="0">
                  <a:pos x="168" y="28"/>
                </a:cxn>
                <a:cxn ang="0">
                  <a:pos x="27" y="0"/>
                </a:cxn>
              </a:cxnLst>
              <a:rect l="0" t="0" r="r" b="b"/>
              <a:pathLst>
                <a:path w="237" h="66">
                  <a:moveTo>
                    <a:pt x="27" y="0"/>
                  </a:moveTo>
                  <a:lnTo>
                    <a:pt x="0" y="31"/>
                  </a:lnTo>
                  <a:lnTo>
                    <a:pt x="116" y="59"/>
                  </a:lnTo>
                  <a:lnTo>
                    <a:pt x="171" y="66"/>
                  </a:lnTo>
                  <a:lnTo>
                    <a:pt x="237" y="61"/>
                  </a:lnTo>
                  <a:lnTo>
                    <a:pt x="168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7" name="Freeform 137"/>
            <p:cNvSpPr>
              <a:spLocks/>
            </p:cNvSpPr>
            <p:nvPr/>
          </p:nvSpPr>
          <p:spPr bwMode="auto">
            <a:xfrm>
              <a:off x="410" y="2361"/>
              <a:ext cx="135" cy="42"/>
            </a:xfrm>
            <a:custGeom>
              <a:avLst/>
              <a:gdLst/>
              <a:ahLst/>
              <a:cxnLst>
                <a:cxn ang="0">
                  <a:pos x="678" y="178"/>
                </a:cxn>
                <a:cxn ang="0">
                  <a:pos x="678" y="147"/>
                </a:cxn>
                <a:cxn ang="0">
                  <a:pos x="590" y="156"/>
                </a:cxn>
                <a:cxn ang="0">
                  <a:pos x="446" y="136"/>
                </a:cxn>
                <a:cxn ang="0">
                  <a:pos x="365" y="117"/>
                </a:cxn>
                <a:cxn ang="0">
                  <a:pos x="209" y="66"/>
                </a:cxn>
                <a:cxn ang="0">
                  <a:pos x="140" y="60"/>
                </a:cxn>
                <a:cxn ang="0">
                  <a:pos x="74" y="35"/>
                </a:cxn>
                <a:cxn ang="0">
                  <a:pos x="39" y="0"/>
                </a:cxn>
                <a:cxn ang="0">
                  <a:pos x="0" y="44"/>
                </a:cxn>
                <a:cxn ang="0">
                  <a:pos x="0" y="133"/>
                </a:cxn>
                <a:cxn ang="0">
                  <a:pos x="50" y="147"/>
                </a:cxn>
                <a:cxn ang="0">
                  <a:pos x="171" y="162"/>
                </a:cxn>
                <a:cxn ang="0">
                  <a:pos x="220" y="170"/>
                </a:cxn>
                <a:cxn ang="0">
                  <a:pos x="300" y="197"/>
                </a:cxn>
                <a:cxn ang="0">
                  <a:pos x="392" y="211"/>
                </a:cxn>
                <a:cxn ang="0">
                  <a:pos x="458" y="211"/>
                </a:cxn>
                <a:cxn ang="0">
                  <a:pos x="560" y="211"/>
                </a:cxn>
                <a:cxn ang="0">
                  <a:pos x="678" y="178"/>
                </a:cxn>
              </a:cxnLst>
              <a:rect l="0" t="0" r="r" b="b"/>
              <a:pathLst>
                <a:path w="678" h="211">
                  <a:moveTo>
                    <a:pt x="678" y="178"/>
                  </a:moveTo>
                  <a:lnTo>
                    <a:pt x="678" y="147"/>
                  </a:lnTo>
                  <a:lnTo>
                    <a:pt x="590" y="156"/>
                  </a:lnTo>
                  <a:lnTo>
                    <a:pt x="446" y="136"/>
                  </a:lnTo>
                  <a:lnTo>
                    <a:pt x="365" y="117"/>
                  </a:lnTo>
                  <a:lnTo>
                    <a:pt x="209" y="66"/>
                  </a:lnTo>
                  <a:lnTo>
                    <a:pt x="140" y="60"/>
                  </a:lnTo>
                  <a:lnTo>
                    <a:pt x="74" y="35"/>
                  </a:lnTo>
                  <a:lnTo>
                    <a:pt x="39" y="0"/>
                  </a:lnTo>
                  <a:lnTo>
                    <a:pt x="0" y="44"/>
                  </a:lnTo>
                  <a:lnTo>
                    <a:pt x="0" y="133"/>
                  </a:lnTo>
                  <a:lnTo>
                    <a:pt x="50" y="147"/>
                  </a:lnTo>
                  <a:lnTo>
                    <a:pt x="171" y="162"/>
                  </a:lnTo>
                  <a:lnTo>
                    <a:pt x="220" y="170"/>
                  </a:lnTo>
                  <a:lnTo>
                    <a:pt x="300" y="197"/>
                  </a:lnTo>
                  <a:lnTo>
                    <a:pt x="392" y="211"/>
                  </a:lnTo>
                  <a:lnTo>
                    <a:pt x="458" y="211"/>
                  </a:lnTo>
                  <a:lnTo>
                    <a:pt x="560" y="211"/>
                  </a:lnTo>
                  <a:lnTo>
                    <a:pt x="678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78" name="Freeform 138"/>
            <p:cNvSpPr>
              <a:spLocks/>
            </p:cNvSpPr>
            <p:nvPr/>
          </p:nvSpPr>
          <p:spPr bwMode="auto">
            <a:xfrm>
              <a:off x="419" y="2337"/>
              <a:ext cx="45" cy="34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210" y="95"/>
                </a:cxn>
                <a:cxn ang="0">
                  <a:pos x="224" y="114"/>
                </a:cxn>
                <a:cxn ang="0">
                  <a:pos x="173" y="170"/>
                </a:cxn>
                <a:cxn ang="0">
                  <a:pos x="105" y="170"/>
                </a:cxn>
                <a:cxn ang="0">
                  <a:pos x="28" y="145"/>
                </a:cxn>
                <a:cxn ang="0">
                  <a:pos x="0" y="112"/>
                </a:cxn>
                <a:cxn ang="0">
                  <a:pos x="16" y="89"/>
                </a:cxn>
                <a:cxn ang="0">
                  <a:pos x="20" y="0"/>
                </a:cxn>
                <a:cxn ang="0">
                  <a:pos x="216" y="12"/>
                </a:cxn>
              </a:cxnLst>
              <a:rect l="0" t="0" r="r" b="b"/>
              <a:pathLst>
                <a:path w="224" h="170">
                  <a:moveTo>
                    <a:pt x="216" y="12"/>
                  </a:moveTo>
                  <a:lnTo>
                    <a:pt x="210" y="95"/>
                  </a:lnTo>
                  <a:lnTo>
                    <a:pt x="224" y="114"/>
                  </a:lnTo>
                  <a:lnTo>
                    <a:pt x="173" y="170"/>
                  </a:lnTo>
                  <a:lnTo>
                    <a:pt x="105" y="170"/>
                  </a:lnTo>
                  <a:lnTo>
                    <a:pt x="28" y="145"/>
                  </a:lnTo>
                  <a:lnTo>
                    <a:pt x="0" y="112"/>
                  </a:lnTo>
                  <a:lnTo>
                    <a:pt x="16" y="89"/>
                  </a:lnTo>
                  <a:lnTo>
                    <a:pt x="20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779" name="Oval 139"/>
          <p:cNvSpPr>
            <a:spLocks noChangeArrowheads="1"/>
          </p:cNvSpPr>
          <p:nvPr/>
        </p:nvSpPr>
        <p:spPr bwMode="auto">
          <a:xfrm>
            <a:off x="314325" y="4953000"/>
            <a:ext cx="265113" cy="103188"/>
          </a:xfrm>
          <a:prstGeom prst="ellipse">
            <a:avLst/>
          </a:pr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0" name="Rectangle 140"/>
          <p:cNvSpPr>
            <a:spLocks noChangeArrowheads="1"/>
          </p:cNvSpPr>
          <p:nvPr/>
        </p:nvSpPr>
        <p:spPr bwMode="auto">
          <a:xfrm>
            <a:off x="411168" y="4748213"/>
            <a:ext cx="69850" cy="234950"/>
          </a:xfrm>
          <a:prstGeom prst="rect">
            <a:avLst/>
          </a:prstGeom>
          <a:solidFill>
            <a:srgbClr val="60606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Group 141"/>
          <p:cNvGrpSpPr>
            <a:grpSpLocks/>
          </p:cNvGrpSpPr>
          <p:nvPr/>
        </p:nvGrpSpPr>
        <p:grpSpPr bwMode="auto">
          <a:xfrm>
            <a:off x="288927" y="4659323"/>
            <a:ext cx="350838" cy="122237"/>
            <a:chOff x="182" y="2151"/>
            <a:chExt cx="221" cy="77"/>
          </a:xfrm>
        </p:grpSpPr>
        <p:sp>
          <p:nvSpPr>
            <p:cNvPr id="1136782" name="Freeform 142"/>
            <p:cNvSpPr>
              <a:spLocks/>
            </p:cNvSpPr>
            <p:nvPr/>
          </p:nvSpPr>
          <p:spPr bwMode="auto">
            <a:xfrm>
              <a:off x="182" y="2151"/>
              <a:ext cx="221" cy="77"/>
            </a:xfrm>
            <a:custGeom>
              <a:avLst/>
              <a:gdLst/>
              <a:ahLst/>
              <a:cxnLst>
                <a:cxn ang="0">
                  <a:pos x="1106" y="202"/>
                </a:cxn>
                <a:cxn ang="0">
                  <a:pos x="1099" y="321"/>
                </a:cxn>
                <a:cxn ang="0">
                  <a:pos x="735" y="386"/>
                </a:cxn>
                <a:cxn ang="0">
                  <a:pos x="334" y="386"/>
                </a:cxn>
                <a:cxn ang="0">
                  <a:pos x="19" y="288"/>
                </a:cxn>
                <a:cxn ang="0">
                  <a:pos x="0" y="10"/>
                </a:cxn>
                <a:cxn ang="0">
                  <a:pos x="625" y="0"/>
                </a:cxn>
                <a:cxn ang="0">
                  <a:pos x="1106" y="202"/>
                </a:cxn>
              </a:cxnLst>
              <a:rect l="0" t="0" r="r" b="b"/>
              <a:pathLst>
                <a:path w="1106" h="386">
                  <a:moveTo>
                    <a:pt x="1106" y="202"/>
                  </a:moveTo>
                  <a:lnTo>
                    <a:pt x="1099" y="321"/>
                  </a:lnTo>
                  <a:lnTo>
                    <a:pt x="735" y="386"/>
                  </a:lnTo>
                  <a:lnTo>
                    <a:pt x="334" y="386"/>
                  </a:lnTo>
                  <a:lnTo>
                    <a:pt x="19" y="288"/>
                  </a:lnTo>
                  <a:lnTo>
                    <a:pt x="0" y="10"/>
                  </a:lnTo>
                  <a:lnTo>
                    <a:pt x="625" y="0"/>
                  </a:lnTo>
                  <a:lnTo>
                    <a:pt x="1106" y="202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83" name="Freeform 143"/>
            <p:cNvSpPr>
              <a:spLocks/>
            </p:cNvSpPr>
            <p:nvPr/>
          </p:nvSpPr>
          <p:spPr bwMode="auto">
            <a:xfrm>
              <a:off x="187" y="2180"/>
              <a:ext cx="211" cy="45"/>
            </a:xfrm>
            <a:custGeom>
              <a:avLst/>
              <a:gdLst/>
              <a:ahLst/>
              <a:cxnLst>
                <a:cxn ang="0">
                  <a:pos x="1055" y="75"/>
                </a:cxn>
                <a:cxn ang="0">
                  <a:pos x="1049" y="162"/>
                </a:cxn>
                <a:cxn ang="0">
                  <a:pos x="721" y="221"/>
                </a:cxn>
                <a:cxn ang="0">
                  <a:pos x="296" y="221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283" y="119"/>
                </a:cxn>
                <a:cxn ang="0">
                  <a:pos x="716" y="124"/>
                </a:cxn>
                <a:cxn ang="0">
                  <a:pos x="1055" y="75"/>
                </a:cxn>
              </a:cxnLst>
              <a:rect l="0" t="0" r="r" b="b"/>
              <a:pathLst>
                <a:path w="1055" h="221">
                  <a:moveTo>
                    <a:pt x="1055" y="75"/>
                  </a:moveTo>
                  <a:lnTo>
                    <a:pt x="1049" y="162"/>
                  </a:lnTo>
                  <a:lnTo>
                    <a:pt x="721" y="221"/>
                  </a:lnTo>
                  <a:lnTo>
                    <a:pt x="296" y="221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283" y="119"/>
                  </a:lnTo>
                  <a:lnTo>
                    <a:pt x="716" y="124"/>
                  </a:lnTo>
                  <a:lnTo>
                    <a:pt x="1055" y="7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784" name="Freeform 144"/>
          <p:cNvSpPr>
            <a:spLocks/>
          </p:cNvSpPr>
          <p:nvPr/>
        </p:nvSpPr>
        <p:spPr bwMode="auto">
          <a:xfrm>
            <a:off x="277818" y="4530725"/>
            <a:ext cx="479425" cy="444500"/>
          </a:xfrm>
          <a:custGeom>
            <a:avLst/>
            <a:gdLst/>
            <a:ahLst/>
            <a:cxnLst>
              <a:cxn ang="0">
                <a:pos x="1501" y="789"/>
              </a:cxn>
              <a:cxn ang="0">
                <a:pos x="1493" y="649"/>
              </a:cxn>
              <a:cxn ang="0">
                <a:pos x="1495" y="499"/>
              </a:cxn>
              <a:cxn ang="0">
                <a:pos x="1489" y="385"/>
              </a:cxn>
              <a:cxn ang="0">
                <a:pos x="1424" y="317"/>
              </a:cxn>
              <a:cxn ang="0">
                <a:pos x="1345" y="278"/>
              </a:cxn>
              <a:cxn ang="0">
                <a:pos x="1166" y="213"/>
              </a:cxn>
              <a:cxn ang="0">
                <a:pos x="903" y="149"/>
              </a:cxn>
              <a:cxn ang="0">
                <a:pos x="852" y="144"/>
              </a:cxn>
              <a:cxn ang="0">
                <a:pos x="817" y="149"/>
              </a:cxn>
              <a:cxn ang="0">
                <a:pos x="809" y="135"/>
              </a:cxn>
              <a:cxn ang="0">
                <a:pos x="794" y="122"/>
              </a:cxn>
              <a:cxn ang="0">
                <a:pos x="777" y="125"/>
              </a:cxn>
              <a:cxn ang="0">
                <a:pos x="754" y="126"/>
              </a:cxn>
              <a:cxn ang="0">
                <a:pos x="745" y="100"/>
              </a:cxn>
              <a:cxn ang="0">
                <a:pos x="726" y="85"/>
              </a:cxn>
              <a:cxn ang="0">
                <a:pos x="704" y="82"/>
              </a:cxn>
              <a:cxn ang="0">
                <a:pos x="678" y="82"/>
              </a:cxn>
              <a:cxn ang="0">
                <a:pos x="681" y="59"/>
              </a:cxn>
              <a:cxn ang="0">
                <a:pos x="651" y="0"/>
              </a:cxn>
              <a:cxn ang="0">
                <a:pos x="37" y="16"/>
              </a:cxn>
              <a:cxn ang="0">
                <a:pos x="39" y="79"/>
              </a:cxn>
              <a:cxn ang="0">
                <a:pos x="28" y="135"/>
              </a:cxn>
              <a:cxn ang="0">
                <a:pos x="18" y="175"/>
              </a:cxn>
              <a:cxn ang="0">
                <a:pos x="8" y="225"/>
              </a:cxn>
              <a:cxn ang="0">
                <a:pos x="0" y="306"/>
              </a:cxn>
              <a:cxn ang="0">
                <a:pos x="9" y="354"/>
              </a:cxn>
              <a:cxn ang="0">
                <a:pos x="28" y="399"/>
              </a:cxn>
              <a:cxn ang="0">
                <a:pos x="49" y="438"/>
              </a:cxn>
              <a:cxn ang="0">
                <a:pos x="78" y="451"/>
              </a:cxn>
              <a:cxn ang="0">
                <a:pos x="122" y="464"/>
              </a:cxn>
              <a:cxn ang="0">
                <a:pos x="180" y="483"/>
              </a:cxn>
              <a:cxn ang="0">
                <a:pos x="208" y="514"/>
              </a:cxn>
              <a:cxn ang="0">
                <a:pos x="240" y="541"/>
              </a:cxn>
              <a:cxn ang="0">
                <a:pos x="289" y="564"/>
              </a:cxn>
              <a:cxn ang="0">
                <a:pos x="348" y="582"/>
              </a:cxn>
              <a:cxn ang="0">
                <a:pos x="441" y="594"/>
              </a:cxn>
              <a:cxn ang="0">
                <a:pos x="520" y="594"/>
              </a:cxn>
              <a:cxn ang="0">
                <a:pos x="581" y="587"/>
              </a:cxn>
              <a:cxn ang="0">
                <a:pos x="637" y="582"/>
              </a:cxn>
              <a:cxn ang="0">
                <a:pos x="678" y="604"/>
              </a:cxn>
              <a:cxn ang="0">
                <a:pos x="758" y="600"/>
              </a:cxn>
              <a:cxn ang="0">
                <a:pos x="1078" y="645"/>
              </a:cxn>
              <a:cxn ang="0">
                <a:pos x="1165" y="655"/>
              </a:cxn>
              <a:cxn ang="0">
                <a:pos x="1133" y="845"/>
              </a:cxn>
              <a:cxn ang="0">
                <a:pos x="1130" y="942"/>
              </a:cxn>
              <a:cxn ang="0">
                <a:pos x="1149" y="1066"/>
              </a:cxn>
              <a:cxn ang="0">
                <a:pos x="1169" y="1212"/>
              </a:cxn>
              <a:cxn ang="0">
                <a:pos x="1169" y="1363"/>
              </a:cxn>
              <a:cxn ang="0">
                <a:pos x="1244" y="1385"/>
              </a:cxn>
              <a:cxn ang="0">
                <a:pos x="1339" y="1395"/>
              </a:cxn>
              <a:cxn ang="0">
                <a:pos x="1420" y="1401"/>
              </a:cxn>
              <a:cxn ang="0">
                <a:pos x="1507" y="1391"/>
              </a:cxn>
              <a:cxn ang="0">
                <a:pos x="1501" y="1252"/>
              </a:cxn>
              <a:cxn ang="0">
                <a:pos x="1501" y="1024"/>
              </a:cxn>
              <a:cxn ang="0">
                <a:pos x="1501" y="824"/>
              </a:cxn>
              <a:cxn ang="0">
                <a:pos x="1501" y="789"/>
              </a:cxn>
            </a:cxnLst>
            <a:rect l="0" t="0" r="r" b="b"/>
            <a:pathLst>
              <a:path w="1507" h="1401">
                <a:moveTo>
                  <a:pt x="1501" y="789"/>
                </a:moveTo>
                <a:lnTo>
                  <a:pt x="1493" y="649"/>
                </a:lnTo>
                <a:lnTo>
                  <a:pt x="1495" y="499"/>
                </a:lnTo>
                <a:lnTo>
                  <a:pt x="1489" y="385"/>
                </a:lnTo>
                <a:lnTo>
                  <a:pt x="1424" y="317"/>
                </a:lnTo>
                <a:lnTo>
                  <a:pt x="1345" y="278"/>
                </a:lnTo>
                <a:lnTo>
                  <a:pt x="1166" y="213"/>
                </a:lnTo>
                <a:lnTo>
                  <a:pt x="903" y="149"/>
                </a:lnTo>
                <a:lnTo>
                  <a:pt x="852" y="144"/>
                </a:lnTo>
                <a:lnTo>
                  <a:pt x="817" y="149"/>
                </a:lnTo>
                <a:lnTo>
                  <a:pt x="809" y="135"/>
                </a:lnTo>
                <a:lnTo>
                  <a:pt x="794" y="122"/>
                </a:lnTo>
                <a:lnTo>
                  <a:pt x="777" y="125"/>
                </a:lnTo>
                <a:lnTo>
                  <a:pt x="754" y="126"/>
                </a:lnTo>
                <a:lnTo>
                  <a:pt x="745" y="100"/>
                </a:lnTo>
                <a:lnTo>
                  <a:pt x="726" y="85"/>
                </a:lnTo>
                <a:lnTo>
                  <a:pt x="704" y="82"/>
                </a:lnTo>
                <a:lnTo>
                  <a:pt x="678" y="82"/>
                </a:lnTo>
                <a:lnTo>
                  <a:pt x="681" y="59"/>
                </a:lnTo>
                <a:lnTo>
                  <a:pt x="651" y="0"/>
                </a:lnTo>
                <a:lnTo>
                  <a:pt x="37" y="16"/>
                </a:lnTo>
                <a:lnTo>
                  <a:pt x="39" y="79"/>
                </a:lnTo>
                <a:lnTo>
                  <a:pt x="28" y="135"/>
                </a:lnTo>
                <a:lnTo>
                  <a:pt x="18" y="175"/>
                </a:lnTo>
                <a:lnTo>
                  <a:pt x="8" y="225"/>
                </a:lnTo>
                <a:lnTo>
                  <a:pt x="0" y="306"/>
                </a:lnTo>
                <a:lnTo>
                  <a:pt x="9" y="354"/>
                </a:lnTo>
                <a:lnTo>
                  <a:pt x="28" y="399"/>
                </a:lnTo>
                <a:lnTo>
                  <a:pt x="49" y="438"/>
                </a:lnTo>
                <a:lnTo>
                  <a:pt x="78" y="451"/>
                </a:lnTo>
                <a:lnTo>
                  <a:pt x="122" y="464"/>
                </a:lnTo>
                <a:lnTo>
                  <a:pt x="180" y="483"/>
                </a:lnTo>
                <a:lnTo>
                  <a:pt x="208" y="514"/>
                </a:lnTo>
                <a:lnTo>
                  <a:pt x="240" y="541"/>
                </a:lnTo>
                <a:lnTo>
                  <a:pt x="289" y="564"/>
                </a:lnTo>
                <a:lnTo>
                  <a:pt x="348" y="582"/>
                </a:lnTo>
                <a:lnTo>
                  <a:pt x="441" y="594"/>
                </a:lnTo>
                <a:lnTo>
                  <a:pt x="520" y="594"/>
                </a:lnTo>
                <a:lnTo>
                  <a:pt x="581" y="587"/>
                </a:lnTo>
                <a:lnTo>
                  <a:pt x="637" y="582"/>
                </a:lnTo>
                <a:lnTo>
                  <a:pt x="678" y="604"/>
                </a:lnTo>
                <a:lnTo>
                  <a:pt x="758" y="600"/>
                </a:lnTo>
                <a:lnTo>
                  <a:pt x="1078" y="645"/>
                </a:lnTo>
                <a:lnTo>
                  <a:pt x="1165" y="655"/>
                </a:lnTo>
                <a:lnTo>
                  <a:pt x="1133" y="845"/>
                </a:lnTo>
                <a:lnTo>
                  <a:pt x="1130" y="942"/>
                </a:lnTo>
                <a:lnTo>
                  <a:pt x="1149" y="1066"/>
                </a:lnTo>
                <a:lnTo>
                  <a:pt x="1169" y="1212"/>
                </a:lnTo>
                <a:lnTo>
                  <a:pt x="1169" y="1363"/>
                </a:lnTo>
                <a:lnTo>
                  <a:pt x="1244" y="1385"/>
                </a:lnTo>
                <a:lnTo>
                  <a:pt x="1339" y="1395"/>
                </a:lnTo>
                <a:lnTo>
                  <a:pt x="1420" y="1401"/>
                </a:lnTo>
                <a:lnTo>
                  <a:pt x="1507" y="1391"/>
                </a:lnTo>
                <a:lnTo>
                  <a:pt x="1501" y="1252"/>
                </a:lnTo>
                <a:lnTo>
                  <a:pt x="1501" y="1024"/>
                </a:lnTo>
                <a:lnTo>
                  <a:pt x="1501" y="824"/>
                </a:lnTo>
                <a:lnTo>
                  <a:pt x="1501" y="789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5" name="Freeform 145"/>
          <p:cNvSpPr>
            <a:spLocks/>
          </p:cNvSpPr>
          <p:nvPr/>
        </p:nvSpPr>
        <p:spPr bwMode="auto">
          <a:xfrm>
            <a:off x="284163" y="4548198"/>
            <a:ext cx="468312" cy="420687"/>
          </a:xfrm>
          <a:custGeom>
            <a:avLst/>
            <a:gdLst/>
            <a:ahLst/>
            <a:cxnLst>
              <a:cxn ang="0">
                <a:pos x="46" y="66"/>
              </a:cxn>
              <a:cxn ang="0">
                <a:pos x="10" y="144"/>
              </a:cxn>
              <a:cxn ang="0">
                <a:pos x="39" y="367"/>
              </a:cxn>
              <a:cxn ang="0">
                <a:pos x="120" y="367"/>
              </a:cxn>
              <a:cxn ang="0">
                <a:pos x="211" y="449"/>
              </a:cxn>
              <a:cxn ang="0">
                <a:pos x="421" y="504"/>
              </a:cxn>
              <a:cxn ang="0">
                <a:pos x="620" y="504"/>
              </a:cxn>
              <a:cxn ang="0">
                <a:pos x="546" y="423"/>
              </a:cxn>
              <a:cxn ang="0">
                <a:pos x="641" y="501"/>
              </a:cxn>
              <a:cxn ang="0">
                <a:pos x="737" y="520"/>
              </a:cxn>
              <a:cxn ang="0">
                <a:pos x="672" y="469"/>
              </a:cxn>
              <a:cxn ang="0">
                <a:pos x="776" y="527"/>
              </a:cxn>
              <a:cxn ang="0">
                <a:pos x="1114" y="572"/>
              </a:cxn>
              <a:cxn ang="0">
                <a:pos x="1122" y="833"/>
              </a:cxn>
              <a:cxn ang="0">
                <a:pos x="1159" y="1288"/>
              </a:cxn>
              <a:cxn ang="0">
                <a:pos x="1360" y="1324"/>
              </a:cxn>
              <a:cxn ang="0">
                <a:pos x="1468" y="998"/>
              </a:cxn>
              <a:cxn ang="0">
                <a:pos x="1451" y="579"/>
              </a:cxn>
              <a:cxn ang="0">
                <a:pos x="1455" y="381"/>
              </a:cxn>
              <a:cxn ang="0">
                <a:pos x="1355" y="261"/>
              </a:cxn>
              <a:cxn ang="0">
                <a:pos x="1057" y="150"/>
              </a:cxn>
              <a:cxn ang="0">
                <a:pos x="809" y="98"/>
              </a:cxn>
              <a:cxn ang="0">
                <a:pos x="662" y="205"/>
              </a:cxn>
              <a:cxn ang="0">
                <a:pos x="767" y="131"/>
              </a:cxn>
              <a:cxn ang="0">
                <a:pos x="776" y="79"/>
              </a:cxn>
              <a:cxn ang="0">
                <a:pos x="725" y="98"/>
              </a:cxn>
              <a:cxn ang="0">
                <a:pos x="656" y="137"/>
              </a:cxn>
              <a:cxn ang="0">
                <a:pos x="722" y="68"/>
              </a:cxn>
              <a:cxn ang="0">
                <a:pos x="669" y="36"/>
              </a:cxn>
              <a:cxn ang="0">
                <a:pos x="569" y="112"/>
              </a:cxn>
              <a:cxn ang="0">
                <a:pos x="646" y="20"/>
              </a:cxn>
              <a:cxn ang="0">
                <a:pos x="597" y="7"/>
              </a:cxn>
              <a:cxn ang="0">
                <a:pos x="523" y="63"/>
              </a:cxn>
              <a:cxn ang="0">
                <a:pos x="386" y="40"/>
              </a:cxn>
              <a:cxn ang="0">
                <a:pos x="345" y="72"/>
              </a:cxn>
              <a:cxn ang="0">
                <a:pos x="211" y="95"/>
              </a:cxn>
              <a:cxn ang="0">
                <a:pos x="185" y="45"/>
              </a:cxn>
              <a:cxn ang="0">
                <a:pos x="130" y="91"/>
              </a:cxn>
              <a:cxn ang="0">
                <a:pos x="72" y="40"/>
              </a:cxn>
            </a:cxnLst>
            <a:rect l="0" t="0" r="r" b="b"/>
            <a:pathLst>
              <a:path w="1473" h="1324">
                <a:moveTo>
                  <a:pt x="49" y="23"/>
                </a:moveTo>
                <a:lnTo>
                  <a:pt x="46" y="66"/>
                </a:lnTo>
                <a:lnTo>
                  <a:pt x="29" y="49"/>
                </a:lnTo>
                <a:lnTo>
                  <a:pt x="10" y="144"/>
                </a:lnTo>
                <a:lnTo>
                  <a:pt x="0" y="254"/>
                </a:lnTo>
                <a:lnTo>
                  <a:pt x="39" y="367"/>
                </a:lnTo>
                <a:lnTo>
                  <a:pt x="130" y="393"/>
                </a:lnTo>
                <a:lnTo>
                  <a:pt x="120" y="367"/>
                </a:lnTo>
                <a:lnTo>
                  <a:pt x="169" y="406"/>
                </a:lnTo>
                <a:lnTo>
                  <a:pt x="211" y="449"/>
                </a:lnTo>
                <a:lnTo>
                  <a:pt x="306" y="494"/>
                </a:lnTo>
                <a:lnTo>
                  <a:pt x="421" y="504"/>
                </a:lnTo>
                <a:lnTo>
                  <a:pt x="562" y="511"/>
                </a:lnTo>
                <a:lnTo>
                  <a:pt x="620" y="504"/>
                </a:lnTo>
                <a:lnTo>
                  <a:pt x="569" y="481"/>
                </a:lnTo>
                <a:lnTo>
                  <a:pt x="546" y="423"/>
                </a:lnTo>
                <a:lnTo>
                  <a:pt x="588" y="471"/>
                </a:lnTo>
                <a:lnTo>
                  <a:pt x="641" y="501"/>
                </a:lnTo>
                <a:lnTo>
                  <a:pt x="688" y="527"/>
                </a:lnTo>
                <a:lnTo>
                  <a:pt x="737" y="520"/>
                </a:lnTo>
                <a:lnTo>
                  <a:pt x="706" y="497"/>
                </a:lnTo>
                <a:lnTo>
                  <a:pt x="672" y="469"/>
                </a:lnTo>
                <a:lnTo>
                  <a:pt x="725" y="488"/>
                </a:lnTo>
                <a:lnTo>
                  <a:pt x="776" y="527"/>
                </a:lnTo>
                <a:lnTo>
                  <a:pt x="946" y="546"/>
                </a:lnTo>
                <a:lnTo>
                  <a:pt x="1114" y="572"/>
                </a:lnTo>
                <a:lnTo>
                  <a:pt x="1165" y="585"/>
                </a:lnTo>
                <a:lnTo>
                  <a:pt x="1122" y="833"/>
                </a:lnTo>
                <a:lnTo>
                  <a:pt x="1155" y="1063"/>
                </a:lnTo>
                <a:lnTo>
                  <a:pt x="1159" y="1288"/>
                </a:lnTo>
                <a:lnTo>
                  <a:pt x="1266" y="1310"/>
                </a:lnTo>
                <a:lnTo>
                  <a:pt x="1360" y="1324"/>
                </a:lnTo>
                <a:lnTo>
                  <a:pt x="1473" y="1321"/>
                </a:lnTo>
                <a:lnTo>
                  <a:pt x="1468" y="998"/>
                </a:lnTo>
                <a:lnTo>
                  <a:pt x="1468" y="729"/>
                </a:lnTo>
                <a:lnTo>
                  <a:pt x="1451" y="579"/>
                </a:lnTo>
                <a:lnTo>
                  <a:pt x="1465" y="485"/>
                </a:lnTo>
                <a:lnTo>
                  <a:pt x="1455" y="381"/>
                </a:lnTo>
                <a:lnTo>
                  <a:pt x="1436" y="314"/>
                </a:lnTo>
                <a:lnTo>
                  <a:pt x="1355" y="261"/>
                </a:lnTo>
                <a:lnTo>
                  <a:pt x="1253" y="215"/>
                </a:lnTo>
                <a:lnTo>
                  <a:pt x="1057" y="150"/>
                </a:lnTo>
                <a:lnTo>
                  <a:pt x="897" y="105"/>
                </a:lnTo>
                <a:lnTo>
                  <a:pt x="809" y="98"/>
                </a:lnTo>
                <a:lnTo>
                  <a:pt x="773" y="150"/>
                </a:lnTo>
                <a:lnTo>
                  <a:pt x="662" y="205"/>
                </a:lnTo>
                <a:lnTo>
                  <a:pt x="722" y="157"/>
                </a:lnTo>
                <a:lnTo>
                  <a:pt x="767" y="131"/>
                </a:lnTo>
                <a:lnTo>
                  <a:pt x="783" y="95"/>
                </a:lnTo>
                <a:lnTo>
                  <a:pt x="776" y="79"/>
                </a:lnTo>
                <a:lnTo>
                  <a:pt x="744" y="79"/>
                </a:lnTo>
                <a:lnTo>
                  <a:pt x="725" y="98"/>
                </a:lnTo>
                <a:lnTo>
                  <a:pt x="706" y="117"/>
                </a:lnTo>
                <a:lnTo>
                  <a:pt x="656" y="137"/>
                </a:lnTo>
                <a:lnTo>
                  <a:pt x="702" y="98"/>
                </a:lnTo>
                <a:lnTo>
                  <a:pt x="722" y="68"/>
                </a:lnTo>
                <a:lnTo>
                  <a:pt x="708" y="49"/>
                </a:lnTo>
                <a:lnTo>
                  <a:pt x="669" y="36"/>
                </a:lnTo>
                <a:lnTo>
                  <a:pt x="618" y="82"/>
                </a:lnTo>
                <a:lnTo>
                  <a:pt x="569" y="112"/>
                </a:lnTo>
                <a:lnTo>
                  <a:pt x="627" y="45"/>
                </a:lnTo>
                <a:lnTo>
                  <a:pt x="646" y="20"/>
                </a:lnTo>
                <a:lnTo>
                  <a:pt x="646" y="0"/>
                </a:lnTo>
                <a:lnTo>
                  <a:pt x="597" y="7"/>
                </a:lnTo>
                <a:lnTo>
                  <a:pt x="553" y="40"/>
                </a:lnTo>
                <a:lnTo>
                  <a:pt x="523" y="63"/>
                </a:lnTo>
                <a:lnTo>
                  <a:pt x="383" y="75"/>
                </a:lnTo>
                <a:lnTo>
                  <a:pt x="386" y="40"/>
                </a:lnTo>
                <a:lnTo>
                  <a:pt x="345" y="26"/>
                </a:lnTo>
                <a:lnTo>
                  <a:pt x="345" y="72"/>
                </a:lnTo>
                <a:lnTo>
                  <a:pt x="303" y="82"/>
                </a:lnTo>
                <a:lnTo>
                  <a:pt x="211" y="95"/>
                </a:lnTo>
                <a:lnTo>
                  <a:pt x="218" y="45"/>
                </a:lnTo>
                <a:lnTo>
                  <a:pt x="185" y="45"/>
                </a:lnTo>
                <a:lnTo>
                  <a:pt x="182" y="95"/>
                </a:lnTo>
                <a:lnTo>
                  <a:pt x="130" y="91"/>
                </a:lnTo>
                <a:lnTo>
                  <a:pt x="75" y="79"/>
                </a:lnTo>
                <a:lnTo>
                  <a:pt x="72" y="40"/>
                </a:lnTo>
                <a:lnTo>
                  <a:pt x="49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6" name="Freeform 146"/>
          <p:cNvSpPr>
            <a:spLocks/>
          </p:cNvSpPr>
          <p:nvPr/>
        </p:nvSpPr>
        <p:spPr bwMode="auto">
          <a:xfrm>
            <a:off x="349250" y="4618038"/>
            <a:ext cx="63500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" y="33"/>
              </a:cxn>
              <a:cxn ang="0">
                <a:pos x="199" y="25"/>
              </a:cxn>
              <a:cxn ang="0">
                <a:pos x="0" y="0"/>
              </a:cxn>
            </a:cxnLst>
            <a:rect l="0" t="0" r="r" b="b"/>
            <a:pathLst>
              <a:path w="199" h="33">
                <a:moveTo>
                  <a:pt x="0" y="0"/>
                </a:moveTo>
                <a:lnTo>
                  <a:pt x="93" y="33"/>
                </a:lnTo>
                <a:lnTo>
                  <a:pt x="199" y="25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7" name="Freeform 147"/>
          <p:cNvSpPr>
            <a:spLocks/>
          </p:cNvSpPr>
          <p:nvPr/>
        </p:nvSpPr>
        <p:spPr bwMode="auto">
          <a:xfrm>
            <a:off x="285754" y="4600575"/>
            <a:ext cx="396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25"/>
              </a:cxn>
              <a:cxn ang="0">
                <a:pos x="122" y="38"/>
              </a:cxn>
              <a:cxn ang="0">
                <a:pos x="30" y="40"/>
              </a:cxn>
              <a:cxn ang="0">
                <a:pos x="0" y="0"/>
              </a:cxn>
            </a:cxnLst>
            <a:rect l="0" t="0" r="r" b="b"/>
            <a:pathLst>
              <a:path w="122" h="40">
                <a:moveTo>
                  <a:pt x="0" y="0"/>
                </a:moveTo>
                <a:lnTo>
                  <a:pt x="32" y="25"/>
                </a:lnTo>
                <a:lnTo>
                  <a:pt x="122" y="38"/>
                </a:lnTo>
                <a:lnTo>
                  <a:pt x="30" y="4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8" name="Freeform 148"/>
          <p:cNvSpPr>
            <a:spLocks/>
          </p:cNvSpPr>
          <p:nvPr/>
        </p:nvSpPr>
        <p:spPr bwMode="auto">
          <a:xfrm>
            <a:off x="447678" y="4591050"/>
            <a:ext cx="6032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"/>
              </a:cxn>
              <a:cxn ang="0">
                <a:pos x="101" y="23"/>
              </a:cxn>
              <a:cxn ang="0">
                <a:pos x="101" y="54"/>
              </a:cxn>
              <a:cxn ang="0">
                <a:pos x="106" y="89"/>
              </a:cxn>
              <a:cxn ang="0">
                <a:pos x="187" y="102"/>
              </a:cxn>
              <a:cxn ang="0">
                <a:pos x="90" y="98"/>
              </a:cxn>
              <a:cxn ang="0">
                <a:pos x="74" y="34"/>
              </a:cxn>
              <a:cxn ang="0">
                <a:pos x="0" y="0"/>
              </a:cxn>
            </a:cxnLst>
            <a:rect l="0" t="0" r="r" b="b"/>
            <a:pathLst>
              <a:path w="187" h="102">
                <a:moveTo>
                  <a:pt x="0" y="0"/>
                </a:moveTo>
                <a:lnTo>
                  <a:pt x="84" y="9"/>
                </a:lnTo>
                <a:lnTo>
                  <a:pt x="101" y="23"/>
                </a:lnTo>
                <a:lnTo>
                  <a:pt x="101" y="54"/>
                </a:lnTo>
                <a:lnTo>
                  <a:pt x="106" y="89"/>
                </a:lnTo>
                <a:lnTo>
                  <a:pt x="187" y="102"/>
                </a:lnTo>
                <a:lnTo>
                  <a:pt x="90" y="98"/>
                </a:lnTo>
                <a:lnTo>
                  <a:pt x="74" y="34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9" name="Freeform 149"/>
          <p:cNvSpPr>
            <a:spLocks/>
          </p:cNvSpPr>
          <p:nvPr/>
        </p:nvSpPr>
        <p:spPr bwMode="auto">
          <a:xfrm>
            <a:off x="508005" y="4664085"/>
            <a:ext cx="19367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4" y="7"/>
              </a:cxn>
              <a:cxn ang="0">
                <a:pos x="313" y="44"/>
              </a:cxn>
              <a:cxn ang="0">
                <a:pos x="431" y="51"/>
              </a:cxn>
              <a:cxn ang="0">
                <a:pos x="527" y="71"/>
              </a:cxn>
              <a:cxn ang="0">
                <a:pos x="563" y="122"/>
              </a:cxn>
              <a:cxn ang="0">
                <a:pos x="609" y="150"/>
              </a:cxn>
              <a:cxn ang="0">
                <a:pos x="563" y="141"/>
              </a:cxn>
              <a:cxn ang="0">
                <a:pos x="521" y="84"/>
              </a:cxn>
              <a:cxn ang="0">
                <a:pos x="392" y="58"/>
              </a:cxn>
              <a:cxn ang="0">
                <a:pos x="313" y="58"/>
              </a:cxn>
              <a:cxn ang="0">
                <a:pos x="252" y="44"/>
              </a:cxn>
              <a:cxn ang="0">
                <a:pos x="146" y="17"/>
              </a:cxn>
              <a:cxn ang="0">
                <a:pos x="0" y="0"/>
              </a:cxn>
            </a:cxnLst>
            <a:rect l="0" t="0" r="r" b="b"/>
            <a:pathLst>
              <a:path w="609" h="150">
                <a:moveTo>
                  <a:pt x="0" y="0"/>
                </a:moveTo>
                <a:lnTo>
                  <a:pt x="154" y="7"/>
                </a:lnTo>
                <a:lnTo>
                  <a:pt x="313" y="44"/>
                </a:lnTo>
                <a:lnTo>
                  <a:pt x="431" y="51"/>
                </a:lnTo>
                <a:lnTo>
                  <a:pt x="527" y="71"/>
                </a:lnTo>
                <a:lnTo>
                  <a:pt x="563" y="122"/>
                </a:lnTo>
                <a:lnTo>
                  <a:pt x="609" y="150"/>
                </a:lnTo>
                <a:lnTo>
                  <a:pt x="563" y="141"/>
                </a:lnTo>
                <a:lnTo>
                  <a:pt x="521" y="84"/>
                </a:lnTo>
                <a:lnTo>
                  <a:pt x="392" y="58"/>
                </a:lnTo>
                <a:lnTo>
                  <a:pt x="313" y="58"/>
                </a:lnTo>
                <a:lnTo>
                  <a:pt x="252" y="44"/>
                </a:lnTo>
                <a:lnTo>
                  <a:pt x="146" y="1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0" name="Freeform 150"/>
          <p:cNvSpPr>
            <a:spLocks/>
          </p:cNvSpPr>
          <p:nvPr/>
        </p:nvSpPr>
        <p:spPr bwMode="auto">
          <a:xfrm>
            <a:off x="314325" y="4013200"/>
            <a:ext cx="168275" cy="184150"/>
          </a:xfrm>
          <a:custGeom>
            <a:avLst/>
            <a:gdLst/>
            <a:ahLst/>
            <a:cxnLst>
              <a:cxn ang="0">
                <a:pos x="357" y="20"/>
              </a:cxn>
              <a:cxn ang="0">
                <a:pos x="403" y="53"/>
              </a:cxn>
              <a:cxn ang="0">
                <a:pos x="428" y="94"/>
              </a:cxn>
              <a:cxn ang="0">
                <a:pos x="451" y="138"/>
              </a:cxn>
              <a:cxn ang="0">
                <a:pos x="464" y="161"/>
              </a:cxn>
              <a:cxn ang="0">
                <a:pos x="464" y="186"/>
              </a:cxn>
              <a:cxn ang="0">
                <a:pos x="453" y="216"/>
              </a:cxn>
              <a:cxn ang="0">
                <a:pos x="476" y="239"/>
              </a:cxn>
              <a:cxn ang="0">
                <a:pos x="511" y="301"/>
              </a:cxn>
              <a:cxn ang="0">
                <a:pos x="529" y="334"/>
              </a:cxn>
              <a:cxn ang="0">
                <a:pos x="529" y="346"/>
              </a:cxn>
              <a:cxn ang="0">
                <a:pos x="526" y="357"/>
              </a:cxn>
              <a:cxn ang="0">
                <a:pos x="510" y="361"/>
              </a:cxn>
              <a:cxn ang="0">
                <a:pos x="487" y="362"/>
              </a:cxn>
              <a:cxn ang="0">
                <a:pos x="475" y="366"/>
              </a:cxn>
              <a:cxn ang="0">
                <a:pos x="476" y="391"/>
              </a:cxn>
              <a:cxn ang="0">
                <a:pos x="483" y="421"/>
              </a:cxn>
              <a:cxn ang="0">
                <a:pos x="469" y="437"/>
              </a:cxn>
              <a:cxn ang="0">
                <a:pos x="473" y="459"/>
              </a:cxn>
              <a:cxn ang="0">
                <a:pos x="462" y="472"/>
              </a:cxn>
              <a:cxn ang="0">
                <a:pos x="452" y="511"/>
              </a:cxn>
              <a:cxn ang="0">
                <a:pos x="436" y="523"/>
              </a:cxn>
              <a:cxn ang="0">
                <a:pos x="411" y="523"/>
              </a:cxn>
              <a:cxn ang="0">
                <a:pos x="375" y="517"/>
              </a:cxn>
              <a:cxn ang="0">
                <a:pos x="339" y="511"/>
              </a:cxn>
              <a:cxn ang="0">
                <a:pos x="342" y="580"/>
              </a:cxn>
              <a:cxn ang="0">
                <a:pos x="60" y="488"/>
              </a:cxn>
              <a:cxn ang="0">
                <a:pos x="83" y="435"/>
              </a:cxn>
              <a:cxn ang="0">
                <a:pos x="78" y="394"/>
              </a:cxn>
              <a:cxn ang="0">
                <a:pos x="0" y="316"/>
              </a:cxn>
              <a:cxn ang="0">
                <a:pos x="0" y="111"/>
              </a:cxn>
              <a:cxn ang="0">
                <a:pos x="52" y="55"/>
              </a:cxn>
              <a:cxn ang="0">
                <a:pos x="117" y="25"/>
              </a:cxn>
              <a:cxn ang="0">
                <a:pos x="186" y="0"/>
              </a:cxn>
              <a:cxn ang="0">
                <a:pos x="276" y="13"/>
              </a:cxn>
              <a:cxn ang="0">
                <a:pos x="357" y="20"/>
              </a:cxn>
            </a:cxnLst>
            <a:rect l="0" t="0" r="r" b="b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1" name="Freeform 151"/>
          <p:cNvSpPr>
            <a:spLocks/>
          </p:cNvSpPr>
          <p:nvPr/>
        </p:nvSpPr>
        <p:spPr bwMode="auto">
          <a:xfrm>
            <a:off x="463555" y="4124325"/>
            <a:ext cx="9525" cy="15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3" y="6"/>
              </a:cxn>
              <a:cxn ang="0">
                <a:pos x="8" y="5"/>
              </a:cxn>
              <a:cxn ang="0">
                <a:pos x="2" y="6"/>
              </a:cxn>
              <a:cxn ang="0">
                <a:pos x="0" y="1"/>
              </a:cxn>
              <a:cxn ang="0">
                <a:pos x="9" y="0"/>
              </a:cxn>
              <a:cxn ang="0">
                <a:pos x="30" y="2"/>
              </a:cxn>
            </a:cxnLst>
            <a:rect l="0" t="0" r="r" b="b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2" name="Freeform 152"/>
          <p:cNvSpPr>
            <a:spLocks/>
          </p:cNvSpPr>
          <p:nvPr/>
        </p:nvSpPr>
        <p:spPr bwMode="auto">
          <a:xfrm>
            <a:off x="460377" y="4117975"/>
            <a:ext cx="3175" cy="635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3" y="6"/>
              </a:cxn>
              <a:cxn ang="0">
                <a:pos x="3" y="12"/>
              </a:cxn>
              <a:cxn ang="0">
                <a:pos x="2" y="22"/>
              </a:cxn>
              <a:cxn ang="0">
                <a:pos x="0" y="8"/>
              </a:cxn>
              <a:cxn ang="0">
                <a:pos x="0" y="1"/>
              </a:cxn>
              <a:cxn ang="0">
                <a:pos x="11" y="0"/>
              </a:cxn>
            </a:cxnLst>
            <a:rect l="0" t="0" r="r" b="b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3" name="Freeform 153"/>
          <p:cNvSpPr>
            <a:spLocks/>
          </p:cNvSpPr>
          <p:nvPr/>
        </p:nvSpPr>
        <p:spPr bwMode="auto">
          <a:xfrm>
            <a:off x="452438" y="4095750"/>
            <a:ext cx="4762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4"/>
              </a:cxn>
              <a:cxn ang="0">
                <a:pos x="13" y="42"/>
              </a:cxn>
              <a:cxn ang="0">
                <a:pos x="6" y="30"/>
              </a:cxn>
              <a:cxn ang="0">
                <a:pos x="0" y="0"/>
              </a:cxn>
            </a:cxnLst>
            <a:rect l="0" t="0" r="r" b="b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4" name="Freeform 154"/>
          <p:cNvSpPr>
            <a:spLocks/>
          </p:cNvSpPr>
          <p:nvPr/>
        </p:nvSpPr>
        <p:spPr bwMode="auto">
          <a:xfrm>
            <a:off x="434975" y="4081463"/>
            <a:ext cx="19050" cy="11112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5" y="20"/>
              </a:cxn>
              <a:cxn ang="0">
                <a:pos x="47" y="26"/>
              </a:cxn>
              <a:cxn ang="0">
                <a:pos x="47" y="29"/>
              </a:cxn>
              <a:cxn ang="0">
                <a:pos x="51" y="36"/>
              </a:cxn>
              <a:cxn ang="0">
                <a:pos x="43" y="24"/>
              </a:cxn>
              <a:cxn ang="0">
                <a:pos x="32" y="24"/>
              </a:cxn>
              <a:cxn ang="0">
                <a:pos x="20" y="20"/>
              </a:cxn>
              <a:cxn ang="0">
                <a:pos x="0" y="19"/>
              </a:cxn>
              <a:cxn ang="0">
                <a:pos x="20" y="7"/>
              </a:cxn>
              <a:cxn ang="0">
                <a:pos x="56" y="0"/>
              </a:cxn>
            </a:cxnLst>
            <a:rect l="0" t="0" r="r" b="b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5" name="Freeform 155"/>
          <p:cNvSpPr>
            <a:spLocks/>
          </p:cNvSpPr>
          <p:nvPr/>
        </p:nvSpPr>
        <p:spPr bwMode="auto">
          <a:xfrm>
            <a:off x="427038" y="4064003"/>
            <a:ext cx="31750" cy="11113"/>
          </a:xfrm>
          <a:custGeom>
            <a:avLst/>
            <a:gdLst/>
            <a:ahLst/>
            <a:cxnLst>
              <a:cxn ang="0">
                <a:pos x="96" y="17"/>
              </a:cxn>
              <a:cxn ang="0">
                <a:pos x="92" y="29"/>
              </a:cxn>
              <a:cxn ang="0">
                <a:pos x="81" y="34"/>
              </a:cxn>
              <a:cxn ang="0">
                <a:pos x="66" y="24"/>
              </a:cxn>
              <a:cxn ang="0">
                <a:pos x="47" y="17"/>
              </a:cxn>
              <a:cxn ang="0">
                <a:pos x="15" y="17"/>
              </a:cxn>
              <a:cxn ang="0">
                <a:pos x="0" y="18"/>
              </a:cxn>
              <a:cxn ang="0">
                <a:pos x="24" y="9"/>
              </a:cxn>
              <a:cxn ang="0">
                <a:pos x="41" y="4"/>
              </a:cxn>
              <a:cxn ang="0">
                <a:pos x="39" y="0"/>
              </a:cxn>
              <a:cxn ang="0">
                <a:pos x="56" y="7"/>
              </a:cxn>
              <a:cxn ang="0">
                <a:pos x="54" y="2"/>
              </a:cxn>
              <a:cxn ang="0">
                <a:pos x="68" y="9"/>
              </a:cxn>
              <a:cxn ang="0">
                <a:pos x="79" y="9"/>
              </a:cxn>
              <a:cxn ang="0">
                <a:pos x="96" y="17"/>
              </a:cxn>
            </a:cxnLst>
            <a:rect l="0" t="0" r="r" b="b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6" name="Freeform 156"/>
          <p:cNvSpPr>
            <a:spLocks/>
          </p:cNvSpPr>
          <p:nvPr/>
        </p:nvSpPr>
        <p:spPr bwMode="auto">
          <a:xfrm>
            <a:off x="371477" y="4079883"/>
            <a:ext cx="17463" cy="34925"/>
          </a:xfrm>
          <a:custGeom>
            <a:avLst/>
            <a:gdLst/>
            <a:ahLst/>
            <a:cxnLst>
              <a:cxn ang="0">
                <a:pos x="56" y="21"/>
              </a:cxn>
              <a:cxn ang="0">
                <a:pos x="39" y="8"/>
              </a:cxn>
              <a:cxn ang="0">
                <a:pos x="19" y="11"/>
              </a:cxn>
              <a:cxn ang="0">
                <a:pos x="8" y="29"/>
              </a:cxn>
              <a:cxn ang="0">
                <a:pos x="6" y="55"/>
              </a:cxn>
              <a:cxn ang="0">
                <a:pos x="8" y="75"/>
              </a:cxn>
              <a:cxn ang="0">
                <a:pos x="15" y="91"/>
              </a:cxn>
              <a:cxn ang="0">
                <a:pos x="24" y="66"/>
              </a:cxn>
              <a:cxn ang="0">
                <a:pos x="35" y="52"/>
              </a:cxn>
              <a:cxn ang="0">
                <a:pos x="53" y="42"/>
              </a:cxn>
              <a:cxn ang="0">
                <a:pos x="38" y="62"/>
              </a:cxn>
              <a:cxn ang="0">
                <a:pos x="22" y="79"/>
              </a:cxn>
              <a:cxn ang="0">
                <a:pos x="21" y="95"/>
              </a:cxn>
              <a:cxn ang="0">
                <a:pos x="28" y="110"/>
              </a:cxn>
              <a:cxn ang="0">
                <a:pos x="37" y="113"/>
              </a:cxn>
              <a:cxn ang="0">
                <a:pos x="14" y="107"/>
              </a:cxn>
              <a:cxn ang="0">
                <a:pos x="2" y="83"/>
              </a:cxn>
              <a:cxn ang="0">
                <a:pos x="0" y="52"/>
              </a:cxn>
              <a:cxn ang="0">
                <a:pos x="2" y="24"/>
              </a:cxn>
              <a:cxn ang="0">
                <a:pos x="15" y="5"/>
              </a:cxn>
              <a:cxn ang="0">
                <a:pos x="32" y="0"/>
              </a:cxn>
              <a:cxn ang="0">
                <a:pos x="48" y="3"/>
              </a:cxn>
              <a:cxn ang="0">
                <a:pos x="56" y="21"/>
              </a:cxn>
            </a:cxnLst>
            <a:rect l="0" t="0" r="r" b="b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7" name="Freeform 157"/>
          <p:cNvSpPr>
            <a:spLocks/>
          </p:cNvSpPr>
          <p:nvPr/>
        </p:nvSpPr>
        <p:spPr bwMode="auto">
          <a:xfrm>
            <a:off x="365129" y="4073527"/>
            <a:ext cx="28575" cy="49213"/>
          </a:xfrm>
          <a:custGeom>
            <a:avLst/>
            <a:gdLst/>
            <a:ahLst/>
            <a:cxnLst>
              <a:cxn ang="0">
                <a:pos x="91" y="38"/>
              </a:cxn>
              <a:cxn ang="0">
                <a:pos x="76" y="13"/>
              </a:cxn>
              <a:cxn ang="0">
                <a:pos x="54" y="7"/>
              </a:cxn>
              <a:cxn ang="0">
                <a:pos x="24" y="12"/>
              </a:cxn>
              <a:cxn ang="0">
                <a:pos x="14" y="25"/>
              </a:cxn>
              <a:cxn ang="0">
                <a:pos x="7" y="48"/>
              </a:cxn>
              <a:cxn ang="0">
                <a:pos x="7" y="66"/>
              </a:cxn>
              <a:cxn ang="0">
                <a:pos x="11" y="79"/>
              </a:cxn>
              <a:cxn ang="0">
                <a:pos x="11" y="98"/>
              </a:cxn>
              <a:cxn ang="0">
                <a:pos x="15" y="120"/>
              </a:cxn>
              <a:cxn ang="0">
                <a:pos x="34" y="142"/>
              </a:cxn>
              <a:cxn ang="0">
                <a:pos x="47" y="142"/>
              </a:cxn>
              <a:cxn ang="0">
                <a:pos x="63" y="142"/>
              </a:cxn>
              <a:cxn ang="0">
                <a:pos x="63" y="144"/>
              </a:cxn>
              <a:cxn ang="0">
                <a:pos x="51" y="153"/>
              </a:cxn>
              <a:cxn ang="0">
                <a:pos x="36" y="151"/>
              </a:cxn>
              <a:cxn ang="0">
                <a:pos x="19" y="144"/>
              </a:cxn>
              <a:cxn ang="0">
                <a:pos x="6" y="121"/>
              </a:cxn>
              <a:cxn ang="0">
                <a:pos x="5" y="86"/>
              </a:cxn>
              <a:cxn ang="0">
                <a:pos x="0" y="62"/>
              </a:cxn>
              <a:cxn ang="0">
                <a:pos x="0" y="41"/>
              </a:cxn>
              <a:cxn ang="0">
                <a:pos x="9" y="23"/>
              </a:cxn>
              <a:cxn ang="0">
                <a:pos x="18" y="7"/>
              </a:cxn>
              <a:cxn ang="0">
                <a:pos x="42" y="0"/>
              </a:cxn>
              <a:cxn ang="0">
                <a:pos x="76" y="5"/>
              </a:cxn>
              <a:cxn ang="0">
                <a:pos x="89" y="13"/>
              </a:cxn>
              <a:cxn ang="0">
                <a:pos x="91" y="38"/>
              </a:cxn>
            </a:cxnLst>
            <a:rect l="0" t="0" r="r" b="b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8" name="Freeform 158"/>
          <p:cNvSpPr>
            <a:spLocks/>
          </p:cNvSpPr>
          <p:nvPr/>
        </p:nvSpPr>
        <p:spPr bwMode="auto">
          <a:xfrm>
            <a:off x="382591" y="4125915"/>
            <a:ext cx="26987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27"/>
              </a:cxn>
              <a:cxn ang="0">
                <a:pos x="27" y="57"/>
              </a:cxn>
              <a:cxn ang="0">
                <a:pos x="45" y="83"/>
              </a:cxn>
              <a:cxn ang="0">
                <a:pos x="70" y="116"/>
              </a:cxn>
              <a:cxn ang="0">
                <a:pos x="83" y="127"/>
              </a:cxn>
              <a:cxn ang="0">
                <a:pos x="55" y="113"/>
              </a:cxn>
              <a:cxn ang="0">
                <a:pos x="33" y="82"/>
              </a:cxn>
              <a:cxn ang="0">
                <a:pos x="12" y="46"/>
              </a:cxn>
              <a:cxn ang="0">
                <a:pos x="0" y="0"/>
              </a:cxn>
            </a:cxnLst>
            <a:rect l="0" t="0" r="r" b="b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99" name="Freeform 159"/>
          <p:cNvSpPr>
            <a:spLocks/>
          </p:cNvSpPr>
          <p:nvPr/>
        </p:nvSpPr>
        <p:spPr bwMode="auto">
          <a:xfrm>
            <a:off x="301630" y="3987800"/>
            <a:ext cx="150813" cy="152400"/>
          </a:xfrm>
          <a:custGeom>
            <a:avLst/>
            <a:gdLst/>
            <a:ahLst/>
            <a:cxnLst>
              <a:cxn ang="0">
                <a:pos x="440" y="138"/>
              </a:cxn>
              <a:cxn ang="0">
                <a:pos x="367" y="127"/>
              </a:cxn>
              <a:cxn ang="0">
                <a:pos x="320" y="133"/>
              </a:cxn>
              <a:cxn ang="0">
                <a:pos x="290" y="168"/>
              </a:cxn>
              <a:cxn ang="0">
                <a:pos x="308" y="209"/>
              </a:cxn>
              <a:cxn ang="0">
                <a:pos x="331" y="224"/>
              </a:cxn>
              <a:cxn ang="0">
                <a:pos x="338" y="262"/>
              </a:cxn>
              <a:cxn ang="0">
                <a:pos x="324" y="287"/>
              </a:cxn>
              <a:cxn ang="0">
                <a:pos x="335" y="325"/>
              </a:cxn>
              <a:cxn ang="0">
                <a:pos x="306" y="325"/>
              </a:cxn>
              <a:cxn ang="0">
                <a:pos x="298" y="282"/>
              </a:cxn>
              <a:cxn ang="0">
                <a:pos x="280" y="262"/>
              </a:cxn>
              <a:cxn ang="0">
                <a:pos x="243" y="262"/>
              </a:cxn>
              <a:cxn ang="0">
                <a:pos x="209" y="271"/>
              </a:cxn>
              <a:cxn ang="0">
                <a:pos x="197" y="301"/>
              </a:cxn>
              <a:cxn ang="0">
                <a:pos x="193" y="341"/>
              </a:cxn>
              <a:cxn ang="0">
                <a:pos x="197" y="370"/>
              </a:cxn>
              <a:cxn ang="0">
                <a:pos x="197" y="391"/>
              </a:cxn>
              <a:cxn ang="0">
                <a:pos x="195" y="416"/>
              </a:cxn>
              <a:cxn ang="0">
                <a:pos x="172" y="439"/>
              </a:cxn>
              <a:cxn ang="0">
                <a:pos x="156" y="453"/>
              </a:cxn>
              <a:cxn ang="0">
                <a:pos x="115" y="480"/>
              </a:cxn>
              <a:cxn ang="0">
                <a:pos x="37" y="399"/>
              </a:cxn>
              <a:cxn ang="0">
                <a:pos x="14" y="334"/>
              </a:cxn>
              <a:cxn ang="0">
                <a:pos x="5" y="229"/>
              </a:cxn>
              <a:cxn ang="0">
                <a:pos x="0" y="154"/>
              </a:cxn>
              <a:cxn ang="0">
                <a:pos x="9" y="82"/>
              </a:cxn>
              <a:cxn ang="0">
                <a:pos x="30" y="42"/>
              </a:cxn>
              <a:cxn ang="0">
                <a:pos x="78" y="15"/>
              </a:cxn>
              <a:cxn ang="0">
                <a:pos x="121" y="7"/>
              </a:cxn>
              <a:cxn ang="0">
                <a:pos x="204" y="0"/>
              </a:cxn>
              <a:cxn ang="0">
                <a:pos x="285" y="5"/>
              </a:cxn>
              <a:cxn ang="0">
                <a:pos x="387" y="22"/>
              </a:cxn>
              <a:cxn ang="0">
                <a:pos x="432" y="44"/>
              </a:cxn>
              <a:cxn ang="0">
                <a:pos x="455" y="67"/>
              </a:cxn>
              <a:cxn ang="0">
                <a:pos x="478" y="102"/>
              </a:cxn>
              <a:cxn ang="0">
                <a:pos x="475" y="120"/>
              </a:cxn>
              <a:cxn ang="0">
                <a:pos x="440" y="138"/>
              </a:cxn>
            </a:cxnLst>
            <a:rect l="0" t="0" r="r" b="b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00" name="Freeform 160"/>
          <p:cNvSpPr>
            <a:spLocks/>
          </p:cNvSpPr>
          <p:nvPr/>
        </p:nvSpPr>
        <p:spPr bwMode="auto">
          <a:xfrm>
            <a:off x="304800" y="3989388"/>
            <a:ext cx="144463" cy="146050"/>
          </a:xfrm>
          <a:custGeom>
            <a:avLst/>
            <a:gdLst/>
            <a:ahLst/>
            <a:cxnLst>
              <a:cxn ang="0">
                <a:pos x="436" y="69"/>
              </a:cxn>
              <a:cxn ang="0">
                <a:pos x="444" y="108"/>
              </a:cxn>
              <a:cxn ang="0">
                <a:pos x="339" y="113"/>
              </a:cxn>
              <a:cxn ang="0">
                <a:pos x="247" y="90"/>
              </a:cxn>
              <a:cxn ang="0">
                <a:pos x="291" y="105"/>
              </a:cxn>
              <a:cxn ang="0">
                <a:pos x="302" y="120"/>
              </a:cxn>
              <a:cxn ang="0">
                <a:pos x="256" y="116"/>
              </a:cxn>
              <a:cxn ang="0">
                <a:pos x="246" y="122"/>
              </a:cxn>
              <a:cxn ang="0">
                <a:pos x="272" y="154"/>
              </a:cxn>
              <a:cxn ang="0">
                <a:pos x="264" y="161"/>
              </a:cxn>
              <a:cxn ang="0">
                <a:pos x="289" y="199"/>
              </a:cxn>
              <a:cxn ang="0">
                <a:pos x="205" y="181"/>
              </a:cxn>
              <a:cxn ang="0">
                <a:pos x="315" y="222"/>
              </a:cxn>
              <a:cxn ang="0">
                <a:pos x="254" y="214"/>
              </a:cxn>
              <a:cxn ang="0">
                <a:pos x="309" y="242"/>
              </a:cxn>
              <a:cxn ang="0">
                <a:pos x="291" y="255"/>
              </a:cxn>
              <a:cxn ang="0">
                <a:pos x="202" y="246"/>
              </a:cxn>
              <a:cxn ang="0">
                <a:pos x="137" y="253"/>
              </a:cxn>
              <a:cxn ang="0">
                <a:pos x="141" y="271"/>
              </a:cxn>
              <a:cxn ang="0">
                <a:pos x="126" y="280"/>
              </a:cxn>
              <a:cxn ang="0">
                <a:pos x="178" y="317"/>
              </a:cxn>
              <a:cxn ang="0">
                <a:pos x="131" y="315"/>
              </a:cxn>
              <a:cxn ang="0">
                <a:pos x="178" y="365"/>
              </a:cxn>
              <a:cxn ang="0">
                <a:pos x="145" y="363"/>
              </a:cxn>
              <a:cxn ang="0">
                <a:pos x="159" y="418"/>
              </a:cxn>
              <a:cxn ang="0">
                <a:pos x="100" y="337"/>
              </a:cxn>
              <a:cxn ang="0">
                <a:pos x="156" y="429"/>
              </a:cxn>
              <a:cxn ang="0">
                <a:pos x="88" y="395"/>
              </a:cxn>
              <a:cxn ang="0">
                <a:pos x="104" y="430"/>
              </a:cxn>
              <a:cxn ang="0">
                <a:pos x="69" y="429"/>
              </a:cxn>
              <a:cxn ang="0">
                <a:pos x="12" y="275"/>
              </a:cxn>
              <a:cxn ang="0">
                <a:pos x="39" y="181"/>
              </a:cxn>
              <a:cxn ang="0">
                <a:pos x="88" y="189"/>
              </a:cxn>
              <a:cxn ang="0">
                <a:pos x="5" y="158"/>
              </a:cxn>
              <a:cxn ang="0">
                <a:pos x="61" y="100"/>
              </a:cxn>
              <a:cxn ang="0">
                <a:pos x="97" y="100"/>
              </a:cxn>
              <a:cxn ang="0">
                <a:pos x="21" y="49"/>
              </a:cxn>
              <a:cxn ang="0">
                <a:pos x="111" y="28"/>
              </a:cxn>
              <a:cxn ang="0">
                <a:pos x="86" y="10"/>
              </a:cxn>
              <a:cxn ang="0">
                <a:pos x="198" y="8"/>
              </a:cxn>
              <a:cxn ang="0">
                <a:pos x="241" y="23"/>
              </a:cxn>
              <a:cxn ang="0">
                <a:pos x="249" y="2"/>
              </a:cxn>
              <a:cxn ang="0">
                <a:pos x="337" y="37"/>
              </a:cxn>
              <a:cxn ang="0">
                <a:pos x="322" y="10"/>
              </a:cxn>
            </a:cxnLst>
            <a:rect l="0" t="0" r="r" b="b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Group 161"/>
          <p:cNvGrpSpPr>
            <a:grpSpLocks/>
          </p:cNvGrpSpPr>
          <p:nvPr/>
        </p:nvGrpSpPr>
        <p:grpSpPr bwMode="auto">
          <a:xfrm>
            <a:off x="598489" y="4359275"/>
            <a:ext cx="157162" cy="96838"/>
            <a:chOff x="377" y="1962"/>
            <a:chExt cx="99" cy="61"/>
          </a:xfrm>
        </p:grpSpPr>
        <p:sp>
          <p:nvSpPr>
            <p:cNvPr id="1136802" name="Freeform 162"/>
            <p:cNvSpPr>
              <a:spLocks/>
            </p:cNvSpPr>
            <p:nvPr/>
          </p:nvSpPr>
          <p:spPr bwMode="auto">
            <a:xfrm>
              <a:off x="377" y="1962"/>
              <a:ext cx="99" cy="61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1" y="168"/>
                </a:cxn>
                <a:cxn ang="0">
                  <a:pos x="84" y="163"/>
                </a:cxn>
                <a:cxn ang="0">
                  <a:pos x="98" y="150"/>
                </a:cxn>
                <a:cxn ang="0">
                  <a:pos x="112" y="130"/>
                </a:cxn>
                <a:cxn ang="0">
                  <a:pos x="142" y="102"/>
                </a:cxn>
                <a:cxn ang="0">
                  <a:pos x="197" y="56"/>
                </a:cxn>
                <a:cxn ang="0">
                  <a:pos x="206" y="41"/>
                </a:cxn>
                <a:cxn ang="0">
                  <a:pos x="221" y="28"/>
                </a:cxn>
                <a:cxn ang="0">
                  <a:pos x="249" y="23"/>
                </a:cxn>
                <a:cxn ang="0">
                  <a:pos x="336" y="8"/>
                </a:cxn>
                <a:cxn ang="0">
                  <a:pos x="360" y="0"/>
                </a:cxn>
                <a:cxn ang="0">
                  <a:pos x="382" y="11"/>
                </a:cxn>
                <a:cxn ang="0">
                  <a:pos x="393" y="20"/>
                </a:cxn>
                <a:cxn ang="0">
                  <a:pos x="443" y="37"/>
                </a:cxn>
                <a:cxn ang="0">
                  <a:pos x="464" y="45"/>
                </a:cxn>
                <a:cxn ang="0">
                  <a:pos x="471" y="53"/>
                </a:cxn>
                <a:cxn ang="0">
                  <a:pos x="481" y="81"/>
                </a:cxn>
                <a:cxn ang="0">
                  <a:pos x="486" y="96"/>
                </a:cxn>
                <a:cxn ang="0">
                  <a:pos x="490" y="104"/>
                </a:cxn>
                <a:cxn ang="0">
                  <a:pos x="497" y="119"/>
                </a:cxn>
                <a:cxn ang="0">
                  <a:pos x="497" y="129"/>
                </a:cxn>
                <a:cxn ang="0">
                  <a:pos x="487" y="137"/>
                </a:cxn>
                <a:cxn ang="0">
                  <a:pos x="466" y="136"/>
                </a:cxn>
                <a:cxn ang="0">
                  <a:pos x="434" y="121"/>
                </a:cxn>
                <a:cxn ang="0">
                  <a:pos x="393" y="113"/>
                </a:cxn>
                <a:cxn ang="0">
                  <a:pos x="356" y="119"/>
                </a:cxn>
                <a:cxn ang="0">
                  <a:pos x="395" y="128"/>
                </a:cxn>
                <a:cxn ang="0">
                  <a:pos x="422" y="137"/>
                </a:cxn>
                <a:cxn ang="0">
                  <a:pos x="454" y="150"/>
                </a:cxn>
                <a:cxn ang="0">
                  <a:pos x="462" y="161"/>
                </a:cxn>
                <a:cxn ang="0">
                  <a:pos x="462" y="173"/>
                </a:cxn>
                <a:cxn ang="0">
                  <a:pos x="449" y="182"/>
                </a:cxn>
                <a:cxn ang="0">
                  <a:pos x="435" y="179"/>
                </a:cxn>
                <a:cxn ang="0">
                  <a:pos x="391" y="168"/>
                </a:cxn>
                <a:cxn ang="0">
                  <a:pos x="351" y="166"/>
                </a:cxn>
                <a:cxn ang="0">
                  <a:pos x="320" y="168"/>
                </a:cxn>
                <a:cxn ang="0">
                  <a:pos x="303" y="179"/>
                </a:cxn>
                <a:cxn ang="0">
                  <a:pos x="282" y="200"/>
                </a:cxn>
                <a:cxn ang="0">
                  <a:pos x="267" y="223"/>
                </a:cxn>
                <a:cxn ang="0">
                  <a:pos x="251" y="246"/>
                </a:cxn>
                <a:cxn ang="0">
                  <a:pos x="237" y="263"/>
                </a:cxn>
                <a:cxn ang="0">
                  <a:pos x="213" y="280"/>
                </a:cxn>
                <a:cxn ang="0">
                  <a:pos x="190" y="284"/>
                </a:cxn>
                <a:cxn ang="0">
                  <a:pos x="165" y="287"/>
                </a:cxn>
                <a:cxn ang="0">
                  <a:pos x="135" y="284"/>
                </a:cxn>
                <a:cxn ang="0">
                  <a:pos x="112" y="282"/>
                </a:cxn>
                <a:cxn ang="0">
                  <a:pos x="82" y="290"/>
                </a:cxn>
                <a:cxn ang="0">
                  <a:pos x="0" y="305"/>
                </a:cxn>
                <a:cxn ang="0">
                  <a:pos x="0" y="182"/>
                </a:cxn>
              </a:cxnLst>
              <a:rect l="0" t="0" r="r" b="b"/>
              <a:pathLst>
                <a:path w="497" h="305">
                  <a:moveTo>
                    <a:pt x="0" y="182"/>
                  </a:moveTo>
                  <a:lnTo>
                    <a:pt x="61" y="168"/>
                  </a:lnTo>
                  <a:lnTo>
                    <a:pt x="84" y="163"/>
                  </a:lnTo>
                  <a:lnTo>
                    <a:pt x="98" y="150"/>
                  </a:lnTo>
                  <a:lnTo>
                    <a:pt x="112" y="130"/>
                  </a:lnTo>
                  <a:lnTo>
                    <a:pt x="142" y="102"/>
                  </a:lnTo>
                  <a:lnTo>
                    <a:pt x="197" y="56"/>
                  </a:lnTo>
                  <a:lnTo>
                    <a:pt x="206" y="41"/>
                  </a:lnTo>
                  <a:lnTo>
                    <a:pt x="221" y="28"/>
                  </a:lnTo>
                  <a:lnTo>
                    <a:pt x="249" y="23"/>
                  </a:lnTo>
                  <a:lnTo>
                    <a:pt x="336" y="8"/>
                  </a:lnTo>
                  <a:lnTo>
                    <a:pt x="360" y="0"/>
                  </a:lnTo>
                  <a:lnTo>
                    <a:pt x="382" y="11"/>
                  </a:lnTo>
                  <a:lnTo>
                    <a:pt x="393" y="20"/>
                  </a:lnTo>
                  <a:lnTo>
                    <a:pt x="443" y="37"/>
                  </a:lnTo>
                  <a:lnTo>
                    <a:pt x="464" y="45"/>
                  </a:lnTo>
                  <a:lnTo>
                    <a:pt x="471" y="53"/>
                  </a:lnTo>
                  <a:lnTo>
                    <a:pt x="481" y="81"/>
                  </a:lnTo>
                  <a:lnTo>
                    <a:pt x="486" y="96"/>
                  </a:lnTo>
                  <a:lnTo>
                    <a:pt x="490" y="104"/>
                  </a:lnTo>
                  <a:lnTo>
                    <a:pt x="497" y="119"/>
                  </a:lnTo>
                  <a:lnTo>
                    <a:pt x="497" y="129"/>
                  </a:lnTo>
                  <a:lnTo>
                    <a:pt x="487" y="137"/>
                  </a:lnTo>
                  <a:lnTo>
                    <a:pt x="466" y="136"/>
                  </a:lnTo>
                  <a:lnTo>
                    <a:pt x="434" y="121"/>
                  </a:lnTo>
                  <a:lnTo>
                    <a:pt x="393" y="113"/>
                  </a:lnTo>
                  <a:lnTo>
                    <a:pt x="356" y="119"/>
                  </a:lnTo>
                  <a:lnTo>
                    <a:pt x="395" y="128"/>
                  </a:lnTo>
                  <a:lnTo>
                    <a:pt x="422" y="137"/>
                  </a:lnTo>
                  <a:lnTo>
                    <a:pt x="454" y="150"/>
                  </a:lnTo>
                  <a:lnTo>
                    <a:pt x="462" y="161"/>
                  </a:lnTo>
                  <a:lnTo>
                    <a:pt x="462" y="173"/>
                  </a:lnTo>
                  <a:lnTo>
                    <a:pt x="449" y="182"/>
                  </a:lnTo>
                  <a:lnTo>
                    <a:pt x="435" y="179"/>
                  </a:lnTo>
                  <a:lnTo>
                    <a:pt x="391" y="168"/>
                  </a:lnTo>
                  <a:lnTo>
                    <a:pt x="351" y="166"/>
                  </a:lnTo>
                  <a:lnTo>
                    <a:pt x="320" y="168"/>
                  </a:lnTo>
                  <a:lnTo>
                    <a:pt x="303" y="179"/>
                  </a:lnTo>
                  <a:lnTo>
                    <a:pt x="282" y="200"/>
                  </a:lnTo>
                  <a:lnTo>
                    <a:pt x="267" y="223"/>
                  </a:lnTo>
                  <a:lnTo>
                    <a:pt x="251" y="246"/>
                  </a:lnTo>
                  <a:lnTo>
                    <a:pt x="237" y="263"/>
                  </a:lnTo>
                  <a:lnTo>
                    <a:pt x="213" y="280"/>
                  </a:lnTo>
                  <a:lnTo>
                    <a:pt x="190" y="284"/>
                  </a:lnTo>
                  <a:lnTo>
                    <a:pt x="165" y="287"/>
                  </a:lnTo>
                  <a:lnTo>
                    <a:pt x="135" y="284"/>
                  </a:lnTo>
                  <a:lnTo>
                    <a:pt x="112" y="282"/>
                  </a:lnTo>
                  <a:lnTo>
                    <a:pt x="82" y="290"/>
                  </a:lnTo>
                  <a:lnTo>
                    <a:pt x="0" y="305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3" name="Freeform 163"/>
            <p:cNvSpPr>
              <a:spLocks/>
            </p:cNvSpPr>
            <p:nvPr/>
          </p:nvSpPr>
          <p:spPr bwMode="auto">
            <a:xfrm>
              <a:off x="439" y="1973"/>
              <a:ext cx="32" cy="7"/>
            </a:xfrm>
            <a:custGeom>
              <a:avLst/>
              <a:gdLst/>
              <a:ahLst/>
              <a:cxnLst>
                <a:cxn ang="0">
                  <a:pos x="159" y="37"/>
                </a:cxn>
                <a:cxn ang="0">
                  <a:pos x="132" y="24"/>
                </a:cxn>
                <a:cxn ang="0">
                  <a:pos x="110" y="21"/>
                </a:cxn>
                <a:cxn ang="0">
                  <a:pos x="84" y="13"/>
                </a:cxn>
                <a:cxn ang="0">
                  <a:pos x="61" y="7"/>
                </a:cxn>
                <a:cxn ang="0">
                  <a:pos x="25" y="10"/>
                </a:cxn>
                <a:cxn ang="0">
                  <a:pos x="0" y="13"/>
                </a:cxn>
                <a:cxn ang="0">
                  <a:pos x="38" y="5"/>
                </a:cxn>
                <a:cxn ang="0">
                  <a:pos x="69" y="0"/>
                </a:cxn>
                <a:cxn ang="0">
                  <a:pos x="110" y="17"/>
                </a:cxn>
                <a:cxn ang="0">
                  <a:pos x="132" y="19"/>
                </a:cxn>
                <a:cxn ang="0">
                  <a:pos x="157" y="31"/>
                </a:cxn>
                <a:cxn ang="0">
                  <a:pos x="159" y="37"/>
                </a:cxn>
              </a:cxnLst>
              <a:rect l="0" t="0" r="r" b="b"/>
              <a:pathLst>
                <a:path w="159" h="37">
                  <a:moveTo>
                    <a:pt x="159" y="37"/>
                  </a:moveTo>
                  <a:lnTo>
                    <a:pt x="132" y="24"/>
                  </a:lnTo>
                  <a:lnTo>
                    <a:pt x="110" y="21"/>
                  </a:lnTo>
                  <a:lnTo>
                    <a:pt x="84" y="13"/>
                  </a:lnTo>
                  <a:lnTo>
                    <a:pt x="61" y="7"/>
                  </a:lnTo>
                  <a:lnTo>
                    <a:pt x="25" y="10"/>
                  </a:lnTo>
                  <a:lnTo>
                    <a:pt x="0" y="13"/>
                  </a:lnTo>
                  <a:lnTo>
                    <a:pt x="38" y="5"/>
                  </a:lnTo>
                  <a:lnTo>
                    <a:pt x="69" y="0"/>
                  </a:lnTo>
                  <a:lnTo>
                    <a:pt x="110" y="17"/>
                  </a:lnTo>
                  <a:lnTo>
                    <a:pt x="132" y="19"/>
                  </a:lnTo>
                  <a:lnTo>
                    <a:pt x="157" y="31"/>
                  </a:lnTo>
                  <a:lnTo>
                    <a:pt x="159" y="3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4" name="Freeform 164"/>
            <p:cNvSpPr>
              <a:spLocks/>
            </p:cNvSpPr>
            <p:nvPr/>
          </p:nvSpPr>
          <p:spPr bwMode="auto">
            <a:xfrm>
              <a:off x="427" y="1965"/>
              <a:ext cx="27" cy="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1"/>
                </a:cxn>
                <a:cxn ang="0">
                  <a:pos x="133" y="8"/>
                </a:cxn>
                <a:cxn ang="0">
                  <a:pos x="120" y="7"/>
                </a:cxn>
                <a:cxn ang="0">
                  <a:pos x="99" y="3"/>
                </a:cxn>
                <a:cxn ang="0">
                  <a:pos x="56" y="15"/>
                </a:cxn>
                <a:cxn ang="0">
                  <a:pos x="32" y="21"/>
                </a:cxn>
                <a:cxn ang="0">
                  <a:pos x="4" y="25"/>
                </a:cxn>
                <a:cxn ang="0">
                  <a:pos x="0" y="21"/>
                </a:cxn>
                <a:cxn ang="0">
                  <a:pos x="29" y="16"/>
                </a:cxn>
                <a:cxn ang="0">
                  <a:pos x="64" y="8"/>
                </a:cxn>
                <a:cxn ang="0">
                  <a:pos x="97" y="0"/>
                </a:cxn>
              </a:cxnLst>
              <a:rect l="0" t="0" r="r" b="b"/>
              <a:pathLst>
                <a:path w="133" h="25">
                  <a:moveTo>
                    <a:pt x="97" y="0"/>
                  </a:moveTo>
                  <a:lnTo>
                    <a:pt x="113" y="1"/>
                  </a:lnTo>
                  <a:lnTo>
                    <a:pt x="133" y="8"/>
                  </a:lnTo>
                  <a:lnTo>
                    <a:pt x="120" y="7"/>
                  </a:lnTo>
                  <a:lnTo>
                    <a:pt x="99" y="3"/>
                  </a:lnTo>
                  <a:lnTo>
                    <a:pt x="56" y="15"/>
                  </a:lnTo>
                  <a:lnTo>
                    <a:pt x="32" y="21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29" y="16"/>
                  </a:lnTo>
                  <a:lnTo>
                    <a:pt x="64" y="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5" name="Freeform 165"/>
            <p:cNvSpPr>
              <a:spLocks/>
            </p:cNvSpPr>
            <p:nvPr/>
          </p:nvSpPr>
          <p:spPr bwMode="auto">
            <a:xfrm>
              <a:off x="438" y="1984"/>
              <a:ext cx="11" cy="2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46" y="12"/>
                </a:cxn>
                <a:cxn ang="0">
                  <a:pos x="27" y="9"/>
                </a:cxn>
                <a:cxn ang="0">
                  <a:pos x="5" y="9"/>
                </a:cxn>
                <a:cxn ang="0">
                  <a:pos x="0" y="0"/>
                </a:cxn>
                <a:cxn ang="0">
                  <a:pos x="14" y="3"/>
                </a:cxn>
                <a:cxn ang="0">
                  <a:pos x="53" y="5"/>
                </a:cxn>
              </a:cxnLst>
              <a:rect l="0" t="0" r="r" b="b"/>
              <a:pathLst>
                <a:path w="53" h="12">
                  <a:moveTo>
                    <a:pt x="53" y="5"/>
                  </a:moveTo>
                  <a:lnTo>
                    <a:pt x="46" y="12"/>
                  </a:lnTo>
                  <a:lnTo>
                    <a:pt x="27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4" y="3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6" name="Freeform 166"/>
            <p:cNvSpPr>
              <a:spLocks/>
            </p:cNvSpPr>
            <p:nvPr/>
          </p:nvSpPr>
          <p:spPr bwMode="auto">
            <a:xfrm>
              <a:off x="469" y="1982"/>
              <a:ext cx="3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1" y="23"/>
                </a:cxn>
                <a:cxn ang="0">
                  <a:pos x="0" y="0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6"/>
                  </a:lnTo>
                  <a:lnTo>
                    <a:pt x="2" y="18"/>
                  </a:lnTo>
                  <a:lnTo>
                    <a:pt x="1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7" name="Freeform 167"/>
            <p:cNvSpPr>
              <a:spLocks/>
            </p:cNvSpPr>
            <p:nvPr/>
          </p:nvSpPr>
          <p:spPr bwMode="auto">
            <a:xfrm>
              <a:off x="462" y="199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11" y="13"/>
                </a:cxn>
                <a:cxn ang="0">
                  <a:pos x="0" y="0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3" y="7"/>
                  </a:lnTo>
                  <a:lnTo>
                    <a:pt x="1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8" name="Freeform 168"/>
            <p:cNvSpPr>
              <a:spLocks/>
            </p:cNvSpPr>
            <p:nvPr/>
          </p:nvSpPr>
          <p:spPr bwMode="auto">
            <a:xfrm>
              <a:off x="423" y="1977"/>
              <a:ext cx="5" cy="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9"/>
                </a:cxn>
                <a:cxn ang="0">
                  <a:pos x="21" y="17"/>
                </a:cxn>
                <a:cxn ang="0">
                  <a:pos x="0" y="29"/>
                </a:cxn>
                <a:cxn ang="0">
                  <a:pos x="25" y="0"/>
                </a:cxn>
              </a:cxnLst>
              <a:rect l="0" t="0" r="r" b="b"/>
              <a:pathLst>
                <a:path w="25" h="29">
                  <a:moveTo>
                    <a:pt x="25" y="0"/>
                  </a:moveTo>
                  <a:lnTo>
                    <a:pt x="21" y="9"/>
                  </a:lnTo>
                  <a:lnTo>
                    <a:pt x="21" y="17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9" name="Freeform 169"/>
            <p:cNvSpPr>
              <a:spLocks/>
            </p:cNvSpPr>
            <p:nvPr/>
          </p:nvSpPr>
          <p:spPr bwMode="auto">
            <a:xfrm>
              <a:off x="403" y="1977"/>
              <a:ext cx="16" cy="1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66" y="26"/>
                </a:cxn>
                <a:cxn ang="0">
                  <a:pos x="50" y="46"/>
                </a:cxn>
                <a:cxn ang="0">
                  <a:pos x="0" y="81"/>
                </a:cxn>
                <a:cxn ang="0">
                  <a:pos x="47" y="38"/>
                </a:cxn>
                <a:cxn ang="0">
                  <a:pos x="80" y="0"/>
                </a:cxn>
              </a:cxnLst>
              <a:rect l="0" t="0" r="r" b="b"/>
              <a:pathLst>
                <a:path w="80" h="81">
                  <a:moveTo>
                    <a:pt x="80" y="0"/>
                  </a:moveTo>
                  <a:lnTo>
                    <a:pt x="66" y="26"/>
                  </a:lnTo>
                  <a:lnTo>
                    <a:pt x="50" y="46"/>
                  </a:lnTo>
                  <a:lnTo>
                    <a:pt x="0" y="81"/>
                  </a:lnTo>
                  <a:lnTo>
                    <a:pt x="47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0" name="Freeform 170"/>
            <p:cNvSpPr>
              <a:spLocks/>
            </p:cNvSpPr>
            <p:nvPr/>
          </p:nvSpPr>
          <p:spPr bwMode="auto">
            <a:xfrm>
              <a:off x="395" y="2000"/>
              <a:ext cx="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0"/>
                </a:cxn>
                <a:cxn ang="0">
                  <a:pos x="15" y="41"/>
                </a:cxn>
                <a:cxn ang="0">
                  <a:pos x="16" y="58"/>
                </a:cxn>
                <a:cxn ang="0">
                  <a:pos x="18" y="33"/>
                </a:cxn>
                <a:cxn ang="0">
                  <a:pos x="16" y="14"/>
                </a:cxn>
                <a:cxn ang="0">
                  <a:pos x="0" y="0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lnTo>
                    <a:pt x="11" y="20"/>
                  </a:lnTo>
                  <a:lnTo>
                    <a:pt x="15" y="41"/>
                  </a:lnTo>
                  <a:lnTo>
                    <a:pt x="16" y="58"/>
                  </a:lnTo>
                  <a:lnTo>
                    <a:pt x="18" y="33"/>
                  </a:lnTo>
                  <a:lnTo>
                    <a:pt x="1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1" name="Freeform 171"/>
            <p:cNvSpPr>
              <a:spLocks/>
            </p:cNvSpPr>
            <p:nvPr/>
          </p:nvSpPr>
          <p:spPr bwMode="auto">
            <a:xfrm>
              <a:off x="432" y="1988"/>
              <a:ext cx="2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9" y="21"/>
                </a:cxn>
                <a:cxn ang="0">
                  <a:pos x="2" y="0"/>
                </a:cxn>
              </a:cxnLst>
              <a:rect l="0" t="0" r="r" b="b"/>
              <a:pathLst>
                <a:path w="9" h="21">
                  <a:moveTo>
                    <a:pt x="2" y="0"/>
                  </a:moveTo>
                  <a:lnTo>
                    <a:pt x="0" y="9"/>
                  </a:lnTo>
                  <a:lnTo>
                    <a:pt x="9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172"/>
          <p:cNvGrpSpPr>
            <a:grpSpLocks/>
          </p:cNvGrpSpPr>
          <p:nvPr/>
        </p:nvGrpSpPr>
        <p:grpSpPr bwMode="auto">
          <a:xfrm>
            <a:off x="257175" y="4146560"/>
            <a:ext cx="363538" cy="415925"/>
            <a:chOff x="162" y="1828"/>
            <a:chExt cx="229" cy="262"/>
          </a:xfrm>
        </p:grpSpPr>
        <p:sp>
          <p:nvSpPr>
            <p:cNvPr id="1136813" name="Freeform 173"/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6" y="7"/>
                </a:cxn>
                <a:cxn ang="0">
                  <a:pos x="16" y="10"/>
                </a:cxn>
                <a:cxn ang="0">
                  <a:pos x="6" y="16"/>
                </a:cxn>
                <a:cxn ang="0">
                  <a:pos x="0" y="25"/>
                </a:cxn>
                <a:cxn ang="0">
                  <a:pos x="9" y="22"/>
                </a:cxn>
                <a:cxn ang="0">
                  <a:pos x="26" y="17"/>
                </a:cxn>
                <a:cxn ang="0">
                  <a:pos x="37" y="0"/>
                </a:cxn>
              </a:cxnLst>
              <a:rect l="0" t="0" r="r" b="b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4" name="Freeform 174"/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9" y="0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5" name="Freeform 175"/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5" y="32"/>
                </a:cxn>
                <a:cxn ang="0">
                  <a:pos x="84" y="78"/>
                </a:cxn>
                <a:cxn ang="0">
                  <a:pos x="127" y="122"/>
                </a:cxn>
                <a:cxn ang="0">
                  <a:pos x="218" y="330"/>
                </a:cxn>
                <a:cxn ang="0">
                  <a:pos x="269" y="519"/>
                </a:cxn>
                <a:cxn ang="0">
                  <a:pos x="309" y="772"/>
                </a:cxn>
                <a:cxn ang="0">
                  <a:pos x="182" y="659"/>
                </a:cxn>
                <a:cxn ang="0">
                  <a:pos x="0" y="100"/>
                </a:cxn>
                <a:cxn ang="0">
                  <a:pos x="46" y="0"/>
                </a:cxn>
              </a:cxnLst>
              <a:rect l="0" t="0" r="r" b="b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6" name="Freeform 176"/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/>
              <a:ahLst/>
              <a:cxnLst>
                <a:cxn ang="0">
                  <a:pos x="212" y="67"/>
                </a:cxn>
                <a:cxn ang="0">
                  <a:pos x="247" y="0"/>
                </a:cxn>
                <a:cxn ang="0">
                  <a:pos x="528" y="116"/>
                </a:cxn>
                <a:cxn ang="0">
                  <a:pos x="541" y="206"/>
                </a:cxn>
                <a:cxn ang="0">
                  <a:pos x="563" y="238"/>
                </a:cxn>
                <a:cxn ang="0">
                  <a:pos x="595" y="274"/>
                </a:cxn>
                <a:cxn ang="0">
                  <a:pos x="614" y="339"/>
                </a:cxn>
                <a:cxn ang="0">
                  <a:pos x="676" y="487"/>
                </a:cxn>
                <a:cxn ang="0">
                  <a:pos x="727" y="663"/>
                </a:cxn>
                <a:cxn ang="0">
                  <a:pos x="748" y="780"/>
                </a:cxn>
                <a:cxn ang="0">
                  <a:pos x="974" y="785"/>
                </a:cxn>
                <a:cxn ang="0">
                  <a:pos x="1011" y="807"/>
                </a:cxn>
                <a:cxn ang="0">
                  <a:pos x="1115" y="807"/>
                </a:cxn>
                <a:cxn ang="0">
                  <a:pos x="1143" y="853"/>
                </a:cxn>
                <a:cxn ang="0">
                  <a:pos x="1147" y="907"/>
                </a:cxn>
                <a:cxn ang="0">
                  <a:pos x="1137" y="956"/>
                </a:cxn>
                <a:cxn ang="0">
                  <a:pos x="1042" y="974"/>
                </a:cxn>
                <a:cxn ang="0">
                  <a:pos x="997" y="1041"/>
                </a:cxn>
                <a:cxn ang="0">
                  <a:pos x="907" y="1064"/>
                </a:cxn>
                <a:cxn ang="0">
                  <a:pos x="840" y="1064"/>
                </a:cxn>
                <a:cxn ang="0">
                  <a:pos x="763" y="1079"/>
                </a:cxn>
                <a:cxn ang="0">
                  <a:pos x="759" y="1110"/>
                </a:cxn>
                <a:cxn ang="0">
                  <a:pos x="763" y="1177"/>
                </a:cxn>
                <a:cxn ang="0">
                  <a:pos x="754" y="1223"/>
                </a:cxn>
                <a:cxn ang="0">
                  <a:pos x="713" y="1227"/>
                </a:cxn>
                <a:cxn ang="0">
                  <a:pos x="663" y="1236"/>
                </a:cxn>
                <a:cxn ang="0">
                  <a:pos x="614" y="1282"/>
                </a:cxn>
                <a:cxn ang="0">
                  <a:pos x="554" y="1282"/>
                </a:cxn>
                <a:cxn ang="0">
                  <a:pos x="501" y="1276"/>
                </a:cxn>
                <a:cxn ang="0">
                  <a:pos x="420" y="1250"/>
                </a:cxn>
                <a:cxn ang="0">
                  <a:pos x="330" y="1259"/>
                </a:cxn>
                <a:cxn ang="0">
                  <a:pos x="238" y="1285"/>
                </a:cxn>
                <a:cxn ang="0">
                  <a:pos x="153" y="1267"/>
                </a:cxn>
                <a:cxn ang="0">
                  <a:pos x="95" y="1200"/>
                </a:cxn>
                <a:cxn ang="0">
                  <a:pos x="99" y="1128"/>
                </a:cxn>
                <a:cxn ang="0">
                  <a:pos x="76" y="1038"/>
                </a:cxn>
                <a:cxn ang="0">
                  <a:pos x="64" y="920"/>
                </a:cxn>
                <a:cxn ang="0">
                  <a:pos x="36" y="812"/>
                </a:cxn>
                <a:cxn ang="0">
                  <a:pos x="0" y="650"/>
                </a:cxn>
                <a:cxn ang="0">
                  <a:pos x="4" y="487"/>
                </a:cxn>
                <a:cxn ang="0">
                  <a:pos x="4" y="342"/>
                </a:cxn>
                <a:cxn ang="0">
                  <a:pos x="14" y="243"/>
                </a:cxn>
                <a:cxn ang="0">
                  <a:pos x="36" y="198"/>
                </a:cxn>
                <a:cxn ang="0">
                  <a:pos x="87" y="162"/>
                </a:cxn>
                <a:cxn ang="0">
                  <a:pos x="145" y="102"/>
                </a:cxn>
                <a:cxn ang="0">
                  <a:pos x="212" y="67"/>
                </a:cxn>
              </a:cxnLst>
              <a:rect l="0" t="0" r="r" b="b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7" name="Freeform 177"/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/>
              <a:ahLst/>
              <a:cxnLst>
                <a:cxn ang="0">
                  <a:pos x="630" y="990"/>
                </a:cxn>
                <a:cxn ang="0">
                  <a:pos x="460" y="978"/>
                </a:cxn>
                <a:cxn ang="0">
                  <a:pos x="314" y="932"/>
                </a:cxn>
                <a:cxn ang="0">
                  <a:pos x="256" y="825"/>
                </a:cxn>
                <a:cxn ang="0">
                  <a:pos x="274" y="753"/>
                </a:cxn>
                <a:cxn ang="0">
                  <a:pos x="162" y="600"/>
                </a:cxn>
                <a:cxn ang="0">
                  <a:pos x="266" y="668"/>
                </a:cxn>
                <a:cxn ang="0">
                  <a:pos x="211" y="532"/>
                </a:cxn>
                <a:cxn ang="0">
                  <a:pos x="121" y="355"/>
                </a:cxn>
                <a:cxn ang="0">
                  <a:pos x="256" y="504"/>
                </a:cxn>
                <a:cxn ang="0">
                  <a:pos x="274" y="271"/>
                </a:cxn>
                <a:cxn ang="0">
                  <a:pos x="341" y="190"/>
                </a:cxn>
                <a:cxn ang="0">
                  <a:pos x="437" y="153"/>
                </a:cxn>
                <a:cxn ang="0">
                  <a:pos x="251" y="90"/>
                </a:cxn>
                <a:cxn ang="0">
                  <a:pos x="167" y="162"/>
                </a:cxn>
                <a:cxn ang="0">
                  <a:pos x="220" y="90"/>
                </a:cxn>
                <a:cxn ang="0">
                  <a:pos x="324" y="60"/>
                </a:cxn>
                <a:cxn ang="0">
                  <a:pos x="251" y="32"/>
                </a:cxn>
                <a:cxn ang="0">
                  <a:pos x="188" y="0"/>
                </a:cxn>
                <a:cxn ang="0">
                  <a:pos x="104" y="68"/>
                </a:cxn>
                <a:cxn ang="0">
                  <a:pos x="27" y="130"/>
                </a:cxn>
                <a:cxn ang="0">
                  <a:pos x="0" y="240"/>
                </a:cxn>
                <a:cxn ang="0">
                  <a:pos x="5" y="450"/>
                </a:cxn>
                <a:cxn ang="0">
                  <a:pos x="31" y="698"/>
                </a:cxn>
                <a:cxn ang="0">
                  <a:pos x="73" y="941"/>
                </a:cxn>
                <a:cxn ang="0">
                  <a:pos x="90" y="1095"/>
                </a:cxn>
                <a:cxn ang="0">
                  <a:pos x="131" y="1166"/>
                </a:cxn>
                <a:cxn ang="0">
                  <a:pos x="225" y="1198"/>
                </a:cxn>
                <a:cxn ang="0">
                  <a:pos x="288" y="1181"/>
                </a:cxn>
                <a:cxn ang="0">
                  <a:pos x="337" y="1118"/>
                </a:cxn>
                <a:cxn ang="0">
                  <a:pos x="356" y="1099"/>
                </a:cxn>
                <a:cxn ang="0">
                  <a:pos x="433" y="1163"/>
                </a:cxn>
                <a:cxn ang="0">
                  <a:pos x="527" y="1185"/>
                </a:cxn>
                <a:cxn ang="0">
                  <a:pos x="603" y="1172"/>
                </a:cxn>
                <a:cxn ang="0">
                  <a:pos x="553" y="1122"/>
                </a:cxn>
                <a:cxn ang="0">
                  <a:pos x="472" y="1036"/>
                </a:cxn>
                <a:cxn ang="0">
                  <a:pos x="598" y="1108"/>
                </a:cxn>
                <a:cxn ang="0">
                  <a:pos x="702" y="1140"/>
                </a:cxn>
                <a:cxn ang="0">
                  <a:pos x="725" y="1095"/>
                </a:cxn>
              </a:cxnLst>
              <a:rect l="0" t="0" r="r" b="b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8" name="Freeform 178"/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/>
              <a:ahLst/>
              <a:cxnLst>
                <a:cxn ang="0">
                  <a:pos x="211" y="553"/>
                </a:cxn>
                <a:cxn ang="0">
                  <a:pos x="173" y="535"/>
                </a:cxn>
                <a:cxn ang="0">
                  <a:pos x="134" y="490"/>
                </a:cxn>
                <a:cxn ang="0">
                  <a:pos x="99" y="410"/>
                </a:cxn>
                <a:cxn ang="0">
                  <a:pos x="81" y="342"/>
                </a:cxn>
                <a:cxn ang="0">
                  <a:pos x="53" y="265"/>
                </a:cxn>
                <a:cxn ang="0">
                  <a:pos x="41" y="192"/>
                </a:cxn>
                <a:cxn ang="0">
                  <a:pos x="19" y="81"/>
                </a:cxn>
                <a:cxn ang="0">
                  <a:pos x="0" y="0"/>
                </a:cxn>
                <a:cxn ang="0">
                  <a:pos x="45" y="162"/>
                </a:cxn>
                <a:cxn ang="0">
                  <a:pos x="81" y="287"/>
                </a:cxn>
                <a:cxn ang="0">
                  <a:pos x="121" y="373"/>
                </a:cxn>
                <a:cxn ang="0">
                  <a:pos x="183" y="463"/>
                </a:cxn>
                <a:cxn ang="0">
                  <a:pos x="211" y="553"/>
                </a:cxn>
              </a:cxnLst>
              <a:rect l="0" t="0" r="r" b="b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9" name="Freeform 179"/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/>
              <a:ahLst/>
              <a:cxnLst>
                <a:cxn ang="0">
                  <a:pos x="253" y="30"/>
                </a:cxn>
                <a:cxn ang="0">
                  <a:pos x="326" y="153"/>
                </a:cxn>
                <a:cxn ang="0">
                  <a:pos x="311" y="272"/>
                </a:cxn>
                <a:cxn ang="0">
                  <a:pos x="320" y="408"/>
                </a:cxn>
                <a:cxn ang="0">
                  <a:pos x="320" y="445"/>
                </a:cxn>
                <a:cxn ang="0">
                  <a:pos x="311" y="490"/>
                </a:cxn>
                <a:cxn ang="0">
                  <a:pos x="347" y="521"/>
                </a:cxn>
                <a:cxn ang="0">
                  <a:pos x="378" y="557"/>
                </a:cxn>
                <a:cxn ang="0">
                  <a:pos x="433" y="557"/>
                </a:cxn>
                <a:cxn ang="0">
                  <a:pos x="622" y="567"/>
                </a:cxn>
                <a:cxn ang="0">
                  <a:pos x="717" y="594"/>
                </a:cxn>
                <a:cxn ang="0">
                  <a:pos x="838" y="625"/>
                </a:cxn>
                <a:cxn ang="0">
                  <a:pos x="833" y="719"/>
                </a:cxn>
                <a:cxn ang="0">
                  <a:pos x="762" y="700"/>
                </a:cxn>
                <a:cxn ang="0">
                  <a:pos x="743" y="656"/>
                </a:cxn>
                <a:cxn ang="0">
                  <a:pos x="734" y="738"/>
                </a:cxn>
                <a:cxn ang="0">
                  <a:pos x="685" y="800"/>
                </a:cxn>
                <a:cxn ang="0">
                  <a:pos x="550" y="828"/>
                </a:cxn>
                <a:cxn ang="0">
                  <a:pos x="569" y="782"/>
                </a:cxn>
                <a:cxn ang="0">
                  <a:pos x="639" y="700"/>
                </a:cxn>
                <a:cxn ang="0">
                  <a:pos x="582" y="665"/>
                </a:cxn>
                <a:cxn ang="0">
                  <a:pos x="550" y="742"/>
                </a:cxn>
                <a:cxn ang="0">
                  <a:pos x="456" y="823"/>
                </a:cxn>
                <a:cxn ang="0">
                  <a:pos x="329" y="823"/>
                </a:cxn>
                <a:cxn ang="0">
                  <a:pos x="469" y="727"/>
                </a:cxn>
                <a:cxn ang="0">
                  <a:pos x="528" y="665"/>
                </a:cxn>
                <a:cxn ang="0">
                  <a:pos x="497" y="633"/>
                </a:cxn>
                <a:cxn ang="0">
                  <a:pos x="447" y="697"/>
                </a:cxn>
                <a:cxn ang="0">
                  <a:pos x="356" y="765"/>
                </a:cxn>
                <a:cxn ang="0">
                  <a:pos x="280" y="805"/>
                </a:cxn>
                <a:cxn ang="0">
                  <a:pos x="181" y="813"/>
                </a:cxn>
                <a:cxn ang="0">
                  <a:pos x="244" y="765"/>
                </a:cxn>
                <a:cxn ang="0">
                  <a:pos x="320" y="700"/>
                </a:cxn>
                <a:cxn ang="0">
                  <a:pos x="298" y="665"/>
                </a:cxn>
                <a:cxn ang="0">
                  <a:pos x="262" y="723"/>
                </a:cxn>
                <a:cxn ang="0">
                  <a:pos x="185" y="779"/>
                </a:cxn>
                <a:cxn ang="0">
                  <a:pos x="91" y="787"/>
                </a:cxn>
                <a:cxn ang="0">
                  <a:pos x="42" y="709"/>
                </a:cxn>
                <a:cxn ang="0">
                  <a:pos x="212" y="683"/>
                </a:cxn>
                <a:cxn ang="0">
                  <a:pos x="315" y="621"/>
                </a:cxn>
                <a:cxn ang="0">
                  <a:pos x="334" y="567"/>
                </a:cxn>
                <a:cxn ang="0">
                  <a:pos x="293" y="594"/>
                </a:cxn>
                <a:cxn ang="0">
                  <a:pos x="176" y="669"/>
                </a:cxn>
                <a:cxn ang="0">
                  <a:pos x="42" y="709"/>
                </a:cxn>
                <a:cxn ang="0">
                  <a:pos x="14" y="548"/>
                </a:cxn>
                <a:cxn ang="0">
                  <a:pos x="91" y="530"/>
                </a:cxn>
                <a:cxn ang="0">
                  <a:pos x="253" y="544"/>
                </a:cxn>
                <a:cxn ang="0">
                  <a:pos x="280" y="513"/>
                </a:cxn>
                <a:cxn ang="0">
                  <a:pos x="196" y="526"/>
                </a:cxn>
                <a:cxn ang="0">
                  <a:pos x="14" y="490"/>
                </a:cxn>
                <a:cxn ang="0">
                  <a:pos x="5" y="345"/>
                </a:cxn>
                <a:cxn ang="0">
                  <a:pos x="10" y="188"/>
                </a:cxn>
                <a:cxn ang="0">
                  <a:pos x="100" y="108"/>
                </a:cxn>
                <a:cxn ang="0">
                  <a:pos x="10" y="143"/>
                </a:cxn>
                <a:cxn ang="0">
                  <a:pos x="60" y="48"/>
                </a:cxn>
                <a:cxn ang="0">
                  <a:pos x="155" y="0"/>
                </a:cxn>
              </a:cxnLst>
              <a:rect l="0" t="0" r="r" b="b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0" name="Freeform 180"/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15"/>
                </a:cxn>
                <a:cxn ang="0">
                  <a:pos x="182" y="51"/>
                </a:cxn>
                <a:cxn ang="0">
                  <a:pos x="157" y="71"/>
                </a:cxn>
                <a:cxn ang="0">
                  <a:pos x="100" y="113"/>
                </a:cxn>
                <a:cxn ang="0">
                  <a:pos x="77" y="130"/>
                </a:cxn>
                <a:cxn ang="0">
                  <a:pos x="25" y="170"/>
                </a:cxn>
                <a:cxn ang="0">
                  <a:pos x="82" y="152"/>
                </a:cxn>
                <a:cxn ang="0">
                  <a:pos x="140" y="135"/>
                </a:cxn>
                <a:cxn ang="0">
                  <a:pos x="198" y="130"/>
                </a:cxn>
                <a:cxn ang="0">
                  <a:pos x="194" y="147"/>
                </a:cxn>
                <a:cxn ang="0">
                  <a:pos x="100" y="164"/>
                </a:cxn>
                <a:cxn ang="0">
                  <a:pos x="52" y="184"/>
                </a:cxn>
                <a:cxn ang="0">
                  <a:pos x="25" y="187"/>
                </a:cxn>
                <a:cxn ang="0">
                  <a:pos x="2" y="180"/>
                </a:cxn>
                <a:cxn ang="0">
                  <a:pos x="0" y="158"/>
                </a:cxn>
                <a:cxn ang="0">
                  <a:pos x="18" y="141"/>
                </a:cxn>
                <a:cxn ang="0">
                  <a:pos x="44" y="116"/>
                </a:cxn>
                <a:cxn ang="0">
                  <a:pos x="75" y="80"/>
                </a:cxn>
                <a:cxn ang="0">
                  <a:pos x="107" y="40"/>
                </a:cxn>
                <a:cxn ang="0">
                  <a:pos x="144" y="12"/>
                </a:cxn>
                <a:cxn ang="0">
                  <a:pos x="184" y="2"/>
                </a:cxn>
                <a:cxn ang="0">
                  <a:pos x="209" y="0"/>
                </a:cxn>
              </a:cxnLst>
              <a:rect l="0" t="0" r="r" b="b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1" name="Freeform 181"/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83" y="4"/>
                </a:cxn>
                <a:cxn ang="0">
                  <a:pos x="192" y="27"/>
                </a:cxn>
                <a:cxn ang="0">
                  <a:pos x="190" y="46"/>
                </a:cxn>
                <a:cxn ang="0">
                  <a:pos x="174" y="71"/>
                </a:cxn>
                <a:cxn ang="0">
                  <a:pos x="152" y="78"/>
                </a:cxn>
                <a:cxn ang="0">
                  <a:pos x="110" y="106"/>
                </a:cxn>
                <a:cxn ang="0">
                  <a:pos x="69" y="140"/>
                </a:cxn>
                <a:cxn ang="0">
                  <a:pos x="41" y="184"/>
                </a:cxn>
                <a:cxn ang="0">
                  <a:pos x="8" y="231"/>
                </a:cxn>
                <a:cxn ang="0">
                  <a:pos x="0" y="246"/>
                </a:cxn>
                <a:cxn ang="0">
                  <a:pos x="8" y="190"/>
                </a:cxn>
                <a:cxn ang="0">
                  <a:pos x="16" y="141"/>
                </a:cxn>
                <a:cxn ang="0">
                  <a:pos x="31" y="99"/>
                </a:cxn>
                <a:cxn ang="0">
                  <a:pos x="57" y="60"/>
                </a:cxn>
                <a:cxn ang="0">
                  <a:pos x="128" y="6"/>
                </a:cxn>
                <a:cxn ang="0">
                  <a:pos x="156" y="0"/>
                </a:cxn>
              </a:cxnLst>
              <a:rect l="0" t="0" r="r" b="b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2" name="Freeform 182"/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/>
              <a:ahLst/>
              <a:cxnLst>
                <a:cxn ang="0">
                  <a:pos x="204" y="141"/>
                </a:cxn>
                <a:cxn ang="0">
                  <a:pos x="169" y="110"/>
                </a:cxn>
                <a:cxn ang="0">
                  <a:pos x="111" y="89"/>
                </a:cxn>
                <a:cxn ang="0">
                  <a:pos x="71" y="78"/>
                </a:cxn>
                <a:cxn ang="0">
                  <a:pos x="0" y="0"/>
                </a:cxn>
                <a:cxn ang="0">
                  <a:pos x="53" y="30"/>
                </a:cxn>
                <a:cxn ang="0">
                  <a:pos x="103" y="51"/>
                </a:cxn>
                <a:cxn ang="0">
                  <a:pos x="138" y="69"/>
                </a:cxn>
                <a:cxn ang="0">
                  <a:pos x="155" y="89"/>
                </a:cxn>
                <a:cxn ang="0">
                  <a:pos x="204" y="141"/>
                </a:cxn>
              </a:cxnLst>
              <a:rect l="0" t="0" r="r" b="b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3" name="Freeform 183"/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/>
              <a:ahLst/>
              <a:cxnLst>
                <a:cxn ang="0">
                  <a:pos x="115" y="368"/>
                </a:cxn>
                <a:cxn ang="0">
                  <a:pos x="58" y="368"/>
                </a:cxn>
                <a:cxn ang="0">
                  <a:pos x="40" y="364"/>
                </a:cxn>
                <a:cxn ang="0">
                  <a:pos x="40" y="349"/>
                </a:cxn>
                <a:cxn ang="0">
                  <a:pos x="28" y="336"/>
                </a:cxn>
                <a:cxn ang="0">
                  <a:pos x="9" y="323"/>
                </a:cxn>
                <a:cxn ang="0">
                  <a:pos x="19" y="309"/>
                </a:cxn>
                <a:cxn ang="0">
                  <a:pos x="19" y="291"/>
                </a:cxn>
                <a:cxn ang="0">
                  <a:pos x="5" y="269"/>
                </a:cxn>
                <a:cxn ang="0">
                  <a:pos x="5" y="246"/>
                </a:cxn>
                <a:cxn ang="0">
                  <a:pos x="14" y="219"/>
                </a:cxn>
                <a:cxn ang="0">
                  <a:pos x="14" y="161"/>
                </a:cxn>
                <a:cxn ang="0">
                  <a:pos x="0" y="107"/>
                </a:cxn>
                <a:cxn ang="0">
                  <a:pos x="5" y="67"/>
                </a:cxn>
                <a:cxn ang="0">
                  <a:pos x="5" y="0"/>
                </a:cxn>
                <a:cxn ang="0">
                  <a:pos x="40" y="101"/>
                </a:cxn>
                <a:cxn ang="0">
                  <a:pos x="71" y="197"/>
                </a:cxn>
                <a:cxn ang="0">
                  <a:pos x="93" y="300"/>
                </a:cxn>
                <a:cxn ang="0">
                  <a:pos x="115" y="368"/>
                </a:cxn>
              </a:cxnLst>
              <a:rect l="0" t="0" r="r" b="b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4" name="Freeform 184"/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87" y="15"/>
                </a:cxn>
                <a:cxn ang="0">
                  <a:pos x="129" y="3"/>
                </a:cxn>
                <a:cxn ang="0">
                  <a:pos x="184" y="0"/>
                </a:cxn>
                <a:cxn ang="0">
                  <a:pos x="206" y="4"/>
                </a:cxn>
                <a:cxn ang="0">
                  <a:pos x="196" y="26"/>
                </a:cxn>
                <a:cxn ang="0">
                  <a:pos x="174" y="43"/>
                </a:cxn>
                <a:cxn ang="0">
                  <a:pos x="126" y="57"/>
                </a:cxn>
                <a:cxn ang="0">
                  <a:pos x="50" y="69"/>
                </a:cxn>
                <a:cxn ang="0">
                  <a:pos x="0" y="65"/>
                </a:cxn>
                <a:cxn ang="0">
                  <a:pos x="42" y="34"/>
                </a:cxn>
              </a:cxnLst>
              <a:rect l="0" t="0" r="r" b="b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5" name="Freeform 185"/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82" y="9"/>
                </a:cxn>
                <a:cxn ang="0">
                  <a:pos x="106" y="0"/>
                </a:cxn>
                <a:cxn ang="0">
                  <a:pos x="122" y="7"/>
                </a:cxn>
                <a:cxn ang="0">
                  <a:pos x="124" y="25"/>
                </a:cxn>
                <a:cxn ang="0">
                  <a:pos x="114" y="55"/>
                </a:cxn>
                <a:cxn ang="0">
                  <a:pos x="95" y="82"/>
                </a:cxn>
                <a:cxn ang="0">
                  <a:pos x="73" y="108"/>
                </a:cxn>
                <a:cxn ang="0">
                  <a:pos x="45" y="133"/>
                </a:cxn>
                <a:cxn ang="0">
                  <a:pos x="0" y="154"/>
                </a:cxn>
                <a:cxn ang="0">
                  <a:pos x="40" y="110"/>
                </a:cxn>
                <a:cxn ang="0">
                  <a:pos x="53" y="78"/>
                </a:cxn>
                <a:cxn ang="0">
                  <a:pos x="67" y="43"/>
                </a:cxn>
              </a:cxnLst>
              <a:rect l="0" t="0" r="r" b="b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6" name="Freeform 186"/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/>
              <a:ahLst/>
              <a:cxnLst>
                <a:cxn ang="0">
                  <a:pos x="298" y="186"/>
                </a:cxn>
                <a:cxn ang="0">
                  <a:pos x="289" y="109"/>
                </a:cxn>
                <a:cxn ang="0">
                  <a:pos x="226" y="82"/>
                </a:cxn>
                <a:cxn ang="0">
                  <a:pos x="142" y="49"/>
                </a:cxn>
                <a:cxn ang="0">
                  <a:pos x="80" y="25"/>
                </a:cxn>
                <a:cxn ang="0">
                  <a:pos x="23" y="0"/>
                </a:cxn>
                <a:cxn ang="0">
                  <a:pos x="0" y="53"/>
                </a:cxn>
                <a:cxn ang="0">
                  <a:pos x="55" y="84"/>
                </a:cxn>
                <a:cxn ang="0">
                  <a:pos x="119" y="107"/>
                </a:cxn>
                <a:cxn ang="0">
                  <a:pos x="168" y="122"/>
                </a:cxn>
                <a:cxn ang="0">
                  <a:pos x="229" y="154"/>
                </a:cxn>
                <a:cxn ang="0">
                  <a:pos x="298" y="186"/>
                </a:cxn>
              </a:cxnLst>
              <a:rect l="0" t="0" r="r" b="b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223838" y="4435485"/>
            <a:ext cx="195262" cy="265113"/>
            <a:chOff x="141" y="2010"/>
            <a:chExt cx="123" cy="167"/>
          </a:xfrm>
        </p:grpSpPr>
        <p:sp>
          <p:nvSpPr>
            <p:cNvPr id="1136828" name="Freeform 188"/>
            <p:cNvSpPr>
              <a:spLocks/>
            </p:cNvSpPr>
            <p:nvPr/>
          </p:nvSpPr>
          <p:spPr bwMode="auto">
            <a:xfrm>
              <a:off x="141" y="2010"/>
              <a:ext cx="123" cy="167"/>
            </a:xfrm>
            <a:custGeom>
              <a:avLst/>
              <a:gdLst/>
              <a:ahLst/>
              <a:cxnLst>
                <a:cxn ang="0">
                  <a:pos x="342" y="123"/>
                </a:cxn>
                <a:cxn ang="0">
                  <a:pos x="229" y="113"/>
                </a:cxn>
                <a:cxn ang="0">
                  <a:pos x="160" y="96"/>
                </a:cxn>
                <a:cxn ang="0">
                  <a:pos x="139" y="64"/>
                </a:cxn>
                <a:cxn ang="0">
                  <a:pos x="139" y="38"/>
                </a:cxn>
                <a:cxn ang="0">
                  <a:pos x="121" y="15"/>
                </a:cxn>
                <a:cxn ang="0">
                  <a:pos x="58" y="0"/>
                </a:cxn>
                <a:cxn ang="0">
                  <a:pos x="0" y="5"/>
                </a:cxn>
                <a:cxn ang="0">
                  <a:pos x="70" y="650"/>
                </a:cxn>
                <a:cxn ang="0">
                  <a:pos x="121" y="710"/>
                </a:cxn>
                <a:cxn ang="0">
                  <a:pos x="183" y="768"/>
                </a:cxn>
                <a:cxn ang="0">
                  <a:pos x="273" y="813"/>
                </a:cxn>
                <a:cxn ang="0">
                  <a:pos x="377" y="827"/>
                </a:cxn>
                <a:cxn ang="0">
                  <a:pos x="518" y="835"/>
                </a:cxn>
                <a:cxn ang="0">
                  <a:pos x="599" y="823"/>
                </a:cxn>
                <a:cxn ang="0">
                  <a:pos x="617" y="777"/>
                </a:cxn>
                <a:cxn ang="0">
                  <a:pos x="608" y="718"/>
                </a:cxn>
                <a:cxn ang="0">
                  <a:pos x="550" y="537"/>
                </a:cxn>
                <a:cxn ang="0">
                  <a:pos x="500" y="357"/>
                </a:cxn>
                <a:cxn ang="0">
                  <a:pos x="478" y="221"/>
                </a:cxn>
                <a:cxn ang="0">
                  <a:pos x="478" y="186"/>
                </a:cxn>
                <a:cxn ang="0">
                  <a:pos x="446" y="136"/>
                </a:cxn>
                <a:cxn ang="0">
                  <a:pos x="409" y="123"/>
                </a:cxn>
                <a:cxn ang="0">
                  <a:pos x="342" y="123"/>
                </a:cxn>
              </a:cxnLst>
              <a:rect l="0" t="0" r="r" b="b"/>
              <a:pathLst>
                <a:path w="617" h="835">
                  <a:moveTo>
                    <a:pt x="342" y="123"/>
                  </a:moveTo>
                  <a:lnTo>
                    <a:pt x="229" y="113"/>
                  </a:lnTo>
                  <a:lnTo>
                    <a:pt x="160" y="96"/>
                  </a:lnTo>
                  <a:lnTo>
                    <a:pt x="139" y="64"/>
                  </a:lnTo>
                  <a:lnTo>
                    <a:pt x="139" y="38"/>
                  </a:lnTo>
                  <a:lnTo>
                    <a:pt x="121" y="15"/>
                  </a:lnTo>
                  <a:lnTo>
                    <a:pt x="58" y="0"/>
                  </a:lnTo>
                  <a:lnTo>
                    <a:pt x="0" y="5"/>
                  </a:lnTo>
                  <a:lnTo>
                    <a:pt x="70" y="650"/>
                  </a:lnTo>
                  <a:lnTo>
                    <a:pt x="121" y="710"/>
                  </a:lnTo>
                  <a:lnTo>
                    <a:pt x="183" y="768"/>
                  </a:lnTo>
                  <a:lnTo>
                    <a:pt x="273" y="813"/>
                  </a:lnTo>
                  <a:lnTo>
                    <a:pt x="377" y="827"/>
                  </a:lnTo>
                  <a:lnTo>
                    <a:pt x="518" y="835"/>
                  </a:lnTo>
                  <a:lnTo>
                    <a:pt x="599" y="823"/>
                  </a:lnTo>
                  <a:lnTo>
                    <a:pt x="617" y="777"/>
                  </a:lnTo>
                  <a:lnTo>
                    <a:pt x="608" y="718"/>
                  </a:lnTo>
                  <a:lnTo>
                    <a:pt x="550" y="537"/>
                  </a:lnTo>
                  <a:lnTo>
                    <a:pt x="500" y="357"/>
                  </a:lnTo>
                  <a:lnTo>
                    <a:pt x="478" y="221"/>
                  </a:lnTo>
                  <a:lnTo>
                    <a:pt x="478" y="186"/>
                  </a:lnTo>
                  <a:lnTo>
                    <a:pt x="446" y="136"/>
                  </a:lnTo>
                  <a:lnTo>
                    <a:pt x="409" y="123"/>
                  </a:lnTo>
                  <a:lnTo>
                    <a:pt x="342" y="123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29" name="Freeform 189"/>
            <p:cNvSpPr>
              <a:spLocks/>
            </p:cNvSpPr>
            <p:nvPr/>
          </p:nvSpPr>
          <p:spPr bwMode="auto">
            <a:xfrm>
              <a:off x="143" y="2019"/>
              <a:ext cx="106" cy="153"/>
            </a:xfrm>
            <a:custGeom>
              <a:avLst/>
              <a:gdLst/>
              <a:ahLst/>
              <a:cxnLst>
                <a:cxn ang="0">
                  <a:pos x="347" y="154"/>
                </a:cxn>
                <a:cxn ang="0">
                  <a:pos x="248" y="150"/>
                </a:cxn>
                <a:cxn ang="0">
                  <a:pos x="143" y="131"/>
                </a:cxn>
                <a:cxn ang="0">
                  <a:pos x="81" y="99"/>
                </a:cxn>
                <a:cxn ang="0">
                  <a:pos x="46" y="72"/>
                </a:cxn>
                <a:cxn ang="0">
                  <a:pos x="0" y="0"/>
                </a:cxn>
                <a:cxn ang="0">
                  <a:pos x="67" y="589"/>
                </a:cxn>
                <a:cxn ang="0">
                  <a:pos x="113" y="643"/>
                </a:cxn>
                <a:cxn ang="0">
                  <a:pos x="162" y="694"/>
                </a:cxn>
                <a:cxn ang="0">
                  <a:pos x="225" y="729"/>
                </a:cxn>
                <a:cxn ang="0">
                  <a:pos x="279" y="747"/>
                </a:cxn>
                <a:cxn ang="0">
                  <a:pos x="347" y="756"/>
                </a:cxn>
                <a:cxn ang="0">
                  <a:pos x="409" y="766"/>
                </a:cxn>
                <a:cxn ang="0">
                  <a:pos x="480" y="766"/>
                </a:cxn>
                <a:cxn ang="0">
                  <a:pos x="512" y="756"/>
                </a:cxn>
                <a:cxn ang="0">
                  <a:pos x="531" y="729"/>
                </a:cxn>
                <a:cxn ang="0">
                  <a:pos x="522" y="685"/>
                </a:cxn>
                <a:cxn ang="0">
                  <a:pos x="476" y="581"/>
                </a:cxn>
                <a:cxn ang="0">
                  <a:pos x="399" y="229"/>
                </a:cxn>
                <a:cxn ang="0">
                  <a:pos x="387" y="180"/>
                </a:cxn>
                <a:cxn ang="0">
                  <a:pos x="347" y="154"/>
                </a:cxn>
              </a:cxnLst>
              <a:rect l="0" t="0" r="r" b="b"/>
              <a:pathLst>
                <a:path w="531" h="766">
                  <a:moveTo>
                    <a:pt x="347" y="154"/>
                  </a:moveTo>
                  <a:lnTo>
                    <a:pt x="248" y="150"/>
                  </a:lnTo>
                  <a:lnTo>
                    <a:pt x="143" y="131"/>
                  </a:lnTo>
                  <a:lnTo>
                    <a:pt x="81" y="99"/>
                  </a:lnTo>
                  <a:lnTo>
                    <a:pt x="46" y="72"/>
                  </a:lnTo>
                  <a:lnTo>
                    <a:pt x="0" y="0"/>
                  </a:lnTo>
                  <a:lnTo>
                    <a:pt x="67" y="589"/>
                  </a:lnTo>
                  <a:lnTo>
                    <a:pt x="113" y="643"/>
                  </a:lnTo>
                  <a:lnTo>
                    <a:pt x="162" y="694"/>
                  </a:lnTo>
                  <a:lnTo>
                    <a:pt x="225" y="729"/>
                  </a:lnTo>
                  <a:lnTo>
                    <a:pt x="279" y="747"/>
                  </a:lnTo>
                  <a:lnTo>
                    <a:pt x="347" y="756"/>
                  </a:lnTo>
                  <a:lnTo>
                    <a:pt x="409" y="766"/>
                  </a:lnTo>
                  <a:lnTo>
                    <a:pt x="480" y="766"/>
                  </a:lnTo>
                  <a:lnTo>
                    <a:pt x="512" y="756"/>
                  </a:lnTo>
                  <a:lnTo>
                    <a:pt x="531" y="729"/>
                  </a:lnTo>
                  <a:lnTo>
                    <a:pt x="522" y="685"/>
                  </a:lnTo>
                  <a:lnTo>
                    <a:pt x="476" y="581"/>
                  </a:lnTo>
                  <a:lnTo>
                    <a:pt x="399" y="229"/>
                  </a:lnTo>
                  <a:lnTo>
                    <a:pt x="387" y="180"/>
                  </a:lnTo>
                  <a:lnTo>
                    <a:pt x="347" y="1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830" name="Freeform 190"/>
          <p:cNvSpPr>
            <a:spLocks/>
          </p:cNvSpPr>
          <p:nvPr/>
        </p:nvSpPr>
        <p:spPr bwMode="auto">
          <a:xfrm>
            <a:off x="703268" y="4737100"/>
            <a:ext cx="14287" cy="223838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43" y="36"/>
              </a:cxn>
              <a:cxn ang="0">
                <a:pos x="27" y="63"/>
              </a:cxn>
              <a:cxn ang="0">
                <a:pos x="14" y="122"/>
              </a:cxn>
              <a:cxn ang="0">
                <a:pos x="32" y="176"/>
              </a:cxn>
              <a:cxn ang="0">
                <a:pos x="21" y="491"/>
              </a:cxn>
              <a:cxn ang="0">
                <a:pos x="21" y="693"/>
              </a:cxn>
              <a:cxn ang="0">
                <a:pos x="0" y="703"/>
              </a:cxn>
              <a:cxn ang="0">
                <a:pos x="2" y="284"/>
              </a:cxn>
              <a:cxn ang="0">
                <a:pos x="21" y="184"/>
              </a:cxn>
              <a:cxn ang="0">
                <a:pos x="10" y="137"/>
              </a:cxn>
              <a:cxn ang="0">
                <a:pos x="4" y="120"/>
              </a:cxn>
              <a:cxn ang="0">
                <a:pos x="12" y="69"/>
              </a:cxn>
              <a:cxn ang="0">
                <a:pos x="27" y="40"/>
              </a:cxn>
              <a:cxn ang="0">
                <a:pos x="29" y="0"/>
              </a:cxn>
            </a:cxnLst>
            <a:rect l="0" t="0" r="r" b="b"/>
            <a:pathLst>
              <a:path w="43" h="703">
                <a:moveTo>
                  <a:pt x="29" y="0"/>
                </a:moveTo>
                <a:lnTo>
                  <a:pt x="43" y="36"/>
                </a:lnTo>
                <a:lnTo>
                  <a:pt x="27" y="63"/>
                </a:lnTo>
                <a:lnTo>
                  <a:pt x="14" y="122"/>
                </a:lnTo>
                <a:lnTo>
                  <a:pt x="32" y="176"/>
                </a:lnTo>
                <a:lnTo>
                  <a:pt x="21" y="491"/>
                </a:lnTo>
                <a:lnTo>
                  <a:pt x="21" y="693"/>
                </a:lnTo>
                <a:lnTo>
                  <a:pt x="0" y="703"/>
                </a:lnTo>
                <a:lnTo>
                  <a:pt x="2" y="284"/>
                </a:lnTo>
                <a:lnTo>
                  <a:pt x="21" y="184"/>
                </a:lnTo>
                <a:lnTo>
                  <a:pt x="10" y="137"/>
                </a:lnTo>
                <a:lnTo>
                  <a:pt x="4" y="120"/>
                </a:lnTo>
                <a:lnTo>
                  <a:pt x="12" y="69"/>
                </a:lnTo>
                <a:lnTo>
                  <a:pt x="27" y="40"/>
                </a:lnTo>
                <a:lnTo>
                  <a:pt x="29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31" name="Freeform 191"/>
          <p:cNvSpPr>
            <a:spLocks/>
          </p:cNvSpPr>
          <p:nvPr/>
        </p:nvSpPr>
        <p:spPr bwMode="auto">
          <a:xfrm>
            <a:off x="646118" y="4740285"/>
            <a:ext cx="34925" cy="11113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57" y="26"/>
              </a:cxn>
              <a:cxn ang="0">
                <a:pos x="9" y="36"/>
              </a:cxn>
              <a:cxn ang="0">
                <a:pos x="0" y="36"/>
              </a:cxn>
              <a:cxn ang="0">
                <a:pos x="29" y="11"/>
              </a:cxn>
              <a:cxn ang="0">
                <a:pos x="112" y="0"/>
              </a:cxn>
            </a:cxnLst>
            <a:rect l="0" t="0" r="r" b="b"/>
            <a:pathLst>
              <a:path w="112" h="36">
                <a:moveTo>
                  <a:pt x="112" y="0"/>
                </a:moveTo>
                <a:lnTo>
                  <a:pt x="57" y="26"/>
                </a:lnTo>
                <a:lnTo>
                  <a:pt x="9" y="36"/>
                </a:lnTo>
                <a:lnTo>
                  <a:pt x="0" y="36"/>
                </a:lnTo>
                <a:lnTo>
                  <a:pt x="29" y="11"/>
                </a:lnTo>
                <a:lnTo>
                  <a:pt x="112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32" name="Freeform 192"/>
          <p:cNvSpPr>
            <a:spLocks/>
          </p:cNvSpPr>
          <p:nvPr/>
        </p:nvSpPr>
        <p:spPr bwMode="auto">
          <a:xfrm>
            <a:off x="498476" y="4159250"/>
            <a:ext cx="47625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0"/>
              </a:cxn>
              <a:cxn ang="0">
                <a:pos x="17" y="34"/>
              </a:cxn>
              <a:cxn ang="0">
                <a:pos x="36" y="22"/>
              </a:cxn>
              <a:cxn ang="0">
                <a:pos x="33" y="50"/>
              </a:cxn>
              <a:cxn ang="0">
                <a:pos x="58" y="46"/>
              </a:cxn>
              <a:cxn ang="0">
                <a:pos x="39" y="69"/>
              </a:cxn>
              <a:cxn ang="0">
                <a:pos x="91" y="73"/>
              </a:cxn>
              <a:cxn ang="0">
                <a:pos x="61" y="101"/>
              </a:cxn>
              <a:cxn ang="0">
                <a:pos x="105" y="101"/>
              </a:cxn>
              <a:cxn ang="0">
                <a:pos x="75" y="130"/>
              </a:cxn>
              <a:cxn ang="0">
                <a:pos x="121" y="127"/>
              </a:cxn>
              <a:cxn ang="0">
                <a:pos x="92" y="167"/>
              </a:cxn>
              <a:cxn ang="0">
                <a:pos x="133" y="164"/>
              </a:cxn>
              <a:cxn ang="0">
                <a:pos x="98" y="199"/>
              </a:cxn>
              <a:cxn ang="0">
                <a:pos x="150" y="205"/>
              </a:cxn>
              <a:cxn ang="0">
                <a:pos x="105" y="237"/>
              </a:cxn>
              <a:cxn ang="0">
                <a:pos x="150" y="250"/>
              </a:cxn>
              <a:cxn ang="0">
                <a:pos x="101" y="266"/>
              </a:cxn>
              <a:cxn ang="0">
                <a:pos x="146" y="293"/>
              </a:cxn>
              <a:cxn ang="0">
                <a:pos x="98" y="312"/>
              </a:cxn>
              <a:cxn ang="0">
                <a:pos x="140" y="343"/>
              </a:cxn>
              <a:cxn ang="0">
                <a:pos x="98" y="355"/>
              </a:cxn>
              <a:cxn ang="0">
                <a:pos x="121" y="382"/>
              </a:cxn>
              <a:cxn ang="0">
                <a:pos x="88" y="407"/>
              </a:cxn>
            </a:cxnLst>
            <a:rect l="0" t="0" r="r" b="b"/>
            <a:pathLst>
              <a:path w="150" h="407">
                <a:moveTo>
                  <a:pt x="0" y="0"/>
                </a:moveTo>
                <a:lnTo>
                  <a:pt x="20" y="10"/>
                </a:lnTo>
                <a:lnTo>
                  <a:pt x="17" y="34"/>
                </a:lnTo>
                <a:lnTo>
                  <a:pt x="36" y="22"/>
                </a:lnTo>
                <a:lnTo>
                  <a:pt x="33" y="50"/>
                </a:lnTo>
                <a:lnTo>
                  <a:pt x="58" y="46"/>
                </a:lnTo>
                <a:lnTo>
                  <a:pt x="39" y="69"/>
                </a:lnTo>
                <a:lnTo>
                  <a:pt x="91" y="73"/>
                </a:lnTo>
                <a:lnTo>
                  <a:pt x="61" y="101"/>
                </a:lnTo>
                <a:lnTo>
                  <a:pt x="105" y="101"/>
                </a:lnTo>
                <a:lnTo>
                  <a:pt x="75" y="130"/>
                </a:lnTo>
                <a:lnTo>
                  <a:pt x="121" y="127"/>
                </a:lnTo>
                <a:lnTo>
                  <a:pt x="92" y="167"/>
                </a:lnTo>
                <a:lnTo>
                  <a:pt x="133" y="164"/>
                </a:lnTo>
                <a:lnTo>
                  <a:pt x="98" y="199"/>
                </a:lnTo>
                <a:lnTo>
                  <a:pt x="150" y="205"/>
                </a:lnTo>
                <a:lnTo>
                  <a:pt x="105" y="237"/>
                </a:lnTo>
                <a:lnTo>
                  <a:pt x="150" y="250"/>
                </a:lnTo>
                <a:lnTo>
                  <a:pt x="101" y="266"/>
                </a:lnTo>
                <a:lnTo>
                  <a:pt x="146" y="293"/>
                </a:lnTo>
                <a:lnTo>
                  <a:pt x="98" y="312"/>
                </a:lnTo>
                <a:lnTo>
                  <a:pt x="140" y="343"/>
                </a:lnTo>
                <a:lnTo>
                  <a:pt x="98" y="355"/>
                </a:lnTo>
                <a:lnTo>
                  <a:pt x="121" y="382"/>
                </a:lnTo>
                <a:lnTo>
                  <a:pt x="88" y="40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33" name="Text Box 193"/>
          <p:cNvSpPr txBox="1">
            <a:spLocks noChangeArrowheads="1"/>
          </p:cNvSpPr>
          <p:nvPr/>
        </p:nvSpPr>
        <p:spPr bwMode="auto">
          <a:xfrm>
            <a:off x="7772400" y="48752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1136834" name="Oval 194"/>
          <p:cNvSpPr>
            <a:spLocks noChangeArrowheads="1"/>
          </p:cNvSpPr>
          <p:nvPr/>
        </p:nvSpPr>
        <p:spPr bwMode="auto">
          <a:xfrm>
            <a:off x="762001" y="4265623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640" name="Group 195"/>
          <p:cNvGrpSpPr>
            <a:grpSpLocks/>
          </p:cNvGrpSpPr>
          <p:nvPr/>
        </p:nvGrpSpPr>
        <p:grpSpPr bwMode="auto">
          <a:xfrm>
            <a:off x="7926388" y="3902075"/>
            <a:ext cx="709612" cy="495300"/>
            <a:chOff x="4993" y="1674"/>
            <a:chExt cx="447" cy="312"/>
          </a:xfrm>
        </p:grpSpPr>
        <p:grpSp>
          <p:nvGrpSpPr>
            <p:cNvPr id="1136641" name="Group 196"/>
            <p:cNvGrpSpPr>
              <a:grpSpLocks/>
            </p:cNvGrpSpPr>
            <p:nvPr/>
          </p:nvGrpSpPr>
          <p:grpSpPr bwMode="auto">
            <a:xfrm>
              <a:off x="4993" y="1674"/>
              <a:ext cx="345" cy="282"/>
              <a:chOff x="4993" y="1674"/>
              <a:chExt cx="345" cy="282"/>
            </a:xfrm>
          </p:grpSpPr>
          <p:grpSp>
            <p:nvGrpSpPr>
              <p:cNvPr id="1136651" name="Group 197"/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1136661" name="Group 198"/>
                <p:cNvGrpSpPr>
                  <a:grpSpLocks/>
                </p:cNvGrpSpPr>
                <p:nvPr/>
              </p:nvGrpSpPr>
              <p:grpSpPr bwMode="auto">
                <a:xfrm>
                  <a:off x="4993" y="1833"/>
                  <a:ext cx="345" cy="123"/>
                  <a:chOff x="4993" y="1833"/>
                  <a:chExt cx="345" cy="123"/>
                </a:xfrm>
              </p:grpSpPr>
              <p:sp>
                <p:nvSpPr>
                  <p:cNvPr id="1136839" name="Freeform 199"/>
                  <p:cNvSpPr>
                    <a:spLocks/>
                  </p:cNvSpPr>
                  <p:nvPr/>
                </p:nvSpPr>
                <p:spPr bwMode="auto">
                  <a:xfrm>
                    <a:off x="5140" y="1833"/>
                    <a:ext cx="198" cy="123"/>
                  </a:xfrm>
                  <a:custGeom>
                    <a:avLst/>
                    <a:gdLst/>
                    <a:ahLst/>
                    <a:cxnLst>
                      <a:cxn ang="0">
                        <a:pos x="0" y="225"/>
                      </a:cxn>
                      <a:cxn ang="0">
                        <a:pos x="0" y="738"/>
                      </a:cxn>
                      <a:cxn ang="0">
                        <a:pos x="1188" y="360"/>
                      </a:cxn>
                      <a:cxn ang="0">
                        <a:pos x="1188" y="0"/>
                      </a:cxn>
                      <a:cxn ang="0">
                        <a:pos x="0" y="225"/>
                      </a:cxn>
                    </a:cxnLst>
                    <a:rect l="0" t="0" r="r" b="b"/>
                    <a:pathLst>
                      <a:path w="1188" h="738">
                        <a:moveTo>
                          <a:pt x="0" y="225"/>
                        </a:moveTo>
                        <a:lnTo>
                          <a:pt x="0" y="738"/>
                        </a:lnTo>
                        <a:lnTo>
                          <a:pt x="1188" y="360"/>
                        </a:lnTo>
                        <a:lnTo>
                          <a:pt x="1188" y="0"/>
                        </a:lnTo>
                        <a:lnTo>
                          <a:pt x="0" y="2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40" name="Freeform 200"/>
                  <p:cNvSpPr>
                    <a:spLocks/>
                  </p:cNvSpPr>
                  <p:nvPr/>
                </p:nvSpPr>
                <p:spPr bwMode="auto">
                  <a:xfrm>
                    <a:off x="4993" y="1862"/>
                    <a:ext cx="147" cy="94"/>
                  </a:xfrm>
                  <a:custGeom>
                    <a:avLst/>
                    <a:gdLst/>
                    <a:ahLst/>
                    <a:cxnLst>
                      <a:cxn ang="0">
                        <a:pos x="882" y="50"/>
                      </a:cxn>
                      <a:cxn ang="0">
                        <a:pos x="882" y="563"/>
                      </a:cxn>
                      <a:cxn ang="0">
                        <a:pos x="0" y="436"/>
                      </a:cxn>
                      <a:cxn ang="0">
                        <a:pos x="0" y="0"/>
                      </a:cxn>
                      <a:cxn ang="0">
                        <a:pos x="882" y="50"/>
                      </a:cxn>
                    </a:cxnLst>
                    <a:rect l="0" t="0" r="r" b="b"/>
                    <a:pathLst>
                      <a:path w="882" h="563">
                        <a:moveTo>
                          <a:pt x="882" y="50"/>
                        </a:moveTo>
                        <a:lnTo>
                          <a:pt x="882" y="563"/>
                        </a:lnTo>
                        <a:lnTo>
                          <a:pt x="0" y="436"/>
                        </a:lnTo>
                        <a:lnTo>
                          <a:pt x="0" y="0"/>
                        </a:lnTo>
                        <a:lnTo>
                          <a:pt x="882" y="5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41" name="Freeform 201"/>
                  <p:cNvSpPr>
                    <a:spLocks/>
                  </p:cNvSpPr>
                  <p:nvPr/>
                </p:nvSpPr>
                <p:spPr bwMode="auto">
                  <a:xfrm>
                    <a:off x="4993" y="1833"/>
                    <a:ext cx="345" cy="38"/>
                  </a:xfrm>
                  <a:custGeom>
                    <a:avLst/>
                    <a:gdLst/>
                    <a:ahLst/>
                    <a:cxnLst>
                      <a:cxn ang="0">
                        <a:pos x="0" y="175"/>
                      </a:cxn>
                      <a:cxn ang="0">
                        <a:pos x="892" y="225"/>
                      </a:cxn>
                      <a:cxn ang="0">
                        <a:pos x="2070" y="0"/>
                      </a:cxn>
                      <a:cxn ang="0">
                        <a:pos x="1202" y="0"/>
                      </a:cxn>
                      <a:cxn ang="0">
                        <a:pos x="0" y="175"/>
                      </a:cxn>
                    </a:cxnLst>
                    <a:rect l="0" t="0" r="r" b="b"/>
                    <a:pathLst>
                      <a:path w="2070" h="225">
                        <a:moveTo>
                          <a:pt x="0" y="175"/>
                        </a:moveTo>
                        <a:lnTo>
                          <a:pt x="892" y="225"/>
                        </a:lnTo>
                        <a:lnTo>
                          <a:pt x="2070" y="0"/>
                        </a:lnTo>
                        <a:lnTo>
                          <a:pt x="1202" y="0"/>
                        </a:lnTo>
                        <a:lnTo>
                          <a:pt x="0" y="17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842" name="Freeform 202"/>
                <p:cNvSpPr>
                  <a:spLocks/>
                </p:cNvSpPr>
                <p:nvPr/>
              </p:nvSpPr>
              <p:spPr bwMode="auto">
                <a:xfrm>
                  <a:off x="5105" y="1823"/>
                  <a:ext cx="126" cy="35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0" y="188"/>
                    </a:cxn>
                    <a:cxn ang="0">
                      <a:pos x="351" y="210"/>
                    </a:cxn>
                    <a:cxn ang="0">
                      <a:pos x="751" y="135"/>
                    </a:cxn>
                    <a:cxn ang="0">
                      <a:pos x="751" y="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751" h="210">
                      <a:moveTo>
                        <a:pt x="0" y="120"/>
                      </a:moveTo>
                      <a:lnTo>
                        <a:pt x="0" y="188"/>
                      </a:lnTo>
                      <a:lnTo>
                        <a:pt x="351" y="210"/>
                      </a:lnTo>
                      <a:lnTo>
                        <a:pt x="751" y="135"/>
                      </a:lnTo>
                      <a:lnTo>
                        <a:pt x="751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6663" name="Group 203"/>
                <p:cNvGrpSpPr>
                  <a:grpSpLocks/>
                </p:cNvGrpSpPr>
                <p:nvPr/>
              </p:nvGrpSpPr>
              <p:grpSpPr bwMode="auto">
                <a:xfrm>
                  <a:off x="5020" y="1674"/>
                  <a:ext cx="279" cy="176"/>
                  <a:chOff x="5020" y="1674"/>
                  <a:chExt cx="279" cy="176"/>
                </a:xfrm>
              </p:grpSpPr>
              <p:sp>
                <p:nvSpPr>
                  <p:cNvPr id="1136844" name="Freeform 204"/>
                  <p:cNvSpPr>
                    <a:spLocks/>
                  </p:cNvSpPr>
                  <p:nvPr/>
                </p:nvSpPr>
                <p:spPr bwMode="auto">
                  <a:xfrm>
                    <a:off x="5139" y="1674"/>
                    <a:ext cx="160" cy="172"/>
                  </a:xfrm>
                  <a:custGeom>
                    <a:avLst/>
                    <a:gdLst/>
                    <a:ahLst/>
                    <a:cxnLst>
                      <a:cxn ang="0">
                        <a:pos x="135" y="1031"/>
                      </a:cxn>
                      <a:cxn ang="0">
                        <a:pos x="0" y="33"/>
                      </a:cxn>
                      <a:cxn ang="0">
                        <a:pos x="827" y="0"/>
                      </a:cxn>
                      <a:cxn ang="0">
                        <a:pos x="960" y="889"/>
                      </a:cxn>
                      <a:cxn ang="0">
                        <a:pos x="135" y="1031"/>
                      </a:cxn>
                    </a:cxnLst>
                    <a:rect l="0" t="0" r="r" b="b"/>
                    <a:pathLst>
                      <a:path w="960" h="1031">
                        <a:moveTo>
                          <a:pt x="135" y="1031"/>
                        </a:moveTo>
                        <a:lnTo>
                          <a:pt x="0" y="33"/>
                        </a:lnTo>
                        <a:lnTo>
                          <a:pt x="827" y="0"/>
                        </a:lnTo>
                        <a:lnTo>
                          <a:pt x="960" y="889"/>
                        </a:lnTo>
                        <a:lnTo>
                          <a:pt x="135" y="10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45" name="Freeform 205"/>
                  <p:cNvSpPr>
                    <a:spLocks/>
                  </p:cNvSpPr>
                  <p:nvPr/>
                </p:nvSpPr>
                <p:spPr bwMode="auto">
                  <a:xfrm>
                    <a:off x="5020" y="1679"/>
                    <a:ext cx="141" cy="171"/>
                  </a:xfrm>
                  <a:custGeom>
                    <a:avLst/>
                    <a:gdLst/>
                    <a:ahLst/>
                    <a:cxnLst>
                      <a:cxn ang="0">
                        <a:pos x="715" y="0"/>
                      </a:cxn>
                      <a:cxn ang="0">
                        <a:pos x="0" y="228"/>
                      </a:cxn>
                      <a:cxn ang="0">
                        <a:pos x="102" y="1026"/>
                      </a:cxn>
                      <a:cxn ang="0">
                        <a:pos x="850" y="1000"/>
                      </a:cxn>
                      <a:cxn ang="0">
                        <a:pos x="715" y="0"/>
                      </a:cxn>
                    </a:cxnLst>
                    <a:rect l="0" t="0" r="r" b="b"/>
                    <a:pathLst>
                      <a:path w="850" h="1026">
                        <a:moveTo>
                          <a:pt x="715" y="0"/>
                        </a:moveTo>
                        <a:lnTo>
                          <a:pt x="0" y="228"/>
                        </a:lnTo>
                        <a:lnTo>
                          <a:pt x="102" y="1026"/>
                        </a:lnTo>
                        <a:lnTo>
                          <a:pt x="850" y="1000"/>
                        </a:lnTo>
                        <a:lnTo>
                          <a:pt x="71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846" name="Freeform 206"/>
                  <p:cNvSpPr>
                    <a:spLocks/>
                  </p:cNvSpPr>
                  <p:nvPr/>
                </p:nvSpPr>
                <p:spPr bwMode="auto">
                  <a:xfrm>
                    <a:off x="5166" y="1691"/>
                    <a:ext cx="115" cy="12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98" y="778"/>
                      </a:cxn>
                      <a:cxn ang="0">
                        <a:pos x="689" y="689"/>
                      </a:cxn>
                      <a:cxn ang="0">
                        <a:pos x="58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689" h="778">
                        <a:moveTo>
                          <a:pt x="0" y="36"/>
                        </a:moveTo>
                        <a:lnTo>
                          <a:pt x="98" y="778"/>
                        </a:lnTo>
                        <a:lnTo>
                          <a:pt x="689" y="689"/>
                        </a:lnTo>
                        <a:lnTo>
                          <a:pt x="58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6664" name="Group 207"/>
              <p:cNvGrpSpPr>
                <a:grpSpLocks/>
              </p:cNvGrpSpPr>
              <p:nvPr/>
            </p:nvGrpSpPr>
            <p:grpSpPr bwMode="auto">
              <a:xfrm>
                <a:off x="5212" y="1846"/>
                <a:ext cx="113" cy="80"/>
                <a:chOff x="5212" y="1846"/>
                <a:chExt cx="113" cy="80"/>
              </a:xfrm>
            </p:grpSpPr>
            <p:sp>
              <p:nvSpPr>
                <p:cNvPr id="1136848" name="Freeform 208"/>
                <p:cNvSpPr>
                  <a:spLocks/>
                </p:cNvSpPr>
                <p:nvPr/>
              </p:nvSpPr>
              <p:spPr bwMode="auto">
                <a:xfrm>
                  <a:off x="5212" y="1846"/>
                  <a:ext cx="112" cy="80"/>
                </a:xfrm>
                <a:custGeom>
                  <a:avLst/>
                  <a:gdLst/>
                  <a:ahLst/>
                  <a:cxnLst>
                    <a:cxn ang="0">
                      <a:pos x="674" y="0"/>
                    </a:cxn>
                    <a:cxn ang="0">
                      <a:pos x="0" y="143"/>
                    </a:cxn>
                    <a:cxn ang="0">
                      <a:pos x="0" y="482"/>
                    </a:cxn>
                    <a:cxn ang="0">
                      <a:pos x="674" y="271"/>
                    </a:cxn>
                    <a:cxn ang="0">
                      <a:pos x="674" y="0"/>
                    </a:cxn>
                  </a:cxnLst>
                  <a:rect l="0" t="0" r="r" b="b"/>
                  <a:pathLst>
                    <a:path w="674" h="482">
                      <a:moveTo>
                        <a:pt x="674" y="0"/>
                      </a:moveTo>
                      <a:lnTo>
                        <a:pt x="0" y="143"/>
                      </a:lnTo>
                      <a:lnTo>
                        <a:pt x="0" y="482"/>
                      </a:lnTo>
                      <a:lnTo>
                        <a:pt x="674" y="271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49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86" y="1866"/>
                  <a:ext cx="30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50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5231" y="1876"/>
                  <a:ext cx="39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51" name="Line 211"/>
                <p:cNvSpPr>
                  <a:spLocks noChangeShapeType="1"/>
                </p:cNvSpPr>
                <p:nvPr/>
              </p:nvSpPr>
              <p:spPr bwMode="auto">
                <a:xfrm>
                  <a:off x="5277" y="1856"/>
                  <a:ext cx="1" cy="5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52" name="Line 212"/>
                <p:cNvSpPr>
                  <a:spLocks noChangeShapeType="1"/>
                </p:cNvSpPr>
                <p:nvPr/>
              </p:nvSpPr>
              <p:spPr bwMode="auto">
                <a:xfrm>
                  <a:off x="5223" y="1868"/>
                  <a:ext cx="1" cy="57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53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5223" y="1867"/>
                  <a:ext cx="102" cy="26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54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223" y="1860"/>
                  <a:ext cx="102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6665" name="Group 215"/>
            <p:cNvGrpSpPr>
              <a:grpSpLocks/>
            </p:cNvGrpSpPr>
            <p:nvPr/>
          </p:nvGrpSpPr>
          <p:grpSpPr bwMode="auto">
            <a:xfrm>
              <a:off x="5170" y="1848"/>
              <a:ext cx="270" cy="138"/>
              <a:chOff x="5170" y="1848"/>
              <a:chExt cx="270" cy="138"/>
            </a:xfrm>
          </p:grpSpPr>
          <p:grpSp>
            <p:nvGrpSpPr>
              <p:cNvPr id="1136671" name="Group 216"/>
              <p:cNvGrpSpPr>
                <a:grpSpLocks/>
              </p:cNvGrpSpPr>
              <p:nvPr/>
            </p:nvGrpSpPr>
            <p:grpSpPr bwMode="auto">
              <a:xfrm>
                <a:off x="5188" y="1923"/>
                <a:ext cx="43" cy="32"/>
                <a:chOff x="5188" y="1923"/>
                <a:chExt cx="43" cy="32"/>
              </a:xfrm>
            </p:grpSpPr>
            <p:sp>
              <p:nvSpPr>
                <p:cNvPr id="1136857" name="Freeform 217"/>
                <p:cNvSpPr>
                  <a:spLocks/>
                </p:cNvSpPr>
                <p:nvPr/>
              </p:nvSpPr>
              <p:spPr bwMode="auto">
                <a:xfrm>
                  <a:off x="5188" y="1923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83"/>
                    </a:cxn>
                    <a:cxn ang="0">
                      <a:pos x="55" y="194"/>
                    </a:cxn>
                    <a:cxn ang="0">
                      <a:pos x="75" y="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5" h="194">
                      <a:moveTo>
                        <a:pt x="23" y="0"/>
                      </a:moveTo>
                      <a:lnTo>
                        <a:pt x="0" y="183"/>
                      </a:lnTo>
                      <a:lnTo>
                        <a:pt x="55" y="194"/>
                      </a:lnTo>
                      <a:lnTo>
                        <a:pt x="75" y="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58" name="Freeform 218"/>
                <p:cNvSpPr>
                  <a:spLocks/>
                </p:cNvSpPr>
                <p:nvPr/>
              </p:nvSpPr>
              <p:spPr bwMode="auto">
                <a:xfrm>
                  <a:off x="5197" y="1927"/>
                  <a:ext cx="34" cy="28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0" y="168"/>
                    </a:cxn>
                    <a:cxn ang="0">
                      <a:pos x="206" y="84"/>
                    </a:cxn>
                    <a:cxn ang="0">
                      <a:pos x="126" y="58"/>
                    </a:cxn>
                    <a:cxn ang="0">
                      <a:pos x="52" y="97"/>
                    </a:cxn>
                    <a:cxn ang="0">
                      <a:pos x="75" y="0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206" h="168">
                      <a:moveTo>
                        <a:pt x="17" y="5"/>
                      </a:moveTo>
                      <a:lnTo>
                        <a:pt x="0" y="168"/>
                      </a:lnTo>
                      <a:lnTo>
                        <a:pt x="206" y="84"/>
                      </a:lnTo>
                      <a:lnTo>
                        <a:pt x="126" y="58"/>
                      </a:lnTo>
                      <a:lnTo>
                        <a:pt x="52" y="97"/>
                      </a:lnTo>
                      <a:lnTo>
                        <a:pt x="75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6672" name="Group 219"/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sp>
              <p:nvSpPr>
                <p:cNvPr id="1136860" name="Freeform 220"/>
                <p:cNvSpPr>
                  <a:spLocks/>
                </p:cNvSpPr>
                <p:nvPr/>
              </p:nvSpPr>
              <p:spPr bwMode="auto">
                <a:xfrm>
                  <a:off x="5175" y="1848"/>
                  <a:ext cx="264" cy="122"/>
                </a:xfrm>
                <a:custGeom>
                  <a:avLst/>
                  <a:gdLst/>
                  <a:ahLst/>
                  <a:cxnLst>
                    <a:cxn ang="0">
                      <a:pos x="0" y="309"/>
                    </a:cxn>
                    <a:cxn ang="0">
                      <a:pos x="759" y="729"/>
                    </a:cxn>
                    <a:cxn ang="0">
                      <a:pos x="1583" y="318"/>
                    </a:cxn>
                    <a:cxn ang="0">
                      <a:pos x="951" y="0"/>
                    </a:cxn>
                    <a:cxn ang="0">
                      <a:pos x="0" y="309"/>
                    </a:cxn>
                  </a:cxnLst>
                  <a:rect l="0" t="0" r="r" b="b"/>
                  <a:pathLst>
                    <a:path w="1583" h="729">
                      <a:moveTo>
                        <a:pt x="0" y="309"/>
                      </a:moveTo>
                      <a:lnTo>
                        <a:pt x="759" y="729"/>
                      </a:lnTo>
                      <a:lnTo>
                        <a:pt x="1583" y="318"/>
                      </a:lnTo>
                      <a:lnTo>
                        <a:pt x="951" y="0"/>
                      </a:lnTo>
                      <a:lnTo>
                        <a:pt x="0" y="3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1" name="Freeform 221"/>
                <p:cNvSpPr>
                  <a:spLocks/>
                </p:cNvSpPr>
                <p:nvPr/>
              </p:nvSpPr>
              <p:spPr bwMode="auto">
                <a:xfrm>
                  <a:off x="5170" y="1899"/>
                  <a:ext cx="133" cy="86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792" y="426"/>
                    </a:cxn>
                    <a:cxn ang="0">
                      <a:pos x="770" y="516"/>
                    </a:cxn>
                    <a:cxn ang="0">
                      <a:pos x="0" y="82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792" h="516">
                      <a:moveTo>
                        <a:pt x="28" y="0"/>
                      </a:moveTo>
                      <a:lnTo>
                        <a:pt x="792" y="426"/>
                      </a:lnTo>
                      <a:lnTo>
                        <a:pt x="770" y="516"/>
                      </a:lnTo>
                      <a:lnTo>
                        <a:pt x="0" y="8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2" name="Freeform 222"/>
                <p:cNvSpPr>
                  <a:spLocks/>
                </p:cNvSpPr>
                <p:nvPr/>
              </p:nvSpPr>
              <p:spPr bwMode="auto">
                <a:xfrm>
                  <a:off x="5299" y="1901"/>
                  <a:ext cx="141" cy="85"/>
                </a:xfrm>
                <a:custGeom>
                  <a:avLst/>
                  <a:gdLst/>
                  <a:ahLst/>
                  <a:cxnLst>
                    <a:cxn ang="0">
                      <a:pos x="0" y="507"/>
                    </a:cxn>
                    <a:cxn ang="0">
                      <a:pos x="25" y="411"/>
                    </a:cxn>
                    <a:cxn ang="0">
                      <a:pos x="846" y="0"/>
                    </a:cxn>
                    <a:cxn ang="0">
                      <a:pos x="817" y="76"/>
                    </a:cxn>
                    <a:cxn ang="0">
                      <a:pos x="0" y="507"/>
                    </a:cxn>
                  </a:cxnLst>
                  <a:rect l="0" t="0" r="r" b="b"/>
                  <a:pathLst>
                    <a:path w="846" h="507">
                      <a:moveTo>
                        <a:pt x="0" y="507"/>
                      </a:moveTo>
                      <a:lnTo>
                        <a:pt x="25" y="411"/>
                      </a:lnTo>
                      <a:lnTo>
                        <a:pt x="846" y="0"/>
                      </a:lnTo>
                      <a:lnTo>
                        <a:pt x="817" y="76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3" name="Freeform 223"/>
                <p:cNvSpPr>
                  <a:spLocks/>
                </p:cNvSpPr>
                <p:nvPr/>
              </p:nvSpPr>
              <p:spPr bwMode="auto">
                <a:xfrm>
                  <a:off x="5227" y="1905"/>
                  <a:ext cx="106" cy="54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20" y="0"/>
                    </a:cxn>
                    <a:cxn ang="0">
                      <a:pos x="637" y="224"/>
                    </a:cxn>
                    <a:cxn ang="0">
                      <a:pos x="425" y="32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637" h="321">
                      <a:moveTo>
                        <a:pt x="0" y="83"/>
                      </a:moveTo>
                      <a:lnTo>
                        <a:pt x="220" y="0"/>
                      </a:lnTo>
                      <a:lnTo>
                        <a:pt x="637" y="224"/>
                      </a:lnTo>
                      <a:lnTo>
                        <a:pt x="425" y="32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4" name="Freeform 224"/>
                <p:cNvSpPr>
                  <a:spLocks/>
                </p:cNvSpPr>
                <p:nvPr/>
              </p:nvSpPr>
              <p:spPr bwMode="auto">
                <a:xfrm>
                  <a:off x="5270" y="1868"/>
                  <a:ext cx="156" cy="72"/>
                </a:xfrm>
                <a:custGeom>
                  <a:avLst/>
                  <a:gdLst/>
                  <a:ahLst/>
                  <a:cxnLst>
                    <a:cxn ang="0">
                      <a:pos x="0" y="210"/>
                    </a:cxn>
                    <a:cxn ang="0">
                      <a:pos x="410" y="434"/>
                    </a:cxn>
                    <a:cxn ang="0">
                      <a:pos x="938" y="186"/>
                    </a:cxn>
                    <a:cxn ang="0">
                      <a:pos x="554" y="0"/>
                    </a:cxn>
                    <a:cxn ang="0">
                      <a:pos x="0" y="210"/>
                    </a:cxn>
                  </a:cxnLst>
                  <a:rect l="0" t="0" r="r" b="b"/>
                  <a:pathLst>
                    <a:path w="938" h="434">
                      <a:moveTo>
                        <a:pt x="0" y="210"/>
                      </a:moveTo>
                      <a:lnTo>
                        <a:pt x="410" y="434"/>
                      </a:lnTo>
                      <a:lnTo>
                        <a:pt x="938" y="186"/>
                      </a:lnTo>
                      <a:lnTo>
                        <a:pt x="554" y="0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5" name="Freeform 225"/>
                <p:cNvSpPr>
                  <a:spLocks/>
                </p:cNvSpPr>
                <p:nvPr/>
              </p:nvSpPr>
              <p:spPr bwMode="auto">
                <a:xfrm>
                  <a:off x="5188" y="1852"/>
                  <a:ext cx="172" cy="66"/>
                </a:xfrm>
                <a:custGeom>
                  <a:avLst/>
                  <a:gdLst/>
                  <a:ahLst/>
                  <a:cxnLst>
                    <a:cxn ang="0">
                      <a:pos x="216" y="395"/>
                    </a:cxn>
                    <a:cxn ang="0">
                      <a:pos x="0" y="285"/>
                    </a:cxn>
                    <a:cxn ang="0">
                      <a:pos x="867" y="0"/>
                    </a:cxn>
                    <a:cxn ang="0">
                      <a:pos x="1034" y="82"/>
                    </a:cxn>
                    <a:cxn ang="0">
                      <a:pos x="216" y="395"/>
                    </a:cxn>
                  </a:cxnLst>
                  <a:rect l="0" t="0" r="r" b="b"/>
                  <a:pathLst>
                    <a:path w="1034" h="395">
                      <a:moveTo>
                        <a:pt x="216" y="395"/>
                      </a:moveTo>
                      <a:lnTo>
                        <a:pt x="0" y="285"/>
                      </a:lnTo>
                      <a:lnTo>
                        <a:pt x="867" y="0"/>
                      </a:lnTo>
                      <a:lnTo>
                        <a:pt x="1034" y="82"/>
                      </a:lnTo>
                      <a:lnTo>
                        <a:pt x="216" y="39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6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193" y="1855"/>
                  <a:ext cx="148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7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5205" y="1858"/>
                  <a:ext cx="14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8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5214" y="1862"/>
                  <a:ext cx="141" cy="5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69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5235" y="1871"/>
                  <a:ext cx="138" cy="5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0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5246" y="1877"/>
                  <a:ext cx="137" cy="5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1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5261" y="1885"/>
                  <a:ext cx="124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2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5274" y="1890"/>
                  <a:ext cx="119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3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5291" y="1897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4" name="Line 234"/>
                <p:cNvSpPr>
                  <a:spLocks noChangeShapeType="1"/>
                </p:cNvSpPr>
                <p:nvPr/>
              </p:nvSpPr>
              <p:spPr bwMode="auto">
                <a:xfrm>
                  <a:off x="5239" y="1915"/>
                  <a:ext cx="71" cy="40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5" name="Line 235"/>
                <p:cNvSpPr>
                  <a:spLocks noChangeShapeType="1"/>
                </p:cNvSpPr>
                <p:nvPr/>
              </p:nvSpPr>
              <p:spPr bwMode="auto">
                <a:xfrm>
                  <a:off x="5255" y="1910"/>
                  <a:ext cx="69" cy="3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6" name="Line 236"/>
                <p:cNvSpPr>
                  <a:spLocks noChangeShapeType="1"/>
                </p:cNvSpPr>
                <p:nvPr/>
              </p:nvSpPr>
              <p:spPr bwMode="auto">
                <a:xfrm>
                  <a:off x="5285" y="1897"/>
                  <a:ext cx="68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7" name="Line 237"/>
                <p:cNvSpPr>
                  <a:spLocks noChangeShapeType="1"/>
                </p:cNvSpPr>
                <p:nvPr/>
              </p:nvSpPr>
              <p:spPr bwMode="auto">
                <a:xfrm>
                  <a:off x="5301" y="1891"/>
                  <a:ext cx="67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8" name="Line 238"/>
                <p:cNvSpPr>
                  <a:spLocks noChangeShapeType="1"/>
                </p:cNvSpPr>
                <p:nvPr/>
              </p:nvSpPr>
              <p:spPr bwMode="auto">
                <a:xfrm>
                  <a:off x="5318" y="1886"/>
                  <a:ext cx="65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79" name="Line 239"/>
                <p:cNvSpPr>
                  <a:spLocks noChangeShapeType="1"/>
                </p:cNvSpPr>
                <p:nvPr/>
              </p:nvSpPr>
              <p:spPr bwMode="auto">
                <a:xfrm>
                  <a:off x="5332" y="1880"/>
                  <a:ext cx="64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0" name="Line 240"/>
                <p:cNvSpPr>
                  <a:spLocks noChangeShapeType="1"/>
                </p:cNvSpPr>
                <p:nvPr/>
              </p:nvSpPr>
              <p:spPr bwMode="auto">
                <a:xfrm>
                  <a:off x="5346" y="1874"/>
                  <a:ext cx="64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1" name="Line 241"/>
                <p:cNvSpPr>
                  <a:spLocks noChangeShapeType="1"/>
                </p:cNvSpPr>
                <p:nvPr/>
              </p:nvSpPr>
              <p:spPr bwMode="auto">
                <a:xfrm>
                  <a:off x="5209" y="1892"/>
                  <a:ext cx="35" cy="1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2" name="Line 242"/>
                <p:cNvSpPr>
                  <a:spLocks noChangeShapeType="1"/>
                </p:cNvSpPr>
                <p:nvPr/>
              </p:nvSpPr>
              <p:spPr bwMode="auto">
                <a:xfrm>
                  <a:off x="5232" y="1885"/>
                  <a:ext cx="32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3" name="Line 243"/>
                <p:cNvSpPr>
                  <a:spLocks noChangeShapeType="1"/>
                </p:cNvSpPr>
                <p:nvPr/>
              </p:nvSpPr>
              <p:spPr bwMode="auto">
                <a:xfrm>
                  <a:off x="5252" y="1879"/>
                  <a:ext cx="33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4" name="Line 244"/>
                <p:cNvSpPr>
                  <a:spLocks noChangeShapeType="1"/>
                </p:cNvSpPr>
                <p:nvPr/>
              </p:nvSpPr>
              <p:spPr bwMode="auto">
                <a:xfrm>
                  <a:off x="5272" y="1872"/>
                  <a:ext cx="32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5" name="Line 245"/>
                <p:cNvSpPr>
                  <a:spLocks noChangeShapeType="1"/>
                </p:cNvSpPr>
                <p:nvPr/>
              </p:nvSpPr>
              <p:spPr bwMode="auto">
                <a:xfrm>
                  <a:off x="5292" y="1865"/>
                  <a:ext cx="31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886" name="Line 246"/>
                <p:cNvSpPr>
                  <a:spLocks noChangeShapeType="1"/>
                </p:cNvSpPr>
                <p:nvPr/>
              </p:nvSpPr>
              <p:spPr bwMode="auto">
                <a:xfrm>
                  <a:off x="5315" y="1858"/>
                  <a:ext cx="29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36678" name="Group 247"/>
          <p:cNvGrpSpPr>
            <a:grpSpLocks/>
          </p:cNvGrpSpPr>
          <p:nvPr/>
        </p:nvGrpSpPr>
        <p:grpSpPr bwMode="auto">
          <a:xfrm>
            <a:off x="8359775" y="4465638"/>
            <a:ext cx="552450" cy="246062"/>
            <a:chOff x="5266" y="2029"/>
            <a:chExt cx="348" cy="155"/>
          </a:xfrm>
        </p:grpSpPr>
        <p:sp>
          <p:nvSpPr>
            <p:cNvPr id="1136888" name="Freeform 248"/>
            <p:cNvSpPr>
              <a:spLocks/>
            </p:cNvSpPr>
            <p:nvPr/>
          </p:nvSpPr>
          <p:spPr bwMode="auto">
            <a:xfrm>
              <a:off x="5266" y="2029"/>
              <a:ext cx="348" cy="155"/>
            </a:xfrm>
            <a:custGeom>
              <a:avLst/>
              <a:gdLst/>
              <a:ahLst/>
              <a:cxnLst>
                <a:cxn ang="0">
                  <a:pos x="182" y="927"/>
                </a:cxn>
                <a:cxn ang="0">
                  <a:pos x="5" y="905"/>
                </a:cxn>
                <a:cxn ang="0">
                  <a:pos x="0" y="695"/>
                </a:cxn>
                <a:cxn ang="0">
                  <a:pos x="9" y="537"/>
                </a:cxn>
                <a:cxn ang="0">
                  <a:pos x="100" y="442"/>
                </a:cxn>
                <a:cxn ang="0">
                  <a:pos x="210" y="387"/>
                </a:cxn>
                <a:cxn ang="0">
                  <a:pos x="460" y="296"/>
                </a:cxn>
                <a:cxn ang="0">
                  <a:pos x="828" y="207"/>
                </a:cxn>
                <a:cxn ang="0">
                  <a:pos x="900" y="201"/>
                </a:cxn>
                <a:cxn ang="0">
                  <a:pos x="948" y="207"/>
                </a:cxn>
                <a:cxn ang="0">
                  <a:pos x="960" y="188"/>
                </a:cxn>
                <a:cxn ang="0">
                  <a:pos x="980" y="169"/>
                </a:cxn>
                <a:cxn ang="0">
                  <a:pos x="1003" y="173"/>
                </a:cxn>
                <a:cxn ang="0">
                  <a:pos x="1035" y="176"/>
                </a:cxn>
                <a:cxn ang="0">
                  <a:pos x="1049" y="138"/>
                </a:cxn>
                <a:cxn ang="0">
                  <a:pos x="1077" y="118"/>
                </a:cxn>
                <a:cxn ang="0">
                  <a:pos x="1106" y="112"/>
                </a:cxn>
                <a:cxn ang="0">
                  <a:pos x="1144" y="112"/>
                </a:cxn>
                <a:cxn ang="0">
                  <a:pos x="1138" y="82"/>
                </a:cxn>
                <a:cxn ang="0">
                  <a:pos x="1182" y="0"/>
                </a:cxn>
                <a:cxn ang="0">
                  <a:pos x="2040" y="22"/>
                </a:cxn>
                <a:cxn ang="0">
                  <a:pos x="2037" y="110"/>
                </a:cxn>
                <a:cxn ang="0">
                  <a:pos x="2053" y="188"/>
                </a:cxn>
                <a:cxn ang="0">
                  <a:pos x="2065" y="244"/>
                </a:cxn>
                <a:cxn ang="0">
                  <a:pos x="2080" y="314"/>
                </a:cxn>
                <a:cxn ang="0">
                  <a:pos x="2091" y="427"/>
                </a:cxn>
                <a:cxn ang="0">
                  <a:pos x="2077" y="494"/>
                </a:cxn>
                <a:cxn ang="0">
                  <a:pos x="2053" y="557"/>
                </a:cxn>
                <a:cxn ang="0">
                  <a:pos x="2023" y="610"/>
                </a:cxn>
                <a:cxn ang="0">
                  <a:pos x="1983" y="629"/>
                </a:cxn>
                <a:cxn ang="0">
                  <a:pos x="1921" y="648"/>
                </a:cxn>
                <a:cxn ang="0">
                  <a:pos x="1838" y="673"/>
                </a:cxn>
                <a:cxn ang="0">
                  <a:pos x="1801" y="717"/>
                </a:cxn>
                <a:cxn ang="0">
                  <a:pos x="1757" y="754"/>
                </a:cxn>
                <a:cxn ang="0">
                  <a:pos x="1686" y="786"/>
                </a:cxn>
                <a:cxn ang="0">
                  <a:pos x="1605" y="812"/>
                </a:cxn>
                <a:cxn ang="0">
                  <a:pos x="1475" y="827"/>
                </a:cxn>
                <a:cxn ang="0">
                  <a:pos x="1364" y="827"/>
                </a:cxn>
                <a:cxn ang="0">
                  <a:pos x="1279" y="818"/>
                </a:cxn>
                <a:cxn ang="0">
                  <a:pos x="1202" y="812"/>
                </a:cxn>
                <a:cxn ang="0">
                  <a:pos x="1144" y="843"/>
                </a:cxn>
                <a:cxn ang="0">
                  <a:pos x="1031" y="837"/>
                </a:cxn>
                <a:cxn ang="0">
                  <a:pos x="582" y="901"/>
                </a:cxn>
                <a:cxn ang="0">
                  <a:pos x="386" y="931"/>
                </a:cxn>
                <a:cxn ang="0">
                  <a:pos x="182" y="927"/>
                </a:cxn>
              </a:cxnLst>
              <a:rect l="0" t="0" r="r" b="b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89" name="Freeform 249"/>
            <p:cNvSpPr>
              <a:spLocks/>
            </p:cNvSpPr>
            <p:nvPr/>
          </p:nvSpPr>
          <p:spPr bwMode="auto">
            <a:xfrm>
              <a:off x="5268" y="2043"/>
              <a:ext cx="342" cy="138"/>
            </a:xfrm>
            <a:custGeom>
              <a:avLst/>
              <a:gdLst/>
              <a:ahLst/>
              <a:cxnLst>
                <a:cxn ang="0">
                  <a:pos x="1986" y="90"/>
                </a:cxn>
                <a:cxn ang="0">
                  <a:pos x="2037" y="199"/>
                </a:cxn>
                <a:cxn ang="0">
                  <a:pos x="1995" y="512"/>
                </a:cxn>
                <a:cxn ang="0">
                  <a:pos x="1882" y="512"/>
                </a:cxn>
                <a:cxn ang="0">
                  <a:pos x="1754" y="624"/>
                </a:cxn>
                <a:cxn ang="0">
                  <a:pos x="1460" y="701"/>
                </a:cxn>
                <a:cxn ang="0">
                  <a:pos x="1181" y="701"/>
                </a:cxn>
                <a:cxn ang="0">
                  <a:pos x="1287" y="589"/>
                </a:cxn>
                <a:cxn ang="0">
                  <a:pos x="1155" y="697"/>
                </a:cxn>
                <a:cxn ang="0">
                  <a:pos x="1017" y="724"/>
                </a:cxn>
                <a:cxn ang="0">
                  <a:pos x="1109" y="652"/>
                </a:cxn>
                <a:cxn ang="0">
                  <a:pos x="963" y="733"/>
                </a:cxn>
                <a:cxn ang="0">
                  <a:pos x="491" y="797"/>
                </a:cxn>
                <a:cxn ang="0">
                  <a:pos x="495" y="742"/>
                </a:cxn>
                <a:cxn ang="0">
                  <a:pos x="486" y="720"/>
                </a:cxn>
                <a:cxn ang="0">
                  <a:pos x="319" y="815"/>
                </a:cxn>
                <a:cxn ang="0">
                  <a:pos x="473" y="669"/>
                </a:cxn>
                <a:cxn ang="0">
                  <a:pos x="300" y="765"/>
                </a:cxn>
                <a:cxn ang="0">
                  <a:pos x="214" y="742"/>
                </a:cxn>
                <a:cxn ang="0">
                  <a:pos x="182" y="746"/>
                </a:cxn>
                <a:cxn ang="0">
                  <a:pos x="59" y="793"/>
                </a:cxn>
                <a:cxn ang="0">
                  <a:pos x="0" y="674"/>
                </a:cxn>
                <a:cxn ang="0">
                  <a:pos x="40" y="435"/>
                </a:cxn>
                <a:cxn ang="0">
                  <a:pos x="296" y="298"/>
                </a:cxn>
                <a:cxn ang="0">
                  <a:pos x="795" y="145"/>
                </a:cxn>
                <a:cxn ang="0">
                  <a:pos x="968" y="207"/>
                </a:cxn>
                <a:cxn ang="0">
                  <a:pos x="1040" y="217"/>
                </a:cxn>
                <a:cxn ang="0">
                  <a:pos x="953" y="131"/>
                </a:cxn>
                <a:cxn ang="0">
                  <a:pos x="1008" y="108"/>
                </a:cxn>
                <a:cxn ang="0">
                  <a:pos x="1063" y="163"/>
                </a:cxn>
                <a:cxn ang="0">
                  <a:pos x="1068" y="135"/>
                </a:cxn>
                <a:cxn ang="0">
                  <a:pos x="1059" y="67"/>
                </a:cxn>
                <a:cxn ang="0">
                  <a:pos x="1186" y="113"/>
                </a:cxn>
                <a:cxn ang="0">
                  <a:pos x="1173" y="63"/>
                </a:cxn>
                <a:cxn ang="0">
                  <a:pos x="1145" y="0"/>
                </a:cxn>
                <a:cxn ang="0">
                  <a:pos x="1277" y="54"/>
                </a:cxn>
                <a:cxn ang="0">
                  <a:pos x="1514" y="104"/>
                </a:cxn>
                <a:cxn ang="0">
                  <a:pos x="1567" y="35"/>
                </a:cxn>
                <a:cxn ang="0">
                  <a:pos x="1626" y="113"/>
                </a:cxn>
                <a:cxn ang="0">
                  <a:pos x="1745" y="63"/>
                </a:cxn>
                <a:cxn ang="0">
                  <a:pos x="1795" y="131"/>
                </a:cxn>
                <a:cxn ang="0">
                  <a:pos x="1946" y="108"/>
                </a:cxn>
                <a:cxn ang="0">
                  <a:pos x="1982" y="31"/>
                </a:cxn>
              </a:cxnLst>
              <a:rect l="0" t="0" r="r" b="b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0" name="Freeform 250"/>
            <p:cNvSpPr>
              <a:spLocks/>
            </p:cNvSpPr>
            <p:nvPr/>
          </p:nvSpPr>
          <p:spPr bwMode="auto">
            <a:xfrm>
              <a:off x="5515" y="2093"/>
              <a:ext cx="47" cy="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149" y="48"/>
                </a:cxn>
                <a:cxn ang="0">
                  <a:pos x="0" y="35"/>
                </a:cxn>
                <a:cxn ang="0">
                  <a:pos x="280" y="0"/>
                </a:cxn>
              </a:cxnLst>
              <a:rect l="0" t="0" r="r" b="b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1" name="Freeform 251"/>
            <p:cNvSpPr>
              <a:spLocks/>
            </p:cNvSpPr>
            <p:nvPr/>
          </p:nvSpPr>
          <p:spPr bwMode="auto">
            <a:xfrm>
              <a:off x="5580" y="2080"/>
              <a:ext cx="28" cy="1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25" y="35"/>
                </a:cxn>
                <a:cxn ang="0">
                  <a:pos x="0" y="53"/>
                </a:cxn>
                <a:cxn ang="0">
                  <a:pos x="130" y="57"/>
                </a:cxn>
                <a:cxn ang="0">
                  <a:pos x="170" y="0"/>
                </a:cxn>
              </a:cxnLst>
              <a:rect l="0" t="0" r="r" b="b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2" name="Freeform 252"/>
            <p:cNvSpPr>
              <a:spLocks/>
            </p:cNvSpPr>
            <p:nvPr/>
          </p:nvSpPr>
          <p:spPr bwMode="auto">
            <a:xfrm>
              <a:off x="5445" y="2073"/>
              <a:ext cx="44" cy="24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45" y="13"/>
                </a:cxn>
                <a:cxn ang="0">
                  <a:pos x="122" y="31"/>
                </a:cxn>
                <a:cxn ang="0">
                  <a:pos x="122" y="76"/>
                </a:cxn>
                <a:cxn ang="0">
                  <a:pos x="113" y="124"/>
                </a:cxn>
                <a:cxn ang="0">
                  <a:pos x="0" y="143"/>
                </a:cxn>
                <a:cxn ang="0">
                  <a:pos x="136" y="138"/>
                </a:cxn>
                <a:cxn ang="0">
                  <a:pos x="159" y="48"/>
                </a:cxn>
                <a:cxn ang="0">
                  <a:pos x="263" y="0"/>
                </a:cxn>
              </a:cxnLst>
              <a:rect l="0" t="0" r="r" b="b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93" name="Freeform 253"/>
            <p:cNvSpPr>
              <a:spLocks/>
            </p:cNvSpPr>
            <p:nvPr/>
          </p:nvSpPr>
          <p:spPr bwMode="auto">
            <a:xfrm>
              <a:off x="5303" y="2127"/>
              <a:ext cx="142" cy="35"/>
            </a:xfrm>
            <a:custGeom>
              <a:avLst/>
              <a:gdLst/>
              <a:ahLst/>
              <a:cxnLst>
                <a:cxn ang="0">
                  <a:pos x="853" y="0"/>
                </a:cxn>
                <a:cxn ang="0">
                  <a:pos x="636" y="10"/>
                </a:cxn>
                <a:cxn ang="0">
                  <a:pos x="413" y="63"/>
                </a:cxn>
                <a:cxn ang="0">
                  <a:pos x="249" y="71"/>
                </a:cxn>
                <a:cxn ang="0">
                  <a:pos x="114" y="99"/>
                </a:cxn>
                <a:cxn ang="0">
                  <a:pos x="64" y="170"/>
                </a:cxn>
                <a:cxn ang="0">
                  <a:pos x="0" y="212"/>
                </a:cxn>
                <a:cxn ang="0">
                  <a:pos x="64" y="198"/>
                </a:cxn>
                <a:cxn ang="0">
                  <a:pos x="123" y="117"/>
                </a:cxn>
                <a:cxn ang="0">
                  <a:pos x="304" y="81"/>
                </a:cxn>
                <a:cxn ang="0">
                  <a:pos x="413" y="81"/>
                </a:cxn>
                <a:cxn ang="0">
                  <a:pos x="500" y="63"/>
                </a:cxn>
                <a:cxn ang="0">
                  <a:pos x="649" y="23"/>
                </a:cxn>
                <a:cxn ang="0">
                  <a:pos x="853" y="0"/>
                </a:cxn>
              </a:cxnLst>
              <a:rect l="0" t="0" r="r" b="b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679" name="Group 254"/>
          <p:cNvGrpSpPr>
            <a:grpSpLocks/>
          </p:cNvGrpSpPr>
          <p:nvPr/>
        </p:nvGrpSpPr>
        <p:grpSpPr bwMode="auto">
          <a:xfrm>
            <a:off x="8453438" y="4197360"/>
            <a:ext cx="228600" cy="125413"/>
            <a:chOff x="5325" y="1860"/>
            <a:chExt cx="144" cy="79"/>
          </a:xfrm>
        </p:grpSpPr>
        <p:grpSp>
          <p:nvGrpSpPr>
            <p:cNvPr id="1136685" name="Group 255"/>
            <p:cNvGrpSpPr>
              <a:grpSpLocks/>
            </p:cNvGrpSpPr>
            <p:nvPr/>
          </p:nvGrpSpPr>
          <p:grpSpPr bwMode="auto">
            <a:xfrm>
              <a:off x="5325" y="1860"/>
              <a:ext cx="125" cy="63"/>
              <a:chOff x="5325" y="1860"/>
              <a:chExt cx="125" cy="63"/>
            </a:xfrm>
          </p:grpSpPr>
          <p:sp>
            <p:nvSpPr>
              <p:cNvPr id="1136896" name="Freeform 256"/>
              <p:cNvSpPr>
                <a:spLocks/>
              </p:cNvSpPr>
              <p:nvPr/>
            </p:nvSpPr>
            <p:spPr bwMode="auto">
              <a:xfrm>
                <a:off x="5325" y="1860"/>
                <a:ext cx="125" cy="63"/>
              </a:xfrm>
              <a:custGeom>
                <a:avLst/>
                <a:gdLst/>
                <a:ahLst/>
                <a:cxnLst>
                  <a:cxn ang="0">
                    <a:pos x="679" y="379"/>
                  </a:cxn>
                  <a:cxn ang="0">
                    <a:pos x="639" y="370"/>
                  </a:cxn>
                  <a:cxn ang="0">
                    <a:pos x="600" y="352"/>
                  </a:cxn>
                  <a:cxn ang="0">
                    <a:pos x="564" y="344"/>
                  </a:cxn>
                  <a:cxn ang="0">
                    <a:pos x="502" y="353"/>
                  </a:cxn>
                  <a:cxn ang="0">
                    <a:pos x="457" y="352"/>
                  </a:cxn>
                  <a:cxn ang="0">
                    <a:pos x="425" y="341"/>
                  </a:cxn>
                  <a:cxn ang="0">
                    <a:pos x="399" y="332"/>
                  </a:cxn>
                  <a:cxn ang="0">
                    <a:pos x="373" y="320"/>
                  </a:cxn>
                  <a:cxn ang="0">
                    <a:pos x="346" y="295"/>
                  </a:cxn>
                  <a:cxn ang="0">
                    <a:pos x="324" y="273"/>
                  </a:cxn>
                  <a:cxn ang="0">
                    <a:pos x="288" y="246"/>
                  </a:cxn>
                  <a:cxn ang="0">
                    <a:pos x="238" y="254"/>
                  </a:cxn>
                  <a:cxn ang="0">
                    <a:pos x="208" y="256"/>
                  </a:cxn>
                  <a:cxn ang="0">
                    <a:pos x="190" y="251"/>
                  </a:cxn>
                  <a:cxn ang="0">
                    <a:pos x="182" y="243"/>
                  </a:cxn>
                  <a:cxn ang="0">
                    <a:pos x="176" y="228"/>
                  </a:cxn>
                  <a:cxn ang="0">
                    <a:pos x="180" y="215"/>
                  </a:cxn>
                  <a:cxn ang="0">
                    <a:pos x="190" y="200"/>
                  </a:cxn>
                  <a:cxn ang="0">
                    <a:pos x="208" y="193"/>
                  </a:cxn>
                  <a:cxn ang="0">
                    <a:pos x="248" y="188"/>
                  </a:cxn>
                  <a:cxn ang="0">
                    <a:pos x="296" y="171"/>
                  </a:cxn>
                  <a:cxn ang="0">
                    <a:pos x="256" y="140"/>
                  </a:cxn>
                  <a:cxn ang="0">
                    <a:pos x="209" y="121"/>
                  </a:cxn>
                  <a:cxn ang="0">
                    <a:pos x="168" y="124"/>
                  </a:cxn>
                  <a:cxn ang="0">
                    <a:pos x="121" y="121"/>
                  </a:cxn>
                  <a:cxn ang="0">
                    <a:pos x="93" y="131"/>
                  </a:cxn>
                  <a:cxn ang="0">
                    <a:pos x="54" y="132"/>
                  </a:cxn>
                  <a:cxn ang="0">
                    <a:pos x="42" y="121"/>
                  </a:cxn>
                  <a:cxn ang="0">
                    <a:pos x="39" y="105"/>
                  </a:cxn>
                  <a:cxn ang="0">
                    <a:pos x="18" y="106"/>
                  </a:cxn>
                  <a:cxn ang="0">
                    <a:pos x="6" y="103"/>
                  </a:cxn>
                  <a:cxn ang="0">
                    <a:pos x="0" y="87"/>
                  </a:cxn>
                  <a:cxn ang="0">
                    <a:pos x="4" y="74"/>
                  </a:cxn>
                  <a:cxn ang="0">
                    <a:pos x="15" y="68"/>
                  </a:cxn>
                  <a:cxn ang="0">
                    <a:pos x="36" y="56"/>
                  </a:cxn>
                  <a:cxn ang="0">
                    <a:pos x="52" y="44"/>
                  </a:cxn>
                  <a:cxn ang="0">
                    <a:pos x="71" y="34"/>
                  </a:cxn>
                  <a:cxn ang="0">
                    <a:pos x="93" y="27"/>
                  </a:cxn>
                  <a:cxn ang="0">
                    <a:pos x="112" y="27"/>
                  </a:cxn>
                  <a:cxn ang="0">
                    <a:pos x="203" y="9"/>
                  </a:cxn>
                  <a:cxn ang="0">
                    <a:pos x="222" y="4"/>
                  </a:cxn>
                  <a:cxn ang="0">
                    <a:pos x="244" y="0"/>
                  </a:cxn>
                  <a:cxn ang="0">
                    <a:pos x="267" y="4"/>
                  </a:cxn>
                  <a:cxn ang="0">
                    <a:pos x="295" y="13"/>
                  </a:cxn>
                  <a:cxn ang="0">
                    <a:pos x="373" y="56"/>
                  </a:cxn>
                  <a:cxn ang="0">
                    <a:pos x="410" y="64"/>
                  </a:cxn>
                  <a:cxn ang="0">
                    <a:pos x="443" y="71"/>
                  </a:cxn>
                  <a:cxn ang="0">
                    <a:pos x="469" y="87"/>
                  </a:cxn>
                  <a:cxn ang="0">
                    <a:pos x="484" y="108"/>
                  </a:cxn>
                  <a:cxn ang="0">
                    <a:pos x="549" y="153"/>
                  </a:cxn>
                  <a:cxn ang="0">
                    <a:pos x="578" y="174"/>
                  </a:cxn>
                  <a:cxn ang="0">
                    <a:pos x="617" y="215"/>
                  </a:cxn>
                  <a:cxn ang="0">
                    <a:pos x="641" y="227"/>
                  </a:cxn>
                  <a:cxn ang="0">
                    <a:pos x="751" y="232"/>
                  </a:cxn>
                  <a:cxn ang="0">
                    <a:pos x="679" y="379"/>
                  </a:cxn>
                </a:cxnLst>
                <a:rect l="0" t="0" r="r" b="b"/>
                <a:pathLst>
                  <a:path w="751" h="379">
                    <a:moveTo>
                      <a:pt x="679" y="379"/>
                    </a:moveTo>
                    <a:lnTo>
                      <a:pt x="639" y="370"/>
                    </a:lnTo>
                    <a:lnTo>
                      <a:pt x="600" y="352"/>
                    </a:lnTo>
                    <a:lnTo>
                      <a:pt x="564" y="344"/>
                    </a:lnTo>
                    <a:lnTo>
                      <a:pt x="502" y="353"/>
                    </a:lnTo>
                    <a:lnTo>
                      <a:pt x="457" y="352"/>
                    </a:lnTo>
                    <a:lnTo>
                      <a:pt x="425" y="341"/>
                    </a:lnTo>
                    <a:lnTo>
                      <a:pt x="399" y="332"/>
                    </a:lnTo>
                    <a:lnTo>
                      <a:pt x="373" y="320"/>
                    </a:lnTo>
                    <a:lnTo>
                      <a:pt x="346" y="295"/>
                    </a:lnTo>
                    <a:lnTo>
                      <a:pt x="324" y="273"/>
                    </a:lnTo>
                    <a:lnTo>
                      <a:pt x="288" y="246"/>
                    </a:lnTo>
                    <a:lnTo>
                      <a:pt x="238" y="254"/>
                    </a:lnTo>
                    <a:lnTo>
                      <a:pt x="208" y="256"/>
                    </a:lnTo>
                    <a:lnTo>
                      <a:pt x="190" y="251"/>
                    </a:lnTo>
                    <a:lnTo>
                      <a:pt x="182" y="243"/>
                    </a:lnTo>
                    <a:lnTo>
                      <a:pt x="176" y="228"/>
                    </a:lnTo>
                    <a:lnTo>
                      <a:pt x="180" y="215"/>
                    </a:lnTo>
                    <a:lnTo>
                      <a:pt x="190" y="200"/>
                    </a:lnTo>
                    <a:lnTo>
                      <a:pt x="208" y="193"/>
                    </a:lnTo>
                    <a:lnTo>
                      <a:pt x="248" y="188"/>
                    </a:lnTo>
                    <a:lnTo>
                      <a:pt x="296" y="171"/>
                    </a:lnTo>
                    <a:lnTo>
                      <a:pt x="256" y="140"/>
                    </a:lnTo>
                    <a:lnTo>
                      <a:pt x="209" y="121"/>
                    </a:lnTo>
                    <a:lnTo>
                      <a:pt x="168" y="124"/>
                    </a:lnTo>
                    <a:lnTo>
                      <a:pt x="121" y="121"/>
                    </a:lnTo>
                    <a:lnTo>
                      <a:pt x="93" y="131"/>
                    </a:lnTo>
                    <a:lnTo>
                      <a:pt x="54" y="132"/>
                    </a:lnTo>
                    <a:lnTo>
                      <a:pt x="42" y="121"/>
                    </a:lnTo>
                    <a:lnTo>
                      <a:pt x="39" y="105"/>
                    </a:lnTo>
                    <a:lnTo>
                      <a:pt x="18" y="106"/>
                    </a:lnTo>
                    <a:lnTo>
                      <a:pt x="6" y="103"/>
                    </a:lnTo>
                    <a:lnTo>
                      <a:pt x="0" y="87"/>
                    </a:lnTo>
                    <a:lnTo>
                      <a:pt x="4" y="74"/>
                    </a:lnTo>
                    <a:lnTo>
                      <a:pt x="15" y="68"/>
                    </a:lnTo>
                    <a:lnTo>
                      <a:pt x="36" y="56"/>
                    </a:lnTo>
                    <a:lnTo>
                      <a:pt x="52" y="44"/>
                    </a:lnTo>
                    <a:lnTo>
                      <a:pt x="71" y="34"/>
                    </a:lnTo>
                    <a:lnTo>
                      <a:pt x="93" y="27"/>
                    </a:lnTo>
                    <a:lnTo>
                      <a:pt x="112" y="27"/>
                    </a:lnTo>
                    <a:lnTo>
                      <a:pt x="203" y="9"/>
                    </a:lnTo>
                    <a:lnTo>
                      <a:pt x="222" y="4"/>
                    </a:lnTo>
                    <a:lnTo>
                      <a:pt x="244" y="0"/>
                    </a:lnTo>
                    <a:lnTo>
                      <a:pt x="267" y="4"/>
                    </a:lnTo>
                    <a:lnTo>
                      <a:pt x="295" y="13"/>
                    </a:lnTo>
                    <a:lnTo>
                      <a:pt x="373" y="56"/>
                    </a:lnTo>
                    <a:lnTo>
                      <a:pt x="410" y="64"/>
                    </a:lnTo>
                    <a:lnTo>
                      <a:pt x="443" y="71"/>
                    </a:lnTo>
                    <a:lnTo>
                      <a:pt x="469" y="87"/>
                    </a:lnTo>
                    <a:lnTo>
                      <a:pt x="484" y="108"/>
                    </a:lnTo>
                    <a:lnTo>
                      <a:pt x="549" y="153"/>
                    </a:lnTo>
                    <a:lnTo>
                      <a:pt x="578" y="174"/>
                    </a:lnTo>
                    <a:lnTo>
                      <a:pt x="617" y="215"/>
                    </a:lnTo>
                    <a:lnTo>
                      <a:pt x="641" y="227"/>
                    </a:lnTo>
                    <a:lnTo>
                      <a:pt x="751" y="232"/>
                    </a:lnTo>
                    <a:lnTo>
                      <a:pt x="679" y="379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97" name="Freeform 257"/>
              <p:cNvSpPr>
                <a:spLocks/>
              </p:cNvSpPr>
              <p:nvPr/>
            </p:nvSpPr>
            <p:spPr bwMode="auto">
              <a:xfrm>
                <a:off x="5374" y="1888"/>
                <a:ext cx="29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1"/>
                  </a:cxn>
                  <a:cxn ang="0">
                    <a:pos x="38" y="10"/>
                  </a:cxn>
                  <a:cxn ang="0">
                    <a:pos x="50" y="16"/>
                  </a:cxn>
                  <a:cxn ang="0">
                    <a:pos x="76" y="29"/>
                  </a:cxn>
                  <a:cxn ang="0">
                    <a:pos x="112" y="37"/>
                  </a:cxn>
                  <a:cxn ang="0">
                    <a:pos x="150" y="38"/>
                  </a:cxn>
                  <a:cxn ang="0">
                    <a:pos x="179" y="43"/>
                  </a:cxn>
                  <a:cxn ang="0">
                    <a:pos x="155" y="34"/>
                  </a:cxn>
                  <a:cxn ang="0">
                    <a:pos x="125" y="29"/>
                  </a:cxn>
                  <a:cxn ang="0">
                    <a:pos x="105" y="29"/>
                  </a:cxn>
                  <a:cxn ang="0">
                    <a:pos x="76" y="21"/>
                  </a:cxn>
                  <a:cxn ang="0">
                    <a:pos x="53" y="8"/>
                  </a:cxn>
                  <a:cxn ang="0">
                    <a:pos x="43" y="2"/>
                  </a:cxn>
                  <a:cxn ang="0">
                    <a:pos x="0" y="0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lnTo>
                      <a:pt x="6" y="11"/>
                    </a:lnTo>
                    <a:lnTo>
                      <a:pt x="38" y="10"/>
                    </a:lnTo>
                    <a:lnTo>
                      <a:pt x="50" y="16"/>
                    </a:lnTo>
                    <a:lnTo>
                      <a:pt x="76" y="29"/>
                    </a:lnTo>
                    <a:lnTo>
                      <a:pt x="112" y="37"/>
                    </a:lnTo>
                    <a:lnTo>
                      <a:pt x="150" y="38"/>
                    </a:lnTo>
                    <a:lnTo>
                      <a:pt x="179" y="43"/>
                    </a:lnTo>
                    <a:lnTo>
                      <a:pt x="155" y="34"/>
                    </a:lnTo>
                    <a:lnTo>
                      <a:pt x="125" y="29"/>
                    </a:lnTo>
                    <a:lnTo>
                      <a:pt x="105" y="29"/>
                    </a:lnTo>
                    <a:lnTo>
                      <a:pt x="76" y="21"/>
                    </a:lnTo>
                    <a:lnTo>
                      <a:pt x="53" y="8"/>
                    </a:lnTo>
                    <a:lnTo>
                      <a:pt x="4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98" name="Freeform 258"/>
              <p:cNvSpPr>
                <a:spLocks/>
              </p:cNvSpPr>
              <p:nvPr/>
            </p:nvSpPr>
            <p:spPr bwMode="auto">
              <a:xfrm>
                <a:off x="5362" y="1894"/>
                <a:ext cx="4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2" y="6"/>
                  </a:cxn>
                  <a:cxn ang="0">
                    <a:pos x="9" y="15"/>
                  </a:cxn>
                  <a:cxn ang="0">
                    <a:pos x="0" y="24"/>
                  </a:cxn>
                  <a:cxn ang="0">
                    <a:pos x="17" y="18"/>
                  </a:cxn>
                  <a:cxn ang="0">
                    <a:pos x="20" y="8"/>
                  </a:cxn>
                  <a:cxn ang="0">
                    <a:pos x="4" y="0"/>
                  </a:cxn>
                </a:cxnLst>
                <a:rect l="0" t="0" r="r" b="b"/>
                <a:pathLst>
                  <a:path w="20" h="24">
                    <a:moveTo>
                      <a:pt x="4" y="0"/>
                    </a:moveTo>
                    <a:lnTo>
                      <a:pt x="12" y="6"/>
                    </a:lnTo>
                    <a:lnTo>
                      <a:pt x="9" y="15"/>
                    </a:lnTo>
                    <a:lnTo>
                      <a:pt x="0" y="24"/>
                    </a:lnTo>
                    <a:lnTo>
                      <a:pt x="17" y="18"/>
                    </a:lnTo>
                    <a:lnTo>
                      <a:pt x="2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99" name="Freeform 259"/>
              <p:cNvSpPr>
                <a:spLocks/>
              </p:cNvSpPr>
              <p:nvPr/>
            </p:nvSpPr>
            <p:spPr bwMode="auto">
              <a:xfrm>
                <a:off x="5331" y="1869"/>
                <a:ext cx="17" cy="8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11" y="48"/>
                  </a:cxn>
                  <a:cxn ang="0">
                    <a:pos x="25" y="33"/>
                  </a:cxn>
                  <a:cxn ang="0">
                    <a:pos x="46" y="25"/>
                  </a:cxn>
                  <a:cxn ang="0">
                    <a:pos x="56" y="14"/>
                  </a:cxn>
                  <a:cxn ang="0">
                    <a:pos x="66" y="9"/>
                  </a:cxn>
                  <a:cxn ang="0">
                    <a:pos x="89" y="4"/>
                  </a:cxn>
                  <a:cxn ang="0">
                    <a:pos x="104" y="1"/>
                  </a:cxn>
                  <a:cxn ang="0">
                    <a:pos x="84" y="0"/>
                  </a:cxn>
                  <a:cxn ang="0">
                    <a:pos x="58" y="4"/>
                  </a:cxn>
                  <a:cxn ang="0">
                    <a:pos x="49" y="12"/>
                  </a:cxn>
                  <a:cxn ang="0">
                    <a:pos x="37" y="20"/>
                  </a:cxn>
                  <a:cxn ang="0">
                    <a:pos x="0" y="45"/>
                  </a:cxn>
                </a:cxnLst>
                <a:rect l="0" t="0" r="r" b="b"/>
                <a:pathLst>
                  <a:path w="104" h="48">
                    <a:moveTo>
                      <a:pt x="0" y="45"/>
                    </a:moveTo>
                    <a:lnTo>
                      <a:pt x="11" y="48"/>
                    </a:lnTo>
                    <a:lnTo>
                      <a:pt x="25" y="33"/>
                    </a:lnTo>
                    <a:lnTo>
                      <a:pt x="46" y="25"/>
                    </a:lnTo>
                    <a:lnTo>
                      <a:pt x="56" y="14"/>
                    </a:lnTo>
                    <a:lnTo>
                      <a:pt x="66" y="9"/>
                    </a:lnTo>
                    <a:lnTo>
                      <a:pt x="89" y="4"/>
                    </a:lnTo>
                    <a:lnTo>
                      <a:pt x="104" y="1"/>
                    </a:lnTo>
                    <a:lnTo>
                      <a:pt x="84" y="0"/>
                    </a:lnTo>
                    <a:lnTo>
                      <a:pt x="58" y="4"/>
                    </a:lnTo>
                    <a:lnTo>
                      <a:pt x="49" y="12"/>
                    </a:lnTo>
                    <a:lnTo>
                      <a:pt x="37" y="2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0" name="Freeform 260"/>
              <p:cNvSpPr>
                <a:spLocks/>
              </p:cNvSpPr>
              <p:nvPr/>
            </p:nvSpPr>
            <p:spPr bwMode="auto">
              <a:xfrm>
                <a:off x="5357" y="1866"/>
                <a:ext cx="27" cy="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5" y="6"/>
                  </a:cxn>
                  <a:cxn ang="0">
                    <a:pos x="55" y="0"/>
                  </a:cxn>
                  <a:cxn ang="0">
                    <a:pos x="63" y="0"/>
                  </a:cxn>
                  <a:cxn ang="0">
                    <a:pos x="85" y="5"/>
                  </a:cxn>
                  <a:cxn ang="0">
                    <a:pos x="94" y="14"/>
                  </a:cxn>
                  <a:cxn ang="0">
                    <a:pos x="111" y="23"/>
                  </a:cxn>
                  <a:cxn ang="0">
                    <a:pos x="143" y="36"/>
                  </a:cxn>
                  <a:cxn ang="0">
                    <a:pos x="166" y="36"/>
                  </a:cxn>
                  <a:cxn ang="0">
                    <a:pos x="142" y="42"/>
                  </a:cxn>
                  <a:cxn ang="0">
                    <a:pos x="126" y="39"/>
                  </a:cxn>
                  <a:cxn ang="0">
                    <a:pos x="91" y="22"/>
                  </a:cxn>
                  <a:cxn ang="0">
                    <a:pos x="79" y="10"/>
                  </a:cxn>
                  <a:cxn ang="0">
                    <a:pos x="55" y="8"/>
                  </a:cxn>
                  <a:cxn ang="0">
                    <a:pos x="35" y="10"/>
                  </a:cxn>
                  <a:cxn ang="0">
                    <a:pos x="0" y="10"/>
                  </a:cxn>
                </a:cxnLst>
                <a:rect l="0" t="0" r="r" b="b"/>
                <a:pathLst>
                  <a:path w="166" h="42">
                    <a:moveTo>
                      <a:pt x="0" y="10"/>
                    </a:moveTo>
                    <a:lnTo>
                      <a:pt x="35" y="6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85" y="5"/>
                    </a:lnTo>
                    <a:lnTo>
                      <a:pt x="94" y="14"/>
                    </a:lnTo>
                    <a:lnTo>
                      <a:pt x="111" y="23"/>
                    </a:lnTo>
                    <a:lnTo>
                      <a:pt x="143" y="36"/>
                    </a:lnTo>
                    <a:lnTo>
                      <a:pt x="166" y="36"/>
                    </a:lnTo>
                    <a:lnTo>
                      <a:pt x="142" y="42"/>
                    </a:lnTo>
                    <a:lnTo>
                      <a:pt x="126" y="39"/>
                    </a:lnTo>
                    <a:lnTo>
                      <a:pt x="91" y="22"/>
                    </a:lnTo>
                    <a:lnTo>
                      <a:pt x="79" y="10"/>
                    </a:lnTo>
                    <a:lnTo>
                      <a:pt x="55" y="8"/>
                    </a:lnTo>
                    <a:lnTo>
                      <a:pt x="3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1" name="Freeform 261"/>
              <p:cNvSpPr>
                <a:spLocks/>
              </p:cNvSpPr>
              <p:nvPr/>
            </p:nvSpPr>
            <p:spPr bwMode="auto">
              <a:xfrm>
                <a:off x="5335" y="1874"/>
                <a:ext cx="6" cy="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3" y="11"/>
                  </a:cxn>
                  <a:cxn ang="0">
                    <a:pos x="23" y="24"/>
                  </a:cxn>
                  <a:cxn ang="0">
                    <a:pos x="0" y="30"/>
                  </a:cxn>
                  <a:cxn ang="0">
                    <a:pos x="25" y="15"/>
                  </a:cxn>
                  <a:cxn ang="0">
                    <a:pos x="25" y="0"/>
                  </a:cxn>
                </a:cxnLst>
                <a:rect l="0" t="0" r="r" b="b"/>
                <a:pathLst>
                  <a:path w="33" h="30">
                    <a:moveTo>
                      <a:pt x="25" y="0"/>
                    </a:moveTo>
                    <a:lnTo>
                      <a:pt x="33" y="11"/>
                    </a:lnTo>
                    <a:lnTo>
                      <a:pt x="23" y="24"/>
                    </a:lnTo>
                    <a:lnTo>
                      <a:pt x="0" y="30"/>
                    </a:lnTo>
                    <a:lnTo>
                      <a:pt x="25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2" name="Freeform 262"/>
              <p:cNvSpPr>
                <a:spLocks/>
              </p:cNvSpPr>
              <p:nvPr/>
            </p:nvSpPr>
            <p:spPr bwMode="auto">
              <a:xfrm>
                <a:off x="5329" y="1870"/>
                <a:ext cx="6" cy="4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25" y="0"/>
                  </a:cxn>
                  <a:cxn ang="0">
                    <a:pos x="24" y="13"/>
                  </a:cxn>
                  <a:cxn ang="0">
                    <a:pos x="0" y="26"/>
                  </a:cxn>
                  <a:cxn ang="0">
                    <a:pos x="3" y="28"/>
                  </a:cxn>
                  <a:cxn ang="0">
                    <a:pos x="33" y="16"/>
                  </a:cxn>
                </a:cxnLst>
                <a:rect l="0" t="0" r="r" b="b"/>
                <a:pathLst>
                  <a:path w="33" h="28">
                    <a:moveTo>
                      <a:pt x="33" y="16"/>
                    </a:moveTo>
                    <a:lnTo>
                      <a:pt x="25" y="0"/>
                    </a:lnTo>
                    <a:lnTo>
                      <a:pt x="24" y="13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3" name="Freeform 263"/>
              <p:cNvSpPr>
                <a:spLocks/>
              </p:cNvSpPr>
              <p:nvPr/>
            </p:nvSpPr>
            <p:spPr bwMode="auto">
              <a:xfrm>
                <a:off x="5399" y="1876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1"/>
                  </a:cxn>
                  <a:cxn ang="0">
                    <a:pos x="23" y="39"/>
                  </a:cxn>
                  <a:cxn ang="0">
                    <a:pos x="37" y="42"/>
                  </a:cxn>
                  <a:cxn ang="0">
                    <a:pos x="0" y="0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8" y="21"/>
                    </a:lnTo>
                    <a:lnTo>
                      <a:pt x="23" y="39"/>
                    </a:lnTo>
                    <a:lnTo>
                      <a:pt x="37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4" name="Freeform 264"/>
              <p:cNvSpPr>
                <a:spLocks/>
              </p:cNvSpPr>
              <p:nvPr/>
            </p:nvSpPr>
            <p:spPr bwMode="auto">
              <a:xfrm>
                <a:off x="5420" y="1907"/>
                <a:ext cx="9" cy="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17" y="14"/>
                  </a:cxn>
                  <a:cxn ang="0">
                    <a:pos x="0" y="39"/>
                  </a:cxn>
                  <a:cxn ang="0">
                    <a:pos x="50" y="0"/>
                  </a:cxn>
                </a:cxnLst>
                <a:rect l="0" t="0" r="r" b="b"/>
                <a:pathLst>
                  <a:path w="50" h="39">
                    <a:moveTo>
                      <a:pt x="50" y="0"/>
                    </a:moveTo>
                    <a:lnTo>
                      <a:pt x="17" y="14"/>
                    </a:lnTo>
                    <a:lnTo>
                      <a:pt x="0" y="3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686" name="Group 265"/>
            <p:cNvGrpSpPr>
              <a:grpSpLocks/>
            </p:cNvGrpSpPr>
            <p:nvPr/>
          </p:nvGrpSpPr>
          <p:grpSpPr bwMode="auto">
            <a:xfrm>
              <a:off x="5432" y="1894"/>
              <a:ext cx="37" cy="45"/>
              <a:chOff x="5432" y="1894"/>
              <a:chExt cx="37" cy="45"/>
            </a:xfrm>
          </p:grpSpPr>
          <p:sp>
            <p:nvSpPr>
              <p:cNvPr id="1136906" name="Freeform 266"/>
              <p:cNvSpPr>
                <a:spLocks/>
              </p:cNvSpPr>
              <p:nvPr/>
            </p:nvSpPr>
            <p:spPr bwMode="auto">
              <a:xfrm>
                <a:off x="5432" y="1894"/>
                <a:ext cx="37" cy="45"/>
              </a:xfrm>
              <a:custGeom>
                <a:avLst/>
                <a:gdLst/>
                <a:ahLst/>
                <a:cxnLst>
                  <a:cxn ang="0">
                    <a:pos x="77" y="17"/>
                  </a:cxn>
                  <a:cxn ang="0">
                    <a:pos x="42" y="55"/>
                  </a:cxn>
                  <a:cxn ang="0">
                    <a:pos x="26" y="87"/>
                  </a:cxn>
                  <a:cxn ang="0">
                    <a:pos x="11" y="138"/>
                  </a:cxn>
                  <a:cxn ang="0">
                    <a:pos x="11" y="167"/>
                  </a:cxn>
                  <a:cxn ang="0">
                    <a:pos x="0" y="210"/>
                  </a:cxn>
                  <a:cxn ang="0">
                    <a:pos x="178" y="267"/>
                  </a:cxn>
                  <a:cxn ang="0">
                    <a:pos x="219" y="0"/>
                  </a:cxn>
                  <a:cxn ang="0">
                    <a:pos x="146" y="17"/>
                  </a:cxn>
                  <a:cxn ang="0">
                    <a:pos x="77" y="17"/>
                  </a:cxn>
                </a:cxnLst>
                <a:rect l="0" t="0" r="r" b="b"/>
                <a:pathLst>
                  <a:path w="219" h="267">
                    <a:moveTo>
                      <a:pt x="77" y="17"/>
                    </a:moveTo>
                    <a:lnTo>
                      <a:pt x="42" y="55"/>
                    </a:lnTo>
                    <a:lnTo>
                      <a:pt x="26" y="87"/>
                    </a:lnTo>
                    <a:lnTo>
                      <a:pt x="11" y="138"/>
                    </a:lnTo>
                    <a:lnTo>
                      <a:pt x="11" y="167"/>
                    </a:lnTo>
                    <a:lnTo>
                      <a:pt x="0" y="210"/>
                    </a:lnTo>
                    <a:lnTo>
                      <a:pt x="178" y="267"/>
                    </a:lnTo>
                    <a:lnTo>
                      <a:pt x="219" y="0"/>
                    </a:lnTo>
                    <a:lnTo>
                      <a:pt x="146" y="17"/>
                    </a:ln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7" name="Freeform 267"/>
              <p:cNvSpPr>
                <a:spLocks/>
              </p:cNvSpPr>
              <p:nvPr/>
            </p:nvSpPr>
            <p:spPr bwMode="auto">
              <a:xfrm>
                <a:off x="5436" y="1898"/>
                <a:ext cx="29" cy="37"/>
              </a:xfrm>
              <a:custGeom>
                <a:avLst/>
                <a:gdLst/>
                <a:ahLst/>
                <a:cxnLst>
                  <a:cxn ang="0">
                    <a:pos x="69" y="7"/>
                  </a:cxn>
                  <a:cxn ang="0">
                    <a:pos x="38" y="42"/>
                  </a:cxn>
                  <a:cxn ang="0">
                    <a:pos x="12" y="92"/>
                  </a:cxn>
                  <a:cxn ang="0">
                    <a:pos x="6" y="128"/>
                  </a:cxn>
                  <a:cxn ang="0">
                    <a:pos x="0" y="171"/>
                  </a:cxn>
                  <a:cxn ang="0">
                    <a:pos x="140" y="220"/>
                  </a:cxn>
                  <a:cxn ang="0">
                    <a:pos x="175" y="0"/>
                  </a:cxn>
                  <a:cxn ang="0">
                    <a:pos x="122" y="10"/>
                  </a:cxn>
                  <a:cxn ang="0">
                    <a:pos x="69" y="7"/>
                  </a:cxn>
                </a:cxnLst>
                <a:rect l="0" t="0" r="r" b="b"/>
                <a:pathLst>
                  <a:path w="175" h="220">
                    <a:moveTo>
                      <a:pt x="69" y="7"/>
                    </a:moveTo>
                    <a:lnTo>
                      <a:pt x="38" y="42"/>
                    </a:lnTo>
                    <a:lnTo>
                      <a:pt x="12" y="92"/>
                    </a:lnTo>
                    <a:lnTo>
                      <a:pt x="6" y="128"/>
                    </a:lnTo>
                    <a:lnTo>
                      <a:pt x="0" y="171"/>
                    </a:lnTo>
                    <a:lnTo>
                      <a:pt x="140" y="220"/>
                    </a:lnTo>
                    <a:lnTo>
                      <a:pt x="175" y="0"/>
                    </a:lnTo>
                    <a:lnTo>
                      <a:pt x="122" y="10"/>
                    </a:lnTo>
                    <a:lnTo>
                      <a:pt x="69" y="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6908" name="Freeform 268"/>
          <p:cNvSpPr>
            <a:spLocks/>
          </p:cNvSpPr>
          <p:nvPr/>
        </p:nvSpPr>
        <p:spPr bwMode="auto">
          <a:xfrm>
            <a:off x="8675688" y="3865570"/>
            <a:ext cx="195262" cy="212725"/>
          </a:xfrm>
          <a:custGeom>
            <a:avLst/>
            <a:gdLst/>
            <a:ahLst/>
            <a:cxnLst>
              <a:cxn ang="0">
                <a:pos x="243" y="26"/>
              </a:cxn>
              <a:cxn ang="0">
                <a:pos x="179" y="74"/>
              </a:cxn>
              <a:cxn ang="0">
                <a:pos x="144" y="131"/>
              </a:cxn>
              <a:cxn ang="0">
                <a:pos x="112" y="192"/>
              </a:cxn>
              <a:cxn ang="0">
                <a:pos x="92" y="224"/>
              </a:cxn>
              <a:cxn ang="0">
                <a:pos x="92" y="259"/>
              </a:cxn>
              <a:cxn ang="0">
                <a:pos x="109" y="300"/>
              </a:cxn>
              <a:cxn ang="0">
                <a:pos x="77" y="332"/>
              </a:cxn>
              <a:cxn ang="0">
                <a:pos x="26" y="420"/>
              </a:cxn>
              <a:cxn ang="0">
                <a:pos x="0" y="467"/>
              </a:cxn>
              <a:cxn ang="0">
                <a:pos x="0" y="482"/>
              </a:cxn>
              <a:cxn ang="0">
                <a:pos x="6" y="498"/>
              </a:cxn>
              <a:cxn ang="0">
                <a:pos x="28" y="503"/>
              </a:cxn>
              <a:cxn ang="0">
                <a:pos x="60" y="504"/>
              </a:cxn>
              <a:cxn ang="0">
                <a:pos x="79" y="511"/>
              </a:cxn>
              <a:cxn ang="0">
                <a:pos x="77" y="546"/>
              </a:cxn>
              <a:cxn ang="0">
                <a:pos x="67" y="587"/>
              </a:cxn>
              <a:cxn ang="0">
                <a:pos x="86" y="609"/>
              </a:cxn>
              <a:cxn ang="0">
                <a:pos x="80" y="639"/>
              </a:cxn>
              <a:cxn ang="0">
                <a:pos x="95" y="659"/>
              </a:cxn>
              <a:cxn ang="0">
                <a:pos x="110" y="713"/>
              </a:cxn>
              <a:cxn ang="0">
                <a:pos x="133" y="728"/>
              </a:cxn>
              <a:cxn ang="0">
                <a:pos x="167" y="728"/>
              </a:cxn>
              <a:cxn ang="0">
                <a:pos x="217" y="721"/>
              </a:cxn>
              <a:cxn ang="0">
                <a:pos x="269" y="713"/>
              </a:cxn>
              <a:cxn ang="0">
                <a:pos x="263" y="807"/>
              </a:cxn>
              <a:cxn ang="0">
                <a:pos x="658" y="681"/>
              </a:cxn>
              <a:cxn ang="0">
                <a:pos x="626" y="606"/>
              </a:cxn>
              <a:cxn ang="0">
                <a:pos x="634" y="549"/>
              </a:cxn>
              <a:cxn ang="0">
                <a:pos x="741" y="441"/>
              </a:cxn>
              <a:cxn ang="0">
                <a:pos x="741" y="155"/>
              </a:cxn>
              <a:cxn ang="0">
                <a:pos x="668" y="77"/>
              </a:cxn>
              <a:cxn ang="0">
                <a:pos x="577" y="35"/>
              </a:cxn>
              <a:cxn ang="0">
                <a:pos x="481" y="0"/>
              </a:cxn>
              <a:cxn ang="0">
                <a:pos x="355" y="18"/>
              </a:cxn>
              <a:cxn ang="0">
                <a:pos x="243" y="26"/>
              </a:cxn>
            </a:cxnLst>
            <a:rect l="0" t="0" r="r" b="b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09" name="Freeform 269"/>
          <p:cNvSpPr>
            <a:spLocks/>
          </p:cNvSpPr>
          <p:nvPr/>
        </p:nvSpPr>
        <p:spPr bwMode="auto">
          <a:xfrm>
            <a:off x="8685213" y="3994157"/>
            <a:ext cx="11112" cy="31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9" y="8"/>
              </a:cxn>
              <a:cxn ang="0">
                <a:pos x="30" y="6"/>
              </a:cxn>
              <a:cxn ang="0">
                <a:pos x="39" y="9"/>
              </a:cxn>
              <a:cxn ang="0">
                <a:pos x="42" y="2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0" name="Freeform 270"/>
          <p:cNvSpPr>
            <a:spLocks/>
          </p:cNvSpPr>
          <p:nvPr/>
        </p:nvSpPr>
        <p:spPr bwMode="auto">
          <a:xfrm>
            <a:off x="8696325" y="3986216"/>
            <a:ext cx="47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7"/>
              </a:cxn>
              <a:cxn ang="0">
                <a:pos x="11" y="16"/>
              </a:cxn>
              <a:cxn ang="0">
                <a:pos x="13" y="31"/>
              </a:cxn>
              <a:cxn ang="0">
                <a:pos x="17" y="12"/>
              </a:cxn>
              <a:cxn ang="0">
                <a:pos x="17" y="1"/>
              </a:cxn>
              <a:cxn ang="0">
                <a:pos x="0" y="0"/>
              </a:cxn>
            </a:cxnLst>
            <a:rect l="0" t="0" r="r" b="b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1" name="Freeform 271"/>
          <p:cNvSpPr>
            <a:spLocks/>
          </p:cNvSpPr>
          <p:nvPr/>
        </p:nvSpPr>
        <p:spPr bwMode="auto">
          <a:xfrm>
            <a:off x="8704263" y="3959233"/>
            <a:ext cx="4762" cy="1587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5" y="34"/>
              </a:cxn>
              <a:cxn ang="0">
                <a:pos x="0" y="60"/>
              </a:cxn>
              <a:cxn ang="0">
                <a:pos x="9" y="43"/>
              </a:cxn>
              <a:cxn ang="0">
                <a:pos x="19" y="0"/>
              </a:cxn>
            </a:cxnLst>
            <a:rect l="0" t="0" r="r" b="b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2" name="Freeform 272"/>
          <p:cNvSpPr>
            <a:spLocks/>
          </p:cNvSpPr>
          <p:nvPr/>
        </p:nvSpPr>
        <p:spPr bwMode="auto">
          <a:xfrm>
            <a:off x="8707443" y="3943350"/>
            <a:ext cx="20637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8"/>
              </a:cxn>
              <a:cxn ang="0">
                <a:pos x="13" y="35"/>
              </a:cxn>
              <a:cxn ang="0">
                <a:pos x="13" y="40"/>
              </a:cxn>
              <a:cxn ang="0">
                <a:pos x="9" y="51"/>
              </a:cxn>
              <a:cxn ang="0">
                <a:pos x="20" y="34"/>
              </a:cxn>
              <a:cxn ang="0">
                <a:pos x="35" y="34"/>
              </a:cxn>
              <a:cxn ang="0">
                <a:pos x="52" y="28"/>
              </a:cxn>
              <a:cxn ang="0">
                <a:pos x="80" y="26"/>
              </a:cxn>
              <a:cxn ang="0">
                <a:pos x="52" y="9"/>
              </a:cxn>
              <a:cxn ang="0">
                <a:pos x="0" y="0"/>
              </a:cxn>
            </a:cxnLst>
            <a:rect l="0" t="0" r="r" b="b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3" name="Freeform 273"/>
          <p:cNvSpPr>
            <a:spLocks/>
          </p:cNvSpPr>
          <p:nvPr/>
        </p:nvSpPr>
        <p:spPr bwMode="auto">
          <a:xfrm>
            <a:off x="8702680" y="3924300"/>
            <a:ext cx="34925" cy="12700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6" y="42"/>
              </a:cxn>
              <a:cxn ang="0">
                <a:pos x="20" y="48"/>
              </a:cxn>
              <a:cxn ang="0">
                <a:pos x="42" y="34"/>
              </a:cxn>
              <a:cxn ang="0">
                <a:pos x="69" y="25"/>
              </a:cxn>
              <a:cxn ang="0">
                <a:pos x="113" y="24"/>
              </a:cxn>
              <a:cxn ang="0">
                <a:pos x="135" y="27"/>
              </a:cxn>
              <a:cxn ang="0">
                <a:pos x="101" y="12"/>
              </a:cxn>
              <a:cxn ang="0">
                <a:pos x="77" y="6"/>
              </a:cxn>
              <a:cxn ang="0">
                <a:pos x="80" y="0"/>
              </a:cxn>
              <a:cxn ang="0">
                <a:pos x="57" y="9"/>
              </a:cxn>
              <a:cxn ang="0">
                <a:pos x="59" y="3"/>
              </a:cxn>
              <a:cxn ang="0">
                <a:pos x="40" y="12"/>
              </a:cxn>
              <a:cxn ang="0">
                <a:pos x="23" y="12"/>
              </a:cxn>
              <a:cxn ang="0">
                <a:pos x="0" y="25"/>
              </a:cxn>
            </a:cxnLst>
            <a:rect l="0" t="0" r="r" b="b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4" name="Freeform 274"/>
          <p:cNvSpPr>
            <a:spLocks/>
          </p:cNvSpPr>
          <p:nvPr/>
        </p:nvSpPr>
        <p:spPr bwMode="auto">
          <a:xfrm>
            <a:off x="8782050" y="3941771"/>
            <a:ext cx="20638" cy="412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24" y="10"/>
              </a:cxn>
              <a:cxn ang="0">
                <a:pos x="52" y="15"/>
              </a:cxn>
              <a:cxn ang="0">
                <a:pos x="68" y="41"/>
              </a:cxn>
              <a:cxn ang="0">
                <a:pos x="71" y="77"/>
              </a:cxn>
              <a:cxn ang="0">
                <a:pos x="68" y="105"/>
              </a:cxn>
              <a:cxn ang="0">
                <a:pos x="59" y="128"/>
              </a:cxn>
              <a:cxn ang="0">
                <a:pos x="44" y="93"/>
              </a:cxn>
              <a:cxn ang="0">
                <a:pos x="31" y="73"/>
              </a:cxn>
              <a:cxn ang="0">
                <a:pos x="5" y="60"/>
              </a:cxn>
              <a:cxn ang="0">
                <a:pos x="25" y="89"/>
              </a:cxn>
              <a:cxn ang="0">
                <a:pos x="47" y="111"/>
              </a:cxn>
              <a:cxn ang="0">
                <a:pos x="49" y="134"/>
              </a:cxn>
              <a:cxn ang="0">
                <a:pos x="40" y="156"/>
              </a:cxn>
              <a:cxn ang="0">
                <a:pos x="28" y="159"/>
              </a:cxn>
              <a:cxn ang="0">
                <a:pos x="61" y="151"/>
              </a:cxn>
              <a:cxn ang="0">
                <a:pos x="77" y="117"/>
              </a:cxn>
              <a:cxn ang="0">
                <a:pos x="78" y="73"/>
              </a:cxn>
              <a:cxn ang="0">
                <a:pos x="77" y="33"/>
              </a:cxn>
              <a:cxn ang="0">
                <a:pos x="59" y="7"/>
              </a:cxn>
              <a:cxn ang="0">
                <a:pos x="34" y="0"/>
              </a:cxn>
              <a:cxn ang="0">
                <a:pos x="10" y="4"/>
              </a:cxn>
              <a:cxn ang="0">
                <a:pos x="0" y="30"/>
              </a:cxn>
            </a:cxnLst>
            <a:rect l="0" t="0" r="r" b="b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5" name="Freeform 275"/>
          <p:cNvSpPr>
            <a:spLocks/>
          </p:cNvSpPr>
          <p:nvPr/>
        </p:nvSpPr>
        <p:spPr bwMode="auto">
          <a:xfrm>
            <a:off x="8777293" y="3935413"/>
            <a:ext cx="33337" cy="555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0" y="19"/>
              </a:cxn>
              <a:cxn ang="0">
                <a:pos x="54" y="9"/>
              </a:cxn>
              <a:cxn ang="0">
                <a:pos x="95" y="16"/>
              </a:cxn>
              <a:cxn ang="0">
                <a:pos x="109" y="35"/>
              </a:cxn>
              <a:cxn ang="0">
                <a:pos x="120" y="67"/>
              </a:cxn>
              <a:cxn ang="0">
                <a:pos x="120" y="93"/>
              </a:cxn>
              <a:cxn ang="0">
                <a:pos x="114" y="111"/>
              </a:cxn>
              <a:cxn ang="0">
                <a:pos x="114" y="137"/>
              </a:cxn>
              <a:cxn ang="0">
                <a:pos x="107" y="168"/>
              </a:cxn>
              <a:cxn ang="0">
                <a:pos x="80" y="198"/>
              </a:cxn>
              <a:cxn ang="0">
                <a:pos x="63" y="198"/>
              </a:cxn>
              <a:cxn ang="0">
                <a:pos x="40" y="198"/>
              </a:cxn>
              <a:cxn ang="0">
                <a:pos x="40" y="203"/>
              </a:cxn>
              <a:cxn ang="0">
                <a:pos x="57" y="215"/>
              </a:cxn>
              <a:cxn ang="0">
                <a:pos x="76" y="211"/>
              </a:cxn>
              <a:cxn ang="0">
                <a:pos x="101" y="201"/>
              </a:cxn>
              <a:cxn ang="0">
                <a:pos x="121" y="171"/>
              </a:cxn>
              <a:cxn ang="0">
                <a:pos x="123" y="121"/>
              </a:cxn>
              <a:cxn ang="0">
                <a:pos x="129" y="87"/>
              </a:cxn>
              <a:cxn ang="0">
                <a:pos x="129" y="58"/>
              </a:cxn>
              <a:cxn ang="0">
                <a:pos x="117" y="32"/>
              </a:cxn>
              <a:cxn ang="0">
                <a:pos x="103" y="9"/>
              </a:cxn>
              <a:cxn ang="0">
                <a:pos x="69" y="0"/>
              </a:cxn>
              <a:cxn ang="0">
                <a:pos x="20" y="6"/>
              </a:cxn>
              <a:cxn ang="0">
                <a:pos x="3" y="19"/>
              </a:cxn>
              <a:cxn ang="0">
                <a:pos x="0" y="53"/>
              </a:cxn>
            </a:cxnLst>
            <a:rect l="0" t="0" r="r" b="b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6" name="Freeform 276"/>
          <p:cNvSpPr>
            <a:spLocks/>
          </p:cNvSpPr>
          <p:nvPr/>
        </p:nvSpPr>
        <p:spPr bwMode="auto">
          <a:xfrm>
            <a:off x="8759830" y="3995743"/>
            <a:ext cx="30163" cy="47625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02" y="39"/>
              </a:cxn>
              <a:cxn ang="0">
                <a:pos x="77" y="80"/>
              </a:cxn>
              <a:cxn ang="0">
                <a:pos x="52" y="116"/>
              </a:cxn>
              <a:cxn ang="0">
                <a:pos x="17" y="164"/>
              </a:cxn>
              <a:cxn ang="0">
                <a:pos x="0" y="179"/>
              </a:cxn>
              <a:cxn ang="0">
                <a:pos x="39" y="159"/>
              </a:cxn>
              <a:cxn ang="0">
                <a:pos x="70" y="115"/>
              </a:cxn>
              <a:cxn ang="0">
                <a:pos x="99" y="67"/>
              </a:cxn>
              <a:cxn ang="0">
                <a:pos x="118" y="0"/>
              </a:cxn>
            </a:cxnLst>
            <a:rect l="0" t="0" r="r" b="b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7" name="Freeform 277"/>
          <p:cNvSpPr>
            <a:spLocks/>
          </p:cNvSpPr>
          <p:nvPr/>
        </p:nvSpPr>
        <p:spPr bwMode="auto">
          <a:xfrm>
            <a:off x="8707442" y="3835406"/>
            <a:ext cx="177800" cy="176213"/>
          </a:xfrm>
          <a:custGeom>
            <a:avLst/>
            <a:gdLst/>
            <a:ahLst/>
            <a:cxnLst>
              <a:cxn ang="0">
                <a:pos x="54" y="193"/>
              </a:cxn>
              <a:cxn ang="0">
                <a:pos x="155" y="177"/>
              </a:cxn>
              <a:cxn ang="0">
                <a:pos x="223" y="187"/>
              </a:cxn>
              <a:cxn ang="0">
                <a:pos x="264" y="234"/>
              </a:cxn>
              <a:cxn ang="0">
                <a:pos x="238" y="290"/>
              </a:cxn>
              <a:cxn ang="0">
                <a:pos x="206" y="311"/>
              </a:cxn>
              <a:cxn ang="0">
                <a:pos x="197" y="366"/>
              </a:cxn>
              <a:cxn ang="0">
                <a:pos x="217" y="401"/>
              </a:cxn>
              <a:cxn ang="0">
                <a:pos x="200" y="453"/>
              </a:cxn>
              <a:cxn ang="0">
                <a:pos x="242" y="453"/>
              </a:cxn>
              <a:cxn ang="0">
                <a:pos x="254" y="394"/>
              </a:cxn>
              <a:cxn ang="0">
                <a:pos x="280" y="366"/>
              </a:cxn>
              <a:cxn ang="0">
                <a:pos x="329" y="366"/>
              </a:cxn>
              <a:cxn ang="0">
                <a:pos x="378" y="378"/>
              </a:cxn>
              <a:cxn ang="0">
                <a:pos x="393" y="419"/>
              </a:cxn>
              <a:cxn ang="0">
                <a:pos x="399" y="475"/>
              </a:cxn>
              <a:cxn ang="0">
                <a:pos x="393" y="516"/>
              </a:cxn>
              <a:cxn ang="0">
                <a:pos x="393" y="547"/>
              </a:cxn>
              <a:cxn ang="0">
                <a:pos x="396" y="581"/>
              </a:cxn>
              <a:cxn ang="0">
                <a:pos x="428" y="613"/>
              </a:cxn>
              <a:cxn ang="0">
                <a:pos x="451" y="632"/>
              </a:cxn>
              <a:cxn ang="0">
                <a:pos x="510" y="670"/>
              </a:cxn>
              <a:cxn ang="0">
                <a:pos x="620" y="558"/>
              </a:cxn>
              <a:cxn ang="0">
                <a:pos x="652" y="466"/>
              </a:cxn>
              <a:cxn ang="0">
                <a:pos x="665" y="318"/>
              </a:cxn>
              <a:cxn ang="0">
                <a:pos x="671" y="215"/>
              </a:cxn>
              <a:cxn ang="0">
                <a:pos x="658" y="114"/>
              </a:cxn>
              <a:cxn ang="0">
                <a:pos x="629" y="59"/>
              </a:cxn>
              <a:cxn ang="0">
                <a:pos x="562" y="21"/>
              </a:cxn>
              <a:cxn ang="0">
                <a:pos x="502" y="8"/>
              </a:cxn>
              <a:cxn ang="0">
                <a:pos x="384" y="0"/>
              </a:cxn>
              <a:cxn ang="0">
                <a:pos x="270" y="5"/>
              </a:cxn>
              <a:cxn ang="0">
                <a:pos x="129" y="30"/>
              </a:cxn>
              <a:cxn ang="0">
                <a:pos x="64" y="62"/>
              </a:cxn>
              <a:cxn ang="0">
                <a:pos x="32" y="94"/>
              </a:cxn>
              <a:cxn ang="0">
                <a:pos x="0" y="140"/>
              </a:cxn>
              <a:cxn ang="0">
                <a:pos x="6" y="166"/>
              </a:cxn>
              <a:cxn ang="0">
                <a:pos x="54" y="193"/>
              </a:cxn>
            </a:cxnLst>
            <a:rect l="0" t="0" r="r" b="b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8" name="Freeform 278"/>
          <p:cNvSpPr>
            <a:spLocks/>
          </p:cNvSpPr>
          <p:nvPr/>
        </p:nvSpPr>
        <p:spPr bwMode="auto">
          <a:xfrm>
            <a:off x="8712200" y="3836988"/>
            <a:ext cx="169863" cy="169862"/>
          </a:xfrm>
          <a:custGeom>
            <a:avLst/>
            <a:gdLst/>
            <a:ahLst/>
            <a:cxnLst>
              <a:cxn ang="0">
                <a:pos x="25" y="98"/>
              </a:cxn>
              <a:cxn ang="0">
                <a:pos x="13" y="152"/>
              </a:cxn>
              <a:cxn ang="0">
                <a:pos x="160" y="158"/>
              </a:cxn>
              <a:cxn ang="0">
                <a:pos x="290" y="126"/>
              </a:cxn>
              <a:cxn ang="0">
                <a:pos x="229" y="148"/>
              </a:cxn>
              <a:cxn ang="0">
                <a:pos x="213" y="169"/>
              </a:cxn>
              <a:cxn ang="0">
                <a:pos x="277" y="163"/>
              </a:cxn>
              <a:cxn ang="0">
                <a:pos x="293" y="172"/>
              </a:cxn>
              <a:cxn ang="0">
                <a:pos x="255" y="217"/>
              </a:cxn>
              <a:cxn ang="0">
                <a:pos x="267" y="226"/>
              </a:cxn>
              <a:cxn ang="0">
                <a:pos x="232" y="280"/>
              </a:cxn>
              <a:cxn ang="0">
                <a:pos x="348" y="255"/>
              </a:cxn>
              <a:cxn ang="0">
                <a:pos x="194" y="310"/>
              </a:cxn>
              <a:cxn ang="0">
                <a:pos x="280" y="300"/>
              </a:cxn>
              <a:cxn ang="0">
                <a:pos x="204" y="338"/>
              </a:cxn>
              <a:cxn ang="0">
                <a:pos x="229" y="358"/>
              </a:cxn>
              <a:cxn ang="0">
                <a:pos x="354" y="344"/>
              </a:cxn>
              <a:cxn ang="0">
                <a:pos x="444" y="355"/>
              </a:cxn>
              <a:cxn ang="0">
                <a:pos x="438" y="379"/>
              </a:cxn>
              <a:cxn ang="0">
                <a:pos x="460" y="393"/>
              </a:cxn>
              <a:cxn ang="0">
                <a:pos x="387" y="442"/>
              </a:cxn>
              <a:cxn ang="0">
                <a:pos x="454" y="440"/>
              </a:cxn>
              <a:cxn ang="0">
                <a:pos x="387" y="511"/>
              </a:cxn>
              <a:cxn ang="0">
                <a:pos x="432" y="508"/>
              </a:cxn>
              <a:cxn ang="0">
                <a:pos x="412" y="586"/>
              </a:cxn>
              <a:cxn ang="0">
                <a:pos x="496" y="471"/>
              </a:cxn>
              <a:cxn ang="0">
                <a:pos x="419" y="599"/>
              </a:cxn>
              <a:cxn ang="0">
                <a:pos x="514" y="553"/>
              </a:cxn>
              <a:cxn ang="0">
                <a:pos x="491" y="602"/>
              </a:cxn>
              <a:cxn ang="0">
                <a:pos x="540" y="599"/>
              </a:cxn>
              <a:cxn ang="0">
                <a:pos x="620" y="386"/>
              </a:cxn>
              <a:cxn ang="0">
                <a:pos x="582" y="255"/>
              </a:cxn>
              <a:cxn ang="0">
                <a:pos x="514" y="266"/>
              </a:cxn>
              <a:cxn ang="0">
                <a:pos x="630" y="223"/>
              </a:cxn>
              <a:cxn ang="0">
                <a:pos x="551" y="141"/>
              </a:cxn>
              <a:cxn ang="0">
                <a:pos x="499" y="141"/>
              </a:cxn>
              <a:cxn ang="0">
                <a:pos x="607" y="69"/>
              </a:cxn>
              <a:cxn ang="0">
                <a:pos x="482" y="41"/>
              </a:cxn>
              <a:cxn ang="0">
                <a:pos x="517" y="16"/>
              </a:cxn>
              <a:cxn ang="0">
                <a:pos x="359" y="13"/>
              </a:cxn>
              <a:cxn ang="0">
                <a:pos x="298" y="32"/>
              </a:cxn>
              <a:cxn ang="0">
                <a:pos x="287" y="3"/>
              </a:cxn>
              <a:cxn ang="0">
                <a:pos x="163" y="54"/>
              </a:cxn>
              <a:cxn ang="0">
                <a:pos x="184" y="16"/>
              </a:cxn>
            </a:cxnLst>
            <a:rect l="0" t="0" r="r" b="b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6688" name="Group 279"/>
          <p:cNvGrpSpPr>
            <a:grpSpLocks/>
          </p:cNvGrpSpPr>
          <p:nvPr/>
        </p:nvGrpSpPr>
        <p:grpSpPr bwMode="auto">
          <a:xfrm>
            <a:off x="8356600" y="4267210"/>
            <a:ext cx="184150" cy="112713"/>
            <a:chOff x="5264" y="1904"/>
            <a:chExt cx="116" cy="71"/>
          </a:xfrm>
        </p:grpSpPr>
        <p:sp>
          <p:nvSpPr>
            <p:cNvPr id="1136920" name="Freeform 280"/>
            <p:cNvSpPr>
              <a:spLocks/>
            </p:cNvSpPr>
            <p:nvPr/>
          </p:nvSpPr>
          <p:spPr bwMode="auto">
            <a:xfrm>
              <a:off x="5264" y="1904"/>
              <a:ext cx="116" cy="71"/>
            </a:xfrm>
            <a:custGeom>
              <a:avLst/>
              <a:gdLst/>
              <a:ahLst/>
              <a:cxnLst>
                <a:cxn ang="0">
                  <a:pos x="698" y="253"/>
                </a:cxn>
                <a:cxn ang="0">
                  <a:pos x="611" y="233"/>
                </a:cxn>
                <a:cxn ang="0">
                  <a:pos x="579" y="227"/>
                </a:cxn>
                <a:cxn ang="0">
                  <a:pos x="558" y="210"/>
                </a:cxn>
                <a:cxn ang="0">
                  <a:pos x="538" y="182"/>
                </a:cxn>
                <a:cxn ang="0">
                  <a:pos x="496" y="143"/>
                </a:cxn>
                <a:cxn ang="0">
                  <a:pos x="420" y="79"/>
                </a:cxn>
                <a:cxn ang="0">
                  <a:pos x="407" y="58"/>
                </a:cxn>
                <a:cxn ang="0">
                  <a:pos x="387" y="38"/>
                </a:cxn>
                <a:cxn ang="0">
                  <a:pos x="347" y="32"/>
                </a:cxn>
                <a:cxn ang="0">
                  <a:pos x="225" y="11"/>
                </a:cxn>
                <a:cxn ang="0">
                  <a:pos x="192" y="0"/>
                </a:cxn>
                <a:cxn ang="0">
                  <a:pos x="162" y="14"/>
                </a:cxn>
                <a:cxn ang="0">
                  <a:pos x="147" y="27"/>
                </a:cxn>
                <a:cxn ang="0">
                  <a:pos x="75" y="52"/>
                </a:cxn>
                <a:cxn ang="0">
                  <a:pos x="48" y="62"/>
                </a:cxn>
                <a:cxn ang="0">
                  <a:pos x="37" y="73"/>
                </a:cxn>
                <a:cxn ang="0">
                  <a:pos x="24" y="114"/>
                </a:cxn>
                <a:cxn ang="0">
                  <a:pos x="16" y="133"/>
                </a:cxn>
                <a:cxn ang="0">
                  <a:pos x="9" y="146"/>
                </a:cxn>
                <a:cxn ang="0">
                  <a:pos x="0" y="165"/>
                </a:cxn>
                <a:cxn ang="0">
                  <a:pos x="0" y="181"/>
                </a:cxn>
                <a:cxn ang="0">
                  <a:pos x="15" y="191"/>
                </a:cxn>
                <a:cxn ang="0">
                  <a:pos x="43" y="190"/>
                </a:cxn>
                <a:cxn ang="0">
                  <a:pos x="89" y="168"/>
                </a:cxn>
                <a:cxn ang="0">
                  <a:pos x="147" y="158"/>
                </a:cxn>
                <a:cxn ang="0">
                  <a:pos x="198" y="165"/>
                </a:cxn>
                <a:cxn ang="0">
                  <a:pos x="144" y="179"/>
                </a:cxn>
                <a:cxn ang="0">
                  <a:pos x="105" y="191"/>
                </a:cxn>
                <a:cxn ang="0">
                  <a:pos x="61" y="210"/>
                </a:cxn>
                <a:cxn ang="0">
                  <a:pos x="51" y="224"/>
                </a:cxn>
                <a:cxn ang="0">
                  <a:pos x="51" y="242"/>
                </a:cxn>
                <a:cxn ang="0">
                  <a:pos x="67" y="253"/>
                </a:cxn>
                <a:cxn ang="0">
                  <a:pos x="87" y="250"/>
                </a:cxn>
                <a:cxn ang="0">
                  <a:pos x="150" y="233"/>
                </a:cxn>
                <a:cxn ang="0">
                  <a:pos x="205" y="230"/>
                </a:cxn>
                <a:cxn ang="0">
                  <a:pos x="249" y="233"/>
                </a:cxn>
                <a:cxn ang="0">
                  <a:pos x="273" y="250"/>
                </a:cxn>
                <a:cxn ang="0">
                  <a:pos x="301" y="279"/>
                </a:cxn>
                <a:cxn ang="0">
                  <a:pos x="323" y="310"/>
                </a:cxn>
                <a:cxn ang="0">
                  <a:pos x="346" y="342"/>
                </a:cxn>
                <a:cxn ang="0">
                  <a:pos x="364" y="366"/>
                </a:cxn>
                <a:cxn ang="0">
                  <a:pos x="397" y="389"/>
                </a:cxn>
                <a:cxn ang="0">
                  <a:pos x="429" y="396"/>
                </a:cxn>
                <a:cxn ang="0">
                  <a:pos x="464" y="399"/>
                </a:cxn>
                <a:cxn ang="0">
                  <a:pos x="507" y="396"/>
                </a:cxn>
                <a:cxn ang="0">
                  <a:pos x="539" y="393"/>
                </a:cxn>
                <a:cxn ang="0">
                  <a:pos x="582" y="404"/>
                </a:cxn>
                <a:cxn ang="0">
                  <a:pos x="698" y="425"/>
                </a:cxn>
                <a:cxn ang="0">
                  <a:pos x="698" y="253"/>
                </a:cxn>
              </a:cxnLst>
              <a:rect l="0" t="0" r="r" b="b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1" name="Freeform 281"/>
            <p:cNvSpPr>
              <a:spLocks/>
            </p:cNvSpPr>
            <p:nvPr/>
          </p:nvSpPr>
          <p:spPr bwMode="auto">
            <a:xfrm>
              <a:off x="5269" y="1916"/>
              <a:ext cx="37" cy="9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8" y="36"/>
                </a:cxn>
                <a:cxn ang="0">
                  <a:pos x="69" y="30"/>
                </a:cxn>
                <a:cxn ang="0">
                  <a:pos x="107" y="18"/>
                </a:cxn>
                <a:cxn ang="0">
                  <a:pos x="139" y="11"/>
                </a:cxn>
                <a:cxn ang="0">
                  <a:pos x="189" y="15"/>
                </a:cxn>
                <a:cxn ang="0">
                  <a:pos x="223" y="18"/>
                </a:cxn>
                <a:cxn ang="0">
                  <a:pos x="171" y="8"/>
                </a:cxn>
                <a:cxn ang="0">
                  <a:pos x="127" y="0"/>
                </a:cxn>
                <a:cxn ang="0">
                  <a:pos x="69" y="24"/>
                </a:cxn>
                <a:cxn ang="0">
                  <a:pos x="38" y="28"/>
                </a:cxn>
                <a:cxn ang="0">
                  <a:pos x="3" y="45"/>
                </a:cxn>
                <a:cxn ang="0">
                  <a:pos x="0" y="52"/>
                </a:cxn>
              </a:cxnLst>
              <a:rect l="0" t="0" r="r" b="b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2" name="Freeform 282"/>
            <p:cNvSpPr>
              <a:spLocks/>
            </p:cNvSpPr>
            <p:nvPr/>
          </p:nvSpPr>
          <p:spPr bwMode="auto">
            <a:xfrm>
              <a:off x="5289" y="1907"/>
              <a:ext cx="31" cy="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9" y="1"/>
                </a:cxn>
                <a:cxn ang="0">
                  <a:pos x="0" y="11"/>
                </a:cxn>
                <a:cxn ang="0">
                  <a:pos x="19" y="9"/>
                </a:cxn>
                <a:cxn ang="0">
                  <a:pos x="48" y="4"/>
                </a:cxn>
                <a:cxn ang="0">
                  <a:pos x="109" y="20"/>
                </a:cxn>
                <a:cxn ang="0">
                  <a:pos x="143" y="30"/>
                </a:cxn>
                <a:cxn ang="0">
                  <a:pos x="181" y="36"/>
                </a:cxn>
                <a:cxn ang="0">
                  <a:pos x="188" y="30"/>
                </a:cxn>
                <a:cxn ang="0">
                  <a:pos x="146" y="22"/>
                </a:cxn>
                <a:cxn ang="0">
                  <a:pos x="97" y="11"/>
                </a:cxn>
                <a:cxn ang="0">
                  <a:pos x="51" y="0"/>
                </a:cxn>
              </a:cxnLst>
              <a:rect l="0" t="0" r="r" b="b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3" name="Freeform 283"/>
            <p:cNvSpPr>
              <a:spLocks/>
            </p:cNvSpPr>
            <p:nvPr/>
          </p:nvSpPr>
          <p:spPr bwMode="auto">
            <a:xfrm>
              <a:off x="5295" y="1929"/>
              <a:ext cx="13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7"/>
                </a:cxn>
                <a:cxn ang="0">
                  <a:pos x="36" y="12"/>
                </a:cxn>
                <a:cxn ang="0">
                  <a:pos x="67" y="12"/>
                </a:cxn>
                <a:cxn ang="0">
                  <a:pos x="76" y="0"/>
                </a:cxn>
                <a:cxn ang="0">
                  <a:pos x="55" y="4"/>
                </a:cxn>
                <a:cxn ang="0">
                  <a:pos x="0" y="8"/>
                </a:cxn>
              </a:cxnLst>
              <a:rect l="0" t="0" r="r" b="b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4" name="Freeform 284"/>
            <p:cNvSpPr>
              <a:spLocks/>
            </p:cNvSpPr>
            <p:nvPr/>
          </p:nvSpPr>
          <p:spPr bwMode="auto">
            <a:xfrm>
              <a:off x="5268" y="1926"/>
              <a:ext cx="3" cy="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9"/>
                </a:cxn>
                <a:cxn ang="0">
                  <a:pos x="14" y="24"/>
                </a:cxn>
                <a:cxn ang="0">
                  <a:pos x="0" y="32"/>
                </a:cxn>
                <a:cxn ang="0">
                  <a:pos x="19" y="0"/>
                </a:cxn>
              </a:cxnLst>
              <a:rect l="0" t="0" r="r" b="b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5" name="Freeform 285"/>
            <p:cNvSpPr>
              <a:spLocks/>
            </p:cNvSpPr>
            <p:nvPr/>
          </p:nvSpPr>
          <p:spPr bwMode="auto">
            <a:xfrm>
              <a:off x="5277" y="1940"/>
              <a:ext cx="3" cy="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9"/>
                </a:cxn>
                <a:cxn ang="0">
                  <a:pos x="0" y="18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1" y="9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6" name="Freeform 286"/>
            <p:cNvSpPr>
              <a:spLocks/>
            </p:cNvSpPr>
            <p:nvPr/>
          </p:nvSpPr>
          <p:spPr bwMode="auto">
            <a:xfrm>
              <a:off x="5319" y="1921"/>
              <a:ext cx="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7" y="24"/>
                </a:cxn>
                <a:cxn ang="0">
                  <a:pos x="35" y="43"/>
                </a:cxn>
                <a:cxn ang="0">
                  <a:pos x="0" y="0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7" name="Freeform 287"/>
            <p:cNvSpPr>
              <a:spLocks/>
            </p:cNvSpPr>
            <p:nvPr/>
          </p:nvSpPr>
          <p:spPr bwMode="auto">
            <a:xfrm>
              <a:off x="5330" y="1921"/>
              <a:ext cx="1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5"/>
                </a:cxn>
                <a:cxn ang="0">
                  <a:pos x="43" y="63"/>
                </a:cxn>
                <a:cxn ang="0">
                  <a:pos x="114" y="114"/>
                </a:cxn>
                <a:cxn ang="0">
                  <a:pos x="47" y="53"/>
                </a:cxn>
                <a:cxn ang="0">
                  <a:pos x="0" y="0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8" name="Freeform 288"/>
            <p:cNvSpPr>
              <a:spLocks/>
            </p:cNvSpPr>
            <p:nvPr/>
          </p:nvSpPr>
          <p:spPr bwMode="auto">
            <a:xfrm>
              <a:off x="5354" y="1948"/>
              <a:ext cx="4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29"/>
                </a:cxn>
                <a:cxn ang="0">
                  <a:pos x="4" y="57"/>
                </a:cxn>
                <a:cxn ang="0">
                  <a:pos x="3" y="82"/>
                </a:cxn>
                <a:cxn ang="0">
                  <a:pos x="0" y="47"/>
                </a:cxn>
                <a:cxn ang="0">
                  <a:pos x="3" y="21"/>
                </a:cxn>
                <a:cxn ang="0">
                  <a:pos x="27" y="0"/>
                </a:cxn>
              </a:cxnLst>
              <a:rect l="0" t="0" r="r" b="b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29" name="Freeform 289"/>
            <p:cNvSpPr>
              <a:spLocks/>
            </p:cNvSpPr>
            <p:nvPr/>
          </p:nvSpPr>
          <p:spPr bwMode="auto">
            <a:xfrm>
              <a:off x="5312" y="1934"/>
              <a:ext cx="2" cy="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12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693" name="Group 290"/>
          <p:cNvGrpSpPr>
            <a:grpSpLocks/>
          </p:cNvGrpSpPr>
          <p:nvPr/>
        </p:nvGrpSpPr>
        <p:grpSpPr bwMode="auto">
          <a:xfrm>
            <a:off x="8512175" y="4019550"/>
            <a:ext cx="425450" cy="484188"/>
            <a:chOff x="5362" y="1748"/>
            <a:chExt cx="268" cy="305"/>
          </a:xfrm>
        </p:grpSpPr>
        <p:sp>
          <p:nvSpPr>
            <p:cNvPr id="1136931" name="Freeform 291"/>
            <p:cNvSpPr>
              <a:spLocks/>
            </p:cNvSpPr>
            <p:nvPr/>
          </p:nvSpPr>
          <p:spPr bwMode="auto">
            <a:xfrm>
              <a:off x="5477" y="1748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"/>
                </a:cxn>
                <a:cxn ang="0">
                  <a:pos x="29" y="15"/>
                </a:cxn>
                <a:cxn ang="0">
                  <a:pos x="43" y="23"/>
                </a:cxn>
                <a:cxn ang="0">
                  <a:pos x="51" y="36"/>
                </a:cxn>
                <a:cxn ang="0">
                  <a:pos x="39" y="32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2" name="Freeform 292"/>
            <p:cNvSpPr>
              <a:spLocks/>
            </p:cNvSpPr>
            <p:nvPr/>
          </p:nvSpPr>
          <p:spPr bwMode="auto">
            <a:xfrm>
              <a:off x="5479" y="1758"/>
              <a:ext cx="2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3" name="Freeform 293"/>
            <p:cNvSpPr>
              <a:spLocks/>
            </p:cNvSpPr>
            <p:nvPr/>
          </p:nvSpPr>
          <p:spPr bwMode="auto">
            <a:xfrm>
              <a:off x="5444" y="1788"/>
              <a:ext cx="71" cy="18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28" y="44"/>
                </a:cxn>
                <a:cxn ang="0">
                  <a:pos x="317" y="108"/>
                </a:cxn>
                <a:cxn ang="0">
                  <a:pos x="254" y="170"/>
                </a:cxn>
                <a:cxn ang="0">
                  <a:pos x="126" y="461"/>
                </a:cxn>
                <a:cxn ang="0">
                  <a:pos x="57" y="724"/>
                </a:cxn>
                <a:cxn ang="0">
                  <a:pos x="0" y="1076"/>
                </a:cxn>
                <a:cxn ang="0">
                  <a:pos x="178" y="919"/>
                </a:cxn>
                <a:cxn ang="0">
                  <a:pos x="431" y="140"/>
                </a:cxn>
                <a:cxn ang="0">
                  <a:pos x="369" y="0"/>
                </a:cxn>
              </a:cxnLst>
              <a:rect l="0" t="0" r="r" b="b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4" name="Freeform 294"/>
            <p:cNvSpPr>
              <a:spLocks/>
            </p:cNvSpPr>
            <p:nvPr/>
          </p:nvSpPr>
          <p:spPr bwMode="auto">
            <a:xfrm>
              <a:off x="5362" y="1754"/>
              <a:ext cx="268" cy="299"/>
            </a:xfrm>
            <a:custGeom>
              <a:avLst/>
              <a:gdLst/>
              <a:ahLst/>
              <a:cxnLst>
                <a:cxn ang="0">
                  <a:pos x="1309" y="94"/>
                </a:cxn>
                <a:cxn ang="0">
                  <a:pos x="1258" y="0"/>
                </a:cxn>
                <a:cxn ang="0">
                  <a:pos x="867" y="163"/>
                </a:cxn>
                <a:cxn ang="0">
                  <a:pos x="850" y="288"/>
                </a:cxn>
                <a:cxn ang="0">
                  <a:pos x="818" y="332"/>
                </a:cxn>
                <a:cxn ang="0">
                  <a:pos x="773" y="382"/>
                </a:cxn>
                <a:cxn ang="0">
                  <a:pos x="747" y="472"/>
                </a:cxn>
                <a:cxn ang="0">
                  <a:pos x="660" y="678"/>
                </a:cxn>
                <a:cxn ang="0">
                  <a:pos x="590" y="924"/>
                </a:cxn>
                <a:cxn ang="0">
                  <a:pos x="558" y="1088"/>
                </a:cxn>
                <a:cxn ang="0">
                  <a:pos x="243" y="1094"/>
                </a:cxn>
                <a:cxn ang="0">
                  <a:pos x="192" y="1125"/>
                </a:cxn>
                <a:cxn ang="0">
                  <a:pos x="47" y="1125"/>
                </a:cxn>
                <a:cxn ang="0">
                  <a:pos x="7" y="1189"/>
                </a:cxn>
                <a:cxn ang="0">
                  <a:pos x="0" y="1264"/>
                </a:cxn>
                <a:cxn ang="0">
                  <a:pos x="15" y="1332"/>
                </a:cxn>
                <a:cxn ang="0">
                  <a:pos x="148" y="1358"/>
                </a:cxn>
                <a:cxn ang="0">
                  <a:pos x="211" y="1452"/>
                </a:cxn>
                <a:cxn ang="0">
                  <a:pos x="337" y="1484"/>
                </a:cxn>
                <a:cxn ang="0">
                  <a:pos x="430" y="1484"/>
                </a:cxn>
                <a:cxn ang="0">
                  <a:pos x="538" y="1503"/>
                </a:cxn>
                <a:cxn ang="0">
                  <a:pos x="544" y="1548"/>
                </a:cxn>
                <a:cxn ang="0">
                  <a:pos x="538" y="1642"/>
                </a:cxn>
                <a:cxn ang="0">
                  <a:pos x="550" y="1705"/>
                </a:cxn>
                <a:cxn ang="0">
                  <a:pos x="608" y="1712"/>
                </a:cxn>
                <a:cxn ang="0">
                  <a:pos x="677" y="1724"/>
                </a:cxn>
                <a:cxn ang="0">
                  <a:pos x="747" y="1786"/>
                </a:cxn>
                <a:cxn ang="0">
                  <a:pos x="830" y="1786"/>
                </a:cxn>
                <a:cxn ang="0">
                  <a:pos x="905" y="1779"/>
                </a:cxn>
                <a:cxn ang="0">
                  <a:pos x="1019" y="1744"/>
                </a:cxn>
                <a:cxn ang="0">
                  <a:pos x="1145" y="1756"/>
                </a:cxn>
                <a:cxn ang="0">
                  <a:pos x="1273" y="1792"/>
                </a:cxn>
                <a:cxn ang="0">
                  <a:pos x="1392" y="1766"/>
                </a:cxn>
                <a:cxn ang="0">
                  <a:pos x="1473" y="1674"/>
                </a:cxn>
                <a:cxn ang="0">
                  <a:pos x="1467" y="1571"/>
                </a:cxn>
                <a:cxn ang="0">
                  <a:pos x="1497" y="1446"/>
                </a:cxn>
                <a:cxn ang="0">
                  <a:pos x="1516" y="1282"/>
                </a:cxn>
                <a:cxn ang="0">
                  <a:pos x="1554" y="1131"/>
                </a:cxn>
                <a:cxn ang="0">
                  <a:pos x="1606" y="906"/>
                </a:cxn>
                <a:cxn ang="0">
                  <a:pos x="1598" y="678"/>
                </a:cxn>
                <a:cxn ang="0">
                  <a:pos x="1598" y="478"/>
                </a:cxn>
                <a:cxn ang="0">
                  <a:pos x="1586" y="338"/>
                </a:cxn>
                <a:cxn ang="0">
                  <a:pos x="1554" y="276"/>
                </a:cxn>
                <a:cxn ang="0">
                  <a:pos x="1484" y="225"/>
                </a:cxn>
                <a:cxn ang="0">
                  <a:pos x="1403" y="142"/>
                </a:cxn>
                <a:cxn ang="0">
                  <a:pos x="1309" y="94"/>
                </a:cxn>
              </a:cxnLst>
              <a:rect l="0" t="0" r="r" b="b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5" name="Freeform 295"/>
            <p:cNvSpPr>
              <a:spLocks/>
            </p:cNvSpPr>
            <p:nvPr/>
          </p:nvSpPr>
          <p:spPr bwMode="auto">
            <a:xfrm>
              <a:off x="5456" y="1772"/>
              <a:ext cx="169" cy="278"/>
            </a:xfrm>
            <a:custGeom>
              <a:avLst/>
              <a:gdLst/>
              <a:ahLst/>
              <a:cxnLst>
                <a:cxn ang="0">
                  <a:pos x="132" y="1382"/>
                </a:cxn>
                <a:cxn ang="0">
                  <a:pos x="370" y="1363"/>
                </a:cxn>
                <a:cxn ang="0">
                  <a:pos x="573" y="1301"/>
                </a:cxn>
                <a:cxn ang="0">
                  <a:pos x="656" y="1149"/>
                </a:cxn>
                <a:cxn ang="0">
                  <a:pos x="630" y="1050"/>
                </a:cxn>
                <a:cxn ang="0">
                  <a:pos x="787" y="837"/>
                </a:cxn>
                <a:cxn ang="0">
                  <a:pos x="642" y="931"/>
                </a:cxn>
                <a:cxn ang="0">
                  <a:pos x="718" y="741"/>
                </a:cxn>
                <a:cxn ang="0">
                  <a:pos x="845" y="497"/>
                </a:cxn>
                <a:cxn ang="0">
                  <a:pos x="656" y="703"/>
                </a:cxn>
                <a:cxn ang="0">
                  <a:pos x="630" y="378"/>
                </a:cxn>
                <a:cxn ang="0">
                  <a:pos x="535" y="264"/>
                </a:cxn>
                <a:cxn ang="0">
                  <a:pos x="402" y="214"/>
                </a:cxn>
                <a:cxn ang="0">
                  <a:pos x="661" y="126"/>
                </a:cxn>
                <a:cxn ang="0">
                  <a:pos x="781" y="226"/>
                </a:cxn>
                <a:cxn ang="0">
                  <a:pos x="705" y="126"/>
                </a:cxn>
                <a:cxn ang="0">
                  <a:pos x="560" y="82"/>
                </a:cxn>
                <a:cxn ang="0">
                  <a:pos x="661" y="44"/>
                </a:cxn>
                <a:cxn ang="0">
                  <a:pos x="750" y="0"/>
                </a:cxn>
                <a:cxn ang="0">
                  <a:pos x="868" y="94"/>
                </a:cxn>
                <a:cxn ang="0">
                  <a:pos x="976" y="182"/>
                </a:cxn>
                <a:cxn ang="0">
                  <a:pos x="1014" y="334"/>
                </a:cxn>
                <a:cxn ang="0">
                  <a:pos x="1008" y="628"/>
                </a:cxn>
                <a:cxn ang="0">
                  <a:pos x="970" y="975"/>
                </a:cxn>
                <a:cxn ang="0">
                  <a:pos x="913" y="1314"/>
                </a:cxn>
                <a:cxn ang="0">
                  <a:pos x="888" y="1527"/>
                </a:cxn>
                <a:cxn ang="0">
                  <a:pos x="830" y="1627"/>
                </a:cxn>
                <a:cxn ang="0">
                  <a:pos x="699" y="1671"/>
                </a:cxn>
                <a:cxn ang="0">
                  <a:pos x="612" y="1648"/>
                </a:cxn>
                <a:cxn ang="0">
                  <a:pos x="541" y="1559"/>
                </a:cxn>
                <a:cxn ang="0">
                  <a:pos x="516" y="1534"/>
                </a:cxn>
                <a:cxn ang="0">
                  <a:pos x="407" y="1622"/>
                </a:cxn>
                <a:cxn ang="0">
                  <a:pos x="276" y="1652"/>
                </a:cxn>
                <a:cxn ang="0">
                  <a:pos x="170" y="1636"/>
                </a:cxn>
                <a:cxn ang="0">
                  <a:pos x="240" y="1565"/>
                </a:cxn>
                <a:cxn ang="0">
                  <a:pos x="352" y="1446"/>
                </a:cxn>
                <a:cxn ang="0">
                  <a:pos x="176" y="1546"/>
                </a:cxn>
                <a:cxn ang="0">
                  <a:pos x="32" y="1590"/>
                </a:cxn>
                <a:cxn ang="0">
                  <a:pos x="0" y="1527"/>
                </a:cxn>
              </a:cxnLst>
              <a:rect l="0" t="0" r="r" b="b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6" name="Freeform 296"/>
            <p:cNvSpPr>
              <a:spLocks/>
            </p:cNvSpPr>
            <p:nvPr/>
          </p:nvSpPr>
          <p:spPr bwMode="auto">
            <a:xfrm>
              <a:off x="5563" y="1910"/>
              <a:ext cx="50" cy="1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51" y="748"/>
                </a:cxn>
                <a:cxn ang="0">
                  <a:pos x="107" y="686"/>
                </a:cxn>
                <a:cxn ang="0">
                  <a:pos x="156" y="573"/>
                </a:cxn>
                <a:cxn ang="0">
                  <a:pos x="183" y="477"/>
                </a:cxn>
                <a:cxn ang="0">
                  <a:pos x="220" y="371"/>
                </a:cxn>
                <a:cxn ang="0">
                  <a:pos x="239" y="270"/>
                </a:cxn>
                <a:cxn ang="0">
                  <a:pos x="270" y="114"/>
                </a:cxn>
                <a:cxn ang="0">
                  <a:pos x="295" y="0"/>
                </a:cxn>
                <a:cxn ang="0">
                  <a:pos x="232" y="226"/>
                </a:cxn>
                <a:cxn ang="0">
                  <a:pos x="183" y="402"/>
                </a:cxn>
                <a:cxn ang="0">
                  <a:pos x="126" y="521"/>
                </a:cxn>
                <a:cxn ang="0">
                  <a:pos x="38" y="648"/>
                </a:cxn>
                <a:cxn ang="0">
                  <a:pos x="0" y="774"/>
                </a:cxn>
              </a:cxnLst>
              <a:rect l="0" t="0" r="r" b="b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7" name="Freeform 297"/>
            <p:cNvSpPr>
              <a:spLocks/>
            </p:cNvSpPr>
            <p:nvPr/>
          </p:nvSpPr>
          <p:spPr bwMode="auto">
            <a:xfrm>
              <a:off x="5367" y="1806"/>
              <a:ext cx="195" cy="194"/>
            </a:xfrm>
            <a:custGeom>
              <a:avLst/>
              <a:gdLst/>
              <a:ahLst/>
              <a:cxnLst>
                <a:cxn ang="0">
                  <a:pos x="820" y="43"/>
                </a:cxn>
                <a:cxn ang="0">
                  <a:pos x="719" y="213"/>
                </a:cxn>
                <a:cxn ang="0">
                  <a:pos x="739" y="381"/>
                </a:cxn>
                <a:cxn ang="0">
                  <a:pos x="727" y="571"/>
                </a:cxn>
                <a:cxn ang="0">
                  <a:pos x="727" y="621"/>
                </a:cxn>
                <a:cxn ang="0">
                  <a:pos x="739" y="684"/>
                </a:cxn>
                <a:cxn ang="0">
                  <a:pos x="688" y="729"/>
                </a:cxn>
                <a:cxn ang="0">
                  <a:pos x="644" y="779"/>
                </a:cxn>
                <a:cxn ang="0">
                  <a:pos x="569" y="779"/>
                </a:cxn>
                <a:cxn ang="0">
                  <a:pos x="304" y="793"/>
                </a:cxn>
                <a:cxn ang="0">
                  <a:pos x="170" y="831"/>
                </a:cxn>
                <a:cxn ang="0">
                  <a:pos x="0" y="873"/>
                </a:cxn>
                <a:cxn ang="0">
                  <a:pos x="6" y="1004"/>
                </a:cxn>
                <a:cxn ang="0">
                  <a:pos x="109" y="978"/>
                </a:cxn>
                <a:cxn ang="0">
                  <a:pos x="133" y="916"/>
                </a:cxn>
                <a:cxn ang="0">
                  <a:pos x="147" y="1030"/>
                </a:cxn>
                <a:cxn ang="0">
                  <a:pos x="215" y="1118"/>
                </a:cxn>
                <a:cxn ang="0">
                  <a:pos x="403" y="1155"/>
                </a:cxn>
                <a:cxn ang="0">
                  <a:pos x="379" y="1093"/>
                </a:cxn>
                <a:cxn ang="0">
                  <a:pos x="279" y="978"/>
                </a:cxn>
                <a:cxn ang="0">
                  <a:pos x="358" y="929"/>
                </a:cxn>
                <a:cxn ang="0">
                  <a:pos x="403" y="1036"/>
                </a:cxn>
                <a:cxn ang="0">
                  <a:pos x="537" y="1149"/>
                </a:cxn>
                <a:cxn ang="0">
                  <a:pos x="713" y="1149"/>
                </a:cxn>
                <a:cxn ang="0">
                  <a:pos x="517" y="1016"/>
                </a:cxn>
                <a:cxn ang="0">
                  <a:pos x="435" y="929"/>
                </a:cxn>
                <a:cxn ang="0">
                  <a:pos x="479" y="885"/>
                </a:cxn>
                <a:cxn ang="0">
                  <a:pos x="549" y="972"/>
                </a:cxn>
                <a:cxn ang="0">
                  <a:pos x="675" y="1068"/>
                </a:cxn>
                <a:cxn ang="0">
                  <a:pos x="782" y="1123"/>
                </a:cxn>
                <a:cxn ang="0">
                  <a:pos x="921" y="1136"/>
                </a:cxn>
                <a:cxn ang="0">
                  <a:pos x="833" y="1068"/>
                </a:cxn>
                <a:cxn ang="0">
                  <a:pos x="727" y="978"/>
                </a:cxn>
                <a:cxn ang="0">
                  <a:pos x="756" y="929"/>
                </a:cxn>
                <a:cxn ang="0">
                  <a:pos x="808" y="1010"/>
                </a:cxn>
                <a:cxn ang="0">
                  <a:pos x="914" y="1087"/>
                </a:cxn>
                <a:cxn ang="0">
                  <a:pos x="1046" y="1098"/>
                </a:cxn>
                <a:cxn ang="0">
                  <a:pos x="1117" y="991"/>
                </a:cxn>
                <a:cxn ang="0">
                  <a:pos x="878" y="954"/>
                </a:cxn>
                <a:cxn ang="0">
                  <a:pos x="733" y="868"/>
                </a:cxn>
                <a:cxn ang="0">
                  <a:pos x="707" y="793"/>
                </a:cxn>
                <a:cxn ang="0">
                  <a:pos x="765" y="831"/>
                </a:cxn>
                <a:cxn ang="0">
                  <a:pos x="927" y="935"/>
                </a:cxn>
                <a:cxn ang="0">
                  <a:pos x="1117" y="991"/>
                </a:cxn>
                <a:cxn ang="0">
                  <a:pos x="1155" y="767"/>
                </a:cxn>
                <a:cxn ang="0">
                  <a:pos x="1046" y="741"/>
                </a:cxn>
                <a:cxn ang="0">
                  <a:pos x="820" y="761"/>
                </a:cxn>
                <a:cxn ang="0">
                  <a:pos x="782" y="716"/>
                </a:cxn>
                <a:cxn ang="0">
                  <a:pos x="901" y="735"/>
                </a:cxn>
                <a:cxn ang="0">
                  <a:pos x="1155" y="684"/>
                </a:cxn>
                <a:cxn ang="0">
                  <a:pos x="1167" y="483"/>
                </a:cxn>
                <a:cxn ang="0">
                  <a:pos x="1161" y="264"/>
                </a:cxn>
                <a:cxn ang="0">
                  <a:pos x="1034" y="152"/>
                </a:cxn>
                <a:cxn ang="0">
                  <a:pos x="1161" y="201"/>
                </a:cxn>
                <a:cxn ang="0">
                  <a:pos x="1091" y="68"/>
                </a:cxn>
                <a:cxn ang="0">
                  <a:pos x="959" y="0"/>
                </a:cxn>
              </a:cxnLst>
              <a:rect l="0" t="0" r="r" b="b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8" name="Freeform 298"/>
            <p:cNvSpPr>
              <a:spLocks/>
            </p:cNvSpPr>
            <p:nvPr/>
          </p:nvSpPr>
          <p:spPr bwMode="auto">
            <a:xfrm>
              <a:off x="5500" y="1878"/>
              <a:ext cx="49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"/>
                </a:cxn>
                <a:cxn ang="0">
                  <a:pos x="38" y="71"/>
                </a:cxn>
                <a:cxn ang="0">
                  <a:pos x="75" y="99"/>
                </a:cxn>
                <a:cxn ang="0">
                  <a:pos x="152" y="158"/>
                </a:cxn>
                <a:cxn ang="0">
                  <a:pos x="184" y="182"/>
                </a:cxn>
                <a:cxn ang="0">
                  <a:pos x="260" y="239"/>
                </a:cxn>
                <a:cxn ang="0">
                  <a:pos x="178" y="213"/>
                </a:cxn>
                <a:cxn ang="0">
                  <a:pos x="97" y="188"/>
                </a:cxn>
                <a:cxn ang="0">
                  <a:pos x="16" y="182"/>
                </a:cxn>
                <a:cxn ang="0">
                  <a:pos x="22" y="207"/>
                </a:cxn>
                <a:cxn ang="0">
                  <a:pos x="152" y="231"/>
                </a:cxn>
                <a:cxn ang="0">
                  <a:pos x="222" y="257"/>
                </a:cxn>
                <a:cxn ang="0">
                  <a:pos x="260" y="263"/>
                </a:cxn>
                <a:cxn ang="0">
                  <a:pos x="292" y="252"/>
                </a:cxn>
                <a:cxn ang="0">
                  <a:pos x="295" y="222"/>
                </a:cxn>
                <a:cxn ang="0">
                  <a:pos x="269" y="199"/>
                </a:cxn>
                <a:cxn ang="0">
                  <a:pos x="232" y="162"/>
                </a:cxn>
                <a:cxn ang="0">
                  <a:pos x="188" y="112"/>
                </a:cxn>
                <a:cxn ang="0">
                  <a:pos x="144" y="56"/>
                </a:cxn>
                <a:cxn ang="0">
                  <a:pos x="91" y="17"/>
                </a:cxn>
                <a:cxn ang="0">
                  <a:pos x="35" y="3"/>
                </a:cxn>
                <a:cxn ang="0">
                  <a:pos x="0" y="0"/>
                </a:cxn>
              </a:cxnLst>
              <a:rect l="0" t="0" r="r" b="b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39" name="Freeform 299"/>
            <p:cNvSpPr>
              <a:spLocks/>
            </p:cNvSpPr>
            <p:nvPr/>
          </p:nvSpPr>
          <p:spPr bwMode="auto">
            <a:xfrm>
              <a:off x="5503" y="1842"/>
              <a:ext cx="44" cy="5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3" y="7"/>
                </a:cxn>
                <a:cxn ang="0">
                  <a:pos x="0" y="39"/>
                </a:cxn>
                <a:cxn ang="0">
                  <a:pos x="3" y="65"/>
                </a:cxn>
                <a:cxn ang="0">
                  <a:pos x="26" y="101"/>
                </a:cxn>
                <a:cxn ang="0">
                  <a:pos x="57" y="112"/>
                </a:cxn>
                <a:cxn ang="0">
                  <a:pos x="116" y="149"/>
                </a:cxn>
                <a:cxn ang="0">
                  <a:pos x="172" y="195"/>
                </a:cxn>
                <a:cxn ang="0">
                  <a:pos x="212" y="259"/>
                </a:cxn>
                <a:cxn ang="0">
                  <a:pos x="257" y="325"/>
                </a:cxn>
                <a:cxn ang="0">
                  <a:pos x="270" y="345"/>
                </a:cxn>
                <a:cxn ang="0">
                  <a:pos x="257" y="267"/>
                </a:cxn>
                <a:cxn ang="0">
                  <a:pos x="247" y="198"/>
                </a:cxn>
                <a:cxn ang="0">
                  <a:pos x="225" y="140"/>
                </a:cxn>
                <a:cxn ang="0">
                  <a:pos x="188" y="86"/>
                </a:cxn>
                <a:cxn ang="0">
                  <a:pos x="90" y="10"/>
                </a:cxn>
                <a:cxn ang="0">
                  <a:pos x="51" y="0"/>
                </a:cxn>
              </a:cxnLst>
              <a:rect l="0" t="0" r="r" b="b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0" name="Freeform 300"/>
            <p:cNvSpPr>
              <a:spLocks/>
            </p:cNvSpPr>
            <p:nvPr/>
          </p:nvSpPr>
          <p:spPr bwMode="auto">
            <a:xfrm>
              <a:off x="5494" y="1785"/>
              <a:ext cx="48" cy="3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49" y="156"/>
                </a:cxn>
                <a:cxn ang="0">
                  <a:pos x="130" y="125"/>
                </a:cxn>
                <a:cxn ang="0">
                  <a:pos x="185" y="111"/>
                </a:cxn>
                <a:cxn ang="0">
                  <a:pos x="287" y="0"/>
                </a:cxn>
                <a:cxn ang="0">
                  <a:pos x="211" y="44"/>
                </a:cxn>
                <a:cxn ang="0">
                  <a:pos x="142" y="74"/>
                </a:cxn>
                <a:cxn ang="0">
                  <a:pos x="93" y="99"/>
                </a:cxn>
                <a:cxn ang="0">
                  <a:pos x="68" y="125"/>
                </a:cxn>
                <a:cxn ang="0">
                  <a:pos x="0" y="199"/>
                </a:cxn>
              </a:cxnLst>
              <a:rect l="0" t="0" r="r" b="b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1" name="Freeform 301"/>
            <p:cNvSpPr>
              <a:spLocks/>
            </p:cNvSpPr>
            <p:nvPr/>
          </p:nvSpPr>
          <p:spPr bwMode="auto">
            <a:xfrm>
              <a:off x="5458" y="1846"/>
              <a:ext cx="27" cy="86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81" y="514"/>
                </a:cxn>
                <a:cxn ang="0">
                  <a:pos x="106" y="508"/>
                </a:cxn>
                <a:cxn ang="0">
                  <a:pos x="106" y="489"/>
                </a:cxn>
                <a:cxn ang="0">
                  <a:pos x="124" y="470"/>
                </a:cxn>
                <a:cxn ang="0">
                  <a:pos x="150" y="451"/>
                </a:cxn>
                <a:cxn ang="0">
                  <a:pos x="137" y="433"/>
                </a:cxn>
                <a:cxn ang="0">
                  <a:pos x="137" y="407"/>
                </a:cxn>
                <a:cxn ang="0">
                  <a:pos x="156" y="376"/>
                </a:cxn>
                <a:cxn ang="0">
                  <a:pos x="156" y="344"/>
                </a:cxn>
                <a:cxn ang="0">
                  <a:pos x="144" y="306"/>
                </a:cxn>
                <a:cxn ang="0">
                  <a:pos x="144" y="224"/>
                </a:cxn>
                <a:cxn ang="0">
                  <a:pos x="162" y="150"/>
                </a:cxn>
                <a:cxn ang="0">
                  <a:pos x="156" y="94"/>
                </a:cxn>
                <a:cxn ang="0">
                  <a:pos x="156" y="0"/>
                </a:cxn>
                <a:cxn ang="0">
                  <a:pos x="106" y="142"/>
                </a:cxn>
                <a:cxn ang="0">
                  <a:pos x="62" y="275"/>
                </a:cxn>
                <a:cxn ang="0">
                  <a:pos x="32" y="419"/>
                </a:cxn>
                <a:cxn ang="0">
                  <a:pos x="0" y="514"/>
                </a:cxn>
              </a:cxnLst>
              <a:rect l="0" t="0" r="r" b="b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2" name="Freeform 302"/>
            <p:cNvSpPr>
              <a:spLocks/>
            </p:cNvSpPr>
            <p:nvPr/>
          </p:nvSpPr>
          <p:spPr bwMode="auto">
            <a:xfrm>
              <a:off x="5498" y="1939"/>
              <a:ext cx="48" cy="16"/>
            </a:xfrm>
            <a:custGeom>
              <a:avLst/>
              <a:gdLst/>
              <a:ahLst/>
              <a:cxnLst>
                <a:cxn ang="0">
                  <a:pos x="232" y="47"/>
                </a:cxn>
                <a:cxn ang="0">
                  <a:pos x="168" y="19"/>
                </a:cxn>
                <a:cxn ang="0">
                  <a:pos x="110" y="4"/>
                </a:cxn>
                <a:cxn ang="0">
                  <a:pos x="32" y="0"/>
                </a:cxn>
                <a:cxn ang="0">
                  <a:pos x="0" y="6"/>
                </a:cxn>
                <a:cxn ang="0">
                  <a:pos x="15" y="37"/>
                </a:cxn>
                <a:cxn ang="0">
                  <a:pos x="45" y="61"/>
                </a:cxn>
                <a:cxn ang="0">
                  <a:pos x="113" y="79"/>
                </a:cxn>
                <a:cxn ang="0">
                  <a:pos x="219" y="97"/>
                </a:cxn>
                <a:cxn ang="0">
                  <a:pos x="289" y="91"/>
                </a:cxn>
                <a:cxn ang="0">
                  <a:pos x="232" y="47"/>
                </a:cxn>
              </a:cxnLst>
              <a:rect l="0" t="0" r="r" b="b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3" name="Freeform 303"/>
            <p:cNvSpPr>
              <a:spLocks/>
            </p:cNvSpPr>
            <p:nvPr/>
          </p:nvSpPr>
          <p:spPr bwMode="auto">
            <a:xfrm>
              <a:off x="5458" y="1947"/>
              <a:ext cx="30" cy="36"/>
            </a:xfrm>
            <a:custGeom>
              <a:avLst/>
              <a:gdLst/>
              <a:ahLst/>
              <a:cxnLst>
                <a:cxn ang="0">
                  <a:pos x="81" y="59"/>
                </a:cxn>
                <a:cxn ang="0">
                  <a:pos x="59" y="14"/>
                </a:cxn>
                <a:cxn ang="0">
                  <a:pos x="26" y="0"/>
                </a:cxn>
                <a:cxn ang="0">
                  <a:pos x="3" y="11"/>
                </a:cxn>
                <a:cxn ang="0">
                  <a:pos x="0" y="35"/>
                </a:cxn>
                <a:cxn ang="0">
                  <a:pos x="15" y="76"/>
                </a:cxn>
                <a:cxn ang="0">
                  <a:pos x="40" y="115"/>
                </a:cxn>
                <a:cxn ang="0">
                  <a:pos x="71" y="150"/>
                </a:cxn>
                <a:cxn ang="0">
                  <a:pos x="113" y="185"/>
                </a:cxn>
                <a:cxn ang="0">
                  <a:pos x="176" y="216"/>
                </a:cxn>
                <a:cxn ang="0">
                  <a:pos x="119" y="153"/>
                </a:cxn>
                <a:cxn ang="0">
                  <a:pos x="100" y="108"/>
                </a:cxn>
                <a:cxn ang="0">
                  <a:pos x="81" y="59"/>
                </a:cxn>
              </a:cxnLst>
              <a:rect l="0" t="0" r="r" b="b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4" name="Freeform 304"/>
            <p:cNvSpPr>
              <a:spLocks/>
            </p:cNvSpPr>
            <p:nvPr/>
          </p:nvSpPr>
          <p:spPr bwMode="auto">
            <a:xfrm>
              <a:off x="5506" y="1757"/>
              <a:ext cx="70" cy="44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13" y="153"/>
                </a:cxn>
                <a:cxn ang="0">
                  <a:pos x="101" y="116"/>
                </a:cxn>
                <a:cxn ang="0">
                  <a:pos x="220" y="69"/>
                </a:cxn>
                <a:cxn ang="0">
                  <a:pos x="304" y="35"/>
                </a:cxn>
                <a:cxn ang="0">
                  <a:pos x="386" y="0"/>
                </a:cxn>
                <a:cxn ang="0">
                  <a:pos x="418" y="76"/>
                </a:cxn>
                <a:cxn ang="0">
                  <a:pos x="341" y="119"/>
                </a:cxn>
                <a:cxn ang="0">
                  <a:pos x="252" y="150"/>
                </a:cxn>
                <a:cxn ang="0">
                  <a:pos x="182" y="170"/>
                </a:cxn>
                <a:cxn ang="0">
                  <a:pos x="98" y="216"/>
                </a:cxn>
                <a:cxn ang="0">
                  <a:pos x="0" y="260"/>
                </a:cxn>
              </a:cxnLst>
              <a:rect l="0" t="0" r="r" b="b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694" name="Group 305"/>
          <p:cNvGrpSpPr>
            <a:grpSpLocks/>
          </p:cNvGrpSpPr>
          <p:nvPr/>
        </p:nvGrpSpPr>
        <p:grpSpPr bwMode="auto">
          <a:xfrm>
            <a:off x="8748713" y="4356110"/>
            <a:ext cx="228600" cy="307975"/>
            <a:chOff x="5511" y="1960"/>
            <a:chExt cx="144" cy="194"/>
          </a:xfrm>
        </p:grpSpPr>
        <p:sp>
          <p:nvSpPr>
            <p:cNvPr id="1136946" name="Freeform 306"/>
            <p:cNvSpPr>
              <a:spLocks/>
            </p:cNvSpPr>
            <p:nvPr/>
          </p:nvSpPr>
          <p:spPr bwMode="auto">
            <a:xfrm>
              <a:off x="5511" y="1960"/>
              <a:ext cx="144" cy="194"/>
            </a:xfrm>
            <a:custGeom>
              <a:avLst/>
              <a:gdLst/>
              <a:ahLst/>
              <a:cxnLst>
                <a:cxn ang="0">
                  <a:pos x="385" y="172"/>
                </a:cxn>
                <a:cxn ang="0">
                  <a:pos x="543" y="158"/>
                </a:cxn>
                <a:cxn ang="0">
                  <a:pos x="637" y="133"/>
                </a:cxn>
                <a:cxn ang="0">
                  <a:pos x="667" y="90"/>
                </a:cxn>
                <a:cxn ang="0">
                  <a:pos x="667" y="52"/>
                </a:cxn>
                <a:cxn ang="0">
                  <a:pos x="694" y="20"/>
                </a:cxn>
                <a:cxn ang="0">
                  <a:pos x="782" y="0"/>
                </a:cxn>
                <a:cxn ang="0">
                  <a:pos x="863" y="7"/>
                </a:cxn>
                <a:cxn ang="0">
                  <a:pos x="763" y="907"/>
                </a:cxn>
                <a:cxn ang="0">
                  <a:pos x="694" y="990"/>
                </a:cxn>
                <a:cxn ang="0">
                  <a:pos x="605" y="1071"/>
                </a:cxn>
                <a:cxn ang="0">
                  <a:pos x="481" y="1134"/>
                </a:cxn>
                <a:cxn ang="0">
                  <a:pos x="334" y="1153"/>
                </a:cxn>
                <a:cxn ang="0">
                  <a:pos x="138" y="1164"/>
                </a:cxn>
                <a:cxn ang="0">
                  <a:pos x="25" y="1147"/>
                </a:cxn>
                <a:cxn ang="0">
                  <a:pos x="0" y="1083"/>
                </a:cxn>
                <a:cxn ang="0">
                  <a:pos x="13" y="1001"/>
                </a:cxn>
                <a:cxn ang="0">
                  <a:pos x="95" y="750"/>
                </a:cxn>
                <a:cxn ang="0">
                  <a:pos x="163" y="499"/>
                </a:cxn>
                <a:cxn ang="0">
                  <a:pos x="195" y="310"/>
                </a:cxn>
                <a:cxn ang="0">
                  <a:pos x="195" y="259"/>
                </a:cxn>
                <a:cxn ang="0">
                  <a:pos x="239" y="190"/>
                </a:cxn>
                <a:cxn ang="0">
                  <a:pos x="291" y="172"/>
                </a:cxn>
                <a:cxn ang="0">
                  <a:pos x="385" y="172"/>
                </a:cxn>
              </a:cxnLst>
              <a:rect l="0" t="0" r="r" b="b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47" name="Freeform 307"/>
            <p:cNvSpPr>
              <a:spLocks/>
            </p:cNvSpPr>
            <p:nvPr/>
          </p:nvSpPr>
          <p:spPr bwMode="auto">
            <a:xfrm>
              <a:off x="5528" y="1970"/>
              <a:ext cx="124" cy="177"/>
            </a:xfrm>
            <a:custGeom>
              <a:avLst/>
              <a:gdLst/>
              <a:ahLst/>
              <a:cxnLst>
                <a:cxn ang="0">
                  <a:pos x="257" y="214"/>
                </a:cxn>
                <a:cxn ang="0">
                  <a:pos x="397" y="207"/>
                </a:cxn>
                <a:cxn ang="0">
                  <a:pos x="542" y="182"/>
                </a:cxn>
                <a:cxn ang="0">
                  <a:pos x="628" y="138"/>
                </a:cxn>
                <a:cxn ang="0">
                  <a:pos x="679" y="100"/>
                </a:cxn>
                <a:cxn ang="0">
                  <a:pos x="743" y="0"/>
                </a:cxn>
                <a:cxn ang="0">
                  <a:pos x="648" y="822"/>
                </a:cxn>
                <a:cxn ang="0">
                  <a:pos x="585" y="898"/>
                </a:cxn>
                <a:cxn ang="0">
                  <a:pos x="516" y="967"/>
                </a:cxn>
                <a:cxn ang="0">
                  <a:pos x="428" y="1016"/>
                </a:cxn>
                <a:cxn ang="0">
                  <a:pos x="353" y="1042"/>
                </a:cxn>
                <a:cxn ang="0">
                  <a:pos x="257" y="1055"/>
                </a:cxn>
                <a:cxn ang="0">
                  <a:pos x="170" y="1068"/>
                </a:cxn>
                <a:cxn ang="0">
                  <a:pos x="69" y="1068"/>
                </a:cxn>
                <a:cxn ang="0">
                  <a:pos x="24" y="1055"/>
                </a:cxn>
                <a:cxn ang="0">
                  <a:pos x="0" y="1016"/>
                </a:cxn>
                <a:cxn ang="0">
                  <a:pos x="11" y="956"/>
                </a:cxn>
                <a:cxn ang="0">
                  <a:pos x="75" y="809"/>
                </a:cxn>
                <a:cxn ang="0">
                  <a:pos x="184" y="321"/>
                </a:cxn>
                <a:cxn ang="0">
                  <a:pos x="201" y="252"/>
                </a:cxn>
                <a:cxn ang="0">
                  <a:pos x="257" y="214"/>
                </a:cxn>
              </a:cxnLst>
              <a:rect l="0" t="0" r="r" b="b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48" name="Oval 308"/>
          <p:cNvSpPr>
            <a:spLocks noChangeArrowheads="1"/>
          </p:cNvSpPr>
          <p:nvPr/>
        </p:nvSpPr>
        <p:spPr bwMode="auto">
          <a:xfrm>
            <a:off x="8007350" y="4106867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49" name="Oval 309"/>
          <p:cNvSpPr>
            <a:spLocks noChangeArrowheads="1"/>
          </p:cNvSpPr>
          <p:nvPr/>
        </p:nvSpPr>
        <p:spPr bwMode="auto">
          <a:xfrm>
            <a:off x="1752600" y="3835400"/>
            <a:ext cx="1296988" cy="1296988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6695" name="Group 310"/>
          <p:cNvGrpSpPr>
            <a:grpSpLocks/>
          </p:cNvGrpSpPr>
          <p:nvPr/>
        </p:nvGrpSpPr>
        <p:grpSpPr bwMode="auto">
          <a:xfrm>
            <a:off x="2135188" y="3944938"/>
            <a:ext cx="457200" cy="457200"/>
            <a:chOff x="2351" y="2975"/>
            <a:chExt cx="481" cy="433"/>
          </a:xfrm>
        </p:grpSpPr>
        <p:sp>
          <p:nvSpPr>
            <p:cNvPr id="1136951" name="Rectangle 311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2" name="Line 312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3" name="Line 313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4" name="Line 314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5" name="Line 315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6" name="Line 316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7" name="Line 317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8" name="Line 318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59" name="Line 319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696" name="Group 320"/>
          <p:cNvGrpSpPr>
            <a:grpSpLocks/>
          </p:cNvGrpSpPr>
          <p:nvPr/>
        </p:nvGrpSpPr>
        <p:grpSpPr bwMode="auto">
          <a:xfrm>
            <a:off x="2030413" y="4497388"/>
            <a:ext cx="730250" cy="457200"/>
            <a:chOff x="1296" y="768"/>
            <a:chExt cx="556" cy="336"/>
          </a:xfrm>
        </p:grpSpPr>
        <p:sp>
          <p:nvSpPr>
            <p:cNvPr id="1136961" name="Rectangle 321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1136701" name="Group 322"/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1136705" name="Group 323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1136713" name="Group 324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136965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66" name="Freeform 326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67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68" name="Line 3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969" name="Line 329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6714" name="Group 330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1136717" name="Group 331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136972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73" name="Freeform 333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74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75" name="Line 3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976" name="Line 336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2" name="Group 337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53" name="Group 338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136979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80" name="Freeform 340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81" name="Line 3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982" name="Line 3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6983" name="Line 343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36984" name="Freeform 344"/>
          <p:cNvSpPr>
            <a:spLocks/>
          </p:cNvSpPr>
          <p:nvPr/>
        </p:nvSpPr>
        <p:spPr bwMode="auto">
          <a:xfrm>
            <a:off x="895350" y="4176723"/>
            <a:ext cx="1238250" cy="49688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28" y="13"/>
              </a:cxn>
              <a:cxn ang="0">
                <a:pos x="444" y="19"/>
              </a:cxn>
              <a:cxn ang="0">
                <a:pos x="582" y="67"/>
              </a:cxn>
              <a:cxn ang="0">
                <a:pos x="732" y="217"/>
              </a:cxn>
              <a:cxn ang="0">
                <a:pos x="780" y="313"/>
              </a:cxn>
            </a:cxnLst>
            <a:rect l="0" t="0" r="r" b="b"/>
            <a:pathLst>
              <a:path w="780" h="313">
                <a:moveTo>
                  <a:pt x="0" y="99"/>
                </a:moveTo>
                <a:cubicBezTo>
                  <a:pt x="38" y="85"/>
                  <a:pt x="154" y="26"/>
                  <a:pt x="228" y="13"/>
                </a:cubicBezTo>
                <a:cubicBezTo>
                  <a:pt x="302" y="0"/>
                  <a:pt x="385" y="10"/>
                  <a:pt x="444" y="19"/>
                </a:cubicBezTo>
                <a:cubicBezTo>
                  <a:pt x="503" y="28"/>
                  <a:pt x="534" y="34"/>
                  <a:pt x="582" y="67"/>
                </a:cubicBezTo>
                <a:cubicBezTo>
                  <a:pt x="630" y="100"/>
                  <a:pt x="699" y="176"/>
                  <a:pt x="732" y="217"/>
                </a:cubicBezTo>
                <a:cubicBezTo>
                  <a:pt x="765" y="258"/>
                  <a:pt x="768" y="289"/>
                  <a:pt x="780" y="313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85" name="Freeform 345"/>
          <p:cNvSpPr>
            <a:spLocks/>
          </p:cNvSpPr>
          <p:nvPr/>
        </p:nvSpPr>
        <p:spPr bwMode="auto">
          <a:xfrm>
            <a:off x="2438405" y="3575050"/>
            <a:ext cx="4462463" cy="1022350"/>
          </a:xfrm>
          <a:custGeom>
            <a:avLst/>
            <a:gdLst/>
            <a:ahLst/>
            <a:cxnLst>
              <a:cxn ang="0">
                <a:pos x="0" y="644"/>
              </a:cxn>
              <a:cxn ang="0">
                <a:pos x="488" y="292"/>
              </a:cxn>
              <a:cxn ang="0">
                <a:pos x="807" y="137"/>
              </a:cxn>
              <a:cxn ang="0">
                <a:pos x="1200" y="28"/>
              </a:cxn>
              <a:cxn ang="0">
                <a:pos x="1704" y="12"/>
              </a:cxn>
              <a:cxn ang="0">
                <a:pos x="2226" y="98"/>
              </a:cxn>
              <a:cxn ang="0">
                <a:pos x="2811" y="329"/>
              </a:cxn>
            </a:cxnLst>
            <a:rect l="0" t="0" r="r" b="b"/>
            <a:pathLst>
              <a:path w="2811" h="644">
                <a:moveTo>
                  <a:pt x="0" y="644"/>
                </a:moveTo>
                <a:cubicBezTo>
                  <a:pt x="81" y="585"/>
                  <a:pt x="354" y="376"/>
                  <a:pt x="488" y="292"/>
                </a:cubicBezTo>
                <a:cubicBezTo>
                  <a:pt x="622" y="208"/>
                  <a:pt x="688" y="181"/>
                  <a:pt x="807" y="137"/>
                </a:cubicBezTo>
                <a:cubicBezTo>
                  <a:pt x="926" y="93"/>
                  <a:pt x="1051" y="49"/>
                  <a:pt x="1200" y="28"/>
                </a:cubicBezTo>
                <a:cubicBezTo>
                  <a:pt x="1349" y="7"/>
                  <a:pt x="1533" y="0"/>
                  <a:pt x="1704" y="12"/>
                </a:cubicBezTo>
                <a:cubicBezTo>
                  <a:pt x="1875" y="24"/>
                  <a:pt x="2042" y="45"/>
                  <a:pt x="2226" y="98"/>
                </a:cubicBezTo>
                <a:cubicBezTo>
                  <a:pt x="2410" y="151"/>
                  <a:pt x="2689" y="281"/>
                  <a:pt x="2811" y="32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86" name="Freeform 346"/>
          <p:cNvSpPr>
            <a:spLocks/>
          </p:cNvSpPr>
          <p:nvPr/>
        </p:nvSpPr>
        <p:spPr bwMode="auto">
          <a:xfrm>
            <a:off x="6999288" y="3868738"/>
            <a:ext cx="1154112" cy="347662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145" y="38"/>
              </a:cxn>
              <a:cxn ang="0">
                <a:pos x="229" y="9"/>
              </a:cxn>
              <a:cxn ang="0">
                <a:pos x="307" y="3"/>
              </a:cxn>
              <a:cxn ang="0">
                <a:pos x="382" y="6"/>
              </a:cxn>
              <a:cxn ang="0">
                <a:pos x="481" y="39"/>
              </a:cxn>
              <a:cxn ang="0">
                <a:pos x="727" y="219"/>
              </a:cxn>
            </a:cxnLst>
            <a:rect l="0" t="0" r="r" b="b"/>
            <a:pathLst>
              <a:path w="727" h="219">
                <a:moveTo>
                  <a:pt x="0" y="129"/>
                </a:moveTo>
                <a:cubicBezTo>
                  <a:pt x="24" y="114"/>
                  <a:pt x="107" y="58"/>
                  <a:pt x="145" y="38"/>
                </a:cubicBezTo>
                <a:cubicBezTo>
                  <a:pt x="183" y="18"/>
                  <a:pt x="202" y="15"/>
                  <a:pt x="229" y="9"/>
                </a:cubicBezTo>
                <a:cubicBezTo>
                  <a:pt x="256" y="3"/>
                  <a:pt x="282" y="3"/>
                  <a:pt x="307" y="3"/>
                </a:cubicBezTo>
                <a:cubicBezTo>
                  <a:pt x="332" y="3"/>
                  <a:pt x="353" y="0"/>
                  <a:pt x="382" y="6"/>
                </a:cubicBezTo>
                <a:cubicBezTo>
                  <a:pt x="411" y="12"/>
                  <a:pt x="423" y="3"/>
                  <a:pt x="481" y="39"/>
                </a:cubicBezTo>
                <a:cubicBezTo>
                  <a:pt x="539" y="75"/>
                  <a:pt x="676" y="182"/>
                  <a:pt x="727" y="21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87" name="Text Box 347"/>
          <p:cNvSpPr txBox="1">
            <a:spLocks noChangeArrowheads="1"/>
          </p:cNvSpPr>
          <p:nvPr/>
        </p:nvSpPr>
        <p:spPr bwMode="auto">
          <a:xfrm>
            <a:off x="4432304" y="3254375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1136988" name="Text Box 348"/>
          <p:cNvSpPr txBox="1">
            <a:spLocks noChangeArrowheads="1"/>
          </p:cNvSpPr>
          <p:nvPr/>
        </p:nvSpPr>
        <p:spPr bwMode="auto">
          <a:xfrm>
            <a:off x="1092204" y="38227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1136989" name="Text Box 349"/>
          <p:cNvSpPr txBox="1">
            <a:spLocks noChangeArrowheads="1"/>
          </p:cNvSpPr>
          <p:nvPr/>
        </p:nvSpPr>
        <p:spPr bwMode="auto">
          <a:xfrm>
            <a:off x="7167563" y="3540126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POP3</a:t>
            </a:r>
          </a:p>
        </p:txBody>
      </p:sp>
      <p:sp>
        <p:nvSpPr>
          <p:cNvPr id="1136990" name="Text Box 350"/>
          <p:cNvSpPr txBox="1">
            <a:spLocks noChangeArrowheads="1"/>
          </p:cNvSpPr>
          <p:nvPr/>
        </p:nvSpPr>
        <p:spPr bwMode="auto">
          <a:xfrm>
            <a:off x="2514600" y="5438784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发送端</a:t>
            </a:r>
          </a:p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1136991" name="Line 351"/>
          <p:cNvSpPr>
            <a:spLocks noChangeShapeType="1"/>
          </p:cNvSpPr>
          <p:nvPr/>
        </p:nvSpPr>
        <p:spPr bwMode="auto">
          <a:xfrm flipV="1">
            <a:off x="8077205" y="4160838"/>
            <a:ext cx="119063" cy="741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2" name="Line 352"/>
          <p:cNvSpPr>
            <a:spLocks noChangeShapeType="1"/>
          </p:cNvSpPr>
          <p:nvPr/>
        </p:nvSpPr>
        <p:spPr bwMode="auto">
          <a:xfrm flipV="1">
            <a:off x="1676400" y="48260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3" name="Line 353"/>
          <p:cNvSpPr>
            <a:spLocks noChangeShapeType="1"/>
          </p:cNvSpPr>
          <p:nvPr/>
        </p:nvSpPr>
        <p:spPr bwMode="auto">
          <a:xfrm flipV="1">
            <a:off x="736600" y="4351338"/>
            <a:ext cx="173038" cy="876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4" name="Text Box 354"/>
          <p:cNvSpPr txBox="1">
            <a:spLocks noChangeArrowheads="1"/>
          </p:cNvSpPr>
          <p:nvPr/>
        </p:nvSpPr>
        <p:spPr bwMode="auto">
          <a:xfrm>
            <a:off x="228600" y="51704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1136995" name="Text Box 355"/>
          <p:cNvSpPr txBox="1">
            <a:spLocks noChangeArrowheads="1"/>
          </p:cNvSpPr>
          <p:nvPr/>
        </p:nvSpPr>
        <p:spPr bwMode="auto">
          <a:xfrm>
            <a:off x="5943600" y="312261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用户邮箱</a:t>
            </a:r>
          </a:p>
        </p:txBody>
      </p:sp>
      <p:sp>
        <p:nvSpPr>
          <p:cNvPr id="1136996" name="Line 356"/>
          <p:cNvSpPr>
            <a:spLocks noChangeShapeType="1"/>
          </p:cNvSpPr>
          <p:nvPr/>
        </p:nvSpPr>
        <p:spPr bwMode="auto">
          <a:xfrm rot="-10800000" flipH="1" flipV="1">
            <a:off x="6477001" y="3454400"/>
            <a:ext cx="439738" cy="444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7" name="Text Box 357"/>
          <p:cNvSpPr txBox="1">
            <a:spLocks noChangeArrowheads="1"/>
          </p:cNvSpPr>
          <p:nvPr/>
        </p:nvSpPr>
        <p:spPr bwMode="auto">
          <a:xfrm>
            <a:off x="8274054" y="342741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接收方</a:t>
            </a:r>
          </a:p>
        </p:txBody>
      </p:sp>
      <p:sp>
        <p:nvSpPr>
          <p:cNvPr id="1136998" name="Line 358"/>
          <p:cNvSpPr>
            <a:spLocks noChangeShapeType="1"/>
          </p:cNvSpPr>
          <p:nvPr/>
        </p:nvSpPr>
        <p:spPr bwMode="auto">
          <a:xfrm flipV="1">
            <a:off x="6096004" y="5087948"/>
            <a:ext cx="595313" cy="403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99" name="Line 359"/>
          <p:cNvSpPr>
            <a:spLocks noChangeShapeType="1"/>
          </p:cNvSpPr>
          <p:nvPr/>
        </p:nvSpPr>
        <p:spPr bwMode="auto">
          <a:xfrm flipH="1" flipV="1">
            <a:off x="2590803" y="5130810"/>
            <a:ext cx="438150" cy="371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15" name="Text Box 375"/>
          <p:cNvSpPr txBox="1">
            <a:spLocks noChangeArrowheads="1"/>
          </p:cNvSpPr>
          <p:nvPr/>
        </p:nvSpPr>
        <p:spPr bwMode="auto">
          <a:xfrm>
            <a:off x="923925" y="355441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发送邮件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137016" name="Text Box 376"/>
          <p:cNvSpPr txBox="1">
            <a:spLocks noChangeArrowheads="1"/>
          </p:cNvSpPr>
          <p:nvPr/>
        </p:nvSpPr>
        <p:spPr bwMode="auto">
          <a:xfrm>
            <a:off x="4083050" y="2938463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（发送邮件）</a:t>
            </a:r>
          </a:p>
        </p:txBody>
      </p:sp>
      <p:sp>
        <p:nvSpPr>
          <p:cNvPr id="1137019" name="Text Box 379"/>
          <p:cNvSpPr txBox="1">
            <a:spLocks noChangeArrowheads="1"/>
          </p:cNvSpPr>
          <p:nvPr/>
        </p:nvSpPr>
        <p:spPr bwMode="auto">
          <a:xfrm>
            <a:off x="6988175" y="323056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读取邮件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137024" name="Text Box 384"/>
          <p:cNvSpPr txBox="1">
            <a:spLocks noChangeArrowheads="1"/>
          </p:cNvSpPr>
          <p:nvPr/>
        </p:nvSpPr>
        <p:spPr bwMode="auto">
          <a:xfrm>
            <a:off x="4322767" y="4289426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1137049" name="Text Box 409"/>
          <p:cNvSpPr txBox="1">
            <a:spLocks noChangeArrowheads="1"/>
          </p:cNvSpPr>
          <p:nvPr/>
        </p:nvSpPr>
        <p:spPr bwMode="auto">
          <a:xfrm>
            <a:off x="4540251" y="3559175"/>
            <a:ext cx="10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连接</a:t>
            </a:r>
          </a:p>
        </p:txBody>
      </p:sp>
      <p:sp>
        <p:nvSpPr>
          <p:cNvPr id="366" name="矩形 365"/>
          <p:cNvSpPr/>
          <p:nvPr/>
        </p:nvSpPr>
        <p:spPr>
          <a:xfrm>
            <a:off x="285723" y="1571614"/>
            <a:ext cx="8358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 smtClean="0">
                <a:solidFill>
                  <a:srgbClr val="000000"/>
                </a:solidFill>
                <a:latin typeface="Arial"/>
                <a:ea typeface="黑体"/>
                <a:cs typeface="+mj-cs"/>
              </a:rPr>
              <a:t>用户代理、邮件服务器、协议；</a:t>
            </a:r>
            <a:endParaRPr lang="en-US" altLang="zh-CN" sz="3200" kern="0" dirty="0" smtClean="0">
              <a:solidFill>
                <a:srgbClr val="000000"/>
              </a:solidFill>
              <a:latin typeface="Arial"/>
              <a:ea typeface="黑体"/>
              <a:cs typeface="+mj-cs"/>
            </a:endParaRPr>
          </a:p>
        </p:txBody>
      </p:sp>
      <p:sp>
        <p:nvSpPr>
          <p:cNvPr id="367" name="灯片编号占位符 366"/>
          <p:cNvSpPr>
            <a:spLocks noGrp="1"/>
          </p:cNvSpPr>
          <p:nvPr>
            <p:ph type="sldNum" sz="quarter" idx="4294967295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用户代理 </a:t>
            </a:r>
            <a:r>
              <a:rPr lang="en-US" altLang="zh-CN" dirty="0" smtClean="0"/>
              <a:t>UA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457" y="1071546"/>
            <a:ext cx="8172478" cy="4244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用户代理 </a:t>
            </a:r>
            <a:r>
              <a:rPr lang="en-US" altLang="zh-CN" dirty="0" smtClean="0">
                <a:solidFill>
                  <a:srgbClr val="FF0000"/>
                </a:solidFill>
              </a:rPr>
              <a:t>UA </a:t>
            </a:r>
            <a:r>
              <a:rPr lang="zh-CN" altLang="en-US" dirty="0" smtClean="0"/>
              <a:t>就是用户与电子邮件系统的接口，是电子邮件客户端软件。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Outlook</a:t>
            </a:r>
            <a:r>
              <a:rPr lang="zh-CN" altLang="en-US" dirty="0" smtClean="0"/>
              <a:t>、</a:t>
            </a:r>
            <a:r>
              <a:rPr lang="en-US" dirty="0" err="1" smtClean="0"/>
              <a:t>Foxmail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用户代理的功能：撰写、显示、处理和通信。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305308" y="6213509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Object 383"/>
          <p:cNvGraphicFramePr>
            <a:graphicFrameLocks noChangeAspect="1"/>
          </p:cNvGraphicFramePr>
          <p:nvPr/>
        </p:nvGraphicFramePr>
        <p:xfrm>
          <a:off x="3734523" y="3775097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64" name="VISIO" r:id="rId3" imgW="1689840" imgH="964440" progId="">
                  <p:embed/>
                </p:oleObj>
              </mc:Choice>
              <mc:Fallback>
                <p:oleObj name="VISIO" r:id="rId3" imgW="1689840" imgH="9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523" y="3775097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3"/>
          <p:cNvSpPr>
            <a:spLocks noChangeShapeType="1"/>
          </p:cNvSpPr>
          <p:nvPr/>
        </p:nvSpPr>
        <p:spPr bwMode="auto">
          <a:xfrm flipH="1" flipV="1">
            <a:off x="1059585" y="4860947"/>
            <a:ext cx="762000" cy="76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7441335" y="4795870"/>
            <a:ext cx="762000" cy="142875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90"/>
              </a:cxn>
            </a:cxnLst>
            <a:rect l="0" t="0" r="r" b="b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5841135" y="5013347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2812185" y="5000647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989" y="404021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53235" y="590076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邮件缓存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286380" y="6000772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接收端</a:t>
            </a:r>
          </a:p>
          <a:p>
            <a:r>
              <a:rPr kumimoji="1" lang="zh-CN" altLang="en-US" sz="18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317385" y="4325970"/>
            <a:ext cx="1296988" cy="1296987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6699973" y="4435497"/>
            <a:ext cx="457200" cy="457200"/>
            <a:chOff x="2351" y="2975"/>
            <a:chExt cx="481" cy="433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6595198" y="4987947"/>
            <a:ext cx="730250" cy="457200"/>
            <a:chOff x="1296" y="768"/>
            <a:chExt cx="556" cy="336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1373" y="852"/>
              <a:ext cx="394" cy="216"/>
              <a:chOff x="2928" y="3744"/>
              <a:chExt cx="528" cy="336"/>
            </a:xfrm>
          </p:grpSpPr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4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27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1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0" name="Group 32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34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" name="Line 37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38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42" name="Group 39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41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Line 44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383315" y="4541860"/>
            <a:ext cx="884238" cy="1014412"/>
            <a:chOff x="246" y="1767"/>
            <a:chExt cx="557" cy="639"/>
          </a:xfrm>
        </p:grpSpPr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102" name="Freeform 47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/>
                <a:ahLst/>
                <a:cxnLst>
                  <a:cxn ang="0">
                    <a:pos x="652" y="26"/>
                  </a:cxn>
                  <a:cxn ang="0">
                    <a:pos x="982" y="1347"/>
                  </a:cxn>
                  <a:cxn ang="0">
                    <a:pos x="0" y="1477"/>
                  </a:cxn>
                  <a:cxn ang="0">
                    <a:pos x="252" y="0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0" name="Group 48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105" name="Freeform 49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/>
                  <a:ahLst/>
                  <a:cxnLst>
                    <a:cxn ang="0">
                      <a:pos x="2751" y="270"/>
                    </a:cxn>
                    <a:cxn ang="0">
                      <a:pos x="1016" y="522"/>
                    </a:cxn>
                    <a:cxn ang="0">
                      <a:pos x="0" y="132"/>
                    </a:cxn>
                    <a:cxn ang="0">
                      <a:pos x="1302" y="0"/>
                    </a:cxn>
                    <a:cxn ang="0">
                      <a:pos x="2751" y="270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50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/>
                  <a:ahLst/>
                  <a:cxnLst>
                    <a:cxn ang="0">
                      <a:pos x="1728" y="0"/>
                    </a:cxn>
                    <a:cxn ang="0">
                      <a:pos x="0" y="251"/>
                    </a:cxn>
                    <a:cxn ang="0">
                      <a:pos x="0" y="337"/>
                    </a:cxn>
                    <a:cxn ang="0">
                      <a:pos x="1728" y="88"/>
                    </a:cxn>
                    <a:cxn ang="0">
                      <a:pos x="1728" y="0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/>
                  <a:ahLst/>
                  <a:cxnLst>
                    <a:cxn ang="0">
                      <a:pos x="1016" y="476"/>
                    </a:cxn>
                    <a:cxn ang="0">
                      <a:pos x="1016" y="390"/>
                    </a:cxn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016" y="476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" name="Freeform 52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1195" y="1747"/>
                  </a:cxn>
                  <a:cxn ang="0">
                    <a:pos x="0" y="1893"/>
                  </a:cxn>
                  <a:cxn ang="0">
                    <a:pos x="191" y="35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" name="Group 53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52" name="Group 54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53" name="Group 55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5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9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848" y="162"/>
                        </a:cxn>
                        <a:cxn ang="0">
                          <a:pos x="848" y="530"/>
                        </a:cxn>
                        <a:cxn ang="0">
                          <a:pos x="0" y="258"/>
                        </a:cxn>
                        <a:cxn ang="0">
                          <a:pos x="0" y="0"/>
                        </a:cxn>
                        <a:cxn ang="0">
                          <a:pos x="848" y="162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0" y="404"/>
                        </a:cxn>
                        <a:cxn ang="0">
                          <a:pos x="631" y="312"/>
                        </a:cxn>
                        <a:cxn ang="0">
                          <a:pos x="631" y="0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1479" y="126"/>
                        </a:cxn>
                        <a:cxn ang="0">
                          <a:pos x="842" y="162"/>
                        </a:cxn>
                        <a:cxn ang="0">
                          <a:pos x="0" y="0"/>
                        </a:cxn>
                        <a:cxn ang="0">
                          <a:pos x="619" y="0"/>
                        </a:cxn>
                        <a:cxn ang="0">
                          <a:pos x="1479" y="126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4" name="Freeform 60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/>
                    <a:ahLst/>
                    <a:cxnLst>
                      <a:cxn ang="0">
                        <a:pos x="538" y="86"/>
                      </a:cxn>
                      <a:cxn ang="0">
                        <a:pos x="538" y="135"/>
                      </a:cxn>
                      <a:cxn ang="0">
                        <a:pos x="287" y="151"/>
                      </a:cxn>
                      <a:cxn ang="0">
                        <a:pos x="0" y="97"/>
                      </a:cxn>
                      <a:cxn ang="0">
                        <a:pos x="0" y="0"/>
                      </a:cxn>
                      <a:cxn ang="0">
                        <a:pos x="538" y="86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9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589" y="740"/>
                        </a:cxn>
                        <a:cxn ang="0">
                          <a:pos x="686" y="24"/>
                        </a:cxn>
                        <a:cxn ang="0">
                          <a:pos x="95" y="0"/>
                        </a:cxn>
                        <a:cxn ang="0">
                          <a:pos x="0" y="638"/>
                        </a:cxn>
                        <a:cxn ang="0">
                          <a:pos x="589" y="740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97" y="0"/>
                        </a:cxn>
                        <a:cxn ang="0">
                          <a:pos x="608" y="163"/>
                        </a:cxn>
                        <a:cxn ang="0">
                          <a:pos x="536" y="735"/>
                        </a:cxn>
                        <a:cxn ang="0">
                          <a:pos x="0" y="717"/>
                        </a:cxn>
                        <a:cxn ang="0">
                          <a:pos x="97" y="0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493" y="25"/>
                        </a:cxn>
                        <a:cxn ang="0">
                          <a:pos x="423" y="557"/>
                        </a:cxn>
                        <a:cxn ang="0">
                          <a:pos x="0" y="494"/>
                        </a:cxn>
                        <a:cxn ang="0">
                          <a:pos x="73" y="0"/>
                        </a:cxn>
                        <a:cxn ang="0">
                          <a:pos x="493" y="25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Group 65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86" name="Freeform 66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83" y="104"/>
                      </a:cxn>
                      <a:cxn ang="0">
                        <a:pos x="483" y="346"/>
                      </a:cxn>
                      <a:cxn ang="0">
                        <a:pos x="0" y="19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3" name="Group 73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95" name="Group 74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82" name="Freeform 75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53" y="131"/>
                      </a:cxn>
                      <a:cxn ang="0">
                        <a:pos x="14" y="140"/>
                      </a:cxn>
                      <a:cxn ang="0">
                        <a:pos x="0" y="6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76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136" y="5"/>
                      </a:cxn>
                      <a:cxn ang="0">
                        <a:pos x="148" y="122"/>
                      </a:cxn>
                      <a:cxn ang="0">
                        <a:pos x="0" y="61"/>
                      </a:cxn>
                      <a:cxn ang="0">
                        <a:pos x="58" y="43"/>
                      </a:cxn>
                      <a:cxn ang="0">
                        <a:pos x="111" y="70"/>
                      </a:cxn>
                      <a:cxn ang="0">
                        <a:pos x="94" y="0"/>
                      </a:cxn>
                      <a:cxn ang="0">
                        <a:pos x="136" y="5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" name="Group 77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55" name="Freeform 78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/>
                    <a:ahLst/>
                    <a:cxnLst>
                      <a:cxn ang="0">
                        <a:pos x="1132" y="223"/>
                      </a:cxn>
                      <a:cxn ang="0">
                        <a:pos x="589" y="525"/>
                      </a:cxn>
                      <a:cxn ang="0">
                        <a:pos x="0" y="230"/>
                      </a:cxn>
                      <a:cxn ang="0">
                        <a:pos x="452" y="0"/>
                      </a:cxn>
                      <a:cxn ang="0">
                        <a:pos x="1132" y="223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79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/>
                    <a:ahLst/>
                    <a:cxnLst>
                      <a:cxn ang="0">
                        <a:pos x="547" y="0"/>
                      </a:cxn>
                      <a:cxn ang="0">
                        <a:pos x="0" y="307"/>
                      </a:cxn>
                      <a:cxn ang="0">
                        <a:pos x="16" y="371"/>
                      </a:cxn>
                      <a:cxn ang="0">
                        <a:pos x="566" y="60"/>
                      </a:cxn>
                      <a:cxn ang="0">
                        <a:pos x="547" y="0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80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/>
                    <a:ahLst/>
                    <a:cxnLst>
                      <a:cxn ang="0">
                        <a:pos x="605" y="363"/>
                      </a:cxn>
                      <a:cxn ang="0">
                        <a:pos x="587" y="295"/>
                      </a:cxn>
                      <a:cxn ang="0">
                        <a:pos x="0" y="0"/>
                      </a:cxn>
                      <a:cxn ang="0">
                        <a:pos x="21" y="53"/>
                      </a:cxn>
                      <a:cxn ang="0">
                        <a:pos x="605" y="363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81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/>
                    <a:ahLst/>
                    <a:cxnLst>
                      <a:cxn ang="0">
                        <a:pos x="454" y="59"/>
                      </a:cxn>
                      <a:cxn ang="0">
                        <a:pos x="297" y="0"/>
                      </a:cxn>
                      <a:cxn ang="0">
                        <a:pos x="0" y="161"/>
                      </a:cxn>
                      <a:cxn ang="0">
                        <a:pos x="151" y="230"/>
                      </a:cxn>
                      <a:cxn ang="0">
                        <a:pos x="454" y="5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82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/>
                    <a:ahLst/>
                    <a:cxnLst>
                      <a:cxn ang="0">
                        <a:pos x="669" y="150"/>
                      </a:cxn>
                      <a:cxn ang="0">
                        <a:pos x="377" y="309"/>
                      </a:cxn>
                      <a:cxn ang="0">
                        <a:pos x="0" y="132"/>
                      </a:cxn>
                      <a:cxn ang="0">
                        <a:pos x="273" y="0"/>
                      </a:cxn>
                      <a:cxn ang="0">
                        <a:pos x="669" y="150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83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/>
                    <a:ahLst/>
                    <a:cxnLst>
                      <a:cxn ang="0">
                        <a:pos x="584" y="283"/>
                      </a:cxn>
                      <a:cxn ang="0">
                        <a:pos x="738" y="205"/>
                      </a:cxn>
                      <a:cxn ang="0">
                        <a:pos x="118" y="0"/>
                      </a:cxn>
                      <a:cxn ang="0">
                        <a:pos x="0" y="60"/>
                      </a:cxn>
                      <a:cxn ang="0">
                        <a:pos x="584" y="283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8" name="Group 105"/>
          <p:cNvGrpSpPr>
            <a:grpSpLocks/>
          </p:cNvGrpSpPr>
          <p:nvPr/>
        </p:nvGrpSpPr>
        <p:grpSpPr bwMode="auto">
          <a:xfrm>
            <a:off x="448398" y="4708547"/>
            <a:ext cx="87312" cy="171450"/>
            <a:chOff x="287" y="1872"/>
            <a:chExt cx="55" cy="108"/>
          </a:xfrm>
        </p:grpSpPr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3" y="121"/>
                </a:cxn>
                <a:cxn ang="0">
                  <a:pos x="104" y="84"/>
                </a:cxn>
                <a:cxn ang="0">
                  <a:pos x="125" y="30"/>
                </a:cxn>
                <a:cxn ang="0">
                  <a:pos x="137" y="6"/>
                </a:cxn>
                <a:cxn ang="0">
                  <a:pos x="195" y="0"/>
                </a:cxn>
                <a:cxn ang="0">
                  <a:pos x="276" y="45"/>
                </a:cxn>
                <a:cxn ang="0">
                  <a:pos x="255" y="143"/>
                </a:cxn>
                <a:cxn ang="0">
                  <a:pos x="232" y="198"/>
                </a:cxn>
                <a:cxn ang="0">
                  <a:pos x="179" y="365"/>
                </a:cxn>
                <a:cxn ang="0">
                  <a:pos x="92" y="540"/>
                </a:cxn>
                <a:cxn ang="0">
                  <a:pos x="0" y="192"/>
                </a:cxn>
              </a:cxnLst>
              <a:rect l="0" t="0" r="r" b="b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5" y="25"/>
                </a:cxn>
                <a:cxn ang="0">
                  <a:pos x="165" y="46"/>
                </a:cxn>
                <a:cxn ang="0">
                  <a:pos x="216" y="44"/>
                </a:cxn>
                <a:cxn ang="0">
                  <a:pos x="185" y="132"/>
                </a:cxn>
                <a:cxn ang="0">
                  <a:pos x="147" y="128"/>
                </a:cxn>
                <a:cxn ang="0">
                  <a:pos x="118" y="112"/>
                </a:cxn>
                <a:cxn ang="0">
                  <a:pos x="134" y="138"/>
                </a:cxn>
                <a:cxn ang="0">
                  <a:pos x="177" y="146"/>
                </a:cxn>
                <a:cxn ang="0">
                  <a:pos x="145" y="242"/>
                </a:cxn>
                <a:cxn ang="0">
                  <a:pos x="124" y="312"/>
                </a:cxn>
                <a:cxn ang="0">
                  <a:pos x="115" y="271"/>
                </a:cxn>
                <a:cxn ang="0">
                  <a:pos x="103" y="197"/>
                </a:cxn>
                <a:cxn ang="0">
                  <a:pos x="102" y="155"/>
                </a:cxn>
                <a:cxn ang="0">
                  <a:pos x="94" y="173"/>
                </a:cxn>
                <a:cxn ang="0">
                  <a:pos x="94" y="222"/>
                </a:cxn>
                <a:cxn ang="0">
                  <a:pos x="103" y="290"/>
                </a:cxn>
                <a:cxn ang="0">
                  <a:pos x="110" y="333"/>
                </a:cxn>
                <a:cxn ang="0">
                  <a:pos x="91" y="385"/>
                </a:cxn>
                <a:cxn ang="0">
                  <a:pos x="55" y="250"/>
                </a:cxn>
                <a:cxn ang="0">
                  <a:pos x="39" y="204"/>
                </a:cxn>
                <a:cxn ang="0">
                  <a:pos x="12" y="135"/>
                </a:cxn>
                <a:cxn ang="0">
                  <a:pos x="0" y="115"/>
                </a:cxn>
                <a:cxn ang="0">
                  <a:pos x="16" y="88"/>
                </a:cxn>
                <a:cxn ang="0">
                  <a:pos x="64" y="64"/>
                </a:cxn>
                <a:cxn ang="0">
                  <a:pos x="81" y="87"/>
                </a:cxn>
                <a:cxn ang="0">
                  <a:pos x="71" y="46"/>
                </a:cxn>
                <a:cxn ang="0">
                  <a:pos x="91" y="0"/>
                </a:cxn>
              </a:cxnLst>
              <a:rect l="0" t="0" r="r" b="b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108"/>
          <p:cNvGrpSpPr>
            <a:grpSpLocks/>
          </p:cNvGrpSpPr>
          <p:nvPr/>
        </p:nvGrpSpPr>
        <p:grpSpPr bwMode="auto">
          <a:xfrm>
            <a:off x="434115" y="4610122"/>
            <a:ext cx="111125" cy="120650"/>
            <a:chOff x="278" y="1810"/>
            <a:chExt cx="70" cy="76"/>
          </a:xfrm>
        </p:grpSpPr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/>
              <a:ahLst/>
              <a:cxnLst>
                <a:cxn ang="0">
                  <a:pos x="3" y="130"/>
                </a:cxn>
                <a:cxn ang="0">
                  <a:pos x="11" y="155"/>
                </a:cxn>
                <a:cxn ang="0">
                  <a:pos x="26" y="167"/>
                </a:cxn>
                <a:cxn ang="0">
                  <a:pos x="35" y="187"/>
                </a:cxn>
                <a:cxn ang="0">
                  <a:pos x="45" y="203"/>
                </a:cxn>
                <a:cxn ang="0">
                  <a:pos x="61" y="218"/>
                </a:cxn>
                <a:cxn ang="0">
                  <a:pos x="73" y="227"/>
                </a:cxn>
                <a:cxn ang="0">
                  <a:pos x="93" y="238"/>
                </a:cxn>
                <a:cxn ang="0">
                  <a:pos x="96" y="252"/>
                </a:cxn>
                <a:cxn ang="0">
                  <a:pos x="96" y="270"/>
                </a:cxn>
                <a:cxn ang="0">
                  <a:pos x="91" y="315"/>
                </a:cxn>
                <a:cxn ang="0">
                  <a:pos x="127" y="341"/>
                </a:cxn>
                <a:cxn ang="0">
                  <a:pos x="157" y="354"/>
                </a:cxn>
                <a:cxn ang="0">
                  <a:pos x="182" y="356"/>
                </a:cxn>
                <a:cxn ang="0">
                  <a:pos x="207" y="354"/>
                </a:cxn>
                <a:cxn ang="0">
                  <a:pos x="216" y="325"/>
                </a:cxn>
                <a:cxn ang="0">
                  <a:pos x="222" y="260"/>
                </a:cxn>
                <a:cxn ang="0">
                  <a:pos x="237" y="237"/>
                </a:cxn>
                <a:cxn ang="0">
                  <a:pos x="248" y="204"/>
                </a:cxn>
                <a:cxn ang="0">
                  <a:pos x="250" y="173"/>
                </a:cxn>
                <a:cxn ang="0">
                  <a:pos x="255" y="131"/>
                </a:cxn>
                <a:cxn ang="0">
                  <a:pos x="256" y="107"/>
                </a:cxn>
                <a:cxn ang="0">
                  <a:pos x="255" y="92"/>
                </a:cxn>
                <a:cxn ang="0">
                  <a:pos x="248" y="66"/>
                </a:cxn>
                <a:cxn ang="0">
                  <a:pos x="234" y="52"/>
                </a:cxn>
                <a:cxn ang="0">
                  <a:pos x="215" y="48"/>
                </a:cxn>
                <a:cxn ang="0">
                  <a:pos x="208" y="33"/>
                </a:cxn>
                <a:cxn ang="0">
                  <a:pos x="191" y="23"/>
                </a:cxn>
                <a:cxn ang="0">
                  <a:pos x="173" y="33"/>
                </a:cxn>
                <a:cxn ang="0">
                  <a:pos x="160" y="12"/>
                </a:cxn>
                <a:cxn ang="0">
                  <a:pos x="140" y="5"/>
                </a:cxn>
                <a:cxn ang="0">
                  <a:pos x="118" y="24"/>
                </a:cxn>
                <a:cxn ang="0">
                  <a:pos x="108" y="0"/>
                </a:cxn>
                <a:cxn ang="0">
                  <a:pos x="78" y="3"/>
                </a:cxn>
                <a:cxn ang="0">
                  <a:pos x="63" y="42"/>
                </a:cxn>
                <a:cxn ang="0">
                  <a:pos x="60" y="64"/>
                </a:cxn>
                <a:cxn ang="0">
                  <a:pos x="57" y="93"/>
                </a:cxn>
                <a:cxn ang="0">
                  <a:pos x="51" y="131"/>
                </a:cxn>
                <a:cxn ang="0">
                  <a:pos x="43" y="116"/>
                </a:cxn>
                <a:cxn ang="0">
                  <a:pos x="39" y="89"/>
                </a:cxn>
                <a:cxn ang="0">
                  <a:pos x="34" y="70"/>
                </a:cxn>
                <a:cxn ang="0">
                  <a:pos x="27" y="61"/>
                </a:cxn>
                <a:cxn ang="0">
                  <a:pos x="12" y="54"/>
                </a:cxn>
                <a:cxn ang="0">
                  <a:pos x="4" y="57"/>
                </a:cxn>
                <a:cxn ang="0">
                  <a:pos x="0" y="66"/>
                </a:cxn>
                <a:cxn ang="0">
                  <a:pos x="5" y="80"/>
                </a:cxn>
                <a:cxn ang="0">
                  <a:pos x="7" y="107"/>
                </a:cxn>
                <a:cxn ang="0">
                  <a:pos x="3" y="130"/>
                </a:cxn>
              </a:cxnLst>
              <a:rect l="0" t="0" r="r" b="b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3" y="30"/>
                </a:cxn>
                <a:cxn ang="0">
                  <a:pos x="22" y="49"/>
                </a:cxn>
                <a:cxn ang="0">
                  <a:pos x="11" y="91"/>
                </a:cxn>
                <a:cxn ang="0">
                  <a:pos x="18" y="100"/>
                </a:cxn>
                <a:cxn ang="0">
                  <a:pos x="28" y="104"/>
                </a:cxn>
                <a:cxn ang="0">
                  <a:pos x="41" y="102"/>
                </a:cxn>
                <a:cxn ang="0">
                  <a:pos x="51" y="79"/>
                </a:cxn>
                <a:cxn ang="0">
                  <a:pos x="60" y="61"/>
                </a:cxn>
                <a:cxn ang="0">
                  <a:pos x="55" y="36"/>
                </a:cxn>
                <a:cxn ang="0">
                  <a:pos x="53" y="9"/>
                </a:cxn>
                <a:cxn ang="0">
                  <a:pos x="60" y="12"/>
                </a:cxn>
                <a:cxn ang="0">
                  <a:pos x="62" y="37"/>
                </a:cxn>
                <a:cxn ang="0">
                  <a:pos x="65" y="54"/>
                </a:cxn>
                <a:cxn ang="0">
                  <a:pos x="65" y="68"/>
                </a:cxn>
                <a:cxn ang="0">
                  <a:pos x="56" y="83"/>
                </a:cxn>
                <a:cxn ang="0">
                  <a:pos x="47" y="100"/>
                </a:cxn>
                <a:cxn ang="0">
                  <a:pos x="46" y="116"/>
                </a:cxn>
                <a:cxn ang="0">
                  <a:pos x="56" y="123"/>
                </a:cxn>
                <a:cxn ang="0">
                  <a:pos x="75" y="120"/>
                </a:cxn>
                <a:cxn ang="0">
                  <a:pos x="86" y="106"/>
                </a:cxn>
                <a:cxn ang="0">
                  <a:pos x="104" y="84"/>
                </a:cxn>
                <a:cxn ang="0">
                  <a:pos x="103" y="70"/>
                </a:cxn>
                <a:cxn ang="0">
                  <a:pos x="101" y="45"/>
                </a:cxn>
                <a:cxn ang="0">
                  <a:pos x="107" y="65"/>
                </a:cxn>
                <a:cxn ang="0">
                  <a:pos x="108" y="84"/>
                </a:cxn>
                <a:cxn ang="0">
                  <a:pos x="94" y="103"/>
                </a:cxn>
                <a:cxn ang="0">
                  <a:pos x="93" y="117"/>
                </a:cxn>
                <a:cxn ang="0">
                  <a:pos x="96" y="128"/>
                </a:cxn>
                <a:cxn ang="0">
                  <a:pos x="104" y="131"/>
                </a:cxn>
                <a:cxn ang="0">
                  <a:pos x="113" y="125"/>
                </a:cxn>
                <a:cxn ang="0">
                  <a:pos x="129" y="109"/>
                </a:cxn>
                <a:cxn ang="0">
                  <a:pos x="116" y="127"/>
                </a:cxn>
                <a:cxn ang="0">
                  <a:pos x="111" y="134"/>
                </a:cxn>
                <a:cxn ang="0">
                  <a:pos x="97" y="134"/>
                </a:cxn>
                <a:cxn ang="0">
                  <a:pos x="91" y="126"/>
                </a:cxn>
                <a:cxn ang="0">
                  <a:pos x="87" y="114"/>
                </a:cxn>
                <a:cxn ang="0">
                  <a:pos x="79" y="125"/>
                </a:cxn>
                <a:cxn ang="0">
                  <a:pos x="63" y="127"/>
                </a:cxn>
                <a:cxn ang="0">
                  <a:pos x="49" y="127"/>
                </a:cxn>
                <a:cxn ang="0">
                  <a:pos x="43" y="116"/>
                </a:cxn>
                <a:cxn ang="0">
                  <a:pos x="41" y="106"/>
                </a:cxn>
                <a:cxn ang="0">
                  <a:pos x="35" y="109"/>
                </a:cxn>
                <a:cxn ang="0">
                  <a:pos x="24" y="109"/>
                </a:cxn>
                <a:cxn ang="0">
                  <a:pos x="11" y="101"/>
                </a:cxn>
                <a:cxn ang="0">
                  <a:pos x="8" y="86"/>
                </a:cxn>
                <a:cxn ang="0">
                  <a:pos x="18" y="51"/>
                </a:cxn>
                <a:cxn ang="0">
                  <a:pos x="7" y="29"/>
                </a:cxn>
                <a:cxn ang="0">
                  <a:pos x="0" y="0"/>
                </a:cxn>
                <a:cxn ang="0">
                  <a:pos x="6" y="2"/>
                </a:cxn>
              </a:cxnLst>
              <a:rect l="0" t="0" r="r" b="b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4"/>
                </a:cxn>
                <a:cxn ang="0">
                  <a:pos x="20" y="4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/>
              <a:ahLst/>
              <a:cxnLst>
                <a:cxn ang="0">
                  <a:pos x="27" y="7"/>
                </a:cxn>
                <a:cxn ang="0">
                  <a:pos x="23" y="3"/>
                </a:cxn>
                <a:cxn ang="0">
                  <a:pos x="17" y="1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8" y="3"/>
                </a:cxn>
                <a:cxn ang="0">
                  <a:pos x="15" y="2"/>
                </a:cxn>
                <a:cxn ang="0">
                  <a:pos x="27" y="7"/>
                </a:cxn>
              </a:cxnLst>
              <a:rect l="0" t="0" r="r" b="b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1" y="0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11" y="1"/>
                </a:cxn>
                <a:cxn ang="0">
                  <a:pos x="0" y="2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25" y="42"/>
                </a:cxn>
                <a:cxn ang="0">
                  <a:pos x="26" y="74"/>
                </a:cxn>
                <a:cxn ang="0">
                  <a:pos x="31" y="49"/>
                </a:cxn>
                <a:cxn ang="0">
                  <a:pos x="29" y="29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3"/>
                </a:cxn>
                <a:cxn ang="0">
                  <a:pos x="50" y="25"/>
                </a:cxn>
                <a:cxn ang="0">
                  <a:pos x="28" y="9"/>
                </a:cxn>
                <a:cxn ang="0">
                  <a:pos x="1" y="0"/>
                </a:cxn>
                <a:cxn ang="0">
                  <a:pos x="0" y="11"/>
                </a:cxn>
              </a:cxnLst>
              <a:rect l="0" t="0" r="r" b="b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20" y="21"/>
                </a:cxn>
                <a:cxn ang="0">
                  <a:pos x="0" y="33"/>
                </a:cxn>
                <a:cxn ang="0">
                  <a:pos x="26" y="25"/>
                </a:cxn>
                <a:cxn ang="0">
                  <a:pos x="39" y="0"/>
                </a:cxn>
              </a:cxnLst>
              <a:rect l="0" t="0" r="r" b="b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3"/>
                </a:cxn>
                <a:cxn ang="0">
                  <a:pos x="22" y="29"/>
                </a:cxn>
                <a:cxn ang="0">
                  <a:pos x="38" y="35"/>
                </a:cxn>
                <a:cxn ang="0">
                  <a:pos x="12" y="32"/>
                </a:cxn>
                <a:cxn ang="0">
                  <a:pos x="3" y="21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/>
              <a:ahLst/>
              <a:cxnLst>
                <a:cxn ang="0">
                  <a:pos x="165" y="158"/>
                </a:cxn>
                <a:cxn ang="0">
                  <a:pos x="201" y="76"/>
                </a:cxn>
                <a:cxn ang="0">
                  <a:pos x="132" y="31"/>
                </a:cxn>
                <a:cxn ang="0">
                  <a:pos x="29" y="0"/>
                </a:cxn>
                <a:cxn ang="0">
                  <a:pos x="0" y="87"/>
                </a:cxn>
                <a:cxn ang="0">
                  <a:pos x="94" y="114"/>
                </a:cxn>
                <a:cxn ang="0">
                  <a:pos x="165" y="158"/>
                </a:cxn>
              </a:cxnLst>
              <a:rect l="0" t="0" r="r" b="b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Oval 119"/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7" y="55"/>
                </a:cxn>
                <a:cxn ang="0">
                  <a:pos x="5" y="36"/>
                </a:cxn>
                <a:cxn ang="0">
                  <a:pos x="4" y="23"/>
                </a:cxn>
                <a:cxn ang="0">
                  <a:pos x="0" y="13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27" y="6"/>
                </a:cxn>
                <a:cxn ang="0">
                  <a:pos x="33" y="16"/>
                </a:cxn>
                <a:cxn ang="0">
                  <a:pos x="37" y="27"/>
                </a:cxn>
                <a:cxn ang="0">
                  <a:pos x="39" y="39"/>
                </a:cxn>
                <a:cxn ang="0">
                  <a:pos x="40" y="59"/>
                </a:cxn>
                <a:cxn ang="0">
                  <a:pos x="52" y="79"/>
                </a:cxn>
                <a:cxn ang="0">
                  <a:pos x="23" y="111"/>
                </a:cxn>
                <a:cxn ang="0">
                  <a:pos x="11" y="103"/>
                </a:cxn>
                <a:cxn ang="0">
                  <a:pos x="4" y="74"/>
                </a:cxn>
              </a:cxnLst>
              <a:rect l="0" t="0" r="r" b="b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4"/>
                </a:cxn>
                <a:cxn ang="0">
                  <a:pos x="9" y="34"/>
                </a:cxn>
                <a:cxn ang="0">
                  <a:pos x="0" y="26"/>
                </a:cxn>
                <a:cxn ang="0">
                  <a:pos x="24" y="0"/>
                </a:cxn>
              </a:cxnLst>
              <a:rect l="0" t="0" r="r" b="b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7" y="64"/>
                </a:cxn>
                <a:cxn ang="0">
                  <a:pos x="5" y="73"/>
                </a:cxn>
                <a:cxn ang="0">
                  <a:pos x="7" y="84"/>
                </a:cxn>
                <a:cxn ang="0">
                  <a:pos x="14" y="95"/>
                </a:cxn>
                <a:cxn ang="0">
                  <a:pos x="21" y="96"/>
                </a:cxn>
                <a:cxn ang="0">
                  <a:pos x="34" y="97"/>
                </a:cxn>
                <a:cxn ang="0">
                  <a:pos x="43" y="91"/>
                </a:cxn>
                <a:cxn ang="0">
                  <a:pos x="46" y="88"/>
                </a:cxn>
                <a:cxn ang="0">
                  <a:pos x="48" y="77"/>
                </a:cxn>
                <a:cxn ang="0">
                  <a:pos x="48" y="59"/>
                </a:cxn>
                <a:cxn ang="0">
                  <a:pos x="48" y="48"/>
                </a:cxn>
                <a:cxn ang="0">
                  <a:pos x="46" y="32"/>
                </a:cxn>
                <a:cxn ang="0">
                  <a:pos x="44" y="22"/>
                </a:cxn>
                <a:cxn ang="0">
                  <a:pos x="36" y="0"/>
                </a:cxn>
                <a:cxn ang="0">
                  <a:pos x="7" y="1"/>
                </a:cxn>
                <a:cxn ang="0">
                  <a:pos x="0" y="23"/>
                </a:cxn>
              </a:cxnLst>
              <a:rect l="0" t="0" r="r" b="b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12" y="0"/>
                </a:cxn>
                <a:cxn ang="0">
                  <a:pos x="3" y="1"/>
                </a:cxn>
                <a:cxn ang="0">
                  <a:pos x="0" y="5"/>
                </a:cxn>
                <a:cxn ang="0">
                  <a:pos x="1" y="20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24" y="5"/>
                </a:cxn>
              </a:cxnLst>
              <a:rect l="0" t="0" r="r" b="b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124"/>
          <p:cNvGrpSpPr>
            <a:grpSpLocks/>
          </p:cNvGrpSpPr>
          <p:nvPr/>
        </p:nvGrpSpPr>
        <p:grpSpPr bwMode="auto">
          <a:xfrm>
            <a:off x="588099" y="5411810"/>
            <a:ext cx="220662" cy="112712"/>
            <a:chOff x="375" y="2315"/>
            <a:chExt cx="139" cy="71"/>
          </a:xfrm>
        </p:grpSpPr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375" y="2315"/>
              <a:ext cx="139" cy="71"/>
            </a:xfrm>
            <a:custGeom>
              <a:avLst/>
              <a:gdLst/>
              <a:ahLst/>
              <a:cxnLst>
                <a:cxn ang="0">
                  <a:pos x="279" y="11"/>
                </a:cxn>
                <a:cxn ang="0">
                  <a:pos x="274" y="104"/>
                </a:cxn>
                <a:cxn ang="0">
                  <a:pos x="455" y="189"/>
                </a:cxn>
                <a:cxn ang="0">
                  <a:pos x="607" y="226"/>
                </a:cxn>
                <a:cxn ang="0">
                  <a:pos x="691" y="263"/>
                </a:cxn>
                <a:cxn ang="0">
                  <a:pos x="687" y="313"/>
                </a:cxn>
                <a:cxn ang="0">
                  <a:pos x="577" y="343"/>
                </a:cxn>
                <a:cxn ang="0">
                  <a:pos x="413" y="355"/>
                </a:cxn>
                <a:cxn ang="0">
                  <a:pos x="274" y="331"/>
                </a:cxn>
                <a:cxn ang="0">
                  <a:pos x="188" y="307"/>
                </a:cxn>
                <a:cxn ang="0">
                  <a:pos x="183" y="334"/>
                </a:cxn>
                <a:cxn ang="0">
                  <a:pos x="74" y="331"/>
                </a:cxn>
                <a:cxn ang="0">
                  <a:pos x="7" y="318"/>
                </a:cxn>
                <a:cxn ang="0">
                  <a:pos x="7" y="270"/>
                </a:cxn>
                <a:cxn ang="0">
                  <a:pos x="0" y="242"/>
                </a:cxn>
                <a:cxn ang="0">
                  <a:pos x="0" y="173"/>
                </a:cxn>
                <a:cxn ang="0">
                  <a:pos x="18" y="135"/>
                </a:cxn>
                <a:cxn ang="0">
                  <a:pos x="53" y="91"/>
                </a:cxn>
                <a:cxn ang="0">
                  <a:pos x="60" y="0"/>
                </a:cxn>
                <a:cxn ang="0">
                  <a:pos x="279" y="11"/>
                </a:cxn>
              </a:cxnLst>
              <a:rect l="0" t="0" r="r" b="b"/>
              <a:pathLst>
                <a:path w="691" h="355">
                  <a:moveTo>
                    <a:pt x="279" y="11"/>
                  </a:moveTo>
                  <a:lnTo>
                    <a:pt x="274" y="104"/>
                  </a:lnTo>
                  <a:lnTo>
                    <a:pt x="455" y="189"/>
                  </a:lnTo>
                  <a:lnTo>
                    <a:pt x="607" y="226"/>
                  </a:lnTo>
                  <a:lnTo>
                    <a:pt x="691" y="263"/>
                  </a:lnTo>
                  <a:lnTo>
                    <a:pt x="687" y="313"/>
                  </a:lnTo>
                  <a:lnTo>
                    <a:pt x="577" y="343"/>
                  </a:lnTo>
                  <a:lnTo>
                    <a:pt x="413" y="355"/>
                  </a:lnTo>
                  <a:lnTo>
                    <a:pt x="274" y="331"/>
                  </a:lnTo>
                  <a:lnTo>
                    <a:pt x="188" y="307"/>
                  </a:lnTo>
                  <a:lnTo>
                    <a:pt x="183" y="334"/>
                  </a:lnTo>
                  <a:lnTo>
                    <a:pt x="74" y="331"/>
                  </a:lnTo>
                  <a:lnTo>
                    <a:pt x="7" y="318"/>
                  </a:lnTo>
                  <a:lnTo>
                    <a:pt x="7" y="270"/>
                  </a:lnTo>
                  <a:lnTo>
                    <a:pt x="0" y="242"/>
                  </a:lnTo>
                  <a:lnTo>
                    <a:pt x="0" y="173"/>
                  </a:lnTo>
                  <a:lnTo>
                    <a:pt x="18" y="135"/>
                  </a:lnTo>
                  <a:lnTo>
                    <a:pt x="53" y="91"/>
                  </a:lnTo>
                  <a:lnTo>
                    <a:pt x="60" y="0"/>
                  </a:lnTo>
                  <a:lnTo>
                    <a:pt x="279" y="11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421" y="234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58"/>
                </a:cxn>
                <a:cxn ang="0">
                  <a:pos x="186" y="110"/>
                </a:cxn>
                <a:cxn ang="0">
                  <a:pos x="208" y="70"/>
                </a:cxn>
                <a:cxn ang="0">
                  <a:pos x="53" y="0"/>
                </a:cxn>
              </a:cxnLst>
              <a:rect l="0" t="0" r="r" b="b"/>
              <a:pathLst>
                <a:path w="208" h="110">
                  <a:moveTo>
                    <a:pt x="53" y="0"/>
                  </a:moveTo>
                  <a:lnTo>
                    <a:pt x="0" y="58"/>
                  </a:lnTo>
                  <a:lnTo>
                    <a:pt x="186" y="110"/>
                  </a:lnTo>
                  <a:lnTo>
                    <a:pt x="208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463" y="2356"/>
              <a:ext cx="46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2"/>
                </a:cxn>
                <a:cxn ang="0">
                  <a:pos x="115" y="62"/>
                </a:cxn>
                <a:cxn ang="0">
                  <a:pos x="168" y="67"/>
                </a:cxn>
                <a:cxn ang="0">
                  <a:pos x="233" y="64"/>
                </a:cxn>
                <a:cxn ang="0">
                  <a:pos x="165" y="30"/>
                </a:cxn>
                <a:cxn ang="0">
                  <a:pos x="27" y="0"/>
                </a:cxn>
              </a:cxnLst>
              <a:rect l="0" t="0" r="r" b="b"/>
              <a:pathLst>
                <a:path w="233" h="67">
                  <a:moveTo>
                    <a:pt x="27" y="0"/>
                  </a:moveTo>
                  <a:lnTo>
                    <a:pt x="0" y="32"/>
                  </a:lnTo>
                  <a:lnTo>
                    <a:pt x="115" y="62"/>
                  </a:lnTo>
                  <a:lnTo>
                    <a:pt x="168" y="67"/>
                  </a:lnTo>
                  <a:lnTo>
                    <a:pt x="233" y="64"/>
                  </a:lnTo>
                  <a:lnTo>
                    <a:pt x="165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76" y="2341"/>
              <a:ext cx="134" cy="41"/>
            </a:xfrm>
            <a:custGeom>
              <a:avLst/>
              <a:gdLst/>
              <a:ahLst/>
              <a:cxnLst>
                <a:cxn ang="0">
                  <a:pos x="670" y="178"/>
                </a:cxn>
                <a:cxn ang="0">
                  <a:pos x="670" y="146"/>
                </a:cxn>
                <a:cxn ang="0">
                  <a:pos x="582" y="155"/>
                </a:cxn>
                <a:cxn ang="0">
                  <a:pos x="442" y="134"/>
                </a:cxn>
                <a:cxn ang="0">
                  <a:pos x="361" y="116"/>
                </a:cxn>
                <a:cxn ang="0">
                  <a:pos x="206" y="66"/>
                </a:cxn>
                <a:cxn ang="0">
                  <a:pos x="140" y="58"/>
                </a:cxn>
                <a:cxn ang="0">
                  <a:pos x="73" y="34"/>
                </a:cxn>
                <a:cxn ang="0">
                  <a:pos x="40" y="0"/>
                </a:cxn>
                <a:cxn ang="0">
                  <a:pos x="0" y="43"/>
                </a:cxn>
                <a:cxn ang="0">
                  <a:pos x="0" y="132"/>
                </a:cxn>
                <a:cxn ang="0">
                  <a:pos x="49" y="146"/>
                </a:cxn>
                <a:cxn ang="0">
                  <a:pos x="170" y="162"/>
                </a:cxn>
                <a:cxn ang="0">
                  <a:pos x="218" y="167"/>
                </a:cxn>
                <a:cxn ang="0">
                  <a:pos x="298" y="196"/>
                </a:cxn>
                <a:cxn ang="0">
                  <a:pos x="388" y="209"/>
                </a:cxn>
                <a:cxn ang="0">
                  <a:pos x="452" y="209"/>
                </a:cxn>
                <a:cxn ang="0">
                  <a:pos x="553" y="209"/>
                </a:cxn>
                <a:cxn ang="0">
                  <a:pos x="670" y="178"/>
                </a:cxn>
              </a:cxnLst>
              <a:rect l="0" t="0" r="r" b="b"/>
              <a:pathLst>
                <a:path w="670" h="209">
                  <a:moveTo>
                    <a:pt x="670" y="178"/>
                  </a:moveTo>
                  <a:lnTo>
                    <a:pt x="670" y="146"/>
                  </a:lnTo>
                  <a:lnTo>
                    <a:pt x="582" y="155"/>
                  </a:lnTo>
                  <a:lnTo>
                    <a:pt x="442" y="134"/>
                  </a:lnTo>
                  <a:lnTo>
                    <a:pt x="361" y="116"/>
                  </a:lnTo>
                  <a:lnTo>
                    <a:pt x="206" y="66"/>
                  </a:lnTo>
                  <a:lnTo>
                    <a:pt x="140" y="58"/>
                  </a:lnTo>
                  <a:lnTo>
                    <a:pt x="73" y="34"/>
                  </a:lnTo>
                  <a:lnTo>
                    <a:pt x="40" y="0"/>
                  </a:lnTo>
                  <a:lnTo>
                    <a:pt x="0" y="43"/>
                  </a:lnTo>
                  <a:lnTo>
                    <a:pt x="0" y="132"/>
                  </a:lnTo>
                  <a:lnTo>
                    <a:pt x="49" y="146"/>
                  </a:lnTo>
                  <a:lnTo>
                    <a:pt x="170" y="162"/>
                  </a:lnTo>
                  <a:lnTo>
                    <a:pt x="218" y="167"/>
                  </a:lnTo>
                  <a:lnTo>
                    <a:pt x="298" y="196"/>
                  </a:lnTo>
                  <a:lnTo>
                    <a:pt x="388" y="209"/>
                  </a:lnTo>
                  <a:lnTo>
                    <a:pt x="452" y="209"/>
                  </a:lnTo>
                  <a:lnTo>
                    <a:pt x="553" y="209"/>
                  </a:lnTo>
                  <a:lnTo>
                    <a:pt x="670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386" y="2317"/>
              <a:ext cx="44" cy="34"/>
            </a:xfrm>
            <a:custGeom>
              <a:avLst/>
              <a:gdLst/>
              <a:ahLst/>
              <a:cxnLst>
                <a:cxn ang="0">
                  <a:pos x="214" y="11"/>
                </a:cxn>
                <a:cxn ang="0">
                  <a:pos x="207" y="96"/>
                </a:cxn>
                <a:cxn ang="0">
                  <a:pos x="219" y="114"/>
                </a:cxn>
                <a:cxn ang="0">
                  <a:pos x="170" y="171"/>
                </a:cxn>
                <a:cxn ang="0">
                  <a:pos x="103" y="171"/>
                </a:cxn>
                <a:cxn ang="0">
                  <a:pos x="26" y="146"/>
                </a:cxn>
                <a:cxn ang="0">
                  <a:pos x="0" y="112"/>
                </a:cxn>
                <a:cxn ang="0">
                  <a:pos x="15" y="89"/>
                </a:cxn>
                <a:cxn ang="0">
                  <a:pos x="20" y="0"/>
                </a:cxn>
                <a:cxn ang="0">
                  <a:pos x="214" y="11"/>
                </a:cxn>
              </a:cxnLst>
              <a:rect l="0" t="0" r="r" b="b"/>
              <a:pathLst>
                <a:path w="219" h="171">
                  <a:moveTo>
                    <a:pt x="214" y="11"/>
                  </a:moveTo>
                  <a:lnTo>
                    <a:pt x="207" y="96"/>
                  </a:lnTo>
                  <a:lnTo>
                    <a:pt x="219" y="114"/>
                  </a:lnTo>
                  <a:lnTo>
                    <a:pt x="170" y="171"/>
                  </a:lnTo>
                  <a:lnTo>
                    <a:pt x="103" y="171"/>
                  </a:lnTo>
                  <a:lnTo>
                    <a:pt x="26" y="146"/>
                  </a:lnTo>
                  <a:lnTo>
                    <a:pt x="0" y="112"/>
                  </a:lnTo>
                  <a:lnTo>
                    <a:pt x="15" y="89"/>
                  </a:lnTo>
                  <a:lnTo>
                    <a:pt x="20" y="0"/>
                  </a:lnTo>
                  <a:lnTo>
                    <a:pt x="214" y="11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130"/>
          <p:cNvGrpSpPr>
            <a:grpSpLocks/>
          </p:cNvGrpSpPr>
          <p:nvPr/>
        </p:nvGrpSpPr>
        <p:grpSpPr bwMode="auto">
          <a:xfrm>
            <a:off x="592865" y="5214970"/>
            <a:ext cx="92075" cy="225425"/>
            <a:chOff x="378" y="2191"/>
            <a:chExt cx="58" cy="142"/>
          </a:xfrm>
        </p:grpSpPr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378" y="2191"/>
              <a:ext cx="58" cy="142"/>
            </a:xfrm>
            <a:custGeom>
              <a:avLst/>
              <a:gdLst/>
              <a:ahLst/>
              <a:cxnLst>
                <a:cxn ang="0">
                  <a:pos x="24" y="15"/>
                </a:cxn>
                <a:cxn ang="0">
                  <a:pos x="6" y="256"/>
                </a:cxn>
                <a:cxn ang="0">
                  <a:pos x="10" y="454"/>
                </a:cxn>
                <a:cxn ang="0">
                  <a:pos x="0" y="678"/>
                </a:cxn>
                <a:cxn ang="0">
                  <a:pos x="144" y="710"/>
                </a:cxn>
                <a:cxn ang="0">
                  <a:pos x="283" y="710"/>
                </a:cxn>
                <a:cxn ang="0">
                  <a:pos x="292" y="0"/>
                </a:cxn>
                <a:cxn ang="0">
                  <a:pos x="24" y="15"/>
                </a:cxn>
              </a:cxnLst>
              <a:rect l="0" t="0" r="r" b="b"/>
              <a:pathLst>
                <a:path w="292" h="710">
                  <a:moveTo>
                    <a:pt x="24" y="15"/>
                  </a:moveTo>
                  <a:lnTo>
                    <a:pt x="6" y="256"/>
                  </a:lnTo>
                  <a:lnTo>
                    <a:pt x="10" y="454"/>
                  </a:lnTo>
                  <a:lnTo>
                    <a:pt x="0" y="678"/>
                  </a:lnTo>
                  <a:lnTo>
                    <a:pt x="144" y="710"/>
                  </a:lnTo>
                  <a:lnTo>
                    <a:pt x="283" y="710"/>
                  </a:lnTo>
                  <a:lnTo>
                    <a:pt x="292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383" y="2193"/>
              <a:ext cx="50" cy="136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0" y="223"/>
                </a:cxn>
                <a:cxn ang="0">
                  <a:pos x="5" y="385"/>
                </a:cxn>
                <a:cxn ang="0">
                  <a:pos x="5" y="633"/>
                </a:cxn>
                <a:cxn ang="0">
                  <a:pos x="128" y="681"/>
                </a:cxn>
                <a:cxn ang="0">
                  <a:pos x="238" y="681"/>
                </a:cxn>
                <a:cxn ang="0">
                  <a:pos x="252" y="0"/>
                </a:cxn>
                <a:cxn ang="0">
                  <a:pos x="23" y="21"/>
                </a:cxn>
              </a:cxnLst>
              <a:rect l="0" t="0" r="r" b="b"/>
              <a:pathLst>
                <a:path w="252" h="681">
                  <a:moveTo>
                    <a:pt x="23" y="21"/>
                  </a:moveTo>
                  <a:lnTo>
                    <a:pt x="0" y="223"/>
                  </a:lnTo>
                  <a:lnTo>
                    <a:pt x="5" y="385"/>
                  </a:lnTo>
                  <a:lnTo>
                    <a:pt x="5" y="633"/>
                  </a:lnTo>
                  <a:lnTo>
                    <a:pt x="128" y="681"/>
                  </a:lnTo>
                  <a:lnTo>
                    <a:pt x="238" y="681"/>
                  </a:lnTo>
                  <a:lnTo>
                    <a:pt x="252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" name="Group 133"/>
          <p:cNvGrpSpPr>
            <a:grpSpLocks/>
          </p:cNvGrpSpPr>
          <p:nvPr/>
        </p:nvGrpSpPr>
        <p:grpSpPr bwMode="auto">
          <a:xfrm>
            <a:off x="640487" y="5443560"/>
            <a:ext cx="223838" cy="112712"/>
            <a:chOff x="408" y="2335"/>
            <a:chExt cx="141" cy="71"/>
          </a:xfrm>
        </p:grpSpPr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408" y="2335"/>
              <a:ext cx="141" cy="71"/>
            </a:xfrm>
            <a:custGeom>
              <a:avLst/>
              <a:gdLst/>
              <a:ahLst/>
              <a:cxnLst>
                <a:cxn ang="0">
                  <a:pos x="285" y="13"/>
                </a:cxn>
                <a:cxn ang="0">
                  <a:pos x="280" y="104"/>
                </a:cxn>
                <a:cxn ang="0">
                  <a:pos x="463" y="191"/>
                </a:cxn>
                <a:cxn ang="0">
                  <a:pos x="617" y="227"/>
                </a:cxn>
                <a:cxn ang="0">
                  <a:pos x="703" y="264"/>
                </a:cxn>
                <a:cxn ang="0">
                  <a:pos x="698" y="314"/>
                </a:cxn>
                <a:cxn ang="0">
                  <a:pos x="588" y="345"/>
                </a:cxn>
                <a:cxn ang="0">
                  <a:pos x="420" y="356"/>
                </a:cxn>
                <a:cxn ang="0">
                  <a:pos x="280" y="332"/>
                </a:cxn>
                <a:cxn ang="0">
                  <a:pos x="194" y="307"/>
                </a:cxn>
                <a:cxn ang="0">
                  <a:pos x="188" y="335"/>
                </a:cxn>
                <a:cxn ang="0">
                  <a:pos x="76" y="332"/>
                </a:cxn>
                <a:cxn ang="0">
                  <a:pos x="8" y="320"/>
                </a:cxn>
                <a:cxn ang="0">
                  <a:pos x="8" y="271"/>
                </a:cxn>
                <a:cxn ang="0">
                  <a:pos x="0" y="243"/>
                </a:cxn>
                <a:cxn ang="0">
                  <a:pos x="0" y="174"/>
                </a:cxn>
                <a:cxn ang="0">
                  <a:pos x="22" y="136"/>
                </a:cxn>
                <a:cxn ang="0">
                  <a:pos x="56" y="94"/>
                </a:cxn>
                <a:cxn ang="0">
                  <a:pos x="64" y="0"/>
                </a:cxn>
                <a:cxn ang="0">
                  <a:pos x="285" y="13"/>
                </a:cxn>
              </a:cxnLst>
              <a:rect l="0" t="0" r="r" b="b"/>
              <a:pathLst>
                <a:path w="703" h="356">
                  <a:moveTo>
                    <a:pt x="285" y="13"/>
                  </a:moveTo>
                  <a:lnTo>
                    <a:pt x="280" y="104"/>
                  </a:lnTo>
                  <a:lnTo>
                    <a:pt x="463" y="191"/>
                  </a:lnTo>
                  <a:lnTo>
                    <a:pt x="617" y="227"/>
                  </a:lnTo>
                  <a:lnTo>
                    <a:pt x="703" y="264"/>
                  </a:lnTo>
                  <a:lnTo>
                    <a:pt x="698" y="314"/>
                  </a:lnTo>
                  <a:lnTo>
                    <a:pt x="588" y="345"/>
                  </a:lnTo>
                  <a:lnTo>
                    <a:pt x="420" y="356"/>
                  </a:lnTo>
                  <a:lnTo>
                    <a:pt x="280" y="332"/>
                  </a:lnTo>
                  <a:lnTo>
                    <a:pt x="194" y="307"/>
                  </a:lnTo>
                  <a:lnTo>
                    <a:pt x="188" y="335"/>
                  </a:lnTo>
                  <a:lnTo>
                    <a:pt x="76" y="332"/>
                  </a:lnTo>
                  <a:lnTo>
                    <a:pt x="8" y="320"/>
                  </a:lnTo>
                  <a:lnTo>
                    <a:pt x="8" y="271"/>
                  </a:lnTo>
                  <a:lnTo>
                    <a:pt x="0" y="243"/>
                  </a:lnTo>
                  <a:lnTo>
                    <a:pt x="0" y="174"/>
                  </a:lnTo>
                  <a:lnTo>
                    <a:pt x="22" y="136"/>
                  </a:lnTo>
                  <a:lnTo>
                    <a:pt x="56" y="94"/>
                  </a:lnTo>
                  <a:lnTo>
                    <a:pt x="64" y="0"/>
                  </a:lnTo>
                  <a:lnTo>
                    <a:pt x="285" y="13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455" y="236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60"/>
                </a:cxn>
                <a:cxn ang="0">
                  <a:pos x="187" y="111"/>
                </a:cxn>
                <a:cxn ang="0">
                  <a:pos x="210" y="71"/>
                </a:cxn>
                <a:cxn ang="0">
                  <a:pos x="53" y="0"/>
                </a:cxn>
              </a:cxnLst>
              <a:rect l="0" t="0" r="r" b="b"/>
              <a:pathLst>
                <a:path w="210" h="111">
                  <a:moveTo>
                    <a:pt x="53" y="0"/>
                  </a:moveTo>
                  <a:lnTo>
                    <a:pt x="0" y="60"/>
                  </a:lnTo>
                  <a:lnTo>
                    <a:pt x="187" y="111"/>
                  </a:lnTo>
                  <a:lnTo>
                    <a:pt x="210" y="7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/>
          </p:nvSpPr>
          <p:spPr bwMode="auto">
            <a:xfrm>
              <a:off x="497" y="2377"/>
              <a:ext cx="47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1"/>
                </a:cxn>
                <a:cxn ang="0">
                  <a:pos x="116" y="59"/>
                </a:cxn>
                <a:cxn ang="0">
                  <a:pos x="171" y="66"/>
                </a:cxn>
                <a:cxn ang="0">
                  <a:pos x="237" y="61"/>
                </a:cxn>
                <a:cxn ang="0">
                  <a:pos x="168" y="28"/>
                </a:cxn>
                <a:cxn ang="0">
                  <a:pos x="27" y="0"/>
                </a:cxn>
              </a:cxnLst>
              <a:rect l="0" t="0" r="r" b="b"/>
              <a:pathLst>
                <a:path w="237" h="66">
                  <a:moveTo>
                    <a:pt x="27" y="0"/>
                  </a:moveTo>
                  <a:lnTo>
                    <a:pt x="0" y="31"/>
                  </a:lnTo>
                  <a:lnTo>
                    <a:pt x="116" y="59"/>
                  </a:lnTo>
                  <a:lnTo>
                    <a:pt x="171" y="66"/>
                  </a:lnTo>
                  <a:lnTo>
                    <a:pt x="237" y="61"/>
                  </a:lnTo>
                  <a:lnTo>
                    <a:pt x="168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auto">
            <a:xfrm>
              <a:off x="410" y="2361"/>
              <a:ext cx="135" cy="42"/>
            </a:xfrm>
            <a:custGeom>
              <a:avLst/>
              <a:gdLst/>
              <a:ahLst/>
              <a:cxnLst>
                <a:cxn ang="0">
                  <a:pos x="678" y="178"/>
                </a:cxn>
                <a:cxn ang="0">
                  <a:pos x="678" y="147"/>
                </a:cxn>
                <a:cxn ang="0">
                  <a:pos x="590" y="156"/>
                </a:cxn>
                <a:cxn ang="0">
                  <a:pos x="446" y="136"/>
                </a:cxn>
                <a:cxn ang="0">
                  <a:pos x="365" y="117"/>
                </a:cxn>
                <a:cxn ang="0">
                  <a:pos x="209" y="66"/>
                </a:cxn>
                <a:cxn ang="0">
                  <a:pos x="140" y="60"/>
                </a:cxn>
                <a:cxn ang="0">
                  <a:pos x="74" y="35"/>
                </a:cxn>
                <a:cxn ang="0">
                  <a:pos x="39" y="0"/>
                </a:cxn>
                <a:cxn ang="0">
                  <a:pos x="0" y="44"/>
                </a:cxn>
                <a:cxn ang="0">
                  <a:pos x="0" y="133"/>
                </a:cxn>
                <a:cxn ang="0">
                  <a:pos x="50" y="147"/>
                </a:cxn>
                <a:cxn ang="0">
                  <a:pos x="171" y="162"/>
                </a:cxn>
                <a:cxn ang="0">
                  <a:pos x="220" y="170"/>
                </a:cxn>
                <a:cxn ang="0">
                  <a:pos x="300" y="197"/>
                </a:cxn>
                <a:cxn ang="0">
                  <a:pos x="392" y="211"/>
                </a:cxn>
                <a:cxn ang="0">
                  <a:pos x="458" y="211"/>
                </a:cxn>
                <a:cxn ang="0">
                  <a:pos x="560" y="211"/>
                </a:cxn>
                <a:cxn ang="0">
                  <a:pos x="678" y="178"/>
                </a:cxn>
              </a:cxnLst>
              <a:rect l="0" t="0" r="r" b="b"/>
              <a:pathLst>
                <a:path w="678" h="211">
                  <a:moveTo>
                    <a:pt x="678" y="178"/>
                  </a:moveTo>
                  <a:lnTo>
                    <a:pt x="678" y="147"/>
                  </a:lnTo>
                  <a:lnTo>
                    <a:pt x="590" y="156"/>
                  </a:lnTo>
                  <a:lnTo>
                    <a:pt x="446" y="136"/>
                  </a:lnTo>
                  <a:lnTo>
                    <a:pt x="365" y="117"/>
                  </a:lnTo>
                  <a:lnTo>
                    <a:pt x="209" y="66"/>
                  </a:lnTo>
                  <a:lnTo>
                    <a:pt x="140" y="60"/>
                  </a:lnTo>
                  <a:lnTo>
                    <a:pt x="74" y="35"/>
                  </a:lnTo>
                  <a:lnTo>
                    <a:pt x="39" y="0"/>
                  </a:lnTo>
                  <a:lnTo>
                    <a:pt x="0" y="44"/>
                  </a:lnTo>
                  <a:lnTo>
                    <a:pt x="0" y="133"/>
                  </a:lnTo>
                  <a:lnTo>
                    <a:pt x="50" y="147"/>
                  </a:lnTo>
                  <a:lnTo>
                    <a:pt x="171" y="162"/>
                  </a:lnTo>
                  <a:lnTo>
                    <a:pt x="220" y="170"/>
                  </a:lnTo>
                  <a:lnTo>
                    <a:pt x="300" y="197"/>
                  </a:lnTo>
                  <a:lnTo>
                    <a:pt x="392" y="211"/>
                  </a:lnTo>
                  <a:lnTo>
                    <a:pt x="458" y="211"/>
                  </a:lnTo>
                  <a:lnTo>
                    <a:pt x="560" y="211"/>
                  </a:lnTo>
                  <a:lnTo>
                    <a:pt x="678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419" y="2337"/>
              <a:ext cx="45" cy="34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210" y="95"/>
                </a:cxn>
                <a:cxn ang="0">
                  <a:pos x="224" y="114"/>
                </a:cxn>
                <a:cxn ang="0">
                  <a:pos x="173" y="170"/>
                </a:cxn>
                <a:cxn ang="0">
                  <a:pos x="105" y="170"/>
                </a:cxn>
                <a:cxn ang="0">
                  <a:pos x="28" y="145"/>
                </a:cxn>
                <a:cxn ang="0">
                  <a:pos x="0" y="112"/>
                </a:cxn>
                <a:cxn ang="0">
                  <a:pos x="16" y="89"/>
                </a:cxn>
                <a:cxn ang="0">
                  <a:pos x="20" y="0"/>
                </a:cxn>
                <a:cxn ang="0">
                  <a:pos x="216" y="12"/>
                </a:cxn>
              </a:cxnLst>
              <a:rect l="0" t="0" r="r" b="b"/>
              <a:pathLst>
                <a:path w="224" h="170">
                  <a:moveTo>
                    <a:pt x="216" y="12"/>
                  </a:moveTo>
                  <a:lnTo>
                    <a:pt x="210" y="95"/>
                  </a:lnTo>
                  <a:lnTo>
                    <a:pt x="224" y="114"/>
                  </a:lnTo>
                  <a:lnTo>
                    <a:pt x="173" y="170"/>
                  </a:lnTo>
                  <a:lnTo>
                    <a:pt x="105" y="170"/>
                  </a:lnTo>
                  <a:lnTo>
                    <a:pt x="28" y="145"/>
                  </a:lnTo>
                  <a:lnTo>
                    <a:pt x="0" y="112"/>
                  </a:lnTo>
                  <a:lnTo>
                    <a:pt x="16" y="89"/>
                  </a:lnTo>
                  <a:lnTo>
                    <a:pt x="20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" name="Oval 139"/>
          <p:cNvSpPr>
            <a:spLocks noChangeArrowheads="1"/>
          </p:cNvSpPr>
          <p:nvPr/>
        </p:nvSpPr>
        <p:spPr bwMode="auto">
          <a:xfrm>
            <a:off x="307112" y="5445147"/>
            <a:ext cx="265113" cy="103188"/>
          </a:xfrm>
          <a:prstGeom prst="ellipse">
            <a:avLst/>
          </a:pr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40"/>
          <p:cNvSpPr>
            <a:spLocks noChangeArrowheads="1"/>
          </p:cNvSpPr>
          <p:nvPr/>
        </p:nvSpPr>
        <p:spPr bwMode="auto">
          <a:xfrm>
            <a:off x="403953" y="5240360"/>
            <a:ext cx="69850" cy="234950"/>
          </a:xfrm>
          <a:prstGeom prst="rect">
            <a:avLst/>
          </a:prstGeom>
          <a:solidFill>
            <a:srgbClr val="60606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" name="Group 141"/>
          <p:cNvGrpSpPr>
            <a:grpSpLocks/>
          </p:cNvGrpSpPr>
          <p:nvPr/>
        </p:nvGrpSpPr>
        <p:grpSpPr bwMode="auto">
          <a:xfrm>
            <a:off x="281714" y="5151470"/>
            <a:ext cx="350838" cy="122237"/>
            <a:chOff x="182" y="2151"/>
            <a:chExt cx="221" cy="77"/>
          </a:xfrm>
        </p:grpSpPr>
        <p:sp>
          <p:nvSpPr>
            <p:cNvPr id="145" name="Freeform 142"/>
            <p:cNvSpPr>
              <a:spLocks/>
            </p:cNvSpPr>
            <p:nvPr/>
          </p:nvSpPr>
          <p:spPr bwMode="auto">
            <a:xfrm>
              <a:off x="182" y="2151"/>
              <a:ext cx="221" cy="77"/>
            </a:xfrm>
            <a:custGeom>
              <a:avLst/>
              <a:gdLst/>
              <a:ahLst/>
              <a:cxnLst>
                <a:cxn ang="0">
                  <a:pos x="1106" y="202"/>
                </a:cxn>
                <a:cxn ang="0">
                  <a:pos x="1099" y="321"/>
                </a:cxn>
                <a:cxn ang="0">
                  <a:pos x="735" y="386"/>
                </a:cxn>
                <a:cxn ang="0">
                  <a:pos x="334" y="386"/>
                </a:cxn>
                <a:cxn ang="0">
                  <a:pos x="19" y="288"/>
                </a:cxn>
                <a:cxn ang="0">
                  <a:pos x="0" y="10"/>
                </a:cxn>
                <a:cxn ang="0">
                  <a:pos x="625" y="0"/>
                </a:cxn>
                <a:cxn ang="0">
                  <a:pos x="1106" y="202"/>
                </a:cxn>
              </a:cxnLst>
              <a:rect l="0" t="0" r="r" b="b"/>
              <a:pathLst>
                <a:path w="1106" h="386">
                  <a:moveTo>
                    <a:pt x="1106" y="202"/>
                  </a:moveTo>
                  <a:lnTo>
                    <a:pt x="1099" y="321"/>
                  </a:lnTo>
                  <a:lnTo>
                    <a:pt x="735" y="386"/>
                  </a:lnTo>
                  <a:lnTo>
                    <a:pt x="334" y="386"/>
                  </a:lnTo>
                  <a:lnTo>
                    <a:pt x="19" y="288"/>
                  </a:lnTo>
                  <a:lnTo>
                    <a:pt x="0" y="10"/>
                  </a:lnTo>
                  <a:lnTo>
                    <a:pt x="625" y="0"/>
                  </a:lnTo>
                  <a:lnTo>
                    <a:pt x="1106" y="202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auto">
            <a:xfrm>
              <a:off x="187" y="2180"/>
              <a:ext cx="211" cy="45"/>
            </a:xfrm>
            <a:custGeom>
              <a:avLst/>
              <a:gdLst/>
              <a:ahLst/>
              <a:cxnLst>
                <a:cxn ang="0">
                  <a:pos x="1055" y="75"/>
                </a:cxn>
                <a:cxn ang="0">
                  <a:pos x="1049" y="162"/>
                </a:cxn>
                <a:cxn ang="0">
                  <a:pos x="721" y="221"/>
                </a:cxn>
                <a:cxn ang="0">
                  <a:pos x="296" y="221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283" y="119"/>
                </a:cxn>
                <a:cxn ang="0">
                  <a:pos x="716" y="124"/>
                </a:cxn>
                <a:cxn ang="0">
                  <a:pos x="1055" y="75"/>
                </a:cxn>
              </a:cxnLst>
              <a:rect l="0" t="0" r="r" b="b"/>
              <a:pathLst>
                <a:path w="1055" h="221">
                  <a:moveTo>
                    <a:pt x="1055" y="75"/>
                  </a:moveTo>
                  <a:lnTo>
                    <a:pt x="1049" y="162"/>
                  </a:lnTo>
                  <a:lnTo>
                    <a:pt x="721" y="221"/>
                  </a:lnTo>
                  <a:lnTo>
                    <a:pt x="296" y="221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283" y="119"/>
                  </a:lnTo>
                  <a:lnTo>
                    <a:pt x="716" y="124"/>
                  </a:lnTo>
                  <a:lnTo>
                    <a:pt x="1055" y="7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" name="Freeform 144"/>
          <p:cNvSpPr>
            <a:spLocks/>
          </p:cNvSpPr>
          <p:nvPr/>
        </p:nvSpPr>
        <p:spPr bwMode="auto">
          <a:xfrm>
            <a:off x="270603" y="5022872"/>
            <a:ext cx="479425" cy="444500"/>
          </a:xfrm>
          <a:custGeom>
            <a:avLst/>
            <a:gdLst/>
            <a:ahLst/>
            <a:cxnLst>
              <a:cxn ang="0">
                <a:pos x="1501" y="789"/>
              </a:cxn>
              <a:cxn ang="0">
                <a:pos x="1493" y="649"/>
              </a:cxn>
              <a:cxn ang="0">
                <a:pos x="1495" y="499"/>
              </a:cxn>
              <a:cxn ang="0">
                <a:pos x="1489" y="385"/>
              </a:cxn>
              <a:cxn ang="0">
                <a:pos x="1424" y="317"/>
              </a:cxn>
              <a:cxn ang="0">
                <a:pos x="1345" y="278"/>
              </a:cxn>
              <a:cxn ang="0">
                <a:pos x="1166" y="213"/>
              </a:cxn>
              <a:cxn ang="0">
                <a:pos x="903" y="149"/>
              </a:cxn>
              <a:cxn ang="0">
                <a:pos x="852" y="144"/>
              </a:cxn>
              <a:cxn ang="0">
                <a:pos x="817" y="149"/>
              </a:cxn>
              <a:cxn ang="0">
                <a:pos x="809" y="135"/>
              </a:cxn>
              <a:cxn ang="0">
                <a:pos x="794" y="122"/>
              </a:cxn>
              <a:cxn ang="0">
                <a:pos x="777" y="125"/>
              </a:cxn>
              <a:cxn ang="0">
                <a:pos x="754" y="126"/>
              </a:cxn>
              <a:cxn ang="0">
                <a:pos x="745" y="100"/>
              </a:cxn>
              <a:cxn ang="0">
                <a:pos x="726" y="85"/>
              </a:cxn>
              <a:cxn ang="0">
                <a:pos x="704" y="82"/>
              </a:cxn>
              <a:cxn ang="0">
                <a:pos x="678" y="82"/>
              </a:cxn>
              <a:cxn ang="0">
                <a:pos x="681" y="59"/>
              </a:cxn>
              <a:cxn ang="0">
                <a:pos x="651" y="0"/>
              </a:cxn>
              <a:cxn ang="0">
                <a:pos x="37" y="16"/>
              </a:cxn>
              <a:cxn ang="0">
                <a:pos x="39" y="79"/>
              </a:cxn>
              <a:cxn ang="0">
                <a:pos x="28" y="135"/>
              </a:cxn>
              <a:cxn ang="0">
                <a:pos x="18" y="175"/>
              </a:cxn>
              <a:cxn ang="0">
                <a:pos x="8" y="225"/>
              </a:cxn>
              <a:cxn ang="0">
                <a:pos x="0" y="306"/>
              </a:cxn>
              <a:cxn ang="0">
                <a:pos x="9" y="354"/>
              </a:cxn>
              <a:cxn ang="0">
                <a:pos x="28" y="399"/>
              </a:cxn>
              <a:cxn ang="0">
                <a:pos x="49" y="438"/>
              </a:cxn>
              <a:cxn ang="0">
                <a:pos x="78" y="451"/>
              </a:cxn>
              <a:cxn ang="0">
                <a:pos x="122" y="464"/>
              </a:cxn>
              <a:cxn ang="0">
                <a:pos x="180" y="483"/>
              </a:cxn>
              <a:cxn ang="0">
                <a:pos x="208" y="514"/>
              </a:cxn>
              <a:cxn ang="0">
                <a:pos x="240" y="541"/>
              </a:cxn>
              <a:cxn ang="0">
                <a:pos x="289" y="564"/>
              </a:cxn>
              <a:cxn ang="0">
                <a:pos x="348" y="582"/>
              </a:cxn>
              <a:cxn ang="0">
                <a:pos x="441" y="594"/>
              </a:cxn>
              <a:cxn ang="0">
                <a:pos x="520" y="594"/>
              </a:cxn>
              <a:cxn ang="0">
                <a:pos x="581" y="587"/>
              </a:cxn>
              <a:cxn ang="0">
                <a:pos x="637" y="582"/>
              </a:cxn>
              <a:cxn ang="0">
                <a:pos x="678" y="604"/>
              </a:cxn>
              <a:cxn ang="0">
                <a:pos x="758" y="600"/>
              </a:cxn>
              <a:cxn ang="0">
                <a:pos x="1078" y="645"/>
              </a:cxn>
              <a:cxn ang="0">
                <a:pos x="1165" y="655"/>
              </a:cxn>
              <a:cxn ang="0">
                <a:pos x="1133" y="845"/>
              </a:cxn>
              <a:cxn ang="0">
                <a:pos x="1130" y="942"/>
              </a:cxn>
              <a:cxn ang="0">
                <a:pos x="1149" y="1066"/>
              </a:cxn>
              <a:cxn ang="0">
                <a:pos x="1169" y="1212"/>
              </a:cxn>
              <a:cxn ang="0">
                <a:pos x="1169" y="1363"/>
              </a:cxn>
              <a:cxn ang="0">
                <a:pos x="1244" y="1385"/>
              </a:cxn>
              <a:cxn ang="0">
                <a:pos x="1339" y="1395"/>
              </a:cxn>
              <a:cxn ang="0">
                <a:pos x="1420" y="1401"/>
              </a:cxn>
              <a:cxn ang="0">
                <a:pos x="1507" y="1391"/>
              </a:cxn>
              <a:cxn ang="0">
                <a:pos x="1501" y="1252"/>
              </a:cxn>
              <a:cxn ang="0">
                <a:pos x="1501" y="1024"/>
              </a:cxn>
              <a:cxn ang="0">
                <a:pos x="1501" y="824"/>
              </a:cxn>
              <a:cxn ang="0">
                <a:pos x="1501" y="789"/>
              </a:cxn>
            </a:cxnLst>
            <a:rect l="0" t="0" r="r" b="b"/>
            <a:pathLst>
              <a:path w="1507" h="1401">
                <a:moveTo>
                  <a:pt x="1501" y="789"/>
                </a:moveTo>
                <a:lnTo>
                  <a:pt x="1493" y="649"/>
                </a:lnTo>
                <a:lnTo>
                  <a:pt x="1495" y="499"/>
                </a:lnTo>
                <a:lnTo>
                  <a:pt x="1489" y="385"/>
                </a:lnTo>
                <a:lnTo>
                  <a:pt x="1424" y="317"/>
                </a:lnTo>
                <a:lnTo>
                  <a:pt x="1345" y="278"/>
                </a:lnTo>
                <a:lnTo>
                  <a:pt x="1166" y="213"/>
                </a:lnTo>
                <a:lnTo>
                  <a:pt x="903" y="149"/>
                </a:lnTo>
                <a:lnTo>
                  <a:pt x="852" y="144"/>
                </a:lnTo>
                <a:lnTo>
                  <a:pt x="817" y="149"/>
                </a:lnTo>
                <a:lnTo>
                  <a:pt x="809" y="135"/>
                </a:lnTo>
                <a:lnTo>
                  <a:pt x="794" y="122"/>
                </a:lnTo>
                <a:lnTo>
                  <a:pt x="777" y="125"/>
                </a:lnTo>
                <a:lnTo>
                  <a:pt x="754" y="126"/>
                </a:lnTo>
                <a:lnTo>
                  <a:pt x="745" y="100"/>
                </a:lnTo>
                <a:lnTo>
                  <a:pt x="726" y="85"/>
                </a:lnTo>
                <a:lnTo>
                  <a:pt x="704" y="82"/>
                </a:lnTo>
                <a:lnTo>
                  <a:pt x="678" y="82"/>
                </a:lnTo>
                <a:lnTo>
                  <a:pt x="681" y="59"/>
                </a:lnTo>
                <a:lnTo>
                  <a:pt x="651" y="0"/>
                </a:lnTo>
                <a:lnTo>
                  <a:pt x="37" y="16"/>
                </a:lnTo>
                <a:lnTo>
                  <a:pt x="39" y="79"/>
                </a:lnTo>
                <a:lnTo>
                  <a:pt x="28" y="135"/>
                </a:lnTo>
                <a:lnTo>
                  <a:pt x="18" y="175"/>
                </a:lnTo>
                <a:lnTo>
                  <a:pt x="8" y="225"/>
                </a:lnTo>
                <a:lnTo>
                  <a:pt x="0" y="306"/>
                </a:lnTo>
                <a:lnTo>
                  <a:pt x="9" y="354"/>
                </a:lnTo>
                <a:lnTo>
                  <a:pt x="28" y="399"/>
                </a:lnTo>
                <a:lnTo>
                  <a:pt x="49" y="438"/>
                </a:lnTo>
                <a:lnTo>
                  <a:pt x="78" y="451"/>
                </a:lnTo>
                <a:lnTo>
                  <a:pt x="122" y="464"/>
                </a:lnTo>
                <a:lnTo>
                  <a:pt x="180" y="483"/>
                </a:lnTo>
                <a:lnTo>
                  <a:pt x="208" y="514"/>
                </a:lnTo>
                <a:lnTo>
                  <a:pt x="240" y="541"/>
                </a:lnTo>
                <a:lnTo>
                  <a:pt x="289" y="564"/>
                </a:lnTo>
                <a:lnTo>
                  <a:pt x="348" y="582"/>
                </a:lnTo>
                <a:lnTo>
                  <a:pt x="441" y="594"/>
                </a:lnTo>
                <a:lnTo>
                  <a:pt x="520" y="594"/>
                </a:lnTo>
                <a:lnTo>
                  <a:pt x="581" y="587"/>
                </a:lnTo>
                <a:lnTo>
                  <a:pt x="637" y="582"/>
                </a:lnTo>
                <a:lnTo>
                  <a:pt x="678" y="604"/>
                </a:lnTo>
                <a:lnTo>
                  <a:pt x="758" y="600"/>
                </a:lnTo>
                <a:lnTo>
                  <a:pt x="1078" y="645"/>
                </a:lnTo>
                <a:lnTo>
                  <a:pt x="1165" y="655"/>
                </a:lnTo>
                <a:lnTo>
                  <a:pt x="1133" y="845"/>
                </a:lnTo>
                <a:lnTo>
                  <a:pt x="1130" y="942"/>
                </a:lnTo>
                <a:lnTo>
                  <a:pt x="1149" y="1066"/>
                </a:lnTo>
                <a:lnTo>
                  <a:pt x="1169" y="1212"/>
                </a:lnTo>
                <a:lnTo>
                  <a:pt x="1169" y="1363"/>
                </a:lnTo>
                <a:lnTo>
                  <a:pt x="1244" y="1385"/>
                </a:lnTo>
                <a:lnTo>
                  <a:pt x="1339" y="1395"/>
                </a:lnTo>
                <a:lnTo>
                  <a:pt x="1420" y="1401"/>
                </a:lnTo>
                <a:lnTo>
                  <a:pt x="1507" y="1391"/>
                </a:lnTo>
                <a:lnTo>
                  <a:pt x="1501" y="1252"/>
                </a:lnTo>
                <a:lnTo>
                  <a:pt x="1501" y="1024"/>
                </a:lnTo>
                <a:lnTo>
                  <a:pt x="1501" y="824"/>
                </a:lnTo>
                <a:lnTo>
                  <a:pt x="1501" y="789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" name="Freeform 145"/>
          <p:cNvSpPr>
            <a:spLocks/>
          </p:cNvSpPr>
          <p:nvPr/>
        </p:nvSpPr>
        <p:spPr bwMode="auto">
          <a:xfrm>
            <a:off x="276948" y="5040345"/>
            <a:ext cx="468312" cy="420687"/>
          </a:xfrm>
          <a:custGeom>
            <a:avLst/>
            <a:gdLst/>
            <a:ahLst/>
            <a:cxnLst>
              <a:cxn ang="0">
                <a:pos x="46" y="66"/>
              </a:cxn>
              <a:cxn ang="0">
                <a:pos x="10" y="144"/>
              </a:cxn>
              <a:cxn ang="0">
                <a:pos x="39" y="367"/>
              </a:cxn>
              <a:cxn ang="0">
                <a:pos x="120" y="367"/>
              </a:cxn>
              <a:cxn ang="0">
                <a:pos x="211" y="449"/>
              </a:cxn>
              <a:cxn ang="0">
                <a:pos x="421" y="504"/>
              </a:cxn>
              <a:cxn ang="0">
                <a:pos x="620" y="504"/>
              </a:cxn>
              <a:cxn ang="0">
                <a:pos x="546" y="423"/>
              </a:cxn>
              <a:cxn ang="0">
                <a:pos x="641" y="501"/>
              </a:cxn>
              <a:cxn ang="0">
                <a:pos x="737" y="520"/>
              </a:cxn>
              <a:cxn ang="0">
                <a:pos x="672" y="469"/>
              </a:cxn>
              <a:cxn ang="0">
                <a:pos x="776" y="527"/>
              </a:cxn>
              <a:cxn ang="0">
                <a:pos x="1114" y="572"/>
              </a:cxn>
              <a:cxn ang="0">
                <a:pos x="1122" y="833"/>
              </a:cxn>
              <a:cxn ang="0">
                <a:pos x="1159" y="1288"/>
              </a:cxn>
              <a:cxn ang="0">
                <a:pos x="1360" y="1324"/>
              </a:cxn>
              <a:cxn ang="0">
                <a:pos x="1468" y="998"/>
              </a:cxn>
              <a:cxn ang="0">
                <a:pos x="1451" y="579"/>
              </a:cxn>
              <a:cxn ang="0">
                <a:pos x="1455" y="381"/>
              </a:cxn>
              <a:cxn ang="0">
                <a:pos x="1355" y="261"/>
              </a:cxn>
              <a:cxn ang="0">
                <a:pos x="1057" y="150"/>
              </a:cxn>
              <a:cxn ang="0">
                <a:pos x="809" y="98"/>
              </a:cxn>
              <a:cxn ang="0">
                <a:pos x="662" y="205"/>
              </a:cxn>
              <a:cxn ang="0">
                <a:pos x="767" y="131"/>
              </a:cxn>
              <a:cxn ang="0">
                <a:pos x="776" y="79"/>
              </a:cxn>
              <a:cxn ang="0">
                <a:pos x="725" y="98"/>
              </a:cxn>
              <a:cxn ang="0">
                <a:pos x="656" y="137"/>
              </a:cxn>
              <a:cxn ang="0">
                <a:pos x="722" y="68"/>
              </a:cxn>
              <a:cxn ang="0">
                <a:pos x="669" y="36"/>
              </a:cxn>
              <a:cxn ang="0">
                <a:pos x="569" y="112"/>
              </a:cxn>
              <a:cxn ang="0">
                <a:pos x="646" y="20"/>
              </a:cxn>
              <a:cxn ang="0">
                <a:pos x="597" y="7"/>
              </a:cxn>
              <a:cxn ang="0">
                <a:pos x="523" y="63"/>
              </a:cxn>
              <a:cxn ang="0">
                <a:pos x="386" y="40"/>
              </a:cxn>
              <a:cxn ang="0">
                <a:pos x="345" y="72"/>
              </a:cxn>
              <a:cxn ang="0">
                <a:pos x="211" y="95"/>
              </a:cxn>
              <a:cxn ang="0">
                <a:pos x="185" y="45"/>
              </a:cxn>
              <a:cxn ang="0">
                <a:pos x="130" y="91"/>
              </a:cxn>
              <a:cxn ang="0">
                <a:pos x="72" y="40"/>
              </a:cxn>
            </a:cxnLst>
            <a:rect l="0" t="0" r="r" b="b"/>
            <a:pathLst>
              <a:path w="1473" h="1324">
                <a:moveTo>
                  <a:pt x="49" y="23"/>
                </a:moveTo>
                <a:lnTo>
                  <a:pt x="46" y="66"/>
                </a:lnTo>
                <a:lnTo>
                  <a:pt x="29" y="49"/>
                </a:lnTo>
                <a:lnTo>
                  <a:pt x="10" y="144"/>
                </a:lnTo>
                <a:lnTo>
                  <a:pt x="0" y="254"/>
                </a:lnTo>
                <a:lnTo>
                  <a:pt x="39" y="367"/>
                </a:lnTo>
                <a:lnTo>
                  <a:pt x="130" y="393"/>
                </a:lnTo>
                <a:lnTo>
                  <a:pt x="120" y="367"/>
                </a:lnTo>
                <a:lnTo>
                  <a:pt x="169" y="406"/>
                </a:lnTo>
                <a:lnTo>
                  <a:pt x="211" y="449"/>
                </a:lnTo>
                <a:lnTo>
                  <a:pt x="306" y="494"/>
                </a:lnTo>
                <a:lnTo>
                  <a:pt x="421" y="504"/>
                </a:lnTo>
                <a:lnTo>
                  <a:pt x="562" y="511"/>
                </a:lnTo>
                <a:lnTo>
                  <a:pt x="620" y="504"/>
                </a:lnTo>
                <a:lnTo>
                  <a:pt x="569" y="481"/>
                </a:lnTo>
                <a:lnTo>
                  <a:pt x="546" y="423"/>
                </a:lnTo>
                <a:lnTo>
                  <a:pt x="588" y="471"/>
                </a:lnTo>
                <a:lnTo>
                  <a:pt x="641" y="501"/>
                </a:lnTo>
                <a:lnTo>
                  <a:pt x="688" y="527"/>
                </a:lnTo>
                <a:lnTo>
                  <a:pt x="737" y="520"/>
                </a:lnTo>
                <a:lnTo>
                  <a:pt x="706" y="497"/>
                </a:lnTo>
                <a:lnTo>
                  <a:pt x="672" y="469"/>
                </a:lnTo>
                <a:lnTo>
                  <a:pt x="725" y="488"/>
                </a:lnTo>
                <a:lnTo>
                  <a:pt x="776" y="527"/>
                </a:lnTo>
                <a:lnTo>
                  <a:pt x="946" y="546"/>
                </a:lnTo>
                <a:lnTo>
                  <a:pt x="1114" y="572"/>
                </a:lnTo>
                <a:lnTo>
                  <a:pt x="1165" y="585"/>
                </a:lnTo>
                <a:lnTo>
                  <a:pt x="1122" y="833"/>
                </a:lnTo>
                <a:lnTo>
                  <a:pt x="1155" y="1063"/>
                </a:lnTo>
                <a:lnTo>
                  <a:pt x="1159" y="1288"/>
                </a:lnTo>
                <a:lnTo>
                  <a:pt x="1266" y="1310"/>
                </a:lnTo>
                <a:lnTo>
                  <a:pt x="1360" y="1324"/>
                </a:lnTo>
                <a:lnTo>
                  <a:pt x="1473" y="1321"/>
                </a:lnTo>
                <a:lnTo>
                  <a:pt x="1468" y="998"/>
                </a:lnTo>
                <a:lnTo>
                  <a:pt x="1468" y="729"/>
                </a:lnTo>
                <a:lnTo>
                  <a:pt x="1451" y="579"/>
                </a:lnTo>
                <a:lnTo>
                  <a:pt x="1465" y="485"/>
                </a:lnTo>
                <a:lnTo>
                  <a:pt x="1455" y="381"/>
                </a:lnTo>
                <a:lnTo>
                  <a:pt x="1436" y="314"/>
                </a:lnTo>
                <a:lnTo>
                  <a:pt x="1355" y="261"/>
                </a:lnTo>
                <a:lnTo>
                  <a:pt x="1253" y="215"/>
                </a:lnTo>
                <a:lnTo>
                  <a:pt x="1057" y="150"/>
                </a:lnTo>
                <a:lnTo>
                  <a:pt x="897" y="105"/>
                </a:lnTo>
                <a:lnTo>
                  <a:pt x="809" y="98"/>
                </a:lnTo>
                <a:lnTo>
                  <a:pt x="773" y="150"/>
                </a:lnTo>
                <a:lnTo>
                  <a:pt x="662" y="205"/>
                </a:lnTo>
                <a:lnTo>
                  <a:pt x="722" y="157"/>
                </a:lnTo>
                <a:lnTo>
                  <a:pt x="767" y="131"/>
                </a:lnTo>
                <a:lnTo>
                  <a:pt x="783" y="95"/>
                </a:lnTo>
                <a:lnTo>
                  <a:pt x="776" y="79"/>
                </a:lnTo>
                <a:lnTo>
                  <a:pt x="744" y="79"/>
                </a:lnTo>
                <a:lnTo>
                  <a:pt x="725" y="98"/>
                </a:lnTo>
                <a:lnTo>
                  <a:pt x="706" y="117"/>
                </a:lnTo>
                <a:lnTo>
                  <a:pt x="656" y="137"/>
                </a:lnTo>
                <a:lnTo>
                  <a:pt x="702" y="98"/>
                </a:lnTo>
                <a:lnTo>
                  <a:pt x="722" y="68"/>
                </a:lnTo>
                <a:lnTo>
                  <a:pt x="708" y="49"/>
                </a:lnTo>
                <a:lnTo>
                  <a:pt x="669" y="36"/>
                </a:lnTo>
                <a:lnTo>
                  <a:pt x="618" y="82"/>
                </a:lnTo>
                <a:lnTo>
                  <a:pt x="569" y="112"/>
                </a:lnTo>
                <a:lnTo>
                  <a:pt x="627" y="45"/>
                </a:lnTo>
                <a:lnTo>
                  <a:pt x="646" y="20"/>
                </a:lnTo>
                <a:lnTo>
                  <a:pt x="646" y="0"/>
                </a:lnTo>
                <a:lnTo>
                  <a:pt x="597" y="7"/>
                </a:lnTo>
                <a:lnTo>
                  <a:pt x="553" y="40"/>
                </a:lnTo>
                <a:lnTo>
                  <a:pt x="523" y="63"/>
                </a:lnTo>
                <a:lnTo>
                  <a:pt x="383" y="75"/>
                </a:lnTo>
                <a:lnTo>
                  <a:pt x="386" y="40"/>
                </a:lnTo>
                <a:lnTo>
                  <a:pt x="345" y="26"/>
                </a:lnTo>
                <a:lnTo>
                  <a:pt x="345" y="72"/>
                </a:lnTo>
                <a:lnTo>
                  <a:pt x="303" y="82"/>
                </a:lnTo>
                <a:lnTo>
                  <a:pt x="211" y="95"/>
                </a:lnTo>
                <a:lnTo>
                  <a:pt x="218" y="45"/>
                </a:lnTo>
                <a:lnTo>
                  <a:pt x="185" y="45"/>
                </a:lnTo>
                <a:lnTo>
                  <a:pt x="182" y="95"/>
                </a:lnTo>
                <a:lnTo>
                  <a:pt x="130" y="91"/>
                </a:lnTo>
                <a:lnTo>
                  <a:pt x="75" y="79"/>
                </a:lnTo>
                <a:lnTo>
                  <a:pt x="72" y="40"/>
                </a:lnTo>
                <a:lnTo>
                  <a:pt x="49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" name="Freeform 146"/>
          <p:cNvSpPr>
            <a:spLocks/>
          </p:cNvSpPr>
          <p:nvPr/>
        </p:nvSpPr>
        <p:spPr bwMode="auto">
          <a:xfrm>
            <a:off x="342035" y="5110185"/>
            <a:ext cx="63500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" y="33"/>
              </a:cxn>
              <a:cxn ang="0">
                <a:pos x="199" y="25"/>
              </a:cxn>
              <a:cxn ang="0">
                <a:pos x="0" y="0"/>
              </a:cxn>
            </a:cxnLst>
            <a:rect l="0" t="0" r="r" b="b"/>
            <a:pathLst>
              <a:path w="199" h="33">
                <a:moveTo>
                  <a:pt x="0" y="0"/>
                </a:moveTo>
                <a:lnTo>
                  <a:pt x="93" y="33"/>
                </a:lnTo>
                <a:lnTo>
                  <a:pt x="199" y="25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147"/>
          <p:cNvSpPr>
            <a:spLocks/>
          </p:cNvSpPr>
          <p:nvPr/>
        </p:nvSpPr>
        <p:spPr bwMode="auto">
          <a:xfrm>
            <a:off x="278540" y="5092722"/>
            <a:ext cx="396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25"/>
              </a:cxn>
              <a:cxn ang="0">
                <a:pos x="122" y="38"/>
              </a:cxn>
              <a:cxn ang="0">
                <a:pos x="30" y="40"/>
              </a:cxn>
              <a:cxn ang="0">
                <a:pos x="0" y="0"/>
              </a:cxn>
            </a:cxnLst>
            <a:rect l="0" t="0" r="r" b="b"/>
            <a:pathLst>
              <a:path w="122" h="40">
                <a:moveTo>
                  <a:pt x="0" y="0"/>
                </a:moveTo>
                <a:lnTo>
                  <a:pt x="32" y="25"/>
                </a:lnTo>
                <a:lnTo>
                  <a:pt x="122" y="38"/>
                </a:lnTo>
                <a:lnTo>
                  <a:pt x="30" y="4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Freeform 148"/>
          <p:cNvSpPr>
            <a:spLocks/>
          </p:cNvSpPr>
          <p:nvPr/>
        </p:nvSpPr>
        <p:spPr bwMode="auto">
          <a:xfrm>
            <a:off x="440465" y="5083197"/>
            <a:ext cx="6032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"/>
              </a:cxn>
              <a:cxn ang="0">
                <a:pos x="101" y="23"/>
              </a:cxn>
              <a:cxn ang="0">
                <a:pos x="101" y="54"/>
              </a:cxn>
              <a:cxn ang="0">
                <a:pos x="106" y="89"/>
              </a:cxn>
              <a:cxn ang="0">
                <a:pos x="187" y="102"/>
              </a:cxn>
              <a:cxn ang="0">
                <a:pos x="90" y="98"/>
              </a:cxn>
              <a:cxn ang="0">
                <a:pos x="74" y="34"/>
              </a:cxn>
              <a:cxn ang="0">
                <a:pos x="0" y="0"/>
              </a:cxn>
            </a:cxnLst>
            <a:rect l="0" t="0" r="r" b="b"/>
            <a:pathLst>
              <a:path w="187" h="102">
                <a:moveTo>
                  <a:pt x="0" y="0"/>
                </a:moveTo>
                <a:lnTo>
                  <a:pt x="84" y="9"/>
                </a:lnTo>
                <a:lnTo>
                  <a:pt x="101" y="23"/>
                </a:lnTo>
                <a:lnTo>
                  <a:pt x="101" y="54"/>
                </a:lnTo>
                <a:lnTo>
                  <a:pt x="106" y="89"/>
                </a:lnTo>
                <a:lnTo>
                  <a:pt x="187" y="102"/>
                </a:lnTo>
                <a:lnTo>
                  <a:pt x="90" y="98"/>
                </a:lnTo>
                <a:lnTo>
                  <a:pt x="74" y="34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Freeform 149"/>
          <p:cNvSpPr>
            <a:spLocks/>
          </p:cNvSpPr>
          <p:nvPr/>
        </p:nvSpPr>
        <p:spPr bwMode="auto">
          <a:xfrm>
            <a:off x="500790" y="5156232"/>
            <a:ext cx="19367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4" y="7"/>
              </a:cxn>
              <a:cxn ang="0">
                <a:pos x="313" y="44"/>
              </a:cxn>
              <a:cxn ang="0">
                <a:pos x="431" y="51"/>
              </a:cxn>
              <a:cxn ang="0">
                <a:pos x="527" y="71"/>
              </a:cxn>
              <a:cxn ang="0">
                <a:pos x="563" y="122"/>
              </a:cxn>
              <a:cxn ang="0">
                <a:pos x="609" y="150"/>
              </a:cxn>
              <a:cxn ang="0">
                <a:pos x="563" y="141"/>
              </a:cxn>
              <a:cxn ang="0">
                <a:pos x="521" y="84"/>
              </a:cxn>
              <a:cxn ang="0">
                <a:pos x="392" y="58"/>
              </a:cxn>
              <a:cxn ang="0">
                <a:pos x="313" y="58"/>
              </a:cxn>
              <a:cxn ang="0">
                <a:pos x="252" y="44"/>
              </a:cxn>
              <a:cxn ang="0">
                <a:pos x="146" y="17"/>
              </a:cxn>
              <a:cxn ang="0">
                <a:pos x="0" y="0"/>
              </a:cxn>
            </a:cxnLst>
            <a:rect l="0" t="0" r="r" b="b"/>
            <a:pathLst>
              <a:path w="609" h="150">
                <a:moveTo>
                  <a:pt x="0" y="0"/>
                </a:moveTo>
                <a:lnTo>
                  <a:pt x="154" y="7"/>
                </a:lnTo>
                <a:lnTo>
                  <a:pt x="313" y="44"/>
                </a:lnTo>
                <a:lnTo>
                  <a:pt x="431" y="51"/>
                </a:lnTo>
                <a:lnTo>
                  <a:pt x="527" y="71"/>
                </a:lnTo>
                <a:lnTo>
                  <a:pt x="563" y="122"/>
                </a:lnTo>
                <a:lnTo>
                  <a:pt x="609" y="150"/>
                </a:lnTo>
                <a:lnTo>
                  <a:pt x="563" y="141"/>
                </a:lnTo>
                <a:lnTo>
                  <a:pt x="521" y="84"/>
                </a:lnTo>
                <a:lnTo>
                  <a:pt x="392" y="58"/>
                </a:lnTo>
                <a:lnTo>
                  <a:pt x="313" y="58"/>
                </a:lnTo>
                <a:lnTo>
                  <a:pt x="252" y="44"/>
                </a:lnTo>
                <a:lnTo>
                  <a:pt x="146" y="1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150"/>
          <p:cNvSpPr>
            <a:spLocks/>
          </p:cNvSpPr>
          <p:nvPr/>
        </p:nvSpPr>
        <p:spPr bwMode="auto">
          <a:xfrm>
            <a:off x="307111" y="4505347"/>
            <a:ext cx="168275" cy="184150"/>
          </a:xfrm>
          <a:custGeom>
            <a:avLst/>
            <a:gdLst/>
            <a:ahLst/>
            <a:cxnLst>
              <a:cxn ang="0">
                <a:pos x="357" y="20"/>
              </a:cxn>
              <a:cxn ang="0">
                <a:pos x="403" y="53"/>
              </a:cxn>
              <a:cxn ang="0">
                <a:pos x="428" y="94"/>
              </a:cxn>
              <a:cxn ang="0">
                <a:pos x="451" y="138"/>
              </a:cxn>
              <a:cxn ang="0">
                <a:pos x="464" y="161"/>
              </a:cxn>
              <a:cxn ang="0">
                <a:pos x="464" y="186"/>
              </a:cxn>
              <a:cxn ang="0">
                <a:pos x="453" y="216"/>
              </a:cxn>
              <a:cxn ang="0">
                <a:pos x="476" y="239"/>
              </a:cxn>
              <a:cxn ang="0">
                <a:pos x="511" y="301"/>
              </a:cxn>
              <a:cxn ang="0">
                <a:pos x="529" y="334"/>
              </a:cxn>
              <a:cxn ang="0">
                <a:pos x="529" y="346"/>
              </a:cxn>
              <a:cxn ang="0">
                <a:pos x="526" y="357"/>
              </a:cxn>
              <a:cxn ang="0">
                <a:pos x="510" y="361"/>
              </a:cxn>
              <a:cxn ang="0">
                <a:pos x="487" y="362"/>
              </a:cxn>
              <a:cxn ang="0">
                <a:pos x="475" y="366"/>
              </a:cxn>
              <a:cxn ang="0">
                <a:pos x="476" y="391"/>
              </a:cxn>
              <a:cxn ang="0">
                <a:pos x="483" y="421"/>
              </a:cxn>
              <a:cxn ang="0">
                <a:pos x="469" y="437"/>
              </a:cxn>
              <a:cxn ang="0">
                <a:pos x="473" y="459"/>
              </a:cxn>
              <a:cxn ang="0">
                <a:pos x="462" y="472"/>
              </a:cxn>
              <a:cxn ang="0">
                <a:pos x="452" y="511"/>
              </a:cxn>
              <a:cxn ang="0">
                <a:pos x="436" y="523"/>
              </a:cxn>
              <a:cxn ang="0">
                <a:pos x="411" y="523"/>
              </a:cxn>
              <a:cxn ang="0">
                <a:pos x="375" y="517"/>
              </a:cxn>
              <a:cxn ang="0">
                <a:pos x="339" y="511"/>
              </a:cxn>
              <a:cxn ang="0">
                <a:pos x="342" y="580"/>
              </a:cxn>
              <a:cxn ang="0">
                <a:pos x="60" y="488"/>
              </a:cxn>
              <a:cxn ang="0">
                <a:pos x="83" y="435"/>
              </a:cxn>
              <a:cxn ang="0">
                <a:pos x="78" y="394"/>
              </a:cxn>
              <a:cxn ang="0">
                <a:pos x="0" y="316"/>
              </a:cxn>
              <a:cxn ang="0">
                <a:pos x="0" y="111"/>
              </a:cxn>
              <a:cxn ang="0">
                <a:pos x="52" y="55"/>
              </a:cxn>
              <a:cxn ang="0">
                <a:pos x="117" y="25"/>
              </a:cxn>
              <a:cxn ang="0">
                <a:pos x="186" y="0"/>
              </a:cxn>
              <a:cxn ang="0">
                <a:pos x="276" y="13"/>
              </a:cxn>
              <a:cxn ang="0">
                <a:pos x="357" y="20"/>
              </a:cxn>
            </a:cxnLst>
            <a:rect l="0" t="0" r="r" b="b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151"/>
          <p:cNvSpPr>
            <a:spLocks/>
          </p:cNvSpPr>
          <p:nvPr/>
        </p:nvSpPr>
        <p:spPr bwMode="auto">
          <a:xfrm>
            <a:off x="456340" y="4616472"/>
            <a:ext cx="9525" cy="15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3" y="6"/>
              </a:cxn>
              <a:cxn ang="0">
                <a:pos x="8" y="5"/>
              </a:cxn>
              <a:cxn ang="0">
                <a:pos x="2" y="6"/>
              </a:cxn>
              <a:cxn ang="0">
                <a:pos x="0" y="1"/>
              </a:cxn>
              <a:cxn ang="0">
                <a:pos x="9" y="0"/>
              </a:cxn>
              <a:cxn ang="0">
                <a:pos x="30" y="2"/>
              </a:cxn>
            </a:cxnLst>
            <a:rect l="0" t="0" r="r" b="b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Freeform 152"/>
          <p:cNvSpPr>
            <a:spLocks/>
          </p:cNvSpPr>
          <p:nvPr/>
        </p:nvSpPr>
        <p:spPr bwMode="auto">
          <a:xfrm>
            <a:off x="453164" y="4610122"/>
            <a:ext cx="3175" cy="635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3" y="6"/>
              </a:cxn>
              <a:cxn ang="0">
                <a:pos x="3" y="12"/>
              </a:cxn>
              <a:cxn ang="0">
                <a:pos x="2" y="22"/>
              </a:cxn>
              <a:cxn ang="0">
                <a:pos x="0" y="8"/>
              </a:cxn>
              <a:cxn ang="0">
                <a:pos x="0" y="1"/>
              </a:cxn>
              <a:cxn ang="0">
                <a:pos x="11" y="0"/>
              </a:cxn>
            </a:cxnLst>
            <a:rect l="0" t="0" r="r" b="b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Freeform 153"/>
          <p:cNvSpPr>
            <a:spLocks/>
          </p:cNvSpPr>
          <p:nvPr/>
        </p:nvSpPr>
        <p:spPr bwMode="auto">
          <a:xfrm>
            <a:off x="445225" y="4587897"/>
            <a:ext cx="4762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4"/>
              </a:cxn>
              <a:cxn ang="0">
                <a:pos x="13" y="42"/>
              </a:cxn>
              <a:cxn ang="0">
                <a:pos x="6" y="30"/>
              </a:cxn>
              <a:cxn ang="0">
                <a:pos x="0" y="0"/>
              </a:cxn>
            </a:cxnLst>
            <a:rect l="0" t="0" r="r" b="b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154"/>
          <p:cNvSpPr>
            <a:spLocks/>
          </p:cNvSpPr>
          <p:nvPr/>
        </p:nvSpPr>
        <p:spPr bwMode="auto">
          <a:xfrm>
            <a:off x="427760" y="4573610"/>
            <a:ext cx="19050" cy="11112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5" y="20"/>
              </a:cxn>
              <a:cxn ang="0">
                <a:pos x="47" y="26"/>
              </a:cxn>
              <a:cxn ang="0">
                <a:pos x="47" y="29"/>
              </a:cxn>
              <a:cxn ang="0">
                <a:pos x="51" y="36"/>
              </a:cxn>
              <a:cxn ang="0">
                <a:pos x="43" y="24"/>
              </a:cxn>
              <a:cxn ang="0">
                <a:pos x="32" y="24"/>
              </a:cxn>
              <a:cxn ang="0">
                <a:pos x="20" y="20"/>
              </a:cxn>
              <a:cxn ang="0">
                <a:pos x="0" y="19"/>
              </a:cxn>
              <a:cxn ang="0">
                <a:pos x="20" y="7"/>
              </a:cxn>
              <a:cxn ang="0">
                <a:pos x="56" y="0"/>
              </a:cxn>
            </a:cxnLst>
            <a:rect l="0" t="0" r="r" b="b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155"/>
          <p:cNvSpPr>
            <a:spLocks/>
          </p:cNvSpPr>
          <p:nvPr/>
        </p:nvSpPr>
        <p:spPr bwMode="auto">
          <a:xfrm>
            <a:off x="419823" y="4556157"/>
            <a:ext cx="31750" cy="11113"/>
          </a:xfrm>
          <a:custGeom>
            <a:avLst/>
            <a:gdLst/>
            <a:ahLst/>
            <a:cxnLst>
              <a:cxn ang="0">
                <a:pos x="96" y="17"/>
              </a:cxn>
              <a:cxn ang="0">
                <a:pos x="92" y="29"/>
              </a:cxn>
              <a:cxn ang="0">
                <a:pos x="81" y="34"/>
              </a:cxn>
              <a:cxn ang="0">
                <a:pos x="66" y="24"/>
              </a:cxn>
              <a:cxn ang="0">
                <a:pos x="47" y="17"/>
              </a:cxn>
              <a:cxn ang="0">
                <a:pos x="15" y="17"/>
              </a:cxn>
              <a:cxn ang="0">
                <a:pos x="0" y="18"/>
              </a:cxn>
              <a:cxn ang="0">
                <a:pos x="24" y="9"/>
              </a:cxn>
              <a:cxn ang="0">
                <a:pos x="41" y="4"/>
              </a:cxn>
              <a:cxn ang="0">
                <a:pos x="39" y="0"/>
              </a:cxn>
              <a:cxn ang="0">
                <a:pos x="56" y="7"/>
              </a:cxn>
              <a:cxn ang="0">
                <a:pos x="54" y="2"/>
              </a:cxn>
              <a:cxn ang="0">
                <a:pos x="68" y="9"/>
              </a:cxn>
              <a:cxn ang="0">
                <a:pos x="79" y="9"/>
              </a:cxn>
              <a:cxn ang="0">
                <a:pos x="96" y="17"/>
              </a:cxn>
            </a:cxnLst>
            <a:rect l="0" t="0" r="r" b="b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156"/>
          <p:cNvSpPr>
            <a:spLocks/>
          </p:cNvSpPr>
          <p:nvPr/>
        </p:nvSpPr>
        <p:spPr bwMode="auto">
          <a:xfrm>
            <a:off x="364264" y="4572032"/>
            <a:ext cx="17463" cy="34925"/>
          </a:xfrm>
          <a:custGeom>
            <a:avLst/>
            <a:gdLst/>
            <a:ahLst/>
            <a:cxnLst>
              <a:cxn ang="0">
                <a:pos x="56" y="21"/>
              </a:cxn>
              <a:cxn ang="0">
                <a:pos x="39" y="8"/>
              </a:cxn>
              <a:cxn ang="0">
                <a:pos x="19" y="11"/>
              </a:cxn>
              <a:cxn ang="0">
                <a:pos x="8" y="29"/>
              </a:cxn>
              <a:cxn ang="0">
                <a:pos x="6" y="55"/>
              </a:cxn>
              <a:cxn ang="0">
                <a:pos x="8" y="75"/>
              </a:cxn>
              <a:cxn ang="0">
                <a:pos x="15" y="91"/>
              </a:cxn>
              <a:cxn ang="0">
                <a:pos x="24" y="66"/>
              </a:cxn>
              <a:cxn ang="0">
                <a:pos x="35" y="52"/>
              </a:cxn>
              <a:cxn ang="0">
                <a:pos x="53" y="42"/>
              </a:cxn>
              <a:cxn ang="0">
                <a:pos x="38" y="62"/>
              </a:cxn>
              <a:cxn ang="0">
                <a:pos x="22" y="79"/>
              </a:cxn>
              <a:cxn ang="0">
                <a:pos x="21" y="95"/>
              </a:cxn>
              <a:cxn ang="0">
                <a:pos x="28" y="110"/>
              </a:cxn>
              <a:cxn ang="0">
                <a:pos x="37" y="113"/>
              </a:cxn>
              <a:cxn ang="0">
                <a:pos x="14" y="107"/>
              </a:cxn>
              <a:cxn ang="0">
                <a:pos x="2" y="83"/>
              </a:cxn>
              <a:cxn ang="0">
                <a:pos x="0" y="52"/>
              </a:cxn>
              <a:cxn ang="0">
                <a:pos x="2" y="24"/>
              </a:cxn>
              <a:cxn ang="0">
                <a:pos x="15" y="5"/>
              </a:cxn>
              <a:cxn ang="0">
                <a:pos x="32" y="0"/>
              </a:cxn>
              <a:cxn ang="0">
                <a:pos x="48" y="3"/>
              </a:cxn>
              <a:cxn ang="0">
                <a:pos x="56" y="21"/>
              </a:cxn>
            </a:cxnLst>
            <a:rect l="0" t="0" r="r" b="b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157"/>
          <p:cNvSpPr>
            <a:spLocks/>
          </p:cNvSpPr>
          <p:nvPr/>
        </p:nvSpPr>
        <p:spPr bwMode="auto">
          <a:xfrm>
            <a:off x="357915" y="4565682"/>
            <a:ext cx="28575" cy="49213"/>
          </a:xfrm>
          <a:custGeom>
            <a:avLst/>
            <a:gdLst/>
            <a:ahLst/>
            <a:cxnLst>
              <a:cxn ang="0">
                <a:pos x="91" y="38"/>
              </a:cxn>
              <a:cxn ang="0">
                <a:pos x="76" y="13"/>
              </a:cxn>
              <a:cxn ang="0">
                <a:pos x="54" y="7"/>
              </a:cxn>
              <a:cxn ang="0">
                <a:pos x="24" y="12"/>
              </a:cxn>
              <a:cxn ang="0">
                <a:pos x="14" y="25"/>
              </a:cxn>
              <a:cxn ang="0">
                <a:pos x="7" y="48"/>
              </a:cxn>
              <a:cxn ang="0">
                <a:pos x="7" y="66"/>
              </a:cxn>
              <a:cxn ang="0">
                <a:pos x="11" y="79"/>
              </a:cxn>
              <a:cxn ang="0">
                <a:pos x="11" y="98"/>
              </a:cxn>
              <a:cxn ang="0">
                <a:pos x="15" y="120"/>
              </a:cxn>
              <a:cxn ang="0">
                <a:pos x="34" y="142"/>
              </a:cxn>
              <a:cxn ang="0">
                <a:pos x="47" y="142"/>
              </a:cxn>
              <a:cxn ang="0">
                <a:pos x="63" y="142"/>
              </a:cxn>
              <a:cxn ang="0">
                <a:pos x="63" y="144"/>
              </a:cxn>
              <a:cxn ang="0">
                <a:pos x="51" y="153"/>
              </a:cxn>
              <a:cxn ang="0">
                <a:pos x="36" y="151"/>
              </a:cxn>
              <a:cxn ang="0">
                <a:pos x="19" y="144"/>
              </a:cxn>
              <a:cxn ang="0">
                <a:pos x="6" y="121"/>
              </a:cxn>
              <a:cxn ang="0">
                <a:pos x="5" y="86"/>
              </a:cxn>
              <a:cxn ang="0">
                <a:pos x="0" y="62"/>
              </a:cxn>
              <a:cxn ang="0">
                <a:pos x="0" y="41"/>
              </a:cxn>
              <a:cxn ang="0">
                <a:pos x="9" y="23"/>
              </a:cxn>
              <a:cxn ang="0">
                <a:pos x="18" y="7"/>
              </a:cxn>
              <a:cxn ang="0">
                <a:pos x="42" y="0"/>
              </a:cxn>
              <a:cxn ang="0">
                <a:pos x="76" y="5"/>
              </a:cxn>
              <a:cxn ang="0">
                <a:pos x="89" y="13"/>
              </a:cxn>
              <a:cxn ang="0">
                <a:pos x="91" y="38"/>
              </a:cxn>
            </a:cxnLst>
            <a:rect l="0" t="0" r="r" b="b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158"/>
          <p:cNvSpPr>
            <a:spLocks/>
          </p:cNvSpPr>
          <p:nvPr/>
        </p:nvSpPr>
        <p:spPr bwMode="auto">
          <a:xfrm>
            <a:off x="375378" y="4618070"/>
            <a:ext cx="26987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27"/>
              </a:cxn>
              <a:cxn ang="0">
                <a:pos x="27" y="57"/>
              </a:cxn>
              <a:cxn ang="0">
                <a:pos x="45" y="83"/>
              </a:cxn>
              <a:cxn ang="0">
                <a:pos x="70" y="116"/>
              </a:cxn>
              <a:cxn ang="0">
                <a:pos x="83" y="127"/>
              </a:cxn>
              <a:cxn ang="0">
                <a:pos x="55" y="113"/>
              </a:cxn>
              <a:cxn ang="0">
                <a:pos x="33" y="82"/>
              </a:cxn>
              <a:cxn ang="0">
                <a:pos x="12" y="46"/>
              </a:cxn>
              <a:cxn ang="0">
                <a:pos x="0" y="0"/>
              </a:cxn>
            </a:cxnLst>
            <a:rect l="0" t="0" r="r" b="b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Freeform 159"/>
          <p:cNvSpPr>
            <a:spLocks/>
          </p:cNvSpPr>
          <p:nvPr/>
        </p:nvSpPr>
        <p:spPr bwMode="auto">
          <a:xfrm>
            <a:off x="294415" y="4479947"/>
            <a:ext cx="150813" cy="152400"/>
          </a:xfrm>
          <a:custGeom>
            <a:avLst/>
            <a:gdLst/>
            <a:ahLst/>
            <a:cxnLst>
              <a:cxn ang="0">
                <a:pos x="440" y="138"/>
              </a:cxn>
              <a:cxn ang="0">
                <a:pos x="367" y="127"/>
              </a:cxn>
              <a:cxn ang="0">
                <a:pos x="320" y="133"/>
              </a:cxn>
              <a:cxn ang="0">
                <a:pos x="290" y="168"/>
              </a:cxn>
              <a:cxn ang="0">
                <a:pos x="308" y="209"/>
              </a:cxn>
              <a:cxn ang="0">
                <a:pos x="331" y="224"/>
              </a:cxn>
              <a:cxn ang="0">
                <a:pos x="338" y="262"/>
              </a:cxn>
              <a:cxn ang="0">
                <a:pos x="324" y="287"/>
              </a:cxn>
              <a:cxn ang="0">
                <a:pos x="335" y="325"/>
              </a:cxn>
              <a:cxn ang="0">
                <a:pos x="306" y="325"/>
              </a:cxn>
              <a:cxn ang="0">
                <a:pos x="298" y="282"/>
              </a:cxn>
              <a:cxn ang="0">
                <a:pos x="280" y="262"/>
              </a:cxn>
              <a:cxn ang="0">
                <a:pos x="243" y="262"/>
              </a:cxn>
              <a:cxn ang="0">
                <a:pos x="209" y="271"/>
              </a:cxn>
              <a:cxn ang="0">
                <a:pos x="197" y="301"/>
              </a:cxn>
              <a:cxn ang="0">
                <a:pos x="193" y="341"/>
              </a:cxn>
              <a:cxn ang="0">
                <a:pos x="197" y="370"/>
              </a:cxn>
              <a:cxn ang="0">
                <a:pos x="197" y="391"/>
              </a:cxn>
              <a:cxn ang="0">
                <a:pos x="195" y="416"/>
              </a:cxn>
              <a:cxn ang="0">
                <a:pos x="172" y="439"/>
              </a:cxn>
              <a:cxn ang="0">
                <a:pos x="156" y="453"/>
              </a:cxn>
              <a:cxn ang="0">
                <a:pos x="115" y="480"/>
              </a:cxn>
              <a:cxn ang="0">
                <a:pos x="37" y="399"/>
              </a:cxn>
              <a:cxn ang="0">
                <a:pos x="14" y="334"/>
              </a:cxn>
              <a:cxn ang="0">
                <a:pos x="5" y="229"/>
              </a:cxn>
              <a:cxn ang="0">
                <a:pos x="0" y="154"/>
              </a:cxn>
              <a:cxn ang="0">
                <a:pos x="9" y="82"/>
              </a:cxn>
              <a:cxn ang="0">
                <a:pos x="30" y="42"/>
              </a:cxn>
              <a:cxn ang="0">
                <a:pos x="78" y="15"/>
              </a:cxn>
              <a:cxn ang="0">
                <a:pos x="121" y="7"/>
              </a:cxn>
              <a:cxn ang="0">
                <a:pos x="204" y="0"/>
              </a:cxn>
              <a:cxn ang="0">
                <a:pos x="285" y="5"/>
              </a:cxn>
              <a:cxn ang="0">
                <a:pos x="387" y="22"/>
              </a:cxn>
              <a:cxn ang="0">
                <a:pos x="432" y="44"/>
              </a:cxn>
              <a:cxn ang="0">
                <a:pos x="455" y="67"/>
              </a:cxn>
              <a:cxn ang="0">
                <a:pos x="478" y="102"/>
              </a:cxn>
              <a:cxn ang="0">
                <a:pos x="475" y="120"/>
              </a:cxn>
              <a:cxn ang="0">
                <a:pos x="440" y="138"/>
              </a:cxn>
            </a:cxnLst>
            <a:rect l="0" t="0" r="r" b="b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60"/>
          <p:cNvSpPr>
            <a:spLocks/>
          </p:cNvSpPr>
          <p:nvPr/>
        </p:nvSpPr>
        <p:spPr bwMode="auto">
          <a:xfrm>
            <a:off x="297585" y="4481535"/>
            <a:ext cx="144463" cy="146050"/>
          </a:xfrm>
          <a:custGeom>
            <a:avLst/>
            <a:gdLst/>
            <a:ahLst/>
            <a:cxnLst>
              <a:cxn ang="0">
                <a:pos x="436" y="69"/>
              </a:cxn>
              <a:cxn ang="0">
                <a:pos x="444" y="108"/>
              </a:cxn>
              <a:cxn ang="0">
                <a:pos x="339" y="113"/>
              </a:cxn>
              <a:cxn ang="0">
                <a:pos x="247" y="90"/>
              </a:cxn>
              <a:cxn ang="0">
                <a:pos x="291" y="105"/>
              </a:cxn>
              <a:cxn ang="0">
                <a:pos x="302" y="120"/>
              </a:cxn>
              <a:cxn ang="0">
                <a:pos x="256" y="116"/>
              </a:cxn>
              <a:cxn ang="0">
                <a:pos x="246" y="122"/>
              </a:cxn>
              <a:cxn ang="0">
                <a:pos x="272" y="154"/>
              </a:cxn>
              <a:cxn ang="0">
                <a:pos x="264" y="161"/>
              </a:cxn>
              <a:cxn ang="0">
                <a:pos x="289" y="199"/>
              </a:cxn>
              <a:cxn ang="0">
                <a:pos x="205" y="181"/>
              </a:cxn>
              <a:cxn ang="0">
                <a:pos x="315" y="222"/>
              </a:cxn>
              <a:cxn ang="0">
                <a:pos x="254" y="214"/>
              </a:cxn>
              <a:cxn ang="0">
                <a:pos x="309" y="242"/>
              </a:cxn>
              <a:cxn ang="0">
                <a:pos x="291" y="255"/>
              </a:cxn>
              <a:cxn ang="0">
                <a:pos x="202" y="246"/>
              </a:cxn>
              <a:cxn ang="0">
                <a:pos x="137" y="253"/>
              </a:cxn>
              <a:cxn ang="0">
                <a:pos x="141" y="271"/>
              </a:cxn>
              <a:cxn ang="0">
                <a:pos x="126" y="280"/>
              </a:cxn>
              <a:cxn ang="0">
                <a:pos x="178" y="317"/>
              </a:cxn>
              <a:cxn ang="0">
                <a:pos x="131" y="315"/>
              </a:cxn>
              <a:cxn ang="0">
                <a:pos x="178" y="365"/>
              </a:cxn>
              <a:cxn ang="0">
                <a:pos x="145" y="363"/>
              </a:cxn>
              <a:cxn ang="0">
                <a:pos x="159" y="418"/>
              </a:cxn>
              <a:cxn ang="0">
                <a:pos x="100" y="337"/>
              </a:cxn>
              <a:cxn ang="0">
                <a:pos x="156" y="429"/>
              </a:cxn>
              <a:cxn ang="0">
                <a:pos x="88" y="395"/>
              </a:cxn>
              <a:cxn ang="0">
                <a:pos x="104" y="430"/>
              </a:cxn>
              <a:cxn ang="0">
                <a:pos x="69" y="429"/>
              </a:cxn>
              <a:cxn ang="0">
                <a:pos x="12" y="275"/>
              </a:cxn>
              <a:cxn ang="0">
                <a:pos x="39" y="181"/>
              </a:cxn>
              <a:cxn ang="0">
                <a:pos x="88" y="189"/>
              </a:cxn>
              <a:cxn ang="0">
                <a:pos x="5" y="158"/>
              </a:cxn>
              <a:cxn ang="0">
                <a:pos x="61" y="100"/>
              </a:cxn>
              <a:cxn ang="0">
                <a:pos x="97" y="100"/>
              </a:cxn>
              <a:cxn ang="0">
                <a:pos x="21" y="49"/>
              </a:cxn>
              <a:cxn ang="0">
                <a:pos x="111" y="28"/>
              </a:cxn>
              <a:cxn ang="0">
                <a:pos x="86" y="10"/>
              </a:cxn>
              <a:cxn ang="0">
                <a:pos x="198" y="8"/>
              </a:cxn>
              <a:cxn ang="0">
                <a:pos x="241" y="23"/>
              </a:cxn>
              <a:cxn ang="0">
                <a:pos x="249" y="2"/>
              </a:cxn>
              <a:cxn ang="0">
                <a:pos x="337" y="37"/>
              </a:cxn>
              <a:cxn ang="0">
                <a:pos x="322" y="10"/>
              </a:cxn>
            </a:cxnLst>
            <a:rect l="0" t="0" r="r" b="b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" name="Group 161"/>
          <p:cNvGrpSpPr>
            <a:grpSpLocks/>
          </p:cNvGrpSpPr>
          <p:nvPr/>
        </p:nvGrpSpPr>
        <p:grpSpPr bwMode="auto">
          <a:xfrm>
            <a:off x="591276" y="4851422"/>
            <a:ext cx="157162" cy="96838"/>
            <a:chOff x="377" y="1962"/>
            <a:chExt cx="99" cy="61"/>
          </a:xfrm>
        </p:grpSpPr>
        <p:sp>
          <p:nvSpPr>
            <p:cNvPr id="165" name="Freeform 162"/>
            <p:cNvSpPr>
              <a:spLocks/>
            </p:cNvSpPr>
            <p:nvPr/>
          </p:nvSpPr>
          <p:spPr bwMode="auto">
            <a:xfrm>
              <a:off x="377" y="1962"/>
              <a:ext cx="99" cy="61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1" y="168"/>
                </a:cxn>
                <a:cxn ang="0">
                  <a:pos x="84" y="163"/>
                </a:cxn>
                <a:cxn ang="0">
                  <a:pos x="98" y="150"/>
                </a:cxn>
                <a:cxn ang="0">
                  <a:pos x="112" y="130"/>
                </a:cxn>
                <a:cxn ang="0">
                  <a:pos x="142" y="102"/>
                </a:cxn>
                <a:cxn ang="0">
                  <a:pos x="197" y="56"/>
                </a:cxn>
                <a:cxn ang="0">
                  <a:pos x="206" y="41"/>
                </a:cxn>
                <a:cxn ang="0">
                  <a:pos x="221" y="28"/>
                </a:cxn>
                <a:cxn ang="0">
                  <a:pos x="249" y="23"/>
                </a:cxn>
                <a:cxn ang="0">
                  <a:pos x="336" y="8"/>
                </a:cxn>
                <a:cxn ang="0">
                  <a:pos x="360" y="0"/>
                </a:cxn>
                <a:cxn ang="0">
                  <a:pos x="382" y="11"/>
                </a:cxn>
                <a:cxn ang="0">
                  <a:pos x="393" y="20"/>
                </a:cxn>
                <a:cxn ang="0">
                  <a:pos x="443" y="37"/>
                </a:cxn>
                <a:cxn ang="0">
                  <a:pos x="464" y="45"/>
                </a:cxn>
                <a:cxn ang="0">
                  <a:pos x="471" y="53"/>
                </a:cxn>
                <a:cxn ang="0">
                  <a:pos x="481" y="81"/>
                </a:cxn>
                <a:cxn ang="0">
                  <a:pos x="486" y="96"/>
                </a:cxn>
                <a:cxn ang="0">
                  <a:pos x="490" y="104"/>
                </a:cxn>
                <a:cxn ang="0">
                  <a:pos x="497" y="119"/>
                </a:cxn>
                <a:cxn ang="0">
                  <a:pos x="497" y="129"/>
                </a:cxn>
                <a:cxn ang="0">
                  <a:pos x="487" y="137"/>
                </a:cxn>
                <a:cxn ang="0">
                  <a:pos x="466" y="136"/>
                </a:cxn>
                <a:cxn ang="0">
                  <a:pos x="434" y="121"/>
                </a:cxn>
                <a:cxn ang="0">
                  <a:pos x="393" y="113"/>
                </a:cxn>
                <a:cxn ang="0">
                  <a:pos x="356" y="119"/>
                </a:cxn>
                <a:cxn ang="0">
                  <a:pos x="395" y="128"/>
                </a:cxn>
                <a:cxn ang="0">
                  <a:pos x="422" y="137"/>
                </a:cxn>
                <a:cxn ang="0">
                  <a:pos x="454" y="150"/>
                </a:cxn>
                <a:cxn ang="0">
                  <a:pos x="462" y="161"/>
                </a:cxn>
                <a:cxn ang="0">
                  <a:pos x="462" y="173"/>
                </a:cxn>
                <a:cxn ang="0">
                  <a:pos x="449" y="182"/>
                </a:cxn>
                <a:cxn ang="0">
                  <a:pos x="435" y="179"/>
                </a:cxn>
                <a:cxn ang="0">
                  <a:pos x="391" y="168"/>
                </a:cxn>
                <a:cxn ang="0">
                  <a:pos x="351" y="166"/>
                </a:cxn>
                <a:cxn ang="0">
                  <a:pos x="320" y="168"/>
                </a:cxn>
                <a:cxn ang="0">
                  <a:pos x="303" y="179"/>
                </a:cxn>
                <a:cxn ang="0">
                  <a:pos x="282" y="200"/>
                </a:cxn>
                <a:cxn ang="0">
                  <a:pos x="267" y="223"/>
                </a:cxn>
                <a:cxn ang="0">
                  <a:pos x="251" y="246"/>
                </a:cxn>
                <a:cxn ang="0">
                  <a:pos x="237" y="263"/>
                </a:cxn>
                <a:cxn ang="0">
                  <a:pos x="213" y="280"/>
                </a:cxn>
                <a:cxn ang="0">
                  <a:pos x="190" y="284"/>
                </a:cxn>
                <a:cxn ang="0">
                  <a:pos x="165" y="287"/>
                </a:cxn>
                <a:cxn ang="0">
                  <a:pos x="135" y="284"/>
                </a:cxn>
                <a:cxn ang="0">
                  <a:pos x="112" y="282"/>
                </a:cxn>
                <a:cxn ang="0">
                  <a:pos x="82" y="290"/>
                </a:cxn>
                <a:cxn ang="0">
                  <a:pos x="0" y="305"/>
                </a:cxn>
                <a:cxn ang="0">
                  <a:pos x="0" y="182"/>
                </a:cxn>
              </a:cxnLst>
              <a:rect l="0" t="0" r="r" b="b"/>
              <a:pathLst>
                <a:path w="497" h="305">
                  <a:moveTo>
                    <a:pt x="0" y="182"/>
                  </a:moveTo>
                  <a:lnTo>
                    <a:pt x="61" y="168"/>
                  </a:lnTo>
                  <a:lnTo>
                    <a:pt x="84" y="163"/>
                  </a:lnTo>
                  <a:lnTo>
                    <a:pt x="98" y="150"/>
                  </a:lnTo>
                  <a:lnTo>
                    <a:pt x="112" y="130"/>
                  </a:lnTo>
                  <a:lnTo>
                    <a:pt x="142" y="102"/>
                  </a:lnTo>
                  <a:lnTo>
                    <a:pt x="197" y="56"/>
                  </a:lnTo>
                  <a:lnTo>
                    <a:pt x="206" y="41"/>
                  </a:lnTo>
                  <a:lnTo>
                    <a:pt x="221" y="28"/>
                  </a:lnTo>
                  <a:lnTo>
                    <a:pt x="249" y="23"/>
                  </a:lnTo>
                  <a:lnTo>
                    <a:pt x="336" y="8"/>
                  </a:lnTo>
                  <a:lnTo>
                    <a:pt x="360" y="0"/>
                  </a:lnTo>
                  <a:lnTo>
                    <a:pt x="382" y="11"/>
                  </a:lnTo>
                  <a:lnTo>
                    <a:pt x="393" y="20"/>
                  </a:lnTo>
                  <a:lnTo>
                    <a:pt x="443" y="37"/>
                  </a:lnTo>
                  <a:lnTo>
                    <a:pt x="464" y="45"/>
                  </a:lnTo>
                  <a:lnTo>
                    <a:pt x="471" y="53"/>
                  </a:lnTo>
                  <a:lnTo>
                    <a:pt x="481" y="81"/>
                  </a:lnTo>
                  <a:lnTo>
                    <a:pt x="486" y="96"/>
                  </a:lnTo>
                  <a:lnTo>
                    <a:pt x="490" y="104"/>
                  </a:lnTo>
                  <a:lnTo>
                    <a:pt x="497" y="119"/>
                  </a:lnTo>
                  <a:lnTo>
                    <a:pt x="497" y="129"/>
                  </a:lnTo>
                  <a:lnTo>
                    <a:pt x="487" y="137"/>
                  </a:lnTo>
                  <a:lnTo>
                    <a:pt x="466" y="136"/>
                  </a:lnTo>
                  <a:lnTo>
                    <a:pt x="434" y="121"/>
                  </a:lnTo>
                  <a:lnTo>
                    <a:pt x="393" y="113"/>
                  </a:lnTo>
                  <a:lnTo>
                    <a:pt x="356" y="119"/>
                  </a:lnTo>
                  <a:lnTo>
                    <a:pt x="395" y="128"/>
                  </a:lnTo>
                  <a:lnTo>
                    <a:pt x="422" y="137"/>
                  </a:lnTo>
                  <a:lnTo>
                    <a:pt x="454" y="150"/>
                  </a:lnTo>
                  <a:lnTo>
                    <a:pt x="462" y="161"/>
                  </a:lnTo>
                  <a:lnTo>
                    <a:pt x="462" y="173"/>
                  </a:lnTo>
                  <a:lnTo>
                    <a:pt x="449" y="182"/>
                  </a:lnTo>
                  <a:lnTo>
                    <a:pt x="435" y="179"/>
                  </a:lnTo>
                  <a:lnTo>
                    <a:pt x="391" y="168"/>
                  </a:lnTo>
                  <a:lnTo>
                    <a:pt x="351" y="166"/>
                  </a:lnTo>
                  <a:lnTo>
                    <a:pt x="320" y="168"/>
                  </a:lnTo>
                  <a:lnTo>
                    <a:pt x="303" y="179"/>
                  </a:lnTo>
                  <a:lnTo>
                    <a:pt x="282" y="200"/>
                  </a:lnTo>
                  <a:lnTo>
                    <a:pt x="267" y="223"/>
                  </a:lnTo>
                  <a:lnTo>
                    <a:pt x="251" y="246"/>
                  </a:lnTo>
                  <a:lnTo>
                    <a:pt x="237" y="263"/>
                  </a:lnTo>
                  <a:lnTo>
                    <a:pt x="213" y="280"/>
                  </a:lnTo>
                  <a:lnTo>
                    <a:pt x="190" y="284"/>
                  </a:lnTo>
                  <a:lnTo>
                    <a:pt x="165" y="287"/>
                  </a:lnTo>
                  <a:lnTo>
                    <a:pt x="135" y="284"/>
                  </a:lnTo>
                  <a:lnTo>
                    <a:pt x="112" y="282"/>
                  </a:lnTo>
                  <a:lnTo>
                    <a:pt x="82" y="290"/>
                  </a:lnTo>
                  <a:lnTo>
                    <a:pt x="0" y="305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439" y="1973"/>
              <a:ext cx="32" cy="7"/>
            </a:xfrm>
            <a:custGeom>
              <a:avLst/>
              <a:gdLst/>
              <a:ahLst/>
              <a:cxnLst>
                <a:cxn ang="0">
                  <a:pos x="159" y="37"/>
                </a:cxn>
                <a:cxn ang="0">
                  <a:pos x="132" y="24"/>
                </a:cxn>
                <a:cxn ang="0">
                  <a:pos x="110" y="21"/>
                </a:cxn>
                <a:cxn ang="0">
                  <a:pos x="84" y="13"/>
                </a:cxn>
                <a:cxn ang="0">
                  <a:pos x="61" y="7"/>
                </a:cxn>
                <a:cxn ang="0">
                  <a:pos x="25" y="10"/>
                </a:cxn>
                <a:cxn ang="0">
                  <a:pos x="0" y="13"/>
                </a:cxn>
                <a:cxn ang="0">
                  <a:pos x="38" y="5"/>
                </a:cxn>
                <a:cxn ang="0">
                  <a:pos x="69" y="0"/>
                </a:cxn>
                <a:cxn ang="0">
                  <a:pos x="110" y="17"/>
                </a:cxn>
                <a:cxn ang="0">
                  <a:pos x="132" y="19"/>
                </a:cxn>
                <a:cxn ang="0">
                  <a:pos x="157" y="31"/>
                </a:cxn>
                <a:cxn ang="0">
                  <a:pos x="159" y="37"/>
                </a:cxn>
              </a:cxnLst>
              <a:rect l="0" t="0" r="r" b="b"/>
              <a:pathLst>
                <a:path w="159" h="37">
                  <a:moveTo>
                    <a:pt x="159" y="37"/>
                  </a:moveTo>
                  <a:lnTo>
                    <a:pt x="132" y="24"/>
                  </a:lnTo>
                  <a:lnTo>
                    <a:pt x="110" y="21"/>
                  </a:lnTo>
                  <a:lnTo>
                    <a:pt x="84" y="13"/>
                  </a:lnTo>
                  <a:lnTo>
                    <a:pt x="61" y="7"/>
                  </a:lnTo>
                  <a:lnTo>
                    <a:pt x="25" y="10"/>
                  </a:lnTo>
                  <a:lnTo>
                    <a:pt x="0" y="13"/>
                  </a:lnTo>
                  <a:lnTo>
                    <a:pt x="38" y="5"/>
                  </a:lnTo>
                  <a:lnTo>
                    <a:pt x="69" y="0"/>
                  </a:lnTo>
                  <a:lnTo>
                    <a:pt x="110" y="17"/>
                  </a:lnTo>
                  <a:lnTo>
                    <a:pt x="132" y="19"/>
                  </a:lnTo>
                  <a:lnTo>
                    <a:pt x="157" y="31"/>
                  </a:lnTo>
                  <a:lnTo>
                    <a:pt x="159" y="3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427" y="1965"/>
              <a:ext cx="27" cy="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1"/>
                </a:cxn>
                <a:cxn ang="0">
                  <a:pos x="133" y="8"/>
                </a:cxn>
                <a:cxn ang="0">
                  <a:pos x="120" y="7"/>
                </a:cxn>
                <a:cxn ang="0">
                  <a:pos x="99" y="3"/>
                </a:cxn>
                <a:cxn ang="0">
                  <a:pos x="56" y="15"/>
                </a:cxn>
                <a:cxn ang="0">
                  <a:pos x="32" y="21"/>
                </a:cxn>
                <a:cxn ang="0">
                  <a:pos x="4" y="25"/>
                </a:cxn>
                <a:cxn ang="0">
                  <a:pos x="0" y="21"/>
                </a:cxn>
                <a:cxn ang="0">
                  <a:pos x="29" y="16"/>
                </a:cxn>
                <a:cxn ang="0">
                  <a:pos x="64" y="8"/>
                </a:cxn>
                <a:cxn ang="0">
                  <a:pos x="97" y="0"/>
                </a:cxn>
              </a:cxnLst>
              <a:rect l="0" t="0" r="r" b="b"/>
              <a:pathLst>
                <a:path w="133" h="25">
                  <a:moveTo>
                    <a:pt x="97" y="0"/>
                  </a:moveTo>
                  <a:lnTo>
                    <a:pt x="113" y="1"/>
                  </a:lnTo>
                  <a:lnTo>
                    <a:pt x="133" y="8"/>
                  </a:lnTo>
                  <a:lnTo>
                    <a:pt x="120" y="7"/>
                  </a:lnTo>
                  <a:lnTo>
                    <a:pt x="99" y="3"/>
                  </a:lnTo>
                  <a:lnTo>
                    <a:pt x="56" y="15"/>
                  </a:lnTo>
                  <a:lnTo>
                    <a:pt x="32" y="21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29" y="16"/>
                  </a:lnTo>
                  <a:lnTo>
                    <a:pt x="64" y="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/>
          </p:nvSpPr>
          <p:spPr bwMode="auto">
            <a:xfrm>
              <a:off x="438" y="1984"/>
              <a:ext cx="11" cy="2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46" y="12"/>
                </a:cxn>
                <a:cxn ang="0">
                  <a:pos x="27" y="9"/>
                </a:cxn>
                <a:cxn ang="0">
                  <a:pos x="5" y="9"/>
                </a:cxn>
                <a:cxn ang="0">
                  <a:pos x="0" y="0"/>
                </a:cxn>
                <a:cxn ang="0">
                  <a:pos x="14" y="3"/>
                </a:cxn>
                <a:cxn ang="0">
                  <a:pos x="53" y="5"/>
                </a:cxn>
              </a:cxnLst>
              <a:rect l="0" t="0" r="r" b="b"/>
              <a:pathLst>
                <a:path w="53" h="12">
                  <a:moveTo>
                    <a:pt x="53" y="5"/>
                  </a:moveTo>
                  <a:lnTo>
                    <a:pt x="46" y="12"/>
                  </a:lnTo>
                  <a:lnTo>
                    <a:pt x="27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4" y="3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469" y="1982"/>
              <a:ext cx="3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1" y="23"/>
                </a:cxn>
                <a:cxn ang="0">
                  <a:pos x="0" y="0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6"/>
                  </a:lnTo>
                  <a:lnTo>
                    <a:pt x="2" y="18"/>
                  </a:lnTo>
                  <a:lnTo>
                    <a:pt x="1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462" y="199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11" y="13"/>
                </a:cxn>
                <a:cxn ang="0">
                  <a:pos x="0" y="0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3" y="7"/>
                  </a:lnTo>
                  <a:lnTo>
                    <a:pt x="1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/>
          </p:nvSpPr>
          <p:spPr bwMode="auto">
            <a:xfrm>
              <a:off x="423" y="1977"/>
              <a:ext cx="5" cy="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9"/>
                </a:cxn>
                <a:cxn ang="0">
                  <a:pos x="21" y="17"/>
                </a:cxn>
                <a:cxn ang="0">
                  <a:pos x="0" y="29"/>
                </a:cxn>
                <a:cxn ang="0">
                  <a:pos x="25" y="0"/>
                </a:cxn>
              </a:cxnLst>
              <a:rect l="0" t="0" r="r" b="b"/>
              <a:pathLst>
                <a:path w="25" h="29">
                  <a:moveTo>
                    <a:pt x="25" y="0"/>
                  </a:moveTo>
                  <a:lnTo>
                    <a:pt x="21" y="9"/>
                  </a:lnTo>
                  <a:lnTo>
                    <a:pt x="21" y="17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/>
          </p:nvSpPr>
          <p:spPr bwMode="auto">
            <a:xfrm>
              <a:off x="403" y="1977"/>
              <a:ext cx="16" cy="1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66" y="26"/>
                </a:cxn>
                <a:cxn ang="0">
                  <a:pos x="50" y="46"/>
                </a:cxn>
                <a:cxn ang="0">
                  <a:pos x="0" y="81"/>
                </a:cxn>
                <a:cxn ang="0">
                  <a:pos x="47" y="38"/>
                </a:cxn>
                <a:cxn ang="0">
                  <a:pos x="80" y="0"/>
                </a:cxn>
              </a:cxnLst>
              <a:rect l="0" t="0" r="r" b="b"/>
              <a:pathLst>
                <a:path w="80" h="81">
                  <a:moveTo>
                    <a:pt x="80" y="0"/>
                  </a:moveTo>
                  <a:lnTo>
                    <a:pt x="66" y="26"/>
                  </a:lnTo>
                  <a:lnTo>
                    <a:pt x="50" y="46"/>
                  </a:lnTo>
                  <a:lnTo>
                    <a:pt x="0" y="81"/>
                  </a:lnTo>
                  <a:lnTo>
                    <a:pt x="47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/>
          </p:nvSpPr>
          <p:spPr bwMode="auto">
            <a:xfrm>
              <a:off x="395" y="2000"/>
              <a:ext cx="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0"/>
                </a:cxn>
                <a:cxn ang="0">
                  <a:pos x="15" y="41"/>
                </a:cxn>
                <a:cxn ang="0">
                  <a:pos x="16" y="58"/>
                </a:cxn>
                <a:cxn ang="0">
                  <a:pos x="18" y="33"/>
                </a:cxn>
                <a:cxn ang="0">
                  <a:pos x="16" y="14"/>
                </a:cxn>
                <a:cxn ang="0">
                  <a:pos x="0" y="0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lnTo>
                    <a:pt x="11" y="20"/>
                  </a:lnTo>
                  <a:lnTo>
                    <a:pt x="15" y="41"/>
                  </a:lnTo>
                  <a:lnTo>
                    <a:pt x="16" y="58"/>
                  </a:lnTo>
                  <a:lnTo>
                    <a:pt x="18" y="33"/>
                  </a:lnTo>
                  <a:lnTo>
                    <a:pt x="1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/>
          </p:nvSpPr>
          <p:spPr bwMode="auto">
            <a:xfrm>
              <a:off x="432" y="1988"/>
              <a:ext cx="2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9" y="21"/>
                </a:cxn>
                <a:cxn ang="0">
                  <a:pos x="2" y="0"/>
                </a:cxn>
              </a:cxnLst>
              <a:rect l="0" t="0" r="r" b="b"/>
              <a:pathLst>
                <a:path w="9" h="21">
                  <a:moveTo>
                    <a:pt x="2" y="0"/>
                  </a:moveTo>
                  <a:lnTo>
                    <a:pt x="0" y="9"/>
                  </a:lnTo>
                  <a:lnTo>
                    <a:pt x="9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" name="Group 172"/>
          <p:cNvGrpSpPr>
            <a:grpSpLocks/>
          </p:cNvGrpSpPr>
          <p:nvPr/>
        </p:nvGrpSpPr>
        <p:grpSpPr bwMode="auto">
          <a:xfrm>
            <a:off x="249961" y="4638707"/>
            <a:ext cx="363538" cy="415925"/>
            <a:chOff x="162" y="1828"/>
            <a:chExt cx="229" cy="262"/>
          </a:xfrm>
        </p:grpSpPr>
        <p:sp>
          <p:nvSpPr>
            <p:cNvPr id="176" name="Freeform 173"/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6" y="7"/>
                </a:cxn>
                <a:cxn ang="0">
                  <a:pos x="16" y="10"/>
                </a:cxn>
                <a:cxn ang="0">
                  <a:pos x="6" y="16"/>
                </a:cxn>
                <a:cxn ang="0">
                  <a:pos x="0" y="25"/>
                </a:cxn>
                <a:cxn ang="0">
                  <a:pos x="9" y="22"/>
                </a:cxn>
                <a:cxn ang="0">
                  <a:pos x="26" y="17"/>
                </a:cxn>
                <a:cxn ang="0">
                  <a:pos x="37" y="0"/>
                </a:cxn>
              </a:cxnLst>
              <a:rect l="0" t="0" r="r" b="b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4"/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9" y="0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75"/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5" y="32"/>
                </a:cxn>
                <a:cxn ang="0">
                  <a:pos x="84" y="78"/>
                </a:cxn>
                <a:cxn ang="0">
                  <a:pos x="127" y="122"/>
                </a:cxn>
                <a:cxn ang="0">
                  <a:pos x="218" y="330"/>
                </a:cxn>
                <a:cxn ang="0">
                  <a:pos x="269" y="519"/>
                </a:cxn>
                <a:cxn ang="0">
                  <a:pos x="309" y="772"/>
                </a:cxn>
                <a:cxn ang="0">
                  <a:pos x="182" y="659"/>
                </a:cxn>
                <a:cxn ang="0">
                  <a:pos x="0" y="100"/>
                </a:cxn>
                <a:cxn ang="0">
                  <a:pos x="46" y="0"/>
                </a:cxn>
              </a:cxnLst>
              <a:rect l="0" t="0" r="r" b="b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/>
              <a:ahLst/>
              <a:cxnLst>
                <a:cxn ang="0">
                  <a:pos x="212" y="67"/>
                </a:cxn>
                <a:cxn ang="0">
                  <a:pos x="247" y="0"/>
                </a:cxn>
                <a:cxn ang="0">
                  <a:pos x="528" y="116"/>
                </a:cxn>
                <a:cxn ang="0">
                  <a:pos x="541" y="206"/>
                </a:cxn>
                <a:cxn ang="0">
                  <a:pos x="563" y="238"/>
                </a:cxn>
                <a:cxn ang="0">
                  <a:pos x="595" y="274"/>
                </a:cxn>
                <a:cxn ang="0">
                  <a:pos x="614" y="339"/>
                </a:cxn>
                <a:cxn ang="0">
                  <a:pos x="676" y="487"/>
                </a:cxn>
                <a:cxn ang="0">
                  <a:pos x="727" y="663"/>
                </a:cxn>
                <a:cxn ang="0">
                  <a:pos x="748" y="780"/>
                </a:cxn>
                <a:cxn ang="0">
                  <a:pos x="974" y="785"/>
                </a:cxn>
                <a:cxn ang="0">
                  <a:pos x="1011" y="807"/>
                </a:cxn>
                <a:cxn ang="0">
                  <a:pos x="1115" y="807"/>
                </a:cxn>
                <a:cxn ang="0">
                  <a:pos x="1143" y="853"/>
                </a:cxn>
                <a:cxn ang="0">
                  <a:pos x="1147" y="907"/>
                </a:cxn>
                <a:cxn ang="0">
                  <a:pos x="1137" y="956"/>
                </a:cxn>
                <a:cxn ang="0">
                  <a:pos x="1042" y="974"/>
                </a:cxn>
                <a:cxn ang="0">
                  <a:pos x="997" y="1041"/>
                </a:cxn>
                <a:cxn ang="0">
                  <a:pos x="907" y="1064"/>
                </a:cxn>
                <a:cxn ang="0">
                  <a:pos x="840" y="1064"/>
                </a:cxn>
                <a:cxn ang="0">
                  <a:pos x="763" y="1079"/>
                </a:cxn>
                <a:cxn ang="0">
                  <a:pos x="759" y="1110"/>
                </a:cxn>
                <a:cxn ang="0">
                  <a:pos x="763" y="1177"/>
                </a:cxn>
                <a:cxn ang="0">
                  <a:pos x="754" y="1223"/>
                </a:cxn>
                <a:cxn ang="0">
                  <a:pos x="713" y="1227"/>
                </a:cxn>
                <a:cxn ang="0">
                  <a:pos x="663" y="1236"/>
                </a:cxn>
                <a:cxn ang="0">
                  <a:pos x="614" y="1282"/>
                </a:cxn>
                <a:cxn ang="0">
                  <a:pos x="554" y="1282"/>
                </a:cxn>
                <a:cxn ang="0">
                  <a:pos x="501" y="1276"/>
                </a:cxn>
                <a:cxn ang="0">
                  <a:pos x="420" y="1250"/>
                </a:cxn>
                <a:cxn ang="0">
                  <a:pos x="330" y="1259"/>
                </a:cxn>
                <a:cxn ang="0">
                  <a:pos x="238" y="1285"/>
                </a:cxn>
                <a:cxn ang="0">
                  <a:pos x="153" y="1267"/>
                </a:cxn>
                <a:cxn ang="0">
                  <a:pos x="95" y="1200"/>
                </a:cxn>
                <a:cxn ang="0">
                  <a:pos x="99" y="1128"/>
                </a:cxn>
                <a:cxn ang="0">
                  <a:pos x="76" y="1038"/>
                </a:cxn>
                <a:cxn ang="0">
                  <a:pos x="64" y="920"/>
                </a:cxn>
                <a:cxn ang="0">
                  <a:pos x="36" y="812"/>
                </a:cxn>
                <a:cxn ang="0">
                  <a:pos x="0" y="650"/>
                </a:cxn>
                <a:cxn ang="0">
                  <a:pos x="4" y="487"/>
                </a:cxn>
                <a:cxn ang="0">
                  <a:pos x="4" y="342"/>
                </a:cxn>
                <a:cxn ang="0">
                  <a:pos x="14" y="243"/>
                </a:cxn>
                <a:cxn ang="0">
                  <a:pos x="36" y="198"/>
                </a:cxn>
                <a:cxn ang="0">
                  <a:pos x="87" y="162"/>
                </a:cxn>
                <a:cxn ang="0">
                  <a:pos x="145" y="102"/>
                </a:cxn>
                <a:cxn ang="0">
                  <a:pos x="212" y="67"/>
                </a:cxn>
              </a:cxnLst>
              <a:rect l="0" t="0" r="r" b="b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177"/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/>
              <a:ahLst/>
              <a:cxnLst>
                <a:cxn ang="0">
                  <a:pos x="630" y="990"/>
                </a:cxn>
                <a:cxn ang="0">
                  <a:pos x="460" y="978"/>
                </a:cxn>
                <a:cxn ang="0">
                  <a:pos x="314" y="932"/>
                </a:cxn>
                <a:cxn ang="0">
                  <a:pos x="256" y="825"/>
                </a:cxn>
                <a:cxn ang="0">
                  <a:pos x="274" y="753"/>
                </a:cxn>
                <a:cxn ang="0">
                  <a:pos x="162" y="600"/>
                </a:cxn>
                <a:cxn ang="0">
                  <a:pos x="266" y="668"/>
                </a:cxn>
                <a:cxn ang="0">
                  <a:pos x="211" y="532"/>
                </a:cxn>
                <a:cxn ang="0">
                  <a:pos x="121" y="355"/>
                </a:cxn>
                <a:cxn ang="0">
                  <a:pos x="256" y="504"/>
                </a:cxn>
                <a:cxn ang="0">
                  <a:pos x="274" y="271"/>
                </a:cxn>
                <a:cxn ang="0">
                  <a:pos x="341" y="190"/>
                </a:cxn>
                <a:cxn ang="0">
                  <a:pos x="437" y="153"/>
                </a:cxn>
                <a:cxn ang="0">
                  <a:pos x="251" y="90"/>
                </a:cxn>
                <a:cxn ang="0">
                  <a:pos x="167" y="162"/>
                </a:cxn>
                <a:cxn ang="0">
                  <a:pos x="220" y="90"/>
                </a:cxn>
                <a:cxn ang="0">
                  <a:pos x="324" y="60"/>
                </a:cxn>
                <a:cxn ang="0">
                  <a:pos x="251" y="32"/>
                </a:cxn>
                <a:cxn ang="0">
                  <a:pos x="188" y="0"/>
                </a:cxn>
                <a:cxn ang="0">
                  <a:pos x="104" y="68"/>
                </a:cxn>
                <a:cxn ang="0">
                  <a:pos x="27" y="130"/>
                </a:cxn>
                <a:cxn ang="0">
                  <a:pos x="0" y="240"/>
                </a:cxn>
                <a:cxn ang="0">
                  <a:pos x="5" y="450"/>
                </a:cxn>
                <a:cxn ang="0">
                  <a:pos x="31" y="698"/>
                </a:cxn>
                <a:cxn ang="0">
                  <a:pos x="73" y="941"/>
                </a:cxn>
                <a:cxn ang="0">
                  <a:pos x="90" y="1095"/>
                </a:cxn>
                <a:cxn ang="0">
                  <a:pos x="131" y="1166"/>
                </a:cxn>
                <a:cxn ang="0">
                  <a:pos x="225" y="1198"/>
                </a:cxn>
                <a:cxn ang="0">
                  <a:pos x="288" y="1181"/>
                </a:cxn>
                <a:cxn ang="0">
                  <a:pos x="337" y="1118"/>
                </a:cxn>
                <a:cxn ang="0">
                  <a:pos x="356" y="1099"/>
                </a:cxn>
                <a:cxn ang="0">
                  <a:pos x="433" y="1163"/>
                </a:cxn>
                <a:cxn ang="0">
                  <a:pos x="527" y="1185"/>
                </a:cxn>
                <a:cxn ang="0">
                  <a:pos x="603" y="1172"/>
                </a:cxn>
                <a:cxn ang="0">
                  <a:pos x="553" y="1122"/>
                </a:cxn>
                <a:cxn ang="0">
                  <a:pos x="472" y="1036"/>
                </a:cxn>
                <a:cxn ang="0">
                  <a:pos x="598" y="1108"/>
                </a:cxn>
                <a:cxn ang="0">
                  <a:pos x="702" y="1140"/>
                </a:cxn>
                <a:cxn ang="0">
                  <a:pos x="725" y="1095"/>
                </a:cxn>
              </a:cxnLst>
              <a:rect l="0" t="0" r="r" b="b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78"/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/>
              <a:ahLst/>
              <a:cxnLst>
                <a:cxn ang="0">
                  <a:pos x="211" y="553"/>
                </a:cxn>
                <a:cxn ang="0">
                  <a:pos x="173" y="535"/>
                </a:cxn>
                <a:cxn ang="0">
                  <a:pos x="134" y="490"/>
                </a:cxn>
                <a:cxn ang="0">
                  <a:pos x="99" y="410"/>
                </a:cxn>
                <a:cxn ang="0">
                  <a:pos x="81" y="342"/>
                </a:cxn>
                <a:cxn ang="0">
                  <a:pos x="53" y="265"/>
                </a:cxn>
                <a:cxn ang="0">
                  <a:pos x="41" y="192"/>
                </a:cxn>
                <a:cxn ang="0">
                  <a:pos x="19" y="81"/>
                </a:cxn>
                <a:cxn ang="0">
                  <a:pos x="0" y="0"/>
                </a:cxn>
                <a:cxn ang="0">
                  <a:pos x="45" y="162"/>
                </a:cxn>
                <a:cxn ang="0">
                  <a:pos x="81" y="287"/>
                </a:cxn>
                <a:cxn ang="0">
                  <a:pos x="121" y="373"/>
                </a:cxn>
                <a:cxn ang="0">
                  <a:pos x="183" y="463"/>
                </a:cxn>
                <a:cxn ang="0">
                  <a:pos x="211" y="553"/>
                </a:cxn>
              </a:cxnLst>
              <a:rect l="0" t="0" r="r" b="b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79"/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/>
              <a:ahLst/>
              <a:cxnLst>
                <a:cxn ang="0">
                  <a:pos x="253" y="30"/>
                </a:cxn>
                <a:cxn ang="0">
                  <a:pos x="326" y="153"/>
                </a:cxn>
                <a:cxn ang="0">
                  <a:pos x="311" y="272"/>
                </a:cxn>
                <a:cxn ang="0">
                  <a:pos x="320" y="408"/>
                </a:cxn>
                <a:cxn ang="0">
                  <a:pos x="320" y="445"/>
                </a:cxn>
                <a:cxn ang="0">
                  <a:pos x="311" y="490"/>
                </a:cxn>
                <a:cxn ang="0">
                  <a:pos x="347" y="521"/>
                </a:cxn>
                <a:cxn ang="0">
                  <a:pos x="378" y="557"/>
                </a:cxn>
                <a:cxn ang="0">
                  <a:pos x="433" y="557"/>
                </a:cxn>
                <a:cxn ang="0">
                  <a:pos x="622" y="567"/>
                </a:cxn>
                <a:cxn ang="0">
                  <a:pos x="717" y="594"/>
                </a:cxn>
                <a:cxn ang="0">
                  <a:pos x="838" y="625"/>
                </a:cxn>
                <a:cxn ang="0">
                  <a:pos x="833" y="719"/>
                </a:cxn>
                <a:cxn ang="0">
                  <a:pos x="762" y="700"/>
                </a:cxn>
                <a:cxn ang="0">
                  <a:pos x="743" y="656"/>
                </a:cxn>
                <a:cxn ang="0">
                  <a:pos x="734" y="738"/>
                </a:cxn>
                <a:cxn ang="0">
                  <a:pos x="685" y="800"/>
                </a:cxn>
                <a:cxn ang="0">
                  <a:pos x="550" y="828"/>
                </a:cxn>
                <a:cxn ang="0">
                  <a:pos x="569" y="782"/>
                </a:cxn>
                <a:cxn ang="0">
                  <a:pos x="639" y="700"/>
                </a:cxn>
                <a:cxn ang="0">
                  <a:pos x="582" y="665"/>
                </a:cxn>
                <a:cxn ang="0">
                  <a:pos x="550" y="742"/>
                </a:cxn>
                <a:cxn ang="0">
                  <a:pos x="456" y="823"/>
                </a:cxn>
                <a:cxn ang="0">
                  <a:pos x="329" y="823"/>
                </a:cxn>
                <a:cxn ang="0">
                  <a:pos x="469" y="727"/>
                </a:cxn>
                <a:cxn ang="0">
                  <a:pos x="528" y="665"/>
                </a:cxn>
                <a:cxn ang="0">
                  <a:pos x="497" y="633"/>
                </a:cxn>
                <a:cxn ang="0">
                  <a:pos x="447" y="697"/>
                </a:cxn>
                <a:cxn ang="0">
                  <a:pos x="356" y="765"/>
                </a:cxn>
                <a:cxn ang="0">
                  <a:pos x="280" y="805"/>
                </a:cxn>
                <a:cxn ang="0">
                  <a:pos x="181" y="813"/>
                </a:cxn>
                <a:cxn ang="0">
                  <a:pos x="244" y="765"/>
                </a:cxn>
                <a:cxn ang="0">
                  <a:pos x="320" y="700"/>
                </a:cxn>
                <a:cxn ang="0">
                  <a:pos x="298" y="665"/>
                </a:cxn>
                <a:cxn ang="0">
                  <a:pos x="262" y="723"/>
                </a:cxn>
                <a:cxn ang="0">
                  <a:pos x="185" y="779"/>
                </a:cxn>
                <a:cxn ang="0">
                  <a:pos x="91" y="787"/>
                </a:cxn>
                <a:cxn ang="0">
                  <a:pos x="42" y="709"/>
                </a:cxn>
                <a:cxn ang="0">
                  <a:pos x="212" y="683"/>
                </a:cxn>
                <a:cxn ang="0">
                  <a:pos x="315" y="621"/>
                </a:cxn>
                <a:cxn ang="0">
                  <a:pos x="334" y="567"/>
                </a:cxn>
                <a:cxn ang="0">
                  <a:pos x="293" y="594"/>
                </a:cxn>
                <a:cxn ang="0">
                  <a:pos x="176" y="669"/>
                </a:cxn>
                <a:cxn ang="0">
                  <a:pos x="42" y="709"/>
                </a:cxn>
                <a:cxn ang="0">
                  <a:pos x="14" y="548"/>
                </a:cxn>
                <a:cxn ang="0">
                  <a:pos x="91" y="530"/>
                </a:cxn>
                <a:cxn ang="0">
                  <a:pos x="253" y="544"/>
                </a:cxn>
                <a:cxn ang="0">
                  <a:pos x="280" y="513"/>
                </a:cxn>
                <a:cxn ang="0">
                  <a:pos x="196" y="526"/>
                </a:cxn>
                <a:cxn ang="0">
                  <a:pos x="14" y="490"/>
                </a:cxn>
                <a:cxn ang="0">
                  <a:pos x="5" y="345"/>
                </a:cxn>
                <a:cxn ang="0">
                  <a:pos x="10" y="188"/>
                </a:cxn>
                <a:cxn ang="0">
                  <a:pos x="100" y="108"/>
                </a:cxn>
                <a:cxn ang="0">
                  <a:pos x="10" y="143"/>
                </a:cxn>
                <a:cxn ang="0">
                  <a:pos x="60" y="48"/>
                </a:cxn>
                <a:cxn ang="0">
                  <a:pos x="155" y="0"/>
                </a:cxn>
              </a:cxnLst>
              <a:rect l="0" t="0" r="r" b="b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180"/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15"/>
                </a:cxn>
                <a:cxn ang="0">
                  <a:pos x="182" y="51"/>
                </a:cxn>
                <a:cxn ang="0">
                  <a:pos x="157" y="71"/>
                </a:cxn>
                <a:cxn ang="0">
                  <a:pos x="100" y="113"/>
                </a:cxn>
                <a:cxn ang="0">
                  <a:pos x="77" y="130"/>
                </a:cxn>
                <a:cxn ang="0">
                  <a:pos x="25" y="170"/>
                </a:cxn>
                <a:cxn ang="0">
                  <a:pos x="82" y="152"/>
                </a:cxn>
                <a:cxn ang="0">
                  <a:pos x="140" y="135"/>
                </a:cxn>
                <a:cxn ang="0">
                  <a:pos x="198" y="130"/>
                </a:cxn>
                <a:cxn ang="0">
                  <a:pos x="194" y="147"/>
                </a:cxn>
                <a:cxn ang="0">
                  <a:pos x="100" y="164"/>
                </a:cxn>
                <a:cxn ang="0">
                  <a:pos x="52" y="184"/>
                </a:cxn>
                <a:cxn ang="0">
                  <a:pos x="25" y="187"/>
                </a:cxn>
                <a:cxn ang="0">
                  <a:pos x="2" y="180"/>
                </a:cxn>
                <a:cxn ang="0">
                  <a:pos x="0" y="158"/>
                </a:cxn>
                <a:cxn ang="0">
                  <a:pos x="18" y="141"/>
                </a:cxn>
                <a:cxn ang="0">
                  <a:pos x="44" y="116"/>
                </a:cxn>
                <a:cxn ang="0">
                  <a:pos x="75" y="80"/>
                </a:cxn>
                <a:cxn ang="0">
                  <a:pos x="107" y="40"/>
                </a:cxn>
                <a:cxn ang="0">
                  <a:pos x="144" y="12"/>
                </a:cxn>
                <a:cxn ang="0">
                  <a:pos x="184" y="2"/>
                </a:cxn>
                <a:cxn ang="0">
                  <a:pos x="209" y="0"/>
                </a:cxn>
              </a:cxnLst>
              <a:rect l="0" t="0" r="r" b="b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81"/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83" y="4"/>
                </a:cxn>
                <a:cxn ang="0">
                  <a:pos x="192" y="27"/>
                </a:cxn>
                <a:cxn ang="0">
                  <a:pos x="190" y="46"/>
                </a:cxn>
                <a:cxn ang="0">
                  <a:pos x="174" y="71"/>
                </a:cxn>
                <a:cxn ang="0">
                  <a:pos x="152" y="78"/>
                </a:cxn>
                <a:cxn ang="0">
                  <a:pos x="110" y="106"/>
                </a:cxn>
                <a:cxn ang="0">
                  <a:pos x="69" y="140"/>
                </a:cxn>
                <a:cxn ang="0">
                  <a:pos x="41" y="184"/>
                </a:cxn>
                <a:cxn ang="0">
                  <a:pos x="8" y="231"/>
                </a:cxn>
                <a:cxn ang="0">
                  <a:pos x="0" y="246"/>
                </a:cxn>
                <a:cxn ang="0">
                  <a:pos x="8" y="190"/>
                </a:cxn>
                <a:cxn ang="0">
                  <a:pos x="16" y="141"/>
                </a:cxn>
                <a:cxn ang="0">
                  <a:pos x="31" y="99"/>
                </a:cxn>
                <a:cxn ang="0">
                  <a:pos x="57" y="60"/>
                </a:cxn>
                <a:cxn ang="0">
                  <a:pos x="128" y="6"/>
                </a:cxn>
                <a:cxn ang="0">
                  <a:pos x="156" y="0"/>
                </a:cxn>
              </a:cxnLst>
              <a:rect l="0" t="0" r="r" b="b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82"/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/>
              <a:ahLst/>
              <a:cxnLst>
                <a:cxn ang="0">
                  <a:pos x="204" y="141"/>
                </a:cxn>
                <a:cxn ang="0">
                  <a:pos x="169" y="110"/>
                </a:cxn>
                <a:cxn ang="0">
                  <a:pos x="111" y="89"/>
                </a:cxn>
                <a:cxn ang="0">
                  <a:pos x="71" y="78"/>
                </a:cxn>
                <a:cxn ang="0">
                  <a:pos x="0" y="0"/>
                </a:cxn>
                <a:cxn ang="0">
                  <a:pos x="53" y="30"/>
                </a:cxn>
                <a:cxn ang="0">
                  <a:pos x="103" y="51"/>
                </a:cxn>
                <a:cxn ang="0">
                  <a:pos x="138" y="69"/>
                </a:cxn>
                <a:cxn ang="0">
                  <a:pos x="155" y="89"/>
                </a:cxn>
                <a:cxn ang="0">
                  <a:pos x="204" y="141"/>
                </a:cxn>
              </a:cxnLst>
              <a:rect l="0" t="0" r="r" b="b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83"/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/>
              <a:ahLst/>
              <a:cxnLst>
                <a:cxn ang="0">
                  <a:pos x="115" y="368"/>
                </a:cxn>
                <a:cxn ang="0">
                  <a:pos x="58" y="368"/>
                </a:cxn>
                <a:cxn ang="0">
                  <a:pos x="40" y="364"/>
                </a:cxn>
                <a:cxn ang="0">
                  <a:pos x="40" y="349"/>
                </a:cxn>
                <a:cxn ang="0">
                  <a:pos x="28" y="336"/>
                </a:cxn>
                <a:cxn ang="0">
                  <a:pos x="9" y="323"/>
                </a:cxn>
                <a:cxn ang="0">
                  <a:pos x="19" y="309"/>
                </a:cxn>
                <a:cxn ang="0">
                  <a:pos x="19" y="291"/>
                </a:cxn>
                <a:cxn ang="0">
                  <a:pos x="5" y="269"/>
                </a:cxn>
                <a:cxn ang="0">
                  <a:pos x="5" y="246"/>
                </a:cxn>
                <a:cxn ang="0">
                  <a:pos x="14" y="219"/>
                </a:cxn>
                <a:cxn ang="0">
                  <a:pos x="14" y="161"/>
                </a:cxn>
                <a:cxn ang="0">
                  <a:pos x="0" y="107"/>
                </a:cxn>
                <a:cxn ang="0">
                  <a:pos x="5" y="67"/>
                </a:cxn>
                <a:cxn ang="0">
                  <a:pos x="5" y="0"/>
                </a:cxn>
                <a:cxn ang="0">
                  <a:pos x="40" y="101"/>
                </a:cxn>
                <a:cxn ang="0">
                  <a:pos x="71" y="197"/>
                </a:cxn>
                <a:cxn ang="0">
                  <a:pos x="93" y="300"/>
                </a:cxn>
                <a:cxn ang="0">
                  <a:pos x="115" y="368"/>
                </a:cxn>
              </a:cxnLst>
              <a:rect l="0" t="0" r="r" b="b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4"/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87" y="15"/>
                </a:cxn>
                <a:cxn ang="0">
                  <a:pos x="129" y="3"/>
                </a:cxn>
                <a:cxn ang="0">
                  <a:pos x="184" y="0"/>
                </a:cxn>
                <a:cxn ang="0">
                  <a:pos x="206" y="4"/>
                </a:cxn>
                <a:cxn ang="0">
                  <a:pos x="196" y="26"/>
                </a:cxn>
                <a:cxn ang="0">
                  <a:pos x="174" y="43"/>
                </a:cxn>
                <a:cxn ang="0">
                  <a:pos x="126" y="57"/>
                </a:cxn>
                <a:cxn ang="0">
                  <a:pos x="50" y="69"/>
                </a:cxn>
                <a:cxn ang="0">
                  <a:pos x="0" y="65"/>
                </a:cxn>
                <a:cxn ang="0">
                  <a:pos x="42" y="34"/>
                </a:cxn>
              </a:cxnLst>
              <a:rect l="0" t="0" r="r" b="b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85"/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82" y="9"/>
                </a:cxn>
                <a:cxn ang="0">
                  <a:pos x="106" y="0"/>
                </a:cxn>
                <a:cxn ang="0">
                  <a:pos x="122" y="7"/>
                </a:cxn>
                <a:cxn ang="0">
                  <a:pos x="124" y="25"/>
                </a:cxn>
                <a:cxn ang="0">
                  <a:pos x="114" y="55"/>
                </a:cxn>
                <a:cxn ang="0">
                  <a:pos x="95" y="82"/>
                </a:cxn>
                <a:cxn ang="0">
                  <a:pos x="73" y="108"/>
                </a:cxn>
                <a:cxn ang="0">
                  <a:pos x="45" y="133"/>
                </a:cxn>
                <a:cxn ang="0">
                  <a:pos x="0" y="154"/>
                </a:cxn>
                <a:cxn ang="0">
                  <a:pos x="40" y="110"/>
                </a:cxn>
                <a:cxn ang="0">
                  <a:pos x="53" y="78"/>
                </a:cxn>
                <a:cxn ang="0">
                  <a:pos x="67" y="43"/>
                </a:cxn>
              </a:cxnLst>
              <a:rect l="0" t="0" r="r" b="b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86"/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/>
              <a:ahLst/>
              <a:cxnLst>
                <a:cxn ang="0">
                  <a:pos x="298" y="186"/>
                </a:cxn>
                <a:cxn ang="0">
                  <a:pos x="289" y="109"/>
                </a:cxn>
                <a:cxn ang="0">
                  <a:pos x="226" y="82"/>
                </a:cxn>
                <a:cxn ang="0">
                  <a:pos x="142" y="49"/>
                </a:cxn>
                <a:cxn ang="0">
                  <a:pos x="80" y="25"/>
                </a:cxn>
                <a:cxn ang="0">
                  <a:pos x="23" y="0"/>
                </a:cxn>
                <a:cxn ang="0">
                  <a:pos x="0" y="53"/>
                </a:cxn>
                <a:cxn ang="0">
                  <a:pos x="55" y="84"/>
                </a:cxn>
                <a:cxn ang="0">
                  <a:pos x="119" y="107"/>
                </a:cxn>
                <a:cxn ang="0">
                  <a:pos x="168" y="122"/>
                </a:cxn>
                <a:cxn ang="0">
                  <a:pos x="229" y="154"/>
                </a:cxn>
                <a:cxn ang="0">
                  <a:pos x="298" y="186"/>
                </a:cxn>
              </a:cxnLst>
              <a:rect l="0" t="0" r="r" b="b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0" name="Group 187"/>
          <p:cNvGrpSpPr>
            <a:grpSpLocks/>
          </p:cNvGrpSpPr>
          <p:nvPr/>
        </p:nvGrpSpPr>
        <p:grpSpPr bwMode="auto">
          <a:xfrm>
            <a:off x="216623" y="4927632"/>
            <a:ext cx="195262" cy="265113"/>
            <a:chOff x="141" y="2010"/>
            <a:chExt cx="123" cy="167"/>
          </a:xfrm>
        </p:grpSpPr>
        <p:sp>
          <p:nvSpPr>
            <p:cNvPr id="191" name="Freeform 188"/>
            <p:cNvSpPr>
              <a:spLocks/>
            </p:cNvSpPr>
            <p:nvPr/>
          </p:nvSpPr>
          <p:spPr bwMode="auto">
            <a:xfrm>
              <a:off x="141" y="2010"/>
              <a:ext cx="123" cy="167"/>
            </a:xfrm>
            <a:custGeom>
              <a:avLst/>
              <a:gdLst/>
              <a:ahLst/>
              <a:cxnLst>
                <a:cxn ang="0">
                  <a:pos x="342" y="123"/>
                </a:cxn>
                <a:cxn ang="0">
                  <a:pos x="229" y="113"/>
                </a:cxn>
                <a:cxn ang="0">
                  <a:pos x="160" y="96"/>
                </a:cxn>
                <a:cxn ang="0">
                  <a:pos x="139" y="64"/>
                </a:cxn>
                <a:cxn ang="0">
                  <a:pos x="139" y="38"/>
                </a:cxn>
                <a:cxn ang="0">
                  <a:pos x="121" y="15"/>
                </a:cxn>
                <a:cxn ang="0">
                  <a:pos x="58" y="0"/>
                </a:cxn>
                <a:cxn ang="0">
                  <a:pos x="0" y="5"/>
                </a:cxn>
                <a:cxn ang="0">
                  <a:pos x="70" y="650"/>
                </a:cxn>
                <a:cxn ang="0">
                  <a:pos x="121" y="710"/>
                </a:cxn>
                <a:cxn ang="0">
                  <a:pos x="183" y="768"/>
                </a:cxn>
                <a:cxn ang="0">
                  <a:pos x="273" y="813"/>
                </a:cxn>
                <a:cxn ang="0">
                  <a:pos x="377" y="827"/>
                </a:cxn>
                <a:cxn ang="0">
                  <a:pos x="518" y="835"/>
                </a:cxn>
                <a:cxn ang="0">
                  <a:pos x="599" y="823"/>
                </a:cxn>
                <a:cxn ang="0">
                  <a:pos x="617" y="777"/>
                </a:cxn>
                <a:cxn ang="0">
                  <a:pos x="608" y="718"/>
                </a:cxn>
                <a:cxn ang="0">
                  <a:pos x="550" y="537"/>
                </a:cxn>
                <a:cxn ang="0">
                  <a:pos x="500" y="357"/>
                </a:cxn>
                <a:cxn ang="0">
                  <a:pos x="478" y="221"/>
                </a:cxn>
                <a:cxn ang="0">
                  <a:pos x="478" y="186"/>
                </a:cxn>
                <a:cxn ang="0">
                  <a:pos x="446" y="136"/>
                </a:cxn>
                <a:cxn ang="0">
                  <a:pos x="409" y="123"/>
                </a:cxn>
                <a:cxn ang="0">
                  <a:pos x="342" y="123"/>
                </a:cxn>
              </a:cxnLst>
              <a:rect l="0" t="0" r="r" b="b"/>
              <a:pathLst>
                <a:path w="617" h="835">
                  <a:moveTo>
                    <a:pt x="342" y="123"/>
                  </a:moveTo>
                  <a:lnTo>
                    <a:pt x="229" y="113"/>
                  </a:lnTo>
                  <a:lnTo>
                    <a:pt x="160" y="96"/>
                  </a:lnTo>
                  <a:lnTo>
                    <a:pt x="139" y="64"/>
                  </a:lnTo>
                  <a:lnTo>
                    <a:pt x="139" y="38"/>
                  </a:lnTo>
                  <a:lnTo>
                    <a:pt x="121" y="15"/>
                  </a:lnTo>
                  <a:lnTo>
                    <a:pt x="58" y="0"/>
                  </a:lnTo>
                  <a:lnTo>
                    <a:pt x="0" y="5"/>
                  </a:lnTo>
                  <a:lnTo>
                    <a:pt x="70" y="650"/>
                  </a:lnTo>
                  <a:lnTo>
                    <a:pt x="121" y="710"/>
                  </a:lnTo>
                  <a:lnTo>
                    <a:pt x="183" y="768"/>
                  </a:lnTo>
                  <a:lnTo>
                    <a:pt x="273" y="813"/>
                  </a:lnTo>
                  <a:lnTo>
                    <a:pt x="377" y="827"/>
                  </a:lnTo>
                  <a:lnTo>
                    <a:pt x="518" y="835"/>
                  </a:lnTo>
                  <a:lnTo>
                    <a:pt x="599" y="823"/>
                  </a:lnTo>
                  <a:lnTo>
                    <a:pt x="617" y="777"/>
                  </a:lnTo>
                  <a:lnTo>
                    <a:pt x="608" y="718"/>
                  </a:lnTo>
                  <a:lnTo>
                    <a:pt x="550" y="537"/>
                  </a:lnTo>
                  <a:lnTo>
                    <a:pt x="500" y="357"/>
                  </a:lnTo>
                  <a:lnTo>
                    <a:pt x="478" y="221"/>
                  </a:lnTo>
                  <a:lnTo>
                    <a:pt x="478" y="186"/>
                  </a:lnTo>
                  <a:lnTo>
                    <a:pt x="446" y="136"/>
                  </a:lnTo>
                  <a:lnTo>
                    <a:pt x="409" y="123"/>
                  </a:lnTo>
                  <a:lnTo>
                    <a:pt x="342" y="123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89"/>
            <p:cNvSpPr>
              <a:spLocks/>
            </p:cNvSpPr>
            <p:nvPr/>
          </p:nvSpPr>
          <p:spPr bwMode="auto">
            <a:xfrm>
              <a:off x="143" y="2019"/>
              <a:ext cx="106" cy="153"/>
            </a:xfrm>
            <a:custGeom>
              <a:avLst/>
              <a:gdLst/>
              <a:ahLst/>
              <a:cxnLst>
                <a:cxn ang="0">
                  <a:pos x="347" y="154"/>
                </a:cxn>
                <a:cxn ang="0">
                  <a:pos x="248" y="150"/>
                </a:cxn>
                <a:cxn ang="0">
                  <a:pos x="143" y="131"/>
                </a:cxn>
                <a:cxn ang="0">
                  <a:pos x="81" y="99"/>
                </a:cxn>
                <a:cxn ang="0">
                  <a:pos x="46" y="72"/>
                </a:cxn>
                <a:cxn ang="0">
                  <a:pos x="0" y="0"/>
                </a:cxn>
                <a:cxn ang="0">
                  <a:pos x="67" y="589"/>
                </a:cxn>
                <a:cxn ang="0">
                  <a:pos x="113" y="643"/>
                </a:cxn>
                <a:cxn ang="0">
                  <a:pos x="162" y="694"/>
                </a:cxn>
                <a:cxn ang="0">
                  <a:pos x="225" y="729"/>
                </a:cxn>
                <a:cxn ang="0">
                  <a:pos x="279" y="747"/>
                </a:cxn>
                <a:cxn ang="0">
                  <a:pos x="347" y="756"/>
                </a:cxn>
                <a:cxn ang="0">
                  <a:pos x="409" y="766"/>
                </a:cxn>
                <a:cxn ang="0">
                  <a:pos x="480" y="766"/>
                </a:cxn>
                <a:cxn ang="0">
                  <a:pos x="512" y="756"/>
                </a:cxn>
                <a:cxn ang="0">
                  <a:pos x="531" y="729"/>
                </a:cxn>
                <a:cxn ang="0">
                  <a:pos x="522" y="685"/>
                </a:cxn>
                <a:cxn ang="0">
                  <a:pos x="476" y="581"/>
                </a:cxn>
                <a:cxn ang="0">
                  <a:pos x="399" y="229"/>
                </a:cxn>
                <a:cxn ang="0">
                  <a:pos x="387" y="180"/>
                </a:cxn>
                <a:cxn ang="0">
                  <a:pos x="347" y="154"/>
                </a:cxn>
              </a:cxnLst>
              <a:rect l="0" t="0" r="r" b="b"/>
              <a:pathLst>
                <a:path w="531" h="766">
                  <a:moveTo>
                    <a:pt x="347" y="154"/>
                  </a:moveTo>
                  <a:lnTo>
                    <a:pt x="248" y="150"/>
                  </a:lnTo>
                  <a:lnTo>
                    <a:pt x="143" y="131"/>
                  </a:lnTo>
                  <a:lnTo>
                    <a:pt x="81" y="99"/>
                  </a:lnTo>
                  <a:lnTo>
                    <a:pt x="46" y="72"/>
                  </a:lnTo>
                  <a:lnTo>
                    <a:pt x="0" y="0"/>
                  </a:lnTo>
                  <a:lnTo>
                    <a:pt x="67" y="589"/>
                  </a:lnTo>
                  <a:lnTo>
                    <a:pt x="113" y="643"/>
                  </a:lnTo>
                  <a:lnTo>
                    <a:pt x="162" y="694"/>
                  </a:lnTo>
                  <a:lnTo>
                    <a:pt x="225" y="729"/>
                  </a:lnTo>
                  <a:lnTo>
                    <a:pt x="279" y="747"/>
                  </a:lnTo>
                  <a:lnTo>
                    <a:pt x="347" y="756"/>
                  </a:lnTo>
                  <a:lnTo>
                    <a:pt x="409" y="766"/>
                  </a:lnTo>
                  <a:lnTo>
                    <a:pt x="480" y="766"/>
                  </a:lnTo>
                  <a:lnTo>
                    <a:pt x="512" y="756"/>
                  </a:lnTo>
                  <a:lnTo>
                    <a:pt x="531" y="729"/>
                  </a:lnTo>
                  <a:lnTo>
                    <a:pt x="522" y="685"/>
                  </a:lnTo>
                  <a:lnTo>
                    <a:pt x="476" y="581"/>
                  </a:lnTo>
                  <a:lnTo>
                    <a:pt x="399" y="229"/>
                  </a:lnTo>
                  <a:lnTo>
                    <a:pt x="387" y="180"/>
                  </a:lnTo>
                  <a:lnTo>
                    <a:pt x="347" y="1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3" name="Freeform 190"/>
          <p:cNvSpPr>
            <a:spLocks/>
          </p:cNvSpPr>
          <p:nvPr/>
        </p:nvSpPr>
        <p:spPr bwMode="auto">
          <a:xfrm>
            <a:off x="696053" y="5229247"/>
            <a:ext cx="14287" cy="223838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43" y="36"/>
              </a:cxn>
              <a:cxn ang="0">
                <a:pos x="27" y="63"/>
              </a:cxn>
              <a:cxn ang="0">
                <a:pos x="14" y="122"/>
              </a:cxn>
              <a:cxn ang="0">
                <a:pos x="32" y="176"/>
              </a:cxn>
              <a:cxn ang="0">
                <a:pos x="21" y="491"/>
              </a:cxn>
              <a:cxn ang="0">
                <a:pos x="21" y="693"/>
              </a:cxn>
              <a:cxn ang="0">
                <a:pos x="0" y="703"/>
              </a:cxn>
              <a:cxn ang="0">
                <a:pos x="2" y="284"/>
              </a:cxn>
              <a:cxn ang="0">
                <a:pos x="21" y="184"/>
              </a:cxn>
              <a:cxn ang="0">
                <a:pos x="10" y="137"/>
              </a:cxn>
              <a:cxn ang="0">
                <a:pos x="4" y="120"/>
              </a:cxn>
              <a:cxn ang="0">
                <a:pos x="12" y="69"/>
              </a:cxn>
              <a:cxn ang="0">
                <a:pos x="27" y="40"/>
              </a:cxn>
              <a:cxn ang="0">
                <a:pos x="29" y="0"/>
              </a:cxn>
            </a:cxnLst>
            <a:rect l="0" t="0" r="r" b="b"/>
            <a:pathLst>
              <a:path w="43" h="703">
                <a:moveTo>
                  <a:pt x="29" y="0"/>
                </a:moveTo>
                <a:lnTo>
                  <a:pt x="43" y="36"/>
                </a:lnTo>
                <a:lnTo>
                  <a:pt x="27" y="63"/>
                </a:lnTo>
                <a:lnTo>
                  <a:pt x="14" y="122"/>
                </a:lnTo>
                <a:lnTo>
                  <a:pt x="32" y="176"/>
                </a:lnTo>
                <a:lnTo>
                  <a:pt x="21" y="491"/>
                </a:lnTo>
                <a:lnTo>
                  <a:pt x="21" y="693"/>
                </a:lnTo>
                <a:lnTo>
                  <a:pt x="0" y="703"/>
                </a:lnTo>
                <a:lnTo>
                  <a:pt x="2" y="284"/>
                </a:lnTo>
                <a:lnTo>
                  <a:pt x="21" y="184"/>
                </a:lnTo>
                <a:lnTo>
                  <a:pt x="10" y="137"/>
                </a:lnTo>
                <a:lnTo>
                  <a:pt x="4" y="120"/>
                </a:lnTo>
                <a:lnTo>
                  <a:pt x="12" y="69"/>
                </a:lnTo>
                <a:lnTo>
                  <a:pt x="27" y="40"/>
                </a:lnTo>
                <a:lnTo>
                  <a:pt x="29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Freeform 191"/>
          <p:cNvSpPr>
            <a:spLocks/>
          </p:cNvSpPr>
          <p:nvPr/>
        </p:nvSpPr>
        <p:spPr bwMode="auto">
          <a:xfrm>
            <a:off x="638903" y="5232432"/>
            <a:ext cx="34925" cy="11113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57" y="26"/>
              </a:cxn>
              <a:cxn ang="0">
                <a:pos x="9" y="36"/>
              </a:cxn>
              <a:cxn ang="0">
                <a:pos x="0" y="36"/>
              </a:cxn>
              <a:cxn ang="0">
                <a:pos x="29" y="11"/>
              </a:cxn>
              <a:cxn ang="0">
                <a:pos x="112" y="0"/>
              </a:cxn>
            </a:cxnLst>
            <a:rect l="0" t="0" r="r" b="b"/>
            <a:pathLst>
              <a:path w="112" h="36">
                <a:moveTo>
                  <a:pt x="112" y="0"/>
                </a:moveTo>
                <a:lnTo>
                  <a:pt x="57" y="26"/>
                </a:lnTo>
                <a:lnTo>
                  <a:pt x="9" y="36"/>
                </a:lnTo>
                <a:lnTo>
                  <a:pt x="0" y="36"/>
                </a:lnTo>
                <a:lnTo>
                  <a:pt x="29" y="11"/>
                </a:lnTo>
                <a:lnTo>
                  <a:pt x="112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Freeform 192"/>
          <p:cNvSpPr>
            <a:spLocks/>
          </p:cNvSpPr>
          <p:nvPr/>
        </p:nvSpPr>
        <p:spPr bwMode="auto">
          <a:xfrm>
            <a:off x="491263" y="4651397"/>
            <a:ext cx="47625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0"/>
              </a:cxn>
              <a:cxn ang="0">
                <a:pos x="17" y="34"/>
              </a:cxn>
              <a:cxn ang="0">
                <a:pos x="36" y="22"/>
              </a:cxn>
              <a:cxn ang="0">
                <a:pos x="33" y="50"/>
              </a:cxn>
              <a:cxn ang="0">
                <a:pos x="58" y="46"/>
              </a:cxn>
              <a:cxn ang="0">
                <a:pos x="39" y="69"/>
              </a:cxn>
              <a:cxn ang="0">
                <a:pos x="91" y="73"/>
              </a:cxn>
              <a:cxn ang="0">
                <a:pos x="61" y="101"/>
              </a:cxn>
              <a:cxn ang="0">
                <a:pos x="105" y="101"/>
              </a:cxn>
              <a:cxn ang="0">
                <a:pos x="75" y="130"/>
              </a:cxn>
              <a:cxn ang="0">
                <a:pos x="121" y="127"/>
              </a:cxn>
              <a:cxn ang="0">
                <a:pos x="92" y="167"/>
              </a:cxn>
              <a:cxn ang="0">
                <a:pos x="133" y="164"/>
              </a:cxn>
              <a:cxn ang="0">
                <a:pos x="98" y="199"/>
              </a:cxn>
              <a:cxn ang="0">
                <a:pos x="150" y="205"/>
              </a:cxn>
              <a:cxn ang="0">
                <a:pos x="105" y="237"/>
              </a:cxn>
              <a:cxn ang="0">
                <a:pos x="150" y="250"/>
              </a:cxn>
              <a:cxn ang="0">
                <a:pos x="101" y="266"/>
              </a:cxn>
              <a:cxn ang="0">
                <a:pos x="146" y="293"/>
              </a:cxn>
              <a:cxn ang="0">
                <a:pos x="98" y="312"/>
              </a:cxn>
              <a:cxn ang="0">
                <a:pos x="140" y="343"/>
              </a:cxn>
              <a:cxn ang="0">
                <a:pos x="98" y="355"/>
              </a:cxn>
              <a:cxn ang="0">
                <a:pos x="121" y="382"/>
              </a:cxn>
              <a:cxn ang="0">
                <a:pos x="88" y="407"/>
              </a:cxn>
            </a:cxnLst>
            <a:rect l="0" t="0" r="r" b="b"/>
            <a:pathLst>
              <a:path w="150" h="407">
                <a:moveTo>
                  <a:pt x="0" y="0"/>
                </a:moveTo>
                <a:lnTo>
                  <a:pt x="20" y="10"/>
                </a:lnTo>
                <a:lnTo>
                  <a:pt x="17" y="34"/>
                </a:lnTo>
                <a:lnTo>
                  <a:pt x="36" y="22"/>
                </a:lnTo>
                <a:lnTo>
                  <a:pt x="33" y="50"/>
                </a:lnTo>
                <a:lnTo>
                  <a:pt x="58" y="46"/>
                </a:lnTo>
                <a:lnTo>
                  <a:pt x="39" y="69"/>
                </a:lnTo>
                <a:lnTo>
                  <a:pt x="91" y="73"/>
                </a:lnTo>
                <a:lnTo>
                  <a:pt x="61" y="101"/>
                </a:lnTo>
                <a:lnTo>
                  <a:pt x="105" y="101"/>
                </a:lnTo>
                <a:lnTo>
                  <a:pt x="75" y="130"/>
                </a:lnTo>
                <a:lnTo>
                  <a:pt x="121" y="127"/>
                </a:lnTo>
                <a:lnTo>
                  <a:pt x="92" y="167"/>
                </a:lnTo>
                <a:lnTo>
                  <a:pt x="133" y="164"/>
                </a:lnTo>
                <a:lnTo>
                  <a:pt x="98" y="199"/>
                </a:lnTo>
                <a:lnTo>
                  <a:pt x="150" y="205"/>
                </a:lnTo>
                <a:lnTo>
                  <a:pt x="105" y="237"/>
                </a:lnTo>
                <a:lnTo>
                  <a:pt x="150" y="250"/>
                </a:lnTo>
                <a:lnTo>
                  <a:pt x="101" y="266"/>
                </a:lnTo>
                <a:lnTo>
                  <a:pt x="146" y="293"/>
                </a:lnTo>
                <a:lnTo>
                  <a:pt x="98" y="312"/>
                </a:lnTo>
                <a:lnTo>
                  <a:pt x="140" y="343"/>
                </a:lnTo>
                <a:lnTo>
                  <a:pt x="98" y="355"/>
                </a:lnTo>
                <a:lnTo>
                  <a:pt x="121" y="382"/>
                </a:lnTo>
                <a:lnTo>
                  <a:pt x="88" y="40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Text Box 193"/>
          <p:cNvSpPr txBox="1">
            <a:spLocks noChangeArrowheads="1"/>
          </p:cNvSpPr>
          <p:nvPr/>
        </p:nvSpPr>
        <p:spPr bwMode="auto">
          <a:xfrm>
            <a:off x="7765185" y="536736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197" name="Oval 194"/>
          <p:cNvSpPr>
            <a:spLocks noChangeArrowheads="1"/>
          </p:cNvSpPr>
          <p:nvPr/>
        </p:nvSpPr>
        <p:spPr bwMode="auto">
          <a:xfrm>
            <a:off x="754788" y="4757770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" name="Group 195"/>
          <p:cNvGrpSpPr>
            <a:grpSpLocks/>
          </p:cNvGrpSpPr>
          <p:nvPr/>
        </p:nvGrpSpPr>
        <p:grpSpPr bwMode="auto">
          <a:xfrm>
            <a:off x="7919173" y="4394222"/>
            <a:ext cx="709612" cy="495300"/>
            <a:chOff x="4993" y="1674"/>
            <a:chExt cx="447" cy="312"/>
          </a:xfrm>
        </p:grpSpPr>
        <p:grpSp>
          <p:nvGrpSpPr>
            <p:cNvPr id="199" name="Group 196"/>
            <p:cNvGrpSpPr>
              <a:grpSpLocks/>
            </p:cNvGrpSpPr>
            <p:nvPr/>
          </p:nvGrpSpPr>
          <p:grpSpPr bwMode="auto">
            <a:xfrm>
              <a:off x="4993" y="1674"/>
              <a:ext cx="345" cy="282"/>
              <a:chOff x="4993" y="1674"/>
              <a:chExt cx="345" cy="282"/>
            </a:xfrm>
          </p:grpSpPr>
          <p:grpSp>
            <p:nvGrpSpPr>
              <p:cNvPr id="200" name="Group 197"/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201" name="Group 198"/>
                <p:cNvGrpSpPr>
                  <a:grpSpLocks/>
                </p:cNvGrpSpPr>
                <p:nvPr/>
              </p:nvGrpSpPr>
              <p:grpSpPr bwMode="auto">
                <a:xfrm>
                  <a:off x="4993" y="1833"/>
                  <a:ext cx="345" cy="123"/>
                  <a:chOff x="4993" y="1833"/>
                  <a:chExt cx="345" cy="123"/>
                </a:xfrm>
              </p:grpSpPr>
              <p:sp>
                <p:nvSpPr>
                  <p:cNvPr id="247" name="Freeform 199"/>
                  <p:cNvSpPr>
                    <a:spLocks/>
                  </p:cNvSpPr>
                  <p:nvPr/>
                </p:nvSpPr>
                <p:spPr bwMode="auto">
                  <a:xfrm>
                    <a:off x="5140" y="1833"/>
                    <a:ext cx="198" cy="123"/>
                  </a:xfrm>
                  <a:custGeom>
                    <a:avLst/>
                    <a:gdLst/>
                    <a:ahLst/>
                    <a:cxnLst>
                      <a:cxn ang="0">
                        <a:pos x="0" y="225"/>
                      </a:cxn>
                      <a:cxn ang="0">
                        <a:pos x="0" y="738"/>
                      </a:cxn>
                      <a:cxn ang="0">
                        <a:pos x="1188" y="360"/>
                      </a:cxn>
                      <a:cxn ang="0">
                        <a:pos x="1188" y="0"/>
                      </a:cxn>
                      <a:cxn ang="0">
                        <a:pos x="0" y="225"/>
                      </a:cxn>
                    </a:cxnLst>
                    <a:rect l="0" t="0" r="r" b="b"/>
                    <a:pathLst>
                      <a:path w="1188" h="738">
                        <a:moveTo>
                          <a:pt x="0" y="225"/>
                        </a:moveTo>
                        <a:lnTo>
                          <a:pt x="0" y="738"/>
                        </a:lnTo>
                        <a:lnTo>
                          <a:pt x="1188" y="360"/>
                        </a:lnTo>
                        <a:lnTo>
                          <a:pt x="1188" y="0"/>
                        </a:lnTo>
                        <a:lnTo>
                          <a:pt x="0" y="2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00"/>
                  <p:cNvSpPr>
                    <a:spLocks/>
                  </p:cNvSpPr>
                  <p:nvPr/>
                </p:nvSpPr>
                <p:spPr bwMode="auto">
                  <a:xfrm>
                    <a:off x="4993" y="1862"/>
                    <a:ext cx="147" cy="94"/>
                  </a:xfrm>
                  <a:custGeom>
                    <a:avLst/>
                    <a:gdLst/>
                    <a:ahLst/>
                    <a:cxnLst>
                      <a:cxn ang="0">
                        <a:pos x="882" y="50"/>
                      </a:cxn>
                      <a:cxn ang="0">
                        <a:pos x="882" y="563"/>
                      </a:cxn>
                      <a:cxn ang="0">
                        <a:pos x="0" y="436"/>
                      </a:cxn>
                      <a:cxn ang="0">
                        <a:pos x="0" y="0"/>
                      </a:cxn>
                      <a:cxn ang="0">
                        <a:pos x="882" y="50"/>
                      </a:cxn>
                    </a:cxnLst>
                    <a:rect l="0" t="0" r="r" b="b"/>
                    <a:pathLst>
                      <a:path w="882" h="563">
                        <a:moveTo>
                          <a:pt x="882" y="50"/>
                        </a:moveTo>
                        <a:lnTo>
                          <a:pt x="882" y="563"/>
                        </a:lnTo>
                        <a:lnTo>
                          <a:pt x="0" y="436"/>
                        </a:lnTo>
                        <a:lnTo>
                          <a:pt x="0" y="0"/>
                        </a:lnTo>
                        <a:lnTo>
                          <a:pt x="882" y="5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01"/>
                  <p:cNvSpPr>
                    <a:spLocks/>
                  </p:cNvSpPr>
                  <p:nvPr/>
                </p:nvSpPr>
                <p:spPr bwMode="auto">
                  <a:xfrm>
                    <a:off x="4993" y="1833"/>
                    <a:ext cx="345" cy="38"/>
                  </a:xfrm>
                  <a:custGeom>
                    <a:avLst/>
                    <a:gdLst/>
                    <a:ahLst/>
                    <a:cxnLst>
                      <a:cxn ang="0">
                        <a:pos x="0" y="175"/>
                      </a:cxn>
                      <a:cxn ang="0">
                        <a:pos x="892" y="225"/>
                      </a:cxn>
                      <a:cxn ang="0">
                        <a:pos x="2070" y="0"/>
                      </a:cxn>
                      <a:cxn ang="0">
                        <a:pos x="1202" y="0"/>
                      </a:cxn>
                      <a:cxn ang="0">
                        <a:pos x="0" y="175"/>
                      </a:cxn>
                    </a:cxnLst>
                    <a:rect l="0" t="0" r="r" b="b"/>
                    <a:pathLst>
                      <a:path w="2070" h="225">
                        <a:moveTo>
                          <a:pt x="0" y="175"/>
                        </a:moveTo>
                        <a:lnTo>
                          <a:pt x="892" y="225"/>
                        </a:lnTo>
                        <a:lnTo>
                          <a:pt x="2070" y="0"/>
                        </a:lnTo>
                        <a:lnTo>
                          <a:pt x="1202" y="0"/>
                        </a:lnTo>
                        <a:lnTo>
                          <a:pt x="0" y="17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2" name="Freeform 202"/>
                <p:cNvSpPr>
                  <a:spLocks/>
                </p:cNvSpPr>
                <p:nvPr/>
              </p:nvSpPr>
              <p:spPr bwMode="auto">
                <a:xfrm>
                  <a:off x="5105" y="1823"/>
                  <a:ext cx="126" cy="35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0" y="188"/>
                    </a:cxn>
                    <a:cxn ang="0">
                      <a:pos x="351" y="210"/>
                    </a:cxn>
                    <a:cxn ang="0">
                      <a:pos x="751" y="135"/>
                    </a:cxn>
                    <a:cxn ang="0">
                      <a:pos x="751" y="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751" h="210">
                      <a:moveTo>
                        <a:pt x="0" y="120"/>
                      </a:moveTo>
                      <a:lnTo>
                        <a:pt x="0" y="188"/>
                      </a:lnTo>
                      <a:lnTo>
                        <a:pt x="351" y="210"/>
                      </a:lnTo>
                      <a:lnTo>
                        <a:pt x="751" y="135"/>
                      </a:lnTo>
                      <a:lnTo>
                        <a:pt x="751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2" name="Group 203"/>
                <p:cNvGrpSpPr>
                  <a:grpSpLocks/>
                </p:cNvGrpSpPr>
                <p:nvPr/>
              </p:nvGrpSpPr>
              <p:grpSpPr bwMode="auto">
                <a:xfrm>
                  <a:off x="5020" y="1674"/>
                  <a:ext cx="279" cy="176"/>
                  <a:chOff x="5020" y="1674"/>
                  <a:chExt cx="279" cy="176"/>
                </a:xfrm>
              </p:grpSpPr>
              <p:sp>
                <p:nvSpPr>
                  <p:cNvPr id="244" name="Freeform 204"/>
                  <p:cNvSpPr>
                    <a:spLocks/>
                  </p:cNvSpPr>
                  <p:nvPr/>
                </p:nvSpPr>
                <p:spPr bwMode="auto">
                  <a:xfrm>
                    <a:off x="5139" y="1674"/>
                    <a:ext cx="160" cy="172"/>
                  </a:xfrm>
                  <a:custGeom>
                    <a:avLst/>
                    <a:gdLst/>
                    <a:ahLst/>
                    <a:cxnLst>
                      <a:cxn ang="0">
                        <a:pos x="135" y="1031"/>
                      </a:cxn>
                      <a:cxn ang="0">
                        <a:pos x="0" y="33"/>
                      </a:cxn>
                      <a:cxn ang="0">
                        <a:pos x="827" y="0"/>
                      </a:cxn>
                      <a:cxn ang="0">
                        <a:pos x="960" y="889"/>
                      </a:cxn>
                      <a:cxn ang="0">
                        <a:pos x="135" y="1031"/>
                      </a:cxn>
                    </a:cxnLst>
                    <a:rect l="0" t="0" r="r" b="b"/>
                    <a:pathLst>
                      <a:path w="960" h="1031">
                        <a:moveTo>
                          <a:pt x="135" y="1031"/>
                        </a:moveTo>
                        <a:lnTo>
                          <a:pt x="0" y="33"/>
                        </a:lnTo>
                        <a:lnTo>
                          <a:pt x="827" y="0"/>
                        </a:lnTo>
                        <a:lnTo>
                          <a:pt x="960" y="889"/>
                        </a:lnTo>
                        <a:lnTo>
                          <a:pt x="135" y="10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05"/>
                  <p:cNvSpPr>
                    <a:spLocks/>
                  </p:cNvSpPr>
                  <p:nvPr/>
                </p:nvSpPr>
                <p:spPr bwMode="auto">
                  <a:xfrm>
                    <a:off x="5020" y="1679"/>
                    <a:ext cx="141" cy="171"/>
                  </a:xfrm>
                  <a:custGeom>
                    <a:avLst/>
                    <a:gdLst/>
                    <a:ahLst/>
                    <a:cxnLst>
                      <a:cxn ang="0">
                        <a:pos x="715" y="0"/>
                      </a:cxn>
                      <a:cxn ang="0">
                        <a:pos x="0" y="228"/>
                      </a:cxn>
                      <a:cxn ang="0">
                        <a:pos x="102" y="1026"/>
                      </a:cxn>
                      <a:cxn ang="0">
                        <a:pos x="850" y="1000"/>
                      </a:cxn>
                      <a:cxn ang="0">
                        <a:pos x="715" y="0"/>
                      </a:cxn>
                    </a:cxnLst>
                    <a:rect l="0" t="0" r="r" b="b"/>
                    <a:pathLst>
                      <a:path w="850" h="1026">
                        <a:moveTo>
                          <a:pt x="715" y="0"/>
                        </a:moveTo>
                        <a:lnTo>
                          <a:pt x="0" y="228"/>
                        </a:lnTo>
                        <a:lnTo>
                          <a:pt x="102" y="1026"/>
                        </a:lnTo>
                        <a:lnTo>
                          <a:pt x="850" y="1000"/>
                        </a:lnTo>
                        <a:lnTo>
                          <a:pt x="71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06"/>
                  <p:cNvSpPr>
                    <a:spLocks/>
                  </p:cNvSpPr>
                  <p:nvPr/>
                </p:nvSpPr>
                <p:spPr bwMode="auto">
                  <a:xfrm>
                    <a:off x="5166" y="1691"/>
                    <a:ext cx="115" cy="12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98" y="778"/>
                      </a:cxn>
                      <a:cxn ang="0">
                        <a:pos x="689" y="689"/>
                      </a:cxn>
                      <a:cxn ang="0">
                        <a:pos x="58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689" h="778">
                        <a:moveTo>
                          <a:pt x="0" y="36"/>
                        </a:moveTo>
                        <a:lnTo>
                          <a:pt x="98" y="778"/>
                        </a:lnTo>
                        <a:lnTo>
                          <a:pt x="689" y="689"/>
                        </a:lnTo>
                        <a:lnTo>
                          <a:pt x="58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2" name="Group 207"/>
              <p:cNvGrpSpPr>
                <a:grpSpLocks/>
              </p:cNvGrpSpPr>
              <p:nvPr/>
            </p:nvGrpSpPr>
            <p:grpSpPr bwMode="auto">
              <a:xfrm>
                <a:off x="5212" y="1846"/>
                <a:ext cx="113" cy="80"/>
                <a:chOff x="5212" y="1846"/>
                <a:chExt cx="113" cy="80"/>
              </a:xfrm>
            </p:grpSpPr>
            <p:sp>
              <p:nvSpPr>
                <p:cNvPr id="234" name="Freeform 208"/>
                <p:cNvSpPr>
                  <a:spLocks/>
                </p:cNvSpPr>
                <p:nvPr/>
              </p:nvSpPr>
              <p:spPr bwMode="auto">
                <a:xfrm>
                  <a:off x="5212" y="1846"/>
                  <a:ext cx="112" cy="80"/>
                </a:xfrm>
                <a:custGeom>
                  <a:avLst/>
                  <a:gdLst/>
                  <a:ahLst/>
                  <a:cxnLst>
                    <a:cxn ang="0">
                      <a:pos x="674" y="0"/>
                    </a:cxn>
                    <a:cxn ang="0">
                      <a:pos x="0" y="143"/>
                    </a:cxn>
                    <a:cxn ang="0">
                      <a:pos x="0" y="482"/>
                    </a:cxn>
                    <a:cxn ang="0">
                      <a:pos x="674" y="271"/>
                    </a:cxn>
                    <a:cxn ang="0">
                      <a:pos x="674" y="0"/>
                    </a:cxn>
                  </a:cxnLst>
                  <a:rect l="0" t="0" r="r" b="b"/>
                  <a:pathLst>
                    <a:path w="674" h="482">
                      <a:moveTo>
                        <a:pt x="674" y="0"/>
                      </a:moveTo>
                      <a:lnTo>
                        <a:pt x="0" y="143"/>
                      </a:lnTo>
                      <a:lnTo>
                        <a:pt x="0" y="482"/>
                      </a:lnTo>
                      <a:lnTo>
                        <a:pt x="674" y="271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86" y="1866"/>
                  <a:ext cx="30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5231" y="1876"/>
                  <a:ext cx="39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Line 211"/>
                <p:cNvSpPr>
                  <a:spLocks noChangeShapeType="1"/>
                </p:cNvSpPr>
                <p:nvPr/>
              </p:nvSpPr>
              <p:spPr bwMode="auto">
                <a:xfrm>
                  <a:off x="5277" y="1856"/>
                  <a:ext cx="1" cy="5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Line 212"/>
                <p:cNvSpPr>
                  <a:spLocks noChangeShapeType="1"/>
                </p:cNvSpPr>
                <p:nvPr/>
              </p:nvSpPr>
              <p:spPr bwMode="auto">
                <a:xfrm>
                  <a:off x="5223" y="1868"/>
                  <a:ext cx="1" cy="57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5223" y="1867"/>
                  <a:ext cx="102" cy="26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223" y="1860"/>
                  <a:ext cx="102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3" name="Group 215"/>
            <p:cNvGrpSpPr>
              <a:grpSpLocks/>
            </p:cNvGrpSpPr>
            <p:nvPr/>
          </p:nvGrpSpPr>
          <p:grpSpPr bwMode="auto">
            <a:xfrm>
              <a:off x="5170" y="1848"/>
              <a:ext cx="270" cy="138"/>
              <a:chOff x="5170" y="1848"/>
              <a:chExt cx="270" cy="138"/>
            </a:xfrm>
          </p:grpSpPr>
          <p:grpSp>
            <p:nvGrpSpPr>
              <p:cNvPr id="241" name="Group 216"/>
              <p:cNvGrpSpPr>
                <a:grpSpLocks/>
              </p:cNvGrpSpPr>
              <p:nvPr/>
            </p:nvGrpSpPr>
            <p:grpSpPr bwMode="auto">
              <a:xfrm>
                <a:off x="5188" y="1923"/>
                <a:ext cx="43" cy="32"/>
                <a:chOff x="5188" y="1923"/>
                <a:chExt cx="43" cy="32"/>
              </a:xfrm>
            </p:grpSpPr>
            <p:sp>
              <p:nvSpPr>
                <p:cNvPr id="230" name="Freeform 217"/>
                <p:cNvSpPr>
                  <a:spLocks/>
                </p:cNvSpPr>
                <p:nvPr/>
              </p:nvSpPr>
              <p:spPr bwMode="auto">
                <a:xfrm>
                  <a:off x="5188" y="1923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83"/>
                    </a:cxn>
                    <a:cxn ang="0">
                      <a:pos x="55" y="194"/>
                    </a:cxn>
                    <a:cxn ang="0">
                      <a:pos x="75" y="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5" h="194">
                      <a:moveTo>
                        <a:pt x="23" y="0"/>
                      </a:moveTo>
                      <a:lnTo>
                        <a:pt x="0" y="183"/>
                      </a:lnTo>
                      <a:lnTo>
                        <a:pt x="55" y="194"/>
                      </a:lnTo>
                      <a:lnTo>
                        <a:pt x="75" y="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18"/>
                <p:cNvSpPr>
                  <a:spLocks/>
                </p:cNvSpPr>
                <p:nvPr/>
              </p:nvSpPr>
              <p:spPr bwMode="auto">
                <a:xfrm>
                  <a:off x="5197" y="1927"/>
                  <a:ext cx="34" cy="28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0" y="168"/>
                    </a:cxn>
                    <a:cxn ang="0">
                      <a:pos x="206" y="84"/>
                    </a:cxn>
                    <a:cxn ang="0">
                      <a:pos x="126" y="58"/>
                    </a:cxn>
                    <a:cxn ang="0">
                      <a:pos x="52" y="97"/>
                    </a:cxn>
                    <a:cxn ang="0">
                      <a:pos x="75" y="0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206" h="168">
                      <a:moveTo>
                        <a:pt x="17" y="5"/>
                      </a:moveTo>
                      <a:lnTo>
                        <a:pt x="0" y="168"/>
                      </a:lnTo>
                      <a:lnTo>
                        <a:pt x="206" y="84"/>
                      </a:lnTo>
                      <a:lnTo>
                        <a:pt x="126" y="58"/>
                      </a:lnTo>
                      <a:lnTo>
                        <a:pt x="52" y="97"/>
                      </a:lnTo>
                      <a:lnTo>
                        <a:pt x="75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219"/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sp>
              <p:nvSpPr>
                <p:cNvPr id="203" name="Freeform 220"/>
                <p:cNvSpPr>
                  <a:spLocks/>
                </p:cNvSpPr>
                <p:nvPr/>
              </p:nvSpPr>
              <p:spPr bwMode="auto">
                <a:xfrm>
                  <a:off x="5175" y="1848"/>
                  <a:ext cx="264" cy="122"/>
                </a:xfrm>
                <a:custGeom>
                  <a:avLst/>
                  <a:gdLst/>
                  <a:ahLst/>
                  <a:cxnLst>
                    <a:cxn ang="0">
                      <a:pos x="0" y="309"/>
                    </a:cxn>
                    <a:cxn ang="0">
                      <a:pos x="759" y="729"/>
                    </a:cxn>
                    <a:cxn ang="0">
                      <a:pos x="1583" y="318"/>
                    </a:cxn>
                    <a:cxn ang="0">
                      <a:pos x="951" y="0"/>
                    </a:cxn>
                    <a:cxn ang="0">
                      <a:pos x="0" y="309"/>
                    </a:cxn>
                  </a:cxnLst>
                  <a:rect l="0" t="0" r="r" b="b"/>
                  <a:pathLst>
                    <a:path w="1583" h="729">
                      <a:moveTo>
                        <a:pt x="0" y="309"/>
                      </a:moveTo>
                      <a:lnTo>
                        <a:pt x="759" y="729"/>
                      </a:lnTo>
                      <a:lnTo>
                        <a:pt x="1583" y="318"/>
                      </a:lnTo>
                      <a:lnTo>
                        <a:pt x="951" y="0"/>
                      </a:lnTo>
                      <a:lnTo>
                        <a:pt x="0" y="3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21"/>
                <p:cNvSpPr>
                  <a:spLocks/>
                </p:cNvSpPr>
                <p:nvPr/>
              </p:nvSpPr>
              <p:spPr bwMode="auto">
                <a:xfrm>
                  <a:off x="5170" y="1899"/>
                  <a:ext cx="133" cy="86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792" y="426"/>
                    </a:cxn>
                    <a:cxn ang="0">
                      <a:pos x="770" y="516"/>
                    </a:cxn>
                    <a:cxn ang="0">
                      <a:pos x="0" y="82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792" h="516">
                      <a:moveTo>
                        <a:pt x="28" y="0"/>
                      </a:moveTo>
                      <a:lnTo>
                        <a:pt x="792" y="426"/>
                      </a:lnTo>
                      <a:lnTo>
                        <a:pt x="770" y="516"/>
                      </a:lnTo>
                      <a:lnTo>
                        <a:pt x="0" y="8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22"/>
                <p:cNvSpPr>
                  <a:spLocks/>
                </p:cNvSpPr>
                <p:nvPr/>
              </p:nvSpPr>
              <p:spPr bwMode="auto">
                <a:xfrm>
                  <a:off x="5299" y="1901"/>
                  <a:ext cx="141" cy="85"/>
                </a:xfrm>
                <a:custGeom>
                  <a:avLst/>
                  <a:gdLst/>
                  <a:ahLst/>
                  <a:cxnLst>
                    <a:cxn ang="0">
                      <a:pos x="0" y="507"/>
                    </a:cxn>
                    <a:cxn ang="0">
                      <a:pos x="25" y="411"/>
                    </a:cxn>
                    <a:cxn ang="0">
                      <a:pos x="846" y="0"/>
                    </a:cxn>
                    <a:cxn ang="0">
                      <a:pos x="817" y="76"/>
                    </a:cxn>
                    <a:cxn ang="0">
                      <a:pos x="0" y="507"/>
                    </a:cxn>
                  </a:cxnLst>
                  <a:rect l="0" t="0" r="r" b="b"/>
                  <a:pathLst>
                    <a:path w="846" h="507">
                      <a:moveTo>
                        <a:pt x="0" y="507"/>
                      </a:moveTo>
                      <a:lnTo>
                        <a:pt x="25" y="411"/>
                      </a:lnTo>
                      <a:lnTo>
                        <a:pt x="846" y="0"/>
                      </a:lnTo>
                      <a:lnTo>
                        <a:pt x="817" y="76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23"/>
                <p:cNvSpPr>
                  <a:spLocks/>
                </p:cNvSpPr>
                <p:nvPr/>
              </p:nvSpPr>
              <p:spPr bwMode="auto">
                <a:xfrm>
                  <a:off x="5227" y="1905"/>
                  <a:ext cx="106" cy="54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20" y="0"/>
                    </a:cxn>
                    <a:cxn ang="0">
                      <a:pos x="637" y="224"/>
                    </a:cxn>
                    <a:cxn ang="0">
                      <a:pos x="425" y="32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637" h="321">
                      <a:moveTo>
                        <a:pt x="0" y="83"/>
                      </a:moveTo>
                      <a:lnTo>
                        <a:pt x="220" y="0"/>
                      </a:lnTo>
                      <a:lnTo>
                        <a:pt x="637" y="224"/>
                      </a:lnTo>
                      <a:lnTo>
                        <a:pt x="425" y="32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24"/>
                <p:cNvSpPr>
                  <a:spLocks/>
                </p:cNvSpPr>
                <p:nvPr/>
              </p:nvSpPr>
              <p:spPr bwMode="auto">
                <a:xfrm>
                  <a:off x="5270" y="1868"/>
                  <a:ext cx="156" cy="72"/>
                </a:xfrm>
                <a:custGeom>
                  <a:avLst/>
                  <a:gdLst/>
                  <a:ahLst/>
                  <a:cxnLst>
                    <a:cxn ang="0">
                      <a:pos x="0" y="210"/>
                    </a:cxn>
                    <a:cxn ang="0">
                      <a:pos x="410" y="434"/>
                    </a:cxn>
                    <a:cxn ang="0">
                      <a:pos x="938" y="186"/>
                    </a:cxn>
                    <a:cxn ang="0">
                      <a:pos x="554" y="0"/>
                    </a:cxn>
                    <a:cxn ang="0">
                      <a:pos x="0" y="210"/>
                    </a:cxn>
                  </a:cxnLst>
                  <a:rect l="0" t="0" r="r" b="b"/>
                  <a:pathLst>
                    <a:path w="938" h="434">
                      <a:moveTo>
                        <a:pt x="0" y="210"/>
                      </a:moveTo>
                      <a:lnTo>
                        <a:pt x="410" y="434"/>
                      </a:lnTo>
                      <a:lnTo>
                        <a:pt x="938" y="186"/>
                      </a:lnTo>
                      <a:lnTo>
                        <a:pt x="554" y="0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25"/>
                <p:cNvSpPr>
                  <a:spLocks/>
                </p:cNvSpPr>
                <p:nvPr/>
              </p:nvSpPr>
              <p:spPr bwMode="auto">
                <a:xfrm>
                  <a:off x="5188" y="1852"/>
                  <a:ext cx="172" cy="66"/>
                </a:xfrm>
                <a:custGeom>
                  <a:avLst/>
                  <a:gdLst/>
                  <a:ahLst/>
                  <a:cxnLst>
                    <a:cxn ang="0">
                      <a:pos x="216" y="395"/>
                    </a:cxn>
                    <a:cxn ang="0">
                      <a:pos x="0" y="285"/>
                    </a:cxn>
                    <a:cxn ang="0">
                      <a:pos x="867" y="0"/>
                    </a:cxn>
                    <a:cxn ang="0">
                      <a:pos x="1034" y="82"/>
                    </a:cxn>
                    <a:cxn ang="0">
                      <a:pos x="216" y="395"/>
                    </a:cxn>
                  </a:cxnLst>
                  <a:rect l="0" t="0" r="r" b="b"/>
                  <a:pathLst>
                    <a:path w="1034" h="395">
                      <a:moveTo>
                        <a:pt x="216" y="395"/>
                      </a:moveTo>
                      <a:lnTo>
                        <a:pt x="0" y="285"/>
                      </a:lnTo>
                      <a:lnTo>
                        <a:pt x="867" y="0"/>
                      </a:lnTo>
                      <a:lnTo>
                        <a:pt x="1034" y="82"/>
                      </a:lnTo>
                      <a:lnTo>
                        <a:pt x="216" y="39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193" y="1855"/>
                  <a:ext cx="148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5205" y="1858"/>
                  <a:ext cx="14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5214" y="1862"/>
                  <a:ext cx="141" cy="5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5235" y="1871"/>
                  <a:ext cx="138" cy="5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5246" y="1877"/>
                  <a:ext cx="137" cy="5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5261" y="1885"/>
                  <a:ext cx="124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5274" y="1890"/>
                  <a:ext cx="119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5291" y="1897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" name="Line 234"/>
                <p:cNvSpPr>
                  <a:spLocks noChangeShapeType="1"/>
                </p:cNvSpPr>
                <p:nvPr/>
              </p:nvSpPr>
              <p:spPr bwMode="auto">
                <a:xfrm>
                  <a:off x="5239" y="1915"/>
                  <a:ext cx="71" cy="40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" name="Line 235"/>
                <p:cNvSpPr>
                  <a:spLocks noChangeShapeType="1"/>
                </p:cNvSpPr>
                <p:nvPr/>
              </p:nvSpPr>
              <p:spPr bwMode="auto">
                <a:xfrm>
                  <a:off x="5255" y="1910"/>
                  <a:ext cx="69" cy="3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Line 236"/>
                <p:cNvSpPr>
                  <a:spLocks noChangeShapeType="1"/>
                </p:cNvSpPr>
                <p:nvPr/>
              </p:nvSpPr>
              <p:spPr bwMode="auto">
                <a:xfrm>
                  <a:off x="5285" y="1897"/>
                  <a:ext cx="68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237"/>
                <p:cNvSpPr>
                  <a:spLocks noChangeShapeType="1"/>
                </p:cNvSpPr>
                <p:nvPr/>
              </p:nvSpPr>
              <p:spPr bwMode="auto">
                <a:xfrm>
                  <a:off x="5301" y="1891"/>
                  <a:ext cx="67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Line 238"/>
                <p:cNvSpPr>
                  <a:spLocks noChangeShapeType="1"/>
                </p:cNvSpPr>
                <p:nvPr/>
              </p:nvSpPr>
              <p:spPr bwMode="auto">
                <a:xfrm>
                  <a:off x="5318" y="1886"/>
                  <a:ext cx="65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Line 239"/>
                <p:cNvSpPr>
                  <a:spLocks noChangeShapeType="1"/>
                </p:cNvSpPr>
                <p:nvPr/>
              </p:nvSpPr>
              <p:spPr bwMode="auto">
                <a:xfrm>
                  <a:off x="5332" y="1880"/>
                  <a:ext cx="64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Line 240"/>
                <p:cNvSpPr>
                  <a:spLocks noChangeShapeType="1"/>
                </p:cNvSpPr>
                <p:nvPr/>
              </p:nvSpPr>
              <p:spPr bwMode="auto">
                <a:xfrm>
                  <a:off x="5346" y="1874"/>
                  <a:ext cx="64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5209" y="1892"/>
                  <a:ext cx="35" cy="1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>
                  <a:off x="5232" y="1885"/>
                  <a:ext cx="32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>
                  <a:off x="5252" y="1879"/>
                  <a:ext cx="33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Line 244"/>
                <p:cNvSpPr>
                  <a:spLocks noChangeShapeType="1"/>
                </p:cNvSpPr>
                <p:nvPr/>
              </p:nvSpPr>
              <p:spPr bwMode="auto">
                <a:xfrm>
                  <a:off x="5272" y="1872"/>
                  <a:ext cx="32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" name="Line 245"/>
                <p:cNvSpPr>
                  <a:spLocks noChangeShapeType="1"/>
                </p:cNvSpPr>
                <p:nvPr/>
              </p:nvSpPr>
              <p:spPr bwMode="auto">
                <a:xfrm>
                  <a:off x="5292" y="1865"/>
                  <a:ext cx="31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Line 246"/>
                <p:cNvSpPr>
                  <a:spLocks noChangeShapeType="1"/>
                </p:cNvSpPr>
                <p:nvPr/>
              </p:nvSpPr>
              <p:spPr bwMode="auto">
                <a:xfrm>
                  <a:off x="5315" y="1858"/>
                  <a:ext cx="29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50" name="Group 247"/>
          <p:cNvGrpSpPr>
            <a:grpSpLocks/>
          </p:cNvGrpSpPr>
          <p:nvPr/>
        </p:nvGrpSpPr>
        <p:grpSpPr bwMode="auto">
          <a:xfrm>
            <a:off x="8352560" y="4957785"/>
            <a:ext cx="552450" cy="246062"/>
            <a:chOff x="5266" y="2029"/>
            <a:chExt cx="348" cy="155"/>
          </a:xfrm>
        </p:grpSpPr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5266" y="2029"/>
              <a:ext cx="348" cy="155"/>
            </a:xfrm>
            <a:custGeom>
              <a:avLst/>
              <a:gdLst/>
              <a:ahLst/>
              <a:cxnLst>
                <a:cxn ang="0">
                  <a:pos x="182" y="927"/>
                </a:cxn>
                <a:cxn ang="0">
                  <a:pos x="5" y="905"/>
                </a:cxn>
                <a:cxn ang="0">
                  <a:pos x="0" y="695"/>
                </a:cxn>
                <a:cxn ang="0">
                  <a:pos x="9" y="537"/>
                </a:cxn>
                <a:cxn ang="0">
                  <a:pos x="100" y="442"/>
                </a:cxn>
                <a:cxn ang="0">
                  <a:pos x="210" y="387"/>
                </a:cxn>
                <a:cxn ang="0">
                  <a:pos x="460" y="296"/>
                </a:cxn>
                <a:cxn ang="0">
                  <a:pos x="828" y="207"/>
                </a:cxn>
                <a:cxn ang="0">
                  <a:pos x="900" y="201"/>
                </a:cxn>
                <a:cxn ang="0">
                  <a:pos x="948" y="207"/>
                </a:cxn>
                <a:cxn ang="0">
                  <a:pos x="960" y="188"/>
                </a:cxn>
                <a:cxn ang="0">
                  <a:pos x="980" y="169"/>
                </a:cxn>
                <a:cxn ang="0">
                  <a:pos x="1003" y="173"/>
                </a:cxn>
                <a:cxn ang="0">
                  <a:pos x="1035" y="176"/>
                </a:cxn>
                <a:cxn ang="0">
                  <a:pos x="1049" y="138"/>
                </a:cxn>
                <a:cxn ang="0">
                  <a:pos x="1077" y="118"/>
                </a:cxn>
                <a:cxn ang="0">
                  <a:pos x="1106" y="112"/>
                </a:cxn>
                <a:cxn ang="0">
                  <a:pos x="1144" y="112"/>
                </a:cxn>
                <a:cxn ang="0">
                  <a:pos x="1138" y="82"/>
                </a:cxn>
                <a:cxn ang="0">
                  <a:pos x="1182" y="0"/>
                </a:cxn>
                <a:cxn ang="0">
                  <a:pos x="2040" y="22"/>
                </a:cxn>
                <a:cxn ang="0">
                  <a:pos x="2037" y="110"/>
                </a:cxn>
                <a:cxn ang="0">
                  <a:pos x="2053" y="188"/>
                </a:cxn>
                <a:cxn ang="0">
                  <a:pos x="2065" y="244"/>
                </a:cxn>
                <a:cxn ang="0">
                  <a:pos x="2080" y="314"/>
                </a:cxn>
                <a:cxn ang="0">
                  <a:pos x="2091" y="427"/>
                </a:cxn>
                <a:cxn ang="0">
                  <a:pos x="2077" y="494"/>
                </a:cxn>
                <a:cxn ang="0">
                  <a:pos x="2053" y="557"/>
                </a:cxn>
                <a:cxn ang="0">
                  <a:pos x="2023" y="610"/>
                </a:cxn>
                <a:cxn ang="0">
                  <a:pos x="1983" y="629"/>
                </a:cxn>
                <a:cxn ang="0">
                  <a:pos x="1921" y="648"/>
                </a:cxn>
                <a:cxn ang="0">
                  <a:pos x="1838" y="673"/>
                </a:cxn>
                <a:cxn ang="0">
                  <a:pos x="1801" y="717"/>
                </a:cxn>
                <a:cxn ang="0">
                  <a:pos x="1757" y="754"/>
                </a:cxn>
                <a:cxn ang="0">
                  <a:pos x="1686" y="786"/>
                </a:cxn>
                <a:cxn ang="0">
                  <a:pos x="1605" y="812"/>
                </a:cxn>
                <a:cxn ang="0">
                  <a:pos x="1475" y="827"/>
                </a:cxn>
                <a:cxn ang="0">
                  <a:pos x="1364" y="827"/>
                </a:cxn>
                <a:cxn ang="0">
                  <a:pos x="1279" y="818"/>
                </a:cxn>
                <a:cxn ang="0">
                  <a:pos x="1202" y="812"/>
                </a:cxn>
                <a:cxn ang="0">
                  <a:pos x="1144" y="843"/>
                </a:cxn>
                <a:cxn ang="0">
                  <a:pos x="1031" y="837"/>
                </a:cxn>
                <a:cxn ang="0">
                  <a:pos x="582" y="901"/>
                </a:cxn>
                <a:cxn ang="0">
                  <a:pos x="386" y="931"/>
                </a:cxn>
                <a:cxn ang="0">
                  <a:pos x="182" y="927"/>
                </a:cxn>
              </a:cxnLst>
              <a:rect l="0" t="0" r="r" b="b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5268" y="2043"/>
              <a:ext cx="342" cy="138"/>
            </a:xfrm>
            <a:custGeom>
              <a:avLst/>
              <a:gdLst/>
              <a:ahLst/>
              <a:cxnLst>
                <a:cxn ang="0">
                  <a:pos x="1986" y="90"/>
                </a:cxn>
                <a:cxn ang="0">
                  <a:pos x="2037" y="199"/>
                </a:cxn>
                <a:cxn ang="0">
                  <a:pos x="1995" y="512"/>
                </a:cxn>
                <a:cxn ang="0">
                  <a:pos x="1882" y="512"/>
                </a:cxn>
                <a:cxn ang="0">
                  <a:pos x="1754" y="624"/>
                </a:cxn>
                <a:cxn ang="0">
                  <a:pos x="1460" y="701"/>
                </a:cxn>
                <a:cxn ang="0">
                  <a:pos x="1181" y="701"/>
                </a:cxn>
                <a:cxn ang="0">
                  <a:pos x="1287" y="589"/>
                </a:cxn>
                <a:cxn ang="0">
                  <a:pos x="1155" y="697"/>
                </a:cxn>
                <a:cxn ang="0">
                  <a:pos x="1017" y="724"/>
                </a:cxn>
                <a:cxn ang="0">
                  <a:pos x="1109" y="652"/>
                </a:cxn>
                <a:cxn ang="0">
                  <a:pos x="963" y="733"/>
                </a:cxn>
                <a:cxn ang="0">
                  <a:pos x="491" y="797"/>
                </a:cxn>
                <a:cxn ang="0">
                  <a:pos x="495" y="742"/>
                </a:cxn>
                <a:cxn ang="0">
                  <a:pos x="486" y="720"/>
                </a:cxn>
                <a:cxn ang="0">
                  <a:pos x="319" y="815"/>
                </a:cxn>
                <a:cxn ang="0">
                  <a:pos x="473" y="669"/>
                </a:cxn>
                <a:cxn ang="0">
                  <a:pos x="300" y="765"/>
                </a:cxn>
                <a:cxn ang="0">
                  <a:pos x="214" y="742"/>
                </a:cxn>
                <a:cxn ang="0">
                  <a:pos x="182" y="746"/>
                </a:cxn>
                <a:cxn ang="0">
                  <a:pos x="59" y="793"/>
                </a:cxn>
                <a:cxn ang="0">
                  <a:pos x="0" y="674"/>
                </a:cxn>
                <a:cxn ang="0">
                  <a:pos x="40" y="435"/>
                </a:cxn>
                <a:cxn ang="0">
                  <a:pos x="296" y="298"/>
                </a:cxn>
                <a:cxn ang="0">
                  <a:pos x="795" y="145"/>
                </a:cxn>
                <a:cxn ang="0">
                  <a:pos x="968" y="207"/>
                </a:cxn>
                <a:cxn ang="0">
                  <a:pos x="1040" y="217"/>
                </a:cxn>
                <a:cxn ang="0">
                  <a:pos x="953" y="131"/>
                </a:cxn>
                <a:cxn ang="0">
                  <a:pos x="1008" y="108"/>
                </a:cxn>
                <a:cxn ang="0">
                  <a:pos x="1063" y="163"/>
                </a:cxn>
                <a:cxn ang="0">
                  <a:pos x="1068" y="135"/>
                </a:cxn>
                <a:cxn ang="0">
                  <a:pos x="1059" y="67"/>
                </a:cxn>
                <a:cxn ang="0">
                  <a:pos x="1186" y="113"/>
                </a:cxn>
                <a:cxn ang="0">
                  <a:pos x="1173" y="63"/>
                </a:cxn>
                <a:cxn ang="0">
                  <a:pos x="1145" y="0"/>
                </a:cxn>
                <a:cxn ang="0">
                  <a:pos x="1277" y="54"/>
                </a:cxn>
                <a:cxn ang="0">
                  <a:pos x="1514" y="104"/>
                </a:cxn>
                <a:cxn ang="0">
                  <a:pos x="1567" y="35"/>
                </a:cxn>
                <a:cxn ang="0">
                  <a:pos x="1626" y="113"/>
                </a:cxn>
                <a:cxn ang="0">
                  <a:pos x="1745" y="63"/>
                </a:cxn>
                <a:cxn ang="0">
                  <a:pos x="1795" y="131"/>
                </a:cxn>
                <a:cxn ang="0">
                  <a:pos x="1946" y="108"/>
                </a:cxn>
                <a:cxn ang="0">
                  <a:pos x="1982" y="31"/>
                </a:cxn>
              </a:cxnLst>
              <a:rect l="0" t="0" r="r" b="b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515" y="2093"/>
              <a:ext cx="47" cy="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149" y="48"/>
                </a:cxn>
                <a:cxn ang="0">
                  <a:pos x="0" y="35"/>
                </a:cxn>
                <a:cxn ang="0">
                  <a:pos x="280" y="0"/>
                </a:cxn>
              </a:cxnLst>
              <a:rect l="0" t="0" r="r" b="b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580" y="2080"/>
              <a:ext cx="28" cy="1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25" y="35"/>
                </a:cxn>
                <a:cxn ang="0">
                  <a:pos x="0" y="53"/>
                </a:cxn>
                <a:cxn ang="0">
                  <a:pos x="130" y="57"/>
                </a:cxn>
                <a:cxn ang="0">
                  <a:pos x="170" y="0"/>
                </a:cxn>
              </a:cxnLst>
              <a:rect l="0" t="0" r="r" b="b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45" y="2073"/>
              <a:ext cx="44" cy="24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45" y="13"/>
                </a:cxn>
                <a:cxn ang="0">
                  <a:pos x="122" y="31"/>
                </a:cxn>
                <a:cxn ang="0">
                  <a:pos x="122" y="76"/>
                </a:cxn>
                <a:cxn ang="0">
                  <a:pos x="113" y="124"/>
                </a:cxn>
                <a:cxn ang="0">
                  <a:pos x="0" y="143"/>
                </a:cxn>
                <a:cxn ang="0">
                  <a:pos x="136" y="138"/>
                </a:cxn>
                <a:cxn ang="0">
                  <a:pos x="159" y="48"/>
                </a:cxn>
                <a:cxn ang="0">
                  <a:pos x="263" y="0"/>
                </a:cxn>
              </a:cxnLst>
              <a:rect l="0" t="0" r="r" b="b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5303" y="2127"/>
              <a:ext cx="142" cy="35"/>
            </a:xfrm>
            <a:custGeom>
              <a:avLst/>
              <a:gdLst/>
              <a:ahLst/>
              <a:cxnLst>
                <a:cxn ang="0">
                  <a:pos x="853" y="0"/>
                </a:cxn>
                <a:cxn ang="0">
                  <a:pos x="636" y="10"/>
                </a:cxn>
                <a:cxn ang="0">
                  <a:pos x="413" y="63"/>
                </a:cxn>
                <a:cxn ang="0">
                  <a:pos x="249" y="71"/>
                </a:cxn>
                <a:cxn ang="0">
                  <a:pos x="114" y="99"/>
                </a:cxn>
                <a:cxn ang="0">
                  <a:pos x="64" y="170"/>
                </a:cxn>
                <a:cxn ang="0">
                  <a:pos x="0" y="212"/>
                </a:cxn>
                <a:cxn ang="0">
                  <a:pos x="64" y="198"/>
                </a:cxn>
                <a:cxn ang="0">
                  <a:pos x="123" y="117"/>
                </a:cxn>
                <a:cxn ang="0">
                  <a:pos x="304" y="81"/>
                </a:cxn>
                <a:cxn ang="0">
                  <a:pos x="413" y="81"/>
                </a:cxn>
                <a:cxn ang="0">
                  <a:pos x="500" y="63"/>
                </a:cxn>
                <a:cxn ang="0">
                  <a:pos x="649" y="23"/>
                </a:cxn>
                <a:cxn ang="0">
                  <a:pos x="853" y="0"/>
                </a:cxn>
              </a:cxnLst>
              <a:rect l="0" t="0" r="r" b="b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7" name="Group 254"/>
          <p:cNvGrpSpPr>
            <a:grpSpLocks/>
          </p:cNvGrpSpPr>
          <p:nvPr/>
        </p:nvGrpSpPr>
        <p:grpSpPr bwMode="auto">
          <a:xfrm>
            <a:off x="8446223" y="4689507"/>
            <a:ext cx="228600" cy="125413"/>
            <a:chOff x="5325" y="1860"/>
            <a:chExt cx="144" cy="79"/>
          </a:xfrm>
        </p:grpSpPr>
        <p:grpSp>
          <p:nvGrpSpPr>
            <p:cNvPr id="258" name="Group 255"/>
            <p:cNvGrpSpPr>
              <a:grpSpLocks/>
            </p:cNvGrpSpPr>
            <p:nvPr/>
          </p:nvGrpSpPr>
          <p:grpSpPr bwMode="auto">
            <a:xfrm>
              <a:off x="5325" y="1860"/>
              <a:ext cx="125" cy="63"/>
              <a:chOff x="5325" y="1860"/>
              <a:chExt cx="125" cy="63"/>
            </a:xfrm>
          </p:grpSpPr>
          <p:sp>
            <p:nvSpPr>
              <p:cNvPr id="262" name="Freeform 256"/>
              <p:cNvSpPr>
                <a:spLocks/>
              </p:cNvSpPr>
              <p:nvPr/>
            </p:nvSpPr>
            <p:spPr bwMode="auto">
              <a:xfrm>
                <a:off x="5325" y="1860"/>
                <a:ext cx="125" cy="63"/>
              </a:xfrm>
              <a:custGeom>
                <a:avLst/>
                <a:gdLst/>
                <a:ahLst/>
                <a:cxnLst>
                  <a:cxn ang="0">
                    <a:pos x="679" y="379"/>
                  </a:cxn>
                  <a:cxn ang="0">
                    <a:pos x="639" y="370"/>
                  </a:cxn>
                  <a:cxn ang="0">
                    <a:pos x="600" y="352"/>
                  </a:cxn>
                  <a:cxn ang="0">
                    <a:pos x="564" y="344"/>
                  </a:cxn>
                  <a:cxn ang="0">
                    <a:pos x="502" y="353"/>
                  </a:cxn>
                  <a:cxn ang="0">
                    <a:pos x="457" y="352"/>
                  </a:cxn>
                  <a:cxn ang="0">
                    <a:pos x="425" y="341"/>
                  </a:cxn>
                  <a:cxn ang="0">
                    <a:pos x="399" y="332"/>
                  </a:cxn>
                  <a:cxn ang="0">
                    <a:pos x="373" y="320"/>
                  </a:cxn>
                  <a:cxn ang="0">
                    <a:pos x="346" y="295"/>
                  </a:cxn>
                  <a:cxn ang="0">
                    <a:pos x="324" y="273"/>
                  </a:cxn>
                  <a:cxn ang="0">
                    <a:pos x="288" y="246"/>
                  </a:cxn>
                  <a:cxn ang="0">
                    <a:pos x="238" y="254"/>
                  </a:cxn>
                  <a:cxn ang="0">
                    <a:pos x="208" y="256"/>
                  </a:cxn>
                  <a:cxn ang="0">
                    <a:pos x="190" y="251"/>
                  </a:cxn>
                  <a:cxn ang="0">
                    <a:pos x="182" y="243"/>
                  </a:cxn>
                  <a:cxn ang="0">
                    <a:pos x="176" y="228"/>
                  </a:cxn>
                  <a:cxn ang="0">
                    <a:pos x="180" y="215"/>
                  </a:cxn>
                  <a:cxn ang="0">
                    <a:pos x="190" y="200"/>
                  </a:cxn>
                  <a:cxn ang="0">
                    <a:pos x="208" y="193"/>
                  </a:cxn>
                  <a:cxn ang="0">
                    <a:pos x="248" y="188"/>
                  </a:cxn>
                  <a:cxn ang="0">
                    <a:pos x="296" y="171"/>
                  </a:cxn>
                  <a:cxn ang="0">
                    <a:pos x="256" y="140"/>
                  </a:cxn>
                  <a:cxn ang="0">
                    <a:pos x="209" y="121"/>
                  </a:cxn>
                  <a:cxn ang="0">
                    <a:pos x="168" y="124"/>
                  </a:cxn>
                  <a:cxn ang="0">
                    <a:pos x="121" y="121"/>
                  </a:cxn>
                  <a:cxn ang="0">
                    <a:pos x="93" y="131"/>
                  </a:cxn>
                  <a:cxn ang="0">
                    <a:pos x="54" y="132"/>
                  </a:cxn>
                  <a:cxn ang="0">
                    <a:pos x="42" y="121"/>
                  </a:cxn>
                  <a:cxn ang="0">
                    <a:pos x="39" y="105"/>
                  </a:cxn>
                  <a:cxn ang="0">
                    <a:pos x="18" y="106"/>
                  </a:cxn>
                  <a:cxn ang="0">
                    <a:pos x="6" y="103"/>
                  </a:cxn>
                  <a:cxn ang="0">
                    <a:pos x="0" y="87"/>
                  </a:cxn>
                  <a:cxn ang="0">
                    <a:pos x="4" y="74"/>
                  </a:cxn>
                  <a:cxn ang="0">
                    <a:pos x="15" y="68"/>
                  </a:cxn>
                  <a:cxn ang="0">
                    <a:pos x="36" y="56"/>
                  </a:cxn>
                  <a:cxn ang="0">
                    <a:pos x="52" y="44"/>
                  </a:cxn>
                  <a:cxn ang="0">
                    <a:pos x="71" y="34"/>
                  </a:cxn>
                  <a:cxn ang="0">
                    <a:pos x="93" y="27"/>
                  </a:cxn>
                  <a:cxn ang="0">
                    <a:pos x="112" y="27"/>
                  </a:cxn>
                  <a:cxn ang="0">
                    <a:pos x="203" y="9"/>
                  </a:cxn>
                  <a:cxn ang="0">
                    <a:pos x="222" y="4"/>
                  </a:cxn>
                  <a:cxn ang="0">
                    <a:pos x="244" y="0"/>
                  </a:cxn>
                  <a:cxn ang="0">
                    <a:pos x="267" y="4"/>
                  </a:cxn>
                  <a:cxn ang="0">
                    <a:pos x="295" y="13"/>
                  </a:cxn>
                  <a:cxn ang="0">
                    <a:pos x="373" y="56"/>
                  </a:cxn>
                  <a:cxn ang="0">
                    <a:pos x="410" y="64"/>
                  </a:cxn>
                  <a:cxn ang="0">
                    <a:pos x="443" y="71"/>
                  </a:cxn>
                  <a:cxn ang="0">
                    <a:pos x="469" y="87"/>
                  </a:cxn>
                  <a:cxn ang="0">
                    <a:pos x="484" y="108"/>
                  </a:cxn>
                  <a:cxn ang="0">
                    <a:pos x="549" y="153"/>
                  </a:cxn>
                  <a:cxn ang="0">
                    <a:pos x="578" y="174"/>
                  </a:cxn>
                  <a:cxn ang="0">
                    <a:pos x="617" y="215"/>
                  </a:cxn>
                  <a:cxn ang="0">
                    <a:pos x="641" y="227"/>
                  </a:cxn>
                  <a:cxn ang="0">
                    <a:pos x="751" y="232"/>
                  </a:cxn>
                  <a:cxn ang="0">
                    <a:pos x="679" y="379"/>
                  </a:cxn>
                </a:cxnLst>
                <a:rect l="0" t="0" r="r" b="b"/>
                <a:pathLst>
                  <a:path w="751" h="379">
                    <a:moveTo>
                      <a:pt x="679" y="379"/>
                    </a:moveTo>
                    <a:lnTo>
                      <a:pt x="639" y="370"/>
                    </a:lnTo>
                    <a:lnTo>
                      <a:pt x="600" y="352"/>
                    </a:lnTo>
                    <a:lnTo>
                      <a:pt x="564" y="344"/>
                    </a:lnTo>
                    <a:lnTo>
                      <a:pt x="502" y="353"/>
                    </a:lnTo>
                    <a:lnTo>
                      <a:pt x="457" y="352"/>
                    </a:lnTo>
                    <a:lnTo>
                      <a:pt x="425" y="341"/>
                    </a:lnTo>
                    <a:lnTo>
                      <a:pt x="399" y="332"/>
                    </a:lnTo>
                    <a:lnTo>
                      <a:pt x="373" y="320"/>
                    </a:lnTo>
                    <a:lnTo>
                      <a:pt x="346" y="295"/>
                    </a:lnTo>
                    <a:lnTo>
                      <a:pt x="324" y="273"/>
                    </a:lnTo>
                    <a:lnTo>
                      <a:pt x="288" y="246"/>
                    </a:lnTo>
                    <a:lnTo>
                      <a:pt x="238" y="254"/>
                    </a:lnTo>
                    <a:lnTo>
                      <a:pt x="208" y="256"/>
                    </a:lnTo>
                    <a:lnTo>
                      <a:pt x="190" y="251"/>
                    </a:lnTo>
                    <a:lnTo>
                      <a:pt x="182" y="243"/>
                    </a:lnTo>
                    <a:lnTo>
                      <a:pt x="176" y="228"/>
                    </a:lnTo>
                    <a:lnTo>
                      <a:pt x="180" y="215"/>
                    </a:lnTo>
                    <a:lnTo>
                      <a:pt x="190" y="200"/>
                    </a:lnTo>
                    <a:lnTo>
                      <a:pt x="208" y="193"/>
                    </a:lnTo>
                    <a:lnTo>
                      <a:pt x="248" y="188"/>
                    </a:lnTo>
                    <a:lnTo>
                      <a:pt x="296" y="171"/>
                    </a:lnTo>
                    <a:lnTo>
                      <a:pt x="256" y="140"/>
                    </a:lnTo>
                    <a:lnTo>
                      <a:pt x="209" y="121"/>
                    </a:lnTo>
                    <a:lnTo>
                      <a:pt x="168" y="124"/>
                    </a:lnTo>
                    <a:lnTo>
                      <a:pt x="121" y="121"/>
                    </a:lnTo>
                    <a:lnTo>
                      <a:pt x="93" y="131"/>
                    </a:lnTo>
                    <a:lnTo>
                      <a:pt x="54" y="132"/>
                    </a:lnTo>
                    <a:lnTo>
                      <a:pt x="42" y="121"/>
                    </a:lnTo>
                    <a:lnTo>
                      <a:pt x="39" y="105"/>
                    </a:lnTo>
                    <a:lnTo>
                      <a:pt x="18" y="106"/>
                    </a:lnTo>
                    <a:lnTo>
                      <a:pt x="6" y="103"/>
                    </a:lnTo>
                    <a:lnTo>
                      <a:pt x="0" y="87"/>
                    </a:lnTo>
                    <a:lnTo>
                      <a:pt x="4" y="74"/>
                    </a:lnTo>
                    <a:lnTo>
                      <a:pt x="15" y="68"/>
                    </a:lnTo>
                    <a:lnTo>
                      <a:pt x="36" y="56"/>
                    </a:lnTo>
                    <a:lnTo>
                      <a:pt x="52" y="44"/>
                    </a:lnTo>
                    <a:lnTo>
                      <a:pt x="71" y="34"/>
                    </a:lnTo>
                    <a:lnTo>
                      <a:pt x="93" y="27"/>
                    </a:lnTo>
                    <a:lnTo>
                      <a:pt x="112" y="27"/>
                    </a:lnTo>
                    <a:lnTo>
                      <a:pt x="203" y="9"/>
                    </a:lnTo>
                    <a:lnTo>
                      <a:pt x="222" y="4"/>
                    </a:lnTo>
                    <a:lnTo>
                      <a:pt x="244" y="0"/>
                    </a:lnTo>
                    <a:lnTo>
                      <a:pt x="267" y="4"/>
                    </a:lnTo>
                    <a:lnTo>
                      <a:pt x="295" y="13"/>
                    </a:lnTo>
                    <a:lnTo>
                      <a:pt x="373" y="56"/>
                    </a:lnTo>
                    <a:lnTo>
                      <a:pt x="410" y="64"/>
                    </a:lnTo>
                    <a:lnTo>
                      <a:pt x="443" y="71"/>
                    </a:lnTo>
                    <a:lnTo>
                      <a:pt x="469" y="87"/>
                    </a:lnTo>
                    <a:lnTo>
                      <a:pt x="484" y="108"/>
                    </a:lnTo>
                    <a:lnTo>
                      <a:pt x="549" y="153"/>
                    </a:lnTo>
                    <a:lnTo>
                      <a:pt x="578" y="174"/>
                    </a:lnTo>
                    <a:lnTo>
                      <a:pt x="617" y="215"/>
                    </a:lnTo>
                    <a:lnTo>
                      <a:pt x="641" y="227"/>
                    </a:lnTo>
                    <a:lnTo>
                      <a:pt x="751" y="232"/>
                    </a:lnTo>
                    <a:lnTo>
                      <a:pt x="679" y="379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Freeform 257"/>
              <p:cNvSpPr>
                <a:spLocks/>
              </p:cNvSpPr>
              <p:nvPr/>
            </p:nvSpPr>
            <p:spPr bwMode="auto">
              <a:xfrm>
                <a:off x="5374" y="1888"/>
                <a:ext cx="29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1"/>
                  </a:cxn>
                  <a:cxn ang="0">
                    <a:pos x="38" y="10"/>
                  </a:cxn>
                  <a:cxn ang="0">
                    <a:pos x="50" y="16"/>
                  </a:cxn>
                  <a:cxn ang="0">
                    <a:pos x="76" y="29"/>
                  </a:cxn>
                  <a:cxn ang="0">
                    <a:pos x="112" y="37"/>
                  </a:cxn>
                  <a:cxn ang="0">
                    <a:pos x="150" y="38"/>
                  </a:cxn>
                  <a:cxn ang="0">
                    <a:pos x="179" y="43"/>
                  </a:cxn>
                  <a:cxn ang="0">
                    <a:pos x="155" y="34"/>
                  </a:cxn>
                  <a:cxn ang="0">
                    <a:pos x="125" y="29"/>
                  </a:cxn>
                  <a:cxn ang="0">
                    <a:pos x="105" y="29"/>
                  </a:cxn>
                  <a:cxn ang="0">
                    <a:pos x="76" y="21"/>
                  </a:cxn>
                  <a:cxn ang="0">
                    <a:pos x="53" y="8"/>
                  </a:cxn>
                  <a:cxn ang="0">
                    <a:pos x="43" y="2"/>
                  </a:cxn>
                  <a:cxn ang="0">
                    <a:pos x="0" y="0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lnTo>
                      <a:pt x="6" y="11"/>
                    </a:lnTo>
                    <a:lnTo>
                      <a:pt x="38" y="10"/>
                    </a:lnTo>
                    <a:lnTo>
                      <a:pt x="50" y="16"/>
                    </a:lnTo>
                    <a:lnTo>
                      <a:pt x="76" y="29"/>
                    </a:lnTo>
                    <a:lnTo>
                      <a:pt x="112" y="37"/>
                    </a:lnTo>
                    <a:lnTo>
                      <a:pt x="150" y="38"/>
                    </a:lnTo>
                    <a:lnTo>
                      <a:pt x="179" y="43"/>
                    </a:lnTo>
                    <a:lnTo>
                      <a:pt x="155" y="34"/>
                    </a:lnTo>
                    <a:lnTo>
                      <a:pt x="125" y="29"/>
                    </a:lnTo>
                    <a:lnTo>
                      <a:pt x="105" y="29"/>
                    </a:lnTo>
                    <a:lnTo>
                      <a:pt x="76" y="21"/>
                    </a:lnTo>
                    <a:lnTo>
                      <a:pt x="53" y="8"/>
                    </a:lnTo>
                    <a:lnTo>
                      <a:pt x="4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Freeform 258"/>
              <p:cNvSpPr>
                <a:spLocks/>
              </p:cNvSpPr>
              <p:nvPr/>
            </p:nvSpPr>
            <p:spPr bwMode="auto">
              <a:xfrm>
                <a:off x="5362" y="1894"/>
                <a:ext cx="4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2" y="6"/>
                  </a:cxn>
                  <a:cxn ang="0">
                    <a:pos x="9" y="15"/>
                  </a:cxn>
                  <a:cxn ang="0">
                    <a:pos x="0" y="24"/>
                  </a:cxn>
                  <a:cxn ang="0">
                    <a:pos x="17" y="18"/>
                  </a:cxn>
                  <a:cxn ang="0">
                    <a:pos x="20" y="8"/>
                  </a:cxn>
                  <a:cxn ang="0">
                    <a:pos x="4" y="0"/>
                  </a:cxn>
                </a:cxnLst>
                <a:rect l="0" t="0" r="r" b="b"/>
                <a:pathLst>
                  <a:path w="20" h="24">
                    <a:moveTo>
                      <a:pt x="4" y="0"/>
                    </a:moveTo>
                    <a:lnTo>
                      <a:pt x="12" y="6"/>
                    </a:lnTo>
                    <a:lnTo>
                      <a:pt x="9" y="15"/>
                    </a:lnTo>
                    <a:lnTo>
                      <a:pt x="0" y="24"/>
                    </a:lnTo>
                    <a:lnTo>
                      <a:pt x="17" y="18"/>
                    </a:lnTo>
                    <a:lnTo>
                      <a:pt x="2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Freeform 259"/>
              <p:cNvSpPr>
                <a:spLocks/>
              </p:cNvSpPr>
              <p:nvPr/>
            </p:nvSpPr>
            <p:spPr bwMode="auto">
              <a:xfrm>
                <a:off x="5331" y="1869"/>
                <a:ext cx="17" cy="8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11" y="48"/>
                  </a:cxn>
                  <a:cxn ang="0">
                    <a:pos x="25" y="33"/>
                  </a:cxn>
                  <a:cxn ang="0">
                    <a:pos x="46" y="25"/>
                  </a:cxn>
                  <a:cxn ang="0">
                    <a:pos x="56" y="14"/>
                  </a:cxn>
                  <a:cxn ang="0">
                    <a:pos x="66" y="9"/>
                  </a:cxn>
                  <a:cxn ang="0">
                    <a:pos x="89" y="4"/>
                  </a:cxn>
                  <a:cxn ang="0">
                    <a:pos x="104" y="1"/>
                  </a:cxn>
                  <a:cxn ang="0">
                    <a:pos x="84" y="0"/>
                  </a:cxn>
                  <a:cxn ang="0">
                    <a:pos x="58" y="4"/>
                  </a:cxn>
                  <a:cxn ang="0">
                    <a:pos x="49" y="12"/>
                  </a:cxn>
                  <a:cxn ang="0">
                    <a:pos x="37" y="20"/>
                  </a:cxn>
                  <a:cxn ang="0">
                    <a:pos x="0" y="45"/>
                  </a:cxn>
                </a:cxnLst>
                <a:rect l="0" t="0" r="r" b="b"/>
                <a:pathLst>
                  <a:path w="104" h="48">
                    <a:moveTo>
                      <a:pt x="0" y="45"/>
                    </a:moveTo>
                    <a:lnTo>
                      <a:pt x="11" y="48"/>
                    </a:lnTo>
                    <a:lnTo>
                      <a:pt x="25" y="33"/>
                    </a:lnTo>
                    <a:lnTo>
                      <a:pt x="46" y="25"/>
                    </a:lnTo>
                    <a:lnTo>
                      <a:pt x="56" y="14"/>
                    </a:lnTo>
                    <a:lnTo>
                      <a:pt x="66" y="9"/>
                    </a:lnTo>
                    <a:lnTo>
                      <a:pt x="89" y="4"/>
                    </a:lnTo>
                    <a:lnTo>
                      <a:pt x="104" y="1"/>
                    </a:lnTo>
                    <a:lnTo>
                      <a:pt x="84" y="0"/>
                    </a:lnTo>
                    <a:lnTo>
                      <a:pt x="58" y="4"/>
                    </a:lnTo>
                    <a:lnTo>
                      <a:pt x="49" y="12"/>
                    </a:lnTo>
                    <a:lnTo>
                      <a:pt x="37" y="2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Freeform 260"/>
              <p:cNvSpPr>
                <a:spLocks/>
              </p:cNvSpPr>
              <p:nvPr/>
            </p:nvSpPr>
            <p:spPr bwMode="auto">
              <a:xfrm>
                <a:off x="5357" y="1866"/>
                <a:ext cx="27" cy="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5" y="6"/>
                  </a:cxn>
                  <a:cxn ang="0">
                    <a:pos x="55" y="0"/>
                  </a:cxn>
                  <a:cxn ang="0">
                    <a:pos x="63" y="0"/>
                  </a:cxn>
                  <a:cxn ang="0">
                    <a:pos x="85" y="5"/>
                  </a:cxn>
                  <a:cxn ang="0">
                    <a:pos x="94" y="14"/>
                  </a:cxn>
                  <a:cxn ang="0">
                    <a:pos x="111" y="23"/>
                  </a:cxn>
                  <a:cxn ang="0">
                    <a:pos x="143" y="36"/>
                  </a:cxn>
                  <a:cxn ang="0">
                    <a:pos x="166" y="36"/>
                  </a:cxn>
                  <a:cxn ang="0">
                    <a:pos x="142" y="42"/>
                  </a:cxn>
                  <a:cxn ang="0">
                    <a:pos x="126" y="39"/>
                  </a:cxn>
                  <a:cxn ang="0">
                    <a:pos x="91" y="22"/>
                  </a:cxn>
                  <a:cxn ang="0">
                    <a:pos x="79" y="10"/>
                  </a:cxn>
                  <a:cxn ang="0">
                    <a:pos x="55" y="8"/>
                  </a:cxn>
                  <a:cxn ang="0">
                    <a:pos x="35" y="10"/>
                  </a:cxn>
                  <a:cxn ang="0">
                    <a:pos x="0" y="10"/>
                  </a:cxn>
                </a:cxnLst>
                <a:rect l="0" t="0" r="r" b="b"/>
                <a:pathLst>
                  <a:path w="166" h="42">
                    <a:moveTo>
                      <a:pt x="0" y="10"/>
                    </a:moveTo>
                    <a:lnTo>
                      <a:pt x="35" y="6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85" y="5"/>
                    </a:lnTo>
                    <a:lnTo>
                      <a:pt x="94" y="14"/>
                    </a:lnTo>
                    <a:lnTo>
                      <a:pt x="111" y="23"/>
                    </a:lnTo>
                    <a:lnTo>
                      <a:pt x="143" y="36"/>
                    </a:lnTo>
                    <a:lnTo>
                      <a:pt x="166" y="36"/>
                    </a:lnTo>
                    <a:lnTo>
                      <a:pt x="142" y="42"/>
                    </a:lnTo>
                    <a:lnTo>
                      <a:pt x="126" y="39"/>
                    </a:lnTo>
                    <a:lnTo>
                      <a:pt x="91" y="22"/>
                    </a:lnTo>
                    <a:lnTo>
                      <a:pt x="79" y="10"/>
                    </a:lnTo>
                    <a:lnTo>
                      <a:pt x="55" y="8"/>
                    </a:lnTo>
                    <a:lnTo>
                      <a:pt x="3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Freeform 261"/>
              <p:cNvSpPr>
                <a:spLocks/>
              </p:cNvSpPr>
              <p:nvPr/>
            </p:nvSpPr>
            <p:spPr bwMode="auto">
              <a:xfrm>
                <a:off x="5335" y="1874"/>
                <a:ext cx="6" cy="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3" y="11"/>
                  </a:cxn>
                  <a:cxn ang="0">
                    <a:pos x="23" y="24"/>
                  </a:cxn>
                  <a:cxn ang="0">
                    <a:pos x="0" y="30"/>
                  </a:cxn>
                  <a:cxn ang="0">
                    <a:pos x="25" y="15"/>
                  </a:cxn>
                  <a:cxn ang="0">
                    <a:pos x="25" y="0"/>
                  </a:cxn>
                </a:cxnLst>
                <a:rect l="0" t="0" r="r" b="b"/>
                <a:pathLst>
                  <a:path w="33" h="30">
                    <a:moveTo>
                      <a:pt x="25" y="0"/>
                    </a:moveTo>
                    <a:lnTo>
                      <a:pt x="33" y="11"/>
                    </a:lnTo>
                    <a:lnTo>
                      <a:pt x="23" y="24"/>
                    </a:lnTo>
                    <a:lnTo>
                      <a:pt x="0" y="30"/>
                    </a:lnTo>
                    <a:lnTo>
                      <a:pt x="25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Freeform 262"/>
              <p:cNvSpPr>
                <a:spLocks/>
              </p:cNvSpPr>
              <p:nvPr/>
            </p:nvSpPr>
            <p:spPr bwMode="auto">
              <a:xfrm>
                <a:off x="5329" y="1870"/>
                <a:ext cx="6" cy="4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25" y="0"/>
                  </a:cxn>
                  <a:cxn ang="0">
                    <a:pos x="24" y="13"/>
                  </a:cxn>
                  <a:cxn ang="0">
                    <a:pos x="0" y="26"/>
                  </a:cxn>
                  <a:cxn ang="0">
                    <a:pos x="3" y="28"/>
                  </a:cxn>
                  <a:cxn ang="0">
                    <a:pos x="33" y="16"/>
                  </a:cxn>
                </a:cxnLst>
                <a:rect l="0" t="0" r="r" b="b"/>
                <a:pathLst>
                  <a:path w="33" h="28">
                    <a:moveTo>
                      <a:pt x="33" y="16"/>
                    </a:moveTo>
                    <a:lnTo>
                      <a:pt x="25" y="0"/>
                    </a:lnTo>
                    <a:lnTo>
                      <a:pt x="24" y="13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Freeform 263"/>
              <p:cNvSpPr>
                <a:spLocks/>
              </p:cNvSpPr>
              <p:nvPr/>
            </p:nvSpPr>
            <p:spPr bwMode="auto">
              <a:xfrm>
                <a:off x="5399" y="1876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1"/>
                  </a:cxn>
                  <a:cxn ang="0">
                    <a:pos x="23" y="39"/>
                  </a:cxn>
                  <a:cxn ang="0">
                    <a:pos x="37" y="42"/>
                  </a:cxn>
                  <a:cxn ang="0">
                    <a:pos x="0" y="0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8" y="21"/>
                    </a:lnTo>
                    <a:lnTo>
                      <a:pt x="23" y="39"/>
                    </a:lnTo>
                    <a:lnTo>
                      <a:pt x="37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264"/>
              <p:cNvSpPr>
                <a:spLocks/>
              </p:cNvSpPr>
              <p:nvPr/>
            </p:nvSpPr>
            <p:spPr bwMode="auto">
              <a:xfrm>
                <a:off x="5420" y="1907"/>
                <a:ext cx="9" cy="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17" y="14"/>
                  </a:cxn>
                  <a:cxn ang="0">
                    <a:pos x="0" y="39"/>
                  </a:cxn>
                  <a:cxn ang="0">
                    <a:pos x="50" y="0"/>
                  </a:cxn>
                </a:cxnLst>
                <a:rect l="0" t="0" r="r" b="b"/>
                <a:pathLst>
                  <a:path w="50" h="39">
                    <a:moveTo>
                      <a:pt x="50" y="0"/>
                    </a:moveTo>
                    <a:lnTo>
                      <a:pt x="17" y="14"/>
                    </a:lnTo>
                    <a:lnTo>
                      <a:pt x="0" y="3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9" name="Group 265"/>
            <p:cNvGrpSpPr>
              <a:grpSpLocks/>
            </p:cNvGrpSpPr>
            <p:nvPr/>
          </p:nvGrpSpPr>
          <p:grpSpPr bwMode="auto">
            <a:xfrm>
              <a:off x="5432" y="1894"/>
              <a:ext cx="37" cy="45"/>
              <a:chOff x="5432" y="1894"/>
              <a:chExt cx="37" cy="45"/>
            </a:xfrm>
          </p:grpSpPr>
          <p:sp>
            <p:nvSpPr>
              <p:cNvPr id="260" name="Freeform 266"/>
              <p:cNvSpPr>
                <a:spLocks/>
              </p:cNvSpPr>
              <p:nvPr/>
            </p:nvSpPr>
            <p:spPr bwMode="auto">
              <a:xfrm>
                <a:off x="5432" y="1894"/>
                <a:ext cx="37" cy="45"/>
              </a:xfrm>
              <a:custGeom>
                <a:avLst/>
                <a:gdLst/>
                <a:ahLst/>
                <a:cxnLst>
                  <a:cxn ang="0">
                    <a:pos x="77" y="17"/>
                  </a:cxn>
                  <a:cxn ang="0">
                    <a:pos x="42" y="55"/>
                  </a:cxn>
                  <a:cxn ang="0">
                    <a:pos x="26" y="87"/>
                  </a:cxn>
                  <a:cxn ang="0">
                    <a:pos x="11" y="138"/>
                  </a:cxn>
                  <a:cxn ang="0">
                    <a:pos x="11" y="167"/>
                  </a:cxn>
                  <a:cxn ang="0">
                    <a:pos x="0" y="210"/>
                  </a:cxn>
                  <a:cxn ang="0">
                    <a:pos x="178" y="267"/>
                  </a:cxn>
                  <a:cxn ang="0">
                    <a:pos x="219" y="0"/>
                  </a:cxn>
                  <a:cxn ang="0">
                    <a:pos x="146" y="17"/>
                  </a:cxn>
                  <a:cxn ang="0">
                    <a:pos x="77" y="17"/>
                  </a:cxn>
                </a:cxnLst>
                <a:rect l="0" t="0" r="r" b="b"/>
                <a:pathLst>
                  <a:path w="219" h="267">
                    <a:moveTo>
                      <a:pt x="77" y="17"/>
                    </a:moveTo>
                    <a:lnTo>
                      <a:pt x="42" y="55"/>
                    </a:lnTo>
                    <a:lnTo>
                      <a:pt x="26" y="87"/>
                    </a:lnTo>
                    <a:lnTo>
                      <a:pt x="11" y="138"/>
                    </a:lnTo>
                    <a:lnTo>
                      <a:pt x="11" y="167"/>
                    </a:lnTo>
                    <a:lnTo>
                      <a:pt x="0" y="210"/>
                    </a:lnTo>
                    <a:lnTo>
                      <a:pt x="178" y="267"/>
                    </a:lnTo>
                    <a:lnTo>
                      <a:pt x="219" y="0"/>
                    </a:lnTo>
                    <a:lnTo>
                      <a:pt x="146" y="17"/>
                    </a:ln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Freeform 267"/>
              <p:cNvSpPr>
                <a:spLocks/>
              </p:cNvSpPr>
              <p:nvPr/>
            </p:nvSpPr>
            <p:spPr bwMode="auto">
              <a:xfrm>
                <a:off x="5436" y="1898"/>
                <a:ext cx="29" cy="37"/>
              </a:xfrm>
              <a:custGeom>
                <a:avLst/>
                <a:gdLst/>
                <a:ahLst/>
                <a:cxnLst>
                  <a:cxn ang="0">
                    <a:pos x="69" y="7"/>
                  </a:cxn>
                  <a:cxn ang="0">
                    <a:pos x="38" y="42"/>
                  </a:cxn>
                  <a:cxn ang="0">
                    <a:pos x="12" y="92"/>
                  </a:cxn>
                  <a:cxn ang="0">
                    <a:pos x="6" y="128"/>
                  </a:cxn>
                  <a:cxn ang="0">
                    <a:pos x="0" y="171"/>
                  </a:cxn>
                  <a:cxn ang="0">
                    <a:pos x="140" y="220"/>
                  </a:cxn>
                  <a:cxn ang="0">
                    <a:pos x="175" y="0"/>
                  </a:cxn>
                  <a:cxn ang="0">
                    <a:pos x="122" y="10"/>
                  </a:cxn>
                  <a:cxn ang="0">
                    <a:pos x="69" y="7"/>
                  </a:cxn>
                </a:cxnLst>
                <a:rect l="0" t="0" r="r" b="b"/>
                <a:pathLst>
                  <a:path w="175" h="220">
                    <a:moveTo>
                      <a:pt x="69" y="7"/>
                    </a:moveTo>
                    <a:lnTo>
                      <a:pt x="38" y="42"/>
                    </a:lnTo>
                    <a:lnTo>
                      <a:pt x="12" y="92"/>
                    </a:lnTo>
                    <a:lnTo>
                      <a:pt x="6" y="128"/>
                    </a:lnTo>
                    <a:lnTo>
                      <a:pt x="0" y="171"/>
                    </a:lnTo>
                    <a:lnTo>
                      <a:pt x="140" y="220"/>
                    </a:lnTo>
                    <a:lnTo>
                      <a:pt x="175" y="0"/>
                    </a:lnTo>
                    <a:lnTo>
                      <a:pt x="122" y="10"/>
                    </a:lnTo>
                    <a:lnTo>
                      <a:pt x="69" y="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1" name="Freeform 268"/>
          <p:cNvSpPr>
            <a:spLocks/>
          </p:cNvSpPr>
          <p:nvPr/>
        </p:nvSpPr>
        <p:spPr bwMode="auto">
          <a:xfrm>
            <a:off x="8668473" y="4357720"/>
            <a:ext cx="195262" cy="212725"/>
          </a:xfrm>
          <a:custGeom>
            <a:avLst/>
            <a:gdLst/>
            <a:ahLst/>
            <a:cxnLst>
              <a:cxn ang="0">
                <a:pos x="243" y="26"/>
              </a:cxn>
              <a:cxn ang="0">
                <a:pos x="179" y="74"/>
              </a:cxn>
              <a:cxn ang="0">
                <a:pos x="144" y="131"/>
              </a:cxn>
              <a:cxn ang="0">
                <a:pos x="112" y="192"/>
              </a:cxn>
              <a:cxn ang="0">
                <a:pos x="92" y="224"/>
              </a:cxn>
              <a:cxn ang="0">
                <a:pos x="92" y="259"/>
              </a:cxn>
              <a:cxn ang="0">
                <a:pos x="109" y="300"/>
              </a:cxn>
              <a:cxn ang="0">
                <a:pos x="77" y="332"/>
              </a:cxn>
              <a:cxn ang="0">
                <a:pos x="26" y="420"/>
              </a:cxn>
              <a:cxn ang="0">
                <a:pos x="0" y="467"/>
              </a:cxn>
              <a:cxn ang="0">
                <a:pos x="0" y="482"/>
              </a:cxn>
              <a:cxn ang="0">
                <a:pos x="6" y="498"/>
              </a:cxn>
              <a:cxn ang="0">
                <a:pos x="28" y="503"/>
              </a:cxn>
              <a:cxn ang="0">
                <a:pos x="60" y="504"/>
              </a:cxn>
              <a:cxn ang="0">
                <a:pos x="79" y="511"/>
              </a:cxn>
              <a:cxn ang="0">
                <a:pos x="77" y="546"/>
              </a:cxn>
              <a:cxn ang="0">
                <a:pos x="67" y="587"/>
              </a:cxn>
              <a:cxn ang="0">
                <a:pos x="86" y="609"/>
              </a:cxn>
              <a:cxn ang="0">
                <a:pos x="80" y="639"/>
              </a:cxn>
              <a:cxn ang="0">
                <a:pos x="95" y="659"/>
              </a:cxn>
              <a:cxn ang="0">
                <a:pos x="110" y="713"/>
              </a:cxn>
              <a:cxn ang="0">
                <a:pos x="133" y="728"/>
              </a:cxn>
              <a:cxn ang="0">
                <a:pos x="167" y="728"/>
              </a:cxn>
              <a:cxn ang="0">
                <a:pos x="217" y="721"/>
              </a:cxn>
              <a:cxn ang="0">
                <a:pos x="269" y="713"/>
              </a:cxn>
              <a:cxn ang="0">
                <a:pos x="263" y="807"/>
              </a:cxn>
              <a:cxn ang="0">
                <a:pos x="658" y="681"/>
              </a:cxn>
              <a:cxn ang="0">
                <a:pos x="626" y="606"/>
              </a:cxn>
              <a:cxn ang="0">
                <a:pos x="634" y="549"/>
              </a:cxn>
              <a:cxn ang="0">
                <a:pos x="741" y="441"/>
              </a:cxn>
              <a:cxn ang="0">
                <a:pos x="741" y="155"/>
              </a:cxn>
              <a:cxn ang="0">
                <a:pos x="668" y="77"/>
              </a:cxn>
              <a:cxn ang="0">
                <a:pos x="577" y="35"/>
              </a:cxn>
              <a:cxn ang="0">
                <a:pos x="481" y="0"/>
              </a:cxn>
              <a:cxn ang="0">
                <a:pos x="355" y="18"/>
              </a:cxn>
              <a:cxn ang="0">
                <a:pos x="243" y="26"/>
              </a:cxn>
            </a:cxnLst>
            <a:rect l="0" t="0" r="r" b="b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2" name="Freeform 269"/>
          <p:cNvSpPr>
            <a:spLocks/>
          </p:cNvSpPr>
          <p:nvPr/>
        </p:nvSpPr>
        <p:spPr bwMode="auto">
          <a:xfrm>
            <a:off x="8677998" y="4486307"/>
            <a:ext cx="11112" cy="31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9" y="8"/>
              </a:cxn>
              <a:cxn ang="0">
                <a:pos x="30" y="6"/>
              </a:cxn>
              <a:cxn ang="0">
                <a:pos x="39" y="9"/>
              </a:cxn>
              <a:cxn ang="0">
                <a:pos x="42" y="2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" name="Freeform 270"/>
          <p:cNvSpPr>
            <a:spLocks/>
          </p:cNvSpPr>
          <p:nvPr/>
        </p:nvSpPr>
        <p:spPr bwMode="auto">
          <a:xfrm>
            <a:off x="8689111" y="4478370"/>
            <a:ext cx="47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7"/>
              </a:cxn>
              <a:cxn ang="0">
                <a:pos x="11" y="16"/>
              </a:cxn>
              <a:cxn ang="0">
                <a:pos x="13" y="31"/>
              </a:cxn>
              <a:cxn ang="0">
                <a:pos x="17" y="12"/>
              </a:cxn>
              <a:cxn ang="0">
                <a:pos x="17" y="1"/>
              </a:cxn>
              <a:cxn ang="0">
                <a:pos x="0" y="0"/>
              </a:cxn>
            </a:cxnLst>
            <a:rect l="0" t="0" r="r" b="b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271"/>
          <p:cNvSpPr>
            <a:spLocks/>
          </p:cNvSpPr>
          <p:nvPr/>
        </p:nvSpPr>
        <p:spPr bwMode="auto">
          <a:xfrm>
            <a:off x="8697049" y="4451382"/>
            <a:ext cx="4762" cy="1587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5" y="34"/>
              </a:cxn>
              <a:cxn ang="0">
                <a:pos x="0" y="60"/>
              </a:cxn>
              <a:cxn ang="0">
                <a:pos x="9" y="43"/>
              </a:cxn>
              <a:cxn ang="0">
                <a:pos x="19" y="0"/>
              </a:cxn>
            </a:cxnLst>
            <a:rect l="0" t="0" r="r" b="b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272"/>
          <p:cNvSpPr>
            <a:spLocks/>
          </p:cNvSpPr>
          <p:nvPr/>
        </p:nvSpPr>
        <p:spPr bwMode="auto">
          <a:xfrm>
            <a:off x="8700228" y="4435497"/>
            <a:ext cx="20637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8"/>
              </a:cxn>
              <a:cxn ang="0">
                <a:pos x="13" y="35"/>
              </a:cxn>
              <a:cxn ang="0">
                <a:pos x="13" y="40"/>
              </a:cxn>
              <a:cxn ang="0">
                <a:pos x="9" y="51"/>
              </a:cxn>
              <a:cxn ang="0">
                <a:pos x="20" y="34"/>
              </a:cxn>
              <a:cxn ang="0">
                <a:pos x="35" y="34"/>
              </a:cxn>
              <a:cxn ang="0">
                <a:pos x="52" y="28"/>
              </a:cxn>
              <a:cxn ang="0">
                <a:pos x="80" y="26"/>
              </a:cxn>
              <a:cxn ang="0">
                <a:pos x="52" y="9"/>
              </a:cxn>
              <a:cxn ang="0">
                <a:pos x="0" y="0"/>
              </a:cxn>
            </a:cxnLst>
            <a:rect l="0" t="0" r="r" b="b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273"/>
          <p:cNvSpPr>
            <a:spLocks/>
          </p:cNvSpPr>
          <p:nvPr/>
        </p:nvSpPr>
        <p:spPr bwMode="auto">
          <a:xfrm>
            <a:off x="8695465" y="4416447"/>
            <a:ext cx="34925" cy="12700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6" y="42"/>
              </a:cxn>
              <a:cxn ang="0">
                <a:pos x="20" y="48"/>
              </a:cxn>
              <a:cxn ang="0">
                <a:pos x="42" y="34"/>
              </a:cxn>
              <a:cxn ang="0">
                <a:pos x="69" y="25"/>
              </a:cxn>
              <a:cxn ang="0">
                <a:pos x="113" y="24"/>
              </a:cxn>
              <a:cxn ang="0">
                <a:pos x="135" y="27"/>
              </a:cxn>
              <a:cxn ang="0">
                <a:pos x="101" y="12"/>
              </a:cxn>
              <a:cxn ang="0">
                <a:pos x="77" y="6"/>
              </a:cxn>
              <a:cxn ang="0">
                <a:pos x="80" y="0"/>
              </a:cxn>
              <a:cxn ang="0">
                <a:pos x="57" y="9"/>
              </a:cxn>
              <a:cxn ang="0">
                <a:pos x="59" y="3"/>
              </a:cxn>
              <a:cxn ang="0">
                <a:pos x="40" y="12"/>
              </a:cxn>
              <a:cxn ang="0">
                <a:pos x="23" y="12"/>
              </a:cxn>
              <a:cxn ang="0">
                <a:pos x="0" y="25"/>
              </a:cxn>
            </a:cxnLst>
            <a:rect l="0" t="0" r="r" b="b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274"/>
          <p:cNvSpPr>
            <a:spLocks/>
          </p:cNvSpPr>
          <p:nvPr/>
        </p:nvSpPr>
        <p:spPr bwMode="auto">
          <a:xfrm>
            <a:off x="8774835" y="4433920"/>
            <a:ext cx="20638" cy="412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24" y="10"/>
              </a:cxn>
              <a:cxn ang="0">
                <a:pos x="52" y="15"/>
              </a:cxn>
              <a:cxn ang="0">
                <a:pos x="68" y="41"/>
              </a:cxn>
              <a:cxn ang="0">
                <a:pos x="71" y="77"/>
              </a:cxn>
              <a:cxn ang="0">
                <a:pos x="68" y="105"/>
              </a:cxn>
              <a:cxn ang="0">
                <a:pos x="59" y="128"/>
              </a:cxn>
              <a:cxn ang="0">
                <a:pos x="44" y="93"/>
              </a:cxn>
              <a:cxn ang="0">
                <a:pos x="31" y="73"/>
              </a:cxn>
              <a:cxn ang="0">
                <a:pos x="5" y="60"/>
              </a:cxn>
              <a:cxn ang="0">
                <a:pos x="25" y="89"/>
              </a:cxn>
              <a:cxn ang="0">
                <a:pos x="47" y="111"/>
              </a:cxn>
              <a:cxn ang="0">
                <a:pos x="49" y="134"/>
              </a:cxn>
              <a:cxn ang="0">
                <a:pos x="40" y="156"/>
              </a:cxn>
              <a:cxn ang="0">
                <a:pos x="28" y="159"/>
              </a:cxn>
              <a:cxn ang="0">
                <a:pos x="61" y="151"/>
              </a:cxn>
              <a:cxn ang="0">
                <a:pos x="77" y="117"/>
              </a:cxn>
              <a:cxn ang="0">
                <a:pos x="78" y="73"/>
              </a:cxn>
              <a:cxn ang="0">
                <a:pos x="77" y="33"/>
              </a:cxn>
              <a:cxn ang="0">
                <a:pos x="59" y="7"/>
              </a:cxn>
              <a:cxn ang="0">
                <a:pos x="34" y="0"/>
              </a:cxn>
              <a:cxn ang="0">
                <a:pos x="10" y="4"/>
              </a:cxn>
              <a:cxn ang="0">
                <a:pos x="0" y="30"/>
              </a:cxn>
            </a:cxnLst>
            <a:rect l="0" t="0" r="r" b="b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275"/>
          <p:cNvSpPr>
            <a:spLocks/>
          </p:cNvSpPr>
          <p:nvPr/>
        </p:nvSpPr>
        <p:spPr bwMode="auto">
          <a:xfrm>
            <a:off x="8770078" y="4427560"/>
            <a:ext cx="33337" cy="555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0" y="19"/>
              </a:cxn>
              <a:cxn ang="0">
                <a:pos x="54" y="9"/>
              </a:cxn>
              <a:cxn ang="0">
                <a:pos x="95" y="16"/>
              </a:cxn>
              <a:cxn ang="0">
                <a:pos x="109" y="35"/>
              </a:cxn>
              <a:cxn ang="0">
                <a:pos x="120" y="67"/>
              </a:cxn>
              <a:cxn ang="0">
                <a:pos x="120" y="93"/>
              </a:cxn>
              <a:cxn ang="0">
                <a:pos x="114" y="111"/>
              </a:cxn>
              <a:cxn ang="0">
                <a:pos x="114" y="137"/>
              </a:cxn>
              <a:cxn ang="0">
                <a:pos x="107" y="168"/>
              </a:cxn>
              <a:cxn ang="0">
                <a:pos x="80" y="198"/>
              </a:cxn>
              <a:cxn ang="0">
                <a:pos x="63" y="198"/>
              </a:cxn>
              <a:cxn ang="0">
                <a:pos x="40" y="198"/>
              </a:cxn>
              <a:cxn ang="0">
                <a:pos x="40" y="203"/>
              </a:cxn>
              <a:cxn ang="0">
                <a:pos x="57" y="215"/>
              </a:cxn>
              <a:cxn ang="0">
                <a:pos x="76" y="211"/>
              </a:cxn>
              <a:cxn ang="0">
                <a:pos x="101" y="201"/>
              </a:cxn>
              <a:cxn ang="0">
                <a:pos x="121" y="171"/>
              </a:cxn>
              <a:cxn ang="0">
                <a:pos x="123" y="121"/>
              </a:cxn>
              <a:cxn ang="0">
                <a:pos x="129" y="87"/>
              </a:cxn>
              <a:cxn ang="0">
                <a:pos x="129" y="58"/>
              </a:cxn>
              <a:cxn ang="0">
                <a:pos x="117" y="32"/>
              </a:cxn>
              <a:cxn ang="0">
                <a:pos x="103" y="9"/>
              </a:cxn>
              <a:cxn ang="0">
                <a:pos x="69" y="0"/>
              </a:cxn>
              <a:cxn ang="0">
                <a:pos x="20" y="6"/>
              </a:cxn>
              <a:cxn ang="0">
                <a:pos x="3" y="19"/>
              </a:cxn>
              <a:cxn ang="0">
                <a:pos x="0" y="53"/>
              </a:cxn>
            </a:cxnLst>
            <a:rect l="0" t="0" r="r" b="b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76"/>
          <p:cNvSpPr>
            <a:spLocks/>
          </p:cNvSpPr>
          <p:nvPr/>
        </p:nvSpPr>
        <p:spPr bwMode="auto">
          <a:xfrm>
            <a:off x="8752615" y="4487895"/>
            <a:ext cx="30163" cy="47625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02" y="39"/>
              </a:cxn>
              <a:cxn ang="0">
                <a:pos x="77" y="80"/>
              </a:cxn>
              <a:cxn ang="0">
                <a:pos x="52" y="116"/>
              </a:cxn>
              <a:cxn ang="0">
                <a:pos x="17" y="164"/>
              </a:cxn>
              <a:cxn ang="0">
                <a:pos x="0" y="179"/>
              </a:cxn>
              <a:cxn ang="0">
                <a:pos x="39" y="159"/>
              </a:cxn>
              <a:cxn ang="0">
                <a:pos x="70" y="115"/>
              </a:cxn>
              <a:cxn ang="0">
                <a:pos x="99" y="67"/>
              </a:cxn>
              <a:cxn ang="0">
                <a:pos x="118" y="0"/>
              </a:cxn>
            </a:cxnLst>
            <a:rect l="0" t="0" r="r" b="b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277"/>
          <p:cNvSpPr>
            <a:spLocks/>
          </p:cNvSpPr>
          <p:nvPr/>
        </p:nvSpPr>
        <p:spPr bwMode="auto">
          <a:xfrm>
            <a:off x="8700228" y="4327557"/>
            <a:ext cx="177800" cy="176213"/>
          </a:xfrm>
          <a:custGeom>
            <a:avLst/>
            <a:gdLst/>
            <a:ahLst/>
            <a:cxnLst>
              <a:cxn ang="0">
                <a:pos x="54" y="193"/>
              </a:cxn>
              <a:cxn ang="0">
                <a:pos x="155" y="177"/>
              </a:cxn>
              <a:cxn ang="0">
                <a:pos x="223" y="187"/>
              </a:cxn>
              <a:cxn ang="0">
                <a:pos x="264" y="234"/>
              </a:cxn>
              <a:cxn ang="0">
                <a:pos x="238" y="290"/>
              </a:cxn>
              <a:cxn ang="0">
                <a:pos x="206" y="311"/>
              </a:cxn>
              <a:cxn ang="0">
                <a:pos x="197" y="366"/>
              </a:cxn>
              <a:cxn ang="0">
                <a:pos x="217" y="401"/>
              </a:cxn>
              <a:cxn ang="0">
                <a:pos x="200" y="453"/>
              </a:cxn>
              <a:cxn ang="0">
                <a:pos x="242" y="453"/>
              </a:cxn>
              <a:cxn ang="0">
                <a:pos x="254" y="394"/>
              </a:cxn>
              <a:cxn ang="0">
                <a:pos x="280" y="366"/>
              </a:cxn>
              <a:cxn ang="0">
                <a:pos x="329" y="366"/>
              </a:cxn>
              <a:cxn ang="0">
                <a:pos x="378" y="378"/>
              </a:cxn>
              <a:cxn ang="0">
                <a:pos x="393" y="419"/>
              </a:cxn>
              <a:cxn ang="0">
                <a:pos x="399" y="475"/>
              </a:cxn>
              <a:cxn ang="0">
                <a:pos x="393" y="516"/>
              </a:cxn>
              <a:cxn ang="0">
                <a:pos x="393" y="547"/>
              </a:cxn>
              <a:cxn ang="0">
                <a:pos x="396" y="581"/>
              </a:cxn>
              <a:cxn ang="0">
                <a:pos x="428" y="613"/>
              </a:cxn>
              <a:cxn ang="0">
                <a:pos x="451" y="632"/>
              </a:cxn>
              <a:cxn ang="0">
                <a:pos x="510" y="670"/>
              </a:cxn>
              <a:cxn ang="0">
                <a:pos x="620" y="558"/>
              </a:cxn>
              <a:cxn ang="0">
                <a:pos x="652" y="466"/>
              </a:cxn>
              <a:cxn ang="0">
                <a:pos x="665" y="318"/>
              </a:cxn>
              <a:cxn ang="0">
                <a:pos x="671" y="215"/>
              </a:cxn>
              <a:cxn ang="0">
                <a:pos x="658" y="114"/>
              </a:cxn>
              <a:cxn ang="0">
                <a:pos x="629" y="59"/>
              </a:cxn>
              <a:cxn ang="0">
                <a:pos x="562" y="21"/>
              </a:cxn>
              <a:cxn ang="0">
                <a:pos x="502" y="8"/>
              </a:cxn>
              <a:cxn ang="0">
                <a:pos x="384" y="0"/>
              </a:cxn>
              <a:cxn ang="0">
                <a:pos x="270" y="5"/>
              </a:cxn>
              <a:cxn ang="0">
                <a:pos x="129" y="30"/>
              </a:cxn>
              <a:cxn ang="0">
                <a:pos x="64" y="62"/>
              </a:cxn>
              <a:cxn ang="0">
                <a:pos x="32" y="94"/>
              </a:cxn>
              <a:cxn ang="0">
                <a:pos x="0" y="140"/>
              </a:cxn>
              <a:cxn ang="0">
                <a:pos x="6" y="166"/>
              </a:cxn>
              <a:cxn ang="0">
                <a:pos x="54" y="193"/>
              </a:cxn>
            </a:cxnLst>
            <a:rect l="0" t="0" r="r" b="b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1" name="Freeform 278"/>
          <p:cNvSpPr>
            <a:spLocks/>
          </p:cNvSpPr>
          <p:nvPr/>
        </p:nvSpPr>
        <p:spPr bwMode="auto">
          <a:xfrm>
            <a:off x="8704985" y="4329135"/>
            <a:ext cx="169863" cy="169862"/>
          </a:xfrm>
          <a:custGeom>
            <a:avLst/>
            <a:gdLst/>
            <a:ahLst/>
            <a:cxnLst>
              <a:cxn ang="0">
                <a:pos x="25" y="98"/>
              </a:cxn>
              <a:cxn ang="0">
                <a:pos x="13" y="152"/>
              </a:cxn>
              <a:cxn ang="0">
                <a:pos x="160" y="158"/>
              </a:cxn>
              <a:cxn ang="0">
                <a:pos x="290" y="126"/>
              </a:cxn>
              <a:cxn ang="0">
                <a:pos x="229" y="148"/>
              </a:cxn>
              <a:cxn ang="0">
                <a:pos x="213" y="169"/>
              </a:cxn>
              <a:cxn ang="0">
                <a:pos x="277" y="163"/>
              </a:cxn>
              <a:cxn ang="0">
                <a:pos x="293" y="172"/>
              </a:cxn>
              <a:cxn ang="0">
                <a:pos x="255" y="217"/>
              </a:cxn>
              <a:cxn ang="0">
                <a:pos x="267" y="226"/>
              </a:cxn>
              <a:cxn ang="0">
                <a:pos x="232" y="280"/>
              </a:cxn>
              <a:cxn ang="0">
                <a:pos x="348" y="255"/>
              </a:cxn>
              <a:cxn ang="0">
                <a:pos x="194" y="310"/>
              </a:cxn>
              <a:cxn ang="0">
                <a:pos x="280" y="300"/>
              </a:cxn>
              <a:cxn ang="0">
                <a:pos x="204" y="338"/>
              </a:cxn>
              <a:cxn ang="0">
                <a:pos x="229" y="358"/>
              </a:cxn>
              <a:cxn ang="0">
                <a:pos x="354" y="344"/>
              </a:cxn>
              <a:cxn ang="0">
                <a:pos x="444" y="355"/>
              </a:cxn>
              <a:cxn ang="0">
                <a:pos x="438" y="379"/>
              </a:cxn>
              <a:cxn ang="0">
                <a:pos x="460" y="393"/>
              </a:cxn>
              <a:cxn ang="0">
                <a:pos x="387" y="442"/>
              </a:cxn>
              <a:cxn ang="0">
                <a:pos x="454" y="440"/>
              </a:cxn>
              <a:cxn ang="0">
                <a:pos x="387" y="511"/>
              </a:cxn>
              <a:cxn ang="0">
                <a:pos x="432" y="508"/>
              </a:cxn>
              <a:cxn ang="0">
                <a:pos x="412" y="586"/>
              </a:cxn>
              <a:cxn ang="0">
                <a:pos x="496" y="471"/>
              </a:cxn>
              <a:cxn ang="0">
                <a:pos x="419" y="599"/>
              </a:cxn>
              <a:cxn ang="0">
                <a:pos x="514" y="553"/>
              </a:cxn>
              <a:cxn ang="0">
                <a:pos x="491" y="602"/>
              </a:cxn>
              <a:cxn ang="0">
                <a:pos x="540" y="599"/>
              </a:cxn>
              <a:cxn ang="0">
                <a:pos x="620" y="386"/>
              </a:cxn>
              <a:cxn ang="0">
                <a:pos x="582" y="255"/>
              </a:cxn>
              <a:cxn ang="0">
                <a:pos x="514" y="266"/>
              </a:cxn>
              <a:cxn ang="0">
                <a:pos x="630" y="223"/>
              </a:cxn>
              <a:cxn ang="0">
                <a:pos x="551" y="141"/>
              </a:cxn>
              <a:cxn ang="0">
                <a:pos x="499" y="141"/>
              </a:cxn>
              <a:cxn ang="0">
                <a:pos x="607" y="69"/>
              </a:cxn>
              <a:cxn ang="0">
                <a:pos x="482" y="41"/>
              </a:cxn>
              <a:cxn ang="0">
                <a:pos x="517" y="16"/>
              </a:cxn>
              <a:cxn ang="0">
                <a:pos x="359" y="13"/>
              </a:cxn>
              <a:cxn ang="0">
                <a:pos x="298" y="32"/>
              </a:cxn>
              <a:cxn ang="0">
                <a:pos x="287" y="3"/>
              </a:cxn>
              <a:cxn ang="0">
                <a:pos x="163" y="54"/>
              </a:cxn>
              <a:cxn ang="0">
                <a:pos x="184" y="16"/>
              </a:cxn>
            </a:cxnLst>
            <a:rect l="0" t="0" r="r" b="b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2" name="Group 279"/>
          <p:cNvGrpSpPr>
            <a:grpSpLocks/>
          </p:cNvGrpSpPr>
          <p:nvPr/>
        </p:nvGrpSpPr>
        <p:grpSpPr bwMode="auto">
          <a:xfrm>
            <a:off x="8349385" y="4759357"/>
            <a:ext cx="184150" cy="112713"/>
            <a:chOff x="5264" y="1904"/>
            <a:chExt cx="116" cy="71"/>
          </a:xfrm>
        </p:grpSpPr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5264" y="1904"/>
              <a:ext cx="116" cy="71"/>
            </a:xfrm>
            <a:custGeom>
              <a:avLst/>
              <a:gdLst/>
              <a:ahLst/>
              <a:cxnLst>
                <a:cxn ang="0">
                  <a:pos x="698" y="253"/>
                </a:cxn>
                <a:cxn ang="0">
                  <a:pos x="611" y="233"/>
                </a:cxn>
                <a:cxn ang="0">
                  <a:pos x="579" y="227"/>
                </a:cxn>
                <a:cxn ang="0">
                  <a:pos x="558" y="210"/>
                </a:cxn>
                <a:cxn ang="0">
                  <a:pos x="538" y="182"/>
                </a:cxn>
                <a:cxn ang="0">
                  <a:pos x="496" y="143"/>
                </a:cxn>
                <a:cxn ang="0">
                  <a:pos x="420" y="79"/>
                </a:cxn>
                <a:cxn ang="0">
                  <a:pos x="407" y="58"/>
                </a:cxn>
                <a:cxn ang="0">
                  <a:pos x="387" y="38"/>
                </a:cxn>
                <a:cxn ang="0">
                  <a:pos x="347" y="32"/>
                </a:cxn>
                <a:cxn ang="0">
                  <a:pos x="225" y="11"/>
                </a:cxn>
                <a:cxn ang="0">
                  <a:pos x="192" y="0"/>
                </a:cxn>
                <a:cxn ang="0">
                  <a:pos x="162" y="14"/>
                </a:cxn>
                <a:cxn ang="0">
                  <a:pos x="147" y="27"/>
                </a:cxn>
                <a:cxn ang="0">
                  <a:pos x="75" y="52"/>
                </a:cxn>
                <a:cxn ang="0">
                  <a:pos x="48" y="62"/>
                </a:cxn>
                <a:cxn ang="0">
                  <a:pos x="37" y="73"/>
                </a:cxn>
                <a:cxn ang="0">
                  <a:pos x="24" y="114"/>
                </a:cxn>
                <a:cxn ang="0">
                  <a:pos x="16" y="133"/>
                </a:cxn>
                <a:cxn ang="0">
                  <a:pos x="9" y="146"/>
                </a:cxn>
                <a:cxn ang="0">
                  <a:pos x="0" y="165"/>
                </a:cxn>
                <a:cxn ang="0">
                  <a:pos x="0" y="181"/>
                </a:cxn>
                <a:cxn ang="0">
                  <a:pos x="15" y="191"/>
                </a:cxn>
                <a:cxn ang="0">
                  <a:pos x="43" y="190"/>
                </a:cxn>
                <a:cxn ang="0">
                  <a:pos x="89" y="168"/>
                </a:cxn>
                <a:cxn ang="0">
                  <a:pos x="147" y="158"/>
                </a:cxn>
                <a:cxn ang="0">
                  <a:pos x="198" y="165"/>
                </a:cxn>
                <a:cxn ang="0">
                  <a:pos x="144" y="179"/>
                </a:cxn>
                <a:cxn ang="0">
                  <a:pos x="105" y="191"/>
                </a:cxn>
                <a:cxn ang="0">
                  <a:pos x="61" y="210"/>
                </a:cxn>
                <a:cxn ang="0">
                  <a:pos x="51" y="224"/>
                </a:cxn>
                <a:cxn ang="0">
                  <a:pos x="51" y="242"/>
                </a:cxn>
                <a:cxn ang="0">
                  <a:pos x="67" y="253"/>
                </a:cxn>
                <a:cxn ang="0">
                  <a:pos x="87" y="250"/>
                </a:cxn>
                <a:cxn ang="0">
                  <a:pos x="150" y="233"/>
                </a:cxn>
                <a:cxn ang="0">
                  <a:pos x="205" y="230"/>
                </a:cxn>
                <a:cxn ang="0">
                  <a:pos x="249" y="233"/>
                </a:cxn>
                <a:cxn ang="0">
                  <a:pos x="273" y="250"/>
                </a:cxn>
                <a:cxn ang="0">
                  <a:pos x="301" y="279"/>
                </a:cxn>
                <a:cxn ang="0">
                  <a:pos x="323" y="310"/>
                </a:cxn>
                <a:cxn ang="0">
                  <a:pos x="346" y="342"/>
                </a:cxn>
                <a:cxn ang="0">
                  <a:pos x="364" y="366"/>
                </a:cxn>
                <a:cxn ang="0">
                  <a:pos x="397" y="389"/>
                </a:cxn>
                <a:cxn ang="0">
                  <a:pos x="429" y="396"/>
                </a:cxn>
                <a:cxn ang="0">
                  <a:pos x="464" y="399"/>
                </a:cxn>
                <a:cxn ang="0">
                  <a:pos x="507" y="396"/>
                </a:cxn>
                <a:cxn ang="0">
                  <a:pos x="539" y="393"/>
                </a:cxn>
                <a:cxn ang="0">
                  <a:pos x="582" y="404"/>
                </a:cxn>
                <a:cxn ang="0">
                  <a:pos x="698" y="425"/>
                </a:cxn>
                <a:cxn ang="0">
                  <a:pos x="698" y="253"/>
                </a:cxn>
              </a:cxnLst>
              <a:rect l="0" t="0" r="r" b="b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5269" y="1916"/>
              <a:ext cx="37" cy="9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8" y="36"/>
                </a:cxn>
                <a:cxn ang="0">
                  <a:pos x="69" y="30"/>
                </a:cxn>
                <a:cxn ang="0">
                  <a:pos x="107" y="18"/>
                </a:cxn>
                <a:cxn ang="0">
                  <a:pos x="139" y="11"/>
                </a:cxn>
                <a:cxn ang="0">
                  <a:pos x="189" y="15"/>
                </a:cxn>
                <a:cxn ang="0">
                  <a:pos x="223" y="18"/>
                </a:cxn>
                <a:cxn ang="0">
                  <a:pos x="171" y="8"/>
                </a:cxn>
                <a:cxn ang="0">
                  <a:pos x="127" y="0"/>
                </a:cxn>
                <a:cxn ang="0">
                  <a:pos x="69" y="24"/>
                </a:cxn>
                <a:cxn ang="0">
                  <a:pos x="38" y="28"/>
                </a:cxn>
                <a:cxn ang="0">
                  <a:pos x="3" y="45"/>
                </a:cxn>
                <a:cxn ang="0">
                  <a:pos x="0" y="52"/>
                </a:cxn>
              </a:cxnLst>
              <a:rect l="0" t="0" r="r" b="b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5289" y="1907"/>
              <a:ext cx="31" cy="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9" y="1"/>
                </a:cxn>
                <a:cxn ang="0">
                  <a:pos x="0" y="11"/>
                </a:cxn>
                <a:cxn ang="0">
                  <a:pos x="19" y="9"/>
                </a:cxn>
                <a:cxn ang="0">
                  <a:pos x="48" y="4"/>
                </a:cxn>
                <a:cxn ang="0">
                  <a:pos x="109" y="20"/>
                </a:cxn>
                <a:cxn ang="0">
                  <a:pos x="143" y="30"/>
                </a:cxn>
                <a:cxn ang="0">
                  <a:pos x="181" y="36"/>
                </a:cxn>
                <a:cxn ang="0">
                  <a:pos x="188" y="30"/>
                </a:cxn>
                <a:cxn ang="0">
                  <a:pos x="146" y="22"/>
                </a:cxn>
                <a:cxn ang="0">
                  <a:pos x="97" y="11"/>
                </a:cxn>
                <a:cxn ang="0">
                  <a:pos x="51" y="0"/>
                </a:cxn>
              </a:cxnLst>
              <a:rect l="0" t="0" r="r" b="b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5295" y="1929"/>
              <a:ext cx="13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7"/>
                </a:cxn>
                <a:cxn ang="0">
                  <a:pos x="36" y="12"/>
                </a:cxn>
                <a:cxn ang="0">
                  <a:pos x="67" y="12"/>
                </a:cxn>
                <a:cxn ang="0">
                  <a:pos x="76" y="0"/>
                </a:cxn>
                <a:cxn ang="0">
                  <a:pos x="55" y="4"/>
                </a:cxn>
                <a:cxn ang="0">
                  <a:pos x="0" y="8"/>
                </a:cxn>
              </a:cxnLst>
              <a:rect l="0" t="0" r="r" b="b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68" y="1926"/>
              <a:ext cx="3" cy="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9"/>
                </a:cxn>
                <a:cxn ang="0">
                  <a:pos x="14" y="24"/>
                </a:cxn>
                <a:cxn ang="0">
                  <a:pos x="0" y="32"/>
                </a:cxn>
                <a:cxn ang="0">
                  <a:pos x="19" y="0"/>
                </a:cxn>
              </a:cxnLst>
              <a:rect l="0" t="0" r="r" b="b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277" y="1940"/>
              <a:ext cx="3" cy="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9"/>
                </a:cxn>
                <a:cxn ang="0">
                  <a:pos x="0" y="18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1" y="9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319" y="1921"/>
              <a:ext cx="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7" y="24"/>
                </a:cxn>
                <a:cxn ang="0">
                  <a:pos x="35" y="43"/>
                </a:cxn>
                <a:cxn ang="0">
                  <a:pos x="0" y="0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30" y="1921"/>
              <a:ext cx="1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5"/>
                </a:cxn>
                <a:cxn ang="0">
                  <a:pos x="43" y="63"/>
                </a:cxn>
                <a:cxn ang="0">
                  <a:pos x="114" y="114"/>
                </a:cxn>
                <a:cxn ang="0">
                  <a:pos x="47" y="53"/>
                </a:cxn>
                <a:cxn ang="0">
                  <a:pos x="0" y="0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354" y="1948"/>
              <a:ext cx="4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29"/>
                </a:cxn>
                <a:cxn ang="0">
                  <a:pos x="4" y="57"/>
                </a:cxn>
                <a:cxn ang="0">
                  <a:pos x="3" y="82"/>
                </a:cxn>
                <a:cxn ang="0">
                  <a:pos x="0" y="47"/>
                </a:cxn>
                <a:cxn ang="0">
                  <a:pos x="3" y="21"/>
                </a:cxn>
                <a:cxn ang="0">
                  <a:pos x="27" y="0"/>
                </a:cxn>
              </a:cxnLst>
              <a:rect l="0" t="0" r="r" b="b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5312" y="1934"/>
              <a:ext cx="2" cy="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12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3" name="Group 290"/>
          <p:cNvGrpSpPr>
            <a:grpSpLocks/>
          </p:cNvGrpSpPr>
          <p:nvPr/>
        </p:nvGrpSpPr>
        <p:grpSpPr bwMode="auto">
          <a:xfrm>
            <a:off x="8504960" y="4511697"/>
            <a:ext cx="425450" cy="484188"/>
            <a:chOff x="5362" y="1748"/>
            <a:chExt cx="268" cy="305"/>
          </a:xfrm>
        </p:grpSpPr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477" y="1748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"/>
                </a:cxn>
                <a:cxn ang="0">
                  <a:pos x="29" y="15"/>
                </a:cxn>
                <a:cxn ang="0">
                  <a:pos x="43" y="23"/>
                </a:cxn>
                <a:cxn ang="0">
                  <a:pos x="51" y="36"/>
                </a:cxn>
                <a:cxn ang="0">
                  <a:pos x="39" y="32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479" y="1758"/>
              <a:ext cx="2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444" y="1788"/>
              <a:ext cx="71" cy="18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28" y="44"/>
                </a:cxn>
                <a:cxn ang="0">
                  <a:pos x="317" y="108"/>
                </a:cxn>
                <a:cxn ang="0">
                  <a:pos x="254" y="170"/>
                </a:cxn>
                <a:cxn ang="0">
                  <a:pos x="126" y="461"/>
                </a:cxn>
                <a:cxn ang="0">
                  <a:pos x="57" y="724"/>
                </a:cxn>
                <a:cxn ang="0">
                  <a:pos x="0" y="1076"/>
                </a:cxn>
                <a:cxn ang="0">
                  <a:pos x="178" y="919"/>
                </a:cxn>
                <a:cxn ang="0">
                  <a:pos x="431" y="140"/>
                </a:cxn>
                <a:cxn ang="0">
                  <a:pos x="369" y="0"/>
                </a:cxn>
              </a:cxnLst>
              <a:rect l="0" t="0" r="r" b="b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5362" y="1754"/>
              <a:ext cx="268" cy="299"/>
            </a:xfrm>
            <a:custGeom>
              <a:avLst/>
              <a:gdLst/>
              <a:ahLst/>
              <a:cxnLst>
                <a:cxn ang="0">
                  <a:pos x="1309" y="94"/>
                </a:cxn>
                <a:cxn ang="0">
                  <a:pos x="1258" y="0"/>
                </a:cxn>
                <a:cxn ang="0">
                  <a:pos x="867" y="163"/>
                </a:cxn>
                <a:cxn ang="0">
                  <a:pos x="850" y="288"/>
                </a:cxn>
                <a:cxn ang="0">
                  <a:pos x="818" y="332"/>
                </a:cxn>
                <a:cxn ang="0">
                  <a:pos x="773" y="382"/>
                </a:cxn>
                <a:cxn ang="0">
                  <a:pos x="747" y="472"/>
                </a:cxn>
                <a:cxn ang="0">
                  <a:pos x="660" y="678"/>
                </a:cxn>
                <a:cxn ang="0">
                  <a:pos x="590" y="924"/>
                </a:cxn>
                <a:cxn ang="0">
                  <a:pos x="558" y="1088"/>
                </a:cxn>
                <a:cxn ang="0">
                  <a:pos x="243" y="1094"/>
                </a:cxn>
                <a:cxn ang="0">
                  <a:pos x="192" y="1125"/>
                </a:cxn>
                <a:cxn ang="0">
                  <a:pos x="47" y="1125"/>
                </a:cxn>
                <a:cxn ang="0">
                  <a:pos x="7" y="1189"/>
                </a:cxn>
                <a:cxn ang="0">
                  <a:pos x="0" y="1264"/>
                </a:cxn>
                <a:cxn ang="0">
                  <a:pos x="15" y="1332"/>
                </a:cxn>
                <a:cxn ang="0">
                  <a:pos x="148" y="1358"/>
                </a:cxn>
                <a:cxn ang="0">
                  <a:pos x="211" y="1452"/>
                </a:cxn>
                <a:cxn ang="0">
                  <a:pos x="337" y="1484"/>
                </a:cxn>
                <a:cxn ang="0">
                  <a:pos x="430" y="1484"/>
                </a:cxn>
                <a:cxn ang="0">
                  <a:pos x="538" y="1503"/>
                </a:cxn>
                <a:cxn ang="0">
                  <a:pos x="544" y="1548"/>
                </a:cxn>
                <a:cxn ang="0">
                  <a:pos x="538" y="1642"/>
                </a:cxn>
                <a:cxn ang="0">
                  <a:pos x="550" y="1705"/>
                </a:cxn>
                <a:cxn ang="0">
                  <a:pos x="608" y="1712"/>
                </a:cxn>
                <a:cxn ang="0">
                  <a:pos x="677" y="1724"/>
                </a:cxn>
                <a:cxn ang="0">
                  <a:pos x="747" y="1786"/>
                </a:cxn>
                <a:cxn ang="0">
                  <a:pos x="830" y="1786"/>
                </a:cxn>
                <a:cxn ang="0">
                  <a:pos x="905" y="1779"/>
                </a:cxn>
                <a:cxn ang="0">
                  <a:pos x="1019" y="1744"/>
                </a:cxn>
                <a:cxn ang="0">
                  <a:pos x="1145" y="1756"/>
                </a:cxn>
                <a:cxn ang="0">
                  <a:pos x="1273" y="1792"/>
                </a:cxn>
                <a:cxn ang="0">
                  <a:pos x="1392" y="1766"/>
                </a:cxn>
                <a:cxn ang="0">
                  <a:pos x="1473" y="1674"/>
                </a:cxn>
                <a:cxn ang="0">
                  <a:pos x="1467" y="1571"/>
                </a:cxn>
                <a:cxn ang="0">
                  <a:pos x="1497" y="1446"/>
                </a:cxn>
                <a:cxn ang="0">
                  <a:pos x="1516" y="1282"/>
                </a:cxn>
                <a:cxn ang="0">
                  <a:pos x="1554" y="1131"/>
                </a:cxn>
                <a:cxn ang="0">
                  <a:pos x="1606" y="906"/>
                </a:cxn>
                <a:cxn ang="0">
                  <a:pos x="1598" y="678"/>
                </a:cxn>
                <a:cxn ang="0">
                  <a:pos x="1598" y="478"/>
                </a:cxn>
                <a:cxn ang="0">
                  <a:pos x="1586" y="338"/>
                </a:cxn>
                <a:cxn ang="0">
                  <a:pos x="1554" y="276"/>
                </a:cxn>
                <a:cxn ang="0">
                  <a:pos x="1484" y="225"/>
                </a:cxn>
                <a:cxn ang="0">
                  <a:pos x="1403" y="142"/>
                </a:cxn>
                <a:cxn ang="0">
                  <a:pos x="1309" y="94"/>
                </a:cxn>
              </a:cxnLst>
              <a:rect l="0" t="0" r="r" b="b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Freeform 295"/>
            <p:cNvSpPr>
              <a:spLocks/>
            </p:cNvSpPr>
            <p:nvPr/>
          </p:nvSpPr>
          <p:spPr bwMode="auto">
            <a:xfrm>
              <a:off x="5456" y="1772"/>
              <a:ext cx="169" cy="278"/>
            </a:xfrm>
            <a:custGeom>
              <a:avLst/>
              <a:gdLst/>
              <a:ahLst/>
              <a:cxnLst>
                <a:cxn ang="0">
                  <a:pos x="132" y="1382"/>
                </a:cxn>
                <a:cxn ang="0">
                  <a:pos x="370" y="1363"/>
                </a:cxn>
                <a:cxn ang="0">
                  <a:pos x="573" y="1301"/>
                </a:cxn>
                <a:cxn ang="0">
                  <a:pos x="656" y="1149"/>
                </a:cxn>
                <a:cxn ang="0">
                  <a:pos x="630" y="1050"/>
                </a:cxn>
                <a:cxn ang="0">
                  <a:pos x="787" y="837"/>
                </a:cxn>
                <a:cxn ang="0">
                  <a:pos x="642" y="931"/>
                </a:cxn>
                <a:cxn ang="0">
                  <a:pos x="718" y="741"/>
                </a:cxn>
                <a:cxn ang="0">
                  <a:pos x="845" y="497"/>
                </a:cxn>
                <a:cxn ang="0">
                  <a:pos x="656" y="703"/>
                </a:cxn>
                <a:cxn ang="0">
                  <a:pos x="630" y="378"/>
                </a:cxn>
                <a:cxn ang="0">
                  <a:pos x="535" y="264"/>
                </a:cxn>
                <a:cxn ang="0">
                  <a:pos x="402" y="214"/>
                </a:cxn>
                <a:cxn ang="0">
                  <a:pos x="661" y="126"/>
                </a:cxn>
                <a:cxn ang="0">
                  <a:pos x="781" y="226"/>
                </a:cxn>
                <a:cxn ang="0">
                  <a:pos x="705" y="126"/>
                </a:cxn>
                <a:cxn ang="0">
                  <a:pos x="560" y="82"/>
                </a:cxn>
                <a:cxn ang="0">
                  <a:pos x="661" y="44"/>
                </a:cxn>
                <a:cxn ang="0">
                  <a:pos x="750" y="0"/>
                </a:cxn>
                <a:cxn ang="0">
                  <a:pos x="868" y="94"/>
                </a:cxn>
                <a:cxn ang="0">
                  <a:pos x="976" y="182"/>
                </a:cxn>
                <a:cxn ang="0">
                  <a:pos x="1014" y="334"/>
                </a:cxn>
                <a:cxn ang="0">
                  <a:pos x="1008" y="628"/>
                </a:cxn>
                <a:cxn ang="0">
                  <a:pos x="970" y="975"/>
                </a:cxn>
                <a:cxn ang="0">
                  <a:pos x="913" y="1314"/>
                </a:cxn>
                <a:cxn ang="0">
                  <a:pos x="888" y="1527"/>
                </a:cxn>
                <a:cxn ang="0">
                  <a:pos x="830" y="1627"/>
                </a:cxn>
                <a:cxn ang="0">
                  <a:pos x="699" y="1671"/>
                </a:cxn>
                <a:cxn ang="0">
                  <a:pos x="612" y="1648"/>
                </a:cxn>
                <a:cxn ang="0">
                  <a:pos x="541" y="1559"/>
                </a:cxn>
                <a:cxn ang="0">
                  <a:pos x="516" y="1534"/>
                </a:cxn>
                <a:cxn ang="0">
                  <a:pos x="407" y="1622"/>
                </a:cxn>
                <a:cxn ang="0">
                  <a:pos x="276" y="1652"/>
                </a:cxn>
                <a:cxn ang="0">
                  <a:pos x="170" y="1636"/>
                </a:cxn>
                <a:cxn ang="0">
                  <a:pos x="240" y="1565"/>
                </a:cxn>
                <a:cxn ang="0">
                  <a:pos x="352" y="1446"/>
                </a:cxn>
                <a:cxn ang="0">
                  <a:pos x="176" y="1546"/>
                </a:cxn>
                <a:cxn ang="0">
                  <a:pos x="32" y="1590"/>
                </a:cxn>
                <a:cxn ang="0">
                  <a:pos x="0" y="1527"/>
                </a:cxn>
              </a:cxnLst>
              <a:rect l="0" t="0" r="r" b="b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Freeform 296"/>
            <p:cNvSpPr>
              <a:spLocks/>
            </p:cNvSpPr>
            <p:nvPr/>
          </p:nvSpPr>
          <p:spPr bwMode="auto">
            <a:xfrm>
              <a:off x="5563" y="1910"/>
              <a:ext cx="50" cy="1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51" y="748"/>
                </a:cxn>
                <a:cxn ang="0">
                  <a:pos x="107" y="686"/>
                </a:cxn>
                <a:cxn ang="0">
                  <a:pos x="156" y="573"/>
                </a:cxn>
                <a:cxn ang="0">
                  <a:pos x="183" y="477"/>
                </a:cxn>
                <a:cxn ang="0">
                  <a:pos x="220" y="371"/>
                </a:cxn>
                <a:cxn ang="0">
                  <a:pos x="239" y="270"/>
                </a:cxn>
                <a:cxn ang="0">
                  <a:pos x="270" y="114"/>
                </a:cxn>
                <a:cxn ang="0">
                  <a:pos x="295" y="0"/>
                </a:cxn>
                <a:cxn ang="0">
                  <a:pos x="232" y="226"/>
                </a:cxn>
                <a:cxn ang="0">
                  <a:pos x="183" y="402"/>
                </a:cxn>
                <a:cxn ang="0">
                  <a:pos x="126" y="521"/>
                </a:cxn>
                <a:cxn ang="0">
                  <a:pos x="38" y="648"/>
                </a:cxn>
                <a:cxn ang="0">
                  <a:pos x="0" y="774"/>
                </a:cxn>
              </a:cxnLst>
              <a:rect l="0" t="0" r="r" b="b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Freeform 297"/>
            <p:cNvSpPr>
              <a:spLocks/>
            </p:cNvSpPr>
            <p:nvPr/>
          </p:nvSpPr>
          <p:spPr bwMode="auto">
            <a:xfrm>
              <a:off x="5367" y="1806"/>
              <a:ext cx="195" cy="194"/>
            </a:xfrm>
            <a:custGeom>
              <a:avLst/>
              <a:gdLst/>
              <a:ahLst/>
              <a:cxnLst>
                <a:cxn ang="0">
                  <a:pos x="820" y="43"/>
                </a:cxn>
                <a:cxn ang="0">
                  <a:pos x="719" y="213"/>
                </a:cxn>
                <a:cxn ang="0">
                  <a:pos x="739" y="381"/>
                </a:cxn>
                <a:cxn ang="0">
                  <a:pos x="727" y="571"/>
                </a:cxn>
                <a:cxn ang="0">
                  <a:pos x="727" y="621"/>
                </a:cxn>
                <a:cxn ang="0">
                  <a:pos x="739" y="684"/>
                </a:cxn>
                <a:cxn ang="0">
                  <a:pos x="688" y="729"/>
                </a:cxn>
                <a:cxn ang="0">
                  <a:pos x="644" y="779"/>
                </a:cxn>
                <a:cxn ang="0">
                  <a:pos x="569" y="779"/>
                </a:cxn>
                <a:cxn ang="0">
                  <a:pos x="304" y="793"/>
                </a:cxn>
                <a:cxn ang="0">
                  <a:pos x="170" y="831"/>
                </a:cxn>
                <a:cxn ang="0">
                  <a:pos x="0" y="873"/>
                </a:cxn>
                <a:cxn ang="0">
                  <a:pos x="6" y="1004"/>
                </a:cxn>
                <a:cxn ang="0">
                  <a:pos x="109" y="978"/>
                </a:cxn>
                <a:cxn ang="0">
                  <a:pos x="133" y="916"/>
                </a:cxn>
                <a:cxn ang="0">
                  <a:pos x="147" y="1030"/>
                </a:cxn>
                <a:cxn ang="0">
                  <a:pos x="215" y="1118"/>
                </a:cxn>
                <a:cxn ang="0">
                  <a:pos x="403" y="1155"/>
                </a:cxn>
                <a:cxn ang="0">
                  <a:pos x="379" y="1093"/>
                </a:cxn>
                <a:cxn ang="0">
                  <a:pos x="279" y="978"/>
                </a:cxn>
                <a:cxn ang="0">
                  <a:pos x="358" y="929"/>
                </a:cxn>
                <a:cxn ang="0">
                  <a:pos x="403" y="1036"/>
                </a:cxn>
                <a:cxn ang="0">
                  <a:pos x="537" y="1149"/>
                </a:cxn>
                <a:cxn ang="0">
                  <a:pos x="713" y="1149"/>
                </a:cxn>
                <a:cxn ang="0">
                  <a:pos x="517" y="1016"/>
                </a:cxn>
                <a:cxn ang="0">
                  <a:pos x="435" y="929"/>
                </a:cxn>
                <a:cxn ang="0">
                  <a:pos x="479" y="885"/>
                </a:cxn>
                <a:cxn ang="0">
                  <a:pos x="549" y="972"/>
                </a:cxn>
                <a:cxn ang="0">
                  <a:pos x="675" y="1068"/>
                </a:cxn>
                <a:cxn ang="0">
                  <a:pos x="782" y="1123"/>
                </a:cxn>
                <a:cxn ang="0">
                  <a:pos x="921" y="1136"/>
                </a:cxn>
                <a:cxn ang="0">
                  <a:pos x="833" y="1068"/>
                </a:cxn>
                <a:cxn ang="0">
                  <a:pos x="727" y="978"/>
                </a:cxn>
                <a:cxn ang="0">
                  <a:pos x="756" y="929"/>
                </a:cxn>
                <a:cxn ang="0">
                  <a:pos x="808" y="1010"/>
                </a:cxn>
                <a:cxn ang="0">
                  <a:pos x="914" y="1087"/>
                </a:cxn>
                <a:cxn ang="0">
                  <a:pos x="1046" y="1098"/>
                </a:cxn>
                <a:cxn ang="0">
                  <a:pos x="1117" y="991"/>
                </a:cxn>
                <a:cxn ang="0">
                  <a:pos x="878" y="954"/>
                </a:cxn>
                <a:cxn ang="0">
                  <a:pos x="733" y="868"/>
                </a:cxn>
                <a:cxn ang="0">
                  <a:pos x="707" y="793"/>
                </a:cxn>
                <a:cxn ang="0">
                  <a:pos x="765" y="831"/>
                </a:cxn>
                <a:cxn ang="0">
                  <a:pos x="927" y="935"/>
                </a:cxn>
                <a:cxn ang="0">
                  <a:pos x="1117" y="991"/>
                </a:cxn>
                <a:cxn ang="0">
                  <a:pos x="1155" y="767"/>
                </a:cxn>
                <a:cxn ang="0">
                  <a:pos x="1046" y="741"/>
                </a:cxn>
                <a:cxn ang="0">
                  <a:pos x="820" y="761"/>
                </a:cxn>
                <a:cxn ang="0">
                  <a:pos x="782" y="716"/>
                </a:cxn>
                <a:cxn ang="0">
                  <a:pos x="901" y="735"/>
                </a:cxn>
                <a:cxn ang="0">
                  <a:pos x="1155" y="684"/>
                </a:cxn>
                <a:cxn ang="0">
                  <a:pos x="1167" y="483"/>
                </a:cxn>
                <a:cxn ang="0">
                  <a:pos x="1161" y="264"/>
                </a:cxn>
                <a:cxn ang="0">
                  <a:pos x="1034" y="152"/>
                </a:cxn>
                <a:cxn ang="0">
                  <a:pos x="1161" y="201"/>
                </a:cxn>
                <a:cxn ang="0">
                  <a:pos x="1091" y="68"/>
                </a:cxn>
                <a:cxn ang="0">
                  <a:pos x="959" y="0"/>
                </a:cxn>
              </a:cxnLst>
              <a:rect l="0" t="0" r="r" b="b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Freeform 298"/>
            <p:cNvSpPr>
              <a:spLocks/>
            </p:cNvSpPr>
            <p:nvPr/>
          </p:nvSpPr>
          <p:spPr bwMode="auto">
            <a:xfrm>
              <a:off x="5500" y="1878"/>
              <a:ext cx="49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"/>
                </a:cxn>
                <a:cxn ang="0">
                  <a:pos x="38" y="71"/>
                </a:cxn>
                <a:cxn ang="0">
                  <a:pos x="75" y="99"/>
                </a:cxn>
                <a:cxn ang="0">
                  <a:pos x="152" y="158"/>
                </a:cxn>
                <a:cxn ang="0">
                  <a:pos x="184" y="182"/>
                </a:cxn>
                <a:cxn ang="0">
                  <a:pos x="260" y="239"/>
                </a:cxn>
                <a:cxn ang="0">
                  <a:pos x="178" y="213"/>
                </a:cxn>
                <a:cxn ang="0">
                  <a:pos x="97" y="188"/>
                </a:cxn>
                <a:cxn ang="0">
                  <a:pos x="16" y="182"/>
                </a:cxn>
                <a:cxn ang="0">
                  <a:pos x="22" y="207"/>
                </a:cxn>
                <a:cxn ang="0">
                  <a:pos x="152" y="231"/>
                </a:cxn>
                <a:cxn ang="0">
                  <a:pos x="222" y="257"/>
                </a:cxn>
                <a:cxn ang="0">
                  <a:pos x="260" y="263"/>
                </a:cxn>
                <a:cxn ang="0">
                  <a:pos x="292" y="252"/>
                </a:cxn>
                <a:cxn ang="0">
                  <a:pos x="295" y="222"/>
                </a:cxn>
                <a:cxn ang="0">
                  <a:pos x="269" y="199"/>
                </a:cxn>
                <a:cxn ang="0">
                  <a:pos x="232" y="162"/>
                </a:cxn>
                <a:cxn ang="0">
                  <a:pos x="188" y="112"/>
                </a:cxn>
                <a:cxn ang="0">
                  <a:pos x="144" y="56"/>
                </a:cxn>
                <a:cxn ang="0">
                  <a:pos x="91" y="17"/>
                </a:cxn>
                <a:cxn ang="0">
                  <a:pos x="35" y="3"/>
                </a:cxn>
                <a:cxn ang="0">
                  <a:pos x="0" y="0"/>
                </a:cxn>
              </a:cxnLst>
              <a:rect l="0" t="0" r="r" b="b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Freeform 299"/>
            <p:cNvSpPr>
              <a:spLocks/>
            </p:cNvSpPr>
            <p:nvPr/>
          </p:nvSpPr>
          <p:spPr bwMode="auto">
            <a:xfrm>
              <a:off x="5503" y="1842"/>
              <a:ext cx="44" cy="5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3" y="7"/>
                </a:cxn>
                <a:cxn ang="0">
                  <a:pos x="0" y="39"/>
                </a:cxn>
                <a:cxn ang="0">
                  <a:pos x="3" y="65"/>
                </a:cxn>
                <a:cxn ang="0">
                  <a:pos x="26" y="101"/>
                </a:cxn>
                <a:cxn ang="0">
                  <a:pos x="57" y="112"/>
                </a:cxn>
                <a:cxn ang="0">
                  <a:pos x="116" y="149"/>
                </a:cxn>
                <a:cxn ang="0">
                  <a:pos x="172" y="195"/>
                </a:cxn>
                <a:cxn ang="0">
                  <a:pos x="212" y="259"/>
                </a:cxn>
                <a:cxn ang="0">
                  <a:pos x="257" y="325"/>
                </a:cxn>
                <a:cxn ang="0">
                  <a:pos x="270" y="345"/>
                </a:cxn>
                <a:cxn ang="0">
                  <a:pos x="257" y="267"/>
                </a:cxn>
                <a:cxn ang="0">
                  <a:pos x="247" y="198"/>
                </a:cxn>
                <a:cxn ang="0">
                  <a:pos x="225" y="140"/>
                </a:cxn>
                <a:cxn ang="0">
                  <a:pos x="188" y="86"/>
                </a:cxn>
                <a:cxn ang="0">
                  <a:pos x="90" y="10"/>
                </a:cxn>
                <a:cxn ang="0">
                  <a:pos x="51" y="0"/>
                </a:cxn>
              </a:cxnLst>
              <a:rect l="0" t="0" r="r" b="b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Freeform 300"/>
            <p:cNvSpPr>
              <a:spLocks/>
            </p:cNvSpPr>
            <p:nvPr/>
          </p:nvSpPr>
          <p:spPr bwMode="auto">
            <a:xfrm>
              <a:off x="5494" y="1785"/>
              <a:ext cx="48" cy="3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49" y="156"/>
                </a:cxn>
                <a:cxn ang="0">
                  <a:pos x="130" y="125"/>
                </a:cxn>
                <a:cxn ang="0">
                  <a:pos x="185" y="111"/>
                </a:cxn>
                <a:cxn ang="0">
                  <a:pos x="287" y="0"/>
                </a:cxn>
                <a:cxn ang="0">
                  <a:pos x="211" y="44"/>
                </a:cxn>
                <a:cxn ang="0">
                  <a:pos x="142" y="74"/>
                </a:cxn>
                <a:cxn ang="0">
                  <a:pos x="93" y="99"/>
                </a:cxn>
                <a:cxn ang="0">
                  <a:pos x="68" y="125"/>
                </a:cxn>
                <a:cxn ang="0">
                  <a:pos x="0" y="199"/>
                </a:cxn>
              </a:cxnLst>
              <a:rect l="0" t="0" r="r" b="b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Freeform 301"/>
            <p:cNvSpPr>
              <a:spLocks/>
            </p:cNvSpPr>
            <p:nvPr/>
          </p:nvSpPr>
          <p:spPr bwMode="auto">
            <a:xfrm>
              <a:off x="5458" y="1846"/>
              <a:ext cx="27" cy="86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81" y="514"/>
                </a:cxn>
                <a:cxn ang="0">
                  <a:pos x="106" y="508"/>
                </a:cxn>
                <a:cxn ang="0">
                  <a:pos x="106" y="489"/>
                </a:cxn>
                <a:cxn ang="0">
                  <a:pos x="124" y="470"/>
                </a:cxn>
                <a:cxn ang="0">
                  <a:pos x="150" y="451"/>
                </a:cxn>
                <a:cxn ang="0">
                  <a:pos x="137" y="433"/>
                </a:cxn>
                <a:cxn ang="0">
                  <a:pos x="137" y="407"/>
                </a:cxn>
                <a:cxn ang="0">
                  <a:pos x="156" y="376"/>
                </a:cxn>
                <a:cxn ang="0">
                  <a:pos x="156" y="344"/>
                </a:cxn>
                <a:cxn ang="0">
                  <a:pos x="144" y="306"/>
                </a:cxn>
                <a:cxn ang="0">
                  <a:pos x="144" y="224"/>
                </a:cxn>
                <a:cxn ang="0">
                  <a:pos x="162" y="150"/>
                </a:cxn>
                <a:cxn ang="0">
                  <a:pos x="156" y="94"/>
                </a:cxn>
                <a:cxn ang="0">
                  <a:pos x="156" y="0"/>
                </a:cxn>
                <a:cxn ang="0">
                  <a:pos x="106" y="142"/>
                </a:cxn>
                <a:cxn ang="0">
                  <a:pos x="62" y="275"/>
                </a:cxn>
                <a:cxn ang="0">
                  <a:pos x="32" y="419"/>
                </a:cxn>
                <a:cxn ang="0">
                  <a:pos x="0" y="514"/>
                </a:cxn>
              </a:cxnLst>
              <a:rect l="0" t="0" r="r" b="b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Freeform 302"/>
            <p:cNvSpPr>
              <a:spLocks/>
            </p:cNvSpPr>
            <p:nvPr/>
          </p:nvSpPr>
          <p:spPr bwMode="auto">
            <a:xfrm>
              <a:off x="5498" y="1939"/>
              <a:ext cx="48" cy="16"/>
            </a:xfrm>
            <a:custGeom>
              <a:avLst/>
              <a:gdLst/>
              <a:ahLst/>
              <a:cxnLst>
                <a:cxn ang="0">
                  <a:pos x="232" y="47"/>
                </a:cxn>
                <a:cxn ang="0">
                  <a:pos x="168" y="19"/>
                </a:cxn>
                <a:cxn ang="0">
                  <a:pos x="110" y="4"/>
                </a:cxn>
                <a:cxn ang="0">
                  <a:pos x="32" y="0"/>
                </a:cxn>
                <a:cxn ang="0">
                  <a:pos x="0" y="6"/>
                </a:cxn>
                <a:cxn ang="0">
                  <a:pos x="15" y="37"/>
                </a:cxn>
                <a:cxn ang="0">
                  <a:pos x="45" y="61"/>
                </a:cxn>
                <a:cxn ang="0">
                  <a:pos x="113" y="79"/>
                </a:cxn>
                <a:cxn ang="0">
                  <a:pos x="219" y="97"/>
                </a:cxn>
                <a:cxn ang="0">
                  <a:pos x="289" y="91"/>
                </a:cxn>
                <a:cxn ang="0">
                  <a:pos x="232" y="47"/>
                </a:cxn>
              </a:cxnLst>
              <a:rect l="0" t="0" r="r" b="b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Freeform 303"/>
            <p:cNvSpPr>
              <a:spLocks/>
            </p:cNvSpPr>
            <p:nvPr/>
          </p:nvSpPr>
          <p:spPr bwMode="auto">
            <a:xfrm>
              <a:off x="5458" y="1947"/>
              <a:ext cx="30" cy="36"/>
            </a:xfrm>
            <a:custGeom>
              <a:avLst/>
              <a:gdLst/>
              <a:ahLst/>
              <a:cxnLst>
                <a:cxn ang="0">
                  <a:pos x="81" y="59"/>
                </a:cxn>
                <a:cxn ang="0">
                  <a:pos x="59" y="14"/>
                </a:cxn>
                <a:cxn ang="0">
                  <a:pos x="26" y="0"/>
                </a:cxn>
                <a:cxn ang="0">
                  <a:pos x="3" y="11"/>
                </a:cxn>
                <a:cxn ang="0">
                  <a:pos x="0" y="35"/>
                </a:cxn>
                <a:cxn ang="0">
                  <a:pos x="15" y="76"/>
                </a:cxn>
                <a:cxn ang="0">
                  <a:pos x="40" y="115"/>
                </a:cxn>
                <a:cxn ang="0">
                  <a:pos x="71" y="150"/>
                </a:cxn>
                <a:cxn ang="0">
                  <a:pos x="113" y="185"/>
                </a:cxn>
                <a:cxn ang="0">
                  <a:pos x="176" y="216"/>
                </a:cxn>
                <a:cxn ang="0">
                  <a:pos x="119" y="153"/>
                </a:cxn>
                <a:cxn ang="0">
                  <a:pos x="100" y="108"/>
                </a:cxn>
                <a:cxn ang="0">
                  <a:pos x="81" y="59"/>
                </a:cxn>
              </a:cxnLst>
              <a:rect l="0" t="0" r="r" b="b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Freeform 304"/>
            <p:cNvSpPr>
              <a:spLocks/>
            </p:cNvSpPr>
            <p:nvPr/>
          </p:nvSpPr>
          <p:spPr bwMode="auto">
            <a:xfrm>
              <a:off x="5506" y="1757"/>
              <a:ext cx="70" cy="44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13" y="153"/>
                </a:cxn>
                <a:cxn ang="0">
                  <a:pos x="101" y="116"/>
                </a:cxn>
                <a:cxn ang="0">
                  <a:pos x="220" y="69"/>
                </a:cxn>
                <a:cxn ang="0">
                  <a:pos x="304" y="35"/>
                </a:cxn>
                <a:cxn ang="0">
                  <a:pos x="386" y="0"/>
                </a:cxn>
                <a:cxn ang="0">
                  <a:pos x="418" y="76"/>
                </a:cxn>
                <a:cxn ang="0">
                  <a:pos x="341" y="119"/>
                </a:cxn>
                <a:cxn ang="0">
                  <a:pos x="252" y="150"/>
                </a:cxn>
                <a:cxn ang="0">
                  <a:pos x="182" y="170"/>
                </a:cxn>
                <a:cxn ang="0">
                  <a:pos x="98" y="216"/>
                </a:cxn>
                <a:cxn ang="0">
                  <a:pos x="0" y="260"/>
                </a:cxn>
              </a:cxnLst>
              <a:rect l="0" t="0" r="r" b="b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" name="Group 305"/>
          <p:cNvGrpSpPr>
            <a:grpSpLocks/>
          </p:cNvGrpSpPr>
          <p:nvPr/>
        </p:nvGrpSpPr>
        <p:grpSpPr bwMode="auto">
          <a:xfrm>
            <a:off x="8741498" y="4848257"/>
            <a:ext cx="228600" cy="307975"/>
            <a:chOff x="5511" y="1960"/>
            <a:chExt cx="144" cy="194"/>
          </a:xfrm>
        </p:grpSpPr>
        <p:sp>
          <p:nvSpPr>
            <p:cNvPr id="309" name="Freeform 306"/>
            <p:cNvSpPr>
              <a:spLocks/>
            </p:cNvSpPr>
            <p:nvPr/>
          </p:nvSpPr>
          <p:spPr bwMode="auto">
            <a:xfrm>
              <a:off x="5511" y="1960"/>
              <a:ext cx="144" cy="194"/>
            </a:xfrm>
            <a:custGeom>
              <a:avLst/>
              <a:gdLst/>
              <a:ahLst/>
              <a:cxnLst>
                <a:cxn ang="0">
                  <a:pos x="385" y="172"/>
                </a:cxn>
                <a:cxn ang="0">
                  <a:pos x="543" y="158"/>
                </a:cxn>
                <a:cxn ang="0">
                  <a:pos x="637" y="133"/>
                </a:cxn>
                <a:cxn ang="0">
                  <a:pos x="667" y="90"/>
                </a:cxn>
                <a:cxn ang="0">
                  <a:pos x="667" y="52"/>
                </a:cxn>
                <a:cxn ang="0">
                  <a:pos x="694" y="20"/>
                </a:cxn>
                <a:cxn ang="0">
                  <a:pos x="782" y="0"/>
                </a:cxn>
                <a:cxn ang="0">
                  <a:pos x="863" y="7"/>
                </a:cxn>
                <a:cxn ang="0">
                  <a:pos x="763" y="907"/>
                </a:cxn>
                <a:cxn ang="0">
                  <a:pos x="694" y="990"/>
                </a:cxn>
                <a:cxn ang="0">
                  <a:pos x="605" y="1071"/>
                </a:cxn>
                <a:cxn ang="0">
                  <a:pos x="481" y="1134"/>
                </a:cxn>
                <a:cxn ang="0">
                  <a:pos x="334" y="1153"/>
                </a:cxn>
                <a:cxn ang="0">
                  <a:pos x="138" y="1164"/>
                </a:cxn>
                <a:cxn ang="0">
                  <a:pos x="25" y="1147"/>
                </a:cxn>
                <a:cxn ang="0">
                  <a:pos x="0" y="1083"/>
                </a:cxn>
                <a:cxn ang="0">
                  <a:pos x="13" y="1001"/>
                </a:cxn>
                <a:cxn ang="0">
                  <a:pos x="95" y="750"/>
                </a:cxn>
                <a:cxn ang="0">
                  <a:pos x="163" y="499"/>
                </a:cxn>
                <a:cxn ang="0">
                  <a:pos x="195" y="310"/>
                </a:cxn>
                <a:cxn ang="0">
                  <a:pos x="195" y="259"/>
                </a:cxn>
                <a:cxn ang="0">
                  <a:pos x="239" y="190"/>
                </a:cxn>
                <a:cxn ang="0">
                  <a:pos x="291" y="172"/>
                </a:cxn>
                <a:cxn ang="0">
                  <a:pos x="385" y="172"/>
                </a:cxn>
              </a:cxnLst>
              <a:rect l="0" t="0" r="r" b="b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Freeform 307"/>
            <p:cNvSpPr>
              <a:spLocks/>
            </p:cNvSpPr>
            <p:nvPr/>
          </p:nvSpPr>
          <p:spPr bwMode="auto">
            <a:xfrm>
              <a:off x="5528" y="1970"/>
              <a:ext cx="124" cy="177"/>
            </a:xfrm>
            <a:custGeom>
              <a:avLst/>
              <a:gdLst/>
              <a:ahLst/>
              <a:cxnLst>
                <a:cxn ang="0">
                  <a:pos x="257" y="214"/>
                </a:cxn>
                <a:cxn ang="0">
                  <a:pos x="397" y="207"/>
                </a:cxn>
                <a:cxn ang="0">
                  <a:pos x="542" y="182"/>
                </a:cxn>
                <a:cxn ang="0">
                  <a:pos x="628" y="138"/>
                </a:cxn>
                <a:cxn ang="0">
                  <a:pos x="679" y="100"/>
                </a:cxn>
                <a:cxn ang="0">
                  <a:pos x="743" y="0"/>
                </a:cxn>
                <a:cxn ang="0">
                  <a:pos x="648" y="822"/>
                </a:cxn>
                <a:cxn ang="0">
                  <a:pos x="585" y="898"/>
                </a:cxn>
                <a:cxn ang="0">
                  <a:pos x="516" y="967"/>
                </a:cxn>
                <a:cxn ang="0">
                  <a:pos x="428" y="1016"/>
                </a:cxn>
                <a:cxn ang="0">
                  <a:pos x="353" y="1042"/>
                </a:cxn>
                <a:cxn ang="0">
                  <a:pos x="257" y="1055"/>
                </a:cxn>
                <a:cxn ang="0">
                  <a:pos x="170" y="1068"/>
                </a:cxn>
                <a:cxn ang="0">
                  <a:pos x="69" y="1068"/>
                </a:cxn>
                <a:cxn ang="0">
                  <a:pos x="24" y="1055"/>
                </a:cxn>
                <a:cxn ang="0">
                  <a:pos x="0" y="1016"/>
                </a:cxn>
                <a:cxn ang="0">
                  <a:pos x="11" y="956"/>
                </a:cxn>
                <a:cxn ang="0">
                  <a:pos x="75" y="809"/>
                </a:cxn>
                <a:cxn ang="0">
                  <a:pos x="184" y="321"/>
                </a:cxn>
                <a:cxn ang="0">
                  <a:pos x="201" y="252"/>
                </a:cxn>
                <a:cxn ang="0">
                  <a:pos x="257" y="214"/>
                </a:cxn>
              </a:cxnLst>
              <a:rect l="0" t="0" r="r" b="b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" name="Oval 308"/>
          <p:cNvSpPr>
            <a:spLocks noChangeArrowheads="1"/>
          </p:cNvSpPr>
          <p:nvPr/>
        </p:nvSpPr>
        <p:spPr bwMode="auto">
          <a:xfrm>
            <a:off x="8000137" y="4599020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" name="Oval 309"/>
          <p:cNvSpPr>
            <a:spLocks noChangeArrowheads="1"/>
          </p:cNvSpPr>
          <p:nvPr/>
        </p:nvSpPr>
        <p:spPr bwMode="auto">
          <a:xfrm>
            <a:off x="1745385" y="4327547"/>
            <a:ext cx="1296988" cy="1296988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3" name="Group 310"/>
          <p:cNvGrpSpPr>
            <a:grpSpLocks/>
          </p:cNvGrpSpPr>
          <p:nvPr/>
        </p:nvGrpSpPr>
        <p:grpSpPr bwMode="auto">
          <a:xfrm>
            <a:off x="2127973" y="4437085"/>
            <a:ext cx="457200" cy="457200"/>
            <a:chOff x="2351" y="2975"/>
            <a:chExt cx="481" cy="433"/>
          </a:xfrm>
        </p:grpSpPr>
        <p:sp>
          <p:nvSpPr>
            <p:cNvPr id="314" name="Rectangle 311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312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313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314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315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316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317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318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Line 319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3" name="Group 320"/>
          <p:cNvGrpSpPr>
            <a:grpSpLocks/>
          </p:cNvGrpSpPr>
          <p:nvPr/>
        </p:nvGrpSpPr>
        <p:grpSpPr bwMode="auto">
          <a:xfrm>
            <a:off x="2023198" y="4989535"/>
            <a:ext cx="730250" cy="457200"/>
            <a:chOff x="1296" y="768"/>
            <a:chExt cx="556" cy="336"/>
          </a:xfrm>
        </p:grpSpPr>
        <p:sp>
          <p:nvSpPr>
            <p:cNvPr id="324" name="Rectangle 321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325" name="Group 322"/>
            <p:cNvGrpSpPr>
              <a:grpSpLocks/>
            </p:cNvGrpSpPr>
            <p:nvPr/>
          </p:nvGrpSpPr>
          <p:grpSpPr bwMode="auto">
            <a:xfrm>
              <a:off x="1373" y="852"/>
              <a:ext cx="394" cy="216"/>
              <a:chOff x="2928" y="3744"/>
              <a:chExt cx="528" cy="336"/>
            </a:xfrm>
          </p:grpSpPr>
          <p:grpSp>
            <p:nvGrpSpPr>
              <p:cNvPr id="326" name="Group 323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327" name="Group 324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3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26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Line 3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2" name="Line 329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" name="Group 330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29" name="Group 331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37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33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Line 3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6" name="Line 336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5" name="Group 337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41" name="Group 338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31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40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Line 3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Line 3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0" name="Line 343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7" name="Freeform 344"/>
          <p:cNvSpPr>
            <a:spLocks/>
          </p:cNvSpPr>
          <p:nvPr/>
        </p:nvSpPr>
        <p:spPr bwMode="auto">
          <a:xfrm>
            <a:off x="888135" y="4668870"/>
            <a:ext cx="1238250" cy="49688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28" y="13"/>
              </a:cxn>
              <a:cxn ang="0">
                <a:pos x="444" y="19"/>
              </a:cxn>
              <a:cxn ang="0">
                <a:pos x="582" y="67"/>
              </a:cxn>
              <a:cxn ang="0">
                <a:pos x="732" y="217"/>
              </a:cxn>
              <a:cxn ang="0">
                <a:pos x="780" y="313"/>
              </a:cxn>
            </a:cxnLst>
            <a:rect l="0" t="0" r="r" b="b"/>
            <a:pathLst>
              <a:path w="780" h="313">
                <a:moveTo>
                  <a:pt x="0" y="99"/>
                </a:moveTo>
                <a:cubicBezTo>
                  <a:pt x="38" y="85"/>
                  <a:pt x="154" y="26"/>
                  <a:pt x="228" y="13"/>
                </a:cubicBezTo>
                <a:cubicBezTo>
                  <a:pt x="302" y="0"/>
                  <a:pt x="385" y="10"/>
                  <a:pt x="444" y="19"/>
                </a:cubicBezTo>
                <a:cubicBezTo>
                  <a:pt x="503" y="28"/>
                  <a:pt x="534" y="34"/>
                  <a:pt x="582" y="67"/>
                </a:cubicBezTo>
                <a:cubicBezTo>
                  <a:pt x="630" y="100"/>
                  <a:pt x="699" y="176"/>
                  <a:pt x="732" y="217"/>
                </a:cubicBezTo>
                <a:cubicBezTo>
                  <a:pt x="765" y="258"/>
                  <a:pt x="768" y="289"/>
                  <a:pt x="780" y="313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" name="Freeform 345"/>
          <p:cNvSpPr>
            <a:spLocks/>
          </p:cNvSpPr>
          <p:nvPr/>
        </p:nvSpPr>
        <p:spPr bwMode="auto">
          <a:xfrm>
            <a:off x="2431190" y="4067197"/>
            <a:ext cx="4462463" cy="1022350"/>
          </a:xfrm>
          <a:custGeom>
            <a:avLst/>
            <a:gdLst/>
            <a:ahLst/>
            <a:cxnLst>
              <a:cxn ang="0">
                <a:pos x="0" y="644"/>
              </a:cxn>
              <a:cxn ang="0">
                <a:pos x="488" y="292"/>
              </a:cxn>
              <a:cxn ang="0">
                <a:pos x="807" y="137"/>
              </a:cxn>
              <a:cxn ang="0">
                <a:pos x="1200" y="28"/>
              </a:cxn>
              <a:cxn ang="0">
                <a:pos x="1704" y="12"/>
              </a:cxn>
              <a:cxn ang="0">
                <a:pos x="2226" y="98"/>
              </a:cxn>
              <a:cxn ang="0">
                <a:pos x="2811" y="329"/>
              </a:cxn>
            </a:cxnLst>
            <a:rect l="0" t="0" r="r" b="b"/>
            <a:pathLst>
              <a:path w="2811" h="644">
                <a:moveTo>
                  <a:pt x="0" y="644"/>
                </a:moveTo>
                <a:cubicBezTo>
                  <a:pt x="81" y="585"/>
                  <a:pt x="354" y="376"/>
                  <a:pt x="488" y="292"/>
                </a:cubicBezTo>
                <a:cubicBezTo>
                  <a:pt x="622" y="208"/>
                  <a:pt x="688" y="181"/>
                  <a:pt x="807" y="137"/>
                </a:cubicBezTo>
                <a:cubicBezTo>
                  <a:pt x="926" y="93"/>
                  <a:pt x="1051" y="49"/>
                  <a:pt x="1200" y="28"/>
                </a:cubicBezTo>
                <a:cubicBezTo>
                  <a:pt x="1349" y="7"/>
                  <a:pt x="1533" y="0"/>
                  <a:pt x="1704" y="12"/>
                </a:cubicBezTo>
                <a:cubicBezTo>
                  <a:pt x="1875" y="24"/>
                  <a:pt x="2042" y="45"/>
                  <a:pt x="2226" y="98"/>
                </a:cubicBezTo>
                <a:cubicBezTo>
                  <a:pt x="2410" y="151"/>
                  <a:pt x="2689" y="281"/>
                  <a:pt x="2811" y="32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" name="Freeform 346"/>
          <p:cNvSpPr>
            <a:spLocks/>
          </p:cNvSpPr>
          <p:nvPr/>
        </p:nvSpPr>
        <p:spPr bwMode="auto">
          <a:xfrm>
            <a:off x="6992073" y="4360885"/>
            <a:ext cx="1154112" cy="347662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145" y="38"/>
              </a:cxn>
              <a:cxn ang="0">
                <a:pos x="229" y="9"/>
              </a:cxn>
              <a:cxn ang="0">
                <a:pos x="307" y="3"/>
              </a:cxn>
              <a:cxn ang="0">
                <a:pos x="382" y="6"/>
              </a:cxn>
              <a:cxn ang="0">
                <a:pos x="481" y="39"/>
              </a:cxn>
              <a:cxn ang="0">
                <a:pos x="727" y="219"/>
              </a:cxn>
            </a:cxnLst>
            <a:rect l="0" t="0" r="r" b="b"/>
            <a:pathLst>
              <a:path w="727" h="219">
                <a:moveTo>
                  <a:pt x="0" y="129"/>
                </a:moveTo>
                <a:cubicBezTo>
                  <a:pt x="24" y="114"/>
                  <a:pt x="107" y="58"/>
                  <a:pt x="145" y="38"/>
                </a:cubicBezTo>
                <a:cubicBezTo>
                  <a:pt x="183" y="18"/>
                  <a:pt x="202" y="15"/>
                  <a:pt x="229" y="9"/>
                </a:cubicBezTo>
                <a:cubicBezTo>
                  <a:pt x="256" y="3"/>
                  <a:pt x="282" y="3"/>
                  <a:pt x="307" y="3"/>
                </a:cubicBezTo>
                <a:cubicBezTo>
                  <a:pt x="332" y="3"/>
                  <a:pt x="353" y="0"/>
                  <a:pt x="382" y="6"/>
                </a:cubicBezTo>
                <a:cubicBezTo>
                  <a:pt x="411" y="12"/>
                  <a:pt x="423" y="3"/>
                  <a:pt x="481" y="39"/>
                </a:cubicBezTo>
                <a:cubicBezTo>
                  <a:pt x="539" y="75"/>
                  <a:pt x="676" y="182"/>
                  <a:pt x="727" y="21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Text Box 347"/>
          <p:cNvSpPr txBox="1">
            <a:spLocks noChangeArrowheads="1"/>
          </p:cNvSpPr>
          <p:nvPr/>
        </p:nvSpPr>
        <p:spPr bwMode="auto">
          <a:xfrm>
            <a:off x="4425089" y="3746523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351" name="Text Box 348"/>
          <p:cNvSpPr txBox="1">
            <a:spLocks noChangeArrowheads="1"/>
          </p:cNvSpPr>
          <p:nvPr/>
        </p:nvSpPr>
        <p:spPr bwMode="auto">
          <a:xfrm>
            <a:off x="1084989" y="4314848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352" name="Text Box 349"/>
          <p:cNvSpPr txBox="1">
            <a:spLocks noChangeArrowheads="1"/>
          </p:cNvSpPr>
          <p:nvPr/>
        </p:nvSpPr>
        <p:spPr bwMode="auto">
          <a:xfrm>
            <a:off x="7160350" y="4032273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POP3</a:t>
            </a:r>
          </a:p>
        </p:txBody>
      </p:sp>
      <p:sp>
        <p:nvSpPr>
          <p:cNvPr id="353" name="Text Box 350"/>
          <p:cNvSpPr txBox="1">
            <a:spLocks noChangeArrowheads="1"/>
          </p:cNvSpPr>
          <p:nvPr/>
        </p:nvSpPr>
        <p:spPr bwMode="auto">
          <a:xfrm>
            <a:off x="2314580" y="6000772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发送端</a:t>
            </a:r>
          </a:p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354" name="Line 351"/>
          <p:cNvSpPr>
            <a:spLocks noChangeShapeType="1"/>
          </p:cNvSpPr>
          <p:nvPr/>
        </p:nvSpPr>
        <p:spPr bwMode="auto">
          <a:xfrm flipV="1">
            <a:off x="8069990" y="4652985"/>
            <a:ext cx="119063" cy="741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" name="Line 352"/>
          <p:cNvSpPr>
            <a:spLocks noChangeShapeType="1"/>
          </p:cNvSpPr>
          <p:nvPr/>
        </p:nvSpPr>
        <p:spPr bwMode="auto">
          <a:xfrm flipV="1">
            <a:off x="1669185" y="5318147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" name="Line 353"/>
          <p:cNvSpPr>
            <a:spLocks noChangeShapeType="1"/>
          </p:cNvSpPr>
          <p:nvPr/>
        </p:nvSpPr>
        <p:spPr bwMode="auto">
          <a:xfrm flipV="1">
            <a:off x="729385" y="4843485"/>
            <a:ext cx="173038" cy="876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Text Box 354"/>
          <p:cNvSpPr txBox="1">
            <a:spLocks noChangeArrowheads="1"/>
          </p:cNvSpPr>
          <p:nvPr/>
        </p:nvSpPr>
        <p:spPr bwMode="auto">
          <a:xfrm>
            <a:off x="221385" y="566263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358" name="Text Box 355"/>
          <p:cNvSpPr txBox="1">
            <a:spLocks noChangeArrowheads="1"/>
          </p:cNvSpPr>
          <p:nvPr/>
        </p:nvSpPr>
        <p:spPr bwMode="auto">
          <a:xfrm>
            <a:off x="5936385" y="3614760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用户邮箱</a:t>
            </a:r>
          </a:p>
        </p:txBody>
      </p:sp>
      <p:sp>
        <p:nvSpPr>
          <p:cNvPr id="359" name="Line 356"/>
          <p:cNvSpPr>
            <a:spLocks noChangeShapeType="1"/>
          </p:cNvSpPr>
          <p:nvPr/>
        </p:nvSpPr>
        <p:spPr bwMode="auto">
          <a:xfrm rot="-10800000" flipH="1" flipV="1">
            <a:off x="6469788" y="3946547"/>
            <a:ext cx="439738" cy="444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Text Box 357"/>
          <p:cNvSpPr txBox="1">
            <a:spLocks noChangeArrowheads="1"/>
          </p:cNvSpPr>
          <p:nvPr/>
        </p:nvSpPr>
        <p:spPr bwMode="auto">
          <a:xfrm>
            <a:off x="8266839" y="391956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接收方</a:t>
            </a:r>
          </a:p>
        </p:txBody>
      </p:sp>
      <p:sp>
        <p:nvSpPr>
          <p:cNvPr id="361" name="Line 358"/>
          <p:cNvSpPr>
            <a:spLocks noChangeShapeType="1"/>
          </p:cNvSpPr>
          <p:nvPr/>
        </p:nvSpPr>
        <p:spPr bwMode="auto">
          <a:xfrm flipV="1">
            <a:off x="6088790" y="5580095"/>
            <a:ext cx="595313" cy="403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" name="Line 359"/>
          <p:cNvSpPr>
            <a:spLocks noChangeShapeType="1"/>
          </p:cNvSpPr>
          <p:nvPr/>
        </p:nvSpPr>
        <p:spPr bwMode="auto">
          <a:xfrm flipH="1" flipV="1">
            <a:off x="2583590" y="5622957"/>
            <a:ext cx="438150" cy="371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Text Box 375"/>
          <p:cNvSpPr txBox="1">
            <a:spLocks noChangeArrowheads="1"/>
          </p:cNvSpPr>
          <p:nvPr/>
        </p:nvSpPr>
        <p:spPr bwMode="auto">
          <a:xfrm>
            <a:off x="916710" y="404656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发送邮件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364" name="Text Box 376"/>
          <p:cNvSpPr txBox="1">
            <a:spLocks noChangeArrowheads="1"/>
          </p:cNvSpPr>
          <p:nvPr/>
        </p:nvSpPr>
        <p:spPr bwMode="auto">
          <a:xfrm>
            <a:off x="4075835" y="3430610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（发送邮件）</a:t>
            </a:r>
          </a:p>
        </p:txBody>
      </p:sp>
      <p:sp>
        <p:nvSpPr>
          <p:cNvPr id="365" name="Text Box 379"/>
          <p:cNvSpPr txBox="1">
            <a:spLocks noChangeArrowheads="1"/>
          </p:cNvSpPr>
          <p:nvPr/>
        </p:nvSpPr>
        <p:spPr bwMode="auto">
          <a:xfrm>
            <a:off x="6980960" y="372271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读取邮件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366" name="Text Box 384"/>
          <p:cNvSpPr txBox="1">
            <a:spLocks noChangeArrowheads="1"/>
          </p:cNvSpPr>
          <p:nvPr/>
        </p:nvSpPr>
        <p:spPr bwMode="auto">
          <a:xfrm>
            <a:off x="4315552" y="4781573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367" name="Text Box 409"/>
          <p:cNvSpPr txBox="1">
            <a:spLocks noChangeArrowheads="1"/>
          </p:cNvSpPr>
          <p:nvPr/>
        </p:nvSpPr>
        <p:spPr bwMode="auto">
          <a:xfrm>
            <a:off x="4533036" y="4051322"/>
            <a:ext cx="10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6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连接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35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42984"/>
            <a:ext cx="8172478" cy="4244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0" dirty="0" smtClean="0">
                <a:solidFill>
                  <a:srgbClr val="FF0000"/>
                </a:solidFill>
              </a:rPr>
              <a:t>邮件服务器</a:t>
            </a:r>
            <a:r>
              <a:rPr lang="zh-CN" altLang="en-US" b="0" dirty="0" smtClean="0"/>
              <a:t>的功能是发送和接收邮件，同时还要向发信人报告邮件传送的情况（已交付、被拒绝、丢失等）。</a:t>
            </a:r>
            <a:endParaRPr lang="en-US" altLang="zh-CN" b="0" dirty="0" smtClean="0"/>
          </a:p>
          <a:p>
            <a:pPr>
              <a:lnSpc>
                <a:spcPct val="90000"/>
              </a:lnSpc>
            </a:pPr>
            <a:r>
              <a:rPr lang="zh-CN" altLang="en-US" b="0" dirty="0" smtClean="0"/>
              <a:t>邮件服务器按照</a:t>
            </a:r>
            <a:r>
              <a:rPr lang="zh-CN" altLang="en-US" b="0" dirty="0" smtClean="0">
                <a:solidFill>
                  <a:srgbClr val="FF0000"/>
                </a:solidFill>
              </a:rPr>
              <a:t>客户</a:t>
            </a:r>
            <a:r>
              <a:rPr lang="zh-CN" altLang="en-US" b="0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zh-CN" altLang="en-US" b="0" dirty="0" smtClean="0">
                <a:solidFill>
                  <a:srgbClr val="FF0000"/>
                </a:solidFill>
              </a:rPr>
              <a:t>服务器</a:t>
            </a:r>
            <a:r>
              <a:rPr lang="zh-CN" altLang="en-US" b="0" dirty="0" smtClean="0"/>
              <a:t>方式工作。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500562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Object 383"/>
          <p:cNvGraphicFramePr>
            <a:graphicFrameLocks noChangeAspect="1"/>
          </p:cNvGraphicFramePr>
          <p:nvPr/>
        </p:nvGraphicFramePr>
        <p:xfrm>
          <a:off x="3741738" y="3643314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88" name="VISIO" r:id="rId3" imgW="1689840" imgH="964440" progId="">
                  <p:embed/>
                </p:oleObj>
              </mc:Choice>
              <mc:Fallback>
                <p:oleObj name="VISIO" r:id="rId3" imgW="1689840" imgH="9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643314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3"/>
          <p:cNvSpPr>
            <a:spLocks noChangeShapeType="1"/>
          </p:cNvSpPr>
          <p:nvPr/>
        </p:nvSpPr>
        <p:spPr bwMode="auto">
          <a:xfrm flipH="1" flipV="1">
            <a:off x="1066800" y="4729164"/>
            <a:ext cx="762000" cy="76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7448550" y="4664087"/>
            <a:ext cx="762000" cy="142875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90"/>
              </a:cxn>
            </a:cxnLst>
            <a:rect l="0" t="0" r="r" b="b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5848350" y="4881564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2819400" y="4868864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6204" y="390842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60450" y="57689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邮件缓存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486400" y="5799148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接收端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324600" y="4194187"/>
            <a:ext cx="1296988" cy="1296987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6707188" y="4303714"/>
            <a:ext cx="457200" cy="457200"/>
            <a:chOff x="2351" y="2975"/>
            <a:chExt cx="481" cy="433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6602413" y="4856164"/>
            <a:ext cx="730250" cy="457200"/>
            <a:chOff x="1296" y="768"/>
            <a:chExt cx="556" cy="336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1373" y="852"/>
              <a:ext cx="394" cy="216"/>
              <a:chOff x="2928" y="3744"/>
              <a:chExt cx="528" cy="336"/>
            </a:xfrm>
          </p:grpSpPr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28" name="Group 25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44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27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1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0" name="Group 32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34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" name="Line 37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Group 38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42" name="Group 39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41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Line 44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390525" y="4410077"/>
            <a:ext cx="884238" cy="1014412"/>
            <a:chOff x="246" y="1767"/>
            <a:chExt cx="557" cy="639"/>
          </a:xfrm>
        </p:grpSpPr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102" name="Freeform 47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/>
                <a:ahLst/>
                <a:cxnLst>
                  <a:cxn ang="0">
                    <a:pos x="652" y="26"/>
                  </a:cxn>
                  <a:cxn ang="0">
                    <a:pos x="982" y="1347"/>
                  </a:cxn>
                  <a:cxn ang="0">
                    <a:pos x="0" y="1477"/>
                  </a:cxn>
                  <a:cxn ang="0">
                    <a:pos x="252" y="0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0" name="Group 48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105" name="Freeform 49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/>
                  <a:ahLst/>
                  <a:cxnLst>
                    <a:cxn ang="0">
                      <a:pos x="2751" y="270"/>
                    </a:cxn>
                    <a:cxn ang="0">
                      <a:pos x="1016" y="522"/>
                    </a:cxn>
                    <a:cxn ang="0">
                      <a:pos x="0" y="132"/>
                    </a:cxn>
                    <a:cxn ang="0">
                      <a:pos x="1302" y="0"/>
                    </a:cxn>
                    <a:cxn ang="0">
                      <a:pos x="2751" y="270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50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/>
                  <a:ahLst/>
                  <a:cxnLst>
                    <a:cxn ang="0">
                      <a:pos x="1728" y="0"/>
                    </a:cxn>
                    <a:cxn ang="0">
                      <a:pos x="0" y="251"/>
                    </a:cxn>
                    <a:cxn ang="0">
                      <a:pos x="0" y="337"/>
                    </a:cxn>
                    <a:cxn ang="0">
                      <a:pos x="1728" y="88"/>
                    </a:cxn>
                    <a:cxn ang="0">
                      <a:pos x="1728" y="0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/>
                  <a:ahLst/>
                  <a:cxnLst>
                    <a:cxn ang="0">
                      <a:pos x="1016" y="476"/>
                    </a:cxn>
                    <a:cxn ang="0">
                      <a:pos x="1016" y="390"/>
                    </a:cxn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016" y="476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" name="Freeform 52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1195" y="1747"/>
                  </a:cxn>
                  <a:cxn ang="0">
                    <a:pos x="0" y="1893"/>
                  </a:cxn>
                  <a:cxn ang="0">
                    <a:pos x="191" y="35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" name="Group 53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52" name="Group 54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53" name="Group 55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54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9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848" y="162"/>
                        </a:cxn>
                        <a:cxn ang="0">
                          <a:pos x="848" y="530"/>
                        </a:cxn>
                        <a:cxn ang="0">
                          <a:pos x="0" y="258"/>
                        </a:cxn>
                        <a:cxn ang="0">
                          <a:pos x="0" y="0"/>
                        </a:cxn>
                        <a:cxn ang="0">
                          <a:pos x="848" y="162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0" y="404"/>
                        </a:cxn>
                        <a:cxn ang="0">
                          <a:pos x="631" y="312"/>
                        </a:cxn>
                        <a:cxn ang="0">
                          <a:pos x="631" y="0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1479" y="126"/>
                        </a:cxn>
                        <a:cxn ang="0">
                          <a:pos x="842" y="162"/>
                        </a:cxn>
                        <a:cxn ang="0">
                          <a:pos x="0" y="0"/>
                        </a:cxn>
                        <a:cxn ang="0">
                          <a:pos x="619" y="0"/>
                        </a:cxn>
                        <a:cxn ang="0">
                          <a:pos x="1479" y="126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4" name="Freeform 60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/>
                    <a:ahLst/>
                    <a:cxnLst>
                      <a:cxn ang="0">
                        <a:pos x="538" y="86"/>
                      </a:cxn>
                      <a:cxn ang="0">
                        <a:pos x="538" y="135"/>
                      </a:cxn>
                      <a:cxn ang="0">
                        <a:pos x="287" y="151"/>
                      </a:cxn>
                      <a:cxn ang="0">
                        <a:pos x="0" y="97"/>
                      </a:cxn>
                      <a:cxn ang="0">
                        <a:pos x="0" y="0"/>
                      </a:cxn>
                      <a:cxn ang="0">
                        <a:pos x="538" y="86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9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589" y="740"/>
                        </a:cxn>
                        <a:cxn ang="0">
                          <a:pos x="686" y="24"/>
                        </a:cxn>
                        <a:cxn ang="0">
                          <a:pos x="95" y="0"/>
                        </a:cxn>
                        <a:cxn ang="0">
                          <a:pos x="0" y="638"/>
                        </a:cxn>
                        <a:cxn ang="0">
                          <a:pos x="589" y="740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97" y="0"/>
                        </a:cxn>
                        <a:cxn ang="0">
                          <a:pos x="608" y="163"/>
                        </a:cxn>
                        <a:cxn ang="0">
                          <a:pos x="536" y="735"/>
                        </a:cxn>
                        <a:cxn ang="0">
                          <a:pos x="0" y="717"/>
                        </a:cxn>
                        <a:cxn ang="0">
                          <a:pos x="97" y="0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493" y="25"/>
                        </a:cxn>
                        <a:cxn ang="0">
                          <a:pos x="423" y="557"/>
                        </a:cxn>
                        <a:cxn ang="0">
                          <a:pos x="0" y="494"/>
                        </a:cxn>
                        <a:cxn ang="0">
                          <a:pos x="73" y="0"/>
                        </a:cxn>
                        <a:cxn ang="0">
                          <a:pos x="493" y="25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5" name="Group 65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86" name="Freeform 66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83" y="104"/>
                      </a:cxn>
                      <a:cxn ang="0">
                        <a:pos x="483" y="346"/>
                      </a:cxn>
                      <a:cxn ang="0">
                        <a:pos x="0" y="19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3" name="Group 73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95" name="Group 74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82" name="Freeform 75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53" y="131"/>
                      </a:cxn>
                      <a:cxn ang="0">
                        <a:pos x="14" y="140"/>
                      </a:cxn>
                      <a:cxn ang="0">
                        <a:pos x="0" y="6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76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136" y="5"/>
                      </a:cxn>
                      <a:cxn ang="0">
                        <a:pos x="148" y="122"/>
                      </a:cxn>
                      <a:cxn ang="0">
                        <a:pos x="0" y="61"/>
                      </a:cxn>
                      <a:cxn ang="0">
                        <a:pos x="58" y="43"/>
                      </a:cxn>
                      <a:cxn ang="0">
                        <a:pos x="111" y="70"/>
                      </a:cxn>
                      <a:cxn ang="0">
                        <a:pos x="94" y="0"/>
                      </a:cxn>
                      <a:cxn ang="0">
                        <a:pos x="136" y="5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3" name="Group 77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55" name="Freeform 78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/>
                    <a:ahLst/>
                    <a:cxnLst>
                      <a:cxn ang="0">
                        <a:pos x="1132" y="223"/>
                      </a:cxn>
                      <a:cxn ang="0">
                        <a:pos x="589" y="525"/>
                      </a:cxn>
                      <a:cxn ang="0">
                        <a:pos x="0" y="230"/>
                      </a:cxn>
                      <a:cxn ang="0">
                        <a:pos x="452" y="0"/>
                      </a:cxn>
                      <a:cxn ang="0">
                        <a:pos x="1132" y="223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79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/>
                    <a:ahLst/>
                    <a:cxnLst>
                      <a:cxn ang="0">
                        <a:pos x="547" y="0"/>
                      </a:cxn>
                      <a:cxn ang="0">
                        <a:pos x="0" y="307"/>
                      </a:cxn>
                      <a:cxn ang="0">
                        <a:pos x="16" y="371"/>
                      </a:cxn>
                      <a:cxn ang="0">
                        <a:pos x="566" y="60"/>
                      </a:cxn>
                      <a:cxn ang="0">
                        <a:pos x="547" y="0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80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/>
                    <a:ahLst/>
                    <a:cxnLst>
                      <a:cxn ang="0">
                        <a:pos x="605" y="363"/>
                      </a:cxn>
                      <a:cxn ang="0">
                        <a:pos x="587" y="295"/>
                      </a:cxn>
                      <a:cxn ang="0">
                        <a:pos x="0" y="0"/>
                      </a:cxn>
                      <a:cxn ang="0">
                        <a:pos x="21" y="53"/>
                      </a:cxn>
                      <a:cxn ang="0">
                        <a:pos x="605" y="363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81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/>
                    <a:ahLst/>
                    <a:cxnLst>
                      <a:cxn ang="0">
                        <a:pos x="454" y="59"/>
                      </a:cxn>
                      <a:cxn ang="0">
                        <a:pos x="297" y="0"/>
                      </a:cxn>
                      <a:cxn ang="0">
                        <a:pos x="0" y="161"/>
                      </a:cxn>
                      <a:cxn ang="0">
                        <a:pos x="151" y="230"/>
                      </a:cxn>
                      <a:cxn ang="0">
                        <a:pos x="454" y="5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82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/>
                    <a:ahLst/>
                    <a:cxnLst>
                      <a:cxn ang="0">
                        <a:pos x="669" y="150"/>
                      </a:cxn>
                      <a:cxn ang="0">
                        <a:pos x="377" y="309"/>
                      </a:cxn>
                      <a:cxn ang="0">
                        <a:pos x="0" y="132"/>
                      </a:cxn>
                      <a:cxn ang="0">
                        <a:pos x="273" y="0"/>
                      </a:cxn>
                      <a:cxn ang="0">
                        <a:pos x="669" y="150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83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/>
                    <a:ahLst/>
                    <a:cxnLst>
                      <a:cxn ang="0">
                        <a:pos x="584" y="283"/>
                      </a:cxn>
                      <a:cxn ang="0">
                        <a:pos x="738" y="205"/>
                      </a:cxn>
                      <a:cxn ang="0">
                        <a:pos x="118" y="0"/>
                      </a:cxn>
                      <a:cxn ang="0">
                        <a:pos x="0" y="60"/>
                      </a:cxn>
                      <a:cxn ang="0">
                        <a:pos x="584" y="283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8" name="Group 105"/>
          <p:cNvGrpSpPr>
            <a:grpSpLocks/>
          </p:cNvGrpSpPr>
          <p:nvPr/>
        </p:nvGrpSpPr>
        <p:grpSpPr bwMode="auto">
          <a:xfrm>
            <a:off x="455613" y="4576764"/>
            <a:ext cx="87312" cy="171450"/>
            <a:chOff x="287" y="1872"/>
            <a:chExt cx="55" cy="108"/>
          </a:xfrm>
        </p:grpSpPr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3" y="121"/>
                </a:cxn>
                <a:cxn ang="0">
                  <a:pos x="104" y="84"/>
                </a:cxn>
                <a:cxn ang="0">
                  <a:pos x="125" y="30"/>
                </a:cxn>
                <a:cxn ang="0">
                  <a:pos x="137" y="6"/>
                </a:cxn>
                <a:cxn ang="0">
                  <a:pos x="195" y="0"/>
                </a:cxn>
                <a:cxn ang="0">
                  <a:pos x="276" y="45"/>
                </a:cxn>
                <a:cxn ang="0">
                  <a:pos x="255" y="143"/>
                </a:cxn>
                <a:cxn ang="0">
                  <a:pos x="232" y="198"/>
                </a:cxn>
                <a:cxn ang="0">
                  <a:pos x="179" y="365"/>
                </a:cxn>
                <a:cxn ang="0">
                  <a:pos x="92" y="540"/>
                </a:cxn>
                <a:cxn ang="0">
                  <a:pos x="0" y="192"/>
                </a:cxn>
              </a:cxnLst>
              <a:rect l="0" t="0" r="r" b="b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5" y="25"/>
                </a:cxn>
                <a:cxn ang="0">
                  <a:pos x="165" y="46"/>
                </a:cxn>
                <a:cxn ang="0">
                  <a:pos x="216" y="44"/>
                </a:cxn>
                <a:cxn ang="0">
                  <a:pos x="185" y="132"/>
                </a:cxn>
                <a:cxn ang="0">
                  <a:pos x="147" y="128"/>
                </a:cxn>
                <a:cxn ang="0">
                  <a:pos x="118" y="112"/>
                </a:cxn>
                <a:cxn ang="0">
                  <a:pos x="134" y="138"/>
                </a:cxn>
                <a:cxn ang="0">
                  <a:pos x="177" y="146"/>
                </a:cxn>
                <a:cxn ang="0">
                  <a:pos x="145" y="242"/>
                </a:cxn>
                <a:cxn ang="0">
                  <a:pos x="124" y="312"/>
                </a:cxn>
                <a:cxn ang="0">
                  <a:pos x="115" y="271"/>
                </a:cxn>
                <a:cxn ang="0">
                  <a:pos x="103" y="197"/>
                </a:cxn>
                <a:cxn ang="0">
                  <a:pos x="102" y="155"/>
                </a:cxn>
                <a:cxn ang="0">
                  <a:pos x="94" y="173"/>
                </a:cxn>
                <a:cxn ang="0">
                  <a:pos x="94" y="222"/>
                </a:cxn>
                <a:cxn ang="0">
                  <a:pos x="103" y="290"/>
                </a:cxn>
                <a:cxn ang="0">
                  <a:pos x="110" y="333"/>
                </a:cxn>
                <a:cxn ang="0">
                  <a:pos x="91" y="385"/>
                </a:cxn>
                <a:cxn ang="0">
                  <a:pos x="55" y="250"/>
                </a:cxn>
                <a:cxn ang="0">
                  <a:pos x="39" y="204"/>
                </a:cxn>
                <a:cxn ang="0">
                  <a:pos x="12" y="135"/>
                </a:cxn>
                <a:cxn ang="0">
                  <a:pos x="0" y="115"/>
                </a:cxn>
                <a:cxn ang="0">
                  <a:pos x="16" y="88"/>
                </a:cxn>
                <a:cxn ang="0">
                  <a:pos x="64" y="64"/>
                </a:cxn>
                <a:cxn ang="0">
                  <a:pos x="81" y="87"/>
                </a:cxn>
                <a:cxn ang="0">
                  <a:pos x="71" y="46"/>
                </a:cxn>
                <a:cxn ang="0">
                  <a:pos x="91" y="0"/>
                </a:cxn>
              </a:cxnLst>
              <a:rect l="0" t="0" r="r" b="b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1" name="Group 108"/>
          <p:cNvGrpSpPr>
            <a:grpSpLocks/>
          </p:cNvGrpSpPr>
          <p:nvPr/>
        </p:nvGrpSpPr>
        <p:grpSpPr bwMode="auto">
          <a:xfrm>
            <a:off x="441330" y="4478339"/>
            <a:ext cx="111125" cy="120650"/>
            <a:chOff x="278" y="1810"/>
            <a:chExt cx="70" cy="76"/>
          </a:xfrm>
        </p:grpSpPr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/>
              <a:ahLst/>
              <a:cxnLst>
                <a:cxn ang="0">
                  <a:pos x="3" y="130"/>
                </a:cxn>
                <a:cxn ang="0">
                  <a:pos x="11" y="155"/>
                </a:cxn>
                <a:cxn ang="0">
                  <a:pos x="26" y="167"/>
                </a:cxn>
                <a:cxn ang="0">
                  <a:pos x="35" y="187"/>
                </a:cxn>
                <a:cxn ang="0">
                  <a:pos x="45" y="203"/>
                </a:cxn>
                <a:cxn ang="0">
                  <a:pos x="61" y="218"/>
                </a:cxn>
                <a:cxn ang="0">
                  <a:pos x="73" y="227"/>
                </a:cxn>
                <a:cxn ang="0">
                  <a:pos x="93" y="238"/>
                </a:cxn>
                <a:cxn ang="0">
                  <a:pos x="96" y="252"/>
                </a:cxn>
                <a:cxn ang="0">
                  <a:pos x="96" y="270"/>
                </a:cxn>
                <a:cxn ang="0">
                  <a:pos x="91" y="315"/>
                </a:cxn>
                <a:cxn ang="0">
                  <a:pos x="127" y="341"/>
                </a:cxn>
                <a:cxn ang="0">
                  <a:pos x="157" y="354"/>
                </a:cxn>
                <a:cxn ang="0">
                  <a:pos x="182" y="356"/>
                </a:cxn>
                <a:cxn ang="0">
                  <a:pos x="207" y="354"/>
                </a:cxn>
                <a:cxn ang="0">
                  <a:pos x="216" y="325"/>
                </a:cxn>
                <a:cxn ang="0">
                  <a:pos x="222" y="260"/>
                </a:cxn>
                <a:cxn ang="0">
                  <a:pos x="237" y="237"/>
                </a:cxn>
                <a:cxn ang="0">
                  <a:pos x="248" y="204"/>
                </a:cxn>
                <a:cxn ang="0">
                  <a:pos x="250" y="173"/>
                </a:cxn>
                <a:cxn ang="0">
                  <a:pos x="255" y="131"/>
                </a:cxn>
                <a:cxn ang="0">
                  <a:pos x="256" y="107"/>
                </a:cxn>
                <a:cxn ang="0">
                  <a:pos x="255" y="92"/>
                </a:cxn>
                <a:cxn ang="0">
                  <a:pos x="248" y="66"/>
                </a:cxn>
                <a:cxn ang="0">
                  <a:pos x="234" y="52"/>
                </a:cxn>
                <a:cxn ang="0">
                  <a:pos x="215" y="48"/>
                </a:cxn>
                <a:cxn ang="0">
                  <a:pos x="208" y="33"/>
                </a:cxn>
                <a:cxn ang="0">
                  <a:pos x="191" y="23"/>
                </a:cxn>
                <a:cxn ang="0">
                  <a:pos x="173" y="33"/>
                </a:cxn>
                <a:cxn ang="0">
                  <a:pos x="160" y="12"/>
                </a:cxn>
                <a:cxn ang="0">
                  <a:pos x="140" y="5"/>
                </a:cxn>
                <a:cxn ang="0">
                  <a:pos x="118" y="24"/>
                </a:cxn>
                <a:cxn ang="0">
                  <a:pos x="108" y="0"/>
                </a:cxn>
                <a:cxn ang="0">
                  <a:pos x="78" y="3"/>
                </a:cxn>
                <a:cxn ang="0">
                  <a:pos x="63" y="42"/>
                </a:cxn>
                <a:cxn ang="0">
                  <a:pos x="60" y="64"/>
                </a:cxn>
                <a:cxn ang="0">
                  <a:pos x="57" y="93"/>
                </a:cxn>
                <a:cxn ang="0">
                  <a:pos x="51" y="131"/>
                </a:cxn>
                <a:cxn ang="0">
                  <a:pos x="43" y="116"/>
                </a:cxn>
                <a:cxn ang="0">
                  <a:pos x="39" y="89"/>
                </a:cxn>
                <a:cxn ang="0">
                  <a:pos x="34" y="70"/>
                </a:cxn>
                <a:cxn ang="0">
                  <a:pos x="27" y="61"/>
                </a:cxn>
                <a:cxn ang="0">
                  <a:pos x="12" y="54"/>
                </a:cxn>
                <a:cxn ang="0">
                  <a:pos x="4" y="57"/>
                </a:cxn>
                <a:cxn ang="0">
                  <a:pos x="0" y="66"/>
                </a:cxn>
                <a:cxn ang="0">
                  <a:pos x="5" y="80"/>
                </a:cxn>
                <a:cxn ang="0">
                  <a:pos x="7" y="107"/>
                </a:cxn>
                <a:cxn ang="0">
                  <a:pos x="3" y="130"/>
                </a:cxn>
              </a:cxnLst>
              <a:rect l="0" t="0" r="r" b="b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3" y="30"/>
                </a:cxn>
                <a:cxn ang="0">
                  <a:pos x="22" y="49"/>
                </a:cxn>
                <a:cxn ang="0">
                  <a:pos x="11" y="91"/>
                </a:cxn>
                <a:cxn ang="0">
                  <a:pos x="18" y="100"/>
                </a:cxn>
                <a:cxn ang="0">
                  <a:pos x="28" y="104"/>
                </a:cxn>
                <a:cxn ang="0">
                  <a:pos x="41" y="102"/>
                </a:cxn>
                <a:cxn ang="0">
                  <a:pos x="51" y="79"/>
                </a:cxn>
                <a:cxn ang="0">
                  <a:pos x="60" y="61"/>
                </a:cxn>
                <a:cxn ang="0">
                  <a:pos x="55" y="36"/>
                </a:cxn>
                <a:cxn ang="0">
                  <a:pos x="53" y="9"/>
                </a:cxn>
                <a:cxn ang="0">
                  <a:pos x="60" y="12"/>
                </a:cxn>
                <a:cxn ang="0">
                  <a:pos x="62" y="37"/>
                </a:cxn>
                <a:cxn ang="0">
                  <a:pos x="65" y="54"/>
                </a:cxn>
                <a:cxn ang="0">
                  <a:pos x="65" y="68"/>
                </a:cxn>
                <a:cxn ang="0">
                  <a:pos x="56" y="83"/>
                </a:cxn>
                <a:cxn ang="0">
                  <a:pos x="47" y="100"/>
                </a:cxn>
                <a:cxn ang="0">
                  <a:pos x="46" y="116"/>
                </a:cxn>
                <a:cxn ang="0">
                  <a:pos x="56" y="123"/>
                </a:cxn>
                <a:cxn ang="0">
                  <a:pos x="75" y="120"/>
                </a:cxn>
                <a:cxn ang="0">
                  <a:pos x="86" y="106"/>
                </a:cxn>
                <a:cxn ang="0">
                  <a:pos x="104" y="84"/>
                </a:cxn>
                <a:cxn ang="0">
                  <a:pos x="103" y="70"/>
                </a:cxn>
                <a:cxn ang="0">
                  <a:pos x="101" y="45"/>
                </a:cxn>
                <a:cxn ang="0">
                  <a:pos x="107" y="65"/>
                </a:cxn>
                <a:cxn ang="0">
                  <a:pos x="108" y="84"/>
                </a:cxn>
                <a:cxn ang="0">
                  <a:pos x="94" y="103"/>
                </a:cxn>
                <a:cxn ang="0">
                  <a:pos x="93" y="117"/>
                </a:cxn>
                <a:cxn ang="0">
                  <a:pos x="96" y="128"/>
                </a:cxn>
                <a:cxn ang="0">
                  <a:pos x="104" y="131"/>
                </a:cxn>
                <a:cxn ang="0">
                  <a:pos x="113" y="125"/>
                </a:cxn>
                <a:cxn ang="0">
                  <a:pos x="129" y="109"/>
                </a:cxn>
                <a:cxn ang="0">
                  <a:pos x="116" y="127"/>
                </a:cxn>
                <a:cxn ang="0">
                  <a:pos x="111" y="134"/>
                </a:cxn>
                <a:cxn ang="0">
                  <a:pos x="97" y="134"/>
                </a:cxn>
                <a:cxn ang="0">
                  <a:pos x="91" y="126"/>
                </a:cxn>
                <a:cxn ang="0">
                  <a:pos x="87" y="114"/>
                </a:cxn>
                <a:cxn ang="0">
                  <a:pos x="79" y="125"/>
                </a:cxn>
                <a:cxn ang="0">
                  <a:pos x="63" y="127"/>
                </a:cxn>
                <a:cxn ang="0">
                  <a:pos x="49" y="127"/>
                </a:cxn>
                <a:cxn ang="0">
                  <a:pos x="43" y="116"/>
                </a:cxn>
                <a:cxn ang="0">
                  <a:pos x="41" y="106"/>
                </a:cxn>
                <a:cxn ang="0">
                  <a:pos x="35" y="109"/>
                </a:cxn>
                <a:cxn ang="0">
                  <a:pos x="24" y="109"/>
                </a:cxn>
                <a:cxn ang="0">
                  <a:pos x="11" y="101"/>
                </a:cxn>
                <a:cxn ang="0">
                  <a:pos x="8" y="86"/>
                </a:cxn>
                <a:cxn ang="0">
                  <a:pos x="18" y="51"/>
                </a:cxn>
                <a:cxn ang="0">
                  <a:pos x="7" y="29"/>
                </a:cxn>
                <a:cxn ang="0">
                  <a:pos x="0" y="0"/>
                </a:cxn>
                <a:cxn ang="0">
                  <a:pos x="6" y="2"/>
                </a:cxn>
              </a:cxnLst>
              <a:rect l="0" t="0" r="r" b="b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4"/>
                </a:cxn>
                <a:cxn ang="0">
                  <a:pos x="20" y="4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/>
              <a:ahLst/>
              <a:cxnLst>
                <a:cxn ang="0">
                  <a:pos x="27" y="7"/>
                </a:cxn>
                <a:cxn ang="0">
                  <a:pos x="23" y="3"/>
                </a:cxn>
                <a:cxn ang="0">
                  <a:pos x="17" y="1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8" y="3"/>
                </a:cxn>
                <a:cxn ang="0">
                  <a:pos x="15" y="2"/>
                </a:cxn>
                <a:cxn ang="0">
                  <a:pos x="27" y="7"/>
                </a:cxn>
              </a:cxnLst>
              <a:rect l="0" t="0" r="r" b="b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1" y="0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11" y="1"/>
                </a:cxn>
                <a:cxn ang="0">
                  <a:pos x="0" y="2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25" y="42"/>
                </a:cxn>
                <a:cxn ang="0">
                  <a:pos x="26" y="74"/>
                </a:cxn>
                <a:cxn ang="0">
                  <a:pos x="31" y="49"/>
                </a:cxn>
                <a:cxn ang="0">
                  <a:pos x="29" y="29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3"/>
                </a:cxn>
                <a:cxn ang="0">
                  <a:pos x="50" y="25"/>
                </a:cxn>
                <a:cxn ang="0">
                  <a:pos x="28" y="9"/>
                </a:cxn>
                <a:cxn ang="0">
                  <a:pos x="1" y="0"/>
                </a:cxn>
                <a:cxn ang="0">
                  <a:pos x="0" y="11"/>
                </a:cxn>
              </a:cxnLst>
              <a:rect l="0" t="0" r="r" b="b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20" y="21"/>
                </a:cxn>
                <a:cxn ang="0">
                  <a:pos x="0" y="33"/>
                </a:cxn>
                <a:cxn ang="0">
                  <a:pos x="26" y="25"/>
                </a:cxn>
                <a:cxn ang="0">
                  <a:pos x="39" y="0"/>
                </a:cxn>
              </a:cxnLst>
              <a:rect l="0" t="0" r="r" b="b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3"/>
                </a:cxn>
                <a:cxn ang="0">
                  <a:pos x="22" y="29"/>
                </a:cxn>
                <a:cxn ang="0">
                  <a:pos x="38" y="35"/>
                </a:cxn>
                <a:cxn ang="0">
                  <a:pos x="12" y="32"/>
                </a:cxn>
                <a:cxn ang="0">
                  <a:pos x="3" y="21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/>
              <a:ahLst/>
              <a:cxnLst>
                <a:cxn ang="0">
                  <a:pos x="165" y="158"/>
                </a:cxn>
                <a:cxn ang="0">
                  <a:pos x="201" y="76"/>
                </a:cxn>
                <a:cxn ang="0">
                  <a:pos x="132" y="31"/>
                </a:cxn>
                <a:cxn ang="0">
                  <a:pos x="29" y="0"/>
                </a:cxn>
                <a:cxn ang="0">
                  <a:pos x="0" y="87"/>
                </a:cxn>
                <a:cxn ang="0">
                  <a:pos x="94" y="114"/>
                </a:cxn>
                <a:cxn ang="0">
                  <a:pos x="165" y="158"/>
                </a:cxn>
              </a:cxnLst>
              <a:rect l="0" t="0" r="r" b="b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Oval 119"/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7" y="55"/>
                </a:cxn>
                <a:cxn ang="0">
                  <a:pos x="5" y="36"/>
                </a:cxn>
                <a:cxn ang="0">
                  <a:pos x="4" y="23"/>
                </a:cxn>
                <a:cxn ang="0">
                  <a:pos x="0" y="13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27" y="6"/>
                </a:cxn>
                <a:cxn ang="0">
                  <a:pos x="33" y="16"/>
                </a:cxn>
                <a:cxn ang="0">
                  <a:pos x="37" y="27"/>
                </a:cxn>
                <a:cxn ang="0">
                  <a:pos x="39" y="39"/>
                </a:cxn>
                <a:cxn ang="0">
                  <a:pos x="40" y="59"/>
                </a:cxn>
                <a:cxn ang="0">
                  <a:pos x="52" y="79"/>
                </a:cxn>
                <a:cxn ang="0">
                  <a:pos x="23" y="111"/>
                </a:cxn>
                <a:cxn ang="0">
                  <a:pos x="11" y="103"/>
                </a:cxn>
                <a:cxn ang="0">
                  <a:pos x="4" y="74"/>
                </a:cxn>
              </a:cxnLst>
              <a:rect l="0" t="0" r="r" b="b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4"/>
                </a:cxn>
                <a:cxn ang="0">
                  <a:pos x="9" y="34"/>
                </a:cxn>
                <a:cxn ang="0">
                  <a:pos x="0" y="26"/>
                </a:cxn>
                <a:cxn ang="0">
                  <a:pos x="24" y="0"/>
                </a:cxn>
              </a:cxnLst>
              <a:rect l="0" t="0" r="r" b="b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7" y="64"/>
                </a:cxn>
                <a:cxn ang="0">
                  <a:pos x="5" y="73"/>
                </a:cxn>
                <a:cxn ang="0">
                  <a:pos x="7" y="84"/>
                </a:cxn>
                <a:cxn ang="0">
                  <a:pos x="14" y="95"/>
                </a:cxn>
                <a:cxn ang="0">
                  <a:pos x="21" y="96"/>
                </a:cxn>
                <a:cxn ang="0">
                  <a:pos x="34" y="97"/>
                </a:cxn>
                <a:cxn ang="0">
                  <a:pos x="43" y="91"/>
                </a:cxn>
                <a:cxn ang="0">
                  <a:pos x="46" y="88"/>
                </a:cxn>
                <a:cxn ang="0">
                  <a:pos x="48" y="77"/>
                </a:cxn>
                <a:cxn ang="0">
                  <a:pos x="48" y="59"/>
                </a:cxn>
                <a:cxn ang="0">
                  <a:pos x="48" y="48"/>
                </a:cxn>
                <a:cxn ang="0">
                  <a:pos x="46" y="32"/>
                </a:cxn>
                <a:cxn ang="0">
                  <a:pos x="44" y="22"/>
                </a:cxn>
                <a:cxn ang="0">
                  <a:pos x="36" y="0"/>
                </a:cxn>
                <a:cxn ang="0">
                  <a:pos x="7" y="1"/>
                </a:cxn>
                <a:cxn ang="0">
                  <a:pos x="0" y="23"/>
                </a:cxn>
              </a:cxnLst>
              <a:rect l="0" t="0" r="r" b="b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12" y="0"/>
                </a:cxn>
                <a:cxn ang="0">
                  <a:pos x="3" y="1"/>
                </a:cxn>
                <a:cxn ang="0">
                  <a:pos x="0" y="5"/>
                </a:cxn>
                <a:cxn ang="0">
                  <a:pos x="1" y="20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24" y="5"/>
                </a:cxn>
              </a:cxnLst>
              <a:rect l="0" t="0" r="r" b="b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124"/>
          <p:cNvGrpSpPr>
            <a:grpSpLocks/>
          </p:cNvGrpSpPr>
          <p:nvPr/>
        </p:nvGrpSpPr>
        <p:grpSpPr bwMode="auto">
          <a:xfrm>
            <a:off x="595313" y="5280027"/>
            <a:ext cx="220662" cy="112712"/>
            <a:chOff x="375" y="2315"/>
            <a:chExt cx="139" cy="71"/>
          </a:xfrm>
        </p:grpSpPr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375" y="2315"/>
              <a:ext cx="139" cy="71"/>
            </a:xfrm>
            <a:custGeom>
              <a:avLst/>
              <a:gdLst/>
              <a:ahLst/>
              <a:cxnLst>
                <a:cxn ang="0">
                  <a:pos x="279" y="11"/>
                </a:cxn>
                <a:cxn ang="0">
                  <a:pos x="274" y="104"/>
                </a:cxn>
                <a:cxn ang="0">
                  <a:pos x="455" y="189"/>
                </a:cxn>
                <a:cxn ang="0">
                  <a:pos x="607" y="226"/>
                </a:cxn>
                <a:cxn ang="0">
                  <a:pos x="691" y="263"/>
                </a:cxn>
                <a:cxn ang="0">
                  <a:pos x="687" y="313"/>
                </a:cxn>
                <a:cxn ang="0">
                  <a:pos x="577" y="343"/>
                </a:cxn>
                <a:cxn ang="0">
                  <a:pos x="413" y="355"/>
                </a:cxn>
                <a:cxn ang="0">
                  <a:pos x="274" y="331"/>
                </a:cxn>
                <a:cxn ang="0">
                  <a:pos x="188" y="307"/>
                </a:cxn>
                <a:cxn ang="0">
                  <a:pos x="183" y="334"/>
                </a:cxn>
                <a:cxn ang="0">
                  <a:pos x="74" y="331"/>
                </a:cxn>
                <a:cxn ang="0">
                  <a:pos x="7" y="318"/>
                </a:cxn>
                <a:cxn ang="0">
                  <a:pos x="7" y="270"/>
                </a:cxn>
                <a:cxn ang="0">
                  <a:pos x="0" y="242"/>
                </a:cxn>
                <a:cxn ang="0">
                  <a:pos x="0" y="173"/>
                </a:cxn>
                <a:cxn ang="0">
                  <a:pos x="18" y="135"/>
                </a:cxn>
                <a:cxn ang="0">
                  <a:pos x="53" y="91"/>
                </a:cxn>
                <a:cxn ang="0">
                  <a:pos x="60" y="0"/>
                </a:cxn>
                <a:cxn ang="0">
                  <a:pos x="279" y="11"/>
                </a:cxn>
              </a:cxnLst>
              <a:rect l="0" t="0" r="r" b="b"/>
              <a:pathLst>
                <a:path w="691" h="355">
                  <a:moveTo>
                    <a:pt x="279" y="11"/>
                  </a:moveTo>
                  <a:lnTo>
                    <a:pt x="274" y="104"/>
                  </a:lnTo>
                  <a:lnTo>
                    <a:pt x="455" y="189"/>
                  </a:lnTo>
                  <a:lnTo>
                    <a:pt x="607" y="226"/>
                  </a:lnTo>
                  <a:lnTo>
                    <a:pt x="691" y="263"/>
                  </a:lnTo>
                  <a:lnTo>
                    <a:pt x="687" y="313"/>
                  </a:lnTo>
                  <a:lnTo>
                    <a:pt x="577" y="343"/>
                  </a:lnTo>
                  <a:lnTo>
                    <a:pt x="413" y="355"/>
                  </a:lnTo>
                  <a:lnTo>
                    <a:pt x="274" y="331"/>
                  </a:lnTo>
                  <a:lnTo>
                    <a:pt x="188" y="307"/>
                  </a:lnTo>
                  <a:lnTo>
                    <a:pt x="183" y="334"/>
                  </a:lnTo>
                  <a:lnTo>
                    <a:pt x="74" y="331"/>
                  </a:lnTo>
                  <a:lnTo>
                    <a:pt x="7" y="318"/>
                  </a:lnTo>
                  <a:lnTo>
                    <a:pt x="7" y="270"/>
                  </a:lnTo>
                  <a:lnTo>
                    <a:pt x="0" y="242"/>
                  </a:lnTo>
                  <a:lnTo>
                    <a:pt x="0" y="173"/>
                  </a:lnTo>
                  <a:lnTo>
                    <a:pt x="18" y="135"/>
                  </a:lnTo>
                  <a:lnTo>
                    <a:pt x="53" y="91"/>
                  </a:lnTo>
                  <a:lnTo>
                    <a:pt x="60" y="0"/>
                  </a:lnTo>
                  <a:lnTo>
                    <a:pt x="279" y="11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421" y="234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58"/>
                </a:cxn>
                <a:cxn ang="0">
                  <a:pos x="186" y="110"/>
                </a:cxn>
                <a:cxn ang="0">
                  <a:pos x="208" y="70"/>
                </a:cxn>
                <a:cxn ang="0">
                  <a:pos x="53" y="0"/>
                </a:cxn>
              </a:cxnLst>
              <a:rect l="0" t="0" r="r" b="b"/>
              <a:pathLst>
                <a:path w="208" h="110">
                  <a:moveTo>
                    <a:pt x="53" y="0"/>
                  </a:moveTo>
                  <a:lnTo>
                    <a:pt x="0" y="58"/>
                  </a:lnTo>
                  <a:lnTo>
                    <a:pt x="186" y="110"/>
                  </a:lnTo>
                  <a:lnTo>
                    <a:pt x="208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/>
          </p:nvSpPr>
          <p:spPr bwMode="auto">
            <a:xfrm>
              <a:off x="463" y="2356"/>
              <a:ext cx="46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2"/>
                </a:cxn>
                <a:cxn ang="0">
                  <a:pos x="115" y="62"/>
                </a:cxn>
                <a:cxn ang="0">
                  <a:pos x="168" y="67"/>
                </a:cxn>
                <a:cxn ang="0">
                  <a:pos x="233" y="64"/>
                </a:cxn>
                <a:cxn ang="0">
                  <a:pos x="165" y="30"/>
                </a:cxn>
                <a:cxn ang="0">
                  <a:pos x="27" y="0"/>
                </a:cxn>
              </a:cxnLst>
              <a:rect l="0" t="0" r="r" b="b"/>
              <a:pathLst>
                <a:path w="233" h="67">
                  <a:moveTo>
                    <a:pt x="27" y="0"/>
                  </a:moveTo>
                  <a:lnTo>
                    <a:pt x="0" y="32"/>
                  </a:lnTo>
                  <a:lnTo>
                    <a:pt x="115" y="62"/>
                  </a:lnTo>
                  <a:lnTo>
                    <a:pt x="168" y="67"/>
                  </a:lnTo>
                  <a:lnTo>
                    <a:pt x="233" y="64"/>
                  </a:lnTo>
                  <a:lnTo>
                    <a:pt x="165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/>
          </p:nvSpPr>
          <p:spPr bwMode="auto">
            <a:xfrm>
              <a:off x="376" y="2341"/>
              <a:ext cx="134" cy="41"/>
            </a:xfrm>
            <a:custGeom>
              <a:avLst/>
              <a:gdLst/>
              <a:ahLst/>
              <a:cxnLst>
                <a:cxn ang="0">
                  <a:pos x="670" y="178"/>
                </a:cxn>
                <a:cxn ang="0">
                  <a:pos x="670" y="146"/>
                </a:cxn>
                <a:cxn ang="0">
                  <a:pos x="582" y="155"/>
                </a:cxn>
                <a:cxn ang="0">
                  <a:pos x="442" y="134"/>
                </a:cxn>
                <a:cxn ang="0">
                  <a:pos x="361" y="116"/>
                </a:cxn>
                <a:cxn ang="0">
                  <a:pos x="206" y="66"/>
                </a:cxn>
                <a:cxn ang="0">
                  <a:pos x="140" y="58"/>
                </a:cxn>
                <a:cxn ang="0">
                  <a:pos x="73" y="34"/>
                </a:cxn>
                <a:cxn ang="0">
                  <a:pos x="40" y="0"/>
                </a:cxn>
                <a:cxn ang="0">
                  <a:pos x="0" y="43"/>
                </a:cxn>
                <a:cxn ang="0">
                  <a:pos x="0" y="132"/>
                </a:cxn>
                <a:cxn ang="0">
                  <a:pos x="49" y="146"/>
                </a:cxn>
                <a:cxn ang="0">
                  <a:pos x="170" y="162"/>
                </a:cxn>
                <a:cxn ang="0">
                  <a:pos x="218" y="167"/>
                </a:cxn>
                <a:cxn ang="0">
                  <a:pos x="298" y="196"/>
                </a:cxn>
                <a:cxn ang="0">
                  <a:pos x="388" y="209"/>
                </a:cxn>
                <a:cxn ang="0">
                  <a:pos x="452" y="209"/>
                </a:cxn>
                <a:cxn ang="0">
                  <a:pos x="553" y="209"/>
                </a:cxn>
                <a:cxn ang="0">
                  <a:pos x="670" y="178"/>
                </a:cxn>
              </a:cxnLst>
              <a:rect l="0" t="0" r="r" b="b"/>
              <a:pathLst>
                <a:path w="670" h="209">
                  <a:moveTo>
                    <a:pt x="670" y="178"/>
                  </a:moveTo>
                  <a:lnTo>
                    <a:pt x="670" y="146"/>
                  </a:lnTo>
                  <a:lnTo>
                    <a:pt x="582" y="155"/>
                  </a:lnTo>
                  <a:lnTo>
                    <a:pt x="442" y="134"/>
                  </a:lnTo>
                  <a:lnTo>
                    <a:pt x="361" y="116"/>
                  </a:lnTo>
                  <a:lnTo>
                    <a:pt x="206" y="66"/>
                  </a:lnTo>
                  <a:lnTo>
                    <a:pt x="140" y="58"/>
                  </a:lnTo>
                  <a:lnTo>
                    <a:pt x="73" y="34"/>
                  </a:lnTo>
                  <a:lnTo>
                    <a:pt x="40" y="0"/>
                  </a:lnTo>
                  <a:lnTo>
                    <a:pt x="0" y="43"/>
                  </a:lnTo>
                  <a:lnTo>
                    <a:pt x="0" y="132"/>
                  </a:lnTo>
                  <a:lnTo>
                    <a:pt x="49" y="146"/>
                  </a:lnTo>
                  <a:lnTo>
                    <a:pt x="170" y="162"/>
                  </a:lnTo>
                  <a:lnTo>
                    <a:pt x="218" y="167"/>
                  </a:lnTo>
                  <a:lnTo>
                    <a:pt x="298" y="196"/>
                  </a:lnTo>
                  <a:lnTo>
                    <a:pt x="388" y="209"/>
                  </a:lnTo>
                  <a:lnTo>
                    <a:pt x="452" y="209"/>
                  </a:lnTo>
                  <a:lnTo>
                    <a:pt x="553" y="209"/>
                  </a:lnTo>
                  <a:lnTo>
                    <a:pt x="670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/>
          </p:nvSpPr>
          <p:spPr bwMode="auto">
            <a:xfrm>
              <a:off x="386" y="2317"/>
              <a:ext cx="44" cy="34"/>
            </a:xfrm>
            <a:custGeom>
              <a:avLst/>
              <a:gdLst/>
              <a:ahLst/>
              <a:cxnLst>
                <a:cxn ang="0">
                  <a:pos x="214" y="11"/>
                </a:cxn>
                <a:cxn ang="0">
                  <a:pos x="207" y="96"/>
                </a:cxn>
                <a:cxn ang="0">
                  <a:pos x="219" y="114"/>
                </a:cxn>
                <a:cxn ang="0">
                  <a:pos x="170" y="171"/>
                </a:cxn>
                <a:cxn ang="0">
                  <a:pos x="103" y="171"/>
                </a:cxn>
                <a:cxn ang="0">
                  <a:pos x="26" y="146"/>
                </a:cxn>
                <a:cxn ang="0">
                  <a:pos x="0" y="112"/>
                </a:cxn>
                <a:cxn ang="0">
                  <a:pos x="15" y="89"/>
                </a:cxn>
                <a:cxn ang="0">
                  <a:pos x="20" y="0"/>
                </a:cxn>
                <a:cxn ang="0">
                  <a:pos x="214" y="11"/>
                </a:cxn>
              </a:cxnLst>
              <a:rect l="0" t="0" r="r" b="b"/>
              <a:pathLst>
                <a:path w="219" h="171">
                  <a:moveTo>
                    <a:pt x="214" y="11"/>
                  </a:moveTo>
                  <a:lnTo>
                    <a:pt x="207" y="96"/>
                  </a:lnTo>
                  <a:lnTo>
                    <a:pt x="219" y="114"/>
                  </a:lnTo>
                  <a:lnTo>
                    <a:pt x="170" y="171"/>
                  </a:lnTo>
                  <a:lnTo>
                    <a:pt x="103" y="171"/>
                  </a:lnTo>
                  <a:lnTo>
                    <a:pt x="26" y="146"/>
                  </a:lnTo>
                  <a:lnTo>
                    <a:pt x="0" y="112"/>
                  </a:lnTo>
                  <a:lnTo>
                    <a:pt x="15" y="89"/>
                  </a:lnTo>
                  <a:lnTo>
                    <a:pt x="20" y="0"/>
                  </a:lnTo>
                  <a:lnTo>
                    <a:pt x="214" y="11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130"/>
          <p:cNvGrpSpPr>
            <a:grpSpLocks/>
          </p:cNvGrpSpPr>
          <p:nvPr/>
        </p:nvGrpSpPr>
        <p:grpSpPr bwMode="auto">
          <a:xfrm>
            <a:off x="600079" y="5083187"/>
            <a:ext cx="92075" cy="225425"/>
            <a:chOff x="378" y="2191"/>
            <a:chExt cx="58" cy="142"/>
          </a:xfrm>
        </p:grpSpPr>
        <p:sp>
          <p:nvSpPr>
            <p:cNvPr id="134" name="Freeform 131"/>
            <p:cNvSpPr>
              <a:spLocks/>
            </p:cNvSpPr>
            <p:nvPr/>
          </p:nvSpPr>
          <p:spPr bwMode="auto">
            <a:xfrm>
              <a:off x="378" y="2191"/>
              <a:ext cx="58" cy="142"/>
            </a:xfrm>
            <a:custGeom>
              <a:avLst/>
              <a:gdLst/>
              <a:ahLst/>
              <a:cxnLst>
                <a:cxn ang="0">
                  <a:pos x="24" y="15"/>
                </a:cxn>
                <a:cxn ang="0">
                  <a:pos x="6" y="256"/>
                </a:cxn>
                <a:cxn ang="0">
                  <a:pos x="10" y="454"/>
                </a:cxn>
                <a:cxn ang="0">
                  <a:pos x="0" y="678"/>
                </a:cxn>
                <a:cxn ang="0">
                  <a:pos x="144" y="710"/>
                </a:cxn>
                <a:cxn ang="0">
                  <a:pos x="283" y="710"/>
                </a:cxn>
                <a:cxn ang="0">
                  <a:pos x="292" y="0"/>
                </a:cxn>
                <a:cxn ang="0">
                  <a:pos x="24" y="15"/>
                </a:cxn>
              </a:cxnLst>
              <a:rect l="0" t="0" r="r" b="b"/>
              <a:pathLst>
                <a:path w="292" h="710">
                  <a:moveTo>
                    <a:pt x="24" y="15"/>
                  </a:moveTo>
                  <a:lnTo>
                    <a:pt x="6" y="256"/>
                  </a:lnTo>
                  <a:lnTo>
                    <a:pt x="10" y="454"/>
                  </a:lnTo>
                  <a:lnTo>
                    <a:pt x="0" y="678"/>
                  </a:lnTo>
                  <a:lnTo>
                    <a:pt x="144" y="710"/>
                  </a:lnTo>
                  <a:lnTo>
                    <a:pt x="283" y="710"/>
                  </a:lnTo>
                  <a:lnTo>
                    <a:pt x="292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/>
          </p:nvSpPr>
          <p:spPr bwMode="auto">
            <a:xfrm>
              <a:off x="383" y="2193"/>
              <a:ext cx="50" cy="136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0" y="223"/>
                </a:cxn>
                <a:cxn ang="0">
                  <a:pos x="5" y="385"/>
                </a:cxn>
                <a:cxn ang="0">
                  <a:pos x="5" y="633"/>
                </a:cxn>
                <a:cxn ang="0">
                  <a:pos x="128" y="681"/>
                </a:cxn>
                <a:cxn ang="0">
                  <a:pos x="238" y="681"/>
                </a:cxn>
                <a:cxn ang="0">
                  <a:pos x="252" y="0"/>
                </a:cxn>
                <a:cxn ang="0">
                  <a:pos x="23" y="21"/>
                </a:cxn>
              </a:cxnLst>
              <a:rect l="0" t="0" r="r" b="b"/>
              <a:pathLst>
                <a:path w="252" h="681">
                  <a:moveTo>
                    <a:pt x="23" y="21"/>
                  </a:moveTo>
                  <a:lnTo>
                    <a:pt x="0" y="223"/>
                  </a:lnTo>
                  <a:lnTo>
                    <a:pt x="5" y="385"/>
                  </a:lnTo>
                  <a:lnTo>
                    <a:pt x="5" y="633"/>
                  </a:lnTo>
                  <a:lnTo>
                    <a:pt x="128" y="681"/>
                  </a:lnTo>
                  <a:lnTo>
                    <a:pt x="238" y="681"/>
                  </a:lnTo>
                  <a:lnTo>
                    <a:pt x="252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" name="Group 133"/>
          <p:cNvGrpSpPr>
            <a:grpSpLocks/>
          </p:cNvGrpSpPr>
          <p:nvPr/>
        </p:nvGrpSpPr>
        <p:grpSpPr bwMode="auto">
          <a:xfrm>
            <a:off x="647700" y="5311777"/>
            <a:ext cx="223838" cy="112712"/>
            <a:chOff x="408" y="2335"/>
            <a:chExt cx="141" cy="71"/>
          </a:xfrm>
        </p:grpSpPr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408" y="2335"/>
              <a:ext cx="141" cy="71"/>
            </a:xfrm>
            <a:custGeom>
              <a:avLst/>
              <a:gdLst/>
              <a:ahLst/>
              <a:cxnLst>
                <a:cxn ang="0">
                  <a:pos x="285" y="13"/>
                </a:cxn>
                <a:cxn ang="0">
                  <a:pos x="280" y="104"/>
                </a:cxn>
                <a:cxn ang="0">
                  <a:pos x="463" y="191"/>
                </a:cxn>
                <a:cxn ang="0">
                  <a:pos x="617" y="227"/>
                </a:cxn>
                <a:cxn ang="0">
                  <a:pos x="703" y="264"/>
                </a:cxn>
                <a:cxn ang="0">
                  <a:pos x="698" y="314"/>
                </a:cxn>
                <a:cxn ang="0">
                  <a:pos x="588" y="345"/>
                </a:cxn>
                <a:cxn ang="0">
                  <a:pos x="420" y="356"/>
                </a:cxn>
                <a:cxn ang="0">
                  <a:pos x="280" y="332"/>
                </a:cxn>
                <a:cxn ang="0">
                  <a:pos x="194" y="307"/>
                </a:cxn>
                <a:cxn ang="0">
                  <a:pos x="188" y="335"/>
                </a:cxn>
                <a:cxn ang="0">
                  <a:pos x="76" y="332"/>
                </a:cxn>
                <a:cxn ang="0">
                  <a:pos x="8" y="320"/>
                </a:cxn>
                <a:cxn ang="0">
                  <a:pos x="8" y="271"/>
                </a:cxn>
                <a:cxn ang="0">
                  <a:pos x="0" y="243"/>
                </a:cxn>
                <a:cxn ang="0">
                  <a:pos x="0" y="174"/>
                </a:cxn>
                <a:cxn ang="0">
                  <a:pos x="22" y="136"/>
                </a:cxn>
                <a:cxn ang="0">
                  <a:pos x="56" y="94"/>
                </a:cxn>
                <a:cxn ang="0">
                  <a:pos x="64" y="0"/>
                </a:cxn>
                <a:cxn ang="0">
                  <a:pos x="285" y="13"/>
                </a:cxn>
              </a:cxnLst>
              <a:rect l="0" t="0" r="r" b="b"/>
              <a:pathLst>
                <a:path w="703" h="356">
                  <a:moveTo>
                    <a:pt x="285" y="13"/>
                  </a:moveTo>
                  <a:lnTo>
                    <a:pt x="280" y="104"/>
                  </a:lnTo>
                  <a:lnTo>
                    <a:pt x="463" y="191"/>
                  </a:lnTo>
                  <a:lnTo>
                    <a:pt x="617" y="227"/>
                  </a:lnTo>
                  <a:lnTo>
                    <a:pt x="703" y="264"/>
                  </a:lnTo>
                  <a:lnTo>
                    <a:pt x="698" y="314"/>
                  </a:lnTo>
                  <a:lnTo>
                    <a:pt x="588" y="345"/>
                  </a:lnTo>
                  <a:lnTo>
                    <a:pt x="420" y="356"/>
                  </a:lnTo>
                  <a:lnTo>
                    <a:pt x="280" y="332"/>
                  </a:lnTo>
                  <a:lnTo>
                    <a:pt x="194" y="307"/>
                  </a:lnTo>
                  <a:lnTo>
                    <a:pt x="188" y="335"/>
                  </a:lnTo>
                  <a:lnTo>
                    <a:pt x="76" y="332"/>
                  </a:lnTo>
                  <a:lnTo>
                    <a:pt x="8" y="320"/>
                  </a:lnTo>
                  <a:lnTo>
                    <a:pt x="8" y="271"/>
                  </a:lnTo>
                  <a:lnTo>
                    <a:pt x="0" y="243"/>
                  </a:lnTo>
                  <a:lnTo>
                    <a:pt x="0" y="174"/>
                  </a:lnTo>
                  <a:lnTo>
                    <a:pt x="22" y="136"/>
                  </a:lnTo>
                  <a:lnTo>
                    <a:pt x="56" y="94"/>
                  </a:lnTo>
                  <a:lnTo>
                    <a:pt x="64" y="0"/>
                  </a:lnTo>
                  <a:lnTo>
                    <a:pt x="285" y="13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/>
          </p:nvSpPr>
          <p:spPr bwMode="auto">
            <a:xfrm>
              <a:off x="455" y="236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60"/>
                </a:cxn>
                <a:cxn ang="0">
                  <a:pos x="187" y="111"/>
                </a:cxn>
                <a:cxn ang="0">
                  <a:pos x="210" y="71"/>
                </a:cxn>
                <a:cxn ang="0">
                  <a:pos x="53" y="0"/>
                </a:cxn>
              </a:cxnLst>
              <a:rect l="0" t="0" r="r" b="b"/>
              <a:pathLst>
                <a:path w="210" h="111">
                  <a:moveTo>
                    <a:pt x="53" y="0"/>
                  </a:moveTo>
                  <a:lnTo>
                    <a:pt x="0" y="60"/>
                  </a:lnTo>
                  <a:lnTo>
                    <a:pt x="187" y="111"/>
                  </a:lnTo>
                  <a:lnTo>
                    <a:pt x="210" y="7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/>
          </p:nvSpPr>
          <p:spPr bwMode="auto">
            <a:xfrm>
              <a:off x="497" y="2377"/>
              <a:ext cx="47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1"/>
                </a:cxn>
                <a:cxn ang="0">
                  <a:pos x="116" y="59"/>
                </a:cxn>
                <a:cxn ang="0">
                  <a:pos x="171" y="66"/>
                </a:cxn>
                <a:cxn ang="0">
                  <a:pos x="237" y="61"/>
                </a:cxn>
                <a:cxn ang="0">
                  <a:pos x="168" y="28"/>
                </a:cxn>
                <a:cxn ang="0">
                  <a:pos x="27" y="0"/>
                </a:cxn>
              </a:cxnLst>
              <a:rect l="0" t="0" r="r" b="b"/>
              <a:pathLst>
                <a:path w="237" h="66">
                  <a:moveTo>
                    <a:pt x="27" y="0"/>
                  </a:moveTo>
                  <a:lnTo>
                    <a:pt x="0" y="31"/>
                  </a:lnTo>
                  <a:lnTo>
                    <a:pt x="116" y="59"/>
                  </a:lnTo>
                  <a:lnTo>
                    <a:pt x="171" y="66"/>
                  </a:lnTo>
                  <a:lnTo>
                    <a:pt x="237" y="61"/>
                  </a:lnTo>
                  <a:lnTo>
                    <a:pt x="168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auto">
            <a:xfrm>
              <a:off x="410" y="2361"/>
              <a:ext cx="135" cy="42"/>
            </a:xfrm>
            <a:custGeom>
              <a:avLst/>
              <a:gdLst/>
              <a:ahLst/>
              <a:cxnLst>
                <a:cxn ang="0">
                  <a:pos x="678" y="178"/>
                </a:cxn>
                <a:cxn ang="0">
                  <a:pos x="678" y="147"/>
                </a:cxn>
                <a:cxn ang="0">
                  <a:pos x="590" y="156"/>
                </a:cxn>
                <a:cxn ang="0">
                  <a:pos x="446" y="136"/>
                </a:cxn>
                <a:cxn ang="0">
                  <a:pos x="365" y="117"/>
                </a:cxn>
                <a:cxn ang="0">
                  <a:pos x="209" y="66"/>
                </a:cxn>
                <a:cxn ang="0">
                  <a:pos x="140" y="60"/>
                </a:cxn>
                <a:cxn ang="0">
                  <a:pos x="74" y="35"/>
                </a:cxn>
                <a:cxn ang="0">
                  <a:pos x="39" y="0"/>
                </a:cxn>
                <a:cxn ang="0">
                  <a:pos x="0" y="44"/>
                </a:cxn>
                <a:cxn ang="0">
                  <a:pos x="0" y="133"/>
                </a:cxn>
                <a:cxn ang="0">
                  <a:pos x="50" y="147"/>
                </a:cxn>
                <a:cxn ang="0">
                  <a:pos x="171" y="162"/>
                </a:cxn>
                <a:cxn ang="0">
                  <a:pos x="220" y="170"/>
                </a:cxn>
                <a:cxn ang="0">
                  <a:pos x="300" y="197"/>
                </a:cxn>
                <a:cxn ang="0">
                  <a:pos x="392" y="211"/>
                </a:cxn>
                <a:cxn ang="0">
                  <a:pos x="458" y="211"/>
                </a:cxn>
                <a:cxn ang="0">
                  <a:pos x="560" y="211"/>
                </a:cxn>
                <a:cxn ang="0">
                  <a:pos x="678" y="178"/>
                </a:cxn>
              </a:cxnLst>
              <a:rect l="0" t="0" r="r" b="b"/>
              <a:pathLst>
                <a:path w="678" h="211">
                  <a:moveTo>
                    <a:pt x="678" y="178"/>
                  </a:moveTo>
                  <a:lnTo>
                    <a:pt x="678" y="147"/>
                  </a:lnTo>
                  <a:lnTo>
                    <a:pt x="590" y="156"/>
                  </a:lnTo>
                  <a:lnTo>
                    <a:pt x="446" y="136"/>
                  </a:lnTo>
                  <a:lnTo>
                    <a:pt x="365" y="117"/>
                  </a:lnTo>
                  <a:lnTo>
                    <a:pt x="209" y="66"/>
                  </a:lnTo>
                  <a:lnTo>
                    <a:pt x="140" y="60"/>
                  </a:lnTo>
                  <a:lnTo>
                    <a:pt x="74" y="35"/>
                  </a:lnTo>
                  <a:lnTo>
                    <a:pt x="39" y="0"/>
                  </a:lnTo>
                  <a:lnTo>
                    <a:pt x="0" y="44"/>
                  </a:lnTo>
                  <a:lnTo>
                    <a:pt x="0" y="133"/>
                  </a:lnTo>
                  <a:lnTo>
                    <a:pt x="50" y="147"/>
                  </a:lnTo>
                  <a:lnTo>
                    <a:pt x="171" y="162"/>
                  </a:lnTo>
                  <a:lnTo>
                    <a:pt x="220" y="170"/>
                  </a:lnTo>
                  <a:lnTo>
                    <a:pt x="300" y="197"/>
                  </a:lnTo>
                  <a:lnTo>
                    <a:pt x="392" y="211"/>
                  </a:lnTo>
                  <a:lnTo>
                    <a:pt x="458" y="211"/>
                  </a:lnTo>
                  <a:lnTo>
                    <a:pt x="560" y="211"/>
                  </a:lnTo>
                  <a:lnTo>
                    <a:pt x="678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419" y="2337"/>
              <a:ext cx="45" cy="34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210" y="95"/>
                </a:cxn>
                <a:cxn ang="0">
                  <a:pos x="224" y="114"/>
                </a:cxn>
                <a:cxn ang="0">
                  <a:pos x="173" y="170"/>
                </a:cxn>
                <a:cxn ang="0">
                  <a:pos x="105" y="170"/>
                </a:cxn>
                <a:cxn ang="0">
                  <a:pos x="28" y="145"/>
                </a:cxn>
                <a:cxn ang="0">
                  <a:pos x="0" y="112"/>
                </a:cxn>
                <a:cxn ang="0">
                  <a:pos x="16" y="89"/>
                </a:cxn>
                <a:cxn ang="0">
                  <a:pos x="20" y="0"/>
                </a:cxn>
                <a:cxn ang="0">
                  <a:pos x="216" y="12"/>
                </a:cxn>
              </a:cxnLst>
              <a:rect l="0" t="0" r="r" b="b"/>
              <a:pathLst>
                <a:path w="224" h="170">
                  <a:moveTo>
                    <a:pt x="216" y="12"/>
                  </a:moveTo>
                  <a:lnTo>
                    <a:pt x="210" y="95"/>
                  </a:lnTo>
                  <a:lnTo>
                    <a:pt x="224" y="114"/>
                  </a:lnTo>
                  <a:lnTo>
                    <a:pt x="173" y="170"/>
                  </a:lnTo>
                  <a:lnTo>
                    <a:pt x="105" y="170"/>
                  </a:lnTo>
                  <a:lnTo>
                    <a:pt x="28" y="145"/>
                  </a:lnTo>
                  <a:lnTo>
                    <a:pt x="0" y="112"/>
                  </a:lnTo>
                  <a:lnTo>
                    <a:pt x="16" y="89"/>
                  </a:lnTo>
                  <a:lnTo>
                    <a:pt x="20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2" name="Oval 139"/>
          <p:cNvSpPr>
            <a:spLocks noChangeArrowheads="1"/>
          </p:cNvSpPr>
          <p:nvPr/>
        </p:nvSpPr>
        <p:spPr bwMode="auto">
          <a:xfrm>
            <a:off x="314325" y="5313364"/>
            <a:ext cx="265113" cy="103188"/>
          </a:xfrm>
          <a:prstGeom prst="ellipse">
            <a:avLst/>
          </a:pr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" name="Rectangle 140"/>
          <p:cNvSpPr>
            <a:spLocks noChangeArrowheads="1"/>
          </p:cNvSpPr>
          <p:nvPr/>
        </p:nvSpPr>
        <p:spPr bwMode="auto">
          <a:xfrm>
            <a:off x="411168" y="5108577"/>
            <a:ext cx="69850" cy="234950"/>
          </a:xfrm>
          <a:prstGeom prst="rect">
            <a:avLst/>
          </a:prstGeom>
          <a:solidFill>
            <a:srgbClr val="60606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4" name="Group 141"/>
          <p:cNvGrpSpPr>
            <a:grpSpLocks/>
          </p:cNvGrpSpPr>
          <p:nvPr/>
        </p:nvGrpSpPr>
        <p:grpSpPr bwMode="auto">
          <a:xfrm>
            <a:off x="288927" y="5019687"/>
            <a:ext cx="350838" cy="122237"/>
            <a:chOff x="182" y="2151"/>
            <a:chExt cx="221" cy="77"/>
          </a:xfrm>
        </p:grpSpPr>
        <p:sp>
          <p:nvSpPr>
            <p:cNvPr id="145" name="Freeform 142"/>
            <p:cNvSpPr>
              <a:spLocks/>
            </p:cNvSpPr>
            <p:nvPr/>
          </p:nvSpPr>
          <p:spPr bwMode="auto">
            <a:xfrm>
              <a:off x="182" y="2151"/>
              <a:ext cx="221" cy="77"/>
            </a:xfrm>
            <a:custGeom>
              <a:avLst/>
              <a:gdLst/>
              <a:ahLst/>
              <a:cxnLst>
                <a:cxn ang="0">
                  <a:pos x="1106" y="202"/>
                </a:cxn>
                <a:cxn ang="0">
                  <a:pos x="1099" y="321"/>
                </a:cxn>
                <a:cxn ang="0">
                  <a:pos x="735" y="386"/>
                </a:cxn>
                <a:cxn ang="0">
                  <a:pos x="334" y="386"/>
                </a:cxn>
                <a:cxn ang="0">
                  <a:pos x="19" y="288"/>
                </a:cxn>
                <a:cxn ang="0">
                  <a:pos x="0" y="10"/>
                </a:cxn>
                <a:cxn ang="0">
                  <a:pos x="625" y="0"/>
                </a:cxn>
                <a:cxn ang="0">
                  <a:pos x="1106" y="202"/>
                </a:cxn>
              </a:cxnLst>
              <a:rect l="0" t="0" r="r" b="b"/>
              <a:pathLst>
                <a:path w="1106" h="386">
                  <a:moveTo>
                    <a:pt x="1106" y="202"/>
                  </a:moveTo>
                  <a:lnTo>
                    <a:pt x="1099" y="321"/>
                  </a:lnTo>
                  <a:lnTo>
                    <a:pt x="735" y="386"/>
                  </a:lnTo>
                  <a:lnTo>
                    <a:pt x="334" y="386"/>
                  </a:lnTo>
                  <a:lnTo>
                    <a:pt x="19" y="288"/>
                  </a:lnTo>
                  <a:lnTo>
                    <a:pt x="0" y="10"/>
                  </a:lnTo>
                  <a:lnTo>
                    <a:pt x="625" y="0"/>
                  </a:lnTo>
                  <a:lnTo>
                    <a:pt x="1106" y="202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auto">
            <a:xfrm>
              <a:off x="187" y="2180"/>
              <a:ext cx="211" cy="45"/>
            </a:xfrm>
            <a:custGeom>
              <a:avLst/>
              <a:gdLst/>
              <a:ahLst/>
              <a:cxnLst>
                <a:cxn ang="0">
                  <a:pos x="1055" y="75"/>
                </a:cxn>
                <a:cxn ang="0">
                  <a:pos x="1049" y="162"/>
                </a:cxn>
                <a:cxn ang="0">
                  <a:pos x="721" y="221"/>
                </a:cxn>
                <a:cxn ang="0">
                  <a:pos x="296" y="221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283" y="119"/>
                </a:cxn>
                <a:cxn ang="0">
                  <a:pos x="716" y="124"/>
                </a:cxn>
                <a:cxn ang="0">
                  <a:pos x="1055" y="75"/>
                </a:cxn>
              </a:cxnLst>
              <a:rect l="0" t="0" r="r" b="b"/>
              <a:pathLst>
                <a:path w="1055" h="221">
                  <a:moveTo>
                    <a:pt x="1055" y="75"/>
                  </a:moveTo>
                  <a:lnTo>
                    <a:pt x="1049" y="162"/>
                  </a:lnTo>
                  <a:lnTo>
                    <a:pt x="721" y="221"/>
                  </a:lnTo>
                  <a:lnTo>
                    <a:pt x="296" y="221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283" y="119"/>
                  </a:lnTo>
                  <a:lnTo>
                    <a:pt x="716" y="124"/>
                  </a:lnTo>
                  <a:lnTo>
                    <a:pt x="1055" y="7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7" name="Freeform 144"/>
          <p:cNvSpPr>
            <a:spLocks/>
          </p:cNvSpPr>
          <p:nvPr/>
        </p:nvSpPr>
        <p:spPr bwMode="auto">
          <a:xfrm>
            <a:off x="277818" y="4891089"/>
            <a:ext cx="479425" cy="444500"/>
          </a:xfrm>
          <a:custGeom>
            <a:avLst/>
            <a:gdLst/>
            <a:ahLst/>
            <a:cxnLst>
              <a:cxn ang="0">
                <a:pos x="1501" y="789"/>
              </a:cxn>
              <a:cxn ang="0">
                <a:pos x="1493" y="649"/>
              </a:cxn>
              <a:cxn ang="0">
                <a:pos x="1495" y="499"/>
              </a:cxn>
              <a:cxn ang="0">
                <a:pos x="1489" y="385"/>
              </a:cxn>
              <a:cxn ang="0">
                <a:pos x="1424" y="317"/>
              </a:cxn>
              <a:cxn ang="0">
                <a:pos x="1345" y="278"/>
              </a:cxn>
              <a:cxn ang="0">
                <a:pos x="1166" y="213"/>
              </a:cxn>
              <a:cxn ang="0">
                <a:pos x="903" y="149"/>
              </a:cxn>
              <a:cxn ang="0">
                <a:pos x="852" y="144"/>
              </a:cxn>
              <a:cxn ang="0">
                <a:pos x="817" y="149"/>
              </a:cxn>
              <a:cxn ang="0">
                <a:pos x="809" y="135"/>
              </a:cxn>
              <a:cxn ang="0">
                <a:pos x="794" y="122"/>
              </a:cxn>
              <a:cxn ang="0">
                <a:pos x="777" y="125"/>
              </a:cxn>
              <a:cxn ang="0">
                <a:pos x="754" y="126"/>
              </a:cxn>
              <a:cxn ang="0">
                <a:pos x="745" y="100"/>
              </a:cxn>
              <a:cxn ang="0">
                <a:pos x="726" y="85"/>
              </a:cxn>
              <a:cxn ang="0">
                <a:pos x="704" y="82"/>
              </a:cxn>
              <a:cxn ang="0">
                <a:pos x="678" y="82"/>
              </a:cxn>
              <a:cxn ang="0">
                <a:pos x="681" y="59"/>
              </a:cxn>
              <a:cxn ang="0">
                <a:pos x="651" y="0"/>
              </a:cxn>
              <a:cxn ang="0">
                <a:pos x="37" y="16"/>
              </a:cxn>
              <a:cxn ang="0">
                <a:pos x="39" y="79"/>
              </a:cxn>
              <a:cxn ang="0">
                <a:pos x="28" y="135"/>
              </a:cxn>
              <a:cxn ang="0">
                <a:pos x="18" y="175"/>
              </a:cxn>
              <a:cxn ang="0">
                <a:pos x="8" y="225"/>
              </a:cxn>
              <a:cxn ang="0">
                <a:pos x="0" y="306"/>
              </a:cxn>
              <a:cxn ang="0">
                <a:pos x="9" y="354"/>
              </a:cxn>
              <a:cxn ang="0">
                <a:pos x="28" y="399"/>
              </a:cxn>
              <a:cxn ang="0">
                <a:pos x="49" y="438"/>
              </a:cxn>
              <a:cxn ang="0">
                <a:pos x="78" y="451"/>
              </a:cxn>
              <a:cxn ang="0">
                <a:pos x="122" y="464"/>
              </a:cxn>
              <a:cxn ang="0">
                <a:pos x="180" y="483"/>
              </a:cxn>
              <a:cxn ang="0">
                <a:pos x="208" y="514"/>
              </a:cxn>
              <a:cxn ang="0">
                <a:pos x="240" y="541"/>
              </a:cxn>
              <a:cxn ang="0">
                <a:pos x="289" y="564"/>
              </a:cxn>
              <a:cxn ang="0">
                <a:pos x="348" y="582"/>
              </a:cxn>
              <a:cxn ang="0">
                <a:pos x="441" y="594"/>
              </a:cxn>
              <a:cxn ang="0">
                <a:pos x="520" y="594"/>
              </a:cxn>
              <a:cxn ang="0">
                <a:pos x="581" y="587"/>
              </a:cxn>
              <a:cxn ang="0">
                <a:pos x="637" y="582"/>
              </a:cxn>
              <a:cxn ang="0">
                <a:pos x="678" y="604"/>
              </a:cxn>
              <a:cxn ang="0">
                <a:pos x="758" y="600"/>
              </a:cxn>
              <a:cxn ang="0">
                <a:pos x="1078" y="645"/>
              </a:cxn>
              <a:cxn ang="0">
                <a:pos x="1165" y="655"/>
              </a:cxn>
              <a:cxn ang="0">
                <a:pos x="1133" y="845"/>
              </a:cxn>
              <a:cxn ang="0">
                <a:pos x="1130" y="942"/>
              </a:cxn>
              <a:cxn ang="0">
                <a:pos x="1149" y="1066"/>
              </a:cxn>
              <a:cxn ang="0">
                <a:pos x="1169" y="1212"/>
              </a:cxn>
              <a:cxn ang="0">
                <a:pos x="1169" y="1363"/>
              </a:cxn>
              <a:cxn ang="0">
                <a:pos x="1244" y="1385"/>
              </a:cxn>
              <a:cxn ang="0">
                <a:pos x="1339" y="1395"/>
              </a:cxn>
              <a:cxn ang="0">
                <a:pos x="1420" y="1401"/>
              </a:cxn>
              <a:cxn ang="0">
                <a:pos x="1507" y="1391"/>
              </a:cxn>
              <a:cxn ang="0">
                <a:pos x="1501" y="1252"/>
              </a:cxn>
              <a:cxn ang="0">
                <a:pos x="1501" y="1024"/>
              </a:cxn>
              <a:cxn ang="0">
                <a:pos x="1501" y="824"/>
              </a:cxn>
              <a:cxn ang="0">
                <a:pos x="1501" y="789"/>
              </a:cxn>
            </a:cxnLst>
            <a:rect l="0" t="0" r="r" b="b"/>
            <a:pathLst>
              <a:path w="1507" h="1401">
                <a:moveTo>
                  <a:pt x="1501" y="789"/>
                </a:moveTo>
                <a:lnTo>
                  <a:pt x="1493" y="649"/>
                </a:lnTo>
                <a:lnTo>
                  <a:pt x="1495" y="499"/>
                </a:lnTo>
                <a:lnTo>
                  <a:pt x="1489" y="385"/>
                </a:lnTo>
                <a:lnTo>
                  <a:pt x="1424" y="317"/>
                </a:lnTo>
                <a:lnTo>
                  <a:pt x="1345" y="278"/>
                </a:lnTo>
                <a:lnTo>
                  <a:pt x="1166" y="213"/>
                </a:lnTo>
                <a:lnTo>
                  <a:pt x="903" y="149"/>
                </a:lnTo>
                <a:lnTo>
                  <a:pt x="852" y="144"/>
                </a:lnTo>
                <a:lnTo>
                  <a:pt x="817" y="149"/>
                </a:lnTo>
                <a:lnTo>
                  <a:pt x="809" y="135"/>
                </a:lnTo>
                <a:lnTo>
                  <a:pt x="794" y="122"/>
                </a:lnTo>
                <a:lnTo>
                  <a:pt x="777" y="125"/>
                </a:lnTo>
                <a:lnTo>
                  <a:pt x="754" y="126"/>
                </a:lnTo>
                <a:lnTo>
                  <a:pt x="745" y="100"/>
                </a:lnTo>
                <a:lnTo>
                  <a:pt x="726" y="85"/>
                </a:lnTo>
                <a:lnTo>
                  <a:pt x="704" y="82"/>
                </a:lnTo>
                <a:lnTo>
                  <a:pt x="678" y="82"/>
                </a:lnTo>
                <a:lnTo>
                  <a:pt x="681" y="59"/>
                </a:lnTo>
                <a:lnTo>
                  <a:pt x="651" y="0"/>
                </a:lnTo>
                <a:lnTo>
                  <a:pt x="37" y="16"/>
                </a:lnTo>
                <a:lnTo>
                  <a:pt x="39" y="79"/>
                </a:lnTo>
                <a:lnTo>
                  <a:pt x="28" y="135"/>
                </a:lnTo>
                <a:lnTo>
                  <a:pt x="18" y="175"/>
                </a:lnTo>
                <a:lnTo>
                  <a:pt x="8" y="225"/>
                </a:lnTo>
                <a:lnTo>
                  <a:pt x="0" y="306"/>
                </a:lnTo>
                <a:lnTo>
                  <a:pt x="9" y="354"/>
                </a:lnTo>
                <a:lnTo>
                  <a:pt x="28" y="399"/>
                </a:lnTo>
                <a:lnTo>
                  <a:pt x="49" y="438"/>
                </a:lnTo>
                <a:lnTo>
                  <a:pt x="78" y="451"/>
                </a:lnTo>
                <a:lnTo>
                  <a:pt x="122" y="464"/>
                </a:lnTo>
                <a:lnTo>
                  <a:pt x="180" y="483"/>
                </a:lnTo>
                <a:lnTo>
                  <a:pt x="208" y="514"/>
                </a:lnTo>
                <a:lnTo>
                  <a:pt x="240" y="541"/>
                </a:lnTo>
                <a:lnTo>
                  <a:pt x="289" y="564"/>
                </a:lnTo>
                <a:lnTo>
                  <a:pt x="348" y="582"/>
                </a:lnTo>
                <a:lnTo>
                  <a:pt x="441" y="594"/>
                </a:lnTo>
                <a:lnTo>
                  <a:pt x="520" y="594"/>
                </a:lnTo>
                <a:lnTo>
                  <a:pt x="581" y="587"/>
                </a:lnTo>
                <a:lnTo>
                  <a:pt x="637" y="582"/>
                </a:lnTo>
                <a:lnTo>
                  <a:pt x="678" y="604"/>
                </a:lnTo>
                <a:lnTo>
                  <a:pt x="758" y="600"/>
                </a:lnTo>
                <a:lnTo>
                  <a:pt x="1078" y="645"/>
                </a:lnTo>
                <a:lnTo>
                  <a:pt x="1165" y="655"/>
                </a:lnTo>
                <a:lnTo>
                  <a:pt x="1133" y="845"/>
                </a:lnTo>
                <a:lnTo>
                  <a:pt x="1130" y="942"/>
                </a:lnTo>
                <a:lnTo>
                  <a:pt x="1149" y="1066"/>
                </a:lnTo>
                <a:lnTo>
                  <a:pt x="1169" y="1212"/>
                </a:lnTo>
                <a:lnTo>
                  <a:pt x="1169" y="1363"/>
                </a:lnTo>
                <a:lnTo>
                  <a:pt x="1244" y="1385"/>
                </a:lnTo>
                <a:lnTo>
                  <a:pt x="1339" y="1395"/>
                </a:lnTo>
                <a:lnTo>
                  <a:pt x="1420" y="1401"/>
                </a:lnTo>
                <a:lnTo>
                  <a:pt x="1507" y="1391"/>
                </a:lnTo>
                <a:lnTo>
                  <a:pt x="1501" y="1252"/>
                </a:lnTo>
                <a:lnTo>
                  <a:pt x="1501" y="1024"/>
                </a:lnTo>
                <a:lnTo>
                  <a:pt x="1501" y="824"/>
                </a:lnTo>
                <a:lnTo>
                  <a:pt x="1501" y="789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8" name="Freeform 145"/>
          <p:cNvSpPr>
            <a:spLocks/>
          </p:cNvSpPr>
          <p:nvPr/>
        </p:nvSpPr>
        <p:spPr bwMode="auto">
          <a:xfrm>
            <a:off x="284163" y="4908562"/>
            <a:ext cx="468312" cy="420687"/>
          </a:xfrm>
          <a:custGeom>
            <a:avLst/>
            <a:gdLst/>
            <a:ahLst/>
            <a:cxnLst>
              <a:cxn ang="0">
                <a:pos x="46" y="66"/>
              </a:cxn>
              <a:cxn ang="0">
                <a:pos x="10" y="144"/>
              </a:cxn>
              <a:cxn ang="0">
                <a:pos x="39" y="367"/>
              </a:cxn>
              <a:cxn ang="0">
                <a:pos x="120" y="367"/>
              </a:cxn>
              <a:cxn ang="0">
                <a:pos x="211" y="449"/>
              </a:cxn>
              <a:cxn ang="0">
                <a:pos x="421" y="504"/>
              </a:cxn>
              <a:cxn ang="0">
                <a:pos x="620" y="504"/>
              </a:cxn>
              <a:cxn ang="0">
                <a:pos x="546" y="423"/>
              </a:cxn>
              <a:cxn ang="0">
                <a:pos x="641" y="501"/>
              </a:cxn>
              <a:cxn ang="0">
                <a:pos x="737" y="520"/>
              </a:cxn>
              <a:cxn ang="0">
                <a:pos x="672" y="469"/>
              </a:cxn>
              <a:cxn ang="0">
                <a:pos x="776" y="527"/>
              </a:cxn>
              <a:cxn ang="0">
                <a:pos x="1114" y="572"/>
              </a:cxn>
              <a:cxn ang="0">
                <a:pos x="1122" y="833"/>
              </a:cxn>
              <a:cxn ang="0">
                <a:pos x="1159" y="1288"/>
              </a:cxn>
              <a:cxn ang="0">
                <a:pos x="1360" y="1324"/>
              </a:cxn>
              <a:cxn ang="0">
                <a:pos x="1468" y="998"/>
              </a:cxn>
              <a:cxn ang="0">
                <a:pos x="1451" y="579"/>
              </a:cxn>
              <a:cxn ang="0">
                <a:pos x="1455" y="381"/>
              </a:cxn>
              <a:cxn ang="0">
                <a:pos x="1355" y="261"/>
              </a:cxn>
              <a:cxn ang="0">
                <a:pos x="1057" y="150"/>
              </a:cxn>
              <a:cxn ang="0">
                <a:pos x="809" y="98"/>
              </a:cxn>
              <a:cxn ang="0">
                <a:pos x="662" y="205"/>
              </a:cxn>
              <a:cxn ang="0">
                <a:pos x="767" y="131"/>
              </a:cxn>
              <a:cxn ang="0">
                <a:pos x="776" y="79"/>
              </a:cxn>
              <a:cxn ang="0">
                <a:pos x="725" y="98"/>
              </a:cxn>
              <a:cxn ang="0">
                <a:pos x="656" y="137"/>
              </a:cxn>
              <a:cxn ang="0">
                <a:pos x="722" y="68"/>
              </a:cxn>
              <a:cxn ang="0">
                <a:pos x="669" y="36"/>
              </a:cxn>
              <a:cxn ang="0">
                <a:pos x="569" y="112"/>
              </a:cxn>
              <a:cxn ang="0">
                <a:pos x="646" y="20"/>
              </a:cxn>
              <a:cxn ang="0">
                <a:pos x="597" y="7"/>
              </a:cxn>
              <a:cxn ang="0">
                <a:pos x="523" y="63"/>
              </a:cxn>
              <a:cxn ang="0">
                <a:pos x="386" y="40"/>
              </a:cxn>
              <a:cxn ang="0">
                <a:pos x="345" y="72"/>
              </a:cxn>
              <a:cxn ang="0">
                <a:pos x="211" y="95"/>
              </a:cxn>
              <a:cxn ang="0">
                <a:pos x="185" y="45"/>
              </a:cxn>
              <a:cxn ang="0">
                <a:pos x="130" y="91"/>
              </a:cxn>
              <a:cxn ang="0">
                <a:pos x="72" y="40"/>
              </a:cxn>
            </a:cxnLst>
            <a:rect l="0" t="0" r="r" b="b"/>
            <a:pathLst>
              <a:path w="1473" h="1324">
                <a:moveTo>
                  <a:pt x="49" y="23"/>
                </a:moveTo>
                <a:lnTo>
                  <a:pt x="46" y="66"/>
                </a:lnTo>
                <a:lnTo>
                  <a:pt x="29" y="49"/>
                </a:lnTo>
                <a:lnTo>
                  <a:pt x="10" y="144"/>
                </a:lnTo>
                <a:lnTo>
                  <a:pt x="0" y="254"/>
                </a:lnTo>
                <a:lnTo>
                  <a:pt x="39" y="367"/>
                </a:lnTo>
                <a:lnTo>
                  <a:pt x="130" y="393"/>
                </a:lnTo>
                <a:lnTo>
                  <a:pt x="120" y="367"/>
                </a:lnTo>
                <a:lnTo>
                  <a:pt x="169" y="406"/>
                </a:lnTo>
                <a:lnTo>
                  <a:pt x="211" y="449"/>
                </a:lnTo>
                <a:lnTo>
                  <a:pt x="306" y="494"/>
                </a:lnTo>
                <a:lnTo>
                  <a:pt x="421" y="504"/>
                </a:lnTo>
                <a:lnTo>
                  <a:pt x="562" y="511"/>
                </a:lnTo>
                <a:lnTo>
                  <a:pt x="620" y="504"/>
                </a:lnTo>
                <a:lnTo>
                  <a:pt x="569" y="481"/>
                </a:lnTo>
                <a:lnTo>
                  <a:pt x="546" y="423"/>
                </a:lnTo>
                <a:lnTo>
                  <a:pt x="588" y="471"/>
                </a:lnTo>
                <a:lnTo>
                  <a:pt x="641" y="501"/>
                </a:lnTo>
                <a:lnTo>
                  <a:pt x="688" y="527"/>
                </a:lnTo>
                <a:lnTo>
                  <a:pt x="737" y="520"/>
                </a:lnTo>
                <a:lnTo>
                  <a:pt x="706" y="497"/>
                </a:lnTo>
                <a:lnTo>
                  <a:pt x="672" y="469"/>
                </a:lnTo>
                <a:lnTo>
                  <a:pt x="725" y="488"/>
                </a:lnTo>
                <a:lnTo>
                  <a:pt x="776" y="527"/>
                </a:lnTo>
                <a:lnTo>
                  <a:pt x="946" y="546"/>
                </a:lnTo>
                <a:lnTo>
                  <a:pt x="1114" y="572"/>
                </a:lnTo>
                <a:lnTo>
                  <a:pt x="1165" y="585"/>
                </a:lnTo>
                <a:lnTo>
                  <a:pt x="1122" y="833"/>
                </a:lnTo>
                <a:lnTo>
                  <a:pt x="1155" y="1063"/>
                </a:lnTo>
                <a:lnTo>
                  <a:pt x="1159" y="1288"/>
                </a:lnTo>
                <a:lnTo>
                  <a:pt x="1266" y="1310"/>
                </a:lnTo>
                <a:lnTo>
                  <a:pt x="1360" y="1324"/>
                </a:lnTo>
                <a:lnTo>
                  <a:pt x="1473" y="1321"/>
                </a:lnTo>
                <a:lnTo>
                  <a:pt x="1468" y="998"/>
                </a:lnTo>
                <a:lnTo>
                  <a:pt x="1468" y="729"/>
                </a:lnTo>
                <a:lnTo>
                  <a:pt x="1451" y="579"/>
                </a:lnTo>
                <a:lnTo>
                  <a:pt x="1465" y="485"/>
                </a:lnTo>
                <a:lnTo>
                  <a:pt x="1455" y="381"/>
                </a:lnTo>
                <a:lnTo>
                  <a:pt x="1436" y="314"/>
                </a:lnTo>
                <a:lnTo>
                  <a:pt x="1355" y="261"/>
                </a:lnTo>
                <a:lnTo>
                  <a:pt x="1253" y="215"/>
                </a:lnTo>
                <a:lnTo>
                  <a:pt x="1057" y="150"/>
                </a:lnTo>
                <a:lnTo>
                  <a:pt x="897" y="105"/>
                </a:lnTo>
                <a:lnTo>
                  <a:pt x="809" y="98"/>
                </a:lnTo>
                <a:lnTo>
                  <a:pt x="773" y="150"/>
                </a:lnTo>
                <a:lnTo>
                  <a:pt x="662" y="205"/>
                </a:lnTo>
                <a:lnTo>
                  <a:pt x="722" y="157"/>
                </a:lnTo>
                <a:lnTo>
                  <a:pt x="767" y="131"/>
                </a:lnTo>
                <a:lnTo>
                  <a:pt x="783" y="95"/>
                </a:lnTo>
                <a:lnTo>
                  <a:pt x="776" y="79"/>
                </a:lnTo>
                <a:lnTo>
                  <a:pt x="744" y="79"/>
                </a:lnTo>
                <a:lnTo>
                  <a:pt x="725" y="98"/>
                </a:lnTo>
                <a:lnTo>
                  <a:pt x="706" y="117"/>
                </a:lnTo>
                <a:lnTo>
                  <a:pt x="656" y="137"/>
                </a:lnTo>
                <a:lnTo>
                  <a:pt x="702" y="98"/>
                </a:lnTo>
                <a:lnTo>
                  <a:pt x="722" y="68"/>
                </a:lnTo>
                <a:lnTo>
                  <a:pt x="708" y="49"/>
                </a:lnTo>
                <a:lnTo>
                  <a:pt x="669" y="36"/>
                </a:lnTo>
                <a:lnTo>
                  <a:pt x="618" y="82"/>
                </a:lnTo>
                <a:lnTo>
                  <a:pt x="569" y="112"/>
                </a:lnTo>
                <a:lnTo>
                  <a:pt x="627" y="45"/>
                </a:lnTo>
                <a:lnTo>
                  <a:pt x="646" y="20"/>
                </a:lnTo>
                <a:lnTo>
                  <a:pt x="646" y="0"/>
                </a:lnTo>
                <a:lnTo>
                  <a:pt x="597" y="7"/>
                </a:lnTo>
                <a:lnTo>
                  <a:pt x="553" y="40"/>
                </a:lnTo>
                <a:lnTo>
                  <a:pt x="523" y="63"/>
                </a:lnTo>
                <a:lnTo>
                  <a:pt x="383" y="75"/>
                </a:lnTo>
                <a:lnTo>
                  <a:pt x="386" y="40"/>
                </a:lnTo>
                <a:lnTo>
                  <a:pt x="345" y="26"/>
                </a:lnTo>
                <a:lnTo>
                  <a:pt x="345" y="72"/>
                </a:lnTo>
                <a:lnTo>
                  <a:pt x="303" y="82"/>
                </a:lnTo>
                <a:lnTo>
                  <a:pt x="211" y="95"/>
                </a:lnTo>
                <a:lnTo>
                  <a:pt x="218" y="45"/>
                </a:lnTo>
                <a:lnTo>
                  <a:pt x="185" y="45"/>
                </a:lnTo>
                <a:lnTo>
                  <a:pt x="182" y="95"/>
                </a:lnTo>
                <a:lnTo>
                  <a:pt x="130" y="91"/>
                </a:lnTo>
                <a:lnTo>
                  <a:pt x="75" y="79"/>
                </a:lnTo>
                <a:lnTo>
                  <a:pt x="72" y="40"/>
                </a:lnTo>
                <a:lnTo>
                  <a:pt x="49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" name="Freeform 146"/>
          <p:cNvSpPr>
            <a:spLocks/>
          </p:cNvSpPr>
          <p:nvPr/>
        </p:nvSpPr>
        <p:spPr bwMode="auto">
          <a:xfrm>
            <a:off x="349250" y="4978402"/>
            <a:ext cx="63500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" y="33"/>
              </a:cxn>
              <a:cxn ang="0">
                <a:pos x="199" y="25"/>
              </a:cxn>
              <a:cxn ang="0">
                <a:pos x="0" y="0"/>
              </a:cxn>
            </a:cxnLst>
            <a:rect l="0" t="0" r="r" b="b"/>
            <a:pathLst>
              <a:path w="199" h="33">
                <a:moveTo>
                  <a:pt x="0" y="0"/>
                </a:moveTo>
                <a:lnTo>
                  <a:pt x="93" y="33"/>
                </a:lnTo>
                <a:lnTo>
                  <a:pt x="199" y="25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147"/>
          <p:cNvSpPr>
            <a:spLocks/>
          </p:cNvSpPr>
          <p:nvPr/>
        </p:nvSpPr>
        <p:spPr bwMode="auto">
          <a:xfrm>
            <a:off x="285754" y="4960939"/>
            <a:ext cx="396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25"/>
              </a:cxn>
              <a:cxn ang="0">
                <a:pos x="122" y="38"/>
              </a:cxn>
              <a:cxn ang="0">
                <a:pos x="30" y="40"/>
              </a:cxn>
              <a:cxn ang="0">
                <a:pos x="0" y="0"/>
              </a:cxn>
            </a:cxnLst>
            <a:rect l="0" t="0" r="r" b="b"/>
            <a:pathLst>
              <a:path w="122" h="40">
                <a:moveTo>
                  <a:pt x="0" y="0"/>
                </a:moveTo>
                <a:lnTo>
                  <a:pt x="32" y="25"/>
                </a:lnTo>
                <a:lnTo>
                  <a:pt x="122" y="38"/>
                </a:lnTo>
                <a:lnTo>
                  <a:pt x="30" y="4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Freeform 148"/>
          <p:cNvSpPr>
            <a:spLocks/>
          </p:cNvSpPr>
          <p:nvPr/>
        </p:nvSpPr>
        <p:spPr bwMode="auto">
          <a:xfrm>
            <a:off x="447678" y="4951414"/>
            <a:ext cx="6032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"/>
              </a:cxn>
              <a:cxn ang="0">
                <a:pos x="101" y="23"/>
              </a:cxn>
              <a:cxn ang="0">
                <a:pos x="101" y="54"/>
              </a:cxn>
              <a:cxn ang="0">
                <a:pos x="106" y="89"/>
              </a:cxn>
              <a:cxn ang="0">
                <a:pos x="187" y="102"/>
              </a:cxn>
              <a:cxn ang="0">
                <a:pos x="90" y="98"/>
              </a:cxn>
              <a:cxn ang="0">
                <a:pos x="74" y="34"/>
              </a:cxn>
              <a:cxn ang="0">
                <a:pos x="0" y="0"/>
              </a:cxn>
            </a:cxnLst>
            <a:rect l="0" t="0" r="r" b="b"/>
            <a:pathLst>
              <a:path w="187" h="102">
                <a:moveTo>
                  <a:pt x="0" y="0"/>
                </a:moveTo>
                <a:lnTo>
                  <a:pt x="84" y="9"/>
                </a:lnTo>
                <a:lnTo>
                  <a:pt x="101" y="23"/>
                </a:lnTo>
                <a:lnTo>
                  <a:pt x="101" y="54"/>
                </a:lnTo>
                <a:lnTo>
                  <a:pt x="106" y="89"/>
                </a:lnTo>
                <a:lnTo>
                  <a:pt x="187" y="102"/>
                </a:lnTo>
                <a:lnTo>
                  <a:pt x="90" y="98"/>
                </a:lnTo>
                <a:lnTo>
                  <a:pt x="74" y="34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Freeform 149"/>
          <p:cNvSpPr>
            <a:spLocks/>
          </p:cNvSpPr>
          <p:nvPr/>
        </p:nvSpPr>
        <p:spPr bwMode="auto">
          <a:xfrm>
            <a:off x="508005" y="5024449"/>
            <a:ext cx="19367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4" y="7"/>
              </a:cxn>
              <a:cxn ang="0">
                <a:pos x="313" y="44"/>
              </a:cxn>
              <a:cxn ang="0">
                <a:pos x="431" y="51"/>
              </a:cxn>
              <a:cxn ang="0">
                <a:pos x="527" y="71"/>
              </a:cxn>
              <a:cxn ang="0">
                <a:pos x="563" y="122"/>
              </a:cxn>
              <a:cxn ang="0">
                <a:pos x="609" y="150"/>
              </a:cxn>
              <a:cxn ang="0">
                <a:pos x="563" y="141"/>
              </a:cxn>
              <a:cxn ang="0">
                <a:pos x="521" y="84"/>
              </a:cxn>
              <a:cxn ang="0">
                <a:pos x="392" y="58"/>
              </a:cxn>
              <a:cxn ang="0">
                <a:pos x="313" y="58"/>
              </a:cxn>
              <a:cxn ang="0">
                <a:pos x="252" y="44"/>
              </a:cxn>
              <a:cxn ang="0">
                <a:pos x="146" y="17"/>
              </a:cxn>
              <a:cxn ang="0">
                <a:pos x="0" y="0"/>
              </a:cxn>
            </a:cxnLst>
            <a:rect l="0" t="0" r="r" b="b"/>
            <a:pathLst>
              <a:path w="609" h="150">
                <a:moveTo>
                  <a:pt x="0" y="0"/>
                </a:moveTo>
                <a:lnTo>
                  <a:pt x="154" y="7"/>
                </a:lnTo>
                <a:lnTo>
                  <a:pt x="313" y="44"/>
                </a:lnTo>
                <a:lnTo>
                  <a:pt x="431" y="51"/>
                </a:lnTo>
                <a:lnTo>
                  <a:pt x="527" y="71"/>
                </a:lnTo>
                <a:lnTo>
                  <a:pt x="563" y="122"/>
                </a:lnTo>
                <a:lnTo>
                  <a:pt x="609" y="150"/>
                </a:lnTo>
                <a:lnTo>
                  <a:pt x="563" y="141"/>
                </a:lnTo>
                <a:lnTo>
                  <a:pt x="521" y="84"/>
                </a:lnTo>
                <a:lnTo>
                  <a:pt x="392" y="58"/>
                </a:lnTo>
                <a:lnTo>
                  <a:pt x="313" y="58"/>
                </a:lnTo>
                <a:lnTo>
                  <a:pt x="252" y="44"/>
                </a:lnTo>
                <a:lnTo>
                  <a:pt x="146" y="1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150"/>
          <p:cNvSpPr>
            <a:spLocks/>
          </p:cNvSpPr>
          <p:nvPr/>
        </p:nvSpPr>
        <p:spPr bwMode="auto">
          <a:xfrm>
            <a:off x="314325" y="4373564"/>
            <a:ext cx="168275" cy="184150"/>
          </a:xfrm>
          <a:custGeom>
            <a:avLst/>
            <a:gdLst/>
            <a:ahLst/>
            <a:cxnLst>
              <a:cxn ang="0">
                <a:pos x="357" y="20"/>
              </a:cxn>
              <a:cxn ang="0">
                <a:pos x="403" y="53"/>
              </a:cxn>
              <a:cxn ang="0">
                <a:pos x="428" y="94"/>
              </a:cxn>
              <a:cxn ang="0">
                <a:pos x="451" y="138"/>
              </a:cxn>
              <a:cxn ang="0">
                <a:pos x="464" y="161"/>
              </a:cxn>
              <a:cxn ang="0">
                <a:pos x="464" y="186"/>
              </a:cxn>
              <a:cxn ang="0">
                <a:pos x="453" y="216"/>
              </a:cxn>
              <a:cxn ang="0">
                <a:pos x="476" y="239"/>
              </a:cxn>
              <a:cxn ang="0">
                <a:pos x="511" y="301"/>
              </a:cxn>
              <a:cxn ang="0">
                <a:pos x="529" y="334"/>
              </a:cxn>
              <a:cxn ang="0">
                <a:pos x="529" y="346"/>
              </a:cxn>
              <a:cxn ang="0">
                <a:pos x="526" y="357"/>
              </a:cxn>
              <a:cxn ang="0">
                <a:pos x="510" y="361"/>
              </a:cxn>
              <a:cxn ang="0">
                <a:pos x="487" y="362"/>
              </a:cxn>
              <a:cxn ang="0">
                <a:pos x="475" y="366"/>
              </a:cxn>
              <a:cxn ang="0">
                <a:pos x="476" y="391"/>
              </a:cxn>
              <a:cxn ang="0">
                <a:pos x="483" y="421"/>
              </a:cxn>
              <a:cxn ang="0">
                <a:pos x="469" y="437"/>
              </a:cxn>
              <a:cxn ang="0">
                <a:pos x="473" y="459"/>
              </a:cxn>
              <a:cxn ang="0">
                <a:pos x="462" y="472"/>
              </a:cxn>
              <a:cxn ang="0">
                <a:pos x="452" y="511"/>
              </a:cxn>
              <a:cxn ang="0">
                <a:pos x="436" y="523"/>
              </a:cxn>
              <a:cxn ang="0">
                <a:pos x="411" y="523"/>
              </a:cxn>
              <a:cxn ang="0">
                <a:pos x="375" y="517"/>
              </a:cxn>
              <a:cxn ang="0">
                <a:pos x="339" y="511"/>
              </a:cxn>
              <a:cxn ang="0">
                <a:pos x="342" y="580"/>
              </a:cxn>
              <a:cxn ang="0">
                <a:pos x="60" y="488"/>
              </a:cxn>
              <a:cxn ang="0">
                <a:pos x="83" y="435"/>
              </a:cxn>
              <a:cxn ang="0">
                <a:pos x="78" y="394"/>
              </a:cxn>
              <a:cxn ang="0">
                <a:pos x="0" y="316"/>
              </a:cxn>
              <a:cxn ang="0">
                <a:pos x="0" y="111"/>
              </a:cxn>
              <a:cxn ang="0">
                <a:pos x="52" y="55"/>
              </a:cxn>
              <a:cxn ang="0">
                <a:pos x="117" y="25"/>
              </a:cxn>
              <a:cxn ang="0">
                <a:pos x="186" y="0"/>
              </a:cxn>
              <a:cxn ang="0">
                <a:pos x="276" y="13"/>
              </a:cxn>
              <a:cxn ang="0">
                <a:pos x="357" y="20"/>
              </a:cxn>
            </a:cxnLst>
            <a:rect l="0" t="0" r="r" b="b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151"/>
          <p:cNvSpPr>
            <a:spLocks/>
          </p:cNvSpPr>
          <p:nvPr/>
        </p:nvSpPr>
        <p:spPr bwMode="auto">
          <a:xfrm>
            <a:off x="463555" y="4484689"/>
            <a:ext cx="9525" cy="15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3" y="6"/>
              </a:cxn>
              <a:cxn ang="0">
                <a:pos x="8" y="5"/>
              </a:cxn>
              <a:cxn ang="0">
                <a:pos x="2" y="6"/>
              </a:cxn>
              <a:cxn ang="0">
                <a:pos x="0" y="1"/>
              </a:cxn>
              <a:cxn ang="0">
                <a:pos x="9" y="0"/>
              </a:cxn>
              <a:cxn ang="0">
                <a:pos x="30" y="2"/>
              </a:cxn>
            </a:cxnLst>
            <a:rect l="0" t="0" r="r" b="b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Freeform 152"/>
          <p:cNvSpPr>
            <a:spLocks/>
          </p:cNvSpPr>
          <p:nvPr/>
        </p:nvSpPr>
        <p:spPr bwMode="auto">
          <a:xfrm>
            <a:off x="460377" y="4478339"/>
            <a:ext cx="3175" cy="635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3" y="6"/>
              </a:cxn>
              <a:cxn ang="0">
                <a:pos x="3" y="12"/>
              </a:cxn>
              <a:cxn ang="0">
                <a:pos x="2" y="22"/>
              </a:cxn>
              <a:cxn ang="0">
                <a:pos x="0" y="8"/>
              </a:cxn>
              <a:cxn ang="0">
                <a:pos x="0" y="1"/>
              </a:cxn>
              <a:cxn ang="0">
                <a:pos x="11" y="0"/>
              </a:cxn>
            </a:cxnLst>
            <a:rect l="0" t="0" r="r" b="b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Freeform 153"/>
          <p:cNvSpPr>
            <a:spLocks/>
          </p:cNvSpPr>
          <p:nvPr/>
        </p:nvSpPr>
        <p:spPr bwMode="auto">
          <a:xfrm>
            <a:off x="452438" y="4456114"/>
            <a:ext cx="4762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4"/>
              </a:cxn>
              <a:cxn ang="0">
                <a:pos x="13" y="42"/>
              </a:cxn>
              <a:cxn ang="0">
                <a:pos x="6" y="30"/>
              </a:cxn>
              <a:cxn ang="0">
                <a:pos x="0" y="0"/>
              </a:cxn>
            </a:cxnLst>
            <a:rect l="0" t="0" r="r" b="b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154"/>
          <p:cNvSpPr>
            <a:spLocks/>
          </p:cNvSpPr>
          <p:nvPr/>
        </p:nvSpPr>
        <p:spPr bwMode="auto">
          <a:xfrm>
            <a:off x="434975" y="4441827"/>
            <a:ext cx="19050" cy="11112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5" y="20"/>
              </a:cxn>
              <a:cxn ang="0">
                <a:pos x="47" y="26"/>
              </a:cxn>
              <a:cxn ang="0">
                <a:pos x="47" y="29"/>
              </a:cxn>
              <a:cxn ang="0">
                <a:pos x="51" y="36"/>
              </a:cxn>
              <a:cxn ang="0">
                <a:pos x="43" y="24"/>
              </a:cxn>
              <a:cxn ang="0">
                <a:pos x="32" y="24"/>
              </a:cxn>
              <a:cxn ang="0">
                <a:pos x="20" y="20"/>
              </a:cxn>
              <a:cxn ang="0">
                <a:pos x="0" y="19"/>
              </a:cxn>
              <a:cxn ang="0">
                <a:pos x="20" y="7"/>
              </a:cxn>
              <a:cxn ang="0">
                <a:pos x="56" y="0"/>
              </a:cxn>
            </a:cxnLst>
            <a:rect l="0" t="0" r="r" b="b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155"/>
          <p:cNvSpPr>
            <a:spLocks/>
          </p:cNvSpPr>
          <p:nvPr/>
        </p:nvSpPr>
        <p:spPr bwMode="auto">
          <a:xfrm>
            <a:off x="427038" y="4424374"/>
            <a:ext cx="31750" cy="11113"/>
          </a:xfrm>
          <a:custGeom>
            <a:avLst/>
            <a:gdLst/>
            <a:ahLst/>
            <a:cxnLst>
              <a:cxn ang="0">
                <a:pos x="96" y="17"/>
              </a:cxn>
              <a:cxn ang="0">
                <a:pos x="92" y="29"/>
              </a:cxn>
              <a:cxn ang="0">
                <a:pos x="81" y="34"/>
              </a:cxn>
              <a:cxn ang="0">
                <a:pos x="66" y="24"/>
              </a:cxn>
              <a:cxn ang="0">
                <a:pos x="47" y="17"/>
              </a:cxn>
              <a:cxn ang="0">
                <a:pos x="15" y="17"/>
              </a:cxn>
              <a:cxn ang="0">
                <a:pos x="0" y="18"/>
              </a:cxn>
              <a:cxn ang="0">
                <a:pos x="24" y="9"/>
              </a:cxn>
              <a:cxn ang="0">
                <a:pos x="41" y="4"/>
              </a:cxn>
              <a:cxn ang="0">
                <a:pos x="39" y="0"/>
              </a:cxn>
              <a:cxn ang="0">
                <a:pos x="56" y="7"/>
              </a:cxn>
              <a:cxn ang="0">
                <a:pos x="54" y="2"/>
              </a:cxn>
              <a:cxn ang="0">
                <a:pos x="68" y="9"/>
              </a:cxn>
              <a:cxn ang="0">
                <a:pos x="79" y="9"/>
              </a:cxn>
              <a:cxn ang="0">
                <a:pos x="96" y="17"/>
              </a:cxn>
            </a:cxnLst>
            <a:rect l="0" t="0" r="r" b="b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156"/>
          <p:cNvSpPr>
            <a:spLocks/>
          </p:cNvSpPr>
          <p:nvPr/>
        </p:nvSpPr>
        <p:spPr bwMode="auto">
          <a:xfrm>
            <a:off x="371477" y="4440249"/>
            <a:ext cx="17463" cy="34925"/>
          </a:xfrm>
          <a:custGeom>
            <a:avLst/>
            <a:gdLst/>
            <a:ahLst/>
            <a:cxnLst>
              <a:cxn ang="0">
                <a:pos x="56" y="21"/>
              </a:cxn>
              <a:cxn ang="0">
                <a:pos x="39" y="8"/>
              </a:cxn>
              <a:cxn ang="0">
                <a:pos x="19" y="11"/>
              </a:cxn>
              <a:cxn ang="0">
                <a:pos x="8" y="29"/>
              </a:cxn>
              <a:cxn ang="0">
                <a:pos x="6" y="55"/>
              </a:cxn>
              <a:cxn ang="0">
                <a:pos x="8" y="75"/>
              </a:cxn>
              <a:cxn ang="0">
                <a:pos x="15" y="91"/>
              </a:cxn>
              <a:cxn ang="0">
                <a:pos x="24" y="66"/>
              </a:cxn>
              <a:cxn ang="0">
                <a:pos x="35" y="52"/>
              </a:cxn>
              <a:cxn ang="0">
                <a:pos x="53" y="42"/>
              </a:cxn>
              <a:cxn ang="0">
                <a:pos x="38" y="62"/>
              </a:cxn>
              <a:cxn ang="0">
                <a:pos x="22" y="79"/>
              </a:cxn>
              <a:cxn ang="0">
                <a:pos x="21" y="95"/>
              </a:cxn>
              <a:cxn ang="0">
                <a:pos x="28" y="110"/>
              </a:cxn>
              <a:cxn ang="0">
                <a:pos x="37" y="113"/>
              </a:cxn>
              <a:cxn ang="0">
                <a:pos x="14" y="107"/>
              </a:cxn>
              <a:cxn ang="0">
                <a:pos x="2" y="83"/>
              </a:cxn>
              <a:cxn ang="0">
                <a:pos x="0" y="52"/>
              </a:cxn>
              <a:cxn ang="0">
                <a:pos x="2" y="24"/>
              </a:cxn>
              <a:cxn ang="0">
                <a:pos x="15" y="5"/>
              </a:cxn>
              <a:cxn ang="0">
                <a:pos x="32" y="0"/>
              </a:cxn>
              <a:cxn ang="0">
                <a:pos x="48" y="3"/>
              </a:cxn>
              <a:cxn ang="0">
                <a:pos x="56" y="21"/>
              </a:cxn>
            </a:cxnLst>
            <a:rect l="0" t="0" r="r" b="b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157"/>
          <p:cNvSpPr>
            <a:spLocks/>
          </p:cNvSpPr>
          <p:nvPr/>
        </p:nvSpPr>
        <p:spPr bwMode="auto">
          <a:xfrm>
            <a:off x="365129" y="4433899"/>
            <a:ext cx="28575" cy="49213"/>
          </a:xfrm>
          <a:custGeom>
            <a:avLst/>
            <a:gdLst/>
            <a:ahLst/>
            <a:cxnLst>
              <a:cxn ang="0">
                <a:pos x="91" y="38"/>
              </a:cxn>
              <a:cxn ang="0">
                <a:pos x="76" y="13"/>
              </a:cxn>
              <a:cxn ang="0">
                <a:pos x="54" y="7"/>
              </a:cxn>
              <a:cxn ang="0">
                <a:pos x="24" y="12"/>
              </a:cxn>
              <a:cxn ang="0">
                <a:pos x="14" y="25"/>
              </a:cxn>
              <a:cxn ang="0">
                <a:pos x="7" y="48"/>
              </a:cxn>
              <a:cxn ang="0">
                <a:pos x="7" y="66"/>
              </a:cxn>
              <a:cxn ang="0">
                <a:pos x="11" y="79"/>
              </a:cxn>
              <a:cxn ang="0">
                <a:pos x="11" y="98"/>
              </a:cxn>
              <a:cxn ang="0">
                <a:pos x="15" y="120"/>
              </a:cxn>
              <a:cxn ang="0">
                <a:pos x="34" y="142"/>
              </a:cxn>
              <a:cxn ang="0">
                <a:pos x="47" y="142"/>
              </a:cxn>
              <a:cxn ang="0">
                <a:pos x="63" y="142"/>
              </a:cxn>
              <a:cxn ang="0">
                <a:pos x="63" y="144"/>
              </a:cxn>
              <a:cxn ang="0">
                <a:pos x="51" y="153"/>
              </a:cxn>
              <a:cxn ang="0">
                <a:pos x="36" y="151"/>
              </a:cxn>
              <a:cxn ang="0">
                <a:pos x="19" y="144"/>
              </a:cxn>
              <a:cxn ang="0">
                <a:pos x="6" y="121"/>
              </a:cxn>
              <a:cxn ang="0">
                <a:pos x="5" y="86"/>
              </a:cxn>
              <a:cxn ang="0">
                <a:pos x="0" y="62"/>
              </a:cxn>
              <a:cxn ang="0">
                <a:pos x="0" y="41"/>
              </a:cxn>
              <a:cxn ang="0">
                <a:pos x="9" y="23"/>
              </a:cxn>
              <a:cxn ang="0">
                <a:pos x="18" y="7"/>
              </a:cxn>
              <a:cxn ang="0">
                <a:pos x="42" y="0"/>
              </a:cxn>
              <a:cxn ang="0">
                <a:pos x="76" y="5"/>
              </a:cxn>
              <a:cxn ang="0">
                <a:pos x="89" y="13"/>
              </a:cxn>
              <a:cxn ang="0">
                <a:pos x="91" y="38"/>
              </a:cxn>
            </a:cxnLst>
            <a:rect l="0" t="0" r="r" b="b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158"/>
          <p:cNvSpPr>
            <a:spLocks/>
          </p:cNvSpPr>
          <p:nvPr/>
        </p:nvSpPr>
        <p:spPr bwMode="auto">
          <a:xfrm>
            <a:off x="382591" y="4486287"/>
            <a:ext cx="26987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27"/>
              </a:cxn>
              <a:cxn ang="0">
                <a:pos x="27" y="57"/>
              </a:cxn>
              <a:cxn ang="0">
                <a:pos x="45" y="83"/>
              </a:cxn>
              <a:cxn ang="0">
                <a:pos x="70" y="116"/>
              </a:cxn>
              <a:cxn ang="0">
                <a:pos x="83" y="127"/>
              </a:cxn>
              <a:cxn ang="0">
                <a:pos x="55" y="113"/>
              </a:cxn>
              <a:cxn ang="0">
                <a:pos x="33" y="82"/>
              </a:cxn>
              <a:cxn ang="0">
                <a:pos x="12" y="46"/>
              </a:cxn>
              <a:cxn ang="0">
                <a:pos x="0" y="0"/>
              </a:cxn>
            </a:cxnLst>
            <a:rect l="0" t="0" r="r" b="b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Freeform 159"/>
          <p:cNvSpPr>
            <a:spLocks/>
          </p:cNvSpPr>
          <p:nvPr/>
        </p:nvSpPr>
        <p:spPr bwMode="auto">
          <a:xfrm>
            <a:off x="301630" y="4348164"/>
            <a:ext cx="150813" cy="152400"/>
          </a:xfrm>
          <a:custGeom>
            <a:avLst/>
            <a:gdLst/>
            <a:ahLst/>
            <a:cxnLst>
              <a:cxn ang="0">
                <a:pos x="440" y="138"/>
              </a:cxn>
              <a:cxn ang="0">
                <a:pos x="367" y="127"/>
              </a:cxn>
              <a:cxn ang="0">
                <a:pos x="320" y="133"/>
              </a:cxn>
              <a:cxn ang="0">
                <a:pos x="290" y="168"/>
              </a:cxn>
              <a:cxn ang="0">
                <a:pos x="308" y="209"/>
              </a:cxn>
              <a:cxn ang="0">
                <a:pos x="331" y="224"/>
              </a:cxn>
              <a:cxn ang="0">
                <a:pos x="338" y="262"/>
              </a:cxn>
              <a:cxn ang="0">
                <a:pos x="324" y="287"/>
              </a:cxn>
              <a:cxn ang="0">
                <a:pos x="335" y="325"/>
              </a:cxn>
              <a:cxn ang="0">
                <a:pos x="306" y="325"/>
              </a:cxn>
              <a:cxn ang="0">
                <a:pos x="298" y="282"/>
              </a:cxn>
              <a:cxn ang="0">
                <a:pos x="280" y="262"/>
              </a:cxn>
              <a:cxn ang="0">
                <a:pos x="243" y="262"/>
              </a:cxn>
              <a:cxn ang="0">
                <a:pos x="209" y="271"/>
              </a:cxn>
              <a:cxn ang="0">
                <a:pos x="197" y="301"/>
              </a:cxn>
              <a:cxn ang="0">
                <a:pos x="193" y="341"/>
              </a:cxn>
              <a:cxn ang="0">
                <a:pos x="197" y="370"/>
              </a:cxn>
              <a:cxn ang="0">
                <a:pos x="197" y="391"/>
              </a:cxn>
              <a:cxn ang="0">
                <a:pos x="195" y="416"/>
              </a:cxn>
              <a:cxn ang="0">
                <a:pos x="172" y="439"/>
              </a:cxn>
              <a:cxn ang="0">
                <a:pos x="156" y="453"/>
              </a:cxn>
              <a:cxn ang="0">
                <a:pos x="115" y="480"/>
              </a:cxn>
              <a:cxn ang="0">
                <a:pos x="37" y="399"/>
              </a:cxn>
              <a:cxn ang="0">
                <a:pos x="14" y="334"/>
              </a:cxn>
              <a:cxn ang="0">
                <a:pos x="5" y="229"/>
              </a:cxn>
              <a:cxn ang="0">
                <a:pos x="0" y="154"/>
              </a:cxn>
              <a:cxn ang="0">
                <a:pos x="9" y="82"/>
              </a:cxn>
              <a:cxn ang="0">
                <a:pos x="30" y="42"/>
              </a:cxn>
              <a:cxn ang="0">
                <a:pos x="78" y="15"/>
              </a:cxn>
              <a:cxn ang="0">
                <a:pos x="121" y="7"/>
              </a:cxn>
              <a:cxn ang="0">
                <a:pos x="204" y="0"/>
              </a:cxn>
              <a:cxn ang="0">
                <a:pos x="285" y="5"/>
              </a:cxn>
              <a:cxn ang="0">
                <a:pos x="387" y="22"/>
              </a:cxn>
              <a:cxn ang="0">
                <a:pos x="432" y="44"/>
              </a:cxn>
              <a:cxn ang="0">
                <a:pos x="455" y="67"/>
              </a:cxn>
              <a:cxn ang="0">
                <a:pos x="478" y="102"/>
              </a:cxn>
              <a:cxn ang="0">
                <a:pos x="475" y="120"/>
              </a:cxn>
              <a:cxn ang="0">
                <a:pos x="440" y="138"/>
              </a:cxn>
            </a:cxnLst>
            <a:rect l="0" t="0" r="r" b="b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60"/>
          <p:cNvSpPr>
            <a:spLocks/>
          </p:cNvSpPr>
          <p:nvPr/>
        </p:nvSpPr>
        <p:spPr bwMode="auto">
          <a:xfrm>
            <a:off x="304800" y="4349752"/>
            <a:ext cx="144463" cy="146050"/>
          </a:xfrm>
          <a:custGeom>
            <a:avLst/>
            <a:gdLst/>
            <a:ahLst/>
            <a:cxnLst>
              <a:cxn ang="0">
                <a:pos x="436" y="69"/>
              </a:cxn>
              <a:cxn ang="0">
                <a:pos x="444" y="108"/>
              </a:cxn>
              <a:cxn ang="0">
                <a:pos x="339" y="113"/>
              </a:cxn>
              <a:cxn ang="0">
                <a:pos x="247" y="90"/>
              </a:cxn>
              <a:cxn ang="0">
                <a:pos x="291" y="105"/>
              </a:cxn>
              <a:cxn ang="0">
                <a:pos x="302" y="120"/>
              </a:cxn>
              <a:cxn ang="0">
                <a:pos x="256" y="116"/>
              </a:cxn>
              <a:cxn ang="0">
                <a:pos x="246" y="122"/>
              </a:cxn>
              <a:cxn ang="0">
                <a:pos x="272" y="154"/>
              </a:cxn>
              <a:cxn ang="0">
                <a:pos x="264" y="161"/>
              </a:cxn>
              <a:cxn ang="0">
                <a:pos x="289" y="199"/>
              </a:cxn>
              <a:cxn ang="0">
                <a:pos x="205" y="181"/>
              </a:cxn>
              <a:cxn ang="0">
                <a:pos x="315" y="222"/>
              </a:cxn>
              <a:cxn ang="0">
                <a:pos x="254" y="214"/>
              </a:cxn>
              <a:cxn ang="0">
                <a:pos x="309" y="242"/>
              </a:cxn>
              <a:cxn ang="0">
                <a:pos x="291" y="255"/>
              </a:cxn>
              <a:cxn ang="0">
                <a:pos x="202" y="246"/>
              </a:cxn>
              <a:cxn ang="0">
                <a:pos x="137" y="253"/>
              </a:cxn>
              <a:cxn ang="0">
                <a:pos x="141" y="271"/>
              </a:cxn>
              <a:cxn ang="0">
                <a:pos x="126" y="280"/>
              </a:cxn>
              <a:cxn ang="0">
                <a:pos x="178" y="317"/>
              </a:cxn>
              <a:cxn ang="0">
                <a:pos x="131" y="315"/>
              </a:cxn>
              <a:cxn ang="0">
                <a:pos x="178" y="365"/>
              </a:cxn>
              <a:cxn ang="0">
                <a:pos x="145" y="363"/>
              </a:cxn>
              <a:cxn ang="0">
                <a:pos x="159" y="418"/>
              </a:cxn>
              <a:cxn ang="0">
                <a:pos x="100" y="337"/>
              </a:cxn>
              <a:cxn ang="0">
                <a:pos x="156" y="429"/>
              </a:cxn>
              <a:cxn ang="0">
                <a:pos x="88" y="395"/>
              </a:cxn>
              <a:cxn ang="0">
                <a:pos x="104" y="430"/>
              </a:cxn>
              <a:cxn ang="0">
                <a:pos x="69" y="429"/>
              </a:cxn>
              <a:cxn ang="0">
                <a:pos x="12" y="275"/>
              </a:cxn>
              <a:cxn ang="0">
                <a:pos x="39" y="181"/>
              </a:cxn>
              <a:cxn ang="0">
                <a:pos x="88" y="189"/>
              </a:cxn>
              <a:cxn ang="0">
                <a:pos x="5" y="158"/>
              </a:cxn>
              <a:cxn ang="0">
                <a:pos x="61" y="100"/>
              </a:cxn>
              <a:cxn ang="0">
                <a:pos x="97" y="100"/>
              </a:cxn>
              <a:cxn ang="0">
                <a:pos x="21" y="49"/>
              </a:cxn>
              <a:cxn ang="0">
                <a:pos x="111" y="28"/>
              </a:cxn>
              <a:cxn ang="0">
                <a:pos x="86" y="10"/>
              </a:cxn>
              <a:cxn ang="0">
                <a:pos x="198" y="8"/>
              </a:cxn>
              <a:cxn ang="0">
                <a:pos x="241" y="23"/>
              </a:cxn>
              <a:cxn ang="0">
                <a:pos x="249" y="2"/>
              </a:cxn>
              <a:cxn ang="0">
                <a:pos x="337" y="37"/>
              </a:cxn>
              <a:cxn ang="0">
                <a:pos x="322" y="10"/>
              </a:cxn>
            </a:cxnLst>
            <a:rect l="0" t="0" r="r" b="b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" name="Group 161"/>
          <p:cNvGrpSpPr>
            <a:grpSpLocks/>
          </p:cNvGrpSpPr>
          <p:nvPr/>
        </p:nvGrpSpPr>
        <p:grpSpPr bwMode="auto">
          <a:xfrm>
            <a:off x="598489" y="4719639"/>
            <a:ext cx="157162" cy="96838"/>
            <a:chOff x="377" y="1962"/>
            <a:chExt cx="99" cy="61"/>
          </a:xfrm>
        </p:grpSpPr>
        <p:sp>
          <p:nvSpPr>
            <p:cNvPr id="165" name="Freeform 162"/>
            <p:cNvSpPr>
              <a:spLocks/>
            </p:cNvSpPr>
            <p:nvPr/>
          </p:nvSpPr>
          <p:spPr bwMode="auto">
            <a:xfrm>
              <a:off x="377" y="1962"/>
              <a:ext cx="99" cy="61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1" y="168"/>
                </a:cxn>
                <a:cxn ang="0">
                  <a:pos x="84" y="163"/>
                </a:cxn>
                <a:cxn ang="0">
                  <a:pos x="98" y="150"/>
                </a:cxn>
                <a:cxn ang="0">
                  <a:pos x="112" y="130"/>
                </a:cxn>
                <a:cxn ang="0">
                  <a:pos x="142" y="102"/>
                </a:cxn>
                <a:cxn ang="0">
                  <a:pos x="197" y="56"/>
                </a:cxn>
                <a:cxn ang="0">
                  <a:pos x="206" y="41"/>
                </a:cxn>
                <a:cxn ang="0">
                  <a:pos x="221" y="28"/>
                </a:cxn>
                <a:cxn ang="0">
                  <a:pos x="249" y="23"/>
                </a:cxn>
                <a:cxn ang="0">
                  <a:pos x="336" y="8"/>
                </a:cxn>
                <a:cxn ang="0">
                  <a:pos x="360" y="0"/>
                </a:cxn>
                <a:cxn ang="0">
                  <a:pos x="382" y="11"/>
                </a:cxn>
                <a:cxn ang="0">
                  <a:pos x="393" y="20"/>
                </a:cxn>
                <a:cxn ang="0">
                  <a:pos x="443" y="37"/>
                </a:cxn>
                <a:cxn ang="0">
                  <a:pos x="464" y="45"/>
                </a:cxn>
                <a:cxn ang="0">
                  <a:pos x="471" y="53"/>
                </a:cxn>
                <a:cxn ang="0">
                  <a:pos x="481" y="81"/>
                </a:cxn>
                <a:cxn ang="0">
                  <a:pos x="486" y="96"/>
                </a:cxn>
                <a:cxn ang="0">
                  <a:pos x="490" y="104"/>
                </a:cxn>
                <a:cxn ang="0">
                  <a:pos x="497" y="119"/>
                </a:cxn>
                <a:cxn ang="0">
                  <a:pos x="497" y="129"/>
                </a:cxn>
                <a:cxn ang="0">
                  <a:pos x="487" y="137"/>
                </a:cxn>
                <a:cxn ang="0">
                  <a:pos x="466" y="136"/>
                </a:cxn>
                <a:cxn ang="0">
                  <a:pos x="434" y="121"/>
                </a:cxn>
                <a:cxn ang="0">
                  <a:pos x="393" y="113"/>
                </a:cxn>
                <a:cxn ang="0">
                  <a:pos x="356" y="119"/>
                </a:cxn>
                <a:cxn ang="0">
                  <a:pos x="395" y="128"/>
                </a:cxn>
                <a:cxn ang="0">
                  <a:pos x="422" y="137"/>
                </a:cxn>
                <a:cxn ang="0">
                  <a:pos x="454" y="150"/>
                </a:cxn>
                <a:cxn ang="0">
                  <a:pos x="462" y="161"/>
                </a:cxn>
                <a:cxn ang="0">
                  <a:pos x="462" y="173"/>
                </a:cxn>
                <a:cxn ang="0">
                  <a:pos x="449" y="182"/>
                </a:cxn>
                <a:cxn ang="0">
                  <a:pos x="435" y="179"/>
                </a:cxn>
                <a:cxn ang="0">
                  <a:pos x="391" y="168"/>
                </a:cxn>
                <a:cxn ang="0">
                  <a:pos x="351" y="166"/>
                </a:cxn>
                <a:cxn ang="0">
                  <a:pos x="320" y="168"/>
                </a:cxn>
                <a:cxn ang="0">
                  <a:pos x="303" y="179"/>
                </a:cxn>
                <a:cxn ang="0">
                  <a:pos x="282" y="200"/>
                </a:cxn>
                <a:cxn ang="0">
                  <a:pos x="267" y="223"/>
                </a:cxn>
                <a:cxn ang="0">
                  <a:pos x="251" y="246"/>
                </a:cxn>
                <a:cxn ang="0">
                  <a:pos x="237" y="263"/>
                </a:cxn>
                <a:cxn ang="0">
                  <a:pos x="213" y="280"/>
                </a:cxn>
                <a:cxn ang="0">
                  <a:pos x="190" y="284"/>
                </a:cxn>
                <a:cxn ang="0">
                  <a:pos x="165" y="287"/>
                </a:cxn>
                <a:cxn ang="0">
                  <a:pos x="135" y="284"/>
                </a:cxn>
                <a:cxn ang="0">
                  <a:pos x="112" y="282"/>
                </a:cxn>
                <a:cxn ang="0">
                  <a:pos x="82" y="290"/>
                </a:cxn>
                <a:cxn ang="0">
                  <a:pos x="0" y="305"/>
                </a:cxn>
                <a:cxn ang="0">
                  <a:pos x="0" y="182"/>
                </a:cxn>
              </a:cxnLst>
              <a:rect l="0" t="0" r="r" b="b"/>
              <a:pathLst>
                <a:path w="497" h="305">
                  <a:moveTo>
                    <a:pt x="0" y="182"/>
                  </a:moveTo>
                  <a:lnTo>
                    <a:pt x="61" y="168"/>
                  </a:lnTo>
                  <a:lnTo>
                    <a:pt x="84" y="163"/>
                  </a:lnTo>
                  <a:lnTo>
                    <a:pt x="98" y="150"/>
                  </a:lnTo>
                  <a:lnTo>
                    <a:pt x="112" y="130"/>
                  </a:lnTo>
                  <a:lnTo>
                    <a:pt x="142" y="102"/>
                  </a:lnTo>
                  <a:lnTo>
                    <a:pt x="197" y="56"/>
                  </a:lnTo>
                  <a:lnTo>
                    <a:pt x="206" y="41"/>
                  </a:lnTo>
                  <a:lnTo>
                    <a:pt x="221" y="28"/>
                  </a:lnTo>
                  <a:lnTo>
                    <a:pt x="249" y="23"/>
                  </a:lnTo>
                  <a:lnTo>
                    <a:pt x="336" y="8"/>
                  </a:lnTo>
                  <a:lnTo>
                    <a:pt x="360" y="0"/>
                  </a:lnTo>
                  <a:lnTo>
                    <a:pt x="382" y="11"/>
                  </a:lnTo>
                  <a:lnTo>
                    <a:pt x="393" y="20"/>
                  </a:lnTo>
                  <a:lnTo>
                    <a:pt x="443" y="37"/>
                  </a:lnTo>
                  <a:lnTo>
                    <a:pt x="464" y="45"/>
                  </a:lnTo>
                  <a:lnTo>
                    <a:pt x="471" y="53"/>
                  </a:lnTo>
                  <a:lnTo>
                    <a:pt x="481" y="81"/>
                  </a:lnTo>
                  <a:lnTo>
                    <a:pt x="486" y="96"/>
                  </a:lnTo>
                  <a:lnTo>
                    <a:pt x="490" y="104"/>
                  </a:lnTo>
                  <a:lnTo>
                    <a:pt x="497" y="119"/>
                  </a:lnTo>
                  <a:lnTo>
                    <a:pt x="497" y="129"/>
                  </a:lnTo>
                  <a:lnTo>
                    <a:pt x="487" y="137"/>
                  </a:lnTo>
                  <a:lnTo>
                    <a:pt x="466" y="136"/>
                  </a:lnTo>
                  <a:lnTo>
                    <a:pt x="434" y="121"/>
                  </a:lnTo>
                  <a:lnTo>
                    <a:pt x="393" y="113"/>
                  </a:lnTo>
                  <a:lnTo>
                    <a:pt x="356" y="119"/>
                  </a:lnTo>
                  <a:lnTo>
                    <a:pt x="395" y="128"/>
                  </a:lnTo>
                  <a:lnTo>
                    <a:pt x="422" y="137"/>
                  </a:lnTo>
                  <a:lnTo>
                    <a:pt x="454" y="150"/>
                  </a:lnTo>
                  <a:lnTo>
                    <a:pt x="462" y="161"/>
                  </a:lnTo>
                  <a:lnTo>
                    <a:pt x="462" y="173"/>
                  </a:lnTo>
                  <a:lnTo>
                    <a:pt x="449" y="182"/>
                  </a:lnTo>
                  <a:lnTo>
                    <a:pt x="435" y="179"/>
                  </a:lnTo>
                  <a:lnTo>
                    <a:pt x="391" y="168"/>
                  </a:lnTo>
                  <a:lnTo>
                    <a:pt x="351" y="166"/>
                  </a:lnTo>
                  <a:lnTo>
                    <a:pt x="320" y="168"/>
                  </a:lnTo>
                  <a:lnTo>
                    <a:pt x="303" y="179"/>
                  </a:lnTo>
                  <a:lnTo>
                    <a:pt x="282" y="200"/>
                  </a:lnTo>
                  <a:lnTo>
                    <a:pt x="267" y="223"/>
                  </a:lnTo>
                  <a:lnTo>
                    <a:pt x="251" y="246"/>
                  </a:lnTo>
                  <a:lnTo>
                    <a:pt x="237" y="263"/>
                  </a:lnTo>
                  <a:lnTo>
                    <a:pt x="213" y="280"/>
                  </a:lnTo>
                  <a:lnTo>
                    <a:pt x="190" y="284"/>
                  </a:lnTo>
                  <a:lnTo>
                    <a:pt x="165" y="287"/>
                  </a:lnTo>
                  <a:lnTo>
                    <a:pt x="135" y="284"/>
                  </a:lnTo>
                  <a:lnTo>
                    <a:pt x="112" y="282"/>
                  </a:lnTo>
                  <a:lnTo>
                    <a:pt x="82" y="290"/>
                  </a:lnTo>
                  <a:lnTo>
                    <a:pt x="0" y="305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439" y="1973"/>
              <a:ext cx="32" cy="7"/>
            </a:xfrm>
            <a:custGeom>
              <a:avLst/>
              <a:gdLst/>
              <a:ahLst/>
              <a:cxnLst>
                <a:cxn ang="0">
                  <a:pos x="159" y="37"/>
                </a:cxn>
                <a:cxn ang="0">
                  <a:pos x="132" y="24"/>
                </a:cxn>
                <a:cxn ang="0">
                  <a:pos x="110" y="21"/>
                </a:cxn>
                <a:cxn ang="0">
                  <a:pos x="84" y="13"/>
                </a:cxn>
                <a:cxn ang="0">
                  <a:pos x="61" y="7"/>
                </a:cxn>
                <a:cxn ang="0">
                  <a:pos x="25" y="10"/>
                </a:cxn>
                <a:cxn ang="0">
                  <a:pos x="0" y="13"/>
                </a:cxn>
                <a:cxn ang="0">
                  <a:pos x="38" y="5"/>
                </a:cxn>
                <a:cxn ang="0">
                  <a:pos x="69" y="0"/>
                </a:cxn>
                <a:cxn ang="0">
                  <a:pos x="110" y="17"/>
                </a:cxn>
                <a:cxn ang="0">
                  <a:pos x="132" y="19"/>
                </a:cxn>
                <a:cxn ang="0">
                  <a:pos x="157" y="31"/>
                </a:cxn>
                <a:cxn ang="0">
                  <a:pos x="159" y="37"/>
                </a:cxn>
              </a:cxnLst>
              <a:rect l="0" t="0" r="r" b="b"/>
              <a:pathLst>
                <a:path w="159" h="37">
                  <a:moveTo>
                    <a:pt x="159" y="37"/>
                  </a:moveTo>
                  <a:lnTo>
                    <a:pt x="132" y="24"/>
                  </a:lnTo>
                  <a:lnTo>
                    <a:pt x="110" y="21"/>
                  </a:lnTo>
                  <a:lnTo>
                    <a:pt x="84" y="13"/>
                  </a:lnTo>
                  <a:lnTo>
                    <a:pt x="61" y="7"/>
                  </a:lnTo>
                  <a:lnTo>
                    <a:pt x="25" y="10"/>
                  </a:lnTo>
                  <a:lnTo>
                    <a:pt x="0" y="13"/>
                  </a:lnTo>
                  <a:lnTo>
                    <a:pt x="38" y="5"/>
                  </a:lnTo>
                  <a:lnTo>
                    <a:pt x="69" y="0"/>
                  </a:lnTo>
                  <a:lnTo>
                    <a:pt x="110" y="17"/>
                  </a:lnTo>
                  <a:lnTo>
                    <a:pt x="132" y="19"/>
                  </a:lnTo>
                  <a:lnTo>
                    <a:pt x="157" y="31"/>
                  </a:lnTo>
                  <a:lnTo>
                    <a:pt x="159" y="3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427" y="1965"/>
              <a:ext cx="27" cy="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1"/>
                </a:cxn>
                <a:cxn ang="0">
                  <a:pos x="133" y="8"/>
                </a:cxn>
                <a:cxn ang="0">
                  <a:pos x="120" y="7"/>
                </a:cxn>
                <a:cxn ang="0">
                  <a:pos x="99" y="3"/>
                </a:cxn>
                <a:cxn ang="0">
                  <a:pos x="56" y="15"/>
                </a:cxn>
                <a:cxn ang="0">
                  <a:pos x="32" y="21"/>
                </a:cxn>
                <a:cxn ang="0">
                  <a:pos x="4" y="25"/>
                </a:cxn>
                <a:cxn ang="0">
                  <a:pos x="0" y="21"/>
                </a:cxn>
                <a:cxn ang="0">
                  <a:pos x="29" y="16"/>
                </a:cxn>
                <a:cxn ang="0">
                  <a:pos x="64" y="8"/>
                </a:cxn>
                <a:cxn ang="0">
                  <a:pos x="97" y="0"/>
                </a:cxn>
              </a:cxnLst>
              <a:rect l="0" t="0" r="r" b="b"/>
              <a:pathLst>
                <a:path w="133" h="25">
                  <a:moveTo>
                    <a:pt x="97" y="0"/>
                  </a:moveTo>
                  <a:lnTo>
                    <a:pt x="113" y="1"/>
                  </a:lnTo>
                  <a:lnTo>
                    <a:pt x="133" y="8"/>
                  </a:lnTo>
                  <a:lnTo>
                    <a:pt x="120" y="7"/>
                  </a:lnTo>
                  <a:lnTo>
                    <a:pt x="99" y="3"/>
                  </a:lnTo>
                  <a:lnTo>
                    <a:pt x="56" y="15"/>
                  </a:lnTo>
                  <a:lnTo>
                    <a:pt x="32" y="21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29" y="16"/>
                  </a:lnTo>
                  <a:lnTo>
                    <a:pt x="64" y="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/>
          </p:nvSpPr>
          <p:spPr bwMode="auto">
            <a:xfrm>
              <a:off x="438" y="1984"/>
              <a:ext cx="11" cy="2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46" y="12"/>
                </a:cxn>
                <a:cxn ang="0">
                  <a:pos x="27" y="9"/>
                </a:cxn>
                <a:cxn ang="0">
                  <a:pos x="5" y="9"/>
                </a:cxn>
                <a:cxn ang="0">
                  <a:pos x="0" y="0"/>
                </a:cxn>
                <a:cxn ang="0">
                  <a:pos x="14" y="3"/>
                </a:cxn>
                <a:cxn ang="0">
                  <a:pos x="53" y="5"/>
                </a:cxn>
              </a:cxnLst>
              <a:rect l="0" t="0" r="r" b="b"/>
              <a:pathLst>
                <a:path w="53" h="12">
                  <a:moveTo>
                    <a:pt x="53" y="5"/>
                  </a:moveTo>
                  <a:lnTo>
                    <a:pt x="46" y="12"/>
                  </a:lnTo>
                  <a:lnTo>
                    <a:pt x="27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4" y="3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469" y="1982"/>
              <a:ext cx="3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1" y="23"/>
                </a:cxn>
                <a:cxn ang="0">
                  <a:pos x="0" y="0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6"/>
                  </a:lnTo>
                  <a:lnTo>
                    <a:pt x="2" y="18"/>
                  </a:lnTo>
                  <a:lnTo>
                    <a:pt x="1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462" y="199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11" y="13"/>
                </a:cxn>
                <a:cxn ang="0">
                  <a:pos x="0" y="0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3" y="7"/>
                  </a:lnTo>
                  <a:lnTo>
                    <a:pt x="1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/>
          </p:nvSpPr>
          <p:spPr bwMode="auto">
            <a:xfrm>
              <a:off x="423" y="1977"/>
              <a:ext cx="5" cy="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9"/>
                </a:cxn>
                <a:cxn ang="0">
                  <a:pos x="21" y="17"/>
                </a:cxn>
                <a:cxn ang="0">
                  <a:pos x="0" y="29"/>
                </a:cxn>
                <a:cxn ang="0">
                  <a:pos x="25" y="0"/>
                </a:cxn>
              </a:cxnLst>
              <a:rect l="0" t="0" r="r" b="b"/>
              <a:pathLst>
                <a:path w="25" h="29">
                  <a:moveTo>
                    <a:pt x="25" y="0"/>
                  </a:moveTo>
                  <a:lnTo>
                    <a:pt x="21" y="9"/>
                  </a:lnTo>
                  <a:lnTo>
                    <a:pt x="21" y="17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/>
          </p:nvSpPr>
          <p:spPr bwMode="auto">
            <a:xfrm>
              <a:off x="403" y="1977"/>
              <a:ext cx="16" cy="1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66" y="26"/>
                </a:cxn>
                <a:cxn ang="0">
                  <a:pos x="50" y="46"/>
                </a:cxn>
                <a:cxn ang="0">
                  <a:pos x="0" y="81"/>
                </a:cxn>
                <a:cxn ang="0">
                  <a:pos x="47" y="38"/>
                </a:cxn>
                <a:cxn ang="0">
                  <a:pos x="80" y="0"/>
                </a:cxn>
              </a:cxnLst>
              <a:rect l="0" t="0" r="r" b="b"/>
              <a:pathLst>
                <a:path w="80" h="81">
                  <a:moveTo>
                    <a:pt x="80" y="0"/>
                  </a:moveTo>
                  <a:lnTo>
                    <a:pt x="66" y="26"/>
                  </a:lnTo>
                  <a:lnTo>
                    <a:pt x="50" y="46"/>
                  </a:lnTo>
                  <a:lnTo>
                    <a:pt x="0" y="81"/>
                  </a:lnTo>
                  <a:lnTo>
                    <a:pt x="47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/>
          </p:nvSpPr>
          <p:spPr bwMode="auto">
            <a:xfrm>
              <a:off x="395" y="2000"/>
              <a:ext cx="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0"/>
                </a:cxn>
                <a:cxn ang="0">
                  <a:pos x="15" y="41"/>
                </a:cxn>
                <a:cxn ang="0">
                  <a:pos x="16" y="58"/>
                </a:cxn>
                <a:cxn ang="0">
                  <a:pos x="18" y="33"/>
                </a:cxn>
                <a:cxn ang="0">
                  <a:pos x="16" y="14"/>
                </a:cxn>
                <a:cxn ang="0">
                  <a:pos x="0" y="0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lnTo>
                    <a:pt x="11" y="20"/>
                  </a:lnTo>
                  <a:lnTo>
                    <a:pt x="15" y="41"/>
                  </a:lnTo>
                  <a:lnTo>
                    <a:pt x="16" y="58"/>
                  </a:lnTo>
                  <a:lnTo>
                    <a:pt x="18" y="33"/>
                  </a:lnTo>
                  <a:lnTo>
                    <a:pt x="1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/>
          </p:nvSpPr>
          <p:spPr bwMode="auto">
            <a:xfrm>
              <a:off x="432" y="1988"/>
              <a:ext cx="2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9" y="21"/>
                </a:cxn>
                <a:cxn ang="0">
                  <a:pos x="2" y="0"/>
                </a:cxn>
              </a:cxnLst>
              <a:rect l="0" t="0" r="r" b="b"/>
              <a:pathLst>
                <a:path w="9" h="21">
                  <a:moveTo>
                    <a:pt x="2" y="0"/>
                  </a:moveTo>
                  <a:lnTo>
                    <a:pt x="0" y="9"/>
                  </a:lnTo>
                  <a:lnTo>
                    <a:pt x="9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" name="Group 172"/>
          <p:cNvGrpSpPr>
            <a:grpSpLocks/>
          </p:cNvGrpSpPr>
          <p:nvPr/>
        </p:nvGrpSpPr>
        <p:grpSpPr bwMode="auto">
          <a:xfrm>
            <a:off x="257175" y="4506924"/>
            <a:ext cx="363538" cy="415925"/>
            <a:chOff x="162" y="1828"/>
            <a:chExt cx="229" cy="262"/>
          </a:xfrm>
        </p:grpSpPr>
        <p:sp>
          <p:nvSpPr>
            <p:cNvPr id="176" name="Freeform 173"/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6" y="7"/>
                </a:cxn>
                <a:cxn ang="0">
                  <a:pos x="16" y="10"/>
                </a:cxn>
                <a:cxn ang="0">
                  <a:pos x="6" y="16"/>
                </a:cxn>
                <a:cxn ang="0">
                  <a:pos x="0" y="25"/>
                </a:cxn>
                <a:cxn ang="0">
                  <a:pos x="9" y="22"/>
                </a:cxn>
                <a:cxn ang="0">
                  <a:pos x="26" y="17"/>
                </a:cxn>
                <a:cxn ang="0">
                  <a:pos x="37" y="0"/>
                </a:cxn>
              </a:cxnLst>
              <a:rect l="0" t="0" r="r" b="b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4"/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9" y="0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75"/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5" y="32"/>
                </a:cxn>
                <a:cxn ang="0">
                  <a:pos x="84" y="78"/>
                </a:cxn>
                <a:cxn ang="0">
                  <a:pos x="127" y="122"/>
                </a:cxn>
                <a:cxn ang="0">
                  <a:pos x="218" y="330"/>
                </a:cxn>
                <a:cxn ang="0">
                  <a:pos x="269" y="519"/>
                </a:cxn>
                <a:cxn ang="0">
                  <a:pos x="309" y="772"/>
                </a:cxn>
                <a:cxn ang="0">
                  <a:pos x="182" y="659"/>
                </a:cxn>
                <a:cxn ang="0">
                  <a:pos x="0" y="100"/>
                </a:cxn>
                <a:cxn ang="0">
                  <a:pos x="46" y="0"/>
                </a:cxn>
              </a:cxnLst>
              <a:rect l="0" t="0" r="r" b="b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/>
              <a:ahLst/>
              <a:cxnLst>
                <a:cxn ang="0">
                  <a:pos x="212" y="67"/>
                </a:cxn>
                <a:cxn ang="0">
                  <a:pos x="247" y="0"/>
                </a:cxn>
                <a:cxn ang="0">
                  <a:pos x="528" y="116"/>
                </a:cxn>
                <a:cxn ang="0">
                  <a:pos x="541" y="206"/>
                </a:cxn>
                <a:cxn ang="0">
                  <a:pos x="563" y="238"/>
                </a:cxn>
                <a:cxn ang="0">
                  <a:pos x="595" y="274"/>
                </a:cxn>
                <a:cxn ang="0">
                  <a:pos x="614" y="339"/>
                </a:cxn>
                <a:cxn ang="0">
                  <a:pos x="676" y="487"/>
                </a:cxn>
                <a:cxn ang="0">
                  <a:pos x="727" y="663"/>
                </a:cxn>
                <a:cxn ang="0">
                  <a:pos x="748" y="780"/>
                </a:cxn>
                <a:cxn ang="0">
                  <a:pos x="974" y="785"/>
                </a:cxn>
                <a:cxn ang="0">
                  <a:pos x="1011" y="807"/>
                </a:cxn>
                <a:cxn ang="0">
                  <a:pos x="1115" y="807"/>
                </a:cxn>
                <a:cxn ang="0">
                  <a:pos x="1143" y="853"/>
                </a:cxn>
                <a:cxn ang="0">
                  <a:pos x="1147" y="907"/>
                </a:cxn>
                <a:cxn ang="0">
                  <a:pos x="1137" y="956"/>
                </a:cxn>
                <a:cxn ang="0">
                  <a:pos x="1042" y="974"/>
                </a:cxn>
                <a:cxn ang="0">
                  <a:pos x="997" y="1041"/>
                </a:cxn>
                <a:cxn ang="0">
                  <a:pos x="907" y="1064"/>
                </a:cxn>
                <a:cxn ang="0">
                  <a:pos x="840" y="1064"/>
                </a:cxn>
                <a:cxn ang="0">
                  <a:pos x="763" y="1079"/>
                </a:cxn>
                <a:cxn ang="0">
                  <a:pos x="759" y="1110"/>
                </a:cxn>
                <a:cxn ang="0">
                  <a:pos x="763" y="1177"/>
                </a:cxn>
                <a:cxn ang="0">
                  <a:pos x="754" y="1223"/>
                </a:cxn>
                <a:cxn ang="0">
                  <a:pos x="713" y="1227"/>
                </a:cxn>
                <a:cxn ang="0">
                  <a:pos x="663" y="1236"/>
                </a:cxn>
                <a:cxn ang="0">
                  <a:pos x="614" y="1282"/>
                </a:cxn>
                <a:cxn ang="0">
                  <a:pos x="554" y="1282"/>
                </a:cxn>
                <a:cxn ang="0">
                  <a:pos x="501" y="1276"/>
                </a:cxn>
                <a:cxn ang="0">
                  <a:pos x="420" y="1250"/>
                </a:cxn>
                <a:cxn ang="0">
                  <a:pos x="330" y="1259"/>
                </a:cxn>
                <a:cxn ang="0">
                  <a:pos x="238" y="1285"/>
                </a:cxn>
                <a:cxn ang="0">
                  <a:pos x="153" y="1267"/>
                </a:cxn>
                <a:cxn ang="0">
                  <a:pos x="95" y="1200"/>
                </a:cxn>
                <a:cxn ang="0">
                  <a:pos x="99" y="1128"/>
                </a:cxn>
                <a:cxn ang="0">
                  <a:pos x="76" y="1038"/>
                </a:cxn>
                <a:cxn ang="0">
                  <a:pos x="64" y="920"/>
                </a:cxn>
                <a:cxn ang="0">
                  <a:pos x="36" y="812"/>
                </a:cxn>
                <a:cxn ang="0">
                  <a:pos x="0" y="650"/>
                </a:cxn>
                <a:cxn ang="0">
                  <a:pos x="4" y="487"/>
                </a:cxn>
                <a:cxn ang="0">
                  <a:pos x="4" y="342"/>
                </a:cxn>
                <a:cxn ang="0">
                  <a:pos x="14" y="243"/>
                </a:cxn>
                <a:cxn ang="0">
                  <a:pos x="36" y="198"/>
                </a:cxn>
                <a:cxn ang="0">
                  <a:pos x="87" y="162"/>
                </a:cxn>
                <a:cxn ang="0">
                  <a:pos x="145" y="102"/>
                </a:cxn>
                <a:cxn ang="0">
                  <a:pos x="212" y="67"/>
                </a:cxn>
              </a:cxnLst>
              <a:rect l="0" t="0" r="r" b="b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177"/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/>
              <a:ahLst/>
              <a:cxnLst>
                <a:cxn ang="0">
                  <a:pos x="630" y="990"/>
                </a:cxn>
                <a:cxn ang="0">
                  <a:pos x="460" y="978"/>
                </a:cxn>
                <a:cxn ang="0">
                  <a:pos x="314" y="932"/>
                </a:cxn>
                <a:cxn ang="0">
                  <a:pos x="256" y="825"/>
                </a:cxn>
                <a:cxn ang="0">
                  <a:pos x="274" y="753"/>
                </a:cxn>
                <a:cxn ang="0">
                  <a:pos x="162" y="600"/>
                </a:cxn>
                <a:cxn ang="0">
                  <a:pos x="266" y="668"/>
                </a:cxn>
                <a:cxn ang="0">
                  <a:pos x="211" y="532"/>
                </a:cxn>
                <a:cxn ang="0">
                  <a:pos x="121" y="355"/>
                </a:cxn>
                <a:cxn ang="0">
                  <a:pos x="256" y="504"/>
                </a:cxn>
                <a:cxn ang="0">
                  <a:pos x="274" y="271"/>
                </a:cxn>
                <a:cxn ang="0">
                  <a:pos x="341" y="190"/>
                </a:cxn>
                <a:cxn ang="0">
                  <a:pos x="437" y="153"/>
                </a:cxn>
                <a:cxn ang="0">
                  <a:pos x="251" y="90"/>
                </a:cxn>
                <a:cxn ang="0">
                  <a:pos x="167" y="162"/>
                </a:cxn>
                <a:cxn ang="0">
                  <a:pos x="220" y="90"/>
                </a:cxn>
                <a:cxn ang="0">
                  <a:pos x="324" y="60"/>
                </a:cxn>
                <a:cxn ang="0">
                  <a:pos x="251" y="32"/>
                </a:cxn>
                <a:cxn ang="0">
                  <a:pos x="188" y="0"/>
                </a:cxn>
                <a:cxn ang="0">
                  <a:pos x="104" y="68"/>
                </a:cxn>
                <a:cxn ang="0">
                  <a:pos x="27" y="130"/>
                </a:cxn>
                <a:cxn ang="0">
                  <a:pos x="0" y="240"/>
                </a:cxn>
                <a:cxn ang="0">
                  <a:pos x="5" y="450"/>
                </a:cxn>
                <a:cxn ang="0">
                  <a:pos x="31" y="698"/>
                </a:cxn>
                <a:cxn ang="0">
                  <a:pos x="73" y="941"/>
                </a:cxn>
                <a:cxn ang="0">
                  <a:pos x="90" y="1095"/>
                </a:cxn>
                <a:cxn ang="0">
                  <a:pos x="131" y="1166"/>
                </a:cxn>
                <a:cxn ang="0">
                  <a:pos x="225" y="1198"/>
                </a:cxn>
                <a:cxn ang="0">
                  <a:pos x="288" y="1181"/>
                </a:cxn>
                <a:cxn ang="0">
                  <a:pos x="337" y="1118"/>
                </a:cxn>
                <a:cxn ang="0">
                  <a:pos x="356" y="1099"/>
                </a:cxn>
                <a:cxn ang="0">
                  <a:pos x="433" y="1163"/>
                </a:cxn>
                <a:cxn ang="0">
                  <a:pos x="527" y="1185"/>
                </a:cxn>
                <a:cxn ang="0">
                  <a:pos x="603" y="1172"/>
                </a:cxn>
                <a:cxn ang="0">
                  <a:pos x="553" y="1122"/>
                </a:cxn>
                <a:cxn ang="0">
                  <a:pos x="472" y="1036"/>
                </a:cxn>
                <a:cxn ang="0">
                  <a:pos x="598" y="1108"/>
                </a:cxn>
                <a:cxn ang="0">
                  <a:pos x="702" y="1140"/>
                </a:cxn>
                <a:cxn ang="0">
                  <a:pos x="725" y="1095"/>
                </a:cxn>
              </a:cxnLst>
              <a:rect l="0" t="0" r="r" b="b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78"/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/>
              <a:ahLst/>
              <a:cxnLst>
                <a:cxn ang="0">
                  <a:pos x="211" y="553"/>
                </a:cxn>
                <a:cxn ang="0">
                  <a:pos x="173" y="535"/>
                </a:cxn>
                <a:cxn ang="0">
                  <a:pos x="134" y="490"/>
                </a:cxn>
                <a:cxn ang="0">
                  <a:pos x="99" y="410"/>
                </a:cxn>
                <a:cxn ang="0">
                  <a:pos x="81" y="342"/>
                </a:cxn>
                <a:cxn ang="0">
                  <a:pos x="53" y="265"/>
                </a:cxn>
                <a:cxn ang="0">
                  <a:pos x="41" y="192"/>
                </a:cxn>
                <a:cxn ang="0">
                  <a:pos x="19" y="81"/>
                </a:cxn>
                <a:cxn ang="0">
                  <a:pos x="0" y="0"/>
                </a:cxn>
                <a:cxn ang="0">
                  <a:pos x="45" y="162"/>
                </a:cxn>
                <a:cxn ang="0">
                  <a:pos x="81" y="287"/>
                </a:cxn>
                <a:cxn ang="0">
                  <a:pos x="121" y="373"/>
                </a:cxn>
                <a:cxn ang="0">
                  <a:pos x="183" y="463"/>
                </a:cxn>
                <a:cxn ang="0">
                  <a:pos x="211" y="553"/>
                </a:cxn>
              </a:cxnLst>
              <a:rect l="0" t="0" r="r" b="b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79"/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/>
              <a:ahLst/>
              <a:cxnLst>
                <a:cxn ang="0">
                  <a:pos x="253" y="30"/>
                </a:cxn>
                <a:cxn ang="0">
                  <a:pos x="326" y="153"/>
                </a:cxn>
                <a:cxn ang="0">
                  <a:pos x="311" y="272"/>
                </a:cxn>
                <a:cxn ang="0">
                  <a:pos x="320" y="408"/>
                </a:cxn>
                <a:cxn ang="0">
                  <a:pos x="320" y="445"/>
                </a:cxn>
                <a:cxn ang="0">
                  <a:pos x="311" y="490"/>
                </a:cxn>
                <a:cxn ang="0">
                  <a:pos x="347" y="521"/>
                </a:cxn>
                <a:cxn ang="0">
                  <a:pos x="378" y="557"/>
                </a:cxn>
                <a:cxn ang="0">
                  <a:pos x="433" y="557"/>
                </a:cxn>
                <a:cxn ang="0">
                  <a:pos x="622" y="567"/>
                </a:cxn>
                <a:cxn ang="0">
                  <a:pos x="717" y="594"/>
                </a:cxn>
                <a:cxn ang="0">
                  <a:pos x="838" y="625"/>
                </a:cxn>
                <a:cxn ang="0">
                  <a:pos x="833" y="719"/>
                </a:cxn>
                <a:cxn ang="0">
                  <a:pos x="762" y="700"/>
                </a:cxn>
                <a:cxn ang="0">
                  <a:pos x="743" y="656"/>
                </a:cxn>
                <a:cxn ang="0">
                  <a:pos x="734" y="738"/>
                </a:cxn>
                <a:cxn ang="0">
                  <a:pos x="685" y="800"/>
                </a:cxn>
                <a:cxn ang="0">
                  <a:pos x="550" y="828"/>
                </a:cxn>
                <a:cxn ang="0">
                  <a:pos x="569" y="782"/>
                </a:cxn>
                <a:cxn ang="0">
                  <a:pos x="639" y="700"/>
                </a:cxn>
                <a:cxn ang="0">
                  <a:pos x="582" y="665"/>
                </a:cxn>
                <a:cxn ang="0">
                  <a:pos x="550" y="742"/>
                </a:cxn>
                <a:cxn ang="0">
                  <a:pos x="456" y="823"/>
                </a:cxn>
                <a:cxn ang="0">
                  <a:pos x="329" y="823"/>
                </a:cxn>
                <a:cxn ang="0">
                  <a:pos x="469" y="727"/>
                </a:cxn>
                <a:cxn ang="0">
                  <a:pos x="528" y="665"/>
                </a:cxn>
                <a:cxn ang="0">
                  <a:pos x="497" y="633"/>
                </a:cxn>
                <a:cxn ang="0">
                  <a:pos x="447" y="697"/>
                </a:cxn>
                <a:cxn ang="0">
                  <a:pos x="356" y="765"/>
                </a:cxn>
                <a:cxn ang="0">
                  <a:pos x="280" y="805"/>
                </a:cxn>
                <a:cxn ang="0">
                  <a:pos x="181" y="813"/>
                </a:cxn>
                <a:cxn ang="0">
                  <a:pos x="244" y="765"/>
                </a:cxn>
                <a:cxn ang="0">
                  <a:pos x="320" y="700"/>
                </a:cxn>
                <a:cxn ang="0">
                  <a:pos x="298" y="665"/>
                </a:cxn>
                <a:cxn ang="0">
                  <a:pos x="262" y="723"/>
                </a:cxn>
                <a:cxn ang="0">
                  <a:pos x="185" y="779"/>
                </a:cxn>
                <a:cxn ang="0">
                  <a:pos x="91" y="787"/>
                </a:cxn>
                <a:cxn ang="0">
                  <a:pos x="42" y="709"/>
                </a:cxn>
                <a:cxn ang="0">
                  <a:pos x="212" y="683"/>
                </a:cxn>
                <a:cxn ang="0">
                  <a:pos x="315" y="621"/>
                </a:cxn>
                <a:cxn ang="0">
                  <a:pos x="334" y="567"/>
                </a:cxn>
                <a:cxn ang="0">
                  <a:pos x="293" y="594"/>
                </a:cxn>
                <a:cxn ang="0">
                  <a:pos x="176" y="669"/>
                </a:cxn>
                <a:cxn ang="0">
                  <a:pos x="42" y="709"/>
                </a:cxn>
                <a:cxn ang="0">
                  <a:pos x="14" y="548"/>
                </a:cxn>
                <a:cxn ang="0">
                  <a:pos x="91" y="530"/>
                </a:cxn>
                <a:cxn ang="0">
                  <a:pos x="253" y="544"/>
                </a:cxn>
                <a:cxn ang="0">
                  <a:pos x="280" y="513"/>
                </a:cxn>
                <a:cxn ang="0">
                  <a:pos x="196" y="526"/>
                </a:cxn>
                <a:cxn ang="0">
                  <a:pos x="14" y="490"/>
                </a:cxn>
                <a:cxn ang="0">
                  <a:pos x="5" y="345"/>
                </a:cxn>
                <a:cxn ang="0">
                  <a:pos x="10" y="188"/>
                </a:cxn>
                <a:cxn ang="0">
                  <a:pos x="100" y="108"/>
                </a:cxn>
                <a:cxn ang="0">
                  <a:pos x="10" y="143"/>
                </a:cxn>
                <a:cxn ang="0">
                  <a:pos x="60" y="48"/>
                </a:cxn>
                <a:cxn ang="0">
                  <a:pos x="155" y="0"/>
                </a:cxn>
              </a:cxnLst>
              <a:rect l="0" t="0" r="r" b="b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180"/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15"/>
                </a:cxn>
                <a:cxn ang="0">
                  <a:pos x="182" y="51"/>
                </a:cxn>
                <a:cxn ang="0">
                  <a:pos x="157" y="71"/>
                </a:cxn>
                <a:cxn ang="0">
                  <a:pos x="100" y="113"/>
                </a:cxn>
                <a:cxn ang="0">
                  <a:pos x="77" y="130"/>
                </a:cxn>
                <a:cxn ang="0">
                  <a:pos x="25" y="170"/>
                </a:cxn>
                <a:cxn ang="0">
                  <a:pos x="82" y="152"/>
                </a:cxn>
                <a:cxn ang="0">
                  <a:pos x="140" y="135"/>
                </a:cxn>
                <a:cxn ang="0">
                  <a:pos x="198" y="130"/>
                </a:cxn>
                <a:cxn ang="0">
                  <a:pos x="194" y="147"/>
                </a:cxn>
                <a:cxn ang="0">
                  <a:pos x="100" y="164"/>
                </a:cxn>
                <a:cxn ang="0">
                  <a:pos x="52" y="184"/>
                </a:cxn>
                <a:cxn ang="0">
                  <a:pos x="25" y="187"/>
                </a:cxn>
                <a:cxn ang="0">
                  <a:pos x="2" y="180"/>
                </a:cxn>
                <a:cxn ang="0">
                  <a:pos x="0" y="158"/>
                </a:cxn>
                <a:cxn ang="0">
                  <a:pos x="18" y="141"/>
                </a:cxn>
                <a:cxn ang="0">
                  <a:pos x="44" y="116"/>
                </a:cxn>
                <a:cxn ang="0">
                  <a:pos x="75" y="80"/>
                </a:cxn>
                <a:cxn ang="0">
                  <a:pos x="107" y="40"/>
                </a:cxn>
                <a:cxn ang="0">
                  <a:pos x="144" y="12"/>
                </a:cxn>
                <a:cxn ang="0">
                  <a:pos x="184" y="2"/>
                </a:cxn>
                <a:cxn ang="0">
                  <a:pos x="209" y="0"/>
                </a:cxn>
              </a:cxnLst>
              <a:rect l="0" t="0" r="r" b="b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81"/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83" y="4"/>
                </a:cxn>
                <a:cxn ang="0">
                  <a:pos x="192" y="27"/>
                </a:cxn>
                <a:cxn ang="0">
                  <a:pos x="190" y="46"/>
                </a:cxn>
                <a:cxn ang="0">
                  <a:pos x="174" y="71"/>
                </a:cxn>
                <a:cxn ang="0">
                  <a:pos x="152" y="78"/>
                </a:cxn>
                <a:cxn ang="0">
                  <a:pos x="110" y="106"/>
                </a:cxn>
                <a:cxn ang="0">
                  <a:pos x="69" y="140"/>
                </a:cxn>
                <a:cxn ang="0">
                  <a:pos x="41" y="184"/>
                </a:cxn>
                <a:cxn ang="0">
                  <a:pos x="8" y="231"/>
                </a:cxn>
                <a:cxn ang="0">
                  <a:pos x="0" y="246"/>
                </a:cxn>
                <a:cxn ang="0">
                  <a:pos x="8" y="190"/>
                </a:cxn>
                <a:cxn ang="0">
                  <a:pos x="16" y="141"/>
                </a:cxn>
                <a:cxn ang="0">
                  <a:pos x="31" y="99"/>
                </a:cxn>
                <a:cxn ang="0">
                  <a:pos x="57" y="60"/>
                </a:cxn>
                <a:cxn ang="0">
                  <a:pos x="128" y="6"/>
                </a:cxn>
                <a:cxn ang="0">
                  <a:pos x="156" y="0"/>
                </a:cxn>
              </a:cxnLst>
              <a:rect l="0" t="0" r="r" b="b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82"/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/>
              <a:ahLst/>
              <a:cxnLst>
                <a:cxn ang="0">
                  <a:pos x="204" y="141"/>
                </a:cxn>
                <a:cxn ang="0">
                  <a:pos x="169" y="110"/>
                </a:cxn>
                <a:cxn ang="0">
                  <a:pos x="111" y="89"/>
                </a:cxn>
                <a:cxn ang="0">
                  <a:pos x="71" y="78"/>
                </a:cxn>
                <a:cxn ang="0">
                  <a:pos x="0" y="0"/>
                </a:cxn>
                <a:cxn ang="0">
                  <a:pos x="53" y="30"/>
                </a:cxn>
                <a:cxn ang="0">
                  <a:pos x="103" y="51"/>
                </a:cxn>
                <a:cxn ang="0">
                  <a:pos x="138" y="69"/>
                </a:cxn>
                <a:cxn ang="0">
                  <a:pos x="155" y="89"/>
                </a:cxn>
                <a:cxn ang="0">
                  <a:pos x="204" y="141"/>
                </a:cxn>
              </a:cxnLst>
              <a:rect l="0" t="0" r="r" b="b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83"/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/>
              <a:ahLst/>
              <a:cxnLst>
                <a:cxn ang="0">
                  <a:pos x="115" y="368"/>
                </a:cxn>
                <a:cxn ang="0">
                  <a:pos x="58" y="368"/>
                </a:cxn>
                <a:cxn ang="0">
                  <a:pos x="40" y="364"/>
                </a:cxn>
                <a:cxn ang="0">
                  <a:pos x="40" y="349"/>
                </a:cxn>
                <a:cxn ang="0">
                  <a:pos x="28" y="336"/>
                </a:cxn>
                <a:cxn ang="0">
                  <a:pos x="9" y="323"/>
                </a:cxn>
                <a:cxn ang="0">
                  <a:pos x="19" y="309"/>
                </a:cxn>
                <a:cxn ang="0">
                  <a:pos x="19" y="291"/>
                </a:cxn>
                <a:cxn ang="0">
                  <a:pos x="5" y="269"/>
                </a:cxn>
                <a:cxn ang="0">
                  <a:pos x="5" y="246"/>
                </a:cxn>
                <a:cxn ang="0">
                  <a:pos x="14" y="219"/>
                </a:cxn>
                <a:cxn ang="0">
                  <a:pos x="14" y="161"/>
                </a:cxn>
                <a:cxn ang="0">
                  <a:pos x="0" y="107"/>
                </a:cxn>
                <a:cxn ang="0">
                  <a:pos x="5" y="67"/>
                </a:cxn>
                <a:cxn ang="0">
                  <a:pos x="5" y="0"/>
                </a:cxn>
                <a:cxn ang="0">
                  <a:pos x="40" y="101"/>
                </a:cxn>
                <a:cxn ang="0">
                  <a:pos x="71" y="197"/>
                </a:cxn>
                <a:cxn ang="0">
                  <a:pos x="93" y="300"/>
                </a:cxn>
                <a:cxn ang="0">
                  <a:pos x="115" y="368"/>
                </a:cxn>
              </a:cxnLst>
              <a:rect l="0" t="0" r="r" b="b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4"/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87" y="15"/>
                </a:cxn>
                <a:cxn ang="0">
                  <a:pos x="129" y="3"/>
                </a:cxn>
                <a:cxn ang="0">
                  <a:pos x="184" y="0"/>
                </a:cxn>
                <a:cxn ang="0">
                  <a:pos x="206" y="4"/>
                </a:cxn>
                <a:cxn ang="0">
                  <a:pos x="196" y="26"/>
                </a:cxn>
                <a:cxn ang="0">
                  <a:pos x="174" y="43"/>
                </a:cxn>
                <a:cxn ang="0">
                  <a:pos x="126" y="57"/>
                </a:cxn>
                <a:cxn ang="0">
                  <a:pos x="50" y="69"/>
                </a:cxn>
                <a:cxn ang="0">
                  <a:pos x="0" y="65"/>
                </a:cxn>
                <a:cxn ang="0">
                  <a:pos x="42" y="34"/>
                </a:cxn>
              </a:cxnLst>
              <a:rect l="0" t="0" r="r" b="b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85"/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82" y="9"/>
                </a:cxn>
                <a:cxn ang="0">
                  <a:pos x="106" y="0"/>
                </a:cxn>
                <a:cxn ang="0">
                  <a:pos x="122" y="7"/>
                </a:cxn>
                <a:cxn ang="0">
                  <a:pos x="124" y="25"/>
                </a:cxn>
                <a:cxn ang="0">
                  <a:pos x="114" y="55"/>
                </a:cxn>
                <a:cxn ang="0">
                  <a:pos x="95" y="82"/>
                </a:cxn>
                <a:cxn ang="0">
                  <a:pos x="73" y="108"/>
                </a:cxn>
                <a:cxn ang="0">
                  <a:pos x="45" y="133"/>
                </a:cxn>
                <a:cxn ang="0">
                  <a:pos x="0" y="154"/>
                </a:cxn>
                <a:cxn ang="0">
                  <a:pos x="40" y="110"/>
                </a:cxn>
                <a:cxn ang="0">
                  <a:pos x="53" y="78"/>
                </a:cxn>
                <a:cxn ang="0">
                  <a:pos x="67" y="43"/>
                </a:cxn>
              </a:cxnLst>
              <a:rect l="0" t="0" r="r" b="b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86"/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/>
              <a:ahLst/>
              <a:cxnLst>
                <a:cxn ang="0">
                  <a:pos x="298" y="186"/>
                </a:cxn>
                <a:cxn ang="0">
                  <a:pos x="289" y="109"/>
                </a:cxn>
                <a:cxn ang="0">
                  <a:pos x="226" y="82"/>
                </a:cxn>
                <a:cxn ang="0">
                  <a:pos x="142" y="49"/>
                </a:cxn>
                <a:cxn ang="0">
                  <a:pos x="80" y="25"/>
                </a:cxn>
                <a:cxn ang="0">
                  <a:pos x="23" y="0"/>
                </a:cxn>
                <a:cxn ang="0">
                  <a:pos x="0" y="53"/>
                </a:cxn>
                <a:cxn ang="0">
                  <a:pos x="55" y="84"/>
                </a:cxn>
                <a:cxn ang="0">
                  <a:pos x="119" y="107"/>
                </a:cxn>
                <a:cxn ang="0">
                  <a:pos x="168" y="122"/>
                </a:cxn>
                <a:cxn ang="0">
                  <a:pos x="229" y="154"/>
                </a:cxn>
                <a:cxn ang="0">
                  <a:pos x="298" y="186"/>
                </a:cxn>
              </a:cxnLst>
              <a:rect l="0" t="0" r="r" b="b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0" name="Group 187"/>
          <p:cNvGrpSpPr>
            <a:grpSpLocks/>
          </p:cNvGrpSpPr>
          <p:nvPr/>
        </p:nvGrpSpPr>
        <p:grpSpPr bwMode="auto">
          <a:xfrm>
            <a:off x="223838" y="4795849"/>
            <a:ext cx="195262" cy="265113"/>
            <a:chOff x="141" y="2010"/>
            <a:chExt cx="123" cy="167"/>
          </a:xfrm>
        </p:grpSpPr>
        <p:sp>
          <p:nvSpPr>
            <p:cNvPr id="191" name="Freeform 188"/>
            <p:cNvSpPr>
              <a:spLocks/>
            </p:cNvSpPr>
            <p:nvPr/>
          </p:nvSpPr>
          <p:spPr bwMode="auto">
            <a:xfrm>
              <a:off x="141" y="2010"/>
              <a:ext cx="123" cy="167"/>
            </a:xfrm>
            <a:custGeom>
              <a:avLst/>
              <a:gdLst/>
              <a:ahLst/>
              <a:cxnLst>
                <a:cxn ang="0">
                  <a:pos x="342" y="123"/>
                </a:cxn>
                <a:cxn ang="0">
                  <a:pos x="229" y="113"/>
                </a:cxn>
                <a:cxn ang="0">
                  <a:pos x="160" y="96"/>
                </a:cxn>
                <a:cxn ang="0">
                  <a:pos x="139" y="64"/>
                </a:cxn>
                <a:cxn ang="0">
                  <a:pos x="139" y="38"/>
                </a:cxn>
                <a:cxn ang="0">
                  <a:pos x="121" y="15"/>
                </a:cxn>
                <a:cxn ang="0">
                  <a:pos x="58" y="0"/>
                </a:cxn>
                <a:cxn ang="0">
                  <a:pos x="0" y="5"/>
                </a:cxn>
                <a:cxn ang="0">
                  <a:pos x="70" y="650"/>
                </a:cxn>
                <a:cxn ang="0">
                  <a:pos x="121" y="710"/>
                </a:cxn>
                <a:cxn ang="0">
                  <a:pos x="183" y="768"/>
                </a:cxn>
                <a:cxn ang="0">
                  <a:pos x="273" y="813"/>
                </a:cxn>
                <a:cxn ang="0">
                  <a:pos x="377" y="827"/>
                </a:cxn>
                <a:cxn ang="0">
                  <a:pos x="518" y="835"/>
                </a:cxn>
                <a:cxn ang="0">
                  <a:pos x="599" y="823"/>
                </a:cxn>
                <a:cxn ang="0">
                  <a:pos x="617" y="777"/>
                </a:cxn>
                <a:cxn ang="0">
                  <a:pos x="608" y="718"/>
                </a:cxn>
                <a:cxn ang="0">
                  <a:pos x="550" y="537"/>
                </a:cxn>
                <a:cxn ang="0">
                  <a:pos x="500" y="357"/>
                </a:cxn>
                <a:cxn ang="0">
                  <a:pos x="478" y="221"/>
                </a:cxn>
                <a:cxn ang="0">
                  <a:pos x="478" y="186"/>
                </a:cxn>
                <a:cxn ang="0">
                  <a:pos x="446" y="136"/>
                </a:cxn>
                <a:cxn ang="0">
                  <a:pos x="409" y="123"/>
                </a:cxn>
                <a:cxn ang="0">
                  <a:pos x="342" y="123"/>
                </a:cxn>
              </a:cxnLst>
              <a:rect l="0" t="0" r="r" b="b"/>
              <a:pathLst>
                <a:path w="617" h="835">
                  <a:moveTo>
                    <a:pt x="342" y="123"/>
                  </a:moveTo>
                  <a:lnTo>
                    <a:pt x="229" y="113"/>
                  </a:lnTo>
                  <a:lnTo>
                    <a:pt x="160" y="96"/>
                  </a:lnTo>
                  <a:lnTo>
                    <a:pt x="139" y="64"/>
                  </a:lnTo>
                  <a:lnTo>
                    <a:pt x="139" y="38"/>
                  </a:lnTo>
                  <a:lnTo>
                    <a:pt x="121" y="15"/>
                  </a:lnTo>
                  <a:lnTo>
                    <a:pt x="58" y="0"/>
                  </a:lnTo>
                  <a:lnTo>
                    <a:pt x="0" y="5"/>
                  </a:lnTo>
                  <a:lnTo>
                    <a:pt x="70" y="650"/>
                  </a:lnTo>
                  <a:lnTo>
                    <a:pt x="121" y="710"/>
                  </a:lnTo>
                  <a:lnTo>
                    <a:pt x="183" y="768"/>
                  </a:lnTo>
                  <a:lnTo>
                    <a:pt x="273" y="813"/>
                  </a:lnTo>
                  <a:lnTo>
                    <a:pt x="377" y="827"/>
                  </a:lnTo>
                  <a:lnTo>
                    <a:pt x="518" y="835"/>
                  </a:lnTo>
                  <a:lnTo>
                    <a:pt x="599" y="823"/>
                  </a:lnTo>
                  <a:lnTo>
                    <a:pt x="617" y="777"/>
                  </a:lnTo>
                  <a:lnTo>
                    <a:pt x="608" y="718"/>
                  </a:lnTo>
                  <a:lnTo>
                    <a:pt x="550" y="537"/>
                  </a:lnTo>
                  <a:lnTo>
                    <a:pt x="500" y="357"/>
                  </a:lnTo>
                  <a:lnTo>
                    <a:pt x="478" y="221"/>
                  </a:lnTo>
                  <a:lnTo>
                    <a:pt x="478" y="186"/>
                  </a:lnTo>
                  <a:lnTo>
                    <a:pt x="446" y="136"/>
                  </a:lnTo>
                  <a:lnTo>
                    <a:pt x="409" y="123"/>
                  </a:lnTo>
                  <a:lnTo>
                    <a:pt x="342" y="123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Freeform 189"/>
            <p:cNvSpPr>
              <a:spLocks/>
            </p:cNvSpPr>
            <p:nvPr/>
          </p:nvSpPr>
          <p:spPr bwMode="auto">
            <a:xfrm>
              <a:off x="143" y="2019"/>
              <a:ext cx="106" cy="153"/>
            </a:xfrm>
            <a:custGeom>
              <a:avLst/>
              <a:gdLst/>
              <a:ahLst/>
              <a:cxnLst>
                <a:cxn ang="0">
                  <a:pos x="347" y="154"/>
                </a:cxn>
                <a:cxn ang="0">
                  <a:pos x="248" y="150"/>
                </a:cxn>
                <a:cxn ang="0">
                  <a:pos x="143" y="131"/>
                </a:cxn>
                <a:cxn ang="0">
                  <a:pos x="81" y="99"/>
                </a:cxn>
                <a:cxn ang="0">
                  <a:pos x="46" y="72"/>
                </a:cxn>
                <a:cxn ang="0">
                  <a:pos x="0" y="0"/>
                </a:cxn>
                <a:cxn ang="0">
                  <a:pos x="67" y="589"/>
                </a:cxn>
                <a:cxn ang="0">
                  <a:pos x="113" y="643"/>
                </a:cxn>
                <a:cxn ang="0">
                  <a:pos x="162" y="694"/>
                </a:cxn>
                <a:cxn ang="0">
                  <a:pos x="225" y="729"/>
                </a:cxn>
                <a:cxn ang="0">
                  <a:pos x="279" y="747"/>
                </a:cxn>
                <a:cxn ang="0">
                  <a:pos x="347" y="756"/>
                </a:cxn>
                <a:cxn ang="0">
                  <a:pos x="409" y="766"/>
                </a:cxn>
                <a:cxn ang="0">
                  <a:pos x="480" y="766"/>
                </a:cxn>
                <a:cxn ang="0">
                  <a:pos x="512" y="756"/>
                </a:cxn>
                <a:cxn ang="0">
                  <a:pos x="531" y="729"/>
                </a:cxn>
                <a:cxn ang="0">
                  <a:pos x="522" y="685"/>
                </a:cxn>
                <a:cxn ang="0">
                  <a:pos x="476" y="581"/>
                </a:cxn>
                <a:cxn ang="0">
                  <a:pos x="399" y="229"/>
                </a:cxn>
                <a:cxn ang="0">
                  <a:pos x="387" y="180"/>
                </a:cxn>
                <a:cxn ang="0">
                  <a:pos x="347" y="154"/>
                </a:cxn>
              </a:cxnLst>
              <a:rect l="0" t="0" r="r" b="b"/>
              <a:pathLst>
                <a:path w="531" h="766">
                  <a:moveTo>
                    <a:pt x="347" y="154"/>
                  </a:moveTo>
                  <a:lnTo>
                    <a:pt x="248" y="150"/>
                  </a:lnTo>
                  <a:lnTo>
                    <a:pt x="143" y="131"/>
                  </a:lnTo>
                  <a:lnTo>
                    <a:pt x="81" y="99"/>
                  </a:lnTo>
                  <a:lnTo>
                    <a:pt x="46" y="72"/>
                  </a:lnTo>
                  <a:lnTo>
                    <a:pt x="0" y="0"/>
                  </a:lnTo>
                  <a:lnTo>
                    <a:pt x="67" y="589"/>
                  </a:lnTo>
                  <a:lnTo>
                    <a:pt x="113" y="643"/>
                  </a:lnTo>
                  <a:lnTo>
                    <a:pt x="162" y="694"/>
                  </a:lnTo>
                  <a:lnTo>
                    <a:pt x="225" y="729"/>
                  </a:lnTo>
                  <a:lnTo>
                    <a:pt x="279" y="747"/>
                  </a:lnTo>
                  <a:lnTo>
                    <a:pt x="347" y="756"/>
                  </a:lnTo>
                  <a:lnTo>
                    <a:pt x="409" y="766"/>
                  </a:lnTo>
                  <a:lnTo>
                    <a:pt x="480" y="766"/>
                  </a:lnTo>
                  <a:lnTo>
                    <a:pt x="512" y="756"/>
                  </a:lnTo>
                  <a:lnTo>
                    <a:pt x="531" y="729"/>
                  </a:lnTo>
                  <a:lnTo>
                    <a:pt x="522" y="685"/>
                  </a:lnTo>
                  <a:lnTo>
                    <a:pt x="476" y="581"/>
                  </a:lnTo>
                  <a:lnTo>
                    <a:pt x="399" y="229"/>
                  </a:lnTo>
                  <a:lnTo>
                    <a:pt x="387" y="180"/>
                  </a:lnTo>
                  <a:lnTo>
                    <a:pt x="347" y="1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3" name="Freeform 190"/>
          <p:cNvSpPr>
            <a:spLocks/>
          </p:cNvSpPr>
          <p:nvPr/>
        </p:nvSpPr>
        <p:spPr bwMode="auto">
          <a:xfrm>
            <a:off x="703268" y="5097464"/>
            <a:ext cx="14287" cy="223838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43" y="36"/>
              </a:cxn>
              <a:cxn ang="0">
                <a:pos x="27" y="63"/>
              </a:cxn>
              <a:cxn ang="0">
                <a:pos x="14" y="122"/>
              </a:cxn>
              <a:cxn ang="0">
                <a:pos x="32" y="176"/>
              </a:cxn>
              <a:cxn ang="0">
                <a:pos x="21" y="491"/>
              </a:cxn>
              <a:cxn ang="0">
                <a:pos x="21" y="693"/>
              </a:cxn>
              <a:cxn ang="0">
                <a:pos x="0" y="703"/>
              </a:cxn>
              <a:cxn ang="0">
                <a:pos x="2" y="284"/>
              </a:cxn>
              <a:cxn ang="0">
                <a:pos x="21" y="184"/>
              </a:cxn>
              <a:cxn ang="0">
                <a:pos x="10" y="137"/>
              </a:cxn>
              <a:cxn ang="0">
                <a:pos x="4" y="120"/>
              </a:cxn>
              <a:cxn ang="0">
                <a:pos x="12" y="69"/>
              </a:cxn>
              <a:cxn ang="0">
                <a:pos x="27" y="40"/>
              </a:cxn>
              <a:cxn ang="0">
                <a:pos x="29" y="0"/>
              </a:cxn>
            </a:cxnLst>
            <a:rect l="0" t="0" r="r" b="b"/>
            <a:pathLst>
              <a:path w="43" h="703">
                <a:moveTo>
                  <a:pt x="29" y="0"/>
                </a:moveTo>
                <a:lnTo>
                  <a:pt x="43" y="36"/>
                </a:lnTo>
                <a:lnTo>
                  <a:pt x="27" y="63"/>
                </a:lnTo>
                <a:lnTo>
                  <a:pt x="14" y="122"/>
                </a:lnTo>
                <a:lnTo>
                  <a:pt x="32" y="176"/>
                </a:lnTo>
                <a:lnTo>
                  <a:pt x="21" y="491"/>
                </a:lnTo>
                <a:lnTo>
                  <a:pt x="21" y="693"/>
                </a:lnTo>
                <a:lnTo>
                  <a:pt x="0" y="703"/>
                </a:lnTo>
                <a:lnTo>
                  <a:pt x="2" y="284"/>
                </a:lnTo>
                <a:lnTo>
                  <a:pt x="21" y="184"/>
                </a:lnTo>
                <a:lnTo>
                  <a:pt x="10" y="137"/>
                </a:lnTo>
                <a:lnTo>
                  <a:pt x="4" y="120"/>
                </a:lnTo>
                <a:lnTo>
                  <a:pt x="12" y="69"/>
                </a:lnTo>
                <a:lnTo>
                  <a:pt x="27" y="40"/>
                </a:lnTo>
                <a:lnTo>
                  <a:pt x="29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" name="Freeform 191"/>
          <p:cNvSpPr>
            <a:spLocks/>
          </p:cNvSpPr>
          <p:nvPr/>
        </p:nvSpPr>
        <p:spPr bwMode="auto">
          <a:xfrm>
            <a:off x="646118" y="5100649"/>
            <a:ext cx="34925" cy="11113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57" y="26"/>
              </a:cxn>
              <a:cxn ang="0">
                <a:pos x="9" y="36"/>
              </a:cxn>
              <a:cxn ang="0">
                <a:pos x="0" y="36"/>
              </a:cxn>
              <a:cxn ang="0">
                <a:pos x="29" y="11"/>
              </a:cxn>
              <a:cxn ang="0">
                <a:pos x="112" y="0"/>
              </a:cxn>
            </a:cxnLst>
            <a:rect l="0" t="0" r="r" b="b"/>
            <a:pathLst>
              <a:path w="112" h="36">
                <a:moveTo>
                  <a:pt x="112" y="0"/>
                </a:moveTo>
                <a:lnTo>
                  <a:pt x="57" y="26"/>
                </a:lnTo>
                <a:lnTo>
                  <a:pt x="9" y="36"/>
                </a:lnTo>
                <a:lnTo>
                  <a:pt x="0" y="36"/>
                </a:lnTo>
                <a:lnTo>
                  <a:pt x="29" y="11"/>
                </a:lnTo>
                <a:lnTo>
                  <a:pt x="112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" name="Freeform 192"/>
          <p:cNvSpPr>
            <a:spLocks/>
          </p:cNvSpPr>
          <p:nvPr/>
        </p:nvSpPr>
        <p:spPr bwMode="auto">
          <a:xfrm>
            <a:off x="498476" y="4519614"/>
            <a:ext cx="47625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0"/>
              </a:cxn>
              <a:cxn ang="0">
                <a:pos x="17" y="34"/>
              </a:cxn>
              <a:cxn ang="0">
                <a:pos x="36" y="22"/>
              </a:cxn>
              <a:cxn ang="0">
                <a:pos x="33" y="50"/>
              </a:cxn>
              <a:cxn ang="0">
                <a:pos x="58" y="46"/>
              </a:cxn>
              <a:cxn ang="0">
                <a:pos x="39" y="69"/>
              </a:cxn>
              <a:cxn ang="0">
                <a:pos x="91" y="73"/>
              </a:cxn>
              <a:cxn ang="0">
                <a:pos x="61" y="101"/>
              </a:cxn>
              <a:cxn ang="0">
                <a:pos x="105" y="101"/>
              </a:cxn>
              <a:cxn ang="0">
                <a:pos x="75" y="130"/>
              </a:cxn>
              <a:cxn ang="0">
                <a:pos x="121" y="127"/>
              </a:cxn>
              <a:cxn ang="0">
                <a:pos x="92" y="167"/>
              </a:cxn>
              <a:cxn ang="0">
                <a:pos x="133" y="164"/>
              </a:cxn>
              <a:cxn ang="0">
                <a:pos x="98" y="199"/>
              </a:cxn>
              <a:cxn ang="0">
                <a:pos x="150" y="205"/>
              </a:cxn>
              <a:cxn ang="0">
                <a:pos x="105" y="237"/>
              </a:cxn>
              <a:cxn ang="0">
                <a:pos x="150" y="250"/>
              </a:cxn>
              <a:cxn ang="0">
                <a:pos x="101" y="266"/>
              </a:cxn>
              <a:cxn ang="0">
                <a:pos x="146" y="293"/>
              </a:cxn>
              <a:cxn ang="0">
                <a:pos x="98" y="312"/>
              </a:cxn>
              <a:cxn ang="0">
                <a:pos x="140" y="343"/>
              </a:cxn>
              <a:cxn ang="0">
                <a:pos x="98" y="355"/>
              </a:cxn>
              <a:cxn ang="0">
                <a:pos x="121" y="382"/>
              </a:cxn>
              <a:cxn ang="0">
                <a:pos x="88" y="407"/>
              </a:cxn>
            </a:cxnLst>
            <a:rect l="0" t="0" r="r" b="b"/>
            <a:pathLst>
              <a:path w="150" h="407">
                <a:moveTo>
                  <a:pt x="0" y="0"/>
                </a:moveTo>
                <a:lnTo>
                  <a:pt x="20" y="10"/>
                </a:lnTo>
                <a:lnTo>
                  <a:pt x="17" y="34"/>
                </a:lnTo>
                <a:lnTo>
                  <a:pt x="36" y="22"/>
                </a:lnTo>
                <a:lnTo>
                  <a:pt x="33" y="50"/>
                </a:lnTo>
                <a:lnTo>
                  <a:pt x="58" y="46"/>
                </a:lnTo>
                <a:lnTo>
                  <a:pt x="39" y="69"/>
                </a:lnTo>
                <a:lnTo>
                  <a:pt x="91" y="73"/>
                </a:lnTo>
                <a:lnTo>
                  <a:pt x="61" y="101"/>
                </a:lnTo>
                <a:lnTo>
                  <a:pt x="105" y="101"/>
                </a:lnTo>
                <a:lnTo>
                  <a:pt x="75" y="130"/>
                </a:lnTo>
                <a:lnTo>
                  <a:pt x="121" y="127"/>
                </a:lnTo>
                <a:lnTo>
                  <a:pt x="92" y="167"/>
                </a:lnTo>
                <a:lnTo>
                  <a:pt x="133" y="164"/>
                </a:lnTo>
                <a:lnTo>
                  <a:pt x="98" y="199"/>
                </a:lnTo>
                <a:lnTo>
                  <a:pt x="150" y="205"/>
                </a:lnTo>
                <a:lnTo>
                  <a:pt x="105" y="237"/>
                </a:lnTo>
                <a:lnTo>
                  <a:pt x="150" y="250"/>
                </a:lnTo>
                <a:lnTo>
                  <a:pt x="101" y="266"/>
                </a:lnTo>
                <a:lnTo>
                  <a:pt x="146" y="293"/>
                </a:lnTo>
                <a:lnTo>
                  <a:pt x="98" y="312"/>
                </a:lnTo>
                <a:lnTo>
                  <a:pt x="140" y="343"/>
                </a:lnTo>
                <a:lnTo>
                  <a:pt x="98" y="355"/>
                </a:lnTo>
                <a:lnTo>
                  <a:pt x="121" y="382"/>
                </a:lnTo>
                <a:lnTo>
                  <a:pt x="88" y="40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Text Box 193"/>
          <p:cNvSpPr txBox="1">
            <a:spLocks noChangeArrowheads="1"/>
          </p:cNvSpPr>
          <p:nvPr/>
        </p:nvSpPr>
        <p:spPr bwMode="auto">
          <a:xfrm>
            <a:off x="7772400" y="52355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197" name="Oval 194"/>
          <p:cNvSpPr>
            <a:spLocks noChangeArrowheads="1"/>
          </p:cNvSpPr>
          <p:nvPr/>
        </p:nvSpPr>
        <p:spPr bwMode="auto">
          <a:xfrm>
            <a:off x="762001" y="4625987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" name="Group 195"/>
          <p:cNvGrpSpPr>
            <a:grpSpLocks/>
          </p:cNvGrpSpPr>
          <p:nvPr/>
        </p:nvGrpSpPr>
        <p:grpSpPr bwMode="auto">
          <a:xfrm>
            <a:off x="7926388" y="4262439"/>
            <a:ext cx="709612" cy="495300"/>
            <a:chOff x="4993" y="1674"/>
            <a:chExt cx="447" cy="312"/>
          </a:xfrm>
        </p:grpSpPr>
        <p:grpSp>
          <p:nvGrpSpPr>
            <p:cNvPr id="199" name="Group 196"/>
            <p:cNvGrpSpPr>
              <a:grpSpLocks/>
            </p:cNvGrpSpPr>
            <p:nvPr/>
          </p:nvGrpSpPr>
          <p:grpSpPr bwMode="auto">
            <a:xfrm>
              <a:off x="4993" y="1674"/>
              <a:ext cx="345" cy="282"/>
              <a:chOff x="4993" y="1674"/>
              <a:chExt cx="345" cy="282"/>
            </a:xfrm>
          </p:grpSpPr>
          <p:grpSp>
            <p:nvGrpSpPr>
              <p:cNvPr id="200" name="Group 197"/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201" name="Group 198"/>
                <p:cNvGrpSpPr>
                  <a:grpSpLocks/>
                </p:cNvGrpSpPr>
                <p:nvPr/>
              </p:nvGrpSpPr>
              <p:grpSpPr bwMode="auto">
                <a:xfrm>
                  <a:off x="4993" y="1833"/>
                  <a:ext cx="345" cy="123"/>
                  <a:chOff x="4993" y="1833"/>
                  <a:chExt cx="345" cy="123"/>
                </a:xfrm>
              </p:grpSpPr>
              <p:sp>
                <p:nvSpPr>
                  <p:cNvPr id="247" name="Freeform 199"/>
                  <p:cNvSpPr>
                    <a:spLocks/>
                  </p:cNvSpPr>
                  <p:nvPr/>
                </p:nvSpPr>
                <p:spPr bwMode="auto">
                  <a:xfrm>
                    <a:off x="5140" y="1833"/>
                    <a:ext cx="198" cy="123"/>
                  </a:xfrm>
                  <a:custGeom>
                    <a:avLst/>
                    <a:gdLst/>
                    <a:ahLst/>
                    <a:cxnLst>
                      <a:cxn ang="0">
                        <a:pos x="0" y="225"/>
                      </a:cxn>
                      <a:cxn ang="0">
                        <a:pos x="0" y="738"/>
                      </a:cxn>
                      <a:cxn ang="0">
                        <a:pos x="1188" y="360"/>
                      </a:cxn>
                      <a:cxn ang="0">
                        <a:pos x="1188" y="0"/>
                      </a:cxn>
                      <a:cxn ang="0">
                        <a:pos x="0" y="225"/>
                      </a:cxn>
                    </a:cxnLst>
                    <a:rect l="0" t="0" r="r" b="b"/>
                    <a:pathLst>
                      <a:path w="1188" h="738">
                        <a:moveTo>
                          <a:pt x="0" y="225"/>
                        </a:moveTo>
                        <a:lnTo>
                          <a:pt x="0" y="738"/>
                        </a:lnTo>
                        <a:lnTo>
                          <a:pt x="1188" y="360"/>
                        </a:lnTo>
                        <a:lnTo>
                          <a:pt x="1188" y="0"/>
                        </a:lnTo>
                        <a:lnTo>
                          <a:pt x="0" y="2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00"/>
                  <p:cNvSpPr>
                    <a:spLocks/>
                  </p:cNvSpPr>
                  <p:nvPr/>
                </p:nvSpPr>
                <p:spPr bwMode="auto">
                  <a:xfrm>
                    <a:off x="4993" y="1862"/>
                    <a:ext cx="147" cy="94"/>
                  </a:xfrm>
                  <a:custGeom>
                    <a:avLst/>
                    <a:gdLst/>
                    <a:ahLst/>
                    <a:cxnLst>
                      <a:cxn ang="0">
                        <a:pos x="882" y="50"/>
                      </a:cxn>
                      <a:cxn ang="0">
                        <a:pos x="882" y="563"/>
                      </a:cxn>
                      <a:cxn ang="0">
                        <a:pos x="0" y="436"/>
                      </a:cxn>
                      <a:cxn ang="0">
                        <a:pos x="0" y="0"/>
                      </a:cxn>
                      <a:cxn ang="0">
                        <a:pos x="882" y="50"/>
                      </a:cxn>
                    </a:cxnLst>
                    <a:rect l="0" t="0" r="r" b="b"/>
                    <a:pathLst>
                      <a:path w="882" h="563">
                        <a:moveTo>
                          <a:pt x="882" y="50"/>
                        </a:moveTo>
                        <a:lnTo>
                          <a:pt x="882" y="563"/>
                        </a:lnTo>
                        <a:lnTo>
                          <a:pt x="0" y="436"/>
                        </a:lnTo>
                        <a:lnTo>
                          <a:pt x="0" y="0"/>
                        </a:lnTo>
                        <a:lnTo>
                          <a:pt x="882" y="5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01"/>
                  <p:cNvSpPr>
                    <a:spLocks/>
                  </p:cNvSpPr>
                  <p:nvPr/>
                </p:nvSpPr>
                <p:spPr bwMode="auto">
                  <a:xfrm>
                    <a:off x="4993" y="1833"/>
                    <a:ext cx="345" cy="38"/>
                  </a:xfrm>
                  <a:custGeom>
                    <a:avLst/>
                    <a:gdLst/>
                    <a:ahLst/>
                    <a:cxnLst>
                      <a:cxn ang="0">
                        <a:pos x="0" y="175"/>
                      </a:cxn>
                      <a:cxn ang="0">
                        <a:pos x="892" y="225"/>
                      </a:cxn>
                      <a:cxn ang="0">
                        <a:pos x="2070" y="0"/>
                      </a:cxn>
                      <a:cxn ang="0">
                        <a:pos x="1202" y="0"/>
                      </a:cxn>
                      <a:cxn ang="0">
                        <a:pos x="0" y="175"/>
                      </a:cxn>
                    </a:cxnLst>
                    <a:rect l="0" t="0" r="r" b="b"/>
                    <a:pathLst>
                      <a:path w="2070" h="225">
                        <a:moveTo>
                          <a:pt x="0" y="175"/>
                        </a:moveTo>
                        <a:lnTo>
                          <a:pt x="892" y="225"/>
                        </a:lnTo>
                        <a:lnTo>
                          <a:pt x="2070" y="0"/>
                        </a:lnTo>
                        <a:lnTo>
                          <a:pt x="1202" y="0"/>
                        </a:lnTo>
                        <a:lnTo>
                          <a:pt x="0" y="17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2" name="Freeform 202"/>
                <p:cNvSpPr>
                  <a:spLocks/>
                </p:cNvSpPr>
                <p:nvPr/>
              </p:nvSpPr>
              <p:spPr bwMode="auto">
                <a:xfrm>
                  <a:off x="5105" y="1823"/>
                  <a:ext cx="126" cy="35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0" y="188"/>
                    </a:cxn>
                    <a:cxn ang="0">
                      <a:pos x="351" y="210"/>
                    </a:cxn>
                    <a:cxn ang="0">
                      <a:pos x="751" y="135"/>
                    </a:cxn>
                    <a:cxn ang="0">
                      <a:pos x="751" y="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751" h="210">
                      <a:moveTo>
                        <a:pt x="0" y="120"/>
                      </a:moveTo>
                      <a:lnTo>
                        <a:pt x="0" y="188"/>
                      </a:lnTo>
                      <a:lnTo>
                        <a:pt x="351" y="210"/>
                      </a:lnTo>
                      <a:lnTo>
                        <a:pt x="751" y="135"/>
                      </a:lnTo>
                      <a:lnTo>
                        <a:pt x="751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2" name="Group 203"/>
                <p:cNvGrpSpPr>
                  <a:grpSpLocks/>
                </p:cNvGrpSpPr>
                <p:nvPr/>
              </p:nvGrpSpPr>
              <p:grpSpPr bwMode="auto">
                <a:xfrm>
                  <a:off x="5020" y="1674"/>
                  <a:ext cx="279" cy="176"/>
                  <a:chOff x="5020" y="1674"/>
                  <a:chExt cx="279" cy="176"/>
                </a:xfrm>
              </p:grpSpPr>
              <p:sp>
                <p:nvSpPr>
                  <p:cNvPr id="244" name="Freeform 204"/>
                  <p:cNvSpPr>
                    <a:spLocks/>
                  </p:cNvSpPr>
                  <p:nvPr/>
                </p:nvSpPr>
                <p:spPr bwMode="auto">
                  <a:xfrm>
                    <a:off x="5139" y="1674"/>
                    <a:ext cx="160" cy="172"/>
                  </a:xfrm>
                  <a:custGeom>
                    <a:avLst/>
                    <a:gdLst/>
                    <a:ahLst/>
                    <a:cxnLst>
                      <a:cxn ang="0">
                        <a:pos x="135" y="1031"/>
                      </a:cxn>
                      <a:cxn ang="0">
                        <a:pos x="0" y="33"/>
                      </a:cxn>
                      <a:cxn ang="0">
                        <a:pos x="827" y="0"/>
                      </a:cxn>
                      <a:cxn ang="0">
                        <a:pos x="960" y="889"/>
                      </a:cxn>
                      <a:cxn ang="0">
                        <a:pos x="135" y="1031"/>
                      </a:cxn>
                    </a:cxnLst>
                    <a:rect l="0" t="0" r="r" b="b"/>
                    <a:pathLst>
                      <a:path w="960" h="1031">
                        <a:moveTo>
                          <a:pt x="135" y="1031"/>
                        </a:moveTo>
                        <a:lnTo>
                          <a:pt x="0" y="33"/>
                        </a:lnTo>
                        <a:lnTo>
                          <a:pt x="827" y="0"/>
                        </a:lnTo>
                        <a:lnTo>
                          <a:pt x="960" y="889"/>
                        </a:lnTo>
                        <a:lnTo>
                          <a:pt x="135" y="10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05"/>
                  <p:cNvSpPr>
                    <a:spLocks/>
                  </p:cNvSpPr>
                  <p:nvPr/>
                </p:nvSpPr>
                <p:spPr bwMode="auto">
                  <a:xfrm>
                    <a:off x="5020" y="1679"/>
                    <a:ext cx="141" cy="171"/>
                  </a:xfrm>
                  <a:custGeom>
                    <a:avLst/>
                    <a:gdLst/>
                    <a:ahLst/>
                    <a:cxnLst>
                      <a:cxn ang="0">
                        <a:pos x="715" y="0"/>
                      </a:cxn>
                      <a:cxn ang="0">
                        <a:pos x="0" y="228"/>
                      </a:cxn>
                      <a:cxn ang="0">
                        <a:pos x="102" y="1026"/>
                      </a:cxn>
                      <a:cxn ang="0">
                        <a:pos x="850" y="1000"/>
                      </a:cxn>
                      <a:cxn ang="0">
                        <a:pos x="715" y="0"/>
                      </a:cxn>
                    </a:cxnLst>
                    <a:rect l="0" t="0" r="r" b="b"/>
                    <a:pathLst>
                      <a:path w="850" h="1026">
                        <a:moveTo>
                          <a:pt x="715" y="0"/>
                        </a:moveTo>
                        <a:lnTo>
                          <a:pt x="0" y="228"/>
                        </a:lnTo>
                        <a:lnTo>
                          <a:pt x="102" y="1026"/>
                        </a:lnTo>
                        <a:lnTo>
                          <a:pt x="850" y="1000"/>
                        </a:lnTo>
                        <a:lnTo>
                          <a:pt x="71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06"/>
                  <p:cNvSpPr>
                    <a:spLocks/>
                  </p:cNvSpPr>
                  <p:nvPr/>
                </p:nvSpPr>
                <p:spPr bwMode="auto">
                  <a:xfrm>
                    <a:off x="5166" y="1691"/>
                    <a:ext cx="115" cy="12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98" y="778"/>
                      </a:cxn>
                      <a:cxn ang="0">
                        <a:pos x="689" y="689"/>
                      </a:cxn>
                      <a:cxn ang="0">
                        <a:pos x="58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689" h="778">
                        <a:moveTo>
                          <a:pt x="0" y="36"/>
                        </a:moveTo>
                        <a:lnTo>
                          <a:pt x="98" y="778"/>
                        </a:lnTo>
                        <a:lnTo>
                          <a:pt x="689" y="689"/>
                        </a:lnTo>
                        <a:lnTo>
                          <a:pt x="58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32" name="Group 207"/>
              <p:cNvGrpSpPr>
                <a:grpSpLocks/>
              </p:cNvGrpSpPr>
              <p:nvPr/>
            </p:nvGrpSpPr>
            <p:grpSpPr bwMode="auto">
              <a:xfrm>
                <a:off x="5212" y="1846"/>
                <a:ext cx="113" cy="80"/>
                <a:chOff x="5212" y="1846"/>
                <a:chExt cx="113" cy="80"/>
              </a:xfrm>
            </p:grpSpPr>
            <p:sp>
              <p:nvSpPr>
                <p:cNvPr id="234" name="Freeform 208"/>
                <p:cNvSpPr>
                  <a:spLocks/>
                </p:cNvSpPr>
                <p:nvPr/>
              </p:nvSpPr>
              <p:spPr bwMode="auto">
                <a:xfrm>
                  <a:off x="5212" y="1846"/>
                  <a:ext cx="112" cy="80"/>
                </a:xfrm>
                <a:custGeom>
                  <a:avLst/>
                  <a:gdLst/>
                  <a:ahLst/>
                  <a:cxnLst>
                    <a:cxn ang="0">
                      <a:pos x="674" y="0"/>
                    </a:cxn>
                    <a:cxn ang="0">
                      <a:pos x="0" y="143"/>
                    </a:cxn>
                    <a:cxn ang="0">
                      <a:pos x="0" y="482"/>
                    </a:cxn>
                    <a:cxn ang="0">
                      <a:pos x="674" y="271"/>
                    </a:cxn>
                    <a:cxn ang="0">
                      <a:pos x="674" y="0"/>
                    </a:cxn>
                  </a:cxnLst>
                  <a:rect l="0" t="0" r="r" b="b"/>
                  <a:pathLst>
                    <a:path w="674" h="482">
                      <a:moveTo>
                        <a:pt x="674" y="0"/>
                      </a:moveTo>
                      <a:lnTo>
                        <a:pt x="0" y="143"/>
                      </a:lnTo>
                      <a:lnTo>
                        <a:pt x="0" y="482"/>
                      </a:lnTo>
                      <a:lnTo>
                        <a:pt x="674" y="271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86" y="1866"/>
                  <a:ext cx="30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5231" y="1876"/>
                  <a:ext cx="39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Line 211"/>
                <p:cNvSpPr>
                  <a:spLocks noChangeShapeType="1"/>
                </p:cNvSpPr>
                <p:nvPr/>
              </p:nvSpPr>
              <p:spPr bwMode="auto">
                <a:xfrm>
                  <a:off x="5277" y="1856"/>
                  <a:ext cx="1" cy="5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Line 212"/>
                <p:cNvSpPr>
                  <a:spLocks noChangeShapeType="1"/>
                </p:cNvSpPr>
                <p:nvPr/>
              </p:nvSpPr>
              <p:spPr bwMode="auto">
                <a:xfrm>
                  <a:off x="5223" y="1868"/>
                  <a:ext cx="1" cy="57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5223" y="1867"/>
                  <a:ext cx="102" cy="26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223" y="1860"/>
                  <a:ext cx="102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3" name="Group 215"/>
            <p:cNvGrpSpPr>
              <a:grpSpLocks/>
            </p:cNvGrpSpPr>
            <p:nvPr/>
          </p:nvGrpSpPr>
          <p:grpSpPr bwMode="auto">
            <a:xfrm>
              <a:off x="5170" y="1848"/>
              <a:ext cx="270" cy="138"/>
              <a:chOff x="5170" y="1848"/>
              <a:chExt cx="270" cy="138"/>
            </a:xfrm>
          </p:grpSpPr>
          <p:grpSp>
            <p:nvGrpSpPr>
              <p:cNvPr id="241" name="Group 216"/>
              <p:cNvGrpSpPr>
                <a:grpSpLocks/>
              </p:cNvGrpSpPr>
              <p:nvPr/>
            </p:nvGrpSpPr>
            <p:grpSpPr bwMode="auto">
              <a:xfrm>
                <a:off x="5188" y="1923"/>
                <a:ext cx="43" cy="32"/>
                <a:chOff x="5188" y="1923"/>
                <a:chExt cx="43" cy="32"/>
              </a:xfrm>
            </p:grpSpPr>
            <p:sp>
              <p:nvSpPr>
                <p:cNvPr id="230" name="Freeform 217"/>
                <p:cNvSpPr>
                  <a:spLocks/>
                </p:cNvSpPr>
                <p:nvPr/>
              </p:nvSpPr>
              <p:spPr bwMode="auto">
                <a:xfrm>
                  <a:off x="5188" y="1923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83"/>
                    </a:cxn>
                    <a:cxn ang="0">
                      <a:pos x="55" y="194"/>
                    </a:cxn>
                    <a:cxn ang="0">
                      <a:pos x="75" y="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5" h="194">
                      <a:moveTo>
                        <a:pt x="23" y="0"/>
                      </a:moveTo>
                      <a:lnTo>
                        <a:pt x="0" y="183"/>
                      </a:lnTo>
                      <a:lnTo>
                        <a:pt x="55" y="194"/>
                      </a:lnTo>
                      <a:lnTo>
                        <a:pt x="75" y="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18"/>
                <p:cNvSpPr>
                  <a:spLocks/>
                </p:cNvSpPr>
                <p:nvPr/>
              </p:nvSpPr>
              <p:spPr bwMode="auto">
                <a:xfrm>
                  <a:off x="5197" y="1927"/>
                  <a:ext cx="34" cy="28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0" y="168"/>
                    </a:cxn>
                    <a:cxn ang="0">
                      <a:pos x="206" y="84"/>
                    </a:cxn>
                    <a:cxn ang="0">
                      <a:pos x="126" y="58"/>
                    </a:cxn>
                    <a:cxn ang="0">
                      <a:pos x="52" y="97"/>
                    </a:cxn>
                    <a:cxn ang="0">
                      <a:pos x="75" y="0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206" h="168">
                      <a:moveTo>
                        <a:pt x="17" y="5"/>
                      </a:moveTo>
                      <a:lnTo>
                        <a:pt x="0" y="168"/>
                      </a:lnTo>
                      <a:lnTo>
                        <a:pt x="206" y="84"/>
                      </a:lnTo>
                      <a:lnTo>
                        <a:pt x="126" y="58"/>
                      </a:lnTo>
                      <a:lnTo>
                        <a:pt x="52" y="97"/>
                      </a:lnTo>
                      <a:lnTo>
                        <a:pt x="75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219"/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sp>
              <p:nvSpPr>
                <p:cNvPr id="203" name="Freeform 220"/>
                <p:cNvSpPr>
                  <a:spLocks/>
                </p:cNvSpPr>
                <p:nvPr/>
              </p:nvSpPr>
              <p:spPr bwMode="auto">
                <a:xfrm>
                  <a:off x="5175" y="1848"/>
                  <a:ext cx="264" cy="122"/>
                </a:xfrm>
                <a:custGeom>
                  <a:avLst/>
                  <a:gdLst/>
                  <a:ahLst/>
                  <a:cxnLst>
                    <a:cxn ang="0">
                      <a:pos x="0" y="309"/>
                    </a:cxn>
                    <a:cxn ang="0">
                      <a:pos x="759" y="729"/>
                    </a:cxn>
                    <a:cxn ang="0">
                      <a:pos x="1583" y="318"/>
                    </a:cxn>
                    <a:cxn ang="0">
                      <a:pos x="951" y="0"/>
                    </a:cxn>
                    <a:cxn ang="0">
                      <a:pos x="0" y="309"/>
                    </a:cxn>
                  </a:cxnLst>
                  <a:rect l="0" t="0" r="r" b="b"/>
                  <a:pathLst>
                    <a:path w="1583" h="729">
                      <a:moveTo>
                        <a:pt x="0" y="309"/>
                      </a:moveTo>
                      <a:lnTo>
                        <a:pt x="759" y="729"/>
                      </a:lnTo>
                      <a:lnTo>
                        <a:pt x="1583" y="318"/>
                      </a:lnTo>
                      <a:lnTo>
                        <a:pt x="951" y="0"/>
                      </a:lnTo>
                      <a:lnTo>
                        <a:pt x="0" y="3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221"/>
                <p:cNvSpPr>
                  <a:spLocks/>
                </p:cNvSpPr>
                <p:nvPr/>
              </p:nvSpPr>
              <p:spPr bwMode="auto">
                <a:xfrm>
                  <a:off x="5170" y="1899"/>
                  <a:ext cx="133" cy="86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792" y="426"/>
                    </a:cxn>
                    <a:cxn ang="0">
                      <a:pos x="770" y="516"/>
                    </a:cxn>
                    <a:cxn ang="0">
                      <a:pos x="0" y="82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792" h="516">
                      <a:moveTo>
                        <a:pt x="28" y="0"/>
                      </a:moveTo>
                      <a:lnTo>
                        <a:pt x="792" y="426"/>
                      </a:lnTo>
                      <a:lnTo>
                        <a:pt x="770" y="516"/>
                      </a:lnTo>
                      <a:lnTo>
                        <a:pt x="0" y="8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222"/>
                <p:cNvSpPr>
                  <a:spLocks/>
                </p:cNvSpPr>
                <p:nvPr/>
              </p:nvSpPr>
              <p:spPr bwMode="auto">
                <a:xfrm>
                  <a:off x="5299" y="1901"/>
                  <a:ext cx="141" cy="85"/>
                </a:xfrm>
                <a:custGeom>
                  <a:avLst/>
                  <a:gdLst/>
                  <a:ahLst/>
                  <a:cxnLst>
                    <a:cxn ang="0">
                      <a:pos x="0" y="507"/>
                    </a:cxn>
                    <a:cxn ang="0">
                      <a:pos x="25" y="411"/>
                    </a:cxn>
                    <a:cxn ang="0">
                      <a:pos x="846" y="0"/>
                    </a:cxn>
                    <a:cxn ang="0">
                      <a:pos x="817" y="76"/>
                    </a:cxn>
                    <a:cxn ang="0">
                      <a:pos x="0" y="507"/>
                    </a:cxn>
                  </a:cxnLst>
                  <a:rect l="0" t="0" r="r" b="b"/>
                  <a:pathLst>
                    <a:path w="846" h="507">
                      <a:moveTo>
                        <a:pt x="0" y="507"/>
                      </a:moveTo>
                      <a:lnTo>
                        <a:pt x="25" y="411"/>
                      </a:lnTo>
                      <a:lnTo>
                        <a:pt x="846" y="0"/>
                      </a:lnTo>
                      <a:lnTo>
                        <a:pt x="817" y="76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23"/>
                <p:cNvSpPr>
                  <a:spLocks/>
                </p:cNvSpPr>
                <p:nvPr/>
              </p:nvSpPr>
              <p:spPr bwMode="auto">
                <a:xfrm>
                  <a:off x="5227" y="1905"/>
                  <a:ext cx="106" cy="54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20" y="0"/>
                    </a:cxn>
                    <a:cxn ang="0">
                      <a:pos x="637" y="224"/>
                    </a:cxn>
                    <a:cxn ang="0">
                      <a:pos x="425" y="32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637" h="321">
                      <a:moveTo>
                        <a:pt x="0" y="83"/>
                      </a:moveTo>
                      <a:lnTo>
                        <a:pt x="220" y="0"/>
                      </a:lnTo>
                      <a:lnTo>
                        <a:pt x="637" y="224"/>
                      </a:lnTo>
                      <a:lnTo>
                        <a:pt x="425" y="32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24"/>
                <p:cNvSpPr>
                  <a:spLocks/>
                </p:cNvSpPr>
                <p:nvPr/>
              </p:nvSpPr>
              <p:spPr bwMode="auto">
                <a:xfrm>
                  <a:off x="5270" y="1868"/>
                  <a:ext cx="156" cy="72"/>
                </a:xfrm>
                <a:custGeom>
                  <a:avLst/>
                  <a:gdLst/>
                  <a:ahLst/>
                  <a:cxnLst>
                    <a:cxn ang="0">
                      <a:pos x="0" y="210"/>
                    </a:cxn>
                    <a:cxn ang="0">
                      <a:pos x="410" y="434"/>
                    </a:cxn>
                    <a:cxn ang="0">
                      <a:pos x="938" y="186"/>
                    </a:cxn>
                    <a:cxn ang="0">
                      <a:pos x="554" y="0"/>
                    </a:cxn>
                    <a:cxn ang="0">
                      <a:pos x="0" y="210"/>
                    </a:cxn>
                  </a:cxnLst>
                  <a:rect l="0" t="0" r="r" b="b"/>
                  <a:pathLst>
                    <a:path w="938" h="434">
                      <a:moveTo>
                        <a:pt x="0" y="210"/>
                      </a:moveTo>
                      <a:lnTo>
                        <a:pt x="410" y="434"/>
                      </a:lnTo>
                      <a:lnTo>
                        <a:pt x="938" y="186"/>
                      </a:lnTo>
                      <a:lnTo>
                        <a:pt x="554" y="0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25"/>
                <p:cNvSpPr>
                  <a:spLocks/>
                </p:cNvSpPr>
                <p:nvPr/>
              </p:nvSpPr>
              <p:spPr bwMode="auto">
                <a:xfrm>
                  <a:off x="5188" y="1852"/>
                  <a:ext cx="172" cy="66"/>
                </a:xfrm>
                <a:custGeom>
                  <a:avLst/>
                  <a:gdLst/>
                  <a:ahLst/>
                  <a:cxnLst>
                    <a:cxn ang="0">
                      <a:pos x="216" y="395"/>
                    </a:cxn>
                    <a:cxn ang="0">
                      <a:pos x="0" y="285"/>
                    </a:cxn>
                    <a:cxn ang="0">
                      <a:pos x="867" y="0"/>
                    </a:cxn>
                    <a:cxn ang="0">
                      <a:pos x="1034" y="82"/>
                    </a:cxn>
                    <a:cxn ang="0">
                      <a:pos x="216" y="395"/>
                    </a:cxn>
                  </a:cxnLst>
                  <a:rect l="0" t="0" r="r" b="b"/>
                  <a:pathLst>
                    <a:path w="1034" h="395">
                      <a:moveTo>
                        <a:pt x="216" y="395"/>
                      </a:moveTo>
                      <a:lnTo>
                        <a:pt x="0" y="285"/>
                      </a:lnTo>
                      <a:lnTo>
                        <a:pt x="867" y="0"/>
                      </a:lnTo>
                      <a:lnTo>
                        <a:pt x="1034" y="82"/>
                      </a:lnTo>
                      <a:lnTo>
                        <a:pt x="216" y="39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193" y="1855"/>
                  <a:ext cx="148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5205" y="1858"/>
                  <a:ext cx="14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5214" y="1862"/>
                  <a:ext cx="141" cy="5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5235" y="1871"/>
                  <a:ext cx="138" cy="5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5246" y="1877"/>
                  <a:ext cx="137" cy="5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5261" y="1885"/>
                  <a:ext cx="124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5274" y="1890"/>
                  <a:ext cx="119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5291" y="1897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" name="Line 234"/>
                <p:cNvSpPr>
                  <a:spLocks noChangeShapeType="1"/>
                </p:cNvSpPr>
                <p:nvPr/>
              </p:nvSpPr>
              <p:spPr bwMode="auto">
                <a:xfrm>
                  <a:off x="5239" y="1915"/>
                  <a:ext cx="71" cy="40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" name="Line 235"/>
                <p:cNvSpPr>
                  <a:spLocks noChangeShapeType="1"/>
                </p:cNvSpPr>
                <p:nvPr/>
              </p:nvSpPr>
              <p:spPr bwMode="auto">
                <a:xfrm>
                  <a:off x="5255" y="1910"/>
                  <a:ext cx="69" cy="3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Line 236"/>
                <p:cNvSpPr>
                  <a:spLocks noChangeShapeType="1"/>
                </p:cNvSpPr>
                <p:nvPr/>
              </p:nvSpPr>
              <p:spPr bwMode="auto">
                <a:xfrm>
                  <a:off x="5285" y="1897"/>
                  <a:ext cx="68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237"/>
                <p:cNvSpPr>
                  <a:spLocks noChangeShapeType="1"/>
                </p:cNvSpPr>
                <p:nvPr/>
              </p:nvSpPr>
              <p:spPr bwMode="auto">
                <a:xfrm>
                  <a:off x="5301" y="1891"/>
                  <a:ext cx="67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Line 238"/>
                <p:cNvSpPr>
                  <a:spLocks noChangeShapeType="1"/>
                </p:cNvSpPr>
                <p:nvPr/>
              </p:nvSpPr>
              <p:spPr bwMode="auto">
                <a:xfrm>
                  <a:off x="5318" y="1886"/>
                  <a:ext cx="65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Line 239"/>
                <p:cNvSpPr>
                  <a:spLocks noChangeShapeType="1"/>
                </p:cNvSpPr>
                <p:nvPr/>
              </p:nvSpPr>
              <p:spPr bwMode="auto">
                <a:xfrm>
                  <a:off x="5332" y="1880"/>
                  <a:ext cx="64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Line 240"/>
                <p:cNvSpPr>
                  <a:spLocks noChangeShapeType="1"/>
                </p:cNvSpPr>
                <p:nvPr/>
              </p:nvSpPr>
              <p:spPr bwMode="auto">
                <a:xfrm>
                  <a:off x="5346" y="1874"/>
                  <a:ext cx="64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5209" y="1892"/>
                  <a:ext cx="35" cy="1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>
                  <a:off x="5232" y="1885"/>
                  <a:ext cx="32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>
                  <a:off x="5252" y="1879"/>
                  <a:ext cx="33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Line 244"/>
                <p:cNvSpPr>
                  <a:spLocks noChangeShapeType="1"/>
                </p:cNvSpPr>
                <p:nvPr/>
              </p:nvSpPr>
              <p:spPr bwMode="auto">
                <a:xfrm>
                  <a:off x="5272" y="1872"/>
                  <a:ext cx="32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" name="Line 245"/>
                <p:cNvSpPr>
                  <a:spLocks noChangeShapeType="1"/>
                </p:cNvSpPr>
                <p:nvPr/>
              </p:nvSpPr>
              <p:spPr bwMode="auto">
                <a:xfrm>
                  <a:off x="5292" y="1865"/>
                  <a:ext cx="31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Line 246"/>
                <p:cNvSpPr>
                  <a:spLocks noChangeShapeType="1"/>
                </p:cNvSpPr>
                <p:nvPr/>
              </p:nvSpPr>
              <p:spPr bwMode="auto">
                <a:xfrm>
                  <a:off x="5315" y="1858"/>
                  <a:ext cx="29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50" name="Group 247"/>
          <p:cNvGrpSpPr>
            <a:grpSpLocks/>
          </p:cNvGrpSpPr>
          <p:nvPr/>
        </p:nvGrpSpPr>
        <p:grpSpPr bwMode="auto">
          <a:xfrm>
            <a:off x="8359775" y="4826002"/>
            <a:ext cx="552450" cy="246062"/>
            <a:chOff x="5266" y="2029"/>
            <a:chExt cx="348" cy="155"/>
          </a:xfrm>
        </p:grpSpPr>
        <p:sp>
          <p:nvSpPr>
            <p:cNvPr id="251" name="Freeform 248"/>
            <p:cNvSpPr>
              <a:spLocks/>
            </p:cNvSpPr>
            <p:nvPr/>
          </p:nvSpPr>
          <p:spPr bwMode="auto">
            <a:xfrm>
              <a:off x="5266" y="2029"/>
              <a:ext cx="348" cy="155"/>
            </a:xfrm>
            <a:custGeom>
              <a:avLst/>
              <a:gdLst/>
              <a:ahLst/>
              <a:cxnLst>
                <a:cxn ang="0">
                  <a:pos x="182" y="927"/>
                </a:cxn>
                <a:cxn ang="0">
                  <a:pos x="5" y="905"/>
                </a:cxn>
                <a:cxn ang="0">
                  <a:pos x="0" y="695"/>
                </a:cxn>
                <a:cxn ang="0">
                  <a:pos x="9" y="537"/>
                </a:cxn>
                <a:cxn ang="0">
                  <a:pos x="100" y="442"/>
                </a:cxn>
                <a:cxn ang="0">
                  <a:pos x="210" y="387"/>
                </a:cxn>
                <a:cxn ang="0">
                  <a:pos x="460" y="296"/>
                </a:cxn>
                <a:cxn ang="0">
                  <a:pos x="828" y="207"/>
                </a:cxn>
                <a:cxn ang="0">
                  <a:pos x="900" y="201"/>
                </a:cxn>
                <a:cxn ang="0">
                  <a:pos x="948" y="207"/>
                </a:cxn>
                <a:cxn ang="0">
                  <a:pos x="960" y="188"/>
                </a:cxn>
                <a:cxn ang="0">
                  <a:pos x="980" y="169"/>
                </a:cxn>
                <a:cxn ang="0">
                  <a:pos x="1003" y="173"/>
                </a:cxn>
                <a:cxn ang="0">
                  <a:pos x="1035" y="176"/>
                </a:cxn>
                <a:cxn ang="0">
                  <a:pos x="1049" y="138"/>
                </a:cxn>
                <a:cxn ang="0">
                  <a:pos x="1077" y="118"/>
                </a:cxn>
                <a:cxn ang="0">
                  <a:pos x="1106" y="112"/>
                </a:cxn>
                <a:cxn ang="0">
                  <a:pos x="1144" y="112"/>
                </a:cxn>
                <a:cxn ang="0">
                  <a:pos x="1138" y="82"/>
                </a:cxn>
                <a:cxn ang="0">
                  <a:pos x="1182" y="0"/>
                </a:cxn>
                <a:cxn ang="0">
                  <a:pos x="2040" y="22"/>
                </a:cxn>
                <a:cxn ang="0">
                  <a:pos x="2037" y="110"/>
                </a:cxn>
                <a:cxn ang="0">
                  <a:pos x="2053" y="188"/>
                </a:cxn>
                <a:cxn ang="0">
                  <a:pos x="2065" y="244"/>
                </a:cxn>
                <a:cxn ang="0">
                  <a:pos x="2080" y="314"/>
                </a:cxn>
                <a:cxn ang="0">
                  <a:pos x="2091" y="427"/>
                </a:cxn>
                <a:cxn ang="0">
                  <a:pos x="2077" y="494"/>
                </a:cxn>
                <a:cxn ang="0">
                  <a:pos x="2053" y="557"/>
                </a:cxn>
                <a:cxn ang="0">
                  <a:pos x="2023" y="610"/>
                </a:cxn>
                <a:cxn ang="0">
                  <a:pos x="1983" y="629"/>
                </a:cxn>
                <a:cxn ang="0">
                  <a:pos x="1921" y="648"/>
                </a:cxn>
                <a:cxn ang="0">
                  <a:pos x="1838" y="673"/>
                </a:cxn>
                <a:cxn ang="0">
                  <a:pos x="1801" y="717"/>
                </a:cxn>
                <a:cxn ang="0">
                  <a:pos x="1757" y="754"/>
                </a:cxn>
                <a:cxn ang="0">
                  <a:pos x="1686" y="786"/>
                </a:cxn>
                <a:cxn ang="0">
                  <a:pos x="1605" y="812"/>
                </a:cxn>
                <a:cxn ang="0">
                  <a:pos x="1475" y="827"/>
                </a:cxn>
                <a:cxn ang="0">
                  <a:pos x="1364" y="827"/>
                </a:cxn>
                <a:cxn ang="0">
                  <a:pos x="1279" y="818"/>
                </a:cxn>
                <a:cxn ang="0">
                  <a:pos x="1202" y="812"/>
                </a:cxn>
                <a:cxn ang="0">
                  <a:pos x="1144" y="843"/>
                </a:cxn>
                <a:cxn ang="0">
                  <a:pos x="1031" y="837"/>
                </a:cxn>
                <a:cxn ang="0">
                  <a:pos x="582" y="901"/>
                </a:cxn>
                <a:cxn ang="0">
                  <a:pos x="386" y="931"/>
                </a:cxn>
                <a:cxn ang="0">
                  <a:pos x="182" y="927"/>
                </a:cxn>
              </a:cxnLst>
              <a:rect l="0" t="0" r="r" b="b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Freeform 249"/>
            <p:cNvSpPr>
              <a:spLocks/>
            </p:cNvSpPr>
            <p:nvPr/>
          </p:nvSpPr>
          <p:spPr bwMode="auto">
            <a:xfrm>
              <a:off x="5268" y="2043"/>
              <a:ext cx="342" cy="138"/>
            </a:xfrm>
            <a:custGeom>
              <a:avLst/>
              <a:gdLst/>
              <a:ahLst/>
              <a:cxnLst>
                <a:cxn ang="0">
                  <a:pos x="1986" y="90"/>
                </a:cxn>
                <a:cxn ang="0">
                  <a:pos x="2037" y="199"/>
                </a:cxn>
                <a:cxn ang="0">
                  <a:pos x="1995" y="512"/>
                </a:cxn>
                <a:cxn ang="0">
                  <a:pos x="1882" y="512"/>
                </a:cxn>
                <a:cxn ang="0">
                  <a:pos x="1754" y="624"/>
                </a:cxn>
                <a:cxn ang="0">
                  <a:pos x="1460" y="701"/>
                </a:cxn>
                <a:cxn ang="0">
                  <a:pos x="1181" y="701"/>
                </a:cxn>
                <a:cxn ang="0">
                  <a:pos x="1287" y="589"/>
                </a:cxn>
                <a:cxn ang="0">
                  <a:pos x="1155" y="697"/>
                </a:cxn>
                <a:cxn ang="0">
                  <a:pos x="1017" y="724"/>
                </a:cxn>
                <a:cxn ang="0">
                  <a:pos x="1109" y="652"/>
                </a:cxn>
                <a:cxn ang="0">
                  <a:pos x="963" y="733"/>
                </a:cxn>
                <a:cxn ang="0">
                  <a:pos x="491" y="797"/>
                </a:cxn>
                <a:cxn ang="0">
                  <a:pos x="495" y="742"/>
                </a:cxn>
                <a:cxn ang="0">
                  <a:pos x="486" y="720"/>
                </a:cxn>
                <a:cxn ang="0">
                  <a:pos x="319" y="815"/>
                </a:cxn>
                <a:cxn ang="0">
                  <a:pos x="473" y="669"/>
                </a:cxn>
                <a:cxn ang="0">
                  <a:pos x="300" y="765"/>
                </a:cxn>
                <a:cxn ang="0">
                  <a:pos x="214" y="742"/>
                </a:cxn>
                <a:cxn ang="0">
                  <a:pos x="182" y="746"/>
                </a:cxn>
                <a:cxn ang="0">
                  <a:pos x="59" y="793"/>
                </a:cxn>
                <a:cxn ang="0">
                  <a:pos x="0" y="674"/>
                </a:cxn>
                <a:cxn ang="0">
                  <a:pos x="40" y="435"/>
                </a:cxn>
                <a:cxn ang="0">
                  <a:pos x="296" y="298"/>
                </a:cxn>
                <a:cxn ang="0">
                  <a:pos x="795" y="145"/>
                </a:cxn>
                <a:cxn ang="0">
                  <a:pos x="968" y="207"/>
                </a:cxn>
                <a:cxn ang="0">
                  <a:pos x="1040" y="217"/>
                </a:cxn>
                <a:cxn ang="0">
                  <a:pos x="953" y="131"/>
                </a:cxn>
                <a:cxn ang="0">
                  <a:pos x="1008" y="108"/>
                </a:cxn>
                <a:cxn ang="0">
                  <a:pos x="1063" y="163"/>
                </a:cxn>
                <a:cxn ang="0">
                  <a:pos x="1068" y="135"/>
                </a:cxn>
                <a:cxn ang="0">
                  <a:pos x="1059" y="67"/>
                </a:cxn>
                <a:cxn ang="0">
                  <a:pos x="1186" y="113"/>
                </a:cxn>
                <a:cxn ang="0">
                  <a:pos x="1173" y="63"/>
                </a:cxn>
                <a:cxn ang="0">
                  <a:pos x="1145" y="0"/>
                </a:cxn>
                <a:cxn ang="0">
                  <a:pos x="1277" y="54"/>
                </a:cxn>
                <a:cxn ang="0">
                  <a:pos x="1514" y="104"/>
                </a:cxn>
                <a:cxn ang="0">
                  <a:pos x="1567" y="35"/>
                </a:cxn>
                <a:cxn ang="0">
                  <a:pos x="1626" y="113"/>
                </a:cxn>
                <a:cxn ang="0">
                  <a:pos x="1745" y="63"/>
                </a:cxn>
                <a:cxn ang="0">
                  <a:pos x="1795" y="131"/>
                </a:cxn>
                <a:cxn ang="0">
                  <a:pos x="1946" y="108"/>
                </a:cxn>
                <a:cxn ang="0">
                  <a:pos x="1982" y="31"/>
                </a:cxn>
              </a:cxnLst>
              <a:rect l="0" t="0" r="r" b="b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Freeform 250"/>
            <p:cNvSpPr>
              <a:spLocks/>
            </p:cNvSpPr>
            <p:nvPr/>
          </p:nvSpPr>
          <p:spPr bwMode="auto">
            <a:xfrm>
              <a:off x="5515" y="2093"/>
              <a:ext cx="47" cy="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149" y="48"/>
                </a:cxn>
                <a:cxn ang="0">
                  <a:pos x="0" y="35"/>
                </a:cxn>
                <a:cxn ang="0">
                  <a:pos x="280" y="0"/>
                </a:cxn>
              </a:cxnLst>
              <a:rect l="0" t="0" r="r" b="b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251"/>
            <p:cNvSpPr>
              <a:spLocks/>
            </p:cNvSpPr>
            <p:nvPr/>
          </p:nvSpPr>
          <p:spPr bwMode="auto">
            <a:xfrm>
              <a:off x="5580" y="2080"/>
              <a:ext cx="28" cy="1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25" y="35"/>
                </a:cxn>
                <a:cxn ang="0">
                  <a:pos x="0" y="53"/>
                </a:cxn>
                <a:cxn ang="0">
                  <a:pos x="130" y="57"/>
                </a:cxn>
                <a:cxn ang="0">
                  <a:pos x="170" y="0"/>
                </a:cxn>
              </a:cxnLst>
              <a:rect l="0" t="0" r="r" b="b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5445" y="2073"/>
              <a:ext cx="44" cy="24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45" y="13"/>
                </a:cxn>
                <a:cxn ang="0">
                  <a:pos x="122" y="31"/>
                </a:cxn>
                <a:cxn ang="0">
                  <a:pos x="122" y="76"/>
                </a:cxn>
                <a:cxn ang="0">
                  <a:pos x="113" y="124"/>
                </a:cxn>
                <a:cxn ang="0">
                  <a:pos x="0" y="143"/>
                </a:cxn>
                <a:cxn ang="0">
                  <a:pos x="136" y="138"/>
                </a:cxn>
                <a:cxn ang="0">
                  <a:pos x="159" y="48"/>
                </a:cxn>
                <a:cxn ang="0">
                  <a:pos x="263" y="0"/>
                </a:cxn>
              </a:cxnLst>
              <a:rect l="0" t="0" r="r" b="b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5303" y="2127"/>
              <a:ext cx="142" cy="35"/>
            </a:xfrm>
            <a:custGeom>
              <a:avLst/>
              <a:gdLst/>
              <a:ahLst/>
              <a:cxnLst>
                <a:cxn ang="0">
                  <a:pos x="853" y="0"/>
                </a:cxn>
                <a:cxn ang="0">
                  <a:pos x="636" y="10"/>
                </a:cxn>
                <a:cxn ang="0">
                  <a:pos x="413" y="63"/>
                </a:cxn>
                <a:cxn ang="0">
                  <a:pos x="249" y="71"/>
                </a:cxn>
                <a:cxn ang="0">
                  <a:pos x="114" y="99"/>
                </a:cxn>
                <a:cxn ang="0">
                  <a:pos x="64" y="170"/>
                </a:cxn>
                <a:cxn ang="0">
                  <a:pos x="0" y="212"/>
                </a:cxn>
                <a:cxn ang="0">
                  <a:pos x="64" y="198"/>
                </a:cxn>
                <a:cxn ang="0">
                  <a:pos x="123" y="117"/>
                </a:cxn>
                <a:cxn ang="0">
                  <a:pos x="304" y="81"/>
                </a:cxn>
                <a:cxn ang="0">
                  <a:pos x="413" y="81"/>
                </a:cxn>
                <a:cxn ang="0">
                  <a:pos x="500" y="63"/>
                </a:cxn>
                <a:cxn ang="0">
                  <a:pos x="649" y="23"/>
                </a:cxn>
                <a:cxn ang="0">
                  <a:pos x="853" y="0"/>
                </a:cxn>
              </a:cxnLst>
              <a:rect l="0" t="0" r="r" b="b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7" name="Group 254"/>
          <p:cNvGrpSpPr>
            <a:grpSpLocks/>
          </p:cNvGrpSpPr>
          <p:nvPr/>
        </p:nvGrpSpPr>
        <p:grpSpPr bwMode="auto">
          <a:xfrm>
            <a:off x="8453438" y="4557724"/>
            <a:ext cx="228600" cy="125413"/>
            <a:chOff x="5325" y="1860"/>
            <a:chExt cx="144" cy="79"/>
          </a:xfrm>
        </p:grpSpPr>
        <p:grpSp>
          <p:nvGrpSpPr>
            <p:cNvPr id="258" name="Group 255"/>
            <p:cNvGrpSpPr>
              <a:grpSpLocks/>
            </p:cNvGrpSpPr>
            <p:nvPr/>
          </p:nvGrpSpPr>
          <p:grpSpPr bwMode="auto">
            <a:xfrm>
              <a:off x="5325" y="1860"/>
              <a:ext cx="125" cy="63"/>
              <a:chOff x="5325" y="1860"/>
              <a:chExt cx="125" cy="63"/>
            </a:xfrm>
          </p:grpSpPr>
          <p:sp>
            <p:nvSpPr>
              <p:cNvPr id="262" name="Freeform 256"/>
              <p:cNvSpPr>
                <a:spLocks/>
              </p:cNvSpPr>
              <p:nvPr/>
            </p:nvSpPr>
            <p:spPr bwMode="auto">
              <a:xfrm>
                <a:off x="5325" y="1860"/>
                <a:ext cx="125" cy="63"/>
              </a:xfrm>
              <a:custGeom>
                <a:avLst/>
                <a:gdLst/>
                <a:ahLst/>
                <a:cxnLst>
                  <a:cxn ang="0">
                    <a:pos x="679" y="379"/>
                  </a:cxn>
                  <a:cxn ang="0">
                    <a:pos x="639" y="370"/>
                  </a:cxn>
                  <a:cxn ang="0">
                    <a:pos x="600" y="352"/>
                  </a:cxn>
                  <a:cxn ang="0">
                    <a:pos x="564" y="344"/>
                  </a:cxn>
                  <a:cxn ang="0">
                    <a:pos x="502" y="353"/>
                  </a:cxn>
                  <a:cxn ang="0">
                    <a:pos x="457" y="352"/>
                  </a:cxn>
                  <a:cxn ang="0">
                    <a:pos x="425" y="341"/>
                  </a:cxn>
                  <a:cxn ang="0">
                    <a:pos x="399" y="332"/>
                  </a:cxn>
                  <a:cxn ang="0">
                    <a:pos x="373" y="320"/>
                  </a:cxn>
                  <a:cxn ang="0">
                    <a:pos x="346" y="295"/>
                  </a:cxn>
                  <a:cxn ang="0">
                    <a:pos x="324" y="273"/>
                  </a:cxn>
                  <a:cxn ang="0">
                    <a:pos x="288" y="246"/>
                  </a:cxn>
                  <a:cxn ang="0">
                    <a:pos x="238" y="254"/>
                  </a:cxn>
                  <a:cxn ang="0">
                    <a:pos x="208" y="256"/>
                  </a:cxn>
                  <a:cxn ang="0">
                    <a:pos x="190" y="251"/>
                  </a:cxn>
                  <a:cxn ang="0">
                    <a:pos x="182" y="243"/>
                  </a:cxn>
                  <a:cxn ang="0">
                    <a:pos x="176" y="228"/>
                  </a:cxn>
                  <a:cxn ang="0">
                    <a:pos x="180" y="215"/>
                  </a:cxn>
                  <a:cxn ang="0">
                    <a:pos x="190" y="200"/>
                  </a:cxn>
                  <a:cxn ang="0">
                    <a:pos x="208" y="193"/>
                  </a:cxn>
                  <a:cxn ang="0">
                    <a:pos x="248" y="188"/>
                  </a:cxn>
                  <a:cxn ang="0">
                    <a:pos x="296" y="171"/>
                  </a:cxn>
                  <a:cxn ang="0">
                    <a:pos x="256" y="140"/>
                  </a:cxn>
                  <a:cxn ang="0">
                    <a:pos x="209" y="121"/>
                  </a:cxn>
                  <a:cxn ang="0">
                    <a:pos x="168" y="124"/>
                  </a:cxn>
                  <a:cxn ang="0">
                    <a:pos x="121" y="121"/>
                  </a:cxn>
                  <a:cxn ang="0">
                    <a:pos x="93" y="131"/>
                  </a:cxn>
                  <a:cxn ang="0">
                    <a:pos x="54" y="132"/>
                  </a:cxn>
                  <a:cxn ang="0">
                    <a:pos x="42" y="121"/>
                  </a:cxn>
                  <a:cxn ang="0">
                    <a:pos x="39" y="105"/>
                  </a:cxn>
                  <a:cxn ang="0">
                    <a:pos x="18" y="106"/>
                  </a:cxn>
                  <a:cxn ang="0">
                    <a:pos x="6" y="103"/>
                  </a:cxn>
                  <a:cxn ang="0">
                    <a:pos x="0" y="87"/>
                  </a:cxn>
                  <a:cxn ang="0">
                    <a:pos x="4" y="74"/>
                  </a:cxn>
                  <a:cxn ang="0">
                    <a:pos x="15" y="68"/>
                  </a:cxn>
                  <a:cxn ang="0">
                    <a:pos x="36" y="56"/>
                  </a:cxn>
                  <a:cxn ang="0">
                    <a:pos x="52" y="44"/>
                  </a:cxn>
                  <a:cxn ang="0">
                    <a:pos x="71" y="34"/>
                  </a:cxn>
                  <a:cxn ang="0">
                    <a:pos x="93" y="27"/>
                  </a:cxn>
                  <a:cxn ang="0">
                    <a:pos x="112" y="27"/>
                  </a:cxn>
                  <a:cxn ang="0">
                    <a:pos x="203" y="9"/>
                  </a:cxn>
                  <a:cxn ang="0">
                    <a:pos x="222" y="4"/>
                  </a:cxn>
                  <a:cxn ang="0">
                    <a:pos x="244" y="0"/>
                  </a:cxn>
                  <a:cxn ang="0">
                    <a:pos x="267" y="4"/>
                  </a:cxn>
                  <a:cxn ang="0">
                    <a:pos x="295" y="13"/>
                  </a:cxn>
                  <a:cxn ang="0">
                    <a:pos x="373" y="56"/>
                  </a:cxn>
                  <a:cxn ang="0">
                    <a:pos x="410" y="64"/>
                  </a:cxn>
                  <a:cxn ang="0">
                    <a:pos x="443" y="71"/>
                  </a:cxn>
                  <a:cxn ang="0">
                    <a:pos x="469" y="87"/>
                  </a:cxn>
                  <a:cxn ang="0">
                    <a:pos x="484" y="108"/>
                  </a:cxn>
                  <a:cxn ang="0">
                    <a:pos x="549" y="153"/>
                  </a:cxn>
                  <a:cxn ang="0">
                    <a:pos x="578" y="174"/>
                  </a:cxn>
                  <a:cxn ang="0">
                    <a:pos x="617" y="215"/>
                  </a:cxn>
                  <a:cxn ang="0">
                    <a:pos x="641" y="227"/>
                  </a:cxn>
                  <a:cxn ang="0">
                    <a:pos x="751" y="232"/>
                  </a:cxn>
                  <a:cxn ang="0">
                    <a:pos x="679" y="379"/>
                  </a:cxn>
                </a:cxnLst>
                <a:rect l="0" t="0" r="r" b="b"/>
                <a:pathLst>
                  <a:path w="751" h="379">
                    <a:moveTo>
                      <a:pt x="679" y="379"/>
                    </a:moveTo>
                    <a:lnTo>
                      <a:pt x="639" y="370"/>
                    </a:lnTo>
                    <a:lnTo>
                      <a:pt x="600" y="352"/>
                    </a:lnTo>
                    <a:lnTo>
                      <a:pt x="564" y="344"/>
                    </a:lnTo>
                    <a:lnTo>
                      <a:pt x="502" y="353"/>
                    </a:lnTo>
                    <a:lnTo>
                      <a:pt x="457" y="352"/>
                    </a:lnTo>
                    <a:lnTo>
                      <a:pt x="425" y="341"/>
                    </a:lnTo>
                    <a:lnTo>
                      <a:pt x="399" y="332"/>
                    </a:lnTo>
                    <a:lnTo>
                      <a:pt x="373" y="320"/>
                    </a:lnTo>
                    <a:lnTo>
                      <a:pt x="346" y="295"/>
                    </a:lnTo>
                    <a:lnTo>
                      <a:pt x="324" y="273"/>
                    </a:lnTo>
                    <a:lnTo>
                      <a:pt x="288" y="246"/>
                    </a:lnTo>
                    <a:lnTo>
                      <a:pt x="238" y="254"/>
                    </a:lnTo>
                    <a:lnTo>
                      <a:pt x="208" y="256"/>
                    </a:lnTo>
                    <a:lnTo>
                      <a:pt x="190" y="251"/>
                    </a:lnTo>
                    <a:lnTo>
                      <a:pt x="182" y="243"/>
                    </a:lnTo>
                    <a:lnTo>
                      <a:pt x="176" y="228"/>
                    </a:lnTo>
                    <a:lnTo>
                      <a:pt x="180" y="215"/>
                    </a:lnTo>
                    <a:lnTo>
                      <a:pt x="190" y="200"/>
                    </a:lnTo>
                    <a:lnTo>
                      <a:pt x="208" y="193"/>
                    </a:lnTo>
                    <a:lnTo>
                      <a:pt x="248" y="188"/>
                    </a:lnTo>
                    <a:lnTo>
                      <a:pt x="296" y="171"/>
                    </a:lnTo>
                    <a:lnTo>
                      <a:pt x="256" y="140"/>
                    </a:lnTo>
                    <a:lnTo>
                      <a:pt x="209" y="121"/>
                    </a:lnTo>
                    <a:lnTo>
                      <a:pt x="168" y="124"/>
                    </a:lnTo>
                    <a:lnTo>
                      <a:pt x="121" y="121"/>
                    </a:lnTo>
                    <a:lnTo>
                      <a:pt x="93" y="131"/>
                    </a:lnTo>
                    <a:lnTo>
                      <a:pt x="54" y="132"/>
                    </a:lnTo>
                    <a:lnTo>
                      <a:pt x="42" y="121"/>
                    </a:lnTo>
                    <a:lnTo>
                      <a:pt x="39" y="105"/>
                    </a:lnTo>
                    <a:lnTo>
                      <a:pt x="18" y="106"/>
                    </a:lnTo>
                    <a:lnTo>
                      <a:pt x="6" y="103"/>
                    </a:lnTo>
                    <a:lnTo>
                      <a:pt x="0" y="87"/>
                    </a:lnTo>
                    <a:lnTo>
                      <a:pt x="4" y="74"/>
                    </a:lnTo>
                    <a:lnTo>
                      <a:pt x="15" y="68"/>
                    </a:lnTo>
                    <a:lnTo>
                      <a:pt x="36" y="56"/>
                    </a:lnTo>
                    <a:lnTo>
                      <a:pt x="52" y="44"/>
                    </a:lnTo>
                    <a:lnTo>
                      <a:pt x="71" y="34"/>
                    </a:lnTo>
                    <a:lnTo>
                      <a:pt x="93" y="27"/>
                    </a:lnTo>
                    <a:lnTo>
                      <a:pt x="112" y="27"/>
                    </a:lnTo>
                    <a:lnTo>
                      <a:pt x="203" y="9"/>
                    </a:lnTo>
                    <a:lnTo>
                      <a:pt x="222" y="4"/>
                    </a:lnTo>
                    <a:lnTo>
                      <a:pt x="244" y="0"/>
                    </a:lnTo>
                    <a:lnTo>
                      <a:pt x="267" y="4"/>
                    </a:lnTo>
                    <a:lnTo>
                      <a:pt x="295" y="13"/>
                    </a:lnTo>
                    <a:lnTo>
                      <a:pt x="373" y="56"/>
                    </a:lnTo>
                    <a:lnTo>
                      <a:pt x="410" y="64"/>
                    </a:lnTo>
                    <a:lnTo>
                      <a:pt x="443" y="71"/>
                    </a:lnTo>
                    <a:lnTo>
                      <a:pt x="469" y="87"/>
                    </a:lnTo>
                    <a:lnTo>
                      <a:pt x="484" y="108"/>
                    </a:lnTo>
                    <a:lnTo>
                      <a:pt x="549" y="153"/>
                    </a:lnTo>
                    <a:lnTo>
                      <a:pt x="578" y="174"/>
                    </a:lnTo>
                    <a:lnTo>
                      <a:pt x="617" y="215"/>
                    </a:lnTo>
                    <a:lnTo>
                      <a:pt x="641" y="227"/>
                    </a:lnTo>
                    <a:lnTo>
                      <a:pt x="751" y="232"/>
                    </a:lnTo>
                    <a:lnTo>
                      <a:pt x="679" y="379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Freeform 257"/>
              <p:cNvSpPr>
                <a:spLocks/>
              </p:cNvSpPr>
              <p:nvPr/>
            </p:nvSpPr>
            <p:spPr bwMode="auto">
              <a:xfrm>
                <a:off x="5374" y="1888"/>
                <a:ext cx="29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1"/>
                  </a:cxn>
                  <a:cxn ang="0">
                    <a:pos x="38" y="10"/>
                  </a:cxn>
                  <a:cxn ang="0">
                    <a:pos x="50" y="16"/>
                  </a:cxn>
                  <a:cxn ang="0">
                    <a:pos x="76" y="29"/>
                  </a:cxn>
                  <a:cxn ang="0">
                    <a:pos x="112" y="37"/>
                  </a:cxn>
                  <a:cxn ang="0">
                    <a:pos x="150" y="38"/>
                  </a:cxn>
                  <a:cxn ang="0">
                    <a:pos x="179" y="43"/>
                  </a:cxn>
                  <a:cxn ang="0">
                    <a:pos x="155" y="34"/>
                  </a:cxn>
                  <a:cxn ang="0">
                    <a:pos x="125" y="29"/>
                  </a:cxn>
                  <a:cxn ang="0">
                    <a:pos x="105" y="29"/>
                  </a:cxn>
                  <a:cxn ang="0">
                    <a:pos x="76" y="21"/>
                  </a:cxn>
                  <a:cxn ang="0">
                    <a:pos x="53" y="8"/>
                  </a:cxn>
                  <a:cxn ang="0">
                    <a:pos x="43" y="2"/>
                  </a:cxn>
                  <a:cxn ang="0">
                    <a:pos x="0" y="0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lnTo>
                      <a:pt x="6" y="11"/>
                    </a:lnTo>
                    <a:lnTo>
                      <a:pt x="38" y="10"/>
                    </a:lnTo>
                    <a:lnTo>
                      <a:pt x="50" y="16"/>
                    </a:lnTo>
                    <a:lnTo>
                      <a:pt x="76" y="29"/>
                    </a:lnTo>
                    <a:lnTo>
                      <a:pt x="112" y="37"/>
                    </a:lnTo>
                    <a:lnTo>
                      <a:pt x="150" y="38"/>
                    </a:lnTo>
                    <a:lnTo>
                      <a:pt x="179" y="43"/>
                    </a:lnTo>
                    <a:lnTo>
                      <a:pt x="155" y="34"/>
                    </a:lnTo>
                    <a:lnTo>
                      <a:pt x="125" y="29"/>
                    </a:lnTo>
                    <a:lnTo>
                      <a:pt x="105" y="29"/>
                    </a:lnTo>
                    <a:lnTo>
                      <a:pt x="76" y="21"/>
                    </a:lnTo>
                    <a:lnTo>
                      <a:pt x="53" y="8"/>
                    </a:lnTo>
                    <a:lnTo>
                      <a:pt x="4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Freeform 258"/>
              <p:cNvSpPr>
                <a:spLocks/>
              </p:cNvSpPr>
              <p:nvPr/>
            </p:nvSpPr>
            <p:spPr bwMode="auto">
              <a:xfrm>
                <a:off x="5362" y="1894"/>
                <a:ext cx="4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2" y="6"/>
                  </a:cxn>
                  <a:cxn ang="0">
                    <a:pos x="9" y="15"/>
                  </a:cxn>
                  <a:cxn ang="0">
                    <a:pos x="0" y="24"/>
                  </a:cxn>
                  <a:cxn ang="0">
                    <a:pos x="17" y="18"/>
                  </a:cxn>
                  <a:cxn ang="0">
                    <a:pos x="20" y="8"/>
                  </a:cxn>
                  <a:cxn ang="0">
                    <a:pos x="4" y="0"/>
                  </a:cxn>
                </a:cxnLst>
                <a:rect l="0" t="0" r="r" b="b"/>
                <a:pathLst>
                  <a:path w="20" h="24">
                    <a:moveTo>
                      <a:pt x="4" y="0"/>
                    </a:moveTo>
                    <a:lnTo>
                      <a:pt x="12" y="6"/>
                    </a:lnTo>
                    <a:lnTo>
                      <a:pt x="9" y="15"/>
                    </a:lnTo>
                    <a:lnTo>
                      <a:pt x="0" y="24"/>
                    </a:lnTo>
                    <a:lnTo>
                      <a:pt x="17" y="18"/>
                    </a:lnTo>
                    <a:lnTo>
                      <a:pt x="2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Freeform 259"/>
              <p:cNvSpPr>
                <a:spLocks/>
              </p:cNvSpPr>
              <p:nvPr/>
            </p:nvSpPr>
            <p:spPr bwMode="auto">
              <a:xfrm>
                <a:off x="5331" y="1869"/>
                <a:ext cx="17" cy="8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11" y="48"/>
                  </a:cxn>
                  <a:cxn ang="0">
                    <a:pos x="25" y="33"/>
                  </a:cxn>
                  <a:cxn ang="0">
                    <a:pos x="46" y="25"/>
                  </a:cxn>
                  <a:cxn ang="0">
                    <a:pos x="56" y="14"/>
                  </a:cxn>
                  <a:cxn ang="0">
                    <a:pos x="66" y="9"/>
                  </a:cxn>
                  <a:cxn ang="0">
                    <a:pos x="89" y="4"/>
                  </a:cxn>
                  <a:cxn ang="0">
                    <a:pos x="104" y="1"/>
                  </a:cxn>
                  <a:cxn ang="0">
                    <a:pos x="84" y="0"/>
                  </a:cxn>
                  <a:cxn ang="0">
                    <a:pos x="58" y="4"/>
                  </a:cxn>
                  <a:cxn ang="0">
                    <a:pos x="49" y="12"/>
                  </a:cxn>
                  <a:cxn ang="0">
                    <a:pos x="37" y="20"/>
                  </a:cxn>
                  <a:cxn ang="0">
                    <a:pos x="0" y="45"/>
                  </a:cxn>
                </a:cxnLst>
                <a:rect l="0" t="0" r="r" b="b"/>
                <a:pathLst>
                  <a:path w="104" h="48">
                    <a:moveTo>
                      <a:pt x="0" y="45"/>
                    </a:moveTo>
                    <a:lnTo>
                      <a:pt x="11" y="48"/>
                    </a:lnTo>
                    <a:lnTo>
                      <a:pt x="25" y="33"/>
                    </a:lnTo>
                    <a:lnTo>
                      <a:pt x="46" y="25"/>
                    </a:lnTo>
                    <a:lnTo>
                      <a:pt x="56" y="14"/>
                    </a:lnTo>
                    <a:lnTo>
                      <a:pt x="66" y="9"/>
                    </a:lnTo>
                    <a:lnTo>
                      <a:pt x="89" y="4"/>
                    </a:lnTo>
                    <a:lnTo>
                      <a:pt x="104" y="1"/>
                    </a:lnTo>
                    <a:lnTo>
                      <a:pt x="84" y="0"/>
                    </a:lnTo>
                    <a:lnTo>
                      <a:pt x="58" y="4"/>
                    </a:lnTo>
                    <a:lnTo>
                      <a:pt x="49" y="12"/>
                    </a:lnTo>
                    <a:lnTo>
                      <a:pt x="37" y="2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Freeform 260"/>
              <p:cNvSpPr>
                <a:spLocks/>
              </p:cNvSpPr>
              <p:nvPr/>
            </p:nvSpPr>
            <p:spPr bwMode="auto">
              <a:xfrm>
                <a:off x="5357" y="1866"/>
                <a:ext cx="27" cy="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5" y="6"/>
                  </a:cxn>
                  <a:cxn ang="0">
                    <a:pos x="55" y="0"/>
                  </a:cxn>
                  <a:cxn ang="0">
                    <a:pos x="63" y="0"/>
                  </a:cxn>
                  <a:cxn ang="0">
                    <a:pos x="85" y="5"/>
                  </a:cxn>
                  <a:cxn ang="0">
                    <a:pos x="94" y="14"/>
                  </a:cxn>
                  <a:cxn ang="0">
                    <a:pos x="111" y="23"/>
                  </a:cxn>
                  <a:cxn ang="0">
                    <a:pos x="143" y="36"/>
                  </a:cxn>
                  <a:cxn ang="0">
                    <a:pos x="166" y="36"/>
                  </a:cxn>
                  <a:cxn ang="0">
                    <a:pos x="142" y="42"/>
                  </a:cxn>
                  <a:cxn ang="0">
                    <a:pos x="126" y="39"/>
                  </a:cxn>
                  <a:cxn ang="0">
                    <a:pos x="91" y="22"/>
                  </a:cxn>
                  <a:cxn ang="0">
                    <a:pos x="79" y="10"/>
                  </a:cxn>
                  <a:cxn ang="0">
                    <a:pos x="55" y="8"/>
                  </a:cxn>
                  <a:cxn ang="0">
                    <a:pos x="35" y="10"/>
                  </a:cxn>
                  <a:cxn ang="0">
                    <a:pos x="0" y="10"/>
                  </a:cxn>
                </a:cxnLst>
                <a:rect l="0" t="0" r="r" b="b"/>
                <a:pathLst>
                  <a:path w="166" h="42">
                    <a:moveTo>
                      <a:pt x="0" y="10"/>
                    </a:moveTo>
                    <a:lnTo>
                      <a:pt x="35" y="6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85" y="5"/>
                    </a:lnTo>
                    <a:lnTo>
                      <a:pt x="94" y="14"/>
                    </a:lnTo>
                    <a:lnTo>
                      <a:pt x="111" y="23"/>
                    </a:lnTo>
                    <a:lnTo>
                      <a:pt x="143" y="36"/>
                    </a:lnTo>
                    <a:lnTo>
                      <a:pt x="166" y="36"/>
                    </a:lnTo>
                    <a:lnTo>
                      <a:pt x="142" y="42"/>
                    </a:lnTo>
                    <a:lnTo>
                      <a:pt x="126" y="39"/>
                    </a:lnTo>
                    <a:lnTo>
                      <a:pt x="91" y="22"/>
                    </a:lnTo>
                    <a:lnTo>
                      <a:pt x="79" y="10"/>
                    </a:lnTo>
                    <a:lnTo>
                      <a:pt x="55" y="8"/>
                    </a:lnTo>
                    <a:lnTo>
                      <a:pt x="3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Freeform 261"/>
              <p:cNvSpPr>
                <a:spLocks/>
              </p:cNvSpPr>
              <p:nvPr/>
            </p:nvSpPr>
            <p:spPr bwMode="auto">
              <a:xfrm>
                <a:off x="5335" y="1874"/>
                <a:ext cx="6" cy="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3" y="11"/>
                  </a:cxn>
                  <a:cxn ang="0">
                    <a:pos x="23" y="24"/>
                  </a:cxn>
                  <a:cxn ang="0">
                    <a:pos x="0" y="30"/>
                  </a:cxn>
                  <a:cxn ang="0">
                    <a:pos x="25" y="15"/>
                  </a:cxn>
                  <a:cxn ang="0">
                    <a:pos x="25" y="0"/>
                  </a:cxn>
                </a:cxnLst>
                <a:rect l="0" t="0" r="r" b="b"/>
                <a:pathLst>
                  <a:path w="33" h="30">
                    <a:moveTo>
                      <a:pt x="25" y="0"/>
                    </a:moveTo>
                    <a:lnTo>
                      <a:pt x="33" y="11"/>
                    </a:lnTo>
                    <a:lnTo>
                      <a:pt x="23" y="24"/>
                    </a:lnTo>
                    <a:lnTo>
                      <a:pt x="0" y="30"/>
                    </a:lnTo>
                    <a:lnTo>
                      <a:pt x="25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Freeform 262"/>
              <p:cNvSpPr>
                <a:spLocks/>
              </p:cNvSpPr>
              <p:nvPr/>
            </p:nvSpPr>
            <p:spPr bwMode="auto">
              <a:xfrm>
                <a:off x="5329" y="1870"/>
                <a:ext cx="6" cy="4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25" y="0"/>
                  </a:cxn>
                  <a:cxn ang="0">
                    <a:pos x="24" y="13"/>
                  </a:cxn>
                  <a:cxn ang="0">
                    <a:pos x="0" y="26"/>
                  </a:cxn>
                  <a:cxn ang="0">
                    <a:pos x="3" y="28"/>
                  </a:cxn>
                  <a:cxn ang="0">
                    <a:pos x="33" y="16"/>
                  </a:cxn>
                </a:cxnLst>
                <a:rect l="0" t="0" r="r" b="b"/>
                <a:pathLst>
                  <a:path w="33" h="28">
                    <a:moveTo>
                      <a:pt x="33" y="16"/>
                    </a:moveTo>
                    <a:lnTo>
                      <a:pt x="25" y="0"/>
                    </a:lnTo>
                    <a:lnTo>
                      <a:pt x="24" y="13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Freeform 263"/>
              <p:cNvSpPr>
                <a:spLocks/>
              </p:cNvSpPr>
              <p:nvPr/>
            </p:nvSpPr>
            <p:spPr bwMode="auto">
              <a:xfrm>
                <a:off x="5399" y="1876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1"/>
                  </a:cxn>
                  <a:cxn ang="0">
                    <a:pos x="23" y="39"/>
                  </a:cxn>
                  <a:cxn ang="0">
                    <a:pos x="37" y="42"/>
                  </a:cxn>
                  <a:cxn ang="0">
                    <a:pos x="0" y="0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8" y="21"/>
                    </a:lnTo>
                    <a:lnTo>
                      <a:pt x="23" y="39"/>
                    </a:lnTo>
                    <a:lnTo>
                      <a:pt x="37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264"/>
              <p:cNvSpPr>
                <a:spLocks/>
              </p:cNvSpPr>
              <p:nvPr/>
            </p:nvSpPr>
            <p:spPr bwMode="auto">
              <a:xfrm>
                <a:off x="5420" y="1907"/>
                <a:ext cx="9" cy="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17" y="14"/>
                  </a:cxn>
                  <a:cxn ang="0">
                    <a:pos x="0" y="39"/>
                  </a:cxn>
                  <a:cxn ang="0">
                    <a:pos x="50" y="0"/>
                  </a:cxn>
                </a:cxnLst>
                <a:rect l="0" t="0" r="r" b="b"/>
                <a:pathLst>
                  <a:path w="50" h="39">
                    <a:moveTo>
                      <a:pt x="50" y="0"/>
                    </a:moveTo>
                    <a:lnTo>
                      <a:pt x="17" y="14"/>
                    </a:lnTo>
                    <a:lnTo>
                      <a:pt x="0" y="3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9" name="Group 265"/>
            <p:cNvGrpSpPr>
              <a:grpSpLocks/>
            </p:cNvGrpSpPr>
            <p:nvPr/>
          </p:nvGrpSpPr>
          <p:grpSpPr bwMode="auto">
            <a:xfrm>
              <a:off x="5432" y="1894"/>
              <a:ext cx="37" cy="45"/>
              <a:chOff x="5432" y="1894"/>
              <a:chExt cx="37" cy="45"/>
            </a:xfrm>
          </p:grpSpPr>
          <p:sp>
            <p:nvSpPr>
              <p:cNvPr id="260" name="Freeform 266"/>
              <p:cNvSpPr>
                <a:spLocks/>
              </p:cNvSpPr>
              <p:nvPr/>
            </p:nvSpPr>
            <p:spPr bwMode="auto">
              <a:xfrm>
                <a:off x="5432" y="1894"/>
                <a:ext cx="37" cy="45"/>
              </a:xfrm>
              <a:custGeom>
                <a:avLst/>
                <a:gdLst/>
                <a:ahLst/>
                <a:cxnLst>
                  <a:cxn ang="0">
                    <a:pos x="77" y="17"/>
                  </a:cxn>
                  <a:cxn ang="0">
                    <a:pos x="42" y="55"/>
                  </a:cxn>
                  <a:cxn ang="0">
                    <a:pos x="26" y="87"/>
                  </a:cxn>
                  <a:cxn ang="0">
                    <a:pos x="11" y="138"/>
                  </a:cxn>
                  <a:cxn ang="0">
                    <a:pos x="11" y="167"/>
                  </a:cxn>
                  <a:cxn ang="0">
                    <a:pos x="0" y="210"/>
                  </a:cxn>
                  <a:cxn ang="0">
                    <a:pos x="178" y="267"/>
                  </a:cxn>
                  <a:cxn ang="0">
                    <a:pos x="219" y="0"/>
                  </a:cxn>
                  <a:cxn ang="0">
                    <a:pos x="146" y="17"/>
                  </a:cxn>
                  <a:cxn ang="0">
                    <a:pos x="77" y="17"/>
                  </a:cxn>
                </a:cxnLst>
                <a:rect l="0" t="0" r="r" b="b"/>
                <a:pathLst>
                  <a:path w="219" h="267">
                    <a:moveTo>
                      <a:pt x="77" y="17"/>
                    </a:moveTo>
                    <a:lnTo>
                      <a:pt x="42" y="55"/>
                    </a:lnTo>
                    <a:lnTo>
                      <a:pt x="26" y="87"/>
                    </a:lnTo>
                    <a:lnTo>
                      <a:pt x="11" y="138"/>
                    </a:lnTo>
                    <a:lnTo>
                      <a:pt x="11" y="167"/>
                    </a:lnTo>
                    <a:lnTo>
                      <a:pt x="0" y="210"/>
                    </a:lnTo>
                    <a:lnTo>
                      <a:pt x="178" y="267"/>
                    </a:lnTo>
                    <a:lnTo>
                      <a:pt x="219" y="0"/>
                    </a:lnTo>
                    <a:lnTo>
                      <a:pt x="146" y="17"/>
                    </a:ln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Freeform 267"/>
              <p:cNvSpPr>
                <a:spLocks/>
              </p:cNvSpPr>
              <p:nvPr/>
            </p:nvSpPr>
            <p:spPr bwMode="auto">
              <a:xfrm>
                <a:off x="5436" y="1898"/>
                <a:ext cx="29" cy="37"/>
              </a:xfrm>
              <a:custGeom>
                <a:avLst/>
                <a:gdLst/>
                <a:ahLst/>
                <a:cxnLst>
                  <a:cxn ang="0">
                    <a:pos x="69" y="7"/>
                  </a:cxn>
                  <a:cxn ang="0">
                    <a:pos x="38" y="42"/>
                  </a:cxn>
                  <a:cxn ang="0">
                    <a:pos x="12" y="92"/>
                  </a:cxn>
                  <a:cxn ang="0">
                    <a:pos x="6" y="128"/>
                  </a:cxn>
                  <a:cxn ang="0">
                    <a:pos x="0" y="171"/>
                  </a:cxn>
                  <a:cxn ang="0">
                    <a:pos x="140" y="220"/>
                  </a:cxn>
                  <a:cxn ang="0">
                    <a:pos x="175" y="0"/>
                  </a:cxn>
                  <a:cxn ang="0">
                    <a:pos x="122" y="10"/>
                  </a:cxn>
                  <a:cxn ang="0">
                    <a:pos x="69" y="7"/>
                  </a:cxn>
                </a:cxnLst>
                <a:rect l="0" t="0" r="r" b="b"/>
                <a:pathLst>
                  <a:path w="175" h="220">
                    <a:moveTo>
                      <a:pt x="69" y="7"/>
                    </a:moveTo>
                    <a:lnTo>
                      <a:pt x="38" y="42"/>
                    </a:lnTo>
                    <a:lnTo>
                      <a:pt x="12" y="92"/>
                    </a:lnTo>
                    <a:lnTo>
                      <a:pt x="6" y="128"/>
                    </a:lnTo>
                    <a:lnTo>
                      <a:pt x="0" y="171"/>
                    </a:lnTo>
                    <a:lnTo>
                      <a:pt x="140" y="220"/>
                    </a:lnTo>
                    <a:lnTo>
                      <a:pt x="175" y="0"/>
                    </a:lnTo>
                    <a:lnTo>
                      <a:pt x="122" y="10"/>
                    </a:lnTo>
                    <a:lnTo>
                      <a:pt x="69" y="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1" name="Freeform 268"/>
          <p:cNvSpPr>
            <a:spLocks/>
          </p:cNvSpPr>
          <p:nvPr/>
        </p:nvSpPr>
        <p:spPr bwMode="auto">
          <a:xfrm>
            <a:off x="8675688" y="4225937"/>
            <a:ext cx="195262" cy="212725"/>
          </a:xfrm>
          <a:custGeom>
            <a:avLst/>
            <a:gdLst/>
            <a:ahLst/>
            <a:cxnLst>
              <a:cxn ang="0">
                <a:pos x="243" y="26"/>
              </a:cxn>
              <a:cxn ang="0">
                <a:pos x="179" y="74"/>
              </a:cxn>
              <a:cxn ang="0">
                <a:pos x="144" y="131"/>
              </a:cxn>
              <a:cxn ang="0">
                <a:pos x="112" y="192"/>
              </a:cxn>
              <a:cxn ang="0">
                <a:pos x="92" y="224"/>
              </a:cxn>
              <a:cxn ang="0">
                <a:pos x="92" y="259"/>
              </a:cxn>
              <a:cxn ang="0">
                <a:pos x="109" y="300"/>
              </a:cxn>
              <a:cxn ang="0">
                <a:pos x="77" y="332"/>
              </a:cxn>
              <a:cxn ang="0">
                <a:pos x="26" y="420"/>
              </a:cxn>
              <a:cxn ang="0">
                <a:pos x="0" y="467"/>
              </a:cxn>
              <a:cxn ang="0">
                <a:pos x="0" y="482"/>
              </a:cxn>
              <a:cxn ang="0">
                <a:pos x="6" y="498"/>
              </a:cxn>
              <a:cxn ang="0">
                <a:pos x="28" y="503"/>
              </a:cxn>
              <a:cxn ang="0">
                <a:pos x="60" y="504"/>
              </a:cxn>
              <a:cxn ang="0">
                <a:pos x="79" y="511"/>
              </a:cxn>
              <a:cxn ang="0">
                <a:pos x="77" y="546"/>
              </a:cxn>
              <a:cxn ang="0">
                <a:pos x="67" y="587"/>
              </a:cxn>
              <a:cxn ang="0">
                <a:pos x="86" y="609"/>
              </a:cxn>
              <a:cxn ang="0">
                <a:pos x="80" y="639"/>
              </a:cxn>
              <a:cxn ang="0">
                <a:pos x="95" y="659"/>
              </a:cxn>
              <a:cxn ang="0">
                <a:pos x="110" y="713"/>
              </a:cxn>
              <a:cxn ang="0">
                <a:pos x="133" y="728"/>
              </a:cxn>
              <a:cxn ang="0">
                <a:pos x="167" y="728"/>
              </a:cxn>
              <a:cxn ang="0">
                <a:pos x="217" y="721"/>
              </a:cxn>
              <a:cxn ang="0">
                <a:pos x="269" y="713"/>
              </a:cxn>
              <a:cxn ang="0">
                <a:pos x="263" y="807"/>
              </a:cxn>
              <a:cxn ang="0">
                <a:pos x="658" y="681"/>
              </a:cxn>
              <a:cxn ang="0">
                <a:pos x="626" y="606"/>
              </a:cxn>
              <a:cxn ang="0">
                <a:pos x="634" y="549"/>
              </a:cxn>
              <a:cxn ang="0">
                <a:pos x="741" y="441"/>
              </a:cxn>
              <a:cxn ang="0">
                <a:pos x="741" y="155"/>
              </a:cxn>
              <a:cxn ang="0">
                <a:pos x="668" y="77"/>
              </a:cxn>
              <a:cxn ang="0">
                <a:pos x="577" y="35"/>
              </a:cxn>
              <a:cxn ang="0">
                <a:pos x="481" y="0"/>
              </a:cxn>
              <a:cxn ang="0">
                <a:pos x="355" y="18"/>
              </a:cxn>
              <a:cxn ang="0">
                <a:pos x="243" y="26"/>
              </a:cxn>
            </a:cxnLst>
            <a:rect l="0" t="0" r="r" b="b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2" name="Freeform 269"/>
          <p:cNvSpPr>
            <a:spLocks/>
          </p:cNvSpPr>
          <p:nvPr/>
        </p:nvSpPr>
        <p:spPr bwMode="auto">
          <a:xfrm>
            <a:off x="8685213" y="4354524"/>
            <a:ext cx="11112" cy="31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9" y="8"/>
              </a:cxn>
              <a:cxn ang="0">
                <a:pos x="30" y="6"/>
              </a:cxn>
              <a:cxn ang="0">
                <a:pos x="39" y="9"/>
              </a:cxn>
              <a:cxn ang="0">
                <a:pos x="42" y="2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" name="Freeform 270"/>
          <p:cNvSpPr>
            <a:spLocks/>
          </p:cNvSpPr>
          <p:nvPr/>
        </p:nvSpPr>
        <p:spPr bwMode="auto">
          <a:xfrm>
            <a:off x="8696325" y="4346587"/>
            <a:ext cx="47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7"/>
              </a:cxn>
              <a:cxn ang="0">
                <a:pos x="11" y="16"/>
              </a:cxn>
              <a:cxn ang="0">
                <a:pos x="13" y="31"/>
              </a:cxn>
              <a:cxn ang="0">
                <a:pos x="17" y="12"/>
              </a:cxn>
              <a:cxn ang="0">
                <a:pos x="17" y="1"/>
              </a:cxn>
              <a:cxn ang="0">
                <a:pos x="0" y="0"/>
              </a:cxn>
            </a:cxnLst>
            <a:rect l="0" t="0" r="r" b="b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271"/>
          <p:cNvSpPr>
            <a:spLocks/>
          </p:cNvSpPr>
          <p:nvPr/>
        </p:nvSpPr>
        <p:spPr bwMode="auto">
          <a:xfrm>
            <a:off x="8704263" y="4319599"/>
            <a:ext cx="4762" cy="1587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5" y="34"/>
              </a:cxn>
              <a:cxn ang="0">
                <a:pos x="0" y="60"/>
              </a:cxn>
              <a:cxn ang="0">
                <a:pos x="9" y="43"/>
              </a:cxn>
              <a:cxn ang="0">
                <a:pos x="19" y="0"/>
              </a:cxn>
            </a:cxnLst>
            <a:rect l="0" t="0" r="r" b="b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272"/>
          <p:cNvSpPr>
            <a:spLocks/>
          </p:cNvSpPr>
          <p:nvPr/>
        </p:nvSpPr>
        <p:spPr bwMode="auto">
          <a:xfrm>
            <a:off x="8707443" y="4303714"/>
            <a:ext cx="20637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8"/>
              </a:cxn>
              <a:cxn ang="0">
                <a:pos x="13" y="35"/>
              </a:cxn>
              <a:cxn ang="0">
                <a:pos x="13" y="40"/>
              </a:cxn>
              <a:cxn ang="0">
                <a:pos x="9" y="51"/>
              </a:cxn>
              <a:cxn ang="0">
                <a:pos x="20" y="34"/>
              </a:cxn>
              <a:cxn ang="0">
                <a:pos x="35" y="34"/>
              </a:cxn>
              <a:cxn ang="0">
                <a:pos x="52" y="28"/>
              </a:cxn>
              <a:cxn ang="0">
                <a:pos x="80" y="26"/>
              </a:cxn>
              <a:cxn ang="0">
                <a:pos x="52" y="9"/>
              </a:cxn>
              <a:cxn ang="0">
                <a:pos x="0" y="0"/>
              </a:cxn>
            </a:cxnLst>
            <a:rect l="0" t="0" r="r" b="b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273"/>
          <p:cNvSpPr>
            <a:spLocks/>
          </p:cNvSpPr>
          <p:nvPr/>
        </p:nvSpPr>
        <p:spPr bwMode="auto">
          <a:xfrm>
            <a:off x="8702680" y="4284664"/>
            <a:ext cx="34925" cy="12700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6" y="42"/>
              </a:cxn>
              <a:cxn ang="0">
                <a:pos x="20" y="48"/>
              </a:cxn>
              <a:cxn ang="0">
                <a:pos x="42" y="34"/>
              </a:cxn>
              <a:cxn ang="0">
                <a:pos x="69" y="25"/>
              </a:cxn>
              <a:cxn ang="0">
                <a:pos x="113" y="24"/>
              </a:cxn>
              <a:cxn ang="0">
                <a:pos x="135" y="27"/>
              </a:cxn>
              <a:cxn ang="0">
                <a:pos x="101" y="12"/>
              </a:cxn>
              <a:cxn ang="0">
                <a:pos x="77" y="6"/>
              </a:cxn>
              <a:cxn ang="0">
                <a:pos x="80" y="0"/>
              </a:cxn>
              <a:cxn ang="0">
                <a:pos x="57" y="9"/>
              </a:cxn>
              <a:cxn ang="0">
                <a:pos x="59" y="3"/>
              </a:cxn>
              <a:cxn ang="0">
                <a:pos x="40" y="12"/>
              </a:cxn>
              <a:cxn ang="0">
                <a:pos x="23" y="12"/>
              </a:cxn>
              <a:cxn ang="0">
                <a:pos x="0" y="25"/>
              </a:cxn>
            </a:cxnLst>
            <a:rect l="0" t="0" r="r" b="b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274"/>
          <p:cNvSpPr>
            <a:spLocks/>
          </p:cNvSpPr>
          <p:nvPr/>
        </p:nvSpPr>
        <p:spPr bwMode="auto">
          <a:xfrm>
            <a:off x="8782050" y="4302137"/>
            <a:ext cx="20638" cy="412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24" y="10"/>
              </a:cxn>
              <a:cxn ang="0">
                <a:pos x="52" y="15"/>
              </a:cxn>
              <a:cxn ang="0">
                <a:pos x="68" y="41"/>
              </a:cxn>
              <a:cxn ang="0">
                <a:pos x="71" y="77"/>
              </a:cxn>
              <a:cxn ang="0">
                <a:pos x="68" y="105"/>
              </a:cxn>
              <a:cxn ang="0">
                <a:pos x="59" y="128"/>
              </a:cxn>
              <a:cxn ang="0">
                <a:pos x="44" y="93"/>
              </a:cxn>
              <a:cxn ang="0">
                <a:pos x="31" y="73"/>
              </a:cxn>
              <a:cxn ang="0">
                <a:pos x="5" y="60"/>
              </a:cxn>
              <a:cxn ang="0">
                <a:pos x="25" y="89"/>
              </a:cxn>
              <a:cxn ang="0">
                <a:pos x="47" y="111"/>
              </a:cxn>
              <a:cxn ang="0">
                <a:pos x="49" y="134"/>
              </a:cxn>
              <a:cxn ang="0">
                <a:pos x="40" y="156"/>
              </a:cxn>
              <a:cxn ang="0">
                <a:pos x="28" y="159"/>
              </a:cxn>
              <a:cxn ang="0">
                <a:pos x="61" y="151"/>
              </a:cxn>
              <a:cxn ang="0">
                <a:pos x="77" y="117"/>
              </a:cxn>
              <a:cxn ang="0">
                <a:pos x="78" y="73"/>
              </a:cxn>
              <a:cxn ang="0">
                <a:pos x="77" y="33"/>
              </a:cxn>
              <a:cxn ang="0">
                <a:pos x="59" y="7"/>
              </a:cxn>
              <a:cxn ang="0">
                <a:pos x="34" y="0"/>
              </a:cxn>
              <a:cxn ang="0">
                <a:pos x="10" y="4"/>
              </a:cxn>
              <a:cxn ang="0">
                <a:pos x="0" y="30"/>
              </a:cxn>
            </a:cxnLst>
            <a:rect l="0" t="0" r="r" b="b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275"/>
          <p:cNvSpPr>
            <a:spLocks/>
          </p:cNvSpPr>
          <p:nvPr/>
        </p:nvSpPr>
        <p:spPr bwMode="auto">
          <a:xfrm>
            <a:off x="8777293" y="4295777"/>
            <a:ext cx="33337" cy="555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0" y="19"/>
              </a:cxn>
              <a:cxn ang="0">
                <a:pos x="54" y="9"/>
              </a:cxn>
              <a:cxn ang="0">
                <a:pos x="95" y="16"/>
              </a:cxn>
              <a:cxn ang="0">
                <a:pos x="109" y="35"/>
              </a:cxn>
              <a:cxn ang="0">
                <a:pos x="120" y="67"/>
              </a:cxn>
              <a:cxn ang="0">
                <a:pos x="120" y="93"/>
              </a:cxn>
              <a:cxn ang="0">
                <a:pos x="114" y="111"/>
              </a:cxn>
              <a:cxn ang="0">
                <a:pos x="114" y="137"/>
              </a:cxn>
              <a:cxn ang="0">
                <a:pos x="107" y="168"/>
              </a:cxn>
              <a:cxn ang="0">
                <a:pos x="80" y="198"/>
              </a:cxn>
              <a:cxn ang="0">
                <a:pos x="63" y="198"/>
              </a:cxn>
              <a:cxn ang="0">
                <a:pos x="40" y="198"/>
              </a:cxn>
              <a:cxn ang="0">
                <a:pos x="40" y="203"/>
              </a:cxn>
              <a:cxn ang="0">
                <a:pos x="57" y="215"/>
              </a:cxn>
              <a:cxn ang="0">
                <a:pos x="76" y="211"/>
              </a:cxn>
              <a:cxn ang="0">
                <a:pos x="101" y="201"/>
              </a:cxn>
              <a:cxn ang="0">
                <a:pos x="121" y="171"/>
              </a:cxn>
              <a:cxn ang="0">
                <a:pos x="123" y="121"/>
              </a:cxn>
              <a:cxn ang="0">
                <a:pos x="129" y="87"/>
              </a:cxn>
              <a:cxn ang="0">
                <a:pos x="129" y="58"/>
              </a:cxn>
              <a:cxn ang="0">
                <a:pos x="117" y="32"/>
              </a:cxn>
              <a:cxn ang="0">
                <a:pos x="103" y="9"/>
              </a:cxn>
              <a:cxn ang="0">
                <a:pos x="69" y="0"/>
              </a:cxn>
              <a:cxn ang="0">
                <a:pos x="20" y="6"/>
              </a:cxn>
              <a:cxn ang="0">
                <a:pos x="3" y="19"/>
              </a:cxn>
              <a:cxn ang="0">
                <a:pos x="0" y="53"/>
              </a:cxn>
            </a:cxnLst>
            <a:rect l="0" t="0" r="r" b="b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76"/>
          <p:cNvSpPr>
            <a:spLocks/>
          </p:cNvSpPr>
          <p:nvPr/>
        </p:nvSpPr>
        <p:spPr bwMode="auto">
          <a:xfrm>
            <a:off x="8759830" y="4356112"/>
            <a:ext cx="30163" cy="47625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02" y="39"/>
              </a:cxn>
              <a:cxn ang="0">
                <a:pos x="77" y="80"/>
              </a:cxn>
              <a:cxn ang="0">
                <a:pos x="52" y="116"/>
              </a:cxn>
              <a:cxn ang="0">
                <a:pos x="17" y="164"/>
              </a:cxn>
              <a:cxn ang="0">
                <a:pos x="0" y="179"/>
              </a:cxn>
              <a:cxn ang="0">
                <a:pos x="39" y="159"/>
              </a:cxn>
              <a:cxn ang="0">
                <a:pos x="70" y="115"/>
              </a:cxn>
              <a:cxn ang="0">
                <a:pos x="99" y="67"/>
              </a:cxn>
              <a:cxn ang="0">
                <a:pos x="118" y="0"/>
              </a:cxn>
            </a:cxnLst>
            <a:rect l="0" t="0" r="r" b="b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277"/>
          <p:cNvSpPr>
            <a:spLocks/>
          </p:cNvSpPr>
          <p:nvPr/>
        </p:nvSpPr>
        <p:spPr bwMode="auto">
          <a:xfrm>
            <a:off x="8707442" y="4195774"/>
            <a:ext cx="177800" cy="176213"/>
          </a:xfrm>
          <a:custGeom>
            <a:avLst/>
            <a:gdLst/>
            <a:ahLst/>
            <a:cxnLst>
              <a:cxn ang="0">
                <a:pos x="54" y="193"/>
              </a:cxn>
              <a:cxn ang="0">
                <a:pos x="155" y="177"/>
              </a:cxn>
              <a:cxn ang="0">
                <a:pos x="223" y="187"/>
              </a:cxn>
              <a:cxn ang="0">
                <a:pos x="264" y="234"/>
              </a:cxn>
              <a:cxn ang="0">
                <a:pos x="238" y="290"/>
              </a:cxn>
              <a:cxn ang="0">
                <a:pos x="206" y="311"/>
              </a:cxn>
              <a:cxn ang="0">
                <a:pos x="197" y="366"/>
              </a:cxn>
              <a:cxn ang="0">
                <a:pos x="217" y="401"/>
              </a:cxn>
              <a:cxn ang="0">
                <a:pos x="200" y="453"/>
              </a:cxn>
              <a:cxn ang="0">
                <a:pos x="242" y="453"/>
              </a:cxn>
              <a:cxn ang="0">
                <a:pos x="254" y="394"/>
              </a:cxn>
              <a:cxn ang="0">
                <a:pos x="280" y="366"/>
              </a:cxn>
              <a:cxn ang="0">
                <a:pos x="329" y="366"/>
              </a:cxn>
              <a:cxn ang="0">
                <a:pos x="378" y="378"/>
              </a:cxn>
              <a:cxn ang="0">
                <a:pos x="393" y="419"/>
              </a:cxn>
              <a:cxn ang="0">
                <a:pos x="399" y="475"/>
              </a:cxn>
              <a:cxn ang="0">
                <a:pos x="393" y="516"/>
              </a:cxn>
              <a:cxn ang="0">
                <a:pos x="393" y="547"/>
              </a:cxn>
              <a:cxn ang="0">
                <a:pos x="396" y="581"/>
              </a:cxn>
              <a:cxn ang="0">
                <a:pos x="428" y="613"/>
              </a:cxn>
              <a:cxn ang="0">
                <a:pos x="451" y="632"/>
              </a:cxn>
              <a:cxn ang="0">
                <a:pos x="510" y="670"/>
              </a:cxn>
              <a:cxn ang="0">
                <a:pos x="620" y="558"/>
              </a:cxn>
              <a:cxn ang="0">
                <a:pos x="652" y="466"/>
              </a:cxn>
              <a:cxn ang="0">
                <a:pos x="665" y="318"/>
              </a:cxn>
              <a:cxn ang="0">
                <a:pos x="671" y="215"/>
              </a:cxn>
              <a:cxn ang="0">
                <a:pos x="658" y="114"/>
              </a:cxn>
              <a:cxn ang="0">
                <a:pos x="629" y="59"/>
              </a:cxn>
              <a:cxn ang="0">
                <a:pos x="562" y="21"/>
              </a:cxn>
              <a:cxn ang="0">
                <a:pos x="502" y="8"/>
              </a:cxn>
              <a:cxn ang="0">
                <a:pos x="384" y="0"/>
              </a:cxn>
              <a:cxn ang="0">
                <a:pos x="270" y="5"/>
              </a:cxn>
              <a:cxn ang="0">
                <a:pos x="129" y="30"/>
              </a:cxn>
              <a:cxn ang="0">
                <a:pos x="64" y="62"/>
              </a:cxn>
              <a:cxn ang="0">
                <a:pos x="32" y="94"/>
              </a:cxn>
              <a:cxn ang="0">
                <a:pos x="0" y="140"/>
              </a:cxn>
              <a:cxn ang="0">
                <a:pos x="6" y="166"/>
              </a:cxn>
              <a:cxn ang="0">
                <a:pos x="54" y="193"/>
              </a:cxn>
            </a:cxnLst>
            <a:rect l="0" t="0" r="r" b="b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1" name="Freeform 278"/>
          <p:cNvSpPr>
            <a:spLocks/>
          </p:cNvSpPr>
          <p:nvPr/>
        </p:nvSpPr>
        <p:spPr bwMode="auto">
          <a:xfrm>
            <a:off x="8712200" y="4197352"/>
            <a:ext cx="169863" cy="169862"/>
          </a:xfrm>
          <a:custGeom>
            <a:avLst/>
            <a:gdLst/>
            <a:ahLst/>
            <a:cxnLst>
              <a:cxn ang="0">
                <a:pos x="25" y="98"/>
              </a:cxn>
              <a:cxn ang="0">
                <a:pos x="13" y="152"/>
              </a:cxn>
              <a:cxn ang="0">
                <a:pos x="160" y="158"/>
              </a:cxn>
              <a:cxn ang="0">
                <a:pos x="290" y="126"/>
              </a:cxn>
              <a:cxn ang="0">
                <a:pos x="229" y="148"/>
              </a:cxn>
              <a:cxn ang="0">
                <a:pos x="213" y="169"/>
              </a:cxn>
              <a:cxn ang="0">
                <a:pos x="277" y="163"/>
              </a:cxn>
              <a:cxn ang="0">
                <a:pos x="293" y="172"/>
              </a:cxn>
              <a:cxn ang="0">
                <a:pos x="255" y="217"/>
              </a:cxn>
              <a:cxn ang="0">
                <a:pos x="267" y="226"/>
              </a:cxn>
              <a:cxn ang="0">
                <a:pos x="232" y="280"/>
              </a:cxn>
              <a:cxn ang="0">
                <a:pos x="348" y="255"/>
              </a:cxn>
              <a:cxn ang="0">
                <a:pos x="194" y="310"/>
              </a:cxn>
              <a:cxn ang="0">
                <a:pos x="280" y="300"/>
              </a:cxn>
              <a:cxn ang="0">
                <a:pos x="204" y="338"/>
              </a:cxn>
              <a:cxn ang="0">
                <a:pos x="229" y="358"/>
              </a:cxn>
              <a:cxn ang="0">
                <a:pos x="354" y="344"/>
              </a:cxn>
              <a:cxn ang="0">
                <a:pos x="444" y="355"/>
              </a:cxn>
              <a:cxn ang="0">
                <a:pos x="438" y="379"/>
              </a:cxn>
              <a:cxn ang="0">
                <a:pos x="460" y="393"/>
              </a:cxn>
              <a:cxn ang="0">
                <a:pos x="387" y="442"/>
              </a:cxn>
              <a:cxn ang="0">
                <a:pos x="454" y="440"/>
              </a:cxn>
              <a:cxn ang="0">
                <a:pos x="387" y="511"/>
              </a:cxn>
              <a:cxn ang="0">
                <a:pos x="432" y="508"/>
              </a:cxn>
              <a:cxn ang="0">
                <a:pos x="412" y="586"/>
              </a:cxn>
              <a:cxn ang="0">
                <a:pos x="496" y="471"/>
              </a:cxn>
              <a:cxn ang="0">
                <a:pos x="419" y="599"/>
              </a:cxn>
              <a:cxn ang="0">
                <a:pos x="514" y="553"/>
              </a:cxn>
              <a:cxn ang="0">
                <a:pos x="491" y="602"/>
              </a:cxn>
              <a:cxn ang="0">
                <a:pos x="540" y="599"/>
              </a:cxn>
              <a:cxn ang="0">
                <a:pos x="620" y="386"/>
              </a:cxn>
              <a:cxn ang="0">
                <a:pos x="582" y="255"/>
              </a:cxn>
              <a:cxn ang="0">
                <a:pos x="514" y="266"/>
              </a:cxn>
              <a:cxn ang="0">
                <a:pos x="630" y="223"/>
              </a:cxn>
              <a:cxn ang="0">
                <a:pos x="551" y="141"/>
              </a:cxn>
              <a:cxn ang="0">
                <a:pos x="499" y="141"/>
              </a:cxn>
              <a:cxn ang="0">
                <a:pos x="607" y="69"/>
              </a:cxn>
              <a:cxn ang="0">
                <a:pos x="482" y="41"/>
              </a:cxn>
              <a:cxn ang="0">
                <a:pos x="517" y="16"/>
              </a:cxn>
              <a:cxn ang="0">
                <a:pos x="359" y="13"/>
              </a:cxn>
              <a:cxn ang="0">
                <a:pos x="298" y="32"/>
              </a:cxn>
              <a:cxn ang="0">
                <a:pos x="287" y="3"/>
              </a:cxn>
              <a:cxn ang="0">
                <a:pos x="163" y="54"/>
              </a:cxn>
              <a:cxn ang="0">
                <a:pos x="184" y="16"/>
              </a:cxn>
            </a:cxnLst>
            <a:rect l="0" t="0" r="r" b="b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82" name="Group 279"/>
          <p:cNvGrpSpPr>
            <a:grpSpLocks/>
          </p:cNvGrpSpPr>
          <p:nvPr/>
        </p:nvGrpSpPr>
        <p:grpSpPr bwMode="auto">
          <a:xfrm>
            <a:off x="8356600" y="4627574"/>
            <a:ext cx="184150" cy="112713"/>
            <a:chOff x="5264" y="1904"/>
            <a:chExt cx="116" cy="71"/>
          </a:xfrm>
        </p:grpSpPr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5264" y="1904"/>
              <a:ext cx="116" cy="71"/>
            </a:xfrm>
            <a:custGeom>
              <a:avLst/>
              <a:gdLst/>
              <a:ahLst/>
              <a:cxnLst>
                <a:cxn ang="0">
                  <a:pos x="698" y="253"/>
                </a:cxn>
                <a:cxn ang="0">
                  <a:pos x="611" y="233"/>
                </a:cxn>
                <a:cxn ang="0">
                  <a:pos x="579" y="227"/>
                </a:cxn>
                <a:cxn ang="0">
                  <a:pos x="558" y="210"/>
                </a:cxn>
                <a:cxn ang="0">
                  <a:pos x="538" y="182"/>
                </a:cxn>
                <a:cxn ang="0">
                  <a:pos x="496" y="143"/>
                </a:cxn>
                <a:cxn ang="0">
                  <a:pos x="420" y="79"/>
                </a:cxn>
                <a:cxn ang="0">
                  <a:pos x="407" y="58"/>
                </a:cxn>
                <a:cxn ang="0">
                  <a:pos x="387" y="38"/>
                </a:cxn>
                <a:cxn ang="0">
                  <a:pos x="347" y="32"/>
                </a:cxn>
                <a:cxn ang="0">
                  <a:pos x="225" y="11"/>
                </a:cxn>
                <a:cxn ang="0">
                  <a:pos x="192" y="0"/>
                </a:cxn>
                <a:cxn ang="0">
                  <a:pos x="162" y="14"/>
                </a:cxn>
                <a:cxn ang="0">
                  <a:pos x="147" y="27"/>
                </a:cxn>
                <a:cxn ang="0">
                  <a:pos x="75" y="52"/>
                </a:cxn>
                <a:cxn ang="0">
                  <a:pos x="48" y="62"/>
                </a:cxn>
                <a:cxn ang="0">
                  <a:pos x="37" y="73"/>
                </a:cxn>
                <a:cxn ang="0">
                  <a:pos x="24" y="114"/>
                </a:cxn>
                <a:cxn ang="0">
                  <a:pos x="16" y="133"/>
                </a:cxn>
                <a:cxn ang="0">
                  <a:pos x="9" y="146"/>
                </a:cxn>
                <a:cxn ang="0">
                  <a:pos x="0" y="165"/>
                </a:cxn>
                <a:cxn ang="0">
                  <a:pos x="0" y="181"/>
                </a:cxn>
                <a:cxn ang="0">
                  <a:pos x="15" y="191"/>
                </a:cxn>
                <a:cxn ang="0">
                  <a:pos x="43" y="190"/>
                </a:cxn>
                <a:cxn ang="0">
                  <a:pos x="89" y="168"/>
                </a:cxn>
                <a:cxn ang="0">
                  <a:pos x="147" y="158"/>
                </a:cxn>
                <a:cxn ang="0">
                  <a:pos x="198" y="165"/>
                </a:cxn>
                <a:cxn ang="0">
                  <a:pos x="144" y="179"/>
                </a:cxn>
                <a:cxn ang="0">
                  <a:pos x="105" y="191"/>
                </a:cxn>
                <a:cxn ang="0">
                  <a:pos x="61" y="210"/>
                </a:cxn>
                <a:cxn ang="0">
                  <a:pos x="51" y="224"/>
                </a:cxn>
                <a:cxn ang="0">
                  <a:pos x="51" y="242"/>
                </a:cxn>
                <a:cxn ang="0">
                  <a:pos x="67" y="253"/>
                </a:cxn>
                <a:cxn ang="0">
                  <a:pos x="87" y="250"/>
                </a:cxn>
                <a:cxn ang="0">
                  <a:pos x="150" y="233"/>
                </a:cxn>
                <a:cxn ang="0">
                  <a:pos x="205" y="230"/>
                </a:cxn>
                <a:cxn ang="0">
                  <a:pos x="249" y="233"/>
                </a:cxn>
                <a:cxn ang="0">
                  <a:pos x="273" y="250"/>
                </a:cxn>
                <a:cxn ang="0">
                  <a:pos x="301" y="279"/>
                </a:cxn>
                <a:cxn ang="0">
                  <a:pos x="323" y="310"/>
                </a:cxn>
                <a:cxn ang="0">
                  <a:pos x="346" y="342"/>
                </a:cxn>
                <a:cxn ang="0">
                  <a:pos x="364" y="366"/>
                </a:cxn>
                <a:cxn ang="0">
                  <a:pos x="397" y="389"/>
                </a:cxn>
                <a:cxn ang="0">
                  <a:pos x="429" y="396"/>
                </a:cxn>
                <a:cxn ang="0">
                  <a:pos x="464" y="399"/>
                </a:cxn>
                <a:cxn ang="0">
                  <a:pos x="507" y="396"/>
                </a:cxn>
                <a:cxn ang="0">
                  <a:pos x="539" y="393"/>
                </a:cxn>
                <a:cxn ang="0">
                  <a:pos x="582" y="404"/>
                </a:cxn>
                <a:cxn ang="0">
                  <a:pos x="698" y="425"/>
                </a:cxn>
                <a:cxn ang="0">
                  <a:pos x="698" y="253"/>
                </a:cxn>
              </a:cxnLst>
              <a:rect l="0" t="0" r="r" b="b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5269" y="1916"/>
              <a:ext cx="37" cy="9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8" y="36"/>
                </a:cxn>
                <a:cxn ang="0">
                  <a:pos x="69" y="30"/>
                </a:cxn>
                <a:cxn ang="0">
                  <a:pos x="107" y="18"/>
                </a:cxn>
                <a:cxn ang="0">
                  <a:pos x="139" y="11"/>
                </a:cxn>
                <a:cxn ang="0">
                  <a:pos x="189" y="15"/>
                </a:cxn>
                <a:cxn ang="0">
                  <a:pos x="223" y="18"/>
                </a:cxn>
                <a:cxn ang="0">
                  <a:pos x="171" y="8"/>
                </a:cxn>
                <a:cxn ang="0">
                  <a:pos x="127" y="0"/>
                </a:cxn>
                <a:cxn ang="0">
                  <a:pos x="69" y="24"/>
                </a:cxn>
                <a:cxn ang="0">
                  <a:pos x="38" y="28"/>
                </a:cxn>
                <a:cxn ang="0">
                  <a:pos x="3" y="45"/>
                </a:cxn>
                <a:cxn ang="0">
                  <a:pos x="0" y="52"/>
                </a:cxn>
              </a:cxnLst>
              <a:rect l="0" t="0" r="r" b="b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5289" y="1907"/>
              <a:ext cx="31" cy="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9" y="1"/>
                </a:cxn>
                <a:cxn ang="0">
                  <a:pos x="0" y="11"/>
                </a:cxn>
                <a:cxn ang="0">
                  <a:pos x="19" y="9"/>
                </a:cxn>
                <a:cxn ang="0">
                  <a:pos x="48" y="4"/>
                </a:cxn>
                <a:cxn ang="0">
                  <a:pos x="109" y="20"/>
                </a:cxn>
                <a:cxn ang="0">
                  <a:pos x="143" y="30"/>
                </a:cxn>
                <a:cxn ang="0">
                  <a:pos x="181" y="36"/>
                </a:cxn>
                <a:cxn ang="0">
                  <a:pos x="188" y="30"/>
                </a:cxn>
                <a:cxn ang="0">
                  <a:pos x="146" y="22"/>
                </a:cxn>
                <a:cxn ang="0">
                  <a:pos x="97" y="11"/>
                </a:cxn>
                <a:cxn ang="0">
                  <a:pos x="51" y="0"/>
                </a:cxn>
              </a:cxnLst>
              <a:rect l="0" t="0" r="r" b="b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5295" y="1929"/>
              <a:ext cx="13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7"/>
                </a:cxn>
                <a:cxn ang="0">
                  <a:pos x="36" y="12"/>
                </a:cxn>
                <a:cxn ang="0">
                  <a:pos x="67" y="12"/>
                </a:cxn>
                <a:cxn ang="0">
                  <a:pos x="76" y="0"/>
                </a:cxn>
                <a:cxn ang="0">
                  <a:pos x="55" y="4"/>
                </a:cxn>
                <a:cxn ang="0">
                  <a:pos x="0" y="8"/>
                </a:cxn>
              </a:cxnLst>
              <a:rect l="0" t="0" r="r" b="b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5268" y="1926"/>
              <a:ext cx="3" cy="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9"/>
                </a:cxn>
                <a:cxn ang="0">
                  <a:pos x="14" y="24"/>
                </a:cxn>
                <a:cxn ang="0">
                  <a:pos x="0" y="32"/>
                </a:cxn>
                <a:cxn ang="0">
                  <a:pos x="19" y="0"/>
                </a:cxn>
              </a:cxnLst>
              <a:rect l="0" t="0" r="r" b="b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5277" y="1940"/>
              <a:ext cx="3" cy="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9"/>
                </a:cxn>
                <a:cxn ang="0">
                  <a:pos x="0" y="18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1" y="9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Freeform 286"/>
            <p:cNvSpPr>
              <a:spLocks/>
            </p:cNvSpPr>
            <p:nvPr/>
          </p:nvSpPr>
          <p:spPr bwMode="auto">
            <a:xfrm>
              <a:off x="5319" y="1921"/>
              <a:ext cx="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7" y="24"/>
                </a:cxn>
                <a:cxn ang="0">
                  <a:pos x="35" y="43"/>
                </a:cxn>
                <a:cxn ang="0">
                  <a:pos x="0" y="0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Freeform 287"/>
            <p:cNvSpPr>
              <a:spLocks/>
            </p:cNvSpPr>
            <p:nvPr/>
          </p:nvSpPr>
          <p:spPr bwMode="auto">
            <a:xfrm>
              <a:off x="5330" y="1921"/>
              <a:ext cx="1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5"/>
                </a:cxn>
                <a:cxn ang="0">
                  <a:pos x="43" y="63"/>
                </a:cxn>
                <a:cxn ang="0">
                  <a:pos x="114" y="114"/>
                </a:cxn>
                <a:cxn ang="0">
                  <a:pos x="47" y="53"/>
                </a:cxn>
                <a:cxn ang="0">
                  <a:pos x="0" y="0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288"/>
            <p:cNvSpPr>
              <a:spLocks/>
            </p:cNvSpPr>
            <p:nvPr/>
          </p:nvSpPr>
          <p:spPr bwMode="auto">
            <a:xfrm>
              <a:off x="5354" y="1948"/>
              <a:ext cx="4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29"/>
                </a:cxn>
                <a:cxn ang="0">
                  <a:pos x="4" y="57"/>
                </a:cxn>
                <a:cxn ang="0">
                  <a:pos x="3" y="82"/>
                </a:cxn>
                <a:cxn ang="0">
                  <a:pos x="0" y="47"/>
                </a:cxn>
                <a:cxn ang="0">
                  <a:pos x="3" y="21"/>
                </a:cxn>
                <a:cxn ang="0">
                  <a:pos x="27" y="0"/>
                </a:cxn>
              </a:cxnLst>
              <a:rect l="0" t="0" r="r" b="b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Freeform 289"/>
            <p:cNvSpPr>
              <a:spLocks/>
            </p:cNvSpPr>
            <p:nvPr/>
          </p:nvSpPr>
          <p:spPr bwMode="auto">
            <a:xfrm>
              <a:off x="5312" y="1934"/>
              <a:ext cx="2" cy="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12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3" name="Group 290"/>
          <p:cNvGrpSpPr>
            <a:grpSpLocks/>
          </p:cNvGrpSpPr>
          <p:nvPr/>
        </p:nvGrpSpPr>
        <p:grpSpPr bwMode="auto">
          <a:xfrm>
            <a:off x="8512175" y="4379914"/>
            <a:ext cx="425450" cy="484188"/>
            <a:chOff x="5362" y="1748"/>
            <a:chExt cx="268" cy="305"/>
          </a:xfrm>
        </p:grpSpPr>
        <p:sp>
          <p:nvSpPr>
            <p:cNvPr id="294" name="Freeform 291"/>
            <p:cNvSpPr>
              <a:spLocks/>
            </p:cNvSpPr>
            <p:nvPr/>
          </p:nvSpPr>
          <p:spPr bwMode="auto">
            <a:xfrm>
              <a:off x="5477" y="1748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"/>
                </a:cxn>
                <a:cxn ang="0">
                  <a:pos x="29" y="15"/>
                </a:cxn>
                <a:cxn ang="0">
                  <a:pos x="43" y="23"/>
                </a:cxn>
                <a:cxn ang="0">
                  <a:pos x="51" y="36"/>
                </a:cxn>
                <a:cxn ang="0">
                  <a:pos x="39" y="32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5479" y="1758"/>
              <a:ext cx="2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5444" y="1788"/>
              <a:ext cx="71" cy="18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28" y="44"/>
                </a:cxn>
                <a:cxn ang="0">
                  <a:pos x="317" y="108"/>
                </a:cxn>
                <a:cxn ang="0">
                  <a:pos x="254" y="170"/>
                </a:cxn>
                <a:cxn ang="0">
                  <a:pos x="126" y="461"/>
                </a:cxn>
                <a:cxn ang="0">
                  <a:pos x="57" y="724"/>
                </a:cxn>
                <a:cxn ang="0">
                  <a:pos x="0" y="1076"/>
                </a:cxn>
                <a:cxn ang="0">
                  <a:pos x="178" y="919"/>
                </a:cxn>
                <a:cxn ang="0">
                  <a:pos x="431" y="140"/>
                </a:cxn>
                <a:cxn ang="0">
                  <a:pos x="369" y="0"/>
                </a:cxn>
              </a:cxnLst>
              <a:rect l="0" t="0" r="r" b="b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Freeform 294"/>
            <p:cNvSpPr>
              <a:spLocks/>
            </p:cNvSpPr>
            <p:nvPr/>
          </p:nvSpPr>
          <p:spPr bwMode="auto">
            <a:xfrm>
              <a:off x="5362" y="1754"/>
              <a:ext cx="268" cy="299"/>
            </a:xfrm>
            <a:custGeom>
              <a:avLst/>
              <a:gdLst/>
              <a:ahLst/>
              <a:cxnLst>
                <a:cxn ang="0">
                  <a:pos x="1309" y="94"/>
                </a:cxn>
                <a:cxn ang="0">
                  <a:pos x="1258" y="0"/>
                </a:cxn>
                <a:cxn ang="0">
                  <a:pos x="867" y="163"/>
                </a:cxn>
                <a:cxn ang="0">
                  <a:pos x="850" y="288"/>
                </a:cxn>
                <a:cxn ang="0">
                  <a:pos x="818" y="332"/>
                </a:cxn>
                <a:cxn ang="0">
                  <a:pos x="773" y="382"/>
                </a:cxn>
                <a:cxn ang="0">
                  <a:pos x="747" y="472"/>
                </a:cxn>
                <a:cxn ang="0">
                  <a:pos x="660" y="678"/>
                </a:cxn>
                <a:cxn ang="0">
                  <a:pos x="590" y="924"/>
                </a:cxn>
                <a:cxn ang="0">
                  <a:pos x="558" y="1088"/>
                </a:cxn>
                <a:cxn ang="0">
                  <a:pos x="243" y="1094"/>
                </a:cxn>
                <a:cxn ang="0">
                  <a:pos x="192" y="1125"/>
                </a:cxn>
                <a:cxn ang="0">
                  <a:pos x="47" y="1125"/>
                </a:cxn>
                <a:cxn ang="0">
                  <a:pos x="7" y="1189"/>
                </a:cxn>
                <a:cxn ang="0">
                  <a:pos x="0" y="1264"/>
                </a:cxn>
                <a:cxn ang="0">
                  <a:pos x="15" y="1332"/>
                </a:cxn>
                <a:cxn ang="0">
                  <a:pos x="148" y="1358"/>
                </a:cxn>
                <a:cxn ang="0">
                  <a:pos x="211" y="1452"/>
                </a:cxn>
                <a:cxn ang="0">
                  <a:pos x="337" y="1484"/>
                </a:cxn>
                <a:cxn ang="0">
                  <a:pos x="430" y="1484"/>
                </a:cxn>
                <a:cxn ang="0">
                  <a:pos x="538" y="1503"/>
                </a:cxn>
                <a:cxn ang="0">
                  <a:pos x="544" y="1548"/>
                </a:cxn>
                <a:cxn ang="0">
                  <a:pos x="538" y="1642"/>
                </a:cxn>
                <a:cxn ang="0">
                  <a:pos x="550" y="1705"/>
                </a:cxn>
                <a:cxn ang="0">
                  <a:pos x="608" y="1712"/>
                </a:cxn>
                <a:cxn ang="0">
                  <a:pos x="677" y="1724"/>
                </a:cxn>
                <a:cxn ang="0">
                  <a:pos x="747" y="1786"/>
                </a:cxn>
                <a:cxn ang="0">
                  <a:pos x="830" y="1786"/>
                </a:cxn>
                <a:cxn ang="0">
                  <a:pos x="905" y="1779"/>
                </a:cxn>
                <a:cxn ang="0">
                  <a:pos x="1019" y="1744"/>
                </a:cxn>
                <a:cxn ang="0">
                  <a:pos x="1145" y="1756"/>
                </a:cxn>
                <a:cxn ang="0">
                  <a:pos x="1273" y="1792"/>
                </a:cxn>
                <a:cxn ang="0">
                  <a:pos x="1392" y="1766"/>
                </a:cxn>
                <a:cxn ang="0">
                  <a:pos x="1473" y="1674"/>
                </a:cxn>
                <a:cxn ang="0">
                  <a:pos x="1467" y="1571"/>
                </a:cxn>
                <a:cxn ang="0">
                  <a:pos x="1497" y="1446"/>
                </a:cxn>
                <a:cxn ang="0">
                  <a:pos x="1516" y="1282"/>
                </a:cxn>
                <a:cxn ang="0">
                  <a:pos x="1554" y="1131"/>
                </a:cxn>
                <a:cxn ang="0">
                  <a:pos x="1606" y="906"/>
                </a:cxn>
                <a:cxn ang="0">
                  <a:pos x="1598" y="678"/>
                </a:cxn>
                <a:cxn ang="0">
                  <a:pos x="1598" y="478"/>
                </a:cxn>
                <a:cxn ang="0">
                  <a:pos x="1586" y="338"/>
                </a:cxn>
                <a:cxn ang="0">
                  <a:pos x="1554" y="276"/>
                </a:cxn>
                <a:cxn ang="0">
                  <a:pos x="1484" y="225"/>
                </a:cxn>
                <a:cxn ang="0">
                  <a:pos x="1403" y="142"/>
                </a:cxn>
                <a:cxn ang="0">
                  <a:pos x="1309" y="94"/>
                </a:cxn>
              </a:cxnLst>
              <a:rect l="0" t="0" r="r" b="b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Freeform 295"/>
            <p:cNvSpPr>
              <a:spLocks/>
            </p:cNvSpPr>
            <p:nvPr/>
          </p:nvSpPr>
          <p:spPr bwMode="auto">
            <a:xfrm>
              <a:off x="5456" y="1772"/>
              <a:ext cx="169" cy="278"/>
            </a:xfrm>
            <a:custGeom>
              <a:avLst/>
              <a:gdLst/>
              <a:ahLst/>
              <a:cxnLst>
                <a:cxn ang="0">
                  <a:pos x="132" y="1382"/>
                </a:cxn>
                <a:cxn ang="0">
                  <a:pos x="370" y="1363"/>
                </a:cxn>
                <a:cxn ang="0">
                  <a:pos x="573" y="1301"/>
                </a:cxn>
                <a:cxn ang="0">
                  <a:pos x="656" y="1149"/>
                </a:cxn>
                <a:cxn ang="0">
                  <a:pos x="630" y="1050"/>
                </a:cxn>
                <a:cxn ang="0">
                  <a:pos x="787" y="837"/>
                </a:cxn>
                <a:cxn ang="0">
                  <a:pos x="642" y="931"/>
                </a:cxn>
                <a:cxn ang="0">
                  <a:pos x="718" y="741"/>
                </a:cxn>
                <a:cxn ang="0">
                  <a:pos x="845" y="497"/>
                </a:cxn>
                <a:cxn ang="0">
                  <a:pos x="656" y="703"/>
                </a:cxn>
                <a:cxn ang="0">
                  <a:pos x="630" y="378"/>
                </a:cxn>
                <a:cxn ang="0">
                  <a:pos x="535" y="264"/>
                </a:cxn>
                <a:cxn ang="0">
                  <a:pos x="402" y="214"/>
                </a:cxn>
                <a:cxn ang="0">
                  <a:pos x="661" y="126"/>
                </a:cxn>
                <a:cxn ang="0">
                  <a:pos x="781" y="226"/>
                </a:cxn>
                <a:cxn ang="0">
                  <a:pos x="705" y="126"/>
                </a:cxn>
                <a:cxn ang="0">
                  <a:pos x="560" y="82"/>
                </a:cxn>
                <a:cxn ang="0">
                  <a:pos x="661" y="44"/>
                </a:cxn>
                <a:cxn ang="0">
                  <a:pos x="750" y="0"/>
                </a:cxn>
                <a:cxn ang="0">
                  <a:pos x="868" y="94"/>
                </a:cxn>
                <a:cxn ang="0">
                  <a:pos x="976" y="182"/>
                </a:cxn>
                <a:cxn ang="0">
                  <a:pos x="1014" y="334"/>
                </a:cxn>
                <a:cxn ang="0">
                  <a:pos x="1008" y="628"/>
                </a:cxn>
                <a:cxn ang="0">
                  <a:pos x="970" y="975"/>
                </a:cxn>
                <a:cxn ang="0">
                  <a:pos x="913" y="1314"/>
                </a:cxn>
                <a:cxn ang="0">
                  <a:pos x="888" y="1527"/>
                </a:cxn>
                <a:cxn ang="0">
                  <a:pos x="830" y="1627"/>
                </a:cxn>
                <a:cxn ang="0">
                  <a:pos x="699" y="1671"/>
                </a:cxn>
                <a:cxn ang="0">
                  <a:pos x="612" y="1648"/>
                </a:cxn>
                <a:cxn ang="0">
                  <a:pos x="541" y="1559"/>
                </a:cxn>
                <a:cxn ang="0">
                  <a:pos x="516" y="1534"/>
                </a:cxn>
                <a:cxn ang="0">
                  <a:pos x="407" y="1622"/>
                </a:cxn>
                <a:cxn ang="0">
                  <a:pos x="276" y="1652"/>
                </a:cxn>
                <a:cxn ang="0">
                  <a:pos x="170" y="1636"/>
                </a:cxn>
                <a:cxn ang="0">
                  <a:pos x="240" y="1565"/>
                </a:cxn>
                <a:cxn ang="0">
                  <a:pos x="352" y="1446"/>
                </a:cxn>
                <a:cxn ang="0">
                  <a:pos x="176" y="1546"/>
                </a:cxn>
                <a:cxn ang="0">
                  <a:pos x="32" y="1590"/>
                </a:cxn>
                <a:cxn ang="0">
                  <a:pos x="0" y="1527"/>
                </a:cxn>
              </a:cxnLst>
              <a:rect l="0" t="0" r="r" b="b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Freeform 296"/>
            <p:cNvSpPr>
              <a:spLocks/>
            </p:cNvSpPr>
            <p:nvPr/>
          </p:nvSpPr>
          <p:spPr bwMode="auto">
            <a:xfrm>
              <a:off x="5563" y="1910"/>
              <a:ext cx="50" cy="1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51" y="748"/>
                </a:cxn>
                <a:cxn ang="0">
                  <a:pos x="107" y="686"/>
                </a:cxn>
                <a:cxn ang="0">
                  <a:pos x="156" y="573"/>
                </a:cxn>
                <a:cxn ang="0">
                  <a:pos x="183" y="477"/>
                </a:cxn>
                <a:cxn ang="0">
                  <a:pos x="220" y="371"/>
                </a:cxn>
                <a:cxn ang="0">
                  <a:pos x="239" y="270"/>
                </a:cxn>
                <a:cxn ang="0">
                  <a:pos x="270" y="114"/>
                </a:cxn>
                <a:cxn ang="0">
                  <a:pos x="295" y="0"/>
                </a:cxn>
                <a:cxn ang="0">
                  <a:pos x="232" y="226"/>
                </a:cxn>
                <a:cxn ang="0">
                  <a:pos x="183" y="402"/>
                </a:cxn>
                <a:cxn ang="0">
                  <a:pos x="126" y="521"/>
                </a:cxn>
                <a:cxn ang="0">
                  <a:pos x="38" y="648"/>
                </a:cxn>
                <a:cxn ang="0">
                  <a:pos x="0" y="774"/>
                </a:cxn>
              </a:cxnLst>
              <a:rect l="0" t="0" r="r" b="b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Freeform 297"/>
            <p:cNvSpPr>
              <a:spLocks/>
            </p:cNvSpPr>
            <p:nvPr/>
          </p:nvSpPr>
          <p:spPr bwMode="auto">
            <a:xfrm>
              <a:off x="5367" y="1806"/>
              <a:ext cx="195" cy="194"/>
            </a:xfrm>
            <a:custGeom>
              <a:avLst/>
              <a:gdLst/>
              <a:ahLst/>
              <a:cxnLst>
                <a:cxn ang="0">
                  <a:pos x="820" y="43"/>
                </a:cxn>
                <a:cxn ang="0">
                  <a:pos x="719" y="213"/>
                </a:cxn>
                <a:cxn ang="0">
                  <a:pos x="739" y="381"/>
                </a:cxn>
                <a:cxn ang="0">
                  <a:pos x="727" y="571"/>
                </a:cxn>
                <a:cxn ang="0">
                  <a:pos x="727" y="621"/>
                </a:cxn>
                <a:cxn ang="0">
                  <a:pos x="739" y="684"/>
                </a:cxn>
                <a:cxn ang="0">
                  <a:pos x="688" y="729"/>
                </a:cxn>
                <a:cxn ang="0">
                  <a:pos x="644" y="779"/>
                </a:cxn>
                <a:cxn ang="0">
                  <a:pos x="569" y="779"/>
                </a:cxn>
                <a:cxn ang="0">
                  <a:pos x="304" y="793"/>
                </a:cxn>
                <a:cxn ang="0">
                  <a:pos x="170" y="831"/>
                </a:cxn>
                <a:cxn ang="0">
                  <a:pos x="0" y="873"/>
                </a:cxn>
                <a:cxn ang="0">
                  <a:pos x="6" y="1004"/>
                </a:cxn>
                <a:cxn ang="0">
                  <a:pos x="109" y="978"/>
                </a:cxn>
                <a:cxn ang="0">
                  <a:pos x="133" y="916"/>
                </a:cxn>
                <a:cxn ang="0">
                  <a:pos x="147" y="1030"/>
                </a:cxn>
                <a:cxn ang="0">
                  <a:pos x="215" y="1118"/>
                </a:cxn>
                <a:cxn ang="0">
                  <a:pos x="403" y="1155"/>
                </a:cxn>
                <a:cxn ang="0">
                  <a:pos x="379" y="1093"/>
                </a:cxn>
                <a:cxn ang="0">
                  <a:pos x="279" y="978"/>
                </a:cxn>
                <a:cxn ang="0">
                  <a:pos x="358" y="929"/>
                </a:cxn>
                <a:cxn ang="0">
                  <a:pos x="403" y="1036"/>
                </a:cxn>
                <a:cxn ang="0">
                  <a:pos x="537" y="1149"/>
                </a:cxn>
                <a:cxn ang="0">
                  <a:pos x="713" y="1149"/>
                </a:cxn>
                <a:cxn ang="0">
                  <a:pos x="517" y="1016"/>
                </a:cxn>
                <a:cxn ang="0">
                  <a:pos x="435" y="929"/>
                </a:cxn>
                <a:cxn ang="0">
                  <a:pos x="479" y="885"/>
                </a:cxn>
                <a:cxn ang="0">
                  <a:pos x="549" y="972"/>
                </a:cxn>
                <a:cxn ang="0">
                  <a:pos x="675" y="1068"/>
                </a:cxn>
                <a:cxn ang="0">
                  <a:pos x="782" y="1123"/>
                </a:cxn>
                <a:cxn ang="0">
                  <a:pos x="921" y="1136"/>
                </a:cxn>
                <a:cxn ang="0">
                  <a:pos x="833" y="1068"/>
                </a:cxn>
                <a:cxn ang="0">
                  <a:pos x="727" y="978"/>
                </a:cxn>
                <a:cxn ang="0">
                  <a:pos x="756" y="929"/>
                </a:cxn>
                <a:cxn ang="0">
                  <a:pos x="808" y="1010"/>
                </a:cxn>
                <a:cxn ang="0">
                  <a:pos x="914" y="1087"/>
                </a:cxn>
                <a:cxn ang="0">
                  <a:pos x="1046" y="1098"/>
                </a:cxn>
                <a:cxn ang="0">
                  <a:pos x="1117" y="991"/>
                </a:cxn>
                <a:cxn ang="0">
                  <a:pos x="878" y="954"/>
                </a:cxn>
                <a:cxn ang="0">
                  <a:pos x="733" y="868"/>
                </a:cxn>
                <a:cxn ang="0">
                  <a:pos x="707" y="793"/>
                </a:cxn>
                <a:cxn ang="0">
                  <a:pos x="765" y="831"/>
                </a:cxn>
                <a:cxn ang="0">
                  <a:pos x="927" y="935"/>
                </a:cxn>
                <a:cxn ang="0">
                  <a:pos x="1117" y="991"/>
                </a:cxn>
                <a:cxn ang="0">
                  <a:pos x="1155" y="767"/>
                </a:cxn>
                <a:cxn ang="0">
                  <a:pos x="1046" y="741"/>
                </a:cxn>
                <a:cxn ang="0">
                  <a:pos x="820" y="761"/>
                </a:cxn>
                <a:cxn ang="0">
                  <a:pos x="782" y="716"/>
                </a:cxn>
                <a:cxn ang="0">
                  <a:pos x="901" y="735"/>
                </a:cxn>
                <a:cxn ang="0">
                  <a:pos x="1155" y="684"/>
                </a:cxn>
                <a:cxn ang="0">
                  <a:pos x="1167" y="483"/>
                </a:cxn>
                <a:cxn ang="0">
                  <a:pos x="1161" y="264"/>
                </a:cxn>
                <a:cxn ang="0">
                  <a:pos x="1034" y="152"/>
                </a:cxn>
                <a:cxn ang="0">
                  <a:pos x="1161" y="201"/>
                </a:cxn>
                <a:cxn ang="0">
                  <a:pos x="1091" y="68"/>
                </a:cxn>
                <a:cxn ang="0">
                  <a:pos x="959" y="0"/>
                </a:cxn>
              </a:cxnLst>
              <a:rect l="0" t="0" r="r" b="b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Freeform 298"/>
            <p:cNvSpPr>
              <a:spLocks/>
            </p:cNvSpPr>
            <p:nvPr/>
          </p:nvSpPr>
          <p:spPr bwMode="auto">
            <a:xfrm>
              <a:off x="5500" y="1878"/>
              <a:ext cx="49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"/>
                </a:cxn>
                <a:cxn ang="0">
                  <a:pos x="38" y="71"/>
                </a:cxn>
                <a:cxn ang="0">
                  <a:pos x="75" y="99"/>
                </a:cxn>
                <a:cxn ang="0">
                  <a:pos x="152" y="158"/>
                </a:cxn>
                <a:cxn ang="0">
                  <a:pos x="184" y="182"/>
                </a:cxn>
                <a:cxn ang="0">
                  <a:pos x="260" y="239"/>
                </a:cxn>
                <a:cxn ang="0">
                  <a:pos x="178" y="213"/>
                </a:cxn>
                <a:cxn ang="0">
                  <a:pos x="97" y="188"/>
                </a:cxn>
                <a:cxn ang="0">
                  <a:pos x="16" y="182"/>
                </a:cxn>
                <a:cxn ang="0">
                  <a:pos x="22" y="207"/>
                </a:cxn>
                <a:cxn ang="0">
                  <a:pos x="152" y="231"/>
                </a:cxn>
                <a:cxn ang="0">
                  <a:pos x="222" y="257"/>
                </a:cxn>
                <a:cxn ang="0">
                  <a:pos x="260" y="263"/>
                </a:cxn>
                <a:cxn ang="0">
                  <a:pos x="292" y="252"/>
                </a:cxn>
                <a:cxn ang="0">
                  <a:pos x="295" y="222"/>
                </a:cxn>
                <a:cxn ang="0">
                  <a:pos x="269" y="199"/>
                </a:cxn>
                <a:cxn ang="0">
                  <a:pos x="232" y="162"/>
                </a:cxn>
                <a:cxn ang="0">
                  <a:pos x="188" y="112"/>
                </a:cxn>
                <a:cxn ang="0">
                  <a:pos x="144" y="56"/>
                </a:cxn>
                <a:cxn ang="0">
                  <a:pos x="91" y="17"/>
                </a:cxn>
                <a:cxn ang="0">
                  <a:pos x="35" y="3"/>
                </a:cxn>
                <a:cxn ang="0">
                  <a:pos x="0" y="0"/>
                </a:cxn>
              </a:cxnLst>
              <a:rect l="0" t="0" r="r" b="b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Freeform 299"/>
            <p:cNvSpPr>
              <a:spLocks/>
            </p:cNvSpPr>
            <p:nvPr/>
          </p:nvSpPr>
          <p:spPr bwMode="auto">
            <a:xfrm>
              <a:off x="5503" y="1842"/>
              <a:ext cx="44" cy="5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3" y="7"/>
                </a:cxn>
                <a:cxn ang="0">
                  <a:pos x="0" y="39"/>
                </a:cxn>
                <a:cxn ang="0">
                  <a:pos x="3" y="65"/>
                </a:cxn>
                <a:cxn ang="0">
                  <a:pos x="26" y="101"/>
                </a:cxn>
                <a:cxn ang="0">
                  <a:pos x="57" y="112"/>
                </a:cxn>
                <a:cxn ang="0">
                  <a:pos x="116" y="149"/>
                </a:cxn>
                <a:cxn ang="0">
                  <a:pos x="172" y="195"/>
                </a:cxn>
                <a:cxn ang="0">
                  <a:pos x="212" y="259"/>
                </a:cxn>
                <a:cxn ang="0">
                  <a:pos x="257" y="325"/>
                </a:cxn>
                <a:cxn ang="0">
                  <a:pos x="270" y="345"/>
                </a:cxn>
                <a:cxn ang="0">
                  <a:pos x="257" y="267"/>
                </a:cxn>
                <a:cxn ang="0">
                  <a:pos x="247" y="198"/>
                </a:cxn>
                <a:cxn ang="0">
                  <a:pos x="225" y="140"/>
                </a:cxn>
                <a:cxn ang="0">
                  <a:pos x="188" y="86"/>
                </a:cxn>
                <a:cxn ang="0">
                  <a:pos x="90" y="10"/>
                </a:cxn>
                <a:cxn ang="0">
                  <a:pos x="51" y="0"/>
                </a:cxn>
              </a:cxnLst>
              <a:rect l="0" t="0" r="r" b="b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Freeform 300"/>
            <p:cNvSpPr>
              <a:spLocks/>
            </p:cNvSpPr>
            <p:nvPr/>
          </p:nvSpPr>
          <p:spPr bwMode="auto">
            <a:xfrm>
              <a:off x="5494" y="1785"/>
              <a:ext cx="48" cy="3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49" y="156"/>
                </a:cxn>
                <a:cxn ang="0">
                  <a:pos x="130" y="125"/>
                </a:cxn>
                <a:cxn ang="0">
                  <a:pos x="185" y="111"/>
                </a:cxn>
                <a:cxn ang="0">
                  <a:pos x="287" y="0"/>
                </a:cxn>
                <a:cxn ang="0">
                  <a:pos x="211" y="44"/>
                </a:cxn>
                <a:cxn ang="0">
                  <a:pos x="142" y="74"/>
                </a:cxn>
                <a:cxn ang="0">
                  <a:pos x="93" y="99"/>
                </a:cxn>
                <a:cxn ang="0">
                  <a:pos x="68" y="125"/>
                </a:cxn>
                <a:cxn ang="0">
                  <a:pos x="0" y="199"/>
                </a:cxn>
              </a:cxnLst>
              <a:rect l="0" t="0" r="r" b="b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Freeform 301"/>
            <p:cNvSpPr>
              <a:spLocks/>
            </p:cNvSpPr>
            <p:nvPr/>
          </p:nvSpPr>
          <p:spPr bwMode="auto">
            <a:xfrm>
              <a:off x="5458" y="1846"/>
              <a:ext cx="27" cy="86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81" y="514"/>
                </a:cxn>
                <a:cxn ang="0">
                  <a:pos x="106" y="508"/>
                </a:cxn>
                <a:cxn ang="0">
                  <a:pos x="106" y="489"/>
                </a:cxn>
                <a:cxn ang="0">
                  <a:pos x="124" y="470"/>
                </a:cxn>
                <a:cxn ang="0">
                  <a:pos x="150" y="451"/>
                </a:cxn>
                <a:cxn ang="0">
                  <a:pos x="137" y="433"/>
                </a:cxn>
                <a:cxn ang="0">
                  <a:pos x="137" y="407"/>
                </a:cxn>
                <a:cxn ang="0">
                  <a:pos x="156" y="376"/>
                </a:cxn>
                <a:cxn ang="0">
                  <a:pos x="156" y="344"/>
                </a:cxn>
                <a:cxn ang="0">
                  <a:pos x="144" y="306"/>
                </a:cxn>
                <a:cxn ang="0">
                  <a:pos x="144" y="224"/>
                </a:cxn>
                <a:cxn ang="0">
                  <a:pos x="162" y="150"/>
                </a:cxn>
                <a:cxn ang="0">
                  <a:pos x="156" y="94"/>
                </a:cxn>
                <a:cxn ang="0">
                  <a:pos x="156" y="0"/>
                </a:cxn>
                <a:cxn ang="0">
                  <a:pos x="106" y="142"/>
                </a:cxn>
                <a:cxn ang="0">
                  <a:pos x="62" y="275"/>
                </a:cxn>
                <a:cxn ang="0">
                  <a:pos x="32" y="419"/>
                </a:cxn>
                <a:cxn ang="0">
                  <a:pos x="0" y="514"/>
                </a:cxn>
              </a:cxnLst>
              <a:rect l="0" t="0" r="r" b="b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Freeform 302"/>
            <p:cNvSpPr>
              <a:spLocks/>
            </p:cNvSpPr>
            <p:nvPr/>
          </p:nvSpPr>
          <p:spPr bwMode="auto">
            <a:xfrm>
              <a:off x="5498" y="1939"/>
              <a:ext cx="48" cy="16"/>
            </a:xfrm>
            <a:custGeom>
              <a:avLst/>
              <a:gdLst/>
              <a:ahLst/>
              <a:cxnLst>
                <a:cxn ang="0">
                  <a:pos x="232" y="47"/>
                </a:cxn>
                <a:cxn ang="0">
                  <a:pos x="168" y="19"/>
                </a:cxn>
                <a:cxn ang="0">
                  <a:pos x="110" y="4"/>
                </a:cxn>
                <a:cxn ang="0">
                  <a:pos x="32" y="0"/>
                </a:cxn>
                <a:cxn ang="0">
                  <a:pos x="0" y="6"/>
                </a:cxn>
                <a:cxn ang="0">
                  <a:pos x="15" y="37"/>
                </a:cxn>
                <a:cxn ang="0">
                  <a:pos x="45" y="61"/>
                </a:cxn>
                <a:cxn ang="0">
                  <a:pos x="113" y="79"/>
                </a:cxn>
                <a:cxn ang="0">
                  <a:pos x="219" y="97"/>
                </a:cxn>
                <a:cxn ang="0">
                  <a:pos x="289" y="91"/>
                </a:cxn>
                <a:cxn ang="0">
                  <a:pos x="232" y="47"/>
                </a:cxn>
              </a:cxnLst>
              <a:rect l="0" t="0" r="r" b="b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Freeform 303"/>
            <p:cNvSpPr>
              <a:spLocks/>
            </p:cNvSpPr>
            <p:nvPr/>
          </p:nvSpPr>
          <p:spPr bwMode="auto">
            <a:xfrm>
              <a:off x="5458" y="1947"/>
              <a:ext cx="30" cy="36"/>
            </a:xfrm>
            <a:custGeom>
              <a:avLst/>
              <a:gdLst/>
              <a:ahLst/>
              <a:cxnLst>
                <a:cxn ang="0">
                  <a:pos x="81" y="59"/>
                </a:cxn>
                <a:cxn ang="0">
                  <a:pos x="59" y="14"/>
                </a:cxn>
                <a:cxn ang="0">
                  <a:pos x="26" y="0"/>
                </a:cxn>
                <a:cxn ang="0">
                  <a:pos x="3" y="11"/>
                </a:cxn>
                <a:cxn ang="0">
                  <a:pos x="0" y="35"/>
                </a:cxn>
                <a:cxn ang="0">
                  <a:pos x="15" y="76"/>
                </a:cxn>
                <a:cxn ang="0">
                  <a:pos x="40" y="115"/>
                </a:cxn>
                <a:cxn ang="0">
                  <a:pos x="71" y="150"/>
                </a:cxn>
                <a:cxn ang="0">
                  <a:pos x="113" y="185"/>
                </a:cxn>
                <a:cxn ang="0">
                  <a:pos x="176" y="216"/>
                </a:cxn>
                <a:cxn ang="0">
                  <a:pos x="119" y="153"/>
                </a:cxn>
                <a:cxn ang="0">
                  <a:pos x="100" y="108"/>
                </a:cxn>
                <a:cxn ang="0">
                  <a:pos x="81" y="59"/>
                </a:cxn>
              </a:cxnLst>
              <a:rect l="0" t="0" r="r" b="b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Freeform 304"/>
            <p:cNvSpPr>
              <a:spLocks/>
            </p:cNvSpPr>
            <p:nvPr/>
          </p:nvSpPr>
          <p:spPr bwMode="auto">
            <a:xfrm>
              <a:off x="5506" y="1757"/>
              <a:ext cx="70" cy="44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13" y="153"/>
                </a:cxn>
                <a:cxn ang="0">
                  <a:pos x="101" y="116"/>
                </a:cxn>
                <a:cxn ang="0">
                  <a:pos x="220" y="69"/>
                </a:cxn>
                <a:cxn ang="0">
                  <a:pos x="304" y="35"/>
                </a:cxn>
                <a:cxn ang="0">
                  <a:pos x="386" y="0"/>
                </a:cxn>
                <a:cxn ang="0">
                  <a:pos x="418" y="76"/>
                </a:cxn>
                <a:cxn ang="0">
                  <a:pos x="341" y="119"/>
                </a:cxn>
                <a:cxn ang="0">
                  <a:pos x="252" y="150"/>
                </a:cxn>
                <a:cxn ang="0">
                  <a:pos x="182" y="170"/>
                </a:cxn>
                <a:cxn ang="0">
                  <a:pos x="98" y="216"/>
                </a:cxn>
                <a:cxn ang="0">
                  <a:pos x="0" y="260"/>
                </a:cxn>
              </a:cxnLst>
              <a:rect l="0" t="0" r="r" b="b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" name="Group 305"/>
          <p:cNvGrpSpPr>
            <a:grpSpLocks/>
          </p:cNvGrpSpPr>
          <p:nvPr/>
        </p:nvGrpSpPr>
        <p:grpSpPr bwMode="auto">
          <a:xfrm>
            <a:off x="8748713" y="4716474"/>
            <a:ext cx="228600" cy="307975"/>
            <a:chOff x="5511" y="1960"/>
            <a:chExt cx="144" cy="194"/>
          </a:xfrm>
        </p:grpSpPr>
        <p:sp>
          <p:nvSpPr>
            <p:cNvPr id="309" name="Freeform 306"/>
            <p:cNvSpPr>
              <a:spLocks/>
            </p:cNvSpPr>
            <p:nvPr/>
          </p:nvSpPr>
          <p:spPr bwMode="auto">
            <a:xfrm>
              <a:off x="5511" y="1960"/>
              <a:ext cx="144" cy="194"/>
            </a:xfrm>
            <a:custGeom>
              <a:avLst/>
              <a:gdLst/>
              <a:ahLst/>
              <a:cxnLst>
                <a:cxn ang="0">
                  <a:pos x="385" y="172"/>
                </a:cxn>
                <a:cxn ang="0">
                  <a:pos x="543" y="158"/>
                </a:cxn>
                <a:cxn ang="0">
                  <a:pos x="637" y="133"/>
                </a:cxn>
                <a:cxn ang="0">
                  <a:pos x="667" y="90"/>
                </a:cxn>
                <a:cxn ang="0">
                  <a:pos x="667" y="52"/>
                </a:cxn>
                <a:cxn ang="0">
                  <a:pos x="694" y="20"/>
                </a:cxn>
                <a:cxn ang="0">
                  <a:pos x="782" y="0"/>
                </a:cxn>
                <a:cxn ang="0">
                  <a:pos x="863" y="7"/>
                </a:cxn>
                <a:cxn ang="0">
                  <a:pos x="763" y="907"/>
                </a:cxn>
                <a:cxn ang="0">
                  <a:pos x="694" y="990"/>
                </a:cxn>
                <a:cxn ang="0">
                  <a:pos x="605" y="1071"/>
                </a:cxn>
                <a:cxn ang="0">
                  <a:pos x="481" y="1134"/>
                </a:cxn>
                <a:cxn ang="0">
                  <a:pos x="334" y="1153"/>
                </a:cxn>
                <a:cxn ang="0">
                  <a:pos x="138" y="1164"/>
                </a:cxn>
                <a:cxn ang="0">
                  <a:pos x="25" y="1147"/>
                </a:cxn>
                <a:cxn ang="0">
                  <a:pos x="0" y="1083"/>
                </a:cxn>
                <a:cxn ang="0">
                  <a:pos x="13" y="1001"/>
                </a:cxn>
                <a:cxn ang="0">
                  <a:pos x="95" y="750"/>
                </a:cxn>
                <a:cxn ang="0">
                  <a:pos x="163" y="499"/>
                </a:cxn>
                <a:cxn ang="0">
                  <a:pos x="195" y="310"/>
                </a:cxn>
                <a:cxn ang="0">
                  <a:pos x="195" y="259"/>
                </a:cxn>
                <a:cxn ang="0">
                  <a:pos x="239" y="190"/>
                </a:cxn>
                <a:cxn ang="0">
                  <a:pos x="291" y="172"/>
                </a:cxn>
                <a:cxn ang="0">
                  <a:pos x="385" y="172"/>
                </a:cxn>
              </a:cxnLst>
              <a:rect l="0" t="0" r="r" b="b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Freeform 307"/>
            <p:cNvSpPr>
              <a:spLocks/>
            </p:cNvSpPr>
            <p:nvPr/>
          </p:nvSpPr>
          <p:spPr bwMode="auto">
            <a:xfrm>
              <a:off x="5528" y="1970"/>
              <a:ext cx="124" cy="177"/>
            </a:xfrm>
            <a:custGeom>
              <a:avLst/>
              <a:gdLst/>
              <a:ahLst/>
              <a:cxnLst>
                <a:cxn ang="0">
                  <a:pos x="257" y="214"/>
                </a:cxn>
                <a:cxn ang="0">
                  <a:pos x="397" y="207"/>
                </a:cxn>
                <a:cxn ang="0">
                  <a:pos x="542" y="182"/>
                </a:cxn>
                <a:cxn ang="0">
                  <a:pos x="628" y="138"/>
                </a:cxn>
                <a:cxn ang="0">
                  <a:pos x="679" y="100"/>
                </a:cxn>
                <a:cxn ang="0">
                  <a:pos x="743" y="0"/>
                </a:cxn>
                <a:cxn ang="0">
                  <a:pos x="648" y="822"/>
                </a:cxn>
                <a:cxn ang="0">
                  <a:pos x="585" y="898"/>
                </a:cxn>
                <a:cxn ang="0">
                  <a:pos x="516" y="967"/>
                </a:cxn>
                <a:cxn ang="0">
                  <a:pos x="428" y="1016"/>
                </a:cxn>
                <a:cxn ang="0">
                  <a:pos x="353" y="1042"/>
                </a:cxn>
                <a:cxn ang="0">
                  <a:pos x="257" y="1055"/>
                </a:cxn>
                <a:cxn ang="0">
                  <a:pos x="170" y="1068"/>
                </a:cxn>
                <a:cxn ang="0">
                  <a:pos x="69" y="1068"/>
                </a:cxn>
                <a:cxn ang="0">
                  <a:pos x="24" y="1055"/>
                </a:cxn>
                <a:cxn ang="0">
                  <a:pos x="0" y="1016"/>
                </a:cxn>
                <a:cxn ang="0">
                  <a:pos x="11" y="956"/>
                </a:cxn>
                <a:cxn ang="0">
                  <a:pos x="75" y="809"/>
                </a:cxn>
                <a:cxn ang="0">
                  <a:pos x="184" y="321"/>
                </a:cxn>
                <a:cxn ang="0">
                  <a:pos x="201" y="252"/>
                </a:cxn>
                <a:cxn ang="0">
                  <a:pos x="257" y="214"/>
                </a:cxn>
              </a:cxnLst>
              <a:rect l="0" t="0" r="r" b="b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" name="Oval 308"/>
          <p:cNvSpPr>
            <a:spLocks noChangeArrowheads="1"/>
          </p:cNvSpPr>
          <p:nvPr/>
        </p:nvSpPr>
        <p:spPr bwMode="auto">
          <a:xfrm>
            <a:off x="8007350" y="4467237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" name="Oval 309"/>
          <p:cNvSpPr>
            <a:spLocks noChangeArrowheads="1"/>
          </p:cNvSpPr>
          <p:nvPr/>
        </p:nvSpPr>
        <p:spPr bwMode="auto">
          <a:xfrm>
            <a:off x="1752600" y="4195764"/>
            <a:ext cx="1296988" cy="1296988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3" name="Group 310"/>
          <p:cNvGrpSpPr>
            <a:grpSpLocks/>
          </p:cNvGrpSpPr>
          <p:nvPr/>
        </p:nvGrpSpPr>
        <p:grpSpPr bwMode="auto">
          <a:xfrm>
            <a:off x="2135188" y="4305302"/>
            <a:ext cx="457200" cy="457200"/>
            <a:chOff x="2351" y="2975"/>
            <a:chExt cx="481" cy="433"/>
          </a:xfrm>
        </p:grpSpPr>
        <p:sp>
          <p:nvSpPr>
            <p:cNvPr id="314" name="Rectangle 311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" name="Line 312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" name="Line 313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314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315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316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317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318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Line 319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3" name="Group 320"/>
          <p:cNvGrpSpPr>
            <a:grpSpLocks/>
          </p:cNvGrpSpPr>
          <p:nvPr/>
        </p:nvGrpSpPr>
        <p:grpSpPr bwMode="auto">
          <a:xfrm>
            <a:off x="2030413" y="4857752"/>
            <a:ext cx="730250" cy="457200"/>
            <a:chOff x="1296" y="768"/>
            <a:chExt cx="556" cy="336"/>
          </a:xfrm>
        </p:grpSpPr>
        <p:sp>
          <p:nvSpPr>
            <p:cNvPr id="324" name="Rectangle 321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325" name="Group 322"/>
            <p:cNvGrpSpPr>
              <a:grpSpLocks/>
            </p:cNvGrpSpPr>
            <p:nvPr/>
          </p:nvGrpSpPr>
          <p:grpSpPr bwMode="auto">
            <a:xfrm>
              <a:off x="1373" y="852"/>
              <a:ext cx="394" cy="216"/>
              <a:chOff x="2928" y="3744"/>
              <a:chExt cx="528" cy="336"/>
            </a:xfrm>
          </p:grpSpPr>
          <p:grpSp>
            <p:nvGrpSpPr>
              <p:cNvPr id="326" name="Group 323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327" name="Group 324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3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26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Line 3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2" name="Line 329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" name="Group 330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329" name="Group 331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37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33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Line 3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6" name="Line 336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5" name="Group 337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41" name="Group 338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31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40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Line 3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Line 3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0" name="Line 343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7" name="Freeform 344"/>
          <p:cNvSpPr>
            <a:spLocks/>
          </p:cNvSpPr>
          <p:nvPr/>
        </p:nvSpPr>
        <p:spPr bwMode="auto">
          <a:xfrm>
            <a:off x="895350" y="4537087"/>
            <a:ext cx="1238250" cy="49688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28" y="13"/>
              </a:cxn>
              <a:cxn ang="0">
                <a:pos x="444" y="19"/>
              </a:cxn>
              <a:cxn ang="0">
                <a:pos x="582" y="67"/>
              </a:cxn>
              <a:cxn ang="0">
                <a:pos x="732" y="217"/>
              </a:cxn>
              <a:cxn ang="0">
                <a:pos x="780" y="313"/>
              </a:cxn>
            </a:cxnLst>
            <a:rect l="0" t="0" r="r" b="b"/>
            <a:pathLst>
              <a:path w="780" h="313">
                <a:moveTo>
                  <a:pt x="0" y="99"/>
                </a:moveTo>
                <a:cubicBezTo>
                  <a:pt x="38" y="85"/>
                  <a:pt x="154" y="26"/>
                  <a:pt x="228" y="13"/>
                </a:cubicBezTo>
                <a:cubicBezTo>
                  <a:pt x="302" y="0"/>
                  <a:pt x="385" y="10"/>
                  <a:pt x="444" y="19"/>
                </a:cubicBezTo>
                <a:cubicBezTo>
                  <a:pt x="503" y="28"/>
                  <a:pt x="534" y="34"/>
                  <a:pt x="582" y="67"/>
                </a:cubicBezTo>
                <a:cubicBezTo>
                  <a:pt x="630" y="100"/>
                  <a:pt x="699" y="176"/>
                  <a:pt x="732" y="217"/>
                </a:cubicBezTo>
                <a:cubicBezTo>
                  <a:pt x="765" y="258"/>
                  <a:pt x="768" y="289"/>
                  <a:pt x="780" y="313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" name="Freeform 345"/>
          <p:cNvSpPr>
            <a:spLocks/>
          </p:cNvSpPr>
          <p:nvPr/>
        </p:nvSpPr>
        <p:spPr bwMode="auto">
          <a:xfrm>
            <a:off x="2438405" y="3935414"/>
            <a:ext cx="4462463" cy="1022350"/>
          </a:xfrm>
          <a:custGeom>
            <a:avLst/>
            <a:gdLst/>
            <a:ahLst/>
            <a:cxnLst>
              <a:cxn ang="0">
                <a:pos x="0" y="644"/>
              </a:cxn>
              <a:cxn ang="0">
                <a:pos x="488" y="292"/>
              </a:cxn>
              <a:cxn ang="0">
                <a:pos x="807" y="137"/>
              </a:cxn>
              <a:cxn ang="0">
                <a:pos x="1200" y="28"/>
              </a:cxn>
              <a:cxn ang="0">
                <a:pos x="1704" y="12"/>
              </a:cxn>
              <a:cxn ang="0">
                <a:pos x="2226" y="98"/>
              </a:cxn>
              <a:cxn ang="0">
                <a:pos x="2811" y="329"/>
              </a:cxn>
            </a:cxnLst>
            <a:rect l="0" t="0" r="r" b="b"/>
            <a:pathLst>
              <a:path w="2811" h="644">
                <a:moveTo>
                  <a:pt x="0" y="644"/>
                </a:moveTo>
                <a:cubicBezTo>
                  <a:pt x="81" y="585"/>
                  <a:pt x="354" y="376"/>
                  <a:pt x="488" y="292"/>
                </a:cubicBezTo>
                <a:cubicBezTo>
                  <a:pt x="622" y="208"/>
                  <a:pt x="688" y="181"/>
                  <a:pt x="807" y="137"/>
                </a:cubicBezTo>
                <a:cubicBezTo>
                  <a:pt x="926" y="93"/>
                  <a:pt x="1051" y="49"/>
                  <a:pt x="1200" y="28"/>
                </a:cubicBezTo>
                <a:cubicBezTo>
                  <a:pt x="1349" y="7"/>
                  <a:pt x="1533" y="0"/>
                  <a:pt x="1704" y="12"/>
                </a:cubicBezTo>
                <a:cubicBezTo>
                  <a:pt x="1875" y="24"/>
                  <a:pt x="2042" y="45"/>
                  <a:pt x="2226" y="98"/>
                </a:cubicBezTo>
                <a:cubicBezTo>
                  <a:pt x="2410" y="151"/>
                  <a:pt x="2689" y="281"/>
                  <a:pt x="2811" y="32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" name="Freeform 346"/>
          <p:cNvSpPr>
            <a:spLocks/>
          </p:cNvSpPr>
          <p:nvPr/>
        </p:nvSpPr>
        <p:spPr bwMode="auto">
          <a:xfrm>
            <a:off x="6999288" y="4229102"/>
            <a:ext cx="1154112" cy="347662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145" y="38"/>
              </a:cxn>
              <a:cxn ang="0">
                <a:pos x="229" y="9"/>
              </a:cxn>
              <a:cxn ang="0">
                <a:pos x="307" y="3"/>
              </a:cxn>
              <a:cxn ang="0">
                <a:pos x="382" y="6"/>
              </a:cxn>
              <a:cxn ang="0">
                <a:pos x="481" y="39"/>
              </a:cxn>
              <a:cxn ang="0">
                <a:pos x="727" y="219"/>
              </a:cxn>
            </a:cxnLst>
            <a:rect l="0" t="0" r="r" b="b"/>
            <a:pathLst>
              <a:path w="727" h="219">
                <a:moveTo>
                  <a:pt x="0" y="129"/>
                </a:moveTo>
                <a:cubicBezTo>
                  <a:pt x="24" y="114"/>
                  <a:pt x="107" y="58"/>
                  <a:pt x="145" y="38"/>
                </a:cubicBezTo>
                <a:cubicBezTo>
                  <a:pt x="183" y="18"/>
                  <a:pt x="202" y="15"/>
                  <a:pt x="229" y="9"/>
                </a:cubicBezTo>
                <a:cubicBezTo>
                  <a:pt x="256" y="3"/>
                  <a:pt x="282" y="3"/>
                  <a:pt x="307" y="3"/>
                </a:cubicBezTo>
                <a:cubicBezTo>
                  <a:pt x="332" y="3"/>
                  <a:pt x="353" y="0"/>
                  <a:pt x="382" y="6"/>
                </a:cubicBezTo>
                <a:cubicBezTo>
                  <a:pt x="411" y="12"/>
                  <a:pt x="423" y="3"/>
                  <a:pt x="481" y="39"/>
                </a:cubicBezTo>
                <a:cubicBezTo>
                  <a:pt x="539" y="75"/>
                  <a:pt x="676" y="182"/>
                  <a:pt x="727" y="21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Text Box 347"/>
          <p:cNvSpPr txBox="1">
            <a:spLocks noChangeArrowheads="1"/>
          </p:cNvSpPr>
          <p:nvPr/>
        </p:nvSpPr>
        <p:spPr bwMode="auto">
          <a:xfrm>
            <a:off x="4432304" y="361474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351" name="Text Box 348"/>
          <p:cNvSpPr txBox="1">
            <a:spLocks noChangeArrowheads="1"/>
          </p:cNvSpPr>
          <p:nvPr/>
        </p:nvSpPr>
        <p:spPr bwMode="auto">
          <a:xfrm>
            <a:off x="1092204" y="4183065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352" name="Text Box 349"/>
          <p:cNvSpPr txBox="1">
            <a:spLocks noChangeArrowheads="1"/>
          </p:cNvSpPr>
          <p:nvPr/>
        </p:nvSpPr>
        <p:spPr bwMode="auto">
          <a:xfrm>
            <a:off x="7167563" y="390049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POP3</a:t>
            </a:r>
          </a:p>
        </p:txBody>
      </p:sp>
      <p:sp>
        <p:nvSpPr>
          <p:cNvPr id="353" name="Text Box 350"/>
          <p:cNvSpPr txBox="1">
            <a:spLocks noChangeArrowheads="1"/>
          </p:cNvSpPr>
          <p:nvPr/>
        </p:nvSpPr>
        <p:spPr bwMode="auto">
          <a:xfrm>
            <a:off x="2514600" y="5799148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发送端</a:t>
            </a:r>
          </a:p>
          <a:p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354" name="Line 351"/>
          <p:cNvSpPr>
            <a:spLocks noChangeShapeType="1"/>
          </p:cNvSpPr>
          <p:nvPr/>
        </p:nvSpPr>
        <p:spPr bwMode="auto">
          <a:xfrm flipV="1">
            <a:off x="8077205" y="4521202"/>
            <a:ext cx="119063" cy="741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" name="Line 352"/>
          <p:cNvSpPr>
            <a:spLocks noChangeShapeType="1"/>
          </p:cNvSpPr>
          <p:nvPr/>
        </p:nvSpPr>
        <p:spPr bwMode="auto">
          <a:xfrm flipV="1">
            <a:off x="1676400" y="5186364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" name="Line 353"/>
          <p:cNvSpPr>
            <a:spLocks noChangeShapeType="1"/>
          </p:cNvSpPr>
          <p:nvPr/>
        </p:nvSpPr>
        <p:spPr bwMode="auto">
          <a:xfrm flipV="1">
            <a:off x="736600" y="4711702"/>
            <a:ext cx="173038" cy="876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Text Box 354"/>
          <p:cNvSpPr txBox="1">
            <a:spLocks noChangeArrowheads="1"/>
          </p:cNvSpPr>
          <p:nvPr/>
        </p:nvSpPr>
        <p:spPr bwMode="auto">
          <a:xfrm>
            <a:off x="228600" y="553085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358" name="Text Box 355"/>
          <p:cNvSpPr txBox="1">
            <a:spLocks noChangeArrowheads="1"/>
          </p:cNvSpPr>
          <p:nvPr/>
        </p:nvSpPr>
        <p:spPr bwMode="auto">
          <a:xfrm>
            <a:off x="5943600" y="34829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用户邮箱</a:t>
            </a:r>
          </a:p>
        </p:txBody>
      </p:sp>
      <p:sp>
        <p:nvSpPr>
          <p:cNvPr id="359" name="Line 356"/>
          <p:cNvSpPr>
            <a:spLocks noChangeShapeType="1"/>
          </p:cNvSpPr>
          <p:nvPr/>
        </p:nvSpPr>
        <p:spPr bwMode="auto">
          <a:xfrm rot="-10800000" flipH="1" flipV="1">
            <a:off x="6477001" y="3814764"/>
            <a:ext cx="439738" cy="444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" name="Text Box 357"/>
          <p:cNvSpPr txBox="1">
            <a:spLocks noChangeArrowheads="1"/>
          </p:cNvSpPr>
          <p:nvPr/>
        </p:nvSpPr>
        <p:spPr bwMode="auto">
          <a:xfrm>
            <a:off x="8274054" y="378777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接收方</a:t>
            </a:r>
          </a:p>
        </p:txBody>
      </p:sp>
      <p:sp>
        <p:nvSpPr>
          <p:cNvPr id="361" name="Line 358"/>
          <p:cNvSpPr>
            <a:spLocks noChangeShapeType="1"/>
          </p:cNvSpPr>
          <p:nvPr/>
        </p:nvSpPr>
        <p:spPr bwMode="auto">
          <a:xfrm flipV="1">
            <a:off x="6096004" y="5448312"/>
            <a:ext cx="595313" cy="403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" name="Line 359"/>
          <p:cNvSpPr>
            <a:spLocks noChangeShapeType="1"/>
          </p:cNvSpPr>
          <p:nvPr/>
        </p:nvSpPr>
        <p:spPr bwMode="auto">
          <a:xfrm flipH="1" flipV="1">
            <a:off x="2590803" y="5491174"/>
            <a:ext cx="438150" cy="371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" name="Text Box 375"/>
          <p:cNvSpPr txBox="1">
            <a:spLocks noChangeArrowheads="1"/>
          </p:cNvSpPr>
          <p:nvPr/>
        </p:nvSpPr>
        <p:spPr bwMode="auto">
          <a:xfrm>
            <a:off x="923925" y="3914777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发送邮件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364" name="Text Box 376"/>
          <p:cNvSpPr txBox="1">
            <a:spLocks noChangeArrowheads="1"/>
          </p:cNvSpPr>
          <p:nvPr/>
        </p:nvSpPr>
        <p:spPr bwMode="auto">
          <a:xfrm>
            <a:off x="4083050" y="3298827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（发送邮件）</a:t>
            </a:r>
          </a:p>
        </p:txBody>
      </p:sp>
      <p:sp>
        <p:nvSpPr>
          <p:cNvPr id="365" name="Text Box 379"/>
          <p:cNvSpPr txBox="1">
            <a:spLocks noChangeArrowheads="1"/>
          </p:cNvSpPr>
          <p:nvPr/>
        </p:nvSpPr>
        <p:spPr bwMode="auto">
          <a:xfrm>
            <a:off x="6988175" y="3590927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读取邮件</a:t>
            </a:r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366" name="Text Box 384"/>
          <p:cNvSpPr txBox="1">
            <a:spLocks noChangeArrowheads="1"/>
          </p:cNvSpPr>
          <p:nvPr/>
        </p:nvSpPr>
        <p:spPr bwMode="auto">
          <a:xfrm>
            <a:off x="4322767" y="464979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367" name="Text Box 409"/>
          <p:cNvSpPr txBox="1">
            <a:spLocks noChangeArrowheads="1"/>
          </p:cNvSpPr>
          <p:nvPr/>
        </p:nvSpPr>
        <p:spPr bwMode="auto">
          <a:xfrm>
            <a:off x="4540251" y="3919539"/>
            <a:ext cx="10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6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连接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查看机器里的</a:t>
            </a:r>
            <a:r>
              <a:rPr lang="en-US" altLang="zh-CN" sz="3600" dirty="0" smtClean="0"/>
              <a:t>TCP/IP</a:t>
            </a:r>
            <a:r>
              <a:rPr lang="zh-CN" altLang="en-US" sz="3600" dirty="0" smtClean="0"/>
              <a:t>属性时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43050"/>
            <a:ext cx="3643338" cy="4244988"/>
          </a:xfrm>
        </p:spPr>
        <p:txBody>
          <a:bodyPr/>
          <a:lstStyle/>
          <a:p>
            <a:r>
              <a:rPr lang="zh-CN" altLang="en-US" dirty="0" smtClean="0"/>
              <a:t>主机想访问互联网，必须配置：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IP;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子网掩码；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默认网关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DNS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643050"/>
            <a:ext cx="468186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4" y="1214425"/>
            <a:ext cx="8675687" cy="4537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电子邮件需要使用</a:t>
            </a:r>
            <a:r>
              <a:rPr lang="zh-CN" altLang="en-US" dirty="0" smtClean="0">
                <a:solidFill>
                  <a:schemeClr val="hlink"/>
                </a:solidFill>
              </a:rPr>
              <a:t>发送和读取</a:t>
            </a:r>
            <a:r>
              <a:rPr lang="zh-CN" altLang="en-US" dirty="0" smtClean="0"/>
              <a:t>两种不同的协议，都是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方式。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14290"/>
            <a:ext cx="8215370" cy="714380"/>
          </a:xfrm>
        </p:spPr>
        <p:txBody>
          <a:bodyPr/>
          <a:lstStyle/>
          <a:p>
            <a:r>
              <a:rPr lang="zh-CN" altLang="en-US" sz="4000" dirty="0" smtClean="0"/>
              <a:t>协议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4429126" y="6429396"/>
            <a:ext cx="571504" cy="42860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60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Object 383"/>
          <p:cNvGraphicFramePr>
            <a:graphicFrameLocks noChangeAspect="1"/>
          </p:cNvGraphicFramePr>
          <p:nvPr/>
        </p:nvGraphicFramePr>
        <p:xfrm>
          <a:off x="3741738" y="3643314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812" name="VISIO" r:id="rId4" imgW="1689840" imgH="964440" progId="">
                  <p:embed/>
                </p:oleObj>
              </mc:Choice>
              <mc:Fallback>
                <p:oleObj name="VISIO" r:id="rId4" imgW="1689840" imgH="9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643314"/>
                        <a:ext cx="168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3"/>
          <p:cNvSpPr>
            <a:spLocks noChangeShapeType="1"/>
          </p:cNvSpPr>
          <p:nvPr/>
        </p:nvSpPr>
        <p:spPr bwMode="auto">
          <a:xfrm flipH="1" flipV="1">
            <a:off x="1066800" y="4729164"/>
            <a:ext cx="762000" cy="76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7448550" y="4664087"/>
            <a:ext cx="762000" cy="142875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0" y="90"/>
              </a:cxn>
            </a:cxnLst>
            <a:rect l="0" t="0" r="r" b="b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5848350" y="4881564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2819400" y="4868864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6204" y="390842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发送方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060450" y="57689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邮件缓存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486400" y="5799148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接收端</a:t>
            </a:r>
          </a:p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324600" y="4194187"/>
            <a:ext cx="1296988" cy="1296987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07188" y="4303714"/>
            <a:ext cx="457200" cy="457200"/>
            <a:chOff x="2351" y="2975"/>
            <a:chExt cx="481" cy="433"/>
          </a:xfrm>
        </p:grpSpPr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602413" y="4856164"/>
            <a:ext cx="730250" cy="457200"/>
            <a:chOff x="1296" y="768"/>
            <a:chExt cx="556" cy="336"/>
          </a:xfrm>
        </p:grpSpPr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373" y="854"/>
              <a:ext cx="394" cy="216"/>
              <a:chOff x="2928" y="3744"/>
              <a:chExt cx="528" cy="336"/>
            </a:xfrm>
          </p:grpSpPr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26" name="Group 25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4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27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31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29" name="Group 32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40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34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" name="Line 37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38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31" name="Group 39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41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" name="Line 44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" name="Group 45"/>
          <p:cNvGrpSpPr>
            <a:grpSpLocks/>
          </p:cNvGrpSpPr>
          <p:nvPr/>
        </p:nvGrpSpPr>
        <p:grpSpPr bwMode="auto">
          <a:xfrm>
            <a:off x="390525" y="4410077"/>
            <a:ext cx="884238" cy="1014412"/>
            <a:chOff x="246" y="1767"/>
            <a:chExt cx="557" cy="639"/>
          </a:xfrm>
        </p:grpSpPr>
        <p:grpSp>
          <p:nvGrpSpPr>
            <p:cNvPr id="38" name="Group 46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/>
                <a:ahLst/>
                <a:cxnLst>
                  <a:cxn ang="0">
                    <a:pos x="652" y="26"/>
                  </a:cxn>
                  <a:cxn ang="0">
                    <a:pos x="982" y="1347"/>
                  </a:cxn>
                  <a:cxn ang="0">
                    <a:pos x="0" y="1477"/>
                  </a:cxn>
                  <a:cxn ang="0">
                    <a:pos x="252" y="0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" name="Group 48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107" name="Freeform 49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/>
                  <a:ahLst/>
                  <a:cxnLst>
                    <a:cxn ang="0">
                      <a:pos x="2751" y="270"/>
                    </a:cxn>
                    <a:cxn ang="0">
                      <a:pos x="1016" y="522"/>
                    </a:cxn>
                    <a:cxn ang="0">
                      <a:pos x="0" y="132"/>
                    </a:cxn>
                    <a:cxn ang="0">
                      <a:pos x="1302" y="0"/>
                    </a:cxn>
                    <a:cxn ang="0">
                      <a:pos x="2751" y="270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50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/>
                  <a:ahLst/>
                  <a:cxnLst>
                    <a:cxn ang="0">
                      <a:pos x="1728" y="0"/>
                    </a:cxn>
                    <a:cxn ang="0">
                      <a:pos x="0" y="251"/>
                    </a:cxn>
                    <a:cxn ang="0">
                      <a:pos x="0" y="337"/>
                    </a:cxn>
                    <a:cxn ang="0">
                      <a:pos x="1728" y="88"/>
                    </a:cxn>
                    <a:cxn ang="0">
                      <a:pos x="1728" y="0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51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/>
                  <a:ahLst/>
                  <a:cxnLst>
                    <a:cxn ang="0">
                      <a:pos x="1016" y="476"/>
                    </a:cxn>
                    <a:cxn ang="0">
                      <a:pos x="1016" y="390"/>
                    </a:cxn>
                    <a:cxn ang="0">
                      <a:pos x="0" y="0"/>
                    </a:cxn>
                    <a:cxn ang="0">
                      <a:pos x="0" y="60"/>
                    </a:cxn>
                    <a:cxn ang="0">
                      <a:pos x="1016" y="476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Freeform 52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/>
                <a:ahLst/>
                <a:cxnLst>
                  <a:cxn ang="0">
                    <a:pos x="660" y="0"/>
                  </a:cxn>
                  <a:cxn ang="0">
                    <a:pos x="1195" y="1747"/>
                  </a:cxn>
                  <a:cxn ang="0">
                    <a:pos x="0" y="1893"/>
                  </a:cxn>
                  <a:cxn ang="0">
                    <a:pos x="191" y="35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" name="Group 53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51" name="Group 54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52" name="Group 55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53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101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/>
                      <a:ahLst/>
                      <a:cxnLst>
                        <a:cxn ang="0">
                          <a:pos x="848" y="162"/>
                        </a:cxn>
                        <a:cxn ang="0">
                          <a:pos x="848" y="530"/>
                        </a:cxn>
                        <a:cxn ang="0">
                          <a:pos x="0" y="258"/>
                        </a:cxn>
                        <a:cxn ang="0">
                          <a:pos x="0" y="0"/>
                        </a:cxn>
                        <a:cxn ang="0">
                          <a:pos x="848" y="162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6"/>
                        </a:cxn>
                        <a:cxn ang="0">
                          <a:pos x="0" y="404"/>
                        </a:cxn>
                        <a:cxn ang="0">
                          <a:pos x="631" y="312"/>
                        </a:cxn>
                        <a:cxn ang="0">
                          <a:pos x="631" y="0"/>
                        </a:cxn>
                        <a:cxn ang="0">
                          <a:pos x="0" y="36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3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1479" y="126"/>
                        </a:cxn>
                        <a:cxn ang="0">
                          <a:pos x="842" y="162"/>
                        </a:cxn>
                        <a:cxn ang="0">
                          <a:pos x="0" y="0"/>
                        </a:cxn>
                        <a:cxn ang="0">
                          <a:pos x="619" y="0"/>
                        </a:cxn>
                        <a:cxn ang="0">
                          <a:pos x="1479" y="126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6" name="Freeform 60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/>
                    <a:ahLst/>
                    <a:cxnLst>
                      <a:cxn ang="0">
                        <a:pos x="538" y="86"/>
                      </a:cxn>
                      <a:cxn ang="0">
                        <a:pos x="538" y="135"/>
                      </a:cxn>
                      <a:cxn ang="0">
                        <a:pos x="287" y="151"/>
                      </a:cxn>
                      <a:cxn ang="0">
                        <a:pos x="0" y="97"/>
                      </a:cxn>
                      <a:cxn ang="0">
                        <a:pos x="0" y="0"/>
                      </a:cxn>
                      <a:cxn ang="0">
                        <a:pos x="538" y="86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4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98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/>
                      <a:ahLst/>
                      <a:cxnLst>
                        <a:cxn ang="0">
                          <a:pos x="589" y="740"/>
                        </a:cxn>
                        <a:cxn ang="0">
                          <a:pos x="686" y="24"/>
                        </a:cxn>
                        <a:cxn ang="0">
                          <a:pos x="95" y="0"/>
                        </a:cxn>
                        <a:cxn ang="0">
                          <a:pos x="0" y="638"/>
                        </a:cxn>
                        <a:cxn ang="0">
                          <a:pos x="589" y="740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9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/>
                      <a:ahLst/>
                      <a:cxnLst>
                        <a:cxn ang="0">
                          <a:pos x="97" y="0"/>
                        </a:cxn>
                        <a:cxn ang="0">
                          <a:pos x="608" y="163"/>
                        </a:cxn>
                        <a:cxn ang="0">
                          <a:pos x="536" y="735"/>
                        </a:cxn>
                        <a:cxn ang="0">
                          <a:pos x="0" y="717"/>
                        </a:cxn>
                        <a:cxn ang="0">
                          <a:pos x="97" y="0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493" y="25"/>
                        </a:cxn>
                        <a:cxn ang="0">
                          <a:pos x="423" y="557"/>
                        </a:cxn>
                        <a:cxn ang="0">
                          <a:pos x="0" y="494"/>
                        </a:cxn>
                        <a:cxn ang="0">
                          <a:pos x="73" y="0"/>
                        </a:cxn>
                        <a:cxn ang="0">
                          <a:pos x="493" y="25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5" name="Group 65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88" name="Freeform 66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83" y="104"/>
                      </a:cxn>
                      <a:cxn ang="0">
                        <a:pos x="483" y="346"/>
                      </a:cxn>
                      <a:cxn ang="0">
                        <a:pos x="0" y="19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" name="Group 73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86" name="Group 74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84" name="Freeform 75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53" y="131"/>
                      </a:cxn>
                      <a:cxn ang="0">
                        <a:pos x="14" y="140"/>
                      </a:cxn>
                      <a:cxn ang="0">
                        <a:pos x="0" y="6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76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/>
                    <a:ahLst/>
                    <a:cxnLst>
                      <a:cxn ang="0">
                        <a:pos x="136" y="5"/>
                      </a:cxn>
                      <a:cxn ang="0">
                        <a:pos x="148" y="122"/>
                      </a:cxn>
                      <a:cxn ang="0">
                        <a:pos x="0" y="61"/>
                      </a:cxn>
                      <a:cxn ang="0">
                        <a:pos x="58" y="43"/>
                      </a:cxn>
                      <a:cxn ang="0">
                        <a:pos x="111" y="70"/>
                      </a:cxn>
                      <a:cxn ang="0">
                        <a:pos x="94" y="0"/>
                      </a:cxn>
                      <a:cxn ang="0">
                        <a:pos x="136" y="5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7" name="Group 77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57" name="Freeform 78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/>
                    <a:ahLst/>
                    <a:cxnLst>
                      <a:cxn ang="0">
                        <a:pos x="1132" y="223"/>
                      </a:cxn>
                      <a:cxn ang="0">
                        <a:pos x="589" y="525"/>
                      </a:cxn>
                      <a:cxn ang="0">
                        <a:pos x="0" y="230"/>
                      </a:cxn>
                      <a:cxn ang="0">
                        <a:pos x="452" y="0"/>
                      </a:cxn>
                      <a:cxn ang="0">
                        <a:pos x="1132" y="223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79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/>
                    <a:ahLst/>
                    <a:cxnLst>
                      <a:cxn ang="0">
                        <a:pos x="547" y="0"/>
                      </a:cxn>
                      <a:cxn ang="0">
                        <a:pos x="0" y="307"/>
                      </a:cxn>
                      <a:cxn ang="0">
                        <a:pos x="16" y="371"/>
                      </a:cxn>
                      <a:cxn ang="0">
                        <a:pos x="566" y="60"/>
                      </a:cxn>
                      <a:cxn ang="0">
                        <a:pos x="547" y="0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80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/>
                    <a:ahLst/>
                    <a:cxnLst>
                      <a:cxn ang="0">
                        <a:pos x="605" y="363"/>
                      </a:cxn>
                      <a:cxn ang="0">
                        <a:pos x="587" y="295"/>
                      </a:cxn>
                      <a:cxn ang="0">
                        <a:pos x="0" y="0"/>
                      </a:cxn>
                      <a:cxn ang="0">
                        <a:pos x="21" y="53"/>
                      </a:cxn>
                      <a:cxn ang="0">
                        <a:pos x="605" y="363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81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/>
                    <a:ahLst/>
                    <a:cxnLst>
                      <a:cxn ang="0">
                        <a:pos x="454" y="59"/>
                      </a:cxn>
                      <a:cxn ang="0">
                        <a:pos x="297" y="0"/>
                      </a:cxn>
                      <a:cxn ang="0">
                        <a:pos x="0" y="161"/>
                      </a:cxn>
                      <a:cxn ang="0">
                        <a:pos x="151" y="230"/>
                      </a:cxn>
                      <a:cxn ang="0">
                        <a:pos x="454" y="5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82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/>
                    <a:ahLst/>
                    <a:cxnLst>
                      <a:cxn ang="0">
                        <a:pos x="669" y="150"/>
                      </a:cxn>
                      <a:cxn ang="0">
                        <a:pos x="377" y="309"/>
                      </a:cxn>
                      <a:cxn ang="0">
                        <a:pos x="0" y="132"/>
                      </a:cxn>
                      <a:cxn ang="0">
                        <a:pos x="273" y="0"/>
                      </a:cxn>
                      <a:cxn ang="0">
                        <a:pos x="669" y="150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83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/>
                    <a:ahLst/>
                    <a:cxnLst>
                      <a:cxn ang="0">
                        <a:pos x="584" y="283"/>
                      </a:cxn>
                      <a:cxn ang="0">
                        <a:pos x="738" y="205"/>
                      </a:cxn>
                      <a:cxn ang="0">
                        <a:pos x="118" y="0"/>
                      </a:cxn>
                      <a:cxn ang="0">
                        <a:pos x="0" y="60"/>
                      </a:cxn>
                      <a:cxn ang="0">
                        <a:pos x="584" y="283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95" name="Group 105"/>
          <p:cNvGrpSpPr>
            <a:grpSpLocks/>
          </p:cNvGrpSpPr>
          <p:nvPr/>
        </p:nvGrpSpPr>
        <p:grpSpPr bwMode="auto">
          <a:xfrm>
            <a:off x="455613" y="4576764"/>
            <a:ext cx="87312" cy="171450"/>
            <a:chOff x="287" y="1872"/>
            <a:chExt cx="55" cy="108"/>
          </a:xfrm>
        </p:grpSpPr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3" y="121"/>
                </a:cxn>
                <a:cxn ang="0">
                  <a:pos x="104" y="84"/>
                </a:cxn>
                <a:cxn ang="0">
                  <a:pos x="125" y="30"/>
                </a:cxn>
                <a:cxn ang="0">
                  <a:pos x="137" y="6"/>
                </a:cxn>
                <a:cxn ang="0">
                  <a:pos x="195" y="0"/>
                </a:cxn>
                <a:cxn ang="0">
                  <a:pos x="276" y="45"/>
                </a:cxn>
                <a:cxn ang="0">
                  <a:pos x="255" y="143"/>
                </a:cxn>
                <a:cxn ang="0">
                  <a:pos x="232" y="198"/>
                </a:cxn>
                <a:cxn ang="0">
                  <a:pos x="179" y="365"/>
                </a:cxn>
                <a:cxn ang="0">
                  <a:pos x="92" y="540"/>
                </a:cxn>
                <a:cxn ang="0">
                  <a:pos x="0" y="192"/>
                </a:cxn>
              </a:cxnLst>
              <a:rect l="0" t="0" r="r" b="b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5" y="25"/>
                </a:cxn>
                <a:cxn ang="0">
                  <a:pos x="165" y="46"/>
                </a:cxn>
                <a:cxn ang="0">
                  <a:pos x="216" y="44"/>
                </a:cxn>
                <a:cxn ang="0">
                  <a:pos x="185" y="132"/>
                </a:cxn>
                <a:cxn ang="0">
                  <a:pos x="147" y="128"/>
                </a:cxn>
                <a:cxn ang="0">
                  <a:pos x="118" y="112"/>
                </a:cxn>
                <a:cxn ang="0">
                  <a:pos x="134" y="138"/>
                </a:cxn>
                <a:cxn ang="0">
                  <a:pos x="177" y="146"/>
                </a:cxn>
                <a:cxn ang="0">
                  <a:pos x="145" y="242"/>
                </a:cxn>
                <a:cxn ang="0">
                  <a:pos x="124" y="312"/>
                </a:cxn>
                <a:cxn ang="0">
                  <a:pos x="115" y="271"/>
                </a:cxn>
                <a:cxn ang="0">
                  <a:pos x="103" y="197"/>
                </a:cxn>
                <a:cxn ang="0">
                  <a:pos x="102" y="155"/>
                </a:cxn>
                <a:cxn ang="0">
                  <a:pos x="94" y="173"/>
                </a:cxn>
                <a:cxn ang="0">
                  <a:pos x="94" y="222"/>
                </a:cxn>
                <a:cxn ang="0">
                  <a:pos x="103" y="290"/>
                </a:cxn>
                <a:cxn ang="0">
                  <a:pos x="110" y="333"/>
                </a:cxn>
                <a:cxn ang="0">
                  <a:pos x="91" y="385"/>
                </a:cxn>
                <a:cxn ang="0">
                  <a:pos x="55" y="250"/>
                </a:cxn>
                <a:cxn ang="0">
                  <a:pos x="39" y="204"/>
                </a:cxn>
                <a:cxn ang="0">
                  <a:pos x="12" y="135"/>
                </a:cxn>
                <a:cxn ang="0">
                  <a:pos x="0" y="115"/>
                </a:cxn>
                <a:cxn ang="0">
                  <a:pos x="16" y="88"/>
                </a:cxn>
                <a:cxn ang="0">
                  <a:pos x="64" y="64"/>
                </a:cxn>
                <a:cxn ang="0">
                  <a:pos x="81" y="87"/>
                </a:cxn>
                <a:cxn ang="0">
                  <a:pos x="71" y="46"/>
                </a:cxn>
                <a:cxn ang="0">
                  <a:pos x="91" y="0"/>
                </a:cxn>
              </a:cxnLst>
              <a:rect l="0" t="0" r="r" b="b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88" name="Group 108"/>
          <p:cNvGrpSpPr>
            <a:grpSpLocks/>
          </p:cNvGrpSpPr>
          <p:nvPr/>
        </p:nvGrpSpPr>
        <p:grpSpPr bwMode="auto">
          <a:xfrm>
            <a:off x="441330" y="4478339"/>
            <a:ext cx="111125" cy="120650"/>
            <a:chOff x="278" y="1810"/>
            <a:chExt cx="70" cy="76"/>
          </a:xfrm>
        </p:grpSpPr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/>
              <a:ahLst/>
              <a:cxnLst>
                <a:cxn ang="0">
                  <a:pos x="3" y="130"/>
                </a:cxn>
                <a:cxn ang="0">
                  <a:pos x="11" y="155"/>
                </a:cxn>
                <a:cxn ang="0">
                  <a:pos x="26" y="167"/>
                </a:cxn>
                <a:cxn ang="0">
                  <a:pos x="35" y="187"/>
                </a:cxn>
                <a:cxn ang="0">
                  <a:pos x="45" y="203"/>
                </a:cxn>
                <a:cxn ang="0">
                  <a:pos x="61" y="218"/>
                </a:cxn>
                <a:cxn ang="0">
                  <a:pos x="73" y="227"/>
                </a:cxn>
                <a:cxn ang="0">
                  <a:pos x="93" y="238"/>
                </a:cxn>
                <a:cxn ang="0">
                  <a:pos x="96" y="252"/>
                </a:cxn>
                <a:cxn ang="0">
                  <a:pos x="96" y="270"/>
                </a:cxn>
                <a:cxn ang="0">
                  <a:pos x="91" y="315"/>
                </a:cxn>
                <a:cxn ang="0">
                  <a:pos x="127" y="341"/>
                </a:cxn>
                <a:cxn ang="0">
                  <a:pos x="157" y="354"/>
                </a:cxn>
                <a:cxn ang="0">
                  <a:pos x="182" y="356"/>
                </a:cxn>
                <a:cxn ang="0">
                  <a:pos x="207" y="354"/>
                </a:cxn>
                <a:cxn ang="0">
                  <a:pos x="216" y="325"/>
                </a:cxn>
                <a:cxn ang="0">
                  <a:pos x="222" y="260"/>
                </a:cxn>
                <a:cxn ang="0">
                  <a:pos x="237" y="237"/>
                </a:cxn>
                <a:cxn ang="0">
                  <a:pos x="248" y="204"/>
                </a:cxn>
                <a:cxn ang="0">
                  <a:pos x="250" y="173"/>
                </a:cxn>
                <a:cxn ang="0">
                  <a:pos x="255" y="131"/>
                </a:cxn>
                <a:cxn ang="0">
                  <a:pos x="256" y="107"/>
                </a:cxn>
                <a:cxn ang="0">
                  <a:pos x="255" y="92"/>
                </a:cxn>
                <a:cxn ang="0">
                  <a:pos x="248" y="66"/>
                </a:cxn>
                <a:cxn ang="0">
                  <a:pos x="234" y="52"/>
                </a:cxn>
                <a:cxn ang="0">
                  <a:pos x="215" y="48"/>
                </a:cxn>
                <a:cxn ang="0">
                  <a:pos x="208" y="33"/>
                </a:cxn>
                <a:cxn ang="0">
                  <a:pos x="191" y="23"/>
                </a:cxn>
                <a:cxn ang="0">
                  <a:pos x="173" y="33"/>
                </a:cxn>
                <a:cxn ang="0">
                  <a:pos x="160" y="12"/>
                </a:cxn>
                <a:cxn ang="0">
                  <a:pos x="140" y="5"/>
                </a:cxn>
                <a:cxn ang="0">
                  <a:pos x="118" y="24"/>
                </a:cxn>
                <a:cxn ang="0">
                  <a:pos x="108" y="0"/>
                </a:cxn>
                <a:cxn ang="0">
                  <a:pos x="78" y="3"/>
                </a:cxn>
                <a:cxn ang="0">
                  <a:pos x="63" y="42"/>
                </a:cxn>
                <a:cxn ang="0">
                  <a:pos x="60" y="64"/>
                </a:cxn>
                <a:cxn ang="0">
                  <a:pos x="57" y="93"/>
                </a:cxn>
                <a:cxn ang="0">
                  <a:pos x="51" y="131"/>
                </a:cxn>
                <a:cxn ang="0">
                  <a:pos x="43" y="116"/>
                </a:cxn>
                <a:cxn ang="0">
                  <a:pos x="39" y="89"/>
                </a:cxn>
                <a:cxn ang="0">
                  <a:pos x="34" y="70"/>
                </a:cxn>
                <a:cxn ang="0">
                  <a:pos x="27" y="61"/>
                </a:cxn>
                <a:cxn ang="0">
                  <a:pos x="12" y="54"/>
                </a:cxn>
                <a:cxn ang="0">
                  <a:pos x="4" y="57"/>
                </a:cxn>
                <a:cxn ang="0">
                  <a:pos x="0" y="66"/>
                </a:cxn>
                <a:cxn ang="0">
                  <a:pos x="5" y="80"/>
                </a:cxn>
                <a:cxn ang="0">
                  <a:pos x="7" y="107"/>
                </a:cxn>
                <a:cxn ang="0">
                  <a:pos x="3" y="130"/>
                </a:cxn>
              </a:cxnLst>
              <a:rect l="0" t="0" r="r" b="b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3" y="30"/>
                </a:cxn>
                <a:cxn ang="0">
                  <a:pos x="22" y="49"/>
                </a:cxn>
                <a:cxn ang="0">
                  <a:pos x="11" y="91"/>
                </a:cxn>
                <a:cxn ang="0">
                  <a:pos x="18" y="100"/>
                </a:cxn>
                <a:cxn ang="0">
                  <a:pos x="28" y="104"/>
                </a:cxn>
                <a:cxn ang="0">
                  <a:pos x="41" y="102"/>
                </a:cxn>
                <a:cxn ang="0">
                  <a:pos x="51" y="79"/>
                </a:cxn>
                <a:cxn ang="0">
                  <a:pos x="60" y="61"/>
                </a:cxn>
                <a:cxn ang="0">
                  <a:pos x="55" y="36"/>
                </a:cxn>
                <a:cxn ang="0">
                  <a:pos x="53" y="9"/>
                </a:cxn>
                <a:cxn ang="0">
                  <a:pos x="60" y="12"/>
                </a:cxn>
                <a:cxn ang="0">
                  <a:pos x="62" y="37"/>
                </a:cxn>
                <a:cxn ang="0">
                  <a:pos x="65" y="54"/>
                </a:cxn>
                <a:cxn ang="0">
                  <a:pos x="65" y="68"/>
                </a:cxn>
                <a:cxn ang="0">
                  <a:pos x="56" y="83"/>
                </a:cxn>
                <a:cxn ang="0">
                  <a:pos x="47" y="100"/>
                </a:cxn>
                <a:cxn ang="0">
                  <a:pos x="46" y="116"/>
                </a:cxn>
                <a:cxn ang="0">
                  <a:pos x="56" y="123"/>
                </a:cxn>
                <a:cxn ang="0">
                  <a:pos x="75" y="120"/>
                </a:cxn>
                <a:cxn ang="0">
                  <a:pos x="86" y="106"/>
                </a:cxn>
                <a:cxn ang="0">
                  <a:pos x="104" y="84"/>
                </a:cxn>
                <a:cxn ang="0">
                  <a:pos x="103" y="70"/>
                </a:cxn>
                <a:cxn ang="0">
                  <a:pos x="101" y="45"/>
                </a:cxn>
                <a:cxn ang="0">
                  <a:pos x="107" y="65"/>
                </a:cxn>
                <a:cxn ang="0">
                  <a:pos x="108" y="84"/>
                </a:cxn>
                <a:cxn ang="0">
                  <a:pos x="94" y="103"/>
                </a:cxn>
                <a:cxn ang="0">
                  <a:pos x="93" y="117"/>
                </a:cxn>
                <a:cxn ang="0">
                  <a:pos x="96" y="128"/>
                </a:cxn>
                <a:cxn ang="0">
                  <a:pos x="104" y="131"/>
                </a:cxn>
                <a:cxn ang="0">
                  <a:pos x="113" y="125"/>
                </a:cxn>
                <a:cxn ang="0">
                  <a:pos x="129" y="109"/>
                </a:cxn>
                <a:cxn ang="0">
                  <a:pos x="116" y="127"/>
                </a:cxn>
                <a:cxn ang="0">
                  <a:pos x="111" y="134"/>
                </a:cxn>
                <a:cxn ang="0">
                  <a:pos x="97" y="134"/>
                </a:cxn>
                <a:cxn ang="0">
                  <a:pos x="91" y="126"/>
                </a:cxn>
                <a:cxn ang="0">
                  <a:pos x="87" y="114"/>
                </a:cxn>
                <a:cxn ang="0">
                  <a:pos x="79" y="125"/>
                </a:cxn>
                <a:cxn ang="0">
                  <a:pos x="63" y="127"/>
                </a:cxn>
                <a:cxn ang="0">
                  <a:pos x="49" y="127"/>
                </a:cxn>
                <a:cxn ang="0">
                  <a:pos x="43" y="116"/>
                </a:cxn>
                <a:cxn ang="0">
                  <a:pos x="41" y="106"/>
                </a:cxn>
                <a:cxn ang="0">
                  <a:pos x="35" y="109"/>
                </a:cxn>
                <a:cxn ang="0">
                  <a:pos x="24" y="109"/>
                </a:cxn>
                <a:cxn ang="0">
                  <a:pos x="11" y="101"/>
                </a:cxn>
                <a:cxn ang="0">
                  <a:pos x="8" y="86"/>
                </a:cxn>
                <a:cxn ang="0">
                  <a:pos x="18" y="51"/>
                </a:cxn>
                <a:cxn ang="0">
                  <a:pos x="7" y="29"/>
                </a:cxn>
                <a:cxn ang="0">
                  <a:pos x="0" y="0"/>
                </a:cxn>
                <a:cxn ang="0">
                  <a:pos x="6" y="2"/>
                </a:cxn>
              </a:cxnLst>
              <a:rect l="0" t="0" r="r" b="b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4"/>
                </a:cxn>
                <a:cxn ang="0">
                  <a:pos x="20" y="4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/>
              <a:ahLst/>
              <a:cxnLst>
                <a:cxn ang="0">
                  <a:pos x="27" y="7"/>
                </a:cxn>
                <a:cxn ang="0">
                  <a:pos x="23" y="3"/>
                </a:cxn>
                <a:cxn ang="0">
                  <a:pos x="17" y="1"/>
                </a:cxn>
                <a:cxn ang="0">
                  <a:pos x="6" y="0"/>
                </a:cxn>
                <a:cxn ang="0">
                  <a:pos x="0" y="9"/>
                </a:cxn>
                <a:cxn ang="0">
                  <a:pos x="8" y="3"/>
                </a:cxn>
                <a:cxn ang="0">
                  <a:pos x="15" y="2"/>
                </a:cxn>
                <a:cxn ang="0">
                  <a:pos x="27" y="7"/>
                </a:cxn>
              </a:cxnLst>
              <a:rect l="0" t="0" r="r" b="b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1" y="0"/>
                </a:cxn>
                <a:cxn ang="0">
                  <a:pos x="20" y="4"/>
                </a:cxn>
                <a:cxn ang="0">
                  <a:pos x="15" y="3"/>
                </a:cxn>
                <a:cxn ang="0">
                  <a:pos x="11" y="1"/>
                </a:cxn>
                <a:cxn ang="0">
                  <a:pos x="0" y="2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25" y="42"/>
                </a:cxn>
                <a:cxn ang="0">
                  <a:pos x="26" y="74"/>
                </a:cxn>
                <a:cxn ang="0">
                  <a:pos x="31" y="49"/>
                </a:cxn>
                <a:cxn ang="0">
                  <a:pos x="29" y="29"/>
                </a:cxn>
                <a:cxn ang="0">
                  <a:pos x="24" y="20"/>
                </a:cxn>
                <a:cxn ang="0">
                  <a:pos x="0" y="0"/>
                </a:cxn>
              </a:cxnLst>
              <a:rect l="0" t="0" r="r" b="b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3"/>
                </a:cxn>
                <a:cxn ang="0">
                  <a:pos x="50" y="25"/>
                </a:cxn>
                <a:cxn ang="0">
                  <a:pos x="28" y="9"/>
                </a:cxn>
                <a:cxn ang="0">
                  <a:pos x="1" y="0"/>
                </a:cxn>
                <a:cxn ang="0">
                  <a:pos x="0" y="11"/>
                </a:cxn>
              </a:cxnLst>
              <a:rect l="0" t="0" r="r" b="b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20" y="21"/>
                </a:cxn>
                <a:cxn ang="0">
                  <a:pos x="0" y="33"/>
                </a:cxn>
                <a:cxn ang="0">
                  <a:pos x="26" y="25"/>
                </a:cxn>
                <a:cxn ang="0">
                  <a:pos x="39" y="0"/>
                </a:cxn>
              </a:cxnLst>
              <a:rect l="0" t="0" r="r" b="b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3"/>
                </a:cxn>
                <a:cxn ang="0">
                  <a:pos x="22" y="29"/>
                </a:cxn>
                <a:cxn ang="0">
                  <a:pos x="38" y="35"/>
                </a:cxn>
                <a:cxn ang="0">
                  <a:pos x="12" y="32"/>
                </a:cxn>
                <a:cxn ang="0">
                  <a:pos x="3" y="21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18"/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/>
              <a:ahLst/>
              <a:cxnLst>
                <a:cxn ang="0">
                  <a:pos x="165" y="158"/>
                </a:cxn>
                <a:cxn ang="0">
                  <a:pos x="201" y="76"/>
                </a:cxn>
                <a:cxn ang="0">
                  <a:pos x="132" y="31"/>
                </a:cxn>
                <a:cxn ang="0">
                  <a:pos x="29" y="0"/>
                </a:cxn>
                <a:cxn ang="0">
                  <a:pos x="0" y="87"/>
                </a:cxn>
                <a:cxn ang="0">
                  <a:pos x="94" y="114"/>
                </a:cxn>
                <a:cxn ang="0">
                  <a:pos x="165" y="158"/>
                </a:cxn>
              </a:cxnLst>
              <a:rect l="0" t="0" r="r" b="b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Oval 119"/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0"/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7" y="55"/>
                </a:cxn>
                <a:cxn ang="0">
                  <a:pos x="5" y="36"/>
                </a:cxn>
                <a:cxn ang="0">
                  <a:pos x="4" y="23"/>
                </a:cxn>
                <a:cxn ang="0">
                  <a:pos x="0" y="13"/>
                </a:cxn>
                <a:cxn ang="0">
                  <a:pos x="4" y="4"/>
                </a:cxn>
                <a:cxn ang="0">
                  <a:pos x="11" y="0"/>
                </a:cxn>
                <a:cxn ang="0">
                  <a:pos x="27" y="6"/>
                </a:cxn>
                <a:cxn ang="0">
                  <a:pos x="33" y="16"/>
                </a:cxn>
                <a:cxn ang="0">
                  <a:pos x="37" y="27"/>
                </a:cxn>
                <a:cxn ang="0">
                  <a:pos x="39" y="39"/>
                </a:cxn>
                <a:cxn ang="0">
                  <a:pos x="40" y="59"/>
                </a:cxn>
                <a:cxn ang="0">
                  <a:pos x="52" y="79"/>
                </a:cxn>
                <a:cxn ang="0">
                  <a:pos x="23" y="111"/>
                </a:cxn>
                <a:cxn ang="0">
                  <a:pos x="11" y="103"/>
                </a:cxn>
                <a:cxn ang="0">
                  <a:pos x="4" y="74"/>
                </a:cxn>
              </a:cxnLst>
              <a:rect l="0" t="0" r="r" b="b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4"/>
                </a:cxn>
                <a:cxn ang="0">
                  <a:pos x="9" y="34"/>
                </a:cxn>
                <a:cxn ang="0">
                  <a:pos x="0" y="26"/>
                </a:cxn>
                <a:cxn ang="0">
                  <a:pos x="24" y="0"/>
                </a:cxn>
              </a:cxnLst>
              <a:rect l="0" t="0" r="r" b="b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7" y="64"/>
                </a:cxn>
                <a:cxn ang="0">
                  <a:pos x="5" y="73"/>
                </a:cxn>
                <a:cxn ang="0">
                  <a:pos x="7" y="84"/>
                </a:cxn>
                <a:cxn ang="0">
                  <a:pos x="14" y="95"/>
                </a:cxn>
                <a:cxn ang="0">
                  <a:pos x="21" y="96"/>
                </a:cxn>
                <a:cxn ang="0">
                  <a:pos x="34" y="97"/>
                </a:cxn>
                <a:cxn ang="0">
                  <a:pos x="43" y="91"/>
                </a:cxn>
                <a:cxn ang="0">
                  <a:pos x="46" y="88"/>
                </a:cxn>
                <a:cxn ang="0">
                  <a:pos x="48" y="77"/>
                </a:cxn>
                <a:cxn ang="0">
                  <a:pos x="48" y="59"/>
                </a:cxn>
                <a:cxn ang="0">
                  <a:pos x="48" y="48"/>
                </a:cxn>
                <a:cxn ang="0">
                  <a:pos x="46" y="32"/>
                </a:cxn>
                <a:cxn ang="0">
                  <a:pos x="44" y="22"/>
                </a:cxn>
                <a:cxn ang="0">
                  <a:pos x="36" y="0"/>
                </a:cxn>
                <a:cxn ang="0">
                  <a:pos x="7" y="1"/>
                </a:cxn>
                <a:cxn ang="0">
                  <a:pos x="0" y="23"/>
                </a:cxn>
              </a:cxnLst>
              <a:rect l="0" t="0" r="r" b="b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/>
              <a:ahLst/>
              <a:cxnLst>
                <a:cxn ang="0">
                  <a:pos x="24" y="5"/>
                </a:cxn>
                <a:cxn ang="0">
                  <a:pos x="12" y="0"/>
                </a:cxn>
                <a:cxn ang="0">
                  <a:pos x="3" y="1"/>
                </a:cxn>
                <a:cxn ang="0">
                  <a:pos x="0" y="5"/>
                </a:cxn>
                <a:cxn ang="0">
                  <a:pos x="1" y="20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24" y="5"/>
                </a:cxn>
              </a:cxnLst>
              <a:rect l="0" t="0" r="r" b="b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89" name="Group 124"/>
          <p:cNvGrpSpPr>
            <a:grpSpLocks/>
          </p:cNvGrpSpPr>
          <p:nvPr/>
        </p:nvGrpSpPr>
        <p:grpSpPr bwMode="auto">
          <a:xfrm>
            <a:off x="595313" y="5280027"/>
            <a:ext cx="220662" cy="112712"/>
            <a:chOff x="375" y="2315"/>
            <a:chExt cx="139" cy="71"/>
          </a:xfrm>
        </p:grpSpPr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75" y="2315"/>
              <a:ext cx="139" cy="71"/>
            </a:xfrm>
            <a:custGeom>
              <a:avLst/>
              <a:gdLst/>
              <a:ahLst/>
              <a:cxnLst>
                <a:cxn ang="0">
                  <a:pos x="279" y="11"/>
                </a:cxn>
                <a:cxn ang="0">
                  <a:pos x="274" y="104"/>
                </a:cxn>
                <a:cxn ang="0">
                  <a:pos x="455" y="189"/>
                </a:cxn>
                <a:cxn ang="0">
                  <a:pos x="607" y="226"/>
                </a:cxn>
                <a:cxn ang="0">
                  <a:pos x="691" y="263"/>
                </a:cxn>
                <a:cxn ang="0">
                  <a:pos x="687" y="313"/>
                </a:cxn>
                <a:cxn ang="0">
                  <a:pos x="577" y="343"/>
                </a:cxn>
                <a:cxn ang="0">
                  <a:pos x="413" y="355"/>
                </a:cxn>
                <a:cxn ang="0">
                  <a:pos x="274" y="331"/>
                </a:cxn>
                <a:cxn ang="0">
                  <a:pos x="188" y="307"/>
                </a:cxn>
                <a:cxn ang="0">
                  <a:pos x="183" y="334"/>
                </a:cxn>
                <a:cxn ang="0">
                  <a:pos x="74" y="331"/>
                </a:cxn>
                <a:cxn ang="0">
                  <a:pos x="7" y="318"/>
                </a:cxn>
                <a:cxn ang="0">
                  <a:pos x="7" y="270"/>
                </a:cxn>
                <a:cxn ang="0">
                  <a:pos x="0" y="242"/>
                </a:cxn>
                <a:cxn ang="0">
                  <a:pos x="0" y="173"/>
                </a:cxn>
                <a:cxn ang="0">
                  <a:pos x="18" y="135"/>
                </a:cxn>
                <a:cxn ang="0">
                  <a:pos x="53" y="91"/>
                </a:cxn>
                <a:cxn ang="0">
                  <a:pos x="60" y="0"/>
                </a:cxn>
                <a:cxn ang="0">
                  <a:pos x="279" y="11"/>
                </a:cxn>
              </a:cxnLst>
              <a:rect l="0" t="0" r="r" b="b"/>
              <a:pathLst>
                <a:path w="691" h="355">
                  <a:moveTo>
                    <a:pt x="279" y="11"/>
                  </a:moveTo>
                  <a:lnTo>
                    <a:pt x="274" y="104"/>
                  </a:lnTo>
                  <a:lnTo>
                    <a:pt x="455" y="189"/>
                  </a:lnTo>
                  <a:lnTo>
                    <a:pt x="607" y="226"/>
                  </a:lnTo>
                  <a:lnTo>
                    <a:pt x="691" y="263"/>
                  </a:lnTo>
                  <a:lnTo>
                    <a:pt x="687" y="313"/>
                  </a:lnTo>
                  <a:lnTo>
                    <a:pt x="577" y="343"/>
                  </a:lnTo>
                  <a:lnTo>
                    <a:pt x="413" y="355"/>
                  </a:lnTo>
                  <a:lnTo>
                    <a:pt x="274" y="331"/>
                  </a:lnTo>
                  <a:lnTo>
                    <a:pt x="188" y="307"/>
                  </a:lnTo>
                  <a:lnTo>
                    <a:pt x="183" y="334"/>
                  </a:lnTo>
                  <a:lnTo>
                    <a:pt x="74" y="331"/>
                  </a:lnTo>
                  <a:lnTo>
                    <a:pt x="7" y="318"/>
                  </a:lnTo>
                  <a:lnTo>
                    <a:pt x="7" y="270"/>
                  </a:lnTo>
                  <a:lnTo>
                    <a:pt x="0" y="242"/>
                  </a:lnTo>
                  <a:lnTo>
                    <a:pt x="0" y="173"/>
                  </a:lnTo>
                  <a:lnTo>
                    <a:pt x="18" y="135"/>
                  </a:lnTo>
                  <a:lnTo>
                    <a:pt x="53" y="91"/>
                  </a:lnTo>
                  <a:lnTo>
                    <a:pt x="60" y="0"/>
                  </a:lnTo>
                  <a:lnTo>
                    <a:pt x="279" y="11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421" y="234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58"/>
                </a:cxn>
                <a:cxn ang="0">
                  <a:pos x="186" y="110"/>
                </a:cxn>
                <a:cxn ang="0">
                  <a:pos x="208" y="70"/>
                </a:cxn>
                <a:cxn ang="0">
                  <a:pos x="53" y="0"/>
                </a:cxn>
              </a:cxnLst>
              <a:rect l="0" t="0" r="r" b="b"/>
              <a:pathLst>
                <a:path w="208" h="110">
                  <a:moveTo>
                    <a:pt x="53" y="0"/>
                  </a:moveTo>
                  <a:lnTo>
                    <a:pt x="0" y="58"/>
                  </a:lnTo>
                  <a:lnTo>
                    <a:pt x="186" y="110"/>
                  </a:lnTo>
                  <a:lnTo>
                    <a:pt x="208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463" y="2356"/>
              <a:ext cx="46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2"/>
                </a:cxn>
                <a:cxn ang="0">
                  <a:pos x="115" y="62"/>
                </a:cxn>
                <a:cxn ang="0">
                  <a:pos x="168" y="67"/>
                </a:cxn>
                <a:cxn ang="0">
                  <a:pos x="233" y="64"/>
                </a:cxn>
                <a:cxn ang="0">
                  <a:pos x="165" y="30"/>
                </a:cxn>
                <a:cxn ang="0">
                  <a:pos x="27" y="0"/>
                </a:cxn>
              </a:cxnLst>
              <a:rect l="0" t="0" r="r" b="b"/>
              <a:pathLst>
                <a:path w="233" h="67">
                  <a:moveTo>
                    <a:pt x="27" y="0"/>
                  </a:moveTo>
                  <a:lnTo>
                    <a:pt x="0" y="32"/>
                  </a:lnTo>
                  <a:lnTo>
                    <a:pt x="115" y="62"/>
                  </a:lnTo>
                  <a:lnTo>
                    <a:pt x="168" y="67"/>
                  </a:lnTo>
                  <a:lnTo>
                    <a:pt x="233" y="64"/>
                  </a:lnTo>
                  <a:lnTo>
                    <a:pt x="165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28"/>
            <p:cNvSpPr>
              <a:spLocks/>
            </p:cNvSpPr>
            <p:nvPr/>
          </p:nvSpPr>
          <p:spPr bwMode="auto">
            <a:xfrm>
              <a:off x="376" y="2341"/>
              <a:ext cx="134" cy="41"/>
            </a:xfrm>
            <a:custGeom>
              <a:avLst/>
              <a:gdLst/>
              <a:ahLst/>
              <a:cxnLst>
                <a:cxn ang="0">
                  <a:pos x="670" y="178"/>
                </a:cxn>
                <a:cxn ang="0">
                  <a:pos x="670" y="146"/>
                </a:cxn>
                <a:cxn ang="0">
                  <a:pos x="582" y="155"/>
                </a:cxn>
                <a:cxn ang="0">
                  <a:pos x="442" y="134"/>
                </a:cxn>
                <a:cxn ang="0">
                  <a:pos x="361" y="116"/>
                </a:cxn>
                <a:cxn ang="0">
                  <a:pos x="206" y="66"/>
                </a:cxn>
                <a:cxn ang="0">
                  <a:pos x="140" y="58"/>
                </a:cxn>
                <a:cxn ang="0">
                  <a:pos x="73" y="34"/>
                </a:cxn>
                <a:cxn ang="0">
                  <a:pos x="40" y="0"/>
                </a:cxn>
                <a:cxn ang="0">
                  <a:pos x="0" y="43"/>
                </a:cxn>
                <a:cxn ang="0">
                  <a:pos x="0" y="132"/>
                </a:cxn>
                <a:cxn ang="0">
                  <a:pos x="49" y="146"/>
                </a:cxn>
                <a:cxn ang="0">
                  <a:pos x="170" y="162"/>
                </a:cxn>
                <a:cxn ang="0">
                  <a:pos x="218" y="167"/>
                </a:cxn>
                <a:cxn ang="0">
                  <a:pos x="298" y="196"/>
                </a:cxn>
                <a:cxn ang="0">
                  <a:pos x="388" y="209"/>
                </a:cxn>
                <a:cxn ang="0">
                  <a:pos x="452" y="209"/>
                </a:cxn>
                <a:cxn ang="0">
                  <a:pos x="553" y="209"/>
                </a:cxn>
                <a:cxn ang="0">
                  <a:pos x="670" y="178"/>
                </a:cxn>
              </a:cxnLst>
              <a:rect l="0" t="0" r="r" b="b"/>
              <a:pathLst>
                <a:path w="670" h="209">
                  <a:moveTo>
                    <a:pt x="670" y="178"/>
                  </a:moveTo>
                  <a:lnTo>
                    <a:pt x="670" y="146"/>
                  </a:lnTo>
                  <a:lnTo>
                    <a:pt x="582" y="155"/>
                  </a:lnTo>
                  <a:lnTo>
                    <a:pt x="442" y="134"/>
                  </a:lnTo>
                  <a:lnTo>
                    <a:pt x="361" y="116"/>
                  </a:lnTo>
                  <a:lnTo>
                    <a:pt x="206" y="66"/>
                  </a:lnTo>
                  <a:lnTo>
                    <a:pt x="140" y="58"/>
                  </a:lnTo>
                  <a:lnTo>
                    <a:pt x="73" y="34"/>
                  </a:lnTo>
                  <a:lnTo>
                    <a:pt x="40" y="0"/>
                  </a:lnTo>
                  <a:lnTo>
                    <a:pt x="0" y="43"/>
                  </a:lnTo>
                  <a:lnTo>
                    <a:pt x="0" y="132"/>
                  </a:lnTo>
                  <a:lnTo>
                    <a:pt x="49" y="146"/>
                  </a:lnTo>
                  <a:lnTo>
                    <a:pt x="170" y="162"/>
                  </a:lnTo>
                  <a:lnTo>
                    <a:pt x="218" y="167"/>
                  </a:lnTo>
                  <a:lnTo>
                    <a:pt x="298" y="196"/>
                  </a:lnTo>
                  <a:lnTo>
                    <a:pt x="388" y="209"/>
                  </a:lnTo>
                  <a:lnTo>
                    <a:pt x="452" y="209"/>
                  </a:lnTo>
                  <a:lnTo>
                    <a:pt x="553" y="209"/>
                  </a:lnTo>
                  <a:lnTo>
                    <a:pt x="670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29"/>
            <p:cNvSpPr>
              <a:spLocks/>
            </p:cNvSpPr>
            <p:nvPr/>
          </p:nvSpPr>
          <p:spPr bwMode="auto">
            <a:xfrm>
              <a:off x="386" y="2317"/>
              <a:ext cx="44" cy="34"/>
            </a:xfrm>
            <a:custGeom>
              <a:avLst/>
              <a:gdLst/>
              <a:ahLst/>
              <a:cxnLst>
                <a:cxn ang="0">
                  <a:pos x="214" y="11"/>
                </a:cxn>
                <a:cxn ang="0">
                  <a:pos x="207" y="96"/>
                </a:cxn>
                <a:cxn ang="0">
                  <a:pos x="219" y="114"/>
                </a:cxn>
                <a:cxn ang="0">
                  <a:pos x="170" y="171"/>
                </a:cxn>
                <a:cxn ang="0">
                  <a:pos x="103" y="171"/>
                </a:cxn>
                <a:cxn ang="0">
                  <a:pos x="26" y="146"/>
                </a:cxn>
                <a:cxn ang="0">
                  <a:pos x="0" y="112"/>
                </a:cxn>
                <a:cxn ang="0">
                  <a:pos x="15" y="89"/>
                </a:cxn>
                <a:cxn ang="0">
                  <a:pos x="20" y="0"/>
                </a:cxn>
                <a:cxn ang="0">
                  <a:pos x="214" y="11"/>
                </a:cxn>
              </a:cxnLst>
              <a:rect l="0" t="0" r="r" b="b"/>
              <a:pathLst>
                <a:path w="219" h="171">
                  <a:moveTo>
                    <a:pt x="214" y="11"/>
                  </a:moveTo>
                  <a:lnTo>
                    <a:pt x="207" y="96"/>
                  </a:lnTo>
                  <a:lnTo>
                    <a:pt x="219" y="114"/>
                  </a:lnTo>
                  <a:lnTo>
                    <a:pt x="170" y="171"/>
                  </a:lnTo>
                  <a:lnTo>
                    <a:pt x="103" y="171"/>
                  </a:lnTo>
                  <a:lnTo>
                    <a:pt x="26" y="146"/>
                  </a:lnTo>
                  <a:lnTo>
                    <a:pt x="0" y="112"/>
                  </a:lnTo>
                  <a:lnTo>
                    <a:pt x="15" y="89"/>
                  </a:lnTo>
                  <a:lnTo>
                    <a:pt x="20" y="0"/>
                  </a:lnTo>
                  <a:lnTo>
                    <a:pt x="214" y="11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90" name="Group 130"/>
          <p:cNvGrpSpPr>
            <a:grpSpLocks/>
          </p:cNvGrpSpPr>
          <p:nvPr/>
        </p:nvGrpSpPr>
        <p:grpSpPr bwMode="auto">
          <a:xfrm>
            <a:off x="600079" y="5083187"/>
            <a:ext cx="92075" cy="225425"/>
            <a:chOff x="378" y="2191"/>
            <a:chExt cx="58" cy="142"/>
          </a:xfrm>
        </p:grpSpPr>
        <p:sp>
          <p:nvSpPr>
            <p:cNvPr id="136" name="Freeform 131"/>
            <p:cNvSpPr>
              <a:spLocks/>
            </p:cNvSpPr>
            <p:nvPr/>
          </p:nvSpPr>
          <p:spPr bwMode="auto">
            <a:xfrm>
              <a:off x="378" y="2191"/>
              <a:ext cx="58" cy="142"/>
            </a:xfrm>
            <a:custGeom>
              <a:avLst/>
              <a:gdLst/>
              <a:ahLst/>
              <a:cxnLst>
                <a:cxn ang="0">
                  <a:pos x="24" y="15"/>
                </a:cxn>
                <a:cxn ang="0">
                  <a:pos x="6" y="256"/>
                </a:cxn>
                <a:cxn ang="0">
                  <a:pos x="10" y="454"/>
                </a:cxn>
                <a:cxn ang="0">
                  <a:pos x="0" y="678"/>
                </a:cxn>
                <a:cxn ang="0">
                  <a:pos x="144" y="710"/>
                </a:cxn>
                <a:cxn ang="0">
                  <a:pos x="283" y="710"/>
                </a:cxn>
                <a:cxn ang="0">
                  <a:pos x="292" y="0"/>
                </a:cxn>
                <a:cxn ang="0">
                  <a:pos x="24" y="15"/>
                </a:cxn>
              </a:cxnLst>
              <a:rect l="0" t="0" r="r" b="b"/>
              <a:pathLst>
                <a:path w="292" h="710">
                  <a:moveTo>
                    <a:pt x="24" y="15"/>
                  </a:moveTo>
                  <a:lnTo>
                    <a:pt x="6" y="256"/>
                  </a:lnTo>
                  <a:lnTo>
                    <a:pt x="10" y="454"/>
                  </a:lnTo>
                  <a:lnTo>
                    <a:pt x="0" y="678"/>
                  </a:lnTo>
                  <a:lnTo>
                    <a:pt x="144" y="710"/>
                  </a:lnTo>
                  <a:lnTo>
                    <a:pt x="283" y="710"/>
                  </a:lnTo>
                  <a:lnTo>
                    <a:pt x="292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2"/>
            <p:cNvSpPr>
              <a:spLocks/>
            </p:cNvSpPr>
            <p:nvPr/>
          </p:nvSpPr>
          <p:spPr bwMode="auto">
            <a:xfrm>
              <a:off x="383" y="2193"/>
              <a:ext cx="50" cy="136"/>
            </a:xfrm>
            <a:custGeom>
              <a:avLst/>
              <a:gdLst/>
              <a:ahLst/>
              <a:cxnLst>
                <a:cxn ang="0">
                  <a:pos x="23" y="21"/>
                </a:cxn>
                <a:cxn ang="0">
                  <a:pos x="0" y="223"/>
                </a:cxn>
                <a:cxn ang="0">
                  <a:pos x="5" y="385"/>
                </a:cxn>
                <a:cxn ang="0">
                  <a:pos x="5" y="633"/>
                </a:cxn>
                <a:cxn ang="0">
                  <a:pos x="128" y="681"/>
                </a:cxn>
                <a:cxn ang="0">
                  <a:pos x="238" y="681"/>
                </a:cxn>
                <a:cxn ang="0">
                  <a:pos x="252" y="0"/>
                </a:cxn>
                <a:cxn ang="0">
                  <a:pos x="23" y="21"/>
                </a:cxn>
              </a:cxnLst>
              <a:rect l="0" t="0" r="r" b="b"/>
              <a:pathLst>
                <a:path w="252" h="681">
                  <a:moveTo>
                    <a:pt x="23" y="21"/>
                  </a:moveTo>
                  <a:lnTo>
                    <a:pt x="0" y="223"/>
                  </a:lnTo>
                  <a:lnTo>
                    <a:pt x="5" y="385"/>
                  </a:lnTo>
                  <a:lnTo>
                    <a:pt x="5" y="633"/>
                  </a:lnTo>
                  <a:lnTo>
                    <a:pt x="128" y="681"/>
                  </a:lnTo>
                  <a:lnTo>
                    <a:pt x="238" y="681"/>
                  </a:lnTo>
                  <a:lnTo>
                    <a:pt x="252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92" name="Group 133"/>
          <p:cNvGrpSpPr>
            <a:grpSpLocks/>
          </p:cNvGrpSpPr>
          <p:nvPr/>
        </p:nvGrpSpPr>
        <p:grpSpPr bwMode="auto">
          <a:xfrm>
            <a:off x="647700" y="5311777"/>
            <a:ext cx="223838" cy="112712"/>
            <a:chOff x="408" y="2335"/>
            <a:chExt cx="141" cy="71"/>
          </a:xfrm>
        </p:grpSpPr>
        <p:sp>
          <p:nvSpPr>
            <p:cNvPr id="139" name="Freeform 134"/>
            <p:cNvSpPr>
              <a:spLocks/>
            </p:cNvSpPr>
            <p:nvPr/>
          </p:nvSpPr>
          <p:spPr bwMode="auto">
            <a:xfrm>
              <a:off x="408" y="2335"/>
              <a:ext cx="141" cy="71"/>
            </a:xfrm>
            <a:custGeom>
              <a:avLst/>
              <a:gdLst/>
              <a:ahLst/>
              <a:cxnLst>
                <a:cxn ang="0">
                  <a:pos x="285" y="13"/>
                </a:cxn>
                <a:cxn ang="0">
                  <a:pos x="280" y="104"/>
                </a:cxn>
                <a:cxn ang="0">
                  <a:pos x="463" y="191"/>
                </a:cxn>
                <a:cxn ang="0">
                  <a:pos x="617" y="227"/>
                </a:cxn>
                <a:cxn ang="0">
                  <a:pos x="703" y="264"/>
                </a:cxn>
                <a:cxn ang="0">
                  <a:pos x="698" y="314"/>
                </a:cxn>
                <a:cxn ang="0">
                  <a:pos x="588" y="345"/>
                </a:cxn>
                <a:cxn ang="0">
                  <a:pos x="420" y="356"/>
                </a:cxn>
                <a:cxn ang="0">
                  <a:pos x="280" y="332"/>
                </a:cxn>
                <a:cxn ang="0">
                  <a:pos x="194" y="307"/>
                </a:cxn>
                <a:cxn ang="0">
                  <a:pos x="188" y="335"/>
                </a:cxn>
                <a:cxn ang="0">
                  <a:pos x="76" y="332"/>
                </a:cxn>
                <a:cxn ang="0">
                  <a:pos x="8" y="320"/>
                </a:cxn>
                <a:cxn ang="0">
                  <a:pos x="8" y="271"/>
                </a:cxn>
                <a:cxn ang="0">
                  <a:pos x="0" y="243"/>
                </a:cxn>
                <a:cxn ang="0">
                  <a:pos x="0" y="174"/>
                </a:cxn>
                <a:cxn ang="0">
                  <a:pos x="22" y="136"/>
                </a:cxn>
                <a:cxn ang="0">
                  <a:pos x="56" y="94"/>
                </a:cxn>
                <a:cxn ang="0">
                  <a:pos x="64" y="0"/>
                </a:cxn>
                <a:cxn ang="0">
                  <a:pos x="285" y="13"/>
                </a:cxn>
              </a:cxnLst>
              <a:rect l="0" t="0" r="r" b="b"/>
              <a:pathLst>
                <a:path w="703" h="356">
                  <a:moveTo>
                    <a:pt x="285" y="13"/>
                  </a:moveTo>
                  <a:lnTo>
                    <a:pt x="280" y="104"/>
                  </a:lnTo>
                  <a:lnTo>
                    <a:pt x="463" y="191"/>
                  </a:lnTo>
                  <a:lnTo>
                    <a:pt x="617" y="227"/>
                  </a:lnTo>
                  <a:lnTo>
                    <a:pt x="703" y="264"/>
                  </a:lnTo>
                  <a:lnTo>
                    <a:pt x="698" y="314"/>
                  </a:lnTo>
                  <a:lnTo>
                    <a:pt x="588" y="345"/>
                  </a:lnTo>
                  <a:lnTo>
                    <a:pt x="420" y="356"/>
                  </a:lnTo>
                  <a:lnTo>
                    <a:pt x="280" y="332"/>
                  </a:lnTo>
                  <a:lnTo>
                    <a:pt x="194" y="307"/>
                  </a:lnTo>
                  <a:lnTo>
                    <a:pt x="188" y="335"/>
                  </a:lnTo>
                  <a:lnTo>
                    <a:pt x="76" y="332"/>
                  </a:lnTo>
                  <a:lnTo>
                    <a:pt x="8" y="320"/>
                  </a:lnTo>
                  <a:lnTo>
                    <a:pt x="8" y="271"/>
                  </a:lnTo>
                  <a:lnTo>
                    <a:pt x="0" y="243"/>
                  </a:lnTo>
                  <a:lnTo>
                    <a:pt x="0" y="174"/>
                  </a:lnTo>
                  <a:lnTo>
                    <a:pt x="22" y="136"/>
                  </a:lnTo>
                  <a:lnTo>
                    <a:pt x="56" y="94"/>
                  </a:lnTo>
                  <a:lnTo>
                    <a:pt x="64" y="0"/>
                  </a:lnTo>
                  <a:lnTo>
                    <a:pt x="285" y="13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35"/>
            <p:cNvSpPr>
              <a:spLocks/>
            </p:cNvSpPr>
            <p:nvPr/>
          </p:nvSpPr>
          <p:spPr bwMode="auto">
            <a:xfrm>
              <a:off x="455" y="2361"/>
              <a:ext cx="42" cy="2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60"/>
                </a:cxn>
                <a:cxn ang="0">
                  <a:pos x="187" y="111"/>
                </a:cxn>
                <a:cxn ang="0">
                  <a:pos x="210" y="71"/>
                </a:cxn>
                <a:cxn ang="0">
                  <a:pos x="53" y="0"/>
                </a:cxn>
              </a:cxnLst>
              <a:rect l="0" t="0" r="r" b="b"/>
              <a:pathLst>
                <a:path w="210" h="111">
                  <a:moveTo>
                    <a:pt x="53" y="0"/>
                  </a:moveTo>
                  <a:lnTo>
                    <a:pt x="0" y="60"/>
                  </a:lnTo>
                  <a:lnTo>
                    <a:pt x="187" y="111"/>
                  </a:lnTo>
                  <a:lnTo>
                    <a:pt x="210" y="7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36"/>
            <p:cNvSpPr>
              <a:spLocks/>
            </p:cNvSpPr>
            <p:nvPr/>
          </p:nvSpPr>
          <p:spPr bwMode="auto">
            <a:xfrm>
              <a:off x="497" y="2377"/>
              <a:ext cx="47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0" y="31"/>
                </a:cxn>
                <a:cxn ang="0">
                  <a:pos x="116" y="59"/>
                </a:cxn>
                <a:cxn ang="0">
                  <a:pos x="171" y="66"/>
                </a:cxn>
                <a:cxn ang="0">
                  <a:pos x="237" y="61"/>
                </a:cxn>
                <a:cxn ang="0">
                  <a:pos x="168" y="28"/>
                </a:cxn>
                <a:cxn ang="0">
                  <a:pos x="27" y="0"/>
                </a:cxn>
              </a:cxnLst>
              <a:rect l="0" t="0" r="r" b="b"/>
              <a:pathLst>
                <a:path w="237" h="66">
                  <a:moveTo>
                    <a:pt x="27" y="0"/>
                  </a:moveTo>
                  <a:lnTo>
                    <a:pt x="0" y="31"/>
                  </a:lnTo>
                  <a:lnTo>
                    <a:pt x="116" y="59"/>
                  </a:lnTo>
                  <a:lnTo>
                    <a:pt x="171" y="66"/>
                  </a:lnTo>
                  <a:lnTo>
                    <a:pt x="237" y="61"/>
                  </a:lnTo>
                  <a:lnTo>
                    <a:pt x="168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37"/>
            <p:cNvSpPr>
              <a:spLocks/>
            </p:cNvSpPr>
            <p:nvPr/>
          </p:nvSpPr>
          <p:spPr bwMode="auto">
            <a:xfrm>
              <a:off x="410" y="2361"/>
              <a:ext cx="135" cy="42"/>
            </a:xfrm>
            <a:custGeom>
              <a:avLst/>
              <a:gdLst/>
              <a:ahLst/>
              <a:cxnLst>
                <a:cxn ang="0">
                  <a:pos x="678" y="178"/>
                </a:cxn>
                <a:cxn ang="0">
                  <a:pos x="678" y="147"/>
                </a:cxn>
                <a:cxn ang="0">
                  <a:pos x="590" y="156"/>
                </a:cxn>
                <a:cxn ang="0">
                  <a:pos x="446" y="136"/>
                </a:cxn>
                <a:cxn ang="0">
                  <a:pos x="365" y="117"/>
                </a:cxn>
                <a:cxn ang="0">
                  <a:pos x="209" y="66"/>
                </a:cxn>
                <a:cxn ang="0">
                  <a:pos x="140" y="60"/>
                </a:cxn>
                <a:cxn ang="0">
                  <a:pos x="74" y="35"/>
                </a:cxn>
                <a:cxn ang="0">
                  <a:pos x="39" y="0"/>
                </a:cxn>
                <a:cxn ang="0">
                  <a:pos x="0" y="44"/>
                </a:cxn>
                <a:cxn ang="0">
                  <a:pos x="0" y="133"/>
                </a:cxn>
                <a:cxn ang="0">
                  <a:pos x="50" y="147"/>
                </a:cxn>
                <a:cxn ang="0">
                  <a:pos x="171" y="162"/>
                </a:cxn>
                <a:cxn ang="0">
                  <a:pos x="220" y="170"/>
                </a:cxn>
                <a:cxn ang="0">
                  <a:pos x="300" y="197"/>
                </a:cxn>
                <a:cxn ang="0">
                  <a:pos x="392" y="211"/>
                </a:cxn>
                <a:cxn ang="0">
                  <a:pos x="458" y="211"/>
                </a:cxn>
                <a:cxn ang="0">
                  <a:pos x="560" y="211"/>
                </a:cxn>
                <a:cxn ang="0">
                  <a:pos x="678" y="178"/>
                </a:cxn>
              </a:cxnLst>
              <a:rect l="0" t="0" r="r" b="b"/>
              <a:pathLst>
                <a:path w="678" h="211">
                  <a:moveTo>
                    <a:pt x="678" y="178"/>
                  </a:moveTo>
                  <a:lnTo>
                    <a:pt x="678" y="147"/>
                  </a:lnTo>
                  <a:lnTo>
                    <a:pt x="590" y="156"/>
                  </a:lnTo>
                  <a:lnTo>
                    <a:pt x="446" y="136"/>
                  </a:lnTo>
                  <a:lnTo>
                    <a:pt x="365" y="117"/>
                  </a:lnTo>
                  <a:lnTo>
                    <a:pt x="209" y="66"/>
                  </a:lnTo>
                  <a:lnTo>
                    <a:pt x="140" y="60"/>
                  </a:lnTo>
                  <a:lnTo>
                    <a:pt x="74" y="35"/>
                  </a:lnTo>
                  <a:lnTo>
                    <a:pt x="39" y="0"/>
                  </a:lnTo>
                  <a:lnTo>
                    <a:pt x="0" y="44"/>
                  </a:lnTo>
                  <a:lnTo>
                    <a:pt x="0" y="133"/>
                  </a:lnTo>
                  <a:lnTo>
                    <a:pt x="50" y="147"/>
                  </a:lnTo>
                  <a:lnTo>
                    <a:pt x="171" y="162"/>
                  </a:lnTo>
                  <a:lnTo>
                    <a:pt x="220" y="170"/>
                  </a:lnTo>
                  <a:lnTo>
                    <a:pt x="300" y="197"/>
                  </a:lnTo>
                  <a:lnTo>
                    <a:pt x="392" y="211"/>
                  </a:lnTo>
                  <a:lnTo>
                    <a:pt x="458" y="211"/>
                  </a:lnTo>
                  <a:lnTo>
                    <a:pt x="560" y="211"/>
                  </a:lnTo>
                  <a:lnTo>
                    <a:pt x="678" y="1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38"/>
            <p:cNvSpPr>
              <a:spLocks/>
            </p:cNvSpPr>
            <p:nvPr/>
          </p:nvSpPr>
          <p:spPr bwMode="auto">
            <a:xfrm>
              <a:off x="419" y="2337"/>
              <a:ext cx="45" cy="34"/>
            </a:xfrm>
            <a:custGeom>
              <a:avLst/>
              <a:gdLst/>
              <a:ahLst/>
              <a:cxnLst>
                <a:cxn ang="0">
                  <a:pos x="216" y="12"/>
                </a:cxn>
                <a:cxn ang="0">
                  <a:pos x="210" y="95"/>
                </a:cxn>
                <a:cxn ang="0">
                  <a:pos x="224" y="114"/>
                </a:cxn>
                <a:cxn ang="0">
                  <a:pos x="173" y="170"/>
                </a:cxn>
                <a:cxn ang="0">
                  <a:pos x="105" y="170"/>
                </a:cxn>
                <a:cxn ang="0">
                  <a:pos x="28" y="145"/>
                </a:cxn>
                <a:cxn ang="0">
                  <a:pos x="0" y="112"/>
                </a:cxn>
                <a:cxn ang="0">
                  <a:pos x="16" y="89"/>
                </a:cxn>
                <a:cxn ang="0">
                  <a:pos x="20" y="0"/>
                </a:cxn>
                <a:cxn ang="0">
                  <a:pos x="216" y="12"/>
                </a:cxn>
              </a:cxnLst>
              <a:rect l="0" t="0" r="r" b="b"/>
              <a:pathLst>
                <a:path w="224" h="170">
                  <a:moveTo>
                    <a:pt x="216" y="12"/>
                  </a:moveTo>
                  <a:lnTo>
                    <a:pt x="210" y="95"/>
                  </a:lnTo>
                  <a:lnTo>
                    <a:pt x="224" y="114"/>
                  </a:lnTo>
                  <a:lnTo>
                    <a:pt x="173" y="170"/>
                  </a:lnTo>
                  <a:lnTo>
                    <a:pt x="105" y="170"/>
                  </a:lnTo>
                  <a:lnTo>
                    <a:pt x="28" y="145"/>
                  </a:lnTo>
                  <a:lnTo>
                    <a:pt x="0" y="112"/>
                  </a:lnTo>
                  <a:lnTo>
                    <a:pt x="16" y="89"/>
                  </a:lnTo>
                  <a:lnTo>
                    <a:pt x="20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" name="Oval 139"/>
          <p:cNvSpPr>
            <a:spLocks noChangeArrowheads="1"/>
          </p:cNvSpPr>
          <p:nvPr/>
        </p:nvSpPr>
        <p:spPr bwMode="auto">
          <a:xfrm>
            <a:off x="314325" y="5313364"/>
            <a:ext cx="265113" cy="103188"/>
          </a:xfrm>
          <a:prstGeom prst="ellipse">
            <a:avLst/>
          </a:pr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" name="Rectangle 140"/>
          <p:cNvSpPr>
            <a:spLocks noChangeArrowheads="1"/>
          </p:cNvSpPr>
          <p:nvPr/>
        </p:nvSpPr>
        <p:spPr bwMode="auto">
          <a:xfrm>
            <a:off x="411168" y="5108577"/>
            <a:ext cx="69850" cy="234950"/>
          </a:xfrm>
          <a:prstGeom prst="rect">
            <a:avLst/>
          </a:prstGeom>
          <a:solidFill>
            <a:srgbClr val="60606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8693" name="Group 141"/>
          <p:cNvGrpSpPr>
            <a:grpSpLocks/>
          </p:cNvGrpSpPr>
          <p:nvPr/>
        </p:nvGrpSpPr>
        <p:grpSpPr bwMode="auto">
          <a:xfrm>
            <a:off x="288927" y="5019687"/>
            <a:ext cx="350838" cy="122237"/>
            <a:chOff x="182" y="2151"/>
            <a:chExt cx="221" cy="77"/>
          </a:xfrm>
        </p:grpSpPr>
        <p:sp>
          <p:nvSpPr>
            <p:cNvPr id="147" name="Freeform 142"/>
            <p:cNvSpPr>
              <a:spLocks/>
            </p:cNvSpPr>
            <p:nvPr/>
          </p:nvSpPr>
          <p:spPr bwMode="auto">
            <a:xfrm>
              <a:off x="182" y="2151"/>
              <a:ext cx="221" cy="77"/>
            </a:xfrm>
            <a:custGeom>
              <a:avLst/>
              <a:gdLst/>
              <a:ahLst/>
              <a:cxnLst>
                <a:cxn ang="0">
                  <a:pos x="1106" y="202"/>
                </a:cxn>
                <a:cxn ang="0">
                  <a:pos x="1099" y="321"/>
                </a:cxn>
                <a:cxn ang="0">
                  <a:pos x="735" y="386"/>
                </a:cxn>
                <a:cxn ang="0">
                  <a:pos x="334" y="386"/>
                </a:cxn>
                <a:cxn ang="0">
                  <a:pos x="19" y="288"/>
                </a:cxn>
                <a:cxn ang="0">
                  <a:pos x="0" y="10"/>
                </a:cxn>
                <a:cxn ang="0">
                  <a:pos x="625" y="0"/>
                </a:cxn>
                <a:cxn ang="0">
                  <a:pos x="1106" y="202"/>
                </a:cxn>
              </a:cxnLst>
              <a:rect l="0" t="0" r="r" b="b"/>
              <a:pathLst>
                <a:path w="1106" h="386">
                  <a:moveTo>
                    <a:pt x="1106" y="202"/>
                  </a:moveTo>
                  <a:lnTo>
                    <a:pt x="1099" y="321"/>
                  </a:lnTo>
                  <a:lnTo>
                    <a:pt x="735" y="386"/>
                  </a:lnTo>
                  <a:lnTo>
                    <a:pt x="334" y="386"/>
                  </a:lnTo>
                  <a:lnTo>
                    <a:pt x="19" y="288"/>
                  </a:lnTo>
                  <a:lnTo>
                    <a:pt x="0" y="10"/>
                  </a:lnTo>
                  <a:lnTo>
                    <a:pt x="625" y="0"/>
                  </a:lnTo>
                  <a:lnTo>
                    <a:pt x="1106" y="202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3"/>
            <p:cNvSpPr>
              <a:spLocks/>
            </p:cNvSpPr>
            <p:nvPr/>
          </p:nvSpPr>
          <p:spPr bwMode="auto">
            <a:xfrm>
              <a:off x="187" y="2180"/>
              <a:ext cx="211" cy="45"/>
            </a:xfrm>
            <a:custGeom>
              <a:avLst/>
              <a:gdLst/>
              <a:ahLst/>
              <a:cxnLst>
                <a:cxn ang="0">
                  <a:pos x="1055" y="75"/>
                </a:cxn>
                <a:cxn ang="0">
                  <a:pos x="1049" y="162"/>
                </a:cxn>
                <a:cxn ang="0">
                  <a:pos x="721" y="221"/>
                </a:cxn>
                <a:cxn ang="0">
                  <a:pos x="296" y="221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283" y="119"/>
                </a:cxn>
                <a:cxn ang="0">
                  <a:pos x="716" y="124"/>
                </a:cxn>
                <a:cxn ang="0">
                  <a:pos x="1055" y="75"/>
                </a:cxn>
              </a:cxnLst>
              <a:rect l="0" t="0" r="r" b="b"/>
              <a:pathLst>
                <a:path w="1055" h="221">
                  <a:moveTo>
                    <a:pt x="1055" y="75"/>
                  </a:moveTo>
                  <a:lnTo>
                    <a:pt x="1049" y="162"/>
                  </a:lnTo>
                  <a:lnTo>
                    <a:pt x="721" y="221"/>
                  </a:lnTo>
                  <a:lnTo>
                    <a:pt x="296" y="221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283" y="119"/>
                  </a:lnTo>
                  <a:lnTo>
                    <a:pt x="716" y="124"/>
                  </a:lnTo>
                  <a:lnTo>
                    <a:pt x="1055" y="75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" name="Freeform 144"/>
          <p:cNvSpPr>
            <a:spLocks/>
          </p:cNvSpPr>
          <p:nvPr/>
        </p:nvSpPr>
        <p:spPr bwMode="auto">
          <a:xfrm>
            <a:off x="277818" y="4891089"/>
            <a:ext cx="479425" cy="444500"/>
          </a:xfrm>
          <a:custGeom>
            <a:avLst/>
            <a:gdLst/>
            <a:ahLst/>
            <a:cxnLst>
              <a:cxn ang="0">
                <a:pos x="1501" y="789"/>
              </a:cxn>
              <a:cxn ang="0">
                <a:pos x="1493" y="649"/>
              </a:cxn>
              <a:cxn ang="0">
                <a:pos x="1495" y="499"/>
              </a:cxn>
              <a:cxn ang="0">
                <a:pos x="1489" y="385"/>
              </a:cxn>
              <a:cxn ang="0">
                <a:pos x="1424" y="317"/>
              </a:cxn>
              <a:cxn ang="0">
                <a:pos x="1345" y="278"/>
              </a:cxn>
              <a:cxn ang="0">
                <a:pos x="1166" y="213"/>
              </a:cxn>
              <a:cxn ang="0">
                <a:pos x="903" y="149"/>
              </a:cxn>
              <a:cxn ang="0">
                <a:pos x="852" y="144"/>
              </a:cxn>
              <a:cxn ang="0">
                <a:pos x="817" y="149"/>
              </a:cxn>
              <a:cxn ang="0">
                <a:pos x="809" y="135"/>
              </a:cxn>
              <a:cxn ang="0">
                <a:pos x="794" y="122"/>
              </a:cxn>
              <a:cxn ang="0">
                <a:pos x="777" y="125"/>
              </a:cxn>
              <a:cxn ang="0">
                <a:pos x="754" y="126"/>
              </a:cxn>
              <a:cxn ang="0">
                <a:pos x="745" y="100"/>
              </a:cxn>
              <a:cxn ang="0">
                <a:pos x="726" y="85"/>
              </a:cxn>
              <a:cxn ang="0">
                <a:pos x="704" y="82"/>
              </a:cxn>
              <a:cxn ang="0">
                <a:pos x="678" y="82"/>
              </a:cxn>
              <a:cxn ang="0">
                <a:pos x="681" y="59"/>
              </a:cxn>
              <a:cxn ang="0">
                <a:pos x="651" y="0"/>
              </a:cxn>
              <a:cxn ang="0">
                <a:pos x="37" y="16"/>
              </a:cxn>
              <a:cxn ang="0">
                <a:pos x="39" y="79"/>
              </a:cxn>
              <a:cxn ang="0">
                <a:pos x="28" y="135"/>
              </a:cxn>
              <a:cxn ang="0">
                <a:pos x="18" y="175"/>
              </a:cxn>
              <a:cxn ang="0">
                <a:pos x="8" y="225"/>
              </a:cxn>
              <a:cxn ang="0">
                <a:pos x="0" y="306"/>
              </a:cxn>
              <a:cxn ang="0">
                <a:pos x="9" y="354"/>
              </a:cxn>
              <a:cxn ang="0">
                <a:pos x="28" y="399"/>
              </a:cxn>
              <a:cxn ang="0">
                <a:pos x="49" y="438"/>
              </a:cxn>
              <a:cxn ang="0">
                <a:pos x="78" y="451"/>
              </a:cxn>
              <a:cxn ang="0">
                <a:pos x="122" y="464"/>
              </a:cxn>
              <a:cxn ang="0">
                <a:pos x="180" y="483"/>
              </a:cxn>
              <a:cxn ang="0">
                <a:pos x="208" y="514"/>
              </a:cxn>
              <a:cxn ang="0">
                <a:pos x="240" y="541"/>
              </a:cxn>
              <a:cxn ang="0">
                <a:pos x="289" y="564"/>
              </a:cxn>
              <a:cxn ang="0">
                <a:pos x="348" y="582"/>
              </a:cxn>
              <a:cxn ang="0">
                <a:pos x="441" y="594"/>
              </a:cxn>
              <a:cxn ang="0">
                <a:pos x="520" y="594"/>
              </a:cxn>
              <a:cxn ang="0">
                <a:pos x="581" y="587"/>
              </a:cxn>
              <a:cxn ang="0">
                <a:pos x="637" y="582"/>
              </a:cxn>
              <a:cxn ang="0">
                <a:pos x="678" y="604"/>
              </a:cxn>
              <a:cxn ang="0">
                <a:pos x="758" y="600"/>
              </a:cxn>
              <a:cxn ang="0">
                <a:pos x="1078" y="645"/>
              </a:cxn>
              <a:cxn ang="0">
                <a:pos x="1165" y="655"/>
              </a:cxn>
              <a:cxn ang="0">
                <a:pos x="1133" y="845"/>
              </a:cxn>
              <a:cxn ang="0">
                <a:pos x="1130" y="942"/>
              </a:cxn>
              <a:cxn ang="0">
                <a:pos x="1149" y="1066"/>
              </a:cxn>
              <a:cxn ang="0">
                <a:pos x="1169" y="1212"/>
              </a:cxn>
              <a:cxn ang="0">
                <a:pos x="1169" y="1363"/>
              </a:cxn>
              <a:cxn ang="0">
                <a:pos x="1244" y="1385"/>
              </a:cxn>
              <a:cxn ang="0">
                <a:pos x="1339" y="1395"/>
              </a:cxn>
              <a:cxn ang="0">
                <a:pos x="1420" y="1401"/>
              </a:cxn>
              <a:cxn ang="0">
                <a:pos x="1507" y="1391"/>
              </a:cxn>
              <a:cxn ang="0">
                <a:pos x="1501" y="1252"/>
              </a:cxn>
              <a:cxn ang="0">
                <a:pos x="1501" y="1024"/>
              </a:cxn>
              <a:cxn ang="0">
                <a:pos x="1501" y="824"/>
              </a:cxn>
              <a:cxn ang="0">
                <a:pos x="1501" y="789"/>
              </a:cxn>
            </a:cxnLst>
            <a:rect l="0" t="0" r="r" b="b"/>
            <a:pathLst>
              <a:path w="1507" h="1401">
                <a:moveTo>
                  <a:pt x="1501" y="789"/>
                </a:moveTo>
                <a:lnTo>
                  <a:pt x="1493" y="649"/>
                </a:lnTo>
                <a:lnTo>
                  <a:pt x="1495" y="499"/>
                </a:lnTo>
                <a:lnTo>
                  <a:pt x="1489" y="385"/>
                </a:lnTo>
                <a:lnTo>
                  <a:pt x="1424" y="317"/>
                </a:lnTo>
                <a:lnTo>
                  <a:pt x="1345" y="278"/>
                </a:lnTo>
                <a:lnTo>
                  <a:pt x="1166" y="213"/>
                </a:lnTo>
                <a:lnTo>
                  <a:pt x="903" y="149"/>
                </a:lnTo>
                <a:lnTo>
                  <a:pt x="852" y="144"/>
                </a:lnTo>
                <a:lnTo>
                  <a:pt x="817" y="149"/>
                </a:lnTo>
                <a:lnTo>
                  <a:pt x="809" y="135"/>
                </a:lnTo>
                <a:lnTo>
                  <a:pt x="794" y="122"/>
                </a:lnTo>
                <a:lnTo>
                  <a:pt x="777" y="125"/>
                </a:lnTo>
                <a:lnTo>
                  <a:pt x="754" y="126"/>
                </a:lnTo>
                <a:lnTo>
                  <a:pt x="745" y="100"/>
                </a:lnTo>
                <a:lnTo>
                  <a:pt x="726" y="85"/>
                </a:lnTo>
                <a:lnTo>
                  <a:pt x="704" y="82"/>
                </a:lnTo>
                <a:lnTo>
                  <a:pt x="678" y="82"/>
                </a:lnTo>
                <a:lnTo>
                  <a:pt x="681" y="59"/>
                </a:lnTo>
                <a:lnTo>
                  <a:pt x="651" y="0"/>
                </a:lnTo>
                <a:lnTo>
                  <a:pt x="37" y="16"/>
                </a:lnTo>
                <a:lnTo>
                  <a:pt x="39" y="79"/>
                </a:lnTo>
                <a:lnTo>
                  <a:pt x="28" y="135"/>
                </a:lnTo>
                <a:lnTo>
                  <a:pt x="18" y="175"/>
                </a:lnTo>
                <a:lnTo>
                  <a:pt x="8" y="225"/>
                </a:lnTo>
                <a:lnTo>
                  <a:pt x="0" y="306"/>
                </a:lnTo>
                <a:lnTo>
                  <a:pt x="9" y="354"/>
                </a:lnTo>
                <a:lnTo>
                  <a:pt x="28" y="399"/>
                </a:lnTo>
                <a:lnTo>
                  <a:pt x="49" y="438"/>
                </a:lnTo>
                <a:lnTo>
                  <a:pt x="78" y="451"/>
                </a:lnTo>
                <a:lnTo>
                  <a:pt x="122" y="464"/>
                </a:lnTo>
                <a:lnTo>
                  <a:pt x="180" y="483"/>
                </a:lnTo>
                <a:lnTo>
                  <a:pt x="208" y="514"/>
                </a:lnTo>
                <a:lnTo>
                  <a:pt x="240" y="541"/>
                </a:lnTo>
                <a:lnTo>
                  <a:pt x="289" y="564"/>
                </a:lnTo>
                <a:lnTo>
                  <a:pt x="348" y="582"/>
                </a:lnTo>
                <a:lnTo>
                  <a:pt x="441" y="594"/>
                </a:lnTo>
                <a:lnTo>
                  <a:pt x="520" y="594"/>
                </a:lnTo>
                <a:lnTo>
                  <a:pt x="581" y="587"/>
                </a:lnTo>
                <a:lnTo>
                  <a:pt x="637" y="582"/>
                </a:lnTo>
                <a:lnTo>
                  <a:pt x="678" y="604"/>
                </a:lnTo>
                <a:lnTo>
                  <a:pt x="758" y="600"/>
                </a:lnTo>
                <a:lnTo>
                  <a:pt x="1078" y="645"/>
                </a:lnTo>
                <a:lnTo>
                  <a:pt x="1165" y="655"/>
                </a:lnTo>
                <a:lnTo>
                  <a:pt x="1133" y="845"/>
                </a:lnTo>
                <a:lnTo>
                  <a:pt x="1130" y="942"/>
                </a:lnTo>
                <a:lnTo>
                  <a:pt x="1149" y="1066"/>
                </a:lnTo>
                <a:lnTo>
                  <a:pt x="1169" y="1212"/>
                </a:lnTo>
                <a:lnTo>
                  <a:pt x="1169" y="1363"/>
                </a:lnTo>
                <a:lnTo>
                  <a:pt x="1244" y="1385"/>
                </a:lnTo>
                <a:lnTo>
                  <a:pt x="1339" y="1395"/>
                </a:lnTo>
                <a:lnTo>
                  <a:pt x="1420" y="1401"/>
                </a:lnTo>
                <a:lnTo>
                  <a:pt x="1507" y="1391"/>
                </a:lnTo>
                <a:lnTo>
                  <a:pt x="1501" y="1252"/>
                </a:lnTo>
                <a:lnTo>
                  <a:pt x="1501" y="1024"/>
                </a:lnTo>
                <a:lnTo>
                  <a:pt x="1501" y="824"/>
                </a:lnTo>
                <a:lnTo>
                  <a:pt x="1501" y="789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0" name="Freeform 145"/>
          <p:cNvSpPr>
            <a:spLocks/>
          </p:cNvSpPr>
          <p:nvPr/>
        </p:nvSpPr>
        <p:spPr bwMode="auto">
          <a:xfrm>
            <a:off x="284163" y="4908562"/>
            <a:ext cx="468312" cy="420687"/>
          </a:xfrm>
          <a:custGeom>
            <a:avLst/>
            <a:gdLst/>
            <a:ahLst/>
            <a:cxnLst>
              <a:cxn ang="0">
                <a:pos x="46" y="66"/>
              </a:cxn>
              <a:cxn ang="0">
                <a:pos x="10" y="144"/>
              </a:cxn>
              <a:cxn ang="0">
                <a:pos x="39" y="367"/>
              </a:cxn>
              <a:cxn ang="0">
                <a:pos x="120" y="367"/>
              </a:cxn>
              <a:cxn ang="0">
                <a:pos x="211" y="449"/>
              </a:cxn>
              <a:cxn ang="0">
                <a:pos x="421" y="504"/>
              </a:cxn>
              <a:cxn ang="0">
                <a:pos x="620" y="504"/>
              </a:cxn>
              <a:cxn ang="0">
                <a:pos x="546" y="423"/>
              </a:cxn>
              <a:cxn ang="0">
                <a:pos x="641" y="501"/>
              </a:cxn>
              <a:cxn ang="0">
                <a:pos x="737" y="520"/>
              </a:cxn>
              <a:cxn ang="0">
                <a:pos x="672" y="469"/>
              </a:cxn>
              <a:cxn ang="0">
                <a:pos x="776" y="527"/>
              </a:cxn>
              <a:cxn ang="0">
                <a:pos x="1114" y="572"/>
              </a:cxn>
              <a:cxn ang="0">
                <a:pos x="1122" y="833"/>
              </a:cxn>
              <a:cxn ang="0">
                <a:pos x="1159" y="1288"/>
              </a:cxn>
              <a:cxn ang="0">
                <a:pos x="1360" y="1324"/>
              </a:cxn>
              <a:cxn ang="0">
                <a:pos x="1468" y="998"/>
              </a:cxn>
              <a:cxn ang="0">
                <a:pos x="1451" y="579"/>
              </a:cxn>
              <a:cxn ang="0">
                <a:pos x="1455" y="381"/>
              </a:cxn>
              <a:cxn ang="0">
                <a:pos x="1355" y="261"/>
              </a:cxn>
              <a:cxn ang="0">
                <a:pos x="1057" y="150"/>
              </a:cxn>
              <a:cxn ang="0">
                <a:pos x="809" y="98"/>
              </a:cxn>
              <a:cxn ang="0">
                <a:pos x="662" y="205"/>
              </a:cxn>
              <a:cxn ang="0">
                <a:pos x="767" y="131"/>
              </a:cxn>
              <a:cxn ang="0">
                <a:pos x="776" y="79"/>
              </a:cxn>
              <a:cxn ang="0">
                <a:pos x="725" y="98"/>
              </a:cxn>
              <a:cxn ang="0">
                <a:pos x="656" y="137"/>
              </a:cxn>
              <a:cxn ang="0">
                <a:pos x="722" y="68"/>
              </a:cxn>
              <a:cxn ang="0">
                <a:pos x="669" y="36"/>
              </a:cxn>
              <a:cxn ang="0">
                <a:pos x="569" y="112"/>
              </a:cxn>
              <a:cxn ang="0">
                <a:pos x="646" y="20"/>
              </a:cxn>
              <a:cxn ang="0">
                <a:pos x="597" y="7"/>
              </a:cxn>
              <a:cxn ang="0">
                <a:pos x="523" y="63"/>
              </a:cxn>
              <a:cxn ang="0">
                <a:pos x="386" y="40"/>
              </a:cxn>
              <a:cxn ang="0">
                <a:pos x="345" y="72"/>
              </a:cxn>
              <a:cxn ang="0">
                <a:pos x="211" y="95"/>
              </a:cxn>
              <a:cxn ang="0">
                <a:pos x="185" y="45"/>
              </a:cxn>
              <a:cxn ang="0">
                <a:pos x="130" y="91"/>
              </a:cxn>
              <a:cxn ang="0">
                <a:pos x="72" y="40"/>
              </a:cxn>
            </a:cxnLst>
            <a:rect l="0" t="0" r="r" b="b"/>
            <a:pathLst>
              <a:path w="1473" h="1324">
                <a:moveTo>
                  <a:pt x="49" y="23"/>
                </a:moveTo>
                <a:lnTo>
                  <a:pt x="46" y="66"/>
                </a:lnTo>
                <a:lnTo>
                  <a:pt x="29" y="49"/>
                </a:lnTo>
                <a:lnTo>
                  <a:pt x="10" y="144"/>
                </a:lnTo>
                <a:lnTo>
                  <a:pt x="0" y="254"/>
                </a:lnTo>
                <a:lnTo>
                  <a:pt x="39" y="367"/>
                </a:lnTo>
                <a:lnTo>
                  <a:pt x="130" y="393"/>
                </a:lnTo>
                <a:lnTo>
                  <a:pt x="120" y="367"/>
                </a:lnTo>
                <a:lnTo>
                  <a:pt x="169" y="406"/>
                </a:lnTo>
                <a:lnTo>
                  <a:pt x="211" y="449"/>
                </a:lnTo>
                <a:lnTo>
                  <a:pt x="306" y="494"/>
                </a:lnTo>
                <a:lnTo>
                  <a:pt x="421" y="504"/>
                </a:lnTo>
                <a:lnTo>
                  <a:pt x="562" y="511"/>
                </a:lnTo>
                <a:lnTo>
                  <a:pt x="620" y="504"/>
                </a:lnTo>
                <a:lnTo>
                  <a:pt x="569" y="481"/>
                </a:lnTo>
                <a:lnTo>
                  <a:pt x="546" y="423"/>
                </a:lnTo>
                <a:lnTo>
                  <a:pt x="588" y="471"/>
                </a:lnTo>
                <a:lnTo>
                  <a:pt x="641" y="501"/>
                </a:lnTo>
                <a:lnTo>
                  <a:pt x="688" y="527"/>
                </a:lnTo>
                <a:lnTo>
                  <a:pt x="737" y="520"/>
                </a:lnTo>
                <a:lnTo>
                  <a:pt x="706" y="497"/>
                </a:lnTo>
                <a:lnTo>
                  <a:pt x="672" y="469"/>
                </a:lnTo>
                <a:lnTo>
                  <a:pt x="725" y="488"/>
                </a:lnTo>
                <a:lnTo>
                  <a:pt x="776" y="527"/>
                </a:lnTo>
                <a:lnTo>
                  <a:pt x="946" y="546"/>
                </a:lnTo>
                <a:lnTo>
                  <a:pt x="1114" y="572"/>
                </a:lnTo>
                <a:lnTo>
                  <a:pt x="1165" y="585"/>
                </a:lnTo>
                <a:lnTo>
                  <a:pt x="1122" y="833"/>
                </a:lnTo>
                <a:lnTo>
                  <a:pt x="1155" y="1063"/>
                </a:lnTo>
                <a:lnTo>
                  <a:pt x="1159" y="1288"/>
                </a:lnTo>
                <a:lnTo>
                  <a:pt x="1266" y="1310"/>
                </a:lnTo>
                <a:lnTo>
                  <a:pt x="1360" y="1324"/>
                </a:lnTo>
                <a:lnTo>
                  <a:pt x="1473" y="1321"/>
                </a:lnTo>
                <a:lnTo>
                  <a:pt x="1468" y="998"/>
                </a:lnTo>
                <a:lnTo>
                  <a:pt x="1468" y="729"/>
                </a:lnTo>
                <a:lnTo>
                  <a:pt x="1451" y="579"/>
                </a:lnTo>
                <a:lnTo>
                  <a:pt x="1465" y="485"/>
                </a:lnTo>
                <a:lnTo>
                  <a:pt x="1455" y="381"/>
                </a:lnTo>
                <a:lnTo>
                  <a:pt x="1436" y="314"/>
                </a:lnTo>
                <a:lnTo>
                  <a:pt x="1355" y="261"/>
                </a:lnTo>
                <a:lnTo>
                  <a:pt x="1253" y="215"/>
                </a:lnTo>
                <a:lnTo>
                  <a:pt x="1057" y="150"/>
                </a:lnTo>
                <a:lnTo>
                  <a:pt x="897" y="105"/>
                </a:lnTo>
                <a:lnTo>
                  <a:pt x="809" y="98"/>
                </a:lnTo>
                <a:lnTo>
                  <a:pt x="773" y="150"/>
                </a:lnTo>
                <a:lnTo>
                  <a:pt x="662" y="205"/>
                </a:lnTo>
                <a:lnTo>
                  <a:pt x="722" y="157"/>
                </a:lnTo>
                <a:lnTo>
                  <a:pt x="767" y="131"/>
                </a:lnTo>
                <a:lnTo>
                  <a:pt x="783" y="95"/>
                </a:lnTo>
                <a:lnTo>
                  <a:pt x="776" y="79"/>
                </a:lnTo>
                <a:lnTo>
                  <a:pt x="744" y="79"/>
                </a:lnTo>
                <a:lnTo>
                  <a:pt x="725" y="98"/>
                </a:lnTo>
                <a:lnTo>
                  <a:pt x="706" y="117"/>
                </a:lnTo>
                <a:lnTo>
                  <a:pt x="656" y="137"/>
                </a:lnTo>
                <a:lnTo>
                  <a:pt x="702" y="98"/>
                </a:lnTo>
                <a:lnTo>
                  <a:pt x="722" y="68"/>
                </a:lnTo>
                <a:lnTo>
                  <a:pt x="708" y="49"/>
                </a:lnTo>
                <a:lnTo>
                  <a:pt x="669" y="36"/>
                </a:lnTo>
                <a:lnTo>
                  <a:pt x="618" y="82"/>
                </a:lnTo>
                <a:lnTo>
                  <a:pt x="569" y="112"/>
                </a:lnTo>
                <a:lnTo>
                  <a:pt x="627" y="45"/>
                </a:lnTo>
                <a:lnTo>
                  <a:pt x="646" y="20"/>
                </a:lnTo>
                <a:lnTo>
                  <a:pt x="646" y="0"/>
                </a:lnTo>
                <a:lnTo>
                  <a:pt x="597" y="7"/>
                </a:lnTo>
                <a:lnTo>
                  <a:pt x="553" y="40"/>
                </a:lnTo>
                <a:lnTo>
                  <a:pt x="523" y="63"/>
                </a:lnTo>
                <a:lnTo>
                  <a:pt x="383" y="75"/>
                </a:lnTo>
                <a:lnTo>
                  <a:pt x="386" y="40"/>
                </a:lnTo>
                <a:lnTo>
                  <a:pt x="345" y="26"/>
                </a:lnTo>
                <a:lnTo>
                  <a:pt x="345" y="72"/>
                </a:lnTo>
                <a:lnTo>
                  <a:pt x="303" y="82"/>
                </a:lnTo>
                <a:lnTo>
                  <a:pt x="211" y="95"/>
                </a:lnTo>
                <a:lnTo>
                  <a:pt x="218" y="45"/>
                </a:lnTo>
                <a:lnTo>
                  <a:pt x="185" y="45"/>
                </a:lnTo>
                <a:lnTo>
                  <a:pt x="182" y="95"/>
                </a:lnTo>
                <a:lnTo>
                  <a:pt x="130" y="91"/>
                </a:lnTo>
                <a:lnTo>
                  <a:pt x="75" y="79"/>
                </a:lnTo>
                <a:lnTo>
                  <a:pt x="72" y="40"/>
                </a:lnTo>
                <a:lnTo>
                  <a:pt x="49" y="23"/>
                </a:lnTo>
                <a:close/>
              </a:path>
            </a:pathLst>
          </a:custGeom>
          <a:solidFill>
            <a:srgbClr val="8080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" name="Freeform 146"/>
          <p:cNvSpPr>
            <a:spLocks/>
          </p:cNvSpPr>
          <p:nvPr/>
        </p:nvSpPr>
        <p:spPr bwMode="auto">
          <a:xfrm>
            <a:off x="349250" y="4978402"/>
            <a:ext cx="63500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" y="33"/>
              </a:cxn>
              <a:cxn ang="0">
                <a:pos x="199" y="25"/>
              </a:cxn>
              <a:cxn ang="0">
                <a:pos x="0" y="0"/>
              </a:cxn>
            </a:cxnLst>
            <a:rect l="0" t="0" r="r" b="b"/>
            <a:pathLst>
              <a:path w="199" h="33">
                <a:moveTo>
                  <a:pt x="0" y="0"/>
                </a:moveTo>
                <a:lnTo>
                  <a:pt x="93" y="33"/>
                </a:lnTo>
                <a:lnTo>
                  <a:pt x="199" y="25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Freeform 147"/>
          <p:cNvSpPr>
            <a:spLocks/>
          </p:cNvSpPr>
          <p:nvPr/>
        </p:nvSpPr>
        <p:spPr bwMode="auto">
          <a:xfrm>
            <a:off x="285754" y="4960939"/>
            <a:ext cx="39688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25"/>
              </a:cxn>
              <a:cxn ang="0">
                <a:pos x="122" y="38"/>
              </a:cxn>
              <a:cxn ang="0">
                <a:pos x="30" y="40"/>
              </a:cxn>
              <a:cxn ang="0">
                <a:pos x="0" y="0"/>
              </a:cxn>
            </a:cxnLst>
            <a:rect l="0" t="0" r="r" b="b"/>
            <a:pathLst>
              <a:path w="122" h="40">
                <a:moveTo>
                  <a:pt x="0" y="0"/>
                </a:moveTo>
                <a:lnTo>
                  <a:pt x="32" y="25"/>
                </a:lnTo>
                <a:lnTo>
                  <a:pt x="122" y="38"/>
                </a:lnTo>
                <a:lnTo>
                  <a:pt x="30" y="4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" name="Freeform 148"/>
          <p:cNvSpPr>
            <a:spLocks/>
          </p:cNvSpPr>
          <p:nvPr/>
        </p:nvSpPr>
        <p:spPr bwMode="auto">
          <a:xfrm>
            <a:off x="447678" y="4951414"/>
            <a:ext cx="6032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9"/>
              </a:cxn>
              <a:cxn ang="0">
                <a:pos x="101" y="23"/>
              </a:cxn>
              <a:cxn ang="0">
                <a:pos x="101" y="54"/>
              </a:cxn>
              <a:cxn ang="0">
                <a:pos x="106" y="89"/>
              </a:cxn>
              <a:cxn ang="0">
                <a:pos x="187" y="102"/>
              </a:cxn>
              <a:cxn ang="0">
                <a:pos x="90" y="98"/>
              </a:cxn>
              <a:cxn ang="0">
                <a:pos x="74" y="34"/>
              </a:cxn>
              <a:cxn ang="0">
                <a:pos x="0" y="0"/>
              </a:cxn>
            </a:cxnLst>
            <a:rect l="0" t="0" r="r" b="b"/>
            <a:pathLst>
              <a:path w="187" h="102">
                <a:moveTo>
                  <a:pt x="0" y="0"/>
                </a:moveTo>
                <a:lnTo>
                  <a:pt x="84" y="9"/>
                </a:lnTo>
                <a:lnTo>
                  <a:pt x="101" y="23"/>
                </a:lnTo>
                <a:lnTo>
                  <a:pt x="101" y="54"/>
                </a:lnTo>
                <a:lnTo>
                  <a:pt x="106" y="89"/>
                </a:lnTo>
                <a:lnTo>
                  <a:pt x="187" y="102"/>
                </a:lnTo>
                <a:lnTo>
                  <a:pt x="90" y="98"/>
                </a:lnTo>
                <a:lnTo>
                  <a:pt x="74" y="34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" name="Freeform 149"/>
          <p:cNvSpPr>
            <a:spLocks/>
          </p:cNvSpPr>
          <p:nvPr/>
        </p:nvSpPr>
        <p:spPr bwMode="auto">
          <a:xfrm>
            <a:off x="508005" y="5024449"/>
            <a:ext cx="193675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4" y="7"/>
              </a:cxn>
              <a:cxn ang="0">
                <a:pos x="313" y="44"/>
              </a:cxn>
              <a:cxn ang="0">
                <a:pos x="431" y="51"/>
              </a:cxn>
              <a:cxn ang="0">
                <a:pos x="527" y="71"/>
              </a:cxn>
              <a:cxn ang="0">
                <a:pos x="563" y="122"/>
              </a:cxn>
              <a:cxn ang="0">
                <a:pos x="609" y="150"/>
              </a:cxn>
              <a:cxn ang="0">
                <a:pos x="563" y="141"/>
              </a:cxn>
              <a:cxn ang="0">
                <a:pos x="521" y="84"/>
              </a:cxn>
              <a:cxn ang="0">
                <a:pos x="392" y="58"/>
              </a:cxn>
              <a:cxn ang="0">
                <a:pos x="313" y="58"/>
              </a:cxn>
              <a:cxn ang="0">
                <a:pos x="252" y="44"/>
              </a:cxn>
              <a:cxn ang="0">
                <a:pos x="146" y="17"/>
              </a:cxn>
              <a:cxn ang="0">
                <a:pos x="0" y="0"/>
              </a:cxn>
            </a:cxnLst>
            <a:rect l="0" t="0" r="r" b="b"/>
            <a:pathLst>
              <a:path w="609" h="150">
                <a:moveTo>
                  <a:pt x="0" y="0"/>
                </a:moveTo>
                <a:lnTo>
                  <a:pt x="154" y="7"/>
                </a:lnTo>
                <a:lnTo>
                  <a:pt x="313" y="44"/>
                </a:lnTo>
                <a:lnTo>
                  <a:pt x="431" y="51"/>
                </a:lnTo>
                <a:lnTo>
                  <a:pt x="527" y="71"/>
                </a:lnTo>
                <a:lnTo>
                  <a:pt x="563" y="122"/>
                </a:lnTo>
                <a:lnTo>
                  <a:pt x="609" y="150"/>
                </a:lnTo>
                <a:lnTo>
                  <a:pt x="563" y="141"/>
                </a:lnTo>
                <a:lnTo>
                  <a:pt x="521" y="84"/>
                </a:lnTo>
                <a:lnTo>
                  <a:pt x="392" y="58"/>
                </a:lnTo>
                <a:lnTo>
                  <a:pt x="313" y="58"/>
                </a:lnTo>
                <a:lnTo>
                  <a:pt x="252" y="44"/>
                </a:lnTo>
                <a:lnTo>
                  <a:pt x="146" y="1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" name="Freeform 150"/>
          <p:cNvSpPr>
            <a:spLocks/>
          </p:cNvSpPr>
          <p:nvPr/>
        </p:nvSpPr>
        <p:spPr bwMode="auto">
          <a:xfrm>
            <a:off x="314325" y="4373564"/>
            <a:ext cx="168275" cy="184150"/>
          </a:xfrm>
          <a:custGeom>
            <a:avLst/>
            <a:gdLst/>
            <a:ahLst/>
            <a:cxnLst>
              <a:cxn ang="0">
                <a:pos x="357" y="20"/>
              </a:cxn>
              <a:cxn ang="0">
                <a:pos x="403" y="53"/>
              </a:cxn>
              <a:cxn ang="0">
                <a:pos x="428" y="94"/>
              </a:cxn>
              <a:cxn ang="0">
                <a:pos x="451" y="138"/>
              </a:cxn>
              <a:cxn ang="0">
                <a:pos x="464" y="161"/>
              </a:cxn>
              <a:cxn ang="0">
                <a:pos x="464" y="186"/>
              </a:cxn>
              <a:cxn ang="0">
                <a:pos x="453" y="216"/>
              </a:cxn>
              <a:cxn ang="0">
                <a:pos x="476" y="239"/>
              </a:cxn>
              <a:cxn ang="0">
                <a:pos x="511" y="301"/>
              </a:cxn>
              <a:cxn ang="0">
                <a:pos x="529" y="334"/>
              </a:cxn>
              <a:cxn ang="0">
                <a:pos x="529" y="346"/>
              </a:cxn>
              <a:cxn ang="0">
                <a:pos x="526" y="357"/>
              </a:cxn>
              <a:cxn ang="0">
                <a:pos x="510" y="361"/>
              </a:cxn>
              <a:cxn ang="0">
                <a:pos x="487" y="362"/>
              </a:cxn>
              <a:cxn ang="0">
                <a:pos x="475" y="366"/>
              </a:cxn>
              <a:cxn ang="0">
                <a:pos x="476" y="391"/>
              </a:cxn>
              <a:cxn ang="0">
                <a:pos x="483" y="421"/>
              </a:cxn>
              <a:cxn ang="0">
                <a:pos x="469" y="437"/>
              </a:cxn>
              <a:cxn ang="0">
                <a:pos x="473" y="459"/>
              </a:cxn>
              <a:cxn ang="0">
                <a:pos x="462" y="472"/>
              </a:cxn>
              <a:cxn ang="0">
                <a:pos x="452" y="511"/>
              </a:cxn>
              <a:cxn ang="0">
                <a:pos x="436" y="523"/>
              </a:cxn>
              <a:cxn ang="0">
                <a:pos x="411" y="523"/>
              </a:cxn>
              <a:cxn ang="0">
                <a:pos x="375" y="517"/>
              </a:cxn>
              <a:cxn ang="0">
                <a:pos x="339" y="511"/>
              </a:cxn>
              <a:cxn ang="0">
                <a:pos x="342" y="580"/>
              </a:cxn>
              <a:cxn ang="0">
                <a:pos x="60" y="488"/>
              </a:cxn>
              <a:cxn ang="0">
                <a:pos x="83" y="435"/>
              </a:cxn>
              <a:cxn ang="0">
                <a:pos x="78" y="394"/>
              </a:cxn>
              <a:cxn ang="0">
                <a:pos x="0" y="316"/>
              </a:cxn>
              <a:cxn ang="0">
                <a:pos x="0" y="111"/>
              </a:cxn>
              <a:cxn ang="0">
                <a:pos x="52" y="55"/>
              </a:cxn>
              <a:cxn ang="0">
                <a:pos x="117" y="25"/>
              </a:cxn>
              <a:cxn ang="0">
                <a:pos x="186" y="0"/>
              </a:cxn>
              <a:cxn ang="0">
                <a:pos x="276" y="13"/>
              </a:cxn>
              <a:cxn ang="0">
                <a:pos x="357" y="20"/>
              </a:cxn>
            </a:cxnLst>
            <a:rect l="0" t="0" r="r" b="b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6" name="Freeform 151"/>
          <p:cNvSpPr>
            <a:spLocks/>
          </p:cNvSpPr>
          <p:nvPr/>
        </p:nvSpPr>
        <p:spPr bwMode="auto">
          <a:xfrm>
            <a:off x="463555" y="4484689"/>
            <a:ext cx="9525" cy="15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3" y="6"/>
              </a:cxn>
              <a:cxn ang="0">
                <a:pos x="8" y="5"/>
              </a:cxn>
              <a:cxn ang="0">
                <a:pos x="2" y="6"/>
              </a:cxn>
              <a:cxn ang="0">
                <a:pos x="0" y="1"/>
              </a:cxn>
              <a:cxn ang="0">
                <a:pos x="9" y="0"/>
              </a:cxn>
              <a:cxn ang="0">
                <a:pos x="30" y="2"/>
              </a:cxn>
            </a:cxnLst>
            <a:rect l="0" t="0" r="r" b="b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Freeform 152"/>
          <p:cNvSpPr>
            <a:spLocks/>
          </p:cNvSpPr>
          <p:nvPr/>
        </p:nvSpPr>
        <p:spPr bwMode="auto">
          <a:xfrm>
            <a:off x="460377" y="4478339"/>
            <a:ext cx="3175" cy="635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3" y="6"/>
              </a:cxn>
              <a:cxn ang="0">
                <a:pos x="3" y="12"/>
              </a:cxn>
              <a:cxn ang="0">
                <a:pos x="2" y="22"/>
              </a:cxn>
              <a:cxn ang="0">
                <a:pos x="0" y="8"/>
              </a:cxn>
              <a:cxn ang="0">
                <a:pos x="0" y="1"/>
              </a:cxn>
              <a:cxn ang="0">
                <a:pos x="11" y="0"/>
              </a:cxn>
            </a:cxnLst>
            <a:rect l="0" t="0" r="r" b="b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8" name="Freeform 153"/>
          <p:cNvSpPr>
            <a:spLocks/>
          </p:cNvSpPr>
          <p:nvPr/>
        </p:nvSpPr>
        <p:spPr bwMode="auto">
          <a:xfrm>
            <a:off x="452438" y="4456114"/>
            <a:ext cx="4762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24"/>
              </a:cxn>
              <a:cxn ang="0">
                <a:pos x="13" y="42"/>
              </a:cxn>
              <a:cxn ang="0">
                <a:pos x="6" y="30"/>
              </a:cxn>
              <a:cxn ang="0">
                <a:pos x="0" y="0"/>
              </a:cxn>
            </a:cxnLst>
            <a:rect l="0" t="0" r="r" b="b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Freeform 154"/>
          <p:cNvSpPr>
            <a:spLocks/>
          </p:cNvSpPr>
          <p:nvPr/>
        </p:nvSpPr>
        <p:spPr bwMode="auto">
          <a:xfrm>
            <a:off x="434975" y="4441827"/>
            <a:ext cx="19050" cy="11112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5" y="20"/>
              </a:cxn>
              <a:cxn ang="0">
                <a:pos x="47" y="26"/>
              </a:cxn>
              <a:cxn ang="0">
                <a:pos x="47" y="29"/>
              </a:cxn>
              <a:cxn ang="0">
                <a:pos x="51" y="36"/>
              </a:cxn>
              <a:cxn ang="0">
                <a:pos x="43" y="24"/>
              </a:cxn>
              <a:cxn ang="0">
                <a:pos x="32" y="24"/>
              </a:cxn>
              <a:cxn ang="0">
                <a:pos x="20" y="20"/>
              </a:cxn>
              <a:cxn ang="0">
                <a:pos x="0" y="19"/>
              </a:cxn>
              <a:cxn ang="0">
                <a:pos x="20" y="7"/>
              </a:cxn>
              <a:cxn ang="0">
                <a:pos x="56" y="0"/>
              </a:cxn>
            </a:cxnLst>
            <a:rect l="0" t="0" r="r" b="b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Freeform 155"/>
          <p:cNvSpPr>
            <a:spLocks/>
          </p:cNvSpPr>
          <p:nvPr/>
        </p:nvSpPr>
        <p:spPr bwMode="auto">
          <a:xfrm>
            <a:off x="427038" y="4424374"/>
            <a:ext cx="31750" cy="11113"/>
          </a:xfrm>
          <a:custGeom>
            <a:avLst/>
            <a:gdLst/>
            <a:ahLst/>
            <a:cxnLst>
              <a:cxn ang="0">
                <a:pos x="96" y="17"/>
              </a:cxn>
              <a:cxn ang="0">
                <a:pos x="92" y="29"/>
              </a:cxn>
              <a:cxn ang="0">
                <a:pos x="81" y="34"/>
              </a:cxn>
              <a:cxn ang="0">
                <a:pos x="66" y="24"/>
              </a:cxn>
              <a:cxn ang="0">
                <a:pos x="47" y="17"/>
              </a:cxn>
              <a:cxn ang="0">
                <a:pos x="15" y="17"/>
              </a:cxn>
              <a:cxn ang="0">
                <a:pos x="0" y="18"/>
              </a:cxn>
              <a:cxn ang="0">
                <a:pos x="24" y="9"/>
              </a:cxn>
              <a:cxn ang="0">
                <a:pos x="41" y="4"/>
              </a:cxn>
              <a:cxn ang="0">
                <a:pos x="39" y="0"/>
              </a:cxn>
              <a:cxn ang="0">
                <a:pos x="56" y="7"/>
              </a:cxn>
              <a:cxn ang="0">
                <a:pos x="54" y="2"/>
              </a:cxn>
              <a:cxn ang="0">
                <a:pos x="68" y="9"/>
              </a:cxn>
              <a:cxn ang="0">
                <a:pos x="79" y="9"/>
              </a:cxn>
              <a:cxn ang="0">
                <a:pos x="96" y="17"/>
              </a:cxn>
            </a:cxnLst>
            <a:rect l="0" t="0" r="r" b="b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" name="Freeform 156"/>
          <p:cNvSpPr>
            <a:spLocks/>
          </p:cNvSpPr>
          <p:nvPr/>
        </p:nvSpPr>
        <p:spPr bwMode="auto">
          <a:xfrm>
            <a:off x="371477" y="4440249"/>
            <a:ext cx="17463" cy="34925"/>
          </a:xfrm>
          <a:custGeom>
            <a:avLst/>
            <a:gdLst/>
            <a:ahLst/>
            <a:cxnLst>
              <a:cxn ang="0">
                <a:pos x="56" y="21"/>
              </a:cxn>
              <a:cxn ang="0">
                <a:pos x="39" y="8"/>
              </a:cxn>
              <a:cxn ang="0">
                <a:pos x="19" y="11"/>
              </a:cxn>
              <a:cxn ang="0">
                <a:pos x="8" y="29"/>
              </a:cxn>
              <a:cxn ang="0">
                <a:pos x="6" y="55"/>
              </a:cxn>
              <a:cxn ang="0">
                <a:pos x="8" y="75"/>
              </a:cxn>
              <a:cxn ang="0">
                <a:pos x="15" y="91"/>
              </a:cxn>
              <a:cxn ang="0">
                <a:pos x="24" y="66"/>
              </a:cxn>
              <a:cxn ang="0">
                <a:pos x="35" y="52"/>
              </a:cxn>
              <a:cxn ang="0">
                <a:pos x="53" y="42"/>
              </a:cxn>
              <a:cxn ang="0">
                <a:pos x="38" y="62"/>
              </a:cxn>
              <a:cxn ang="0">
                <a:pos x="22" y="79"/>
              </a:cxn>
              <a:cxn ang="0">
                <a:pos x="21" y="95"/>
              </a:cxn>
              <a:cxn ang="0">
                <a:pos x="28" y="110"/>
              </a:cxn>
              <a:cxn ang="0">
                <a:pos x="37" y="113"/>
              </a:cxn>
              <a:cxn ang="0">
                <a:pos x="14" y="107"/>
              </a:cxn>
              <a:cxn ang="0">
                <a:pos x="2" y="83"/>
              </a:cxn>
              <a:cxn ang="0">
                <a:pos x="0" y="52"/>
              </a:cxn>
              <a:cxn ang="0">
                <a:pos x="2" y="24"/>
              </a:cxn>
              <a:cxn ang="0">
                <a:pos x="15" y="5"/>
              </a:cxn>
              <a:cxn ang="0">
                <a:pos x="32" y="0"/>
              </a:cxn>
              <a:cxn ang="0">
                <a:pos x="48" y="3"/>
              </a:cxn>
              <a:cxn ang="0">
                <a:pos x="56" y="21"/>
              </a:cxn>
            </a:cxnLst>
            <a:rect l="0" t="0" r="r" b="b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2" name="Freeform 157"/>
          <p:cNvSpPr>
            <a:spLocks/>
          </p:cNvSpPr>
          <p:nvPr/>
        </p:nvSpPr>
        <p:spPr bwMode="auto">
          <a:xfrm>
            <a:off x="365129" y="4433899"/>
            <a:ext cx="28575" cy="49213"/>
          </a:xfrm>
          <a:custGeom>
            <a:avLst/>
            <a:gdLst/>
            <a:ahLst/>
            <a:cxnLst>
              <a:cxn ang="0">
                <a:pos x="91" y="38"/>
              </a:cxn>
              <a:cxn ang="0">
                <a:pos x="76" y="13"/>
              </a:cxn>
              <a:cxn ang="0">
                <a:pos x="54" y="7"/>
              </a:cxn>
              <a:cxn ang="0">
                <a:pos x="24" y="12"/>
              </a:cxn>
              <a:cxn ang="0">
                <a:pos x="14" y="25"/>
              </a:cxn>
              <a:cxn ang="0">
                <a:pos x="7" y="48"/>
              </a:cxn>
              <a:cxn ang="0">
                <a:pos x="7" y="66"/>
              </a:cxn>
              <a:cxn ang="0">
                <a:pos x="11" y="79"/>
              </a:cxn>
              <a:cxn ang="0">
                <a:pos x="11" y="98"/>
              </a:cxn>
              <a:cxn ang="0">
                <a:pos x="15" y="120"/>
              </a:cxn>
              <a:cxn ang="0">
                <a:pos x="34" y="142"/>
              </a:cxn>
              <a:cxn ang="0">
                <a:pos x="47" y="142"/>
              </a:cxn>
              <a:cxn ang="0">
                <a:pos x="63" y="142"/>
              </a:cxn>
              <a:cxn ang="0">
                <a:pos x="63" y="144"/>
              </a:cxn>
              <a:cxn ang="0">
                <a:pos x="51" y="153"/>
              </a:cxn>
              <a:cxn ang="0">
                <a:pos x="36" y="151"/>
              </a:cxn>
              <a:cxn ang="0">
                <a:pos x="19" y="144"/>
              </a:cxn>
              <a:cxn ang="0">
                <a:pos x="6" y="121"/>
              </a:cxn>
              <a:cxn ang="0">
                <a:pos x="5" y="86"/>
              </a:cxn>
              <a:cxn ang="0">
                <a:pos x="0" y="62"/>
              </a:cxn>
              <a:cxn ang="0">
                <a:pos x="0" y="41"/>
              </a:cxn>
              <a:cxn ang="0">
                <a:pos x="9" y="23"/>
              </a:cxn>
              <a:cxn ang="0">
                <a:pos x="18" y="7"/>
              </a:cxn>
              <a:cxn ang="0">
                <a:pos x="42" y="0"/>
              </a:cxn>
              <a:cxn ang="0">
                <a:pos x="76" y="5"/>
              </a:cxn>
              <a:cxn ang="0">
                <a:pos x="89" y="13"/>
              </a:cxn>
              <a:cxn ang="0">
                <a:pos x="91" y="38"/>
              </a:cxn>
            </a:cxnLst>
            <a:rect l="0" t="0" r="r" b="b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Freeform 158"/>
          <p:cNvSpPr>
            <a:spLocks/>
          </p:cNvSpPr>
          <p:nvPr/>
        </p:nvSpPr>
        <p:spPr bwMode="auto">
          <a:xfrm>
            <a:off x="382591" y="4486287"/>
            <a:ext cx="26987" cy="41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27"/>
              </a:cxn>
              <a:cxn ang="0">
                <a:pos x="27" y="57"/>
              </a:cxn>
              <a:cxn ang="0">
                <a:pos x="45" y="83"/>
              </a:cxn>
              <a:cxn ang="0">
                <a:pos x="70" y="116"/>
              </a:cxn>
              <a:cxn ang="0">
                <a:pos x="83" y="127"/>
              </a:cxn>
              <a:cxn ang="0">
                <a:pos x="55" y="113"/>
              </a:cxn>
              <a:cxn ang="0">
                <a:pos x="33" y="82"/>
              </a:cxn>
              <a:cxn ang="0">
                <a:pos x="12" y="46"/>
              </a:cxn>
              <a:cxn ang="0">
                <a:pos x="0" y="0"/>
              </a:cxn>
            </a:cxnLst>
            <a:rect l="0" t="0" r="r" b="b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" name="Freeform 159"/>
          <p:cNvSpPr>
            <a:spLocks/>
          </p:cNvSpPr>
          <p:nvPr/>
        </p:nvSpPr>
        <p:spPr bwMode="auto">
          <a:xfrm>
            <a:off x="301630" y="4348164"/>
            <a:ext cx="150813" cy="152400"/>
          </a:xfrm>
          <a:custGeom>
            <a:avLst/>
            <a:gdLst/>
            <a:ahLst/>
            <a:cxnLst>
              <a:cxn ang="0">
                <a:pos x="440" y="138"/>
              </a:cxn>
              <a:cxn ang="0">
                <a:pos x="367" y="127"/>
              </a:cxn>
              <a:cxn ang="0">
                <a:pos x="320" y="133"/>
              </a:cxn>
              <a:cxn ang="0">
                <a:pos x="290" y="168"/>
              </a:cxn>
              <a:cxn ang="0">
                <a:pos x="308" y="209"/>
              </a:cxn>
              <a:cxn ang="0">
                <a:pos x="331" y="224"/>
              </a:cxn>
              <a:cxn ang="0">
                <a:pos x="338" y="262"/>
              </a:cxn>
              <a:cxn ang="0">
                <a:pos x="324" y="287"/>
              </a:cxn>
              <a:cxn ang="0">
                <a:pos x="335" y="325"/>
              </a:cxn>
              <a:cxn ang="0">
                <a:pos x="306" y="325"/>
              </a:cxn>
              <a:cxn ang="0">
                <a:pos x="298" y="282"/>
              </a:cxn>
              <a:cxn ang="0">
                <a:pos x="280" y="262"/>
              </a:cxn>
              <a:cxn ang="0">
                <a:pos x="243" y="262"/>
              </a:cxn>
              <a:cxn ang="0">
                <a:pos x="209" y="271"/>
              </a:cxn>
              <a:cxn ang="0">
                <a:pos x="197" y="301"/>
              </a:cxn>
              <a:cxn ang="0">
                <a:pos x="193" y="341"/>
              </a:cxn>
              <a:cxn ang="0">
                <a:pos x="197" y="370"/>
              </a:cxn>
              <a:cxn ang="0">
                <a:pos x="197" y="391"/>
              </a:cxn>
              <a:cxn ang="0">
                <a:pos x="195" y="416"/>
              </a:cxn>
              <a:cxn ang="0">
                <a:pos x="172" y="439"/>
              </a:cxn>
              <a:cxn ang="0">
                <a:pos x="156" y="453"/>
              </a:cxn>
              <a:cxn ang="0">
                <a:pos x="115" y="480"/>
              </a:cxn>
              <a:cxn ang="0">
                <a:pos x="37" y="399"/>
              </a:cxn>
              <a:cxn ang="0">
                <a:pos x="14" y="334"/>
              </a:cxn>
              <a:cxn ang="0">
                <a:pos x="5" y="229"/>
              </a:cxn>
              <a:cxn ang="0">
                <a:pos x="0" y="154"/>
              </a:cxn>
              <a:cxn ang="0">
                <a:pos x="9" y="82"/>
              </a:cxn>
              <a:cxn ang="0">
                <a:pos x="30" y="42"/>
              </a:cxn>
              <a:cxn ang="0">
                <a:pos x="78" y="15"/>
              </a:cxn>
              <a:cxn ang="0">
                <a:pos x="121" y="7"/>
              </a:cxn>
              <a:cxn ang="0">
                <a:pos x="204" y="0"/>
              </a:cxn>
              <a:cxn ang="0">
                <a:pos x="285" y="5"/>
              </a:cxn>
              <a:cxn ang="0">
                <a:pos x="387" y="22"/>
              </a:cxn>
              <a:cxn ang="0">
                <a:pos x="432" y="44"/>
              </a:cxn>
              <a:cxn ang="0">
                <a:pos x="455" y="67"/>
              </a:cxn>
              <a:cxn ang="0">
                <a:pos x="478" y="102"/>
              </a:cxn>
              <a:cxn ang="0">
                <a:pos x="475" y="120"/>
              </a:cxn>
              <a:cxn ang="0">
                <a:pos x="440" y="138"/>
              </a:cxn>
            </a:cxnLst>
            <a:rect l="0" t="0" r="r" b="b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" name="Freeform 160"/>
          <p:cNvSpPr>
            <a:spLocks/>
          </p:cNvSpPr>
          <p:nvPr/>
        </p:nvSpPr>
        <p:spPr bwMode="auto">
          <a:xfrm>
            <a:off x="304800" y="4349752"/>
            <a:ext cx="144463" cy="146050"/>
          </a:xfrm>
          <a:custGeom>
            <a:avLst/>
            <a:gdLst/>
            <a:ahLst/>
            <a:cxnLst>
              <a:cxn ang="0">
                <a:pos x="436" y="69"/>
              </a:cxn>
              <a:cxn ang="0">
                <a:pos x="444" y="108"/>
              </a:cxn>
              <a:cxn ang="0">
                <a:pos x="339" y="113"/>
              </a:cxn>
              <a:cxn ang="0">
                <a:pos x="247" y="90"/>
              </a:cxn>
              <a:cxn ang="0">
                <a:pos x="291" y="105"/>
              </a:cxn>
              <a:cxn ang="0">
                <a:pos x="302" y="120"/>
              </a:cxn>
              <a:cxn ang="0">
                <a:pos x="256" y="116"/>
              </a:cxn>
              <a:cxn ang="0">
                <a:pos x="246" y="122"/>
              </a:cxn>
              <a:cxn ang="0">
                <a:pos x="272" y="154"/>
              </a:cxn>
              <a:cxn ang="0">
                <a:pos x="264" y="161"/>
              </a:cxn>
              <a:cxn ang="0">
                <a:pos x="289" y="199"/>
              </a:cxn>
              <a:cxn ang="0">
                <a:pos x="205" y="181"/>
              </a:cxn>
              <a:cxn ang="0">
                <a:pos x="315" y="222"/>
              </a:cxn>
              <a:cxn ang="0">
                <a:pos x="254" y="214"/>
              </a:cxn>
              <a:cxn ang="0">
                <a:pos x="309" y="242"/>
              </a:cxn>
              <a:cxn ang="0">
                <a:pos x="291" y="255"/>
              </a:cxn>
              <a:cxn ang="0">
                <a:pos x="202" y="246"/>
              </a:cxn>
              <a:cxn ang="0">
                <a:pos x="137" y="253"/>
              </a:cxn>
              <a:cxn ang="0">
                <a:pos x="141" y="271"/>
              </a:cxn>
              <a:cxn ang="0">
                <a:pos x="126" y="280"/>
              </a:cxn>
              <a:cxn ang="0">
                <a:pos x="178" y="317"/>
              </a:cxn>
              <a:cxn ang="0">
                <a:pos x="131" y="315"/>
              </a:cxn>
              <a:cxn ang="0">
                <a:pos x="178" y="365"/>
              </a:cxn>
              <a:cxn ang="0">
                <a:pos x="145" y="363"/>
              </a:cxn>
              <a:cxn ang="0">
                <a:pos x="159" y="418"/>
              </a:cxn>
              <a:cxn ang="0">
                <a:pos x="100" y="337"/>
              </a:cxn>
              <a:cxn ang="0">
                <a:pos x="156" y="429"/>
              </a:cxn>
              <a:cxn ang="0">
                <a:pos x="88" y="395"/>
              </a:cxn>
              <a:cxn ang="0">
                <a:pos x="104" y="430"/>
              </a:cxn>
              <a:cxn ang="0">
                <a:pos x="69" y="429"/>
              </a:cxn>
              <a:cxn ang="0">
                <a:pos x="12" y="275"/>
              </a:cxn>
              <a:cxn ang="0">
                <a:pos x="39" y="181"/>
              </a:cxn>
              <a:cxn ang="0">
                <a:pos x="88" y="189"/>
              </a:cxn>
              <a:cxn ang="0">
                <a:pos x="5" y="158"/>
              </a:cxn>
              <a:cxn ang="0">
                <a:pos x="61" y="100"/>
              </a:cxn>
              <a:cxn ang="0">
                <a:pos x="97" y="100"/>
              </a:cxn>
              <a:cxn ang="0">
                <a:pos x="21" y="49"/>
              </a:cxn>
              <a:cxn ang="0">
                <a:pos x="111" y="28"/>
              </a:cxn>
              <a:cxn ang="0">
                <a:pos x="86" y="10"/>
              </a:cxn>
              <a:cxn ang="0">
                <a:pos x="198" y="8"/>
              </a:cxn>
              <a:cxn ang="0">
                <a:pos x="241" y="23"/>
              </a:cxn>
              <a:cxn ang="0">
                <a:pos x="249" y="2"/>
              </a:cxn>
              <a:cxn ang="0">
                <a:pos x="337" y="37"/>
              </a:cxn>
              <a:cxn ang="0">
                <a:pos x="322" y="10"/>
              </a:cxn>
            </a:cxnLst>
            <a:rect l="0" t="0" r="r" b="b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8694" name="Group 161"/>
          <p:cNvGrpSpPr>
            <a:grpSpLocks/>
          </p:cNvGrpSpPr>
          <p:nvPr/>
        </p:nvGrpSpPr>
        <p:grpSpPr bwMode="auto">
          <a:xfrm>
            <a:off x="598489" y="4719639"/>
            <a:ext cx="157162" cy="96838"/>
            <a:chOff x="377" y="1962"/>
            <a:chExt cx="99" cy="61"/>
          </a:xfrm>
        </p:grpSpPr>
        <p:sp>
          <p:nvSpPr>
            <p:cNvPr id="167" name="Freeform 162"/>
            <p:cNvSpPr>
              <a:spLocks/>
            </p:cNvSpPr>
            <p:nvPr/>
          </p:nvSpPr>
          <p:spPr bwMode="auto">
            <a:xfrm>
              <a:off x="377" y="1962"/>
              <a:ext cx="99" cy="61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61" y="168"/>
                </a:cxn>
                <a:cxn ang="0">
                  <a:pos x="84" y="163"/>
                </a:cxn>
                <a:cxn ang="0">
                  <a:pos x="98" y="150"/>
                </a:cxn>
                <a:cxn ang="0">
                  <a:pos x="112" y="130"/>
                </a:cxn>
                <a:cxn ang="0">
                  <a:pos x="142" y="102"/>
                </a:cxn>
                <a:cxn ang="0">
                  <a:pos x="197" y="56"/>
                </a:cxn>
                <a:cxn ang="0">
                  <a:pos x="206" y="41"/>
                </a:cxn>
                <a:cxn ang="0">
                  <a:pos x="221" y="28"/>
                </a:cxn>
                <a:cxn ang="0">
                  <a:pos x="249" y="23"/>
                </a:cxn>
                <a:cxn ang="0">
                  <a:pos x="336" y="8"/>
                </a:cxn>
                <a:cxn ang="0">
                  <a:pos x="360" y="0"/>
                </a:cxn>
                <a:cxn ang="0">
                  <a:pos x="382" y="11"/>
                </a:cxn>
                <a:cxn ang="0">
                  <a:pos x="393" y="20"/>
                </a:cxn>
                <a:cxn ang="0">
                  <a:pos x="443" y="37"/>
                </a:cxn>
                <a:cxn ang="0">
                  <a:pos x="464" y="45"/>
                </a:cxn>
                <a:cxn ang="0">
                  <a:pos x="471" y="53"/>
                </a:cxn>
                <a:cxn ang="0">
                  <a:pos x="481" y="81"/>
                </a:cxn>
                <a:cxn ang="0">
                  <a:pos x="486" y="96"/>
                </a:cxn>
                <a:cxn ang="0">
                  <a:pos x="490" y="104"/>
                </a:cxn>
                <a:cxn ang="0">
                  <a:pos x="497" y="119"/>
                </a:cxn>
                <a:cxn ang="0">
                  <a:pos x="497" y="129"/>
                </a:cxn>
                <a:cxn ang="0">
                  <a:pos x="487" y="137"/>
                </a:cxn>
                <a:cxn ang="0">
                  <a:pos x="466" y="136"/>
                </a:cxn>
                <a:cxn ang="0">
                  <a:pos x="434" y="121"/>
                </a:cxn>
                <a:cxn ang="0">
                  <a:pos x="393" y="113"/>
                </a:cxn>
                <a:cxn ang="0">
                  <a:pos x="356" y="119"/>
                </a:cxn>
                <a:cxn ang="0">
                  <a:pos x="395" y="128"/>
                </a:cxn>
                <a:cxn ang="0">
                  <a:pos x="422" y="137"/>
                </a:cxn>
                <a:cxn ang="0">
                  <a:pos x="454" y="150"/>
                </a:cxn>
                <a:cxn ang="0">
                  <a:pos x="462" y="161"/>
                </a:cxn>
                <a:cxn ang="0">
                  <a:pos x="462" y="173"/>
                </a:cxn>
                <a:cxn ang="0">
                  <a:pos x="449" y="182"/>
                </a:cxn>
                <a:cxn ang="0">
                  <a:pos x="435" y="179"/>
                </a:cxn>
                <a:cxn ang="0">
                  <a:pos x="391" y="168"/>
                </a:cxn>
                <a:cxn ang="0">
                  <a:pos x="351" y="166"/>
                </a:cxn>
                <a:cxn ang="0">
                  <a:pos x="320" y="168"/>
                </a:cxn>
                <a:cxn ang="0">
                  <a:pos x="303" y="179"/>
                </a:cxn>
                <a:cxn ang="0">
                  <a:pos x="282" y="200"/>
                </a:cxn>
                <a:cxn ang="0">
                  <a:pos x="267" y="223"/>
                </a:cxn>
                <a:cxn ang="0">
                  <a:pos x="251" y="246"/>
                </a:cxn>
                <a:cxn ang="0">
                  <a:pos x="237" y="263"/>
                </a:cxn>
                <a:cxn ang="0">
                  <a:pos x="213" y="280"/>
                </a:cxn>
                <a:cxn ang="0">
                  <a:pos x="190" y="284"/>
                </a:cxn>
                <a:cxn ang="0">
                  <a:pos x="165" y="287"/>
                </a:cxn>
                <a:cxn ang="0">
                  <a:pos x="135" y="284"/>
                </a:cxn>
                <a:cxn ang="0">
                  <a:pos x="112" y="282"/>
                </a:cxn>
                <a:cxn ang="0">
                  <a:pos x="82" y="290"/>
                </a:cxn>
                <a:cxn ang="0">
                  <a:pos x="0" y="305"/>
                </a:cxn>
                <a:cxn ang="0">
                  <a:pos x="0" y="182"/>
                </a:cxn>
              </a:cxnLst>
              <a:rect l="0" t="0" r="r" b="b"/>
              <a:pathLst>
                <a:path w="497" h="305">
                  <a:moveTo>
                    <a:pt x="0" y="182"/>
                  </a:moveTo>
                  <a:lnTo>
                    <a:pt x="61" y="168"/>
                  </a:lnTo>
                  <a:lnTo>
                    <a:pt x="84" y="163"/>
                  </a:lnTo>
                  <a:lnTo>
                    <a:pt x="98" y="150"/>
                  </a:lnTo>
                  <a:lnTo>
                    <a:pt x="112" y="130"/>
                  </a:lnTo>
                  <a:lnTo>
                    <a:pt x="142" y="102"/>
                  </a:lnTo>
                  <a:lnTo>
                    <a:pt x="197" y="56"/>
                  </a:lnTo>
                  <a:lnTo>
                    <a:pt x="206" y="41"/>
                  </a:lnTo>
                  <a:lnTo>
                    <a:pt x="221" y="28"/>
                  </a:lnTo>
                  <a:lnTo>
                    <a:pt x="249" y="23"/>
                  </a:lnTo>
                  <a:lnTo>
                    <a:pt x="336" y="8"/>
                  </a:lnTo>
                  <a:lnTo>
                    <a:pt x="360" y="0"/>
                  </a:lnTo>
                  <a:lnTo>
                    <a:pt x="382" y="11"/>
                  </a:lnTo>
                  <a:lnTo>
                    <a:pt x="393" y="20"/>
                  </a:lnTo>
                  <a:lnTo>
                    <a:pt x="443" y="37"/>
                  </a:lnTo>
                  <a:lnTo>
                    <a:pt x="464" y="45"/>
                  </a:lnTo>
                  <a:lnTo>
                    <a:pt x="471" y="53"/>
                  </a:lnTo>
                  <a:lnTo>
                    <a:pt x="481" y="81"/>
                  </a:lnTo>
                  <a:lnTo>
                    <a:pt x="486" y="96"/>
                  </a:lnTo>
                  <a:lnTo>
                    <a:pt x="490" y="104"/>
                  </a:lnTo>
                  <a:lnTo>
                    <a:pt x="497" y="119"/>
                  </a:lnTo>
                  <a:lnTo>
                    <a:pt x="497" y="129"/>
                  </a:lnTo>
                  <a:lnTo>
                    <a:pt x="487" y="137"/>
                  </a:lnTo>
                  <a:lnTo>
                    <a:pt x="466" y="136"/>
                  </a:lnTo>
                  <a:lnTo>
                    <a:pt x="434" y="121"/>
                  </a:lnTo>
                  <a:lnTo>
                    <a:pt x="393" y="113"/>
                  </a:lnTo>
                  <a:lnTo>
                    <a:pt x="356" y="119"/>
                  </a:lnTo>
                  <a:lnTo>
                    <a:pt x="395" y="128"/>
                  </a:lnTo>
                  <a:lnTo>
                    <a:pt x="422" y="137"/>
                  </a:lnTo>
                  <a:lnTo>
                    <a:pt x="454" y="150"/>
                  </a:lnTo>
                  <a:lnTo>
                    <a:pt x="462" y="161"/>
                  </a:lnTo>
                  <a:lnTo>
                    <a:pt x="462" y="173"/>
                  </a:lnTo>
                  <a:lnTo>
                    <a:pt x="449" y="182"/>
                  </a:lnTo>
                  <a:lnTo>
                    <a:pt x="435" y="179"/>
                  </a:lnTo>
                  <a:lnTo>
                    <a:pt x="391" y="168"/>
                  </a:lnTo>
                  <a:lnTo>
                    <a:pt x="351" y="166"/>
                  </a:lnTo>
                  <a:lnTo>
                    <a:pt x="320" y="168"/>
                  </a:lnTo>
                  <a:lnTo>
                    <a:pt x="303" y="179"/>
                  </a:lnTo>
                  <a:lnTo>
                    <a:pt x="282" y="200"/>
                  </a:lnTo>
                  <a:lnTo>
                    <a:pt x="267" y="223"/>
                  </a:lnTo>
                  <a:lnTo>
                    <a:pt x="251" y="246"/>
                  </a:lnTo>
                  <a:lnTo>
                    <a:pt x="237" y="263"/>
                  </a:lnTo>
                  <a:lnTo>
                    <a:pt x="213" y="280"/>
                  </a:lnTo>
                  <a:lnTo>
                    <a:pt x="190" y="284"/>
                  </a:lnTo>
                  <a:lnTo>
                    <a:pt x="165" y="287"/>
                  </a:lnTo>
                  <a:lnTo>
                    <a:pt x="135" y="284"/>
                  </a:lnTo>
                  <a:lnTo>
                    <a:pt x="112" y="282"/>
                  </a:lnTo>
                  <a:lnTo>
                    <a:pt x="82" y="290"/>
                  </a:lnTo>
                  <a:lnTo>
                    <a:pt x="0" y="305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63"/>
            <p:cNvSpPr>
              <a:spLocks/>
            </p:cNvSpPr>
            <p:nvPr/>
          </p:nvSpPr>
          <p:spPr bwMode="auto">
            <a:xfrm>
              <a:off x="439" y="1973"/>
              <a:ext cx="32" cy="7"/>
            </a:xfrm>
            <a:custGeom>
              <a:avLst/>
              <a:gdLst/>
              <a:ahLst/>
              <a:cxnLst>
                <a:cxn ang="0">
                  <a:pos x="159" y="37"/>
                </a:cxn>
                <a:cxn ang="0">
                  <a:pos x="132" y="24"/>
                </a:cxn>
                <a:cxn ang="0">
                  <a:pos x="110" y="21"/>
                </a:cxn>
                <a:cxn ang="0">
                  <a:pos x="84" y="13"/>
                </a:cxn>
                <a:cxn ang="0">
                  <a:pos x="61" y="7"/>
                </a:cxn>
                <a:cxn ang="0">
                  <a:pos x="25" y="10"/>
                </a:cxn>
                <a:cxn ang="0">
                  <a:pos x="0" y="13"/>
                </a:cxn>
                <a:cxn ang="0">
                  <a:pos x="38" y="5"/>
                </a:cxn>
                <a:cxn ang="0">
                  <a:pos x="69" y="0"/>
                </a:cxn>
                <a:cxn ang="0">
                  <a:pos x="110" y="17"/>
                </a:cxn>
                <a:cxn ang="0">
                  <a:pos x="132" y="19"/>
                </a:cxn>
                <a:cxn ang="0">
                  <a:pos x="157" y="31"/>
                </a:cxn>
                <a:cxn ang="0">
                  <a:pos x="159" y="37"/>
                </a:cxn>
              </a:cxnLst>
              <a:rect l="0" t="0" r="r" b="b"/>
              <a:pathLst>
                <a:path w="159" h="37">
                  <a:moveTo>
                    <a:pt x="159" y="37"/>
                  </a:moveTo>
                  <a:lnTo>
                    <a:pt x="132" y="24"/>
                  </a:lnTo>
                  <a:lnTo>
                    <a:pt x="110" y="21"/>
                  </a:lnTo>
                  <a:lnTo>
                    <a:pt x="84" y="13"/>
                  </a:lnTo>
                  <a:lnTo>
                    <a:pt x="61" y="7"/>
                  </a:lnTo>
                  <a:lnTo>
                    <a:pt x="25" y="10"/>
                  </a:lnTo>
                  <a:lnTo>
                    <a:pt x="0" y="13"/>
                  </a:lnTo>
                  <a:lnTo>
                    <a:pt x="38" y="5"/>
                  </a:lnTo>
                  <a:lnTo>
                    <a:pt x="69" y="0"/>
                  </a:lnTo>
                  <a:lnTo>
                    <a:pt x="110" y="17"/>
                  </a:lnTo>
                  <a:lnTo>
                    <a:pt x="132" y="19"/>
                  </a:lnTo>
                  <a:lnTo>
                    <a:pt x="157" y="31"/>
                  </a:lnTo>
                  <a:lnTo>
                    <a:pt x="159" y="37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64"/>
            <p:cNvSpPr>
              <a:spLocks/>
            </p:cNvSpPr>
            <p:nvPr/>
          </p:nvSpPr>
          <p:spPr bwMode="auto">
            <a:xfrm>
              <a:off x="427" y="1965"/>
              <a:ext cx="27" cy="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1"/>
                </a:cxn>
                <a:cxn ang="0">
                  <a:pos x="133" y="8"/>
                </a:cxn>
                <a:cxn ang="0">
                  <a:pos x="120" y="7"/>
                </a:cxn>
                <a:cxn ang="0">
                  <a:pos x="99" y="3"/>
                </a:cxn>
                <a:cxn ang="0">
                  <a:pos x="56" y="15"/>
                </a:cxn>
                <a:cxn ang="0">
                  <a:pos x="32" y="21"/>
                </a:cxn>
                <a:cxn ang="0">
                  <a:pos x="4" y="25"/>
                </a:cxn>
                <a:cxn ang="0">
                  <a:pos x="0" y="21"/>
                </a:cxn>
                <a:cxn ang="0">
                  <a:pos x="29" y="16"/>
                </a:cxn>
                <a:cxn ang="0">
                  <a:pos x="64" y="8"/>
                </a:cxn>
                <a:cxn ang="0">
                  <a:pos x="97" y="0"/>
                </a:cxn>
              </a:cxnLst>
              <a:rect l="0" t="0" r="r" b="b"/>
              <a:pathLst>
                <a:path w="133" h="25">
                  <a:moveTo>
                    <a:pt x="97" y="0"/>
                  </a:moveTo>
                  <a:lnTo>
                    <a:pt x="113" y="1"/>
                  </a:lnTo>
                  <a:lnTo>
                    <a:pt x="133" y="8"/>
                  </a:lnTo>
                  <a:lnTo>
                    <a:pt x="120" y="7"/>
                  </a:lnTo>
                  <a:lnTo>
                    <a:pt x="99" y="3"/>
                  </a:lnTo>
                  <a:lnTo>
                    <a:pt x="56" y="15"/>
                  </a:lnTo>
                  <a:lnTo>
                    <a:pt x="32" y="21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29" y="16"/>
                  </a:lnTo>
                  <a:lnTo>
                    <a:pt x="64" y="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65"/>
            <p:cNvSpPr>
              <a:spLocks/>
            </p:cNvSpPr>
            <p:nvPr/>
          </p:nvSpPr>
          <p:spPr bwMode="auto">
            <a:xfrm>
              <a:off x="438" y="1984"/>
              <a:ext cx="11" cy="2"/>
            </a:xfrm>
            <a:custGeom>
              <a:avLst/>
              <a:gdLst/>
              <a:ahLst/>
              <a:cxnLst>
                <a:cxn ang="0">
                  <a:pos x="53" y="5"/>
                </a:cxn>
                <a:cxn ang="0">
                  <a:pos x="46" y="12"/>
                </a:cxn>
                <a:cxn ang="0">
                  <a:pos x="27" y="9"/>
                </a:cxn>
                <a:cxn ang="0">
                  <a:pos x="5" y="9"/>
                </a:cxn>
                <a:cxn ang="0">
                  <a:pos x="0" y="0"/>
                </a:cxn>
                <a:cxn ang="0">
                  <a:pos x="14" y="3"/>
                </a:cxn>
                <a:cxn ang="0">
                  <a:pos x="53" y="5"/>
                </a:cxn>
              </a:cxnLst>
              <a:rect l="0" t="0" r="r" b="b"/>
              <a:pathLst>
                <a:path w="53" h="12">
                  <a:moveTo>
                    <a:pt x="53" y="5"/>
                  </a:moveTo>
                  <a:lnTo>
                    <a:pt x="46" y="12"/>
                  </a:lnTo>
                  <a:lnTo>
                    <a:pt x="27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4" y="3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66"/>
            <p:cNvSpPr>
              <a:spLocks/>
            </p:cNvSpPr>
            <p:nvPr/>
          </p:nvSpPr>
          <p:spPr bwMode="auto">
            <a:xfrm>
              <a:off x="469" y="1982"/>
              <a:ext cx="3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1" y="23"/>
                </a:cxn>
                <a:cxn ang="0">
                  <a:pos x="0" y="0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6"/>
                  </a:lnTo>
                  <a:lnTo>
                    <a:pt x="2" y="18"/>
                  </a:lnTo>
                  <a:lnTo>
                    <a:pt x="1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67"/>
            <p:cNvSpPr>
              <a:spLocks/>
            </p:cNvSpPr>
            <p:nvPr/>
          </p:nvSpPr>
          <p:spPr bwMode="auto">
            <a:xfrm>
              <a:off x="462" y="1993"/>
              <a:ext cx="2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11" y="13"/>
                </a:cxn>
                <a:cxn ang="0">
                  <a:pos x="0" y="0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3" y="7"/>
                  </a:lnTo>
                  <a:lnTo>
                    <a:pt x="1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68"/>
            <p:cNvSpPr>
              <a:spLocks/>
            </p:cNvSpPr>
            <p:nvPr/>
          </p:nvSpPr>
          <p:spPr bwMode="auto">
            <a:xfrm>
              <a:off x="423" y="1977"/>
              <a:ext cx="5" cy="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1" y="9"/>
                </a:cxn>
                <a:cxn ang="0">
                  <a:pos x="21" y="17"/>
                </a:cxn>
                <a:cxn ang="0">
                  <a:pos x="0" y="29"/>
                </a:cxn>
                <a:cxn ang="0">
                  <a:pos x="25" y="0"/>
                </a:cxn>
              </a:cxnLst>
              <a:rect l="0" t="0" r="r" b="b"/>
              <a:pathLst>
                <a:path w="25" h="29">
                  <a:moveTo>
                    <a:pt x="25" y="0"/>
                  </a:moveTo>
                  <a:lnTo>
                    <a:pt x="21" y="9"/>
                  </a:lnTo>
                  <a:lnTo>
                    <a:pt x="21" y="17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69"/>
            <p:cNvSpPr>
              <a:spLocks/>
            </p:cNvSpPr>
            <p:nvPr/>
          </p:nvSpPr>
          <p:spPr bwMode="auto">
            <a:xfrm>
              <a:off x="403" y="1977"/>
              <a:ext cx="16" cy="1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66" y="26"/>
                </a:cxn>
                <a:cxn ang="0">
                  <a:pos x="50" y="46"/>
                </a:cxn>
                <a:cxn ang="0">
                  <a:pos x="0" y="81"/>
                </a:cxn>
                <a:cxn ang="0">
                  <a:pos x="47" y="38"/>
                </a:cxn>
                <a:cxn ang="0">
                  <a:pos x="80" y="0"/>
                </a:cxn>
              </a:cxnLst>
              <a:rect l="0" t="0" r="r" b="b"/>
              <a:pathLst>
                <a:path w="80" h="81">
                  <a:moveTo>
                    <a:pt x="80" y="0"/>
                  </a:moveTo>
                  <a:lnTo>
                    <a:pt x="66" y="26"/>
                  </a:lnTo>
                  <a:lnTo>
                    <a:pt x="50" y="46"/>
                  </a:lnTo>
                  <a:lnTo>
                    <a:pt x="0" y="81"/>
                  </a:lnTo>
                  <a:lnTo>
                    <a:pt x="47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0"/>
            <p:cNvSpPr>
              <a:spLocks/>
            </p:cNvSpPr>
            <p:nvPr/>
          </p:nvSpPr>
          <p:spPr bwMode="auto">
            <a:xfrm>
              <a:off x="395" y="2000"/>
              <a:ext cx="4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0"/>
                </a:cxn>
                <a:cxn ang="0">
                  <a:pos x="15" y="41"/>
                </a:cxn>
                <a:cxn ang="0">
                  <a:pos x="16" y="58"/>
                </a:cxn>
                <a:cxn ang="0">
                  <a:pos x="18" y="33"/>
                </a:cxn>
                <a:cxn ang="0">
                  <a:pos x="16" y="14"/>
                </a:cxn>
                <a:cxn ang="0">
                  <a:pos x="0" y="0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lnTo>
                    <a:pt x="11" y="20"/>
                  </a:lnTo>
                  <a:lnTo>
                    <a:pt x="15" y="41"/>
                  </a:lnTo>
                  <a:lnTo>
                    <a:pt x="16" y="58"/>
                  </a:lnTo>
                  <a:lnTo>
                    <a:pt x="18" y="33"/>
                  </a:lnTo>
                  <a:lnTo>
                    <a:pt x="1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1"/>
            <p:cNvSpPr>
              <a:spLocks/>
            </p:cNvSpPr>
            <p:nvPr/>
          </p:nvSpPr>
          <p:spPr bwMode="auto">
            <a:xfrm>
              <a:off x="432" y="1988"/>
              <a:ext cx="2" cy="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9" y="21"/>
                </a:cxn>
                <a:cxn ang="0">
                  <a:pos x="2" y="0"/>
                </a:cxn>
              </a:cxnLst>
              <a:rect l="0" t="0" r="r" b="b"/>
              <a:pathLst>
                <a:path w="9" h="21">
                  <a:moveTo>
                    <a:pt x="2" y="0"/>
                  </a:moveTo>
                  <a:lnTo>
                    <a:pt x="0" y="9"/>
                  </a:lnTo>
                  <a:lnTo>
                    <a:pt x="9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95" name="Group 172"/>
          <p:cNvGrpSpPr>
            <a:grpSpLocks/>
          </p:cNvGrpSpPr>
          <p:nvPr/>
        </p:nvGrpSpPr>
        <p:grpSpPr bwMode="auto">
          <a:xfrm>
            <a:off x="257175" y="4506924"/>
            <a:ext cx="363538" cy="415925"/>
            <a:chOff x="162" y="1828"/>
            <a:chExt cx="229" cy="262"/>
          </a:xfrm>
        </p:grpSpPr>
        <p:sp>
          <p:nvSpPr>
            <p:cNvPr id="178" name="Freeform 173"/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26" y="7"/>
                </a:cxn>
                <a:cxn ang="0">
                  <a:pos x="16" y="10"/>
                </a:cxn>
                <a:cxn ang="0">
                  <a:pos x="6" y="16"/>
                </a:cxn>
                <a:cxn ang="0">
                  <a:pos x="0" y="25"/>
                </a:cxn>
                <a:cxn ang="0">
                  <a:pos x="9" y="22"/>
                </a:cxn>
                <a:cxn ang="0">
                  <a:pos x="26" y="17"/>
                </a:cxn>
                <a:cxn ang="0">
                  <a:pos x="37" y="0"/>
                </a:cxn>
              </a:cxnLst>
              <a:rect l="0" t="0" r="r" b="b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Freeform 174"/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9" y="0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Freeform 175"/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75" y="32"/>
                </a:cxn>
                <a:cxn ang="0">
                  <a:pos x="84" y="78"/>
                </a:cxn>
                <a:cxn ang="0">
                  <a:pos x="127" y="122"/>
                </a:cxn>
                <a:cxn ang="0">
                  <a:pos x="218" y="330"/>
                </a:cxn>
                <a:cxn ang="0">
                  <a:pos x="269" y="519"/>
                </a:cxn>
                <a:cxn ang="0">
                  <a:pos x="309" y="772"/>
                </a:cxn>
                <a:cxn ang="0">
                  <a:pos x="182" y="659"/>
                </a:cxn>
                <a:cxn ang="0">
                  <a:pos x="0" y="100"/>
                </a:cxn>
                <a:cxn ang="0">
                  <a:pos x="46" y="0"/>
                </a:cxn>
              </a:cxnLst>
              <a:rect l="0" t="0" r="r" b="b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Freeform 176"/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/>
              <a:ahLst/>
              <a:cxnLst>
                <a:cxn ang="0">
                  <a:pos x="212" y="67"/>
                </a:cxn>
                <a:cxn ang="0">
                  <a:pos x="247" y="0"/>
                </a:cxn>
                <a:cxn ang="0">
                  <a:pos x="528" y="116"/>
                </a:cxn>
                <a:cxn ang="0">
                  <a:pos x="541" y="206"/>
                </a:cxn>
                <a:cxn ang="0">
                  <a:pos x="563" y="238"/>
                </a:cxn>
                <a:cxn ang="0">
                  <a:pos x="595" y="274"/>
                </a:cxn>
                <a:cxn ang="0">
                  <a:pos x="614" y="339"/>
                </a:cxn>
                <a:cxn ang="0">
                  <a:pos x="676" y="487"/>
                </a:cxn>
                <a:cxn ang="0">
                  <a:pos x="727" y="663"/>
                </a:cxn>
                <a:cxn ang="0">
                  <a:pos x="748" y="780"/>
                </a:cxn>
                <a:cxn ang="0">
                  <a:pos x="974" y="785"/>
                </a:cxn>
                <a:cxn ang="0">
                  <a:pos x="1011" y="807"/>
                </a:cxn>
                <a:cxn ang="0">
                  <a:pos x="1115" y="807"/>
                </a:cxn>
                <a:cxn ang="0">
                  <a:pos x="1143" y="853"/>
                </a:cxn>
                <a:cxn ang="0">
                  <a:pos x="1147" y="907"/>
                </a:cxn>
                <a:cxn ang="0">
                  <a:pos x="1137" y="956"/>
                </a:cxn>
                <a:cxn ang="0">
                  <a:pos x="1042" y="974"/>
                </a:cxn>
                <a:cxn ang="0">
                  <a:pos x="997" y="1041"/>
                </a:cxn>
                <a:cxn ang="0">
                  <a:pos x="907" y="1064"/>
                </a:cxn>
                <a:cxn ang="0">
                  <a:pos x="840" y="1064"/>
                </a:cxn>
                <a:cxn ang="0">
                  <a:pos x="763" y="1079"/>
                </a:cxn>
                <a:cxn ang="0">
                  <a:pos x="759" y="1110"/>
                </a:cxn>
                <a:cxn ang="0">
                  <a:pos x="763" y="1177"/>
                </a:cxn>
                <a:cxn ang="0">
                  <a:pos x="754" y="1223"/>
                </a:cxn>
                <a:cxn ang="0">
                  <a:pos x="713" y="1227"/>
                </a:cxn>
                <a:cxn ang="0">
                  <a:pos x="663" y="1236"/>
                </a:cxn>
                <a:cxn ang="0">
                  <a:pos x="614" y="1282"/>
                </a:cxn>
                <a:cxn ang="0">
                  <a:pos x="554" y="1282"/>
                </a:cxn>
                <a:cxn ang="0">
                  <a:pos x="501" y="1276"/>
                </a:cxn>
                <a:cxn ang="0">
                  <a:pos x="420" y="1250"/>
                </a:cxn>
                <a:cxn ang="0">
                  <a:pos x="330" y="1259"/>
                </a:cxn>
                <a:cxn ang="0">
                  <a:pos x="238" y="1285"/>
                </a:cxn>
                <a:cxn ang="0">
                  <a:pos x="153" y="1267"/>
                </a:cxn>
                <a:cxn ang="0">
                  <a:pos x="95" y="1200"/>
                </a:cxn>
                <a:cxn ang="0">
                  <a:pos x="99" y="1128"/>
                </a:cxn>
                <a:cxn ang="0">
                  <a:pos x="76" y="1038"/>
                </a:cxn>
                <a:cxn ang="0">
                  <a:pos x="64" y="920"/>
                </a:cxn>
                <a:cxn ang="0">
                  <a:pos x="36" y="812"/>
                </a:cxn>
                <a:cxn ang="0">
                  <a:pos x="0" y="650"/>
                </a:cxn>
                <a:cxn ang="0">
                  <a:pos x="4" y="487"/>
                </a:cxn>
                <a:cxn ang="0">
                  <a:pos x="4" y="342"/>
                </a:cxn>
                <a:cxn ang="0">
                  <a:pos x="14" y="243"/>
                </a:cxn>
                <a:cxn ang="0">
                  <a:pos x="36" y="198"/>
                </a:cxn>
                <a:cxn ang="0">
                  <a:pos x="87" y="162"/>
                </a:cxn>
                <a:cxn ang="0">
                  <a:pos x="145" y="102"/>
                </a:cxn>
                <a:cxn ang="0">
                  <a:pos x="212" y="67"/>
                </a:cxn>
              </a:cxnLst>
              <a:rect l="0" t="0" r="r" b="b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Freeform 177"/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/>
              <a:ahLst/>
              <a:cxnLst>
                <a:cxn ang="0">
                  <a:pos x="630" y="990"/>
                </a:cxn>
                <a:cxn ang="0">
                  <a:pos x="460" y="978"/>
                </a:cxn>
                <a:cxn ang="0">
                  <a:pos x="314" y="932"/>
                </a:cxn>
                <a:cxn ang="0">
                  <a:pos x="256" y="825"/>
                </a:cxn>
                <a:cxn ang="0">
                  <a:pos x="274" y="753"/>
                </a:cxn>
                <a:cxn ang="0">
                  <a:pos x="162" y="600"/>
                </a:cxn>
                <a:cxn ang="0">
                  <a:pos x="266" y="668"/>
                </a:cxn>
                <a:cxn ang="0">
                  <a:pos x="211" y="532"/>
                </a:cxn>
                <a:cxn ang="0">
                  <a:pos x="121" y="355"/>
                </a:cxn>
                <a:cxn ang="0">
                  <a:pos x="256" y="504"/>
                </a:cxn>
                <a:cxn ang="0">
                  <a:pos x="274" y="271"/>
                </a:cxn>
                <a:cxn ang="0">
                  <a:pos x="341" y="190"/>
                </a:cxn>
                <a:cxn ang="0">
                  <a:pos x="437" y="153"/>
                </a:cxn>
                <a:cxn ang="0">
                  <a:pos x="251" y="90"/>
                </a:cxn>
                <a:cxn ang="0">
                  <a:pos x="167" y="162"/>
                </a:cxn>
                <a:cxn ang="0">
                  <a:pos x="220" y="90"/>
                </a:cxn>
                <a:cxn ang="0">
                  <a:pos x="324" y="60"/>
                </a:cxn>
                <a:cxn ang="0">
                  <a:pos x="251" y="32"/>
                </a:cxn>
                <a:cxn ang="0">
                  <a:pos x="188" y="0"/>
                </a:cxn>
                <a:cxn ang="0">
                  <a:pos x="104" y="68"/>
                </a:cxn>
                <a:cxn ang="0">
                  <a:pos x="27" y="130"/>
                </a:cxn>
                <a:cxn ang="0">
                  <a:pos x="0" y="240"/>
                </a:cxn>
                <a:cxn ang="0">
                  <a:pos x="5" y="450"/>
                </a:cxn>
                <a:cxn ang="0">
                  <a:pos x="31" y="698"/>
                </a:cxn>
                <a:cxn ang="0">
                  <a:pos x="73" y="941"/>
                </a:cxn>
                <a:cxn ang="0">
                  <a:pos x="90" y="1095"/>
                </a:cxn>
                <a:cxn ang="0">
                  <a:pos x="131" y="1166"/>
                </a:cxn>
                <a:cxn ang="0">
                  <a:pos x="225" y="1198"/>
                </a:cxn>
                <a:cxn ang="0">
                  <a:pos x="288" y="1181"/>
                </a:cxn>
                <a:cxn ang="0">
                  <a:pos x="337" y="1118"/>
                </a:cxn>
                <a:cxn ang="0">
                  <a:pos x="356" y="1099"/>
                </a:cxn>
                <a:cxn ang="0">
                  <a:pos x="433" y="1163"/>
                </a:cxn>
                <a:cxn ang="0">
                  <a:pos x="527" y="1185"/>
                </a:cxn>
                <a:cxn ang="0">
                  <a:pos x="603" y="1172"/>
                </a:cxn>
                <a:cxn ang="0">
                  <a:pos x="553" y="1122"/>
                </a:cxn>
                <a:cxn ang="0">
                  <a:pos x="472" y="1036"/>
                </a:cxn>
                <a:cxn ang="0">
                  <a:pos x="598" y="1108"/>
                </a:cxn>
                <a:cxn ang="0">
                  <a:pos x="702" y="1140"/>
                </a:cxn>
                <a:cxn ang="0">
                  <a:pos x="725" y="1095"/>
                </a:cxn>
              </a:cxnLst>
              <a:rect l="0" t="0" r="r" b="b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Freeform 178"/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/>
              <a:ahLst/>
              <a:cxnLst>
                <a:cxn ang="0">
                  <a:pos x="211" y="553"/>
                </a:cxn>
                <a:cxn ang="0">
                  <a:pos x="173" y="535"/>
                </a:cxn>
                <a:cxn ang="0">
                  <a:pos x="134" y="490"/>
                </a:cxn>
                <a:cxn ang="0">
                  <a:pos x="99" y="410"/>
                </a:cxn>
                <a:cxn ang="0">
                  <a:pos x="81" y="342"/>
                </a:cxn>
                <a:cxn ang="0">
                  <a:pos x="53" y="265"/>
                </a:cxn>
                <a:cxn ang="0">
                  <a:pos x="41" y="192"/>
                </a:cxn>
                <a:cxn ang="0">
                  <a:pos x="19" y="81"/>
                </a:cxn>
                <a:cxn ang="0">
                  <a:pos x="0" y="0"/>
                </a:cxn>
                <a:cxn ang="0">
                  <a:pos x="45" y="162"/>
                </a:cxn>
                <a:cxn ang="0">
                  <a:pos x="81" y="287"/>
                </a:cxn>
                <a:cxn ang="0">
                  <a:pos x="121" y="373"/>
                </a:cxn>
                <a:cxn ang="0">
                  <a:pos x="183" y="463"/>
                </a:cxn>
                <a:cxn ang="0">
                  <a:pos x="211" y="553"/>
                </a:cxn>
              </a:cxnLst>
              <a:rect l="0" t="0" r="r" b="b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Freeform 179"/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/>
              <a:ahLst/>
              <a:cxnLst>
                <a:cxn ang="0">
                  <a:pos x="253" y="30"/>
                </a:cxn>
                <a:cxn ang="0">
                  <a:pos x="326" y="153"/>
                </a:cxn>
                <a:cxn ang="0">
                  <a:pos x="311" y="272"/>
                </a:cxn>
                <a:cxn ang="0">
                  <a:pos x="320" y="408"/>
                </a:cxn>
                <a:cxn ang="0">
                  <a:pos x="320" y="445"/>
                </a:cxn>
                <a:cxn ang="0">
                  <a:pos x="311" y="490"/>
                </a:cxn>
                <a:cxn ang="0">
                  <a:pos x="347" y="521"/>
                </a:cxn>
                <a:cxn ang="0">
                  <a:pos x="378" y="557"/>
                </a:cxn>
                <a:cxn ang="0">
                  <a:pos x="433" y="557"/>
                </a:cxn>
                <a:cxn ang="0">
                  <a:pos x="622" y="567"/>
                </a:cxn>
                <a:cxn ang="0">
                  <a:pos x="717" y="594"/>
                </a:cxn>
                <a:cxn ang="0">
                  <a:pos x="838" y="625"/>
                </a:cxn>
                <a:cxn ang="0">
                  <a:pos x="833" y="719"/>
                </a:cxn>
                <a:cxn ang="0">
                  <a:pos x="762" y="700"/>
                </a:cxn>
                <a:cxn ang="0">
                  <a:pos x="743" y="656"/>
                </a:cxn>
                <a:cxn ang="0">
                  <a:pos x="734" y="738"/>
                </a:cxn>
                <a:cxn ang="0">
                  <a:pos x="685" y="800"/>
                </a:cxn>
                <a:cxn ang="0">
                  <a:pos x="550" y="828"/>
                </a:cxn>
                <a:cxn ang="0">
                  <a:pos x="569" y="782"/>
                </a:cxn>
                <a:cxn ang="0">
                  <a:pos x="639" y="700"/>
                </a:cxn>
                <a:cxn ang="0">
                  <a:pos x="582" y="665"/>
                </a:cxn>
                <a:cxn ang="0">
                  <a:pos x="550" y="742"/>
                </a:cxn>
                <a:cxn ang="0">
                  <a:pos x="456" y="823"/>
                </a:cxn>
                <a:cxn ang="0">
                  <a:pos x="329" y="823"/>
                </a:cxn>
                <a:cxn ang="0">
                  <a:pos x="469" y="727"/>
                </a:cxn>
                <a:cxn ang="0">
                  <a:pos x="528" y="665"/>
                </a:cxn>
                <a:cxn ang="0">
                  <a:pos x="497" y="633"/>
                </a:cxn>
                <a:cxn ang="0">
                  <a:pos x="447" y="697"/>
                </a:cxn>
                <a:cxn ang="0">
                  <a:pos x="356" y="765"/>
                </a:cxn>
                <a:cxn ang="0">
                  <a:pos x="280" y="805"/>
                </a:cxn>
                <a:cxn ang="0">
                  <a:pos x="181" y="813"/>
                </a:cxn>
                <a:cxn ang="0">
                  <a:pos x="244" y="765"/>
                </a:cxn>
                <a:cxn ang="0">
                  <a:pos x="320" y="700"/>
                </a:cxn>
                <a:cxn ang="0">
                  <a:pos x="298" y="665"/>
                </a:cxn>
                <a:cxn ang="0">
                  <a:pos x="262" y="723"/>
                </a:cxn>
                <a:cxn ang="0">
                  <a:pos x="185" y="779"/>
                </a:cxn>
                <a:cxn ang="0">
                  <a:pos x="91" y="787"/>
                </a:cxn>
                <a:cxn ang="0">
                  <a:pos x="42" y="709"/>
                </a:cxn>
                <a:cxn ang="0">
                  <a:pos x="212" y="683"/>
                </a:cxn>
                <a:cxn ang="0">
                  <a:pos x="315" y="621"/>
                </a:cxn>
                <a:cxn ang="0">
                  <a:pos x="334" y="567"/>
                </a:cxn>
                <a:cxn ang="0">
                  <a:pos x="293" y="594"/>
                </a:cxn>
                <a:cxn ang="0">
                  <a:pos x="176" y="669"/>
                </a:cxn>
                <a:cxn ang="0">
                  <a:pos x="42" y="709"/>
                </a:cxn>
                <a:cxn ang="0">
                  <a:pos x="14" y="548"/>
                </a:cxn>
                <a:cxn ang="0">
                  <a:pos x="91" y="530"/>
                </a:cxn>
                <a:cxn ang="0">
                  <a:pos x="253" y="544"/>
                </a:cxn>
                <a:cxn ang="0">
                  <a:pos x="280" y="513"/>
                </a:cxn>
                <a:cxn ang="0">
                  <a:pos x="196" y="526"/>
                </a:cxn>
                <a:cxn ang="0">
                  <a:pos x="14" y="490"/>
                </a:cxn>
                <a:cxn ang="0">
                  <a:pos x="5" y="345"/>
                </a:cxn>
                <a:cxn ang="0">
                  <a:pos x="10" y="188"/>
                </a:cxn>
                <a:cxn ang="0">
                  <a:pos x="100" y="108"/>
                </a:cxn>
                <a:cxn ang="0">
                  <a:pos x="10" y="143"/>
                </a:cxn>
                <a:cxn ang="0">
                  <a:pos x="60" y="48"/>
                </a:cxn>
                <a:cxn ang="0">
                  <a:pos x="155" y="0"/>
                </a:cxn>
              </a:cxnLst>
              <a:rect l="0" t="0" r="r" b="b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Freeform 180"/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209" y="15"/>
                </a:cxn>
                <a:cxn ang="0">
                  <a:pos x="182" y="51"/>
                </a:cxn>
                <a:cxn ang="0">
                  <a:pos x="157" y="71"/>
                </a:cxn>
                <a:cxn ang="0">
                  <a:pos x="100" y="113"/>
                </a:cxn>
                <a:cxn ang="0">
                  <a:pos x="77" y="130"/>
                </a:cxn>
                <a:cxn ang="0">
                  <a:pos x="25" y="170"/>
                </a:cxn>
                <a:cxn ang="0">
                  <a:pos x="82" y="152"/>
                </a:cxn>
                <a:cxn ang="0">
                  <a:pos x="140" y="135"/>
                </a:cxn>
                <a:cxn ang="0">
                  <a:pos x="198" y="130"/>
                </a:cxn>
                <a:cxn ang="0">
                  <a:pos x="194" y="147"/>
                </a:cxn>
                <a:cxn ang="0">
                  <a:pos x="100" y="164"/>
                </a:cxn>
                <a:cxn ang="0">
                  <a:pos x="52" y="184"/>
                </a:cxn>
                <a:cxn ang="0">
                  <a:pos x="25" y="187"/>
                </a:cxn>
                <a:cxn ang="0">
                  <a:pos x="2" y="180"/>
                </a:cxn>
                <a:cxn ang="0">
                  <a:pos x="0" y="158"/>
                </a:cxn>
                <a:cxn ang="0">
                  <a:pos x="18" y="141"/>
                </a:cxn>
                <a:cxn ang="0">
                  <a:pos x="44" y="116"/>
                </a:cxn>
                <a:cxn ang="0">
                  <a:pos x="75" y="80"/>
                </a:cxn>
                <a:cxn ang="0">
                  <a:pos x="107" y="40"/>
                </a:cxn>
                <a:cxn ang="0">
                  <a:pos x="144" y="12"/>
                </a:cxn>
                <a:cxn ang="0">
                  <a:pos x="184" y="2"/>
                </a:cxn>
                <a:cxn ang="0">
                  <a:pos x="209" y="0"/>
                </a:cxn>
              </a:cxnLst>
              <a:rect l="0" t="0" r="r" b="b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Freeform 181"/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83" y="4"/>
                </a:cxn>
                <a:cxn ang="0">
                  <a:pos x="192" y="27"/>
                </a:cxn>
                <a:cxn ang="0">
                  <a:pos x="190" y="46"/>
                </a:cxn>
                <a:cxn ang="0">
                  <a:pos x="174" y="71"/>
                </a:cxn>
                <a:cxn ang="0">
                  <a:pos x="152" y="78"/>
                </a:cxn>
                <a:cxn ang="0">
                  <a:pos x="110" y="106"/>
                </a:cxn>
                <a:cxn ang="0">
                  <a:pos x="69" y="140"/>
                </a:cxn>
                <a:cxn ang="0">
                  <a:pos x="41" y="184"/>
                </a:cxn>
                <a:cxn ang="0">
                  <a:pos x="8" y="231"/>
                </a:cxn>
                <a:cxn ang="0">
                  <a:pos x="0" y="246"/>
                </a:cxn>
                <a:cxn ang="0">
                  <a:pos x="8" y="190"/>
                </a:cxn>
                <a:cxn ang="0">
                  <a:pos x="16" y="141"/>
                </a:cxn>
                <a:cxn ang="0">
                  <a:pos x="31" y="99"/>
                </a:cxn>
                <a:cxn ang="0">
                  <a:pos x="57" y="60"/>
                </a:cxn>
                <a:cxn ang="0">
                  <a:pos x="128" y="6"/>
                </a:cxn>
                <a:cxn ang="0">
                  <a:pos x="156" y="0"/>
                </a:cxn>
              </a:cxnLst>
              <a:rect l="0" t="0" r="r" b="b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Freeform 182"/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/>
              <a:ahLst/>
              <a:cxnLst>
                <a:cxn ang="0">
                  <a:pos x="204" y="141"/>
                </a:cxn>
                <a:cxn ang="0">
                  <a:pos x="169" y="110"/>
                </a:cxn>
                <a:cxn ang="0">
                  <a:pos x="111" y="89"/>
                </a:cxn>
                <a:cxn ang="0">
                  <a:pos x="71" y="78"/>
                </a:cxn>
                <a:cxn ang="0">
                  <a:pos x="0" y="0"/>
                </a:cxn>
                <a:cxn ang="0">
                  <a:pos x="53" y="30"/>
                </a:cxn>
                <a:cxn ang="0">
                  <a:pos x="103" y="51"/>
                </a:cxn>
                <a:cxn ang="0">
                  <a:pos x="138" y="69"/>
                </a:cxn>
                <a:cxn ang="0">
                  <a:pos x="155" y="89"/>
                </a:cxn>
                <a:cxn ang="0">
                  <a:pos x="204" y="141"/>
                </a:cxn>
              </a:cxnLst>
              <a:rect l="0" t="0" r="r" b="b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Freeform 183"/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/>
              <a:ahLst/>
              <a:cxnLst>
                <a:cxn ang="0">
                  <a:pos x="115" y="368"/>
                </a:cxn>
                <a:cxn ang="0">
                  <a:pos x="58" y="368"/>
                </a:cxn>
                <a:cxn ang="0">
                  <a:pos x="40" y="364"/>
                </a:cxn>
                <a:cxn ang="0">
                  <a:pos x="40" y="349"/>
                </a:cxn>
                <a:cxn ang="0">
                  <a:pos x="28" y="336"/>
                </a:cxn>
                <a:cxn ang="0">
                  <a:pos x="9" y="323"/>
                </a:cxn>
                <a:cxn ang="0">
                  <a:pos x="19" y="309"/>
                </a:cxn>
                <a:cxn ang="0">
                  <a:pos x="19" y="291"/>
                </a:cxn>
                <a:cxn ang="0">
                  <a:pos x="5" y="269"/>
                </a:cxn>
                <a:cxn ang="0">
                  <a:pos x="5" y="246"/>
                </a:cxn>
                <a:cxn ang="0">
                  <a:pos x="14" y="219"/>
                </a:cxn>
                <a:cxn ang="0">
                  <a:pos x="14" y="161"/>
                </a:cxn>
                <a:cxn ang="0">
                  <a:pos x="0" y="107"/>
                </a:cxn>
                <a:cxn ang="0">
                  <a:pos x="5" y="67"/>
                </a:cxn>
                <a:cxn ang="0">
                  <a:pos x="5" y="0"/>
                </a:cxn>
                <a:cxn ang="0">
                  <a:pos x="40" y="101"/>
                </a:cxn>
                <a:cxn ang="0">
                  <a:pos x="71" y="197"/>
                </a:cxn>
                <a:cxn ang="0">
                  <a:pos x="93" y="300"/>
                </a:cxn>
                <a:cxn ang="0">
                  <a:pos x="115" y="368"/>
                </a:cxn>
              </a:cxnLst>
              <a:rect l="0" t="0" r="r" b="b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Freeform 184"/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/>
              <a:ahLst/>
              <a:cxnLst>
                <a:cxn ang="0">
                  <a:pos x="42" y="34"/>
                </a:cxn>
                <a:cxn ang="0">
                  <a:pos x="87" y="15"/>
                </a:cxn>
                <a:cxn ang="0">
                  <a:pos x="129" y="3"/>
                </a:cxn>
                <a:cxn ang="0">
                  <a:pos x="184" y="0"/>
                </a:cxn>
                <a:cxn ang="0">
                  <a:pos x="206" y="4"/>
                </a:cxn>
                <a:cxn ang="0">
                  <a:pos x="196" y="26"/>
                </a:cxn>
                <a:cxn ang="0">
                  <a:pos x="174" y="43"/>
                </a:cxn>
                <a:cxn ang="0">
                  <a:pos x="126" y="57"/>
                </a:cxn>
                <a:cxn ang="0">
                  <a:pos x="50" y="69"/>
                </a:cxn>
                <a:cxn ang="0">
                  <a:pos x="0" y="65"/>
                </a:cxn>
                <a:cxn ang="0">
                  <a:pos x="42" y="34"/>
                </a:cxn>
              </a:cxnLst>
              <a:rect l="0" t="0" r="r" b="b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Freeform 185"/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/>
              <a:ahLst/>
              <a:cxnLst>
                <a:cxn ang="0">
                  <a:pos x="67" y="43"/>
                </a:cxn>
                <a:cxn ang="0">
                  <a:pos x="82" y="9"/>
                </a:cxn>
                <a:cxn ang="0">
                  <a:pos x="106" y="0"/>
                </a:cxn>
                <a:cxn ang="0">
                  <a:pos x="122" y="7"/>
                </a:cxn>
                <a:cxn ang="0">
                  <a:pos x="124" y="25"/>
                </a:cxn>
                <a:cxn ang="0">
                  <a:pos x="114" y="55"/>
                </a:cxn>
                <a:cxn ang="0">
                  <a:pos x="95" y="82"/>
                </a:cxn>
                <a:cxn ang="0">
                  <a:pos x="73" y="108"/>
                </a:cxn>
                <a:cxn ang="0">
                  <a:pos x="45" y="133"/>
                </a:cxn>
                <a:cxn ang="0">
                  <a:pos x="0" y="154"/>
                </a:cxn>
                <a:cxn ang="0">
                  <a:pos x="40" y="110"/>
                </a:cxn>
                <a:cxn ang="0">
                  <a:pos x="53" y="78"/>
                </a:cxn>
                <a:cxn ang="0">
                  <a:pos x="67" y="43"/>
                </a:cxn>
              </a:cxnLst>
              <a:rect l="0" t="0" r="r" b="b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Freeform 186"/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/>
              <a:ahLst/>
              <a:cxnLst>
                <a:cxn ang="0">
                  <a:pos x="298" y="186"/>
                </a:cxn>
                <a:cxn ang="0">
                  <a:pos x="289" y="109"/>
                </a:cxn>
                <a:cxn ang="0">
                  <a:pos x="226" y="82"/>
                </a:cxn>
                <a:cxn ang="0">
                  <a:pos x="142" y="49"/>
                </a:cxn>
                <a:cxn ang="0">
                  <a:pos x="80" y="25"/>
                </a:cxn>
                <a:cxn ang="0">
                  <a:pos x="23" y="0"/>
                </a:cxn>
                <a:cxn ang="0">
                  <a:pos x="0" y="53"/>
                </a:cxn>
                <a:cxn ang="0">
                  <a:pos x="55" y="84"/>
                </a:cxn>
                <a:cxn ang="0">
                  <a:pos x="119" y="107"/>
                </a:cxn>
                <a:cxn ang="0">
                  <a:pos x="168" y="122"/>
                </a:cxn>
                <a:cxn ang="0">
                  <a:pos x="229" y="154"/>
                </a:cxn>
                <a:cxn ang="0">
                  <a:pos x="298" y="186"/>
                </a:cxn>
              </a:cxnLst>
              <a:rect l="0" t="0" r="r" b="b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96" name="Group 187"/>
          <p:cNvGrpSpPr>
            <a:grpSpLocks/>
          </p:cNvGrpSpPr>
          <p:nvPr/>
        </p:nvGrpSpPr>
        <p:grpSpPr bwMode="auto">
          <a:xfrm>
            <a:off x="223838" y="4795849"/>
            <a:ext cx="195262" cy="265113"/>
            <a:chOff x="141" y="2010"/>
            <a:chExt cx="123" cy="167"/>
          </a:xfrm>
        </p:grpSpPr>
        <p:sp>
          <p:nvSpPr>
            <p:cNvPr id="193" name="Freeform 188"/>
            <p:cNvSpPr>
              <a:spLocks/>
            </p:cNvSpPr>
            <p:nvPr/>
          </p:nvSpPr>
          <p:spPr bwMode="auto">
            <a:xfrm>
              <a:off x="141" y="2010"/>
              <a:ext cx="123" cy="167"/>
            </a:xfrm>
            <a:custGeom>
              <a:avLst/>
              <a:gdLst/>
              <a:ahLst/>
              <a:cxnLst>
                <a:cxn ang="0">
                  <a:pos x="342" y="123"/>
                </a:cxn>
                <a:cxn ang="0">
                  <a:pos x="229" y="113"/>
                </a:cxn>
                <a:cxn ang="0">
                  <a:pos x="160" y="96"/>
                </a:cxn>
                <a:cxn ang="0">
                  <a:pos x="139" y="64"/>
                </a:cxn>
                <a:cxn ang="0">
                  <a:pos x="139" y="38"/>
                </a:cxn>
                <a:cxn ang="0">
                  <a:pos x="121" y="15"/>
                </a:cxn>
                <a:cxn ang="0">
                  <a:pos x="58" y="0"/>
                </a:cxn>
                <a:cxn ang="0">
                  <a:pos x="0" y="5"/>
                </a:cxn>
                <a:cxn ang="0">
                  <a:pos x="70" y="650"/>
                </a:cxn>
                <a:cxn ang="0">
                  <a:pos x="121" y="710"/>
                </a:cxn>
                <a:cxn ang="0">
                  <a:pos x="183" y="768"/>
                </a:cxn>
                <a:cxn ang="0">
                  <a:pos x="273" y="813"/>
                </a:cxn>
                <a:cxn ang="0">
                  <a:pos x="377" y="827"/>
                </a:cxn>
                <a:cxn ang="0">
                  <a:pos x="518" y="835"/>
                </a:cxn>
                <a:cxn ang="0">
                  <a:pos x="599" y="823"/>
                </a:cxn>
                <a:cxn ang="0">
                  <a:pos x="617" y="777"/>
                </a:cxn>
                <a:cxn ang="0">
                  <a:pos x="608" y="718"/>
                </a:cxn>
                <a:cxn ang="0">
                  <a:pos x="550" y="537"/>
                </a:cxn>
                <a:cxn ang="0">
                  <a:pos x="500" y="357"/>
                </a:cxn>
                <a:cxn ang="0">
                  <a:pos x="478" y="221"/>
                </a:cxn>
                <a:cxn ang="0">
                  <a:pos x="478" y="186"/>
                </a:cxn>
                <a:cxn ang="0">
                  <a:pos x="446" y="136"/>
                </a:cxn>
                <a:cxn ang="0">
                  <a:pos x="409" y="123"/>
                </a:cxn>
                <a:cxn ang="0">
                  <a:pos x="342" y="123"/>
                </a:cxn>
              </a:cxnLst>
              <a:rect l="0" t="0" r="r" b="b"/>
              <a:pathLst>
                <a:path w="617" h="835">
                  <a:moveTo>
                    <a:pt x="342" y="123"/>
                  </a:moveTo>
                  <a:lnTo>
                    <a:pt x="229" y="113"/>
                  </a:lnTo>
                  <a:lnTo>
                    <a:pt x="160" y="96"/>
                  </a:lnTo>
                  <a:lnTo>
                    <a:pt x="139" y="64"/>
                  </a:lnTo>
                  <a:lnTo>
                    <a:pt x="139" y="38"/>
                  </a:lnTo>
                  <a:lnTo>
                    <a:pt x="121" y="15"/>
                  </a:lnTo>
                  <a:lnTo>
                    <a:pt x="58" y="0"/>
                  </a:lnTo>
                  <a:lnTo>
                    <a:pt x="0" y="5"/>
                  </a:lnTo>
                  <a:lnTo>
                    <a:pt x="70" y="650"/>
                  </a:lnTo>
                  <a:lnTo>
                    <a:pt x="121" y="710"/>
                  </a:lnTo>
                  <a:lnTo>
                    <a:pt x="183" y="768"/>
                  </a:lnTo>
                  <a:lnTo>
                    <a:pt x="273" y="813"/>
                  </a:lnTo>
                  <a:lnTo>
                    <a:pt x="377" y="827"/>
                  </a:lnTo>
                  <a:lnTo>
                    <a:pt x="518" y="835"/>
                  </a:lnTo>
                  <a:lnTo>
                    <a:pt x="599" y="823"/>
                  </a:lnTo>
                  <a:lnTo>
                    <a:pt x="617" y="777"/>
                  </a:lnTo>
                  <a:lnTo>
                    <a:pt x="608" y="718"/>
                  </a:lnTo>
                  <a:lnTo>
                    <a:pt x="550" y="537"/>
                  </a:lnTo>
                  <a:lnTo>
                    <a:pt x="500" y="357"/>
                  </a:lnTo>
                  <a:lnTo>
                    <a:pt x="478" y="221"/>
                  </a:lnTo>
                  <a:lnTo>
                    <a:pt x="478" y="186"/>
                  </a:lnTo>
                  <a:lnTo>
                    <a:pt x="446" y="136"/>
                  </a:lnTo>
                  <a:lnTo>
                    <a:pt x="409" y="123"/>
                  </a:lnTo>
                  <a:lnTo>
                    <a:pt x="342" y="123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Freeform 189"/>
            <p:cNvSpPr>
              <a:spLocks/>
            </p:cNvSpPr>
            <p:nvPr/>
          </p:nvSpPr>
          <p:spPr bwMode="auto">
            <a:xfrm>
              <a:off x="143" y="2019"/>
              <a:ext cx="106" cy="153"/>
            </a:xfrm>
            <a:custGeom>
              <a:avLst/>
              <a:gdLst/>
              <a:ahLst/>
              <a:cxnLst>
                <a:cxn ang="0">
                  <a:pos x="347" y="154"/>
                </a:cxn>
                <a:cxn ang="0">
                  <a:pos x="248" y="150"/>
                </a:cxn>
                <a:cxn ang="0">
                  <a:pos x="143" y="131"/>
                </a:cxn>
                <a:cxn ang="0">
                  <a:pos x="81" y="99"/>
                </a:cxn>
                <a:cxn ang="0">
                  <a:pos x="46" y="72"/>
                </a:cxn>
                <a:cxn ang="0">
                  <a:pos x="0" y="0"/>
                </a:cxn>
                <a:cxn ang="0">
                  <a:pos x="67" y="589"/>
                </a:cxn>
                <a:cxn ang="0">
                  <a:pos x="113" y="643"/>
                </a:cxn>
                <a:cxn ang="0">
                  <a:pos x="162" y="694"/>
                </a:cxn>
                <a:cxn ang="0">
                  <a:pos x="225" y="729"/>
                </a:cxn>
                <a:cxn ang="0">
                  <a:pos x="279" y="747"/>
                </a:cxn>
                <a:cxn ang="0">
                  <a:pos x="347" y="756"/>
                </a:cxn>
                <a:cxn ang="0">
                  <a:pos x="409" y="766"/>
                </a:cxn>
                <a:cxn ang="0">
                  <a:pos x="480" y="766"/>
                </a:cxn>
                <a:cxn ang="0">
                  <a:pos x="512" y="756"/>
                </a:cxn>
                <a:cxn ang="0">
                  <a:pos x="531" y="729"/>
                </a:cxn>
                <a:cxn ang="0">
                  <a:pos x="522" y="685"/>
                </a:cxn>
                <a:cxn ang="0">
                  <a:pos x="476" y="581"/>
                </a:cxn>
                <a:cxn ang="0">
                  <a:pos x="399" y="229"/>
                </a:cxn>
                <a:cxn ang="0">
                  <a:pos x="387" y="180"/>
                </a:cxn>
                <a:cxn ang="0">
                  <a:pos x="347" y="154"/>
                </a:cxn>
              </a:cxnLst>
              <a:rect l="0" t="0" r="r" b="b"/>
              <a:pathLst>
                <a:path w="531" h="766">
                  <a:moveTo>
                    <a:pt x="347" y="154"/>
                  </a:moveTo>
                  <a:lnTo>
                    <a:pt x="248" y="150"/>
                  </a:lnTo>
                  <a:lnTo>
                    <a:pt x="143" y="131"/>
                  </a:lnTo>
                  <a:lnTo>
                    <a:pt x="81" y="99"/>
                  </a:lnTo>
                  <a:lnTo>
                    <a:pt x="46" y="72"/>
                  </a:lnTo>
                  <a:lnTo>
                    <a:pt x="0" y="0"/>
                  </a:lnTo>
                  <a:lnTo>
                    <a:pt x="67" y="589"/>
                  </a:lnTo>
                  <a:lnTo>
                    <a:pt x="113" y="643"/>
                  </a:lnTo>
                  <a:lnTo>
                    <a:pt x="162" y="694"/>
                  </a:lnTo>
                  <a:lnTo>
                    <a:pt x="225" y="729"/>
                  </a:lnTo>
                  <a:lnTo>
                    <a:pt x="279" y="747"/>
                  </a:lnTo>
                  <a:lnTo>
                    <a:pt x="347" y="756"/>
                  </a:lnTo>
                  <a:lnTo>
                    <a:pt x="409" y="766"/>
                  </a:lnTo>
                  <a:lnTo>
                    <a:pt x="480" y="766"/>
                  </a:lnTo>
                  <a:lnTo>
                    <a:pt x="512" y="756"/>
                  </a:lnTo>
                  <a:lnTo>
                    <a:pt x="531" y="729"/>
                  </a:lnTo>
                  <a:lnTo>
                    <a:pt x="522" y="685"/>
                  </a:lnTo>
                  <a:lnTo>
                    <a:pt x="476" y="581"/>
                  </a:lnTo>
                  <a:lnTo>
                    <a:pt x="399" y="229"/>
                  </a:lnTo>
                  <a:lnTo>
                    <a:pt x="387" y="180"/>
                  </a:lnTo>
                  <a:lnTo>
                    <a:pt x="347" y="1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" name="Freeform 190"/>
          <p:cNvSpPr>
            <a:spLocks/>
          </p:cNvSpPr>
          <p:nvPr/>
        </p:nvSpPr>
        <p:spPr bwMode="auto">
          <a:xfrm>
            <a:off x="703268" y="5097464"/>
            <a:ext cx="14287" cy="223838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43" y="36"/>
              </a:cxn>
              <a:cxn ang="0">
                <a:pos x="27" y="63"/>
              </a:cxn>
              <a:cxn ang="0">
                <a:pos x="14" y="122"/>
              </a:cxn>
              <a:cxn ang="0">
                <a:pos x="32" y="176"/>
              </a:cxn>
              <a:cxn ang="0">
                <a:pos x="21" y="491"/>
              </a:cxn>
              <a:cxn ang="0">
                <a:pos x="21" y="693"/>
              </a:cxn>
              <a:cxn ang="0">
                <a:pos x="0" y="703"/>
              </a:cxn>
              <a:cxn ang="0">
                <a:pos x="2" y="284"/>
              </a:cxn>
              <a:cxn ang="0">
                <a:pos x="21" y="184"/>
              </a:cxn>
              <a:cxn ang="0">
                <a:pos x="10" y="137"/>
              </a:cxn>
              <a:cxn ang="0">
                <a:pos x="4" y="120"/>
              </a:cxn>
              <a:cxn ang="0">
                <a:pos x="12" y="69"/>
              </a:cxn>
              <a:cxn ang="0">
                <a:pos x="27" y="40"/>
              </a:cxn>
              <a:cxn ang="0">
                <a:pos x="29" y="0"/>
              </a:cxn>
            </a:cxnLst>
            <a:rect l="0" t="0" r="r" b="b"/>
            <a:pathLst>
              <a:path w="43" h="703">
                <a:moveTo>
                  <a:pt x="29" y="0"/>
                </a:moveTo>
                <a:lnTo>
                  <a:pt x="43" y="36"/>
                </a:lnTo>
                <a:lnTo>
                  <a:pt x="27" y="63"/>
                </a:lnTo>
                <a:lnTo>
                  <a:pt x="14" y="122"/>
                </a:lnTo>
                <a:lnTo>
                  <a:pt x="32" y="176"/>
                </a:lnTo>
                <a:lnTo>
                  <a:pt x="21" y="491"/>
                </a:lnTo>
                <a:lnTo>
                  <a:pt x="21" y="693"/>
                </a:lnTo>
                <a:lnTo>
                  <a:pt x="0" y="703"/>
                </a:lnTo>
                <a:lnTo>
                  <a:pt x="2" y="284"/>
                </a:lnTo>
                <a:lnTo>
                  <a:pt x="21" y="184"/>
                </a:lnTo>
                <a:lnTo>
                  <a:pt x="10" y="137"/>
                </a:lnTo>
                <a:lnTo>
                  <a:pt x="4" y="120"/>
                </a:lnTo>
                <a:lnTo>
                  <a:pt x="12" y="69"/>
                </a:lnTo>
                <a:lnTo>
                  <a:pt x="27" y="40"/>
                </a:lnTo>
                <a:lnTo>
                  <a:pt x="29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6" name="Freeform 191"/>
          <p:cNvSpPr>
            <a:spLocks/>
          </p:cNvSpPr>
          <p:nvPr/>
        </p:nvSpPr>
        <p:spPr bwMode="auto">
          <a:xfrm>
            <a:off x="646118" y="5100649"/>
            <a:ext cx="34925" cy="11113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57" y="26"/>
              </a:cxn>
              <a:cxn ang="0">
                <a:pos x="9" y="36"/>
              </a:cxn>
              <a:cxn ang="0">
                <a:pos x="0" y="36"/>
              </a:cxn>
              <a:cxn ang="0">
                <a:pos x="29" y="11"/>
              </a:cxn>
              <a:cxn ang="0">
                <a:pos x="112" y="0"/>
              </a:cxn>
            </a:cxnLst>
            <a:rect l="0" t="0" r="r" b="b"/>
            <a:pathLst>
              <a:path w="112" h="36">
                <a:moveTo>
                  <a:pt x="112" y="0"/>
                </a:moveTo>
                <a:lnTo>
                  <a:pt x="57" y="26"/>
                </a:lnTo>
                <a:lnTo>
                  <a:pt x="9" y="36"/>
                </a:lnTo>
                <a:lnTo>
                  <a:pt x="0" y="36"/>
                </a:lnTo>
                <a:lnTo>
                  <a:pt x="29" y="11"/>
                </a:lnTo>
                <a:lnTo>
                  <a:pt x="112" y="0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" name="Freeform 192"/>
          <p:cNvSpPr>
            <a:spLocks/>
          </p:cNvSpPr>
          <p:nvPr/>
        </p:nvSpPr>
        <p:spPr bwMode="auto">
          <a:xfrm>
            <a:off x="498476" y="4519614"/>
            <a:ext cx="47625" cy="128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10"/>
              </a:cxn>
              <a:cxn ang="0">
                <a:pos x="17" y="34"/>
              </a:cxn>
              <a:cxn ang="0">
                <a:pos x="36" y="22"/>
              </a:cxn>
              <a:cxn ang="0">
                <a:pos x="33" y="50"/>
              </a:cxn>
              <a:cxn ang="0">
                <a:pos x="58" y="46"/>
              </a:cxn>
              <a:cxn ang="0">
                <a:pos x="39" y="69"/>
              </a:cxn>
              <a:cxn ang="0">
                <a:pos x="91" y="73"/>
              </a:cxn>
              <a:cxn ang="0">
                <a:pos x="61" y="101"/>
              </a:cxn>
              <a:cxn ang="0">
                <a:pos x="105" y="101"/>
              </a:cxn>
              <a:cxn ang="0">
                <a:pos x="75" y="130"/>
              </a:cxn>
              <a:cxn ang="0">
                <a:pos x="121" y="127"/>
              </a:cxn>
              <a:cxn ang="0">
                <a:pos x="92" y="167"/>
              </a:cxn>
              <a:cxn ang="0">
                <a:pos x="133" y="164"/>
              </a:cxn>
              <a:cxn ang="0">
                <a:pos x="98" y="199"/>
              </a:cxn>
              <a:cxn ang="0">
                <a:pos x="150" y="205"/>
              </a:cxn>
              <a:cxn ang="0">
                <a:pos x="105" y="237"/>
              </a:cxn>
              <a:cxn ang="0">
                <a:pos x="150" y="250"/>
              </a:cxn>
              <a:cxn ang="0">
                <a:pos x="101" y="266"/>
              </a:cxn>
              <a:cxn ang="0">
                <a:pos x="146" y="293"/>
              </a:cxn>
              <a:cxn ang="0">
                <a:pos x="98" y="312"/>
              </a:cxn>
              <a:cxn ang="0">
                <a:pos x="140" y="343"/>
              </a:cxn>
              <a:cxn ang="0">
                <a:pos x="98" y="355"/>
              </a:cxn>
              <a:cxn ang="0">
                <a:pos x="121" y="382"/>
              </a:cxn>
              <a:cxn ang="0">
                <a:pos x="88" y="407"/>
              </a:cxn>
            </a:cxnLst>
            <a:rect l="0" t="0" r="r" b="b"/>
            <a:pathLst>
              <a:path w="150" h="407">
                <a:moveTo>
                  <a:pt x="0" y="0"/>
                </a:moveTo>
                <a:lnTo>
                  <a:pt x="20" y="10"/>
                </a:lnTo>
                <a:lnTo>
                  <a:pt x="17" y="34"/>
                </a:lnTo>
                <a:lnTo>
                  <a:pt x="36" y="22"/>
                </a:lnTo>
                <a:lnTo>
                  <a:pt x="33" y="50"/>
                </a:lnTo>
                <a:lnTo>
                  <a:pt x="58" y="46"/>
                </a:lnTo>
                <a:lnTo>
                  <a:pt x="39" y="69"/>
                </a:lnTo>
                <a:lnTo>
                  <a:pt x="91" y="73"/>
                </a:lnTo>
                <a:lnTo>
                  <a:pt x="61" y="101"/>
                </a:lnTo>
                <a:lnTo>
                  <a:pt x="105" y="101"/>
                </a:lnTo>
                <a:lnTo>
                  <a:pt x="75" y="130"/>
                </a:lnTo>
                <a:lnTo>
                  <a:pt x="121" y="127"/>
                </a:lnTo>
                <a:lnTo>
                  <a:pt x="92" y="167"/>
                </a:lnTo>
                <a:lnTo>
                  <a:pt x="133" y="164"/>
                </a:lnTo>
                <a:lnTo>
                  <a:pt x="98" y="199"/>
                </a:lnTo>
                <a:lnTo>
                  <a:pt x="150" y="205"/>
                </a:lnTo>
                <a:lnTo>
                  <a:pt x="105" y="237"/>
                </a:lnTo>
                <a:lnTo>
                  <a:pt x="150" y="250"/>
                </a:lnTo>
                <a:lnTo>
                  <a:pt x="101" y="266"/>
                </a:lnTo>
                <a:lnTo>
                  <a:pt x="146" y="293"/>
                </a:lnTo>
                <a:lnTo>
                  <a:pt x="98" y="312"/>
                </a:lnTo>
                <a:lnTo>
                  <a:pt x="140" y="343"/>
                </a:lnTo>
                <a:lnTo>
                  <a:pt x="98" y="355"/>
                </a:lnTo>
                <a:lnTo>
                  <a:pt x="121" y="382"/>
                </a:lnTo>
                <a:lnTo>
                  <a:pt x="88" y="40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" name="Text Box 193"/>
          <p:cNvSpPr txBox="1">
            <a:spLocks noChangeArrowheads="1"/>
          </p:cNvSpPr>
          <p:nvPr/>
        </p:nvSpPr>
        <p:spPr bwMode="auto">
          <a:xfrm>
            <a:off x="7772400" y="52355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199" name="Oval 194"/>
          <p:cNvSpPr>
            <a:spLocks noChangeArrowheads="1"/>
          </p:cNvSpPr>
          <p:nvPr/>
        </p:nvSpPr>
        <p:spPr bwMode="auto">
          <a:xfrm>
            <a:off x="762001" y="4625987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8697" name="Group 195"/>
          <p:cNvGrpSpPr>
            <a:grpSpLocks/>
          </p:cNvGrpSpPr>
          <p:nvPr/>
        </p:nvGrpSpPr>
        <p:grpSpPr bwMode="auto">
          <a:xfrm>
            <a:off x="7926388" y="4262439"/>
            <a:ext cx="709612" cy="495300"/>
            <a:chOff x="4993" y="1674"/>
            <a:chExt cx="447" cy="312"/>
          </a:xfrm>
        </p:grpSpPr>
        <p:grpSp>
          <p:nvGrpSpPr>
            <p:cNvPr id="1138698" name="Group 196"/>
            <p:cNvGrpSpPr>
              <a:grpSpLocks/>
            </p:cNvGrpSpPr>
            <p:nvPr/>
          </p:nvGrpSpPr>
          <p:grpSpPr bwMode="auto">
            <a:xfrm>
              <a:off x="4993" y="1674"/>
              <a:ext cx="345" cy="282"/>
              <a:chOff x="4993" y="1674"/>
              <a:chExt cx="345" cy="282"/>
            </a:xfrm>
          </p:grpSpPr>
          <p:grpSp>
            <p:nvGrpSpPr>
              <p:cNvPr id="1138699" name="Group 197"/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1138700" name="Group 198"/>
                <p:cNvGrpSpPr>
                  <a:grpSpLocks/>
                </p:cNvGrpSpPr>
                <p:nvPr/>
              </p:nvGrpSpPr>
              <p:grpSpPr bwMode="auto">
                <a:xfrm>
                  <a:off x="4993" y="1833"/>
                  <a:ext cx="345" cy="123"/>
                  <a:chOff x="4993" y="1833"/>
                  <a:chExt cx="345" cy="123"/>
                </a:xfrm>
              </p:grpSpPr>
              <p:sp>
                <p:nvSpPr>
                  <p:cNvPr id="249" name="Freeform 199"/>
                  <p:cNvSpPr>
                    <a:spLocks/>
                  </p:cNvSpPr>
                  <p:nvPr/>
                </p:nvSpPr>
                <p:spPr bwMode="auto">
                  <a:xfrm>
                    <a:off x="5140" y="1833"/>
                    <a:ext cx="198" cy="123"/>
                  </a:xfrm>
                  <a:custGeom>
                    <a:avLst/>
                    <a:gdLst/>
                    <a:ahLst/>
                    <a:cxnLst>
                      <a:cxn ang="0">
                        <a:pos x="0" y="225"/>
                      </a:cxn>
                      <a:cxn ang="0">
                        <a:pos x="0" y="738"/>
                      </a:cxn>
                      <a:cxn ang="0">
                        <a:pos x="1188" y="360"/>
                      </a:cxn>
                      <a:cxn ang="0">
                        <a:pos x="1188" y="0"/>
                      </a:cxn>
                      <a:cxn ang="0">
                        <a:pos x="0" y="225"/>
                      </a:cxn>
                    </a:cxnLst>
                    <a:rect l="0" t="0" r="r" b="b"/>
                    <a:pathLst>
                      <a:path w="1188" h="738">
                        <a:moveTo>
                          <a:pt x="0" y="225"/>
                        </a:moveTo>
                        <a:lnTo>
                          <a:pt x="0" y="738"/>
                        </a:lnTo>
                        <a:lnTo>
                          <a:pt x="1188" y="360"/>
                        </a:lnTo>
                        <a:lnTo>
                          <a:pt x="1188" y="0"/>
                        </a:lnTo>
                        <a:lnTo>
                          <a:pt x="0" y="2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200"/>
                  <p:cNvSpPr>
                    <a:spLocks/>
                  </p:cNvSpPr>
                  <p:nvPr/>
                </p:nvSpPr>
                <p:spPr bwMode="auto">
                  <a:xfrm>
                    <a:off x="4993" y="1862"/>
                    <a:ext cx="147" cy="94"/>
                  </a:xfrm>
                  <a:custGeom>
                    <a:avLst/>
                    <a:gdLst/>
                    <a:ahLst/>
                    <a:cxnLst>
                      <a:cxn ang="0">
                        <a:pos x="882" y="50"/>
                      </a:cxn>
                      <a:cxn ang="0">
                        <a:pos x="882" y="563"/>
                      </a:cxn>
                      <a:cxn ang="0">
                        <a:pos x="0" y="436"/>
                      </a:cxn>
                      <a:cxn ang="0">
                        <a:pos x="0" y="0"/>
                      </a:cxn>
                      <a:cxn ang="0">
                        <a:pos x="882" y="50"/>
                      </a:cxn>
                    </a:cxnLst>
                    <a:rect l="0" t="0" r="r" b="b"/>
                    <a:pathLst>
                      <a:path w="882" h="563">
                        <a:moveTo>
                          <a:pt x="882" y="50"/>
                        </a:moveTo>
                        <a:lnTo>
                          <a:pt x="882" y="563"/>
                        </a:lnTo>
                        <a:lnTo>
                          <a:pt x="0" y="436"/>
                        </a:lnTo>
                        <a:lnTo>
                          <a:pt x="0" y="0"/>
                        </a:lnTo>
                        <a:lnTo>
                          <a:pt x="882" y="5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201"/>
                  <p:cNvSpPr>
                    <a:spLocks/>
                  </p:cNvSpPr>
                  <p:nvPr/>
                </p:nvSpPr>
                <p:spPr bwMode="auto">
                  <a:xfrm>
                    <a:off x="4993" y="1833"/>
                    <a:ext cx="345" cy="38"/>
                  </a:xfrm>
                  <a:custGeom>
                    <a:avLst/>
                    <a:gdLst/>
                    <a:ahLst/>
                    <a:cxnLst>
                      <a:cxn ang="0">
                        <a:pos x="0" y="175"/>
                      </a:cxn>
                      <a:cxn ang="0">
                        <a:pos x="892" y="225"/>
                      </a:cxn>
                      <a:cxn ang="0">
                        <a:pos x="2070" y="0"/>
                      </a:cxn>
                      <a:cxn ang="0">
                        <a:pos x="1202" y="0"/>
                      </a:cxn>
                      <a:cxn ang="0">
                        <a:pos x="0" y="175"/>
                      </a:cxn>
                    </a:cxnLst>
                    <a:rect l="0" t="0" r="r" b="b"/>
                    <a:pathLst>
                      <a:path w="2070" h="225">
                        <a:moveTo>
                          <a:pt x="0" y="175"/>
                        </a:moveTo>
                        <a:lnTo>
                          <a:pt x="892" y="225"/>
                        </a:lnTo>
                        <a:lnTo>
                          <a:pt x="2070" y="0"/>
                        </a:lnTo>
                        <a:lnTo>
                          <a:pt x="1202" y="0"/>
                        </a:lnTo>
                        <a:lnTo>
                          <a:pt x="0" y="17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44" name="Freeform 202"/>
                <p:cNvSpPr>
                  <a:spLocks/>
                </p:cNvSpPr>
                <p:nvPr/>
              </p:nvSpPr>
              <p:spPr bwMode="auto">
                <a:xfrm>
                  <a:off x="5105" y="1823"/>
                  <a:ext cx="126" cy="35"/>
                </a:xfrm>
                <a:custGeom>
                  <a:avLst/>
                  <a:gdLst/>
                  <a:ahLst/>
                  <a:cxnLst>
                    <a:cxn ang="0">
                      <a:pos x="0" y="120"/>
                    </a:cxn>
                    <a:cxn ang="0">
                      <a:pos x="0" y="188"/>
                    </a:cxn>
                    <a:cxn ang="0">
                      <a:pos x="351" y="210"/>
                    </a:cxn>
                    <a:cxn ang="0">
                      <a:pos x="751" y="135"/>
                    </a:cxn>
                    <a:cxn ang="0">
                      <a:pos x="751" y="0"/>
                    </a:cxn>
                    <a:cxn ang="0">
                      <a:pos x="0" y="120"/>
                    </a:cxn>
                  </a:cxnLst>
                  <a:rect l="0" t="0" r="r" b="b"/>
                  <a:pathLst>
                    <a:path w="751" h="210">
                      <a:moveTo>
                        <a:pt x="0" y="120"/>
                      </a:moveTo>
                      <a:lnTo>
                        <a:pt x="0" y="188"/>
                      </a:lnTo>
                      <a:lnTo>
                        <a:pt x="351" y="210"/>
                      </a:lnTo>
                      <a:lnTo>
                        <a:pt x="751" y="135"/>
                      </a:lnTo>
                      <a:lnTo>
                        <a:pt x="751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8701" name="Group 203"/>
                <p:cNvGrpSpPr>
                  <a:grpSpLocks/>
                </p:cNvGrpSpPr>
                <p:nvPr/>
              </p:nvGrpSpPr>
              <p:grpSpPr bwMode="auto">
                <a:xfrm>
                  <a:off x="5020" y="1674"/>
                  <a:ext cx="279" cy="176"/>
                  <a:chOff x="5020" y="1674"/>
                  <a:chExt cx="279" cy="176"/>
                </a:xfrm>
              </p:grpSpPr>
              <p:sp>
                <p:nvSpPr>
                  <p:cNvPr id="246" name="Freeform 204"/>
                  <p:cNvSpPr>
                    <a:spLocks/>
                  </p:cNvSpPr>
                  <p:nvPr/>
                </p:nvSpPr>
                <p:spPr bwMode="auto">
                  <a:xfrm>
                    <a:off x="5139" y="1674"/>
                    <a:ext cx="160" cy="172"/>
                  </a:xfrm>
                  <a:custGeom>
                    <a:avLst/>
                    <a:gdLst/>
                    <a:ahLst/>
                    <a:cxnLst>
                      <a:cxn ang="0">
                        <a:pos x="135" y="1031"/>
                      </a:cxn>
                      <a:cxn ang="0">
                        <a:pos x="0" y="33"/>
                      </a:cxn>
                      <a:cxn ang="0">
                        <a:pos x="827" y="0"/>
                      </a:cxn>
                      <a:cxn ang="0">
                        <a:pos x="960" y="889"/>
                      </a:cxn>
                      <a:cxn ang="0">
                        <a:pos x="135" y="1031"/>
                      </a:cxn>
                    </a:cxnLst>
                    <a:rect l="0" t="0" r="r" b="b"/>
                    <a:pathLst>
                      <a:path w="960" h="1031">
                        <a:moveTo>
                          <a:pt x="135" y="1031"/>
                        </a:moveTo>
                        <a:lnTo>
                          <a:pt x="0" y="33"/>
                        </a:lnTo>
                        <a:lnTo>
                          <a:pt x="827" y="0"/>
                        </a:lnTo>
                        <a:lnTo>
                          <a:pt x="960" y="889"/>
                        </a:lnTo>
                        <a:lnTo>
                          <a:pt x="135" y="10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05"/>
                  <p:cNvSpPr>
                    <a:spLocks/>
                  </p:cNvSpPr>
                  <p:nvPr/>
                </p:nvSpPr>
                <p:spPr bwMode="auto">
                  <a:xfrm>
                    <a:off x="5020" y="1679"/>
                    <a:ext cx="141" cy="171"/>
                  </a:xfrm>
                  <a:custGeom>
                    <a:avLst/>
                    <a:gdLst/>
                    <a:ahLst/>
                    <a:cxnLst>
                      <a:cxn ang="0">
                        <a:pos x="715" y="0"/>
                      </a:cxn>
                      <a:cxn ang="0">
                        <a:pos x="0" y="228"/>
                      </a:cxn>
                      <a:cxn ang="0">
                        <a:pos x="102" y="1026"/>
                      </a:cxn>
                      <a:cxn ang="0">
                        <a:pos x="850" y="1000"/>
                      </a:cxn>
                      <a:cxn ang="0">
                        <a:pos x="715" y="0"/>
                      </a:cxn>
                    </a:cxnLst>
                    <a:rect l="0" t="0" r="r" b="b"/>
                    <a:pathLst>
                      <a:path w="850" h="1026">
                        <a:moveTo>
                          <a:pt x="715" y="0"/>
                        </a:moveTo>
                        <a:lnTo>
                          <a:pt x="0" y="228"/>
                        </a:lnTo>
                        <a:lnTo>
                          <a:pt x="102" y="1026"/>
                        </a:lnTo>
                        <a:lnTo>
                          <a:pt x="850" y="1000"/>
                        </a:lnTo>
                        <a:lnTo>
                          <a:pt x="71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06"/>
                  <p:cNvSpPr>
                    <a:spLocks/>
                  </p:cNvSpPr>
                  <p:nvPr/>
                </p:nvSpPr>
                <p:spPr bwMode="auto">
                  <a:xfrm>
                    <a:off x="5166" y="1691"/>
                    <a:ext cx="115" cy="129"/>
                  </a:xfrm>
                  <a:custGeom>
                    <a:avLst/>
                    <a:gdLst/>
                    <a:ahLst/>
                    <a:cxnLst>
                      <a:cxn ang="0">
                        <a:pos x="0" y="36"/>
                      </a:cxn>
                      <a:cxn ang="0">
                        <a:pos x="98" y="778"/>
                      </a:cxn>
                      <a:cxn ang="0">
                        <a:pos x="689" y="689"/>
                      </a:cxn>
                      <a:cxn ang="0">
                        <a:pos x="587" y="0"/>
                      </a:cxn>
                      <a:cxn ang="0">
                        <a:pos x="0" y="36"/>
                      </a:cxn>
                    </a:cxnLst>
                    <a:rect l="0" t="0" r="r" b="b"/>
                    <a:pathLst>
                      <a:path w="689" h="778">
                        <a:moveTo>
                          <a:pt x="0" y="36"/>
                        </a:moveTo>
                        <a:lnTo>
                          <a:pt x="98" y="778"/>
                        </a:lnTo>
                        <a:lnTo>
                          <a:pt x="689" y="689"/>
                        </a:lnTo>
                        <a:lnTo>
                          <a:pt x="58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38702" name="Group 207"/>
              <p:cNvGrpSpPr>
                <a:grpSpLocks/>
              </p:cNvGrpSpPr>
              <p:nvPr/>
            </p:nvGrpSpPr>
            <p:grpSpPr bwMode="auto">
              <a:xfrm>
                <a:off x="5212" y="1846"/>
                <a:ext cx="113" cy="80"/>
                <a:chOff x="5212" y="1846"/>
                <a:chExt cx="113" cy="80"/>
              </a:xfrm>
            </p:grpSpPr>
            <p:sp>
              <p:nvSpPr>
                <p:cNvPr id="236" name="Freeform 208"/>
                <p:cNvSpPr>
                  <a:spLocks/>
                </p:cNvSpPr>
                <p:nvPr/>
              </p:nvSpPr>
              <p:spPr bwMode="auto">
                <a:xfrm>
                  <a:off x="5212" y="1846"/>
                  <a:ext cx="112" cy="80"/>
                </a:xfrm>
                <a:custGeom>
                  <a:avLst/>
                  <a:gdLst/>
                  <a:ahLst/>
                  <a:cxnLst>
                    <a:cxn ang="0">
                      <a:pos x="674" y="0"/>
                    </a:cxn>
                    <a:cxn ang="0">
                      <a:pos x="0" y="143"/>
                    </a:cxn>
                    <a:cxn ang="0">
                      <a:pos x="0" y="482"/>
                    </a:cxn>
                    <a:cxn ang="0">
                      <a:pos x="674" y="271"/>
                    </a:cxn>
                    <a:cxn ang="0">
                      <a:pos x="674" y="0"/>
                    </a:cxn>
                  </a:cxnLst>
                  <a:rect l="0" t="0" r="r" b="b"/>
                  <a:pathLst>
                    <a:path w="674" h="482">
                      <a:moveTo>
                        <a:pt x="674" y="0"/>
                      </a:moveTo>
                      <a:lnTo>
                        <a:pt x="0" y="143"/>
                      </a:lnTo>
                      <a:lnTo>
                        <a:pt x="0" y="482"/>
                      </a:lnTo>
                      <a:lnTo>
                        <a:pt x="674" y="271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7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86" y="1866"/>
                  <a:ext cx="30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8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5231" y="1876"/>
                  <a:ext cx="39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9" name="Line 211"/>
                <p:cNvSpPr>
                  <a:spLocks noChangeShapeType="1"/>
                </p:cNvSpPr>
                <p:nvPr/>
              </p:nvSpPr>
              <p:spPr bwMode="auto">
                <a:xfrm>
                  <a:off x="5277" y="1856"/>
                  <a:ext cx="1" cy="5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0" name="Line 212"/>
                <p:cNvSpPr>
                  <a:spLocks noChangeShapeType="1"/>
                </p:cNvSpPr>
                <p:nvPr/>
              </p:nvSpPr>
              <p:spPr bwMode="auto">
                <a:xfrm>
                  <a:off x="5223" y="1868"/>
                  <a:ext cx="1" cy="57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5223" y="1867"/>
                  <a:ext cx="102" cy="26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223" y="1860"/>
                  <a:ext cx="102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38703" name="Group 215"/>
            <p:cNvGrpSpPr>
              <a:grpSpLocks/>
            </p:cNvGrpSpPr>
            <p:nvPr/>
          </p:nvGrpSpPr>
          <p:grpSpPr bwMode="auto">
            <a:xfrm>
              <a:off x="5170" y="1848"/>
              <a:ext cx="270" cy="138"/>
              <a:chOff x="5170" y="1848"/>
              <a:chExt cx="270" cy="138"/>
            </a:xfrm>
          </p:grpSpPr>
          <p:grpSp>
            <p:nvGrpSpPr>
              <p:cNvPr id="1138704" name="Group 216"/>
              <p:cNvGrpSpPr>
                <a:grpSpLocks/>
              </p:cNvGrpSpPr>
              <p:nvPr/>
            </p:nvGrpSpPr>
            <p:grpSpPr bwMode="auto">
              <a:xfrm>
                <a:off x="5188" y="1923"/>
                <a:ext cx="43" cy="32"/>
                <a:chOff x="5188" y="1923"/>
                <a:chExt cx="43" cy="32"/>
              </a:xfrm>
            </p:grpSpPr>
            <p:sp>
              <p:nvSpPr>
                <p:cNvPr id="232" name="Freeform 217"/>
                <p:cNvSpPr>
                  <a:spLocks/>
                </p:cNvSpPr>
                <p:nvPr/>
              </p:nvSpPr>
              <p:spPr bwMode="auto">
                <a:xfrm>
                  <a:off x="5188" y="1923"/>
                  <a:ext cx="12" cy="32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183"/>
                    </a:cxn>
                    <a:cxn ang="0">
                      <a:pos x="55" y="194"/>
                    </a:cxn>
                    <a:cxn ang="0">
                      <a:pos x="75" y="8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75" h="194">
                      <a:moveTo>
                        <a:pt x="23" y="0"/>
                      </a:moveTo>
                      <a:lnTo>
                        <a:pt x="0" y="183"/>
                      </a:lnTo>
                      <a:lnTo>
                        <a:pt x="55" y="194"/>
                      </a:lnTo>
                      <a:lnTo>
                        <a:pt x="75" y="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18"/>
                <p:cNvSpPr>
                  <a:spLocks/>
                </p:cNvSpPr>
                <p:nvPr/>
              </p:nvSpPr>
              <p:spPr bwMode="auto">
                <a:xfrm>
                  <a:off x="5197" y="1927"/>
                  <a:ext cx="34" cy="28"/>
                </a:xfrm>
                <a:custGeom>
                  <a:avLst/>
                  <a:gdLst/>
                  <a:ahLst/>
                  <a:cxnLst>
                    <a:cxn ang="0">
                      <a:pos x="17" y="5"/>
                    </a:cxn>
                    <a:cxn ang="0">
                      <a:pos x="0" y="168"/>
                    </a:cxn>
                    <a:cxn ang="0">
                      <a:pos x="206" y="84"/>
                    </a:cxn>
                    <a:cxn ang="0">
                      <a:pos x="126" y="58"/>
                    </a:cxn>
                    <a:cxn ang="0">
                      <a:pos x="52" y="97"/>
                    </a:cxn>
                    <a:cxn ang="0">
                      <a:pos x="75" y="0"/>
                    </a:cxn>
                    <a:cxn ang="0">
                      <a:pos x="17" y="5"/>
                    </a:cxn>
                  </a:cxnLst>
                  <a:rect l="0" t="0" r="r" b="b"/>
                  <a:pathLst>
                    <a:path w="206" h="168">
                      <a:moveTo>
                        <a:pt x="17" y="5"/>
                      </a:moveTo>
                      <a:lnTo>
                        <a:pt x="0" y="168"/>
                      </a:lnTo>
                      <a:lnTo>
                        <a:pt x="206" y="84"/>
                      </a:lnTo>
                      <a:lnTo>
                        <a:pt x="126" y="58"/>
                      </a:lnTo>
                      <a:lnTo>
                        <a:pt x="52" y="97"/>
                      </a:lnTo>
                      <a:lnTo>
                        <a:pt x="75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8705" name="Group 219"/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sp>
              <p:nvSpPr>
                <p:cNvPr id="205" name="Freeform 220"/>
                <p:cNvSpPr>
                  <a:spLocks/>
                </p:cNvSpPr>
                <p:nvPr/>
              </p:nvSpPr>
              <p:spPr bwMode="auto">
                <a:xfrm>
                  <a:off x="5175" y="1848"/>
                  <a:ext cx="264" cy="122"/>
                </a:xfrm>
                <a:custGeom>
                  <a:avLst/>
                  <a:gdLst/>
                  <a:ahLst/>
                  <a:cxnLst>
                    <a:cxn ang="0">
                      <a:pos x="0" y="309"/>
                    </a:cxn>
                    <a:cxn ang="0">
                      <a:pos x="759" y="729"/>
                    </a:cxn>
                    <a:cxn ang="0">
                      <a:pos x="1583" y="318"/>
                    </a:cxn>
                    <a:cxn ang="0">
                      <a:pos x="951" y="0"/>
                    </a:cxn>
                    <a:cxn ang="0">
                      <a:pos x="0" y="309"/>
                    </a:cxn>
                  </a:cxnLst>
                  <a:rect l="0" t="0" r="r" b="b"/>
                  <a:pathLst>
                    <a:path w="1583" h="729">
                      <a:moveTo>
                        <a:pt x="0" y="309"/>
                      </a:moveTo>
                      <a:lnTo>
                        <a:pt x="759" y="729"/>
                      </a:lnTo>
                      <a:lnTo>
                        <a:pt x="1583" y="318"/>
                      </a:lnTo>
                      <a:lnTo>
                        <a:pt x="951" y="0"/>
                      </a:lnTo>
                      <a:lnTo>
                        <a:pt x="0" y="3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Freeform 221"/>
                <p:cNvSpPr>
                  <a:spLocks/>
                </p:cNvSpPr>
                <p:nvPr/>
              </p:nvSpPr>
              <p:spPr bwMode="auto">
                <a:xfrm>
                  <a:off x="5170" y="1899"/>
                  <a:ext cx="133" cy="86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792" y="426"/>
                    </a:cxn>
                    <a:cxn ang="0">
                      <a:pos x="770" y="516"/>
                    </a:cxn>
                    <a:cxn ang="0">
                      <a:pos x="0" y="82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792" h="516">
                      <a:moveTo>
                        <a:pt x="28" y="0"/>
                      </a:moveTo>
                      <a:lnTo>
                        <a:pt x="792" y="426"/>
                      </a:lnTo>
                      <a:lnTo>
                        <a:pt x="770" y="516"/>
                      </a:lnTo>
                      <a:lnTo>
                        <a:pt x="0" y="8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222"/>
                <p:cNvSpPr>
                  <a:spLocks/>
                </p:cNvSpPr>
                <p:nvPr/>
              </p:nvSpPr>
              <p:spPr bwMode="auto">
                <a:xfrm>
                  <a:off x="5299" y="1901"/>
                  <a:ext cx="141" cy="85"/>
                </a:xfrm>
                <a:custGeom>
                  <a:avLst/>
                  <a:gdLst/>
                  <a:ahLst/>
                  <a:cxnLst>
                    <a:cxn ang="0">
                      <a:pos x="0" y="507"/>
                    </a:cxn>
                    <a:cxn ang="0">
                      <a:pos x="25" y="411"/>
                    </a:cxn>
                    <a:cxn ang="0">
                      <a:pos x="846" y="0"/>
                    </a:cxn>
                    <a:cxn ang="0">
                      <a:pos x="817" y="76"/>
                    </a:cxn>
                    <a:cxn ang="0">
                      <a:pos x="0" y="507"/>
                    </a:cxn>
                  </a:cxnLst>
                  <a:rect l="0" t="0" r="r" b="b"/>
                  <a:pathLst>
                    <a:path w="846" h="507">
                      <a:moveTo>
                        <a:pt x="0" y="507"/>
                      </a:moveTo>
                      <a:lnTo>
                        <a:pt x="25" y="411"/>
                      </a:lnTo>
                      <a:lnTo>
                        <a:pt x="846" y="0"/>
                      </a:lnTo>
                      <a:lnTo>
                        <a:pt x="817" y="76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223"/>
                <p:cNvSpPr>
                  <a:spLocks/>
                </p:cNvSpPr>
                <p:nvPr/>
              </p:nvSpPr>
              <p:spPr bwMode="auto">
                <a:xfrm>
                  <a:off x="5227" y="1905"/>
                  <a:ext cx="106" cy="54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220" y="0"/>
                    </a:cxn>
                    <a:cxn ang="0">
                      <a:pos x="637" y="224"/>
                    </a:cxn>
                    <a:cxn ang="0">
                      <a:pos x="425" y="32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637" h="321">
                      <a:moveTo>
                        <a:pt x="0" y="83"/>
                      </a:moveTo>
                      <a:lnTo>
                        <a:pt x="220" y="0"/>
                      </a:lnTo>
                      <a:lnTo>
                        <a:pt x="637" y="224"/>
                      </a:lnTo>
                      <a:lnTo>
                        <a:pt x="425" y="32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224"/>
                <p:cNvSpPr>
                  <a:spLocks/>
                </p:cNvSpPr>
                <p:nvPr/>
              </p:nvSpPr>
              <p:spPr bwMode="auto">
                <a:xfrm>
                  <a:off x="5270" y="1868"/>
                  <a:ext cx="156" cy="72"/>
                </a:xfrm>
                <a:custGeom>
                  <a:avLst/>
                  <a:gdLst/>
                  <a:ahLst/>
                  <a:cxnLst>
                    <a:cxn ang="0">
                      <a:pos x="0" y="210"/>
                    </a:cxn>
                    <a:cxn ang="0">
                      <a:pos x="410" y="434"/>
                    </a:cxn>
                    <a:cxn ang="0">
                      <a:pos x="938" y="186"/>
                    </a:cxn>
                    <a:cxn ang="0">
                      <a:pos x="554" y="0"/>
                    </a:cxn>
                    <a:cxn ang="0">
                      <a:pos x="0" y="210"/>
                    </a:cxn>
                  </a:cxnLst>
                  <a:rect l="0" t="0" r="r" b="b"/>
                  <a:pathLst>
                    <a:path w="938" h="434">
                      <a:moveTo>
                        <a:pt x="0" y="210"/>
                      </a:moveTo>
                      <a:lnTo>
                        <a:pt x="410" y="434"/>
                      </a:lnTo>
                      <a:lnTo>
                        <a:pt x="938" y="186"/>
                      </a:lnTo>
                      <a:lnTo>
                        <a:pt x="554" y="0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Freeform 225"/>
                <p:cNvSpPr>
                  <a:spLocks/>
                </p:cNvSpPr>
                <p:nvPr/>
              </p:nvSpPr>
              <p:spPr bwMode="auto">
                <a:xfrm>
                  <a:off x="5188" y="1852"/>
                  <a:ext cx="172" cy="66"/>
                </a:xfrm>
                <a:custGeom>
                  <a:avLst/>
                  <a:gdLst/>
                  <a:ahLst/>
                  <a:cxnLst>
                    <a:cxn ang="0">
                      <a:pos x="216" y="395"/>
                    </a:cxn>
                    <a:cxn ang="0">
                      <a:pos x="0" y="285"/>
                    </a:cxn>
                    <a:cxn ang="0">
                      <a:pos x="867" y="0"/>
                    </a:cxn>
                    <a:cxn ang="0">
                      <a:pos x="1034" y="82"/>
                    </a:cxn>
                    <a:cxn ang="0">
                      <a:pos x="216" y="395"/>
                    </a:cxn>
                  </a:cxnLst>
                  <a:rect l="0" t="0" r="r" b="b"/>
                  <a:pathLst>
                    <a:path w="1034" h="395">
                      <a:moveTo>
                        <a:pt x="216" y="395"/>
                      </a:moveTo>
                      <a:lnTo>
                        <a:pt x="0" y="285"/>
                      </a:lnTo>
                      <a:lnTo>
                        <a:pt x="867" y="0"/>
                      </a:lnTo>
                      <a:lnTo>
                        <a:pt x="1034" y="82"/>
                      </a:lnTo>
                      <a:lnTo>
                        <a:pt x="216" y="39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193" y="1855"/>
                  <a:ext cx="148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5205" y="1858"/>
                  <a:ext cx="14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5214" y="1862"/>
                  <a:ext cx="141" cy="5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5235" y="1871"/>
                  <a:ext cx="138" cy="5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5246" y="1877"/>
                  <a:ext cx="137" cy="5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6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5261" y="1885"/>
                  <a:ext cx="124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5274" y="1890"/>
                  <a:ext cx="119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8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5291" y="1897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Line 234"/>
                <p:cNvSpPr>
                  <a:spLocks noChangeShapeType="1"/>
                </p:cNvSpPr>
                <p:nvPr/>
              </p:nvSpPr>
              <p:spPr bwMode="auto">
                <a:xfrm>
                  <a:off x="5239" y="1915"/>
                  <a:ext cx="71" cy="40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Line 235"/>
                <p:cNvSpPr>
                  <a:spLocks noChangeShapeType="1"/>
                </p:cNvSpPr>
                <p:nvPr/>
              </p:nvSpPr>
              <p:spPr bwMode="auto">
                <a:xfrm>
                  <a:off x="5255" y="1910"/>
                  <a:ext cx="69" cy="3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Line 236"/>
                <p:cNvSpPr>
                  <a:spLocks noChangeShapeType="1"/>
                </p:cNvSpPr>
                <p:nvPr/>
              </p:nvSpPr>
              <p:spPr bwMode="auto">
                <a:xfrm>
                  <a:off x="5285" y="1897"/>
                  <a:ext cx="68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Line 237"/>
                <p:cNvSpPr>
                  <a:spLocks noChangeShapeType="1"/>
                </p:cNvSpPr>
                <p:nvPr/>
              </p:nvSpPr>
              <p:spPr bwMode="auto">
                <a:xfrm>
                  <a:off x="5301" y="1891"/>
                  <a:ext cx="67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Line 238"/>
                <p:cNvSpPr>
                  <a:spLocks noChangeShapeType="1"/>
                </p:cNvSpPr>
                <p:nvPr/>
              </p:nvSpPr>
              <p:spPr bwMode="auto">
                <a:xfrm>
                  <a:off x="5318" y="1886"/>
                  <a:ext cx="65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Line 239"/>
                <p:cNvSpPr>
                  <a:spLocks noChangeShapeType="1"/>
                </p:cNvSpPr>
                <p:nvPr/>
              </p:nvSpPr>
              <p:spPr bwMode="auto">
                <a:xfrm>
                  <a:off x="5332" y="1880"/>
                  <a:ext cx="64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Line 240"/>
                <p:cNvSpPr>
                  <a:spLocks noChangeShapeType="1"/>
                </p:cNvSpPr>
                <p:nvPr/>
              </p:nvSpPr>
              <p:spPr bwMode="auto">
                <a:xfrm>
                  <a:off x="5346" y="1874"/>
                  <a:ext cx="64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Line 241"/>
                <p:cNvSpPr>
                  <a:spLocks noChangeShapeType="1"/>
                </p:cNvSpPr>
                <p:nvPr/>
              </p:nvSpPr>
              <p:spPr bwMode="auto">
                <a:xfrm>
                  <a:off x="5209" y="1892"/>
                  <a:ext cx="35" cy="1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Line 242"/>
                <p:cNvSpPr>
                  <a:spLocks noChangeShapeType="1"/>
                </p:cNvSpPr>
                <p:nvPr/>
              </p:nvSpPr>
              <p:spPr bwMode="auto">
                <a:xfrm>
                  <a:off x="5232" y="1885"/>
                  <a:ext cx="32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8" name="Line 243"/>
                <p:cNvSpPr>
                  <a:spLocks noChangeShapeType="1"/>
                </p:cNvSpPr>
                <p:nvPr/>
              </p:nvSpPr>
              <p:spPr bwMode="auto">
                <a:xfrm>
                  <a:off x="5252" y="1879"/>
                  <a:ext cx="33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Line 244"/>
                <p:cNvSpPr>
                  <a:spLocks noChangeShapeType="1"/>
                </p:cNvSpPr>
                <p:nvPr/>
              </p:nvSpPr>
              <p:spPr bwMode="auto">
                <a:xfrm>
                  <a:off x="5272" y="1872"/>
                  <a:ext cx="32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Line 245"/>
                <p:cNvSpPr>
                  <a:spLocks noChangeShapeType="1"/>
                </p:cNvSpPr>
                <p:nvPr/>
              </p:nvSpPr>
              <p:spPr bwMode="auto">
                <a:xfrm>
                  <a:off x="5292" y="1865"/>
                  <a:ext cx="31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Line 246"/>
                <p:cNvSpPr>
                  <a:spLocks noChangeShapeType="1"/>
                </p:cNvSpPr>
                <p:nvPr/>
              </p:nvSpPr>
              <p:spPr bwMode="auto">
                <a:xfrm>
                  <a:off x="5315" y="1858"/>
                  <a:ext cx="29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138706" name="Group 247"/>
          <p:cNvGrpSpPr>
            <a:grpSpLocks/>
          </p:cNvGrpSpPr>
          <p:nvPr/>
        </p:nvGrpSpPr>
        <p:grpSpPr bwMode="auto">
          <a:xfrm>
            <a:off x="8359775" y="4826002"/>
            <a:ext cx="552450" cy="246062"/>
            <a:chOff x="5266" y="2029"/>
            <a:chExt cx="348" cy="155"/>
          </a:xfrm>
        </p:grpSpPr>
        <p:sp>
          <p:nvSpPr>
            <p:cNvPr id="253" name="Freeform 248"/>
            <p:cNvSpPr>
              <a:spLocks/>
            </p:cNvSpPr>
            <p:nvPr/>
          </p:nvSpPr>
          <p:spPr bwMode="auto">
            <a:xfrm>
              <a:off x="5266" y="2029"/>
              <a:ext cx="348" cy="155"/>
            </a:xfrm>
            <a:custGeom>
              <a:avLst/>
              <a:gdLst/>
              <a:ahLst/>
              <a:cxnLst>
                <a:cxn ang="0">
                  <a:pos x="182" y="927"/>
                </a:cxn>
                <a:cxn ang="0">
                  <a:pos x="5" y="905"/>
                </a:cxn>
                <a:cxn ang="0">
                  <a:pos x="0" y="695"/>
                </a:cxn>
                <a:cxn ang="0">
                  <a:pos x="9" y="537"/>
                </a:cxn>
                <a:cxn ang="0">
                  <a:pos x="100" y="442"/>
                </a:cxn>
                <a:cxn ang="0">
                  <a:pos x="210" y="387"/>
                </a:cxn>
                <a:cxn ang="0">
                  <a:pos x="460" y="296"/>
                </a:cxn>
                <a:cxn ang="0">
                  <a:pos x="828" y="207"/>
                </a:cxn>
                <a:cxn ang="0">
                  <a:pos x="900" y="201"/>
                </a:cxn>
                <a:cxn ang="0">
                  <a:pos x="948" y="207"/>
                </a:cxn>
                <a:cxn ang="0">
                  <a:pos x="960" y="188"/>
                </a:cxn>
                <a:cxn ang="0">
                  <a:pos x="980" y="169"/>
                </a:cxn>
                <a:cxn ang="0">
                  <a:pos x="1003" y="173"/>
                </a:cxn>
                <a:cxn ang="0">
                  <a:pos x="1035" y="176"/>
                </a:cxn>
                <a:cxn ang="0">
                  <a:pos x="1049" y="138"/>
                </a:cxn>
                <a:cxn ang="0">
                  <a:pos x="1077" y="118"/>
                </a:cxn>
                <a:cxn ang="0">
                  <a:pos x="1106" y="112"/>
                </a:cxn>
                <a:cxn ang="0">
                  <a:pos x="1144" y="112"/>
                </a:cxn>
                <a:cxn ang="0">
                  <a:pos x="1138" y="82"/>
                </a:cxn>
                <a:cxn ang="0">
                  <a:pos x="1182" y="0"/>
                </a:cxn>
                <a:cxn ang="0">
                  <a:pos x="2040" y="22"/>
                </a:cxn>
                <a:cxn ang="0">
                  <a:pos x="2037" y="110"/>
                </a:cxn>
                <a:cxn ang="0">
                  <a:pos x="2053" y="188"/>
                </a:cxn>
                <a:cxn ang="0">
                  <a:pos x="2065" y="244"/>
                </a:cxn>
                <a:cxn ang="0">
                  <a:pos x="2080" y="314"/>
                </a:cxn>
                <a:cxn ang="0">
                  <a:pos x="2091" y="427"/>
                </a:cxn>
                <a:cxn ang="0">
                  <a:pos x="2077" y="494"/>
                </a:cxn>
                <a:cxn ang="0">
                  <a:pos x="2053" y="557"/>
                </a:cxn>
                <a:cxn ang="0">
                  <a:pos x="2023" y="610"/>
                </a:cxn>
                <a:cxn ang="0">
                  <a:pos x="1983" y="629"/>
                </a:cxn>
                <a:cxn ang="0">
                  <a:pos x="1921" y="648"/>
                </a:cxn>
                <a:cxn ang="0">
                  <a:pos x="1838" y="673"/>
                </a:cxn>
                <a:cxn ang="0">
                  <a:pos x="1801" y="717"/>
                </a:cxn>
                <a:cxn ang="0">
                  <a:pos x="1757" y="754"/>
                </a:cxn>
                <a:cxn ang="0">
                  <a:pos x="1686" y="786"/>
                </a:cxn>
                <a:cxn ang="0">
                  <a:pos x="1605" y="812"/>
                </a:cxn>
                <a:cxn ang="0">
                  <a:pos x="1475" y="827"/>
                </a:cxn>
                <a:cxn ang="0">
                  <a:pos x="1364" y="827"/>
                </a:cxn>
                <a:cxn ang="0">
                  <a:pos x="1279" y="818"/>
                </a:cxn>
                <a:cxn ang="0">
                  <a:pos x="1202" y="812"/>
                </a:cxn>
                <a:cxn ang="0">
                  <a:pos x="1144" y="843"/>
                </a:cxn>
                <a:cxn ang="0">
                  <a:pos x="1031" y="837"/>
                </a:cxn>
                <a:cxn ang="0">
                  <a:pos x="582" y="901"/>
                </a:cxn>
                <a:cxn ang="0">
                  <a:pos x="386" y="931"/>
                </a:cxn>
                <a:cxn ang="0">
                  <a:pos x="182" y="927"/>
                </a:cxn>
              </a:cxnLst>
              <a:rect l="0" t="0" r="r" b="b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Freeform 249"/>
            <p:cNvSpPr>
              <a:spLocks/>
            </p:cNvSpPr>
            <p:nvPr/>
          </p:nvSpPr>
          <p:spPr bwMode="auto">
            <a:xfrm>
              <a:off x="5268" y="2043"/>
              <a:ext cx="342" cy="138"/>
            </a:xfrm>
            <a:custGeom>
              <a:avLst/>
              <a:gdLst/>
              <a:ahLst/>
              <a:cxnLst>
                <a:cxn ang="0">
                  <a:pos x="1986" y="90"/>
                </a:cxn>
                <a:cxn ang="0">
                  <a:pos x="2037" y="199"/>
                </a:cxn>
                <a:cxn ang="0">
                  <a:pos x="1995" y="512"/>
                </a:cxn>
                <a:cxn ang="0">
                  <a:pos x="1882" y="512"/>
                </a:cxn>
                <a:cxn ang="0">
                  <a:pos x="1754" y="624"/>
                </a:cxn>
                <a:cxn ang="0">
                  <a:pos x="1460" y="701"/>
                </a:cxn>
                <a:cxn ang="0">
                  <a:pos x="1181" y="701"/>
                </a:cxn>
                <a:cxn ang="0">
                  <a:pos x="1287" y="589"/>
                </a:cxn>
                <a:cxn ang="0">
                  <a:pos x="1155" y="697"/>
                </a:cxn>
                <a:cxn ang="0">
                  <a:pos x="1017" y="724"/>
                </a:cxn>
                <a:cxn ang="0">
                  <a:pos x="1109" y="652"/>
                </a:cxn>
                <a:cxn ang="0">
                  <a:pos x="963" y="733"/>
                </a:cxn>
                <a:cxn ang="0">
                  <a:pos x="491" y="797"/>
                </a:cxn>
                <a:cxn ang="0">
                  <a:pos x="495" y="742"/>
                </a:cxn>
                <a:cxn ang="0">
                  <a:pos x="486" y="720"/>
                </a:cxn>
                <a:cxn ang="0">
                  <a:pos x="319" y="815"/>
                </a:cxn>
                <a:cxn ang="0">
                  <a:pos x="473" y="669"/>
                </a:cxn>
                <a:cxn ang="0">
                  <a:pos x="300" y="765"/>
                </a:cxn>
                <a:cxn ang="0">
                  <a:pos x="214" y="742"/>
                </a:cxn>
                <a:cxn ang="0">
                  <a:pos x="182" y="746"/>
                </a:cxn>
                <a:cxn ang="0">
                  <a:pos x="59" y="793"/>
                </a:cxn>
                <a:cxn ang="0">
                  <a:pos x="0" y="674"/>
                </a:cxn>
                <a:cxn ang="0">
                  <a:pos x="40" y="435"/>
                </a:cxn>
                <a:cxn ang="0">
                  <a:pos x="296" y="298"/>
                </a:cxn>
                <a:cxn ang="0">
                  <a:pos x="795" y="145"/>
                </a:cxn>
                <a:cxn ang="0">
                  <a:pos x="968" y="207"/>
                </a:cxn>
                <a:cxn ang="0">
                  <a:pos x="1040" y="217"/>
                </a:cxn>
                <a:cxn ang="0">
                  <a:pos x="953" y="131"/>
                </a:cxn>
                <a:cxn ang="0">
                  <a:pos x="1008" y="108"/>
                </a:cxn>
                <a:cxn ang="0">
                  <a:pos x="1063" y="163"/>
                </a:cxn>
                <a:cxn ang="0">
                  <a:pos x="1068" y="135"/>
                </a:cxn>
                <a:cxn ang="0">
                  <a:pos x="1059" y="67"/>
                </a:cxn>
                <a:cxn ang="0">
                  <a:pos x="1186" y="113"/>
                </a:cxn>
                <a:cxn ang="0">
                  <a:pos x="1173" y="63"/>
                </a:cxn>
                <a:cxn ang="0">
                  <a:pos x="1145" y="0"/>
                </a:cxn>
                <a:cxn ang="0">
                  <a:pos x="1277" y="54"/>
                </a:cxn>
                <a:cxn ang="0">
                  <a:pos x="1514" y="104"/>
                </a:cxn>
                <a:cxn ang="0">
                  <a:pos x="1567" y="35"/>
                </a:cxn>
                <a:cxn ang="0">
                  <a:pos x="1626" y="113"/>
                </a:cxn>
                <a:cxn ang="0">
                  <a:pos x="1745" y="63"/>
                </a:cxn>
                <a:cxn ang="0">
                  <a:pos x="1795" y="131"/>
                </a:cxn>
                <a:cxn ang="0">
                  <a:pos x="1946" y="108"/>
                </a:cxn>
                <a:cxn ang="0">
                  <a:pos x="1982" y="31"/>
                </a:cxn>
              </a:cxnLst>
              <a:rect l="0" t="0" r="r" b="b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Freeform 250"/>
            <p:cNvSpPr>
              <a:spLocks/>
            </p:cNvSpPr>
            <p:nvPr/>
          </p:nvSpPr>
          <p:spPr bwMode="auto">
            <a:xfrm>
              <a:off x="5515" y="2093"/>
              <a:ext cx="47" cy="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149" y="48"/>
                </a:cxn>
                <a:cxn ang="0">
                  <a:pos x="0" y="35"/>
                </a:cxn>
                <a:cxn ang="0">
                  <a:pos x="280" y="0"/>
                </a:cxn>
              </a:cxnLst>
              <a:rect l="0" t="0" r="r" b="b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Freeform 251"/>
            <p:cNvSpPr>
              <a:spLocks/>
            </p:cNvSpPr>
            <p:nvPr/>
          </p:nvSpPr>
          <p:spPr bwMode="auto">
            <a:xfrm>
              <a:off x="5580" y="2080"/>
              <a:ext cx="28" cy="10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25" y="35"/>
                </a:cxn>
                <a:cxn ang="0">
                  <a:pos x="0" y="53"/>
                </a:cxn>
                <a:cxn ang="0">
                  <a:pos x="130" y="57"/>
                </a:cxn>
                <a:cxn ang="0">
                  <a:pos x="170" y="0"/>
                </a:cxn>
              </a:cxnLst>
              <a:rect l="0" t="0" r="r" b="b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Freeform 252"/>
            <p:cNvSpPr>
              <a:spLocks/>
            </p:cNvSpPr>
            <p:nvPr/>
          </p:nvSpPr>
          <p:spPr bwMode="auto">
            <a:xfrm>
              <a:off x="5445" y="2073"/>
              <a:ext cx="44" cy="24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45" y="13"/>
                </a:cxn>
                <a:cxn ang="0">
                  <a:pos x="122" y="31"/>
                </a:cxn>
                <a:cxn ang="0">
                  <a:pos x="122" y="76"/>
                </a:cxn>
                <a:cxn ang="0">
                  <a:pos x="113" y="124"/>
                </a:cxn>
                <a:cxn ang="0">
                  <a:pos x="0" y="143"/>
                </a:cxn>
                <a:cxn ang="0">
                  <a:pos x="136" y="138"/>
                </a:cxn>
                <a:cxn ang="0">
                  <a:pos x="159" y="48"/>
                </a:cxn>
                <a:cxn ang="0">
                  <a:pos x="263" y="0"/>
                </a:cxn>
              </a:cxnLst>
              <a:rect l="0" t="0" r="r" b="b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Freeform 253"/>
            <p:cNvSpPr>
              <a:spLocks/>
            </p:cNvSpPr>
            <p:nvPr/>
          </p:nvSpPr>
          <p:spPr bwMode="auto">
            <a:xfrm>
              <a:off x="5303" y="2127"/>
              <a:ext cx="142" cy="35"/>
            </a:xfrm>
            <a:custGeom>
              <a:avLst/>
              <a:gdLst/>
              <a:ahLst/>
              <a:cxnLst>
                <a:cxn ang="0">
                  <a:pos x="853" y="0"/>
                </a:cxn>
                <a:cxn ang="0">
                  <a:pos x="636" y="10"/>
                </a:cxn>
                <a:cxn ang="0">
                  <a:pos x="413" y="63"/>
                </a:cxn>
                <a:cxn ang="0">
                  <a:pos x="249" y="71"/>
                </a:cxn>
                <a:cxn ang="0">
                  <a:pos x="114" y="99"/>
                </a:cxn>
                <a:cxn ang="0">
                  <a:pos x="64" y="170"/>
                </a:cxn>
                <a:cxn ang="0">
                  <a:pos x="0" y="212"/>
                </a:cxn>
                <a:cxn ang="0">
                  <a:pos x="64" y="198"/>
                </a:cxn>
                <a:cxn ang="0">
                  <a:pos x="123" y="117"/>
                </a:cxn>
                <a:cxn ang="0">
                  <a:pos x="304" y="81"/>
                </a:cxn>
                <a:cxn ang="0">
                  <a:pos x="413" y="81"/>
                </a:cxn>
                <a:cxn ang="0">
                  <a:pos x="500" y="63"/>
                </a:cxn>
                <a:cxn ang="0">
                  <a:pos x="649" y="23"/>
                </a:cxn>
                <a:cxn ang="0">
                  <a:pos x="853" y="0"/>
                </a:cxn>
              </a:cxnLst>
              <a:rect l="0" t="0" r="r" b="b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707" name="Group 254"/>
          <p:cNvGrpSpPr>
            <a:grpSpLocks/>
          </p:cNvGrpSpPr>
          <p:nvPr/>
        </p:nvGrpSpPr>
        <p:grpSpPr bwMode="auto">
          <a:xfrm>
            <a:off x="8453438" y="4557724"/>
            <a:ext cx="228600" cy="125413"/>
            <a:chOff x="5325" y="1860"/>
            <a:chExt cx="144" cy="79"/>
          </a:xfrm>
        </p:grpSpPr>
        <p:grpSp>
          <p:nvGrpSpPr>
            <p:cNvPr id="1138708" name="Group 255"/>
            <p:cNvGrpSpPr>
              <a:grpSpLocks/>
            </p:cNvGrpSpPr>
            <p:nvPr/>
          </p:nvGrpSpPr>
          <p:grpSpPr bwMode="auto">
            <a:xfrm>
              <a:off x="5325" y="1860"/>
              <a:ext cx="125" cy="63"/>
              <a:chOff x="5325" y="1860"/>
              <a:chExt cx="125" cy="63"/>
            </a:xfrm>
          </p:grpSpPr>
          <p:sp>
            <p:nvSpPr>
              <p:cNvPr id="264" name="Freeform 256"/>
              <p:cNvSpPr>
                <a:spLocks/>
              </p:cNvSpPr>
              <p:nvPr/>
            </p:nvSpPr>
            <p:spPr bwMode="auto">
              <a:xfrm>
                <a:off x="5325" y="1860"/>
                <a:ext cx="125" cy="63"/>
              </a:xfrm>
              <a:custGeom>
                <a:avLst/>
                <a:gdLst/>
                <a:ahLst/>
                <a:cxnLst>
                  <a:cxn ang="0">
                    <a:pos x="679" y="379"/>
                  </a:cxn>
                  <a:cxn ang="0">
                    <a:pos x="639" y="370"/>
                  </a:cxn>
                  <a:cxn ang="0">
                    <a:pos x="600" y="352"/>
                  </a:cxn>
                  <a:cxn ang="0">
                    <a:pos x="564" y="344"/>
                  </a:cxn>
                  <a:cxn ang="0">
                    <a:pos x="502" y="353"/>
                  </a:cxn>
                  <a:cxn ang="0">
                    <a:pos x="457" y="352"/>
                  </a:cxn>
                  <a:cxn ang="0">
                    <a:pos x="425" y="341"/>
                  </a:cxn>
                  <a:cxn ang="0">
                    <a:pos x="399" y="332"/>
                  </a:cxn>
                  <a:cxn ang="0">
                    <a:pos x="373" y="320"/>
                  </a:cxn>
                  <a:cxn ang="0">
                    <a:pos x="346" y="295"/>
                  </a:cxn>
                  <a:cxn ang="0">
                    <a:pos x="324" y="273"/>
                  </a:cxn>
                  <a:cxn ang="0">
                    <a:pos x="288" y="246"/>
                  </a:cxn>
                  <a:cxn ang="0">
                    <a:pos x="238" y="254"/>
                  </a:cxn>
                  <a:cxn ang="0">
                    <a:pos x="208" y="256"/>
                  </a:cxn>
                  <a:cxn ang="0">
                    <a:pos x="190" y="251"/>
                  </a:cxn>
                  <a:cxn ang="0">
                    <a:pos x="182" y="243"/>
                  </a:cxn>
                  <a:cxn ang="0">
                    <a:pos x="176" y="228"/>
                  </a:cxn>
                  <a:cxn ang="0">
                    <a:pos x="180" y="215"/>
                  </a:cxn>
                  <a:cxn ang="0">
                    <a:pos x="190" y="200"/>
                  </a:cxn>
                  <a:cxn ang="0">
                    <a:pos x="208" y="193"/>
                  </a:cxn>
                  <a:cxn ang="0">
                    <a:pos x="248" y="188"/>
                  </a:cxn>
                  <a:cxn ang="0">
                    <a:pos x="296" y="171"/>
                  </a:cxn>
                  <a:cxn ang="0">
                    <a:pos x="256" y="140"/>
                  </a:cxn>
                  <a:cxn ang="0">
                    <a:pos x="209" y="121"/>
                  </a:cxn>
                  <a:cxn ang="0">
                    <a:pos x="168" y="124"/>
                  </a:cxn>
                  <a:cxn ang="0">
                    <a:pos x="121" y="121"/>
                  </a:cxn>
                  <a:cxn ang="0">
                    <a:pos x="93" y="131"/>
                  </a:cxn>
                  <a:cxn ang="0">
                    <a:pos x="54" y="132"/>
                  </a:cxn>
                  <a:cxn ang="0">
                    <a:pos x="42" y="121"/>
                  </a:cxn>
                  <a:cxn ang="0">
                    <a:pos x="39" y="105"/>
                  </a:cxn>
                  <a:cxn ang="0">
                    <a:pos x="18" y="106"/>
                  </a:cxn>
                  <a:cxn ang="0">
                    <a:pos x="6" y="103"/>
                  </a:cxn>
                  <a:cxn ang="0">
                    <a:pos x="0" y="87"/>
                  </a:cxn>
                  <a:cxn ang="0">
                    <a:pos x="4" y="74"/>
                  </a:cxn>
                  <a:cxn ang="0">
                    <a:pos x="15" y="68"/>
                  </a:cxn>
                  <a:cxn ang="0">
                    <a:pos x="36" y="56"/>
                  </a:cxn>
                  <a:cxn ang="0">
                    <a:pos x="52" y="44"/>
                  </a:cxn>
                  <a:cxn ang="0">
                    <a:pos x="71" y="34"/>
                  </a:cxn>
                  <a:cxn ang="0">
                    <a:pos x="93" y="27"/>
                  </a:cxn>
                  <a:cxn ang="0">
                    <a:pos x="112" y="27"/>
                  </a:cxn>
                  <a:cxn ang="0">
                    <a:pos x="203" y="9"/>
                  </a:cxn>
                  <a:cxn ang="0">
                    <a:pos x="222" y="4"/>
                  </a:cxn>
                  <a:cxn ang="0">
                    <a:pos x="244" y="0"/>
                  </a:cxn>
                  <a:cxn ang="0">
                    <a:pos x="267" y="4"/>
                  </a:cxn>
                  <a:cxn ang="0">
                    <a:pos x="295" y="13"/>
                  </a:cxn>
                  <a:cxn ang="0">
                    <a:pos x="373" y="56"/>
                  </a:cxn>
                  <a:cxn ang="0">
                    <a:pos x="410" y="64"/>
                  </a:cxn>
                  <a:cxn ang="0">
                    <a:pos x="443" y="71"/>
                  </a:cxn>
                  <a:cxn ang="0">
                    <a:pos x="469" y="87"/>
                  </a:cxn>
                  <a:cxn ang="0">
                    <a:pos x="484" y="108"/>
                  </a:cxn>
                  <a:cxn ang="0">
                    <a:pos x="549" y="153"/>
                  </a:cxn>
                  <a:cxn ang="0">
                    <a:pos x="578" y="174"/>
                  </a:cxn>
                  <a:cxn ang="0">
                    <a:pos x="617" y="215"/>
                  </a:cxn>
                  <a:cxn ang="0">
                    <a:pos x="641" y="227"/>
                  </a:cxn>
                  <a:cxn ang="0">
                    <a:pos x="751" y="232"/>
                  </a:cxn>
                  <a:cxn ang="0">
                    <a:pos x="679" y="379"/>
                  </a:cxn>
                </a:cxnLst>
                <a:rect l="0" t="0" r="r" b="b"/>
                <a:pathLst>
                  <a:path w="751" h="379">
                    <a:moveTo>
                      <a:pt x="679" y="379"/>
                    </a:moveTo>
                    <a:lnTo>
                      <a:pt x="639" y="370"/>
                    </a:lnTo>
                    <a:lnTo>
                      <a:pt x="600" y="352"/>
                    </a:lnTo>
                    <a:lnTo>
                      <a:pt x="564" y="344"/>
                    </a:lnTo>
                    <a:lnTo>
                      <a:pt x="502" y="353"/>
                    </a:lnTo>
                    <a:lnTo>
                      <a:pt x="457" y="352"/>
                    </a:lnTo>
                    <a:lnTo>
                      <a:pt x="425" y="341"/>
                    </a:lnTo>
                    <a:lnTo>
                      <a:pt x="399" y="332"/>
                    </a:lnTo>
                    <a:lnTo>
                      <a:pt x="373" y="320"/>
                    </a:lnTo>
                    <a:lnTo>
                      <a:pt x="346" y="295"/>
                    </a:lnTo>
                    <a:lnTo>
                      <a:pt x="324" y="273"/>
                    </a:lnTo>
                    <a:lnTo>
                      <a:pt x="288" y="246"/>
                    </a:lnTo>
                    <a:lnTo>
                      <a:pt x="238" y="254"/>
                    </a:lnTo>
                    <a:lnTo>
                      <a:pt x="208" y="256"/>
                    </a:lnTo>
                    <a:lnTo>
                      <a:pt x="190" y="251"/>
                    </a:lnTo>
                    <a:lnTo>
                      <a:pt x="182" y="243"/>
                    </a:lnTo>
                    <a:lnTo>
                      <a:pt x="176" y="228"/>
                    </a:lnTo>
                    <a:lnTo>
                      <a:pt x="180" y="215"/>
                    </a:lnTo>
                    <a:lnTo>
                      <a:pt x="190" y="200"/>
                    </a:lnTo>
                    <a:lnTo>
                      <a:pt x="208" y="193"/>
                    </a:lnTo>
                    <a:lnTo>
                      <a:pt x="248" y="188"/>
                    </a:lnTo>
                    <a:lnTo>
                      <a:pt x="296" y="171"/>
                    </a:lnTo>
                    <a:lnTo>
                      <a:pt x="256" y="140"/>
                    </a:lnTo>
                    <a:lnTo>
                      <a:pt x="209" y="121"/>
                    </a:lnTo>
                    <a:lnTo>
                      <a:pt x="168" y="124"/>
                    </a:lnTo>
                    <a:lnTo>
                      <a:pt x="121" y="121"/>
                    </a:lnTo>
                    <a:lnTo>
                      <a:pt x="93" y="131"/>
                    </a:lnTo>
                    <a:lnTo>
                      <a:pt x="54" y="132"/>
                    </a:lnTo>
                    <a:lnTo>
                      <a:pt x="42" y="121"/>
                    </a:lnTo>
                    <a:lnTo>
                      <a:pt x="39" y="105"/>
                    </a:lnTo>
                    <a:lnTo>
                      <a:pt x="18" y="106"/>
                    </a:lnTo>
                    <a:lnTo>
                      <a:pt x="6" y="103"/>
                    </a:lnTo>
                    <a:lnTo>
                      <a:pt x="0" y="87"/>
                    </a:lnTo>
                    <a:lnTo>
                      <a:pt x="4" y="74"/>
                    </a:lnTo>
                    <a:lnTo>
                      <a:pt x="15" y="68"/>
                    </a:lnTo>
                    <a:lnTo>
                      <a:pt x="36" y="56"/>
                    </a:lnTo>
                    <a:lnTo>
                      <a:pt x="52" y="44"/>
                    </a:lnTo>
                    <a:lnTo>
                      <a:pt x="71" y="34"/>
                    </a:lnTo>
                    <a:lnTo>
                      <a:pt x="93" y="27"/>
                    </a:lnTo>
                    <a:lnTo>
                      <a:pt x="112" y="27"/>
                    </a:lnTo>
                    <a:lnTo>
                      <a:pt x="203" y="9"/>
                    </a:lnTo>
                    <a:lnTo>
                      <a:pt x="222" y="4"/>
                    </a:lnTo>
                    <a:lnTo>
                      <a:pt x="244" y="0"/>
                    </a:lnTo>
                    <a:lnTo>
                      <a:pt x="267" y="4"/>
                    </a:lnTo>
                    <a:lnTo>
                      <a:pt x="295" y="13"/>
                    </a:lnTo>
                    <a:lnTo>
                      <a:pt x="373" y="56"/>
                    </a:lnTo>
                    <a:lnTo>
                      <a:pt x="410" y="64"/>
                    </a:lnTo>
                    <a:lnTo>
                      <a:pt x="443" y="71"/>
                    </a:lnTo>
                    <a:lnTo>
                      <a:pt x="469" y="87"/>
                    </a:lnTo>
                    <a:lnTo>
                      <a:pt x="484" y="108"/>
                    </a:lnTo>
                    <a:lnTo>
                      <a:pt x="549" y="153"/>
                    </a:lnTo>
                    <a:lnTo>
                      <a:pt x="578" y="174"/>
                    </a:lnTo>
                    <a:lnTo>
                      <a:pt x="617" y="215"/>
                    </a:lnTo>
                    <a:lnTo>
                      <a:pt x="641" y="227"/>
                    </a:lnTo>
                    <a:lnTo>
                      <a:pt x="751" y="232"/>
                    </a:lnTo>
                    <a:lnTo>
                      <a:pt x="679" y="379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Freeform 257"/>
              <p:cNvSpPr>
                <a:spLocks/>
              </p:cNvSpPr>
              <p:nvPr/>
            </p:nvSpPr>
            <p:spPr bwMode="auto">
              <a:xfrm>
                <a:off x="5374" y="1888"/>
                <a:ext cx="29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1"/>
                  </a:cxn>
                  <a:cxn ang="0">
                    <a:pos x="38" y="10"/>
                  </a:cxn>
                  <a:cxn ang="0">
                    <a:pos x="50" y="16"/>
                  </a:cxn>
                  <a:cxn ang="0">
                    <a:pos x="76" y="29"/>
                  </a:cxn>
                  <a:cxn ang="0">
                    <a:pos x="112" y="37"/>
                  </a:cxn>
                  <a:cxn ang="0">
                    <a:pos x="150" y="38"/>
                  </a:cxn>
                  <a:cxn ang="0">
                    <a:pos x="179" y="43"/>
                  </a:cxn>
                  <a:cxn ang="0">
                    <a:pos x="155" y="34"/>
                  </a:cxn>
                  <a:cxn ang="0">
                    <a:pos x="125" y="29"/>
                  </a:cxn>
                  <a:cxn ang="0">
                    <a:pos x="105" y="29"/>
                  </a:cxn>
                  <a:cxn ang="0">
                    <a:pos x="76" y="21"/>
                  </a:cxn>
                  <a:cxn ang="0">
                    <a:pos x="53" y="8"/>
                  </a:cxn>
                  <a:cxn ang="0">
                    <a:pos x="43" y="2"/>
                  </a:cxn>
                  <a:cxn ang="0">
                    <a:pos x="0" y="0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lnTo>
                      <a:pt x="6" y="11"/>
                    </a:lnTo>
                    <a:lnTo>
                      <a:pt x="38" y="10"/>
                    </a:lnTo>
                    <a:lnTo>
                      <a:pt x="50" y="16"/>
                    </a:lnTo>
                    <a:lnTo>
                      <a:pt x="76" y="29"/>
                    </a:lnTo>
                    <a:lnTo>
                      <a:pt x="112" y="37"/>
                    </a:lnTo>
                    <a:lnTo>
                      <a:pt x="150" y="38"/>
                    </a:lnTo>
                    <a:lnTo>
                      <a:pt x="179" y="43"/>
                    </a:lnTo>
                    <a:lnTo>
                      <a:pt x="155" y="34"/>
                    </a:lnTo>
                    <a:lnTo>
                      <a:pt x="125" y="29"/>
                    </a:lnTo>
                    <a:lnTo>
                      <a:pt x="105" y="29"/>
                    </a:lnTo>
                    <a:lnTo>
                      <a:pt x="76" y="21"/>
                    </a:lnTo>
                    <a:lnTo>
                      <a:pt x="53" y="8"/>
                    </a:lnTo>
                    <a:lnTo>
                      <a:pt x="4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Freeform 258"/>
              <p:cNvSpPr>
                <a:spLocks/>
              </p:cNvSpPr>
              <p:nvPr/>
            </p:nvSpPr>
            <p:spPr bwMode="auto">
              <a:xfrm>
                <a:off x="5362" y="1894"/>
                <a:ext cx="4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2" y="6"/>
                  </a:cxn>
                  <a:cxn ang="0">
                    <a:pos x="9" y="15"/>
                  </a:cxn>
                  <a:cxn ang="0">
                    <a:pos x="0" y="24"/>
                  </a:cxn>
                  <a:cxn ang="0">
                    <a:pos x="17" y="18"/>
                  </a:cxn>
                  <a:cxn ang="0">
                    <a:pos x="20" y="8"/>
                  </a:cxn>
                  <a:cxn ang="0">
                    <a:pos x="4" y="0"/>
                  </a:cxn>
                </a:cxnLst>
                <a:rect l="0" t="0" r="r" b="b"/>
                <a:pathLst>
                  <a:path w="20" h="24">
                    <a:moveTo>
                      <a:pt x="4" y="0"/>
                    </a:moveTo>
                    <a:lnTo>
                      <a:pt x="12" y="6"/>
                    </a:lnTo>
                    <a:lnTo>
                      <a:pt x="9" y="15"/>
                    </a:lnTo>
                    <a:lnTo>
                      <a:pt x="0" y="24"/>
                    </a:lnTo>
                    <a:lnTo>
                      <a:pt x="17" y="18"/>
                    </a:lnTo>
                    <a:lnTo>
                      <a:pt x="2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Freeform 259"/>
              <p:cNvSpPr>
                <a:spLocks/>
              </p:cNvSpPr>
              <p:nvPr/>
            </p:nvSpPr>
            <p:spPr bwMode="auto">
              <a:xfrm>
                <a:off x="5331" y="1869"/>
                <a:ext cx="17" cy="8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11" y="48"/>
                  </a:cxn>
                  <a:cxn ang="0">
                    <a:pos x="25" y="33"/>
                  </a:cxn>
                  <a:cxn ang="0">
                    <a:pos x="46" y="25"/>
                  </a:cxn>
                  <a:cxn ang="0">
                    <a:pos x="56" y="14"/>
                  </a:cxn>
                  <a:cxn ang="0">
                    <a:pos x="66" y="9"/>
                  </a:cxn>
                  <a:cxn ang="0">
                    <a:pos x="89" y="4"/>
                  </a:cxn>
                  <a:cxn ang="0">
                    <a:pos x="104" y="1"/>
                  </a:cxn>
                  <a:cxn ang="0">
                    <a:pos x="84" y="0"/>
                  </a:cxn>
                  <a:cxn ang="0">
                    <a:pos x="58" y="4"/>
                  </a:cxn>
                  <a:cxn ang="0">
                    <a:pos x="49" y="12"/>
                  </a:cxn>
                  <a:cxn ang="0">
                    <a:pos x="37" y="20"/>
                  </a:cxn>
                  <a:cxn ang="0">
                    <a:pos x="0" y="45"/>
                  </a:cxn>
                </a:cxnLst>
                <a:rect l="0" t="0" r="r" b="b"/>
                <a:pathLst>
                  <a:path w="104" h="48">
                    <a:moveTo>
                      <a:pt x="0" y="45"/>
                    </a:moveTo>
                    <a:lnTo>
                      <a:pt x="11" y="48"/>
                    </a:lnTo>
                    <a:lnTo>
                      <a:pt x="25" y="33"/>
                    </a:lnTo>
                    <a:lnTo>
                      <a:pt x="46" y="25"/>
                    </a:lnTo>
                    <a:lnTo>
                      <a:pt x="56" y="14"/>
                    </a:lnTo>
                    <a:lnTo>
                      <a:pt x="66" y="9"/>
                    </a:lnTo>
                    <a:lnTo>
                      <a:pt x="89" y="4"/>
                    </a:lnTo>
                    <a:lnTo>
                      <a:pt x="104" y="1"/>
                    </a:lnTo>
                    <a:lnTo>
                      <a:pt x="84" y="0"/>
                    </a:lnTo>
                    <a:lnTo>
                      <a:pt x="58" y="4"/>
                    </a:lnTo>
                    <a:lnTo>
                      <a:pt x="49" y="12"/>
                    </a:lnTo>
                    <a:lnTo>
                      <a:pt x="37" y="2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Freeform 260"/>
              <p:cNvSpPr>
                <a:spLocks/>
              </p:cNvSpPr>
              <p:nvPr/>
            </p:nvSpPr>
            <p:spPr bwMode="auto">
              <a:xfrm>
                <a:off x="5357" y="1866"/>
                <a:ext cx="27" cy="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5" y="6"/>
                  </a:cxn>
                  <a:cxn ang="0">
                    <a:pos x="55" y="0"/>
                  </a:cxn>
                  <a:cxn ang="0">
                    <a:pos x="63" y="0"/>
                  </a:cxn>
                  <a:cxn ang="0">
                    <a:pos x="85" y="5"/>
                  </a:cxn>
                  <a:cxn ang="0">
                    <a:pos x="94" y="14"/>
                  </a:cxn>
                  <a:cxn ang="0">
                    <a:pos x="111" y="23"/>
                  </a:cxn>
                  <a:cxn ang="0">
                    <a:pos x="143" y="36"/>
                  </a:cxn>
                  <a:cxn ang="0">
                    <a:pos x="166" y="36"/>
                  </a:cxn>
                  <a:cxn ang="0">
                    <a:pos x="142" y="42"/>
                  </a:cxn>
                  <a:cxn ang="0">
                    <a:pos x="126" y="39"/>
                  </a:cxn>
                  <a:cxn ang="0">
                    <a:pos x="91" y="22"/>
                  </a:cxn>
                  <a:cxn ang="0">
                    <a:pos x="79" y="10"/>
                  </a:cxn>
                  <a:cxn ang="0">
                    <a:pos x="55" y="8"/>
                  </a:cxn>
                  <a:cxn ang="0">
                    <a:pos x="35" y="10"/>
                  </a:cxn>
                  <a:cxn ang="0">
                    <a:pos x="0" y="10"/>
                  </a:cxn>
                </a:cxnLst>
                <a:rect l="0" t="0" r="r" b="b"/>
                <a:pathLst>
                  <a:path w="166" h="42">
                    <a:moveTo>
                      <a:pt x="0" y="10"/>
                    </a:moveTo>
                    <a:lnTo>
                      <a:pt x="35" y="6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85" y="5"/>
                    </a:lnTo>
                    <a:lnTo>
                      <a:pt x="94" y="14"/>
                    </a:lnTo>
                    <a:lnTo>
                      <a:pt x="111" y="23"/>
                    </a:lnTo>
                    <a:lnTo>
                      <a:pt x="143" y="36"/>
                    </a:lnTo>
                    <a:lnTo>
                      <a:pt x="166" y="36"/>
                    </a:lnTo>
                    <a:lnTo>
                      <a:pt x="142" y="42"/>
                    </a:lnTo>
                    <a:lnTo>
                      <a:pt x="126" y="39"/>
                    </a:lnTo>
                    <a:lnTo>
                      <a:pt x="91" y="22"/>
                    </a:lnTo>
                    <a:lnTo>
                      <a:pt x="79" y="10"/>
                    </a:lnTo>
                    <a:lnTo>
                      <a:pt x="55" y="8"/>
                    </a:lnTo>
                    <a:lnTo>
                      <a:pt x="3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Freeform 261"/>
              <p:cNvSpPr>
                <a:spLocks/>
              </p:cNvSpPr>
              <p:nvPr/>
            </p:nvSpPr>
            <p:spPr bwMode="auto">
              <a:xfrm>
                <a:off x="5335" y="1874"/>
                <a:ext cx="6" cy="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3" y="11"/>
                  </a:cxn>
                  <a:cxn ang="0">
                    <a:pos x="23" y="24"/>
                  </a:cxn>
                  <a:cxn ang="0">
                    <a:pos x="0" y="30"/>
                  </a:cxn>
                  <a:cxn ang="0">
                    <a:pos x="25" y="15"/>
                  </a:cxn>
                  <a:cxn ang="0">
                    <a:pos x="25" y="0"/>
                  </a:cxn>
                </a:cxnLst>
                <a:rect l="0" t="0" r="r" b="b"/>
                <a:pathLst>
                  <a:path w="33" h="30">
                    <a:moveTo>
                      <a:pt x="25" y="0"/>
                    </a:moveTo>
                    <a:lnTo>
                      <a:pt x="33" y="11"/>
                    </a:lnTo>
                    <a:lnTo>
                      <a:pt x="23" y="24"/>
                    </a:lnTo>
                    <a:lnTo>
                      <a:pt x="0" y="30"/>
                    </a:lnTo>
                    <a:lnTo>
                      <a:pt x="25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Freeform 262"/>
              <p:cNvSpPr>
                <a:spLocks/>
              </p:cNvSpPr>
              <p:nvPr/>
            </p:nvSpPr>
            <p:spPr bwMode="auto">
              <a:xfrm>
                <a:off x="5329" y="1870"/>
                <a:ext cx="6" cy="4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25" y="0"/>
                  </a:cxn>
                  <a:cxn ang="0">
                    <a:pos x="24" y="13"/>
                  </a:cxn>
                  <a:cxn ang="0">
                    <a:pos x="0" y="26"/>
                  </a:cxn>
                  <a:cxn ang="0">
                    <a:pos x="3" y="28"/>
                  </a:cxn>
                  <a:cxn ang="0">
                    <a:pos x="33" y="16"/>
                  </a:cxn>
                </a:cxnLst>
                <a:rect l="0" t="0" r="r" b="b"/>
                <a:pathLst>
                  <a:path w="33" h="28">
                    <a:moveTo>
                      <a:pt x="33" y="16"/>
                    </a:moveTo>
                    <a:lnTo>
                      <a:pt x="25" y="0"/>
                    </a:lnTo>
                    <a:lnTo>
                      <a:pt x="24" y="13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1" name="Freeform 263"/>
              <p:cNvSpPr>
                <a:spLocks/>
              </p:cNvSpPr>
              <p:nvPr/>
            </p:nvSpPr>
            <p:spPr bwMode="auto">
              <a:xfrm>
                <a:off x="5399" y="1876"/>
                <a:ext cx="6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21"/>
                  </a:cxn>
                  <a:cxn ang="0">
                    <a:pos x="23" y="39"/>
                  </a:cxn>
                  <a:cxn ang="0">
                    <a:pos x="37" y="42"/>
                  </a:cxn>
                  <a:cxn ang="0">
                    <a:pos x="0" y="0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8" y="21"/>
                    </a:lnTo>
                    <a:lnTo>
                      <a:pt x="23" y="39"/>
                    </a:lnTo>
                    <a:lnTo>
                      <a:pt x="37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" name="Freeform 264"/>
              <p:cNvSpPr>
                <a:spLocks/>
              </p:cNvSpPr>
              <p:nvPr/>
            </p:nvSpPr>
            <p:spPr bwMode="auto">
              <a:xfrm>
                <a:off x="5420" y="1907"/>
                <a:ext cx="9" cy="6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17" y="14"/>
                  </a:cxn>
                  <a:cxn ang="0">
                    <a:pos x="0" y="39"/>
                  </a:cxn>
                  <a:cxn ang="0">
                    <a:pos x="50" y="0"/>
                  </a:cxn>
                </a:cxnLst>
                <a:rect l="0" t="0" r="r" b="b"/>
                <a:pathLst>
                  <a:path w="50" h="39">
                    <a:moveTo>
                      <a:pt x="50" y="0"/>
                    </a:moveTo>
                    <a:lnTo>
                      <a:pt x="17" y="14"/>
                    </a:lnTo>
                    <a:lnTo>
                      <a:pt x="0" y="3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8709" name="Group 265"/>
            <p:cNvGrpSpPr>
              <a:grpSpLocks/>
            </p:cNvGrpSpPr>
            <p:nvPr/>
          </p:nvGrpSpPr>
          <p:grpSpPr bwMode="auto">
            <a:xfrm>
              <a:off x="5432" y="1894"/>
              <a:ext cx="37" cy="45"/>
              <a:chOff x="5432" y="1894"/>
              <a:chExt cx="37" cy="45"/>
            </a:xfrm>
          </p:grpSpPr>
          <p:sp>
            <p:nvSpPr>
              <p:cNvPr id="262" name="Freeform 266"/>
              <p:cNvSpPr>
                <a:spLocks/>
              </p:cNvSpPr>
              <p:nvPr/>
            </p:nvSpPr>
            <p:spPr bwMode="auto">
              <a:xfrm>
                <a:off x="5432" y="1894"/>
                <a:ext cx="37" cy="45"/>
              </a:xfrm>
              <a:custGeom>
                <a:avLst/>
                <a:gdLst/>
                <a:ahLst/>
                <a:cxnLst>
                  <a:cxn ang="0">
                    <a:pos x="77" y="17"/>
                  </a:cxn>
                  <a:cxn ang="0">
                    <a:pos x="42" y="55"/>
                  </a:cxn>
                  <a:cxn ang="0">
                    <a:pos x="26" y="87"/>
                  </a:cxn>
                  <a:cxn ang="0">
                    <a:pos x="11" y="138"/>
                  </a:cxn>
                  <a:cxn ang="0">
                    <a:pos x="11" y="167"/>
                  </a:cxn>
                  <a:cxn ang="0">
                    <a:pos x="0" y="210"/>
                  </a:cxn>
                  <a:cxn ang="0">
                    <a:pos x="178" y="267"/>
                  </a:cxn>
                  <a:cxn ang="0">
                    <a:pos x="219" y="0"/>
                  </a:cxn>
                  <a:cxn ang="0">
                    <a:pos x="146" y="17"/>
                  </a:cxn>
                  <a:cxn ang="0">
                    <a:pos x="77" y="17"/>
                  </a:cxn>
                </a:cxnLst>
                <a:rect l="0" t="0" r="r" b="b"/>
                <a:pathLst>
                  <a:path w="219" h="267">
                    <a:moveTo>
                      <a:pt x="77" y="17"/>
                    </a:moveTo>
                    <a:lnTo>
                      <a:pt x="42" y="55"/>
                    </a:lnTo>
                    <a:lnTo>
                      <a:pt x="26" y="87"/>
                    </a:lnTo>
                    <a:lnTo>
                      <a:pt x="11" y="138"/>
                    </a:lnTo>
                    <a:lnTo>
                      <a:pt x="11" y="167"/>
                    </a:lnTo>
                    <a:lnTo>
                      <a:pt x="0" y="210"/>
                    </a:lnTo>
                    <a:lnTo>
                      <a:pt x="178" y="267"/>
                    </a:lnTo>
                    <a:lnTo>
                      <a:pt x="219" y="0"/>
                    </a:lnTo>
                    <a:lnTo>
                      <a:pt x="146" y="17"/>
                    </a:ln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" name="Freeform 267"/>
              <p:cNvSpPr>
                <a:spLocks/>
              </p:cNvSpPr>
              <p:nvPr/>
            </p:nvSpPr>
            <p:spPr bwMode="auto">
              <a:xfrm>
                <a:off x="5436" y="1898"/>
                <a:ext cx="29" cy="37"/>
              </a:xfrm>
              <a:custGeom>
                <a:avLst/>
                <a:gdLst/>
                <a:ahLst/>
                <a:cxnLst>
                  <a:cxn ang="0">
                    <a:pos x="69" y="7"/>
                  </a:cxn>
                  <a:cxn ang="0">
                    <a:pos x="38" y="42"/>
                  </a:cxn>
                  <a:cxn ang="0">
                    <a:pos x="12" y="92"/>
                  </a:cxn>
                  <a:cxn ang="0">
                    <a:pos x="6" y="128"/>
                  </a:cxn>
                  <a:cxn ang="0">
                    <a:pos x="0" y="171"/>
                  </a:cxn>
                  <a:cxn ang="0">
                    <a:pos x="140" y="220"/>
                  </a:cxn>
                  <a:cxn ang="0">
                    <a:pos x="175" y="0"/>
                  </a:cxn>
                  <a:cxn ang="0">
                    <a:pos x="122" y="10"/>
                  </a:cxn>
                  <a:cxn ang="0">
                    <a:pos x="69" y="7"/>
                  </a:cxn>
                </a:cxnLst>
                <a:rect l="0" t="0" r="r" b="b"/>
                <a:pathLst>
                  <a:path w="175" h="220">
                    <a:moveTo>
                      <a:pt x="69" y="7"/>
                    </a:moveTo>
                    <a:lnTo>
                      <a:pt x="38" y="42"/>
                    </a:lnTo>
                    <a:lnTo>
                      <a:pt x="12" y="92"/>
                    </a:lnTo>
                    <a:lnTo>
                      <a:pt x="6" y="128"/>
                    </a:lnTo>
                    <a:lnTo>
                      <a:pt x="0" y="171"/>
                    </a:lnTo>
                    <a:lnTo>
                      <a:pt x="140" y="220"/>
                    </a:lnTo>
                    <a:lnTo>
                      <a:pt x="175" y="0"/>
                    </a:lnTo>
                    <a:lnTo>
                      <a:pt x="122" y="10"/>
                    </a:lnTo>
                    <a:lnTo>
                      <a:pt x="69" y="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3" name="Freeform 268"/>
          <p:cNvSpPr>
            <a:spLocks/>
          </p:cNvSpPr>
          <p:nvPr/>
        </p:nvSpPr>
        <p:spPr bwMode="auto">
          <a:xfrm>
            <a:off x="8675688" y="4225937"/>
            <a:ext cx="195262" cy="212725"/>
          </a:xfrm>
          <a:custGeom>
            <a:avLst/>
            <a:gdLst/>
            <a:ahLst/>
            <a:cxnLst>
              <a:cxn ang="0">
                <a:pos x="243" y="26"/>
              </a:cxn>
              <a:cxn ang="0">
                <a:pos x="179" y="74"/>
              </a:cxn>
              <a:cxn ang="0">
                <a:pos x="144" y="131"/>
              </a:cxn>
              <a:cxn ang="0">
                <a:pos x="112" y="192"/>
              </a:cxn>
              <a:cxn ang="0">
                <a:pos x="92" y="224"/>
              </a:cxn>
              <a:cxn ang="0">
                <a:pos x="92" y="259"/>
              </a:cxn>
              <a:cxn ang="0">
                <a:pos x="109" y="300"/>
              </a:cxn>
              <a:cxn ang="0">
                <a:pos x="77" y="332"/>
              </a:cxn>
              <a:cxn ang="0">
                <a:pos x="26" y="420"/>
              </a:cxn>
              <a:cxn ang="0">
                <a:pos x="0" y="467"/>
              </a:cxn>
              <a:cxn ang="0">
                <a:pos x="0" y="482"/>
              </a:cxn>
              <a:cxn ang="0">
                <a:pos x="6" y="498"/>
              </a:cxn>
              <a:cxn ang="0">
                <a:pos x="28" y="503"/>
              </a:cxn>
              <a:cxn ang="0">
                <a:pos x="60" y="504"/>
              </a:cxn>
              <a:cxn ang="0">
                <a:pos x="79" y="511"/>
              </a:cxn>
              <a:cxn ang="0">
                <a:pos x="77" y="546"/>
              </a:cxn>
              <a:cxn ang="0">
                <a:pos x="67" y="587"/>
              </a:cxn>
              <a:cxn ang="0">
                <a:pos x="86" y="609"/>
              </a:cxn>
              <a:cxn ang="0">
                <a:pos x="80" y="639"/>
              </a:cxn>
              <a:cxn ang="0">
                <a:pos x="95" y="659"/>
              </a:cxn>
              <a:cxn ang="0">
                <a:pos x="110" y="713"/>
              </a:cxn>
              <a:cxn ang="0">
                <a:pos x="133" y="728"/>
              </a:cxn>
              <a:cxn ang="0">
                <a:pos x="167" y="728"/>
              </a:cxn>
              <a:cxn ang="0">
                <a:pos x="217" y="721"/>
              </a:cxn>
              <a:cxn ang="0">
                <a:pos x="269" y="713"/>
              </a:cxn>
              <a:cxn ang="0">
                <a:pos x="263" y="807"/>
              </a:cxn>
              <a:cxn ang="0">
                <a:pos x="658" y="681"/>
              </a:cxn>
              <a:cxn ang="0">
                <a:pos x="626" y="606"/>
              </a:cxn>
              <a:cxn ang="0">
                <a:pos x="634" y="549"/>
              </a:cxn>
              <a:cxn ang="0">
                <a:pos x="741" y="441"/>
              </a:cxn>
              <a:cxn ang="0">
                <a:pos x="741" y="155"/>
              </a:cxn>
              <a:cxn ang="0">
                <a:pos x="668" y="77"/>
              </a:cxn>
              <a:cxn ang="0">
                <a:pos x="577" y="35"/>
              </a:cxn>
              <a:cxn ang="0">
                <a:pos x="481" y="0"/>
              </a:cxn>
              <a:cxn ang="0">
                <a:pos x="355" y="18"/>
              </a:cxn>
              <a:cxn ang="0">
                <a:pos x="243" y="26"/>
              </a:cxn>
            </a:cxnLst>
            <a:rect l="0" t="0" r="r" b="b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4" name="Freeform 269"/>
          <p:cNvSpPr>
            <a:spLocks/>
          </p:cNvSpPr>
          <p:nvPr/>
        </p:nvSpPr>
        <p:spPr bwMode="auto">
          <a:xfrm>
            <a:off x="8685213" y="4354524"/>
            <a:ext cx="11112" cy="317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9" y="8"/>
              </a:cxn>
              <a:cxn ang="0">
                <a:pos x="30" y="6"/>
              </a:cxn>
              <a:cxn ang="0">
                <a:pos x="39" y="9"/>
              </a:cxn>
              <a:cxn ang="0">
                <a:pos x="42" y="2"/>
              </a:cxn>
              <a:cxn ang="0">
                <a:pos x="29" y="0"/>
              </a:cxn>
              <a:cxn ang="0">
                <a:pos x="0" y="3"/>
              </a:cxn>
            </a:cxnLst>
            <a:rect l="0" t="0" r="r" b="b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" name="Freeform 270"/>
          <p:cNvSpPr>
            <a:spLocks/>
          </p:cNvSpPr>
          <p:nvPr/>
        </p:nvSpPr>
        <p:spPr bwMode="auto">
          <a:xfrm>
            <a:off x="8696325" y="4346587"/>
            <a:ext cx="4763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7"/>
              </a:cxn>
              <a:cxn ang="0">
                <a:pos x="11" y="16"/>
              </a:cxn>
              <a:cxn ang="0">
                <a:pos x="13" y="31"/>
              </a:cxn>
              <a:cxn ang="0">
                <a:pos x="17" y="12"/>
              </a:cxn>
              <a:cxn ang="0">
                <a:pos x="17" y="1"/>
              </a:cxn>
              <a:cxn ang="0">
                <a:pos x="0" y="0"/>
              </a:cxn>
            </a:cxnLst>
            <a:rect l="0" t="0" r="r" b="b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" name="Freeform 271"/>
          <p:cNvSpPr>
            <a:spLocks/>
          </p:cNvSpPr>
          <p:nvPr/>
        </p:nvSpPr>
        <p:spPr bwMode="auto">
          <a:xfrm>
            <a:off x="8704263" y="4319599"/>
            <a:ext cx="4762" cy="1587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5" y="34"/>
              </a:cxn>
              <a:cxn ang="0">
                <a:pos x="0" y="60"/>
              </a:cxn>
              <a:cxn ang="0">
                <a:pos x="9" y="43"/>
              </a:cxn>
              <a:cxn ang="0">
                <a:pos x="19" y="0"/>
              </a:cxn>
            </a:cxnLst>
            <a:rect l="0" t="0" r="r" b="b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7" name="Freeform 272"/>
          <p:cNvSpPr>
            <a:spLocks/>
          </p:cNvSpPr>
          <p:nvPr/>
        </p:nvSpPr>
        <p:spPr bwMode="auto">
          <a:xfrm>
            <a:off x="8707443" y="4303714"/>
            <a:ext cx="20637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28"/>
              </a:cxn>
              <a:cxn ang="0">
                <a:pos x="13" y="35"/>
              </a:cxn>
              <a:cxn ang="0">
                <a:pos x="13" y="40"/>
              </a:cxn>
              <a:cxn ang="0">
                <a:pos x="9" y="51"/>
              </a:cxn>
              <a:cxn ang="0">
                <a:pos x="20" y="34"/>
              </a:cxn>
              <a:cxn ang="0">
                <a:pos x="35" y="34"/>
              </a:cxn>
              <a:cxn ang="0">
                <a:pos x="52" y="28"/>
              </a:cxn>
              <a:cxn ang="0">
                <a:pos x="80" y="26"/>
              </a:cxn>
              <a:cxn ang="0">
                <a:pos x="52" y="9"/>
              </a:cxn>
              <a:cxn ang="0">
                <a:pos x="0" y="0"/>
              </a:cxn>
            </a:cxnLst>
            <a:rect l="0" t="0" r="r" b="b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8" name="Freeform 273"/>
          <p:cNvSpPr>
            <a:spLocks/>
          </p:cNvSpPr>
          <p:nvPr/>
        </p:nvSpPr>
        <p:spPr bwMode="auto">
          <a:xfrm>
            <a:off x="8702680" y="4284664"/>
            <a:ext cx="34925" cy="12700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6" y="42"/>
              </a:cxn>
              <a:cxn ang="0">
                <a:pos x="20" y="48"/>
              </a:cxn>
              <a:cxn ang="0">
                <a:pos x="42" y="34"/>
              </a:cxn>
              <a:cxn ang="0">
                <a:pos x="69" y="25"/>
              </a:cxn>
              <a:cxn ang="0">
                <a:pos x="113" y="24"/>
              </a:cxn>
              <a:cxn ang="0">
                <a:pos x="135" y="27"/>
              </a:cxn>
              <a:cxn ang="0">
                <a:pos x="101" y="12"/>
              </a:cxn>
              <a:cxn ang="0">
                <a:pos x="77" y="6"/>
              </a:cxn>
              <a:cxn ang="0">
                <a:pos x="80" y="0"/>
              </a:cxn>
              <a:cxn ang="0">
                <a:pos x="57" y="9"/>
              </a:cxn>
              <a:cxn ang="0">
                <a:pos x="59" y="3"/>
              </a:cxn>
              <a:cxn ang="0">
                <a:pos x="40" y="12"/>
              </a:cxn>
              <a:cxn ang="0">
                <a:pos x="23" y="12"/>
              </a:cxn>
              <a:cxn ang="0">
                <a:pos x="0" y="25"/>
              </a:cxn>
            </a:cxnLst>
            <a:rect l="0" t="0" r="r" b="b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9" name="Freeform 274"/>
          <p:cNvSpPr>
            <a:spLocks/>
          </p:cNvSpPr>
          <p:nvPr/>
        </p:nvSpPr>
        <p:spPr bwMode="auto">
          <a:xfrm>
            <a:off x="8782050" y="4302137"/>
            <a:ext cx="20638" cy="41275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24" y="10"/>
              </a:cxn>
              <a:cxn ang="0">
                <a:pos x="52" y="15"/>
              </a:cxn>
              <a:cxn ang="0">
                <a:pos x="68" y="41"/>
              </a:cxn>
              <a:cxn ang="0">
                <a:pos x="71" y="77"/>
              </a:cxn>
              <a:cxn ang="0">
                <a:pos x="68" y="105"/>
              </a:cxn>
              <a:cxn ang="0">
                <a:pos x="59" y="128"/>
              </a:cxn>
              <a:cxn ang="0">
                <a:pos x="44" y="93"/>
              </a:cxn>
              <a:cxn ang="0">
                <a:pos x="31" y="73"/>
              </a:cxn>
              <a:cxn ang="0">
                <a:pos x="5" y="60"/>
              </a:cxn>
              <a:cxn ang="0">
                <a:pos x="25" y="89"/>
              </a:cxn>
              <a:cxn ang="0">
                <a:pos x="47" y="111"/>
              </a:cxn>
              <a:cxn ang="0">
                <a:pos x="49" y="134"/>
              </a:cxn>
              <a:cxn ang="0">
                <a:pos x="40" y="156"/>
              </a:cxn>
              <a:cxn ang="0">
                <a:pos x="28" y="159"/>
              </a:cxn>
              <a:cxn ang="0">
                <a:pos x="61" y="151"/>
              </a:cxn>
              <a:cxn ang="0">
                <a:pos x="77" y="117"/>
              </a:cxn>
              <a:cxn ang="0">
                <a:pos x="78" y="73"/>
              </a:cxn>
              <a:cxn ang="0">
                <a:pos x="77" y="33"/>
              </a:cxn>
              <a:cxn ang="0">
                <a:pos x="59" y="7"/>
              </a:cxn>
              <a:cxn ang="0">
                <a:pos x="34" y="0"/>
              </a:cxn>
              <a:cxn ang="0">
                <a:pos x="10" y="4"/>
              </a:cxn>
              <a:cxn ang="0">
                <a:pos x="0" y="30"/>
              </a:cxn>
            </a:cxnLst>
            <a:rect l="0" t="0" r="r" b="b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0" name="Freeform 275"/>
          <p:cNvSpPr>
            <a:spLocks/>
          </p:cNvSpPr>
          <p:nvPr/>
        </p:nvSpPr>
        <p:spPr bwMode="auto">
          <a:xfrm>
            <a:off x="8777293" y="4295777"/>
            <a:ext cx="33337" cy="55562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20" y="19"/>
              </a:cxn>
              <a:cxn ang="0">
                <a:pos x="54" y="9"/>
              </a:cxn>
              <a:cxn ang="0">
                <a:pos x="95" y="16"/>
              </a:cxn>
              <a:cxn ang="0">
                <a:pos x="109" y="35"/>
              </a:cxn>
              <a:cxn ang="0">
                <a:pos x="120" y="67"/>
              </a:cxn>
              <a:cxn ang="0">
                <a:pos x="120" y="93"/>
              </a:cxn>
              <a:cxn ang="0">
                <a:pos x="114" y="111"/>
              </a:cxn>
              <a:cxn ang="0">
                <a:pos x="114" y="137"/>
              </a:cxn>
              <a:cxn ang="0">
                <a:pos x="107" y="168"/>
              </a:cxn>
              <a:cxn ang="0">
                <a:pos x="80" y="198"/>
              </a:cxn>
              <a:cxn ang="0">
                <a:pos x="63" y="198"/>
              </a:cxn>
              <a:cxn ang="0">
                <a:pos x="40" y="198"/>
              </a:cxn>
              <a:cxn ang="0">
                <a:pos x="40" y="203"/>
              </a:cxn>
              <a:cxn ang="0">
                <a:pos x="57" y="215"/>
              </a:cxn>
              <a:cxn ang="0">
                <a:pos x="76" y="211"/>
              </a:cxn>
              <a:cxn ang="0">
                <a:pos x="101" y="201"/>
              </a:cxn>
              <a:cxn ang="0">
                <a:pos x="121" y="171"/>
              </a:cxn>
              <a:cxn ang="0">
                <a:pos x="123" y="121"/>
              </a:cxn>
              <a:cxn ang="0">
                <a:pos x="129" y="87"/>
              </a:cxn>
              <a:cxn ang="0">
                <a:pos x="129" y="58"/>
              </a:cxn>
              <a:cxn ang="0">
                <a:pos x="117" y="32"/>
              </a:cxn>
              <a:cxn ang="0">
                <a:pos x="103" y="9"/>
              </a:cxn>
              <a:cxn ang="0">
                <a:pos x="69" y="0"/>
              </a:cxn>
              <a:cxn ang="0">
                <a:pos x="20" y="6"/>
              </a:cxn>
              <a:cxn ang="0">
                <a:pos x="3" y="19"/>
              </a:cxn>
              <a:cxn ang="0">
                <a:pos x="0" y="53"/>
              </a:cxn>
            </a:cxnLst>
            <a:rect l="0" t="0" r="r" b="b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1" name="Freeform 276"/>
          <p:cNvSpPr>
            <a:spLocks/>
          </p:cNvSpPr>
          <p:nvPr/>
        </p:nvSpPr>
        <p:spPr bwMode="auto">
          <a:xfrm>
            <a:off x="8759830" y="4356112"/>
            <a:ext cx="30163" cy="47625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102" y="39"/>
              </a:cxn>
              <a:cxn ang="0">
                <a:pos x="77" y="80"/>
              </a:cxn>
              <a:cxn ang="0">
                <a:pos x="52" y="116"/>
              </a:cxn>
              <a:cxn ang="0">
                <a:pos x="17" y="164"/>
              </a:cxn>
              <a:cxn ang="0">
                <a:pos x="0" y="179"/>
              </a:cxn>
              <a:cxn ang="0">
                <a:pos x="39" y="159"/>
              </a:cxn>
              <a:cxn ang="0">
                <a:pos x="70" y="115"/>
              </a:cxn>
              <a:cxn ang="0">
                <a:pos x="99" y="67"/>
              </a:cxn>
              <a:cxn ang="0">
                <a:pos x="118" y="0"/>
              </a:cxn>
            </a:cxnLst>
            <a:rect l="0" t="0" r="r" b="b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2" name="Freeform 277"/>
          <p:cNvSpPr>
            <a:spLocks/>
          </p:cNvSpPr>
          <p:nvPr/>
        </p:nvSpPr>
        <p:spPr bwMode="auto">
          <a:xfrm>
            <a:off x="8707442" y="4195774"/>
            <a:ext cx="177800" cy="176213"/>
          </a:xfrm>
          <a:custGeom>
            <a:avLst/>
            <a:gdLst/>
            <a:ahLst/>
            <a:cxnLst>
              <a:cxn ang="0">
                <a:pos x="54" y="193"/>
              </a:cxn>
              <a:cxn ang="0">
                <a:pos x="155" y="177"/>
              </a:cxn>
              <a:cxn ang="0">
                <a:pos x="223" y="187"/>
              </a:cxn>
              <a:cxn ang="0">
                <a:pos x="264" y="234"/>
              </a:cxn>
              <a:cxn ang="0">
                <a:pos x="238" y="290"/>
              </a:cxn>
              <a:cxn ang="0">
                <a:pos x="206" y="311"/>
              </a:cxn>
              <a:cxn ang="0">
                <a:pos x="197" y="366"/>
              </a:cxn>
              <a:cxn ang="0">
                <a:pos x="217" y="401"/>
              </a:cxn>
              <a:cxn ang="0">
                <a:pos x="200" y="453"/>
              </a:cxn>
              <a:cxn ang="0">
                <a:pos x="242" y="453"/>
              </a:cxn>
              <a:cxn ang="0">
                <a:pos x="254" y="394"/>
              </a:cxn>
              <a:cxn ang="0">
                <a:pos x="280" y="366"/>
              </a:cxn>
              <a:cxn ang="0">
                <a:pos x="329" y="366"/>
              </a:cxn>
              <a:cxn ang="0">
                <a:pos x="378" y="378"/>
              </a:cxn>
              <a:cxn ang="0">
                <a:pos x="393" y="419"/>
              </a:cxn>
              <a:cxn ang="0">
                <a:pos x="399" y="475"/>
              </a:cxn>
              <a:cxn ang="0">
                <a:pos x="393" y="516"/>
              </a:cxn>
              <a:cxn ang="0">
                <a:pos x="393" y="547"/>
              </a:cxn>
              <a:cxn ang="0">
                <a:pos x="396" y="581"/>
              </a:cxn>
              <a:cxn ang="0">
                <a:pos x="428" y="613"/>
              </a:cxn>
              <a:cxn ang="0">
                <a:pos x="451" y="632"/>
              </a:cxn>
              <a:cxn ang="0">
                <a:pos x="510" y="670"/>
              </a:cxn>
              <a:cxn ang="0">
                <a:pos x="620" y="558"/>
              </a:cxn>
              <a:cxn ang="0">
                <a:pos x="652" y="466"/>
              </a:cxn>
              <a:cxn ang="0">
                <a:pos x="665" y="318"/>
              </a:cxn>
              <a:cxn ang="0">
                <a:pos x="671" y="215"/>
              </a:cxn>
              <a:cxn ang="0">
                <a:pos x="658" y="114"/>
              </a:cxn>
              <a:cxn ang="0">
                <a:pos x="629" y="59"/>
              </a:cxn>
              <a:cxn ang="0">
                <a:pos x="562" y="21"/>
              </a:cxn>
              <a:cxn ang="0">
                <a:pos x="502" y="8"/>
              </a:cxn>
              <a:cxn ang="0">
                <a:pos x="384" y="0"/>
              </a:cxn>
              <a:cxn ang="0">
                <a:pos x="270" y="5"/>
              </a:cxn>
              <a:cxn ang="0">
                <a:pos x="129" y="30"/>
              </a:cxn>
              <a:cxn ang="0">
                <a:pos x="64" y="62"/>
              </a:cxn>
              <a:cxn ang="0">
                <a:pos x="32" y="94"/>
              </a:cxn>
              <a:cxn ang="0">
                <a:pos x="0" y="140"/>
              </a:cxn>
              <a:cxn ang="0">
                <a:pos x="6" y="166"/>
              </a:cxn>
              <a:cxn ang="0">
                <a:pos x="54" y="193"/>
              </a:cxn>
            </a:cxnLst>
            <a:rect l="0" t="0" r="r" b="b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rgbClr val="603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3" name="Freeform 278"/>
          <p:cNvSpPr>
            <a:spLocks/>
          </p:cNvSpPr>
          <p:nvPr/>
        </p:nvSpPr>
        <p:spPr bwMode="auto">
          <a:xfrm>
            <a:off x="8712200" y="4197352"/>
            <a:ext cx="169863" cy="169862"/>
          </a:xfrm>
          <a:custGeom>
            <a:avLst/>
            <a:gdLst/>
            <a:ahLst/>
            <a:cxnLst>
              <a:cxn ang="0">
                <a:pos x="25" y="98"/>
              </a:cxn>
              <a:cxn ang="0">
                <a:pos x="13" y="152"/>
              </a:cxn>
              <a:cxn ang="0">
                <a:pos x="160" y="158"/>
              </a:cxn>
              <a:cxn ang="0">
                <a:pos x="290" y="126"/>
              </a:cxn>
              <a:cxn ang="0">
                <a:pos x="229" y="148"/>
              </a:cxn>
              <a:cxn ang="0">
                <a:pos x="213" y="169"/>
              </a:cxn>
              <a:cxn ang="0">
                <a:pos x="277" y="163"/>
              </a:cxn>
              <a:cxn ang="0">
                <a:pos x="293" y="172"/>
              </a:cxn>
              <a:cxn ang="0">
                <a:pos x="255" y="217"/>
              </a:cxn>
              <a:cxn ang="0">
                <a:pos x="267" y="226"/>
              </a:cxn>
              <a:cxn ang="0">
                <a:pos x="232" y="280"/>
              </a:cxn>
              <a:cxn ang="0">
                <a:pos x="348" y="255"/>
              </a:cxn>
              <a:cxn ang="0">
                <a:pos x="194" y="310"/>
              </a:cxn>
              <a:cxn ang="0">
                <a:pos x="280" y="300"/>
              </a:cxn>
              <a:cxn ang="0">
                <a:pos x="204" y="338"/>
              </a:cxn>
              <a:cxn ang="0">
                <a:pos x="229" y="358"/>
              </a:cxn>
              <a:cxn ang="0">
                <a:pos x="354" y="344"/>
              </a:cxn>
              <a:cxn ang="0">
                <a:pos x="444" y="355"/>
              </a:cxn>
              <a:cxn ang="0">
                <a:pos x="438" y="379"/>
              </a:cxn>
              <a:cxn ang="0">
                <a:pos x="460" y="393"/>
              </a:cxn>
              <a:cxn ang="0">
                <a:pos x="387" y="442"/>
              </a:cxn>
              <a:cxn ang="0">
                <a:pos x="454" y="440"/>
              </a:cxn>
              <a:cxn ang="0">
                <a:pos x="387" y="511"/>
              </a:cxn>
              <a:cxn ang="0">
                <a:pos x="432" y="508"/>
              </a:cxn>
              <a:cxn ang="0">
                <a:pos x="412" y="586"/>
              </a:cxn>
              <a:cxn ang="0">
                <a:pos x="496" y="471"/>
              </a:cxn>
              <a:cxn ang="0">
                <a:pos x="419" y="599"/>
              </a:cxn>
              <a:cxn ang="0">
                <a:pos x="514" y="553"/>
              </a:cxn>
              <a:cxn ang="0">
                <a:pos x="491" y="602"/>
              </a:cxn>
              <a:cxn ang="0">
                <a:pos x="540" y="599"/>
              </a:cxn>
              <a:cxn ang="0">
                <a:pos x="620" y="386"/>
              </a:cxn>
              <a:cxn ang="0">
                <a:pos x="582" y="255"/>
              </a:cxn>
              <a:cxn ang="0">
                <a:pos x="514" y="266"/>
              </a:cxn>
              <a:cxn ang="0">
                <a:pos x="630" y="223"/>
              </a:cxn>
              <a:cxn ang="0">
                <a:pos x="551" y="141"/>
              </a:cxn>
              <a:cxn ang="0">
                <a:pos x="499" y="141"/>
              </a:cxn>
              <a:cxn ang="0">
                <a:pos x="607" y="69"/>
              </a:cxn>
              <a:cxn ang="0">
                <a:pos x="482" y="41"/>
              </a:cxn>
              <a:cxn ang="0">
                <a:pos x="517" y="16"/>
              </a:cxn>
              <a:cxn ang="0">
                <a:pos x="359" y="13"/>
              </a:cxn>
              <a:cxn ang="0">
                <a:pos x="298" y="32"/>
              </a:cxn>
              <a:cxn ang="0">
                <a:pos x="287" y="3"/>
              </a:cxn>
              <a:cxn ang="0">
                <a:pos x="163" y="54"/>
              </a:cxn>
              <a:cxn ang="0">
                <a:pos x="184" y="16"/>
              </a:cxn>
            </a:cxnLst>
            <a:rect l="0" t="0" r="r" b="b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8710" name="Group 279"/>
          <p:cNvGrpSpPr>
            <a:grpSpLocks/>
          </p:cNvGrpSpPr>
          <p:nvPr/>
        </p:nvGrpSpPr>
        <p:grpSpPr bwMode="auto">
          <a:xfrm>
            <a:off x="8356600" y="4627574"/>
            <a:ext cx="184150" cy="112713"/>
            <a:chOff x="5264" y="1904"/>
            <a:chExt cx="116" cy="71"/>
          </a:xfrm>
        </p:grpSpPr>
        <p:sp>
          <p:nvSpPr>
            <p:cNvPr id="285" name="Freeform 280"/>
            <p:cNvSpPr>
              <a:spLocks/>
            </p:cNvSpPr>
            <p:nvPr/>
          </p:nvSpPr>
          <p:spPr bwMode="auto">
            <a:xfrm>
              <a:off x="5264" y="1904"/>
              <a:ext cx="116" cy="71"/>
            </a:xfrm>
            <a:custGeom>
              <a:avLst/>
              <a:gdLst/>
              <a:ahLst/>
              <a:cxnLst>
                <a:cxn ang="0">
                  <a:pos x="698" y="253"/>
                </a:cxn>
                <a:cxn ang="0">
                  <a:pos x="611" y="233"/>
                </a:cxn>
                <a:cxn ang="0">
                  <a:pos x="579" y="227"/>
                </a:cxn>
                <a:cxn ang="0">
                  <a:pos x="558" y="210"/>
                </a:cxn>
                <a:cxn ang="0">
                  <a:pos x="538" y="182"/>
                </a:cxn>
                <a:cxn ang="0">
                  <a:pos x="496" y="143"/>
                </a:cxn>
                <a:cxn ang="0">
                  <a:pos x="420" y="79"/>
                </a:cxn>
                <a:cxn ang="0">
                  <a:pos x="407" y="58"/>
                </a:cxn>
                <a:cxn ang="0">
                  <a:pos x="387" y="38"/>
                </a:cxn>
                <a:cxn ang="0">
                  <a:pos x="347" y="32"/>
                </a:cxn>
                <a:cxn ang="0">
                  <a:pos x="225" y="11"/>
                </a:cxn>
                <a:cxn ang="0">
                  <a:pos x="192" y="0"/>
                </a:cxn>
                <a:cxn ang="0">
                  <a:pos x="162" y="14"/>
                </a:cxn>
                <a:cxn ang="0">
                  <a:pos x="147" y="27"/>
                </a:cxn>
                <a:cxn ang="0">
                  <a:pos x="75" y="52"/>
                </a:cxn>
                <a:cxn ang="0">
                  <a:pos x="48" y="62"/>
                </a:cxn>
                <a:cxn ang="0">
                  <a:pos x="37" y="73"/>
                </a:cxn>
                <a:cxn ang="0">
                  <a:pos x="24" y="114"/>
                </a:cxn>
                <a:cxn ang="0">
                  <a:pos x="16" y="133"/>
                </a:cxn>
                <a:cxn ang="0">
                  <a:pos x="9" y="146"/>
                </a:cxn>
                <a:cxn ang="0">
                  <a:pos x="0" y="165"/>
                </a:cxn>
                <a:cxn ang="0">
                  <a:pos x="0" y="181"/>
                </a:cxn>
                <a:cxn ang="0">
                  <a:pos x="15" y="191"/>
                </a:cxn>
                <a:cxn ang="0">
                  <a:pos x="43" y="190"/>
                </a:cxn>
                <a:cxn ang="0">
                  <a:pos x="89" y="168"/>
                </a:cxn>
                <a:cxn ang="0">
                  <a:pos x="147" y="158"/>
                </a:cxn>
                <a:cxn ang="0">
                  <a:pos x="198" y="165"/>
                </a:cxn>
                <a:cxn ang="0">
                  <a:pos x="144" y="179"/>
                </a:cxn>
                <a:cxn ang="0">
                  <a:pos x="105" y="191"/>
                </a:cxn>
                <a:cxn ang="0">
                  <a:pos x="61" y="210"/>
                </a:cxn>
                <a:cxn ang="0">
                  <a:pos x="51" y="224"/>
                </a:cxn>
                <a:cxn ang="0">
                  <a:pos x="51" y="242"/>
                </a:cxn>
                <a:cxn ang="0">
                  <a:pos x="67" y="253"/>
                </a:cxn>
                <a:cxn ang="0">
                  <a:pos x="87" y="250"/>
                </a:cxn>
                <a:cxn ang="0">
                  <a:pos x="150" y="233"/>
                </a:cxn>
                <a:cxn ang="0">
                  <a:pos x="205" y="230"/>
                </a:cxn>
                <a:cxn ang="0">
                  <a:pos x="249" y="233"/>
                </a:cxn>
                <a:cxn ang="0">
                  <a:pos x="273" y="250"/>
                </a:cxn>
                <a:cxn ang="0">
                  <a:pos x="301" y="279"/>
                </a:cxn>
                <a:cxn ang="0">
                  <a:pos x="323" y="310"/>
                </a:cxn>
                <a:cxn ang="0">
                  <a:pos x="346" y="342"/>
                </a:cxn>
                <a:cxn ang="0">
                  <a:pos x="364" y="366"/>
                </a:cxn>
                <a:cxn ang="0">
                  <a:pos x="397" y="389"/>
                </a:cxn>
                <a:cxn ang="0">
                  <a:pos x="429" y="396"/>
                </a:cxn>
                <a:cxn ang="0">
                  <a:pos x="464" y="399"/>
                </a:cxn>
                <a:cxn ang="0">
                  <a:pos x="507" y="396"/>
                </a:cxn>
                <a:cxn ang="0">
                  <a:pos x="539" y="393"/>
                </a:cxn>
                <a:cxn ang="0">
                  <a:pos x="582" y="404"/>
                </a:cxn>
                <a:cxn ang="0">
                  <a:pos x="698" y="425"/>
                </a:cxn>
                <a:cxn ang="0">
                  <a:pos x="698" y="253"/>
                </a:cxn>
              </a:cxnLst>
              <a:rect l="0" t="0" r="r" b="b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Freeform 281"/>
            <p:cNvSpPr>
              <a:spLocks/>
            </p:cNvSpPr>
            <p:nvPr/>
          </p:nvSpPr>
          <p:spPr bwMode="auto">
            <a:xfrm>
              <a:off x="5269" y="1916"/>
              <a:ext cx="37" cy="9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8" y="36"/>
                </a:cxn>
                <a:cxn ang="0">
                  <a:pos x="69" y="30"/>
                </a:cxn>
                <a:cxn ang="0">
                  <a:pos x="107" y="18"/>
                </a:cxn>
                <a:cxn ang="0">
                  <a:pos x="139" y="11"/>
                </a:cxn>
                <a:cxn ang="0">
                  <a:pos x="189" y="15"/>
                </a:cxn>
                <a:cxn ang="0">
                  <a:pos x="223" y="18"/>
                </a:cxn>
                <a:cxn ang="0">
                  <a:pos x="171" y="8"/>
                </a:cxn>
                <a:cxn ang="0">
                  <a:pos x="127" y="0"/>
                </a:cxn>
                <a:cxn ang="0">
                  <a:pos x="69" y="24"/>
                </a:cxn>
                <a:cxn ang="0">
                  <a:pos x="38" y="28"/>
                </a:cxn>
                <a:cxn ang="0">
                  <a:pos x="3" y="45"/>
                </a:cxn>
                <a:cxn ang="0">
                  <a:pos x="0" y="52"/>
                </a:cxn>
              </a:cxnLst>
              <a:rect l="0" t="0" r="r" b="b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Freeform 282"/>
            <p:cNvSpPr>
              <a:spLocks/>
            </p:cNvSpPr>
            <p:nvPr/>
          </p:nvSpPr>
          <p:spPr bwMode="auto">
            <a:xfrm>
              <a:off x="5289" y="1907"/>
              <a:ext cx="31" cy="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29" y="1"/>
                </a:cxn>
                <a:cxn ang="0">
                  <a:pos x="0" y="11"/>
                </a:cxn>
                <a:cxn ang="0">
                  <a:pos x="19" y="9"/>
                </a:cxn>
                <a:cxn ang="0">
                  <a:pos x="48" y="4"/>
                </a:cxn>
                <a:cxn ang="0">
                  <a:pos x="109" y="20"/>
                </a:cxn>
                <a:cxn ang="0">
                  <a:pos x="143" y="30"/>
                </a:cxn>
                <a:cxn ang="0">
                  <a:pos x="181" y="36"/>
                </a:cxn>
                <a:cxn ang="0">
                  <a:pos x="188" y="30"/>
                </a:cxn>
                <a:cxn ang="0">
                  <a:pos x="146" y="22"/>
                </a:cxn>
                <a:cxn ang="0">
                  <a:pos x="97" y="11"/>
                </a:cxn>
                <a:cxn ang="0">
                  <a:pos x="51" y="0"/>
                </a:cxn>
              </a:cxnLst>
              <a:rect l="0" t="0" r="r" b="b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Freeform 283"/>
            <p:cNvSpPr>
              <a:spLocks/>
            </p:cNvSpPr>
            <p:nvPr/>
          </p:nvSpPr>
          <p:spPr bwMode="auto">
            <a:xfrm>
              <a:off x="5295" y="1929"/>
              <a:ext cx="13" cy="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17"/>
                </a:cxn>
                <a:cxn ang="0">
                  <a:pos x="36" y="12"/>
                </a:cxn>
                <a:cxn ang="0">
                  <a:pos x="67" y="12"/>
                </a:cxn>
                <a:cxn ang="0">
                  <a:pos x="76" y="0"/>
                </a:cxn>
                <a:cxn ang="0">
                  <a:pos x="55" y="4"/>
                </a:cxn>
                <a:cxn ang="0">
                  <a:pos x="0" y="8"/>
                </a:cxn>
              </a:cxnLst>
              <a:rect l="0" t="0" r="r" b="b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Freeform 284"/>
            <p:cNvSpPr>
              <a:spLocks/>
            </p:cNvSpPr>
            <p:nvPr/>
          </p:nvSpPr>
          <p:spPr bwMode="auto">
            <a:xfrm>
              <a:off x="5268" y="1926"/>
              <a:ext cx="3" cy="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9"/>
                </a:cxn>
                <a:cxn ang="0">
                  <a:pos x="14" y="24"/>
                </a:cxn>
                <a:cxn ang="0">
                  <a:pos x="0" y="32"/>
                </a:cxn>
                <a:cxn ang="0">
                  <a:pos x="19" y="0"/>
                </a:cxn>
              </a:cxnLst>
              <a:rect l="0" t="0" r="r" b="b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Freeform 285"/>
            <p:cNvSpPr>
              <a:spLocks/>
            </p:cNvSpPr>
            <p:nvPr/>
          </p:nvSpPr>
          <p:spPr bwMode="auto">
            <a:xfrm>
              <a:off x="5277" y="1940"/>
              <a:ext cx="3" cy="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9"/>
                </a:cxn>
                <a:cxn ang="0">
                  <a:pos x="0" y="18"/>
                </a:cxn>
                <a:cxn ang="0">
                  <a:pos x="14" y="0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1" y="9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Freeform 286"/>
            <p:cNvSpPr>
              <a:spLocks/>
            </p:cNvSpPr>
            <p:nvPr/>
          </p:nvSpPr>
          <p:spPr bwMode="auto">
            <a:xfrm>
              <a:off x="5319" y="1921"/>
              <a:ext cx="6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  <a:cxn ang="0">
                  <a:pos x="7" y="24"/>
                </a:cxn>
                <a:cxn ang="0">
                  <a:pos x="35" y="43"/>
                </a:cxn>
                <a:cxn ang="0">
                  <a:pos x="0" y="0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Freeform 287"/>
            <p:cNvSpPr>
              <a:spLocks/>
            </p:cNvSpPr>
            <p:nvPr/>
          </p:nvSpPr>
          <p:spPr bwMode="auto">
            <a:xfrm>
              <a:off x="5330" y="1921"/>
              <a:ext cx="1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35"/>
                </a:cxn>
                <a:cxn ang="0">
                  <a:pos x="43" y="63"/>
                </a:cxn>
                <a:cxn ang="0">
                  <a:pos x="114" y="114"/>
                </a:cxn>
                <a:cxn ang="0">
                  <a:pos x="47" y="53"/>
                </a:cxn>
                <a:cxn ang="0">
                  <a:pos x="0" y="0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Freeform 288"/>
            <p:cNvSpPr>
              <a:spLocks/>
            </p:cNvSpPr>
            <p:nvPr/>
          </p:nvSpPr>
          <p:spPr bwMode="auto">
            <a:xfrm>
              <a:off x="5354" y="1948"/>
              <a:ext cx="4" cy="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9" y="29"/>
                </a:cxn>
                <a:cxn ang="0">
                  <a:pos x="4" y="57"/>
                </a:cxn>
                <a:cxn ang="0">
                  <a:pos x="3" y="82"/>
                </a:cxn>
                <a:cxn ang="0">
                  <a:pos x="0" y="47"/>
                </a:cxn>
                <a:cxn ang="0">
                  <a:pos x="3" y="21"/>
                </a:cxn>
                <a:cxn ang="0">
                  <a:pos x="27" y="0"/>
                </a:cxn>
              </a:cxnLst>
              <a:rect l="0" t="0" r="r" b="b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Freeform 289"/>
            <p:cNvSpPr>
              <a:spLocks/>
            </p:cNvSpPr>
            <p:nvPr/>
          </p:nvSpPr>
          <p:spPr bwMode="auto">
            <a:xfrm>
              <a:off x="5312" y="1934"/>
              <a:ext cx="2" cy="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12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711" name="Group 290"/>
          <p:cNvGrpSpPr>
            <a:grpSpLocks/>
          </p:cNvGrpSpPr>
          <p:nvPr/>
        </p:nvGrpSpPr>
        <p:grpSpPr bwMode="auto">
          <a:xfrm>
            <a:off x="8512175" y="4379914"/>
            <a:ext cx="425450" cy="484188"/>
            <a:chOff x="5362" y="1748"/>
            <a:chExt cx="268" cy="305"/>
          </a:xfrm>
        </p:grpSpPr>
        <p:sp>
          <p:nvSpPr>
            <p:cNvPr id="296" name="Freeform 291"/>
            <p:cNvSpPr>
              <a:spLocks/>
            </p:cNvSpPr>
            <p:nvPr/>
          </p:nvSpPr>
          <p:spPr bwMode="auto">
            <a:xfrm>
              <a:off x="5477" y="1748"/>
              <a:ext cx="8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0"/>
                </a:cxn>
                <a:cxn ang="0">
                  <a:pos x="29" y="15"/>
                </a:cxn>
                <a:cxn ang="0">
                  <a:pos x="43" y="23"/>
                </a:cxn>
                <a:cxn ang="0">
                  <a:pos x="51" y="36"/>
                </a:cxn>
                <a:cxn ang="0">
                  <a:pos x="39" y="32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Freeform 292"/>
            <p:cNvSpPr>
              <a:spLocks/>
            </p:cNvSpPr>
            <p:nvPr/>
          </p:nvSpPr>
          <p:spPr bwMode="auto">
            <a:xfrm>
              <a:off x="5479" y="1758"/>
              <a:ext cx="2" cy="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4" y="24"/>
                </a:cxn>
                <a:cxn ang="0">
                  <a:pos x="0" y="0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Freeform 293"/>
            <p:cNvSpPr>
              <a:spLocks/>
            </p:cNvSpPr>
            <p:nvPr/>
          </p:nvSpPr>
          <p:spPr bwMode="auto">
            <a:xfrm>
              <a:off x="5444" y="1788"/>
              <a:ext cx="71" cy="180"/>
            </a:xfrm>
            <a:custGeom>
              <a:avLst/>
              <a:gdLst/>
              <a:ahLst/>
              <a:cxnLst>
                <a:cxn ang="0">
                  <a:pos x="369" y="0"/>
                </a:cxn>
                <a:cxn ang="0">
                  <a:pos x="328" y="44"/>
                </a:cxn>
                <a:cxn ang="0">
                  <a:pos x="317" y="108"/>
                </a:cxn>
                <a:cxn ang="0">
                  <a:pos x="254" y="170"/>
                </a:cxn>
                <a:cxn ang="0">
                  <a:pos x="126" y="461"/>
                </a:cxn>
                <a:cxn ang="0">
                  <a:pos x="57" y="724"/>
                </a:cxn>
                <a:cxn ang="0">
                  <a:pos x="0" y="1076"/>
                </a:cxn>
                <a:cxn ang="0">
                  <a:pos x="178" y="919"/>
                </a:cxn>
                <a:cxn ang="0">
                  <a:pos x="431" y="140"/>
                </a:cxn>
                <a:cxn ang="0">
                  <a:pos x="369" y="0"/>
                </a:cxn>
              </a:cxnLst>
              <a:rect l="0" t="0" r="r" b="b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Freeform 294"/>
            <p:cNvSpPr>
              <a:spLocks/>
            </p:cNvSpPr>
            <p:nvPr/>
          </p:nvSpPr>
          <p:spPr bwMode="auto">
            <a:xfrm>
              <a:off x="5362" y="1754"/>
              <a:ext cx="268" cy="299"/>
            </a:xfrm>
            <a:custGeom>
              <a:avLst/>
              <a:gdLst/>
              <a:ahLst/>
              <a:cxnLst>
                <a:cxn ang="0">
                  <a:pos x="1309" y="94"/>
                </a:cxn>
                <a:cxn ang="0">
                  <a:pos x="1258" y="0"/>
                </a:cxn>
                <a:cxn ang="0">
                  <a:pos x="867" y="163"/>
                </a:cxn>
                <a:cxn ang="0">
                  <a:pos x="850" y="288"/>
                </a:cxn>
                <a:cxn ang="0">
                  <a:pos x="818" y="332"/>
                </a:cxn>
                <a:cxn ang="0">
                  <a:pos x="773" y="382"/>
                </a:cxn>
                <a:cxn ang="0">
                  <a:pos x="747" y="472"/>
                </a:cxn>
                <a:cxn ang="0">
                  <a:pos x="660" y="678"/>
                </a:cxn>
                <a:cxn ang="0">
                  <a:pos x="590" y="924"/>
                </a:cxn>
                <a:cxn ang="0">
                  <a:pos x="558" y="1088"/>
                </a:cxn>
                <a:cxn ang="0">
                  <a:pos x="243" y="1094"/>
                </a:cxn>
                <a:cxn ang="0">
                  <a:pos x="192" y="1125"/>
                </a:cxn>
                <a:cxn ang="0">
                  <a:pos x="47" y="1125"/>
                </a:cxn>
                <a:cxn ang="0">
                  <a:pos x="7" y="1189"/>
                </a:cxn>
                <a:cxn ang="0">
                  <a:pos x="0" y="1264"/>
                </a:cxn>
                <a:cxn ang="0">
                  <a:pos x="15" y="1332"/>
                </a:cxn>
                <a:cxn ang="0">
                  <a:pos x="148" y="1358"/>
                </a:cxn>
                <a:cxn ang="0">
                  <a:pos x="211" y="1452"/>
                </a:cxn>
                <a:cxn ang="0">
                  <a:pos x="337" y="1484"/>
                </a:cxn>
                <a:cxn ang="0">
                  <a:pos x="430" y="1484"/>
                </a:cxn>
                <a:cxn ang="0">
                  <a:pos x="538" y="1503"/>
                </a:cxn>
                <a:cxn ang="0">
                  <a:pos x="544" y="1548"/>
                </a:cxn>
                <a:cxn ang="0">
                  <a:pos x="538" y="1642"/>
                </a:cxn>
                <a:cxn ang="0">
                  <a:pos x="550" y="1705"/>
                </a:cxn>
                <a:cxn ang="0">
                  <a:pos x="608" y="1712"/>
                </a:cxn>
                <a:cxn ang="0">
                  <a:pos x="677" y="1724"/>
                </a:cxn>
                <a:cxn ang="0">
                  <a:pos x="747" y="1786"/>
                </a:cxn>
                <a:cxn ang="0">
                  <a:pos x="830" y="1786"/>
                </a:cxn>
                <a:cxn ang="0">
                  <a:pos x="905" y="1779"/>
                </a:cxn>
                <a:cxn ang="0">
                  <a:pos x="1019" y="1744"/>
                </a:cxn>
                <a:cxn ang="0">
                  <a:pos x="1145" y="1756"/>
                </a:cxn>
                <a:cxn ang="0">
                  <a:pos x="1273" y="1792"/>
                </a:cxn>
                <a:cxn ang="0">
                  <a:pos x="1392" y="1766"/>
                </a:cxn>
                <a:cxn ang="0">
                  <a:pos x="1473" y="1674"/>
                </a:cxn>
                <a:cxn ang="0">
                  <a:pos x="1467" y="1571"/>
                </a:cxn>
                <a:cxn ang="0">
                  <a:pos x="1497" y="1446"/>
                </a:cxn>
                <a:cxn ang="0">
                  <a:pos x="1516" y="1282"/>
                </a:cxn>
                <a:cxn ang="0">
                  <a:pos x="1554" y="1131"/>
                </a:cxn>
                <a:cxn ang="0">
                  <a:pos x="1606" y="906"/>
                </a:cxn>
                <a:cxn ang="0">
                  <a:pos x="1598" y="678"/>
                </a:cxn>
                <a:cxn ang="0">
                  <a:pos x="1598" y="478"/>
                </a:cxn>
                <a:cxn ang="0">
                  <a:pos x="1586" y="338"/>
                </a:cxn>
                <a:cxn ang="0">
                  <a:pos x="1554" y="276"/>
                </a:cxn>
                <a:cxn ang="0">
                  <a:pos x="1484" y="225"/>
                </a:cxn>
                <a:cxn ang="0">
                  <a:pos x="1403" y="142"/>
                </a:cxn>
                <a:cxn ang="0">
                  <a:pos x="1309" y="94"/>
                </a:cxn>
              </a:cxnLst>
              <a:rect l="0" t="0" r="r" b="b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Freeform 295"/>
            <p:cNvSpPr>
              <a:spLocks/>
            </p:cNvSpPr>
            <p:nvPr/>
          </p:nvSpPr>
          <p:spPr bwMode="auto">
            <a:xfrm>
              <a:off x="5456" y="1772"/>
              <a:ext cx="169" cy="278"/>
            </a:xfrm>
            <a:custGeom>
              <a:avLst/>
              <a:gdLst/>
              <a:ahLst/>
              <a:cxnLst>
                <a:cxn ang="0">
                  <a:pos x="132" y="1382"/>
                </a:cxn>
                <a:cxn ang="0">
                  <a:pos x="370" y="1363"/>
                </a:cxn>
                <a:cxn ang="0">
                  <a:pos x="573" y="1301"/>
                </a:cxn>
                <a:cxn ang="0">
                  <a:pos x="656" y="1149"/>
                </a:cxn>
                <a:cxn ang="0">
                  <a:pos x="630" y="1050"/>
                </a:cxn>
                <a:cxn ang="0">
                  <a:pos x="787" y="837"/>
                </a:cxn>
                <a:cxn ang="0">
                  <a:pos x="642" y="931"/>
                </a:cxn>
                <a:cxn ang="0">
                  <a:pos x="718" y="741"/>
                </a:cxn>
                <a:cxn ang="0">
                  <a:pos x="845" y="497"/>
                </a:cxn>
                <a:cxn ang="0">
                  <a:pos x="656" y="703"/>
                </a:cxn>
                <a:cxn ang="0">
                  <a:pos x="630" y="378"/>
                </a:cxn>
                <a:cxn ang="0">
                  <a:pos x="535" y="264"/>
                </a:cxn>
                <a:cxn ang="0">
                  <a:pos x="402" y="214"/>
                </a:cxn>
                <a:cxn ang="0">
                  <a:pos x="661" y="126"/>
                </a:cxn>
                <a:cxn ang="0">
                  <a:pos x="781" y="226"/>
                </a:cxn>
                <a:cxn ang="0">
                  <a:pos x="705" y="126"/>
                </a:cxn>
                <a:cxn ang="0">
                  <a:pos x="560" y="82"/>
                </a:cxn>
                <a:cxn ang="0">
                  <a:pos x="661" y="44"/>
                </a:cxn>
                <a:cxn ang="0">
                  <a:pos x="750" y="0"/>
                </a:cxn>
                <a:cxn ang="0">
                  <a:pos x="868" y="94"/>
                </a:cxn>
                <a:cxn ang="0">
                  <a:pos x="976" y="182"/>
                </a:cxn>
                <a:cxn ang="0">
                  <a:pos x="1014" y="334"/>
                </a:cxn>
                <a:cxn ang="0">
                  <a:pos x="1008" y="628"/>
                </a:cxn>
                <a:cxn ang="0">
                  <a:pos x="970" y="975"/>
                </a:cxn>
                <a:cxn ang="0">
                  <a:pos x="913" y="1314"/>
                </a:cxn>
                <a:cxn ang="0">
                  <a:pos x="888" y="1527"/>
                </a:cxn>
                <a:cxn ang="0">
                  <a:pos x="830" y="1627"/>
                </a:cxn>
                <a:cxn ang="0">
                  <a:pos x="699" y="1671"/>
                </a:cxn>
                <a:cxn ang="0">
                  <a:pos x="612" y="1648"/>
                </a:cxn>
                <a:cxn ang="0">
                  <a:pos x="541" y="1559"/>
                </a:cxn>
                <a:cxn ang="0">
                  <a:pos x="516" y="1534"/>
                </a:cxn>
                <a:cxn ang="0">
                  <a:pos x="407" y="1622"/>
                </a:cxn>
                <a:cxn ang="0">
                  <a:pos x="276" y="1652"/>
                </a:cxn>
                <a:cxn ang="0">
                  <a:pos x="170" y="1636"/>
                </a:cxn>
                <a:cxn ang="0">
                  <a:pos x="240" y="1565"/>
                </a:cxn>
                <a:cxn ang="0">
                  <a:pos x="352" y="1446"/>
                </a:cxn>
                <a:cxn ang="0">
                  <a:pos x="176" y="1546"/>
                </a:cxn>
                <a:cxn ang="0">
                  <a:pos x="32" y="1590"/>
                </a:cxn>
                <a:cxn ang="0">
                  <a:pos x="0" y="1527"/>
                </a:cxn>
              </a:cxnLst>
              <a:rect l="0" t="0" r="r" b="b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Freeform 296"/>
            <p:cNvSpPr>
              <a:spLocks/>
            </p:cNvSpPr>
            <p:nvPr/>
          </p:nvSpPr>
          <p:spPr bwMode="auto">
            <a:xfrm>
              <a:off x="5563" y="1910"/>
              <a:ext cx="50" cy="129"/>
            </a:xfrm>
            <a:custGeom>
              <a:avLst/>
              <a:gdLst/>
              <a:ahLst/>
              <a:cxnLst>
                <a:cxn ang="0">
                  <a:pos x="0" y="774"/>
                </a:cxn>
                <a:cxn ang="0">
                  <a:pos x="51" y="748"/>
                </a:cxn>
                <a:cxn ang="0">
                  <a:pos x="107" y="686"/>
                </a:cxn>
                <a:cxn ang="0">
                  <a:pos x="156" y="573"/>
                </a:cxn>
                <a:cxn ang="0">
                  <a:pos x="183" y="477"/>
                </a:cxn>
                <a:cxn ang="0">
                  <a:pos x="220" y="371"/>
                </a:cxn>
                <a:cxn ang="0">
                  <a:pos x="239" y="270"/>
                </a:cxn>
                <a:cxn ang="0">
                  <a:pos x="270" y="114"/>
                </a:cxn>
                <a:cxn ang="0">
                  <a:pos x="295" y="0"/>
                </a:cxn>
                <a:cxn ang="0">
                  <a:pos x="232" y="226"/>
                </a:cxn>
                <a:cxn ang="0">
                  <a:pos x="183" y="402"/>
                </a:cxn>
                <a:cxn ang="0">
                  <a:pos x="126" y="521"/>
                </a:cxn>
                <a:cxn ang="0">
                  <a:pos x="38" y="648"/>
                </a:cxn>
                <a:cxn ang="0">
                  <a:pos x="0" y="774"/>
                </a:cxn>
              </a:cxnLst>
              <a:rect l="0" t="0" r="r" b="b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Freeform 297"/>
            <p:cNvSpPr>
              <a:spLocks/>
            </p:cNvSpPr>
            <p:nvPr/>
          </p:nvSpPr>
          <p:spPr bwMode="auto">
            <a:xfrm>
              <a:off x="5367" y="1806"/>
              <a:ext cx="195" cy="194"/>
            </a:xfrm>
            <a:custGeom>
              <a:avLst/>
              <a:gdLst/>
              <a:ahLst/>
              <a:cxnLst>
                <a:cxn ang="0">
                  <a:pos x="820" y="43"/>
                </a:cxn>
                <a:cxn ang="0">
                  <a:pos x="719" y="213"/>
                </a:cxn>
                <a:cxn ang="0">
                  <a:pos x="739" y="381"/>
                </a:cxn>
                <a:cxn ang="0">
                  <a:pos x="727" y="571"/>
                </a:cxn>
                <a:cxn ang="0">
                  <a:pos x="727" y="621"/>
                </a:cxn>
                <a:cxn ang="0">
                  <a:pos x="739" y="684"/>
                </a:cxn>
                <a:cxn ang="0">
                  <a:pos x="688" y="729"/>
                </a:cxn>
                <a:cxn ang="0">
                  <a:pos x="644" y="779"/>
                </a:cxn>
                <a:cxn ang="0">
                  <a:pos x="569" y="779"/>
                </a:cxn>
                <a:cxn ang="0">
                  <a:pos x="304" y="793"/>
                </a:cxn>
                <a:cxn ang="0">
                  <a:pos x="170" y="831"/>
                </a:cxn>
                <a:cxn ang="0">
                  <a:pos x="0" y="873"/>
                </a:cxn>
                <a:cxn ang="0">
                  <a:pos x="6" y="1004"/>
                </a:cxn>
                <a:cxn ang="0">
                  <a:pos x="109" y="978"/>
                </a:cxn>
                <a:cxn ang="0">
                  <a:pos x="133" y="916"/>
                </a:cxn>
                <a:cxn ang="0">
                  <a:pos x="147" y="1030"/>
                </a:cxn>
                <a:cxn ang="0">
                  <a:pos x="215" y="1118"/>
                </a:cxn>
                <a:cxn ang="0">
                  <a:pos x="403" y="1155"/>
                </a:cxn>
                <a:cxn ang="0">
                  <a:pos x="379" y="1093"/>
                </a:cxn>
                <a:cxn ang="0">
                  <a:pos x="279" y="978"/>
                </a:cxn>
                <a:cxn ang="0">
                  <a:pos x="358" y="929"/>
                </a:cxn>
                <a:cxn ang="0">
                  <a:pos x="403" y="1036"/>
                </a:cxn>
                <a:cxn ang="0">
                  <a:pos x="537" y="1149"/>
                </a:cxn>
                <a:cxn ang="0">
                  <a:pos x="713" y="1149"/>
                </a:cxn>
                <a:cxn ang="0">
                  <a:pos x="517" y="1016"/>
                </a:cxn>
                <a:cxn ang="0">
                  <a:pos x="435" y="929"/>
                </a:cxn>
                <a:cxn ang="0">
                  <a:pos x="479" y="885"/>
                </a:cxn>
                <a:cxn ang="0">
                  <a:pos x="549" y="972"/>
                </a:cxn>
                <a:cxn ang="0">
                  <a:pos x="675" y="1068"/>
                </a:cxn>
                <a:cxn ang="0">
                  <a:pos x="782" y="1123"/>
                </a:cxn>
                <a:cxn ang="0">
                  <a:pos x="921" y="1136"/>
                </a:cxn>
                <a:cxn ang="0">
                  <a:pos x="833" y="1068"/>
                </a:cxn>
                <a:cxn ang="0">
                  <a:pos x="727" y="978"/>
                </a:cxn>
                <a:cxn ang="0">
                  <a:pos x="756" y="929"/>
                </a:cxn>
                <a:cxn ang="0">
                  <a:pos x="808" y="1010"/>
                </a:cxn>
                <a:cxn ang="0">
                  <a:pos x="914" y="1087"/>
                </a:cxn>
                <a:cxn ang="0">
                  <a:pos x="1046" y="1098"/>
                </a:cxn>
                <a:cxn ang="0">
                  <a:pos x="1117" y="991"/>
                </a:cxn>
                <a:cxn ang="0">
                  <a:pos x="878" y="954"/>
                </a:cxn>
                <a:cxn ang="0">
                  <a:pos x="733" y="868"/>
                </a:cxn>
                <a:cxn ang="0">
                  <a:pos x="707" y="793"/>
                </a:cxn>
                <a:cxn ang="0">
                  <a:pos x="765" y="831"/>
                </a:cxn>
                <a:cxn ang="0">
                  <a:pos x="927" y="935"/>
                </a:cxn>
                <a:cxn ang="0">
                  <a:pos x="1117" y="991"/>
                </a:cxn>
                <a:cxn ang="0">
                  <a:pos x="1155" y="767"/>
                </a:cxn>
                <a:cxn ang="0">
                  <a:pos x="1046" y="741"/>
                </a:cxn>
                <a:cxn ang="0">
                  <a:pos x="820" y="761"/>
                </a:cxn>
                <a:cxn ang="0">
                  <a:pos x="782" y="716"/>
                </a:cxn>
                <a:cxn ang="0">
                  <a:pos x="901" y="735"/>
                </a:cxn>
                <a:cxn ang="0">
                  <a:pos x="1155" y="684"/>
                </a:cxn>
                <a:cxn ang="0">
                  <a:pos x="1167" y="483"/>
                </a:cxn>
                <a:cxn ang="0">
                  <a:pos x="1161" y="264"/>
                </a:cxn>
                <a:cxn ang="0">
                  <a:pos x="1034" y="152"/>
                </a:cxn>
                <a:cxn ang="0">
                  <a:pos x="1161" y="201"/>
                </a:cxn>
                <a:cxn ang="0">
                  <a:pos x="1091" y="68"/>
                </a:cxn>
                <a:cxn ang="0">
                  <a:pos x="959" y="0"/>
                </a:cxn>
              </a:cxnLst>
              <a:rect l="0" t="0" r="r" b="b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Freeform 298"/>
            <p:cNvSpPr>
              <a:spLocks/>
            </p:cNvSpPr>
            <p:nvPr/>
          </p:nvSpPr>
          <p:spPr bwMode="auto">
            <a:xfrm>
              <a:off x="5500" y="1878"/>
              <a:ext cx="49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"/>
                </a:cxn>
                <a:cxn ang="0">
                  <a:pos x="38" y="71"/>
                </a:cxn>
                <a:cxn ang="0">
                  <a:pos x="75" y="99"/>
                </a:cxn>
                <a:cxn ang="0">
                  <a:pos x="152" y="158"/>
                </a:cxn>
                <a:cxn ang="0">
                  <a:pos x="184" y="182"/>
                </a:cxn>
                <a:cxn ang="0">
                  <a:pos x="260" y="239"/>
                </a:cxn>
                <a:cxn ang="0">
                  <a:pos x="178" y="213"/>
                </a:cxn>
                <a:cxn ang="0">
                  <a:pos x="97" y="188"/>
                </a:cxn>
                <a:cxn ang="0">
                  <a:pos x="16" y="182"/>
                </a:cxn>
                <a:cxn ang="0">
                  <a:pos x="22" y="207"/>
                </a:cxn>
                <a:cxn ang="0">
                  <a:pos x="152" y="231"/>
                </a:cxn>
                <a:cxn ang="0">
                  <a:pos x="222" y="257"/>
                </a:cxn>
                <a:cxn ang="0">
                  <a:pos x="260" y="263"/>
                </a:cxn>
                <a:cxn ang="0">
                  <a:pos x="292" y="252"/>
                </a:cxn>
                <a:cxn ang="0">
                  <a:pos x="295" y="222"/>
                </a:cxn>
                <a:cxn ang="0">
                  <a:pos x="269" y="199"/>
                </a:cxn>
                <a:cxn ang="0">
                  <a:pos x="232" y="162"/>
                </a:cxn>
                <a:cxn ang="0">
                  <a:pos x="188" y="112"/>
                </a:cxn>
                <a:cxn ang="0">
                  <a:pos x="144" y="56"/>
                </a:cxn>
                <a:cxn ang="0">
                  <a:pos x="91" y="17"/>
                </a:cxn>
                <a:cxn ang="0">
                  <a:pos x="35" y="3"/>
                </a:cxn>
                <a:cxn ang="0">
                  <a:pos x="0" y="0"/>
                </a:cxn>
              </a:cxnLst>
              <a:rect l="0" t="0" r="r" b="b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Freeform 299"/>
            <p:cNvSpPr>
              <a:spLocks/>
            </p:cNvSpPr>
            <p:nvPr/>
          </p:nvSpPr>
          <p:spPr bwMode="auto">
            <a:xfrm>
              <a:off x="5503" y="1842"/>
              <a:ext cx="44" cy="5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3" y="7"/>
                </a:cxn>
                <a:cxn ang="0">
                  <a:pos x="0" y="39"/>
                </a:cxn>
                <a:cxn ang="0">
                  <a:pos x="3" y="65"/>
                </a:cxn>
                <a:cxn ang="0">
                  <a:pos x="26" y="101"/>
                </a:cxn>
                <a:cxn ang="0">
                  <a:pos x="57" y="112"/>
                </a:cxn>
                <a:cxn ang="0">
                  <a:pos x="116" y="149"/>
                </a:cxn>
                <a:cxn ang="0">
                  <a:pos x="172" y="195"/>
                </a:cxn>
                <a:cxn ang="0">
                  <a:pos x="212" y="259"/>
                </a:cxn>
                <a:cxn ang="0">
                  <a:pos x="257" y="325"/>
                </a:cxn>
                <a:cxn ang="0">
                  <a:pos x="270" y="345"/>
                </a:cxn>
                <a:cxn ang="0">
                  <a:pos x="257" y="267"/>
                </a:cxn>
                <a:cxn ang="0">
                  <a:pos x="247" y="198"/>
                </a:cxn>
                <a:cxn ang="0">
                  <a:pos x="225" y="140"/>
                </a:cxn>
                <a:cxn ang="0">
                  <a:pos x="188" y="86"/>
                </a:cxn>
                <a:cxn ang="0">
                  <a:pos x="90" y="10"/>
                </a:cxn>
                <a:cxn ang="0">
                  <a:pos x="51" y="0"/>
                </a:cxn>
              </a:cxnLst>
              <a:rect l="0" t="0" r="r" b="b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Freeform 300"/>
            <p:cNvSpPr>
              <a:spLocks/>
            </p:cNvSpPr>
            <p:nvPr/>
          </p:nvSpPr>
          <p:spPr bwMode="auto">
            <a:xfrm>
              <a:off x="5494" y="1785"/>
              <a:ext cx="48" cy="3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49" y="156"/>
                </a:cxn>
                <a:cxn ang="0">
                  <a:pos x="130" y="125"/>
                </a:cxn>
                <a:cxn ang="0">
                  <a:pos x="185" y="111"/>
                </a:cxn>
                <a:cxn ang="0">
                  <a:pos x="287" y="0"/>
                </a:cxn>
                <a:cxn ang="0">
                  <a:pos x="211" y="44"/>
                </a:cxn>
                <a:cxn ang="0">
                  <a:pos x="142" y="74"/>
                </a:cxn>
                <a:cxn ang="0">
                  <a:pos x="93" y="99"/>
                </a:cxn>
                <a:cxn ang="0">
                  <a:pos x="68" y="125"/>
                </a:cxn>
                <a:cxn ang="0">
                  <a:pos x="0" y="199"/>
                </a:cxn>
              </a:cxnLst>
              <a:rect l="0" t="0" r="r" b="b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Freeform 301"/>
            <p:cNvSpPr>
              <a:spLocks/>
            </p:cNvSpPr>
            <p:nvPr/>
          </p:nvSpPr>
          <p:spPr bwMode="auto">
            <a:xfrm>
              <a:off x="5458" y="1846"/>
              <a:ext cx="27" cy="86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81" y="514"/>
                </a:cxn>
                <a:cxn ang="0">
                  <a:pos x="106" y="508"/>
                </a:cxn>
                <a:cxn ang="0">
                  <a:pos x="106" y="489"/>
                </a:cxn>
                <a:cxn ang="0">
                  <a:pos x="124" y="470"/>
                </a:cxn>
                <a:cxn ang="0">
                  <a:pos x="150" y="451"/>
                </a:cxn>
                <a:cxn ang="0">
                  <a:pos x="137" y="433"/>
                </a:cxn>
                <a:cxn ang="0">
                  <a:pos x="137" y="407"/>
                </a:cxn>
                <a:cxn ang="0">
                  <a:pos x="156" y="376"/>
                </a:cxn>
                <a:cxn ang="0">
                  <a:pos x="156" y="344"/>
                </a:cxn>
                <a:cxn ang="0">
                  <a:pos x="144" y="306"/>
                </a:cxn>
                <a:cxn ang="0">
                  <a:pos x="144" y="224"/>
                </a:cxn>
                <a:cxn ang="0">
                  <a:pos x="162" y="150"/>
                </a:cxn>
                <a:cxn ang="0">
                  <a:pos x="156" y="94"/>
                </a:cxn>
                <a:cxn ang="0">
                  <a:pos x="156" y="0"/>
                </a:cxn>
                <a:cxn ang="0">
                  <a:pos x="106" y="142"/>
                </a:cxn>
                <a:cxn ang="0">
                  <a:pos x="62" y="275"/>
                </a:cxn>
                <a:cxn ang="0">
                  <a:pos x="32" y="419"/>
                </a:cxn>
                <a:cxn ang="0">
                  <a:pos x="0" y="514"/>
                </a:cxn>
              </a:cxnLst>
              <a:rect l="0" t="0" r="r" b="b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Freeform 302"/>
            <p:cNvSpPr>
              <a:spLocks/>
            </p:cNvSpPr>
            <p:nvPr/>
          </p:nvSpPr>
          <p:spPr bwMode="auto">
            <a:xfrm>
              <a:off x="5498" y="1939"/>
              <a:ext cx="48" cy="16"/>
            </a:xfrm>
            <a:custGeom>
              <a:avLst/>
              <a:gdLst/>
              <a:ahLst/>
              <a:cxnLst>
                <a:cxn ang="0">
                  <a:pos x="232" y="47"/>
                </a:cxn>
                <a:cxn ang="0">
                  <a:pos x="168" y="19"/>
                </a:cxn>
                <a:cxn ang="0">
                  <a:pos x="110" y="4"/>
                </a:cxn>
                <a:cxn ang="0">
                  <a:pos x="32" y="0"/>
                </a:cxn>
                <a:cxn ang="0">
                  <a:pos x="0" y="6"/>
                </a:cxn>
                <a:cxn ang="0">
                  <a:pos x="15" y="37"/>
                </a:cxn>
                <a:cxn ang="0">
                  <a:pos x="45" y="61"/>
                </a:cxn>
                <a:cxn ang="0">
                  <a:pos x="113" y="79"/>
                </a:cxn>
                <a:cxn ang="0">
                  <a:pos x="219" y="97"/>
                </a:cxn>
                <a:cxn ang="0">
                  <a:pos x="289" y="91"/>
                </a:cxn>
                <a:cxn ang="0">
                  <a:pos x="232" y="47"/>
                </a:cxn>
              </a:cxnLst>
              <a:rect l="0" t="0" r="r" b="b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Freeform 303"/>
            <p:cNvSpPr>
              <a:spLocks/>
            </p:cNvSpPr>
            <p:nvPr/>
          </p:nvSpPr>
          <p:spPr bwMode="auto">
            <a:xfrm>
              <a:off x="5458" y="1947"/>
              <a:ext cx="30" cy="36"/>
            </a:xfrm>
            <a:custGeom>
              <a:avLst/>
              <a:gdLst/>
              <a:ahLst/>
              <a:cxnLst>
                <a:cxn ang="0">
                  <a:pos x="81" y="59"/>
                </a:cxn>
                <a:cxn ang="0">
                  <a:pos x="59" y="14"/>
                </a:cxn>
                <a:cxn ang="0">
                  <a:pos x="26" y="0"/>
                </a:cxn>
                <a:cxn ang="0">
                  <a:pos x="3" y="11"/>
                </a:cxn>
                <a:cxn ang="0">
                  <a:pos x="0" y="35"/>
                </a:cxn>
                <a:cxn ang="0">
                  <a:pos x="15" y="76"/>
                </a:cxn>
                <a:cxn ang="0">
                  <a:pos x="40" y="115"/>
                </a:cxn>
                <a:cxn ang="0">
                  <a:pos x="71" y="150"/>
                </a:cxn>
                <a:cxn ang="0">
                  <a:pos x="113" y="185"/>
                </a:cxn>
                <a:cxn ang="0">
                  <a:pos x="176" y="216"/>
                </a:cxn>
                <a:cxn ang="0">
                  <a:pos x="119" y="153"/>
                </a:cxn>
                <a:cxn ang="0">
                  <a:pos x="100" y="108"/>
                </a:cxn>
                <a:cxn ang="0">
                  <a:pos x="81" y="59"/>
                </a:cxn>
              </a:cxnLst>
              <a:rect l="0" t="0" r="r" b="b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Freeform 304"/>
            <p:cNvSpPr>
              <a:spLocks/>
            </p:cNvSpPr>
            <p:nvPr/>
          </p:nvSpPr>
          <p:spPr bwMode="auto">
            <a:xfrm>
              <a:off x="5506" y="1757"/>
              <a:ext cx="70" cy="44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13" y="153"/>
                </a:cxn>
                <a:cxn ang="0">
                  <a:pos x="101" y="116"/>
                </a:cxn>
                <a:cxn ang="0">
                  <a:pos x="220" y="69"/>
                </a:cxn>
                <a:cxn ang="0">
                  <a:pos x="304" y="35"/>
                </a:cxn>
                <a:cxn ang="0">
                  <a:pos x="386" y="0"/>
                </a:cxn>
                <a:cxn ang="0">
                  <a:pos x="418" y="76"/>
                </a:cxn>
                <a:cxn ang="0">
                  <a:pos x="341" y="119"/>
                </a:cxn>
                <a:cxn ang="0">
                  <a:pos x="252" y="150"/>
                </a:cxn>
                <a:cxn ang="0">
                  <a:pos x="182" y="170"/>
                </a:cxn>
                <a:cxn ang="0">
                  <a:pos x="98" y="216"/>
                </a:cxn>
                <a:cxn ang="0">
                  <a:pos x="0" y="260"/>
                </a:cxn>
              </a:cxnLst>
              <a:rect l="0" t="0" r="r" b="b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712" name="Group 305"/>
          <p:cNvGrpSpPr>
            <a:grpSpLocks/>
          </p:cNvGrpSpPr>
          <p:nvPr/>
        </p:nvGrpSpPr>
        <p:grpSpPr bwMode="auto">
          <a:xfrm>
            <a:off x="8748713" y="4716474"/>
            <a:ext cx="228600" cy="307975"/>
            <a:chOff x="5511" y="1960"/>
            <a:chExt cx="144" cy="194"/>
          </a:xfrm>
        </p:grpSpPr>
        <p:sp>
          <p:nvSpPr>
            <p:cNvPr id="311" name="Freeform 306"/>
            <p:cNvSpPr>
              <a:spLocks/>
            </p:cNvSpPr>
            <p:nvPr/>
          </p:nvSpPr>
          <p:spPr bwMode="auto">
            <a:xfrm>
              <a:off x="5511" y="1960"/>
              <a:ext cx="144" cy="194"/>
            </a:xfrm>
            <a:custGeom>
              <a:avLst/>
              <a:gdLst/>
              <a:ahLst/>
              <a:cxnLst>
                <a:cxn ang="0">
                  <a:pos x="385" y="172"/>
                </a:cxn>
                <a:cxn ang="0">
                  <a:pos x="543" y="158"/>
                </a:cxn>
                <a:cxn ang="0">
                  <a:pos x="637" y="133"/>
                </a:cxn>
                <a:cxn ang="0">
                  <a:pos x="667" y="90"/>
                </a:cxn>
                <a:cxn ang="0">
                  <a:pos x="667" y="52"/>
                </a:cxn>
                <a:cxn ang="0">
                  <a:pos x="694" y="20"/>
                </a:cxn>
                <a:cxn ang="0">
                  <a:pos x="782" y="0"/>
                </a:cxn>
                <a:cxn ang="0">
                  <a:pos x="863" y="7"/>
                </a:cxn>
                <a:cxn ang="0">
                  <a:pos x="763" y="907"/>
                </a:cxn>
                <a:cxn ang="0">
                  <a:pos x="694" y="990"/>
                </a:cxn>
                <a:cxn ang="0">
                  <a:pos x="605" y="1071"/>
                </a:cxn>
                <a:cxn ang="0">
                  <a:pos x="481" y="1134"/>
                </a:cxn>
                <a:cxn ang="0">
                  <a:pos x="334" y="1153"/>
                </a:cxn>
                <a:cxn ang="0">
                  <a:pos x="138" y="1164"/>
                </a:cxn>
                <a:cxn ang="0">
                  <a:pos x="25" y="1147"/>
                </a:cxn>
                <a:cxn ang="0">
                  <a:pos x="0" y="1083"/>
                </a:cxn>
                <a:cxn ang="0">
                  <a:pos x="13" y="1001"/>
                </a:cxn>
                <a:cxn ang="0">
                  <a:pos x="95" y="750"/>
                </a:cxn>
                <a:cxn ang="0">
                  <a:pos x="163" y="499"/>
                </a:cxn>
                <a:cxn ang="0">
                  <a:pos x="195" y="310"/>
                </a:cxn>
                <a:cxn ang="0">
                  <a:pos x="195" y="259"/>
                </a:cxn>
                <a:cxn ang="0">
                  <a:pos x="239" y="190"/>
                </a:cxn>
                <a:cxn ang="0">
                  <a:pos x="291" y="172"/>
                </a:cxn>
                <a:cxn ang="0">
                  <a:pos x="385" y="172"/>
                </a:cxn>
              </a:cxnLst>
              <a:rect l="0" t="0" r="r" b="b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Freeform 307"/>
            <p:cNvSpPr>
              <a:spLocks/>
            </p:cNvSpPr>
            <p:nvPr/>
          </p:nvSpPr>
          <p:spPr bwMode="auto">
            <a:xfrm>
              <a:off x="5528" y="1970"/>
              <a:ext cx="124" cy="177"/>
            </a:xfrm>
            <a:custGeom>
              <a:avLst/>
              <a:gdLst/>
              <a:ahLst/>
              <a:cxnLst>
                <a:cxn ang="0">
                  <a:pos x="257" y="214"/>
                </a:cxn>
                <a:cxn ang="0">
                  <a:pos x="397" y="207"/>
                </a:cxn>
                <a:cxn ang="0">
                  <a:pos x="542" y="182"/>
                </a:cxn>
                <a:cxn ang="0">
                  <a:pos x="628" y="138"/>
                </a:cxn>
                <a:cxn ang="0">
                  <a:pos x="679" y="100"/>
                </a:cxn>
                <a:cxn ang="0">
                  <a:pos x="743" y="0"/>
                </a:cxn>
                <a:cxn ang="0">
                  <a:pos x="648" y="822"/>
                </a:cxn>
                <a:cxn ang="0">
                  <a:pos x="585" y="898"/>
                </a:cxn>
                <a:cxn ang="0">
                  <a:pos x="516" y="967"/>
                </a:cxn>
                <a:cxn ang="0">
                  <a:pos x="428" y="1016"/>
                </a:cxn>
                <a:cxn ang="0">
                  <a:pos x="353" y="1042"/>
                </a:cxn>
                <a:cxn ang="0">
                  <a:pos x="257" y="1055"/>
                </a:cxn>
                <a:cxn ang="0">
                  <a:pos x="170" y="1068"/>
                </a:cxn>
                <a:cxn ang="0">
                  <a:pos x="69" y="1068"/>
                </a:cxn>
                <a:cxn ang="0">
                  <a:pos x="24" y="1055"/>
                </a:cxn>
                <a:cxn ang="0">
                  <a:pos x="0" y="1016"/>
                </a:cxn>
                <a:cxn ang="0">
                  <a:pos x="11" y="956"/>
                </a:cxn>
                <a:cxn ang="0">
                  <a:pos x="75" y="809"/>
                </a:cxn>
                <a:cxn ang="0">
                  <a:pos x="184" y="321"/>
                </a:cxn>
                <a:cxn ang="0">
                  <a:pos x="201" y="252"/>
                </a:cxn>
                <a:cxn ang="0">
                  <a:pos x="257" y="214"/>
                </a:cxn>
              </a:cxnLst>
              <a:rect l="0" t="0" r="r" b="b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" name="Oval 308"/>
          <p:cNvSpPr>
            <a:spLocks noChangeArrowheads="1"/>
          </p:cNvSpPr>
          <p:nvPr/>
        </p:nvSpPr>
        <p:spPr bwMode="auto">
          <a:xfrm>
            <a:off x="8007350" y="4467237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" name="Oval 309"/>
          <p:cNvSpPr>
            <a:spLocks noChangeArrowheads="1"/>
          </p:cNvSpPr>
          <p:nvPr/>
        </p:nvSpPr>
        <p:spPr bwMode="auto">
          <a:xfrm>
            <a:off x="1752600" y="4195764"/>
            <a:ext cx="1296988" cy="1296988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8713" name="Group 310"/>
          <p:cNvGrpSpPr>
            <a:grpSpLocks/>
          </p:cNvGrpSpPr>
          <p:nvPr/>
        </p:nvGrpSpPr>
        <p:grpSpPr bwMode="auto">
          <a:xfrm>
            <a:off x="2135188" y="4305302"/>
            <a:ext cx="457200" cy="457200"/>
            <a:chOff x="2351" y="2975"/>
            <a:chExt cx="481" cy="433"/>
          </a:xfrm>
        </p:grpSpPr>
        <p:sp>
          <p:nvSpPr>
            <p:cNvPr id="316" name="Rectangle 311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" name="Line 312"/>
            <p:cNvSpPr>
              <a:spLocks noChangeShapeType="1"/>
            </p:cNvSpPr>
            <p:nvPr/>
          </p:nvSpPr>
          <p:spPr bwMode="auto">
            <a:xfrm rot="-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" name="Line 313"/>
            <p:cNvSpPr>
              <a:spLocks noChangeShapeType="1"/>
            </p:cNvSpPr>
            <p:nvPr/>
          </p:nvSpPr>
          <p:spPr bwMode="auto">
            <a:xfrm rot="-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" name="Line 314"/>
            <p:cNvSpPr>
              <a:spLocks noChangeShapeType="1"/>
            </p:cNvSpPr>
            <p:nvPr/>
          </p:nvSpPr>
          <p:spPr bwMode="auto">
            <a:xfrm rot="-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0" name="Line 315"/>
            <p:cNvSpPr>
              <a:spLocks noChangeShapeType="1"/>
            </p:cNvSpPr>
            <p:nvPr/>
          </p:nvSpPr>
          <p:spPr bwMode="auto">
            <a:xfrm rot="-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" name="Line 316"/>
            <p:cNvSpPr>
              <a:spLocks noChangeShapeType="1"/>
            </p:cNvSpPr>
            <p:nvPr/>
          </p:nvSpPr>
          <p:spPr bwMode="auto">
            <a:xfrm rot="-162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" name="Line 317"/>
            <p:cNvSpPr>
              <a:spLocks noChangeShapeType="1"/>
            </p:cNvSpPr>
            <p:nvPr/>
          </p:nvSpPr>
          <p:spPr bwMode="auto">
            <a:xfrm rot="-162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" name="Line 318"/>
            <p:cNvSpPr>
              <a:spLocks noChangeShapeType="1"/>
            </p:cNvSpPr>
            <p:nvPr/>
          </p:nvSpPr>
          <p:spPr bwMode="auto">
            <a:xfrm rot="-162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" name="Line 319"/>
            <p:cNvSpPr>
              <a:spLocks noChangeShapeType="1"/>
            </p:cNvSpPr>
            <p:nvPr/>
          </p:nvSpPr>
          <p:spPr bwMode="auto">
            <a:xfrm rot="-162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8714" name="Group 320"/>
          <p:cNvGrpSpPr>
            <a:grpSpLocks/>
          </p:cNvGrpSpPr>
          <p:nvPr/>
        </p:nvGrpSpPr>
        <p:grpSpPr bwMode="auto">
          <a:xfrm>
            <a:off x="2030413" y="4857752"/>
            <a:ext cx="730250" cy="457200"/>
            <a:chOff x="1296" y="768"/>
            <a:chExt cx="556" cy="336"/>
          </a:xfrm>
        </p:grpSpPr>
        <p:sp>
          <p:nvSpPr>
            <p:cNvPr id="326" name="Rectangle 321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grpSp>
          <p:nvGrpSpPr>
            <p:cNvPr id="1138715" name="Group 322"/>
            <p:cNvGrpSpPr>
              <a:grpSpLocks/>
            </p:cNvGrpSpPr>
            <p:nvPr/>
          </p:nvGrpSpPr>
          <p:grpSpPr bwMode="auto">
            <a:xfrm>
              <a:off x="1373" y="854"/>
              <a:ext cx="394" cy="216"/>
              <a:chOff x="2928" y="3744"/>
              <a:chExt cx="528" cy="336"/>
            </a:xfrm>
          </p:grpSpPr>
          <p:grpSp>
            <p:nvGrpSpPr>
              <p:cNvPr id="1138716" name="Group 323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1138717" name="Group 324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45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26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Line 3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4" name="Line 329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8718" name="Group 330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1138719" name="Group 331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39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33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Line 3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" name="Line 336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" name="Group 337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105" name="Group 338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333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40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88" y="240"/>
                      </a:cxn>
                      <a:cxn ang="0">
                        <a:pos x="576" y="0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Line 3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Line 3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2" name="Line 343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49" name="Freeform 344"/>
          <p:cNvSpPr>
            <a:spLocks/>
          </p:cNvSpPr>
          <p:nvPr/>
        </p:nvSpPr>
        <p:spPr bwMode="auto">
          <a:xfrm>
            <a:off x="895350" y="4537087"/>
            <a:ext cx="1238250" cy="496887"/>
          </a:xfrm>
          <a:custGeom>
            <a:avLst/>
            <a:gdLst/>
            <a:ahLst/>
            <a:cxnLst>
              <a:cxn ang="0">
                <a:pos x="0" y="99"/>
              </a:cxn>
              <a:cxn ang="0">
                <a:pos x="228" y="13"/>
              </a:cxn>
              <a:cxn ang="0">
                <a:pos x="444" y="19"/>
              </a:cxn>
              <a:cxn ang="0">
                <a:pos x="582" y="67"/>
              </a:cxn>
              <a:cxn ang="0">
                <a:pos x="732" y="217"/>
              </a:cxn>
              <a:cxn ang="0">
                <a:pos x="780" y="313"/>
              </a:cxn>
            </a:cxnLst>
            <a:rect l="0" t="0" r="r" b="b"/>
            <a:pathLst>
              <a:path w="780" h="313">
                <a:moveTo>
                  <a:pt x="0" y="99"/>
                </a:moveTo>
                <a:cubicBezTo>
                  <a:pt x="38" y="85"/>
                  <a:pt x="154" y="26"/>
                  <a:pt x="228" y="13"/>
                </a:cubicBezTo>
                <a:cubicBezTo>
                  <a:pt x="302" y="0"/>
                  <a:pt x="385" y="10"/>
                  <a:pt x="444" y="19"/>
                </a:cubicBezTo>
                <a:cubicBezTo>
                  <a:pt x="503" y="28"/>
                  <a:pt x="534" y="34"/>
                  <a:pt x="582" y="67"/>
                </a:cubicBezTo>
                <a:cubicBezTo>
                  <a:pt x="630" y="100"/>
                  <a:pt x="699" y="176"/>
                  <a:pt x="732" y="217"/>
                </a:cubicBezTo>
                <a:cubicBezTo>
                  <a:pt x="765" y="258"/>
                  <a:pt x="768" y="289"/>
                  <a:pt x="780" y="313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Freeform 345"/>
          <p:cNvSpPr>
            <a:spLocks/>
          </p:cNvSpPr>
          <p:nvPr/>
        </p:nvSpPr>
        <p:spPr bwMode="auto">
          <a:xfrm>
            <a:off x="2438405" y="3935414"/>
            <a:ext cx="4462463" cy="1022350"/>
          </a:xfrm>
          <a:custGeom>
            <a:avLst/>
            <a:gdLst/>
            <a:ahLst/>
            <a:cxnLst>
              <a:cxn ang="0">
                <a:pos x="0" y="644"/>
              </a:cxn>
              <a:cxn ang="0">
                <a:pos x="488" y="292"/>
              </a:cxn>
              <a:cxn ang="0">
                <a:pos x="807" y="137"/>
              </a:cxn>
              <a:cxn ang="0">
                <a:pos x="1200" y="28"/>
              </a:cxn>
              <a:cxn ang="0">
                <a:pos x="1704" y="12"/>
              </a:cxn>
              <a:cxn ang="0">
                <a:pos x="2226" y="98"/>
              </a:cxn>
              <a:cxn ang="0">
                <a:pos x="2811" y="329"/>
              </a:cxn>
            </a:cxnLst>
            <a:rect l="0" t="0" r="r" b="b"/>
            <a:pathLst>
              <a:path w="2811" h="644">
                <a:moveTo>
                  <a:pt x="0" y="644"/>
                </a:moveTo>
                <a:cubicBezTo>
                  <a:pt x="81" y="585"/>
                  <a:pt x="354" y="376"/>
                  <a:pt x="488" y="292"/>
                </a:cubicBezTo>
                <a:cubicBezTo>
                  <a:pt x="622" y="208"/>
                  <a:pt x="688" y="181"/>
                  <a:pt x="807" y="137"/>
                </a:cubicBezTo>
                <a:cubicBezTo>
                  <a:pt x="926" y="93"/>
                  <a:pt x="1051" y="49"/>
                  <a:pt x="1200" y="28"/>
                </a:cubicBezTo>
                <a:cubicBezTo>
                  <a:pt x="1349" y="7"/>
                  <a:pt x="1533" y="0"/>
                  <a:pt x="1704" y="12"/>
                </a:cubicBezTo>
                <a:cubicBezTo>
                  <a:pt x="1875" y="24"/>
                  <a:pt x="2042" y="45"/>
                  <a:pt x="2226" y="98"/>
                </a:cubicBezTo>
                <a:cubicBezTo>
                  <a:pt x="2410" y="151"/>
                  <a:pt x="2689" y="281"/>
                  <a:pt x="2811" y="32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" name="Freeform 346"/>
          <p:cNvSpPr>
            <a:spLocks/>
          </p:cNvSpPr>
          <p:nvPr/>
        </p:nvSpPr>
        <p:spPr bwMode="auto">
          <a:xfrm>
            <a:off x="6999288" y="4229102"/>
            <a:ext cx="1154112" cy="347662"/>
          </a:xfrm>
          <a:custGeom>
            <a:avLst/>
            <a:gdLst/>
            <a:ahLst/>
            <a:cxnLst>
              <a:cxn ang="0">
                <a:pos x="0" y="129"/>
              </a:cxn>
              <a:cxn ang="0">
                <a:pos x="145" y="38"/>
              </a:cxn>
              <a:cxn ang="0">
                <a:pos x="229" y="9"/>
              </a:cxn>
              <a:cxn ang="0">
                <a:pos x="307" y="3"/>
              </a:cxn>
              <a:cxn ang="0">
                <a:pos x="382" y="6"/>
              </a:cxn>
              <a:cxn ang="0">
                <a:pos x="481" y="39"/>
              </a:cxn>
              <a:cxn ang="0">
                <a:pos x="727" y="219"/>
              </a:cxn>
            </a:cxnLst>
            <a:rect l="0" t="0" r="r" b="b"/>
            <a:pathLst>
              <a:path w="727" h="219">
                <a:moveTo>
                  <a:pt x="0" y="129"/>
                </a:moveTo>
                <a:cubicBezTo>
                  <a:pt x="24" y="114"/>
                  <a:pt x="107" y="58"/>
                  <a:pt x="145" y="38"/>
                </a:cubicBezTo>
                <a:cubicBezTo>
                  <a:pt x="183" y="18"/>
                  <a:pt x="202" y="15"/>
                  <a:pt x="229" y="9"/>
                </a:cubicBezTo>
                <a:cubicBezTo>
                  <a:pt x="256" y="3"/>
                  <a:pt x="282" y="3"/>
                  <a:pt x="307" y="3"/>
                </a:cubicBezTo>
                <a:cubicBezTo>
                  <a:pt x="332" y="3"/>
                  <a:pt x="353" y="0"/>
                  <a:pt x="382" y="6"/>
                </a:cubicBezTo>
                <a:cubicBezTo>
                  <a:pt x="411" y="12"/>
                  <a:pt x="423" y="3"/>
                  <a:pt x="481" y="39"/>
                </a:cubicBezTo>
                <a:cubicBezTo>
                  <a:pt x="539" y="75"/>
                  <a:pt x="676" y="182"/>
                  <a:pt x="727" y="21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" name="Text Box 347"/>
          <p:cNvSpPr txBox="1">
            <a:spLocks noChangeArrowheads="1"/>
          </p:cNvSpPr>
          <p:nvPr/>
        </p:nvSpPr>
        <p:spPr bwMode="auto">
          <a:xfrm>
            <a:off x="4432304" y="361474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353" name="Text Box 348"/>
          <p:cNvSpPr txBox="1">
            <a:spLocks noChangeArrowheads="1"/>
          </p:cNvSpPr>
          <p:nvPr/>
        </p:nvSpPr>
        <p:spPr bwMode="auto">
          <a:xfrm>
            <a:off x="1092204" y="4183065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SMTP</a:t>
            </a:r>
          </a:p>
        </p:txBody>
      </p:sp>
      <p:sp>
        <p:nvSpPr>
          <p:cNvPr id="354" name="Text Box 349"/>
          <p:cNvSpPr txBox="1">
            <a:spLocks noChangeArrowheads="1"/>
          </p:cNvSpPr>
          <p:nvPr/>
        </p:nvSpPr>
        <p:spPr bwMode="auto">
          <a:xfrm>
            <a:off x="6715145" y="3929066"/>
            <a:ext cx="15953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POP3</a:t>
            </a:r>
            <a:r>
              <a:rPr kumimoji="1" lang="zh-CN" altLang="en-US" sz="18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，</a:t>
            </a:r>
            <a:r>
              <a:rPr kumimoji="1" lang="en-US" altLang="zh-CN" sz="1800" dirty="0" smtClean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IMAP</a:t>
            </a:r>
            <a:endParaRPr kumimoji="1" lang="en-US" altLang="zh-CN" sz="18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55" name="Text Box 350"/>
          <p:cNvSpPr txBox="1">
            <a:spLocks noChangeArrowheads="1"/>
          </p:cNvSpPr>
          <p:nvPr/>
        </p:nvSpPr>
        <p:spPr bwMode="auto">
          <a:xfrm>
            <a:off x="2514600" y="5799148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  </a:t>
            </a:r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发送端</a:t>
            </a:r>
          </a:p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邮件服务器</a:t>
            </a:r>
          </a:p>
        </p:txBody>
      </p:sp>
      <p:sp>
        <p:nvSpPr>
          <p:cNvPr id="356" name="Line 351"/>
          <p:cNvSpPr>
            <a:spLocks noChangeShapeType="1"/>
          </p:cNvSpPr>
          <p:nvPr/>
        </p:nvSpPr>
        <p:spPr bwMode="auto">
          <a:xfrm flipV="1">
            <a:off x="8077205" y="4521202"/>
            <a:ext cx="119063" cy="741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Line 352"/>
          <p:cNvSpPr>
            <a:spLocks noChangeShapeType="1"/>
          </p:cNvSpPr>
          <p:nvPr/>
        </p:nvSpPr>
        <p:spPr bwMode="auto">
          <a:xfrm flipV="1">
            <a:off x="1676400" y="5186364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" name="Line 353"/>
          <p:cNvSpPr>
            <a:spLocks noChangeShapeType="1"/>
          </p:cNvSpPr>
          <p:nvPr/>
        </p:nvSpPr>
        <p:spPr bwMode="auto">
          <a:xfrm flipV="1">
            <a:off x="736600" y="4711702"/>
            <a:ext cx="173038" cy="876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Text Box 354"/>
          <p:cNvSpPr txBox="1">
            <a:spLocks noChangeArrowheads="1"/>
          </p:cNvSpPr>
          <p:nvPr/>
        </p:nvSpPr>
        <p:spPr bwMode="auto">
          <a:xfrm>
            <a:off x="228600" y="5530852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用户代理</a:t>
            </a:r>
          </a:p>
        </p:txBody>
      </p:sp>
      <p:sp>
        <p:nvSpPr>
          <p:cNvPr id="360" name="Text Box 355"/>
          <p:cNvSpPr txBox="1">
            <a:spLocks noChangeArrowheads="1"/>
          </p:cNvSpPr>
          <p:nvPr/>
        </p:nvSpPr>
        <p:spPr bwMode="auto">
          <a:xfrm>
            <a:off x="5943600" y="3482977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用户邮箱</a:t>
            </a:r>
          </a:p>
        </p:txBody>
      </p:sp>
      <p:sp>
        <p:nvSpPr>
          <p:cNvPr id="361" name="Line 356"/>
          <p:cNvSpPr>
            <a:spLocks noChangeShapeType="1"/>
          </p:cNvSpPr>
          <p:nvPr/>
        </p:nvSpPr>
        <p:spPr bwMode="auto">
          <a:xfrm rot="-10800000" flipH="1" flipV="1">
            <a:off x="6477001" y="3814764"/>
            <a:ext cx="439738" cy="444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" name="Text Box 357"/>
          <p:cNvSpPr txBox="1">
            <a:spLocks noChangeArrowheads="1"/>
          </p:cNvSpPr>
          <p:nvPr/>
        </p:nvSpPr>
        <p:spPr bwMode="auto">
          <a:xfrm>
            <a:off x="8274054" y="3787777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接收方</a:t>
            </a:r>
          </a:p>
        </p:txBody>
      </p:sp>
      <p:sp>
        <p:nvSpPr>
          <p:cNvPr id="363" name="Line 358"/>
          <p:cNvSpPr>
            <a:spLocks noChangeShapeType="1"/>
          </p:cNvSpPr>
          <p:nvPr/>
        </p:nvSpPr>
        <p:spPr bwMode="auto">
          <a:xfrm flipV="1">
            <a:off x="6096004" y="5448312"/>
            <a:ext cx="595313" cy="403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" name="Line 359"/>
          <p:cNvSpPr>
            <a:spLocks noChangeShapeType="1"/>
          </p:cNvSpPr>
          <p:nvPr/>
        </p:nvSpPr>
        <p:spPr bwMode="auto">
          <a:xfrm flipH="1" flipV="1">
            <a:off x="2590803" y="5491174"/>
            <a:ext cx="438150" cy="371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" name="Text Box 375"/>
          <p:cNvSpPr txBox="1">
            <a:spLocks noChangeArrowheads="1"/>
          </p:cNvSpPr>
          <p:nvPr/>
        </p:nvSpPr>
        <p:spPr bwMode="auto">
          <a:xfrm>
            <a:off x="923925" y="3914777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发送邮件</a:t>
            </a: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366" name="Text Box 376"/>
          <p:cNvSpPr txBox="1">
            <a:spLocks noChangeArrowheads="1"/>
          </p:cNvSpPr>
          <p:nvPr/>
        </p:nvSpPr>
        <p:spPr bwMode="auto">
          <a:xfrm>
            <a:off x="4083050" y="3298827"/>
            <a:ext cx="1569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（发送邮件）</a:t>
            </a:r>
          </a:p>
        </p:txBody>
      </p:sp>
      <p:sp>
        <p:nvSpPr>
          <p:cNvPr id="367" name="Text Box 379"/>
          <p:cNvSpPr txBox="1">
            <a:spLocks noChangeArrowheads="1"/>
          </p:cNvSpPr>
          <p:nvPr/>
        </p:nvSpPr>
        <p:spPr bwMode="auto">
          <a:xfrm>
            <a:off x="6988175" y="3590927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kumimoji="1" lang="zh-CN" altLang="en-US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读取邮件</a:t>
            </a:r>
            <a:r>
              <a:rPr kumimoji="1" lang="en-US" altLang="zh-CN" sz="18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368" name="Text Box 384"/>
          <p:cNvSpPr txBox="1">
            <a:spLocks noChangeArrowheads="1"/>
          </p:cNvSpPr>
          <p:nvPr/>
        </p:nvSpPr>
        <p:spPr bwMode="auto">
          <a:xfrm>
            <a:off x="4322767" y="4649790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18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369" name="Text Box 409"/>
          <p:cNvSpPr txBox="1">
            <a:spLocks noChangeArrowheads="1"/>
          </p:cNvSpPr>
          <p:nvPr/>
        </p:nvSpPr>
        <p:spPr bwMode="auto">
          <a:xfrm>
            <a:off x="4540251" y="3919539"/>
            <a:ext cx="10577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TCP </a:t>
            </a:r>
            <a:r>
              <a:rPr kumimoji="1" lang="zh-CN" altLang="en-US" sz="16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连接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1" grpId="0" build="p"/>
      <p:bldP spid="349" grpId="0" animBg="1"/>
      <p:bldP spid="350" grpId="0" animBg="1"/>
      <p:bldP spid="351" grpId="0" animBg="1"/>
      <p:bldP spid="352" grpId="0"/>
      <p:bldP spid="353" grpId="0"/>
      <p:bldP spid="354" grpId="0"/>
      <p:bldP spid="365" grpId="0"/>
      <p:bldP spid="366" grpId="0"/>
      <p:bldP spid="3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6.5.2  </a:t>
            </a:r>
            <a:r>
              <a:rPr lang="zh-CN" altLang="en-US" dirty="0" smtClean="0">
                <a:ea typeface="黑体" pitchFamily="49" charset="-122"/>
              </a:rPr>
              <a:t>简单邮件传送协议 </a:t>
            </a:r>
            <a:r>
              <a:rPr lang="en-US" altLang="zh-CN" dirty="0" smtClean="0">
                <a:ea typeface="黑体" pitchFamily="49" charset="-122"/>
              </a:rPr>
              <a:t>SMTP 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0" dirty="0" smtClean="0"/>
              <a:t>SMTP </a:t>
            </a:r>
            <a:r>
              <a:rPr lang="zh-CN" altLang="en-US" b="0" dirty="0" smtClean="0"/>
              <a:t>所规定的就是在两个相互通信的 </a:t>
            </a:r>
            <a:r>
              <a:rPr lang="en-US" altLang="zh-CN" b="0" dirty="0" smtClean="0"/>
              <a:t>SMTP </a:t>
            </a:r>
            <a:r>
              <a:rPr lang="zh-CN" altLang="en-US" b="0" dirty="0" smtClean="0"/>
              <a:t>进程之间应如何交换信息。</a:t>
            </a:r>
          </a:p>
          <a:p>
            <a:pPr eaLnBrk="1" hangingPunct="1">
              <a:defRPr/>
            </a:pPr>
            <a:r>
              <a:rPr lang="en-US" altLang="zh-CN" b="0" dirty="0" smtClean="0"/>
              <a:t>SMTP </a:t>
            </a:r>
            <a:r>
              <a:rPr lang="zh-CN" altLang="en-US" b="0" dirty="0" smtClean="0"/>
              <a:t>规定了 </a:t>
            </a:r>
            <a:r>
              <a:rPr lang="en-US" altLang="zh-CN" b="0" dirty="0" smtClean="0"/>
              <a:t>14 </a:t>
            </a:r>
            <a:r>
              <a:rPr lang="zh-CN" altLang="en-US" b="0" dirty="0" smtClean="0"/>
              <a:t>条命令和 </a:t>
            </a:r>
            <a:r>
              <a:rPr lang="en-US" altLang="zh-CN" b="0" dirty="0" smtClean="0"/>
              <a:t>21 </a:t>
            </a:r>
            <a:r>
              <a:rPr lang="zh-CN" altLang="en-US" b="0" dirty="0" smtClean="0"/>
              <a:t>种应答信息。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90278" y="5784672"/>
            <a:ext cx="2133600" cy="457200"/>
          </a:xfrm>
        </p:spPr>
        <p:txBody>
          <a:bodyPr/>
          <a:lstStyle/>
          <a:p>
            <a:fld id="{7AC79822-BC0D-4DE8-A7E5-90A3732A2B82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5" name="灯片编号占位符 4"/>
          <p:cNvSpPr txBox="1">
            <a:spLocks/>
          </p:cNvSpPr>
          <p:nvPr/>
        </p:nvSpPr>
        <p:spPr bwMode="auto">
          <a:xfrm>
            <a:off x="6490278" y="5784672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79822-BC0D-4DE8-A7E5-90A3732A2B82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3714752"/>
            <a:ext cx="9081079" cy="2349500"/>
            <a:chOff x="62922" y="4286256"/>
            <a:chExt cx="9081078" cy="2349500"/>
          </a:xfrm>
        </p:grpSpPr>
        <p:sp>
          <p:nvSpPr>
            <p:cNvPr id="7" name="Rectangle 385"/>
            <p:cNvSpPr>
              <a:spLocks noChangeArrowheads="1"/>
            </p:cNvSpPr>
            <p:nvPr/>
          </p:nvSpPr>
          <p:spPr bwMode="auto">
            <a:xfrm>
              <a:off x="8123141" y="4906969"/>
              <a:ext cx="863600" cy="1728787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8" name="Rectangle 386"/>
            <p:cNvSpPr>
              <a:spLocks noChangeArrowheads="1"/>
            </p:cNvSpPr>
            <p:nvPr/>
          </p:nvSpPr>
          <p:spPr bwMode="auto">
            <a:xfrm>
              <a:off x="1858866" y="4895852"/>
              <a:ext cx="863600" cy="1739900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9" name="Rectangle 387"/>
            <p:cNvSpPr>
              <a:spLocks noChangeArrowheads="1"/>
            </p:cNvSpPr>
            <p:nvPr/>
          </p:nvSpPr>
          <p:spPr bwMode="auto">
            <a:xfrm>
              <a:off x="130078" y="4895852"/>
              <a:ext cx="863600" cy="1739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0" name="Line 388"/>
            <p:cNvSpPr>
              <a:spLocks noChangeShapeType="1"/>
            </p:cNvSpPr>
            <p:nvPr/>
          </p:nvSpPr>
          <p:spPr bwMode="auto">
            <a:xfrm>
              <a:off x="734915" y="5338765"/>
              <a:ext cx="1195388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" name="Text Box 389"/>
            <p:cNvSpPr txBox="1">
              <a:spLocks noChangeArrowheads="1"/>
            </p:cNvSpPr>
            <p:nvPr/>
          </p:nvSpPr>
          <p:spPr bwMode="auto">
            <a:xfrm>
              <a:off x="979389" y="5014915"/>
              <a:ext cx="753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2" name="Text Box 390"/>
            <p:cNvSpPr txBox="1">
              <a:spLocks noChangeArrowheads="1"/>
            </p:cNvSpPr>
            <p:nvPr/>
          </p:nvSpPr>
          <p:spPr bwMode="auto">
            <a:xfrm>
              <a:off x="7394478" y="5000627"/>
              <a:ext cx="7312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</p:txBody>
        </p:sp>
        <p:sp>
          <p:nvSpPr>
            <p:cNvPr id="13" name="Text Box 391"/>
            <p:cNvSpPr txBox="1">
              <a:spLocks noChangeArrowheads="1"/>
            </p:cNvSpPr>
            <p:nvPr/>
          </p:nvSpPr>
          <p:spPr bwMode="auto">
            <a:xfrm>
              <a:off x="1087349" y="4546606"/>
              <a:ext cx="5982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4" name="Text Box 392"/>
            <p:cNvSpPr txBox="1">
              <a:spLocks noChangeArrowheads="1"/>
            </p:cNvSpPr>
            <p:nvPr/>
          </p:nvSpPr>
          <p:spPr bwMode="auto">
            <a:xfrm>
              <a:off x="3730528" y="5768977"/>
              <a:ext cx="16385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发送邮件 </a:t>
              </a:r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5" name="Text Box 393"/>
            <p:cNvSpPr txBox="1">
              <a:spLocks noChangeArrowheads="1"/>
            </p:cNvSpPr>
            <p:nvPr/>
          </p:nvSpPr>
          <p:spPr bwMode="auto">
            <a:xfrm>
              <a:off x="7402416" y="4475169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读取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6" name="Text Box 394"/>
            <p:cNvSpPr txBox="1">
              <a:spLocks noChangeArrowheads="1"/>
            </p:cNvSpPr>
            <p:nvPr/>
          </p:nvSpPr>
          <p:spPr bwMode="auto">
            <a:xfrm>
              <a:off x="1066704" y="533718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7" name="Text Box 395"/>
            <p:cNvSpPr txBox="1">
              <a:spLocks noChangeArrowheads="1"/>
            </p:cNvSpPr>
            <p:nvPr/>
          </p:nvSpPr>
          <p:spPr bwMode="auto">
            <a:xfrm>
              <a:off x="7388130" y="540703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8" name="Text Box 396"/>
            <p:cNvSpPr txBox="1">
              <a:spLocks noChangeArrowheads="1"/>
            </p:cNvSpPr>
            <p:nvPr/>
          </p:nvSpPr>
          <p:spPr bwMode="auto">
            <a:xfrm>
              <a:off x="1693832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19" name="Oval 397"/>
            <p:cNvSpPr>
              <a:spLocks noChangeArrowheads="1"/>
            </p:cNvSpPr>
            <p:nvPr/>
          </p:nvSpPr>
          <p:spPr bwMode="auto">
            <a:xfrm>
              <a:off x="201514" y="4978402"/>
              <a:ext cx="719138" cy="7191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0" name="Oval 398"/>
            <p:cNvSpPr>
              <a:spLocks noChangeArrowheads="1"/>
            </p:cNvSpPr>
            <p:nvPr/>
          </p:nvSpPr>
          <p:spPr bwMode="auto">
            <a:xfrm>
              <a:off x="8194579" y="4978402"/>
              <a:ext cx="719137" cy="71913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1" name="Text Box 399"/>
            <p:cNvSpPr txBox="1">
              <a:spLocks noChangeArrowheads="1"/>
            </p:cNvSpPr>
            <p:nvPr/>
          </p:nvSpPr>
          <p:spPr bwMode="auto">
            <a:xfrm>
              <a:off x="62922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22" name="Text Box 400"/>
            <p:cNvSpPr txBox="1">
              <a:spLocks noChangeArrowheads="1"/>
            </p:cNvSpPr>
            <p:nvPr/>
          </p:nvSpPr>
          <p:spPr bwMode="auto">
            <a:xfrm>
              <a:off x="6243607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接收方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23" name="Rectangle 401"/>
            <p:cNvSpPr>
              <a:spLocks noChangeArrowheads="1"/>
            </p:cNvSpPr>
            <p:nvPr/>
          </p:nvSpPr>
          <p:spPr bwMode="auto">
            <a:xfrm>
              <a:off x="6395940" y="4906969"/>
              <a:ext cx="863600" cy="1728787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4" name="Oval 402"/>
            <p:cNvSpPr>
              <a:spLocks noChangeArrowheads="1"/>
            </p:cNvSpPr>
            <p:nvPr/>
          </p:nvSpPr>
          <p:spPr bwMode="auto">
            <a:xfrm>
              <a:off x="6467380" y="5770569"/>
              <a:ext cx="719137" cy="719137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5" name="Oval 403"/>
            <p:cNvSpPr>
              <a:spLocks noChangeArrowheads="1"/>
            </p:cNvSpPr>
            <p:nvPr/>
          </p:nvSpPr>
          <p:spPr bwMode="auto">
            <a:xfrm>
              <a:off x="6467380" y="4978402"/>
              <a:ext cx="719137" cy="71913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6" name="Line 404"/>
            <p:cNvSpPr>
              <a:spLocks noChangeShapeType="1"/>
            </p:cNvSpPr>
            <p:nvPr/>
          </p:nvSpPr>
          <p:spPr bwMode="auto">
            <a:xfrm flipV="1">
              <a:off x="2578004" y="6130927"/>
              <a:ext cx="388778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7" name="Oval 405"/>
            <p:cNvSpPr>
              <a:spLocks noChangeArrowheads="1"/>
            </p:cNvSpPr>
            <p:nvPr/>
          </p:nvSpPr>
          <p:spPr bwMode="auto">
            <a:xfrm>
              <a:off x="1931890" y="4978402"/>
              <a:ext cx="719138" cy="71913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8" name="Oval 406"/>
            <p:cNvSpPr>
              <a:spLocks noChangeArrowheads="1"/>
            </p:cNvSpPr>
            <p:nvPr/>
          </p:nvSpPr>
          <p:spPr bwMode="auto">
            <a:xfrm>
              <a:off x="1931890" y="5770569"/>
              <a:ext cx="719138" cy="719137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9" name="Text Box 407"/>
            <p:cNvSpPr txBox="1">
              <a:spLocks noChangeArrowheads="1"/>
            </p:cNvSpPr>
            <p:nvPr/>
          </p:nvSpPr>
          <p:spPr bwMode="auto">
            <a:xfrm>
              <a:off x="8132184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收件人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30" name="Line 408"/>
            <p:cNvSpPr>
              <a:spLocks noChangeShapeType="1"/>
            </p:cNvSpPr>
            <p:nvPr/>
          </p:nvSpPr>
          <p:spPr bwMode="auto">
            <a:xfrm flipV="1">
              <a:off x="7186516" y="5338765"/>
              <a:ext cx="10080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1" name="Text Box 409"/>
            <p:cNvSpPr txBox="1">
              <a:spLocks noChangeArrowheads="1"/>
            </p:cNvSpPr>
            <p:nvPr/>
          </p:nvSpPr>
          <p:spPr bwMode="auto">
            <a:xfrm>
              <a:off x="4017865" y="6153152"/>
              <a:ext cx="106099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 </a:t>
              </a:r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>
                <a:ea typeface="黑体" pitchFamily="49" charset="-122"/>
              </a:rPr>
              <a:t>SMTP </a:t>
            </a:r>
            <a:r>
              <a:rPr lang="zh-CN" altLang="en-US" smtClean="0">
                <a:ea typeface="黑体" pitchFamily="49" charset="-122"/>
              </a:rPr>
              <a:t>通信的三个阶段 </a:t>
            </a:r>
          </a:p>
        </p:txBody>
      </p:sp>
      <p:sp>
        <p:nvSpPr>
          <p:cNvPr id="2488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1. </a:t>
            </a:r>
            <a:r>
              <a:rPr lang="zh-CN" altLang="en-US" dirty="0" smtClean="0">
                <a:solidFill>
                  <a:srgbClr val="FF0000"/>
                </a:solidFill>
              </a:rPr>
              <a:t>连接建立：</a:t>
            </a:r>
            <a:r>
              <a:rPr lang="zh-CN" altLang="en-US" dirty="0" smtClean="0"/>
              <a:t>连接是在发送主机的 </a:t>
            </a:r>
            <a:r>
              <a:rPr lang="en-US" altLang="zh-CN" dirty="0" smtClean="0"/>
              <a:t>SMTP </a:t>
            </a:r>
            <a:r>
              <a:rPr lang="zh-CN" altLang="en-US" dirty="0" smtClean="0"/>
              <a:t>客户和接收主机的 </a:t>
            </a:r>
            <a:r>
              <a:rPr lang="en-US" altLang="zh-CN" dirty="0" smtClean="0"/>
              <a:t>SMTP </a:t>
            </a:r>
            <a:r>
              <a:rPr lang="zh-CN" altLang="en-US" dirty="0" smtClean="0"/>
              <a:t>服务器之间建立的。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邮件传送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连接释放：</a:t>
            </a:r>
            <a:r>
              <a:rPr lang="zh-CN" altLang="en-US" dirty="0" smtClean="0"/>
              <a:t>邮件发送完毕后，</a:t>
            </a:r>
            <a:r>
              <a:rPr lang="en-US" altLang="zh-CN" dirty="0" smtClean="0"/>
              <a:t>SMTP </a:t>
            </a:r>
            <a:r>
              <a:rPr lang="zh-CN" altLang="en-US" dirty="0" smtClean="0"/>
              <a:t>应释放 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连接。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62</a:t>
            </a:fld>
            <a:endParaRPr lang="en-US" altLang="zh-CN"/>
          </a:p>
        </p:txBody>
      </p:sp>
      <p:sp>
        <p:nvSpPr>
          <p:cNvPr id="5" name="灯片编号占位符 4"/>
          <p:cNvSpPr txBox="1">
            <a:spLocks/>
          </p:cNvSpPr>
          <p:nvPr/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79822-BC0D-4DE8-A7E5-90A3732A2B82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922" y="4286256"/>
            <a:ext cx="9081079" cy="2349500"/>
            <a:chOff x="62922" y="4286256"/>
            <a:chExt cx="9081078" cy="2349500"/>
          </a:xfrm>
        </p:grpSpPr>
        <p:sp>
          <p:nvSpPr>
            <p:cNvPr id="7" name="Rectangle 385"/>
            <p:cNvSpPr>
              <a:spLocks noChangeArrowheads="1"/>
            </p:cNvSpPr>
            <p:nvPr/>
          </p:nvSpPr>
          <p:spPr bwMode="auto">
            <a:xfrm>
              <a:off x="8123141" y="4906969"/>
              <a:ext cx="863600" cy="1728787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8" name="Rectangle 386"/>
            <p:cNvSpPr>
              <a:spLocks noChangeArrowheads="1"/>
            </p:cNvSpPr>
            <p:nvPr/>
          </p:nvSpPr>
          <p:spPr bwMode="auto">
            <a:xfrm>
              <a:off x="1858866" y="4895852"/>
              <a:ext cx="863600" cy="1739900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9" name="Rectangle 387"/>
            <p:cNvSpPr>
              <a:spLocks noChangeArrowheads="1"/>
            </p:cNvSpPr>
            <p:nvPr/>
          </p:nvSpPr>
          <p:spPr bwMode="auto">
            <a:xfrm>
              <a:off x="130078" y="4895852"/>
              <a:ext cx="863600" cy="1739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0" name="Line 388"/>
            <p:cNvSpPr>
              <a:spLocks noChangeShapeType="1"/>
            </p:cNvSpPr>
            <p:nvPr/>
          </p:nvSpPr>
          <p:spPr bwMode="auto">
            <a:xfrm>
              <a:off x="734915" y="5338765"/>
              <a:ext cx="1195388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" name="Text Box 389"/>
            <p:cNvSpPr txBox="1">
              <a:spLocks noChangeArrowheads="1"/>
            </p:cNvSpPr>
            <p:nvPr/>
          </p:nvSpPr>
          <p:spPr bwMode="auto">
            <a:xfrm>
              <a:off x="979389" y="5014915"/>
              <a:ext cx="753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2" name="Text Box 390"/>
            <p:cNvSpPr txBox="1">
              <a:spLocks noChangeArrowheads="1"/>
            </p:cNvSpPr>
            <p:nvPr/>
          </p:nvSpPr>
          <p:spPr bwMode="auto">
            <a:xfrm>
              <a:off x="7394478" y="5000627"/>
              <a:ext cx="7312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</p:txBody>
        </p:sp>
        <p:sp>
          <p:nvSpPr>
            <p:cNvPr id="13" name="Text Box 391"/>
            <p:cNvSpPr txBox="1">
              <a:spLocks noChangeArrowheads="1"/>
            </p:cNvSpPr>
            <p:nvPr/>
          </p:nvSpPr>
          <p:spPr bwMode="auto">
            <a:xfrm>
              <a:off x="1087349" y="4546606"/>
              <a:ext cx="5982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4" name="Text Box 392"/>
            <p:cNvSpPr txBox="1">
              <a:spLocks noChangeArrowheads="1"/>
            </p:cNvSpPr>
            <p:nvPr/>
          </p:nvSpPr>
          <p:spPr bwMode="auto">
            <a:xfrm>
              <a:off x="3730528" y="5768977"/>
              <a:ext cx="16385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发送邮件 </a:t>
              </a:r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5" name="Text Box 393"/>
            <p:cNvSpPr txBox="1">
              <a:spLocks noChangeArrowheads="1"/>
            </p:cNvSpPr>
            <p:nvPr/>
          </p:nvSpPr>
          <p:spPr bwMode="auto">
            <a:xfrm>
              <a:off x="7402416" y="4475169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读取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6" name="Text Box 394"/>
            <p:cNvSpPr txBox="1">
              <a:spLocks noChangeArrowheads="1"/>
            </p:cNvSpPr>
            <p:nvPr/>
          </p:nvSpPr>
          <p:spPr bwMode="auto">
            <a:xfrm>
              <a:off x="1066704" y="533718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7" name="Text Box 395"/>
            <p:cNvSpPr txBox="1">
              <a:spLocks noChangeArrowheads="1"/>
            </p:cNvSpPr>
            <p:nvPr/>
          </p:nvSpPr>
          <p:spPr bwMode="auto">
            <a:xfrm>
              <a:off x="7388130" y="540703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8" name="Text Box 396"/>
            <p:cNvSpPr txBox="1">
              <a:spLocks noChangeArrowheads="1"/>
            </p:cNvSpPr>
            <p:nvPr/>
          </p:nvSpPr>
          <p:spPr bwMode="auto">
            <a:xfrm>
              <a:off x="1693832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19" name="Oval 397"/>
            <p:cNvSpPr>
              <a:spLocks noChangeArrowheads="1"/>
            </p:cNvSpPr>
            <p:nvPr/>
          </p:nvSpPr>
          <p:spPr bwMode="auto">
            <a:xfrm>
              <a:off x="201514" y="4978402"/>
              <a:ext cx="719138" cy="7191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0" name="Oval 398"/>
            <p:cNvSpPr>
              <a:spLocks noChangeArrowheads="1"/>
            </p:cNvSpPr>
            <p:nvPr/>
          </p:nvSpPr>
          <p:spPr bwMode="auto">
            <a:xfrm>
              <a:off x="8194579" y="4978402"/>
              <a:ext cx="719137" cy="71913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1" name="Text Box 399"/>
            <p:cNvSpPr txBox="1">
              <a:spLocks noChangeArrowheads="1"/>
            </p:cNvSpPr>
            <p:nvPr/>
          </p:nvSpPr>
          <p:spPr bwMode="auto">
            <a:xfrm>
              <a:off x="62922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22" name="Text Box 400"/>
            <p:cNvSpPr txBox="1">
              <a:spLocks noChangeArrowheads="1"/>
            </p:cNvSpPr>
            <p:nvPr/>
          </p:nvSpPr>
          <p:spPr bwMode="auto">
            <a:xfrm>
              <a:off x="6243607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接收方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23" name="Rectangle 401"/>
            <p:cNvSpPr>
              <a:spLocks noChangeArrowheads="1"/>
            </p:cNvSpPr>
            <p:nvPr/>
          </p:nvSpPr>
          <p:spPr bwMode="auto">
            <a:xfrm>
              <a:off x="6395940" y="4906969"/>
              <a:ext cx="863600" cy="1728787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4" name="Oval 402"/>
            <p:cNvSpPr>
              <a:spLocks noChangeArrowheads="1"/>
            </p:cNvSpPr>
            <p:nvPr/>
          </p:nvSpPr>
          <p:spPr bwMode="auto">
            <a:xfrm>
              <a:off x="6467380" y="5770569"/>
              <a:ext cx="719137" cy="719137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5" name="Oval 403"/>
            <p:cNvSpPr>
              <a:spLocks noChangeArrowheads="1"/>
            </p:cNvSpPr>
            <p:nvPr/>
          </p:nvSpPr>
          <p:spPr bwMode="auto">
            <a:xfrm>
              <a:off x="6467380" y="4978402"/>
              <a:ext cx="719137" cy="71913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6" name="Line 404"/>
            <p:cNvSpPr>
              <a:spLocks noChangeShapeType="1"/>
            </p:cNvSpPr>
            <p:nvPr/>
          </p:nvSpPr>
          <p:spPr bwMode="auto">
            <a:xfrm flipV="1">
              <a:off x="2578004" y="6130927"/>
              <a:ext cx="388778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7" name="Oval 405"/>
            <p:cNvSpPr>
              <a:spLocks noChangeArrowheads="1"/>
            </p:cNvSpPr>
            <p:nvPr/>
          </p:nvSpPr>
          <p:spPr bwMode="auto">
            <a:xfrm>
              <a:off x="1931890" y="4978402"/>
              <a:ext cx="719138" cy="71913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8" name="Oval 406"/>
            <p:cNvSpPr>
              <a:spLocks noChangeArrowheads="1"/>
            </p:cNvSpPr>
            <p:nvPr/>
          </p:nvSpPr>
          <p:spPr bwMode="auto">
            <a:xfrm>
              <a:off x="1931890" y="5770569"/>
              <a:ext cx="719138" cy="719137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9" name="Text Box 407"/>
            <p:cNvSpPr txBox="1">
              <a:spLocks noChangeArrowheads="1"/>
            </p:cNvSpPr>
            <p:nvPr/>
          </p:nvSpPr>
          <p:spPr bwMode="auto">
            <a:xfrm>
              <a:off x="8132184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收件人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30" name="Line 408"/>
            <p:cNvSpPr>
              <a:spLocks noChangeShapeType="1"/>
            </p:cNvSpPr>
            <p:nvPr/>
          </p:nvSpPr>
          <p:spPr bwMode="auto">
            <a:xfrm flipV="1">
              <a:off x="7186516" y="5338765"/>
              <a:ext cx="10080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1" name="Text Box 409"/>
            <p:cNvSpPr txBox="1">
              <a:spLocks noChangeArrowheads="1"/>
            </p:cNvSpPr>
            <p:nvPr/>
          </p:nvSpPr>
          <p:spPr bwMode="auto">
            <a:xfrm>
              <a:off x="4017865" y="6153152"/>
              <a:ext cx="106099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 </a:t>
              </a:r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4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黑体" pitchFamily="49" charset="-122"/>
              </a:rPr>
              <a:t>6.5.4  </a:t>
            </a:r>
            <a:r>
              <a:rPr lang="zh-CN" altLang="en-US" sz="4000" dirty="0" smtClean="0">
                <a:ea typeface="黑体" pitchFamily="49" charset="-122"/>
              </a:rPr>
              <a:t>邮件读取协议</a:t>
            </a:r>
            <a:r>
              <a:rPr lang="en-US" altLang="zh-CN" sz="4000" dirty="0" smtClean="0">
                <a:ea typeface="黑体" pitchFamily="49" charset="-122"/>
              </a:rPr>
              <a:t>POP3 </a:t>
            </a:r>
            <a:r>
              <a:rPr lang="zh-CN" altLang="en-US" sz="4000" dirty="0" smtClean="0">
                <a:ea typeface="黑体" pitchFamily="49" charset="-122"/>
              </a:rPr>
              <a:t>和 </a:t>
            </a:r>
            <a:r>
              <a:rPr lang="en-US" altLang="zh-CN" sz="4000" dirty="0" smtClean="0">
                <a:ea typeface="黑体" pitchFamily="49" charset="-122"/>
              </a:rPr>
              <a:t>IMAP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0" dirty="0"/>
              <a:t>邮局协议 </a:t>
            </a:r>
            <a:r>
              <a:rPr lang="en-US" altLang="zh-CN" b="0" dirty="0"/>
              <a:t>POP </a:t>
            </a:r>
            <a:r>
              <a:rPr lang="zh-CN" altLang="en-US" b="0" dirty="0"/>
              <a:t>是一个非常简单、但功能有限的邮件读取协议，现在使用的是它的第三个版本 </a:t>
            </a:r>
            <a:r>
              <a:rPr lang="en-US" altLang="zh-CN" b="0" dirty="0">
                <a:solidFill>
                  <a:srgbClr val="FF0000"/>
                </a:solidFill>
              </a:rPr>
              <a:t>POP3</a:t>
            </a:r>
            <a:r>
              <a:rPr lang="zh-CN" altLang="en-US" b="0" dirty="0" smtClean="0">
                <a:solidFill>
                  <a:srgbClr val="FF0000"/>
                </a:solidFill>
              </a:rPr>
              <a:t>。</a:t>
            </a:r>
          </a:p>
          <a:p>
            <a:r>
              <a:rPr lang="en-US" altLang="zh-CN" dirty="0" smtClean="0"/>
              <a:t>IMAP </a:t>
            </a:r>
            <a:r>
              <a:rPr lang="en-US" altLang="zh-CN" dirty="0" smtClean="0">
                <a:ea typeface="黑体" pitchFamily="49" charset="-122"/>
              </a:rPr>
              <a:t>(Internet Message Access Protocol)</a:t>
            </a:r>
            <a:r>
              <a:rPr lang="en-US" altLang="zh-CN" dirty="0" smtClean="0"/>
              <a:t> ,IMAP4</a:t>
            </a:r>
            <a:endParaRPr lang="zh-CN" altLang="en-US" dirty="0" smtClean="0"/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63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79822-BC0D-4DE8-A7E5-90A3732A2B82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4286256"/>
            <a:ext cx="9081079" cy="2349500"/>
            <a:chOff x="62922" y="4286256"/>
            <a:chExt cx="9081078" cy="2349500"/>
          </a:xfrm>
        </p:grpSpPr>
        <p:sp>
          <p:nvSpPr>
            <p:cNvPr id="7" name="Rectangle 385"/>
            <p:cNvSpPr>
              <a:spLocks noChangeArrowheads="1"/>
            </p:cNvSpPr>
            <p:nvPr/>
          </p:nvSpPr>
          <p:spPr bwMode="auto">
            <a:xfrm>
              <a:off x="8123141" y="4906969"/>
              <a:ext cx="863600" cy="1728787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8" name="Rectangle 386"/>
            <p:cNvSpPr>
              <a:spLocks noChangeArrowheads="1"/>
            </p:cNvSpPr>
            <p:nvPr/>
          </p:nvSpPr>
          <p:spPr bwMode="auto">
            <a:xfrm>
              <a:off x="1858866" y="4895852"/>
              <a:ext cx="863600" cy="1739900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9" name="Rectangle 387"/>
            <p:cNvSpPr>
              <a:spLocks noChangeArrowheads="1"/>
            </p:cNvSpPr>
            <p:nvPr/>
          </p:nvSpPr>
          <p:spPr bwMode="auto">
            <a:xfrm>
              <a:off x="130078" y="4895852"/>
              <a:ext cx="863600" cy="1739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0" name="Line 388"/>
            <p:cNvSpPr>
              <a:spLocks noChangeShapeType="1"/>
            </p:cNvSpPr>
            <p:nvPr/>
          </p:nvSpPr>
          <p:spPr bwMode="auto">
            <a:xfrm>
              <a:off x="734915" y="5338765"/>
              <a:ext cx="1195388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" name="Text Box 389"/>
            <p:cNvSpPr txBox="1">
              <a:spLocks noChangeArrowheads="1"/>
            </p:cNvSpPr>
            <p:nvPr/>
          </p:nvSpPr>
          <p:spPr bwMode="auto">
            <a:xfrm>
              <a:off x="979389" y="5014915"/>
              <a:ext cx="753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2" name="Text Box 390"/>
            <p:cNvSpPr txBox="1">
              <a:spLocks noChangeArrowheads="1"/>
            </p:cNvSpPr>
            <p:nvPr/>
          </p:nvSpPr>
          <p:spPr bwMode="auto">
            <a:xfrm>
              <a:off x="7394478" y="5000627"/>
              <a:ext cx="7312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</p:txBody>
        </p:sp>
        <p:sp>
          <p:nvSpPr>
            <p:cNvPr id="13" name="Text Box 391"/>
            <p:cNvSpPr txBox="1">
              <a:spLocks noChangeArrowheads="1"/>
            </p:cNvSpPr>
            <p:nvPr/>
          </p:nvSpPr>
          <p:spPr bwMode="auto">
            <a:xfrm>
              <a:off x="1087349" y="4546606"/>
              <a:ext cx="5982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4" name="Text Box 392"/>
            <p:cNvSpPr txBox="1">
              <a:spLocks noChangeArrowheads="1"/>
            </p:cNvSpPr>
            <p:nvPr/>
          </p:nvSpPr>
          <p:spPr bwMode="auto">
            <a:xfrm>
              <a:off x="3730528" y="5768977"/>
              <a:ext cx="16385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发送邮件 </a:t>
              </a:r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5" name="Text Box 393"/>
            <p:cNvSpPr txBox="1">
              <a:spLocks noChangeArrowheads="1"/>
            </p:cNvSpPr>
            <p:nvPr/>
          </p:nvSpPr>
          <p:spPr bwMode="auto">
            <a:xfrm>
              <a:off x="7402416" y="4475169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读取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6" name="Text Box 394"/>
            <p:cNvSpPr txBox="1">
              <a:spLocks noChangeArrowheads="1"/>
            </p:cNvSpPr>
            <p:nvPr/>
          </p:nvSpPr>
          <p:spPr bwMode="auto">
            <a:xfrm>
              <a:off x="1066704" y="533718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7" name="Text Box 395"/>
            <p:cNvSpPr txBox="1">
              <a:spLocks noChangeArrowheads="1"/>
            </p:cNvSpPr>
            <p:nvPr/>
          </p:nvSpPr>
          <p:spPr bwMode="auto">
            <a:xfrm>
              <a:off x="7388130" y="540703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8" name="Text Box 396"/>
            <p:cNvSpPr txBox="1">
              <a:spLocks noChangeArrowheads="1"/>
            </p:cNvSpPr>
            <p:nvPr/>
          </p:nvSpPr>
          <p:spPr bwMode="auto">
            <a:xfrm>
              <a:off x="1693832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19" name="Oval 397"/>
            <p:cNvSpPr>
              <a:spLocks noChangeArrowheads="1"/>
            </p:cNvSpPr>
            <p:nvPr/>
          </p:nvSpPr>
          <p:spPr bwMode="auto">
            <a:xfrm>
              <a:off x="201514" y="4978402"/>
              <a:ext cx="719138" cy="7191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0" name="Oval 398"/>
            <p:cNvSpPr>
              <a:spLocks noChangeArrowheads="1"/>
            </p:cNvSpPr>
            <p:nvPr/>
          </p:nvSpPr>
          <p:spPr bwMode="auto">
            <a:xfrm>
              <a:off x="8194579" y="4978402"/>
              <a:ext cx="719137" cy="71913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1" name="Text Box 399"/>
            <p:cNvSpPr txBox="1">
              <a:spLocks noChangeArrowheads="1"/>
            </p:cNvSpPr>
            <p:nvPr/>
          </p:nvSpPr>
          <p:spPr bwMode="auto">
            <a:xfrm>
              <a:off x="62922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22" name="Text Box 400"/>
            <p:cNvSpPr txBox="1">
              <a:spLocks noChangeArrowheads="1"/>
            </p:cNvSpPr>
            <p:nvPr/>
          </p:nvSpPr>
          <p:spPr bwMode="auto">
            <a:xfrm>
              <a:off x="6243607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接收方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23" name="Rectangle 401"/>
            <p:cNvSpPr>
              <a:spLocks noChangeArrowheads="1"/>
            </p:cNvSpPr>
            <p:nvPr/>
          </p:nvSpPr>
          <p:spPr bwMode="auto">
            <a:xfrm>
              <a:off x="6395940" y="4906969"/>
              <a:ext cx="863600" cy="1728787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4" name="Oval 402"/>
            <p:cNvSpPr>
              <a:spLocks noChangeArrowheads="1"/>
            </p:cNvSpPr>
            <p:nvPr/>
          </p:nvSpPr>
          <p:spPr bwMode="auto">
            <a:xfrm>
              <a:off x="6467380" y="5770569"/>
              <a:ext cx="719137" cy="719137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5" name="Oval 403"/>
            <p:cNvSpPr>
              <a:spLocks noChangeArrowheads="1"/>
            </p:cNvSpPr>
            <p:nvPr/>
          </p:nvSpPr>
          <p:spPr bwMode="auto">
            <a:xfrm>
              <a:off x="6467380" y="4978402"/>
              <a:ext cx="719137" cy="71913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6" name="Line 404"/>
            <p:cNvSpPr>
              <a:spLocks noChangeShapeType="1"/>
            </p:cNvSpPr>
            <p:nvPr/>
          </p:nvSpPr>
          <p:spPr bwMode="auto">
            <a:xfrm flipV="1">
              <a:off x="2578004" y="6130927"/>
              <a:ext cx="388778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7" name="Oval 405"/>
            <p:cNvSpPr>
              <a:spLocks noChangeArrowheads="1"/>
            </p:cNvSpPr>
            <p:nvPr/>
          </p:nvSpPr>
          <p:spPr bwMode="auto">
            <a:xfrm>
              <a:off x="1931890" y="4978402"/>
              <a:ext cx="719138" cy="71913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8" name="Oval 406"/>
            <p:cNvSpPr>
              <a:spLocks noChangeArrowheads="1"/>
            </p:cNvSpPr>
            <p:nvPr/>
          </p:nvSpPr>
          <p:spPr bwMode="auto">
            <a:xfrm>
              <a:off x="1931890" y="5770569"/>
              <a:ext cx="719138" cy="719137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9" name="Text Box 407"/>
            <p:cNvSpPr txBox="1">
              <a:spLocks noChangeArrowheads="1"/>
            </p:cNvSpPr>
            <p:nvPr/>
          </p:nvSpPr>
          <p:spPr bwMode="auto">
            <a:xfrm>
              <a:off x="8132184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收件人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30" name="Line 408"/>
            <p:cNvSpPr>
              <a:spLocks noChangeShapeType="1"/>
            </p:cNvSpPr>
            <p:nvPr/>
          </p:nvSpPr>
          <p:spPr bwMode="auto">
            <a:xfrm flipV="1">
              <a:off x="7186516" y="5338765"/>
              <a:ext cx="10080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1" name="Text Box 409"/>
            <p:cNvSpPr txBox="1">
              <a:spLocks noChangeArrowheads="1"/>
            </p:cNvSpPr>
            <p:nvPr/>
          </p:nvSpPr>
          <p:spPr bwMode="auto">
            <a:xfrm>
              <a:off x="4017865" y="6153152"/>
              <a:ext cx="106099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 </a:t>
              </a:r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ea typeface="黑体" pitchFamily="49" charset="-122"/>
              </a:rPr>
              <a:t>6.5.4  </a:t>
            </a:r>
            <a:r>
              <a:rPr sz="4000" dirty="0">
                <a:ea typeface="黑体" pitchFamily="49" charset="-122"/>
              </a:rPr>
              <a:t>邮件读取协议</a:t>
            </a:r>
            <a:r>
              <a:rPr lang="en-US" altLang="zh-CN" sz="4000" dirty="0">
                <a:ea typeface="黑体" pitchFamily="49" charset="-122"/>
              </a:rPr>
              <a:t>POP3 </a:t>
            </a:r>
            <a:r>
              <a:rPr sz="4000" dirty="0">
                <a:ea typeface="黑体" pitchFamily="49" charset="-122"/>
              </a:rPr>
              <a:t>和 </a:t>
            </a:r>
            <a:r>
              <a:rPr lang="en-US" altLang="zh-CN" sz="4000" dirty="0">
                <a:ea typeface="黑体" pitchFamily="49" charset="-122"/>
              </a:rPr>
              <a:t>IMAP</a:t>
            </a:r>
            <a:endParaRPr lang="en-US" altLang="zh-CN" sz="4000" dirty="0" smtClean="0">
              <a:ea typeface="黑体" pitchFamily="49" charset="-122"/>
            </a:endParaRPr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071546"/>
            <a:ext cx="8367508" cy="4935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默认情况下，使用</a:t>
            </a:r>
            <a:r>
              <a:rPr lang="en-US" altLang="zh-CN" sz="2800" dirty="0" smtClean="0"/>
              <a:t>POP3</a:t>
            </a:r>
            <a:r>
              <a:rPr lang="zh-CN" altLang="en-US" sz="2800" dirty="0" smtClean="0"/>
              <a:t>协议下载邮件，会把服务器上的所有邮件下载到客户端，而服务器上将不再存储。</a:t>
            </a:r>
            <a:br>
              <a:rPr lang="zh-CN" altLang="en-US" sz="2800" dirty="0" smtClean="0"/>
            </a:br>
            <a:r>
              <a:rPr lang="zh-CN" altLang="en-US" sz="2800" dirty="0" smtClean="0"/>
              <a:t>但是</a:t>
            </a:r>
            <a:r>
              <a:rPr lang="en-US" altLang="zh-CN" sz="2800" dirty="0" smtClean="0"/>
              <a:t>IMAP</a:t>
            </a:r>
            <a:r>
              <a:rPr lang="zh-CN" altLang="en-US" sz="2800" dirty="0" smtClean="0"/>
              <a:t>在默认情况下，下载但是不删除邮件服务器上的文件。</a:t>
            </a:r>
            <a:br>
              <a:rPr lang="zh-CN" altLang="en-US" sz="2800" dirty="0" smtClean="0"/>
            </a:b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64</a:t>
            </a:fld>
            <a:endParaRPr lang="en-US" altLang="zh-CN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79822-BC0D-4DE8-A7E5-90A3732A2B82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3"/>
          <p:cNvSpPr txBox="1">
            <a:spLocks/>
          </p:cNvSpPr>
          <p:nvPr/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C79822-BC0D-4DE8-A7E5-90A3732A2B82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922" y="4286256"/>
            <a:ext cx="9081079" cy="2349500"/>
            <a:chOff x="62922" y="4286256"/>
            <a:chExt cx="9081078" cy="2349500"/>
          </a:xfrm>
        </p:grpSpPr>
        <p:sp>
          <p:nvSpPr>
            <p:cNvPr id="8" name="Rectangle 385"/>
            <p:cNvSpPr>
              <a:spLocks noChangeArrowheads="1"/>
            </p:cNvSpPr>
            <p:nvPr/>
          </p:nvSpPr>
          <p:spPr bwMode="auto">
            <a:xfrm>
              <a:off x="8123141" y="4906969"/>
              <a:ext cx="863600" cy="1728787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9" name="Rectangle 386"/>
            <p:cNvSpPr>
              <a:spLocks noChangeArrowheads="1"/>
            </p:cNvSpPr>
            <p:nvPr/>
          </p:nvSpPr>
          <p:spPr bwMode="auto">
            <a:xfrm>
              <a:off x="1858866" y="4895852"/>
              <a:ext cx="863600" cy="1739900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0" name="Rectangle 387"/>
            <p:cNvSpPr>
              <a:spLocks noChangeArrowheads="1"/>
            </p:cNvSpPr>
            <p:nvPr/>
          </p:nvSpPr>
          <p:spPr bwMode="auto">
            <a:xfrm>
              <a:off x="130078" y="4895852"/>
              <a:ext cx="863600" cy="1739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1" name="Line 388"/>
            <p:cNvSpPr>
              <a:spLocks noChangeShapeType="1"/>
            </p:cNvSpPr>
            <p:nvPr/>
          </p:nvSpPr>
          <p:spPr bwMode="auto">
            <a:xfrm>
              <a:off x="734915" y="5338765"/>
              <a:ext cx="1195388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2" name="Text Box 389"/>
            <p:cNvSpPr txBox="1">
              <a:spLocks noChangeArrowheads="1"/>
            </p:cNvSpPr>
            <p:nvPr/>
          </p:nvSpPr>
          <p:spPr bwMode="auto">
            <a:xfrm>
              <a:off x="979389" y="5014915"/>
              <a:ext cx="753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3" name="Text Box 390"/>
            <p:cNvSpPr txBox="1">
              <a:spLocks noChangeArrowheads="1"/>
            </p:cNvSpPr>
            <p:nvPr/>
          </p:nvSpPr>
          <p:spPr bwMode="auto">
            <a:xfrm>
              <a:off x="7394478" y="5000627"/>
              <a:ext cx="7312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 dirty="0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</p:txBody>
        </p:sp>
        <p:sp>
          <p:nvSpPr>
            <p:cNvPr id="14" name="Text Box 391"/>
            <p:cNvSpPr txBox="1">
              <a:spLocks noChangeArrowheads="1"/>
            </p:cNvSpPr>
            <p:nvPr/>
          </p:nvSpPr>
          <p:spPr bwMode="auto">
            <a:xfrm>
              <a:off x="1087349" y="4546606"/>
              <a:ext cx="5982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5" name="Text Box 392"/>
            <p:cNvSpPr txBox="1">
              <a:spLocks noChangeArrowheads="1"/>
            </p:cNvSpPr>
            <p:nvPr/>
          </p:nvSpPr>
          <p:spPr bwMode="auto">
            <a:xfrm>
              <a:off x="3730528" y="5768977"/>
              <a:ext cx="163859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发送邮件 </a:t>
              </a:r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</p:txBody>
        </p:sp>
        <p:sp>
          <p:nvSpPr>
            <p:cNvPr id="16" name="Text Box 393"/>
            <p:cNvSpPr txBox="1">
              <a:spLocks noChangeArrowheads="1"/>
            </p:cNvSpPr>
            <p:nvPr/>
          </p:nvSpPr>
          <p:spPr bwMode="auto">
            <a:xfrm>
              <a:off x="7402416" y="4475169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读取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</a:t>
              </a:r>
            </a:p>
          </p:txBody>
        </p:sp>
        <p:sp>
          <p:nvSpPr>
            <p:cNvPr id="17" name="Text Box 394"/>
            <p:cNvSpPr txBox="1">
              <a:spLocks noChangeArrowheads="1"/>
            </p:cNvSpPr>
            <p:nvPr/>
          </p:nvSpPr>
          <p:spPr bwMode="auto">
            <a:xfrm>
              <a:off x="1066704" y="533718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8" name="Text Box 395"/>
            <p:cNvSpPr txBox="1">
              <a:spLocks noChangeArrowheads="1"/>
            </p:cNvSpPr>
            <p:nvPr/>
          </p:nvSpPr>
          <p:spPr bwMode="auto">
            <a:xfrm>
              <a:off x="7388130" y="5407031"/>
              <a:ext cx="5982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  <p:sp>
          <p:nvSpPr>
            <p:cNvPr id="19" name="Text Box 396"/>
            <p:cNvSpPr txBox="1">
              <a:spLocks noChangeArrowheads="1"/>
            </p:cNvSpPr>
            <p:nvPr/>
          </p:nvSpPr>
          <p:spPr bwMode="auto">
            <a:xfrm>
              <a:off x="1693832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发送方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20" name="Oval 397"/>
            <p:cNvSpPr>
              <a:spLocks noChangeArrowheads="1"/>
            </p:cNvSpPr>
            <p:nvPr/>
          </p:nvSpPr>
          <p:spPr bwMode="auto">
            <a:xfrm>
              <a:off x="201514" y="4978402"/>
              <a:ext cx="719138" cy="7191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1" name="Oval 398"/>
            <p:cNvSpPr>
              <a:spLocks noChangeArrowheads="1"/>
            </p:cNvSpPr>
            <p:nvPr/>
          </p:nvSpPr>
          <p:spPr bwMode="auto">
            <a:xfrm>
              <a:off x="8194579" y="4978402"/>
              <a:ext cx="719137" cy="71913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22" name="Text Box 399"/>
            <p:cNvSpPr txBox="1">
              <a:spLocks noChangeArrowheads="1"/>
            </p:cNvSpPr>
            <p:nvPr/>
          </p:nvSpPr>
          <p:spPr bwMode="auto">
            <a:xfrm>
              <a:off x="62922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发件人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23" name="Text Box 400"/>
            <p:cNvSpPr txBox="1">
              <a:spLocks noChangeArrowheads="1"/>
            </p:cNvSpPr>
            <p:nvPr/>
          </p:nvSpPr>
          <p:spPr bwMode="auto">
            <a:xfrm>
              <a:off x="6243607" y="4286256"/>
              <a:ext cx="12186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接收方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邮件服务器</a:t>
              </a:r>
            </a:p>
          </p:txBody>
        </p:sp>
        <p:sp>
          <p:nvSpPr>
            <p:cNvPr id="24" name="Rectangle 401"/>
            <p:cNvSpPr>
              <a:spLocks noChangeArrowheads="1"/>
            </p:cNvSpPr>
            <p:nvPr/>
          </p:nvSpPr>
          <p:spPr bwMode="auto">
            <a:xfrm>
              <a:off x="6395940" y="4906969"/>
              <a:ext cx="863600" cy="1728787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5" name="Oval 402"/>
            <p:cNvSpPr>
              <a:spLocks noChangeArrowheads="1"/>
            </p:cNvSpPr>
            <p:nvPr/>
          </p:nvSpPr>
          <p:spPr bwMode="auto">
            <a:xfrm>
              <a:off x="6467380" y="5770569"/>
              <a:ext cx="719137" cy="719137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6" name="Oval 403"/>
            <p:cNvSpPr>
              <a:spLocks noChangeArrowheads="1"/>
            </p:cNvSpPr>
            <p:nvPr/>
          </p:nvSpPr>
          <p:spPr bwMode="auto">
            <a:xfrm>
              <a:off x="6467380" y="4978402"/>
              <a:ext cx="719137" cy="71913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7" name="Line 404"/>
            <p:cNvSpPr>
              <a:spLocks noChangeShapeType="1"/>
            </p:cNvSpPr>
            <p:nvPr/>
          </p:nvSpPr>
          <p:spPr bwMode="auto">
            <a:xfrm flipV="1">
              <a:off x="2578004" y="6130927"/>
              <a:ext cx="388778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28" name="Oval 405"/>
            <p:cNvSpPr>
              <a:spLocks noChangeArrowheads="1"/>
            </p:cNvSpPr>
            <p:nvPr/>
          </p:nvSpPr>
          <p:spPr bwMode="auto">
            <a:xfrm>
              <a:off x="1931890" y="4978402"/>
              <a:ext cx="719138" cy="71913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服务器</a:t>
              </a:r>
            </a:p>
          </p:txBody>
        </p:sp>
        <p:sp>
          <p:nvSpPr>
            <p:cNvPr id="29" name="Oval 406"/>
            <p:cNvSpPr>
              <a:spLocks noChangeArrowheads="1"/>
            </p:cNvSpPr>
            <p:nvPr/>
          </p:nvSpPr>
          <p:spPr bwMode="auto">
            <a:xfrm>
              <a:off x="1931890" y="5770569"/>
              <a:ext cx="719138" cy="719137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客户</a:t>
              </a:r>
            </a:p>
          </p:txBody>
        </p:sp>
        <p:sp>
          <p:nvSpPr>
            <p:cNvPr id="30" name="Text Box 407"/>
            <p:cNvSpPr txBox="1">
              <a:spLocks noChangeArrowheads="1"/>
            </p:cNvSpPr>
            <p:nvPr/>
          </p:nvSpPr>
          <p:spPr bwMode="auto">
            <a:xfrm>
              <a:off x="8132184" y="4286256"/>
              <a:ext cx="10118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收件人</a:t>
              </a:r>
            </a:p>
            <a:p>
              <a:pPr algn="ctr" eaLnBrk="1" hangingPunct="1"/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用户代理</a:t>
              </a:r>
            </a:p>
          </p:txBody>
        </p:sp>
        <p:sp>
          <p:nvSpPr>
            <p:cNvPr id="31" name="Line 408"/>
            <p:cNvSpPr>
              <a:spLocks noChangeShapeType="1"/>
            </p:cNvSpPr>
            <p:nvPr/>
          </p:nvSpPr>
          <p:spPr bwMode="auto">
            <a:xfrm flipV="1">
              <a:off x="7186516" y="5338765"/>
              <a:ext cx="10080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32" name="Text Box 409"/>
            <p:cNvSpPr txBox="1">
              <a:spLocks noChangeArrowheads="1"/>
            </p:cNvSpPr>
            <p:nvPr/>
          </p:nvSpPr>
          <p:spPr bwMode="auto">
            <a:xfrm>
              <a:off x="4017865" y="6153152"/>
              <a:ext cx="106099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TCP </a:t>
              </a:r>
              <a:r>
                <a:rPr kumimoji="1" lang="zh-CN" altLang="en-US" sz="1600" b="1">
                  <a:solidFill>
                    <a:srgbClr val="000099"/>
                  </a:solidFill>
                  <a:latin typeface="Arial" charset="0"/>
                  <a:ea typeface="黑体" pitchFamily="49" charset="-122"/>
                </a:rPr>
                <a:t>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7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15"/>
          <p:cNvSpPr txBox="1">
            <a:spLocks noChangeArrowheads="1"/>
          </p:cNvSpPr>
          <p:nvPr/>
        </p:nvSpPr>
        <p:spPr bwMode="auto">
          <a:xfrm>
            <a:off x="7226315" y="5306052"/>
            <a:ext cx="987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HTTP</a:t>
            </a:r>
          </a:p>
        </p:txBody>
      </p:sp>
      <p:sp>
        <p:nvSpPr>
          <p:cNvPr id="273411" name="Text Box 14"/>
          <p:cNvSpPr txBox="1">
            <a:spLocks noChangeArrowheads="1"/>
          </p:cNvSpPr>
          <p:nvPr/>
        </p:nvSpPr>
        <p:spPr bwMode="auto">
          <a:xfrm>
            <a:off x="1004904" y="5306052"/>
            <a:ext cx="987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HTTP</a:t>
            </a:r>
          </a:p>
        </p:txBody>
      </p:sp>
      <p:sp>
        <p:nvSpPr>
          <p:cNvPr id="261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6.5.5  </a:t>
            </a:r>
            <a:r>
              <a:rPr dirty="0"/>
              <a:t>基于万维网的电子邮件</a:t>
            </a:r>
          </a:p>
        </p:txBody>
      </p:sp>
      <p:sp>
        <p:nvSpPr>
          <p:cNvPr id="263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16531" indent="-316531" eaLnBrk="1" hangingPunct="1">
              <a:spcBef>
                <a:spcPts val="554"/>
              </a:spcBef>
              <a:defRPr/>
            </a:pPr>
            <a:r>
              <a:rPr lang="zh-CN" altLang="en-US" sz="2800" dirty="0" smtClean="0"/>
              <a:t>电子邮件从 </a:t>
            </a:r>
            <a:r>
              <a:rPr lang="en-US" altLang="zh-CN" sz="2800" dirty="0" smtClean="0"/>
              <a:t>A </a:t>
            </a:r>
            <a:r>
              <a:rPr lang="zh-CN" altLang="en-US" sz="2800" dirty="0" smtClean="0"/>
              <a:t>发送到网易邮件服务器</a:t>
            </a:r>
            <a:r>
              <a:rPr lang="zh-CN" altLang="en-US" sz="2800" dirty="0" smtClean="0">
                <a:solidFill>
                  <a:srgbClr val="FF0000"/>
                </a:solidFill>
              </a:rPr>
              <a:t>使用 </a:t>
            </a:r>
            <a:r>
              <a:rPr lang="en-US" altLang="zh-CN" sz="2800" dirty="0" smtClean="0">
                <a:solidFill>
                  <a:srgbClr val="FF0000"/>
                </a:solidFill>
              </a:rPr>
              <a:t>HTTP </a:t>
            </a:r>
            <a:r>
              <a:rPr lang="zh-CN" altLang="en-US" sz="2800" dirty="0" smtClean="0">
                <a:solidFill>
                  <a:srgbClr val="FF0000"/>
                </a:solidFill>
              </a:rPr>
              <a:t>协议。</a:t>
            </a:r>
          </a:p>
          <a:p>
            <a:pPr marL="316531" indent="-316531" eaLnBrk="1" hangingPunct="1">
              <a:spcBef>
                <a:spcPts val="554"/>
              </a:spcBef>
              <a:defRPr/>
            </a:pPr>
            <a:r>
              <a:rPr lang="zh-CN" altLang="en-US" sz="2800" dirty="0" smtClean="0"/>
              <a:t>两个邮件服务器之间的传送使用 </a:t>
            </a:r>
            <a:r>
              <a:rPr lang="en-US" altLang="zh-CN" sz="2800" dirty="0" smtClean="0"/>
              <a:t>SMTP</a:t>
            </a:r>
            <a:r>
              <a:rPr lang="zh-CN" altLang="en-US" sz="2800" dirty="0" smtClean="0"/>
              <a:t>。</a:t>
            </a:r>
          </a:p>
          <a:p>
            <a:pPr marL="316531" indent="-316531" eaLnBrk="1" hangingPunct="1">
              <a:spcBef>
                <a:spcPts val="554"/>
              </a:spcBef>
              <a:defRPr/>
            </a:pPr>
            <a:r>
              <a:rPr lang="zh-CN" altLang="en-US" sz="2800" dirty="0" smtClean="0"/>
              <a:t>邮件从新浪邮件服务器传送到 </a:t>
            </a:r>
            <a:r>
              <a:rPr lang="en-US" altLang="zh-CN" sz="2800" dirty="0" smtClean="0"/>
              <a:t>B </a:t>
            </a:r>
            <a:r>
              <a:rPr lang="zh-CN" altLang="en-US" sz="2800" dirty="0" smtClean="0"/>
              <a:t>是使用 </a:t>
            </a:r>
            <a:r>
              <a:rPr lang="en-US" altLang="zh-CN" sz="2800" dirty="0" smtClean="0"/>
              <a:t>HTTP </a:t>
            </a:r>
            <a:r>
              <a:rPr lang="zh-CN" altLang="en-US" sz="2800" dirty="0" smtClean="0"/>
              <a:t>协议。</a:t>
            </a:r>
          </a:p>
        </p:txBody>
      </p:sp>
      <p:sp>
        <p:nvSpPr>
          <p:cNvPr id="273414" name="Text Box 4"/>
          <p:cNvSpPr txBox="1">
            <a:spLocks noChangeArrowheads="1"/>
          </p:cNvSpPr>
          <p:nvPr/>
        </p:nvSpPr>
        <p:spPr bwMode="auto">
          <a:xfrm>
            <a:off x="554049" y="5077452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A</a:t>
            </a:r>
          </a:p>
        </p:txBody>
      </p:sp>
      <p:pic>
        <p:nvPicPr>
          <p:cNvPr id="273415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1665" y="5490203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416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8862" y="5202857"/>
            <a:ext cx="56515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341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75412" y="5202857"/>
            <a:ext cx="56515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418" name="Text Box 8"/>
          <p:cNvSpPr txBox="1">
            <a:spLocks noChangeArrowheads="1"/>
          </p:cNvSpPr>
          <p:nvPr/>
        </p:nvSpPr>
        <p:spPr bwMode="auto">
          <a:xfrm>
            <a:off x="8466151" y="5075864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B</a:t>
            </a:r>
          </a:p>
        </p:txBody>
      </p:sp>
      <p:pic>
        <p:nvPicPr>
          <p:cNvPr id="273419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3765" y="5488607"/>
            <a:ext cx="3984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3420" name="Line 10"/>
          <p:cNvSpPr>
            <a:spLocks noChangeShapeType="1"/>
          </p:cNvSpPr>
          <p:nvPr/>
        </p:nvSpPr>
        <p:spPr bwMode="auto">
          <a:xfrm flipV="1">
            <a:off x="815988" y="5779120"/>
            <a:ext cx="1485900" cy="127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73421" name="Line 11"/>
          <p:cNvSpPr>
            <a:spLocks noChangeShapeType="1"/>
          </p:cNvSpPr>
          <p:nvPr/>
        </p:nvSpPr>
        <p:spPr bwMode="auto">
          <a:xfrm flipV="1">
            <a:off x="2733690" y="5763253"/>
            <a:ext cx="3744913" cy="1587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73422" name="Line 12"/>
          <p:cNvSpPr>
            <a:spLocks noChangeShapeType="1"/>
          </p:cNvSpPr>
          <p:nvPr/>
        </p:nvSpPr>
        <p:spPr bwMode="auto">
          <a:xfrm flipV="1">
            <a:off x="6940562" y="5763253"/>
            <a:ext cx="1554163" cy="158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273423" name="Text Box 13"/>
          <p:cNvSpPr txBox="1">
            <a:spLocks noChangeArrowheads="1"/>
          </p:cNvSpPr>
          <p:nvPr/>
        </p:nvSpPr>
        <p:spPr bwMode="auto">
          <a:xfrm>
            <a:off x="4079890" y="5331452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SMTP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1430268" y="4509120"/>
            <a:ext cx="2350323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网易邮件服务器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mail.163.com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5317034" y="4509120"/>
            <a:ext cx="2662908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新浪邮件服务器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mail.sina.com.cn</a:t>
            </a:r>
          </a:p>
        </p:txBody>
      </p:sp>
      <p:sp>
        <p:nvSpPr>
          <p:cNvPr id="2" name="矩形 1"/>
          <p:cNvSpPr/>
          <p:nvPr/>
        </p:nvSpPr>
        <p:spPr>
          <a:xfrm>
            <a:off x="849743" y="2924950"/>
            <a:ext cx="7564022" cy="1384995"/>
          </a:xfrm>
          <a:prstGeom prst="rect">
            <a:avLst/>
          </a:prstGeom>
          <a:solidFill>
            <a:srgbClr val="FF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lt"/>
                <a:ea typeface="+mn-ea"/>
              </a:rPr>
              <a:t>万维网电子邮件的</a:t>
            </a:r>
            <a:r>
              <a:rPr lang="zh-CN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好处：</a:t>
            </a:r>
            <a:r>
              <a:rPr lang="zh-CN" altLang="zh-CN" sz="2800" b="1" dirty="0">
                <a:solidFill>
                  <a:srgbClr val="000066"/>
                </a:solidFill>
                <a:latin typeface="+mn-lt"/>
                <a:ea typeface="+mn-ea"/>
              </a:rPr>
              <a:t>只要能够找到上网的计算机，打开任何一种浏览器就可以非常方便地收发电子邮件。</a:t>
            </a:r>
            <a:endParaRPr lang="zh-CN" altLang="en-US" sz="2800" b="1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4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ea typeface="黑体" pitchFamily="49" charset="-122"/>
              </a:rPr>
              <a:t>6.5.6  </a:t>
            </a:r>
            <a:r>
              <a:rPr lang="zh-CN" altLang="en-US" sz="4000" dirty="0" smtClean="0">
                <a:ea typeface="黑体" pitchFamily="49" charset="-122"/>
              </a:rPr>
              <a:t>通用互联网邮件扩充 </a:t>
            </a:r>
            <a:r>
              <a:rPr lang="en-US" altLang="zh-CN" sz="4000" dirty="0" smtClean="0">
                <a:ea typeface="黑体" pitchFamily="49" charset="-122"/>
              </a:rPr>
              <a:t>MIME</a:t>
            </a:r>
            <a:endParaRPr lang="zh-CN" altLang="en-US" sz="4000" dirty="0" smtClean="0">
              <a:ea typeface="黑体" pitchFamily="49" charset="-122"/>
            </a:endParaRP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SMTP </a:t>
            </a:r>
            <a:r>
              <a:rPr lang="zh-CN" altLang="en-US" sz="3000" dirty="0" smtClean="0"/>
              <a:t>有以下</a:t>
            </a:r>
            <a:r>
              <a:rPr lang="zh-CN" altLang="en-US" sz="3000" dirty="0" smtClean="0">
                <a:solidFill>
                  <a:srgbClr val="FF0000"/>
                </a:solidFill>
              </a:rPr>
              <a:t>缺点：</a:t>
            </a:r>
          </a:p>
          <a:p>
            <a:pPr algn="just" eaLnBrk="1" hangingPunct="1">
              <a:defRPr/>
            </a:pPr>
            <a:r>
              <a:rPr lang="en-US" altLang="zh-CN" sz="3000" dirty="0" smtClean="0"/>
              <a:t>SMTP </a:t>
            </a:r>
            <a:r>
              <a:rPr lang="zh-CN" altLang="en-US" sz="3000" dirty="0" smtClean="0"/>
              <a:t>不能传送可执行文件或其他的二进制对象。</a:t>
            </a:r>
          </a:p>
          <a:p>
            <a:pPr algn="just" eaLnBrk="1" hangingPunct="1">
              <a:defRPr/>
            </a:pPr>
            <a:r>
              <a:rPr lang="en-US" altLang="zh-CN" sz="3000" dirty="0" smtClean="0"/>
              <a:t>SMTP </a:t>
            </a:r>
            <a:r>
              <a:rPr lang="zh-CN" altLang="en-US" sz="3000" dirty="0" smtClean="0"/>
              <a:t>限于传送 </a:t>
            </a:r>
            <a:r>
              <a:rPr lang="en-US" altLang="zh-CN" sz="3000" dirty="0" smtClean="0"/>
              <a:t>7 </a:t>
            </a:r>
            <a:r>
              <a:rPr lang="zh-CN" altLang="en-US" sz="3000" dirty="0" smtClean="0"/>
              <a:t>位的 </a:t>
            </a:r>
            <a:r>
              <a:rPr lang="en-US" altLang="zh-CN" sz="3000" dirty="0" smtClean="0"/>
              <a:t>ASCII </a:t>
            </a:r>
            <a:r>
              <a:rPr lang="zh-CN" altLang="en-US" sz="3000" dirty="0" smtClean="0"/>
              <a:t>码。许多其他非英语国家的文字（如中文、俄文，甚至带重音符号的法文或德文）就无法传送。</a:t>
            </a:r>
          </a:p>
          <a:p>
            <a:pPr algn="just" eaLnBrk="1" hangingPunct="1">
              <a:defRPr/>
            </a:pPr>
            <a:r>
              <a:rPr lang="en-US" altLang="zh-CN" sz="3000" dirty="0" smtClean="0"/>
              <a:t>….</a:t>
            </a:r>
            <a:endParaRPr lang="zh-CN" altLang="en-US" sz="3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369300" cy="792162"/>
          </a:xfrm>
        </p:spPr>
        <p:txBody>
          <a:bodyPr/>
          <a:lstStyle/>
          <a:p>
            <a:r>
              <a:rPr lang="en-US" altLang="zh-CN" dirty="0">
                <a:ea typeface="黑体" pitchFamily="49" charset="-122"/>
              </a:rPr>
              <a:t>1.  MIME </a:t>
            </a:r>
            <a:r>
              <a:rPr lang="zh-CN" altLang="en-US" dirty="0">
                <a:ea typeface="黑体" pitchFamily="49" charset="-122"/>
              </a:rPr>
              <a:t>概述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369300" cy="4933950"/>
          </a:xfrm>
        </p:spPr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通用互联网邮件</a:t>
            </a:r>
            <a:r>
              <a:rPr lang="zh-CN" altLang="zh-CN" dirty="0" smtClean="0">
                <a:solidFill>
                  <a:srgbClr val="FF0000"/>
                </a:solidFill>
              </a:rPr>
              <a:t>扩充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黑体" pitchFamily="49" charset="-122"/>
              </a:rPr>
              <a:t>MIME </a:t>
            </a:r>
            <a:r>
              <a:rPr lang="zh-CN" altLang="en-US" dirty="0" smtClean="0">
                <a:ea typeface="黑体" pitchFamily="49" charset="-122"/>
              </a:rPr>
              <a:t>并没有改动 </a:t>
            </a:r>
            <a:r>
              <a:rPr lang="en-US" altLang="zh-CN" dirty="0" smtClean="0">
                <a:ea typeface="黑体" pitchFamily="49" charset="-122"/>
              </a:rPr>
              <a:t>SMTP </a:t>
            </a:r>
            <a:r>
              <a:rPr lang="zh-CN" altLang="en-US" dirty="0" smtClean="0">
                <a:ea typeface="黑体" pitchFamily="49" charset="-122"/>
              </a:rPr>
              <a:t>或取代它。</a:t>
            </a:r>
          </a:p>
          <a:p>
            <a:pPr eaLnBrk="1" hangingPunct="1"/>
            <a:r>
              <a:rPr lang="en-US" altLang="zh-CN" dirty="0" smtClean="0">
                <a:ea typeface="黑体" pitchFamily="49" charset="-122"/>
              </a:rPr>
              <a:t>MIME </a:t>
            </a:r>
            <a:r>
              <a:rPr lang="zh-CN" altLang="en-US" dirty="0" smtClean="0">
                <a:ea typeface="黑体" pitchFamily="49" charset="-122"/>
              </a:rPr>
              <a:t>的意图是继续使用目前的 </a:t>
            </a:r>
            <a:r>
              <a:rPr lang="en-US" altLang="zh-CN" dirty="0" smtClean="0">
                <a:ea typeface="黑体" pitchFamily="49" charset="-122"/>
              </a:rPr>
              <a:t>[RFC 822] </a:t>
            </a:r>
            <a:r>
              <a:rPr lang="zh-CN" altLang="en-US" dirty="0" smtClean="0">
                <a:ea typeface="黑体" pitchFamily="49" charset="-122"/>
              </a:rPr>
              <a:t>格式，但增加了邮件主体的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结构，</a:t>
            </a:r>
            <a:r>
              <a:rPr lang="zh-CN" altLang="en-US" dirty="0" smtClean="0">
                <a:ea typeface="黑体" pitchFamily="49" charset="-122"/>
              </a:rPr>
              <a:t>并定义了传送非 </a:t>
            </a:r>
            <a:r>
              <a:rPr lang="en-US" altLang="zh-CN" dirty="0" smtClean="0">
                <a:ea typeface="黑体" pitchFamily="49" charset="-122"/>
              </a:rPr>
              <a:t>ASCII </a:t>
            </a:r>
            <a:r>
              <a:rPr lang="zh-CN" altLang="en-US" dirty="0" smtClean="0">
                <a:ea typeface="黑体" pitchFamily="49" charset="-122"/>
              </a:rPr>
              <a:t>码的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</a:rPr>
              <a:t>编码规则。</a:t>
            </a:r>
            <a:r>
              <a:rPr lang="zh-CN" altLang="en-US" dirty="0" smtClean="0">
                <a:ea typeface="黑体" pitchFamily="49" charset="-122"/>
              </a:rPr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黑体" pitchFamily="49" charset="-122"/>
              </a:rPr>
              <a:t>MIME </a:t>
            </a:r>
            <a:r>
              <a:rPr lang="zh-CN" altLang="en-US" dirty="0" smtClean="0">
                <a:ea typeface="黑体" pitchFamily="49" charset="-122"/>
              </a:rPr>
              <a:t>和 </a:t>
            </a:r>
            <a:r>
              <a:rPr lang="en-US" altLang="zh-CN" dirty="0" smtClean="0">
                <a:ea typeface="黑体" pitchFamily="49" charset="-122"/>
              </a:rPr>
              <a:t>SMTP </a:t>
            </a:r>
            <a:r>
              <a:rPr lang="zh-CN" altLang="en-US" dirty="0" smtClean="0">
                <a:ea typeface="黑体" pitchFamily="49" charset="-122"/>
              </a:rPr>
              <a:t>的关系 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769638" y="1787106"/>
            <a:ext cx="1782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非 </a:t>
            </a:r>
            <a:r>
              <a:rPr kumimoji="1"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ASCII </a:t>
            </a:r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码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1783922" y="3299993"/>
            <a:ext cx="2039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7 </a:t>
            </a:r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位 </a:t>
            </a:r>
            <a:r>
              <a:rPr kumimoji="1"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ASCII </a:t>
            </a:r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码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164799" y="2364948"/>
            <a:ext cx="1182687" cy="596900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MIME</a:t>
            </a:r>
          </a:p>
        </p:txBody>
      </p:sp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1164799" y="4036585"/>
            <a:ext cx="1182687" cy="596900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SMTP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7183010" y="2364948"/>
            <a:ext cx="1182688" cy="596900"/>
          </a:xfrm>
          <a:prstGeom prst="rect">
            <a:avLst/>
          </a:prstGeom>
          <a:solidFill>
            <a:srgbClr val="FFCC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MIME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7183010" y="4036585"/>
            <a:ext cx="1182688" cy="596900"/>
          </a:xfrm>
          <a:prstGeom prst="rect">
            <a:avLst/>
          </a:prstGeom>
          <a:solidFill>
            <a:srgbClr val="CCECFF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en-US" altLang="zh-CN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SMTP</a:t>
            </a:r>
          </a:p>
        </p:txBody>
      </p:sp>
      <p:sp>
        <p:nvSpPr>
          <p:cNvPr id="278537" name="Line 9"/>
          <p:cNvSpPr>
            <a:spLocks noChangeShapeType="1"/>
          </p:cNvSpPr>
          <p:nvPr/>
        </p:nvSpPr>
        <p:spPr bwMode="auto">
          <a:xfrm>
            <a:off x="2364951" y="4335035"/>
            <a:ext cx="48371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278538" name="Line 10"/>
          <p:cNvSpPr>
            <a:spLocks noChangeShapeType="1"/>
          </p:cNvSpPr>
          <p:nvPr/>
        </p:nvSpPr>
        <p:spPr bwMode="auto">
          <a:xfrm rot="5400000" flipH="1" flipV="1">
            <a:off x="1217983" y="3499217"/>
            <a:ext cx="10747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278539" name="Line 11"/>
          <p:cNvSpPr>
            <a:spLocks noChangeShapeType="1"/>
          </p:cNvSpPr>
          <p:nvPr/>
        </p:nvSpPr>
        <p:spPr bwMode="auto">
          <a:xfrm rot="5400000" flipH="1" flipV="1">
            <a:off x="7237783" y="3499217"/>
            <a:ext cx="10747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278540" name="Line 12"/>
          <p:cNvSpPr>
            <a:spLocks noChangeShapeType="1"/>
          </p:cNvSpPr>
          <p:nvPr/>
        </p:nvSpPr>
        <p:spPr bwMode="auto">
          <a:xfrm rot="16200000" flipV="1">
            <a:off x="1370378" y="1979979"/>
            <a:ext cx="7699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278541" name="Line 13"/>
          <p:cNvSpPr>
            <a:spLocks noChangeShapeType="1"/>
          </p:cNvSpPr>
          <p:nvPr/>
        </p:nvSpPr>
        <p:spPr bwMode="auto">
          <a:xfrm rot="16200000" flipV="1">
            <a:off x="7390178" y="1979979"/>
            <a:ext cx="76993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solidFill>
                <a:srgbClr val="000099"/>
              </a:solidFill>
            </a:endParaRPr>
          </a:p>
        </p:txBody>
      </p:sp>
      <p:sp>
        <p:nvSpPr>
          <p:cNvPr id="278542" name="Text Box 14"/>
          <p:cNvSpPr txBox="1">
            <a:spLocks noChangeArrowheads="1"/>
          </p:cNvSpPr>
          <p:nvPr/>
        </p:nvSpPr>
        <p:spPr bwMode="auto">
          <a:xfrm>
            <a:off x="6062235" y="3271411"/>
            <a:ext cx="2039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7 </a:t>
            </a:r>
            <a:r>
              <a:rPr kumimoji="1" lang="zh-CN" altLang="en-US" sz="24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位 </a:t>
            </a:r>
            <a:r>
              <a:rPr kumimoji="1" lang="en-US" altLang="zh-CN" sz="24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ASCII </a:t>
            </a:r>
            <a:r>
              <a:rPr kumimoji="1" lang="zh-CN" altLang="en-US" sz="2400" b="1" dirty="0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码</a:t>
            </a:r>
          </a:p>
        </p:txBody>
      </p:sp>
      <p:sp>
        <p:nvSpPr>
          <p:cNvPr id="278543" name="Text Box 15"/>
          <p:cNvSpPr txBox="1">
            <a:spLocks noChangeArrowheads="1"/>
          </p:cNvSpPr>
          <p:nvPr/>
        </p:nvSpPr>
        <p:spPr bwMode="auto">
          <a:xfrm>
            <a:off x="3722260" y="3912767"/>
            <a:ext cx="2039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7 </a:t>
            </a:r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位 </a:t>
            </a:r>
            <a:r>
              <a:rPr kumimoji="1"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ASCII </a:t>
            </a:r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码</a:t>
            </a:r>
          </a:p>
        </p:txBody>
      </p: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6220988" y="1787106"/>
            <a:ext cx="1782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非 </a:t>
            </a:r>
            <a:r>
              <a:rPr kumimoji="1" lang="en-US" altLang="zh-CN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ASCII </a:t>
            </a:r>
            <a:r>
              <a:rPr kumimoji="1" lang="zh-CN" altLang="en-US" sz="2400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码</a:t>
            </a:r>
          </a:p>
        </p:txBody>
      </p:sp>
      <p:sp>
        <p:nvSpPr>
          <p:cNvPr id="278545" name="Rectangle 17"/>
          <p:cNvSpPr>
            <a:spLocks noChangeArrowheads="1"/>
          </p:cNvSpPr>
          <p:nvPr/>
        </p:nvSpPr>
        <p:spPr bwMode="auto">
          <a:xfrm>
            <a:off x="1272752" y="1129875"/>
            <a:ext cx="966787" cy="4778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zh-CN" altLang="en-US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用户</a:t>
            </a:r>
          </a:p>
        </p:txBody>
      </p:sp>
      <p:sp>
        <p:nvSpPr>
          <p:cNvPr id="278546" name="Rectangle 18"/>
          <p:cNvSpPr>
            <a:spLocks noChangeArrowheads="1"/>
          </p:cNvSpPr>
          <p:nvPr/>
        </p:nvSpPr>
        <p:spPr bwMode="auto">
          <a:xfrm>
            <a:off x="7290959" y="1129875"/>
            <a:ext cx="966788" cy="477837"/>
          </a:xfrm>
          <a:prstGeom prst="rect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kumimoji="1" lang="zh-CN" altLang="en-US" b="1">
                <a:solidFill>
                  <a:srgbClr val="000099"/>
                </a:solidFill>
                <a:latin typeface="Arial" charset="0"/>
                <a:ea typeface="黑体" pitchFamily="49" charset="-122"/>
              </a:rPr>
              <a:t>用户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052E9-C54A-4603-AE2F-EB72B006DB6C}" type="slidenum">
              <a:rPr lang="zh-CN" altLang="en-US" smtClean="0"/>
              <a:pPr/>
              <a:t>68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14282" y="4857760"/>
            <a:ext cx="8929718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spcBef>
                <a:spcPts val="600"/>
              </a:spcBef>
              <a:buClr>
                <a:srgbClr val="333399"/>
              </a:buClr>
              <a:buSzPct val="75000"/>
              <a:buFont typeface="Wingdings" pitchFamily="2" charset="2"/>
              <a:buChar char="n"/>
            </a:pPr>
            <a:r>
              <a:rPr lang="en-US" altLang="zh-CN" sz="2800" dirty="0" smtClean="0">
                <a:ea typeface="黑体" pitchFamily="49" charset="-122"/>
              </a:rPr>
              <a:t>MIME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定义了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Arial"/>
                <a:ea typeface="黑体" pitchFamily="49" charset="-122"/>
              </a:rPr>
              <a:t>传送编码，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可对任何内容格式进行转换，而不会被邮件系统改变。</a:t>
            </a:r>
            <a:endParaRPr lang="en-US" altLang="zh-CN" sz="2800" b="1" kern="0" dirty="0" smtClean="0">
              <a:solidFill>
                <a:srgbClr val="000000"/>
              </a:solidFill>
              <a:latin typeface="Arial"/>
              <a:ea typeface="黑体" pitchFamily="49" charset="-122"/>
            </a:endParaRPr>
          </a:p>
          <a:p>
            <a:pPr lvl="1" algn="just">
              <a:defRPr/>
            </a:pPr>
            <a:r>
              <a:rPr lang="en-US" altLang="zh-CN" sz="2800" dirty="0" smtClean="0"/>
              <a:t>	quoted-printable</a:t>
            </a:r>
          </a:p>
          <a:p>
            <a:pPr lvl="1" algn="just">
              <a:defRPr/>
            </a:pPr>
            <a:r>
              <a:rPr lang="en-US" altLang="zh-CN" sz="2800" dirty="0" smtClean="0"/>
              <a:t>	Base64</a:t>
            </a:r>
            <a:endParaRPr lang="en-US" altLang="zh-CN" sz="3600" b="1" kern="0" dirty="0" smtClean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6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黑体" pitchFamily="49" charset="-122"/>
              </a:rPr>
              <a:t>6.6</a:t>
            </a:r>
            <a:r>
              <a:rPr lang="zh-CN" altLang="en-US" dirty="0" smtClean="0">
                <a:ea typeface="黑体" pitchFamily="49" charset="-122"/>
              </a:rPr>
              <a:t>动态主机配置协议 </a:t>
            </a:r>
            <a:r>
              <a:rPr lang="en-US" altLang="zh-CN" dirty="0" smtClean="0">
                <a:ea typeface="黑体" pitchFamily="49" charset="-122"/>
              </a:rPr>
              <a:t>DHCP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互联网广泛使用的</a:t>
            </a:r>
            <a:r>
              <a:rPr lang="zh-CN" altLang="en-US" dirty="0" smtClean="0">
                <a:solidFill>
                  <a:srgbClr val="FF0000"/>
                </a:solidFill>
              </a:rPr>
              <a:t>动态主机配置协议</a:t>
            </a:r>
            <a:r>
              <a:rPr lang="zh-CN" altLang="en-US" dirty="0" smtClean="0"/>
              <a:t> </a:t>
            </a:r>
            <a:r>
              <a:rPr lang="en-US" altLang="zh-CN" dirty="0" smtClean="0"/>
              <a:t>DHCP </a:t>
            </a:r>
            <a:r>
              <a:rPr lang="en-US" altLang="zh-CN" dirty="0">
                <a:ea typeface="黑体" pitchFamily="49" charset="-122"/>
              </a:rPr>
              <a:t>(Dynamic Host Configuration Protocol) </a:t>
            </a:r>
            <a:r>
              <a:rPr lang="zh-CN" altLang="en-US" dirty="0" smtClean="0"/>
              <a:t>提供了</a:t>
            </a:r>
            <a:r>
              <a:rPr lang="zh-CN" altLang="en-US" dirty="0" smtClean="0">
                <a:solidFill>
                  <a:srgbClr val="FF0000"/>
                </a:solidFill>
              </a:rPr>
              <a:t>即插即用连网 </a:t>
            </a:r>
            <a:r>
              <a:rPr lang="en-US" altLang="zh-CN" dirty="0" smtClean="0"/>
              <a:t>(plug-and-play networking) </a:t>
            </a:r>
            <a:r>
              <a:rPr lang="zh-CN" altLang="en-US" dirty="0" smtClean="0"/>
              <a:t>的机制。</a:t>
            </a:r>
          </a:p>
          <a:p>
            <a:pPr eaLnBrk="1" hangingPunct="1">
              <a:defRPr/>
            </a:pPr>
            <a:r>
              <a:rPr lang="zh-CN" altLang="en-US" dirty="0" smtClean="0"/>
              <a:t>这种机制允许一台计算机加入新的网络和获取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地址而不用手工参与。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ea typeface="黑体" pitchFamily="49" charset="-122"/>
              </a:rPr>
              <a:t>DHCP </a:t>
            </a:r>
            <a:r>
              <a:rPr lang="zh-CN" altLang="en-US" dirty="0" smtClean="0">
                <a:ea typeface="黑体" pitchFamily="49" charset="-122"/>
              </a:rPr>
              <a:t>使用客户</a:t>
            </a:r>
            <a:r>
              <a:rPr lang="zh-CN" altLang="en-US" dirty="0" smtClean="0">
                <a:ea typeface="黑体" pitchFamily="49" charset="-122"/>
                <a:sym typeface="Symbol" pitchFamily="18" charset="2"/>
              </a:rPr>
              <a:t></a:t>
            </a:r>
            <a:r>
              <a:rPr lang="zh-CN" altLang="en-US" dirty="0" smtClean="0">
                <a:ea typeface="黑体" pitchFamily="49" charset="-122"/>
              </a:rPr>
              <a:t>服务器方式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5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6.1.1  </a:t>
            </a:r>
            <a:r>
              <a:rPr lang="zh-CN" altLang="en-US" dirty="0" smtClean="0"/>
              <a:t>域名系统概述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643050"/>
            <a:ext cx="8786842" cy="4244988"/>
          </a:xfrm>
        </p:spPr>
        <p:txBody>
          <a:bodyPr/>
          <a:lstStyle/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域名</a:t>
            </a:r>
            <a:r>
              <a:rPr lang="zh-CN" altLang="en-US" dirty="0" smtClean="0"/>
              <a:t>到</a:t>
            </a:r>
            <a:r>
              <a:rPr lang="zh-CN" altLang="en-US" sz="1600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en-US" altLang="zh-CN" sz="1050" dirty="0" smtClean="0"/>
              <a:t> </a:t>
            </a:r>
            <a:r>
              <a:rPr lang="zh-CN" altLang="en-US" dirty="0" smtClean="0"/>
              <a:t>地址的解析是由若干个</a:t>
            </a:r>
            <a:r>
              <a:rPr lang="zh-CN" altLang="en-US" dirty="0" smtClean="0">
                <a:solidFill>
                  <a:srgbClr val="FF0000"/>
                </a:solidFill>
              </a:rPr>
              <a:t>域名服务器程序</a:t>
            </a:r>
            <a:r>
              <a:rPr lang="zh-CN" altLang="en-US" dirty="0" smtClean="0"/>
              <a:t>完成的。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域名服务器程序在专设的结点上运行，运行该程序的机器称为</a:t>
            </a:r>
            <a:r>
              <a:rPr lang="zh-CN" altLang="en-US" dirty="0" smtClean="0">
                <a:solidFill>
                  <a:schemeClr val="hlink"/>
                </a:solidFill>
              </a:rPr>
              <a:t>域名服务器</a:t>
            </a:r>
            <a:r>
              <a:rPr lang="zh-CN" altLang="en-US" dirty="0" smtClean="0"/>
              <a:t>。</a:t>
            </a:r>
            <a:r>
              <a:rPr lang="zh-CN" altLang="en-US" sz="3600" dirty="0" smtClean="0"/>
              <a:t>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DHCP </a:t>
            </a:r>
            <a:r>
              <a:rPr dirty="0"/>
              <a:t>协议的工作过程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  <a:pPr/>
              <a:t>70</a:t>
            </a:fld>
            <a:endParaRPr lang="en-US" altLang="zh-CN"/>
          </a:p>
        </p:txBody>
      </p:sp>
      <p:pic>
        <p:nvPicPr>
          <p:cNvPr id="745474" name="Picture 2" descr="https://gss0.bdstatic.com/94o3dSag_xI4khGkpoWK1HF6hhy/baike/c0%3Dbaike80%2C5%2C5%2C80%2C26/sign=d19ffbc2d21373f0e13267cdc566209e/5ab5c9ea15ce36d3d5e5e08939f33a87e850b1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8358246" cy="499126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143768" y="785794"/>
            <a:ext cx="1517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UDP </a:t>
            </a:r>
            <a:r>
              <a:rPr lang="zh-CN" altLang="en-US" b="1" dirty="0" smtClean="0">
                <a:solidFill>
                  <a:srgbClr val="000099"/>
                </a:solidFill>
                <a:ea typeface="黑体" pitchFamily="49" charset="-122"/>
              </a:rPr>
              <a:t>端口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49" charset="-122"/>
              </a:rPr>
              <a:t>67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642918"/>
            <a:ext cx="6856412" cy="768350"/>
          </a:xfrm>
        </p:spPr>
        <p:txBody>
          <a:bodyPr/>
          <a:lstStyle/>
          <a:p>
            <a:pPr algn="ct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第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6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章  </a:t>
            </a:r>
            <a:r>
              <a:rPr lang="zh-CN" altLang="en-US" dirty="0"/>
              <a:t>应用层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4" y="1785926"/>
          <a:ext cx="8204200" cy="450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71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 smtClean="0">
                <a:solidFill>
                  <a:srgbClr val="FF0000"/>
                </a:solidFill>
              </a:rPr>
              <a:t>6.7   </a:t>
            </a:r>
            <a:r>
              <a:rPr lang="zh-CN" altLang="en-US" sz="4000" dirty="0" smtClean="0">
                <a:solidFill>
                  <a:srgbClr val="FF0000"/>
                </a:solidFill>
              </a:rPr>
              <a:t>简单网络管理协议 </a:t>
            </a:r>
            <a:r>
              <a:rPr lang="en-US" sz="4000" dirty="0" smtClean="0">
                <a:solidFill>
                  <a:srgbClr val="FF0000"/>
                </a:solidFill>
              </a:rPr>
              <a:t>SNMP</a:t>
            </a:r>
            <a:r>
              <a:rPr lang="zh-CN" altLang="en-US" sz="4000" dirty="0" smtClean="0">
                <a:solidFill>
                  <a:srgbClr val="FF0000"/>
                </a:solidFill>
              </a:rPr>
              <a:t/>
            </a:r>
            <a:br>
              <a:rPr lang="zh-CN" altLang="en-US" sz="4000" dirty="0" smtClean="0">
                <a:solidFill>
                  <a:srgbClr val="FF0000"/>
                </a:solidFill>
              </a:rPr>
            </a:br>
            <a:r>
              <a:rPr lang="en-US" altLang="zh-CN" sz="4000" dirty="0" smtClean="0"/>
              <a:t>6.7.1  </a:t>
            </a:r>
            <a:r>
              <a:rPr lang="zh-CN" altLang="en-US" sz="4000" dirty="0"/>
              <a:t>网络管理的基本概念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hlink"/>
                </a:solidFill>
              </a:rPr>
              <a:t>网络管理</a:t>
            </a:r>
            <a:r>
              <a:rPr lang="zh-CN" altLang="en-US"/>
              <a:t>包括对硬件、软件和人力的使用、综合与协调，以便对网络资源进行监视、测试、配置、分析、评价和控制，这样就能以合理的价格满足网络的一些需求，如实时运行性能，服务质量等。网络管理常简称为</a:t>
            </a:r>
            <a:r>
              <a:rPr lang="zh-CN" altLang="en-US">
                <a:solidFill>
                  <a:schemeClr val="hlink"/>
                </a:solidFill>
              </a:rPr>
              <a:t>网管</a:t>
            </a:r>
            <a:r>
              <a:rPr lang="zh-CN" altLang="en-US"/>
              <a:t>。</a:t>
            </a:r>
          </a:p>
          <a:p>
            <a:r>
              <a:rPr lang="zh-CN" altLang="en-US"/>
              <a:t>网络管理并不是指对网络进行行政上的管理。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2" name="Rectangle 4"/>
          <p:cNvSpPr>
            <a:spLocks noGrp="1" noChangeArrowheads="1"/>
          </p:cNvSpPr>
          <p:nvPr>
            <p:ph type="title"/>
          </p:nvPr>
        </p:nvSpPr>
        <p:spPr>
          <a:xfrm>
            <a:off x="827093" y="788988"/>
            <a:ext cx="7793037" cy="768350"/>
          </a:xfrm>
        </p:spPr>
        <p:txBody>
          <a:bodyPr/>
          <a:lstStyle/>
          <a:p>
            <a:pPr algn="ctr"/>
            <a:r>
              <a:rPr lang="zh-CN" altLang="en-US"/>
              <a:t>网络管理的一般模型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9575" y="4014788"/>
            <a:ext cx="1576388" cy="2006600"/>
            <a:chOff x="3072" y="2208"/>
            <a:chExt cx="1056" cy="105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H="1">
              <a:off x="3072" y="2543"/>
              <a:ext cx="888" cy="721"/>
              <a:chOff x="2565" y="2202"/>
              <a:chExt cx="355" cy="297"/>
            </a:xfrm>
          </p:grpSpPr>
          <p:sp>
            <p:nvSpPr>
              <p:cNvPr id="739335" name="Freeform 7"/>
              <p:cNvSpPr>
                <a:spLocks/>
              </p:cNvSpPr>
              <p:nvPr/>
            </p:nvSpPr>
            <p:spPr bwMode="auto">
              <a:xfrm>
                <a:off x="2646" y="2242"/>
                <a:ext cx="125" cy="189"/>
              </a:xfrm>
              <a:custGeom>
                <a:avLst/>
                <a:gdLst/>
                <a:ahLst/>
                <a:cxnLst>
                  <a:cxn ang="0">
                    <a:pos x="582" y="23"/>
                  </a:cxn>
                  <a:cxn ang="0">
                    <a:pos x="876" y="1209"/>
                  </a:cxn>
                  <a:cxn ang="0">
                    <a:pos x="0" y="1326"/>
                  </a:cxn>
                  <a:cxn ang="0">
                    <a:pos x="225" y="0"/>
                  </a:cxn>
                </a:cxnLst>
                <a:rect l="0" t="0" r="r" b="b"/>
                <a:pathLst>
                  <a:path w="876" h="1326">
                    <a:moveTo>
                      <a:pt x="582" y="23"/>
                    </a:moveTo>
                    <a:lnTo>
                      <a:pt x="876" y="1209"/>
                    </a:lnTo>
                    <a:lnTo>
                      <a:pt x="0" y="1326"/>
                    </a:lnTo>
                    <a:lnTo>
                      <a:pt x="22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565" y="2202"/>
                <a:ext cx="351" cy="78"/>
                <a:chOff x="2565" y="2202"/>
                <a:chExt cx="351" cy="78"/>
              </a:xfrm>
            </p:grpSpPr>
            <p:sp>
              <p:nvSpPr>
                <p:cNvPr id="739337" name="Freeform 9"/>
                <p:cNvSpPr>
                  <a:spLocks/>
                </p:cNvSpPr>
                <p:nvPr/>
              </p:nvSpPr>
              <p:spPr bwMode="auto">
                <a:xfrm>
                  <a:off x="2565" y="2202"/>
                  <a:ext cx="351" cy="66"/>
                </a:xfrm>
                <a:custGeom>
                  <a:avLst/>
                  <a:gdLst/>
                  <a:ahLst/>
                  <a:cxnLst>
                    <a:cxn ang="0">
                      <a:pos x="2454" y="242"/>
                    </a:cxn>
                    <a:cxn ang="0">
                      <a:pos x="906" y="468"/>
                    </a:cxn>
                    <a:cxn ang="0">
                      <a:pos x="0" y="118"/>
                    </a:cxn>
                    <a:cxn ang="0">
                      <a:pos x="1162" y="0"/>
                    </a:cxn>
                    <a:cxn ang="0">
                      <a:pos x="2454" y="242"/>
                    </a:cxn>
                  </a:cxnLst>
                  <a:rect l="0" t="0" r="r" b="b"/>
                  <a:pathLst>
                    <a:path w="2454" h="468">
                      <a:moveTo>
                        <a:pt x="2454" y="242"/>
                      </a:moveTo>
                      <a:lnTo>
                        <a:pt x="906" y="468"/>
                      </a:lnTo>
                      <a:lnTo>
                        <a:pt x="0" y="118"/>
                      </a:lnTo>
                      <a:lnTo>
                        <a:pt x="1162" y="0"/>
                      </a:lnTo>
                      <a:lnTo>
                        <a:pt x="2454" y="2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38" name="Freeform 10"/>
                <p:cNvSpPr>
                  <a:spLocks/>
                </p:cNvSpPr>
                <p:nvPr/>
              </p:nvSpPr>
              <p:spPr bwMode="auto">
                <a:xfrm>
                  <a:off x="2694" y="2236"/>
                  <a:ext cx="221" cy="44"/>
                </a:xfrm>
                <a:custGeom>
                  <a:avLst/>
                  <a:gdLst/>
                  <a:ahLst/>
                  <a:cxnLst>
                    <a:cxn ang="0">
                      <a:pos x="1542" y="0"/>
                    </a:cxn>
                    <a:cxn ang="0">
                      <a:pos x="0" y="225"/>
                    </a:cxn>
                    <a:cxn ang="0">
                      <a:pos x="0" y="303"/>
                    </a:cxn>
                    <a:cxn ang="0">
                      <a:pos x="1542" y="79"/>
                    </a:cxn>
                    <a:cxn ang="0">
                      <a:pos x="1542" y="0"/>
                    </a:cxn>
                  </a:cxnLst>
                  <a:rect l="0" t="0" r="r" b="b"/>
                  <a:pathLst>
                    <a:path w="1542" h="303">
                      <a:moveTo>
                        <a:pt x="1542" y="0"/>
                      </a:moveTo>
                      <a:lnTo>
                        <a:pt x="0" y="225"/>
                      </a:lnTo>
                      <a:lnTo>
                        <a:pt x="0" y="303"/>
                      </a:lnTo>
                      <a:lnTo>
                        <a:pt x="1542" y="79"/>
                      </a:lnTo>
                      <a:lnTo>
                        <a:pt x="154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39" name="Freeform 11"/>
                <p:cNvSpPr>
                  <a:spLocks/>
                </p:cNvSpPr>
                <p:nvPr/>
              </p:nvSpPr>
              <p:spPr bwMode="auto">
                <a:xfrm>
                  <a:off x="2565" y="2218"/>
                  <a:ext cx="129" cy="62"/>
                </a:xfrm>
                <a:custGeom>
                  <a:avLst/>
                  <a:gdLst/>
                  <a:ahLst/>
                  <a:cxnLst>
                    <a:cxn ang="0">
                      <a:pos x="906" y="428"/>
                    </a:cxn>
                    <a:cxn ang="0">
                      <a:pos x="906" y="350"/>
                    </a:cxn>
                    <a:cxn ang="0">
                      <a:pos x="0" y="0"/>
                    </a:cxn>
                    <a:cxn ang="0">
                      <a:pos x="0" y="54"/>
                    </a:cxn>
                    <a:cxn ang="0">
                      <a:pos x="906" y="428"/>
                    </a:cxn>
                  </a:cxnLst>
                  <a:rect l="0" t="0" r="r" b="b"/>
                  <a:pathLst>
                    <a:path w="906" h="428">
                      <a:moveTo>
                        <a:pt x="906" y="428"/>
                      </a:moveTo>
                      <a:lnTo>
                        <a:pt x="906" y="35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906" y="4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9340" name="Freeform 12"/>
              <p:cNvSpPr>
                <a:spLocks/>
              </p:cNvSpPr>
              <p:nvPr/>
            </p:nvSpPr>
            <p:spPr bwMode="auto">
              <a:xfrm>
                <a:off x="2767" y="2256"/>
                <a:ext cx="153" cy="243"/>
              </a:xfrm>
              <a:custGeom>
                <a:avLst/>
                <a:gdLst/>
                <a:ahLst/>
                <a:cxnLst>
                  <a:cxn ang="0">
                    <a:pos x="589" y="0"/>
                  </a:cxn>
                  <a:cxn ang="0">
                    <a:pos x="1066" y="1569"/>
                  </a:cxn>
                  <a:cxn ang="0">
                    <a:pos x="0" y="1700"/>
                  </a:cxn>
                  <a:cxn ang="0">
                    <a:pos x="170" y="32"/>
                  </a:cxn>
                </a:cxnLst>
                <a:rect l="0" t="0" r="r" b="b"/>
                <a:pathLst>
                  <a:path w="1066" h="1700">
                    <a:moveTo>
                      <a:pt x="589" y="0"/>
                    </a:moveTo>
                    <a:lnTo>
                      <a:pt x="1066" y="1569"/>
                    </a:lnTo>
                    <a:lnTo>
                      <a:pt x="0" y="1700"/>
                    </a:lnTo>
                    <a:lnTo>
                      <a:pt x="170" y="3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 flipH="1">
              <a:off x="3225" y="2269"/>
              <a:ext cx="610" cy="417"/>
              <a:chOff x="2615" y="2089"/>
              <a:chExt cx="244" cy="172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2671" y="2089"/>
                <a:ext cx="188" cy="156"/>
                <a:chOff x="2671" y="2089"/>
                <a:chExt cx="188" cy="156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671" y="2089"/>
                  <a:ext cx="188" cy="156"/>
                  <a:chOff x="2671" y="2089"/>
                  <a:chExt cx="188" cy="156"/>
                </a:xfrm>
              </p:grpSpPr>
              <p:grpSp>
                <p:nvGrpSpPr>
                  <p:cNvPr id="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671" y="2177"/>
                    <a:ext cx="188" cy="68"/>
                    <a:chOff x="2671" y="2177"/>
                    <a:chExt cx="188" cy="68"/>
                  </a:xfrm>
                </p:grpSpPr>
                <p:sp>
                  <p:nvSpPr>
                    <p:cNvPr id="73934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671" y="2177"/>
                      <a:ext cx="108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758" y="146"/>
                        </a:cxn>
                        <a:cxn ang="0">
                          <a:pos x="758" y="475"/>
                        </a:cxn>
                        <a:cxn ang="0">
                          <a:pos x="0" y="232"/>
                        </a:cxn>
                        <a:cxn ang="0">
                          <a:pos x="0" y="0"/>
                        </a:cxn>
                        <a:cxn ang="0">
                          <a:pos x="758" y="146"/>
                        </a:cxn>
                      </a:cxnLst>
                      <a:rect l="0" t="0" r="r" b="b"/>
                      <a:pathLst>
                        <a:path w="758" h="475">
                          <a:moveTo>
                            <a:pt x="758" y="146"/>
                          </a:moveTo>
                          <a:lnTo>
                            <a:pt x="758" y="475"/>
                          </a:lnTo>
                          <a:lnTo>
                            <a:pt x="0" y="232"/>
                          </a:lnTo>
                          <a:lnTo>
                            <a:pt x="0" y="0"/>
                          </a:lnTo>
                          <a:lnTo>
                            <a:pt x="758" y="146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4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779" y="2193"/>
                      <a:ext cx="80" cy="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"/>
                        </a:cxn>
                        <a:cxn ang="0">
                          <a:pos x="0" y="362"/>
                        </a:cxn>
                        <a:cxn ang="0">
                          <a:pos x="563" y="280"/>
                        </a:cxn>
                        <a:cxn ang="0">
                          <a:pos x="563" y="0"/>
                        </a:cxn>
                        <a:cxn ang="0">
                          <a:pos x="0" y="33"/>
                        </a:cxn>
                      </a:cxnLst>
                      <a:rect l="0" t="0" r="r" b="b"/>
                      <a:pathLst>
                        <a:path w="563" h="362">
                          <a:moveTo>
                            <a:pt x="0" y="33"/>
                          </a:moveTo>
                          <a:lnTo>
                            <a:pt x="0" y="362"/>
                          </a:lnTo>
                          <a:lnTo>
                            <a:pt x="563" y="280"/>
                          </a:lnTo>
                          <a:lnTo>
                            <a:pt x="563" y="0"/>
                          </a:lnTo>
                          <a:lnTo>
                            <a:pt x="0" y="3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671" y="2177"/>
                      <a:ext cx="188" cy="21"/>
                    </a:xfrm>
                    <a:custGeom>
                      <a:avLst/>
                      <a:gdLst/>
                      <a:ahLst/>
                      <a:cxnLst>
                        <a:cxn ang="0">
                          <a:pos x="1321" y="113"/>
                        </a:cxn>
                        <a:cxn ang="0">
                          <a:pos x="752" y="146"/>
                        </a:cxn>
                        <a:cxn ang="0">
                          <a:pos x="0" y="0"/>
                        </a:cxn>
                        <a:cxn ang="0">
                          <a:pos x="553" y="0"/>
                        </a:cxn>
                        <a:cxn ang="0">
                          <a:pos x="1321" y="113"/>
                        </a:cxn>
                      </a:cxnLst>
                      <a:rect l="0" t="0" r="r" b="b"/>
                      <a:pathLst>
                        <a:path w="1321" h="146">
                          <a:moveTo>
                            <a:pt x="1321" y="113"/>
                          </a:moveTo>
                          <a:lnTo>
                            <a:pt x="752" y="146"/>
                          </a:lnTo>
                          <a:lnTo>
                            <a:pt x="0" y="0"/>
                          </a:lnTo>
                          <a:lnTo>
                            <a:pt x="553" y="0"/>
                          </a:lnTo>
                          <a:lnTo>
                            <a:pt x="1321" y="113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9348" name="Freeform 20"/>
                  <p:cNvSpPr>
                    <a:spLocks/>
                  </p:cNvSpPr>
                  <p:nvPr/>
                </p:nvSpPr>
                <p:spPr bwMode="auto">
                  <a:xfrm>
                    <a:off x="2730" y="2171"/>
                    <a:ext cx="68" cy="20"/>
                  </a:xfrm>
                  <a:custGeom>
                    <a:avLst/>
                    <a:gdLst/>
                    <a:ahLst/>
                    <a:cxnLst>
                      <a:cxn ang="0">
                        <a:pos x="479" y="77"/>
                      </a:cxn>
                      <a:cxn ang="0">
                        <a:pos x="479" y="121"/>
                      </a:cxn>
                      <a:cxn ang="0">
                        <a:pos x="255" y="136"/>
                      </a:cxn>
                      <a:cxn ang="0">
                        <a:pos x="0" y="87"/>
                      </a:cxn>
                      <a:cxn ang="0">
                        <a:pos x="0" y="0"/>
                      </a:cxn>
                      <a:cxn ang="0">
                        <a:pos x="479" y="77"/>
                      </a:cxn>
                    </a:cxnLst>
                    <a:rect l="0" t="0" r="r" b="b"/>
                    <a:pathLst>
                      <a:path w="479" h="136">
                        <a:moveTo>
                          <a:pt x="479" y="77"/>
                        </a:moveTo>
                        <a:lnTo>
                          <a:pt x="479" y="121"/>
                        </a:lnTo>
                        <a:lnTo>
                          <a:pt x="255" y="136"/>
                        </a:lnTo>
                        <a:lnTo>
                          <a:pt x="0" y="87"/>
                        </a:lnTo>
                        <a:lnTo>
                          <a:pt x="0" y="0"/>
                        </a:lnTo>
                        <a:lnTo>
                          <a:pt x="479" y="7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692" y="2089"/>
                    <a:ext cx="153" cy="97"/>
                    <a:chOff x="2692" y="2089"/>
                    <a:chExt cx="153" cy="97"/>
                  </a:xfrm>
                </p:grpSpPr>
                <p:sp>
                  <p:nvSpPr>
                    <p:cNvPr id="73935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2692" y="2089"/>
                      <a:ext cx="88" cy="95"/>
                    </a:xfrm>
                    <a:custGeom>
                      <a:avLst/>
                      <a:gdLst/>
                      <a:ahLst/>
                      <a:cxnLst>
                        <a:cxn ang="0">
                          <a:pos x="525" y="664"/>
                        </a:cxn>
                        <a:cxn ang="0">
                          <a:pos x="612" y="22"/>
                        </a:cxn>
                        <a:cxn ang="0">
                          <a:pos x="85" y="0"/>
                        </a:cxn>
                        <a:cxn ang="0">
                          <a:pos x="0" y="572"/>
                        </a:cxn>
                        <a:cxn ang="0">
                          <a:pos x="525" y="664"/>
                        </a:cxn>
                      </a:cxnLst>
                      <a:rect l="0" t="0" r="r" b="b"/>
                      <a:pathLst>
                        <a:path w="612" h="664">
                          <a:moveTo>
                            <a:pt x="525" y="664"/>
                          </a:moveTo>
                          <a:lnTo>
                            <a:pt x="612" y="22"/>
                          </a:lnTo>
                          <a:lnTo>
                            <a:pt x="85" y="0"/>
                          </a:lnTo>
                          <a:lnTo>
                            <a:pt x="0" y="572"/>
                          </a:lnTo>
                          <a:lnTo>
                            <a:pt x="525" y="66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5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767" y="2092"/>
                      <a:ext cx="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87" y="0"/>
                        </a:cxn>
                        <a:cxn ang="0">
                          <a:pos x="543" y="146"/>
                        </a:cxn>
                        <a:cxn ang="0">
                          <a:pos x="479" y="660"/>
                        </a:cxn>
                        <a:cxn ang="0">
                          <a:pos x="0" y="643"/>
                        </a:cxn>
                        <a:cxn ang="0">
                          <a:pos x="87" y="0"/>
                        </a:cxn>
                      </a:cxnLst>
                      <a:rect l="0" t="0" r="r" b="b"/>
                      <a:pathLst>
                        <a:path w="543" h="660">
                          <a:moveTo>
                            <a:pt x="87" y="0"/>
                          </a:moveTo>
                          <a:lnTo>
                            <a:pt x="543" y="146"/>
                          </a:lnTo>
                          <a:lnTo>
                            <a:pt x="479" y="660"/>
                          </a:lnTo>
                          <a:lnTo>
                            <a:pt x="0" y="643"/>
                          </a:lnTo>
                          <a:lnTo>
                            <a:pt x="8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5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702" y="2098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440" y="22"/>
                        </a:cxn>
                        <a:cxn ang="0">
                          <a:pos x="378" y="499"/>
                        </a:cxn>
                        <a:cxn ang="0">
                          <a:pos x="0" y="443"/>
                        </a:cxn>
                        <a:cxn ang="0">
                          <a:pos x="65" y="0"/>
                        </a:cxn>
                        <a:cxn ang="0">
                          <a:pos x="440" y="22"/>
                        </a:cxn>
                      </a:cxnLst>
                      <a:rect l="0" t="0" r="r" b="b"/>
                      <a:pathLst>
                        <a:path w="440" h="499">
                          <a:moveTo>
                            <a:pt x="440" y="22"/>
                          </a:moveTo>
                          <a:lnTo>
                            <a:pt x="378" y="499"/>
                          </a:lnTo>
                          <a:lnTo>
                            <a:pt x="0" y="443"/>
                          </a:lnTo>
                          <a:lnTo>
                            <a:pt x="65" y="0"/>
                          </a:lnTo>
                          <a:lnTo>
                            <a:pt x="440" y="22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" name="Group 25"/>
                <p:cNvGrpSpPr>
                  <a:grpSpLocks/>
                </p:cNvGrpSpPr>
                <p:nvPr/>
              </p:nvGrpSpPr>
              <p:grpSpPr bwMode="auto">
                <a:xfrm>
                  <a:off x="2678" y="2184"/>
                  <a:ext cx="62" cy="44"/>
                  <a:chOff x="2678" y="2184"/>
                  <a:chExt cx="62" cy="44"/>
                </a:xfrm>
              </p:grpSpPr>
              <p:sp>
                <p:nvSpPr>
                  <p:cNvPr id="739354" name="Freeform 26"/>
                  <p:cNvSpPr>
                    <a:spLocks/>
                  </p:cNvSpPr>
                  <p:nvPr/>
                </p:nvSpPr>
                <p:spPr bwMode="auto">
                  <a:xfrm>
                    <a:off x="2678" y="2184"/>
                    <a:ext cx="62" cy="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31" y="94"/>
                      </a:cxn>
                      <a:cxn ang="0">
                        <a:pos x="431" y="311"/>
                      </a:cxn>
                      <a:cxn ang="0">
                        <a:pos x="0" y="1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31" h="311">
                        <a:moveTo>
                          <a:pt x="0" y="0"/>
                        </a:moveTo>
                        <a:lnTo>
                          <a:pt x="431" y="94"/>
                        </a:lnTo>
                        <a:lnTo>
                          <a:pt x="431" y="311"/>
                        </a:lnTo>
                        <a:lnTo>
                          <a:pt x="0" y="1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5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4" y="2196"/>
                    <a:ext cx="17" cy="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09" y="2201"/>
                    <a:ext cx="22" cy="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704" y="2189"/>
                    <a:ext cx="1" cy="29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2196"/>
                    <a:ext cx="1" cy="3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79" y="2195"/>
                    <a:ext cx="56" cy="1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0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78" y="2191"/>
                    <a:ext cx="57" cy="1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2615" y="2185"/>
                <a:ext cx="147" cy="76"/>
                <a:chOff x="2615" y="2185"/>
                <a:chExt cx="147" cy="76"/>
              </a:xfrm>
            </p:grpSpPr>
            <p:grpSp>
              <p:nvGrpSpPr>
                <p:cNvPr id="12" name="Group 34"/>
                <p:cNvGrpSpPr>
                  <a:grpSpLocks/>
                </p:cNvGrpSpPr>
                <p:nvPr/>
              </p:nvGrpSpPr>
              <p:grpSpPr bwMode="auto">
                <a:xfrm>
                  <a:off x="2729" y="2226"/>
                  <a:ext cx="24" cy="18"/>
                  <a:chOff x="2729" y="2226"/>
                  <a:chExt cx="24" cy="18"/>
                </a:xfrm>
              </p:grpSpPr>
              <p:sp>
                <p:nvSpPr>
                  <p:cNvPr id="739363" name="Freeform 35"/>
                  <p:cNvSpPr>
                    <a:spLocks/>
                  </p:cNvSpPr>
                  <p:nvPr/>
                </p:nvSpPr>
                <p:spPr bwMode="auto">
                  <a:xfrm>
                    <a:off x="2746" y="2226"/>
                    <a:ext cx="7" cy="18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48" y="118"/>
                      </a:cxn>
                      <a:cxn ang="0">
                        <a:pos x="13" y="126"/>
                      </a:cxn>
                      <a:cxn ang="0">
                        <a:pos x="0" y="6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48" h="126">
                        <a:moveTo>
                          <a:pt x="33" y="0"/>
                        </a:moveTo>
                        <a:lnTo>
                          <a:pt x="48" y="118"/>
                        </a:lnTo>
                        <a:lnTo>
                          <a:pt x="13" y="126"/>
                        </a:lnTo>
                        <a:lnTo>
                          <a:pt x="0" y="6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4" name="Freeform 36"/>
                  <p:cNvSpPr>
                    <a:spLocks/>
                  </p:cNvSpPr>
                  <p:nvPr/>
                </p:nvSpPr>
                <p:spPr bwMode="auto">
                  <a:xfrm>
                    <a:off x="2729" y="2229"/>
                    <a:ext cx="19" cy="15"/>
                  </a:xfrm>
                  <a:custGeom>
                    <a:avLst/>
                    <a:gdLst/>
                    <a:ahLst/>
                    <a:cxnLst>
                      <a:cxn ang="0">
                        <a:pos x="121" y="4"/>
                      </a:cxn>
                      <a:cxn ang="0">
                        <a:pos x="132" y="109"/>
                      </a:cxn>
                      <a:cxn ang="0">
                        <a:pos x="0" y="54"/>
                      </a:cxn>
                      <a:cxn ang="0">
                        <a:pos x="52" y="38"/>
                      </a:cxn>
                      <a:cxn ang="0">
                        <a:pos x="98" y="62"/>
                      </a:cxn>
                      <a:cxn ang="0">
                        <a:pos x="83" y="0"/>
                      </a:cxn>
                      <a:cxn ang="0">
                        <a:pos x="121" y="4"/>
                      </a:cxn>
                    </a:cxnLst>
                    <a:rect l="0" t="0" r="r" b="b"/>
                    <a:pathLst>
                      <a:path w="132" h="109">
                        <a:moveTo>
                          <a:pt x="121" y="4"/>
                        </a:moveTo>
                        <a:lnTo>
                          <a:pt x="132" y="109"/>
                        </a:lnTo>
                        <a:lnTo>
                          <a:pt x="0" y="54"/>
                        </a:lnTo>
                        <a:lnTo>
                          <a:pt x="52" y="38"/>
                        </a:lnTo>
                        <a:lnTo>
                          <a:pt x="98" y="62"/>
                        </a:lnTo>
                        <a:lnTo>
                          <a:pt x="83" y="0"/>
                        </a:lnTo>
                        <a:lnTo>
                          <a:pt x="121" y="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615" y="2185"/>
                  <a:ext cx="147" cy="76"/>
                  <a:chOff x="2615" y="2185"/>
                  <a:chExt cx="147" cy="76"/>
                </a:xfrm>
              </p:grpSpPr>
              <p:sp>
                <p:nvSpPr>
                  <p:cNvPr id="739366" name="Freeform 38"/>
                  <p:cNvSpPr>
                    <a:spLocks/>
                  </p:cNvSpPr>
                  <p:nvPr/>
                </p:nvSpPr>
                <p:spPr bwMode="auto">
                  <a:xfrm>
                    <a:off x="2616" y="2185"/>
                    <a:ext cx="144" cy="67"/>
                  </a:xfrm>
                  <a:custGeom>
                    <a:avLst/>
                    <a:gdLst/>
                    <a:ahLst/>
                    <a:cxnLst>
                      <a:cxn ang="0">
                        <a:pos x="1009" y="199"/>
                      </a:cxn>
                      <a:cxn ang="0">
                        <a:pos x="525" y="471"/>
                      </a:cxn>
                      <a:cxn ang="0">
                        <a:pos x="0" y="205"/>
                      </a:cxn>
                      <a:cxn ang="0">
                        <a:pos x="403" y="0"/>
                      </a:cxn>
                      <a:cxn ang="0">
                        <a:pos x="1009" y="199"/>
                      </a:cxn>
                    </a:cxnLst>
                    <a:rect l="0" t="0" r="r" b="b"/>
                    <a:pathLst>
                      <a:path w="1009" h="471">
                        <a:moveTo>
                          <a:pt x="1009" y="199"/>
                        </a:moveTo>
                        <a:lnTo>
                          <a:pt x="525" y="471"/>
                        </a:lnTo>
                        <a:lnTo>
                          <a:pt x="0" y="205"/>
                        </a:lnTo>
                        <a:lnTo>
                          <a:pt x="403" y="0"/>
                        </a:lnTo>
                        <a:lnTo>
                          <a:pt x="1009" y="19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7" name="Freeform 39"/>
                  <p:cNvSpPr>
                    <a:spLocks/>
                  </p:cNvSpPr>
                  <p:nvPr/>
                </p:nvSpPr>
                <p:spPr bwMode="auto">
                  <a:xfrm>
                    <a:off x="2690" y="2213"/>
                    <a:ext cx="72" cy="48"/>
                  </a:xfrm>
                  <a:custGeom>
                    <a:avLst/>
                    <a:gdLst/>
                    <a:ahLst/>
                    <a:cxnLst>
                      <a:cxn ang="0">
                        <a:pos x="487" y="0"/>
                      </a:cxn>
                      <a:cxn ang="0">
                        <a:pos x="0" y="276"/>
                      </a:cxn>
                      <a:cxn ang="0">
                        <a:pos x="14" y="333"/>
                      </a:cxn>
                      <a:cxn ang="0">
                        <a:pos x="505" y="53"/>
                      </a:cxn>
                      <a:cxn ang="0">
                        <a:pos x="487" y="0"/>
                      </a:cxn>
                    </a:cxnLst>
                    <a:rect l="0" t="0" r="r" b="b"/>
                    <a:pathLst>
                      <a:path w="505" h="333">
                        <a:moveTo>
                          <a:pt x="487" y="0"/>
                        </a:moveTo>
                        <a:lnTo>
                          <a:pt x="0" y="276"/>
                        </a:lnTo>
                        <a:lnTo>
                          <a:pt x="14" y="333"/>
                        </a:lnTo>
                        <a:lnTo>
                          <a:pt x="505" y="53"/>
                        </a:lnTo>
                        <a:lnTo>
                          <a:pt x="48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8" name="Freeform 40"/>
                  <p:cNvSpPr>
                    <a:spLocks/>
                  </p:cNvSpPr>
                  <p:nvPr/>
                </p:nvSpPr>
                <p:spPr bwMode="auto">
                  <a:xfrm>
                    <a:off x="2615" y="2214"/>
                    <a:ext cx="77" cy="47"/>
                  </a:xfrm>
                  <a:custGeom>
                    <a:avLst/>
                    <a:gdLst/>
                    <a:ahLst/>
                    <a:cxnLst>
                      <a:cxn ang="0">
                        <a:pos x="540" y="327"/>
                      </a:cxn>
                      <a:cxn ang="0">
                        <a:pos x="524" y="266"/>
                      </a:cxn>
                      <a:cxn ang="0">
                        <a:pos x="0" y="0"/>
                      </a:cxn>
                      <a:cxn ang="0">
                        <a:pos x="19" y="49"/>
                      </a:cxn>
                      <a:cxn ang="0">
                        <a:pos x="540" y="327"/>
                      </a:cxn>
                    </a:cxnLst>
                    <a:rect l="0" t="0" r="r" b="b"/>
                    <a:pathLst>
                      <a:path w="540" h="327">
                        <a:moveTo>
                          <a:pt x="540" y="327"/>
                        </a:moveTo>
                        <a:lnTo>
                          <a:pt x="524" y="266"/>
                        </a:lnTo>
                        <a:lnTo>
                          <a:pt x="0" y="0"/>
                        </a:lnTo>
                        <a:lnTo>
                          <a:pt x="19" y="49"/>
                        </a:lnTo>
                        <a:lnTo>
                          <a:pt x="540" y="327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9" name="Freeform 41"/>
                  <p:cNvSpPr>
                    <a:spLocks/>
                  </p:cNvSpPr>
                  <p:nvPr/>
                </p:nvSpPr>
                <p:spPr bwMode="auto">
                  <a:xfrm>
                    <a:off x="2674" y="2217"/>
                    <a:ext cx="57" cy="29"/>
                  </a:xfrm>
                  <a:custGeom>
                    <a:avLst/>
                    <a:gdLst/>
                    <a:ahLst/>
                    <a:cxnLst>
                      <a:cxn ang="0">
                        <a:pos x="405" y="53"/>
                      </a:cxn>
                      <a:cxn ang="0">
                        <a:pos x="264" y="0"/>
                      </a:cxn>
                      <a:cxn ang="0">
                        <a:pos x="0" y="144"/>
                      </a:cxn>
                      <a:cxn ang="0">
                        <a:pos x="134" y="207"/>
                      </a:cxn>
                      <a:cxn ang="0">
                        <a:pos x="405" y="53"/>
                      </a:cxn>
                    </a:cxnLst>
                    <a:rect l="0" t="0" r="r" b="b"/>
                    <a:pathLst>
                      <a:path w="405" h="207">
                        <a:moveTo>
                          <a:pt x="405" y="53"/>
                        </a:moveTo>
                        <a:lnTo>
                          <a:pt x="264" y="0"/>
                        </a:lnTo>
                        <a:lnTo>
                          <a:pt x="0" y="144"/>
                        </a:lnTo>
                        <a:lnTo>
                          <a:pt x="134" y="207"/>
                        </a:lnTo>
                        <a:lnTo>
                          <a:pt x="405" y="5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0" name="Freeform 42"/>
                  <p:cNvSpPr>
                    <a:spLocks/>
                  </p:cNvSpPr>
                  <p:nvPr/>
                </p:nvSpPr>
                <p:spPr bwMode="auto">
                  <a:xfrm>
                    <a:off x="2622" y="2196"/>
                    <a:ext cx="86" cy="39"/>
                  </a:xfrm>
                  <a:custGeom>
                    <a:avLst/>
                    <a:gdLst/>
                    <a:ahLst/>
                    <a:cxnLst>
                      <a:cxn ang="0">
                        <a:pos x="597" y="136"/>
                      </a:cxn>
                      <a:cxn ang="0">
                        <a:pos x="336" y="278"/>
                      </a:cxn>
                      <a:cxn ang="0">
                        <a:pos x="0" y="119"/>
                      </a:cxn>
                      <a:cxn ang="0">
                        <a:pos x="244" y="0"/>
                      </a:cxn>
                      <a:cxn ang="0">
                        <a:pos x="597" y="136"/>
                      </a:cxn>
                    </a:cxnLst>
                    <a:rect l="0" t="0" r="r" b="b"/>
                    <a:pathLst>
                      <a:path w="597" h="278">
                        <a:moveTo>
                          <a:pt x="597" y="136"/>
                        </a:moveTo>
                        <a:lnTo>
                          <a:pt x="336" y="278"/>
                        </a:lnTo>
                        <a:lnTo>
                          <a:pt x="0" y="119"/>
                        </a:lnTo>
                        <a:lnTo>
                          <a:pt x="244" y="0"/>
                        </a:lnTo>
                        <a:lnTo>
                          <a:pt x="597" y="136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1" name="Freeform 43"/>
                  <p:cNvSpPr>
                    <a:spLocks/>
                  </p:cNvSpPr>
                  <p:nvPr/>
                </p:nvSpPr>
                <p:spPr bwMode="auto">
                  <a:xfrm>
                    <a:off x="2659" y="2187"/>
                    <a:ext cx="94" cy="36"/>
                  </a:xfrm>
                  <a:custGeom>
                    <a:avLst/>
                    <a:gdLst/>
                    <a:ahLst/>
                    <a:cxnLst>
                      <a:cxn ang="0">
                        <a:pos x="521" y="254"/>
                      </a:cxn>
                      <a:cxn ang="0">
                        <a:pos x="658" y="183"/>
                      </a:cxn>
                      <a:cxn ang="0">
                        <a:pos x="106" y="0"/>
                      </a:cxn>
                      <a:cxn ang="0">
                        <a:pos x="0" y="53"/>
                      </a:cxn>
                      <a:cxn ang="0">
                        <a:pos x="521" y="254"/>
                      </a:cxn>
                    </a:cxnLst>
                    <a:rect l="0" t="0" r="r" b="b"/>
                    <a:pathLst>
                      <a:path w="658" h="254">
                        <a:moveTo>
                          <a:pt x="521" y="254"/>
                        </a:moveTo>
                        <a:lnTo>
                          <a:pt x="658" y="183"/>
                        </a:lnTo>
                        <a:lnTo>
                          <a:pt x="106" y="0"/>
                        </a:lnTo>
                        <a:lnTo>
                          <a:pt x="0" y="53"/>
                        </a:lnTo>
                        <a:lnTo>
                          <a:pt x="521" y="25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2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70" y="2189"/>
                    <a:ext cx="81" cy="2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3" name="Line 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65" y="2191"/>
                    <a:ext cx="80" cy="2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4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62" y="2193"/>
                    <a:ext cx="78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5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52" y="2198"/>
                    <a:ext cx="76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6" name="Line 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47" y="2202"/>
                    <a:ext cx="75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7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41" y="2204"/>
                    <a:ext cx="75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8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36" y="2208"/>
                    <a:ext cx="73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9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29" y="2210"/>
                    <a:ext cx="73" cy="33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0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7" y="2222"/>
                    <a:ext cx="3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1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79" y="2219"/>
                    <a:ext cx="38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3" y="2212"/>
                    <a:ext cx="37" cy="2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55" y="2209"/>
                    <a:ext cx="36" cy="1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4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7" y="2206"/>
                    <a:ext cx="34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5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2203"/>
                    <a:ext cx="33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6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32" y="2199"/>
                    <a:ext cx="35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7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3" y="2210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8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12" y="2205"/>
                    <a:ext cx="18" cy="1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9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01" y="2202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0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0" y="2198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1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0" y="2194"/>
                    <a:ext cx="17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2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8" y="2190"/>
                    <a:ext cx="16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 flipH="1">
              <a:off x="3808" y="2431"/>
              <a:ext cx="87" cy="168"/>
              <a:chOff x="2591" y="2156"/>
              <a:chExt cx="35" cy="69"/>
            </a:xfrm>
          </p:grpSpPr>
          <p:sp>
            <p:nvSpPr>
              <p:cNvPr id="739394" name="Freeform 66"/>
              <p:cNvSpPr>
                <a:spLocks/>
              </p:cNvSpPr>
              <p:nvPr/>
            </p:nvSpPr>
            <p:spPr bwMode="auto">
              <a:xfrm>
                <a:off x="2591" y="2156"/>
                <a:ext cx="35" cy="69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46" y="108"/>
                  </a:cxn>
                  <a:cxn ang="0">
                    <a:pos x="92" y="76"/>
                  </a:cxn>
                  <a:cxn ang="0">
                    <a:pos x="111" y="28"/>
                  </a:cxn>
                  <a:cxn ang="0">
                    <a:pos x="122" y="6"/>
                  </a:cxn>
                  <a:cxn ang="0">
                    <a:pos x="174" y="0"/>
                  </a:cxn>
                  <a:cxn ang="0">
                    <a:pos x="246" y="41"/>
                  </a:cxn>
                  <a:cxn ang="0">
                    <a:pos x="227" y="129"/>
                  </a:cxn>
                  <a:cxn ang="0">
                    <a:pos x="206" y="178"/>
                  </a:cxn>
                  <a:cxn ang="0">
                    <a:pos x="159" y="328"/>
                  </a:cxn>
                  <a:cxn ang="0">
                    <a:pos x="81" y="485"/>
                  </a:cxn>
                  <a:cxn ang="0">
                    <a:pos x="0" y="173"/>
                  </a:cxn>
                </a:cxnLst>
                <a:rect l="0" t="0" r="r" b="b"/>
                <a:pathLst>
                  <a:path w="246" h="485">
                    <a:moveTo>
                      <a:pt x="0" y="173"/>
                    </a:moveTo>
                    <a:lnTo>
                      <a:pt x="46" y="108"/>
                    </a:lnTo>
                    <a:lnTo>
                      <a:pt x="92" y="76"/>
                    </a:lnTo>
                    <a:lnTo>
                      <a:pt x="111" y="28"/>
                    </a:lnTo>
                    <a:lnTo>
                      <a:pt x="122" y="6"/>
                    </a:lnTo>
                    <a:lnTo>
                      <a:pt x="174" y="0"/>
                    </a:lnTo>
                    <a:lnTo>
                      <a:pt x="246" y="41"/>
                    </a:lnTo>
                    <a:lnTo>
                      <a:pt x="227" y="129"/>
                    </a:lnTo>
                    <a:lnTo>
                      <a:pt x="206" y="178"/>
                    </a:lnTo>
                    <a:lnTo>
                      <a:pt x="159" y="328"/>
                    </a:lnTo>
                    <a:lnTo>
                      <a:pt x="81" y="485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5" name="Freeform 67"/>
              <p:cNvSpPr>
                <a:spLocks/>
              </p:cNvSpPr>
              <p:nvPr/>
            </p:nvSpPr>
            <p:spPr bwMode="auto">
              <a:xfrm>
                <a:off x="2596" y="2162"/>
                <a:ext cx="28" cy="49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02" y="22"/>
                  </a:cxn>
                  <a:cxn ang="0">
                    <a:pos x="147" y="41"/>
                  </a:cxn>
                  <a:cxn ang="0">
                    <a:pos x="193" y="40"/>
                  </a:cxn>
                  <a:cxn ang="0">
                    <a:pos x="165" y="119"/>
                  </a:cxn>
                  <a:cxn ang="0">
                    <a:pos x="131" y="115"/>
                  </a:cxn>
                  <a:cxn ang="0">
                    <a:pos x="105" y="100"/>
                  </a:cxn>
                  <a:cxn ang="0">
                    <a:pos x="119" y="124"/>
                  </a:cxn>
                  <a:cxn ang="0">
                    <a:pos x="158" y="131"/>
                  </a:cxn>
                  <a:cxn ang="0">
                    <a:pos x="130" y="217"/>
                  </a:cxn>
                  <a:cxn ang="0">
                    <a:pos x="110" y="280"/>
                  </a:cxn>
                  <a:cxn ang="0">
                    <a:pos x="102" y="244"/>
                  </a:cxn>
                  <a:cxn ang="0">
                    <a:pos x="92" y="177"/>
                  </a:cxn>
                  <a:cxn ang="0">
                    <a:pos x="91" y="139"/>
                  </a:cxn>
                  <a:cxn ang="0">
                    <a:pos x="84" y="155"/>
                  </a:cxn>
                  <a:cxn ang="0">
                    <a:pos x="84" y="200"/>
                  </a:cxn>
                  <a:cxn ang="0">
                    <a:pos x="92" y="260"/>
                  </a:cxn>
                  <a:cxn ang="0">
                    <a:pos x="98" y="299"/>
                  </a:cxn>
                  <a:cxn ang="0">
                    <a:pos x="81" y="346"/>
                  </a:cxn>
                  <a:cxn ang="0">
                    <a:pos x="49" y="224"/>
                  </a:cxn>
                  <a:cxn ang="0">
                    <a:pos x="35" y="183"/>
                  </a:cxn>
                  <a:cxn ang="0">
                    <a:pos x="11" y="121"/>
                  </a:cxn>
                  <a:cxn ang="0">
                    <a:pos x="0" y="103"/>
                  </a:cxn>
                  <a:cxn ang="0">
                    <a:pos x="15" y="79"/>
                  </a:cxn>
                  <a:cxn ang="0">
                    <a:pos x="57" y="57"/>
                  </a:cxn>
                  <a:cxn ang="0">
                    <a:pos x="73" y="78"/>
                  </a:cxn>
                  <a:cxn ang="0">
                    <a:pos x="63" y="41"/>
                  </a:cxn>
                  <a:cxn ang="0">
                    <a:pos x="81" y="0"/>
                  </a:cxn>
                </a:cxnLst>
                <a:rect l="0" t="0" r="r" b="b"/>
                <a:pathLst>
                  <a:path w="193" h="346">
                    <a:moveTo>
                      <a:pt x="81" y="0"/>
                    </a:moveTo>
                    <a:lnTo>
                      <a:pt x="102" y="22"/>
                    </a:lnTo>
                    <a:lnTo>
                      <a:pt x="147" y="41"/>
                    </a:lnTo>
                    <a:lnTo>
                      <a:pt x="193" y="40"/>
                    </a:lnTo>
                    <a:lnTo>
                      <a:pt x="165" y="119"/>
                    </a:lnTo>
                    <a:lnTo>
                      <a:pt x="131" y="115"/>
                    </a:lnTo>
                    <a:lnTo>
                      <a:pt x="105" y="100"/>
                    </a:lnTo>
                    <a:lnTo>
                      <a:pt x="119" y="124"/>
                    </a:lnTo>
                    <a:lnTo>
                      <a:pt x="158" y="131"/>
                    </a:lnTo>
                    <a:lnTo>
                      <a:pt x="130" y="217"/>
                    </a:lnTo>
                    <a:lnTo>
                      <a:pt x="110" y="280"/>
                    </a:lnTo>
                    <a:lnTo>
                      <a:pt x="102" y="244"/>
                    </a:lnTo>
                    <a:lnTo>
                      <a:pt x="92" y="177"/>
                    </a:lnTo>
                    <a:lnTo>
                      <a:pt x="91" y="139"/>
                    </a:lnTo>
                    <a:lnTo>
                      <a:pt x="84" y="155"/>
                    </a:lnTo>
                    <a:lnTo>
                      <a:pt x="84" y="200"/>
                    </a:lnTo>
                    <a:lnTo>
                      <a:pt x="92" y="260"/>
                    </a:lnTo>
                    <a:lnTo>
                      <a:pt x="98" y="299"/>
                    </a:lnTo>
                    <a:lnTo>
                      <a:pt x="81" y="346"/>
                    </a:lnTo>
                    <a:lnTo>
                      <a:pt x="49" y="224"/>
                    </a:lnTo>
                    <a:lnTo>
                      <a:pt x="35" y="183"/>
                    </a:lnTo>
                    <a:lnTo>
                      <a:pt x="11" y="121"/>
                    </a:lnTo>
                    <a:lnTo>
                      <a:pt x="0" y="103"/>
                    </a:lnTo>
                    <a:lnTo>
                      <a:pt x="15" y="79"/>
                    </a:lnTo>
                    <a:lnTo>
                      <a:pt x="57" y="57"/>
                    </a:lnTo>
                    <a:lnTo>
                      <a:pt x="73" y="78"/>
                    </a:lnTo>
                    <a:lnTo>
                      <a:pt x="63" y="4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 flipH="1">
              <a:off x="3798" y="2334"/>
              <a:ext cx="112" cy="119"/>
              <a:chOff x="2585" y="2116"/>
              <a:chExt cx="45" cy="49"/>
            </a:xfrm>
          </p:grpSpPr>
          <p:sp>
            <p:nvSpPr>
              <p:cNvPr id="739397" name="Freeform 69"/>
              <p:cNvSpPr>
                <a:spLocks/>
              </p:cNvSpPr>
              <p:nvPr/>
            </p:nvSpPr>
            <p:spPr bwMode="auto">
              <a:xfrm>
                <a:off x="2597" y="2120"/>
                <a:ext cx="33" cy="45"/>
              </a:xfrm>
              <a:custGeom>
                <a:avLst/>
                <a:gdLst/>
                <a:ahLst/>
                <a:cxnLst>
                  <a:cxn ang="0">
                    <a:pos x="2" y="117"/>
                  </a:cxn>
                  <a:cxn ang="0">
                    <a:pos x="10" y="139"/>
                  </a:cxn>
                  <a:cxn ang="0">
                    <a:pos x="23" y="151"/>
                  </a:cxn>
                  <a:cxn ang="0">
                    <a:pos x="31" y="168"/>
                  </a:cxn>
                  <a:cxn ang="0">
                    <a:pos x="40" y="182"/>
                  </a:cxn>
                  <a:cxn ang="0">
                    <a:pos x="54" y="196"/>
                  </a:cxn>
                  <a:cxn ang="0">
                    <a:pos x="66" y="204"/>
                  </a:cxn>
                  <a:cxn ang="0">
                    <a:pos x="83" y="214"/>
                  </a:cxn>
                  <a:cxn ang="0">
                    <a:pos x="86" y="226"/>
                  </a:cxn>
                  <a:cxn ang="0">
                    <a:pos x="86" y="243"/>
                  </a:cxn>
                  <a:cxn ang="0">
                    <a:pos x="81" y="283"/>
                  </a:cxn>
                  <a:cxn ang="0">
                    <a:pos x="113" y="306"/>
                  </a:cxn>
                  <a:cxn ang="0">
                    <a:pos x="140" y="318"/>
                  </a:cxn>
                  <a:cxn ang="0">
                    <a:pos x="162" y="319"/>
                  </a:cxn>
                  <a:cxn ang="0">
                    <a:pos x="185" y="318"/>
                  </a:cxn>
                  <a:cxn ang="0">
                    <a:pos x="193" y="292"/>
                  </a:cxn>
                  <a:cxn ang="0">
                    <a:pos x="198" y="233"/>
                  </a:cxn>
                  <a:cxn ang="0">
                    <a:pos x="211" y="213"/>
                  </a:cxn>
                  <a:cxn ang="0">
                    <a:pos x="221" y="183"/>
                  </a:cxn>
                  <a:cxn ang="0">
                    <a:pos x="223" y="156"/>
                  </a:cxn>
                  <a:cxn ang="0">
                    <a:pos x="227" y="118"/>
                  </a:cxn>
                  <a:cxn ang="0">
                    <a:pos x="228" y="96"/>
                  </a:cxn>
                  <a:cxn ang="0">
                    <a:pos x="227" y="83"/>
                  </a:cxn>
                  <a:cxn ang="0">
                    <a:pos x="221" y="59"/>
                  </a:cxn>
                  <a:cxn ang="0">
                    <a:pos x="209" y="47"/>
                  </a:cxn>
                  <a:cxn ang="0">
                    <a:pos x="192" y="43"/>
                  </a:cxn>
                  <a:cxn ang="0">
                    <a:pos x="186" y="30"/>
                  </a:cxn>
                  <a:cxn ang="0">
                    <a:pos x="170" y="21"/>
                  </a:cxn>
                  <a:cxn ang="0">
                    <a:pos x="154" y="30"/>
                  </a:cxn>
                  <a:cxn ang="0">
                    <a:pos x="143" y="11"/>
                  </a:cxn>
                  <a:cxn ang="0">
                    <a:pos x="125" y="5"/>
                  </a:cxn>
                  <a:cxn ang="0">
                    <a:pos x="105" y="22"/>
                  </a:cxn>
                  <a:cxn ang="0">
                    <a:pos x="96" y="0"/>
                  </a:cxn>
                  <a:cxn ang="0">
                    <a:pos x="70" y="3"/>
                  </a:cxn>
                  <a:cxn ang="0">
                    <a:pos x="56" y="38"/>
                  </a:cxn>
                  <a:cxn ang="0">
                    <a:pos x="53" y="57"/>
                  </a:cxn>
                  <a:cxn ang="0">
                    <a:pos x="51" y="84"/>
                  </a:cxn>
                  <a:cxn ang="0">
                    <a:pos x="45" y="118"/>
                  </a:cxn>
                  <a:cxn ang="0">
                    <a:pos x="38" y="105"/>
                  </a:cxn>
                  <a:cxn ang="0">
                    <a:pos x="35" y="80"/>
                  </a:cxn>
                  <a:cxn ang="0">
                    <a:pos x="30" y="64"/>
                  </a:cxn>
                  <a:cxn ang="0">
                    <a:pos x="24" y="55"/>
                  </a:cxn>
                  <a:cxn ang="0">
                    <a:pos x="11" y="49"/>
                  </a:cxn>
                  <a:cxn ang="0">
                    <a:pos x="4" y="51"/>
                  </a:cxn>
                  <a:cxn ang="0">
                    <a:pos x="0" y="59"/>
                  </a:cxn>
                  <a:cxn ang="0">
                    <a:pos x="5" y="72"/>
                  </a:cxn>
                  <a:cxn ang="0">
                    <a:pos x="7" y="96"/>
                  </a:cxn>
                  <a:cxn ang="0">
                    <a:pos x="2" y="117"/>
                  </a:cxn>
                </a:cxnLst>
                <a:rect l="0" t="0" r="r" b="b"/>
                <a:pathLst>
                  <a:path w="228" h="319">
                    <a:moveTo>
                      <a:pt x="2" y="117"/>
                    </a:moveTo>
                    <a:lnTo>
                      <a:pt x="10" y="139"/>
                    </a:lnTo>
                    <a:lnTo>
                      <a:pt x="23" y="151"/>
                    </a:lnTo>
                    <a:lnTo>
                      <a:pt x="31" y="168"/>
                    </a:lnTo>
                    <a:lnTo>
                      <a:pt x="40" y="182"/>
                    </a:lnTo>
                    <a:lnTo>
                      <a:pt x="54" y="196"/>
                    </a:lnTo>
                    <a:lnTo>
                      <a:pt x="66" y="204"/>
                    </a:lnTo>
                    <a:lnTo>
                      <a:pt x="83" y="214"/>
                    </a:lnTo>
                    <a:lnTo>
                      <a:pt x="86" y="226"/>
                    </a:lnTo>
                    <a:lnTo>
                      <a:pt x="86" y="243"/>
                    </a:lnTo>
                    <a:lnTo>
                      <a:pt x="81" y="283"/>
                    </a:lnTo>
                    <a:lnTo>
                      <a:pt x="113" y="306"/>
                    </a:lnTo>
                    <a:lnTo>
                      <a:pt x="140" y="318"/>
                    </a:lnTo>
                    <a:lnTo>
                      <a:pt x="162" y="319"/>
                    </a:lnTo>
                    <a:lnTo>
                      <a:pt x="185" y="318"/>
                    </a:lnTo>
                    <a:lnTo>
                      <a:pt x="193" y="292"/>
                    </a:lnTo>
                    <a:lnTo>
                      <a:pt x="198" y="233"/>
                    </a:lnTo>
                    <a:lnTo>
                      <a:pt x="211" y="213"/>
                    </a:lnTo>
                    <a:lnTo>
                      <a:pt x="221" y="183"/>
                    </a:lnTo>
                    <a:lnTo>
                      <a:pt x="223" y="156"/>
                    </a:lnTo>
                    <a:lnTo>
                      <a:pt x="227" y="118"/>
                    </a:lnTo>
                    <a:lnTo>
                      <a:pt x="228" y="96"/>
                    </a:lnTo>
                    <a:lnTo>
                      <a:pt x="227" y="83"/>
                    </a:lnTo>
                    <a:lnTo>
                      <a:pt x="221" y="59"/>
                    </a:lnTo>
                    <a:lnTo>
                      <a:pt x="209" y="47"/>
                    </a:lnTo>
                    <a:lnTo>
                      <a:pt x="192" y="43"/>
                    </a:lnTo>
                    <a:lnTo>
                      <a:pt x="186" y="30"/>
                    </a:lnTo>
                    <a:lnTo>
                      <a:pt x="170" y="21"/>
                    </a:lnTo>
                    <a:lnTo>
                      <a:pt x="154" y="30"/>
                    </a:lnTo>
                    <a:lnTo>
                      <a:pt x="143" y="11"/>
                    </a:lnTo>
                    <a:lnTo>
                      <a:pt x="125" y="5"/>
                    </a:lnTo>
                    <a:lnTo>
                      <a:pt x="105" y="22"/>
                    </a:lnTo>
                    <a:lnTo>
                      <a:pt x="96" y="0"/>
                    </a:lnTo>
                    <a:lnTo>
                      <a:pt x="70" y="3"/>
                    </a:lnTo>
                    <a:lnTo>
                      <a:pt x="56" y="38"/>
                    </a:lnTo>
                    <a:lnTo>
                      <a:pt x="53" y="57"/>
                    </a:lnTo>
                    <a:lnTo>
                      <a:pt x="51" y="84"/>
                    </a:lnTo>
                    <a:lnTo>
                      <a:pt x="45" y="118"/>
                    </a:lnTo>
                    <a:lnTo>
                      <a:pt x="38" y="105"/>
                    </a:lnTo>
                    <a:lnTo>
                      <a:pt x="35" y="80"/>
                    </a:lnTo>
                    <a:lnTo>
                      <a:pt x="30" y="64"/>
                    </a:lnTo>
                    <a:lnTo>
                      <a:pt x="24" y="55"/>
                    </a:lnTo>
                    <a:lnTo>
                      <a:pt x="11" y="49"/>
                    </a:lnTo>
                    <a:lnTo>
                      <a:pt x="4" y="51"/>
                    </a:lnTo>
                    <a:lnTo>
                      <a:pt x="0" y="59"/>
                    </a:lnTo>
                    <a:lnTo>
                      <a:pt x="5" y="72"/>
                    </a:lnTo>
                    <a:lnTo>
                      <a:pt x="7" y="96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8" name="Freeform 70"/>
              <p:cNvSpPr>
                <a:spLocks/>
              </p:cNvSpPr>
              <p:nvPr/>
            </p:nvSpPr>
            <p:spPr bwMode="auto">
              <a:xfrm>
                <a:off x="2612" y="2123"/>
                <a:ext cx="16" cy="1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11" y="27"/>
                  </a:cxn>
                  <a:cxn ang="0">
                    <a:pos x="20" y="44"/>
                  </a:cxn>
                  <a:cxn ang="0">
                    <a:pos x="9" y="81"/>
                  </a:cxn>
                  <a:cxn ang="0">
                    <a:pos x="15" y="90"/>
                  </a:cxn>
                  <a:cxn ang="0">
                    <a:pos x="25" y="94"/>
                  </a:cxn>
                  <a:cxn ang="0">
                    <a:pos x="37" y="92"/>
                  </a:cxn>
                  <a:cxn ang="0">
                    <a:pos x="45" y="71"/>
                  </a:cxn>
                  <a:cxn ang="0">
                    <a:pos x="53" y="55"/>
                  </a:cxn>
                  <a:cxn ang="0">
                    <a:pos x="49" y="32"/>
                  </a:cxn>
                  <a:cxn ang="0">
                    <a:pos x="47" y="8"/>
                  </a:cxn>
                  <a:cxn ang="0">
                    <a:pos x="53" y="11"/>
                  </a:cxn>
                  <a:cxn ang="0">
                    <a:pos x="55" y="33"/>
                  </a:cxn>
                  <a:cxn ang="0">
                    <a:pos x="58" y="49"/>
                  </a:cxn>
                  <a:cxn ang="0">
                    <a:pos x="58" y="61"/>
                  </a:cxn>
                  <a:cxn ang="0">
                    <a:pos x="50" y="74"/>
                  </a:cxn>
                  <a:cxn ang="0">
                    <a:pos x="42" y="90"/>
                  </a:cxn>
                  <a:cxn ang="0">
                    <a:pos x="41" y="104"/>
                  </a:cxn>
                  <a:cxn ang="0">
                    <a:pos x="50" y="110"/>
                  </a:cxn>
                  <a:cxn ang="0">
                    <a:pos x="66" y="108"/>
                  </a:cxn>
                  <a:cxn ang="0">
                    <a:pos x="77" y="95"/>
                  </a:cxn>
                  <a:cxn ang="0">
                    <a:pos x="93" y="75"/>
                  </a:cxn>
                  <a:cxn ang="0">
                    <a:pos x="92" y="63"/>
                  </a:cxn>
                  <a:cxn ang="0">
                    <a:pos x="90" y="41"/>
                  </a:cxn>
                  <a:cxn ang="0">
                    <a:pos x="95" y="58"/>
                  </a:cxn>
                  <a:cxn ang="0">
                    <a:pos x="96" y="75"/>
                  </a:cxn>
                  <a:cxn ang="0">
                    <a:pos x="84" y="93"/>
                  </a:cxn>
                  <a:cxn ang="0">
                    <a:pos x="83" y="105"/>
                  </a:cxn>
                  <a:cxn ang="0">
                    <a:pos x="86" y="115"/>
                  </a:cxn>
                  <a:cxn ang="0">
                    <a:pos x="93" y="117"/>
                  </a:cxn>
                  <a:cxn ang="0">
                    <a:pos x="101" y="112"/>
                  </a:cxn>
                  <a:cxn ang="0">
                    <a:pos x="115" y="98"/>
                  </a:cxn>
                  <a:cxn ang="0">
                    <a:pos x="103" y="114"/>
                  </a:cxn>
                  <a:cxn ang="0">
                    <a:pos x="99" y="120"/>
                  </a:cxn>
                  <a:cxn ang="0">
                    <a:pos x="87" y="120"/>
                  </a:cxn>
                  <a:cxn ang="0">
                    <a:pos x="81" y="113"/>
                  </a:cxn>
                  <a:cxn ang="0">
                    <a:pos x="78" y="102"/>
                  </a:cxn>
                  <a:cxn ang="0">
                    <a:pos x="70" y="112"/>
                  </a:cxn>
                  <a:cxn ang="0">
                    <a:pos x="56" y="114"/>
                  </a:cxn>
                  <a:cxn ang="0">
                    <a:pos x="44" y="114"/>
                  </a:cxn>
                  <a:cxn ang="0">
                    <a:pos x="38" y="104"/>
                  </a:cxn>
                  <a:cxn ang="0">
                    <a:pos x="37" y="95"/>
                  </a:cxn>
                  <a:cxn ang="0">
                    <a:pos x="31" y="98"/>
                  </a:cxn>
                  <a:cxn ang="0">
                    <a:pos x="22" y="98"/>
                  </a:cxn>
                  <a:cxn ang="0">
                    <a:pos x="9" y="91"/>
                  </a:cxn>
                  <a:cxn ang="0">
                    <a:pos x="7" y="77"/>
                  </a:cxn>
                  <a:cxn ang="0">
                    <a:pos x="15" y="46"/>
                  </a:cxn>
                  <a:cxn ang="0">
                    <a:pos x="6" y="26"/>
                  </a:cxn>
                  <a:cxn ang="0">
                    <a:pos x="0" y="0"/>
                  </a:cxn>
                  <a:cxn ang="0">
                    <a:pos x="5" y="2"/>
                  </a:cxn>
                </a:cxnLst>
                <a:rect l="0" t="0" r="r" b="b"/>
                <a:pathLst>
                  <a:path w="115" h="120">
                    <a:moveTo>
                      <a:pt x="5" y="2"/>
                    </a:moveTo>
                    <a:lnTo>
                      <a:pt x="11" y="27"/>
                    </a:lnTo>
                    <a:lnTo>
                      <a:pt x="20" y="44"/>
                    </a:lnTo>
                    <a:lnTo>
                      <a:pt x="9" y="81"/>
                    </a:lnTo>
                    <a:lnTo>
                      <a:pt x="15" y="90"/>
                    </a:lnTo>
                    <a:lnTo>
                      <a:pt x="25" y="94"/>
                    </a:lnTo>
                    <a:lnTo>
                      <a:pt x="37" y="92"/>
                    </a:lnTo>
                    <a:lnTo>
                      <a:pt x="45" y="71"/>
                    </a:lnTo>
                    <a:lnTo>
                      <a:pt x="53" y="55"/>
                    </a:lnTo>
                    <a:lnTo>
                      <a:pt x="49" y="32"/>
                    </a:lnTo>
                    <a:lnTo>
                      <a:pt x="47" y="8"/>
                    </a:lnTo>
                    <a:lnTo>
                      <a:pt x="53" y="11"/>
                    </a:lnTo>
                    <a:lnTo>
                      <a:pt x="55" y="33"/>
                    </a:lnTo>
                    <a:lnTo>
                      <a:pt x="58" y="49"/>
                    </a:lnTo>
                    <a:lnTo>
                      <a:pt x="58" y="61"/>
                    </a:lnTo>
                    <a:lnTo>
                      <a:pt x="50" y="74"/>
                    </a:lnTo>
                    <a:lnTo>
                      <a:pt x="42" y="90"/>
                    </a:lnTo>
                    <a:lnTo>
                      <a:pt x="41" y="104"/>
                    </a:lnTo>
                    <a:lnTo>
                      <a:pt x="50" y="110"/>
                    </a:lnTo>
                    <a:lnTo>
                      <a:pt x="66" y="108"/>
                    </a:lnTo>
                    <a:lnTo>
                      <a:pt x="77" y="95"/>
                    </a:lnTo>
                    <a:lnTo>
                      <a:pt x="93" y="75"/>
                    </a:lnTo>
                    <a:lnTo>
                      <a:pt x="92" y="63"/>
                    </a:lnTo>
                    <a:lnTo>
                      <a:pt x="90" y="41"/>
                    </a:lnTo>
                    <a:lnTo>
                      <a:pt x="95" y="58"/>
                    </a:lnTo>
                    <a:lnTo>
                      <a:pt x="96" y="75"/>
                    </a:lnTo>
                    <a:lnTo>
                      <a:pt x="84" y="93"/>
                    </a:lnTo>
                    <a:lnTo>
                      <a:pt x="83" y="105"/>
                    </a:lnTo>
                    <a:lnTo>
                      <a:pt x="86" y="115"/>
                    </a:lnTo>
                    <a:lnTo>
                      <a:pt x="93" y="117"/>
                    </a:lnTo>
                    <a:lnTo>
                      <a:pt x="101" y="112"/>
                    </a:lnTo>
                    <a:lnTo>
                      <a:pt x="115" y="98"/>
                    </a:lnTo>
                    <a:lnTo>
                      <a:pt x="103" y="114"/>
                    </a:lnTo>
                    <a:lnTo>
                      <a:pt x="99" y="120"/>
                    </a:lnTo>
                    <a:lnTo>
                      <a:pt x="87" y="120"/>
                    </a:lnTo>
                    <a:lnTo>
                      <a:pt x="81" y="113"/>
                    </a:lnTo>
                    <a:lnTo>
                      <a:pt x="78" y="102"/>
                    </a:lnTo>
                    <a:lnTo>
                      <a:pt x="70" y="112"/>
                    </a:lnTo>
                    <a:lnTo>
                      <a:pt x="56" y="114"/>
                    </a:lnTo>
                    <a:lnTo>
                      <a:pt x="44" y="114"/>
                    </a:lnTo>
                    <a:lnTo>
                      <a:pt x="38" y="104"/>
                    </a:lnTo>
                    <a:lnTo>
                      <a:pt x="37" y="95"/>
                    </a:lnTo>
                    <a:lnTo>
                      <a:pt x="31" y="98"/>
                    </a:lnTo>
                    <a:lnTo>
                      <a:pt x="22" y="98"/>
                    </a:lnTo>
                    <a:lnTo>
                      <a:pt x="9" y="91"/>
                    </a:lnTo>
                    <a:lnTo>
                      <a:pt x="7" y="77"/>
                    </a:lnTo>
                    <a:lnTo>
                      <a:pt x="15" y="46"/>
                    </a:lnTo>
                    <a:lnTo>
                      <a:pt x="6" y="26"/>
                    </a:ln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9" name="Freeform 71"/>
              <p:cNvSpPr>
                <a:spLocks/>
              </p:cNvSpPr>
              <p:nvPr/>
            </p:nvSpPr>
            <p:spPr bwMode="auto">
              <a:xfrm>
                <a:off x="2615" y="2132"/>
                <a:ext cx="3" cy="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4"/>
                  </a:cxn>
                  <a:cxn ang="0">
                    <a:pos x="18" y="4"/>
                  </a:cxn>
                  <a:cxn ang="0">
                    <a:pos x="5" y="0"/>
                  </a:cxn>
                  <a:cxn ang="0">
                    <a:pos x="0" y="5"/>
                  </a:cxn>
                </a:cxnLst>
                <a:rect l="0" t="0" r="r" b="b"/>
                <a:pathLst>
                  <a:path w="18" h="5">
                    <a:moveTo>
                      <a:pt x="0" y="5"/>
                    </a:moveTo>
                    <a:lnTo>
                      <a:pt x="6" y="4"/>
                    </a:lnTo>
                    <a:lnTo>
                      <a:pt x="18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0" name="Freeform 72"/>
              <p:cNvSpPr>
                <a:spLocks/>
              </p:cNvSpPr>
              <p:nvPr/>
            </p:nvSpPr>
            <p:spPr bwMode="auto">
              <a:xfrm>
                <a:off x="2619" y="2135"/>
                <a:ext cx="3" cy="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5" y="0"/>
                  </a:cxn>
                  <a:cxn ang="0">
                    <a:pos x="0" y="8"/>
                  </a:cxn>
                  <a:cxn ang="0">
                    <a:pos x="7" y="3"/>
                  </a:cxn>
                  <a:cxn ang="0">
                    <a:pos x="13" y="2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0" y="3"/>
                    </a:lnTo>
                    <a:lnTo>
                      <a:pt x="15" y="1"/>
                    </a:lnTo>
                    <a:lnTo>
                      <a:pt x="5" y="0"/>
                    </a:lnTo>
                    <a:lnTo>
                      <a:pt x="0" y="8"/>
                    </a:lnTo>
                    <a:lnTo>
                      <a:pt x="7" y="3"/>
                    </a:lnTo>
                    <a:lnTo>
                      <a:pt x="13" y="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1" name="Freeform 73"/>
              <p:cNvSpPr>
                <a:spLocks/>
              </p:cNvSpPr>
              <p:nvPr/>
            </p:nvSpPr>
            <p:spPr bwMode="auto">
              <a:xfrm>
                <a:off x="2625" y="2137"/>
                <a:ext cx="2" cy="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13" y="3"/>
                  </a:cxn>
                  <a:cxn ang="0">
                    <a:pos x="10" y="1"/>
                  </a:cxn>
                  <a:cxn ang="0">
                    <a:pos x="0" y="2"/>
                  </a:cxn>
                </a:cxnLst>
                <a:rect l="0" t="0" r="r" b="b"/>
                <a:pathLst>
                  <a:path w="18" h="4">
                    <a:moveTo>
                      <a:pt x="0" y="2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13" y="3"/>
                    </a:lnTo>
                    <a:lnTo>
                      <a:pt x="1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2" name="Freeform 74"/>
              <p:cNvSpPr>
                <a:spLocks/>
              </p:cNvSpPr>
              <p:nvPr/>
            </p:nvSpPr>
            <p:spPr bwMode="auto">
              <a:xfrm>
                <a:off x="2614" y="2139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7"/>
                  </a:cxn>
                  <a:cxn ang="0">
                    <a:pos x="23" y="38"/>
                  </a:cxn>
                  <a:cxn ang="0">
                    <a:pos x="24" y="67"/>
                  </a:cxn>
                  <a:cxn ang="0">
                    <a:pos x="28" y="44"/>
                  </a:cxn>
                  <a:cxn ang="0">
                    <a:pos x="26" y="26"/>
                  </a:cxn>
                  <a:cxn ang="0">
                    <a:pos x="22" y="18"/>
                  </a:cxn>
                  <a:cxn ang="0">
                    <a:pos x="0" y="0"/>
                  </a:cxn>
                </a:cxnLst>
                <a:rect l="0" t="0" r="r" b="b"/>
                <a:pathLst>
                  <a:path w="28" h="67">
                    <a:moveTo>
                      <a:pt x="0" y="0"/>
                    </a:moveTo>
                    <a:lnTo>
                      <a:pt x="16" y="17"/>
                    </a:lnTo>
                    <a:lnTo>
                      <a:pt x="23" y="38"/>
                    </a:lnTo>
                    <a:lnTo>
                      <a:pt x="24" y="67"/>
                    </a:lnTo>
                    <a:lnTo>
                      <a:pt x="28" y="44"/>
                    </a:lnTo>
                    <a:lnTo>
                      <a:pt x="26" y="26"/>
                    </a:lnTo>
                    <a:lnTo>
                      <a:pt x="22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3" name="Freeform 75"/>
              <p:cNvSpPr>
                <a:spLocks/>
              </p:cNvSpPr>
              <p:nvPr/>
            </p:nvSpPr>
            <p:spPr bwMode="auto">
              <a:xfrm>
                <a:off x="2604" y="2135"/>
                <a:ext cx="7" cy="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12"/>
                  </a:cxn>
                  <a:cxn ang="0">
                    <a:pos x="45" y="22"/>
                  </a:cxn>
                  <a:cxn ang="0">
                    <a:pos x="26" y="8"/>
                  </a:cxn>
                  <a:cxn ang="0">
                    <a:pos x="1" y="0"/>
                  </a:cxn>
                  <a:cxn ang="0">
                    <a:pos x="0" y="10"/>
                  </a:cxn>
                </a:cxnLst>
                <a:rect l="0" t="0" r="r" b="b"/>
                <a:pathLst>
                  <a:path w="45" h="22">
                    <a:moveTo>
                      <a:pt x="0" y="10"/>
                    </a:moveTo>
                    <a:lnTo>
                      <a:pt x="18" y="12"/>
                    </a:lnTo>
                    <a:lnTo>
                      <a:pt x="45" y="22"/>
                    </a:lnTo>
                    <a:lnTo>
                      <a:pt x="26" y="8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4" name="Freeform 76"/>
              <p:cNvSpPr>
                <a:spLocks/>
              </p:cNvSpPr>
              <p:nvPr/>
            </p:nvSpPr>
            <p:spPr bwMode="auto">
              <a:xfrm>
                <a:off x="2612" y="2150"/>
                <a:ext cx="5" cy="4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19" y="19"/>
                  </a:cxn>
                  <a:cxn ang="0">
                    <a:pos x="0" y="30"/>
                  </a:cxn>
                  <a:cxn ang="0">
                    <a:pos x="24" y="22"/>
                  </a:cxn>
                  <a:cxn ang="0">
                    <a:pos x="35" y="0"/>
                  </a:cxn>
                </a:cxnLst>
                <a:rect l="0" t="0" r="r" b="b"/>
                <a:pathLst>
                  <a:path w="35" h="30">
                    <a:moveTo>
                      <a:pt x="35" y="0"/>
                    </a:moveTo>
                    <a:lnTo>
                      <a:pt x="19" y="19"/>
                    </a:lnTo>
                    <a:lnTo>
                      <a:pt x="0" y="30"/>
                    </a:lnTo>
                    <a:lnTo>
                      <a:pt x="24" y="2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5" name="Freeform 77"/>
              <p:cNvSpPr>
                <a:spLocks/>
              </p:cNvSpPr>
              <p:nvPr/>
            </p:nvSpPr>
            <p:spPr bwMode="auto">
              <a:xfrm>
                <a:off x="2619" y="2147"/>
                <a:ext cx="5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1"/>
                  </a:cxn>
                  <a:cxn ang="0">
                    <a:pos x="20" y="25"/>
                  </a:cxn>
                  <a:cxn ang="0">
                    <a:pos x="35" y="31"/>
                  </a:cxn>
                  <a:cxn ang="0">
                    <a:pos x="11" y="28"/>
                  </a:cxn>
                  <a:cxn ang="0">
                    <a:pos x="3" y="18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35" h="31">
                    <a:moveTo>
                      <a:pt x="0" y="0"/>
                    </a:moveTo>
                    <a:lnTo>
                      <a:pt x="3" y="11"/>
                    </a:lnTo>
                    <a:lnTo>
                      <a:pt x="20" y="25"/>
                    </a:lnTo>
                    <a:lnTo>
                      <a:pt x="35" y="31"/>
                    </a:lnTo>
                    <a:lnTo>
                      <a:pt x="11" y="28"/>
                    </a:lnTo>
                    <a:lnTo>
                      <a:pt x="3" y="18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6" name="Freeform 78"/>
              <p:cNvSpPr>
                <a:spLocks/>
              </p:cNvSpPr>
              <p:nvPr/>
            </p:nvSpPr>
            <p:spPr bwMode="auto">
              <a:xfrm>
                <a:off x="2585" y="2116"/>
                <a:ext cx="26" cy="21"/>
              </a:xfrm>
              <a:custGeom>
                <a:avLst/>
                <a:gdLst/>
                <a:ahLst/>
                <a:cxnLst>
                  <a:cxn ang="0">
                    <a:pos x="148" y="141"/>
                  </a:cxn>
                  <a:cxn ang="0">
                    <a:pos x="179" y="67"/>
                  </a:cxn>
                  <a:cxn ang="0">
                    <a:pos x="118" y="27"/>
                  </a:cxn>
                  <a:cxn ang="0">
                    <a:pos x="26" y="0"/>
                  </a:cxn>
                  <a:cxn ang="0">
                    <a:pos x="0" y="77"/>
                  </a:cxn>
                  <a:cxn ang="0">
                    <a:pos x="84" y="102"/>
                  </a:cxn>
                  <a:cxn ang="0">
                    <a:pos x="148" y="141"/>
                  </a:cxn>
                </a:cxnLst>
                <a:rect l="0" t="0" r="r" b="b"/>
                <a:pathLst>
                  <a:path w="179" h="141">
                    <a:moveTo>
                      <a:pt x="148" y="141"/>
                    </a:moveTo>
                    <a:lnTo>
                      <a:pt x="179" y="67"/>
                    </a:lnTo>
                    <a:lnTo>
                      <a:pt x="118" y="27"/>
                    </a:lnTo>
                    <a:lnTo>
                      <a:pt x="26" y="0"/>
                    </a:lnTo>
                    <a:lnTo>
                      <a:pt x="0" y="77"/>
                    </a:lnTo>
                    <a:lnTo>
                      <a:pt x="84" y="102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7" name="Oval 79"/>
              <p:cNvSpPr>
                <a:spLocks noChangeArrowheads="1"/>
              </p:cNvSpPr>
              <p:nvPr/>
            </p:nvSpPr>
            <p:spPr bwMode="auto">
              <a:xfrm>
                <a:off x="2601" y="2125"/>
                <a:ext cx="6" cy="7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8" name="Freeform 80"/>
              <p:cNvSpPr>
                <a:spLocks/>
              </p:cNvSpPr>
              <p:nvPr/>
            </p:nvSpPr>
            <p:spPr bwMode="auto">
              <a:xfrm>
                <a:off x="2597" y="2127"/>
                <a:ext cx="7" cy="14"/>
              </a:xfrm>
              <a:custGeom>
                <a:avLst/>
                <a:gdLst/>
                <a:ahLst/>
                <a:cxnLst>
                  <a:cxn ang="0">
                    <a:pos x="3" y="67"/>
                  </a:cxn>
                  <a:cxn ang="0">
                    <a:pos x="7" y="49"/>
                  </a:cxn>
                  <a:cxn ang="0">
                    <a:pos x="5" y="32"/>
                  </a:cxn>
                  <a:cxn ang="0">
                    <a:pos x="3" y="2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4" y="5"/>
                  </a:cxn>
                  <a:cxn ang="0">
                    <a:pos x="30" y="15"/>
                  </a:cxn>
                  <a:cxn ang="0">
                    <a:pos x="33" y="24"/>
                  </a:cxn>
                  <a:cxn ang="0">
                    <a:pos x="35" y="35"/>
                  </a:cxn>
                  <a:cxn ang="0">
                    <a:pos x="36" y="52"/>
                  </a:cxn>
                  <a:cxn ang="0">
                    <a:pos x="46" y="71"/>
                  </a:cxn>
                  <a:cxn ang="0">
                    <a:pos x="21" y="100"/>
                  </a:cxn>
                  <a:cxn ang="0">
                    <a:pos x="10" y="92"/>
                  </a:cxn>
                  <a:cxn ang="0">
                    <a:pos x="3" y="67"/>
                  </a:cxn>
                </a:cxnLst>
                <a:rect l="0" t="0" r="r" b="b"/>
                <a:pathLst>
                  <a:path w="46" h="100">
                    <a:moveTo>
                      <a:pt x="3" y="67"/>
                    </a:moveTo>
                    <a:lnTo>
                      <a:pt x="7" y="49"/>
                    </a:lnTo>
                    <a:lnTo>
                      <a:pt x="5" y="32"/>
                    </a:lnTo>
                    <a:lnTo>
                      <a:pt x="3" y="2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4" y="5"/>
                    </a:lnTo>
                    <a:lnTo>
                      <a:pt x="30" y="15"/>
                    </a:lnTo>
                    <a:lnTo>
                      <a:pt x="33" y="24"/>
                    </a:lnTo>
                    <a:lnTo>
                      <a:pt x="35" y="35"/>
                    </a:lnTo>
                    <a:lnTo>
                      <a:pt x="36" y="52"/>
                    </a:lnTo>
                    <a:lnTo>
                      <a:pt x="46" y="71"/>
                    </a:lnTo>
                    <a:lnTo>
                      <a:pt x="21" y="100"/>
                    </a:lnTo>
                    <a:lnTo>
                      <a:pt x="10" y="92"/>
                    </a:lnTo>
                    <a:lnTo>
                      <a:pt x="3" y="6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9" name="Freeform 81"/>
              <p:cNvSpPr>
                <a:spLocks/>
              </p:cNvSpPr>
              <p:nvPr/>
            </p:nvSpPr>
            <p:spPr bwMode="auto">
              <a:xfrm>
                <a:off x="2600" y="2137"/>
                <a:ext cx="4" cy="4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1" y="4"/>
                  </a:cxn>
                  <a:cxn ang="0">
                    <a:pos x="8" y="31"/>
                  </a:cxn>
                  <a:cxn ang="0">
                    <a:pos x="0" y="23"/>
                  </a:cxn>
                  <a:cxn ang="0">
                    <a:pos x="21" y="0"/>
                  </a:cxn>
                </a:cxnLst>
                <a:rect l="0" t="0" r="r" b="b"/>
                <a:pathLst>
                  <a:path w="31" h="31">
                    <a:moveTo>
                      <a:pt x="21" y="0"/>
                    </a:moveTo>
                    <a:lnTo>
                      <a:pt x="31" y="4"/>
                    </a:lnTo>
                    <a:lnTo>
                      <a:pt x="8" y="31"/>
                    </a:lnTo>
                    <a:lnTo>
                      <a:pt x="0" y="2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0" name="Freeform 82"/>
              <p:cNvSpPr>
                <a:spLocks/>
              </p:cNvSpPr>
              <p:nvPr/>
            </p:nvSpPr>
            <p:spPr bwMode="auto">
              <a:xfrm>
                <a:off x="2607" y="2120"/>
                <a:ext cx="6" cy="1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" y="39"/>
                  </a:cxn>
                  <a:cxn ang="0">
                    <a:pos x="5" y="46"/>
                  </a:cxn>
                  <a:cxn ang="0">
                    <a:pos x="6" y="57"/>
                  </a:cxn>
                  <a:cxn ang="0">
                    <a:pos x="4" y="66"/>
                  </a:cxn>
                  <a:cxn ang="0">
                    <a:pos x="6" y="76"/>
                  </a:cxn>
                  <a:cxn ang="0">
                    <a:pos x="12" y="85"/>
                  </a:cxn>
                  <a:cxn ang="0">
                    <a:pos x="18" y="86"/>
                  </a:cxn>
                  <a:cxn ang="0">
                    <a:pos x="29" y="87"/>
                  </a:cxn>
                  <a:cxn ang="0">
                    <a:pos x="37" y="82"/>
                  </a:cxn>
                  <a:cxn ang="0">
                    <a:pos x="40" y="79"/>
                  </a:cxn>
                  <a:cxn ang="0">
                    <a:pos x="42" y="70"/>
                  </a:cxn>
                  <a:cxn ang="0">
                    <a:pos x="42" y="53"/>
                  </a:cxn>
                  <a:cxn ang="0">
                    <a:pos x="42" y="43"/>
                  </a:cxn>
                  <a:cxn ang="0">
                    <a:pos x="40" y="29"/>
                  </a:cxn>
                  <a:cxn ang="0">
                    <a:pos x="38" y="20"/>
                  </a:cxn>
                  <a:cxn ang="0">
                    <a:pos x="31" y="0"/>
                  </a:cxn>
                  <a:cxn ang="0">
                    <a:pos x="6" y="1"/>
                  </a:cxn>
                  <a:cxn ang="0">
                    <a:pos x="0" y="21"/>
                  </a:cxn>
                </a:cxnLst>
                <a:rect l="0" t="0" r="r" b="b"/>
                <a:pathLst>
                  <a:path w="42" h="87">
                    <a:moveTo>
                      <a:pt x="0" y="21"/>
                    </a:moveTo>
                    <a:lnTo>
                      <a:pt x="3" y="39"/>
                    </a:lnTo>
                    <a:lnTo>
                      <a:pt x="5" y="46"/>
                    </a:lnTo>
                    <a:lnTo>
                      <a:pt x="6" y="57"/>
                    </a:lnTo>
                    <a:lnTo>
                      <a:pt x="4" y="66"/>
                    </a:lnTo>
                    <a:lnTo>
                      <a:pt x="6" y="76"/>
                    </a:lnTo>
                    <a:lnTo>
                      <a:pt x="12" y="85"/>
                    </a:lnTo>
                    <a:lnTo>
                      <a:pt x="18" y="86"/>
                    </a:lnTo>
                    <a:lnTo>
                      <a:pt x="29" y="87"/>
                    </a:lnTo>
                    <a:lnTo>
                      <a:pt x="37" y="82"/>
                    </a:lnTo>
                    <a:lnTo>
                      <a:pt x="40" y="79"/>
                    </a:lnTo>
                    <a:lnTo>
                      <a:pt x="42" y="70"/>
                    </a:lnTo>
                    <a:lnTo>
                      <a:pt x="42" y="53"/>
                    </a:lnTo>
                    <a:lnTo>
                      <a:pt x="42" y="43"/>
                    </a:lnTo>
                    <a:lnTo>
                      <a:pt x="40" y="29"/>
                    </a:lnTo>
                    <a:lnTo>
                      <a:pt x="38" y="20"/>
                    </a:lnTo>
                    <a:lnTo>
                      <a:pt x="31" y="0"/>
                    </a:lnTo>
                    <a:lnTo>
                      <a:pt x="6" y="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1" name="Freeform 83"/>
              <p:cNvSpPr>
                <a:spLocks/>
              </p:cNvSpPr>
              <p:nvPr/>
            </p:nvSpPr>
            <p:spPr bwMode="auto">
              <a:xfrm>
                <a:off x="2609" y="2128"/>
                <a:ext cx="3" cy="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1" y="0"/>
                  </a:cxn>
                  <a:cxn ang="0">
                    <a:pos x="3" y="1"/>
                  </a:cxn>
                  <a:cxn ang="0">
                    <a:pos x="0" y="6"/>
                  </a:cxn>
                  <a:cxn ang="0">
                    <a:pos x="1" y="19"/>
                  </a:cxn>
                  <a:cxn ang="0">
                    <a:pos x="3" y="8"/>
                  </a:cxn>
                  <a:cxn ang="0">
                    <a:pos x="5" y="5"/>
                  </a:cxn>
                  <a:cxn ang="0">
                    <a:pos x="21" y="6"/>
                  </a:cxn>
                </a:cxnLst>
                <a:rect l="0" t="0" r="r" b="b"/>
                <a:pathLst>
                  <a:path w="21" h="19">
                    <a:moveTo>
                      <a:pt x="21" y="6"/>
                    </a:moveTo>
                    <a:lnTo>
                      <a:pt x="11" y="0"/>
                    </a:lnTo>
                    <a:lnTo>
                      <a:pt x="3" y="1"/>
                    </a:lnTo>
                    <a:lnTo>
                      <a:pt x="0" y="6"/>
                    </a:lnTo>
                    <a:lnTo>
                      <a:pt x="1" y="19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84"/>
            <p:cNvGrpSpPr>
              <a:grpSpLocks/>
            </p:cNvGrpSpPr>
            <p:nvPr/>
          </p:nvGrpSpPr>
          <p:grpSpPr bwMode="auto">
            <a:xfrm flipH="1">
              <a:off x="3535" y="3121"/>
              <a:ext cx="220" cy="111"/>
              <a:chOff x="2647" y="2440"/>
              <a:chExt cx="88" cy="46"/>
            </a:xfrm>
          </p:grpSpPr>
          <p:sp>
            <p:nvSpPr>
              <p:cNvPr id="739413" name="Freeform 85"/>
              <p:cNvSpPr>
                <a:spLocks/>
              </p:cNvSpPr>
              <p:nvPr/>
            </p:nvSpPr>
            <p:spPr bwMode="auto">
              <a:xfrm>
                <a:off x="2647" y="2440"/>
                <a:ext cx="88" cy="46"/>
              </a:xfrm>
              <a:custGeom>
                <a:avLst/>
                <a:gdLst/>
                <a:ahLst/>
                <a:cxnLst>
                  <a:cxn ang="0">
                    <a:pos x="249" y="10"/>
                  </a:cxn>
                  <a:cxn ang="0">
                    <a:pos x="244" y="93"/>
                  </a:cxn>
                  <a:cxn ang="0">
                    <a:pos x="406" y="170"/>
                  </a:cxn>
                  <a:cxn ang="0">
                    <a:pos x="541" y="203"/>
                  </a:cxn>
                  <a:cxn ang="0">
                    <a:pos x="616" y="237"/>
                  </a:cxn>
                  <a:cxn ang="0">
                    <a:pos x="612" y="281"/>
                  </a:cxn>
                  <a:cxn ang="0">
                    <a:pos x="515" y="308"/>
                  </a:cxn>
                  <a:cxn ang="0">
                    <a:pos x="368" y="319"/>
                  </a:cxn>
                  <a:cxn ang="0">
                    <a:pos x="244" y="297"/>
                  </a:cxn>
                  <a:cxn ang="0">
                    <a:pos x="167" y="276"/>
                  </a:cxn>
                  <a:cxn ang="0">
                    <a:pos x="163" y="300"/>
                  </a:cxn>
                  <a:cxn ang="0">
                    <a:pos x="66" y="297"/>
                  </a:cxn>
                  <a:cxn ang="0">
                    <a:pos x="6" y="286"/>
                  </a:cxn>
                  <a:cxn ang="0">
                    <a:pos x="6" y="243"/>
                  </a:cxn>
                  <a:cxn ang="0">
                    <a:pos x="0" y="217"/>
                  </a:cxn>
                  <a:cxn ang="0">
                    <a:pos x="0" y="156"/>
                  </a:cxn>
                  <a:cxn ang="0">
                    <a:pos x="16" y="121"/>
                  </a:cxn>
                  <a:cxn ang="0">
                    <a:pos x="47" y="82"/>
                  </a:cxn>
                  <a:cxn ang="0">
                    <a:pos x="53" y="0"/>
                  </a:cxn>
                  <a:cxn ang="0">
                    <a:pos x="249" y="10"/>
                  </a:cxn>
                </a:cxnLst>
                <a:rect l="0" t="0" r="r" b="b"/>
                <a:pathLst>
                  <a:path w="616" h="319">
                    <a:moveTo>
                      <a:pt x="249" y="10"/>
                    </a:moveTo>
                    <a:lnTo>
                      <a:pt x="244" y="93"/>
                    </a:lnTo>
                    <a:lnTo>
                      <a:pt x="406" y="170"/>
                    </a:lnTo>
                    <a:lnTo>
                      <a:pt x="541" y="203"/>
                    </a:lnTo>
                    <a:lnTo>
                      <a:pt x="616" y="237"/>
                    </a:lnTo>
                    <a:lnTo>
                      <a:pt x="612" y="281"/>
                    </a:lnTo>
                    <a:lnTo>
                      <a:pt x="515" y="308"/>
                    </a:lnTo>
                    <a:lnTo>
                      <a:pt x="368" y="319"/>
                    </a:lnTo>
                    <a:lnTo>
                      <a:pt x="244" y="297"/>
                    </a:lnTo>
                    <a:lnTo>
                      <a:pt x="167" y="276"/>
                    </a:lnTo>
                    <a:lnTo>
                      <a:pt x="163" y="300"/>
                    </a:lnTo>
                    <a:lnTo>
                      <a:pt x="66" y="297"/>
                    </a:lnTo>
                    <a:lnTo>
                      <a:pt x="6" y="286"/>
                    </a:lnTo>
                    <a:lnTo>
                      <a:pt x="6" y="243"/>
                    </a:lnTo>
                    <a:lnTo>
                      <a:pt x="0" y="217"/>
                    </a:lnTo>
                    <a:lnTo>
                      <a:pt x="0" y="156"/>
                    </a:lnTo>
                    <a:lnTo>
                      <a:pt x="16" y="121"/>
                    </a:lnTo>
                    <a:lnTo>
                      <a:pt x="47" y="82"/>
                    </a:lnTo>
                    <a:lnTo>
                      <a:pt x="53" y="0"/>
                    </a:lnTo>
                    <a:lnTo>
                      <a:pt x="249" y="1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4" name="Freeform 86"/>
              <p:cNvSpPr>
                <a:spLocks/>
              </p:cNvSpPr>
              <p:nvPr/>
            </p:nvSpPr>
            <p:spPr bwMode="auto">
              <a:xfrm>
                <a:off x="2677" y="2457"/>
                <a:ext cx="26" cy="14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52"/>
                  </a:cxn>
                  <a:cxn ang="0">
                    <a:pos x="166" y="99"/>
                  </a:cxn>
                  <a:cxn ang="0">
                    <a:pos x="185" y="63"/>
                  </a:cxn>
                  <a:cxn ang="0">
                    <a:pos x="47" y="0"/>
                  </a:cxn>
                </a:cxnLst>
                <a:rect l="0" t="0" r="r" b="b"/>
                <a:pathLst>
                  <a:path w="185" h="99">
                    <a:moveTo>
                      <a:pt x="47" y="0"/>
                    </a:moveTo>
                    <a:lnTo>
                      <a:pt x="0" y="52"/>
                    </a:lnTo>
                    <a:lnTo>
                      <a:pt x="166" y="99"/>
                    </a:lnTo>
                    <a:lnTo>
                      <a:pt x="185" y="6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5" name="Freeform 87"/>
              <p:cNvSpPr>
                <a:spLocks/>
              </p:cNvSpPr>
              <p:nvPr/>
            </p:nvSpPr>
            <p:spPr bwMode="auto">
              <a:xfrm>
                <a:off x="2703" y="2467"/>
                <a:ext cx="30" cy="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0" y="29"/>
                  </a:cxn>
                  <a:cxn ang="0">
                    <a:pos x="103" y="56"/>
                  </a:cxn>
                  <a:cxn ang="0">
                    <a:pos x="151" y="61"/>
                  </a:cxn>
                  <a:cxn ang="0">
                    <a:pos x="209" y="58"/>
                  </a:cxn>
                  <a:cxn ang="0">
                    <a:pos x="148" y="27"/>
                  </a:cxn>
                  <a:cxn ang="0">
                    <a:pos x="25" y="0"/>
                  </a:cxn>
                </a:cxnLst>
                <a:rect l="0" t="0" r="r" b="b"/>
                <a:pathLst>
                  <a:path w="209" h="61">
                    <a:moveTo>
                      <a:pt x="25" y="0"/>
                    </a:moveTo>
                    <a:lnTo>
                      <a:pt x="0" y="29"/>
                    </a:lnTo>
                    <a:lnTo>
                      <a:pt x="103" y="56"/>
                    </a:lnTo>
                    <a:lnTo>
                      <a:pt x="151" y="61"/>
                    </a:lnTo>
                    <a:lnTo>
                      <a:pt x="209" y="58"/>
                    </a:lnTo>
                    <a:lnTo>
                      <a:pt x="148" y="2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6" name="Freeform 88"/>
              <p:cNvSpPr>
                <a:spLocks/>
              </p:cNvSpPr>
              <p:nvPr/>
            </p:nvSpPr>
            <p:spPr bwMode="auto">
              <a:xfrm>
                <a:off x="2648" y="2457"/>
                <a:ext cx="85" cy="27"/>
              </a:xfrm>
              <a:custGeom>
                <a:avLst/>
                <a:gdLst/>
                <a:ahLst/>
                <a:cxnLst>
                  <a:cxn ang="0">
                    <a:pos x="597" y="160"/>
                  </a:cxn>
                  <a:cxn ang="0">
                    <a:pos x="597" y="131"/>
                  </a:cxn>
                  <a:cxn ang="0">
                    <a:pos x="519" y="139"/>
                  </a:cxn>
                  <a:cxn ang="0">
                    <a:pos x="394" y="121"/>
                  </a:cxn>
                  <a:cxn ang="0">
                    <a:pos x="321" y="104"/>
                  </a:cxn>
                  <a:cxn ang="0">
                    <a:pos x="183" y="59"/>
                  </a:cxn>
                  <a:cxn ang="0">
                    <a:pos x="124" y="52"/>
                  </a:cxn>
                  <a:cxn ang="0">
                    <a:pos x="65" y="31"/>
                  </a:cxn>
                  <a:cxn ang="0">
                    <a:pos x="35" y="0"/>
                  </a:cxn>
                  <a:cxn ang="0">
                    <a:pos x="0" y="39"/>
                  </a:cxn>
                  <a:cxn ang="0">
                    <a:pos x="0" y="119"/>
                  </a:cxn>
                  <a:cxn ang="0">
                    <a:pos x="43" y="131"/>
                  </a:cxn>
                  <a:cxn ang="0">
                    <a:pos x="151" y="145"/>
                  </a:cxn>
                  <a:cxn ang="0">
                    <a:pos x="194" y="150"/>
                  </a:cxn>
                  <a:cxn ang="0">
                    <a:pos x="265" y="176"/>
                  </a:cxn>
                  <a:cxn ang="0">
                    <a:pos x="346" y="188"/>
                  </a:cxn>
                  <a:cxn ang="0">
                    <a:pos x="403" y="188"/>
                  </a:cxn>
                  <a:cxn ang="0">
                    <a:pos x="492" y="188"/>
                  </a:cxn>
                  <a:cxn ang="0">
                    <a:pos x="597" y="160"/>
                  </a:cxn>
                </a:cxnLst>
                <a:rect l="0" t="0" r="r" b="b"/>
                <a:pathLst>
                  <a:path w="597" h="188">
                    <a:moveTo>
                      <a:pt x="597" y="160"/>
                    </a:moveTo>
                    <a:lnTo>
                      <a:pt x="597" y="131"/>
                    </a:lnTo>
                    <a:lnTo>
                      <a:pt x="519" y="139"/>
                    </a:lnTo>
                    <a:lnTo>
                      <a:pt x="394" y="121"/>
                    </a:lnTo>
                    <a:lnTo>
                      <a:pt x="321" y="104"/>
                    </a:lnTo>
                    <a:lnTo>
                      <a:pt x="183" y="59"/>
                    </a:lnTo>
                    <a:lnTo>
                      <a:pt x="124" y="52"/>
                    </a:lnTo>
                    <a:lnTo>
                      <a:pt x="65" y="31"/>
                    </a:lnTo>
                    <a:lnTo>
                      <a:pt x="35" y="0"/>
                    </a:lnTo>
                    <a:lnTo>
                      <a:pt x="0" y="39"/>
                    </a:lnTo>
                    <a:lnTo>
                      <a:pt x="0" y="119"/>
                    </a:lnTo>
                    <a:lnTo>
                      <a:pt x="43" y="131"/>
                    </a:lnTo>
                    <a:lnTo>
                      <a:pt x="151" y="145"/>
                    </a:lnTo>
                    <a:lnTo>
                      <a:pt x="194" y="150"/>
                    </a:lnTo>
                    <a:lnTo>
                      <a:pt x="265" y="176"/>
                    </a:lnTo>
                    <a:lnTo>
                      <a:pt x="346" y="188"/>
                    </a:lnTo>
                    <a:lnTo>
                      <a:pt x="403" y="188"/>
                    </a:lnTo>
                    <a:lnTo>
                      <a:pt x="492" y="188"/>
                    </a:lnTo>
                    <a:lnTo>
                      <a:pt x="597" y="1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7" name="Freeform 89"/>
              <p:cNvSpPr>
                <a:spLocks/>
              </p:cNvSpPr>
              <p:nvPr/>
            </p:nvSpPr>
            <p:spPr bwMode="auto">
              <a:xfrm>
                <a:off x="2654" y="2441"/>
                <a:ext cx="28" cy="22"/>
              </a:xfrm>
              <a:custGeom>
                <a:avLst/>
                <a:gdLst/>
                <a:ahLst/>
                <a:cxnLst>
                  <a:cxn ang="0">
                    <a:pos x="191" y="11"/>
                  </a:cxn>
                  <a:cxn ang="0">
                    <a:pos x="185" y="86"/>
                  </a:cxn>
                  <a:cxn ang="0">
                    <a:pos x="196" y="103"/>
                  </a:cxn>
                  <a:cxn ang="0">
                    <a:pos x="152" y="154"/>
                  </a:cxn>
                  <a:cxn ang="0">
                    <a:pos x="92" y="154"/>
                  </a:cxn>
                  <a:cxn ang="0">
                    <a:pos x="24" y="131"/>
                  </a:cxn>
                  <a:cxn ang="0">
                    <a:pos x="0" y="101"/>
                  </a:cxn>
                  <a:cxn ang="0">
                    <a:pos x="14" y="80"/>
                  </a:cxn>
                  <a:cxn ang="0">
                    <a:pos x="18" y="0"/>
                  </a:cxn>
                  <a:cxn ang="0">
                    <a:pos x="191" y="11"/>
                  </a:cxn>
                </a:cxnLst>
                <a:rect l="0" t="0" r="r" b="b"/>
                <a:pathLst>
                  <a:path w="196" h="154">
                    <a:moveTo>
                      <a:pt x="191" y="11"/>
                    </a:moveTo>
                    <a:lnTo>
                      <a:pt x="185" y="86"/>
                    </a:lnTo>
                    <a:lnTo>
                      <a:pt x="196" y="103"/>
                    </a:lnTo>
                    <a:lnTo>
                      <a:pt x="152" y="154"/>
                    </a:lnTo>
                    <a:lnTo>
                      <a:pt x="92" y="154"/>
                    </a:lnTo>
                    <a:lnTo>
                      <a:pt x="24" y="131"/>
                    </a:lnTo>
                    <a:lnTo>
                      <a:pt x="0" y="101"/>
                    </a:lnTo>
                    <a:lnTo>
                      <a:pt x="14" y="80"/>
                    </a:lnTo>
                    <a:lnTo>
                      <a:pt x="18" y="0"/>
                    </a:lnTo>
                    <a:lnTo>
                      <a:pt x="191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90"/>
            <p:cNvGrpSpPr>
              <a:grpSpLocks/>
            </p:cNvGrpSpPr>
            <p:nvPr/>
          </p:nvGrpSpPr>
          <p:grpSpPr bwMode="auto">
            <a:xfrm flipH="1">
              <a:off x="3658" y="2929"/>
              <a:ext cx="92" cy="221"/>
              <a:chOff x="2649" y="2361"/>
              <a:chExt cx="37" cy="91"/>
            </a:xfrm>
          </p:grpSpPr>
          <p:sp>
            <p:nvSpPr>
              <p:cNvPr id="739419" name="Freeform 91"/>
              <p:cNvSpPr>
                <a:spLocks/>
              </p:cNvSpPr>
              <p:nvPr/>
            </p:nvSpPr>
            <p:spPr bwMode="auto">
              <a:xfrm>
                <a:off x="2649" y="2361"/>
                <a:ext cx="37" cy="91"/>
              </a:xfrm>
              <a:custGeom>
                <a:avLst/>
                <a:gdLst/>
                <a:ahLst/>
                <a:cxnLst>
                  <a:cxn ang="0">
                    <a:pos x="21" y="14"/>
                  </a:cxn>
                  <a:cxn ang="0">
                    <a:pos x="5" y="230"/>
                  </a:cxn>
                  <a:cxn ang="0">
                    <a:pos x="9" y="408"/>
                  </a:cxn>
                  <a:cxn ang="0">
                    <a:pos x="0" y="608"/>
                  </a:cxn>
                  <a:cxn ang="0">
                    <a:pos x="128" y="637"/>
                  </a:cxn>
                  <a:cxn ang="0">
                    <a:pos x="252" y="637"/>
                  </a:cxn>
                  <a:cxn ang="0">
                    <a:pos x="260" y="0"/>
                  </a:cxn>
                  <a:cxn ang="0">
                    <a:pos x="21" y="14"/>
                  </a:cxn>
                </a:cxnLst>
                <a:rect l="0" t="0" r="r" b="b"/>
                <a:pathLst>
                  <a:path w="260" h="637">
                    <a:moveTo>
                      <a:pt x="21" y="14"/>
                    </a:moveTo>
                    <a:lnTo>
                      <a:pt x="5" y="230"/>
                    </a:lnTo>
                    <a:lnTo>
                      <a:pt x="9" y="408"/>
                    </a:lnTo>
                    <a:lnTo>
                      <a:pt x="0" y="608"/>
                    </a:lnTo>
                    <a:lnTo>
                      <a:pt x="128" y="637"/>
                    </a:lnTo>
                    <a:lnTo>
                      <a:pt x="252" y="637"/>
                    </a:lnTo>
                    <a:lnTo>
                      <a:pt x="260" y="0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0" name="Freeform 92"/>
              <p:cNvSpPr>
                <a:spLocks/>
              </p:cNvSpPr>
              <p:nvPr/>
            </p:nvSpPr>
            <p:spPr bwMode="auto">
              <a:xfrm>
                <a:off x="2652" y="2362"/>
                <a:ext cx="32" cy="87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0" y="201"/>
                  </a:cxn>
                  <a:cxn ang="0">
                    <a:pos x="4" y="346"/>
                  </a:cxn>
                  <a:cxn ang="0">
                    <a:pos x="4" y="569"/>
                  </a:cxn>
                  <a:cxn ang="0">
                    <a:pos x="114" y="612"/>
                  </a:cxn>
                  <a:cxn ang="0">
                    <a:pos x="212" y="612"/>
                  </a:cxn>
                  <a:cxn ang="0">
                    <a:pos x="225" y="0"/>
                  </a:cxn>
                  <a:cxn ang="0">
                    <a:pos x="20" y="20"/>
                  </a:cxn>
                </a:cxnLst>
                <a:rect l="0" t="0" r="r" b="b"/>
                <a:pathLst>
                  <a:path w="225" h="612">
                    <a:moveTo>
                      <a:pt x="20" y="20"/>
                    </a:moveTo>
                    <a:lnTo>
                      <a:pt x="0" y="201"/>
                    </a:lnTo>
                    <a:lnTo>
                      <a:pt x="4" y="346"/>
                    </a:lnTo>
                    <a:lnTo>
                      <a:pt x="4" y="569"/>
                    </a:lnTo>
                    <a:lnTo>
                      <a:pt x="114" y="612"/>
                    </a:lnTo>
                    <a:lnTo>
                      <a:pt x="212" y="612"/>
                    </a:lnTo>
                    <a:lnTo>
                      <a:pt x="225" y="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93"/>
            <p:cNvGrpSpPr>
              <a:grpSpLocks/>
            </p:cNvGrpSpPr>
            <p:nvPr/>
          </p:nvGrpSpPr>
          <p:grpSpPr bwMode="auto">
            <a:xfrm flipH="1">
              <a:off x="3477" y="3152"/>
              <a:ext cx="226" cy="112"/>
              <a:chOff x="2668" y="2453"/>
              <a:chExt cx="90" cy="46"/>
            </a:xfrm>
          </p:grpSpPr>
          <p:sp>
            <p:nvSpPr>
              <p:cNvPr id="739422" name="Freeform 94"/>
              <p:cNvSpPr>
                <a:spLocks/>
              </p:cNvSpPr>
              <p:nvPr/>
            </p:nvSpPr>
            <p:spPr bwMode="auto">
              <a:xfrm>
                <a:off x="2668" y="2453"/>
                <a:ext cx="90" cy="46"/>
              </a:xfrm>
              <a:custGeom>
                <a:avLst/>
                <a:gdLst/>
                <a:ahLst/>
                <a:cxnLst>
                  <a:cxn ang="0">
                    <a:pos x="255" y="12"/>
                  </a:cxn>
                  <a:cxn ang="0">
                    <a:pos x="249" y="93"/>
                  </a:cxn>
                  <a:cxn ang="0">
                    <a:pos x="413" y="171"/>
                  </a:cxn>
                  <a:cxn ang="0">
                    <a:pos x="551" y="204"/>
                  </a:cxn>
                  <a:cxn ang="0">
                    <a:pos x="627" y="237"/>
                  </a:cxn>
                  <a:cxn ang="0">
                    <a:pos x="623" y="282"/>
                  </a:cxn>
                  <a:cxn ang="0">
                    <a:pos x="524" y="309"/>
                  </a:cxn>
                  <a:cxn ang="0">
                    <a:pos x="375" y="320"/>
                  </a:cxn>
                  <a:cxn ang="0">
                    <a:pos x="249" y="298"/>
                  </a:cxn>
                  <a:cxn ang="0">
                    <a:pos x="173" y="276"/>
                  </a:cxn>
                  <a:cxn ang="0">
                    <a:pos x="168" y="300"/>
                  </a:cxn>
                  <a:cxn ang="0">
                    <a:pos x="68" y="298"/>
                  </a:cxn>
                  <a:cxn ang="0">
                    <a:pos x="7" y="287"/>
                  </a:cxn>
                  <a:cxn ang="0">
                    <a:pos x="7" y="243"/>
                  </a:cxn>
                  <a:cxn ang="0">
                    <a:pos x="0" y="218"/>
                  </a:cxn>
                  <a:cxn ang="0">
                    <a:pos x="0" y="156"/>
                  </a:cxn>
                  <a:cxn ang="0">
                    <a:pos x="19" y="122"/>
                  </a:cxn>
                  <a:cxn ang="0">
                    <a:pos x="50" y="84"/>
                  </a:cxn>
                  <a:cxn ang="0">
                    <a:pos x="57" y="0"/>
                  </a:cxn>
                  <a:cxn ang="0">
                    <a:pos x="255" y="12"/>
                  </a:cxn>
                </a:cxnLst>
                <a:rect l="0" t="0" r="r" b="b"/>
                <a:pathLst>
                  <a:path w="627" h="320">
                    <a:moveTo>
                      <a:pt x="255" y="12"/>
                    </a:moveTo>
                    <a:lnTo>
                      <a:pt x="249" y="93"/>
                    </a:lnTo>
                    <a:lnTo>
                      <a:pt x="413" y="171"/>
                    </a:lnTo>
                    <a:lnTo>
                      <a:pt x="551" y="204"/>
                    </a:lnTo>
                    <a:lnTo>
                      <a:pt x="627" y="237"/>
                    </a:lnTo>
                    <a:lnTo>
                      <a:pt x="623" y="282"/>
                    </a:lnTo>
                    <a:lnTo>
                      <a:pt x="524" y="309"/>
                    </a:lnTo>
                    <a:lnTo>
                      <a:pt x="375" y="320"/>
                    </a:lnTo>
                    <a:lnTo>
                      <a:pt x="249" y="298"/>
                    </a:lnTo>
                    <a:lnTo>
                      <a:pt x="173" y="276"/>
                    </a:lnTo>
                    <a:lnTo>
                      <a:pt x="168" y="300"/>
                    </a:lnTo>
                    <a:lnTo>
                      <a:pt x="68" y="298"/>
                    </a:lnTo>
                    <a:lnTo>
                      <a:pt x="7" y="287"/>
                    </a:lnTo>
                    <a:lnTo>
                      <a:pt x="7" y="243"/>
                    </a:lnTo>
                    <a:lnTo>
                      <a:pt x="0" y="218"/>
                    </a:lnTo>
                    <a:lnTo>
                      <a:pt x="0" y="156"/>
                    </a:lnTo>
                    <a:lnTo>
                      <a:pt x="19" y="122"/>
                    </a:lnTo>
                    <a:lnTo>
                      <a:pt x="50" y="84"/>
                    </a:lnTo>
                    <a:lnTo>
                      <a:pt x="57" y="0"/>
                    </a:lnTo>
                    <a:lnTo>
                      <a:pt x="255" y="12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3" name="Freeform 95"/>
              <p:cNvSpPr>
                <a:spLocks/>
              </p:cNvSpPr>
              <p:nvPr/>
            </p:nvSpPr>
            <p:spPr bwMode="auto">
              <a:xfrm>
                <a:off x="2698" y="2470"/>
                <a:ext cx="27" cy="14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54"/>
                  </a:cxn>
                  <a:cxn ang="0">
                    <a:pos x="167" y="99"/>
                  </a:cxn>
                  <a:cxn ang="0">
                    <a:pos x="187" y="63"/>
                  </a:cxn>
                  <a:cxn ang="0">
                    <a:pos x="47" y="0"/>
                  </a:cxn>
                </a:cxnLst>
                <a:rect l="0" t="0" r="r" b="b"/>
                <a:pathLst>
                  <a:path w="187" h="99">
                    <a:moveTo>
                      <a:pt x="47" y="0"/>
                    </a:moveTo>
                    <a:lnTo>
                      <a:pt x="0" y="54"/>
                    </a:lnTo>
                    <a:lnTo>
                      <a:pt x="167" y="99"/>
                    </a:lnTo>
                    <a:lnTo>
                      <a:pt x="187" y="6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4" name="Freeform 96"/>
              <p:cNvSpPr>
                <a:spLocks/>
              </p:cNvSpPr>
              <p:nvPr/>
            </p:nvSpPr>
            <p:spPr bwMode="auto">
              <a:xfrm>
                <a:off x="2725" y="2480"/>
                <a:ext cx="30" cy="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104" y="53"/>
                  </a:cxn>
                  <a:cxn ang="0">
                    <a:pos x="153" y="59"/>
                  </a:cxn>
                  <a:cxn ang="0">
                    <a:pos x="212" y="55"/>
                  </a:cxn>
                  <a:cxn ang="0">
                    <a:pos x="150" y="25"/>
                  </a:cxn>
                  <a:cxn ang="0">
                    <a:pos x="24" y="0"/>
                  </a:cxn>
                </a:cxnLst>
                <a:rect l="0" t="0" r="r" b="b"/>
                <a:pathLst>
                  <a:path w="212" h="59">
                    <a:moveTo>
                      <a:pt x="24" y="0"/>
                    </a:moveTo>
                    <a:lnTo>
                      <a:pt x="0" y="27"/>
                    </a:lnTo>
                    <a:lnTo>
                      <a:pt x="104" y="53"/>
                    </a:lnTo>
                    <a:lnTo>
                      <a:pt x="153" y="59"/>
                    </a:lnTo>
                    <a:lnTo>
                      <a:pt x="212" y="55"/>
                    </a:lnTo>
                    <a:lnTo>
                      <a:pt x="15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5" name="Freeform 97"/>
              <p:cNvSpPr>
                <a:spLocks/>
              </p:cNvSpPr>
              <p:nvPr/>
            </p:nvSpPr>
            <p:spPr bwMode="auto">
              <a:xfrm>
                <a:off x="2669" y="2470"/>
                <a:ext cx="87" cy="27"/>
              </a:xfrm>
              <a:custGeom>
                <a:avLst/>
                <a:gdLst/>
                <a:ahLst/>
                <a:cxnLst>
                  <a:cxn ang="0">
                    <a:pos x="605" y="160"/>
                  </a:cxn>
                  <a:cxn ang="0">
                    <a:pos x="605" y="132"/>
                  </a:cxn>
                  <a:cxn ang="0">
                    <a:pos x="526" y="140"/>
                  </a:cxn>
                  <a:cxn ang="0">
                    <a:pos x="398" y="122"/>
                  </a:cxn>
                  <a:cxn ang="0">
                    <a:pos x="326" y="105"/>
                  </a:cxn>
                  <a:cxn ang="0">
                    <a:pos x="187" y="59"/>
                  </a:cxn>
                  <a:cxn ang="0">
                    <a:pos x="125" y="54"/>
                  </a:cxn>
                  <a:cxn ang="0">
                    <a:pos x="66" y="32"/>
                  </a:cxn>
                  <a:cxn ang="0">
                    <a:pos x="35" y="0"/>
                  </a:cxn>
                  <a:cxn ang="0">
                    <a:pos x="0" y="40"/>
                  </a:cxn>
                  <a:cxn ang="0">
                    <a:pos x="0" y="120"/>
                  </a:cxn>
                  <a:cxn ang="0">
                    <a:pos x="45" y="132"/>
                  </a:cxn>
                  <a:cxn ang="0">
                    <a:pos x="153" y="145"/>
                  </a:cxn>
                  <a:cxn ang="0">
                    <a:pos x="197" y="152"/>
                  </a:cxn>
                  <a:cxn ang="0">
                    <a:pos x="268" y="177"/>
                  </a:cxn>
                  <a:cxn ang="0">
                    <a:pos x="350" y="189"/>
                  </a:cxn>
                  <a:cxn ang="0">
                    <a:pos x="408" y="189"/>
                  </a:cxn>
                  <a:cxn ang="0">
                    <a:pos x="500" y="189"/>
                  </a:cxn>
                  <a:cxn ang="0">
                    <a:pos x="605" y="160"/>
                  </a:cxn>
                </a:cxnLst>
                <a:rect l="0" t="0" r="r" b="b"/>
                <a:pathLst>
                  <a:path w="605" h="189">
                    <a:moveTo>
                      <a:pt x="605" y="160"/>
                    </a:moveTo>
                    <a:lnTo>
                      <a:pt x="605" y="132"/>
                    </a:lnTo>
                    <a:lnTo>
                      <a:pt x="526" y="140"/>
                    </a:lnTo>
                    <a:lnTo>
                      <a:pt x="398" y="122"/>
                    </a:lnTo>
                    <a:lnTo>
                      <a:pt x="326" y="105"/>
                    </a:lnTo>
                    <a:lnTo>
                      <a:pt x="187" y="59"/>
                    </a:lnTo>
                    <a:lnTo>
                      <a:pt x="125" y="54"/>
                    </a:lnTo>
                    <a:lnTo>
                      <a:pt x="66" y="32"/>
                    </a:lnTo>
                    <a:lnTo>
                      <a:pt x="35" y="0"/>
                    </a:lnTo>
                    <a:lnTo>
                      <a:pt x="0" y="40"/>
                    </a:lnTo>
                    <a:lnTo>
                      <a:pt x="0" y="120"/>
                    </a:lnTo>
                    <a:lnTo>
                      <a:pt x="45" y="132"/>
                    </a:lnTo>
                    <a:lnTo>
                      <a:pt x="153" y="145"/>
                    </a:lnTo>
                    <a:lnTo>
                      <a:pt x="197" y="152"/>
                    </a:lnTo>
                    <a:lnTo>
                      <a:pt x="268" y="177"/>
                    </a:lnTo>
                    <a:lnTo>
                      <a:pt x="350" y="189"/>
                    </a:lnTo>
                    <a:lnTo>
                      <a:pt x="408" y="189"/>
                    </a:lnTo>
                    <a:lnTo>
                      <a:pt x="500" y="189"/>
                    </a:lnTo>
                    <a:lnTo>
                      <a:pt x="605" y="1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6" name="Freeform 98"/>
              <p:cNvSpPr>
                <a:spLocks/>
              </p:cNvSpPr>
              <p:nvPr/>
            </p:nvSpPr>
            <p:spPr bwMode="auto">
              <a:xfrm>
                <a:off x="2675" y="2454"/>
                <a:ext cx="29" cy="22"/>
              </a:xfrm>
              <a:custGeom>
                <a:avLst/>
                <a:gdLst/>
                <a:ahLst/>
                <a:cxnLst>
                  <a:cxn ang="0">
                    <a:pos x="193" y="11"/>
                  </a:cxn>
                  <a:cxn ang="0">
                    <a:pos x="187" y="85"/>
                  </a:cxn>
                  <a:cxn ang="0">
                    <a:pos x="200" y="103"/>
                  </a:cxn>
                  <a:cxn ang="0">
                    <a:pos x="155" y="153"/>
                  </a:cxn>
                  <a:cxn ang="0">
                    <a:pos x="94" y="153"/>
                  </a:cxn>
                  <a:cxn ang="0">
                    <a:pos x="25" y="130"/>
                  </a:cxn>
                  <a:cxn ang="0">
                    <a:pos x="0" y="101"/>
                  </a:cxn>
                  <a:cxn ang="0">
                    <a:pos x="14" y="80"/>
                  </a:cxn>
                  <a:cxn ang="0">
                    <a:pos x="18" y="0"/>
                  </a:cxn>
                  <a:cxn ang="0">
                    <a:pos x="193" y="11"/>
                  </a:cxn>
                </a:cxnLst>
                <a:rect l="0" t="0" r="r" b="b"/>
                <a:pathLst>
                  <a:path w="200" h="153">
                    <a:moveTo>
                      <a:pt x="193" y="11"/>
                    </a:moveTo>
                    <a:lnTo>
                      <a:pt x="187" y="85"/>
                    </a:lnTo>
                    <a:lnTo>
                      <a:pt x="200" y="103"/>
                    </a:lnTo>
                    <a:lnTo>
                      <a:pt x="155" y="153"/>
                    </a:lnTo>
                    <a:lnTo>
                      <a:pt x="94" y="153"/>
                    </a:lnTo>
                    <a:lnTo>
                      <a:pt x="25" y="130"/>
                    </a:lnTo>
                    <a:lnTo>
                      <a:pt x="0" y="101"/>
                    </a:lnTo>
                    <a:lnTo>
                      <a:pt x="14" y="80"/>
                    </a:lnTo>
                    <a:lnTo>
                      <a:pt x="18" y="0"/>
                    </a:lnTo>
                    <a:lnTo>
                      <a:pt x="193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27" name="Rectangle 99"/>
            <p:cNvSpPr>
              <a:spLocks noChangeArrowheads="1"/>
            </p:cNvSpPr>
            <p:nvPr/>
          </p:nvSpPr>
          <p:spPr bwMode="auto">
            <a:xfrm flipH="1">
              <a:off x="3868" y="2951"/>
              <a:ext cx="75" cy="233"/>
            </a:xfrm>
            <a:prstGeom prst="rect">
              <a:avLst/>
            </a:prstGeom>
            <a:solidFill>
              <a:srgbClr val="60606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 flipH="1">
              <a:off x="3710" y="2866"/>
              <a:ext cx="353" cy="121"/>
              <a:chOff x="2524" y="2335"/>
              <a:chExt cx="141" cy="50"/>
            </a:xfrm>
          </p:grpSpPr>
          <p:sp>
            <p:nvSpPr>
              <p:cNvPr id="739429" name="Freeform 101"/>
              <p:cNvSpPr>
                <a:spLocks/>
              </p:cNvSpPr>
              <p:nvPr/>
            </p:nvSpPr>
            <p:spPr bwMode="auto">
              <a:xfrm>
                <a:off x="2524" y="2335"/>
                <a:ext cx="141" cy="50"/>
              </a:xfrm>
              <a:custGeom>
                <a:avLst/>
                <a:gdLst/>
                <a:ahLst/>
                <a:cxnLst>
                  <a:cxn ang="0">
                    <a:pos x="987" y="181"/>
                  </a:cxn>
                  <a:cxn ang="0">
                    <a:pos x="981" y="289"/>
                  </a:cxn>
                  <a:cxn ang="0">
                    <a:pos x="656" y="347"/>
                  </a:cxn>
                  <a:cxn ang="0">
                    <a:pos x="298" y="347"/>
                  </a:cxn>
                  <a:cxn ang="0">
                    <a:pos x="17" y="259"/>
                  </a:cxn>
                  <a:cxn ang="0">
                    <a:pos x="0" y="9"/>
                  </a:cxn>
                  <a:cxn ang="0">
                    <a:pos x="557" y="0"/>
                  </a:cxn>
                  <a:cxn ang="0">
                    <a:pos x="987" y="181"/>
                  </a:cxn>
                </a:cxnLst>
                <a:rect l="0" t="0" r="r" b="b"/>
                <a:pathLst>
                  <a:path w="987" h="347">
                    <a:moveTo>
                      <a:pt x="987" y="181"/>
                    </a:moveTo>
                    <a:lnTo>
                      <a:pt x="981" y="289"/>
                    </a:lnTo>
                    <a:lnTo>
                      <a:pt x="656" y="347"/>
                    </a:lnTo>
                    <a:lnTo>
                      <a:pt x="298" y="347"/>
                    </a:lnTo>
                    <a:lnTo>
                      <a:pt x="17" y="259"/>
                    </a:lnTo>
                    <a:lnTo>
                      <a:pt x="0" y="9"/>
                    </a:lnTo>
                    <a:lnTo>
                      <a:pt x="557" y="0"/>
                    </a:lnTo>
                    <a:lnTo>
                      <a:pt x="987" y="181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30" name="Freeform 102"/>
              <p:cNvSpPr>
                <a:spLocks/>
              </p:cNvSpPr>
              <p:nvPr/>
            </p:nvSpPr>
            <p:spPr bwMode="auto">
              <a:xfrm>
                <a:off x="2527" y="2354"/>
                <a:ext cx="135" cy="28"/>
              </a:xfrm>
              <a:custGeom>
                <a:avLst/>
                <a:gdLst/>
                <a:ahLst/>
                <a:cxnLst>
                  <a:cxn ang="0">
                    <a:pos x="940" y="68"/>
                  </a:cxn>
                  <a:cxn ang="0">
                    <a:pos x="935" y="146"/>
                  </a:cxn>
                  <a:cxn ang="0">
                    <a:pos x="643" y="199"/>
                  </a:cxn>
                  <a:cxn ang="0">
                    <a:pos x="263" y="199"/>
                  </a:cxn>
                  <a:cxn ang="0">
                    <a:pos x="0" y="107"/>
                  </a:cxn>
                  <a:cxn ang="0">
                    <a:pos x="0" y="0"/>
                  </a:cxn>
                  <a:cxn ang="0">
                    <a:pos x="252" y="107"/>
                  </a:cxn>
                  <a:cxn ang="0">
                    <a:pos x="638" y="112"/>
                  </a:cxn>
                  <a:cxn ang="0">
                    <a:pos x="940" y="68"/>
                  </a:cxn>
                </a:cxnLst>
                <a:rect l="0" t="0" r="r" b="b"/>
                <a:pathLst>
                  <a:path w="940" h="199">
                    <a:moveTo>
                      <a:pt x="940" y="68"/>
                    </a:moveTo>
                    <a:lnTo>
                      <a:pt x="935" y="146"/>
                    </a:lnTo>
                    <a:lnTo>
                      <a:pt x="643" y="199"/>
                    </a:lnTo>
                    <a:lnTo>
                      <a:pt x="263" y="19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252" y="107"/>
                    </a:lnTo>
                    <a:lnTo>
                      <a:pt x="638" y="112"/>
                    </a:lnTo>
                    <a:lnTo>
                      <a:pt x="940" y="6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31" name="Freeform 103"/>
            <p:cNvSpPr>
              <a:spLocks/>
            </p:cNvSpPr>
            <p:nvPr/>
          </p:nvSpPr>
          <p:spPr bwMode="auto">
            <a:xfrm flipH="1">
              <a:off x="3592" y="2740"/>
              <a:ext cx="481" cy="437"/>
            </a:xfrm>
            <a:custGeom>
              <a:avLst/>
              <a:gdLst/>
              <a:ahLst/>
              <a:cxnLst>
                <a:cxn ang="0">
                  <a:pos x="1338" y="708"/>
                </a:cxn>
                <a:cxn ang="0">
                  <a:pos x="1331" y="582"/>
                </a:cxn>
                <a:cxn ang="0">
                  <a:pos x="1333" y="448"/>
                </a:cxn>
                <a:cxn ang="0">
                  <a:pos x="1328" y="346"/>
                </a:cxn>
                <a:cxn ang="0">
                  <a:pos x="1270" y="284"/>
                </a:cxn>
                <a:cxn ang="0">
                  <a:pos x="1200" y="249"/>
                </a:cxn>
                <a:cxn ang="0">
                  <a:pos x="1040" y="191"/>
                </a:cxn>
                <a:cxn ang="0">
                  <a:pos x="805" y="134"/>
                </a:cxn>
                <a:cxn ang="0">
                  <a:pos x="760" y="130"/>
                </a:cxn>
                <a:cxn ang="0">
                  <a:pos x="729" y="134"/>
                </a:cxn>
                <a:cxn ang="0">
                  <a:pos x="722" y="121"/>
                </a:cxn>
                <a:cxn ang="0">
                  <a:pos x="708" y="109"/>
                </a:cxn>
                <a:cxn ang="0">
                  <a:pos x="693" y="112"/>
                </a:cxn>
                <a:cxn ang="0">
                  <a:pos x="673" y="113"/>
                </a:cxn>
                <a:cxn ang="0">
                  <a:pos x="665" y="90"/>
                </a:cxn>
                <a:cxn ang="0">
                  <a:pos x="647" y="76"/>
                </a:cxn>
                <a:cxn ang="0">
                  <a:pos x="628" y="73"/>
                </a:cxn>
                <a:cxn ang="0">
                  <a:pos x="605" y="73"/>
                </a:cxn>
                <a:cxn ang="0">
                  <a:pos x="608" y="53"/>
                </a:cxn>
                <a:cxn ang="0">
                  <a:pos x="580" y="0"/>
                </a:cxn>
                <a:cxn ang="0">
                  <a:pos x="32" y="14"/>
                </a:cxn>
                <a:cxn ang="0">
                  <a:pos x="35" y="71"/>
                </a:cxn>
                <a:cxn ang="0">
                  <a:pos x="24" y="121"/>
                </a:cxn>
                <a:cxn ang="0">
                  <a:pos x="16" y="157"/>
                </a:cxn>
                <a:cxn ang="0">
                  <a:pos x="7" y="202"/>
                </a:cxn>
                <a:cxn ang="0">
                  <a:pos x="0" y="275"/>
                </a:cxn>
                <a:cxn ang="0">
                  <a:pos x="8" y="318"/>
                </a:cxn>
                <a:cxn ang="0">
                  <a:pos x="24" y="358"/>
                </a:cxn>
                <a:cxn ang="0">
                  <a:pos x="44" y="393"/>
                </a:cxn>
                <a:cxn ang="0">
                  <a:pos x="69" y="405"/>
                </a:cxn>
                <a:cxn ang="0">
                  <a:pos x="109" y="416"/>
                </a:cxn>
                <a:cxn ang="0">
                  <a:pos x="161" y="434"/>
                </a:cxn>
                <a:cxn ang="0">
                  <a:pos x="185" y="461"/>
                </a:cxn>
                <a:cxn ang="0">
                  <a:pos x="214" y="486"/>
                </a:cxn>
                <a:cxn ang="0">
                  <a:pos x="257" y="506"/>
                </a:cxn>
                <a:cxn ang="0">
                  <a:pos x="310" y="523"/>
                </a:cxn>
                <a:cxn ang="0">
                  <a:pos x="393" y="533"/>
                </a:cxn>
                <a:cxn ang="0">
                  <a:pos x="464" y="533"/>
                </a:cxn>
                <a:cxn ang="0">
                  <a:pos x="518" y="527"/>
                </a:cxn>
                <a:cxn ang="0">
                  <a:pos x="568" y="523"/>
                </a:cxn>
                <a:cxn ang="0">
                  <a:pos x="605" y="542"/>
                </a:cxn>
                <a:cxn ang="0">
                  <a:pos x="676" y="538"/>
                </a:cxn>
                <a:cxn ang="0">
                  <a:pos x="962" y="579"/>
                </a:cxn>
                <a:cxn ang="0">
                  <a:pos x="1039" y="588"/>
                </a:cxn>
                <a:cxn ang="0">
                  <a:pos x="1011" y="758"/>
                </a:cxn>
                <a:cxn ang="0">
                  <a:pos x="1008" y="845"/>
                </a:cxn>
                <a:cxn ang="0">
                  <a:pos x="1025" y="957"/>
                </a:cxn>
                <a:cxn ang="0">
                  <a:pos x="1042" y="1088"/>
                </a:cxn>
                <a:cxn ang="0">
                  <a:pos x="1042" y="1223"/>
                </a:cxn>
                <a:cxn ang="0">
                  <a:pos x="1109" y="1243"/>
                </a:cxn>
                <a:cxn ang="0">
                  <a:pos x="1194" y="1252"/>
                </a:cxn>
                <a:cxn ang="0">
                  <a:pos x="1266" y="1258"/>
                </a:cxn>
                <a:cxn ang="0">
                  <a:pos x="1344" y="1249"/>
                </a:cxn>
                <a:cxn ang="0">
                  <a:pos x="1338" y="1124"/>
                </a:cxn>
                <a:cxn ang="0">
                  <a:pos x="1338" y="919"/>
                </a:cxn>
                <a:cxn ang="0">
                  <a:pos x="1338" y="740"/>
                </a:cxn>
                <a:cxn ang="0">
                  <a:pos x="1338" y="708"/>
                </a:cxn>
              </a:cxnLst>
              <a:rect l="0" t="0" r="r" b="b"/>
              <a:pathLst>
                <a:path w="1344" h="1258">
                  <a:moveTo>
                    <a:pt x="1338" y="708"/>
                  </a:moveTo>
                  <a:lnTo>
                    <a:pt x="1331" y="582"/>
                  </a:lnTo>
                  <a:lnTo>
                    <a:pt x="1333" y="448"/>
                  </a:lnTo>
                  <a:lnTo>
                    <a:pt x="1328" y="346"/>
                  </a:lnTo>
                  <a:lnTo>
                    <a:pt x="1270" y="284"/>
                  </a:lnTo>
                  <a:lnTo>
                    <a:pt x="1200" y="249"/>
                  </a:lnTo>
                  <a:lnTo>
                    <a:pt x="1040" y="191"/>
                  </a:lnTo>
                  <a:lnTo>
                    <a:pt x="805" y="134"/>
                  </a:lnTo>
                  <a:lnTo>
                    <a:pt x="760" y="130"/>
                  </a:lnTo>
                  <a:lnTo>
                    <a:pt x="729" y="134"/>
                  </a:lnTo>
                  <a:lnTo>
                    <a:pt x="722" y="121"/>
                  </a:lnTo>
                  <a:lnTo>
                    <a:pt x="708" y="109"/>
                  </a:lnTo>
                  <a:lnTo>
                    <a:pt x="693" y="112"/>
                  </a:lnTo>
                  <a:lnTo>
                    <a:pt x="673" y="113"/>
                  </a:lnTo>
                  <a:lnTo>
                    <a:pt x="665" y="90"/>
                  </a:lnTo>
                  <a:lnTo>
                    <a:pt x="647" y="76"/>
                  </a:lnTo>
                  <a:lnTo>
                    <a:pt x="628" y="73"/>
                  </a:lnTo>
                  <a:lnTo>
                    <a:pt x="605" y="73"/>
                  </a:lnTo>
                  <a:lnTo>
                    <a:pt x="608" y="53"/>
                  </a:lnTo>
                  <a:lnTo>
                    <a:pt x="580" y="0"/>
                  </a:lnTo>
                  <a:lnTo>
                    <a:pt x="32" y="14"/>
                  </a:lnTo>
                  <a:lnTo>
                    <a:pt x="35" y="71"/>
                  </a:lnTo>
                  <a:lnTo>
                    <a:pt x="24" y="121"/>
                  </a:lnTo>
                  <a:lnTo>
                    <a:pt x="16" y="157"/>
                  </a:lnTo>
                  <a:lnTo>
                    <a:pt x="7" y="202"/>
                  </a:lnTo>
                  <a:lnTo>
                    <a:pt x="0" y="275"/>
                  </a:lnTo>
                  <a:lnTo>
                    <a:pt x="8" y="318"/>
                  </a:lnTo>
                  <a:lnTo>
                    <a:pt x="24" y="358"/>
                  </a:lnTo>
                  <a:lnTo>
                    <a:pt x="44" y="393"/>
                  </a:lnTo>
                  <a:lnTo>
                    <a:pt x="69" y="405"/>
                  </a:lnTo>
                  <a:lnTo>
                    <a:pt x="109" y="416"/>
                  </a:lnTo>
                  <a:lnTo>
                    <a:pt x="161" y="434"/>
                  </a:lnTo>
                  <a:lnTo>
                    <a:pt x="185" y="461"/>
                  </a:lnTo>
                  <a:lnTo>
                    <a:pt x="214" y="486"/>
                  </a:lnTo>
                  <a:lnTo>
                    <a:pt x="257" y="506"/>
                  </a:lnTo>
                  <a:lnTo>
                    <a:pt x="310" y="523"/>
                  </a:lnTo>
                  <a:lnTo>
                    <a:pt x="393" y="533"/>
                  </a:lnTo>
                  <a:lnTo>
                    <a:pt x="464" y="533"/>
                  </a:lnTo>
                  <a:lnTo>
                    <a:pt x="518" y="527"/>
                  </a:lnTo>
                  <a:lnTo>
                    <a:pt x="568" y="523"/>
                  </a:lnTo>
                  <a:lnTo>
                    <a:pt x="605" y="542"/>
                  </a:lnTo>
                  <a:lnTo>
                    <a:pt x="676" y="538"/>
                  </a:lnTo>
                  <a:lnTo>
                    <a:pt x="962" y="579"/>
                  </a:lnTo>
                  <a:lnTo>
                    <a:pt x="1039" y="588"/>
                  </a:lnTo>
                  <a:lnTo>
                    <a:pt x="1011" y="758"/>
                  </a:lnTo>
                  <a:lnTo>
                    <a:pt x="1008" y="845"/>
                  </a:lnTo>
                  <a:lnTo>
                    <a:pt x="1025" y="957"/>
                  </a:lnTo>
                  <a:lnTo>
                    <a:pt x="1042" y="1088"/>
                  </a:lnTo>
                  <a:lnTo>
                    <a:pt x="1042" y="1223"/>
                  </a:lnTo>
                  <a:lnTo>
                    <a:pt x="1109" y="1243"/>
                  </a:lnTo>
                  <a:lnTo>
                    <a:pt x="1194" y="1252"/>
                  </a:lnTo>
                  <a:lnTo>
                    <a:pt x="1266" y="1258"/>
                  </a:lnTo>
                  <a:lnTo>
                    <a:pt x="1344" y="1249"/>
                  </a:lnTo>
                  <a:lnTo>
                    <a:pt x="1338" y="1124"/>
                  </a:lnTo>
                  <a:lnTo>
                    <a:pt x="1338" y="919"/>
                  </a:lnTo>
                  <a:lnTo>
                    <a:pt x="1338" y="740"/>
                  </a:lnTo>
                  <a:lnTo>
                    <a:pt x="1338" y="708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2" name="Freeform 104"/>
            <p:cNvSpPr>
              <a:spLocks/>
            </p:cNvSpPr>
            <p:nvPr/>
          </p:nvSpPr>
          <p:spPr bwMode="auto">
            <a:xfrm flipH="1">
              <a:off x="3597" y="2759"/>
              <a:ext cx="471" cy="410"/>
            </a:xfrm>
            <a:custGeom>
              <a:avLst/>
              <a:gdLst/>
              <a:ahLst/>
              <a:cxnLst>
                <a:cxn ang="0">
                  <a:pos x="41" y="59"/>
                </a:cxn>
                <a:cxn ang="0">
                  <a:pos x="8" y="129"/>
                </a:cxn>
                <a:cxn ang="0">
                  <a:pos x="35" y="329"/>
                </a:cxn>
                <a:cxn ang="0">
                  <a:pos x="107" y="329"/>
                </a:cxn>
                <a:cxn ang="0">
                  <a:pos x="189" y="403"/>
                </a:cxn>
                <a:cxn ang="0">
                  <a:pos x="376" y="452"/>
                </a:cxn>
                <a:cxn ang="0">
                  <a:pos x="553" y="452"/>
                </a:cxn>
                <a:cxn ang="0">
                  <a:pos x="487" y="380"/>
                </a:cxn>
                <a:cxn ang="0">
                  <a:pos x="571" y="449"/>
                </a:cxn>
                <a:cxn ang="0">
                  <a:pos x="658" y="467"/>
                </a:cxn>
                <a:cxn ang="0">
                  <a:pos x="600" y="421"/>
                </a:cxn>
                <a:cxn ang="0">
                  <a:pos x="692" y="473"/>
                </a:cxn>
                <a:cxn ang="0">
                  <a:pos x="994" y="514"/>
                </a:cxn>
                <a:cxn ang="0">
                  <a:pos x="1001" y="747"/>
                </a:cxn>
                <a:cxn ang="0">
                  <a:pos x="1033" y="1156"/>
                </a:cxn>
                <a:cxn ang="0">
                  <a:pos x="1213" y="1188"/>
                </a:cxn>
                <a:cxn ang="0">
                  <a:pos x="1309" y="896"/>
                </a:cxn>
                <a:cxn ang="0">
                  <a:pos x="1294" y="520"/>
                </a:cxn>
                <a:cxn ang="0">
                  <a:pos x="1298" y="342"/>
                </a:cxn>
                <a:cxn ang="0">
                  <a:pos x="1208" y="234"/>
                </a:cxn>
                <a:cxn ang="0">
                  <a:pos x="943" y="135"/>
                </a:cxn>
                <a:cxn ang="0">
                  <a:pos x="722" y="88"/>
                </a:cxn>
                <a:cxn ang="0">
                  <a:pos x="591" y="184"/>
                </a:cxn>
                <a:cxn ang="0">
                  <a:pos x="684" y="118"/>
                </a:cxn>
                <a:cxn ang="0">
                  <a:pos x="692" y="70"/>
                </a:cxn>
                <a:cxn ang="0">
                  <a:pos x="647" y="88"/>
                </a:cxn>
                <a:cxn ang="0">
                  <a:pos x="585" y="123"/>
                </a:cxn>
                <a:cxn ang="0">
                  <a:pos x="643" y="61"/>
                </a:cxn>
                <a:cxn ang="0">
                  <a:pos x="597" y="33"/>
                </a:cxn>
                <a:cxn ang="0">
                  <a:pos x="507" y="100"/>
                </a:cxn>
                <a:cxn ang="0">
                  <a:pos x="576" y="18"/>
                </a:cxn>
                <a:cxn ang="0">
                  <a:pos x="533" y="6"/>
                </a:cxn>
                <a:cxn ang="0">
                  <a:pos x="466" y="56"/>
                </a:cxn>
                <a:cxn ang="0">
                  <a:pos x="344" y="36"/>
                </a:cxn>
                <a:cxn ang="0">
                  <a:pos x="308" y="64"/>
                </a:cxn>
                <a:cxn ang="0">
                  <a:pos x="189" y="85"/>
                </a:cxn>
                <a:cxn ang="0">
                  <a:pos x="165" y="41"/>
                </a:cxn>
                <a:cxn ang="0">
                  <a:pos x="116" y="82"/>
                </a:cxn>
                <a:cxn ang="0">
                  <a:pos x="64" y="36"/>
                </a:cxn>
              </a:cxnLst>
              <a:rect l="0" t="0" r="r" b="b"/>
              <a:pathLst>
                <a:path w="1314" h="1188">
                  <a:moveTo>
                    <a:pt x="44" y="20"/>
                  </a:moveTo>
                  <a:lnTo>
                    <a:pt x="41" y="59"/>
                  </a:lnTo>
                  <a:lnTo>
                    <a:pt x="26" y="44"/>
                  </a:lnTo>
                  <a:lnTo>
                    <a:pt x="8" y="129"/>
                  </a:lnTo>
                  <a:lnTo>
                    <a:pt x="0" y="228"/>
                  </a:lnTo>
                  <a:lnTo>
                    <a:pt x="35" y="329"/>
                  </a:lnTo>
                  <a:lnTo>
                    <a:pt x="116" y="353"/>
                  </a:lnTo>
                  <a:lnTo>
                    <a:pt x="107" y="329"/>
                  </a:lnTo>
                  <a:lnTo>
                    <a:pt x="151" y="364"/>
                  </a:lnTo>
                  <a:lnTo>
                    <a:pt x="189" y="403"/>
                  </a:lnTo>
                  <a:lnTo>
                    <a:pt x="273" y="443"/>
                  </a:lnTo>
                  <a:lnTo>
                    <a:pt x="376" y="452"/>
                  </a:lnTo>
                  <a:lnTo>
                    <a:pt x="501" y="458"/>
                  </a:lnTo>
                  <a:lnTo>
                    <a:pt x="553" y="452"/>
                  </a:lnTo>
                  <a:lnTo>
                    <a:pt x="507" y="432"/>
                  </a:lnTo>
                  <a:lnTo>
                    <a:pt x="487" y="380"/>
                  </a:lnTo>
                  <a:lnTo>
                    <a:pt x="524" y="423"/>
                  </a:lnTo>
                  <a:lnTo>
                    <a:pt x="571" y="449"/>
                  </a:lnTo>
                  <a:lnTo>
                    <a:pt x="614" y="473"/>
                  </a:lnTo>
                  <a:lnTo>
                    <a:pt x="658" y="467"/>
                  </a:lnTo>
                  <a:lnTo>
                    <a:pt x="629" y="446"/>
                  </a:lnTo>
                  <a:lnTo>
                    <a:pt x="600" y="421"/>
                  </a:lnTo>
                  <a:lnTo>
                    <a:pt x="647" y="438"/>
                  </a:lnTo>
                  <a:lnTo>
                    <a:pt x="692" y="473"/>
                  </a:lnTo>
                  <a:lnTo>
                    <a:pt x="844" y="490"/>
                  </a:lnTo>
                  <a:lnTo>
                    <a:pt x="994" y="514"/>
                  </a:lnTo>
                  <a:lnTo>
                    <a:pt x="1039" y="525"/>
                  </a:lnTo>
                  <a:lnTo>
                    <a:pt x="1001" y="747"/>
                  </a:lnTo>
                  <a:lnTo>
                    <a:pt x="1030" y="954"/>
                  </a:lnTo>
                  <a:lnTo>
                    <a:pt x="1033" y="1156"/>
                  </a:lnTo>
                  <a:lnTo>
                    <a:pt x="1129" y="1176"/>
                  </a:lnTo>
                  <a:lnTo>
                    <a:pt x="1213" y="1188"/>
                  </a:lnTo>
                  <a:lnTo>
                    <a:pt x="1314" y="1185"/>
                  </a:lnTo>
                  <a:lnTo>
                    <a:pt x="1309" y="896"/>
                  </a:lnTo>
                  <a:lnTo>
                    <a:pt x="1309" y="654"/>
                  </a:lnTo>
                  <a:lnTo>
                    <a:pt x="1294" y="520"/>
                  </a:lnTo>
                  <a:lnTo>
                    <a:pt x="1307" y="435"/>
                  </a:lnTo>
                  <a:lnTo>
                    <a:pt x="1298" y="342"/>
                  </a:lnTo>
                  <a:lnTo>
                    <a:pt x="1281" y="281"/>
                  </a:lnTo>
                  <a:lnTo>
                    <a:pt x="1208" y="234"/>
                  </a:lnTo>
                  <a:lnTo>
                    <a:pt x="1118" y="193"/>
                  </a:lnTo>
                  <a:lnTo>
                    <a:pt x="943" y="135"/>
                  </a:lnTo>
                  <a:lnTo>
                    <a:pt x="800" y="94"/>
                  </a:lnTo>
                  <a:lnTo>
                    <a:pt x="722" y="88"/>
                  </a:lnTo>
                  <a:lnTo>
                    <a:pt x="689" y="135"/>
                  </a:lnTo>
                  <a:lnTo>
                    <a:pt x="591" y="184"/>
                  </a:lnTo>
                  <a:lnTo>
                    <a:pt x="643" y="141"/>
                  </a:lnTo>
                  <a:lnTo>
                    <a:pt x="684" y="118"/>
                  </a:lnTo>
                  <a:lnTo>
                    <a:pt x="698" y="85"/>
                  </a:lnTo>
                  <a:lnTo>
                    <a:pt x="692" y="70"/>
                  </a:lnTo>
                  <a:lnTo>
                    <a:pt x="664" y="70"/>
                  </a:lnTo>
                  <a:lnTo>
                    <a:pt x="647" y="88"/>
                  </a:lnTo>
                  <a:lnTo>
                    <a:pt x="629" y="105"/>
                  </a:lnTo>
                  <a:lnTo>
                    <a:pt x="585" y="123"/>
                  </a:lnTo>
                  <a:lnTo>
                    <a:pt x="626" y="88"/>
                  </a:lnTo>
                  <a:lnTo>
                    <a:pt x="643" y="61"/>
                  </a:lnTo>
                  <a:lnTo>
                    <a:pt x="631" y="44"/>
                  </a:lnTo>
                  <a:lnTo>
                    <a:pt x="597" y="33"/>
                  </a:lnTo>
                  <a:lnTo>
                    <a:pt x="551" y="74"/>
                  </a:lnTo>
                  <a:lnTo>
                    <a:pt x="507" y="100"/>
                  </a:lnTo>
                  <a:lnTo>
                    <a:pt x="559" y="41"/>
                  </a:lnTo>
                  <a:lnTo>
                    <a:pt x="576" y="18"/>
                  </a:lnTo>
                  <a:lnTo>
                    <a:pt x="576" y="0"/>
                  </a:lnTo>
                  <a:lnTo>
                    <a:pt x="533" y="6"/>
                  </a:lnTo>
                  <a:lnTo>
                    <a:pt x="493" y="36"/>
                  </a:lnTo>
                  <a:lnTo>
                    <a:pt x="466" y="56"/>
                  </a:lnTo>
                  <a:lnTo>
                    <a:pt x="341" y="67"/>
                  </a:lnTo>
                  <a:lnTo>
                    <a:pt x="344" y="36"/>
                  </a:lnTo>
                  <a:lnTo>
                    <a:pt x="308" y="23"/>
                  </a:lnTo>
                  <a:lnTo>
                    <a:pt x="308" y="64"/>
                  </a:lnTo>
                  <a:lnTo>
                    <a:pt x="270" y="74"/>
                  </a:lnTo>
                  <a:lnTo>
                    <a:pt x="189" y="85"/>
                  </a:lnTo>
                  <a:lnTo>
                    <a:pt x="195" y="41"/>
                  </a:lnTo>
                  <a:lnTo>
                    <a:pt x="165" y="41"/>
                  </a:lnTo>
                  <a:lnTo>
                    <a:pt x="162" y="85"/>
                  </a:lnTo>
                  <a:lnTo>
                    <a:pt x="116" y="82"/>
                  </a:lnTo>
                  <a:lnTo>
                    <a:pt x="66" y="70"/>
                  </a:lnTo>
                  <a:lnTo>
                    <a:pt x="64" y="36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3" name="Freeform 105"/>
            <p:cNvSpPr>
              <a:spLocks/>
            </p:cNvSpPr>
            <p:nvPr/>
          </p:nvSpPr>
          <p:spPr bwMode="auto">
            <a:xfrm flipH="1">
              <a:off x="3938" y="2827"/>
              <a:ext cx="65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30"/>
                </a:cxn>
                <a:cxn ang="0">
                  <a:pos x="179" y="23"/>
                </a:cxn>
                <a:cxn ang="0">
                  <a:pos x="0" y="0"/>
                </a:cxn>
              </a:cxnLst>
              <a:rect l="0" t="0" r="r" b="b"/>
              <a:pathLst>
                <a:path w="179" h="30">
                  <a:moveTo>
                    <a:pt x="0" y="0"/>
                  </a:moveTo>
                  <a:lnTo>
                    <a:pt x="84" y="30"/>
                  </a:lnTo>
                  <a:lnTo>
                    <a:pt x="17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4" name="Freeform 106"/>
            <p:cNvSpPr>
              <a:spLocks/>
            </p:cNvSpPr>
            <p:nvPr/>
          </p:nvSpPr>
          <p:spPr bwMode="auto">
            <a:xfrm flipH="1">
              <a:off x="4028" y="2808"/>
              <a:ext cx="3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109" y="34"/>
                </a:cxn>
                <a:cxn ang="0">
                  <a:pos x="27" y="36"/>
                </a:cxn>
                <a:cxn ang="0">
                  <a:pos x="0" y="0"/>
                </a:cxn>
              </a:cxnLst>
              <a:rect l="0" t="0" r="r" b="b"/>
              <a:pathLst>
                <a:path w="109" h="36">
                  <a:moveTo>
                    <a:pt x="0" y="0"/>
                  </a:moveTo>
                  <a:lnTo>
                    <a:pt x="29" y="23"/>
                  </a:lnTo>
                  <a:lnTo>
                    <a:pt x="109" y="34"/>
                  </a:lnTo>
                  <a:lnTo>
                    <a:pt x="27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5" name="Freeform 107"/>
            <p:cNvSpPr>
              <a:spLocks/>
            </p:cNvSpPr>
            <p:nvPr/>
          </p:nvSpPr>
          <p:spPr bwMode="auto">
            <a:xfrm flipH="1">
              <a:off x="3843" y="2798"/>
              <a:ext cx="60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8"/>
                </a:cxn>
                <a:cxn ang="0">
                  <a:pos x="90" y="20"/>
                </a:cxn>
                <a:cxn ang="0">
                  <a:pos x="90" y="48"/>
                </a:cxn>
                <a:cxn ang="0">
                  <a:pos x="95" y="79"/>
                </a:cxn>
                <a:cxn ang="0">
                  <a:pos x="167" y="91"/>
                </a:cxn>
                <a:cxn ang="0">
                  <a:pos x="81" y="88"/>
                </a:cxn>
                <a:cxn ang="0">
                  <a:pos x="66" y="30"/>
                </a:cxn>
                <a:cxn ang="0">
                  <a:pos x="0" y="0"/>
                </a:cxn>
              </a:cxnLst>
              <a:rect l="0" t="0" r="r" b="b"/>
              <a:pathLst>
                <a:path w="167" h="91">
                  <a:moveTo>
                    <a:pt x="0" y="0"/>
                  </a:moveTo>
                  <a:lnTo>
                    <a:pt x="75" y="8"/>
                  </a:lnTo>
                  <a:lnTo>
                    <a:pt x="90" y="20"/>
                  </a:lnTo>
                  <a:lnTo>
                    <a:pt x="90" y="48"/>
                  </a:lnTo>
                  <a:lnTo>
                    <a:pt x="95" y="79"/>
                  </a:lnTo>
                  <a:lnTo>
                    <a:pt x="167" y="91"/>
                  </a:lnTo>
                  <a:lnTo>
                    <a:pt x="81" y="88"/>
                  </a:lnTo>
                  <a:lnTo>
                    <a:pt x="66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6" name="Freeform 108"/>
            <p:cNvSpPr>
              <a:spLocks/>
            </p:cNvSpPr>
            <p:nvPr/>
          </p:nvSpPr>
          <p:spPr bwMode="auto">
            <a:xfrm flipH="1">
              <a:off x="3648" y="2871"/>
              <a:ext cx="195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7"/>
                </a:cxn>
                <a:cxn ang="0">
                  <a:pos x="280" y="40"/>
                </a:cxn>
                <a:cxn ang="0">
                  <a:pos x="385" y="46"/>
                </a:cxn>
                <a:cxn ang="0">
                  <a:pos x="470" y="64"/>
                </a:cxn>
                <a:cxn ang="0">
                  <a:pos x="503" y="110"/>
                </a:cxn>
                <a:cxn ang="0">
                  <a:pos x="544" y="136"/>
                </a:cxn>
                <a:cxn ang="0">
                  <a:pos x="503" y="127"/>
                </a:cxn>
                <a:cxn ang="0">
                  <a:pos x="465" y="76"/>
                </a:cxn>
                <a:cxn ang="0">
                  <a:pos x="350" y="53"/>
                </a:cxn>
                <a:cxn ang="0">
                  <a:pos x="280" y="53"/>
                </a:cxn>
                <a:cxn ang="0">
                  <a:pos x="225" y="40"/>
                </a:cxn>
                <a:cxn ang="0">
                  <a:pos x="131" y="16"/>
                </a:cxn>
                <a:cxn ang="0">
                  <a:pos x="0" y="0"/>
                </a:cxn>
              </a:cxnLst>
              <a:rect l="0" t="0" r="r" b="b"/>
              <a:pathLst>
                <a:path w="544" h="136">
                  <a:moveTo>
                    <a:pt x="0" y="0"/>
                  </a:moveTo>
                  <a:lnTo>
                    <a:pt x="138" y="7"/>
                  </a:lnTo>
                  <a:lnTo>
                    <a:pt x="280" y="40"/>
                  </a:lnTo>
                  <a:lnTo>
                    <a:pt x="385" y="46"/>
                  </a:lnTo>
                  <a:lnTo>
                    <a:pt x="470" y="64"/>
                  </a:lnTo>
                  <a:lnTo>
                    <a:pt x="503" y="110"/>
                  </a:lnTo>
                  <a:lnTo>
                    <a:pt x="544" y="136"/>
                  </a:lnTo>
                  <a:lnTo>
                    <a:pt x="503" y="127"/>
                  </a:lnTo>
                  <a:lnTo>
                    <a:pt x="465" y="76"/>
                  </a:lnTo>
                  <a:lnTo>
                    <a:pt x="350" y="53"/>
                  </a:lnTo>
                  <a:lnTo>
                    <a:pt x="280" y="53"/>
                  </a:lnTo>
                  <a:lnTo>
                    <a:pt x="225" y="40"/>
                  </a:lnTo>
                  <a:lnTo>
                    <a:pt x="1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7" name="Freeform 109"/>
            <p:cNvSpPr>
              <a:spLocks/>
            </p:cNvSpPr>
            <p:nvPr/>
          </p:nvSpPr>
          <p:spPr bwMode="auto">
            <a:xfrm flipH="1">
              <a:off x="3868" y="2235"/>
              <a:ext cx="170" cy="179"/>
            </a:xfrm>
            <a:custGeom>
              <a:avLst/>
              <a:gdLst/>
              <a:ahLst/>
              <a:cxnLst>
                <a:cxn ang="0">
                  <a:pos x="318" y="17"/>
                </a:cxn>
                <a:cxn ang="0">
                  <a:pos x="359" y="47"/>
                </a:cxn>
                <a:cxn ang="0">
                  <a:pos x="381" y="84"/>
                </a:cxn>
                <a:cxn ang="0">
                  <a:pos x="402" y="124"/>
                </a:cxn>
                <a:cxn ang="0">
                  <a:pos x="414" y="144"/>
                </a:cxn>
                <a:cxn ang="0">
                  <a:pos x="414" y="167"/>
                </a:cxn>
                <a:cxn ang="0">
                  <a:pos x="404" y="193"/>
                </a:cxn>
                <a:cxn ang="0">
                  <a:pos x="424" y="214"/>
                </a:cxn>
                <a:cxn ang="0">
                  <a:pos x="456" y="270"/>
                </a:cxn>
                <a:cxn ang="0">
                  <a:pos x="472" y="300"/>
                </a:cxn>
                <a:cxn ang="0">
                  <a:pos x="472" y="310"/>
                </a:cxn>
                <a:cxn ang="0">
                  <a:pos x="469" y="320"/>
                </a:cxn>
                <a:cxn ang="0">
                  <a:pos x="455" y="323"/>
                </a:cxn>
                <a:cxn ang="0">
                  <a:pos x="434" y="324"/>
                </a:cxn>
                <a:cxn ang="0">
                  <a:pos x="423" y="328"/>
                </a:cxn>
                <a:cxn ang="0">
                  <a:pos x="424" y="351"/>
                </a:cxn>
                <a:cxn ang="0">
                  <a:pos x="430" y="377"/>
                </a:cxn>
                <a:cxn ang="0">
                  <a:pos x="418" y="392"/>
                </a:cxn>
                <a:cxn ang="0">
                  <a:pos x="422" y="411"/>
                </a:cxn>
                <a:cxn ang="0">
                  <a:pos x="412" y="424"/>
                </a:cxn>
                <a:cxn ang="0">
                  <a:pos x="403" y="458"/>
                </a:cxn>
                <a:cxn ang="0">
                  <a:pos x="388" y="469"/>
                </a:cxn>
                <a:cxn ang="0">
                  <a:pos x="366" y="469"/>
                </a:cxn>
                <a:cxn ang="0">
                  <a:pos x="335" y="463"/>
                </a:cxn>
                <a:cxn ang="0">
                  <a:pos x="302" y="458"/>
                </a:cxn>
                <a:cxn ang="0">
                  <a:pos x="305" y="520"/>
                </a:cxn>
                <a:cxn ang="0">
                  <a:pos x="54" y="438"/>
                </a:cxn>
                <a:cxn ang="0">
                  <a:pos x="74" y="390"/>
                </a:cxn>
                <a:cxn ang="0">
                  <a:pos x="69" y="353"/>
                </a:cxn>
                <a:cxn ang="0">
                  <a:pos x="0" y="283"/>
                </a:cxn>
                <a:cxn ang="0">
                  <a:pos x="0" y="99"/>
                </a:cxn>
                <a:cxn ang="0">
                  <a:pos x="46" y="49"/>
                </a:cxn>
                <a:cxn ang="0">
                  <a:pos x="105" y="22"/>
                </a:cxn>
                <a:cxn ang="0">
                  <a:pos x="166" y="0"/>
                </a:cxn>
                <a:cxn ang="0">
                  <a:pos x="246" y="11"/>
                </a:cxn>
                <a:cxn ang="0">
                  <a:pos x="318" y="17"/>
                </a:cxn>
              </a:cxnLst>
              <a:rect l="0" t="0" r="r" b="b"/>
              <a:pathLst>
                <a:path w="472" h="520">
                  <a:moveTo>
                    <a:pt x="318" y="17"/>
                  </a:moveTo>
                  <a:lnTo>
                    <a:pt x="359" y="47"/>
                  </a:lnTo>
                  <a:lnTo>
                    <a:pt x="381" y="84"/>
                  </a:lnTo>
                  <a:lnTo>
                    <a:pt x="402" y="124"/>
                  </a:lnTo>
                  <a:lnTo>
                    <a:pt x="414" y="144"/>
                  </a:lnTo>
                  <a:lnTo>
                    <a:pt x="414" y="167"/>
                  </a:lnTo>
                  <a:lnTo>
                    <a:pt x="404" y="193"/>
                  </a:lnTo>
                  <a:lnTo>
                    <a:pt x="424" y="214"/>
                  </a:lnTo>
                  <a:lnTo>
                    <a:pt x="456" y="270"/>
                  </a:lnTo>
                  <a:lnTo>
                    <a:pt x="472" y="300"/>
                  </a:lnTo>
                  <a:lnTo>
                    <a:pt x="472" y="310"/>
                  </a:lnTo>
                  <a:lnTo>
                    <a:pt x="469" y="320"/>
                  </a:lnTo>
                  <a:lnTo>
                    <a:pt x="455" y="323"/>
                  </a:lnTo>
                  <a:lnTo>
                    <a:pt x="434" y="324"/>
                  </a:lnTo>
                  <a:lnTo>
                    <a:pt x="423" y="328"/>
                  </a:lnTo>
                  <a:lnTo>
                    <a:pt x="424" y="351"/>
                  </a:lnTo>
                  <a:lnTo>
                    <a:pt x="430" y="377"/>
                  </a:lnTo>
                  <a:lnTo>
                    <a:pt x="418" y="392"/>
                  </a:lnTo>
                  <a:lnTo>
                    <a:pt x="422" y="411"/>
                  </a:lnTo>
                  <a:lnTo>
                    <a:pt x="412" y="424"/>
                  </a:lnTo>
                  <a:lnTo>
                    <a:pt x="403" y="458"/>
                  </a:lnTo>
                  <a:lnTo>
                    <a:pt x="388" y="469"/>
                  </a:lnTo>
                  <a:lnTo>
                    <a:pt x="366" y="469"/>
                  </a:lnTo>
                  <a:lnTo>
                    <a:pt x="335" y="463"/>
                  </a:lnTo>
                  <a:lnTo>
                    <a:pt x="302" y="458"/>
                  </a:lnTo>
                  <a:lnTo>
                    <a:pt x="305" y="520"/>
                  </a:lnTo>
                  <a:lnTo>
                    <a:pt x="54" y="438"/>
                  </a:lnTo>
                  <a:lnTo>
                    <a:pt x="74" y="390"/>
                  </a:lnTo>
                  <a:lnTo>
                    <a:pt x="69" y="353"/>
                  </a:lnTo>
                  <a:lnTo>
                    <a:pt x="0" y="283"/>
                  </a:lnTo>
                  <a:lnTo>
                    <a:pt x="0" y="99"/>
                  </a:lnTo>
                  <a:lnTo>
                    <a:pt x="46" y="49"/>
                  </a:lnTo>
                  <a:lnTo>
                    <a:pt x="105" y="22"/>
                  </a:lnTo>
                  <a:lnTo>
                    <a:pt x="166" y="0"/>
                  </a:lnTo>
                  <a:lnTo>
                    <a:pt x="246" y="11"/>
                  </a:lnTo>
                  <a:lnTo>
                    <a:pt x="318" y="17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8" name="Freeform 110"/>
            <p:cNvSpPr>
              <a:spLocks/>
            </p:cNvSpPr>
            <p:nvPr/>
          </p:nvSpPr>
          <p:spPr bwMode="auto">
            <a:xfrm flipH="1">
              <a:off x="3878" y="2342"/>
              <a:ext cx="10" cy="2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0" y="5"/>
                </a:cxn>
                <a:cxn ang="0">
                  <a:pos x="7" y="4"/>
                </a:cxn>
                <a:cxn ang="0">
                  <a:pos x="2" y="5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26" y="2"/>
                </a:cxn>
              </a:cxnLst>
              <a:rect l="0" t="0" r="r" b="b"/>
              <a:pathLst>
                <a:path w="26" h="5">
                  <a:moveTo>
                    <a:pt x="26" y="2"/>
                  </a:moveTo>
                  <a:lnTo>
                    <a:pt x="20" y="5"/>
                  </a:lnTo>
                  <a:lnTo>
                    <a:pt x="7" y="4"/>
                  </a:lnTo>
                  <a:lnTo>
                    <a:pt x="2" y="5"/>
                  </a:lnTo>
                  <a:lnTo>
                    <a:pt x="0" y="1"/>
                  </a:lnTo>
                  <a:lnTo>
                    <a:pt x="8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9" name="Freeform 111"/>
            <p:cNvSpPr>
              <a:spLocks/>
            </p:cNvSpPr>
            <p:nvPr/>
          </p:nvSpPr>
          <p:spPr bwMode="auto">
            <a:xfrm flipH="1">
              <a:off x="3888" y="2334"/>
              <a:ext cx="2" cy="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2" y="19"/>
                </a:cxn>
                <a:cxn ang="0">
                  <a:pos x="0" y="7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3" y="5"/>
                  </a:lnTo>
                  <a:lnTo>
                    <a:pt x="3" y="10"/>
                  </a:lnTo>
                  <a:lnTo>
                    <a:pt x="2" y="19"/>
                  </a:lnTo>
                  <a:lnTo>
                    <a:pt x="0" y="7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0" name="Freeform 112"/>
            <p:cNvSpPr>
              <a:spLocks/>
            </p:cNvSpPr>
            <p:nvPr/>
          </p:nvSpPr>
          <p:spPr bwMode="auto">
            <a:xfrm flipH="1">
              <a:off x="3893" y="2312"/>
              <a:ext cx="5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2"/>
                </a:cxn>
                <a:cxn ang="0">
                  <a:pos x="11" y="38"/>
                </a:cxn>
                <a:cxn ang="0">
                  <a:pos x="5" y="28"/>
                </a:cxn>
                <a:cxn ang="0">
                  <a:pos x="0" y="0"/>
                </a:cxn>
              </a:cxnLst>
              <a:rect l="0" t="0" r="r" b="b"/>
              <a:pathLst>
                <a:path w="11" h="38">
                  <a:moveTo>
                    <a:pt x="0" y="0"/>
                  </a:moveTo>
                  <a:lnTo>
                    <a:pt x="8" y="22"/>
                  </a:lnTo>
                  <a:lnTo>
                    <a:pt x="11" y="38"/>
                  </a:lnTo>
                  <a:lnTo>
                    <a:pt x="5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1" name="Freeform 113"/>
            <p:cNvSpPr>
              <a:spLocks/>
            </p:cNvSpPr>
            <p:nvPr/>
          </p:nvSpPr>
          <p:spPr bwMode="auto">
            <a:xfrm flipH="1">
              <a:off x="3898" y="2300"/>
              <a:ext cx="17" cy="1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39" y="18"/>
                </a:cxn>
                <a:cxn ang="0">
                  <a:pos x="41" y="23"/>
                </a:cxn>
                <a:cxn ang="0">
                  <a:pos x="41" y="26"/>
                </a:cxn>
                <a:cxn ang="0">
                  <a:pos x="44" y="32"/>
                </a:cxn>
                <a:cxn ang="0">
                  <a:pos x="37" y="22"/>
                </a:cxn>
                <a:cxn ang="0">
                  <a:pos x="28" y="22"/>
                </a:cxn>
                <a:cxn ang="0">
                  <a:pos x="17" y="18"/>
                </a:cxn>
                <a:cxn ang="0">
                  <a:pos x="0" y="17"/>
                </a:cxn>
                <a:cxn ang="0">
                  <a:pos x="17" y="6"/>
                </a:cxn>
                <a:cxn ang="0">
                  <a:pos x="50" y="0"/>
                </a:cxn>
              </a:cxnLst>
              <a:rect l="0" t="0" r="r" b="b"/>
              <a:pathLst>
                <a:path w="50" h="32">
                  <a:moveTo>
                    <a:pt x="50" y="0"/>
                  </a:moveTo>
                  <a:lnTo>
                    <a:pt x="39" y="18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4" y="32"/>
                  </a:lnTo>
                  <a:lnTo>
                    <a:pt x="37" y="22"/>
                  </a:lnTo>
                  <a:lnTo>
                    <a:pt x="28" y="22"/>
                  </a:lnTo>
                  <a:lnTo>
                    <a:pt x="17" y="18"/>
                  </a:lnTo>
                  <a:lnTo>
                    <a:pt x="0" y="17"/>
                  </a:lnTo>
                  <a:lnTo>
                    <a:pt x="17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2" name="Freeform 114"/>
            <p:cNvSpPr>
              <a:spLocks/>
            </p:cNvSpPr>
            <p:nvPr/>
          </p:nvSpPr>
          <p:spPr bwMode="auto">
            <a:xfrm flipH="1">
              <a:off x="3893" y="2283"/>
              <a:ext cx="30" cy="10"/>
            </a:xfrm>
            <a:custGeom>
              <a:avLst/>
              <a:gdLst/>
              <a:ahLst/>
              <a:cxnLst>
                <a:cxn ang="0">
                  <a:pos x="86" y="15"/>
                </a:cxn>
                <a:cxn ang="0">
                  <a:pos x="82" y="27"/>
                </a:cxn>
                <a:cxn ang="0">
                  <a:pos x="73" y="31"/>
                </a:cxn>
                <a:cxn ang="0">
                  <a:pos x="59" y="22"/>
                </a:cxn>
                <a:cxn ang="0">
                  <a:pos x="42" y="15"/>
                </a:cxn>
                <a:cxn ang="0">
                  <a:pos x="14" y="15"/>
                </a:cxn>
                <a:cxn ang="0">
                  <a:pos x="0" y="16"/>
                </a:cxn>
                <a:cxn ang="0">
                  <a:pos x="22" y="8"/>
                </a:cxn>
                <a:cxn ang="0">
                  <a:pos x="37" y="4"/>
                </a:cxn>
                <a:cxn ang="0">
                  <a:pos x="35" y="0"/>
                </a:cxn>
                <a:cxn ang="0">
                  <a:pos x="50" y="6"/>
                </a:cxn>
                <a:cxn ang="0">
                  <a:pos x="48" y="2"/>
                </a:cxn>
                <a:cxn ang="0">
                  <a:pos x="60" y="8"/>
                </a:cxn>
                <a:cxn ang="0">
                  <a:pos x="71" y="8"/>
                </a:cxn>
                <a:cxn ang="0">
                  <a:pos x="86" y="15"/>
                </a:cxn>
              </a:cxnLst>
              <a:rect l="0" t="0" r="r" b="b"/>
              <a:pathLst>
                <a:path w="86" h="31">
                  <a:moveTo>
                    <a:pt x="86" y="15"/>
                  </a:moveTo>
                  <a:lnTo>
                    <a:pt x="82" y="27"/>
                  </a:lnTo>
                  <a:lnTo>
                    <a:pt x="73" y="31"/>
                  </a:lnTo>
                  <a:lnTo>
                    <a:pt x="59" y="22"/>
                  </a:lnTo>
                  <a:lnTo>
                    <a:pt x="42" y="15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22" y="8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50" y="6"/>
                  </a:lnTo>
                  <a:lnTo>
                    <a:pt x="48" y="2"/>
                  </a:lnTo>
                  <a:lnTo>
                    <a:pt x="60" y="8"/>
                  </a:lnTo>
                  <a:lnTo>
                    <a:pt x="71" y="8"/>
                  </a:lnTo>
                  <a:lnTo>
                    <a:pt x="86" y="1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3" name="Freeform 115"/>
            <p:cNvSpPr>
              <a:spLocks/>
            </p:cNvSpPr>
            <p:nvPr/>
          </p:nvSpPr>
          <p:spPr bwMode="auto">
            <a:xfrm flipH="1">
              <a:off x="3963" y="2298"/>
              <a:ext cx="17" cy="34"/>
            </a:xfrm>
            <a:custGeom>
              <a:avLst/>
              <a:gdLst/>
              <a:ahLst/>
              <a:cxnLst>
                <a:cxn ang="0">
                  <a:pos x="49" y="19"/>
                </a:cxn>
                <a:cxn ang="0">
                  <a:pos x="34" y="7"/>
                </a:cxn>
                <a:cxn ang="0">
                  <a:pos x="16" y="10"/>
                </a:cxn>
                <a:cxn ang="0">
                  <a:pos x="7" y="27"/>
                </a:cxn>
                <a:cxn ang="0">
                  <a:pos x="5" y="50"/>
                </a:cxn>
                <a:cxn ang="0">
                  <a:pos x="7" y="68"/>
                </a:cxn>
                <a:cxn ang="0">
                  <a:pos x="13" y="82"/>
                </a:cxn>
                <a:cxn ang="0">
                  <a:pos x="21" y="59"/>
                </a:cxn>
                <a:cxn ang="0">
                  <a:pos x="30" y="47"/>
                </a:cxn>
                <a:cxn ang="0">
                  <a:pos x="46" y="38"/>
                </a:cxn>
                <a:cxn ang="0">
                  <a:pos x="33" y="56"/>
                </a:cxn>
                <a:cxn ang="0">
                  <a:pos x="19" y="72"/>
                </a:cxn>
                <a:cxn ang="0">
                  <a:pos x="18" y="86"/>
                </a:cxn>
                <a:cxn ang="0">
                  <a:pos x="24" y="99"/>
                </a:cxn>
                <a:cxn ang="0">
                  <a:pos x="32" y="101"/>
                </a:cxn>
                <a:cxn ang="0">
                  <a:pos x="12" y="96"/>
                </a:cxn>
                <a:cxn ang="0">
                  <a:pos x="1" y="75"/>
                </a:cxn>
                <a:cxn ang="0">
                  <a:pos x="0" y="47"/>
                </a:cxn>
                <a:cxn ang="0">
                  <a:pos x="1" y="22"/>
                </a:cxn>
                <a:cxn ang="0">
                  <a:pos x="13" y="5"/>
                </a:cxn>
                <a:cxn ang="0">
                  <a:pos x="28" y="0"/>
                </a:cxn>
                <a:cxn ang="0">
                  <a:pos x="42" y="3"/>
                </a:cxn>
                <a:cxn ang="0">
                  <a:pos x="49" y="19"/>
                </a:cxn>
              </a:cxnLst>
              <a:rect l="0" t="0" r="r" b="b"/>
              <a:pathLst>
                <a:path w="49" h="101">
                  <a:moveTo>
                    <a:pt x="49" y="19"/>
                  </a:moveTo>
                  <a:lnTo>
                    <a:pt x="34" y="7"/>
                  </a:lnTo>
                  <a:lnTo>
                    <a:pt x="16" y="10"/>
                  </a:lnTo>
                  <a:lnTo>
                    <a:pt x="7" y="27"/>
                  </a:lnTo>
                  <a:lnTo>
                    <a:pt x="5" y="50"/>
                  </a:lnTo>
                  <a:lnTo>
                    <a:pt x="7" y="68"/>
                  </a:lnTo>
                  <a:lnTo>
                    <a:pt x="13" y="82"/>
                  </a:lnTo>
                  <a:lnTo>
                    <a:pt x="21" y="59"/>
                  </a:lnTo>
                  <a:lnTo>
                    <a:pt x="30" y="47"/>
                  </a:lnTo>
                  <a:lnTo>
                    <a:pt x="46" y="38"/>
                  </a:lnTo>
                  <a:lnTo>
                    <a:pt x="33" y="56"/>
                  </a:lnTo>
                  <a:lnTo>
                    <a:pt x="19" y="72"/>
                  </a:lnTo>
                  <a:lnTo>
                    <a:pt x="18" y="86"/>
                  </a:lnTo>
                  <a:lnTo>
                    <a:pt x="24" y="99"/>
                  </a:lnTo>
                  <a:lnTo>
                    <a:pt x="32" y="101"/>
                  </a:lnTo>
                  <a:lnTo>
                    <a:pt x="12" y="96"/>
                  </a:lnTo>
                  <a:lnTo>
                    <a:pt x="1" y="75"/>
                  </a:lnTo>
                  <a:lnTo>
                    <a:pt x="0" y="47"/>
                  </a:lnTo>
                  <a:lnTo>
                    <a:pt x="1" y="22"/>
                  </a:lnTo>
                  <a:lnTo>
                    <a:pt x="13" y="5"/>
                  </a:lnTo>
                  <a:lnTo>
                    <a:pt x="28" y="0"/>
                  </a:lnTo>
                  <a:lnTo>
                    <a:pt x="42" y="3"/>
                  </a:lnTo>
                  <a:lnTo>
                    <a:pt x="49" y="19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4" name="Freeform 116"/>
            <p:cNvSpPr>
              <a:spLocks/>
            </p:cNvSpPr>
            <p:nvPr/>
          </p:nvSpPr>
          <p:spPr bwMode="auto">
            <a:xfrm flipH="1">
              <a:off x="3958" y="2293"/>
              <a:ext cx="27" cy="46"/>
            </a:xfrm>
            <a:custGeom>
              <a:avLst/>
              <a:gdLst/>
              <a:ahLst/>
              <a:cxnLst>
                <a:cxn ang="0">
                  <a:pos x="82" y="33"/>
                </a:cxn>
                <a:cxn ang="0">
                  <a:pos x="68" y="11"/>
                </a:cxn>
                <a:cxn ang="0">
                  <a:pos x="48" y="6"/>
                </a:cxn>
                <a:cxn ang="0">
                  <a:pos x="22" y="10"/>
                </a:cxn>
                <a:cxn ang="0">
                  <a:pos x="12" y="22"/>
                </a:cxn>
                <a:cxn ang="0">
                  <a:pos x="6" y="43"/>
                </a:cxn>
                <a:cxn ang="0">
                  <a:pos x="6" y="59"/>
                </a:cxn>
                <a:cxn ang="0">
                  <a:pos x="10" y="70"/>
                </a:cxn>
                <a:cxn ang="0">
                  <a:pos x="10" y="88"/>
                </a:cxn>
                <a:cxn ang="0">
                  <a:pos x="13" y="107"/>
                </a:cxn>
                <a:cxn ang="0">
                  <a:pos x="31" y="127"/>
                </a:cxn>
                <a:cxn ang="0">
                  <a:pos x="42" y="127"/>
                </a:cxn>
                <a:cxn ang="0">
                  <a:pos x="56" y="127"/>
                </a:cxn>
                <a:cxn ang="0">
                  <a:pos x="56" y="129"/>
                </a:cxn>
                <a:cxn ang="0">
                  <a:pos x="46" y="137"/>
                </a:cxn>
                <a:cxn ang="0">
                  <a:pos x="33" y="135"/>
                </a:cxn>
                <a:cxn ang="0">
                  <a:pos x="18" y="129"/>
                </a:cxn>
                <a:cxn ang="0">
                  <a:pos x="5" y="108"/>
                </a:cxn>
                <a:cxn ang="0">
                  <a:pos x="4" y="76"/>
                </a:cxn>
                <a:cxn ang="0">
                  <a:pos x="0" y="55"/>
                </a:cxn>
                <a:cxn ang="0">
                  <a:pos x="0" y="36"/>
                </a:cxn>
                <a:cxn ang="0">
                  <a:pos x="8" y="20"/>
                </a:cxn>
                <a:cxn ang="0">
                  <a:pos x="16" y="6"/>
                </a:cxn>
                <a:cxn ang="0">
                  <a:pos x="38" y="0"/>
                </a:cxn>
                <a:cxn ang="0">
                  <a:pos x="68" y="4"/>
                </a:cxn>
                <a:cxn ang="0">
                  <a:pos x="80" y="11"/>
                </a:cxn>
                <a:cxn ang="0">
                  <a:pos x="82" y="33"/>
                </a:cxn>
              </a:cxnLst>
              <a:rect l="0" t="0" r="r" b="b"/>
              <a:pathLst>
                <a:path w="82" h="137">
                  <a:moveTo>
                    <a:pt x="82" y="33"/>
                  </a:moveTo>
                  <a:lnTo>
                    <a:pt x="68" y="11"/>
                  </a:lnTo>
                  <a:lnTo>
                    <a:pt x="48" y="6"/>
                  </a:lnTo>
                  <a:lnTo>
                    <a:pt x="22" y="10"/>
                  </a:lnTo>
                  <a:lnTo>
                    <a:pt x="12" y="22"/>
                  </a:lnTo>
                  <a:lnTo>
                    <a:pt x="6" y="43"/>
                  </a:lnTo>
                  <a:lnTo>
                    <a:pt x="6" y="59"/>
                  </a:lnTo>
                  <a:lnTo>
                    <a:pt x="10" y="70"/>
                  </a:lnTo>
                  <a:lnTo>
                    <a:pt x="10" y="88"/>
                  </a:lnTo>
                  <a:lnTo>
                    <a:pt x="13" y="107"/>
                  </a:lnTo>
                  <a:lnTo>
                    <a:pt x="31" y="127"/>
                  </a:lnTo>
                  <a:lnTo>
                    <a:pt x="42" y="127"/>
                  </a:lnTo>
                  <a:lnTo>
                    <a:pt x="56" y="127"/>
                  </a:lnTo>
                  <a:lnTo>
                    <a:pt x="56" y="129"/>
                  </a:lnTo>
                  <a:lnTo>
                    <a:pt x="46" y="137"/>
                  </a:lnTo>
                  <a:lnTo>
                    <a:pt x="33" y="135"/>
                  </a:lnTo>
                  <a:lnTo>
                    <a:pt x="18" y="129"/>
                  </a:lnTo>
                  <a:lnTo>
                    <a:pt x="5" y="108"/>
                  </a:lnTo>
                  <a:lnTo>
                    <a:pt x="4" y="76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8" y="20"/>
                  </a:lnTo>
                  <a:lnTo>
                    <a:pt x="16" y="6"/>
                  </a:lnTo>
                  <a:lnTo>
                    <a:pt x="38" y="0"/>
                  </a:lnTo>
                  <a:lnTo>
                    <a:pt x="68" y="4"/>
                  </a:lnTo>
                  <a:lnTo>
                    <a:pt x="80" y="11"/>
                  </a:lnTo>
                  <a:lnTo>
                    <a:pt x="82" y="3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5" name="Freeform 117"/>
            <p:cNvSpPr>
              <a:spLocks/>
            </p:cNvSpPr>
            <p:nvPr/>
          </p:nvSpPr>
          <p:spPr bwMode="auto">
            <a:xfrm flipH="1">
              <a:off x="3943" y="2344"/>
              <a:ext cx="2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5"/>
                </a:cxn>
                <a:cxn ang="0">
                  <a:pos x="24" y="51"/>
                </a:cxn>
                <a:cxn ang="0">
                  <a:pos x="41" y="75"/>
                </a:cxn>
                <a:cxn ang="0">
                  <a:pos x="63" y="105"/>
                </a:cxn>
                <a:cxn ang="0">
                  <a:pos x="74" y="115"/>
                </a:cxn>
                <a:cxn ang="0">
                  <a:pos x="49" y="101"/>
                </a:cxn>
                <a:cxn ang="0">
                  <a:pos x="30" y="74"/>
                </a:cxn>
                <a:cxn ang="0">
                  <a:pos x="11" y="42"/>
                </a:cxn>
                <a:cxn ang="0">
                  <a:pos x="0" y="0"/>
                </a:cxn>
              </a:cxnLst>
              <a:rect l="0" t="0" r="r" b="b"/>
              <a:pathLst>
                <a:path w="74" h="115">
                  <a:moveTo>
                    <a:pt x="0" y="0"/>
                  </a:moveTo>
                  <a:lnTo>
                    <a:pt x="9" y="25"/>
                  </a:lnTo>
                  <a:lnTo>
                    <a:pt x="24" y="51"/>
                  </a:lnTo>
                  <a:lnTo>
                    <a:pt x="41" y="75"/>
                  </a:lnTo>
                  <a:lnTo>
                    <a:pt x="63" y="105"/>
                  </a:lnTo>
                  <a:lnTo>
                    <a:pt x="74" y="115"/>
                  </a:lnTo>
                  <a:lnTo>
                    <a:pt x="49" y="101"/>
                  </a:lnTo>
                  <a:lnTo>
                    <a:pt x="30" y="74"/>
                  </a:lnTo>
                  <a:lnTo>
                    <a:pt x="1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6" name="Freeform 118"/>
            <p:cNvSpPr>
              <a:spLocks/>
            </p:cNvSpPr>
            <p:nvPr/>
          </p:nvSpPr>
          <p:spPr bwMode="auto">
            <a:xfrm flipH="1">
              <a:off x="3898" y="2208"/>
              <a:ext cx="152" cy="151"/>
            </a:xfrm>
            <a:custGeom>
              <a:avLst/>
              <a:gdLst/>
              <a:ahLst/>
              <a:cxnLst>
                <a:cxn ang="0">
                  <a:pos x="393" y="124"/>
                </a:cxn>
                <a:cxn ang="0">
                  <a:pos x="328" y="114"/>
                </a:cxn>
                <a:cxn ang="0">
                  <a:pos x="285" y="120"/>
                </a:cxn>
                <a:cxn ang="0">
                  <a:pos x="259" y="150"/>
                </a:cxn>
                <a:cxn ang="0">
                  <a:pos x="275" y="187"/>
                </a:cxn>
                <a:cxn ang="0">
                  <a:pos x="295" y="201"/>
                </a:cxn>
                <a:cxn ang="0">
                  <a:pos x="301" y="235"/>
                </a:cxn>
                <a:cxn ang="0">
                  <a:pos x="289" y="258"/>
                </a:cxn>
                <a:cxn ang="0">
                  <a:pos x="299" y="292"/>
                </a:cxn>
                <a:cxn ang="0">
                  <a:pos x="273" y="292"/>
                </a:cxn>
                <a:cxn ang="0">
                  <a:pos x="266" y="253"/>
                </a:cxn>
                <a:cxn ang="0">
                  <a:pos x="249" y="235"/>
                </a:cxn>
                <a:cxn ang="0">
                  <a:pos x="217" y="235"/>
                </a:cxn>
                <a:cxn ang="0">
                  <a:pos x="186" y="244"/>
                </a:cxn>
                <a:cxn ang="0">
                  <a:pos x="176" y="270"/>
                </a:cxn>
                <a:cxn ang="0">
                  <a:pos x="172" y="306"/>
                </a:cxn>
                <a:cxn ang="0">
                  <a:pos x="176" y="332"/>
                </a:cxn>
                <a:cxn ang="0">
                  <a:pos x="176" y="351"/>
                </a:cxn>
                <a:cxn ang="0">
                  <a:pos x="174" y="374"/>
                </a:cxn>
                <a:cxn ang="0">
                  <a:pos x="154" y="394"/>
                </a:cxn>
                <a:cxn ang="0">
                  <a:pos x="139" y="406"/>
                </a:cxn>
                <a:cxn ang="0">
                  <a:pos x="103" y="431"/>
                </a:cxn>
                <a:cxn ang="0">
                  <a:pos x="33" y="358"/>
                </a:cxn>
                <a:cxn ang="0">
                  <a:pos x="12" y="300"/>
                </a:cxn>
                <a:cxn ang="0">
                  <a:pos x="4" y="206"/>
                </a:cxn>
                <a:cxn ang="0">
                  <a:pos x="0" y="138"/>
                </a:cxn>
                <a:cxn ang="0">
                  <a:pos x="8" y="74"/>
                </a:cxn>
                <a:cxn ang="0">
                  <a:pos x="27" y="38"/>
                </a:cxn>
                <a:cxn ang="0">
                  <a:pos x="69" y="13"/>
                </a:cxn>
                <a:cxn ang="0">
                  <a:pos x="108" y="6"/>
                </a:cxn>
                <a:cxn ang="0">
                  <a:pos x="182" y="0"/>
                </a:cxn>
                <a:cxn ang="0">
                  <a:pos x="255" y="4"/>
                </a:cxn>
                <a:cxn ang="0">
                  <a:pos x="345" y="19"/>
                </a:cxn>
                <a:cxn ang="0">
                  <a:pos x="386" y="40"/>
                </a:cxn>
                <a:cxn ang="0">
                  <a:pos x="406" y="60"/>
                </a:cxn>
                <a:cxn ang="0">
                  <a:pos x="427" y="91"/>
                </a:cxn>
                <a:cxn ang="0">
                  <a:pos x="423" y="107"/>
                </a:cxn>
                <a:cxn ang="0">
                  <a:pos x="393" y="124"/>
                </a:cxn>
              </a:cxnLst>
              <a:rect l="0" t="0" r="r" b="b"/>
              <a:pathLst>
                <a:path w="427" h="431">
                  <a:moveTo>
                    <a:pt x="393" y="124"/>
                  </a:moveTo>
                  <a:lnTo>
                    <a:pt x="328" y="114"/>
                  </a:lnTo>
                  <a:lnTo>
                    <a:pt x="285" y="120"/>
                  </a:lnTo>
                  <a:lnTo>
                    <a:pt x="259" y="150"/>
                  </a:lnTo>
                  <a:lnTo>
                    <a:pt x="275" y="187"/>
                  </a:lnTo>
                  <a:lnTo>
                    <a:pt x="295" y="201"/>
                  </a:lnTo>
                  <a:lnTo>
                    <a:pt x="301" y="235"/>
                  </a:lnTo>
                  <a:lnTo>
                    <a:pt x="289" y="258"/>
                  </a:lnTo>
                  <a:lnTo>
                    <a:pt x="299" y="292"/>
                  </a:lnTo>
                  <a:lnTo>
                    <a:pt x="273" y="292"/>
                  </a:lnTo>
                  <a:lnTo>
                    <a:pt x="266" y="253"/>
                  </a:lnTo>
                  <a:lnTo>
                    <a:pt x="249" y="235"/>
                  </a:lnTo>
                  <a:lnTo>
                    <a:pt x="217" y="235"/>
                  </a:lnTo>
                  <a:lnTo>
                    <a:pt x="186" y="244"/>
                  </a:lnTo>
                  <a:lnTo>
                    <a:pt x="176" y="270"/>
                  </a:lnTo>
                  <a:lnTo>
                    <a:pt x="172" y="306"/>
                  </a:lnTo>
                  <a:lnTo>
                    <a:pt x="176" y="332"/>
                  </a:lnTo>
                  <a:lnTo>
                    <a:pt x="176" y="351"/>
                  </a:lnTo>
                  <a:lnTo>
                    <a:pt x="174" y="374"/>
                  </a:lnTo>
                  <a:lnTo>
                    <a:pt x="154" y="394"/>
                  </a:lnTo>
                  <a:lnTo>
                    <a:pt x="139" y="406"/>
                  </a:lnTo>
                  <a:lnTo>
                    <a:pt x="103" y="431"/>
                  </a:lnTo>
                  <a:lnTo>
                    <a:pt x="33" y="358"/>
                  </a:lnTo>
                  <a:lnTo>
                    <a:pt x="12" y="300"/>
                  </a:lnTo>
                  <a:lnTo>
                    <a:pt x="4" y="206"/>
                  </a:lnTo>
                  <a:lnTo>
                    <a:pt x="0" y="138"/>
                  </a:lnTo>
                  <a:lnTo>
                    <a:pt x="8" y="74"/>
                  </a:lnTo>
                  <a:lnTo>
                    <a:pt x="27" y="38"/>
                  </a:lnTo>
                  <a:lnTo>
                    <a:pt x="69" y="13"/>
                  </a:lnTo>
                  <a:lnTo>
                    <a:pt x="108" y="6"/>
                  </a:lnTo>
                  <a:lnTo>
                    <a:pt x="182" y="0"/>
                  </a:lnTo>
                  <a:lnTo>
                    <a:pt x="255" y="4"/>
                  </a:lnTo>
                  <a:lnTo>
                    <a:pt x="345" y="19"/>
                  </a:lnTo>
                  <a:lnTo>
                    <a:pt x="386" y="40"/>
                  </a:lnTo>
                  <a:lnTo>
                    <a:pt x="406" y="60"/>
                  </a:lnTo>
                  <a:lnTo>
                    <a:pt x="427" y="91"/>
                  </a:lnTo>
                  <a:lnTo>
                    <a:pt x="423" y="107"/>
                  </a:lnTo>
                  <a:lnTo>
                    <a:pt x="393" y="124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7" name="Freeform 119"/>
            <p:cNvSpPr>
              <a:spLocks/>
            </p:cNvSpPr>
            <p:nvPr/>
          </p:nvSpPr>
          <p:spPr bwMode="auto">
            <a:xfrm flipH="1">
              <a:off x="3903" y="2210"/>
              <a:ext cx="145" cy="144"/>
            </a:xfrm>
            <a:custGeom>
              <a:avLst/>
              <a:gdLst/>
              <a:ahLst/>
              <a:cxnLst>
                <a:cxn ang="0">
                  <a:pos x="389" y="63"/>
                </a:cxn>
                <a:cxn ang="0">
                  <a:pos x="396" y="97"/>
                </a:cxn>
                <a:cxn ang="0">
                  <a:pos x="303" y="101"/>
                </a:cxn>
                <a:cxn ang="0">
                  <a:pos x="220" y="81"/>
                </a:cxn>
                <a:cxn ang="0">
                  <a:pos x="260" y="94"/>
                </a:cxn>
                <a:cxn ang="0">
                  <a:pos x="269" y="108"/>
                </a:cxn>
                <a:cxn ang="0">
                  <a:pos x="228" y="105"/>
                </a:cxn>
                <a:cxn ang="0">
                  <a:pos x="219" y="110"/>
                </a:cxn>
                <a:cxn ang="0">
                  <a:pos x="242" y="138"/>
                </a:cxn>
                <a:cxn ang="0">
                  <a:pos x="235" y="144"/>
                </a:cxn>
                <a:cxn ang="0">
                  <a:pos x="258" y="179"/>
                </a:cxn>
                <a:cxn ang="0">
                  <a:pos x="182" y="163"/>
                </a:cxn>
                <a:cxn ang="0">
                  <a:pos x="281" y="200"/>
                </a:cxn>
                <a:cxn ang="0">
                  <a:pos x="226" y="193"/>
                </a:cxn>
                <a:cxn ang="0">
                  <a:pos x="275" y="217"/>
                </a:cxn>
                <a:cxn ang="0">
                  <a:pos x="260" y="229"/>
                </a:cxn>
                <a:cxn ang="0">
                  <a:pos x="180" y="221"/>
                </a:cxn>
                <a:cxn ang="0">
                  <a:pos x="122" y="227"/>
                </a:cxn>
                <a:cxn ang="0">
                  <a:pos x="125" y="244"/>
                </a:cxn>
                <a:cxn ang="0">
                  <a:pos x="112" y="252"/>
                </a:cxn>
                <a:cxn ang="0">
                  <a:pos x="159" y="285"/>
                </a:cxn>
                <a:cxn ang="0">
                  <a:pos x="116" y="283"/>
                </a:cxn>
                <a:cxn ang="0">
                  <a:pos x="159" y="328"/>
                </a:cxn>
                <a:cxn ang="0">
                  <a:pos x="129" y="326"/>
                </a:cxn>
                <a:cxn ang="0">
                  <a:pos x="142" y="376"/>
                </a:cxn>
                <a:cxn ang="0">
                  <a:pos x="89" y="303"/>
                </a:cxn>
                <a:cxn ang="0">
                  <a:pos x="139" y="385"/>
                </a:cxn>
                <a:cxn ang="0">
                  <a:pos x="79" y="354"/>
                </a:cxn>
                <a:cxn ang="0">
                  <a:pos x="93" y="386"/>
                </a:cxn>
                <a:cxn ang="0">
                  <a:pos x="61" y="385"/>
                </a:cxn>
                <a:cxn ang="0">
                  <a:pos x="10" y="247"/>
                </a:cxn>
                <a:cxn ang="0">
                  <a:pos x="35" y="163"/>
                </a:cxn>
                <a:cxn ang="0">
                  <a:pos x="79" y="170"/>
                </a:cxn>
                <a:cxn ang="0">
                  <a:pos x="4" y="142"/>
                </a:cxn>
                <a:cxn ang="0">
                  <a:pos x="54" y="90"/>
                </a:cxn>
                <a:cxn ang="0">
                  <a:pos x="87" y="90"/>
                </a:cxn>
                <a:cxn ang="0">
                  <a:pos x="19" y="44"/>
                </a:cxn>
                <a:cxn ang="0">
                  <a:pos x="99" y="26"/>
                </a:cxn>
                <a:cxn ang="0">
                  <a:pos x="77" y="9"/>
                </a:cxn>
                <a:cxn ang="0">
                  <a:pos x="176" y="7"/>
                </a:cxn>
                <a:cxn ang="0">
                  <a:pos x="215" y="21"/>
                </a:cxn>
                <a:cxn ang="0">
                  <a:pos x="222" y="2"/>
                </a:cxn>
                <a:cxn ang="0">
                  <a:pos x="300" y="34"/>
                </a:cxn>
                <a:cxn ang="0">
                  <a:pos x="287" y="9"/>
                </a:cxn>
              </a:cxnLst>
              <a:rect l="0" t="0" r="r" b="b"/>
              <a:pathLst>
                <a:path w="405" h="413">
                  <a:moveTo>
                    <a:pt x="338" y="26"/>
                  </a:moveTo>
                  <a:lnTo>
                    <a:pt x="373" y="40"/>
                  </a:lnTo>
                  <a:lnTo>
                    <a:pt x="389" y="63"/>
                  </a:lnTo>
                  <a:lnTo>
                    <a:pt x="398" y="77"/>
                  </a:lnTo>
                  <a:lnTo>
                    <a:pt x="405" y="88"/>
                  </a:lnTo>
                  <a:lnTo>
                    <a:pt x="396" y="97"/>
                  </a:lnTo>
                  <a:lnTo>
                    <a:pt x="379" y="108"/>
                  </a:lnTo>
                  <a:lnTo>
                    <a:pt x="335" y="101"/>
                  </a:lnTo>
                  <a:lnTo>
                    <a:pt x="303" y="101"/>
                  </a:lnTo>
                  <a:lnTo>
                    <a:pt x="281" y="90"/>
                  </a:lnTo>
                  <a:lnTo>
                    <a:pt x="249" y="83"/>
                  </a:lnTo>
                  <a:lnTo>
                    <a:pt x="220" y="81"/>
                  </a:lnTo>
                  <a:lnTo>
                    <a:pt x="186" y="83"/>
                  </a:lnTo>
                  <a:lnTo>
                    <a:pt x="235" y="88"/>
                  </a:lnTo>
                  <a:lnTo>
                    <a:pt x="260" y="94"/>
                  </a:lnTo>
                  <a:lnTo>
                    <a:pt x="277" y="101"/>
                  </a:lnTo>
                  <a:lnTo>
                    <a:pt x="281" y="104"/>
                  </a:lnTo>
                  <a:lnTo>
                    <a:pt x="269" y="108"/>
                  </a:lnTo>
                  <a:lnTo>
                    <a:pt x="260" y="118"/>
                  </a:lnTo>
                  <a:lnTo>
                    <a:pt x="242" y="108"/>
                  </a:lnTo>
                  <a:lnTo>
                    <a:pt x="228" y="105"/>
                  </a:lnTo>
                  <a:lnTo>
                    <a:pt x="199" y="99"/>
                  </a:lnTo>
                  <a:lnTo>
                    <a:pt x="189" y="99"/>
                  </a:lnTo>
                  <a:lnTo>
                    <a:pt x="219" y="110"/>
                  </a:lnTo>
                  <a:lnTo>
                    <a:pt x="240" y="120"/>
                  </a:lnTo>
                  <a:lnTo>
                    <a:pt x="253" y="128"/>
                  </a:lnTo>
                  <a:lnTo>
                    <a:pt x="242" y="138"/>
                  </a:lnTo>
                  <a:lnTo>
                    <a:pt x="219" y="130"/>
                  </a:lnTo>
                  <a:lnTo>
                    <a:pt x="199" y="126"/>
                  </a:lnTo>
                  <a:lnTo>
                    <a:pt x="235" y="144"/>
                  </a:lnTo>
                  <a:lnTo>
                    <a:pt x="247" y="153"/>
                  </a:lnTo>
                  <a:lnTo>
                    <a:pt x="251" y="170"/>
                  </a:lnTo>
                  <a:lnTo>
                    <a:pt x="258" y="179"/>
                  </a:lnTo>
                  <a:lnTo>
                    <a:pt x="235" y="168"/>
                  </a:lnTo>
                  <a:lnTo>
                    <a:pt x="215" y="165"/>
                  </a:lnTo>
                  <a:lnTo>
                    <a:pt x="182" y="163"/>
                  </a:lnTo>
                  <a:lnTo>
                    <a:pt x="231" y="177"/>
                  </a:lnTo>
                  <a:lnTo>
                    <a:pt x="261" y="189"/>
                  </a:lnTo>
                  <a:lnTo>
                    <a:pt x="281" y="200"/>
                  </a:lnTo>
                  <a:lnTo>
                    <a:pt x="283" y="215"/>
                  </a:lnTo>
                  <a:lnTo>
                    <a:pt x="260" y="204"/>
                  </a:lnTo>
                  <a:lnTo>
                    <a:pt x="226" y="193"/>
                  </a:lnTo>
                  <a:lnTo>
                    <a:pt x="211" y="193"/>
                  </a:lnTo>
                  <a:lnTo>
                    <a:pt x="247" y="205"/>
                  </a:lnTo>
                  <a:lnTo>
                    <a:pt x="275" y="217"/>
                  </a:lnTo>
                  <a:lnTo>
                    <a:pt x="285" y="227"/>
                  </a:lnTo>
                  <a:lnTo>
                    <a:pt x="281" y="238"/>
                  </a:lnTo>
                  <a:lnTo>
                    <a:pt x="260" y="229"/>
                  </a:lnTo>
                  <a:lnTo>
                    <a:pt x="239" y="221"/>
                  </a:lnTo>
                  <a:lnTo>
                    <a:pt x="197" y="219"/>
                  </a:lnTo>
                  <a:lnTo>
                    <a:pt x="180" y="221"/>
                  </a:lnTo>
                  <a:lnTo>
                    <a:pt x="141" y="223"/>
                  </a:lnTo>
                  <a:lnTo>
                    <a:pt x="95" y="217"/>
                  </a:lnTo>
                  <a:lnTo>
                    <a:pt x="122" y="227"/>
                  </a:lnTo>
                  <a:lnTo>
                    <a:pt x="170" y="236"/>
                  </a:lnTo>
                  <a:lnTo>
                    <a:pt x="161" y="252"/>
                  </a:lnTo>
                  <a:lnTo>
                    <a:pt x="125" y="244"/>
                  </a:lnTo>
                  <a:lnTo>
                    <a:pt x="93" y="232"/>
                  </a:lnTo>
                  <a:lnTo>
                    <a:pt x="70" y="221"/>
                  </a:lnTo>
                  <a:lnTo>
                    <a:pt x="112" y="252"/>
                  </a:lnTo>
                  <a:lnTo>
                    <a:pt x="139" y="260"/>
                  </a:lnTo>
                  <a:lnTo>
                    <a:pt x="161" y="267"/>
                  </a:lnTo>
                  <a:lnTo>
                    <a:pt x="159" y="285"/>
                  </a:lnTo>
                  <a:lnTo>
                    <a:pt x="125" y="279"/>
                  </a:lnTo>
                  <a:lnTo>
                    <a:pt x="101" y="271"/>
                  </a:lnTo>
                  <a:lnTo>
                    <a:pt x="116" y="283"/>
                  </a:lnTo>
                  <a:lnTo>
                    <a:pt x="144" y="290"/>
                  </a:lnTo>
                  <a:lnTo>
                    <a:pt x="159" y="292"/>
                  </a:lnTo>
                  <a:lnTo>
                    <a:pt x="159" y="328"/>
                  </a:lnTo>
                  <a:lnTo>
                    <a:pt x="127" y="315"/>
                  </a:lnTo>
                  <a:lnTo>
                    <a:pt x="103" y="306"/>
                  </a:lnTo>
                  <a:lnTo>
                    <a:pt x="129" y="326"/>
                  </a:lnTo>
                  <a:lnTo>
                    <a:pt x="162" y="340"/>
                  </a:lnTo>
                  <a:lnTo>
                    <a:pt x="161" y="356"/>
                  </a:lnTo>
                  <a:lnTo>
                    <a:pt x="142" y="376"/>
                  </a:lnTo>
                  <a:lnTo>
                    <a:pt x="125" y="354"/>
                  </a:lnTo>
                  <a:lnTo>
                    <a:pt x="103" y="328"/>
                  </a:lnTo>
                  <a:lnTo>
                    <a:pt x="89" y="303"/>
                  </a:lnTo>
                  <a:lnTo>
                    <a:pt x="103" y="342"/>
                  </a:lnTo>
                  <a:lnTo>
                    <a:pt x="116" y="356"/>
                  </a:lnTo>
                  <a:lnTo>
                    <a:pt x="139" y="385"/>
                  </a:lnTo>
                  <a:lnTo>
                    <a:pt x="122" y="404"/>
                  </a:lnTo>
                  <a:lnTo>
                    <a:pt x="97" y="381"/>
                  </a:lnTo>
                  <a:lnTo>
                    <a:pt x="79" y="354"/>
                  </a:lnTo>
                  <a:lnTo>
                    <a:pt x="61" y="326"/>
                  </a:lnTo>
                  <a:lnTo>
                    <a:pt x="77" y="368"/>
                  </a:lnTo>
                  <a:lnTo>
                    <a:pt x="93" y="386"/>
                  </a:lnTo>
                  <a:lnTo>
                    <a:pt x="108" y="406"/>
                  </a:lnTo>
                  <a:lnTo>
                    <a:pt x="95" y="413"/>
                  </a:lnTo>
                  <a:lnTo>
                    <a:pt x="61" y="385"/>
                  </a:lnTo>
                  <a:lnTo>
                    <a:pt x="30" y="340"/>
                  </a:lnTo>
                  <a:lnTo>
                    <a:pt x="19" y="306"/>
                  </a:lnTo>
                  <a:lnTo>
                    <a:pt x="10" y="247"/>
                  </a:lnTo>
                  <a:lnTo>
                    <a:pt x="6" y="204"/>
                  </a:lnTo>
                  <a:lnTo>
                    <a:pt x="0" y="153"/>
                  </a:lnTo>
                  <a:lnTo>
                    <a:pt x="35" y="163"/>
                  </a:lnTo>
                  <a:lnTo>
                    <a:pt x="72" y="177"/>
                  </a:lnTo>
                  <a:lnTo>
                    <a:pt x="129" y="191"/>
                  </a:lnTo>
                  <a:lnTo>
                    <a:pt x="79" y="170"/>
                  </a:lnTo>
                  <a:lnTo>
                    <a:pt x="59" y="159"/>
                  </a:lnTo>
                  <a:lnTo>
                    <a:pt x="23" y="146"/>
                  </a:lnTo>
                  <a:lnTo>
                    <a:pt x="4" y="142"/>
                  </a:lnTo>
                  <a:lnTo>
                    <a:pt x="4" y="116"/>
                  </a:lnTo>
                  <a:lnTo>
                    <a:pt x="8" y="83"/>
                  </a:lnTo>
                  <a:lnTo>
                    <a:pt x="54" y="90"/>
                  </a:lnTo>
                  <a:lnTo>
                    <a:pt x="84" y="99"/>
                  </a:lnTo>
                  <a:lnTo>
                    <a:pt x="120" y="116"/>
                  </a:lnTo>
                  <a:lnTo>
                    <a:pt x="87" y="90"/>
                  </a:lnTo>
                  <a:lnTo>
                    <a:pt x="48" y="79"/>
                  </a:lnTo>
                  <a:lnTo>
                    <a:pt x="10" y="70"/>
                  </a:lnTo>
                  <a:lnTo>
                    <a:pt x="19" y="44"/>
                  </a:lnTo>
                  <a:lnTo>
                    <a:pt x="30" y="28"/>
                  </a:lnTo>
                  <a:lnTo>
                    <a:pt x="65" y="18"/>
                  </a:lnTo>
                  <a:lnTo>
                    <a:pt x="99" y="26"/>
                  </a:lnTo>
                  <a:lnTo>
                    <a:pt x="129" y="48"/>
                  </a:lnTo>
                  <a:lnTo>
                    <a:pt x="108" y="23"/>
                  </a:lnTo>
                  <a:lnTo>
                    <a:pt x="77" y="9"/>
                  </a:lnTo>
                  <a:lnTo>
                    <a:pt x="112" y="4"/>
                  </a:lnTo>
                  <a:lnTo>
                    <a:pt x="139" y="2"/>
                  </a:lnTo>
                  <a:lnTo>
                    <a:pt x="176" y="7"/>
                  </a:lnTo>
                  <a:lnTo>
                    <a:pt x="202" y="25"/>
                  </a:lnTo>
                  <a:lnTo>
                    <a:pt x="242" y="32"/>
                  </a:lnTo>
                  <a:lnTo>
                    <a:pt x="215" y="21"/>
                  </a:lnTo>
                  <a:lnTo>
                    <a:pt x="195" y="7"/>
                  </a:lnTo>
                  <a:lnTo>
                    <a:pt x="182" y="0"/>
                  </a:lnTo>
                  <a:lnTo>
                    <a:pt x="222" y="2"/>
                  </a:lnTo>
                  <a:lnTo>
                    <a:pt x="258" y="4"/>
                  </a:lnTo>
                  <a:lnTo>
                    <a:pt x="279" y="13"/>
                  </a:lnTo>
                  <a:lnTo>
                    <a:pt x="300" y="34"/>
                  </a:lnTo>
                  <a:lnTo>
                    <a:pt x="318" y="61"/>
                  </a:lnTo>
                  <a:lnTo>
                    <a:pt x="309" y="30"/>
                  </a:lnTo>
                  <a:lnTo>
                    <a:pt x="287" y="9"/>
                  </a:lnTo>
                  <a:lnTo>
                    <a:pt x="338" y="2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 flipH="1">
              <a:off x="3595" y="2572"/>
              <a:ext cx="158" cy="95"/>
              <a:chOff x="2648" y="2214"/>
              <a:chExt cx="63" cy="39"/>
            </a:xfrm>
          </p:grpSpPr>
          <p:sp>
            <p:nvSpPr>
              <p:cNvPr id="739449" name="Freeform 121"/>
              <p:cNvSpPr>
                <a:spLocks/>
              </p:cNvSpPr>
              <p:nvPr/>
            </p:nvSpPr>
            <p:spPr bwMode="auto">
              <a:xfrm>
                <a:off x="2648" y="2214"/>
                <a:ext cx="63" cy="39"/>
              </a:xfrm>
              <a:custGeom>
                <a:avLst/>
                <a:gdLst/>
                <a:ahLst/>
                <a:cxnLst>
                  <a:cxn ang="0">
                    <a:pos x="0" y="163"/>
                  </a:cxn>
                  <a:cxn ang="0">
                    <a:pos x="55" y="151"/>
                  </a:cxn>
                  <a:cxn ang="0">
                    <a:pos x="75" y="147"/>
                  </a:cxn>
                  <a:cxn ang="0">
                    <a:pos x="87" y="135"/>
                  </a:cxn>
                  <a:cxn ang="0">
                    <a:pos x="100" y="117"/>
                  </a:cxn>
                  <a:cxn ang="0">
                    <a:pos x="127" y="92"/>
                  </a:cxn>
                  <a:cxn ang="0">
                    <a:pos x="176" y="51"/>
                  </a:cxn>
                  <a:cxn ang="0">
                    <a:pos x="184" y="37"/>
                  </a:cxn>
                  <a:cxn ang="0">
                    <a:pos x="197" y="25"/>
                  </a:cxn>
                  <a:cxn ang="0">
                    <a:pos x="223" y="21"/>
                  </a:cxn>
                  <a:cxn ang="0">
                    <a:pos x="300" y="8"/>
                  </a:cxn>
                  <a:cxn ang="0">
                    <a:pos x="321" y="0"/>
                  </a:cxn>
                  <a:cxn ang="0">
                    <a:pos x="341" y="10"/>
                  </a:cxn>
                  <a:cxn ang="0">
                    <a:pos x="351" y="18"/>
                  </a:cxn>
                  <a:cxn ang="0">
                    <a:pos x="396" y="33"/>
                  </a:cxn>
                  <a:cxn ang="0">
                    <a:pos x="414" y="40"/>
                  </a:cxn>
                  <a:cxn ang="0">
                    <a:pos x="420" y="47"/>
                  </a:cxn>
                  <a:cxn ang="0">
                    <a:pos x="429" y="73"/>
                  </a:cxn>
                  <a:cxn ang="0">
                    <a:pos x="433" y="86"/>
                  </a:cxn>
                  <a:cxn ang="0">
                    <a:pos x="437" y="94"/>
                  </a:cxn>
                  <a:cxn ang="0">
                    <a:pos x="443" y="107"/>
                  </a:cxn>
                  <a:cxn ang="0">
                    <a:pos x="443" y="116"/>
                  </a:cxn>
                  <a:cxn ang="0">
                    <a:pos x="434" y="123"/>
                  </a:cxn>
                  <a:cxn ang="0">
                    <a:pos x="416" y="122"/>
                  </a:cxn>
                  <a:cxn ang="0">
                    <a:pos x="387" y="109"/>
                  </a:cxn>
                  <a:cxn ang="0">
                    <a:pos x="351" y="102"/>
                  </a:cxn>
                  <a:cxn ang="0">
                    <a:pos x="317" y="107"/>
                  </a:cxn>
                  <a:cxn ang="0">
                    <a:pos x="353" y="115"/>
                  </a:cxn>
                  <a:cxn ang="0">
                    <a:pos x="376" y="123"/>
                  </a:cxn>
                  <a:cxn ang="0">
                    <a:pos x="405" y="135"/>
                  </a:cxn>
                  <a:cxn ang="0">
                    <a:pos x="412" y="145"/>
                  </a:cxn>
                  <a:cxn ang="0">
                    <a:pos x="412" y="155"/>
                  </a:cxn>
                  <a:cxn ang="0">
                    <a:pos x="401" y="163"/>
                  </a:cxn>
                  <a:cxn ang="0">
                    <a:pos x="388" y="161"/>
                  </a:cxn>
                  <a:cxn ang="0">
                    <a:pos x="349" y="151"/>
                  </a:cxn>
                  <a:cxn ang="0">
                    <a:pos x="313" y="149"/>
                  </a:cxn>
                  <a:cxn ang="0">
                    <a:pos x="286" y="151"/>
                  </a:cxn>
                  <a:cxn ang="0">
                    <a:pos x="270" y="161"/>
                  </a:cxn>
                  <a:cxn ang="0">
                    <a:pos x="252" y="180"/>
                  </a:cxn>
                  <a:cxn ang="0">
                    <a:pos x="238" y="200"/>
                  </a:cxn>
                  <a:cxn ang="0">
                    <a:pos x="224" y="220"/>
                  </a:cxn>
                  <a:cxn ang="0">
                    <a:pos x="211" y="236"/>
                  </a:cxn>
                  <a:cxn ang="0">
                    <a:pos x="190" y="251"/>
                  </a:cxn>
                  <a:cxn ang="0">
                    <a:pos x="170" y="255"/>
                  </a:cxn>
                  <a:cxn ang="0">
                    <a:pos x="147" y="257"/>
                  </a:cxn>
                  <a:cxn ang="0">
                    <a:pos x="121" y="255"/>
                  </a:cxn>
                  <a:cxn ang="0">
                    <a:pos x="100" y="253"/>
                  </a:cxn>
                  <a:cxn ang="0">
                    <a:pos x="73" y="260"/>
                  </a:cxn>
                  <a:cxn ang="0">
                    <a:pos x="0" y="274"/>
                  </a:cxn>
                  <a:cxn ang="0">
                    <a:pos x="0" y="163"/>
                  </a:cxn>
                </a:cxnLst>
                <a:rect l="0" t="0" r="r" b="b"/>
                <a:pathLst>
                  <a:path w="443" h="274">
                    <a:moveTo>
                      <a:pt x="0" y="163"/>
                    </a:moveTo>
                    <a:lnTo>
                      <a:pt x="55" y="151"/>
                    </a:lnTo>
                    <a:lnTo>
                      <a:pt x="75" y="147"/>
                    </a:lnTo>
                    <a:lnTo>
                      <a:pt x="87" y="135"/>
                    </a:lnTo>
                    <a:lnTo>
                      <a:pt x="100" y="117"/>
                    </a:lnTo>
                    <a:lnTo>
                      <a:pt x="127" y="92"/>
                    </a:lnTo>
                    <a:lnTo>
                      <a:pt x="176" y="51"/>
                    </a:lnTo>
                    <a:lnTo>
                      <a:pt x="184" y="37"/>
                    </a:lnTo>
                    <a:lnTo>
                      <a:pt x="197" y="25"/>
                    </a:lnTo>
                    <a:lnTo>
                      <a:pt x="223" y="21"/>
                    </a:lnTo>
                    <a:lnTo>
                      <a:pt x="300" y="8"/>
                    </a:lnTo>
                    <a:lnTo>
                      <a:pt x="321" y="0"/>
                    </a:lnTo>
                    <a:lnTo>
                      <a:pt x="341" y="10"/>
                    </a:lnTo>
                    <a:lnTo>
                      <a:pt x="351" y="18"/>
                    </a:lnTo>
                    <a:lnTo>
                      <a:pt x="396" y="33"/>
                    </a:lnTo>
                    <a:lnTo>
                      <a:pt x="414" y="40"/>
                    </a:lnTo>
                    <a:lnTo>
                      <a:pt x="420" y="47"/>
                    </a:lnTo>
                    <a:lnTo>
                      <a:pt x="429" y="73"/>
                    </a:lnTo>
                    <a:lnTo>
                      <a:pt x="433" y="86"/>
                    </a:lnTo>
                    <a:lnTo>
                      <a:pt x="437" y="94"/>
                    </a:lnTo>
                    <a:lnTo>
                      <a:pt x="443" y="107"/>
                    </a:lnTo>
                    <a:lnTo>
                      <a:pt x="443" y="116"/>
                    </a:lnTo>
                    <a:lnTo>
                      <a:pt x="434" y="123"/>
                    </a:lnTo>
                    <a:lnTo>
                      <a:pt x="416" y="122"/>
                    </a:lnTo>
                    <a:lnTo>
                      <a:pt x="387" y="109"/>
                    </a:lnTo>
                    <a:lnTo>
                      <a:pt x="351" y="102"/>
                    </a:lnTo>
                    <a:lnTo>
                      <a:pt x="317" y="107"/>
                    </a:lnTo>
                    <a:lnTo>
                      <a:pt x="353" y="115"/>
                    </a:lnTo>
                    <a:lnTo>
                      <a:pt x="376" y="123"/>
                    </a:lnTo>
                    <a:lnTo>
                      <a:pt x="405" y="135"/>
                    </a:lnTo>
                    <a:lnTo>
                      <a:pt x="412" y="145"/>
                    </a:lnTo>
                    <a:lnTo>
                      <a:pt x="412" y="155"/>
                    </a:lnTo>
                    <a:lnTo>
                      <a:pt x="401" y="163"/>
                    </a:lnTo>
                    <a:lnTo>
                      <a:pt x="388" y="161"/>
                    </a:lnTo>
                    <a:lnTo>
                      <a:pt x="349" y="151"/>
                    </a:lnTo>
                    <a:lnTo>
                      <a:pt x="313" y="149"/>
                    </a:lnTo>
                    <a:lnTo>
                      <a:pt x="286" y="151"/>
                    </a:lnTo>
                    <a:lnTo>
                      <a:pt x="270" y="161"/>
                    </a:lnTo>
                    <a:lnTo>
                      <a:pt x="252" y="180"/>
                    </a:lnTo>
                    <a:lnTo>
                      <a:pt x="238" y="200"/>
                    </a:lnTo>
                    <a:lnTo>
                      <a:pt x="224" y="220"/>
                    </a:lnTo>
                    <a:lnTo>
                      <a:pt x="211" y="236"/>
                    </a:lnTo>
                    <a:lnTo>
                      <a:pt x="190" y="251"/>
                    </a:lnTo>
                    <a:lnTo>
                      <a:pt x="170" y="255"/>
                    </a:lnTo>
                    <a:lnTo>
                      <a:pt x="147" y="257"/>
                    </a:lnTo>
                    <a:lnTo>
                      <a:pt x="121" y="255"/>
                    </a:lnTo>
                    <a:lnTo>
                      <a:pt x="100" y="253"/>
                    </a:lnTo>
                    <a:lnTo>
                      <a:pt x="73" y="260"/>
                    </a:lnTo>
                    <a:lnTo>
                      <a:pt x="0" y="274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0" name="Freeform 122"/>
              <p:cNvSpPr>
                <a:spLocks/>
              </p:cNvSpPr>
              <p:nvPr/>
            </p:nvSpPr>
            <p:spPr bwMode="auto">
              <a:xfrm>
                <a:off x="2688" y="2221"/>
                <a:ext cx="20" cy="5"/>
              </a:xfrm>
              <a:custGeom>
                <a:avLst/>
                <a:gdLst/>
                <a:ahLst/>
                <a:cxnLst>
                  <a:cxn ang="0">
                    <a:pos x="141" y="32"/>
                  </a:cxn>
                  <a:cxn ang="0">
                    <a:pos x="117" y="21"/>
                  </a:cxn>
                  <a:cxn ang="0">
                    <a:pos x="97" y="18"/>
                  </a:cxn>
                  <a:cxn ang="0">
                    <a:pos x="74" y="11"/>
                  </a:cxn>
                  <a:cxn ang="0">
                    <a:pos x="54" y="6"/>
                  </a:cxn>
                  <a:cxn ang="0">
                    <a:pos x="22" y="9"/>
                  </a:cxn>
                  <a:cxn ang="0">
                    <a:pos x="0" y="11"/>
                  </a:cxn>
                  <a:cxn ang="0">
                    <a:pos x="33" y="4"/>
                  </a:cxn>
                  <a:cxn ang="0">
                    <a:pos x="61" y="0"/>
                  </a:cxn>
                  <a:cxn ang="0">
                    <a:pos x="97" y="15"/>
                  </a:cxn>
                  <a:cxn ang="0">
                    <a:pos x="117" y="17"/>
                  </a:cxn>
                  <a:cxn ang="0">
                    <a:pos x="139" y="27"/>
                  </a:cxn>
                  <a:cxn ang="0">
                    <a:pos x="141" y="32"/>
                  </a:cxn>
                </a:cxnLst>
                <a:rect l="0" t="0" r="r" b="b"/>
                <a:pathLst>
                  <a:path w="141" h="32">
                    <a:moveTo>
                      <a:pt x="141" y="32"/>
                    </a:moveTo>
                    <a:lnTo>
                      <a:pt x="117" y="21"/>
                    </a:lnTo>
                    <a:lnTo>
                      <a:pt x="97" y="18"/>
                    </a:lnTo>
                    <a:lnTo>
                      <a:pt x="74" y="11"/>
                    </a:lnTo>
                    <a:lnTo>
                      <a:pt x="54" y="6"/>
                    </a:lnTo>
                    <a:lnTo>
                      <a:pt x="22" y="9"/>
                    </a:lnTo>
                    <a:lnTo>
                      <a:pt x="0" y="11"/>
                    </a:lnTo>
                    <a:lnTo>
                      <a:pt x="33" y="4"/>
                    </a:lnTo>
                    <a:lnTo>
                      <a:pt x="61" y="0"/>
                    </a:lnTo>
                    <a:lnTo>
                      <a:pt x="97" y="15"/>
                    </a:lnTo>
                    <a:lnTo>
                      <a:pt x="117" y="17"/>
                    </a:lnTo>
                    <a:lnTo>
                      <a:pt x="139" y="27"/>
                    </a:lnTo>
                    <a:lnTo>
                      <a:pt x="141" y="3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1" name="Freeform 123"/>
              <p:cNvSpPr>
                <a:spLocks/>
              </p:cNvSpPr>
              <p:nvPr/>
            </p:nvSpPr>
            <p:spPr bwMode="auto">
              <a:xfrm>
                <a:off x="2680" y="2216"/>
                <a:ext cx="17" cy="3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100" y="1"/>
                  </a:cxn>
                  <a:cxn ang="0">
                    <a:pos x="119" y="7"/>
                  </a:cxn>
                  <a:cxn ang="0">
                    <a:pos x="106" y="6"/>
                  </a:cxn>
                  <a:cxn ang="0">
                    <a:pos x="88" y="3"/>
                  </a:cxn>
                  <a:cxn ang="0">
                    <a:pos x="49" y="13"/>
                  </a:cxn>
                  <a:cxn ang="0">
                    <a:pos x="28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26" y="14"/>
                  </a:cxn>
                  <a:cxn ang="0">
                    <a:pos x="57" y="7"/>
                  </a:cxn>
                  <a:cxn ang="0">
                    <a:pos x="86" y="0"/>
                  </a:cxn>
                </a:cxnLst>
                <a:rect l="0" t="0" r="r" b="b"/>
                <a:pathLst>
                  <a:path w="119" h="22">
                    <a:moveTo>
                      <a:pt x="86" y="0"/>
                    </a:moveTo>
                    <a:lnTo>
                      <a:pt x="100" y="1"/>
                    </a:lnTo>
                    <a:lnTo>
                      <a:pt x="119" y="7"/>
                    </a:lnTo>
                    <a:lnTo>
                      <a:pt x="106" y="6"/>
                    </a:lnTo>
                    <a:lnTo>
                      <a:pt x="88" y="3"/>
                    </a:lnTo>
                    <a:lnTo>
                      <a:pt x="49" y="13"/>
                    </a:lnTo>
                    <a:lnTo>
                      <a:pt x="28" y="18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26" y="14"/>
                    </a:lnTo>
                    <a:lnTo>
                      <a:pt x="57" y="7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2" name="Freeform 124"/>
              <p:cNvSpPr>
                <a:spLocks/>
              </p:cNvSpPr>
              <p:nvPr/>
            </p:nvSpPr>
            <p:spPr bwMode="auto">
              <a:xfrm>
                <a:off x="2687" y="2228"/>
                <a:ext cx="7" cy="2"/>
              </a:xfrm>
              <a:custGeom>
                <a:avLst/>
                <a:gdLst/>
                <a:ahLst/>
                <a:cxnLst>
                  <a:cxn ang="0">
                    <a:pos x="48" y="5"/>
                  </a:cxn>
                  <a:cxn ang="0">
                    <a:pos x="42" y="11"/>
                  </a:cxn>
                  <a:cxn ang="0">
                    <a:pos x="25" y="8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14" y="3"/>
                  </a:cxn>
                  <a:cxn ang="0">
                    <a:pos x="48" y="5"/>
                  </a:cxn>
                </a:cxnLst>
                <a:rect l="0" t="0" r="r" b="b"/>
                <a:pathLst>
                  <a:path w="48" h="11">
                    <a:moveTo>
                      <a:pt x="48" y="5"/>
                    </a:moveTo>
                    <a:lnTo>
                      <a:pt x="42" y="11"/>
                    </a:lnTo>
                    <a:lnTo>
                      <a:pt x="25" y="8"/>
                    </a:lnTo>
                    <a:lnTo>
                      <a:pt x="6" y="8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48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3" name="Freeform 125"/>
              <p:cNvSpPr>
                <a:spLocks/>
              </p:cNvSpPr>
              <p:nvPr/>
            </p:nvSpPr>
            <p:spPr bwMode="auto">
              <a:xfrm>
                <a:off x="2707" y="2227"/>
                <a:ext cx="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10" y="21"/>
                  </a:cxn>
                  <a:cxn ang="0">
                    <a:pos x="0" y="0"/>
                  </a:cxn>
                </a:cxnLst>
                <a:rect l="0" t="0" r="r" b="b"/>
                <a:pathLst>
                  <a:path w="10" h="21">
                    <a:moveTo>
                      <a:pt x="0" y="0"/>
                    </a:moveTo>
                    <a:lnTo>
                      <a:pt x="0" y="6"/>
                    </a:lnTo>
                    <a:lnTo>
                      <a:pt x="2" y="16"/>
                    </a:lnTo>
                    <a:lnTo>
                      <a:pt x="1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4" name="Freeform 126"/>
              <p:cNvSpPr>
                <a:spLocks/>
              </p:cNvSpPr>
              <p:nvPr/>
            </p:nvSpPr>
            <p:spPr bwMode="auto">
              <a:xfrm>
                <a:off x="2702" y="2234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9" y="11"/>
                  </a:cxn>
                  <a:cxn ang="0">
                    <a:pos x="0" y="0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2" y="6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5" name="Freeform 127"/>
              <p:cNvSpPr>
                <a:spLocks/>
              </p:cNvSpPr>
              <p:nvPr/>
            </p:nvSpPr>
            <p:spPr bwMode="auto">
              <a:xfrm>
                <a:off x="2678" y="2224"/>
                <a:ext cx="3" cy="4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0" y="27"/>
                  </a:cxn>
                  <a:cxn ang="0">
                    <a:pos x="23" y="0"/>
                  </a:cxn>
                </a:cxnLst>
                <a:rect l="0" t="0" r="r" b="b"/>
                <a:pathLst>
                  <a:path w="23" h="27">
                    <a:moveTo>
                      <a:pt x="23" y="0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6" name="Freeform 128"/>
              <p:cNvSpPr>
                <a:spLocks/>
              </p:cNvSpPr>
              <p:nvPr/>
            </p:nvSpPr>
            <p:spPr bwMode="auto">
              <a:xfrm>
                <a:off x="2665" y="2224"/>
                <a:ext cx="10" cy="10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59" y="22"/>
                  </a:cxn>
                  <a:cxn ang="0">
                    <a:pos x="44" y="41"/>
                  </a:cxn>
                  <a:cxn ang="0">
                    <a:pos x="0" y="73"/>
                  </a:cxn>
                  <a:cxn ang="0">
                    <a:pos x="41" y="34"/>
                  </a:cxn>
                  <a:cxn ang="0">
                    <a:pos x="71" y="0"/>
                  </a:cxn>
                </a:cxnLst>
                <a:rect l="0" t="0" r="r" b="b"/>
                <a:pathLst>
                  <a:path w="71" h="73">
                    <a:moveTo>
                      <a:pt x="71" y="0"/>
                    </a:moveTo>
                    <a:lnTo>
                      <a:pt x="59" y="22"/>
                    </a:lnTo>
                    <a:lnTo>
                      <a:pt x="44" y="41"/>
                    </a:lnTo>
                    <a:lnTo>
                      <a:pt x="0" y="73"/>
                    </a:lnTo>
                    <a:lnTo>
                      <a:pt x="41" y="34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7" name="Freeform 129"/>
              <p:cNvSpPr>
                <a:spLocks/>
              </p:cNvSpPr>
              <p:nvPr/>
            </p:nvSpPr>
            <p:spPr bwMode="auto">
              <a:xfrm>
                <a:off x="2660" y="2238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9"/>
                  </a:cxn>
                  <a:cxn ang="0">
                    <a:pos x="13" y="37"/>
                  </a:cxn>
                  <a:cxn ang="0">
                    <a:pos x="14" y="53"/>
                  </a:cxn>
                  <a:cxn ang="0">
                    <a:pos x="16" y="30"/>
                  </a:cxn>
                  <a:cxn ang="0">
                    <a:pos x="14" y="14"/>
                  </a:cxn>
                  <a:cxn ang="0">
                    <a:pos x="0" y="0"/>
                  </a:cxn>
                </a:cxnLst>
                <a:rect l="0" t="0" r="r" b="b"/>
                <a:pathLst>
                  <a:path w="16" h="53">
                    <a:moveTo>
                      <a:pt x="0" y="0"/>
                    </a:moveTo>
                    <a:lnTo>
                      <a:pt x="10" y="19"/>
                    </a:lnTo>
                    <a:lnTo>
                      <a:pt x="13" y="37"/>
                    </a:lnTo>
                    <a:lnTo>
                      <a:pt x="14" y="53"/>
                    </a:lnTo>
                    <a:lnTo>
                      <a:pt x="16" y="30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8" name="Freeform 130"/>
              <p:cNvSpPr>
                <a:spLocks/>
              </p:cNvSpPr>
              <p:nvPr/>
            </p:nvSpPr>
            <p:spPr bwMode="auto">
              <a:xfrm>
                <a:off x="2684" y="2231"/>
                <a:ext cx="1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8"/>
                  </a:cxn>
                  <a:cxn ang="0">
                    <a:pos x="8" y="19"/>
                  </a:cxn>
                  <a:cxn ang="0">
                    <a:pos x="2" y="0"/>
                  </a:cxn>
                </a:cxnLst>
                <a:rect l="0" t="0" r="r" b="b"/>
                <a:pathLst>
                  <a:path w="8" h="19">
                    <a:moveTo>
                      <a:pt x="2" y="0"/>
                    </a:moveTo>
                    <a:lnTo>
                      <a:pt x="0" y="8"/>
                    </a:lnTo>
                    <a:lnTo>
                      <a:pt x="8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31"/>
            <p:cNvGrpSpPr>
              <a:grpSpLocks/>
            </p:cNvGrpSpPr>
            <p:nvPr/>
          </p:nvGrpSpPr>
          <p:grpSpPr bwMode="auto">
            <a:xfrm flipH="1">
              <a:off x="3730" y="2363"/>
              <a:ext cx="365" cy="408"/>
              <a:chOff x="2511" y="2128"/>
              <a:chExt cx="146" cy="168"/>
            </a:xfrm>
          </p:grpSpPr>
          <p:sp>
            <p:nvSpPr>
              <p:cNvPr id="739460" name="Freeform 132"/>
              <p:cNvSpPr>
                <a:spLocks/>
              </p:cNvSpPr>
              <p:nvPr/>
            </p:nvSpPr>
            <p:spPr bwMode="auto">
              <a:xfrm>
                <a:off x="2590" y="2128"/>
                <a:ext cx="5" cy="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3" y="7"/>
                  </a:cxn>
                  <a:cxn ang="0">
                    <a:pos x="14" y="10"/>
                  </a:cxn>
                  <a:cxn ang="0">
                    <a:pos x="5" y="15"/>
                  </a:cxn>
                  <a:cxn ang="0">
                    <a:pos x="0" y="23"/>
                  </a:cxn>
                  <a:cxn ang="0">
                    <a:pos x="8" y="20"/>
                  </a:cxn>
                  <a:cxn ang="0">
                    <a:pos x="23" y="16"/>
                  </a:cxn>
                  <a:cxn ang="0">
                    <a:pos x="32" y="0"/>
                  </a:cxn>
                </a:cxnLst>
                <a:rect l="0" t="0" r="r" b="b"/>
                <a:pathLst>
                  <a:path w="32" h="23">
                    <a:moveTo>
                      <a:pt x="32" y="0"/>
                    </a:moveTo>
                    <a:lnTo>
                      <a:pt x="23" y="7"/>
                    </a:lnTo>
                    <a:lnTo>
                      <a:pt x="14" y="10"/>
                    </a:lnTo>
                    <a:lnTo>
                      <a:pt x="5" y="15"/>
                    </a:lnTo>
                    <a:lnTo>
                      <a:pt x="0" y="23"/>
                    </a:lnTo>
                    <a:lnTo>
                      <a:pt x="8" y="20"/>
                    </a:lnTo>
                    <a:lnTo>
                      <a:pt x="23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1" name="Freeform 133"/>
              <p:cNvSpPr>
                <a:spLocks/>
              </p:cNvSpPr>
              <p:nvPr/>
            </p:nvSpPr>
            <p:spPr bwMode="auto">
              <a:xfrm>
                <a:off x="2592" y="2134"/>
                <a:ext cx="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8" y="0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2" name="Freeform 134"/>
              <p:cNvSpPr>
                <a:spLocks/>
              </p:cNvSpPr>
              <p:nvPr/>
            </p:nvSpPr>
            <p:spPr bwMode="auto">
              <a:xfrm>
                <a:off x="2574" y="2150"/>
                <a:ext cx="39" cy="99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66" y="29"/>
                  </a:cxn>
                  <a:cxn ang="0">
                    <a:pos x="74" y="70"/>
                  </a:cxn>
                  <a:cxn ang="0">
                    <a:pos x="113" y="110"/>
                  </a:cxn>
                  <a:cxn ang="0">
                    <a:pos x="194" y="296"/>
                  </a:cxn>
                  <a:cxn ang="0">
                    <a:pos x="239" y="466"/>
                  </a:cxn>
                  <a:cxn ang="0">
                    <a:pos x="274" y="693"/>
                  </a:cxn>
                  <a:cxn ang="0">
                    <a:pos x="161" y="592"/>
                  </a:cxn>
                  <a:cxn ang="0">
                    <a:pos x="0" y="90"/>
                  </a:cxn>
                  <a:cxn ang="0">
                    <a:pos x="40" y="0"/>
                  </a:cxn>
                </a:cxnLst>
                <a:rect l="0" t="0" r="r" b="b"/>
                <a:pathLst>
                  <a:path w="274" h="693">
                    <a:moveTo>
                      <a:pt x="40" y="0"/>
                    </a:moveTo>
                    <a:lnTo>
                      <a:pt x="66" y="29"/>
                    </a:lnTo>
                    <a:lnTo>
                      <a:pt x="74" y="70"/>
                    </a:lnTo>
                    <a:lnTo>
                      <a:pt x="113" y="110"/>
                    </a:lnTo>
                    <a:lnTo>
                      <a:pt x="194" y="296"/>
                    </a:lnTo>
                    <a:lnTo>
                      <a:pt x="239" y="466"/>
                    </a:lnTo>
                    <a:lnTo>
                      <a:pt x="274" y="693"/>
                    </a:lnTo>
                    <a:lnTo>
                      <a:pt x="161" y="592"/>
                    </a:lnTo>
                    <a:lnTo>
                      <a:pt x="0" y="9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4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3" name="Freeform 135"/>
              <p:cNvSpPr>
                <a:spLocks/>
              </p:cNvSpPr>
              <p:nvPr/>
            </p:nvSpPr>
            <p:spPr bwMode="auto">
              <a:xfrm>
                <a:off x="2511" y="2131"/>
                <a:ext cx="146" cy="165"/>
              </a:xfrm>
              <a:custGeom>
                <a:avLst/>
                <a:gdLst/>
                <a:ahLst/>
                <a:cxnLst>
                  <a:cxn ang="0">
                    <a:pos x="189" y="60"/>
                  </a:cxn>
                  <a:cxn ang="0">
                    <a:pos x="221" y="0"/>
                  </a:cxn>
                  <a:cxn ang="0">
                    <a:pos x="471" y="104"/>
                  </a:cxn>
                  <a:cxn ang="0">
                    <a:pos x="482" y="185"/>
                  </a:cxn>
                  <a:cxn ang="0">
                    <a:pos x="503" y="214"/>
                  </a:cxn>
                  <a:cxn ang="0">
                    <a:pos x="531" y="246"/>
                  </a:cxn>
                  <a:cxn ang="0">
                    <a:pos x="547" y="304"/>
                  </a:cxn>
                  <a:cxn ang="0">
                    <a:pos x="603" y="437"/>
                  </a:cxn>
                  <a:cxn ang="0">
                    <a:pos x="648" y="595"/>
                  </a:cxn>
                  <a:cxn ang="0">
                    <a:pos x="668" y="700"/>
                  </a:cxn>
                  <a:cxn ang="0">
                    <a:pos x="869" y="704"/>
                  </a:cxn>
                  <a:cxn ang="0">
                    <a:pos x="902" y="725"/>
                  </a:cxn>
                  <a:cxn ang="0">
                    <a:pos x="994" y="725"/>
                  </a:cxn>
                  <a:cxn ang="0">
                    <a:pos x="1020" y="766"/>
                  </a:cxn>
                  <a:cxn ang="0">
                    <a:pos x="1023" y="814"/>
                  </a:cxn>
                  <a:cxn ang="0">
                    <a:pos x="1015" y="858"/>
                  </a:cxn>
                  <a:cxn ang="0">
                    <a:pos x="929" y="874"/>
                  </a:cxn>
                  <a:cxn ang="0">
                    <a:pos x="889" y="935"/>
                  </a:cxn>
                  <a:cxn ang="0">
                    <a:pos x="809" y="955"/>
                  </a:cxn>
                  <a:cxn ang="0">
                    <a:pos x="749" y="955"/>
                  </a:cxn>
                  <a:cxn ang="0">
                    <a:pos x="681" y="968"/>
                  </a:cxn>
                  <a:cxn ang="0">
                    <a:pos x="677" y="996"/>
                  </a:cxn>
                  <a:cxn ang="0">
                    <a:pos x="681" y="1056"/>
                  </a:cxn>
                  <a:cxn ang="0">
                    <a:pos x="673" y="1097"/>
                  </a:cxn>
                  <a:cxn ang="0">
                    <a:pos x="636" y="1102"/>
                  </a:cxn>
                  <a:cxn ang="0">
                    <a:pos x="591" y="1110"/>
                  </a:cxn>
                  <a:cxn ang="0">
                    <a:pos x="547" y="1151"/>
                  </a:cxn>
                  <a:cxn ang="0">
                    <a:pos x="495" y="1151"/>
                  </a:cxn>
                  <a:cxn ang="0">
                    <a:pos x="447" y="1146"/>
                  </a:cxn>
                  <a:cxn ang="0">
                    <a:pos x="374" y="1122"/>
                  </a:cxn>
                  <a:cxn ang="0">
                    <a:pos x="294" y="1130"/>
                  </a:cxn>
                  <a:cxn ang="0">
                    <a:pos x="213" y="1154"/>
                  </a:cxn>
                  <a:cxn ang="0">
                    <a:pos x="136" y="1137"/>
                  </a:cxn>
                  <a:cxn ang="0">
                    <a:pos x="84" y="1077"/>
                  </a:cxn>
                  <a:cxn ang="0">
                    <a:pos x="88" y="1012"/>
                  </a:cxn>
                  <a:cxn ang="0">
                    <a:pos x="68" y="932"/>
                  </a:cxn>
                  <a:cxn ang="0">
                    <a:pos x="57" y="826"/>
                  </a:cxn>
                  <a:cxn ang="0">
                    <a:pos x="32" y="729"/>
                  </a:cxn>
                  <a:cxn ang="0">
                    <a:pos x="0" y="584"/>
                  </a:cxn>
                  <a:cxn ang="0">
                    <a:pos x="4" y="437"/>
                  </a:cxn>
                  <a:cxn ang="0">
                    <a:pos x="4" y="307"/>
                  </a:cxn>
                  <a:cxn ang="0">
                    <a:pos x="12" y="218"/>
                  </a:cxn>
                  <a:cxn ang="0">
                    <a:pos x="32" y="178"/>
                  </a:cxn>
                  <a:cxn ang="0">
                    <a:pos x="77" y="145"/>
                  </a:cxn>
                  <a:cxn ang="0">
                    <a:pos x="129" y="92"/>
                  </a:cxn>
                  <a:cxn ang="0">
                    <a:pos x="189" y="60"/>
                  </a:cxn>
                </a:cxnLst>
                <a:rect l="0" t="0" r="r" b="b"/>
                <a:pathLst>
                  <a:path w="1023" h="1154">
                    <a:moveTo>
                      <a:pt x="189" y="60"/>
                    </a:moveTo>
                    <a:lnTo>
                      <a:pt x="221" y="0"/>
                    </a:lnTo>
                    <a:lnTo>
                      <a:pt x="471" y="104"/>
                    </a:lnTo>
                    <a:lnTo>
                      <a:pt x="482" y="185"/>
                    </a:lnTo>
                    <a:lnTo>
                      <a:pt x="503" y="214"/>
                    </a:lnTo>
                    <a:lnTo>
                      <a:pt x="531" y="246"/>
                    </a:lnTo>
                    <a:lnTo>
                      <a:pt x="547" y="304"/>
                    </a:lnTo>
                    <a:lnTo>
                      <a:pt x="603" y="437"/>
                    </a:lnTo>
                    <a:lnTo>
                      <a:pt x="648" y="595"/>
                    </a:lnTo>
                    <a:lnTo>
                      <a:pt x="668" y="700"/>
                    </a:lnTo>
                    <a:lnTo>
                      <a:pt x="869" y="704"/>
                    </a:lnTo>
                    <a:lnTo>
                      <a:pt x="902" y="725"/>
                    </a:lnTo>
                    <a:lnTo>
                      <a:pt x="994" y="725"/>
                    </a:lnTo>
                    <a:lnTo>
                      <a:pt x="1020" y="766"/>
                    </a:lnTo>
                    <a:lnTo>
                      <a:pt x="1023" y="814"/>
                    </a:lnTo>
                    <a:lnTo>
                      <a:pt x="1015" y="858"/>
                    </a:lnTo>
                    <a:lnTo>
                      <a:pt x="929" y="874"/>
                    </a:lnTo>
                    <a:lnTo>
                      <a:pt x="889" y="935"/>
                    </a:lnTo>
                    <a:lnTo>
                      <a:pt x="809" y="955"/>
                    </a:lnTo>
                    <a:lnTo>
                      <a:pt x="749" y="955"/>
                    </a:lnTo>
                    <a:lnTo>
                      <a:pt x="681" y="968"/>
                    </a:lnTo>
                    <a:lnTo>
                      <a:pt x="677" y="996"/>
                    </a:lnTo>
                    <a:lnTo>
                      <a:pt x="681" y="1056"/>
                    </a:lnTo>
                    <a:lnTo>
                      <a:pt x="673" y="1097"/>
                    </a:lnTo>
                    <a:lnTo>
                      <a:pt x="636" y="1102"/>
                    </a:lnTo>
                    <a:lnTo>
                      <a:pt x="591" y="1110"/>
                    </a:lnTo>
                    <a:lnTo>
                      <a:pt x="547" y="1151"/>
                    </a:lnTo>
                    <a:lnTo>
                      <a:pt x="495" y="1151"/>
                    </a:lnTo>
                    <a:lnTo>
                      <a:pt x="447" y="1146"/>
                    </a:lnTo>
                    <a:lnTo>
                      <a:pt x="374" y="1122"/>
                    </a:lnTo>
                    <a:lnTo>
                      <a:pt x="294" y="1130"/>
                    </a:lnTo>
                    <a:lnTo>
                      <a:pt x="213" y="1154"/>
                    </a:lnTo>
                    <a:lnTo>
                      <a:pt x="136" y="1137"/>
                    </a:lnTo>
                    <a:lnTo>
                      <a:pt x="84" y="1077"/>
                    </a:lnTo>
                    <a:lnTo>
                      <a:pt x="88" y="1012"/>
                    </a:lnTo>
                    <a:lnTo>
                      <a:pt x="68" y="932"/>
                    </a:lnTo>
                    <a:lnTo>
                      <a:pt x="57" y="826"/>
                    </a:lnTo>
                    <a:lnTo>
                      <a:pt x="32" y="729"/>
                    </a:lnTo>
                    <a:lnTo>
                      <a:pt x="0" y="584"/>
                    </a:lnTo>
                    <a:lnTo>
                      <a:pt x="4" y="437"/>
                    </a:lnTo>
                    <a:lnTo>
                      <a:pt x="4" y="307"/>
                    </a:lnTo>
                    <a:lnTo>
                      <a:pt x="12" y="218"/>
                    </a:lnTo>
                    <a:lnTo>
                      <a:pt x="32" y="178"/>
                    </a:lnTo>
                    <a:lnTo>
                      <a:pt x="77" y="145"/>
                    </a:lnTo>
                    <a:lnTo>
                      <a:pt x="129" y="92"/>
                    </a:lnTo>
                    <a:lnTo>
                      <a:pt x="189" y="60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4" name="Freeform 136"/>
              <p:cNvSpPr>
                <a:spLocks/>
              </p:cNvSpPr>
              <p:nvPr/>
            </p:nvSpPr>
            <p:spPr bwMode="auto">
              <a:xfrm>
                <a:off x="2514" y="2141"/>
                <a:ext cx="92" cy="154"/>
              </a:xfrm>
              <a:custGeom>
                <a:avLst/>
                <a:gdLst/>
                <a:ahLst/>
                <a:cxnLst>
                  <a:cxn ang="0">
                    <a:pos x="562" y="888"/>
                  </a:cxn>
                  <a:cxn ang="0">
                    <a:pos x="410" y="877"/>
                  </a:cxn>
                  <a:cxn ang="0">
                    <a:pos x="280" y="836"/>
                  </a:cxn>
                  <a:cxn ang="0">
                    <a:pos x="228" y="740"/>
                  </a:cxn>
                  <a:cxn ang="0">
                    <a:pos x="244" y="675"/>
                  </a:cxn>
                  <a:cxn ang="0">
                    <a:pos x="145" y="538"/>
                  </a:cxn>
                  <a:cxn ang="0">
                    <a:pos x="237" y="598"/>
                  </a:cxn>
                  <a:cxn ang="0">
                    <a:pos x="188" y="477"/>
                  </a:cxn>
                  <a:cxn ang="0">
                    <a:pos x="108" y="318"/>
                  </a:cxn>
                  <a:cxn ang="0">
                    <a:pos x="228" y="452"/>
                  </a:cxn>
                  <a:cxn ang="0">
                    <a:pos x="244" y="242"/>
                  </a:cxn>
                  <a:cxn ang="0">
                    <a:pos x="304" y="169"/>
                  </a:cxn>
                  <a:cxn ang="0">
                    <a:pos x="390" y="137"/>
                  </a:cxn>
                  <a:cxn ang="0">
                    <a:pos x="224" y="80"/>
                  </a:cxn>
                  <a:cxn ang="0">
                    <a:pos x="149" y="145"/>
                  </a:cxn>
                  <a:cxn ang="0">
                    <a:pos x="197" y="80"/>
                  </a:cxn>
                  <a:cxn ang="0">
                    <a:pos x="289" y="53"/>
                  </a:cxn>
                  <a:cxn ang="0">
                    <a:pos x="224" y="28"/>
                  </a:cxn>
                  <a:cxn ang="0">
                    <a:pos x="168" y="0"/>
                  </a:cxn>
                  <a:cxn ang="0">
                    <a:pos x="93" y="60"/>
                  </a:cxn>
                  <a:cxn ang="0">
                    <a:pos x="25" y="116"/>
                  </a:cxn>
                  <a:cxn ang="0">
                    <a:pos x="0" y="215"/>
                  </a:cxn>
                  <a:cxn ang="0">
                    <a:pos x="4" y="403"/>
                  </a:cxn>
                  <a:cxn ang="0">
                    <a:pos x="28" y="626"/>
                  </a:cxn>
                  <a:cxn ang="0">
                    <a:pos x="65" y="844"/>
                  </a:cxn>
                  <a:cxn ang="0">
                    <a:pos x="81" y="982"/>
                  </a:cxn>
                  <a:cxn ang="0">
                    <a:pos x="117" y="1046"/>
                  </a:cxn>
                  <a:cxn ang="0">
                    <a:pos x="201" y="1075"/>
                  </a:cxn>
                  <a:cxn ang="0">
                    <a:pos x="257" y="1059"/>
                  </a:cxn>
                  <a:cxn ang="0">
                    <a:pos x="300" y="1003"/>
                  </a:cxn>
                  <a:cxn ang="0">
                    <a:pos x="318" y="985"/>
                  </a:cxn>
                  <a:cxn ang="0">
                    <a:pos x="386" y="1043"/>
                  </a:cxn>
                  <a:cxn ang="0">
                    <a:pos x="470" y="1063"/>
                  </a:cxn>
                  <a:cxn ang="0">
                    <a:pos x="538" y="1051"/>
                  </a:cxn>
                  <a:cxn ang="0">
                    <a:pos x="494" y="1006"/>
                  </a:cxn>
                  <a:cxn ang="0">
                    <a:pos x="422" y="929"/>
                  </a:cxn>
                  <a:cxn ang="0">
                    <a:pos x="534" y="994"/>
                  </a:cxn>
                  <a:cxn ang="0">
                    <a:pos x="626" y="1022"/>
                  </a:cxn>
                  <a:cxn ang="0">
                    <a:pos x="646" y="982"/>
                  </a:cxn>
                </a:cxnLst>
                <a:rect l="0" t="0" r="r" b="b"/>
                <a:pathLst>
                  <a:path w="646" h="1075">
                    <a:moveTo>
                      <a:pt x="646" y="901"/>
                    </a:moveTo>
                    <a:lnTo>
                      <a:pt x="562" y="888"/>
                    </a:lnTo>
                    <a:lnTo>
                      <a:pt x="490" y="884"/>
                    </a:lnTo>
                    <a:lnTo>
                      <a:pt x="410" y="877"/>
                    </a:lnTo>
                    <a:lnTo>
                      <a:pt x="321" y="864"/>
                    </a:lnTo>
                    <a:lnTo>
                      <a:pt x="280" y="836"/>
                    </a:lnTo>
                    <a:lnTo>
                      <a:pt x="172" y="700"/>
                    </a:lnTo>
                    <a:lnTo>
                      <a:pt x="228" y="740"/>
                    </a:lnTo>
                    <a:lnTo>
                      <a:pt x="265" y="772"/>
                    </a:lnTo>
                    <a:lnTo>
                      <a:pt x="244" y="675"/>
                    </a:lnTo>
                    <a:lnTo>
                      <a:pt x="204" y="638"/>
                    </a:lnTo>
                    <a:lnTo>
                      <a:pt x="145" y="538"/>
                    </a:lnTo>
                    <a:lnTo>
                      <a:pt x="201" y="585"/>
                    </a:lnTo>
                    <a:lnTo>
                      <a:pt x="237" y="598"/>
                    </a:lnTo>
                    <a:lnTo>
                      <a:pt x="228" y="529"/>
                    </a:lnTo>
                    <a:lnTo>
                      <a:pt x="188" y="477"/>
                    </a:lnTo>
                    <a:lnTo>
                      <a:pt x="149" y="437"/>
                    </a:lnTo>
                    <a:lnTo>
                      <a:pt x="108" y="318"/>
                    </a:lnTo>
                    <a:lnTo>
                      <a:pt x="184" y="416"/>
                    </a:lnTo>
                    <a:lnTo>
                      <a:pt x="228" y="452"/>
                    </a:lnTo>
                    <a:lnTo>
                      <a:pt x="233" y="302"/>
                    </a:lnTo>
                    <a:lnTo>
                      <a:pt x="244" y="242"/>
                    </a:lnTo>
                    <a:lnTo>
                      <a:pt x="269" y="215"/>
                    </a:lnTo>
                    <a:lnTo>
                      <a:pt x="304" y="169"/>
                    </a:lnTo>
                    <a:lnTo>
                      <a:pt x="361" y="149"/>
                    </a:lnTo>
                    <a:lnTo>
                      <a:pt x="390" y="137"/>
                    </a:lnTo>
                    <a:lnTo>
                      <a:pt x="310" y="60"/>
                    </a:lnTo>
                    <a:lnTo>
                      <a:pt x="224" y="80"/>
                    </a:lnTo>
                    <a:lnTo>
                      <a:pt x="168" y="113"/>
                    </a:lnTo>
                    <a:lnTo>
                      <a:pt x="149" y="145"/>
                    </a:lnTo>
                    <a:lnTo>
                      <a:pt x="164" y="96"/>
                    </a:lnTo>
                    <a:lnTo>
                      <a:pt x="197" y="80"/>
                    </a:lnTo>
                    <a:lnTo>
                      <a:pt x="249" y="60"/>
                    </a:lnTo>
                    <a:lnTo>
                      <a:pt x="289" y="53"/>
                    </a:lnTo>
                    <a:lnTo>
                      <a:pt x="265" y="39"/>
                    </a:lnTo>
                    <a:lnTo>
                      <a:pt x="224" y="28"/>
                    </a:lnTo>
                    <a:lnTo>
                      <a:pt x="188" y="15"/>
                    </a:lnTo>
                    <a:lnTo>
                      <a:pt x="168" y="0"/>
                    </a:lnTo>
                    <a:lnTo>
                      <a:pt x="121" y="32"/>
                    </a:lnTo>
                    <a:lnTo>
                      <a:pt x="93" y="60"/>
                    </a:lnTo>
                    <a:lnTo>
                      <a:pt x="65" y="96"/>
                    </a:lnTo>
                    <a:lnTo>
                      <a:pt x="25" y="116"/>
                    </a:lnTo>
                    <a:lnTo>
                      <a:pt x="16" y="154"/>
                    </a:lnTo>
                    <a:lnTo>
                      <a:pt x="0" y="215"/>
                    </a:lnTo>
                    <a:lnTo>
                      <a:pt x="0" y="307"/>
                    </a:lnTo>
                    <a:lnTo>
                      <a:pt x="4" y="403"/>
                    </a:lnTo>
                    <a:lnTo>
                      <a:pt x="7" y="513"/>
                    </a:lnTo>
                    <a:lnTo>
                      <a:pt x="28" y="626"/>
                    </a:lnTo>
                    <a:lnTo>
                      <a:pt x="52" y="744"/>
                    </a:lnTo>
                    <a:lnTo>
                      <a:pt x="65" y="844"/>
                    </a:lnTo>
                    <a:lnTo>
                      <a:pt x="85" y="917"/>
                    </a:lnTo>
                    <a:lnTo>
                      <a:pt x="81" y="982"/>
                    </a:lnTo>
                    <a:lnTo>
                      <a:pt x="89" y="1018"/>
                    </a:lnTo>
                    <a:lnTo>
                      <a:pt x="117" y="1046"/>
                    </a:lnTo>
                    <a:lnTo>
                      <a:pt x="153" y="1070"/>
                    </a:lnTo>
                    <a:lnTo>
                      <a:pt x="201" y="1075"/>
                    </a:lnTo>
                    <a:lnTo>
                      <a:pt x="224" y="1063"/>
                    </a:lnTo>
                    <a:lnTo>
                      <a:pt x="257" y="1059"/>
                    </a:lnTo>
                    <a:lnTo>
                      <a:pt x="334" y="1043"/>
                    </a:lnTo>
                    <a:lnTo>
                      <a:pt x="300" y="1003"/>
                    </a:lnTo>
                    <a:lnTo>
                      <a:pt x="265" y="944"/>
                    </a:lnTo>
                    <a:lnTo>
                      <a:pt x="318" y="985"/>
                    </a:lnTo>
                    <a:lnTo>
                      <a:pt x="357" y="1022"/>
                    </a:lnTo>
                    <a:lnTo>
                      <a:pt x="386" y="1043"/>
                    </a:lnTo>
                    <a:lnTo>
                      <a:pt x="426" y="1063"/>
                    </a:lnTo>
                    <a:lnTo>
                      <a:pt x="470" y="1063"/>
                    </a:lnTo>
                    <a:lnTo>
                      <a:pt x="513" y="1063"/>
                    </a:lnTo>
                    <a:lnTo>
                      <a:pt x="538" y="1051"/>
                    </a:lnTo>
                    <a:lnTo>
                      <a:pt x="550" y="1039"/>
                    </a:lnTo>
                    <a:lnTo>
                      <a:pt x="494" y="1006"/>
                    </a:lnTo>
                    <a:lnTo>
                      <a:pt x="438" y="954"/>
                    </a:lnTo>
                    <a:lnTo>
                      <a:pt x="422" y="929"/>
                    </a:lnTo>
                    <a:lnTo>
                      <a:pt x="466" y="941"/>
                    </a:lnTo>
                    <a:lnTo>
                      <a:pt x="534" y="994"/>
                    </a:lnTo>
                    <a:lnTo>
                      <a:pt x="562" y="1018"/>
                    </a:lnTo>
                    <a:lnTo>
                      <a:pt x="626" y="1022"/>
                    </a:lnTo>
                    <a:lnTo>
                      <a:pt x="646" y="1010"/>
                    </a:lnTo>
                    <a:lnTo>
                      <a:pt x="646" y="982"/>
                    </a:lnTo>
                    <a:lnTo>
                      <a:pt x="646" y="90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5" name="Freeform 137"/>
              <p:cNvSpPr>
                <a:spLocks/>
              </p:cNvSpPr>
              <p:nvPr/>
            </p:nvSpPr>
            <p:spPr bwMode="auto">
              <a:xfrm>
                <a:off x="2520" y="2218"/>
                <a:ext cx="27" cy="70"/>
              </a:xfrm>
              <a:custGeom>
                <a:avLst/>
                <a:gdLst/>
                <a:ahLst/>
                <a:cxnLst>
                  <a:cxn ang="0">
                    <a:pos x="188" y="496"/>
                  </a:cxn>
                  <a:cxn ang="0">
                    <a:pos x="155" y="480"/>
                  </a:cxn>
                  <a:cxn ang="0">
                    <a:pos x="120" y="440"/>
                  </a:cxn>
                  <a:cxn ang="0">
                    <a:pos x="89" y="369"/>
                  </a:cxn>
                  <a:cxn ang="0">
                    <a:pos x="72" y="307"/>
                  </a:cxn>
                  <a:cxn ang="0">
                    <a:pos x="48" y="238"/>
                  </a:cxn>
                  <a:cxn ang="0">
                    <a:pos x="37" y="173"/>
                  </a:cxn>
                  <a:cxn ang="0">
                    <a:pos x="17" y="73"/>
                  </a:cxn>
                  <a:cxn ang="0">
                    <a:pos x="0" y="0"/>
                  </a:cxn>
                  <a:cxn ang="0">
                    <a:pos x="41" y="145"/>
                  </a:cxn>
                  <a:cxn ang="0">
                    <a:pos x="72" y="258"/>
                  </a:cxn>
                  <a:cxn ang="0">
                    <a:pos x="108" y="335"/>
                  </a:cxn>
                  <a:cxn ang="0">
                    <a:pos x="164" y="416"/>
                  </a:cxn>
                  <a:cxn ang="0">
                    <a:pos x="188" y="496"/>
                  </a:cxn>
                </a:cxnLst>
                <a:rect l="0" t="0" r="r" b="b"/>
                <a:pathLst>
                  <a:path w="188" h="496">
                    <a:moveTo>
                      <a:pt x="188" y="496"/>
                    </a:moveTo>
                    <a:lnTo>
                      <a:pt x="155" y="480"/>
                    </a:lnTo>
                    <a:lnTo>
                      <a:pt x="120" y="440"/>
                    </a:lnTo>
                    <a:lnTo>
                      <a:pt x="89" y="369"/>
                    </a:lnTo>
                    <a:lnTo>
                      <a:pt x="72" y="307"/>
                    </a:lnTo>
                    <a:lnTo>
                      <a:pt x="48" y="238"/>
                    </a:lnTo>
                    <a:lnTo>
                      <a:pt x="37" y="173"/>
                    </a:lnTo>
                    <a:lnTo>
                      <a:pt x="17" y="73"/>
                    </a:lnTo>
                    <a:lnTo>
                      <a:pt x="0" y="0"/>
                    </a:lnTo>
                    <a:lnTo>
                      <a:pt x="41" y="145"/>
                    </a:lnTo>
                    <a:lnTo>
                      <a:pt x="72" y="258"/>
                    </a:lnTo>
                    <a:lnTo>
                      <a:pt x="108" y="335"/>
                    </a:lnTo>
                    <a:lnTo>
                      <a:pt x="164" y="416"/>
                    </a:lnTo>
                    <a:lnTo>
                      <a:pt x="188" y="49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6" name="Freeform 138"/>
              <p:cNvSpPr>
                <a:spLocks/>
              </p:cNvSpPr>
              <p:nvPr/>
            </p:nvSpPr>
            <p:spPr bwMode="auto">
              <a:xfrm>
                <a:off x="2548" y="2160"/>
                <a:ext cx="107" cy="107"/>
              </a:xfrm>
              <a:custGeom>
                <a:avLst/>
                <a:gdLst/>
                <a:ahLst/>
                <a:cxnLst>
                  <a:cxn ang="0">
                    <a:pos x="225" y="27"/>
                  </a:cxn>
                  <a:cxn ang="0">
                    <a:pos x="290" y="137"/>
                  </a:cxn>
                  <a:cxn ang="0">
                    <a:pos x="277" y="244"/>
                  </a:cxn>
                  <a:cxn ang="0">
                    <a:pos x="285" y="366"/>
                  </a:cxn>
                  <a:cxn ang="0">
                    <a:pos x="285" y="399"/>
                  </a:cxn>
                  <a:cxn ang="0">
                    <a:pos x="277" y="440"/>
                  </a:cxn>
                  <a:cxn ang="0">
                    <a:pos x="310" y="468"/>
                  </a:cxn>
                  <a:cxn ang="0">
                    <a:pos x="337" y="500"/>
                  </a:cxn>
                  <a:cxn ang="0">
                    <a:pos x="386" y="500"/>
                  </a:cxn>
                  <a:cxn ang="0">
                    <a:pos x="555" y="508"/>
                  </a:cxn>
                  <a:cxn ang="0">
                    <a:pos x="640" y="533"/>
                  </a:cxn>
                  <a:cxn ang="0">
                    <a:pos x="747" y="561"/>
                  </a:cxn>
                  <a:cxn ang="0">
                    <a:pos x="743" y="646"/>
                  </a:cxn>
                  <a:cxn ang="0">
                    <a:pos x="679" y="628"/>
                  </a:cxn>
                  <a:cxn ang="0">
                    <a:pos x="663" y="588"/>
                  </a:cxn>
                  <a:cxn ang="0">
                    <a:pos x="655" y="662"/>
                  </a:cxn>
                  <a:cxn ang="0">
                    <a:pos x="611" y="718"/>
                  </a:cxn>
                  <a:cxn ang="0">
                    <a:pos x="491" y="743"/>
                  </a:cxn>
                  <a:cxn ang="0">
                    <a:pos x="507" y="702"/>
                  </a:cxn>
                  <a:cxn ang="0">
                    <a:pos x="570" y="628"/>
                  </a:cxn>
                  <a:cxn ang="0">
                    <a:pos x="519" y="597"/>
                  </a:cxn>
                  <a:cxn ang="0">
                    <a:pos x="491" y="666"/>
                  </a:cxn>
                  <a:cxn ang="0">
                    <a:pos x="407" y="739"/>
                  </a:cxn>
                  <a:cxn ang="0">
                    <a:pos x="294" y="739"/>
                  </a:cxn>
                  <a:cxn ang="0">
                    <a:pos x="419" y="653"/>
                  </a:cxn>
                  <a:cxn ang="0">
                    <a:pos x="471" y="597"/>
                  </a:cxn>
                  <a:cxn ang="0">
                    <a:pos x="443" y="568"/>
                  </a:cxn>
                  <a:cxn ang="0">
                    <a:pos x="398" y="625"/>
                  </a:cxn>
                  <a:cxn ang="0">
                    <a:pos x="318" y="687"/>
                  </a:cxn>
                  <a:cxn ang="0">
                    <a:pos x="250" y="722"/>
                  </a:cxn>
                  <a:cxn ang="0">
                    <a:pos x="161" y="730"/>
                  </a:cxn>
                  <a:cxn ang="0">
                    <a:pos x="217" y="687"/>
                  </a:cxn>
                  <a:cxn ang="0">
                    <a:pos x="285" y="628"/>
                  </a:cxn>
                  <a:cxn ang="0">
                    <a:pos x="266" y="597"/>
                  </a:cxn>
                  <a:cxn ang="0">
                    <a:pos x="233" y="649"/>
                  </a:cxn>
                  <a:cxn ang="0">
                    <a:pos x="165" y="699"/>
                  </a:cxn>
                  <a:cxn ang="0">
                    <a:pos x="81" y="706"/>
                  </a:cxn>
                  <a:cxn ang="0">
                    <a:pos x="37" y="636"/>
                  </a:cxn>
                  <a:cxn ang="0">
                    <a:pos x="189" y="613"/>
                  </a:cxn>
                  <a:cxn ang="0">
                    <a:pos x="281" y="558"/>
                  </a:cxn>
                  <a:cxn ang="0">
                    <a:pos x="298" y="508"/>
                  </a:cxn>
                  <a:cxn ang="0">
                    <a:pos x="261" y="533"/>
                  </a:cxn>
                  <a:cxn ang="0">
                    <a:pos x="157" y="601"/>
                  </a:cxn>
                  <a:cxn ang="0">
                    <a:pos x="37" y="636"/>
                  </a:cxn>
                  <a:cxn ang="0">
                    <a:pos x="13" y="492"/>
                  </a:cxn>
                  <a:cxn ang="0">
                    <a:pos x="81" y="476"/>
                  </a:cxn>
                  <a:cxn ang="0">
                    <a:pos x="225" y="488"/>
                  </a:cxn>
                  <a:cxn ang="0">
                    <a:pos x="250" y="460"/>
                  </a:cxn>
                  <a:cxn ang="0">
                    <a:pos x="174" y="472"/>
                  </a:cxn>
                  <a:cxn ang="0">
                    <a:pos x="13" y="440"/>
                  </a:cxn>
                  <a:cxn ang="0">
                    <a:pos x="4" y="310"/>
                  </a:cxn>
                  <a:cxn ang="0">
                    <a:pos x="9" y="169"/>
                  </a:cxn>
                  <a:cxn ang="0">
                    <a:pos x="89" y="97"/>
                  </a:cxn>
                  <a:cxn ang="0">
                    <a:pos x="9" y="129"/>
                  </a:cxn>
                  <a:cxn ang="0">
                    <a:pos x="53" y="43"/>
                  </a:cxn>
                  <a:cxn ang="0">
                    <a:pos x="138" y="0"/>
                  </a:cxn>
                </a:cxnLst>
                <a:rect l="0" t="0" r="r" b="b"/>
                <a:pathLst>
                  <a:path w="747" h="747">
                    <a:moveTo>
                      <a:pt x="138" y="0"/>
                    </a:moveTo>
                    <a:lnTo>
                      <a:pt x="225" y="27"/>
                    </a:lnTo>
                    <a:lnTo>
                      <a:pt x="266" y="63"/>
                    </a:lnTo>
                    <a:lnTo>
                      <a:pt x="290" y="137"/>
                    </a:lnTo>
                    <a:lnTo>
                      <a:pt x="290" y="204"/>
                    </a:lnTo>
                    <a:lnTo>
                      <a:pt x="277" y="244"/>
                    </a:lnTo>
                    <a:lnTo>
                      <a:pt x="285" y="314"/>
                    </a:lnTo>
                    <a:lnTo>
                      <a:pt x="285" y="366"/>
                    </a:lnTo>
                    <a:lnTo>
                      <a:pt x="273" y="379"/>
                    </a:lnTo>
                    <a:lnTo>
                      <a:pt x="285" y="399"/>
                    </a:lnTo>
                    <a:lnTo>
                      <a:pt x="294" y="419"/>
                    </a:lnTo>
                    <a:lnTo>
                      <a:pt x="277" y="440"/>
                    </a:lnTo>
                    <a:lnTo>
                      <a:pt x="277" y="460"/>
                    </a:lnTo>
                    <a:lnTo>
                      <a:pt x="310" y="468"/>
                    </a:lnTo>
                    <a:lnTo>
                      <a:pt x="306" y="488"/>
                    </a:lnTo>
                    <a:lnTo>
                      <a:pt x="337" y="500"/>
                    </a:lnTo>
                    <a:lnTo>
                      <a:pt x="367" y="492"/>
                    </a:lnTo>
                    <a:lnTo>
                      <a:pt x="386" y="500"/>
                    </a:lnTo>
                    <a:lnTo>
                      <a:pt x="475" y="513"/>
                    </a:lnTo>
                    <a:lnTo>
                      <a:pt x="555" y="508"/>
                    </a:lnTo>
                    <a:lnTo>
                      <a:pt x="606" y="513"/>
                    </a:lnTo>
                    <a:lnTo>
                      <a:pt x="640" y="533"/>
                    </a:lnTo>
                    <a:lnTo>
                      <a:pt x="720" y="533"/>
                    </a:lnTo>
                    <a:lnTo>
                      <a:pt x="747" y="561"/>
                    </a:lnTo>
                    <a:lnTo>
                      <a:pt x="747" y="592"/>
                    </a:lnTo>
                    <a:lnTo>
                      <a:pt x="743" y="646"/>
                    </a:lnTo>
                    <a:lnTo>
                      <a:pt x="679" y="662"/>
                    </a:lnTo>
                    <a:lnTo>
                      <a:pt x="679" y="628"/>
                    </a:lnTo>
                    <a:lnTo>
                      <a:pt x="675" y="601"/>
                    </a:lnTo>
                    <a:lnTo>
                      <a:pt x="663" y="588"/>
                    </a:lnTo>
                    <a:lnTo>
                      <a:pt x="659" y="621"/>
                    </a:lnTo>
                    <a:lnTo>
                      <a:pt x="655" y="662"/>
                    </a:lnTo>
                    <a:lnTo>
                      <a:pt x="640" y="687"/>
                    </a:lnTo>
                    <a:lnTo>
                      <a:pt x="611" y="718"/>
                    </a:lnTo>
                    <a:lnTo>
                      <a:pt x="544" y="734"/>
                    </a:lnTo>
                    <a:lnTo>
                      <a:pt x="491" y="743"/>
                    </a:lnTo>
                    <a:lnTo>
                      <a:pt x="430" y="747"/>
                    </a:lnTo>
                    <a:lnTo>
                      <a:pt x="507" y="702"/>
                    </a:lnTo>
                    <a:lnTo>
                      <a:pt x="559" y="662"/>
                    </a:lnTo>
                    <a:lnTo>
                      <a:pt x="570" y="628"/>
                    </a:lnTo>
                    <a:lnTo>
                      <a:pt x="563" y="601"/>
                    </a:lnTo>
                    <a:lnTo>
                      <a:pt x="519" y="597"/>
                    </a:lnTo>
                    <a:lnTo>
                      <a:pt x="503" y="628"/>
                    </a:lnTo>
                    <a:lnTo>
                      <a:pt x="491" y="666"/>
                    </a:lnTo>
                    <a:lnTo>
                      <a:pt x="450" y="706"/>
                    </a:lnTo>
                    <a:lnTo>
                      <a:pt x="407" y="739"/>
                    </a:lnTo>
                    <a:lnTo>
                      <a:pt x="362" y="743"/>
                    </a:lnTo>
                    <a:lnTo>
                      <a:pt x="294" y="739"/>
                    </a:lnTo>
                    <a:lnTo>
                      <a:pt x="367" y="681"/>
                    </a:lnTo>
                    <a:lnTo>
                      <a:pt x="419" y="653"/>
                    </a:lnTo>
                    <a:lnTo>
                      <a:pt x="458" y="621"/>
                    </a:lnTo>
                    <a:lnTo>
                      <a:pt x="471" y="597"/>
                    </a:lnTo>
                    <a:lnTo>
                      <a:pt x="468" y="572"/>
                    </a:lnTo>
                    <a:lnTo>
                      <a:pt x="443" y="568"/>
                    </a:lnTo>
                    <a:lnTo>
                      <a:pt x="415" y="592"/>
                    </a:lnTo>
                    <a:lnTo>
                      <a:pt x="398" y="625"/>
                    </a:lnTo>
                    <a:lnTo>
                      <a:pt x="362" y="666"/>
                    </a:lnTo>
                    <a:lnTo>
                      <a:pt x="318" y="687"/>
                    </a:lnTo>
                    <a:lnTo>
                      <a:pt x="285" y="706"/>
                    </a:lnTo>
                    <a:lnTo>
                      <a:pt x="250" y="722"/>
                    </a:lnTo>
                    <a:lnTo>
                      <a:pt x="209" y="730"/>
                    </a:lnTo>
                    <a:lnTo>
                      <a:pt x="161" y="730"/>
                    </a:lnTo>
                    <a:lnTo>
                      <a:pt x="115" y="721"/>
                    </a:lnTo>
                    <a:lnTo>
                      <a:pt x="217" y="687"/>
                    </a:lnTo>
                    <a:lnTo>
                      <a:pt x="257" y="666"/>
                    </a:lnTo>
                    <a:lnTo>
                      <a:pt x="285" y="628"/>
                    </a:lnTo>
                    <a:lnTo>
                      <a:pt x="290" y="597"/>
                    </a:lnTo>
                    <a:lnTo>
                      <a:pt x="266" y="597"/>
                    </a:lnTo>
                    <a:lnTo>
                      <a:pt x="254" y="625"/>
                    </a:lnTo>
                    <a:lnTo>
                      <a:pt x="233" y="649"/>
                    </a:lnTo>
                    <a:lnTo>
                      <a:pt x="201" y="674"/>
                    </a:lnTo>
                    <a:lnTo>
                      <a:pt x="165" y="699"/>
                    </a:lnTo>
                    <a:lnTo>
                      <a:pt x="117" y="719"/>
                    </a:lnTo>
                    <a:lnTo>
                      <a:pt x="81" y="706"/>
                    </a:lnTo>
                    <a:lnTo>
                      <a:pt x="65" y="687"/>
                    </a:lnTo>
                    <a:lnTo>
                      <a:pt x="37" y="636"/>
                    </a:lnTo>
                    <a:lnTo>
                      <a:pt x="89" y="625"/>
                    </a:lnTo>
                    <a:lnTo>
                      <a:pt x="189" y="613"/>
                    </a:lnTo>
                    <a:lnTo>
                      <a:pt x="250" y="585"/>
                    </a:lnTo>
                    <a:lnTo>
                      <a:pt x="281" y="558"/>
                    </a:lnTo>
                    <a:lnTo>
                      <a:pt x="294" y="525"/>
                    </a:lnTo>
                    <a:lnTo>
                      <a:pt x="298" y="508"/>
                    </a:lnTo>
                    <a:lnTo>
                      <a:pt x="281" y="508"/>
                    </a:lnTo>
                    <a:lnTo>
                      <a:pt x="261" y="533"/>
                    </a:lnTo>
                    <a:lnTo>
                      <a:pt x="229" y="576"/>
                    </a:lnTo>
                    <a:lnTo>
                      <a:pt x="157" y="601"/>
                    </a:lnTo>
                    <a:lnTo>
                      <a:pt x="89" y="622"/>
                    </a:lnTo>
                    <a:lnTo>
                      <a:pt x="37" y="636"/>
                    </a:lnTo>
                    <a:lnTo>
                      <a:pt x="17" y="553"/>
                    </a:lnTo>
                    <a:lnTo>
                      <a:pt x="13" y="492"/>
                    </a:lnTo>
                    <a:lnTo>
                      <a:pt x="13" y="439"/>
                    </a:lnTo>
                    <a:lnTo>
                      <a:pt x="81" y="476"/>
                    </a:lnTo>
                    <a:lnTo>
                      <a:pt x="161" y="492"/>
                    </a:lnTo>
                    <a:lnTo>
                      <a:pt x="225" y="488"/>
                    </a:lnTo>
                    <a:lnTo>
                      <a:pt x="242" y="481"/>
                    </a:lnTo>
                    <a:lnTo>
                      <a:pt x="250" y="460"/>
                    </a:lnTo>
                    <a:lnTo>
                      <a:pt x="213" y="460"/>
                    </a:lnTo>
                    <a:lnTo>
                      <a:pt x="174" y="472"/>
                    </a:lnTo>
                    <a:lnTo>
                      <a:pt x="79" y="476"/>
                    </a:lnTo>
                    <a:lnTo>
                      <a:pt x="13" y="440"/>
                    </a:lnTo>
                    <a:lnTo>
                      <a:pt x="9" y="363"/>
                    </a:lnTo>
                    <a:lnTo>
                      <a:pt x="4" y="310"/>
                    </a:lnTo>
                    <a:lnTo>
                      <a:pt x="0" y="258"/>
                    </a:lnTo>
                    <a:lnTo>
                      <a:pt x="9" y="169"/>
                    </a:lnTo>
                    <a:lnTo>
                      <a:pt x="29" y="137"/>
                    </a:lnTo>
                    <a:lnTo>
                      <a:pt x="89" y="97"/>
                    </a:lnTo>
                    <a:lnTo>
                      <a:pt x="70" y="101"/>
                    </a:lnTo>
                    <a:lnTo>
                      <a:pt x="9" y="129"/>
                    </a:lnTo>
                    <a:lnTo>
                      <a:pt x="33" y="72"/>
                    </a:lnTo>
                    <a:lnTo>
                      <a:pt x="53" y="43"/>
                    </a:lnTo>
                    <a:lnTo>
                      <a:pt x="70" y="2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7" name="Freeform 139"/>
              <p:cNvSpPr>
                <a:spLocks/>
              </p:cNvSpPr>
              <p:nvPr/>
            </p:nvSpPr>
            <p:spPr bwMode="auto">
              <a:xfrm>
                <a:off x="2555" y="2200"/>
                <a:ext cx="27" cy="24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188" y="13"/>
                  </a:cxn>
                  <a:cxn ang="0">
                    <a:pos x="163" y="46"/>
                  </a:cxn>
                  <a:cxn ang="0">
                    <a:pos x="141" y="64"/>
                  </a:cxn>
                  <a:cxn ang="0">
                    <a:pos x="90" y="101"/>
                  </a:cxn>
                  <a:cxn ang="0">
                    <a:pos x="69" y="117"/>
                  </a:cxn>
                  <a:cxn ang="0">
                    <a:pos x="23" y="153"/>
                  </a:cxn>
                  <a:cxn ang="0">
                    <a:pos x="74" y="136"/>
                  </a:cxn>
                  <a:cxn ang="0">
                    <a:pos x="125" y="121"/>
                  </a:cxn>
                  <a:cxn ang="0">
                    <a:pos x="177" y="117"/>
                  </a:cxn>
                  <a:cxn ang="0">
                    <a:pos x="173" y="132"/>
                  </a:cxn>
                  <a:cxn ang="0">
                    <a:pos x="90" y="148"/>
                  </a:cxn>
                  <a:cxn ang="0">
                    <a:pos x="47" y="165"/>
                  </a:cxn>
                  <a:cxn ang="0">
                    <a:pos x="23" y="168"/>
                  </a:cxn>
                  <a:cxn ang="0">
                    <a:pos x="2" y="162"/>
                  </a:cxn>
                  <a:cxn ang="0">
                    <a:pos x="0" y="142"/>
                  </a:cxn>
                  <a:cxn ang="0">
                    <a:pos x="17" y="127"/>
                  </a:cxn>
                  <a:cxn ang="0">
                    <a:pos x="40" y="105"/>
                  </a:cxn>
                  <a:cxn ang="0">
                    <a:pos x="67" y="72"/>
                  </a:cxn>
                  <a:cxn ang="0">
                    <a:pos x="96" y="36"/>
                  </a:cxn>
                  <a:cxn ang="0">
                    <a:pos x="130" y="11"/>
                  </a:cxn>
                  <a:cxn ang="0">
                    <a:pos x="165" y="2"/>
                  </a:cxn>
                  <a:cxn ang="0">
                    <a:pos x="188" y="0"/>
                  </a:cxn>
                </a:cxnLst>
                <a:rect l="0" t="0" r="r" b="b"/>
                <a:pathLst>
                  <a:path w="188" h="168">
                    <a:moveTo>
                      <a:pt x="188" y="0"/>
                    </a:moveTo>
                    <a:lnTo>
                      <a:pt x="188" y="13"/>
                    </a:lnTo>
                    <a:lnTo>
                      <a:pt x="163" y="46"/>
                    </a:lnTo>
                    <a:lnTo>
                      <a:pt x="141" y="64"/>
                    </a:lnTo>
                    <a:lnTo>
                      <a:pt x="90" y="101"/>
                    </a:lnTo>
                    <a:lnTo>
                      <a:pt x="69" y="117"/>
                    </a:lnTo>
                    <a:lnTo>
                      <a:pt x="23" y="153"/>
                    </a:lnTo>
                    <a:lnTo>
                      <a:pt x="74" y="136"/>
                    </a:lnTo>
                    <a:lnTo>
                      <a:pt x="125" y="121"/>
                    </a:lnTo>
                    <a:lnTo>
                      <a:pt x="177" y="117"/>
                    </a:lnTo>
                    <a:lnTo>
                      <a:pt x="173" y="132"/>
                    </a:lnTo>
                    <a:lnTo>
                      <a:pt x="90" y="148"/>
                    </a:lnTo>
                    <a:lnTo>
                      <a:pt x="47" y="165"/>
                    </a:lnTo>
                    <a:lnTo>
                      <a:pt x="23" y="168"/>
                    </a:lnTo>
                    <a:lnTo>
                      <a:pt x="2" y="162"/>
                    </a:lnTo>
                    <a:lnTo>
                      <a:pt x="0" y="142"/>
                    </a:lnTo>
                    <a:lnTo>
                      <a:pt x="17" y="127"/>
                    </a:lnTo>
                    <a:lnTo>
                      <a:pt x="40" y="105"/>
                    </a:lnTo>
                    <a:lnTo>
                      <a:pt x="67" y="72"/>
                    </a:lnTo>
                    <a:lnTo>
                      <a:pt x="96" y="36"/>
                    </a:lnTo>
                    <a:lnTo>
                      <a:pt x="130" y="11"/>
                    </a:lnTo>
                    <a:lnTo>
                      <a:pt x="165" y="2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8" name="Freeform 140"/>
              <p:cNvSpPr>
                <a:spLocks/>
              </p:cNvSpPr>
              <p:nvPr/>
            </p:nvSpPr>
            <p:spPr bwMode="auto">
              <a:xfrm>
                <a:off x="2556" y="2180"/>
                <a:ext cx="25" cy="32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163" y="4"/>
                  </a:cxn>
                  <a:cxn ang="0">
                    <a:pos x="171" y="24"/>
                  </a:cxn>
                  <a:cxn ang="0">
                    <a:pos x="169" y="42"/>
                  </a:cxn>
                  <a:cxn ang="0">
                    <a:pos x="155" y="64"/>
                  </a:cxn>
                  <a:cxn ang="0">
                    <a:pos x="136" y="70"/>
                  </a:cxn>
                  <a:cxn ang="0">
                    <a:pos x="98" y="95"/>
                  </a:cxn>
                  <a:cxn ang="0">
                    <a:pos x="61" y="126"/>
                  </a:cxn>
                  <a:cxn ang="0">
                    <a:pos x="37" y="166"/>
                  </a:cxn>
                  <a:cxn ang="0">
                    <a:pos x="8" y="208"/>
                  </a:cxn>
                  <a:cxn ang="0">
                    <a:pos x="0" y="221"/>
                  </a:cxn>
                  <a:cxn ang="0">
                    <a:pos x="8" y="171"/>
                  </a:cxn>
                  <a:cxn ang="0">
                    <a:pos x="15" y="127"/>
                  </a:cxn>
                  <a:cxn ang="0">
                    <a:pos x="28" y="89"/>
                  </a:cxn>
                  <a:cxn ang="0">
                    <a:pos x="51" y="54"/>
                  </a:cxn>
                  <a:cxn ang="0">
                    <a:pos x="114" y="6"/>
                  </a:cxn>
                  <a:cxn ang="0">
                    <a:pos x="139" y="0"/>
                  </a:cxn>
                </a:cxnLst>
                <a:rect l="0" t="0" r="r" b="b"/>
                <a:pathLst>
                  <a:path w="171" h="221">
                    <a:moveTo>
                      <a:pt x="139" y="0"/>
                    </a:moveTo>
                    <a:lnTo>
                      <a:pt x="163" y="4"/>
                    </a:lnTo>
                    <a:lnTo>
                      <a:pt x="171" y="24"/>
                    </a:lnTo>
                    <a:lnTo>
                      <a:pt x="169" y="42"/>
                    </a:lnTo>
                    <a:lnTo>
                      <a:pt x="155" y="64"/>
                    </a:lnTo>
                    <a:lnTo>
                      <a:pt x="136" y="70"/>
                    </a:lnTo>
                    <a:lnTo>
                      <a:pt x="98" y="95"/>
                    </a:lnTo>
                    <a:lnTo>
                      <a:pt x="61" y="126"/>
                    </a:lnTo>
                    <a:lnTo>
                      <a:pt x="37" y="166"/>
                    </a:lnTo>
                    <a:lnTo>
                      <a:pt x="8" y="208"/>
                    </a:lnTo>
                    <a:lnTo>
                      <a:pt x="0" y="221"/>
                    </a:lnTo>
                    <a:lnTo>
                      <a:pt x="8" y="171"/>
                    </a:lnTo>
                    <a:lnTo>
                      <a:pt x="15" y="127"/>
                    </a:lnTo>
                    <a:lnTo>
                      <a:pt x="28" y="89"/>
                    </a:lnTo>
                    <a:lnTo>
                      <a:pt x="51" y="54"/>
                    </a:lnTo>
                    <a:lnTo>
                      <a:pt x="114" y="6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9" name="Freeform 141"/>
              <p:cNvSpPr>
                <a:spLocks/>
              </p:cNvSpPr>
              <p:nvPr/>
            </p:nvSpPr>
            <p:spPr bwMode="auto">
              <a:xfrm>
                <a:off x="2559" y="2149"/>
                <a:ext cx="26" cy="18"/>
              </a:xfrm>
              <a:custGeom>
                <a:avLst/>
                <a:gdLst/>
                <a:ahLst/>
                <a:cxnLst>
                  <a:cxn ang="0">
                    <a:pos x="182" y="127"/>
                  </a:cxn>
                  <a:cxn ang="0">
                    <a:pos x="150" y="99"/>
                  </a:cxn>
                  <a:cxn ang="0">
                    <a:pos x="98" y="80"/>
                  </a:cxn>
                  <a:cxn ang="0">
                    <a:pos x="63" y="70"/>
                  </a:cxn>
                  <a:cxn ang="0">
                    <a:pos x="0" y="0"/>
                  </a:cxn>
                  <a:cxn ang="0">
                    <a:pos x="47" y="27"/>
                  </a:cxn>
                  <a:cxn ang="0">
                    <a:pos x="91" y="46"/>
                  </a:cxn>
                  <a:cxn ang="0">
                    <a:pos x="123" y="62"/>
                  </a:cxn>
                  <a:cxn ang="0">
                    <a:pos x="138" y="80"/>
                  </a:cxn>
                  <a:cxn ang="0">
                    <a:pos x="182" y="127"/>
                  </a:cxn>
                </a:cxnLst>
                <a:rect l="0" t="0" r="r" b="b"/>
                <a:pathLst>
                  <a:path w="182" h="127">
                    <a:moveTo>
                      <a:pt x="182" y="127"/>
                    </a:moveTo>
                    <a:lnTo>
                      <a:pt x="150" y="99"/>
                    </a:lnTo>
                    <a:lnTo>
                      <a:pt x="98" y="80"/>
                    </a:lnTo>
                    <a:lnTo>
                      <a:pt x="63" y="7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91" y="46"/>
                    </a:lnTo>
                    <a:lnTo>
                      <a:pt x="123" y="62"/>
                    </a:lnTo>
                    <a:lnTo>
                      <a:pt x="138" y="80"/>
                    </a:lnTo>
                    <a:lnTo>
                      <a:pt x="182" y="12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0" name="Freeform 142"/>
              <p:cNvSpPr>
                <a:spLocks/>
              </p:cNvSpPr>
              <p:nvPr/>
            </p:nvSpPr>
            <p:spPr bwMode="auto">
              <a:xfrm>
                <a:off x="2590" y="2182"/>
                <a:ext cx="15" cy="48"/>
              </a:xfrm>
              <a:custGeom>
                <a:avLst/>
                <a:gdLst/>
                <a:ahLst/>
                <a:cxnLst>
                  <a:cxn ang="0">
                    <a:pos x="102" y="331"/>
                  </a:cxn>
                  <a:cxn ang="0">
                    <a:pos x="51" y="331"/>
                  </a:cxn>
                  <a:cxn ang="0">
                    <a:pos x="35" y="327"/>
                  </a:cxn>
                  <a:cxn ang="0">
                    <a:pos x="35" y="314"/>
                  </a:cxn>
                  <a:cxn ang="0">
                    <a:pos x="24" y="302"/>
                  </a:cxn>
                  <a:cxn ang="0">
                    <a:pos x="8" y="290"/>
                  </a:cxn>
                  <a:cxn ang="0">
                    <a:pos x="16" y="278"/>
                  </a:cxn>
                  <a:cxn ang="0">
                    <a:pos x="16" y="261"/>
                  </a:cxn>
                  <a:cxn ang="0">
                    <a:pos x="4" y="242"/>
                  </a:cxn>
                  <a:cxn ang="0">
                    <a:pos x="4" y="221"/>
                  </a:cxn>
                  <a:cxn ang="0">
                    <a:pos x="12" y="197"/>
                  </a:cxn>
                  <a:cxn ang="0">
                    <a:pos x="12" y="145"/>
                  </a:cxn>
                  <a:cxn ang="0">
                    <a:pos x="0" y="96"/>
                  </a:cxn>
                  <a:cxn ang="0">
                    <a:pos x="4" y="61"/>
                  </a:cxn>
                  <a:cxn ang="0">
                    <a:pos x="4" y="0"/>
                  </a:cxn>
                  <a:cxn ang="0">
                    <a:pos x="35" y="91"/>
                  </a:cxn>
                  <a:cxn ang="0">
                    <a:pos x="63" y="177"/>
                  </a:cxn>
                  <a:cxn ang="0">
                    <a:pos x="82" y="269"/>
                  </a:cxn>
                  <a:cxn ang="0">
                    <a:pos x="102" y="331"/>
                  </a:cxn>
                </a:cxnLst>
                <a:rect l="0" t="0" r="r" b="b"/>
                <a:pathLst>
                  <a:path w="102" h="331">
                    <a:moveTo>
                      <a:pt x="102" y="331"/>
                    </a:moveTo>
                    <a:lnTo>
                      <a:pt x="51" y="331"/>
                    </a:lnTo>
                    <a:lnTo>
                      <a:pt x="35" y="327"/>
                    </a:lnTo>
                    <a:lnTo>
                      <a:pt x="35" y="314"/>
                    </a:lnTo>
                    <a:lnTo>
                      <a:pt x="24" y="302"/>
                    </a:lnTo>
                    <a:lnTo>
                      <a:pt x="8" y="290"/>
                    </a:lnTo>
                    <a:lnTo>
                      <a:pt x="16" y="278"/>
                    </a:lnTo>
                    <a:lnTo>
                      <a:pt x="16" y="261"/>
                    </a:lnTo>
                    <a:lnTo>
                      <a:pt x="4" y="242"/>
                    </a:lnTo>
                    <a:lnTo>
                      <a:pt x="4" y="221"/>
                    </a:lnTo>
                    <a:lnTo>
                      <a:pt x="12" y="197"/>
                    </a:lnTo>
                    <a:lnTo>
                      <a:pt x="12" y="145"/>
                    </a:lnTo>
                    <a:lnTo>
                      <a:pt x="0" y="96"/>
                    </a:lnTo>
                    <a:lnTo>
                      <a:pt x="4" y="61"/>
                    </a:lnTo>
                    <a:lnTo>
                      <a:pt x="4" y="0"/>
                    </a:lnTo>
                    <a:lnTo>
                      <a:pt x="35" y="91"/>
                    </a:lnTo>
                    <a:lnTo>
                      <a:pt x="63" y="177"/>
                    </a:lnTo>
                    <a:lnTo>
                      <a:pt x="82" y="269"/>
                    </a:lnTo>
                    <a:lnTo>
                      <a:pt x="102" y="33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1" name="Freeform 143"/>
              <p:cNvSpPr>
                <a:spLocks/>
              </p:cNvSpPr>
              <p:nvPr/>
            </p:nvSpPr>
            <p:spPr bwMode="auto">
              <a:xfrm>
                <a:off x="2557" y="2233"/>
                <a:ext cx="26" cy="9"/>
              </a:xfrm>
              <a:custGeom>
                <a:avLst/>
                <a:gdLst/>
                <a:ahLst/>
                <a:cxnLst>
                  <a:cxn ang="0">
                    <a:pos x="38" y="30"/>
                  </a:cxn>
                  <a:cxn ang="0">
                    <a:pos x="78" y="13"/>
                  </a:cxn>
                  <a:cxn ang="0">
                    <a:pos x="115" y="3"/>
                  </a:cxn>
                  <a:cxn ang="0">
                    <a:pos x="164" y="0"/>
                  </a:cxn>
                  <a:cxn ang="0">
                    <a:pos x="185" y="4"/>
                  </a:cxn>
                  <a:cxn ang="0">
                    <a:pos x="176" y="23"/>
                  </a:cxn>
                  <a:cxn ang="0">
                    <a:pos x="156" y="38"/>
                  </a:cxn>
                  <a:cxn ang="0">
                    <a:pos x="113" y="51"/>
                  </a:cxn>
                  <a:cxn ang="0">
                    <a:pos x="45" y="62"/>
                  </a:cxn>
                  <a:cxn ang="0">
                    <a:pos x="0" y="58"/>
                  </a:cxn>
                  <a:cxn ang="0">
                    <a:pos x="38" y="30"/>
                  </a:cxn>
                </a:cxnLst>
                <a:rect l="0" t="0" r="r" b="b"/>
                <a:pathLst>
                  <a:path w="185" h="62">
                    <a:moveTo>
                      <a:pt x="38" y="30"/>
                    </a:moveTo>
                    <a:lnTo>
                      <a:pt x="78" y="13"/>
                    </a:lnTo>
                    <a:lnTo>
                      <a:pt x="115" y="3"/>
                    </a:lnTo>
                    <a:lnTo>
                      <a:pt x="164" y="0"/>
                    </a:lnTo>
                    <a:lnTo>
                      <a:pt x="185" y="4"/>
                    </a:lnTo>
                    <a:lnTo>
                      <a:pt x="176" y="23"/>
                    </a:lnTo>
                    <a:lnTo>
                      <a:pt x="156" y="38"/>
                    </a:lnTo>
                    <a:lnTo>
                      <a:pt x="113" y="51"/>
                    </a:lnTo>
                    <a:lnTo>
                      <a:pt x="45" y="62"/>
                    </a:lnTo>
                    <a:lnTo>
                      <a:pt x="0" y="58"/>
                    </a:lnTo>
                    <a:lnTo>
                      <a:pt x="38" y="3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2" name="Freeform 144"/>
              <p:cNvSpPr>
                <a:spLocks/>
              </p:cNvSpPr>
              <p:nvPr/>
            </p:nvSpPr>
            <p:spPr bwMode="auto">
              <a:xfrm>
                <a:off x="2589" y="2238"/>
                <a:ext cx="16" cy="20"/>
              </a:xfrm>
              <a:custGeom>
                <a:avLst/>
                <a:gdLst/>
                <a:ahLst/>
                <a:cxnLst>
                  <a:cxn ang="0">
                    <a:pos x="60" y="38"/>
                  </a:cxn>
                  <a:cxn ang="0">
                    <a:pos x="74" y="8"/>
                  </a:cxn>
                  <a:cxn ang="0">
                    <a:pos x="95" y="0"/>
                  </a:cxn>
                  <a:cxn ang="0">
                    <a:pos x="109" y="6"/>
                  </a:cxn>
                  <a:cxn ang="0">
                    <a:pos x="111" y="23"/>
                  </a:cxn>
                  <a:cxn ang="0">
                    <a:pos x="102" y="49"/>
                  </a:cxn>
                  <a:cxn ang="0">
                    <a:pos x="85" y="74"/>
                  </a:cxn>
                  <a:cxn ang="0">
                    <a:pos x="66" y="97"/>
                  </a:cxn>
                  <a:cxn ang="0">
                    <a:pos x="40" y="119"/>
                  </a:cxn>
                  <a:cxn ang="0">
                    <a:pos x="0" y="138"/>
                  </a:cxn>
                  <a:cxn ang="0">
                    <a:pos x="36" y="99"/>
                  </a:cxn>
                  <a:cxn ang="0">
                    <a:pos x="47" y="70"/>
                  </a:cxn>
                  <a:cxn ang="0">
                    <a:pos x="60" y="38"/>
                  </a:cxn>
                </a:cxnLst>
                <a:rect l="0" t="0" r="r" b="b"/>
                <a:pathLst>
                  <a:path w="111" h="138">
                    <a:moveTo>
                      <a:pt x="60" y="38"/>
                    </a:moveTo>
                    <a:lnTo>
                      <a:pt x="74" y="8"/>
                    </a:lnTo>
                    <a:lnTo>
                      <a:pt x="95" y="0"/>
                    </a:lnTo>
                    <a:lnTo>
                      <a:pt x="109" y="6"/>
                    </a:lnTo>
                    <a:lnTo>
                      <a:pt x="111" y="23"/>
                    </a:lnTo>
                    <a:lnTo>
                      <a:pt x="102" y="49"/>
                    </a:lnTo>
                    <a:lnTo>
                      <a:pt x="85" y="74"/>
                    </a:lnTo>
                    <a:lnTo>
                      <a:pt x="66" y="97"/>
                    </a:lnTo>
                    <a:lnTo>
                      <a:pt x="40" y="119"/>
                    </a:lnTo>
                    <a:lnTo>
                      <a:pt x="0" y="138"/>
                    </a:lnTo>
                    <a:lnTo>
                      <a:pt x="36" y="99"/>
                    </a:lnTo>
                    <a:lnTo>
                      <a:pt x="47" y="70"/>
                    </a:lnTo>
                    <a:lnTo>
                      <a:pt x="60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3" name="Freeform 145"/>
              <p:cNvSpPr>
                <a:spLocks/>
              </p:cNvSpPr>
              <p:nvPr/>
            </p:nvSpPr>
            <p:spPr bwMode="auto">
              <a:xfrm>
                <a:off x="2541" y="2133"/>
                <a:ext cx="38" cy="24"/>
              </a:xfrm>
              <a:custGeom>
                <a:avLst/>
                <a:gdLst/>
                <a:ahLst/>
                <a:cxnLst>
                  <a:cxn ang="0">
                    <a:pos x="266" y="167"/>
                  </a:cxn>
                  <a:cxn ang="0">
                    <a:pos x="258" y="99"/>
                  </a:cxn>
                  <a:cxn ang="0">
                    <a:pos x="202" y="74"/>
                  </a:cxn>
                  <a:cxn ang="0">
                    <a:pos x="127" y="44"/>
                  </a:cxn>
                  <a:cxn ang="0">
                    <a:pos x="72" y="23"/>
                  </a:cxn>
                  <a:cxn ang="0">
                    <a:pos x="21" y="0"/>
                  </a:cxn>
                  <a:cxn ang="0">
                    <a:pos x="0" y="48"/>
                  </a:cxn>
                  <a:cxn ang="0">
                    <a:pos x="49" y="76"/>
                  </a:cxn>
                  <a:cxn ang="0">
                    <a:pos x="106" y="97"/>
                  </a:cxn>
                  <a:cxn ang="0">
                    <a:pos x="150" y="110"/>
                  </a:cxn>
                  <a:cxn ang="0">
                    <a:pos x="204" y="138"/>
                  </a:cxn>
                  <a:cxn ang="0">
                    <a:pos x="266" y="167"/>
                  </a:cxn>
                </a:cxnLst>
                <a:rect l="0" t="0" r="r" b="b"/>
                <a:pathLst>
                  <a:path w="266" h="167">
                    <a:moveTo>
                      <a:pt x="266" y="167"/>
                    </a:moveTo>
                    <a:lnTo>
                      <a:pt x="258" y="99"/>
                    </a:lnTo>
                    <a:lnTo>
                      <a:pt x="202" y="74"/>
                    </a:lnTo>
                    <a:lnTo>
                      <a:pt x="127" y="44"/>
                    </a:lnTo>
                    <a:lnTo>
                      <a:pt x="72" y="23"/>
                    </a:lnTo>
                    <a:lnTo>
                      <a:pt x="21" y="0"/>
                    </a:lnTo>
                    <a:lnTo>
                      <a:pt x="0" y="48"/>
                    </a:lnTo>
                    <a:lnTo>
                      <a:pt x="49" y="76"/>
                    </a:lnTo>
                    <a:lnTo>
                      <a:pt x="106" y="97"/>
                    </a:lnTo>
                    <a:lnTo>
                      <a:pt x="150" y="110"/>
                    </a:lnTo>
                    <a:lnTo>
                      <a:pt x="204" y="138"/>
                    </a:lnTo>
                    <a:lnTo>
                      <a:pt x="266" y="16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46"/>
            <p:cNvGrpSpPr>
              <a:grpSpLocks/>
            </p:cNvGrpSpPr>
            <p:nvPr/>
          </p:nvGrpSpPr>
          <p:grpSpPr bwMode="auto">
            <a:xfrm flipH="1">
              <a:off x="3933" y="2647"/>
              <a:ext cx="195" cy="260"/>
              <a:chOff x="2498" y="2245"/>
              <a:chExt cx="78" cy="107"/>
            </a:xfrm>
          </p:grpSpPr>
          <p:sp>
            <p:nvSpPr>
              <p:cNvPr id="739475" name="Freeform 147"/>
              <p:cNvSpPr>
                <a:spLocks/>
              </p:cNvSpPr>
              <p:nvPr/>
            </p:nvSpPr>
            <p:spPr bwMode="auto">
              <a:xfrm>
                <a:off x="2498" y="2245"/>
                <a:ext cx="78" cy="107"/>
              </a:xfrm>
              <a:custGeom>
                <a:avLst/>
                <a:gdLst/>
                <a:ahLst/>
                <a:cxnLst>
                  <a:cxn ang="0">
                    <a:pos x="306" y="111"/>
                  </a:cxn>
                  <a:cxn ang="0">
                    <a:pos x="205" y="102"/>
                  </a:cxn>
                  <a:cxn ang="0">
                    <a:pos x="144" y="86"/>
                  </a:cxn>
                  <a:cxn ang="0">
                    <a:pos x="124" y="58"/>
                  </a:cxn>
                  <a:cxn ang="0">
                    <a:pos x="124" y="34"/>
                  </a:cxn>
                  <a:cxn ang="0">
                    <a:pos x="108" y="14"/>
                  </a:cxn>
                  <a:cxn ang="0">
                    <a:pos x="52" y="0"/>
                  </a:cxn>
                  <a:cxn ang="0">
                    <a:pos x="0" y="5"/>
                  </a:cxn>
                  <a:cxn ang="0">
                    <a:pos x="63" y="584"/>
                  </a:cxn>
                  <a:cxn ang="0">
                    <a:pos x="108" y="637"/>
                  </a:cxn>
                  <a:cxn ang="0">
                    <a:pos x="164" y="689"/>
                  </a:cxn>
                  <a:cxn ang="0">
                    <a:pos x="244" y="730"/>
                  </a:cxn>
                  <a:cxn ang="0">
                    <a:pos x="337" y="743"/>
                  </a:cxn>
                  <a:cxn ang="0">
                    <a:pos x="462" y="750"/>
                  </a:cxn>
                  <a:cxn ang="0">
                    <a:pos x="535" y="739"/>
                  </a:cxn>
                  <a:cxn ang="0">
                    <a:pos x="551" y="698"/>
                  </a:cxn>
                  <a:cxn ang="0">
                    <a:pos x="543" y="644"/>
                  </a:cxn>
                  <a:cxn ang="0">
                    <a:pos x="491" y="483"/>
                  </a:cxn>
                  <a:cxn ang="0">
                    <a:pos x="447" y="321"/>
                  </a:cxn>
                  <a:cxn ang="0">
                    <a:pos x="427" y="199"/>
                  </a:cxn>
                  <a:cxn ang="0">
                    <a:pos x="427" y="167"/>
                  </a:cxn>
                  <a:cxn ang="0">
                    <a:pos x="398" y="122"/>
                  </a:cxn>
                  <a:cxn ang="0">
                    <a:pos x="366" y="111"/>
                  </a:cxn>
                  <a:cxn ang="0">
                    <a:pos x="306" y="111"/>
                  </a:cxn>
                </a:cxnLst>
                <a:rect l="0" t="0" r="r" b="b"/>
                <a:pathLst>
                  <a:path w="551" h="750">
                    <a:moveTo>
                      <a:pt x="306" y="111"/>
                    </a:moveTo>
                    <a:lnTo>
                      <a:pt x="205" y="102"/>
                    </a:lnTo>
                    <a:lnTo>
                      <a:pt x="144" y="86"/>
                    </a:lnTo>
                    <a:lnTo>
                      <a:pt x="124" y="58"/>
                    </a:lnTo>
                    <a:lnTo>
                      <a:pt x="124" y="34"/>
                    </a:lnTo>
                    <a:lnTo>
                      <a:pt x="108" y="14"/>
                    </a:lnTo>
                    <a:lnTo>
                      <a:pt x="52" y="0"/>
                    </a:lnTo>
                    <a:lnTo>
                      <a:pt x="0" y="5"/>
                    </a:lnTo>
                    <a:lnTo>
                      <a:pt x="63" y="584"/>
                    </a:lnTo>
                    <a:lnTo>
                      <a:pt x="108" y="637"/>
                    </a:lnTo>
                    <a:lnTo>
                      <a:pt x="164" y="689"/>
                    </a:lnTo>
                    <a:lnTo>
                      <a:pt x="244" y="730"/>
                    </a:lnTo>
                    <a:lnTo>
                      <a:pt x="337" y="743"/>
                    </a:lnTo>
                    <a:lnTo>
                      <a:pt x="462" y="750"/>
                    </a:lnTo>
                    <a:lnTo>
                      <a:pt x="535" y="739"/>
                    </a:lnTo>
                    <a:lnTo>
                      <a:pt x="551" y="698"/>
                    </a:lnTo>
                    <a:lnTo>
                      <a:pt x="543" y="644"/>
                    </a:lnTo>
                    <a:lnTo>
                      <a:pt x="491" y="483"/>
                    </a:lnTo>
                    <a:lnTo>
                      <a:pt x="447" y="321"/>
                    </a:lnTo>
                    <a:lnTo>
                      <a:pt x="427" y="199"/>
                    </a:lnTo>
                    <a:lnTo>
                      <a:pt x="427" y="167"/>
                    </a:lnTo>
                    <a:lnTo>
                      <a:pt x="398" y="122"/>
                    </a:lnTo>
                    <a:lnTo>
                      <a:pt x="366" y="111"/>
                    </a:lnTo>
                    <a:lnTo>
                      <a:pt x="306" y="111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6" name="Freeform 148"/>
              <p:cNvSpPr>
                <a:spLocks/>
              </p:cNvSpPr>
              <p:nvPr/>
            </p:nvSpPr>
            <p:spPr bwMode="auto">
              <a:xfrm>
                <a:off x="2499" y="2250"/>
                <a:ext cx="68" cy="98"/>
              </a:xfrm>
              <a:custGeom>
                <a:avLst/>
                <a:gdLst/>
                <a:ahLst/>
                <a:cxnLst>
                  <a:cxn ang="0">
                    <a:pos x="310" y="138"/>
                  </a:cxn>
                  <a:cxn ang="0">
                    <a:pos x="221" y="134"/>
                  </a:cxn>
                  <a:cxn ang="0">
                    <a:pos x="128" y="118"/>
                  </a:cxn>
                  <a:cxn ang="0">
                    <a:pos x="73" y="89"/>
                  </a:cxn>
                  <a:cxn ang="0">
                    <a:pos x="41" y="65"/>
                  </a:cxn>
                  <a:cxn ang="0">
                    <a:pos x="0" y="0"/>
                  </a:cxn>
                  <a:cxn ang="0">
                    <a:pos x="60" y="529"/>
                  </a:cxn>
                  <a:cxn ang="0">
                    <a:pos x="101" y="578"/>
                  </a:cxn>
                  <a:cxn ang="0">
                    <a:pos x="145" y="623"/>
                  </a:cxn>
                  <a:cxn ang="0">
                    <a:pos x="201" y="654"/>
                  </a:cxn>
                  <a:cxn ang="0">
                    <a:pos x="249" y="671"/>
                  </a:cxn>
                  <a:cxn ang="0">
                    <a:pos x="310" y="679"/>
                  </a:cxn>
                  <a:cxn ang="0">
                    <a:pos x="365" y="687"/>
                  </a:cxn>
                  <a:cxn ang="0">
                    <a:pos x="429" y="687"/>
                  </a:cxn>
                  <a:cxn ang="0">
                    <a:pos x="457" y="679"/>
                  </a:cxn>
                  <a:cxn ang="0">
                    <a:pos x="474" y="654"/>
                  </a:cxn>
                  <a:cxn ang="0">
                    <a:pos x="466" y="615"/>
                  </a:cxn>
                  <a:cxn ang="0">
                    <a:pos x="425" y="521"/>
                  </a:cxn>
                  <a:cxn ang="0">
                    <a:pos x="357" y="206"/>
                  </a:cxn>
                  <a:cxn ang="0">
                    <a:pos x="345" y="162"/>
                  </a:cxn>
                  <a:cxn ang="0">
                    <a:pos x="310" y="138"/>
                  </a:cxn>
                </a:cxnLst>
                <a:rect l="0" t="0" r="r" b="b"/>
                <a:pathLst>
                  <a:path w="474" h="687">
                    <a:moveTo>
                      <a:pt x="310" y="138"/>
                    </a:moveTo>
                    <a:lnTo>
                      <a:pt x="221" y="134"/>
                    </a:lnTo>
                    <a:lnTo>
                      <a:pt x="128" y="118"/>
                    </a:lnTo>
                    <a:lnTo>
                      <a:pt x="73" y="89"/>
                    </a:lnTo>
                    <a:lnTo>
                      <a:pt x="41" y="65"/>
                    </a:lnTo>
                    <a:lnTo>
                      <a:pt x="0" y="0"/>
                    </a:lnTo>
                    <a:lnTo>
                      <a:pt x="60" y="529"/>
                    </a:lnTo>
                    <a:lnTo>
                      <a:pt x="101" y="578"/>
                    </a:lnTo>
                    <a:lnTo>
                      <a:pt x="145" y="623"/>
                    </a:lnTo>
                    <a:lnTo>
                      <a:pt x="201" y="654"/>
                    </a:lnTo>
                    <a:lnTo>
                      <a:pt x="249" y="671"/>
                    </a:lnTo>
                    <a:lnTo>
                      <a:pt x="310" y="679"/>
                    </a:lnTo>
                    <a:lnTo>
                      <a:pt x="365" y="687"/>
                    </a:lnTo>
                    <a:lnTo>
                      <a:pt x="429" y="687"/>
                    </a:lnTo>
                    <a:lnTo>
                      <a:pt x="457" y="679"/>
                    </a:lnTo>
                    <a:lnTo>
                      <a:pt x="474" y="654"/>
                    </a:lnTo>
                    <a:lnTo>
                      <a:pt x="466" y="615"/>
                    </a:lnTo>
                    <a:lnTo>
                      <a:pt x="425" y="521"/>
                    </a:lnTo>
                    <a:lnTo>
                      <a:pt x="357" y="206"/>
                    </a:lnTo>
                    <a:lnTo>
                      <a:pt x="345" y="162"/>
                    </a:lnTo>
                    <a:lnTo>
                      <a:pt x="310" y="13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77" name="Freeform 149"/>
            <p:cNvSpPr>
              <a:spLocks/>
            </p:cNvSpPr>
            <p:nvPr/>
          </p:nvSpPr>
          <p:spPr bwMode="auto">
            <a:xfrm flipH="1">
              <a:off x="3633" y="2944"/>
              <a:ext cx="15" cy="21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32"/>
                </a:cxn>
                <a:cxn ang="0">
                  <a:pos x="24" y="57"/>
                </a:cxn>
                <a:cxn ang="0">
                  <a:pos x="13" y="110"/>
                </a:cxn>
                <a:cxn ang="0">
                  <a:pos x="28" y="158"/>
                </a:cxn>
                <a:cxn ang="0">
                  <a:pos x="19" y="440"/>
                </a:cxn>
                <a:cxn ang="0">
                  <a:pos x="19" y="622"/>
                </a:cxn>
                <a:cxn ang="0">
                  <a:pos x="0" y="631"/>
                </a:cxn>
                <a:cxn ang="0">
                  <a:pos x="2" y="255"/>
                </a:cxn>
                <a:cxn ang="0">
                  <a:pos x="19" y="165"/>
                </a:cxn>
                <a:cxn ang="0">
                  <a:pos x="9" y="123"/>
                </a:cxn>
                <a:cxn ang="0">
                  <a:pos x="4" y="108"/>
                </a:cxn>
                <a:cxn ang="0">
                  <a:pos x="11" y="62"/>
                </a:cxn>
                <a:cxn ang="0">
                  <a:pos x="24" y="36"/>
                </a:cxn>
                <a:cxn ang="0">
                  <a:pos x="26" y="0"/>
                </a:cxn>
              </a:cxnLst>
              <a:rect l="0" t="0" r="r" b="b"/>
              <a:pathLst>
                <a:path w="39" h="631">
                  <a:moveTo>
                    <a:pt x="26" y="0"/>
                  </a:moveTo>
                  <a:lnTo>
                    <a:pt x="39" y="32"/>
                  </a:lnTo>
                  <a:lnTo>
                    <a:pt x="24" y="57"/>
                  </a:lnTo>
                  <a:lnTo>
                    <a:pt x="13" y="110"/>
                  </a:lnTo>
                  <a:lnTo>
                    <a:pt x="28" y="158"/>
                  </a:lnTo>
                  <a:lnTo>
                    <a:pt x="19" y="440"/>
                  </a:lnTo>
                  <a:lnTo>
                    <a:pt x="19" y="622"/>
                  </a:lnTo>
                  <a:lnTo>
                    <a:pt x="0" y="631"/>
                  </a:lnTo>
                  <a:lnTo>
                    <a:pt x="2" y="255"/>
                  </a:lnTo>
                  <a:lnTo>
                    <a:pt x="19" y="165"/>
                  </a:lnTo>
                  <a:lnTo>
                    <a:pt x="9" y="123"/>
                  </a:lnTo>
                  <a:lnTo>
                    <a:pt x="4" y="108"/>
                  </a:lnTo>
                  <a:lnTo>
                    <a:pt x="11" y="62"/>
                  </a:lnTo>
                  <a:lnTo>
                    <a:pt x="24" y="3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78" name="Freeform 150"/>
            <p:cNvSpPr>
              <a:spLocks/>
            </p:cNvSpPr>
            <p:nvPr/>
          </p:nvSpPr>
          <p:spPr bwMode="auto">
            <a:xfrm flipH="1">
              <a:off x="3668" y="2946"/>
              <a:ext cx="37" cy="1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1" y="24"/>
                </a:cxn>
                <a:cxn ang="0">
                  <a:pos x="8" y="32"/>
                </a:cxn>
                <a:cxn ang="0">
                  <a:pos x="0" y="32"/>
                </a:cxn>
                <a:cxn ang="0">
                  <a:pos x="25" y="10"/>
                </a:cxn>
                <a:cxn ang="0">
                  <a:pos x="100" y="0"/>
                </a:cxn>
              </a:cxnLst>
              <a:rect l="0" t="0" r="r" b="b"/>
              <a:pathLst>
                <a:path w="100" h="32">
                  <a:moveTo>
                    <a:pt x="100" y="0"/>
                  </a:moveTo>
                  <a:lnTo>
                    <a:pt x="51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25" y="1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79" name="Freeform 151"/>
            <p:cNvSpPr>
              <a:spLocks/>
            </p:cNvSpPr>
            <p:nvPr/>
          </p:nvSpPr>
          <p:spPr bwMode="auto">
            <a:xfrm flipH="1">
              <a:off x="3805" y="2376"/>
              <a:ext cx="48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9"/>
                </a:cxn>
                <a:cxn ang="0">
                  <a:pos x="15" y="31"/>
                </a:cxn>
                <a:cxn ang="0">
                  <a:pos x="32" y="21"/>
                </a:cxn>
                <a:cxn ang="0">
                  <a:pos x="29" y="45"/>
                </a:cxn>
                <a:cxn ang="0">
                  <a:pos x="52" y="42"/>
                </a:cxn>
                <a:cxn ang="0">
                  <a:pos x="34" y="63"/>
                </a:cxn>
                <a:cxn ang="0">
                  <a:pos x="81" y="66"/>
                </a:cxn>
                <a:cxn ang="0">
                  <a:pos x="55" y="91"/>
                </a:cxn>
                <a:cxn ang="0">
                  <a:pos x="93" y="91"/>
                </a:cxn>
                <a:cxn ang="0">
                  <a:pos x="67" y="117"/>
                </a:cxn>
                <a:cxn ang="0">
                  <a:pos x="108" y="115"/>
                </a:cxn>
                <a:cxn ang="0">
                  <a:pos x="82" y="151"/>
                </a:cxn>
                <a:cxn ang="0">
                  <a:pos x="119" y="148"/>
                </a:cxn>
                <a:cxn ang="0">
                  <a:pos x="87" y="179"/>
                </a:cxn>
                <a:cxn ang="0">
                  <a:pos x="134" y="185"/>
                </a:cxn>
                <a:cxn ang="0">
                  <a:pos x="93" y="213"/>
                </a:cxn>
                <a:cxn ang="0">
                  <a:pos x="134" y="225"/>
                </a:cxn>
                <a:cxn ang="0">
                  <a:pos x="90" y="240"/>
                </a:cxn>
                <a:cxn ang="0">
                  <a:pos x="130" y="263"/>
                </a:cxn>
                <a:cxn ang="0">
                  <a:pos x="87" y="281"/>
                </a:cxn>
                <a:cxn ang="0">
                  <a:pos x="125" y="308"/>
                </a:cxn>
                <a:cxn ang="0">
                  <a:pos x="87" y="320"/>
                </a:cxn>
                <a:cxn ang="0">
                  <a:pos x="108" y="343"/>
                </a:cxn>
                <a:cxn ang="0">
                  <a:pos x="78" y="366"/>
                </a:cxn>
              </a:cxnLst>
              <a:rect l="0" t="0" r="r" b="b"/>
              <a:pathLst>
                <a:path w="134" h="366">
                  <a:moveTo>
                    <a:pt x="0" y="0"/>
                  </a:moveTo>
                  <a:lnTo>
                    <a:pt x="18" y="9"/>
                  </a:lnTo>
                  <a:lnTo>
                    <a:pt x="15" y="31"/>
                  </a:lnTo>
                  <a:lnTo>
                    <a:pt x="32" y="21"/>
                  </a:lnTo>
                  <a:lnTo>
                    <a:pt x="29" y="45"/>
                  </a:lnTo>
                  <a:lnTo>
                    <a:pt x="52" y="42"/>
                  </a:lnTo>
                  <a:lnTo>
                    <a:pt x="34" y="63"/>
                  </a:lnTo>
                  <a:lnTo>
                    <a:pt x="81" y="66"/>
                  </a:lnTo>
                  <a:lnTo>
                    <a:pt x="55" y="91"/>
                  </a:lnTo>
                  <a:lnTo>
                    <a:pt x="93" y="91"/>
                  </a:lnTo>
                  <a:lnTo>
                    <a:pt x="67" y="117"/>
                  </a:lnTo>
                  <a:lnTo>
                    <a:pt x="108" y="115"/>
                  </a:lnTo>
                  <a:lnTo>
                    <a:pt x="82" y="151"/>
                  </a:lnTo>
                  <a:lnTo>
                    <a:pt x="119" y="148"/>
                  </a:lnTo>
                  <a:lnTo>
                    <a:pt x="87" y="179"/>
                  </a:lnTo>
                  <a:lnTo>
                    <a:pt x="134" y="185"/>
                  </a:lnTo>
                  <a:lnTo>
                    <a:pt x="93" y="213"/>
                  </a:lnTo>
                  <a:lnTo>
                    <a:pt x="134" y="225"/>
                  </a:lnTo>
                  <a:lnTo>
                    <a:pt x="90" y="240"/>
                  </a:lnTo>
                  <a:lnTo>
                    <a:pt x="130" y="263"/>
                  </a:lnTo>
                  <a:lnTo>
                    <a:pt x="87" y="281"/>
                  </a:lnTo>
                  <a:lnTo>
                    <a:pt x="125" y="308"/>
                  </a:lnTo>
                  <a:lnTo>
                    <a:pt x="87" y="320"/>
                  </a:lnTo>
                  <a:lnTo>
                    <a:pt x="108" y="343"/>
                  </a:lnTo>
                  <a:lnTo>
                    <a:pt x="78" y="36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480" name="Line 152"/>
          <p:cNvSpPr>
            <a:spLocks noChangeShapeType="1"/>
          </p:cNvSpPr>
          <p:nvPr/>
        </p:nvSpPr>
        <p:spPr bwMode="auto">
          <a:xfrm rot="10800000" flipV="1">
            <a:off x="7065963" y="3011488"/>
            <a:ext cx="13128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1" name="Line 153"/>
          <p:cNvSpPr>
            <a:spLocks noChangeShapeType="1"/>
          </p:cNvSpPr>
          <p:nvPr/>
        </p:nvSpPr>
        <p:spPr bwMode="auto">
          <a:xfrm rot="5400000">
            <a:off x="5809457" y="4064794"/>
            <a:ext cx="7032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2" name="Text Box 154"/>
          <p:cNvSpPr txBox="1">
            <a:spLocks noChangeArrowheads="1"/>
          </p:cNvSpPr>
          <p:nvPr/>
        </p:nvSpPr>
        <p:spPr bwMode="auto">
          <a:xfrm>
            <a:off x="4848230" y="433070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Arial" charset="0"/>
                <a:ea typeface="黑体" pitchFamily="2" charset="-122"/>
              </a:rPr>
              <a:t>管理站</a:t>
            </a:r>
          </a:p>
        </p:txBody>
      </p:sp>
      <p:sp>
        <p:nvSpPr>
          <p:cNvPr id="739483" name="Line 155"/>
          <p:cNvSpPr>
            <a:spLocks noChangeShapeType="1"/>
          </p:cNvSpPr>
          <p:nvPr/>
        </p:nvSpPr>
        <p:spPr bwMode="auto">
          <a:xfrm rot="10800000">
            <a:off x="2074863" y="2711450"/>
            <a:ext cx="1312862" cy="3000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39484" name="Picture 15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88" y="2008188"/>
            <a:ext cx="1695450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485" name="Picture 15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7643" y="3914775"/>
            <a:ext cx="73818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486" name="Line 158"/>
          <p:cNvSpPr>
            <a:spLocks noChangeShapeType="1"/>
          </p:cNvSpPr>
          <p:nvPr/>
        </p:nvSpPr>
        <p:spPr bwMode="auto">
          <a:xfrm rot="5400000">
            <a:off x="6677823" y="3412332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7" name="Line 159"/>
          <p:cNvSpPr>
            <a:spLocks noChangeShapeType="1"/>
          </p:cNvSpPr>
          <p:nvPr/>
        </p:nvSpPr>
        <p:spPr bwMode="auto">
          <a:xfrm rot="5400000">
            <a:off x="3375823" y="3412332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8" name="Line 160"/>
          <p:cNvSpPr>
            <a:spLocks noChangeShapeType="1"/>
          </p:cNvSpPr>
          <p:nvPr/>
        </p:nvSpPr>
        <p:spPr bwMode="auto">
          <a:xfrm rot="5400000">
            <a:off x="5101436" y="3412332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9" name="Line 161"/>
          <p:cNvSpPr>
            <a:spLocks noChangeShapeType="1"/>
          </p:cNvSpPr>
          <p:nvPr/>
        </p:nvSpPr>
        <p:spPr bwMode="auto">
          <a:xfrm rot="5400000">
            <a:off x="2868617" y="3883026"/>
            <a:ext cx="339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0" name="Text Box 162"/>
          <p:cNvSpPr txBox="1">
            <a:spLocks noChangeArrowheads="1"/>
          </p:cNvSpPr>
          <p:nvPr/>
        </p:nvSpPr>
        <p:spPr bwMode="auto">
          <a:xfrm>
            <a:off x="1111254" y="231616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739491" name="Line 163"/>
          <p:cNvSpPr>
            <a:spLocks noChangeShapeType="1"/>
          </p:cNvSpPr>
          <p:nvPr/>
        </p:nvSpPr>
        <p:spPr bwMode="auto">
          <a:xfrm>
            <a:off x="2365377" y="3697288"/>
            <a:ext cx="60991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2" name="Rectangle 164"/>
          <p:cNvSpPr>
            <a:spLocks noChangeArrowheads="1"/>
          </p:cNvSpPr>
          <p:nvPr/>
        </p:nvSpPr>
        <p:spPr bwMode="auto">
          <a:xfrm>
            <a:off x="2298705" y="3649666"/>
            <a:ext cx="85725" cy="9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3" name="Rectangle 165"/>
          <p:cNvSpPr>
            <a:spLocks noChangeArrowheads="1"/>
          </p:cNvSpPr>
          <p:nvPr/>
        </p:nvSpPr>
        <p:spPr bwMode="auto">
          <a:xfrm>
            <a:off x="8434393" y="3648075"/>
            <a:ext cx="85725" cy="1000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4" name="Text Box 166"/>
          <p:cNvSpPr txBox="1">
            <a:spLocks noChangeArrowheads="1"/>
          </p:cNvSpPr>
          <p:nvPr/>
        </p:nvSpPr>
        <p:spPr bwMode="auto">
          <a:xfrm>
            <a:off x="7065968" y="4198948"/>
            <a:ext cx="96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000">
                <a:latin typeface="Arial" charset="0"/>
                <a:ea typeface="黑体" pitchFamily="2" charset="-122"/>
              </a:rPr>
              <a:t>网络</a:t>
            </a:r>
          </a:p>
          <a:p>
            <a:pPr algn="ctr"/>
            <a:r>
              <a:rPr kumimoji="1" lang="zh-CN" altLang="en-US" sz="2000">
                <a:latin typeface="Arial" charset="0"/>
                <a:ea typeface="黑体" pitchFamily="2" charset="-122"/>
              </a:rPr>
              <a:t>管理员      </a:t>
            </a:r>
          </a:p>
        </p:txBody>
      </p:sp>
      <p:sp>
        <p:nvSpPr>
          <p:cNvPr id="739495" name="Text Box 167"/>
          <p:cNvSpPr txBox="1">
            <a:spLocks noChangeArrowheads="1"/>
          </p:cNvSpPr>
          <p:nvPr/>
        </p:nvSpPr>
        <p:spPr bwMode="auto">
          <a:xfrm>
            <a:off x="1549400" y="4165601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496" name="Text Box 168"/>
          <p:cNvSpPr txBox="1">
            <a:spLocks noChangeArrowheads="1"/>
          </p:cNvSpPr>
          <p:nvPr/>
        </p:nvSpPr>
        <p:spPr bwMode="auto">
          <a:xfrm>
            <a:off x="762001" y="5084764"/>
            <a:ext cx="4724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——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管理程序（运行 </a:t>
            </a:r>
            <a:r>
              <a:rPr kumimoji="1" lang="en-US" altLang="zh-CN" sz="2000">
                <a:latin typeface="Arial" charset="0"/>
                <a:ea typeface="黑体" pitchFamily="2" charset="-122"/>
              </a:rPr>
              <a:t>SNMP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客户程序）</a:t>
            </a:r>
          </a:p>
        </p:txBody>
      </p:sp>
      <p:sp>
        <p:nvSpPr>
          <p:cNvPr id="739497" name="Text Box 169"/>
          <p:cNvSpPr txBox="1">
            <a:spLocks noChangeArrowheads="1"/>
          </p:cNvSpPr>
          <p:nvPr/>
        </p:nvSpPr>
        <p:spPr bwMode="auto">
          <a:xfrm>
            <a:off x="762001" y="5570539"/>
            <a:ext cx="4981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——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代理程序（运行 </a:t>
            </a:r>
            <a:r>
              <a:rPr kumimoji="1" lang="en-US" altLang="zh-CN" sz="2000">
                <a:latin typeface="Arial" charset="0"/>
                <a:ea typeface="黑体" pitchFamily="2" charset="-122"/>
              </a:rPr>
              <a:t>SNMP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服务器程序）</a:t>
            </a:r>
          </a:p>
        </p:txBody>
      </p:sp>
      <p:pic>
        <p:nvPicPr>
          <p:cNvPr id="739498" name="Picture 170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5059367" y="2544773"/>
            <a:ext cx="6921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499" name="Picture 171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00413" y="2811463"/>
            <a:ext cx="769937" cy="468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739500" name="Oval 172"/>
          <p:cNvSpPr>
            <a:spLocks noChangeArrowheads="1"/>
          </p:cNvSpPr>
          <p:nvPr/>
        </p:nvSpPr>
        <p:spPr bwMode="auto">
          <a:xfrm>
            <a:off x="3651255" y="2955925"/>
            <a:ext cx="377825" cy="2555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1" name="Oval 173"/>
          <p:cNvSpPr>
            <a:spLocks noChangeArrowheads="1"/>
          </p:cNvSpPr>
          <p:nvPr/>
        </p:nvSpPr>
        <p:spPr bwMode="auto">
          <a:xfrm>
            <a:off x="2922592" y="4560898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A</a:t>
            </a:r>
          </a:p>
        </p:txBody>
      </p:sp>
      <p:pic>
        <p:nvPicPr>
          <p:cNvPr id="739503" name="Picture 17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7968" y="2811463"/>
            <a:ext cx="769937" cy="468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739504" name="Oval 176"/>
          <p:cNvSpPr>
            <a:spLocks noChangeArrowheads="1"/>
          </p:cNvSpPr>
          <p:nvPr/>
        </p:nvSpPr>
        <p:spPr bwMode="auto">
          <a:xfrm>
            <a:off x="6645280" y="2955935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5" name="Oval 177"/>
          <p:cNvSpPr>
            <a:spLocks noChangeArrowheads="1"/>
          </p:cNvSpPr>
          <p:nvPr/>
        </p:nvSpPr>
        <p:spPr bwMode="auto">
          <a:xfrm>
            <a:off x="5227638" y="3011498"/>
            <a:ext cx="376237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6" name="Oval 178"/>
          <p:cNvSpPr>
            <a:spLocks noChangeArrowheads="1"/>
          </p:cNvSpPr>
          <p:nvPr/>
        </p:nvSpPr>
        <p:spPr bwMode="auto">
          <a:xfrm>
            <a:off x="5840413" y="4114810"/>
            <a:ext cx="436562" cy="3016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M</a:t>
            </a:r>
          </a:p>
        </p:txBody>
      </p:sp>
      <p:pic>
        <p:nvPicPr>
          <p:cNvPr id="739507" name="Picture 17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8204200" y="2409825"/>
            <a:ext cx="69215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508" name="Text Box 180"/>
          <p:cNvSpPr txBox="1">
            <a:spLocks noChangeArrowheads="1"/>
          </p:cNvSpPr>
          <p:nvPr/>
        </p:nvSpPr>
        <p:spPr bwMode="auto">
          <a:xfrm>
            <a:off x="3081338" y="242252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09" name="Text Box 181"/>
          <p:cNvSpPr txBox="1">
            <a:spLocks noChangeArrowheads="1"/>
          </p:cNvSpPr>
          <p:nvPr/>
        </p:nvSpPr>
        <p:spPr bwMode="auto">
          <a:xfrm>
            <a:off x="4789488" y="2171701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10" name="Text Box 182"/>
          <p:cNvSpPr txBox="1">
            <a:spLocks noChangeArrowheads="1"/>
          </p:cNvSpPr>
          <p:nvPr/>
        </p:nvSpPr>
        <p:spPr bwMode="auto">
          <a:xfrm>
            <a:off x="6348416" y="2455864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11" name="Oval 183"/>
          <p:cNvSpPr>
            <a:spLocks noChangeArrowheads="1"/>
          </p:cNvSpPr>
          <p:nvPr/>
        </p:nvSpPr>
        <p:spPr bwMode="auto">
          <a:xfrm>
            <a:off x="323850" y="5124460"/>
            <a:ext cx="438150" cy="3016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M</a:t>
            </a:r>
          </a:p>
        </p:txBody>
      </p:sp>
      <p:sp>
        <p:nvSpPr>
          <p:cNvPr id="739512" name="Oval 184"/>
          <p:cNvSpPr>
            <a:spLocks noChangeArrowheads="1"/>
          </p:cNvSpPr>
          <p:nvPr/>
        </p:nvSpPr>
        <p:spPr bwMode="auto">
          <a:xfrm>
            <a:off x="323850" y="5575310"/>
            <a:ext cx="438150" cy="3016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13" name="Freeform 185"/>
          <p:cNvSpPr>
            <a:spLocks/>
          </p:cNvSpPr>
          <p:nvPr/>
        </p:nvSpPr>
        <p:spPr bwMode="auto">
          <a:xfrm>
            <a:off x="3300418" y="4283075"/>
            <a:ext cx="2524125" cy="433388"/>
          </a:xfrm>
          <a:custGeom>
            <a:avLst/>
            <a:gdLst/>
            <a:ahLst/>
            <a:cxnLst>
              <a:cxn ang="0">
                <a:pos x="1384" y="0"/>
              </a:cxn>
              <a:cxn ang="0">
                <a:pos x="0" y="208"/>
              </a:cxn>
            </a:cxnLst>
            <a:rect l="0" t="0" r="r" b="b"/>
            <a:pathLst>
              <a:path w="1384" h="208">
                <a:moveTo>
                  <a:pt x="1384" y="0"/>
                </a:moveTo>
                <a:cubicBezTo>
                  <a:pt x="1153" y="33"/>
                  <a:pt x="288" y="165"/>
                  <a:pt x="0" y="208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4" name="Freeform 186"/>
          <p:cNvSpPr>
            <a:spLocks/>
          </p:cNvSpPr>
          <p:nvPr/>
        </p:nvSpPr>
        <p:spPr bwMode="auto">
          <a:xfrm>
            <a:off x="4016377" y="3162300"/>
            <a:ext cx="1838325" cy="1036638"/>
          </a:xfrm>
          <a:custGeom>
            <a:avLst/>
            <a:gdLst/>
            <a:ahLst/>
            <a:cxnLst>
              <a:cxn ang="0">
                <a:pos x="1008" y="496"/>
              </a:cxn>
              <a:cxn ang="0">
                <a:pos x="0" y="0"/>
              </a:cxn>
            </a:cxnLst>
            <a:rect l="0" t="0" r="r" b="b"/>
            <a:pathLst>
              <a:path w="1008" h="496">
                <a:moveTo>
                  <a:pt x="1008" y="496"/>
                </a:moveTo>
                <a:cubicBezTo>
                  <a:pt x="841" y="413"/>
                  <a:pt x="210" y="103"/>
                  <a:pt x="0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5" name="Freeform 187"/>
          <p:cNvSpPr>
            <a:spLocks/>
          </p:cNvSpPr>
          <p:nvPr/>
        </p:nvSpPr>
        <p:spPr bwMode="auto">
          <a:xfrm>
            <a:off x="5430839" y="3279778"/>
            <a:ext cx="539750" cy="885825"/>
          </a:xfrm>
          <a:custGeom>
            <a:avLst/>
            <a:gdLst/>
            <a:ahLst/>
            <a:cxnLst>
              <a:cxn ang="0">
                <a:pos x="296" y="424"/>
              </a:cxn>
              <a:cxn ang="0">
                <a:pos x="0" y="0"/>
              </a:cxn>
            </a:cxnLst>
            <a:rect l="0" t="0" r="r" b="b"/>
            <a:pathLst>
              <a:path w="296" h="424">
                <a:moveTo>
                  <a:pt x="296" y="424"/>
                </a:moveTo>
                <a:cubicBezTo>
                  <a:pt x="245" y="354"/>
                  <a:pt x="62" y="88"/>
                  <a:pt x="0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6" name="Freeform 188"/>
          <p:cNvSpPr>
            <a:spLocks/>
          </p:cNvSpPr>
          <p:nvPr/>
        </p:nvSpPr>
        <p:spPr bwMode="auto">
          <a:xfrm>
            <a:off x="6102350" y="3211518"/>
            <a:ext cx="642938" cy="903287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352" y="0"/>
              </a:cxn>
            </a:cxnLst>
            <a:rect l="0" t="0" r="r" b="b"/>
            <a:pathLst>
              <a:path w="352" h="432">
                <a:moveTo>
                  <a:pt x="0" y="432"/>
                </a:moveTo>
                <a:cubicBezTo>
                  <a:pt x="59" y="360"/>
                  <a:pt x="279" y="90"/>
                  <a:pt x="352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7" name="Freeform 189"/>
          <p:cNvSpPr>
            <a:spLocks/>
          </p:cNvSpPr>
          <p:nvPr/>
        </p:nvSpPr>
        <p:spPr bwMode="auto">
          <a:xfrm>
            <a:off x="6276979" y="3078163"/>
            <a:ext cx="1985963" cy="1103312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088" y="0"/>
              </a:cxn>
            </a:cxnLst>
            <a:rect l="0" t="0" r="r" b="b"/>
            <a:pathLst>
              <a:path w="1088" h="528">
                <a:moveTo>
                  <a:pt x="0" y="528"/>
                </a:moveTo>
                <a:cubicBezTo>
                  <a:pt x="181" y="441"/>
                  <a:pt x="861" y="110"/>
                  <a:pt x="1088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8" name="Oval 190"/>
          <p:cNvSpPr>
            <a:spLocks noChangeArrowheads="1"/>
          </p:cNvSpPr>
          <p:nvPr/>
        </p:nvSpPr>
        <p:spPr bwMode="auto">
          <a:xfrm>
            <a:off x="8204200" y="2854335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19" name="Text Box 191"/>
          <p:cNvSpPr txBox="1">
            <a:spLocks noChangeArrowheads="1"/>
          </p:cNvSpPr>
          <p:nvPr/>
        </p:nvSpPr>
        <p:spPr bwMode="auto">
          <a:xfrm>
            <a:off x="7939088" y="205422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20" name="Text Box 192"/>
          <p:cNvSpPr txBox="1">
            <a:spLocks noChangeArrowheads="1"/>
          </p:cNvSpPr>
          <p:nvPr/>
        </p:nvSpPr>
        <p:spPr bwMode="auto">
          <a:xfrm rot="-527046">
            <a:off x="3733344" y="3990947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latin typeface="Arial" charset="0"/>
                <a:ea typeface="黑体" pitchFamily="2" charset="-122"/>
              </a:rPr>
              <a:t>网管协议</a:t>
            </a:r>
          </a:p>
        </p:txBody>
      </p:sp>
      <p:sp>
        <p:nvSpPr>
          <p:cNvPr id="190" name="灯片编号占位符 18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65725" y="4557708"/>
            <a:ext cx="1576388" cy="2006600"/>
            <a:chOff x="3072" y="2208"/>
            <a:chExt cx="1056" cy="105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H="1">
              <a:off x="3072" y="2543"/>
              <a:ext cx="888" cy="721"/>
              <a:chOff x="2565" y="2202"/>
              <a:chExt cx="355" cy="297"/>
            </a:xfrm>
          </p:grpSpPr>
          <p:sp>
            <p:nvSpPr>
              <p:cNvPr id="739335" name="Freeform 7"/>
              <p:cNvSpPr>
                <a:spLocks/>
              </p:cNvSpPr>
              <p:nvPr/>
            </p:nvSpPr>
            <p:spPr bwMode="auto">
              <a:xfrm>
                <a:off x="2646" y="2242"/>
                <a:ext cx="125" cy="189"/>
              </a:xfrm>
              <a:custGeom>
                <a:avLst/>
                <a:gdLst/>
                <a:ahLst/>
                <a:cxnLst>
                  <a:cxn ang="0">
                    <a:pos x="582" y="23"/>
                  </a:cxn>
                  <a:cxn ang="0">
                    <a:pos x="876" y="1209"/>
                  </a:cxn>
                  <a:cxn ang="0">
                    <a:pos x="0" y="1326"/>
                  </a:cxn>
                  <a:cxn ang="0">
                    <a:pos x="225" y="0"/>
                  </a:cxn>
                </a:cxnLst>
                <a:rect l="0" t="0" r="r" b="b"/>
                <a:pathLst>
                  <a:path w="876" h="1326">
                    <a:moveTo>
                      <a:pt x="582" y="23"/>
                    </a:moveTo>
                    <a:lnTo>
                      <a:pt x="876" y="1209"/>
                    </a:lnTo>
                    <a:lnTo>
                      <a:pt x="0" y="1326"/>
                    </a:lnTo>
                    <a:lnTo>
                      <a:pt x="22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565" y="2202"/>
                <a:ext cx="351" cy="78"/>
                <a:chOff x="2565" y="2202"/>
                <a:chExt cx="351" cy="78"/>
              </a:xfrm>
            </p:grpSpPr>
            <p:sp>
              <p:nvSpPr>
                <p:cNvPr id="739337" name="Freeform 9"/>
                <p:cNvSpPr>
                  <a:spLocks/>
                </p:cNvSpPr>
                <p:nvPr/>
              </p:nvSpPr>
              <p:spPr bwMode="auto">
                <a:xfrm>
                  <a:off x="2565" y="2202"/>
                  <a:ext cx="351" cy="66"/>
                </a:xfrm>
                <a:custGeom>
                  <a:avLst/>
                  <a:gdLst/>
                  <a:ahLst/>
                  <a:cxnLst>
                    <a:cxn ang="0">
                      <a:pos x="2454" y="242"/>
                    </a:cxn>
                    <a:cxn ang="0">
                      <a:pos x="906" y="468"/>
                    </a:cxn>
                    <a:cxn ang="0">
                      <a:pos x="0" y="118"/>
                    </a:cxn>
                    <a:cxn ang="0">
                      <a:pos x="1162" y="0"/>
                    </a:cxn>
                    <a:cxn ang="0">
                      <a:pos x="2454" y="242"/>
                    </a:cxn>
                  </a:cxnLst>
                  <a:rect l="0" t="0" r="r" b="b"/>
                  <a:pathLst>
                    <a:path w="2454" h="468">
                      <a:moveTo>
                        <a:pt x="2454" y="242"/>
                      </a:moveTo>
                      <a:lnTo>
                        <a:pt x="906" y="468"/>
                      </a:lnTo>
                      <a:lnTo>
                        <a:pt x="0" y="118"/>
                      </a:lnTo>
                      <a:lnTo>
                        <a:pt x="1162" y="0"/>
                      </a:lnTo>
                      <a:lnTo>
                        <a:pt x="2454" y="2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38" name="Freeform 10"/>
                <p:cNvSpPr>
                  <a:spLocks/>
                </p:cNvSpPr>
                <p:nvPr/>
              </p:nvSpPr>
              <p:spPr bwMode="auto">
                <a:xfrm>
                  <a:off x="2694" y="2236"/>
                  <a:ext cx="221" cy="44"/>
                </a:xfrm>
                <a:custGeom>
                  <a:avLst/>
                  <a:gdLst/>
                  <a:ahLst/>
                  <a:cxnLst>
                    <a:cxn ang="0">
                      <a:pos x="1542" y="0"/>
                    </a:cxn>
                    <a:cxn ang="0">
                      <a:pos x="0" y="225"/>
                    </a:cxn>
                    <a:cxn ang="0">
                      <a:pos x="0" y="303"/>
                    </a:cxn>
                    <a:cxn ang="0">
                      <a:pos x="1542" y="79"/>
                    </a:cxn>
                    <a:cxn ang="0">
                      <a:pos x="1542" y="0"/>
                    </a:cxn>
                  </a:cxnLst>
                  <a:rect l="0" t="0" r="r" b="b"/>
                  <a:pathLst>
                    <a:path w="1542" h="303">
                      <a:moveTo>
                        <a:pt x="1542" y="0"/>
                      </a:moveTo>
                      <a:lnTo>
                        <a:pt x="0" y="225"/>
                      </a:lnTo>
                      <a:lnTo>
                        <a:pt x="0" y="303"/>
                      </a:lnTo>
                      <a:lnTo>
                        <a:pt x="1542" y="79"/>
                      </a:lnTo>
                      <a:lnTo>
                        <a:pt x="154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39" name="Freeform 11"/>
                <p:cNvSpPr>
                  <a:spLocks/>
                </p:cNvSpPr>
                <p:nvPr/>
              </p:nvSpPr>
              <p:spPr bwMode="auto">
                <a:xfrm>
                  <a:off x="2565" y="2218"/>
                  <a:ext cx="129" cy="62"/>
                </a:xfrm>
                <a:custGeom>
                  <a:avLst/>
                  <a:gdLst/>
                  <a:ahLst/>
                  <a:cxnLst>
                    <a:cxn ang="0">
                      <a:pos x="906" y="428"/>
                    </a:cxn>
                    <a:cxn ang="0">
                      <a:pos x="906" y="350"/>
                    </a:cxn>
                    <a:cxn ang="0">
                      <a:pos x="0" y="0"/>
                    </a:cxn>
                    <a:cxn ang="0">
                      <a:pos x="0" y="54"/>
                    </a:cxn>
                    <a:cxn ang="0">
                      <a:pos x="906" y="428"/>
                    </a:cxn>
                  </a:cxnLst>
                  <a:rect l="0" t="0" r="r" b="b"/>
                  <a:pathLst>
                    <a:path w="906" h="428">
                      <a:moveTo>
                        <a:pt x="906" y="428"/>
                      </a:moveTo>
                      <a:lnTo>
                        <a:pt x="906" y="35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906" y="4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9340" name="Freeform 12"/>
              <p:cNvSpPr>
                <a:spLocks/>
              </p:cNvSpPr>
              <p:nvPr/>
            </p:nvSpPr>
            <p:spPr bwMode="auto">
              <a:xfrm>
                <a:off x="2767" y="2256"/>
                <a:ext cx="153" cy="243"/>
              </a:xfrm>
              <a:custGeom>
                <a:avLst/>
                <a:gdLst/>
                <a:ahLst/>
                <a:cxnLst>
                  <a:cxn ang="0">
                    <a:pos x="589" y="0"/>
                  </a:cxn>
                  <a:cxn ang="0">
                    <a:pos x="1066" y="1569"/>
                  </a:cxn>
                  <a:cxn ang="0">
                    <a:pos x="0" y="1700"/>
                  </a:cxn>
                  <a:cxn ang="0">
                    <a:pos x="170" y="32"/>
                  </a:cxn>
                </a:cxnLst>
                <a:rect l="0" t="0" r="r" b="b"/>
                <a:pathLst>
                  <a:path w="1066" h="1700">
                    <a:moveTo>
                      <a:pt x="589" y="0"/>
                    </a:moveTo>
                    <a:lnTo>
                      <a:pt x="1066" y="1569"/>
                    </a:lnTo>
                    <a:lnTo>
                      <a:pt x="0" y="1700"/>
                    </a:lnTo>
                    <a:lnTo>
                      <a:pt x="170" y="3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 flipH="1">
              <a:off x="3225" y="2269"/>
              <a:ext cx="610" cy="417"/>
              <a:chOff x="2615" y="2089"/>
              <a:chExt cx="244" cy="172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2671" y="2089"/>
                <a:ext cx="188" cy="156"/>
                <a:chOff x="2671" y="2089"/>
                <a:chExt cx="188" cy="156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671" y="2089"/>
                  <a:ext cx="188" cy="156"/>
                  <a:chOff x="2671" y="2089"/>
                  <a:chExt cx="188" cy="156"/>
                </a:xfrm>
              </p:grpSpPr>
              <p:grpSp>
                <p:nvGrpSpPr>
                  <p:cNvPr id="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671" y="2177"/>
                    <a:ext cx="188" cy="68"/>
                    <a:chOff x="2671" y="2177"/>
                    <a:chExt cx="188" cy="68"/>
                  </a:xfrm>
                </p:grpSpPr>
                <p:sp>
                  <p:nvSpPr>
                    <p:cNvPr id="73934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671" y="2177"/>
                      <a:ext cx="108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758" y="146"/>
                        </a:cxn>
                        <a:cxn ang="0">
                          <a:pos x="758" y="475"/>
                        </a:cxn>
                        <a:cxn ang="0">
                          <a:pos x="0" y="232"/>
                        </a:cxn>
                        <a:cxn ang="0">
                          <a:pos x="0" y="0"/>
                        </a:cxn>
                        <a:cxn ang="0">
                          <a:pos x="758" y="146"/>
                        </a:cxn>
                      </a:cxnLst>
                      <a:rect l="0" t="0" r="r" b="b"/>
                      <a:pathLst>
                        <a:path w="758" h="475">
                          <a:moveTo>
                            <a:pt x="758" y="146"/>
                          </a:moveTo>
                          <a:lnTo>
                            <a:pt x="758" y="475"/>
                          </a:lnTo>
                          <a:lnTo>
                            <a:pt x="0" y="232"/>
                          </a:lnTo>
                          <a:lnTo>
                            <a:pt x="0" y="0"/>
                          </a:lnTo>
                          <a:lnTo>
                            <a:pt x="758" y="146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4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779" y="2193"/>
                      <a:ext cx="80" cy="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"/>
                        </a:cxn>
                        <a:cxn ang="0">
                          <a:pos x="0" y="362"/>
                        </a:cxn>
                        <a:cxn ang="0">
                          <a:pos x="563" y="280"/>
                        </a:cxn>
                        <a:cxn ang="0">
                          <a:pos x="563" y="0"/>
                        </a:cxn>
                        <a:cxn ang="0">
                          <a:pos x="0" y="33"/>
                        </a:cxn>
                      </a:cxnLst>
                      <a:rect l="0" t="0" r="r" b="b"/>
                      <a:pathLst>
                        <a:path w="563" h="362">
                          <a:moveTo>
                            <a:pt x="0" y="33"/>
                          </a:moveTo>
                          <a:lnTo>
                            <a:pt x="0" y="362"/>
                          </a:lnTo>
                          <a:lnTo>
                            <a:pt x="563" y="280"/>
                          </a:lnTo>
                          <a:lnTo>
                            <a:pt x="563" y="0"/>
                          </a:lnTo>
                          <a:lnTo>
                            <a:pt x="0" y="3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671" y="2177"/>
                      <a:ext cx="188" cy="21"/>
                    </a:xfrm>
                    <a:custGeom>
                      <a:avLst/>
                      <a:gdLst/>
                      <a:ahLst/>
                      <a:cxnLst>
                        <a:cxn ang="0">
                          <a:pos x="1321" y="113"/>
                        </a:cxn>
                        <a:cxn ang="0">
                          <a:pos x="752" y="146"/>
                        </a:cxn>
                        <a:cxn ang="0">
                          <a:pos x="0" y="0"/>
                        </a:cxn>
                        <a:cxn ang="0">
                          <a:pos x="553" y="0"/>
                        </a:cxn>
                        <a:cxn ang="0">
                          <a:pos x="1321" y="113"/>
                        </a:cxn>
                      </a:cxnLst>
                      <a:rect l="0" t="0" r="r" b="b"/>
                      <a:pathLst>
                        <a:path w="1321" h="146">
                          <a:moveTo>
                            <a:pt x="1321" y="113"/>
                          </a:moveTo>
                          <a:lnTo>
                            <a:pt x="752" y="146"/>
                          </a:lnTo>
                          <a:lnTo>
                            <a:pt x="0" y="0"/>
                          </a:lnTo>
                          <a:lnTo>
                            <a:pt x="553" y="0"/>
                          </a:lnTo>
                          <a:lnTo>
                            <a:pt x="1321" y="113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9348" name="Freeform 20"/>
                  <p:cNvSpPr>
                    <a:spLocks/>
                  </p:cNvSpPr>
                  <p:nvPr/>
                </p:nvSpPr>
                <p:spPr bwMode="auto">
                  <a:xfrm>
                    <a:off x="2730" y="2171"/>
                    <a:ext cx="68" cy="20"/>
                  </a:xfrm>
                  <a:custGeom>
                    <a:avLst/>
                    <a:gdLst/>
                    <a:ahLst/>
                    <a:cxnLst>
                      <a:cxn ang="0">
                        <a:pos x="479" y="77"/>
                      </a:cxn>
                      <a:cxn ang="0">
                        <a:pos x="479" y="121"/>
                      </a:cxn>
                      <a:cxn ang="0">
                        <a:pos x="255" y="136"/>
                      </a:cxn>
                      <a:cxn ang="0">
                        <a:pos x="0" y="87"/>
                      </a:cxn>
                      <a:cxn ang="0">
                        <a:pos x="0" y="0"/>
                      </a:cxn>
                      <a:cxn ang="0">
                        <a:pos x="479" y="77"/>
                      </a:cxn>
                    </a:cxnLst>
                    <a:rect l="0" t="0" r="r" b="b"/>
                    <a:pathLst>
                      <a:path w="479" h="136">
                        <a:moveTo>
                          <a:pt x="479" y="77"/>
                        </a:moveTo>
                        <a:lnTo>
                          <a:pt x="479" y="121"/>
                        </a:lnTo>
                        <a:lnTo>
                          <a:pt x="255" y="136"/>
                        </a:lnTo>
                        <a:lnTo>
                          <a:pt x="0" y="87"/>
                        </a:lnTo>
                        <a:lnTo>
                          <a:pt x="0" y="0"/>
                        </a:lnTo>
                        <a:lnTo>
                          <a:pt x="479" y="7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692" y="2089"/>
                    <a:ext cx="153" cy="97"/>
                    <a:chOff x="2692" y="2089"/>
                    <a:chExt cx="153" cy="97"/>
                  </a:xfrm>
                </p:grpSpPr>
                <p:sp>
                  <p:nvSpPr>
                    <p:cNvPr id="73935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2692" y="2089"/>
                      <a:ext cx="88" cy="95"/>
                    </a:xfrm>
                    <a:custGeom>
                      <a:avLst/>
                      <a:gdLst/>
                      <a:ahLst/>
                      <a:cxnLst>
                        <a:cxn ang="0">
                          <a:pos x="525" y="664"/>
                        </a:cxn>
                        <a:cxn ang="0">
                          <a:pos x="612" y="22"/>
                        </a:cxn>
                        <a:cxn ang="0">
                          <a:pos x="85" y="0"/>
                        </a:cxn>
                        <a:cxn ang="0">
                          <a:pos x="0" y="572"/>
                        </a:cxn>
                        <a:cxn ang="0">
                          <a:pos x="525" y="664"/>
                        </a:cxn>
                      </a:cxnLst>
                      <a:rect l="0" t="0" r="r" b="b"/>
                      <a:pathLst>
                        <a:path w="612" h="664">
                          <a:moveTo>
                            <a:pt x="525" y="664"/>
                          </a:moveTo>
                          <a:lnTo>
                            <a:pt x="612" y="22"/>
                          </a:lnTo>
                          <a:lnTo>
                            <a:pt x="85" y="0"/>
                          </a:lnTo>
                          <a:lnTo>
                            <a:pt x="0" y="572"/>
                          </a:lnTo>
                          <a:lnTo>
                            <a:pt x="525" y="66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5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767" y="2092"/>
                      <a:ext cx="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87" y="0"/>
                        </a:cxn>
                        <a:cxn ang="0">
                          <a:pos x="543" y="146"/>
                        </a:cxn>
                        <a:cxn ang="0">
                          <a:pos x="479" y="660"/>
                        </a:cxn>
                        <a:cxn ang="0">
                          <a:pos x="0" y="643"/>
                        </a:cxn>
                        <a:cxn ang="0">
                          <a:pos x="87" y="0"/>
                        </a:cxn>
                      </a:cxnLst>
                      <a:rect l="0" t="0" r="r" b="b"/>
                      <a:pathLst>
                        <a:path w="543" h="660">
                          <a:moveTo>
                            <a:pt x="87" y="0"/>
                          </a:moveTo>
                          <a:lnTo>
                            <a:pt x="543" y="146"/>
                          </a:lnTo>
                          <a:lnTo>
                            <a:pt x="479" y="660"/>
                          </a:lnTo>
                          <a:lnTo>
                            <a:pt x="0" y="643"/>
                          </a:lnTo>
                          <a:lnTo>
                            <a:pt x="8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5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702" y="2098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440" y="22"/>
                        </a:cxn>
                        <a:cxn ang="0">
                          <a:pos x="378" y="499"/>
                        </a:cxn>
                        <a:cxn ang="0">
                          <a:pos x="0" y="443"/>
                        </a:cxn>
                        <a:cxn ang="0">
                          <a:pos x="65" y="0"/>
                        </a:cxn>
                        <a:cxn ang="0">
                          <a:pos x="440" y="22"/>
                        </a:cxn>
                      </a:cxnLst>
                      <a:rect l="0" t="0" r="r" b="b"/>
                      <a:pathLst>
                        <a:path w="440" h="499">
                          <a:moveTo>
                            <a:pt x="440" y="22"/>
                          </a:moveTo>
                          <a:lnTo>
                            <a:pt x="378" y="499"/>
                          </a:lnTo>
                          <a:lnTo>
                            <a:pt x="0" y="443"/>
                          </a:lnTo>
                          <a:lnTo>
                            <a:pt x="65" y="0"/>
                          </a:lnTo>
                          <a:lnTo>
                            <a:pt x="440" y="22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" name="Group 25"/>
                <p:cNvGrpSpPr>
                  <a:grpSpLocks/>
                </p:cNvGrpSpPr>
                <p:nvPr/>
              </p:nvGrpSpPr>
              <p:grpSpPr bwMode="auto">
                <a:xfrm>
                  <a:off x="2678" y="2184"/>
                  <a:ext cx="62" cy="44"/>
                  <a:chOff x="2678" y="2184"/>
                  <a:chExt cx="62" cy="44"/>
                </a:xfrm>
              </p:grpSpPr>
              <p:sp>
                <p:nvSpPr>
                  <p:cNvPr id="739354" name="Freeform 26"/>
                  <p:cNvSpPr>
                    <a:spLocks/>
                  </p:cNvSpPr>
                  <p:nvPr/>
                </p:nvSpPr>
                <p:spPr bwMode="auto">
                  <a:xfrm>
                    <a:off x="2678" y="2184"/>
                    <a:ext cx="62" cy="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31" y="94"/>
                      </a:cxn>
                      <a:cxn ang="0">
                        <a:pos x="431" y="311"/>
                      </a:cxn>
                      <a:cxn ang="0">
                        <a:pos x="0" y="1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31" h="311">
                        <a:moveTo>
                          <a:pt x="0" y="0"/>
                        </a:moveTo>
                        <a:lnTo>
                          <a:pt x="431" y="94"/>
                        </a:lnTo>
                        <a:lnTo>
                          <a:pt x="431" y="311"/>
                        </a:lnTo>
                        <a:lnTo>
                          <a:pt x="0" y="1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5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4" y="2196"/>
                    <a:ext cx="17" cy="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09" y="2201"/>
                    <a:ext cx="22" cy="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704" y="2189"/>
                    <a:ext cx="1" cy="29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2196"/>
                    <a:ext cx="1" cy="3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79" y="2195"/>
                    <a:ext cx="56" cy="1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0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78" y="2191"/>
                    <a:ext cx="57" cy="1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2615" y="2185"/>
                <a:ext cx="147" cy="76"/>
                <a:chOff x="2615" y="2185"/>
                <a:chExt cx="147" cy="76"/>
              </a:xfrm>
            </p:grpSpPr>
            <p:grpSp>
              <p:nvGrpSpPr>
                <p:cNvPr id="12" name="Group 34"/>
                <p:cNvGrpSpPr>
                  <a:grpSpLocks/>
                </p:cNvGrpSpPr>
                <p:nvPr/>
              </p:nvGrpSpPr>
              <p:grpSpPr bwMode="auto">
                <a:xfrm>
                  <a:off x="2729" y="2226"/>
                  <a:ext cx="24" cy="18"/>
                  <a:chOff x="2729" y="2226"/>
                  <a:chExt cx="24" cy="18"/>
                </a:xfrm>
              </p:grpSpPr>
              <p:sp>
                <p:nvSpPr>
                  <p:cNvPr id="739363" name="Freeform 35"/>
                  <p:cNvSpPr>
                    <a:spLocks/>
                  </p:cNvSpPr>
                  <p:nvPr/>
                </p:nvSpPr>
                <p:spPr bwMode="auto">
                  <a:xfrm>
                    <a:off x="2746" y="2226"/>
                    <a:ext cx="7" cy="18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48" y="118"/>
                      </a:cxn>
                      <a:cxn ang="0">
                        <a:pos x="13" y="126"/>
                      </a:cxn>
                      <a:cxn ang="0">
                        <a:pos x="0" y="6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48" h="126">
                        <a:moveTo>
                          <a:pt x="33" y="0"/>
                        </a:moveTo>
                        <a:lnTo>
                          <a:pt x="48" y="118"/>
                        </a:lnTo>
                        <a:lnTo>
                          <a:pt x="13" y="126"/>
                        </a:lnTo>
                        <a:lnTo>
                          <a:pt x="0" y="6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4" name="Freeform 36"/>
                  <p:cNvSpPr>
                    <a:spLocks/>
                  </p:cNvSpPr>
                  <p:nvPr/>
                </p:nvSpPr>
                <p:spPr bwMode="auto">
                  <a:xfrm>
                    <a:off x="2729" y="2229"/>
                    <a:ext cx="19" cy="15"/>
                  </a:xfrm>
                  <a:custGeom>
                    <a:avLst/>
                    <a:gdLst/>
                    <a:ahLst/>
                    <a:cxnLst>
                      <a:cxn ang="0">
                        <a:pos x="121" y="4"/>
                      </a:cxn>
                      <a:cxn ang="0">
                        <a:pos x="132" y="109"/>
                      </a:cxn>
                      <a:cxn ang="0">
                        <a:pos x="0" y="54"/>
                      </a:cxn>
                      <a:cxn ang="0">
                        <a:pos x="52" y="38"/>
                      </a:cxn>
                      <a:cxn ang="0">
                        <a:pos x="98" y="62"/>
                      </a:cxn>
                      <a:cxn ang="0">
                        <a:pos x="83" y="0"/>
                      </a:cxn>
                      <a:cxn ang="0">
                        <a:pos x="121" y="4"/>
                      </a:cxn>
                    </a:cxnLst>
                    <a:rect l="0" t="0" r="r" b="b"/>
                    <a:pathLst>
                      <a:path w="132" h="109">
                        <a:moveTo>
                          <a:pt x="121" y="4"/>
                        </a:moveTo>
                        <a:lnTo>
                          <a:pt x="132" y="109"/>
                        </a:lnTo>
                        <a:lnTo>
                          <a:pt x="0" y="54"/>
                        </a:lnTo>
                        <a:lnTo>
                          <a:pt x="52" y="38"/>
                        </a:lnTo>
                        <a:lnTo>
                          <a:pt x="98" y="62"/>
                        </a:lnTo>
                        <a:lnTo>
                          <a:pt x="83" y="0"/>
                        </a:lnTo>
                        <a:lnTo>
                          <a:pt x="121" y="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615" y="2185"/>
                  <a:ext cx="147" cy="76"/>
                  <a:chOff x="2615" y="2185"/>
                  <a:chExt cx="147" cy="76"/>
                </a:xfrm>
              </p:grpSpPr>
              <p:sp>
                <p:nvSpPr>
                  <p:cNvPr id="739366" name="Freeform 38"/>
                  <p:cNvSpPr>
                    <a:spLocks/>
                  </p:cNvSpPr>
                  <p:nvPr/>
                </p:nvSpPr>
                <p:spPr bwMode="auto">
                  <a:xfrm>
                    <a:off x="2616" y="2185"/>
                    <a:ext cx="144" cy="67"/>
                  </a:xfrm>
                  <a:custGeom>
                    <a:avLst/>
                    <a:gdLst/>
                    <a:ahLst/>
                    <a:cxnLst>
                      <a:cxn ang="0">
                        <a:pos x="1009" y="199"/>
                      </a:cxn>
                      <a:cxn ang="0">
                        <a:pos x="525" y="471"/>
                      </a:cxn>
                      <a:cxn ang="0">
                        <a:pos x="0" y="205"/>
                      </a:cxn>
                      <a:cxn ang="0">
                        <a:pos x="403" y="0"/>
                      </a:cxn>
                      <a:cxn ang="0">
                        <a:pos x="1009" y="199"/>
                      </a:cxn>
                    </a:cxnLst>
                    <a:rect l="0" t="0" r="r" b="b"/>
                    <a:pathLst>
                      <a:path w="1009" h="471">
                        <a:moveTo>
                          <a:pt x="1009" y="199"/>
                        </a:moveTo>
                        <a:lnTo>
                          <a:pt x="525" y="471"/>
                        </a:lnTo>
                        <a:lnTo>
                          <a:pt x="0" y="205"/>
                        </a:lnTo>
                        <a:lnTo>
                          <a:pt x="403" y="0"/>
                        </a:lnTo>
                        <a:lnTo>
                          <a:pt x="1009" y="19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7" name="Freeform 39"/>
                  <p:cNvSpPr>
                    <a:spLocks/>
                  </p:cNvSpPr>
                  <p:nvPr/>
                </p:nvSpPr>
                <p:spPr bwMode="auto">
                  <a:xfrm>
                    <a:off x="2690" y="2213"/>
                    <a:ext cx="72" cy="48"/>
                  </a:xfrm>
                  <a:custGeom>
                    <a:avLst/>
                    <a:gdLst/>
                    <a:ahLst/>
                    <a:cxnLst>
                      <a:cxn ang="0">
                        <a:pos x="487" y="0"/>
                      </a:cxn>
                      <a:cxn ang="0">
                        <a:pos x="0" y="276"/>
                      </a:cxn>
                      <a:cxn ang="0">
                        <a:pos x="14" y="333"/>
                      </a:cxn>
                      <a:cxn ang="0">
                        <a:pos x="505" y="53"/>
                      </a:cxn>
                      <a:cxn ang="0">
                        <a:pos x="487" y="0"/>
                      </a:cxn>
                    </a:cxnLst>
                    <a:rect l="0" t="0" r="r" b="b"/>
                    <a:pathLst>
                      <a:path w="505" h="333">
                        <a:moveTo>
                          <a:pt x="487" y="0"/>
                        </a:moveTo>
                        <a:lnTo>
                          <a:pt x="0" y="276"/>
                        </a:lnTo>
                        <a:lnTo>
                          <a:pt x="14" y="333"/>
                        </a:lnTo>
                        <a:lnTo>
                          <a:pt x="505" y="53"/>
                        </a:lnTo>
                        <a:lnTo>
                          <a:pt x="48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8" name="Freeform 40"/>
                  <p:cNvSpPr>
                    <a:spLocks/>
                  </p:cNvSpPr>
                  <p:nvPr/>
                </p:nvSpPr>
                <p:spPr bwMode="auto">
                  <a:xfrm>
                    <a:off x="2615" y="2214"/>
                    <a:ext cx="77" cy="47"/>
                  </a:xfrm>
                  <a:custGeom>
                    <a:avLst/>
                    <a:gdLst/>
                    <a:ahLst/>
                    <a:cxnLst>
                      <a:cxn ang="0">
                        <a:pos x="540" y="327"/>
                      </a:cxn>
                      <a:cxn ang="0">
                        <a:pos x="524" y="266"/>
                      </a:cxn>
                      <a:cxn ang="0">
                        <a:pos x="0" y="0"/>
                      </a:cxn>
                      <a:cxn ang="0">
                        <a:pos x="19" y="49"/>
                      </a:cxn>
                      <a:cxn ang="0">
                        <a:pos x="540" y="327"/>
                      </a:cxn>
                    </a:cxnLst>
                    <a:rect l="0" t="0" r="r" b="b"/>
                    <a:pathLst>
                      <a:path w="540" h="327">
                        <a:moveTo>
                          <a:pt x="540" y="327"/>
                        </a:moveTo>
                        <a:lnTo>
                          <a:pt x="524" y="266"/>
                        </a:lnTo>
                        <a:lnTo>
                          <a:pt x="0" y="0"/>
                        </a:lnTo>
                        <a:lnTo>
                          <a:pt x="19" y="49"/>
                        </a:lnTo>
                        <a:lnTo>
                          <a:pt x="540" y="327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9" name="Freeform 41"/>
                  <p:cNvSpPr>
                    <a:spLocks/>
                  </p:cNvSpPr>
                  <p:nvPr/>
                </p:nvSpPr>
                <p:spPr bwMode="auto">
                  <a:xfrm>
                    <a:off x="2674" y="2217"/>
                    <a:ext cx="57" cy="29"/>
                  </a:xfrm>
                  <a:custGeom>
                    <a:avLst/>
                    <a:gdLst/>
                    <a:ahLst/>
                    <a:cxnLst>
                      <a:cxn ang="0">
                        <a:pos x="405" y="53"/>
                      </a:cxn>
                      <a:cxn ang="0">
                        <a:pos x="264" y="0"/>
                      </a:cxn>
                      <a:cxn ang="0">
                        <a:pos x="0" y="144"/>
                      </a:cxn>
                      <a:cxn ang="0">
                        <a:pos x="134" y="207"/>
                      </a:cxn>
                      <a:cxn ang="0">
                        <a:pos x="405" y="53"/>
                      </a:cxn>
                    </a:cxnLst>
                    <a:rect l="0" t="0" r="r" b="b"/>
                    <a:pathLst>
                      <a:path w="405" h="207">
                        <a:moveTo>
                          <a:pt x="405" y="53"/>
                        </a:moveTo>
                        <a:lnTo>
                          <a:pt x="264" y="0"/>
                        </a:lnTo>
                        <a:lnTo>
                          <a:pt x="0" y="144"/>
                        </a:lnTo>
                        <a:lnTo>
                          <a:pt x="134" y="207"/>
                        </a:lnTo>
                        <a:lnTo>
                          <a:pt x="405" y="5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0" name="Freeform 42"/>
                  <p:cNvSpPr>
                    <a:spLocks/>
                  </p:cNvSpPr>
                  <p:nvPr/>
                </p:nvSpPr>
                <p:spPr bwMode="auto">
                  <a:xfrm>
                    <a:off x="2622" y="2196"/>
                    <a:ext cx="86" cy="39"/>
                  </a:xfrm>
                  <a:custGeom>
                    <a:avLst/>
                    <a:gdLst/>
                    <a:ahLst/>
                    <a:cxnLst>
                      <a:cxn ang="0">
                        <a:pos x="597" y="136"/>
                      </a:cxn>
                      <a:cxn ang="0">
                        <a:pos x="336" y="278"/>
                      </a:cxn>
                      <a:cxn ang="0">
                        <a:pos x="0" y="119"/>
                      </a:cxn>
                      <a:cxn ang="0">
                        <a:pos x="244" y="0"/>
                      </a:cxn>
                      <a:cxn ang="0">
                        <a:pos x="597" y="136"/>
                      </a:cxn>
                    </a:cxnLst>
                    <a:rect l="0" t="0" r="r" b="b"/>
                    <a:pathLst>
                      <a:path w="597" h="278">
                        <a:moveTo>
                          <a:pt x="597" y="136"/>
                        </a:moveTo>
                        <a:lnTo>
                          <a:pt x="336" y="278"/>
                        </a:lnTo>
                        <a:lnTo>
                          <a:pt x="0" y="119"/>
                        </a:lnTo>
                        <a:lnTo>
                          <a:pt x="244" y="0"/>
                        </a:lnTo>
                        <a:lnTo>
                          <a:pt x="597" y="136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1" name="Freeform 43"/>
                  <p:cNvSpPr>
                    <a:spLocks/>
                  </p:cNvSpPr>
                  <p:nvPr/>
                </p:nvSpPr>
                <p:spPr bwMode="auto">
                  <a:xfrm>
                    <a:off x="2659" y="2187"/>
                    <a:ext cx="94" cy="36"/>
                  </a:xfrm>
                  <a:custGeom>
                    <a:avLst/>
                    <a:gdLst/>
                    <a:ahLst/>
                    <a:cxnLst>
                      <a:cxn ang="0">
                        <a:pos x="521" y="254"/>
                      </a:cxn>
                      <a:cxn ang="0">
                        <a:pos x="658" y="183"/>
                      </a:cxn>
                      <a:cxn ang="0">
                        <a:pos x="106" y="0"/>
                      </a:cxn>
                      <a:cxn ang="0">
                        <a:pos x="0" y="53"/>
                      </a:cxn>
                      <a:cxn ang="0">
                        <a:pos x="521" y="254"/>
                      </a:cxn>
                    </a:cxnLst>
                    <a:rect l="0" t="0" r="r" b="b"/>
                    <a:pathLst>
                      <a:path w="658" h="254">
                        <a:moveTo>
                          <a:pt x="521" y="254"/>
                        </a:moveTo>
                        <a:lnTo>
                          <a:pt x="658" y="183"/>
                        </a:lnTo>
                        <a:lnTo>
                          <a:pt x="106" y="0"/>
                        </a:lnTo>
                        <a:lnTo>
                          <a:pt x="0" y="53"/>
                        </a:lnTo>
                        <a:lnTo>
                          <a:pt x="521" y="25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2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70" y="2189"/>
                    <a:ext cx="81" cy="2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3" name="Line 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65" y="2191"/>
                    <a:ext cx="80" cy="2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4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62" y="2193"/>
                    <a:ext cx="78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5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52" y="2198"/>
                    <a:ext cx="76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6" name="Line 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47" y="2202"/>
                    <a:ext cx="75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7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41" y="2204"/>
                    <a:ext cx="75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8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36" y="2208"/>
                    <a:ext cx="73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9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29" y="2210"/>
                    <a:ext cx="73" cy="33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0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7" y="2222"/>
                    <a:ext cx="3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1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79" y="2219"/>
                    <a:ext cx="38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3" y="2212"/>
                    <a:ext cx="37" cy="2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55" y="2209"/>
                    <a:ext cx="36" cy="1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4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7" y="2206"/>
                    <a:ext cx="34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5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2203"/>
                    <a:ext cx="33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6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32" y="2199"/>
                    <a:ext cx="35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7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3" y="2210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8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12" y="2205"/>
                    <a:ext cx="18" cy="1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9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01" y="2202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0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0" y="2198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1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0" y="2194"/>
                    <a:ext cx="17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2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8" y="2190"/>
                    <a:ext cx="16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 flipH="1">
              <a:off x="3808" y="2431"/>
              <a:ext cx="87" cy="168"/>
              <a:chOff x="2591" y="2156"/>
              <a:chExt cx="35" cy="69"/>
            </a:xfrm>
          </p:grpSpPr>
          <p:sp>
            <p:nvSpPr>
              <p:cNvPr id="739394" name="Freeform 66"/>
              <p:cNvSpPr>
                <a:spLocks/>
              </p:cNvSpPr>
              <p:nvPr/>
            </p:nvSpPr>
            <p:spPr bwMode="auto">
              <a:xfrm>
                <a:off x="2591" y="2156"/>
                <a:ext cx="35" cy="69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46" y="108"/>
                  </a:cxn>
                  <a:cxn ang="0">
                    <a:pos x="92" y="76"/>
                  </a:cxn>
                  <a:cxn ang="0">
                    <a:pos x="111" y="28"/>
                  </a:cxn>
                  <a:cxn ang="0">
                    <a:pos x="122" y="6"/>
                  </a:cxn>
                  <a:cxn ang="0">
                    <a:pos x="174" y="0"/>
                  </a:cxn>
                  <a:cxn ang="0">
                    <a:pos x="246" y="41"/>
                  </a:cxn>
                  <a:cxn ang="0">
                    <a:pos x="227" y="129"/>
                  </a:cxn>
                  <a:cxn ang="0">
                    <a:pos x="206" y="178"/>
                  </a:cxn>
                  <a:cxn ang="0">
                    <a:pos x="159" y="328"/>
                  </a:cxn>
                  <a:cxn ang="0">
                    <a:pos x="81" y="485"/>
                  </a:cxn>
                  <a:cxn ang="0">
                    <a:pos x="0" y="173"/>
                  </a:cxn>
                </a:cxnLst>
                <a:rect l="0" t="0" r="r" b="b"/>
                <a:pathLst>
                  <a:path w="246" h="485">
                    <a:moveTo>
                      <a:pt x="0" y="173"/>
                    </a:moveTo>
                    <a:lnTo>
                      <a:pt x="46" y="108"/>
                    </a:lnTo>
                    <a:lnTo>
                      <a:pt x="92" y="76"/>
                    </a:lnTo>
                    <a:lnTo>
                      <a:pt x="111" y="28"/>
                    </a:lnTo>
                    <a:lnTo>
                      <a:pt x="122" y="6"/>
                    </a:lnTo>
                    <a:lnTo>
                      <a:pt x="174" y="0"/>
                    </a:lnTo>
                    <a:lnTo>
                      <a:pt x="246" y="41"/>
                    </a:lnTo>
                    <a:lnTo>
                      <a:pt x="227" y="129"/>
                    </a:lnTo>
                    <a:lnTo>
                      <a:pt x="206" y="178"/>
                    </a:lnTo>
                    <a:lnTo>
                      <a:pt x="159" y="328"/>
                    </a:lnTo>
                    <a:lnTo>
                      <a:pt x="81" y="485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5" name="Freeform 67"/>
              <p:cNvSpPr>
                <a:spLocks/>
              </p:cNvSpPr>
              <p:nvPr/>
            </p:nvSpPr>
            <p:spPr bwMode="auto">
              <a:xfrm>
                <a:off x="2596" y="2162"/>
                <a:ext cx="28" cy="49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02" y="22"/>
                  </a:cxn>
                  <a:cxn ang="0">
                    <a:pos x="147" y="41"/>
                  </a:cxn>
                  <a:cxn ang="0">
                    <a:pos x="193" y="40"/>
                  </a:cxn>
                  <a:cxn ang="0">
                    <a:pos x="165" y="119"/>
                  </a:cxn>
                  <a:cxn ang="0">
                    <a:pos x="131" y="115"/>
                  </a:cxn>
                  <a:cxn ang="0">
                    <a:pos x="105" y="100"/>
                  </a:cxn>
                  <a:cxn ang="0">
                    <a:pos x="119" y="124"/>
                  </a:cxn>
                  <a:cxn ang="0">
                    <a:pos x="158" y="131"/>
                  </a:cxn>
                  <a:cxn ang="0">
                    <a:pos x="130" y="217"/>
                  </a:cxn>
                  <a:cxn ang="0">
                    <a:pos x="110" y="280"/>
                  </a:cxn>
                  <a:cxn ang="0">
                    <a:pos x="102" y="244"/>
                  </a:cxn>
                  <a:cxn ang="0">
                    <a:pos x="92" y="177"/>
                  </a:cxn>
                  <a:cxn ang="0">
                    <a:pos x="91" y="139"/>
                  </a:cxn>
                  <a:cxn ang="0">
                    <a:pos x="84" y="155"/>
                  </a:cxn>
                  <a:cxn ang="0">
                    <a:pos x="84" y="200"/>
                  </a:cxn>
                  <a:cxn ang="0">
                    <a:pos x="92" y="260"/>
                  </a:cxn>
                  <a:cxn ang="0">
                    <a:pos x="98" y="299"/>
                  </a:cxn>
                  <a:cxn ang="0">
                    <a:pos x="81" y="346"/>
                  </a:cxn>
                  <a:cxn ang="0">
                    <a:pos x="49" y="224"/>
                  </a:cxn>
                  <a:cxn ang="0">
                    <a:pos x="35" y="183"/>
                  </a:cxn>
                  <a:cxn ang="0">
                    <a:pos x="11" y="121"/>
                  </a:cxn>
                  <a:cxn ang="0">
                    <a:pos x="0" y="103"/>
                  </a:cxn>
                  <a:cxn ang="0">
                    <a:pos x="15" y="79"/>
                  </a:cxn>
                  <a:cxn ang="0">
                    <a:pos x="57" y="57"/>
                  </a:cxn>
                  <a:cxn ang="0">
                    <a:pos x="73" y="78"/>
                  </a:cxn>
                  <a:cxn ang="0">
                    <a:pos x="63" y="41"/>
                  </a:cxn>
                  <a:cxn ang="0">
                    <a:pos x="81" y="0"/>
                  </a:cxn>
                </a:cxnLst>
                <a:rect l="0" t="0" r="r" b="b"/>
                <a:pathLst>
                  <a:path w="193" h="346">
                    <a:moveTo>
                      <a:pt x="81" y="0"/>
                    </a:moveTo>
                    <a:lnTo>
                      <a:pt x="102" y="22"/>
                    </a:lnTo>
                    <a:lnTo>
                      <a:pt x="147" y="41"/>
                    </a:lnTo>
                    <a:lnTo>
                      <a:pt x="193" y="40"/>
                    </a:lnTo>
                    <a:lnTo>
                      <a:pt x="165" y="119"/>
                    </a:lnTo>
                    <a:lnTo>
                      <a:pt x="131" y="115"/>
                    </a:lnTo>
                    <a:lnTo>
                      <a:pt x="105" y="100"/>
                    </a:lnTo>
                    <a:lnTo>
                      <a:pt x="119" y="124"/>
                    </a:lnTo>
                    <a:lnTo>
                      <a:pt x="158" y="131"/>
                    </a:lnTo>
                    <a:lnTo>
                      <a:pt x="130" y="217"/>
                    </a:lnTo>
                    <a:lnTo>
                      <a:pt x="110" y="280"/>
                    </a:lnTo>
                    <a:lnTo>
                      <a:pt x="102" y="244"/>
                    </a:lnTo>
                    <a:lnTo>
                      <a:pt x="92" y="177"/>
                    </a:lnTo>
                    <a:lnTo>
                      <a:pt x="91" y="139"/>
                    </a:lnTo>
                    <a:lnTo>
                      <a:pt x="84" y="155"/>
                    </a:lnTo>
                    <a:lnTo>
                      <a:pt x="84" y="200"/>
                    </a:lnTo>
                    <a:lnTo>
                      <a:pt x="92" y="260"/>
                    </a:lnTo>
                    <a:lnTo>
                      <a:pt x="98" y="299"/>
                    </a:lnTo>
                    <a:lnTo>
                      <a:pt x="81" y="346"/>
                    </a:lnTo>
                    <a:lnTo>
                      <a:pt x="49" y="224"/>
                    </a:lnTo>
                    <a:lnTo>
                      <a:pt x="35" y="183"/>
                    </a:lnTo>
                    <a:lnTo>
                      <a:pt x="11" y="121"/>
                    </a:lnTo>
                    <a:lnTo>
                      <a:pt x="0" y="103"/>
                    </a:lnTo>
                    <a:lnTo>
                      <a:pt x="15" y="79"/>
                    </a:lnTo>
                    <a:lnTo>
                      <a:pt x="57" y="57"/>
                    </a:lnTo>
                    <a:lnTo>
                      <a:pt x="73" y="78"/>
                    </a:lnTo>
                    <a:lnTo>
                      <a:pt x="63" y="4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 flipH="1">
              <a:off x="3798" y="2334"/>
              <a:ext cx="112" cy="119"/>
              <a:chOff x="2585" y="2116"/>
              <a:chExt cx="45" cy="49"/>
            </a:xfrm>
          </p:grpSpPr>
          <p:sp>
            <p:nvSpPr>
              <p:cNvPr id="739397" name="Freeform 69"/>
              <p:cNvSpPr>
                <a:spLocks/>
              </p:cNvSpPr>
              <p:nvPr/>
            </p:nvSpPr>
            <p:spPr bwMode="auto">
              <a:xfrm>
                <a:off x="2597" y="2120"/>
                <a:ext cx="33" cy="45"/>
              </a:xfrm>
              <a:custGeom>
                <a:avLst/>
                <a:gdLst/>
                <a:ahLst/>
                <a:cxnLst>
                  <a:cxn ang="0">
                    <a:pos x="2" y="117"/>
                  </a:cxn>
                  <a:cxn ang="0">
                    <a:pos x="10" y="139"/>
                  </a:cxn>
                  <a:cxn ang="0">
                    <a:pos x="23" y="151"/>
                  </a:cxn>
                  <a:cxn ang="0">
                    <a:pos x="31" y="168"/>
                  </a:cxn>
                  <a:cxn ang="0">
                    <a:pos x="40" y="182"/>
                  </a:cxn>
                  <a:cxn ang="0">
                    <a:pos x="54" y="196"/>
                  </a:cxn>
                  <a:cxn ang="0">
                    <a:pos x="66" y="204"/>
                  </a:cxn>
                  <a:cxn ang="0">
                    <a:pos x="83" y="214"/>
                  </a:cxn>
                  <a:cxn ang="0">
                    <a:pos x="86" y="226"/>
                  </a:cxn>
                  <a:cxn ang="0">
                    <a:pos x="86" y="243"/>
                  </a:cxn>
                  <a:cxn ang="0">
                    <a:pos x="81" y="283"/>
                  </a:cxn>
                  <a:cxn ang="0">
                    <a:pos x="113" y="306"/>
                  </a:cxn>
                  <a:cxn ang="0">
                    <a:pos x="140" y="318"/>
                  </a:cxn>
                  <a:cxn ang="0">
                    <a:pos x="162" y="319"/>
                  </a:cxn>
                  <a:cxn ang="0">
                    <a:pos x="185" y="318"/>
                  </a:cxn>
                  <a:cxn ang="0">
                    <a:pos x="193" y="292"/>
                  </a:cxn>
                  <a:cxn ang="0">
                    <a:pos x="198" y="233"/>
                  </a:cxn>
                  <a:cxn ang="0">
                    <a:pos x="211" y="213"/>
                  </a:cxn>
                  <a:cxn ang="0">
                    <a:pos x="221" y="183"/>
                  </a:cxn>
                  <a:cxn ang="0">
                    <a:pos x="223" y="156"/>
                  </a:cxn>
                  <a:cxn ang="0">
                    <a:pos x="227" y="118"/>
                  </a:cxn>
                  <a:cxn ang="0">
                    <a:pos x="228" y="96"/>
                  </a:cxn>
                  <a:cxn ang="0">
                    <a:pos x="227" y="83"/>
                  </a:cxn>
                  <a:cxn ang="0">
                    <a:pos x="221" y="59"/>
                  </a:cxn>
                  <a:cxn ang="0">
                    <a:pos x="209" y="47"/>
                  </a:cxn>
                  <a:cxn ang="0">
                    <a:pos x="192" y="43"/>
                  </a:cxn>
                  <a:cxn ang="0">
                    <a:pos x="186" y="30"/>
                  </a:cxn>
                  <a:cxn ang="0">
                    <a:pos x="170" y="21"/>
                  </a:cxn>
                  <a:cxn ang="0">
                    <a:pos x="154" y="30"/>
                  </a:cxn>
                  <a:cxn ang="0">
                    <a:pos x="143" y="11"/>
                  </a:cxn>
                  <a:cxn ang="0">
                    <a:pos x="125" y="5"/>
                  </a:cxn>
                  <a:cxn ang="0">
                    <a:pos x="105" y="22"/>
                  </a:cxn>
                  <a:cxn ang="0">
                    <a:pos x="96" y="0"/>
                  </a:cxn>
                  <a:cxn ang="0">
                    <a:pos x="70" y="3"/>
                  </a:cxn>
                  <a:cxn ang="0">
                    <a:pos x="56" y="38"/>
                  </a:cxn>
                  <a:cxn ang="0">
                    <a:pos x="53" y="57"/>
                  </a:cxn>
                  <a:cxn ang="0">
                    <a:pos x="51" y="84"/>
                  </a:cxn>
                  <a:cxn ang="0">
                    <a:pos x="45" y="118"/>
                  </a:cxn>
                  <a:cxn ang="0">
                    <a:pos x="38" y="105"/>
                  </a:cxn>
                  <a:cxn ang="0">
                    <a:pos x="35" y="80"/>
                  </a:cxn>
                  <a:cxn ang="0">
                    <a:pos x="30" y="64"/>
                  </a:cxn>
                  <a:cxn ang="0">
                    <a:pos x="24" y="55"/>
                  </a:cxn>
                  <a:cxn ang="0">
                    <a:pos x="11" y="49"/>
                  </a:cxn>
                  <a:cxn ang="0">
                    <a:pos x="4" y="51"/>
                  </a:cxn>
                  <a:cxn ang="0">
                    <a:pos x="0" y="59"/>
                  </a:cxn>
                  <a:cxn ang="0">
                    <a:pos x="5" y="72"/>
                  </a:cxn>
                  <a:cxn ang="0">
                    <a:pos x="7" y="96"/>
                  </a:cxn>
                  <a:cxn ang="0">
                    <a:pos x="2" y="117"/>
                  </a:cxn>
                </a:cxnLst>
                <a:rect l="0" t="0" r="r" b="b"/>
                <a:pathLst>
                  <a:path w="228" h="319">
                    <a:moveTo>
                      <a:pt x="2" y="117"/>
                    </a:moveTo>
                    <a:lnTo>
                      <a:pt x="10" y="139"/>
                    </a:lnTo>
                    <a:lnTo>
                      <a:pt x="23" y="151"/>
                    </a:lnTo>
                    <a:lnTo>
                      <a:pt x="31" y="168"/>
                    </a:lnTo>
                    <a:lnTo>
                      <a:pt x="40" y="182"/>
                    </a:lnTo>
                    <a:lnTo>
                      <a:pt x="54" y="196"/>
                    </a:lnTo>
                    <a:lnTo>
                      <a:pt x="66" y="204"/>
                    </a:lnTo>
                    <a:lnTo>
                      <a:pt x="83" y="214"/>
                    </a:lnTo>
                    <a:lnTo>
                      <a:pt x="86" y="226"/>
                    </a:lnTo>
                    <a:lnTo>
                      <a:pt x="86" y="243"/>
                    </a:lnTo>
                    <a:lnTo>
                      <a:pt x="81" y="283"/>
                    </a:lnTo>
                    <a:lnTo>
                      <a:pt x="113" y="306"/>
                    </a:lnTo>
                    <a:lnTo>
                      <a:pt x="140" y="318"/>
                    </a:lnTo>
                    <a:lnTo>
                      <a:pt x="162" y="319"/>
                    </a:lnTo>
                    <a:lnTo>
                      <a:pt x="185" y="318"/>
                    </a:lnTo>
                    <a:lnTo>
                      <a:pt x="193" y="292"/>
                    </a:lnTo>
                    <a:lnTo>
                      <a:pt x="198" y="233"/>
                    </a:lnTo>
                    <a:lnTo>
                      <a:pt x="211" y="213"/>
                    </a:lnTo>
                    <a:lnTo>
                      <a:pt x="221" y="183"/>
                    </a:lnTo>
                    <a:lnTo>
                      <a:pt x="223" y="156"/>
                    </a:lnTo>
                    <a:lnTo>
                      <a:pt x="227" y="118"/>
                    </a:lnTo>
                    <a:lnTo>
                      <a:pt x="228" y="96"/>
                    </a:lnTo>
                    <a:lnTo>
                      <a:pt x="227" y="83"/>
                    </a:lnTo>
                    <a:lnTo>
                      <a:pt x="221" y="59"/>
                    </a:lnTo>
                    <a:lnTo>
                      <a:pt x="209" y="47"/>
                    </a:lnTo>
                    <a:lnTo>
                      <a:pt x="192" y="43"/>
                    </a:lnTo>
                    <a:lnTo>
                      <a:pt x="186" y="30"/>
                    </a:lnTo>
                    <a:lnTo>
                      <a:pt x="170" y="21"/>
                    </a:lnTo>
                    <a:lnTo>
                      <a:pt x="154" y="30"/>
                    </a:lnTo>
                    <a:lnTo>
                      <a:pt x="143" y="11"/>
                    </a:lnTo>
                    <a:lnTo>
                      <a:pt x="125" y="5"/>
                    </a:lnTo>
                    <a:lnTo>
                      <a:pt x="105" y="22"/>
                    </a:lnTo>
                    <a:lnTo>
                      <a:pt x="96" y="0"/>
                    </a:lnTo>
                    <a:lnTo>
                      <a:pt x="70" y="3"/>
                    </a:lnTo>
                    <a:lnTo>
                      <a:pt x="56" y="38"/>
                    </a:lnTo>
                    <a:lnTo>
                      <a:pt x="53" y="57"/>
                    </a:lnTo>
                    <a:lnTo>
                      <a:pt x="51" y="84"/>
                    </a:lnTo>
                    <a:lnTo>
                      <a:pt x="45" y="118"/>
                    </a:lnTo>
                    <a:lnTo>
                      <a:pt x="38" y="105"/>
                    </a:lnTo>
                    <a:lnTo>
                      <a:pt x="35" y="80"/>
                    </a:lnTo>
                    <a:lnTo>
                      <a:pt x="30" y="64"/>
                    </a:lnTo>
                    <a:lnTo>
                      <a:pt x="24" y="55"/>
                    </a:lnTo>
                    <a:lnTo>
                      <a:pt x="11" y="49"/>
                    </a:lnTo>
                    <a:lnTo>
                      <a:pt x="4" y="51"/>
                    </a:lnTo>
                    <a:lnTo>
                      <a:pt x="0" y="59"/>
                    </a:lnTo>
                    <a:lnTo>
                      <a:pt x="5" y="72"/>
                    </a:lnTo>
                    <a:lnTo>
                      <a:pt x="7" y="96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8" name="Freeform 70"/>
              <p:cNvSpPr>
                <a:spLocks/>
              </p:cNvSpPr>
              <p:nvPr/>
            </p:nvSpPr>
            <p:spPr bwMode="auto">
              <a:xfrm>
                <a:off x="2612" y="2123"/>
                <a:ext cx="16" cy="1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11" y="27"/>
                  </a:cxn>
                  <a:cxn ang="0">
                    <a:pos x="20" y="44"/>
                  </a:cxn>
                  <a:cxn ang="0">
                    <a:pos x="9" y="81"/>
                  </a:cxn>
                  <a:cxn ang="0">
                    <a:pos x="15" y="90"/>
                  </a:cxn>
                  <a:cxn ang="0">
                    <a:pos x="25" y="94"/>
                  </a:cxn>
                  <a:cxn ang="0">
                    <a:pos x="37" y="92"/>
                  </a:cxn>
                  <a:cxn ang="0">
                    <a:pos x="45" y="71"/>
                  </a:cxn>
                  <a:cxn ang="0">
                    <a:pos x="53" y="55"/>
                  </a:cxn>
                  <a:cxn ang="0">
                    <a:pos x="49" y="32"/>
                  </a:cxn>
                  <a:cxn ang="0">
                    <a:pos x="47" y="8"/>
                  </a:cxn>
                  <a:cxn ang="0">
                    <a:pos x="53" y="11"/>
                  </a:cxn>
                  <a:cxn ang="0">
                    <a:pos x="55" y="33"/>
                  </a:cxn>
                  <a:cxn ang="0">
                    <a:pos x="58" y="49"/>
                  </a:cxn>
                  <a:cxn ang="0">
                    <a:pos x="58" y="61"/>
                  </a:cxn>
                  <a:cxn ang="0">
                    <a:pos x="50" y="74"/>
                  </a:cxn>
                  <a:cxn ang="0">
                    <a:pos x="42" y="90"/>
                  </a:cxn>
                  <a:cxn ang="0">
                    <a:pos x="41" y="104"/>
                  </a:cxn>
                  <a:cxn ang="0">
                    <a:pos x="50" y="110"/>
                  </a:cxn>
                  <a:cxn ang="0">
                    <a:pos x="66" y="108"/>
                  </a:cxn>
                  <a:cxn ang="0">
                    <a:pos x="77" y="95"/>
                  </a:cxn>
                  <a:cxn ang="0">
                    <a:pos x="93" y="75"/>
                  </a:cxn>
                  <a:cxn ang="0">
                    <a:pos x="92" y="63"/>
                  </a:cxn>
                  <a:cxn ang="0">
                    <a:pos x="90" y="41"/>
                  </a:cxn>
                  <a:cxn ang="0">
                    <a:pos x="95" y="58"/>
                  </a:cxn>
                  <a:cxn ang="0">
                    <a:pos x="96" y="75"/>
                  </a:cxn>
                  <a:cxn ang="0">
                    <a:pos x="84" y="93"/>
                  </a:cxn>
                  <a:cxn ang="0">
                    <a:pos x="83" y="105"/>
                  </a:cxn>
                  <a:cxn ang="0">
                    <a:pos x="86" y="115"/>
                  </a:cxn>
                  <a:cxn ang="0">
                    <a:pos x="93" y="117"/>
                  </a:cxn>
                  <a:cxn ang="0">
                    <a:pos x="101" y="112"/>
                  </a:cxn>
                  <a:cxn ang="0">
                    <a:pos x="115" y="98"/>
                  </a:cxn>
                  <a:cxn ang="0">
                    <a:pos x="103" y="114"/>
                  </a:cxn>
                  <a:cxn ang="0">
                    <a:pos x="99" y="120"/>
                  </a:cxn>
                  <a:cxn ang="0">
                    <a:pos x="87" y="120"/>
                  </a:cxn>
                  <a:cxn ang="0">
                    <a:pos x="81" y="113"/>
                  </a:cxn>
                  <a:cxn ang="0">
                    <a:pos x="78" y="102"/>
                  </a:cxn>
                  <a:cxn ang="0">
                    <a:pos x="70" y="112"/>
                  </a:cxn>
                  <a:cxn ang="0">
                    <a:pos x="56" y="114"/>
                  </a:cxn>
                  <a:cxn ang="0">
                    <a:pos x="44" y="114"/>
                  </a:cxn>
                  <a:cxn ang="0">
                    <a:pos x="38" y="104"/>
                  </a:cxn>
                  <a:cxn ang="0">
                    <a:pos x="37" y="95"/>
                  </a:cxn>
                  <a:cxn ang="0">
                    <a:pos x="31" y="98"/>
                  </a:cxn>
                  <a:cxn ang="0">
                    <a:pos x="22" y="98"/>
                  </a:cxn>
                  <a:cxn ang="0">
                    <a:pos x="9" y="91"/>
                  </a:cxn>
                  <a:cxn ang="0">
                    <a:pos x="7" y="77"/>
                  </a:cxn>
                  <a:cxn ang="0">
                    <a:pos x="15" y="46"/>
                  </a:cxn>
                  <a:cxn ang="0">
                    <a:pos x="6" y="26"/>
                  </a:cxn>
                  <a:cxn ang="0">
                    <a:pos x="0" y="0"/>
                  </a:cxn>
                  <a:cxn ang="0">
                    <a:pos x="5" y="2"/>
                  </a:cxn>
                </a:cxnLst>
                <a:rect l="0" t="0" r="r" b="b"/>
                <a:pathLst>
                  <a:path w="115" h="120">
                    <a:moveTo>
                      <a:pt x="5" y="2"/>
                    </a:moveTo>
                    <a:lnTo>
                      <a:pt x="11" y="27"/>
                    </a:lnTo>
                    <a:lnTo>
                      <a:pt x="20" y="44"/>
                    </a:lnTo>
                    <a:lnTo>
                      <a:pt x="9" y="81"/>
                    </a:lnTo>
                    <a:lnTo>
                      <a:pt x="15" y="90"/>
                    </a:lnTo>
                    <a:lnTo>
                      <a:pt x="25" y="94"/>
                    </a:lnTo>
                    <a:lnTo>
                      <a:pt x="37" y="92"/>
                    </a:lnTo>
                    <a:lnTo>
                      <a:pt x="45" y="71"/>
                    </a:lnTo>
                    <a:lnTo>
                      <a:pt x="53" y="55"/>
                    </a:lnTo>
                    <a:lnTo>
                      <a:pt x="49" y="32"/>
                    </a:lnTo>
                    <a:lnTo>
                      <a:pt x="47" y="8"/>
                    </a:lnTo>
                    <a:lnTo>
                      <a:pt x="53" y="11"/>
                    </a:lnTo>
                    <a:lnTo>
                      <a:pt x="55" y="33"/>
                    </a:lnTo>
                    <a:lnTo>
                      <a:pt x="58" y="49"/>
                    </a:lnTo>
                    <a:lnTo>
                      <a:pt x="58" y="61"/>
                    </a:lnTo>
                    <a:lnTo>
                      <a:pt x="50" y="74"/>
                    </a:lnTo>
                    <a:lnTo>
                      <a:pt x="42" y="90"/>
                    </a:lnTo>
                    <a:lnTo>
                      <a:pt x="41" y="104"/>
                    </a:lnTo>
                    <a:lnTo>
                      <a:pt x="50" y="110"/>
                    </a:lnTo>
                    <a:lnTo>
                      <a:pt x="66" y="108"/>
                    </a:lnTo>
                    <a:lnTo>
                      <a:pt x="77" y="95"/>
                    </a:lnTo>
                    <a:lnTo>
                      <a:pt x="93" y="75"/>
                    </a:lnTo>
                    <a:lnTo>
                      <a:pt x="92" y="63"/>
                    </a:lnTo>
                    <a:lnTo>
                      <a:pt x="90" y="41"/>
                    </a:lnTo>
                    <a:lnTo>
                      <a:pt x="95" y="58"/>
                    </a:lnTo>
                    <a:lnTo>
                      <a:pt x="96" y="75"/>
                    </a:lnTo>
                    <a:lnTo>
                      <a:pt x="84" y="93"/>
                    </a:lnTo>
                    <a:lnTo>
                      <a:pt x="83" y="105"/>
                    </a:lnTo>
                    <a:lnTo>
                      <a:pt x="86" y="115"/>
                    </a:lnTo>
                    <a:lnTo>
                      <a:pt x="93" y="117"/>
                    </a:lnTo>
                    <a:lnTo>
                      <a:pt x="101" y="112"/>
                    </a:lnTo>
                    <a:lnTo>
                      <a:pt x="115" y="98"/>
                    </a:lnTo>
                    <a:lnTo>
                      <a:pt x="103" y="114"/>
                    </a:lnTo>
                    <a:lnTo>
                      <a:pt x="99" y="120"/>
                    </a:lnTo>
                    <a:lnTo>
                      <a:pt x="87" y="120"/>
                    </a:lnTo>
                    <a:lnTo>
                      <a:pt x="81" y="113"/>
                    </a:lnTo>
                    <a:lnTo>
                      <a:pt x="78" y="102"/>
                    </a:lnTo>
                    <a:lnTo>
                      <a:pt x="70" y="112"/>
                    </a:lnTo>
                    <a:lnTo>
                      <a:pt x="56" y="114"/>
                    </a:lnTo>
                    <a:lnTo>
                      <a:pt x="44" y="114"/>
                    </a:lnTo>
                    <a:lnTo>
                      <a:pt x="38" y="104"/>
                    </a:lnTo>
                    <a:lnTo>
                      <a:pt x="37" y="95"/>
                    </a:lnTo>
                    <a:lnTo>
                      <a:pt x="31" y="98"/>
                    </a:lnTo>
                    <a:lnTo>
                      <a:pt x="22" y="98"/>
                    </a:lnTo>
                    <a:lnTo>
                      <a:pt x="9" y="91"/>
                    </a:lnTo>
                    <a:lnTo>
                      <a:pt x="7" y="77"/>
                    </a:lnTo>
                    <a:lnTo>
                      <a:pt x="15" y="46"/>
                    </a:lnTo>
                    <a:lnTo>
                      <a:pt x="6" y="26"/>
                    </a:ln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9" name="Freeform 71"/>
              <p:cNvSpPr>
                <a:spLocks/>
              </p:cNvSpPr>
              <p:nvPr/>
            </p:nvSpPr>
            <p:spPr bwMode="auto">
              <a:xfrm>
                <a:off x="2615" y="2132"/>
                <a:ext cx="3" cy="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4"/>
                  </a:cxn>
                  <a:cxn ang="0">
                    <a:pos x="18" y="4"/>
                  </a:cxn>
                  <a:cxn ang="0">
                    <a:pos x="5" y="0"/>
                  </a:cxn>
                  <a:cxn ang="0">
                    <a:pos x="0" y="5"/>
                  </a:cxn>
                </a:cxnLst>
                <a:rect l="0" t="0" r="r" b="b"/>
                <a:pathLst>
                  <a:path w="18" h="5">
                    <a:moveTo>
                      <a:pt x="0" y="5"/>
                    </a:moveTo>
                    <a:lnTo>
                      <a:pt x="6" y="4"/>
                    </a:lnTo>
                    <a:lnTo>
                      <a:pt x="18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0" name="Freeform 72"/>
              <p:cNvSpPr>
                <a:spLocks/>
              </p:cNvSpPr>
              <p:nvPr/>
            </p:nvSpPr>
            <p:spPr bwMode="auto">
              <a:xfrm>
                <a:off x="2619" y="2135"/>
                <a:ext cx="3" cy="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5" y="0"/>
                  </a:cxn>
                  <a:cxn ang="0">
                    <a:pos x="0" y="8"/>
                  </a:cxn>
                  <a:cxn ang="0">
                    <a:pos x="7" y="3"/>
                  </a:cxn>
                  <a:cxn ang="0">
                    <a:pos x="13" y="2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0" y="3"/>
                    </a:lnTo>
                    <a:lnTo>
                      <a:pt x="15" y="1"/>
                    </a:lnTo>
                    <a:lnTo>
                      <a:pt x="5" y="0"/>
                    </a:lnTo>
                    <a:lnTo>
                      <a:pt x="0" y="8"/>
                    </a:lnTo>
                    <a:lnTo>
                      <a:pt x="7" y="3"/>
                    </a:lnTo>
                    <a:lnTo>
                      <a:pt x="13" y="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1" name="Freeform 73"/>
              <p:cNvSpPr>
                <a:spLocks/>
              </p:cNvSpPr>
              <p:nvPr/>
            </p:nvSpPr>
            <p:spPr bwMode="auto">
              <a:xfrm>
                <a:off x="2625" y="2137"/>
                <a:ext cx="2" cy="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13" y="3"/>
                  </a:cxn>
                  <a:cxn ang="0">
                    <a:pos x="10" y="1"/>
                  </a:cxn>
                  <a:cxn ang="0">
                    <a:pos x="0" y="2"/>
                  </a:cxn>
                </a:cxnLst>
                <a:rect l="0" t="0" r="r" b="b"/>
                <a:pathLst>
                  <a:path w="18" h="4">
                    <a:moveTo>
                      <a:pt x="0" y="2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13" y="3"/>
                    </a:lnTo>
                    <a:lnTo>
                      <a:pt x="1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2" name="Freeform 74"/>
              <p:cNvSpPr>
                <a:spLocks/>
              </p:cNvSpPr>
              <p:nvPr/>
            </p:nvSpPr>
            <p:spPr bwMode="auto">
              <a:xfrm>
                <a:off x="2614" y="2139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7"/>
                  </a:cxn>
                  <a:cxn ang="0">
                    <a:pos x="23" y="38"/>
                  </a:cxn>
                  <a:cxn ang="0">
                    <a:pos x="24" y="67"/>
                  </a:cxn>
                  <a:cxn ang="0">
                    <a:pos x="28" y="44"/>
                  </a:cxn>
                  <a:cxn ang="0">
                    <a:pos x="26" y="26"/>
                  </a:cxn>
                  <a:cxn ang="0">
                    <a:pos x="22" y="18"/>
                  </a:cxn>
                  <a:cxn ang="0">
                    <a:pos x="0" y="0"/>
                  </a:cxn>
                </a:cxnLst>
                <a:rect l="0" t="0" r="r" b="b"/>
                <a:pathLst>
                  <a:path w="28" h="67">
                    <a:moveTo>
                      <a:pt x="0" y="0"/>
                    </a:moveTo>
                    <a:lnTo>
                      <a:pt x="16" y="17"/>
                    </a:lnTo>
                    <a:lnTo>
                      <a:pt x="23" y="38"/>
                    </a:lnTo>
                    <a:lnTo>
                      <a:pt x="24" y="67"/>
                    </a:lnTo>
                    <a:lnTo>
                      <a:pt x="28" y="44"/>
                    </a:lnTo>
                    <a:lnTo>
                      <a:pt x="26" y="26"/>
                    </a:lnTo>
                    <a:lnTo>
                      <a:pt x="22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3" name="Freeform 75"/>
              <p:cNvSpPr>
                <a:spLocks/>
              </p:cNvSpPr>
              <p:nvPr/>
            </p:nvSpPr>
            <p:spPr bwMode="auto">
              <a:xfrm>
                <a:off x="2604" y="2135"/>
                <a:ext cx="7" cy="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12"/>
                  </a:cxn>
                  <a:cxn ang="0">
                    <a:pos x="45" y="22"/>
                  </a:cxn>
                  <a:cxn ang="0">
                    <a:pos x="26" y="8"/>
                  </a:cxn>
                  <a:cxn ang="0">
                    <a:pos x="1" y="0"/>
                  </a:cxn>
                  <a:cxn ang="0">
                    <a:pos x="0" y="10"/>
                  </a:cxn>
                </a:cxnLst>
                <a:rect l="0" t="0" r="r" b="b"/>
                <a:pathLst>
                  <a:path w="45" h="22">
                    <a:moveTo>
                      <a:pt x="0" y="10"/>
                    </a:moveTo>
                    <a:lnTo>
                      <a:pt x="18" y="12"/>
                    </a:lnTo>
                    <a:lnTo>
                      <a:pt x="45" y="22"/>
                    </a:lnTo>
                    <a:lnTo>
                      <a:pt x="26" y="8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4" name="Freeform 76"/>
              <p:cNvSpPr>
                <a:spLocks/>
              </p:cNvSpPr>
              <p:nvPr/>
            </p:nvSpPr>
            <p:spPr bwMode="auto">
              <a:xfrm>
                <a:off x="2612" y="2150"/>
                <a:ext cx="5" cy="4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19" y="19"/>
                  </a:cxn>
                  <a:cxn ang="0">
                    <a:pos x="0" y="30"/>
                  </a:cxn>
                  <a:cxn ang="0">
                    <a:pos x="24" y="22"/>
                  </a:cxn>
                  <a:cxn ang="0">
                    <a:pos x="35" y="0"/>
                  </a:cxn>
                </a:cxnLst>
                <a:rect l="0" t="0" r="r" b="b"/>
                <a:pathLst>
                  <a:path w="35" h="30">
                    <a:moveTo>
                      <a:pt x="35" y="0"/>
                    </a:moveTo>
                    <a:lnTo>
                      <a:pt x="19" y="19"/>
                    </a:lnTo>
                    <a:lnTo>
                      <a:pt x="0" y="30"/>
                    </a:lnTo>
                    <a:lnTo>
                      <a:pt x="24" y="2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5" name="Freeform 77"/>
              <p:cNvSpPr>
                <a:spLocks/>
              </p:cNvSpPr>
              <p:nvPr/>
            </p:nvSpPr>
            <p:spPr bwMode="auto">
              <a:xfrm>
                <a:off x="2619" y="2147"/>
                <a:ext cx="5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1"/>
                  </a:cxn>
                  <a:cxn ang="0">
                    <a:pos x="20" y="25"/>
                  </a:cxn>
                  <a:cxn ang="0">
                    <a:pos x="35" y="31"/>
                  </a:cxn>
                  <a:cxn ang="0">
                    <a:pos x="11" y="28"/>
                  </a:cxn>
                  <a:cxn ang="0">
                    <a:pos x="3" y="18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35" h="31">
                    <a:moveTo>
                      <a:pt x="0" y="0"/>
                    </a:moveTo>
                    <a:lnTo>
                      <a:pt x="3" y="11"/>
                    </a:lnTo>
                    <a:lnTo>
                      <a:pt x="20" y="25"/>
                    </a:lnTo>
                    <a:lnTo>
                      <a:pt x="35" y="31"/>
                    </a:lnTo>
                    <a:lnTo>
                      <a:pt x="11" y="28"/>
                    </a:lnTo>
                    <a:lnTo>
                      <a:pt x="3" y="18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6" name="Freeform 78"/>
              <p:cNvSpPr>
                <a:spLocks/>
              </p:cNvSpPr>
              <p:nvPr/>
            </p:nvSpPr>
            <p:spPr bwMode="auto">
              <a:xfrm>
                <a:off x="2585" y="2116"/>
                <a:ext cx="26" cy="21"/>
              </a:xfrm>
              <a:custGeom>
                <a:avLst/>
                <a:gdLst/>
                <a:ahLst/>
                <a:cxnLst>
                  <a:cxn ang="0">
                    <a:pos x="148" y="141"/>
                  </a:cxn>
                  <a:cxn ang="0">
                    <a:pos x="179" y="67"/>
                  </a:cxn>
                  <a:cxn ang="0">
                    <a:pos x="118" y="27"/>
                  </a:cxn>
                  <a:cxn ang="0">
                    <a:pos x="26" y="0"/>
                  </a:cxn>
                  <a:cxn ang="0">
                    <a:pos x="0" y="77"/>
                  </a:cxn>
                  <a:cxn ang="0">
                    <a:pos x="84" y="102"/>
                  </a:cxn>
                  <a:cxn ang="0">
                    <a:pos x="148" y="141"/>
                  </a:cxn>
                </a:cxnLst>
                <a:rect l="0" t="0" r="r" b="b"/>
                <a:pathLst>
                  <a:path w="179" h="141">
                    <a:moveTo>
                      <a:pt x="148" y="141"/>
                    </a:moveTo>
                    <a:lnTo>
                      <a:pt x="179" y="67"/>
                    </a:lnTo>
                    <a:lnTo>
                      <a:pt x="118" y="27"/>
                    </a:lnTo>
                    <a:lnTo>
                      <a:pt x="26" y="0"/>
                    </a:lnTo>
                    <a:lnTo>
                      <a:pt x="0" y="77"/>
                    </a:lnTo>
                    <a:lnTo>
                      <a:pt x="84" y="102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7" name="Oval 79"/>
              <p:cNvSpPr>
                <a:spLocks noChangeArrowheads="1"/>
              </p:cNvSpPr>
              <p:nvPr/>
            </p:nvSpPr>
            <p:spPr bwMode="auto">
              <a:xfrm>
                <a:off x="2601" y="2125"/>
                <a:ext cx="6" cy="7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8" name="Freeform 80"/>
              <p:cNvSpPr>
                <a:spLocks/>
              </p:cNvSpPr>
              <p:nvPr/>
            </p:nvSpPr>
            <p:spPr bwMode="auto">
              <a:xfrm>
                <a:off x="2597" y="2127"/>
                <a:ext cx="7" cy="14"/>
              </a:xfrm>
              <a:custGeom>
                <a:avLst/>
                <a:gdLst/>
                <a:ahLst/>
                <a:cxnLst>
                  <a:cxn ang="0">
                    <a:pos x="3" y="67"/>
                  </a:cxn>
                  <a:cxn ang="0">
                    <a:pos x="7" y="49"/>
                  </a:cxn>
                  <a:cxn ang="0">
                    <a:pos x="5" y="32"/>
                  </a:cxn>
                  <a:cxn ang="0">
                    <a:pos x="3" y="2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4" y="5"/>
                  </a:cxn>
                  <a:cxn ang="0">
                    <a:pos x="30" y="15"/>
                  </a:cxn>
                  <a:cxn ang="0">
                    <a:pos x="33" y="24"/>
                  </a:cxn>
                  <a:cxn ang="0">
                    <a:pos x="35" y="35"/>
                  </a:cxn>
                  <a:cxn ang="0">
                    <a:pos x="36" y="52"/>
                  </a:cxn>
                  <a:cxn ang="0">
                    <a:pos x="46" y="71"/>
                  </a:cxn>
                  <a:cxn ang="0">
                    <a:pos x="21" y="100"/>
                  </a:cxn>
                  <a:cxn ang="0">
                    <a:pos x="10" y="92"/>
                  </a:cxn>
                  <a:cxn ang="0">
                    <a:pos x="3" y="67"/>
                  </a:cxn>
                </a:cxnLst>
                <a:rect l="0" t="0" r="r" b="b"/>
                <a:pathLst>
                  <a:path w="46" h="100">
                    <a:moveTo>
                      <a:pt x="3" y="67"/>
                    </a:moveTo>
                    <a:lnTo>
                      <a:pt x="7" y="49"/>
                    </a:lnTo>
                    <a:lnTo>
                      <a:pt x="5" y="32"/>
                    </a:lnTo>
                    <a:lnTo>
                      <a:pt x="3" y="2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4" y="5"/>
                    </a:lnTo>
                    <a:lnTo>
                      <a:pt x="30" y="15"/>
                    </a:lnTo>
                    <a:lnTo>
                      <a:pt x="33" y="24"/>
                    </a:lnTo>
                    <a:lnTo>
                      <a:pt x="35" y="35"/>
                    </a:lnTo>
                    <a:lnTo>
                      <a:pt x="36" y="52"/>
                    </a:lnTo>
                    <a:lnTo>
                      <a:pt x="46" y="71"/>
                    </a:lnTo>
                    <a:lnTo>
                      <a:pt x="21" y="100"/>
                    </a:lnTo>
                    <a:lnTo>
                      <a:pt x="10" y="92"/>
                    </a:lnTo>
                    <a:lnTo>
                      <a:pt x="3" y="6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9" name="Freeform 81"/>
              <p:cNvSpPr>
                <a:spLocks/>
              </p:cNvSpPr>
              <p:nvPr/>
            </p:nvSpPr>
            <p:spPr bwMode="auto">
              <a:xfrm>
                <a:off x="2600" y="2137"/>
                <a:ext cx="4" cy="4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1" y="4"/>
                  </a:cxn>
                  <a:cxn ang="0">
                    <a:pos x="8" y="31"/>
                  </a:cxn>
                  <a:cxn ang="0">
                    <a:pos x="0" y="23"/>
                  </a:cxn>
                  <a:cxn ang="0">
                    <a:pos x="21" y="0"/>
                  </a:cxn>
                </a:cxnLst>
                <a:rect l="0" t="0" r="r" b="b"/>
                <a:pathLst>
                  <a:path w="31" h="31">
                    <a:moveTo>
                      <a:pt x="21" y="0"/>
                    </a:moveTo>
                    <a:lnTo>
                      <a:pt x="31" y="4"/>
                    </a:lnTo>
                    <a:lnTo>
                      <a:pt x="8" y="31"/>
                    </a:lnTo>
                    <a:lnTo>
                      <a:pt x="0" y="2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0" name="Freeform 82"/>
              <p:cNvSpPr>
                <a:spLocks/>
              </p:cNvSpPr>
              <p:nvPr/>
            </p:nvSpPr>
            <p:spPr bwMode="auto">
              <a:xfrm>
                <a:off x="2607" y="2120"/>
                <a:ext cx="6" cy="1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" y="39"/>
                  </a:cxn>
                  <a:cxn ang="0">
                    <a:pos x="5" y="46"/>
                  </a:cxn>
                  <a:cxn ang="0">
                    <a:pos x="6" y="57"/>
                  </a:cxn>
                  <a:cxn ang="0">
                    <a:pos x="4" y="66"/>
                  </a:cxn>
                  <a:cxn ang="0">
                    <a:pos x="6" y="76"/>
                  </a:cxn>
                  <a:cxn ang="0">
                    <a:pos x="12" y="85"/>
                  </a:cxn>
                  <a:cxn ang="0">
                    <a:pos x="18" y="86"/>
                  </a:cxn>
                  <a:cxn ang="0">
                    <a:pos x="29" y="87"/>
                  </a:cxn>
                  <a:cxn ang="0">
                    <a:pos x="37" y="82"/>
                  </a:cxn>
                  <a:cxn ang="0">
                    <a:pos x="40" y="79"/>
                  </a:cxn>
                  <a:cxn ang="0">
                    <a:pos x="42" y="70"/>
                  </a:cxn>
                  <a:cxn ang="0">
                    <a:pos x="42" y="53"/>
                  </a:cxn>
                  <a:cxn ang="0">
                    <a:pos x="42" y="43"/>
                  </a:cxn>
                  <a:cxn ang="0">
                    <a:pos x="40" y="29"/>
                  </a:cxn>
                  <a:cxn ang="0">
                    <a:pos x="38" y="20"/>
                  </a:cxn>
                  <a:cxn ang="0">
                    <a:pos x="31" y="0"/>
                  </a:cxn>
                  <a:cxn ang="0">
                    <a:pos x="6" y="1"/>
                  </a:cxn>
                  <a:cxn ang="0">
                    <a:pos x="0" y="21"/>
                  </a:cxn>
                </a:cxnLst>
                <a:rect l="0" t="0" r="r" b="b"/>
                <a:pathLst>
                  <a:path w="42" h="87">
                    <a:moveTo>
                      <a:pt x="0" y="21"/>
                    </a:moveTo>
                    <a:lnTo>
                      <a:pt x="3" y="39"/>
                    </a:lnTo>
                    <a:lnTo>
                      <a:pt x="5" y="46"/>
                    </a:lnTo>
                    <a:lnTo>
                      <a:pt x="6" y="57"/>
                    </a:lnTo>
                    <a:lnTo>
                      <a:pt x="4" y="66"/>
                    </a:lnTo>
                    <a:lnTo>
                      <a:pt x="6" y="76"/>
                    </a:lnTo>
                    <a:lnTo>
                      <a:pt x="12" y="85"/>
                    </a:lnTo>
                    <a:lnTo>
                      <a:pt x="18" y="86"/>
                    </a:lnTo>
                    <a:lnTo>
                      <a:pt x="29" y="87"/>
                    </a:lnTo>
                    <a:lnTo>
                      <a:pt x="37" y="82"/>
                    </a:lnTo>
                    <a:lnTo>
                      <a:pt x="40" y="79"/>
                    </a:lnTo>
                    <a:lnTo>
                      <a:pt x="42" y="70"/>
                    </a:lnTo>
                    <a:lnTo>
                      <a:pt x="42" y="53"/>
                    </a:lnTo>
                    <a:lnTo>
                      <a:pt x="42" y="43"/>
                    </a:lnTo>
                    <a:lnTo>
                      <a:pt x="40" y="29"/>
                    </a:lnTo>
                    <a:lnTo>
                      <a:pt x="38" y="20"/>
                    </a:lnTo>
                    <a:lnTo>
                      <a:pt x="31" y="0"/>
                    </a:lnTo>
                    <a:lnTo>
                      <a:pt x="6" y="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1" name="Freeform 83"/>
              <p:cNvSpPr>
                <a:spLocks/>
              </p:cNvSpPr>
              <p:nvPr/>
            </p:nvSpPr>
            <p:spPr bwMode="auto">
              <a:xfrm>
                <a:off x="2609" y="2128"/>
                <a:ext cx="3" cy="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1" y="0"/>
                  </a:cxn>
                  <a:cxn ang="0">
                    <a:pos x="3" y="1"/>
                  </a:cxn>
                  <a:cxn ang="0">
                    <a:pos x="0" y="6"/>
                  </a:cxn>
                  <a:cxn ang="0">
                    <a:pos x="1" y="19"/>
                  </a:cxn>
                  <a:cxn ang="0">
                    <a:pos x="3" y="8"/>
                  </a:cxn>
                  <a:cxn ang="0">
                    <a:pos x="5" y="5"/>
                  </a:cxn>
                  <a:cxn ang="0">
                    <a:pos x="21" y="6"/>
                  </a:cxn>
                </a:cxnLst>
                <a:rect l="0" t="0" r="r" b="b"/>
                <a:pathLst>
                  <a:path w="21" h="19">
                    <a:moveTo>
                      <a:pt x="21" y="6"/>
                    </a:moveTo>
                    <a:lnTo>
                      <a:pt x="11" y="0"/>
                    </a:lnTo>
                    <a:lnTo>
                      <a:pt x="3" y="1"/>
                    </a:lnTo>
                    <a:lnTo>
                      <a:pt x="0" y="6"/>
                    </a:lnTo>
                    <a:lnTo>
                      <a:pt x="1" y="19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84"/>
            <p:cNvGrpSpPr>
              <a:grpSpLocks/>
            </p:cNvGrpSpPr>
            <p:nvPr/>
          </p:nvGrpSpPr>
          <p:grpSpPr bwMode="auto">
            <a:xfrm flipH="1">
              <a:off x="3535" y="3121"/>
              <a:ext cx="220" cy="111"/>
              <a:chOff x="2647" y="2440"/>
              <a:chExt cx="88" cy="46"/>
            </a:xfrm>
          </p:grpSpPr>
          <p:sp>
            <p:nvSpPr>
              <p:cNvPr id="739413" name="Freeform 85"/>
              <p:cNvSpPr>
                <a:spLocks/>
              </p:cNvSpPr>
              <p:nvPr/>
            </p:nvSpPr>
            <p:spPr bwMode="auto">
              <a:xfrm>
                <a:off x="2647" y="2440"/>
                <a:ext cx="88" cy="46"/>
              </a:xfrm>
              <a:custGeom>
                <a:avLst/>
                <a:gdLst/>
                <a:ahLst/>
                <a:cxnLst>
                  <a:cxn ang="0">
                    <a:pos x="249" y="10"/>
                  </a:cxn>
                  <a:cxn ang="0">
                    <a:pos x="244" y="93"/>
                  </a:cxn>
                  <a:cxn ang="0">
                    <a:pos x="406" y="170"/>
                  </a:cxn>
                  <a:cxn ang="0">
                    <a:pos x="541" y="203"/>
                  </a:cxn>
                  <a:cxn ang="0">
                    <a:pos x="616" y="237"/>
                  </a:cxn>
                  <a:cxn ang="0">
                    <a:pos x="612" y="281"/>
                  </a:cxn>
                  <a:cxn ang="0">
                    <a:pos x="515" y="308"/>
                  </a:cxn>
                  <a:cxn ang="0">
                    <a:pos x="368" y="319"/>
                  </a:cxn>
                  <a:cxn ang="0">
                    <a:pos x="244" y="297"/>
                  </a:cxn>
                  <a:cxn ang="0">
                    <a:pos x="167" y="276"/>
                  </a:cxn>
                  <a:cxn ang="0">
                    <a:pos x="163" y="300"/>
                  </a:cxn>
                  <a:cxn ang="0">
                    <a:pos x="66" y="297"/>
                  </a:cxn>
                  <a:cxn ang="0">
                    <a:pos x="6" y="286"/>
                  </a:cxn>
                  <a:cxn ang="0">
                    <a:pos x="6" y="243"/>
                  </a:cxn>
                  <a:cxn ang="0">
                    <a:pos x="0" y="217"/>
                  </a:cxn>
                  <a:cxn ang="0">
                    <a:pos x="0" y="156"/>
                  </a:cxn>
                  <a:cxn ang="0">
                    <a:pos x="16" y="121"/>
                  </a:cxn>
                  <a:cxn ang="0">
                    <a:pos x="47" y="82"/>
                  </a:cxn>
                  <a:cxn ang="0">
                    <a:pos x="53" y="0"/>
                  </a:cxn>
                  <a:cxn ang="0">
                    <a:pos x="249" y="10"/>
                  </a:cxn>
                </a:cxnLst>
                <a:rect l="0" t="0" r="r" b="b"/>
                <a:pathLst>
                  <a:path w="616" h="319">
                    <a:moveTo>
                      <a:pt x="249" y="10"/>
                    </a:moveTo>
                    <a:lnTo>
                      <a:pt x="244" y="93"/>
                    </a:lnTo>
                    <a:lnTo>
                      <a:pt x="406" y="170"/>
                    </a:lnTo>
                    <a:lnTo>
                      <a:pt x="541" y="203"/>
                    </a:lnTo>
                    <a:lnTo>
                      <a:pt x="616" y="237"/>
                    </a:lnTo>
                    <a:lnTo>
                      <a:pt x="612" y="281"/>
                    </a:lnTo>
                    <a:lnTo>
                      <a:pt x="515" y="308"/>
                    </a:lnTo>
                    <a:lnTo>
                      <a:pt x="368" y="319"/>
                    </a:lnTo>
                    <a:lnTo>
                      <a:pt x="244" y="297"/>
                    </a:lnTo>
                    <a:lnTo>
                      <a:pt x="167" y="276"/>
                    </a:lnTo>
                    <a:lnTo>
                      <a:pt x="163" y="300"/>
                    </a:lnTo>
                    <a:lnTo>
                      <a:pt x="66" y="297"/>
                    </a:lnTo>
                    <a:lnTo>
                      <a:pt x="6" y="286"/>
                    </a:lnTo>
                    <a:lnTo>
                      <a:pt x="6" y="243"/>
                    </a:lnTo>
                    <a:lnTo>
                      <a:pt x="0" y="217"/>
                    </a:lnTo>
                    <a:lnTo>
                      <a:pt x="0" y="156"/>
                    </a:lnTo>
                    <a:lnTo>
                      <a:pt x="16" y="121"/>
                    </a:lnTo>
                    <a:lnTo>
                      <a:pt x="47" y="82"/>
                    </a:lnTo>
                    <a:lnTo>
                      <a:pt x="53" y="0"/>
                    </a:lnTo>
                    <a:lnTo>
                      <a:pt x="249" y="1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4" name="Freeform 86"/>
              <p:cNvSpPr>
                <a:spLocks/>
              </p:cNvSpPr>
              <p:nvPr/>
            </p:nvSpPr>
            <p:spPr bwMode="auto">
              <a:xfrm>
                <a:off x="2677" y="2457"/>
                <a:ext cx="26" cy="14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52"/>
                  </a:cxn>
                  <a:cxn ang="0">
                    <a:pos x="166" y="99"/>
                  </a:cxn>
                  <a:cxn ang="0">
                    <a:pos x="185" y="63"/>
                  </a:cxn>
                  <a:cxn ang="0">
                    <a:pos x="47" y="0"/>
                  </a:cxn>
                </a:cxnLst>
                <a:rect l="0" t="0" r="r" b="b"/>
                <a:pathLst>
                  <a:path w="185" h="99">
                    <a:moveTo>
                      <a:pt x="47" y="0"/>
                    </a:moveTo>
                    <a:lnTo>
                      <a:pt x="0" y="52"/>
                    </a:lnTo>
                    <a:lnTo>
                      <a:pt x="166" y="99"/>
                    </a:lnTo>
                    <a:lnTo>
                      <a:pt x="185" y="6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5" name="Freeform 87"/>
              <p:cNvSpPr>
                <a:spLocks/>
              </p:cNvSpPr>
              <p:nvPr/>
            </p:nvSpPr>
            <p:spPr bwMode="auto">
              <a:xfrm>
                <a:off x="2703" y="2467"/>
                <a:ext cx="30" cy="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0" y="29"/>
                  </a:cxn>
                  <a:cxn ang="0">
                    <a:pos x="103" y="56"/>
                  </a:cxn>
                  <a:cxn ang="0">
                    <a:pos x="151" y="61"/>
                  </a:cxn>
                  <a:cxn ang="0">
                    <a:pos x="209" y="58"/>
                  </a:cxn>
                  <a:cxn ang="0">
                    <a:pos x="148" y="27"/>
                  </a:cxn>
                  <a:cxn ang="0">
                    <a:pos x="25" y="0"/>
                  </a:cxn>
                </a:cxnLst>
                <a:rect l="0" t="0" r="r" b="b"/>
                <a:pathLst>
                  <a:path w="209" h="61">
                    <a:moveTo>
                      <a:pt x="25" y="0"/>
                    </a:moveTo>
                    <a:lnTo>
                      <a:pt x="0" y="29"/>
                    </a:lnTo>
                    <a:lnTo>
                      <a:pt x="103" y="56"/>
                    </a:lnTo>
                    <a:lnTo>
                      <a:pt x="151" y="61"/>
                    </a:lnTo>
                    <a:lnTo>
                      <a:pt x="209" y="58"/>
                    </a:lnTo>
                    <a:lnTo>
                      <a:pt x="148" y="2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6" name="Freeform 88"/>
              <p:cNvSpPr>
                <a:spLocks/>
              </p:cNvSpPr>
              <p:nvPr/>
            </p:nvSpPr>
            <p:spPr bwMode="auto">
              <a:xfrm>
                <a:off x="2648" y="2457"/>
                <a:ext cx="85" cy="27"/>
              </a:xfrm>
              <a:custGeom>
                <a:avLst/>
                <a:gdLst/>
                <a:ahLst/>
                <a:cxnLst>
                  <a:cxn ang="0">
                    <a:pos x="597" y="160"/>
                  </a:cxn>
                  <a:cxn ang="0">
                    <a:pos x="597" y="131"/>
                  </a:cxn>
                  <a:cxn ang="0">
                    <a:pos x="519" y="139"/>
                  </a:cxn>
                  <a:cxn ang="0">
                    <a:pos x="394" y="121"/>
                  </a:cxn>
                  <a:cxn ang="0">
                    <a:pos x="321" y="104"/>
                  </a:cxn>
                  <a:cxn ang="0">
                    <a:pos x="183" y="59"/>
                  </a:cxn>
                  <a:cxn ang="0">
                    <a:pos x="124" y="52"/>
                  </a:cxn>
                  <a:cxn ang="0">
                    <a:pos x="65" y="31"/>
                  </a:cxn>
                  <a:cxn ang="0">
                    <a:pos x="35" y="0"/>
                  </a:cxn>
                  <a:cxn ang="0">
                    <a:pos x="0" y="39"/>
                  </a:cxn>
                  <a:cxn ang="0">
                    <a:pos x="0" y="119"/>
                  </a:cxn>
                  <a:cxn ang="0">
                    <a:pos x="43" y="131"/>
                  </a:cxn>
                  <a:cxn ang="0">
                    <a:pos x="151" y="145"/>
                  </a:cxn>
                  <a:cxn ang="0">
                    <a:pos x="194" y="150"/>
                  </a:cxn>
                  <a:cxn ang="0">
                    <a:pos x="265" y="176"/>
                  </a:cxn>
                  <a:cxn ang="0">
                    <a:pos x="346" y="188"/>
                  </a:cxn>
                  <a:cxn ang="0">
                    <a:pos x="403" y="188"/>
                  </a:cxn>
                  <a:cxn ang="0">
                    <a:pos x="492" y="188"/>
                  </a:cxn>
                  <a:cxn ang="0">
                    <a:pos x="597" y="160"/>
                  </a:cxn>
                </a:cxnLst>
                <a:rect l="0" t="0" r="r" b="b"/>
                <a:pathLst>
                  <a:path w="597" h="188">
                    <a:moveTo>
                      <a:pt x="597" y="160"/>
                    </a:moveTo>
                    <a:lnTo>
                      <a:pt x="597" y="131"/>
                    </a:lnTo>
                    <a:lnTo>
                      <a:pt x="519" y="139"/>
                    </a:lnTo>
                    <a:lnTo>
                      <a:pt x="394" y="121"/>
                    </a:lnTo>
                    <a:lnTo>
                      <a:pt x="321" y="104"/>
                    </a:lnTo>
                    <a:lnTo>
                      <a:pt x="183" y="59"/>
                    </a:lnTo>
                    <a:lnTo>
                      <a:pt x="124" y="52"/>
                    </a:lnTo>
                    <a:lnTo>
                      <a:pt x="65" y="31"/>
                    </a:lnTo>
                    <a:lnTo>
                      <a:pt x="35" y="0"/>
                    </a:lnTo>
                    <a:lnTo>
                      <a:pt x="0" y="39"/>
                    </a:lnTo>
                    <a:lnTo>
                      <a:pt x="0" y="119"/>
                    </a:lnTo>
                    <a:lnTo>
                      <a:pt x="43" y="131"/>
                    </a:lnTo>
                    <a:lnTo>
                      <a:pt x="151" y="145"/>
                    </a:lnTo>
                    <a:lnTo>
                      <a:pt x="194" y="150"/>
                    </a:lnTo>
                    <a:lnTo>
                      <a:pt x="265" y="176"/>
                    </a:lnTo>
                    <a:lnTo>
                      <a:pt x="346" y="188"/>
                    </a:lnTo>
                    <a:lnTo>
                      <a:pt x="403" y="188"/>
                    </a:lnTo>
                    <a:lnTo>
                      <a:pt x="492" y="188"/>
                    </a:lnTo>
                    <a:lnTo>
                      <a:pt x="597" y="1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7" name="Freeform 89"/>
              <p:cNvSpPr>
                <a:spLocks/>
              </p:cNvSpPr>
              <p:nvPr/>
            </p:nvSpPr>
            <p:spPr bwMode="auto">
              <a:xfrm>
                <a:off x="2654" y="2441"/>
                <a:ext cx="28" cy="22"/>
              </a:xfrm>
              <a:custGeom>
                <a:avLst/>
                <a:gdLst/>
                <a:ahLst/>
                <a:cxnLst>
                  <a:cxn ang="0">
                    <a:pos x="191" y="11"/>
                  </a:cxn>
                  <a:cxn ang="0">
                    <a:pos x="185" y="86"/>
                  </a:cxn>
                  <a:cxn ang="0">
                    <a:pos x="196" y="103"/>
                  </a:cxn>
                  <a:cxn ang="0">
                    <a:pos x="152" y="154"/>
                  </a:cxn>
                  <a:cxn ang="0">
                    <a:pos x="92" y="154"/>
                  </a:cxn>
                  <a:cxn ang="0">
                    <a:pos x="24" y="131"/>
                  </a:cxn>
                  <a:cxn ang="0">
                    <a:pos x="0" y="101"/>
                  </a:cxn>
                  <a:cxn ang="0">
                    <a:pos x="14" y="80"/>
                  </a:cxn>
                  <a:cxn ang="0">
                    <a:pos x="18" y="0"/>
                  </a:cxn>
                  <a:cxn ang="0">
                    <a:pos x="191" y="11"/>
                  </a:cxn>
                </a:cxnLst>
                <a:rect l="0" t="0" r="r" b="b"/>
                <a:pathLst>
                  <a:path w="196" h="154">
                    <a:moveTo>
                      <a:pt x="191" y="11"/>
                    </a:moveTo>
                    <a:lnTo>
                      <a:pt x="185" y="86"/>
                    </a:lnTo>
                    <a:lnTo>
                      <a:pt x="196" y="103"/>
                    </a:lnTo>
                    <a:lnTo>
                      <a:pt x="152" y="154"/>
                    </a:lnTo>
                    <a:lnTo>
                      <a:pt x="92" y="154"/>
                    </a:lnTo>
                    <a:lnTo>
                      <a:pt x="24" y="131"/>
                    </a:lnTo>
                    <a:lnTo>
                      <a:pt x="0" y="101"/>
                    </a:lnTo>
                    <a:lnTo>
                      <a:pt x="14" y="80"/>
                    </a:lnTo>
                    <a:lnTo>
                      <a:pt x="18" y="0"/>
                    </a:lnTo>
                    <a:lnTo>
                      <a:pt x="191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90"/>
            <p:cNvGrpSpPr>
              <a:grpSpLocks/>
            </p:cNvGrpSpPr>
            <p:nvPr/>
          </p:nvGrpSpPr>
          <p:grpSpPr bwMode="auto">
            <a:xfrm flipH="1">
              <a:off x="3658" y="2929"/>
              <a:ext cx="92" cy="221"/>
              <a:chOff x="2649" y="2361"/>
              <a:chExt cx="37" cy="91"/>
            </a:xfrm>
          </p:grpSpPr>
          <p:sp>
            <p:nvSpPr>
              <p:cNvPr id="739419" name="Freeform 91"/>
              <p:cNvSpPr>
                <a:spLocks/>
              </p:cNvSpPr>
              <p:nvPr/>
            </p:nvSpPr>
            <p:spPr bwMode="auto">
              <a:xfrm>
                <a:off x="2649" y="2361"/>
                <a:ext cx="37" cy="91"/>
              </a:xfrm>
              <a:custGeom>
                <a:avLst/>
                <a:gdLst/>
                <a:ahLst/>
                <a:cxnLst>
                  <a:cxn ang="0">
                    <a:pos x="21" y="14"/>
                  </a:cxn>
                  <a:cxn ang="0">
                    <a:pos x="5" y="230"/>
                  </a:cxn>
                  <a:cxn ang="0">
                    <a:pos x="9" y="408"/>
                  </a:cxn>
                  <a:cxn ang="0">
                    <a:pos x="0" y="608"/>
                  </a:cxn>
                  <a:cxn ang="0">
                    <a:pos x="128" y="637"/>
                  </a:cxn>
                  <a:cxn ang="0">
                    <a:pos x="252" y="637"/>
                  </a:cxn>
                  <a:cxn ang="0">
                    <a:pos x="260" y="0"/>
                  </a:cxn>
                  <a:cxn ang="0">
                    <a:pos x="21" y="14"/>
                  </a:cxn>
                </a:cxnLst>
                <a:rect l="0" t="0" r="r" b="b"/>
                <a:pathLst>
                  <a:path w="260" h="637">
                    <a:moveTo>
                      <a:pt x="21" y="14"/>
                    </a:moveTo>
                    <a:lnTo>
                      <a:pt x="5" y="230"/>
                    </a:lnTo>
                    <a:lnTo>
                      <a:pt x="9" y="408"/>
                    </a:lnTo>
                    <a:lnTo>
                      <a:pt x="0" y="608"/>
                    </a:lnTo>
                    <a:lnTo>
                      <a:pt x="128" y="637"/>
                    </a:lnTo>
                    <a:lnTo>
                      <a:pt x="252" y="637"/>
                    </a:lnTo>
                    <a:lnTo>
                      <a:pt x="260" y="0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0" name="Freeform 92"/>
              <p:cNvSpPr>
                <a:spLocks/>
              </p:cNvSpPr>
              <p:nvPr/>
            </p:nvSpPr>
            <p:spPr bwMode="auto">
              <a:xfrm>
                <a:off x="2652" y="2362"/>
                <a:ext cx="32" cy="87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0" y="201"/>
                  </a:cxn>
                  <a:cxn ang="0">
                    <a:pos x="4" y="346"/>
                  </a:cxn>
                  <a:cxn ang="0">
                    <a:pos x="4" y="569"/>
                  </a:cxn>
                  <a:cxn ang="0">
                    <a:pos x="114" y="612"/>
                  </a:cxn>
                  <a:cxn ang="0">
                    <a:pos x="212" y="612"/>
                  </a:cxn>
                  <a:cxn ang="0">
                    <a:pos x="225" y="0"/>
                  </a:cxn>
                  <a:cxn ang="0">
                    <a:pos x="20" y="20"/>
                  </a:cxn>
                </a:cxnLst>
                <a:rect l="0" t="0" r="r" b="b"/>
                <a:pathLst>
                  <a:path w="225" h="612">
                    <a:moveTo>
                      <a:pt x="20" y="20"/>
                    </a:moveTo>
                    <a:lnTo>
                      <a:pt x="0" y="201"/>
                    </a:lnTo>
                    <a:lnTo>
                      <a:pt x="4" y="346"/>
                    </a:lnTo>
                    <a:lnTo>
                      <a:pt x="4" y="569"/>
                    </a:lnTo>
                    <a:lnTo>
                      <a:pt x="114" y="612"/>
                    </a:lnTo>
                    <a:lnTo>
                      <a:pt x="212" y="612"/>
                    </a:lnTo>
                    <a:lnTo>
                      <a:pt x="225" y="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93"/>
            <p:cNvGrpSpPr>
              <a:grpSpLocks/>
            </p:cNvGrpSpPr>
            <p:nvPr/>
          </p:nvGrpSpPr>
          <p:grpSpPr bwMode="auto">
            <a:xfrm flipH="1">
              <a:off x="3477" y="3152"/>
              <a:ext cx="226" cy="112"/>
              <a:chOff x="2668" y="2453"/>
              <a:chExt cx="90" cy="46"/>
            </a:xfrm>
          </p:grpSpPr>
          <p:sp>
            <p:nvSpPr>
              <p:cNvPr id="739422" name="Freeform 94"/>
              <p:cNvSpPr>
                <a:spLocks/>
              </p:cNvSpPr>
              <p:nvPr/>
            </p:nvSpPr>
            <p:spPr bwMode="auto">
              <a:xfrm>
                <a:off x="2668" y="2453"/>
                <a:ext cx="90" cy="46"/>
              </a:xfrm>
              <a:custGeom>
                <a:avLst/>
                <a:gdLst/>
                <a:ahLst/>
                <a:cxnLst>
                  <a:cxn ang="0">
                    <a:pos x="255" y="12"/>
                  </a:cxn>
                  <a:cxn ang="0">
                    <a:pos x="249" y="93"/>
                  </a:cxn>
                  <a:cxn ang="0">
                    <a:pos x="413" y="171"/>
                  </a:cxn>
                  <a:cxn ang="0">
                    <a:pos x="551" y="204"/>
                  </a:cxn>
                  <a:cxn ang="0">
                    <a:pos x="627" y="237"/>
                  </a:cxn>
                  <a:cxn ang="0">
                    <a:pos x="623" y="282"/>
                  </a:cxn>
                  <a:cxn ang="0">
                    <a:pos x="524" y="309"/>
                  </a:cxn>
                  <a:cxn ang="0">
                    <a:pos x="375" y="320"/>
                  </a:cxn>
                  <a:cxn ang="0">
                    <a:pos x="249" y="298"/>
                  </a:cxn>
                  <a:cxn ang="0">
                    <a:pos x="173" y="276"/>
                  </a:cxn>
                  <a:cxn ang="0">
                    <a:pos x="168" y="300"/>
                  </a:cxn>
                  <a:cxn ang="0">
                    <a:pos x="68" y="298"/>
                  </a:cxn>
                  <a:cxn ang="0">
                    <a:pos x="7" y="287"/>
                  </a:cxn>
                  <a:cxn ang="0">
                    <a:pos x="7" y="243"/>
                  </a:cxn>
                  <a:cxn ang="0">
                    <a:pos x="0" y="218"/>
                  </a:cxn>
                  <a:cxn ang="0">
                    <a:pos x="0" y="156"/>
                  </a:cxn>
                  <a:cxn ang="0">
                    <a:pos x="19" y="122"/>
                  </a:cxn>
                  <a:cxn ang="0">
                    <a:pos x="50" y="84"/>
                  </a:cxn>
                  <a:cxn ang="0">
                    <a:pos x="57" y="0"/>
                  </a:cxn>
                  <a:cxn ang="0">
                    <a:pos x="255" y="12"/>
                  </a:cxn>
                </a:cxnLst>
                <a:rect l="0" t="0" r="r" b="b"/>
                <a:pathLst>
                  <a:path w="627" h="320">
                    <a:moveTo>
                      <a:pt x="255" y="12"/>
                    </a:moveTo>
                    <a:lnTo>
                      <a:pt x="249" y="93"/>
                    </a:lnTo>
                    <a:lnTo>
                      <a:pt x="413" y="171"/>
                    </a:lnTo>
                    <a:lnTo>
                      <a:pt x="551" y="204"/>
                    </a:lnTo>
                    <a:lnTo>
                      <a:pt x="627" y="237"/>
                    </a:lnTo>
                    <a:lnTo>
                      <a:pt x="623" y="282"/>
                    </a:lnTo>
                    <a:lnTo>
                      <a:pt x="524" y="309"/>
                    </a:lnTo>
                    <a:lnTo>
                      <a:pt x="375" y="320"/>
                    </a:lnTo>
                    <a:lnTo>
                      <a:pt x="249" y="298"/>
                    </a:lnTo>
                    <a:lnTo>
                      <a:pt x="173" y="276"/>
                    </a:lnTo>
                    <a:lnTo>
                      <a:pt x="168" y="300"/>
                    </a:lnTo>
                    <a:lnTo>
                      <a:pt x="68" y="298"/>
                    </a:lnTo>
                    <a:lnTo>
                      <a:pt x="7" y="287"/>
                    </a:lnTo>
                    <a:lnTo>
                      <a:pt x="7" y="243"/>
                    </a:lnTo>
                    <a:lnTo>
                      <a:pt x="0" y="218"/>
                    </a:lnTo>
                    <a:lnTo>
                      <a:pt x="0" y="156"/>
                    </a:lnTo>
                    <a:lnTo>
                      <a:pt x="19" y="122"/>
                    </a:lnTo>
                    <a:lnTo>
                      <a:pt x="50" y="84"/>
                    </a:lnTo>
                    <a:lnTo>
                      <a:pt x="57" y="0"/>
                    </a:lnTo>
                    <a:lnTo>
                      <a:pt x="255" y="12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3" name="Freeform 95"/>
              <p:cNvSpPr>
                <a:spLocks/>
              </p:cNvSpPr>
              <p:nvPr/>
            </p:nvSpPr>
            <p:spPr bwMode="auto">
              <a:xfrm>
                <a:off x="2698" y="2470"/>
                <a:ext cx="27" cy="14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54"/>
                  </a:cxn>
                  <a:cxn ang="0">
                    <a:pos x="167" y="99"/>
                  </a:cxn>
                  <a:cxn ang="0">
                    <a:pos x="187" y="63"/>
                  </a:cxn>
                  <a:cxn ang="0">
                    <a:pos x="47" y="0"/>
                  </a:cxn>
                </a:cxnLst>
                <a:rect l="0" t="0" r="r" b="b"/>
                <a:pathLst>
                  <a:path w="187" h="99">
                    <a:moveTo>
                      <a:pt x="47" y="0"/>
                    </a:moveTo>
                    <a:lnTo>
                      <a:pt x="0" y="54"/>
                    </a:lnTo>
                    <a:lnTo>
                      <a:pt x="167" y="99"/>
                    </a:lnTo>
                    <a:lnTo>
                      <a:pt x="187" y="6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4" name="Freeform 96"/>
              <p:cNvSpPr>
                <a:spLocks/>
              </p:cNvSpPr>
              <p:nvPr/>
            </p:nvSpPr>
            <p:spPr bwMode="auto">
              <a:xfrm>
                <a:off x="2725" y="2480"/>
                <a:ext cx="30" cy="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104" y="53"/>
                  </a:cxn>
                  <a:cxn ang="0">
                    <a:pos x="153" y="59"/>
                  </a:cxn>
                  <a:cxn ang="0">
                    <a:pos x="212" y="55"/>
                  </a:cxn>
                  <a:cxn ang="0">
                    <a:pos x="150" y="25"/>
                  </a:cxn>
                  <a:cxn ang="0">
                    <a:pos x="24" y="0"/>
                  </a:cxn>
                </a:cxnLst>
                <a:rect l="0" t="0" r="r" b="b"/>
                <a:pathLst>
                  <a:path w="212" h="59">
                    <a:moveTo>
                      <a:pt x="24" y="0"/>
                    </a:moveTo>
                    <a:lnTo>
                      <a:pt x="0" y="27"/>
                    </a:lnTo>
                    <a:lnTo>
                      <a:pt x="104" y="53"/>
                    </a:lnTo>
                    <a:lnTo>
                      <a:pt x="153" y="59"/>
                    </a:lnTo>
                    <a:lnTo>
                      <a:pt x="212" y="55"/>
                    </a:lnTo>
                    <a:lnTo>
                      <a:pt x="15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5" name="Freeform 97"/>
              <p:cNvSpPr>
                <a:spLocks/>
              </p:cNvSpPr>
              <p:nvPr/>
            </p:nvSpPr>
            <p:spPr bwMode="auto">
              <a:xfrm>
                <a:off x="2669" y="2470"/>
                <a:ext cx="87" cy="27"/>
              </a:xfrm>
              <a:custGeom>
                <a:avLst/>
                <a:gdLst/>
                <a:ahLst/>
                <a:cxnLst>
                  <a:cxn ang="0">
                    <a:pos x="605" y="160"/>
                  </a:cxn>
                  <a:cxn ang="0">
                    <a:pos x="605" y="132"/>
                  </a:cxn>
                  <a:cxn ang="0">
                    <a:pos x="526" y="140"/>
                  </a:cxn>
                  <a:cxn ang="0">
                    <a:pos x="398" y="122"/>
                  </a:cxn>
                  <a:cxn ang="0">
                    <a:pos x="326" y="105"/>
                  </a:cxn>
                  <a:cxn ang="0">
                    <a:pos x="187" y="59"/>
                  </a:cxn>
                  <a:cxn ang="0">
                    <a:pos x="125" y="54"/>
                  </a:cxn>
                  <a:cxn ang="0">
                    <a:pos x="66" y="32"/>
                  </a:cxn>
                  <a:cxn ang="0">
                    <a:pos x="35" y="0"/>
                  </a:cxn>
                  <a:cxn ang="0">
                    <a:pos x="0" y="40"/>
                  </a:cxn>
                  <a:cxn ang="0">
                    <a:pos x="0" y="120"/>
                  </a:cxn>
                  <a:cxn ang="0">
                    <a:pos x="45" y="132"/>
                  </a:cxn>
                  <a:cxn ang="0">
                    <a:pos x="153" y="145"/>
                  </a:cxn>
                  <a:cxn ang="0">
                    <a:pos x="197" y="152"/>
                  </a:cxn>
                  <a:cxn ang="0">
                    <a:pos x="268" y="177"/>
                  </a:cxn>
                  <a:cxn ang="0">
                    <a:pos x="350" y="189"/>
                  </a:cxn>
                  <a:cxn ang="0">
                    <a:pos x="408" y="189"/>
                  </a:cxn>
                  <a:cxn ang="0">
                    <a:pos x="500" y="189"/>
                  </a:cxn>
                  <a:cxn ang="0">
                    <a:pos x="605" y="160"/>
                  </a:cxn>
                </a:cxnLst>
                <a:rect l="0" t="0" r="r" b="b"/>
                <a:pathLst>
                  <a:path w="605" h="189">
                    <a:moveTo>
                      <a:pt x="605" y="160"/>
                    </a:moveTo>
                    <a:lnTo>
                      <a:pt x="605" y="132"/>
                    </a:lnTo>
                    <a:lnTo>
                      <a:pt x="526" y="140"/>
                    </a:lnTo>
                    <a:lnTo>
                      <a:pt x="398" y="122"/>
                    </a:lnTo>
                    <a:lnTo>
                      <a:pt x="326" y="105"/>
                    </a:lnTo>
                    <a:lnTo>
                      <a:pt x="187" y="59"/>
                    </a:lnTo>
                    <a:lnTo>
                      <a:pt x="125" y="54"/>
                    </a:lnTo>
                    <a:lnTo>
                      <a:pt x="66" y="32"/>
                    </a:lnTo>
                    <a:lnTo>
                      <a:pt x="35" y="0"/>
                    </a:lnTo>
                    <a:lnTo>
                      <a:pt x="0" y="40"/>
                    </a:lnTo>
                    <a:lnTo>
                      <a:pt x="0" y="120"/>
                    </a:lnTo>
                    <a:lnTo>
                      <a:pt x="45" y="132"/>
                    </a:lnTo>
                    <a:lnTo>
                      <a:pt x="153" y="145"/>
                    </a:lnTo>
                    <a:lnTo>
                      <a:pt x="197" y="152"/>
                    </a:lnTo>
                    <a:lnTo>
                      <a:pt x="268" y="177"/>
                    </a:lnTo>
                    <a:lnTo>
                      <a:pt x="350" y="189"/>
                    </a:lnTo>
                    <a:lnTo>
                      <a:pt x="408" y="189"/>
                    </a:lnTo>
                    <a:lnTo>
                      <a:pt x="500" y="189"/>
                    </a:lnTo>
                    <a:lnTo>
                      <a:pt x="605" y="1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6" name="Freeform 98"/>
              <p:cNvSpPr>
                <a:spLocks/>
              </p:cNvSpPr>
              <p:nvPr/>
            </p:nvSpPr>
            <p:spPr bwMode="auto">
              <a:xfrm>
                <a:off x="2675" y="2454"/>
                <a:ext cx="29" cy="22"/>
              </a:xfrm>
              <a:custGeom>
                <a:avLst/>
                <a:gdLst/>
                <a:ahLst/>
                <a:cxnLst>
                  <a:cxn ang="0">
                    <a:pos x="193" y="11"/>
                  </a:cxn>
                  <a:cxn ang="0">
                    <a:pos x="187" y="85"/>
                  </a:cxn>
                  <a:cxn ang="0">
                    <a:pos x="200" y="103"/>
                  </a:cxn>
                  <a:cxn ang="0">
                    <a:pos x="155" y="153"/>
                  </a:cxn>
                  <a:cxn ang="0">
                    <a:pos x="94" y="153"/>
                  </a:cxn>
                  <a:cxn ang="0">
                    <a:pos x="25" y="130"/>
                  </a:cxn>
                  <a:cxn ang="0">
                    <a:pos x="0" y="101"/>
                  </a:cxn>
                  <a:cxn ang="0">
                    <a:pos x="14" y="80"/>
                  </a:cxn>
                  <a:cxn ang="0">
                    <a:pos x="18" y="0"/>
                  </a:cxn>
                  <a:cxn ang="0">
                    <a:pos x="193" y="11"/>
                  </a:cxn>
                </a:cxnLst>
                <a:rect l="0" t="0" r="r" b="b"/>
                <a:pathLst>
                  <a:path w="200" h="153">
                    <a:moveTo>
                      <a:pt x="193" y="11"/>
                    </a:moveTo>
                    <a:lnTo>
                      <a:pt x="187" y="85"/>
                    </a:lnTo>
                    <a:lnTo>
                      <a:pt x="200" y="103"/>
                    </a:lnTo>
                    <a:lnTo>
                      <a:pt x="155" y="153"/>
                    </a:lnTo>
                    <a:lnTo>
                      <a:pt x="94" y="153"/>
                    </a:lnTo>
                    <a:lnTo>
                      <a:pt x="25" y="130"/>
                    </a:lnTo>
                    <a:lnTo>
                      <a:pt x="0" y="101"/>
                    </a:lnTo>
                    <a:lnTo>
                      <a:pt x="14" y="80"/>
                    </a:lnTo>
                    <a:lnTo>
                      <a:pt x="18" y="0"/>
                    </a:lnTo>
                    <a:lnTo>
                      <a:pt x="193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27" name="Rectangle 99"/>
            <p:cNvSpPr>
              <a:spLocks noChangeArrowheads="1"/>
            </p:cNvSpPr>
            <p:nvPr/>
          </p:nvSpPr>
          <p:spPr bwMode="auto">
            <a:xfrm flipH="1">
              <a:off x="3868" y="2951"/>
              <a:ext cx="75" cy="233"/>
            </a:xfrm>
            <a:prstGeom prst="rect">
              <a:avLst/>
            </a:prstGeom>
            <a:solidFill>
              <a:srgbClr val="60606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 flipH="1">
              <a:off x="3710" y="2866"/>
              <a:ext cx="353" cy="121"/>
              <a:chOff x="2524" y="2335"/>
              <a:chExt cx="141" cy="50"/>
            </a:xfrm>
          </p:grpSpPr>
          <p:sp>
            <p:nvSpPr>
              <p:cNvPr id="739429" name="Freeform 101"/>
              <p:cNvSpPr>
                <a:spLocks/>
              </p:cNvSpPr>
              <p:nvPr/>
            </p:nvSpPr>
            <p:spPr bwMode="auto">
              <a:xfrm>
                <a:off x="2524" y="2335"/>
                <a:ext cx="141" cy="50"/>
              </a:xfrm>
              <a:custGeom>
                <a:avLst/>
                <a:gdLst/>
                <a:ahLst/>
                <a:cxnLst>
                  <a:cxn ang="0">
                    <a:pos x="987" y="181"/>
                  </a:cxn>
                  <a:cxn ang="0">
                    <a:pos x="981" y="289"/>
                  </a:cxn>
                  <a:cxn ang="0">
                    <a:pos x="656" y="347"/>
                  </a:cxn>
                  <a:cxn ang="0">
                    <a:pos x="298" y="347"/>
                  </a:cxn>
                  <a:cxn ang="0">
                    <a:pos x="17" y="259"/>
                  </a:cxn>
                  <a:cxn ang="0">
                    <a:pos x="0" y="9"/>
                  </a:cxn>
                  <a:cxn ang="0">
                    <a:pos x="557" y="0"/>
                  </a:cxn>
                  <a:cxn ang="0">
                    <a:pos x="987" y="181"/>
                  </a:cxn>
                </a:cxnLst>
                <a:rect l="0" t="0" r="r" b="b"/>
                <a:pathLst>
                  <a:path w="987" h="347">
                    <a:moveTo>
                      <a:pt x="987" y="181"/>
                    </a:moveTo>
                    <a:lnTo>
                      <a:pt x="981" y="289"/>
                    </a:lnTo>
                    <a:lnTo>
                      <a:pt x="656" y="347"/>
                    </a:lnTo>
                    <a:lnTo>
                      <a:pt x="298" y="347"/>
                    </a:lnTo>
                    <a:lnTo>
                      <a:pt x="17" y="259"/>
                    </a:lnTo>
                    <a:lnTo>
                      <a:pt x="0" y="9"/>
                    </a:lnTo>
                    <a:lnTo>
                      <a:pt x="557" y="0"/>
                    </a:lnTo>
                    <a:lnTo>
                      <a:pt x="987" y="181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30" name="Freeform 102"/>
              <p:cNvSpPr>
                <a:spLocks/>
              </p:cNvSpPr>
              <p:nvPr/>
            </p:nvSpPr>
            <p:spPr bwMode="auto">
              <a:xfrm>
                <a:off x="2527" y="2354"/>
                <a:ext cx="135" cy="28"/>
              </a:xfrm>
              <a:custGeom>
                <a:avLst/>
                <a:gdLst/>
                <a:ahLst/>
                <a:cxnLst>
                  <a:cxn ang="0">
                    <a:pos x="940" y="68"/>
                  </a:cxn>
                  <a:cxn ang="0">
                    <a:pos x="935" y="146"/>
                  </a:cxn>
                  <a:cxn ang="0">
                    <a:pos x="643" y="199"/>
                  </a:cxn>
                  <a:cxn ang="0">
                    <a:pos x="263" y="199"/>
                  </a:cxn>
                  <a:cxn ang="0">
                    <a:pos x="0" y="107"/>
                  </a:cxn>
                  <a:cxn ang="0">
                    <a:pos x="0" y="0"/>
                  </a:cxn>
                  <a:cxn ang="0">
                    <a:pos x="252" y="107"/>
                  </a:cxn>
                  <a:cxn ang="0">
                    <a:pos x="638" y="112"/>
                  </a:cxn>
                  <a:cxn ang="0">
                    <a:pos x="940" y="68"/>
                  </a:cxn>
                </a:cxnLst>
                <a:rect l="0" t="0" r="r" b="b"/>
                <a:pathLst>
                  <a:path w="940" h="199">
                    <a:moveTo>
                      <a:pt x="940" y="68"/>
                    </a:moveTo>
                    <a:lnTo>
                      <a:pt x="935" y="146"/>
                    </a:lnTo>
                    <a:lnTo>
                      <a:pt x="643" y="199"/>
                    </a:lnTo>
                    <a:lnTo>
                      <a:pt x="263" y="19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252" y="107"/>
                    </a:lnTo>
                    <a:lnTo>
                      <a:pt x="638" y="112"/>
                    </a:lnTo>
                    <a:lnTo>
                      <a:pt x="940" y="6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31" name="Freeform 103"/>
            <p:cNvSpPr>
              <a:spLocks/>
            </p:cNvSpPr>
            <p:nvPr/>
          </p:nvSpPr>
          <p:spPr bwMode="auto">
            <a:xfrm flipH="1">
              <a:off x="3592" y="2740"/>
              <a:ext cx="481" cy="437"/>
            </a:xfrm>
            <a:custGeom>
              <a:avLst/>
              <a:gdLst/>
              <a:ahLst/>
              <a:cxnLst>
                <a:cxn ang="0">
                  <a:pos x="1338" y="708"/>
                </a:cxn>
                <a:cxn ang="0">
                  <a:pos x="1331" y="582"/>
                </a:cxn>
                <a:cxn ang="0">
                  <a:pos x="1333" y="448"/>
                </a:cxn>
                <a:cxn ang="0">
                  <a:pos x="1328" y="346"/>
                </a:cxn>
                <a:cxn ang="0">
                  <a:pos x="1270" y="284"/>
                </a:cxn>
                <a:cxn ang="0">
                  <a:pos x="1200" y="249"/>
                </a:cxn>
                <a:cxn ang="0">
                  <a:pos x="1040" y="191"/>
                </a:cxn>
                <a:cxn ang="0">
                  <a:pos x="805" y="134"/>
                </a:cxn>
                <a:cxn ang="0">
                  <a:pos x="760" y="130"/>
                </a:cxn>
                <a:cxn ang="0">
                  <a:pos x="729" y="134"/>
                </a:cxn>
                <a:cxn ang="0">
                  <a:pos x="722" y="121"/>
                </a:cxn>
                <a:cxn ang="0">
                  <a:pos x="708" y="109"/>
                </a:cxn>
                <a:cxn ang="0">
                  <a:pos x="693" y="112"/>
                </a:cxn>
                <a:cxn ang="0">
                  <a:pos x="673" y="113"/>
                </a:cxn>
                <a:cxn ang="0">
                  <a:pos x="665" y="90"/>
                </a:cxn>
                <a:cxn ang="0">
                  <a:pos x="647" y="76"/>
                </a:cxn>
                <a:cxn ang="0">
                  <a:pos x="628" y="73"/>
                </a:cxn>
                <a:cxn ang="0">
                  <a:pos x="605" y="73"/>
                </a:cxn>
                <a:cxn ang="0">
                  <a:pos x="608" y="53"/>
                </a:cxn>
                <a:cxn ang="0">
                  <a:pos x="580" y="0"/>
                </a:cxn>
                <a:cxn ang="0">
                  <a:pos x="32" y="14"/>
                </a:cxn>
                <a:cxn ang="0">
                  <a:pos x="35" y="71"/>
                </a:cxn>
                <a:cxn ang="0">
                  <a:pos x="24" y="121"/>
                </a:cxn>
                <a:cxn ang="0">
                  <a:pos x="16" y="157"/>
                </a:cxn>
                <a:cxn ang="0">
                  <a:pos x="7" y="202"/>
                </a:cxn>
                <a:cxn ang="0">
                  <a:pos x="0" y="275"/>
                </a:cxn>
                <a:cxn ang="0">
                  <a:pos x="8" y="318"/>
                </a:cxn>
                <a:cxn ang="0">
                  <a:pos x="24" y="358"/>
                </a:cxn>
                <a:cxn ang="0">
                  <a:pos x="44" y="393"/>
                </a:cxn>
                <a:cxn ang="0">
                  <a:pos x="69" y="405"/>
                </a:cxn>
                <a:cxn ang="0">
                  <a:pos x="109" y="416"/>
                </a:cxn>
                <a:cxn ang="0">
                  <a:pos x="161" y="434"/>
                </a:cxn>
                <a:cxn ang="0">
                  <a:pos x="185" y="461"/>
                </a:cxn>
                <a:cxn ang="0">
                  <a:pos x="214" y="486"/>
                </a:cxn>
                <a:cxn ang="0">
                  <a:pos x="257" y="506"/>
                </a:cxn>
                <a:cxn ang="0">
                  <a:pos x="310" y="523"/>
                </a:cxn>
                <a:cxn ang="0">
                  <a:pos x="393" y="533"/>
                </a:cxn>
                <a:cxn ang="0">
                  <a:pos x="464" y="533"/>
                </a:cxn>
                <a:cxn ang="0">
                  <a:pos x="518" y="527"/>
                </a:cxn>
                <a:cxn ang="0">
                  <a:pos x="568" y="523"/>
                </a:cxn>
                <a:cxn ang="0">
                  <a:pos x="605" y="542"/>
                </a:cxn>
                <a:cxn ang="0">
                  <a:pos x="676" y="538"/>
                </a:cxn>
                <a:cxn ang="0">
                  <a:pos x="962" y="579"/>
                </a:cxn>
                <a:cxn ang="0">
                  <a:pos x="1039" y="588"/>
                </a:cxn>
                <a:cxn ang="0">
                  <a:pos x="1011" y="758"/>
                </a:cxn>
                <a:cxn ang="0">
                  <a:pos x="1008" y="845"/>
                </a:cxn>
                <a:cxn ang="0">
                  <a:pos x="1025" y="957"/>
                </a:cxn>
                <a:cxn ang="0">
                  <a:pos x="1042" y="1088"/>
                </a:cxn>
                <a:cxn ang="0">
                  <a:pos x="1042" y="1223"/>
                </a:cxn>
                <a:cxn ang="0">
                  <a:pos x="1109" y="1243"/>
                </a:cxn>
                <a:cxn ang="0">
                  <a:pos x="1194" y="1252"/>
                </a:cxn>
                <a:cxn ang="0">
                  <a:pos x="1266" y="1258"/>
                </a:cxn>
                <a:cxn ang="0">
                  <a:pos x="1344" y="1249"/>
                </a:cxn>
                <a:cxn ang="0">
                  <a:pos x="1338" y="1124"/>
                </a:cxn>
                <a:cxn ang="0">
                  <a:pos x="1338" y="919"/>
                </a:cxn>
                <a:cxn ang="0">
                  <a:pos x="1338" y="740"/>
                </a:cxn>
                <a:cxn ang="0">
                  <a:pos x="1338" y="708"/>
                </a:cxn>
              </a:cxnLst>
              <a:rect l="0" t="0" r="r" b="b"/>
              <a:pathLst>
                <a:path w="1344" h="1258">
                  <a:moveTo>
                    <a:pt x="1338" y="708"/>
                  </a:moveTo>
                  <a:lnTo>
                    <a:pt x="1331" y="582"/>
                  </a:lnTo>
                  <a:lnTo>
                    <a:pt x="1333" y="448"/>
                  </a:lnTo>
                  <a:lnTo>
                    <a:pt x="1328" y="346"/>
                  </a:lnTo>
                  <a:lnTo>
                    <a:pt x="1270" y="284"/>
                  </a:lnTo>
                  <a:lnTo>
                    <a:pt x="1200" y="249"/>
                  </a:lnTo>
                  <a:lnTo>
                    <a:pt x="1040" y="191"/>
                  </a:lnTo>
                  <a:lnTo>
                    <a:pt x="805" y="134"/>
                  </a:lnTo>
                  <a:lnTo>
                    <a:pt x="760" y="130"/>
                  </a:lnTo>
                  <a:lnTo>
                    <a:pt x="729" y="134"/>
                  </a:lnTo>
                  <a:lnTo>
                    <a:pt x="722" y="121"/>
                  </a:lnTo>
                  <a:lnTo>
                    <a:pt x="708" y="109"/>
                  </a:lnTo>
                  <a:lnTo>
                    <a:pt x="693" y="112"/>
                  </a:lnTo>
                  <a:lnTo>
                    <a:pt x="673" y="113"/>
                  </a:lnTo>
                  <a:lnTo>
                    <a:pt x="665" y="90"/>
                  </a:lnTo>
                  <a:lnTo>
                    <a:pt x="647" y="76"/>
                  </a:lnTo>
                  <a:lnTo>
                    <a:pt x="628" y="73"/>
                  </a:lnTo>
                  <a:lnTo>
                    <a:pt x="605" y="73"/>
                  </a:lnTo>
                  <a:lnTo>
                    <a:pt x="608" y="53"/>
                  </a:lnTo>
                  <a:lnTo>
                    <a:pt x="580" y="0"/>
                  </a:lnTo>
                  <a:lnTo>
                    <a:pt x="32" y="14"/>
                  </a:lnTo>
                  <a:lnTo>
                    <a:pt x="35" y="71"/>
                  </a:lnTo>
                  <a:lnTo>
                    <a:pt x="24" y="121"/>
                  </a:lnTo>
                  <a:lnTo>
                    <a:pt x="16" y="157"/>
                  </a:lnTo>
                  <a:lnTo>
                    <a:pt x="7" y="202"/>
                  </a:lnTo>
                  <a:lnTo>
                    <a:pt x="0" y="275"/>
                  </a:lnTo>
                  <a:lnTo>
                    <a:pt x="8" y="318"/>
                  </a:lnTo>
                  <a:lnTo>
                    <a:pt x="24" y="358"/>
                  </a:lnTo>
                  <a:lnTo>
                    <a:pt x="44" y="393"/>
                  </a:lnTo>
                  <a:lnTo>
                    <a:pt x="69" y="405"/>
                  </a:lnTo>
                  <a:lnTo>
                    <a:pt x="109" y="416"/>
                  </a:lnTo>
                  <a:lnTo>
                    <a:pt x="161" y="434"/>
                  </a:lnTo>
                  <a:lnTo>
                    <a:pt x="185" y="461"/>
                  </a:lnTo>
                  <a:lnTo>
                    <a:pt x="214" y="486"/>
                  </a:lnTo>
                  <a:lnTo>
                    <a:pt x="257" y="506"/>
                  </a:lnTo>
                  <a:lnTo>
                    <a:pt x="310" y="523"/>
                  </a:lnTo>
                  <a:lnTo>
                    <a:pt x="393" y="533"/>
                  </a:lnTo>
                  <a:lnTo>
                    <a:pt x="464" y="533"/>
                  </a:lnTo>
                  <a:lnTo>
                    <a:pt x="518" y="527"/>
                  </a:lnTo>
                  <a:lnTo>
                    <a:pt x="568" y="523"/>
                  </a:lnTo>
                  <a:lnTo>
                    <a:pt x="605" y="542"/>
                  </a:lnTo>
                  <a:lnTo>
                    <a:pt x="676" y="538"/>
                  </a:lnTo>
                  <a:lnTo>
                    <a:pt x="962" y="579"/>
                  </a:lnTo>
                  <a:lnTo>
                    <a:pt x="1039" y="588"/>
                  </a:lnTo>
                  <a:lnTo>
                    <a:pt x="1011" y="758"/>
                  </a:lnTo>
                  <a:lnTo>
                    <a:pt x="1008" y="845"/>
                  </a:lnTo>
                  <a:lnTo>
                    <a:pt x="1025" y="957"/>
                  </a:lnTo>
                  <a:lnTo>
                    <a:pt x="1042" y="1088"/>
                  </a:lnTo>
                  <a:lnTo>
                    <a:pt x="1042" y="1223"/>
                  </a:lnTo>
                  <a:lnTo>
                    <a:pt x="1109" y="1243"/>
                  </a:lnTo>
                  <a:lnTo>
                    <a:pt x="1194" y="1252"/>
                  </a:lnTo>
                  <a:lnTo>
                    <a:pt x="1266" y="1258"/>
                  </a:lnTo>
                  <a:lnTo>
                    <a:pt x="1344" y="1249"/>
                  </a:lnTo>
                  <a:lnTo>
                    <a:pt x="1338" y="1124"/>
                  </a:lnTo>
                  <a:lnTo>
                    <a:pt x="1338" y="919"/>
                  </a:lnTo>
                  <a:lnTo>
                    <a:pt x="1338" y="740"/>
                  </a:lnTo>
                  <a:lnTo>
                    <a:pt x="1338" y="708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2" name="Freeform 104"/>
            <p:cNvSpPr>
              <a:spLocks/>
            </p:cNvSpPr>
            <p:nvPr/>
          </p:nvSpPr>
          <p:spPr bwMode="auto">
            <a:xfrm flipH="1">
              <a:off x="3597" y="2759"/>
              <a:ext cx="471" cy="410"/>
            </a:xfrm>
            <a:custGeom>
              <a:avLst/>
              <a:gdLst/>
              <a:ahLst/>
              <a:cxnLst>
                <a:cxn ang="0">
                  <a:pos x="41" y="59"/>
                </a:cxn>
                <a:cxn ang="0">
                  <a:pos x="8" y="129"/>
                </a:cxn>
                <a:cxn ang="0">
                  <a:pos x="35" y="329"/>
                </a:cxn>
                <a:cxn ang="0">
                  <a:pos x="107" y="329"/>
                </a:cxn>
                <a:cxn ang="0">
                  <a:pos x="189" y="403"/>
                </a:cxn>
                <a:cxn ang="0">
                  <a:pos x="376" y="452"/>
                </a:cxn>
                <a:cxn ang="0">
                  <a:pos x="553" y="452"/>
                </a:cxn>
                <a:cxn ang="0">
                  <a:pos x="487" y="380"/>
                </a:cxn>
                <a:cxn ang="0">
                  <a:pos x="571" y="449"/>
                </a:cxn>
                <a:cxn ang="0">
                  <a:pos x="658" y="467"/>
                </a:cxn>
                <a:cxn ang="0">
                  <a:pos x="600" y="421"/>
                </a:cxn>
                <a:cxn ang="0">
                  <a:pos x="692" y="473"/>
                </a:cxn>
                <a:cxn ang="0">
                  <a:pos x="994" y="514"/>
                </a:cxn>
                <a:cxn ang="0">
                  <a:pos x="1001" y="747"/>
                </a:cxn>
                <a:cxn ang="0">
                  <a:pos x="1033" y="1156"/>
                </a:cxn>
                <a:cxn ang="0">
                  <a:pos x="1213" y="1188"/>
                </a:cxn>
                <a:cxn ang="0">
                  <a:pos x="1309" y="896"/>
                </a:cxn>
                <a:cxn ang="0">
                  <a:pos x="1294" y="520"/>
                </a:cxn>
                <a:cxn ang="0">
                  <a:pos x="1298" y="342"/>
                </a:cxn>
                <a:cxn ang="0">
                  <a:pos x="1208" y="234"/>
                </a:cxn>
                <a:cxn ang="0">
                  <a:pos x="943" y="135"/>
                </a:cxn>
                <a:cxn ang="0">
                  <a:pos x="722" y="88"/>
                </a:cxn>
                <a:cxn ang="0">
                  <a:pos x="591" y="184"/>
                </a:cxn>
                <a:cxn ang="0">
                  <a:pos x="684" y="118"/>
                </a:cxn>
                <a:cxn ang="0">
                  <a:pos x="692" y="70"/>
                </a:cxn>
                <a:cxn ang="0">
                  <a:pos x="647" y="88"/>
                </a:cxn>
                <a:cxn ang="0">
                  <a:pos x="585" y="123"/>
                </a:cxn>
                <a:cxn ang="0">
                  <a:pos x="643" y="61"/>
                </a:cxn>
                <a:cxn ang="0">
                  <a:pos x="597" y="33"/>
                </a:cxn>
                <a:cxn ang="0">
                  <a:pos x="507" y="100"/>
                </a:cxn>
                <a:cxn ang="0">
                  <a:pos x="576" y="18"/>
                </a:cxn>
                <a:cxn ang="0">
                  <a:pos x="533" y="6"/>
                </a:cxn>
                <a:cxn ang="0">
                  <a:pos x="466" y="56"/>
                </a:cxn>
                <a:cxn ang="0">
                  <a:pos x="344" y="36"/>
                </a:cxn>
                <a:cxn ang="0">
                  <a:pos x="308" y="64"/>
                </a:cxn>
                <a:cxn ang="0">
                  <a:pos x="189" y="85"/>
                </a:cxn>
                <a:cxn ang="0">
                  <a:pos x="165" y="41"/>
                </a:cxn>
                <a:cxn ang="0">
                  <a:pos x="116" y="82"/>
                </a:cxn>
                <a:cxn ang="0">
                  <a:pos x="64" y="36"/>
                </a:cxn>
              </a:cxnLst>
              <a:rect l="0" t="0" r="r" b="b"/>
              <a:pathLst>
                <a:path w="1314" h="1188">
                  <a:moveTo>
                    <a:pt x="44" y="20"/>
                  </a:moveTo>
                  <a:lnTo>
                    <a:pt x="41" y="59"/>
                  </a:lnTo>
                  <a:lnTo>
                    <a:pt x="26" y="44"/>
                  </a:lnTo>
                  <a:lnTo>
                    <a:pt x="8" y="129"/>
                  </a:lnTo>
                  <a:lnTo>
                    <a:pt x="0" y="228"/>
                  </a:lnTo>
                  <a:lnTo>
                    <a:pt x="35" y="329"/>
                  </a:lnTo>
                  <a:lnTo>
                    <a:pt x="116" y="353"/>
                  </a:lnTo>
                  <a:lnTo>
                    <a:pt x="107" y="329"/>
                  </a:lnTo>
                  <a:lnTo>
                    <a:pt x="151" y="364"/>
                  </a:lnTo>
                  <a:lnTo>
                    <a:pt x="189" y="403"/>
                  </a:lnTo>
                  <a:lnTo>
                    <a:pt x="273" y="443"/>
                  </a:lnTo>
                  <a:lnTo>
                    <a:pt x="376" y="452"/>
                  </a:lnTo>
                  <a:lnTo>
                    <a:pt x="501" y="458"/>
                  </a:lnTo>
                  <a:lnTo>
                    <a:pt x="553" y="452"/>
                  </a:lnTo>
                  <a:lnTo>
                    <a:pt x="507" y="432"/>
                  </a:lnTo>
                  <a:lnTo>
                    <a:pt x="487" y="380"/>
                  </a:lnTo>
                  <a:lnTo>
                    <a:pt x="524" y="423"/>
                  </a:lnTo>
                  <a:lnTo>
                    <a:pt x="571" y="449"/>
                  </a:lnTo>
                  <a:lnTo>
                    <a:pt x="614" y="473"/>
                  </a:lnTo>
                  <a:lnTo>
                    <a:pt x="658" y="467"/>
                  </a:lnTo>
                  <a:lnTo>
                    <a:pt x="629" y="446"/>
                  </a:lnTo>
                  <a:lnTo>
                    <a:pt x="600" y="421"/>
                  </a:lnTo>
                  <a:lnTo>
                    <a:pt x="647" y="438"/>
                  </a:lnTo>
                  <a:lnTo>
                    <a:pt x="692" y="473"/>
                  </a:lnTo>
                  <a:lnTo>
                    <a:pt x="844" y="490"/>
                  </a:lnTo>
                  <a:lnTo>
                    <a:pt x="994" y="514"/>
                  </a:lnTo>
                  <a:lnTo>
                    <a:pt x="1039" y="525"/>
                  </a:lnTo>
                  <a:lnTo>
                    <a:pt x="1001" y="747"/>
                  </a:lnTo>
                  <a:lnTo>
                    <a:pt x="1030" y="954"/>
                  </a:lnTo>
                  <a:lnTo>
                    <a:pt x="1033" y="1156"/>
                  </a:lnTo>
                  <a:lnTo>
                    <a:pt x="1129" y="1176"/>
                  </a:lnTo>
                  <a:lnTo>
                    <a:pt x="1213" y="1188"/>
                  </a:lnTo>
                  <a:lnTo>
                    <a:pt x="1314" y="1185"/>
                  </a:lnTo>
                  <a:lnTo>
                    <a:pt x="1309" y="896"/>
                  </a:lnTo>
                  <a:lnTo>
                    <a:pt x="1309" y="654"/>
                  </a:lnTo>
                  <a:lnTo>
                    <a:pt x="1294" y="520"/>
                  </a:lnTo>
                  <a:lnTo>
                    <a:pt x="1307" y="435"/>
                  </a:lnTo>
                  <a:lnTo>
                    <a:pt x="1298" y="342"/>
                  </a:lnTo>
                  <a:lnTo>
                    <a:pt x="1281" y="281"/>
                  </a:lnTo>
                  <a:lnTo>
                    <a:pt x="1208" y="234"/>
                  </a:lnTo>
                  <a:lnTo>
                    <a:pt x="1118" y="193"/>
                  </a:lnTo>
                  <a:lnTo>
                    <a:pt x="943" y="135"/>
                  </a:lnTo>
                  <a:lnTo>
                    <a:pt x="800" y="94"/>
                  </a:lnTo>
                  <a:lnTo>
                    <a:pt x="722" y="88"/>
                  </a:lnTo>
                  <a:lnTo>
                    <a:pt x="689" y="135"/>
                  </a:lnTo>
                  <a:lnTo>
                    <a:pt x="591" y="184"/>
                  </a:lnTo>
                  <a:lnTo>
                    <a:pt x="643" y="141"/>
                  </a:lnTo>
                  <a:lnTo>
                    <a:pt x="684" y="118"/>
                  </a:lnTo>
                  <a:lnTo>
                    <a:pt x="698" y="85"/>
                  </a:lnTo>
                  <a:lnTo>
                    <a:pt x="692" y="70"/>
                  </a:lnTo>
                  <a:lnTo>
                    <a:pt x="664" y="70"/>
                  </a:lnTo>
                  <a:lnTo>
                    <a:pt x="647" y="88"/>
                  </a:lnTo>
                  <a:lnTo>
                    <a:pt x="629" y="105"/>
                  </a:lnTo>
                  <a:lnTo>
                    <a:pt x="585" y="123"/>
                  </a:lnTo>
                  <a:lnTo>
                    <a:pt x="626" y="88"/>
                  </a:lnTo>
                  <a:lnTo>
                    <a:pt x="643" y="61"/>
                  </a:lnTo>
                  <a:lnTo>
                    <a:pt x="631" y="44"/>
                  </a:lnTo>
                  <a:lnTo>
                    <a:pt x="597" y="33"/>
                  </a:lnTo>
                  <a:lnTo>
                    <a:pt x="551" y="74"/>
                  </a:lnTo>
                  <a:lnTo>
                    <a:pt x="507" y="100"/>
                  </a:lnTo>
                  <a:lnTo>
                    <a:pt x="559" y="41"/>
                  </a:lnTo>
                  <a:lnTo>
                    <a:pt x="576" y="18"/>
                  </a:lnTo>
                  <a:lnTo>
                    <a:pt x="576" y="0"/>
                  </a:lnTo>
                  <a:lnTo>
                    <a:pt x="533" y="6"/>
                  </a:lnTo>
                  <a:lnTo>
                    <a:pt x="493" y="36"/>
                  </a:lnTo>
                  <a:lnTo>
                    <a:pt x="466" y="56"/>
                  </a:lnTo>
                  <a:lnTo>
                    <a:pt x="341" y="67"/>
                  </a:lnTo>
                  <a:lnTo>
                    <a:pt x="344" y="36"/>
                  </a:lnTo>
                  <a:lnTo>
                    <a:pt x="308" y="23"/>
                  </a:lnTo>
                  <a:lnTo>
                    <a:pt x="308" y="64"/>
                  </a:lnTo>
                  <a:lnTo>
                    <a:pt x="270" y="74"/>
                  </a:lnTo>
                  <a:lnTo>
                    <a:pt x="189" y="85"/>
                  </a:lnTo>
                  <a:lnTo>
                    <a:pt x="195" y="41"/>
                  </a:lnTo>
                  <a:lnTo>
                    <a:pt x="165" y="41"/>
                  </a:lnTo>
                  <a:lnTo>
                    <a:pt x="162" y="85"/>
                  </a:lnTo>
                  <a:lnTo>
                    <a:pt x="116" y="82"/>
                  </a:lnTo>
                  <a:lnTo>
                    <a:pt x="66" y="70"/>
                  </a:lnTo>
                  <a:lnTo>
                    <a:pt x="64" y="36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3" name="Freeform 105"/>
            <p:cNvSpPr>
              <a:spLocks/>
            </p:cNvSpPr>
            <p:nvPr/>
          </p:nvSpPr>
          <p:spPr bwMode="auto">
            <a:xfrm flipH="1">
              <a:off x="3938" y="2827"/>
              <a:ext cx="65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30"/>
                </a:cxn>
                <a:cxn ang="0">
                  <a:pos x="179" y="23"/>
                </a:cxn>
                <a:cxn ang="0">
                  <a:pos x="0" y="0"/>
                </a:cxn>
              </a:cxnLst>
              <a:rect l="0" t="0" r="r" b="b"/>
              <a:pathLst>
                <a:path w="179" h="30">
                  <a:moveTo>
                    <a:pt x="0" y="0"/>
                  </a:moveTo>
                  <a:lnTo>
                    <a:pt x="84" y="30"/>
                  </a:lnTo>
                  <a:lnTo>
                    <a:pt x="17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4" name="Freeform 106"/>
            <p:cNvSpPr>
              <a:spLocks/>
            </p:cNvSpPr>
            <p:nvPr/>
          </p:nvSpPr>
          <p:spPr bwMode="auto">
            <a:xfrm flipH="1">
              <a:off x="4028" y="2808"/>
              <a:ext cx="3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109" y="34"/>
                </a:cxn>
                <a:cxn ang="0">
                  <a:pos x="27" y="36"/>
                </a:cxn>
                <a:cxn ang="0">
                  <a:pos x="0" y="0"/>
                </a:cxn>
              </a:cxnLst>
              <a:rect l="0" t="0" r="r" b="b"/>
              <a:pathLst>
                <a:path w="109" h="36">
                  <a:moveTo>
                    <a:pt x="0" y="0"/>
                  </a:moveTo>
                  <a:lnTo>
                    <a:pt x="29" y="23"/>
                  </a:lnTo>
                  <a:lnTo>
                    <a:pt x="109" y="34"/>
                  </a:lnTo>
                  <a:lnTo>
                    <a:pt x="27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5" name="Freeform 107"/>
            <p:cNvSpPr>
              <a:spLocks/>
            </p:cNvSpPr>
            <p:nvPr/>
          </p:nvSpPr>
          <p:spPr bwMode="auto">
            <a:xfrm flipH="1">
              <a:off x="3843" y="2798"/>
              <a:ext cx="60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8"/>
                </a:cxn>
                <a:cxn ang="0">
                  <a:pos x="90" y="20"/>
                </a:cxn>
                <a:cxn ang="0">
                  <a:pos x="90" y="48"/>
                </a:cxn>
                <a:cxn ang="0">
                  <a:pos x="95" y="79"/>
                </a:cxn>
                <a:cxn ang="0">
                  <a:pos x="167" y="91"/>
                </a:cxn>
                <a:cxn ang="0">
                  <a:pos x="81" y="88"/>
                </a:cxn>
                <a:cxn ang="0">
                  <a:pos x="66" y="30"/>
                </a:cxn>
                <a:cxn ang="0">
                  <a:pos x="0" y="0"/>
                </a:cxn>
              </a:cxnLst>
              <a:rect l="0" t="0" r="r" b="b"/>
              <a:pathLst>
                <a:path w="167" h="91">
                  <a:moveTo>
                    <a:pt x="0" y="0"/>
                  </a:moveTo>
                  <a:lnTo>
                    <a:pt x="75" y="8"/>
                  </a:lnTo>
                  <a:lnTo>
                    <a:pt x="90" y="20"/>
                  </a:lnTo>
                  <a:lnTo>
                    <a:pt x="90" y="48"/>
                  </a:lnTo>
                  <a:lnTo>
                    <a:pt x="95" y="79"/>
                  </a:lnTo>
                  <a:lnTo>
                    <a:pt x="167" y="91"/>
                  </a:lnTo>
                  <a:lnTo>
                    <a:pt x="81" y="88"/>
                  </a:lnTo>
                  <a:lnTo>
                    <a:pt x="66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6" name="Freeform 108"/>
            <p:cNvSpPr>
              <a:spLocks/>
            </p:cNvSpPr>
            <p:nvPr/>
          </p:nvSpPr>
          <p:spPr bwMode="auto">
            <a:xfrm flipH="1">
              <a:off x="3648" y="2871"/>
              <a:ext cx="195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7"/>
                </a:cxn>
                <a:cxn ang="0">
                  <a:pos x="280" y="40"/>
                </a:cxn>
                <a:cxn ang="0">
                  <a:pos x="385" y="46"/>
                </a:cxn>
                <a:cxn ang="0">
                  <a:pos x="470" y="64"/>
                </a:cxn>
                <a:cxn ang="0">
                  <a:pos x="503" y="110"/>
                </a:cxn>
                <a:cxn ang="0">
                  <a:pos x="544" y="136"/>
                </a:cxn>
                <a:cxn ang="0">
                  <a:pos x="503" y="127"/>
                </a:cxn>
                <a:cxn ang="0">
                  <a:pos x="465" y="76"/>
                </a:cxn>
                <a:cxn ang="0">
                  <a:pos x="350" y="53"/>
                </a:cxn>
                <a:cxn ang="0">
                  <a:pos x="280" y="53"/>
                </a:cxn>
                <a:cxn ang="0">
                  <a:pos x="225" y="40"/>
                </a:cxn>
                <a:cxn ang="0">
                  <a:pos x="131" y="16"/>
                </a:cxn>
                <a:cxn ang="0">
                  <a:pos x="0" y="0"/>
                </a:cxn>
              </a:cxnLst>
              <a:rect l="0" t="0" r="r" b="b"/>
              <a:pathLst>
                <a:path w="544" h="136">
                  <a:moveTo>
                    <a:pt x="0" y="0"/>
                  </a:moveTo>
                  <a:lnTo>
                    <a:pt x="138" y="7"/>
                  </a:lnTo>
                  <a:lnTo>
                    <a:pt x="280" y="40"/>
                  </a:lnTo>
                  <a:lnTo>
                    <a:pt x="385" y="46"/>
                  </a:lnTo>
                  <a:lnTo>
                    <a:pt x="470" y="64"/>
                  </a:lnTo>
                  <a:lnTo>
                    <a:pt x="503" y="110"/>
                  </a:lnTo>
                  <a:lnTo>
                    <a:pt x="544" y="136"/>
                  </a:lnTo>
                  <a:lnTo>
                    <a:pt x="503" y="127"/>
                  </a:lnTo>
                  <a:lnTo>
                    <a:pt x="465" y="76"/>
                  </a:lnTo>
                  <a:lnTo>
                    <a:pt x="350" y="53"/>
                  </a:lnTo>
                  <a:lnTo>
                    <a:pt x="280" y="53"/>
                  </a:lnTo>
                  <a:lnTo>
                    <a:pt x="225" y="40"/>
                  </a:lnTo>
                  <a:lnTo>
                    <a:pt x="1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7" name="Freeform 109"/>
            <p:cNvSpPr>
              <a:spLocks/>
            </p:cNvSpPr>
            <p:nvPr/>
          </p:nvSpPr>
          <p:spPr bwMode="auto">
            <a:xfrm flipH="1">
              <a:off x="3868" y="2235"/>
              <a:ext cx="170" cy="179"/>
            </a:xfrm>
            <a:custGeom>
              <a:avLst/>
              <a:gdLst/>
              <a:ahLst/>
              <a:cxnLst>
                <a:cxn ang="0">
                  <a:pos x="318" y="17"/>
                </a:cxn>
                <a:cxn ang="0">
                  <a:pos x="359" y="47"/>
                </a:cxn>
                <a:cxn ang="0">
                  <a:pos x="381" y="84"/>
                </a:cxn>
                <a:cxn ang="0">
                  <a:pos x="402" y="124"/>
                </a:cxn>
                <a:cxn ang="0">
                  <a:pos x="414" y="144"/>
                </a:cxn>
                <a:cxn ang="0">
                  <a:pos x="414" y="167"/>
                </a:cxn>
                <a:cxn ang="0">
                  <a:pos x="404" y="193"/>
                </a:cxn>
                <a:cxn ang="0">
                  <a:pos x="424" y="214"/>
                </a:cxn>
                <a:cxn ang="0">
                  <a:pos x="456" y="270"/>
                </a:cxn>
                <a:cxn ang="0">
                  <a:pos x="472" y="300"/>
                </a:cxn>
                <a:cxn ang="0">
                  <a:pos x="472" y="310"/>
                </a:cxn>
                <a:cxn ang="0">
                  <a:pos x="469" y="320"/>
                </a:cxn>
                <a:cxn ang="0">
                  <a:pos x="455" y="323"/>
                </a:cxn>
                <a:cxn ang="0">
                  <a:pos x="434" y="324"/>
                </a:cxn>
                <a:cxn ang="0">
                  <a:pos x="423" y="328"/>
                </a:cxn>
                <a:cxn ang="0">
                  <a:pos x="424" y="351"/>
                </a:cxn>
                <a:cxn ang="0">
                  <a:pos x="430" y="377"/>
                </a:cxn>
                <a:cxn ang="0">
                  <a:pos x="418" y="392"/>
                </a:cxn>
                <a:cxn ang="0">
                  <a:pos x="422" y="411"/>
                </a:cxn>
                <a:cxn ang="0">
                  <a:pos x="412" y="424"/>
                </a:cxn>
                <a:cxn ang="0">
                  <a:pos x="403" y="458"/>
                </a:cxn>
                <a:cxn ang="0">
                  <a:pos x="388" y="469"/>
                </a:cxn>
                <a:cxn ang="0">
                  <a:pos x="366" y="469"/>
                </a:cxn>
                <a:cxn ang="0">
                  <a:pos x="335" y="463"/>
                </a:cxn>
                <a:cxn ang="0">
                  <a:pos x="302" y="458"/>
                </a:cxn>
                <a:cxn ang="0">
                  <a:pos x="305" y="520"/>
                </a:cxn>
                <a:cxn ang="0">
                  <a:pos x="54" y="438"/>
                </a:cxn>
                <a:cxn ang="0">
                  <a:pos x="74" y="390"/>
                </a:cxn>
                <a:cxn ang="0">
                  <a:pos x="69" y="353"/>
                </a:cxn>
                <a:cxn ang="0">
                  <a:pos x="0" y="283"/>
                </a:cxn>
                <a:cxn ang="0">
                  <a:pos x="0" y="99"/>
                </a:cxn>
                <a:cxn ang="0">
                  <a:pos x="46" y="49"/>
                </a:cxn>
                <a:cxn ang="0">
                  <a:pos x="105" y="22"/>
                </a:cxn>
                <a:cxn ang="0">
                  <a:pos x="166" y="0"/>
                </a:cxn>
                <a:cxn ang="0">
                  <a:pos x="246" y="11"/>
                </a:cxn>
                <a:cxn ang="0">
                  <a:pos x="318" y="17"/>
                </a:cxn>
              </a:cxnLst>
              <a:rect l="0" t="0" r="r" b="b"/>
              <a:pathLst>
                <a:path w="472" h="520">
                  <a:moveTo>
                    <a:pt x="318" y="17"/>
                  </a:moveTo>
                  <a:lnTo>
                    <a:pt x="359" y="47"/>
                  </a:lnTo>
                  <a:lnTo>
                    <a:pt x="381" y="84"/>
                  </a:lnTo>
                  <a:lnTo>
                    <a:pt x="402" y="124"/>
                  </a:lnTo>
                  <a:lnTo>
                    <a:pt x="414" y="144"/>
                  </a:lnTo>
                  <a:lnTo>
                    <a:pt x="414" y="167"/>
                  </a:lnTo>
                  <a:lnTo>
                    <a:pt x="404" y="193"/>
                  </a:lnTo>
                  <a:lnTo>
                    <a:pt x="424" y="214"/>
                  </a:lnTo>
                  <a:lnTo>
                    <a:pt x="456" y="270"/>
                  </a:lnTo>
                  <a:lnTo>
                    <a:pt x="472" y="300"/>
                  </a:lnTo>
                  <a:lnTo>
                    <a:pt x="472" y="310"/>
                  </a:lnTo>
                  <a:lnTo>
                    <a:pt x="469" y="320"/>
                  </a:lnTo>
                  <a:lnTo>
                    <a:pt x="455" y="323"/>
                  </a:lnTo>
                  <a:lnTo>
                    <a:pt x="434" y="324"/>
                  </a:lnTo>
                  <a:lnTo>
                    <a:pt x="423" y="328"/>
                  </a:lnTo>
                  <a:lnTo>
                    <a:pt x="424" y="351"/>
                  </a:lnTo>
                  <a:lnTo>
                    <a:pt x="430" y="377"/>
                  </a:lnTo>
                  <a:lnTo>
                    <a:pt x="418" y="392"/>
                  </a:lnTo>
                  <a:lnTo>
                    <a:pt x="422" y="411"/>
                  </a:lnTo>
                  <a:lnTo>
                    <a:pt x="412" y="424"/>
                  </a:lnTo>
                  <a:lnTo>
                    <a:pt x="403" y="458"/>
                  </a:lnTo>
                  <a:lnTo>
                    <a:pt x="388" y="469"/>
                  </a:lnTo>
                  <a:lnTo>
                    <a:pt x="366" y="469"/>
                  </a:lnTo>
                  <a:lnTo>
                    <a:pt x="335" y="463"/>
                  </a:lnTo>
                  <a:lnTo>
                    <a:pt x="302" y="458"/>
                  </a:lnTo>
                  <a:lnTo>
                    <a:pt x="305" y="520"/>
                  </a:lnTo>
                  <a:lnTo>
                    <a:pt x="54" y="438"/>
                  </a:lnTo>
                  <a:lnTo>
                    <a:pt x="74" y="390"/>
                  </a:lnTo>
                  <a:lnTo>
                    <a:pt x="69" y="353"/>
                  </a:lnTo>
                  <a:lnTo>
                    <a:pt x="0" y="283"/>
                  </a:lnTo>
                  <a:lnTo>
                    <a:pt x="0" y="99"/>
                  </a:lnTo>
                  <a:lnTo>
                    <a:pt x="46" y="49"/>
                  </a:lnTo>
                  <a:lnTo>
                    <a:pt x="105" y="22"/>
                  </a:lnTo>
                  <a:lnTo>
                    <a:pt x="166" y="0"/>
                  </a:lnTo>
                  <a:lnTo>
                    <a:pt x="246" y="11"/>
                  </a:lnTo>
                  <a:lnTo>
                    <a:pt x="318" y="17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8" name="Freeform 110"/>
            <p:cNvSpPr>
              <a:spLocks/>
            </p:cNvSpPr>
            <p:nvPr/>
          </p:nvSpPr>
          <p:spPr bwMode="auto">
            <a:xfrm flipH="1">
              <a:off x="3878" y="2342"/>
              <a:ext cx="10" cy="2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0" y="5"/>
                </a:cxn>
                <a:cxn ang="0">
                  <a:pos x="7" y="4"/>
                </a:cxn>
                <a:cxn ang="0">
                  <a:pos x="2" y="5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26" y="2"/>
                </a:cxn>
              </a:cxnLst>
              <a:rect l="0" t="0" r="r" b="b"/>
              <a:pathLst>
                <a:path w="26" h="5">
                  <a:moveTo>
                    <a:pt x="26" y="2"/>
                  </a:moveTo>
                  <a:lnTo>
                    <a:pt x="20" y="5"/>
                  </a:lnTo>
                  <a:lnTo>
                    <a:pt x="7" y="4"/>
                  </a:lnTo>
                  <a:lnTo>
                    <a:pt x="2" y="5"/>
                  </a:lnTo>
                  <a:lnTo>
                    <a:pt x="0" y="1"/>
                  </a:lnTo>
                  <a:lnTo>
                    <a:pt x="8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9" name="Freeform 111"/>
            <p:cNvSpPr>
              <a:spLocks/>
            </p:cNvSpPr>
            <p:nvPr/>
          </p:nvSpPr>
          <p:spPr bwMode="auto">
            <a:xfrm flipH="1">
              <a:off x="3888" y="2334"/>
              <a:ext cx="2" cy="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2" y="19"/>
                </a:cxn>
                <a:cxn ang="0">
                  <a:pos x="0" y="7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3" y="5"/>
                  </a:lnTo>
                  <a:lnTo>
                    <a:pt x="3" y="10"/>
                  </a:lnTo>
                  <a:lnTo>
                    <a:pt x="2" y="19"/>
                  </a:lnTo>
                  <a:lnTo>
                    <a:pt x="0" y="7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0" name="Freeform 112"/>
            <p:cNvSpPr>
              <a:spLocks/>
            </p:cNvSpPr>
            <p:nvPr/>
          </p:nvSpPr>
          <p:spPr bwMode="auto">
            <a:xfrm flipH="1">
              <a:off x="3893" y="2312"/>
              <a:ext cx="5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2"/>
                </a:cxn>
                <a:cxn ang="0">
                  <a:pos x="11" y="38"/>
                </a:cxn>
                <a:cxn ang="0">
                  <a:pos x="5" y="28"/>
                </a:cxn>
                <a:cxn ang="0">
                  <a:pos x="0" y="0"/>
                </a:cxn>
              </a:cxnLst>
              <a:rect l="0" t="0" r="r" b="b"/>
              <a:pathLst>
                <a:path w="11" h="38">
                  <a:moveTo>
                    <a:pt x="0" y="0"/>
                  </a:moveTo>
                  <a:lnTo>
                    <a:pt x="8" y="22"/>
                  </a:lnTo>
                  <a:lnTo>
                    <a:pt x="11" y="38"/>
                  </a:lnTo>
                  <a:lnTo>
                    <a:pt x="5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1" name="Freeform 113"/>
            <p:cNvSpPr>
              <a:spLocks/>
            </p:cNvSpPr>
            <p:nvPr/>
          </p:nvSpPr>
          <p:spPr bwMode="auto">
            <a:xfrm flipH="1">
              <a:off x="3898" y="2300"/>
              <a:ext cx="17" cy="1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39" y="18"/>
                </a:cxn>
                <a:cxn ang="0">
                  <a:pos x="41" y="23"/>
                </a:cxn>
                <a:cxn ang="0">
                  <a:pos x="41" y="26"/>
                </a:cxn>
                <a:cxn ang="0">
                  <a:pos x="44" y="32"/>
                </a:cxn>
                <a:cxn ang="0">
                  <a:pos x="37" y="22"/>
                </a:cxn>
                <a:cxn ang="0">
                  <a:pos x="28" y="22"/>
                </a:cxn>
                <a:cxn ang="0">
                  <a:pos x="17" y="18"/>
                </a:cxn>
                <a:cxn ang="0">
                  <a:pos x="0" y="17"/>
                </a:cxn>
                <a:cxn ang="0">
                  <a:pos x="17" y="6"/>
                </a:cxn>
                <a:cxn ang="0">
                  <a:pos x="50" y="0"/>
                </a:cxn>
              </a:cxnLst>
              <a:rect l="0" t="0" r="r" b="b"/>
              <a:pathLst>
                <a:path w="50" h="32">
                  <a:moveTo>
                    <a:pt x="50" y="0"/>
                  </a:moveTo>
                  <a:lnTo>
                    <a:pt x="39" y="18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4" y="32"/>
                  </a:lnTo>
                  <a:lnTo>
                    <a:pt x="37" y="22"/>
                  </a:lnTo>
                  <a:lnTo>
                    <a:pt x="28" y="22"/>
                  </a:lnTo>
                  <a:lnTo>
                    <a:pt x="17" y="18"/>
                  </a:lnTo>
                  <a:lnTo>
                    <a:pt x="0" y="17"/>
                  </a:lnTo>
                  <a:lnTo>
                    <a:pt x="17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2" name="Freeform 114"/>
            <p:cNvSpPr>
              <a:spLocks/>
            </p:cNvSpPr>
            <p:nvPr/>
          </p:nvSpPr>
          <p:spPr bwMode="auto">
            <a:xfrm flipH="1">
              <a:off x="3893" y="2283"/>
              <a:ext cx="30" cy="10"/>
            </a:xfrm>
            <a:custGeom>
              <a:avLst/>
              <a:gdLst/>
              <a:ahLst/>
              <a:cxnLst>
                <a:cxn ang="0">
                  <a:pos x="86" y="15"/>
                </a:cxn>
                <a:cxn ang="0">
                  <a:pos x="82" y="27"/>
                </a:cxn>
                <a:cxn ang="0">
                  <a:pos x="73" y="31"/>
                </a:cxn>
                <a:cxn ang="0">
                  <a:pos x="59" y="22"/>
                </a:cxn>
                <a:cxn ang="0">
                  <a:pos x="42" y="15"/>
                </a:cxn>
                <a:cxn ang="0">
                  <a:pos x="14" y="15"/>
                </a:cxn>
                <a:cxn ang="0">
                  <a:pos x="0" y="16"/>
                </a:cxn>
                <a:cxn ang="0">
                  <a:pos x="22" y="8"/>
                </a:cxn>
                <a:cxn ang="0">
                  <a:pos x="37" y="4"/>
                </a:cxn>
                <a:cxn ang="0">
                  <a:pos x="35" y="0"/>
                </a:cxn>
                <a:cxn ang="0">
                  <a:pos x="50" y="6"/>
                </a:cxn>
                <a:cxn ang="0">
                  <a:pos x="48" y="2"/>
                </a:cxn>
                <a:cxn ang="0">
                  <a:pos x="60" y="8"/>
                </a:cxn>
                <a:cxn ang="0">
                  <a:pos x="71" y="8"/>
                </a:cxn>
                <a:cxn ang="0">
                  <a:pos x="86" y="15"/>
                </a:cxn>
              </a:cxnLst>
              <a:rect l="0" t="0" r="r" b="b"/>
              <a:pathLst>
                <a:path w="86" h="31">
                  <a:moveTo>
                    <a:pt x="86" y="15"/>
                  </a:moveTo>
                  <a:lnTo>
                    <a:pt x="82" y="27"/>
                  </a:lnTo>
                  <a:lnTo>
                    <a:pt x="73" y="31"/>
                  </a:lnTo>
                  <a:lnTo>
                    <a:pt x="59" y="22"/>
                  </a:lnTo>
                  <a:lnTo>
                    <a:pt x="42" y="15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22" y="8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50" y="6"/>
                  </a:lnTo>
                  <a:lnTo>
                    <a:pt x="48" y="2"/>
                  </a:lnTo>
                  <a:lnTo>
                    <a:pt x="60" y="8"/>
                  </a:lnTo>
                  <a:lnTo>
                    <a:pt x="71" y="8"/>
                  </a:lnTo>
                  <a:lnTo>
                    <a:pt x="86" y="1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3" name="Freeform 115"/>
            <p:cNvSpPr>
              <a:spLocks/>
            </p:cNvSpPr>
            <p:nvPr/>
          </p:nvSpPr>
          <p:spPr bwMode="auto">
            <a:xfrm flipH="1">
              <a:off x="3963" y="2298"/>
              <a:ext cx="17" cy="34"/>
            </a:xfrm>
            <a:custGeom>
              <a:avLst/>
              <a:gdLst/>
              <a:ahLst/>
              <a:cxnLst>
                <a:cxn ang="0">
                  <a:pos x="49" y="19"/>
                </a:cxn>
                <a:cxn ang="0">
                  <a:pos x="34" y="7"/>
                </a:cxn>
                <a:cxn ang="0">
                  <a:pos x="16" y="10"/>
                </a:cxn>
                <a:cxn ang="0">
                  <a:pos x="7" y="27"/>
                </a:cxn>
                <a:cxn ang="0">
                  <a:pos x="5" y="50"/>
                </a:cxn>
                <a:cxn ang="0">
                  <a:pos x="7" y="68"/>
                </a:cxn>
                <a:cxn ang="0">
                  <a:pos x="13" y="82"/>
                </a:cxn>
                <a:cxn ang="0">
                  <a:pos x="21" y="59"/>
                </a:cxn>
                <a:cxn ang="0">
                  <a:pos x="30" y="47"/>
                </a:cxn>
                <a:cxn ang="0">
                  <a:pos x="46" y="38"/>
                </a:cxn>
                <a:cxn ang="0">
                  <a:pos x="33" y="56"/>
                </a:cxn>
                <a:cxn ang="0">
                  <a:pos x="19" y="72"/>
                </a:cxn>
                <a:cxn ang="0">
                  <a:pos x="18" y="86"/>
                </a:cxn>
                <a:cxn ang="0">
                  <a:pos x="24" y="99"/>
                </a:cxn>
                <a:cxn ang="0">
                  <a:pos x="32" y="101"/>
                </a:cxn>
                <a:cxn ang="0">
                  <a:pos x="12" y="96"/>
                </a:cxn>
                <a:cxn ang="0">
                  <a:pos x="1" y="75"/>
                </a:cxn>
                <a:cxn ang="0">
                  <a:pos x="0" y="47"/>
                </a:cxn>
                <a:cxn ang="0">
                  <a:pos x="1" y="22"/>
                </a:cxn>
                <a:cxn ang="0">
                  <a:pos x="13" y="5"/>
                </a:cxn>
                <a:cxn ang="0">
                  <a:pos x="28" y="0"/>
                </a:cxn>
                <a:cxn ang="0">
                  <a:pos x="42" y="3"/>
                </a:cxn>
                <a:cxn ang="0">
                  <a:pos x="49" y="19"/>
                </a:cxn>
              </a:cxnLst>
              <a:rect l="0" t="0" r="r" b="b"/>
              <a:pathLst>
                <a:path w="49" h="101">
                  <a:moveTo>
                    <a:pt x="49" y="19"/>
                  </a:moveTo>
                  <a:lnTo>
                    <a:pt x="34" y="7"/>
                  </a:lnTo>
                  <a:lnTo>
                    <a:pt x="16" y="10"/>
                  </a:lnTo>
                  <a:lnTo>
                    <a:pt x="7" y="27"/>
                  </a:lnTo>
                  <a:lnTo>
                    <a:pt x="5" y="50"/>
                  </a:lnTo>
                  <a:lnTo>
                    <a:pt x="7" y="68"/>
                  </a:lnTo>
                  <a:lnTo>
                    <a:pt x="13" y="82"/>
                  </a:lnTo>
                  <a:lnTo>
                    <a:pt x="21" y="59"/>
                  </a:lnTo>
                  <a:lnTo>
                    <a:pt x="30" y="47"/>
                  </a:lnTo>
                  <a:lnTo>
                    <a:pt x="46" y="38"/>
                  </a:lnTo>
                  <a:lnTo>
                    <a:pt x="33" y="56"/>
                  </a:lnTo>
                  <a:lnTo>
                    <a:pt x="19" y="72"/>
                  </a:lnTo>
                  <a:lnTo>
                    <a:pt x="18" y="86"/>
                  </a:lnTo>
                  <a:lnTo>
                    <a:pt x="24" y="99"/>
                  </a:lnTo>
                  <a:lnTo>
                    <a:pt x="32" y="101"/>
                  </a:lnTo>
                  <a:lnTo>
                    <a:pt x="12" y="96"/>
                  </a:lnTo>
                  <a:lnTo>
                    <a:pt x="1" y="75"/>
                  </a:lnTo>
                  <a:lnTo>
                    <a:pt x="0" y="47"/>
                  </a:lnTo>
                  <a:lnTo>
                    <a:pt x="1" y="22"/>
                  </a:lnTo>
                  <a:lnTo>
                    <a:pt x="13" y="5"/>
                  </a:lnTo>
                  <a:lnTo>
                    <a:pt x="28" y="0"/>
                  </a:lnTo>
                  <a:lnTo>
                    <a:pt x="42" y="3"/>
                  </a:lnTo>
                  <a:lnTo>
                    <a:pt x="49" y="19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4" name="Freeform 116"/>
            <p:cNvSpPr>
              <a:spLocks/>
            </p:cNvSpPr>
            <p:nvPr/>
          </p:nvSpPr>
          <p:spPr bwMode="auto">
            <a:xfrm flipH="1">
              <a:off x="3958" y="2293"/>
              <a:ext cx="27" cy="46"/>
            </a:xfrm>
            <a:custGeom>
              <a:avLst/>
              <a:gdLst/>
              <a:ahLst/>
              <a:cxnLst>
                <a:cxn ang="0">
                  <a:pos x="82" y="33"/>
                </a:cxn>
                <a:cxn ang="0">
                  <a:pos x="68" y="11"/>
                </a:cxn>
                <a:cxn ang="0">
                  <a:pos x="48" y="6"/>
                </a:cxn>
                <a:cxn ang="0">
                  <a:pos x="22" y="10"/>
                </a:cxn>
                <a:cxn ang="0">
                  <a:pos x="12" y="22"/>
                </a:cxn>
                <a:cxn ang="0">
                  <a:pos x="6" y="43"/>
                </a:cxn>
                <a:cxn ang="0">
                  <a:pos x="6" y="59"/>
                </a:cxn>
                <a:cxn ang="0">
                  <a:pos x="10" y="70"/>
                </a:cxn>
                <a:cxn ang="0">
                  <a:pos x="10" y="88"/>
                </a:cxn>
                <a:cxn ang="0">
                  <a:pos x="13" y="107"/>
                </a:cxn>
                <a:cxn ang="0">
                  <a:pos x="31" y="127"/>
                </a:cxn>
                <a:cxn ang="0">
                  <a:pos x="42" y="127"/>
                </a:cxn>
                <a:cxn ang="0">
                  <a:pos x="56" y="127"/>
                </a:cxn>
                <a:cxn ang="0">
                  <a:pos x="56" y="129"/>
                </a:cxn>
                <a:cxn ang="0">
                  <a:pos x="46" y="137"/>
                </a:cxn>
                <a:cxn ang="0">
                  <a:pos x="33" y="135"/>
                </a:cxn>
                <a:cxn ang="0">
                  <a:pos x="18" y="129"/>
                </a:cxn>
                <a:cxn ang="0">
                  <a:pos x="5" y="108"/>
                </a:cxn>
                <a:cxn ang="0">
                  <a:pos x="4" y="76"/>
                </a:cxn>
                <a:cxn ang="0">
                  <a:pos x="0" y="55"/>
                </a:cxn>
                <a:cxn ang="0">
                  <a:pos x="0" y="36"/>
                </a:cxn>
                <a:cxn ang="0">
                  <a:pos x="8" y="20"/>
                </a:cxn>
                <a:cxn ang="0">
                  <a:pos x="16" y="6"/>
                </a:cxn>
                <a:cxn ang="0">
                  <a:pos x="38" y="0"/>
                </a:cxn>
                <a:cxn ang="0">
                  <a:pos x="68" y="4"/>
                </a:cxn>
                <a:cxn ang="0">
                  <a:pos x="80" y="11"/>
                </a:cxn>
                <a:cxn ang="0">
                  <a:pos x="82" y="33"/>
                </a:cxn>
              </a:cxnLst>
              <a:rect l="0" t="0" r="r" b="b"/>
              <a:pathLst>
                <a:path w="82" h="137">
                  <a:moveTo>
                    <a:pt x="82" y="33"/>
                  </a:moveTo>
                  <a:lnTo>
                    <a:pt x="68" y="11"/>
                  </a:lnTo>
                  <a:lnTo>
                    <a:pt x="48" y="6"/>
                  </a:lnTo>
                  <a:lnTo>
                    <a:pt x="22" y="10"/>
                  </a:lnTo>
                  <a:lnTo>
                    <a:pt x="12" y="22"/>
                  </a:lnTo>
                  <a:lnTo>
                    <a:pt x="6" y="43"/>
                  </a:lnTo>
                  <a:lnTo>
                    <a:pt x="6" y="59"/>
                  </a:lnTo>
                  <a:lnTo>
                    <a:pt x="10" y="70"/>
                  </a:lnTo>
                  <a:lnTo>
                    <a:pt x="10" y="88"/>
                  </a:lnTo>
                  <a:lnTo>
                    <a:pt x="13" y="107"/>
                  </a:lnTo>
                  <a:lnTo>
                    <a:pt x="31" y="127"/>
                  </a:lnTo>
                  <a:lnTo>
                    <a:pt x="42" y="127"/>
                  </a:lnTo>
                  <a:lnTo>
                    <a:pt x="56" y="127"/>
                  </a:lnTo>
                  <a:lnTo>
                    <a:pt x="56" y="129"/>
                  </a:lnTo>
                  <a:lnTo>
                    <a:pt x="46" y="137"/>
                  </a:lnTo>
                  <a:lnTo>
                    <a:pt x="33" y="135"/>
                  </a:lnTo>
                  <a:lnTo>
                    <a:pt x="18" y="129"/>
                  </a:lnTo>
                  <a:lnTo>
                    <a:pt x="5" y="108"/>
                  </a:lnTo>
                  <a:lnTo>
                    <a:pt x="4" y="76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8" y="20"/>
                  </a:lnTo>
                  <a:lnTo>
                    <a:pt x="16" y="6"/>
                  </a:lnTo>
                  <a:lnTo>
                    <a:pt x="38" y="0"/>
                  </a:lnTo>
                  <a:lnTo>
                    <a:pt x="68" y="4"/>
                  </a:lnTo>
                  <a:lnTo>
                    <a:pt x="80" y="11"/>
                  </a:lnTo>
                  <a:lnTo>
                    <a:pt x="82" y="3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5" name="Freeform 117"/>
            <p:cNvSpPr>
              <a:spLocks/>
            </p:cNvSpPr>
            <p:nvPr/>
          </p:nvSpPr>
          <p:spPr bwMode="auto">
            <a:xfrm flipH="1">
              <a:off x="3943" y="2344"/>
              <a:ext cx="2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5"/>
                </a:cxn>
                <a:cxn ang="0">
                  <a:pos x="24" y="51"/>
                </a:cxn>
                <a:cxn ang="0">
                  <a:pos x="41" y="75"/>
                </a:cxn>
                <a:cxn ang="0">
                  <a:pos x="63" y="105"/>
                </a:cxn>
                <a:cxn ang="0">
                  <a:pos x="74" y="115"/>
                </a:cxn>
                <a:cxn ang="0">
                  <a:pos x="49" y="101"/>
                </a:cxn>
                <a:cxn ang="0">
                  <a:pos x="30" y="74"/>
                </a:cxn>
                <a:cxn ang="0">
                  <a:pos x="11" y="42"/>
                </a:cxn>
                <a:cxn ang="0">
                  <a:pos x="0" y="0"/>
                </a:cxn>
              </a:cxnLst>
              <a:rect l="0" t="0" r="r" b="b"/>
              <a:pathLst>
                <a:path w="74" h="115">
                  <a:moveTo>
                    <a:pt x="0" y="0"/>
                  </a:moveTo>
                  <a:lnTo>
                    <a:pt x="9" y="25"/>
                  </a:lnTo>
                  <a:lnTo>
                    <a:pt x="24" y="51"/>
                  </a:lnTo>
                  <a:lnTo>
                    <a:pt x="41" y="75"/>
                  </a:lnTo>
                  <a:lnTo>
                    <a:pt x="63" y="105"/>
                  </a:lnTo>
                  <a:lnTo>
                    <a:pt x="74" y="115"/>
                  </a:lnTo>
                  <a:lnTo>
                    <a:pt x="49" y="101"/>
                  </a:lnTo>
                  <a:lnTo>
                    <a:pt x="30" y="74"/>
                  </a:lnTo>
                  <a:lnTo>
                    <a:pt x="1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6" name="Freeform 118"/>
            <p:cNvSpPr>
              <a:spLocks/>
            </p:cNvSpPr>
            <p:nvPr/>
          </p:nvSpPr>
          <p:spPr bwMode="auto">
            <a:xfrm flipH="1">
              <a:off x="3898" y="2208"/>
              <a:ext cx="152" cy="151"/>
            </a:xfrm>
            <a:custGeom>
              <a:avLst/>
              <a:gdLst/>
              <a:ahLst/>
              <a:cxnLst>
                <a:cxn ang="0">
                  <a:pos x="393" y="124"/>
                </a:cxn>
                <a:cxn ang="0">
                  <a:pos x="328" y="114"/>
                </a:cxn>
                <a:cxn ang="0">
                  <a:pos x="285" y="120"/>
                </a:cxn>
                <a:cxn ang="0">
                  <a:pos x="259" y="150"/>
                </a:cxn>
                <a:cxn ang="0">
                  <a:pos x="275" y="187"/>
                </a:cxn>
                <a:cxn ang="0">
                  <a:pos x="295" y="201"/>
                </a:cxn>
                <a:cxn ang="0">
                  <a:pos x="301" y="235"/>
                </a:cxn>
                <a:cxn ang="0">
                  <a:pos x="289" y="258"/>
                </a:cxn>
                <a:cxn ang="0">
                  <a:pos x="299" y="292"/>
                </a:cxn>
                <a:cxn ang="0">
                  <a:pos x="273" y="292"/>
                </a:cxn>
                <a:cxn ang="0">
                  <a:pos x="266" y="253"/>
                </a:cxn>
                <a:cxn ang="0">
                  <a:pos x="249" y="235"/>
                </a:cxn>
                <a:cxn ang="0">
                  <a:pos x="217" y="235"/>
                </a:cxn>
                <a:cxn ang="0">
                  <a:pos x="186" y="244"/>
                </a:cxn>
                <a:cxn ang="0">
                  <a:pos x="176" y="270"/>
                </a:cxn>
                <a:cxn ang="0">
                  <a:pos x="172" y="306"/>
                </a:cxn>
                <a:cxn ang="0">
                  <a:pos x="176" y="332"/>
                </a:cxn>
                <a:cxn ang="0">
                  <a:pos x="176" y="351"/>
                </a:cxn>
                <a:cxn ang="0">
                  <a:pos x="174" y="374"/>
                </a:cxn>
                <a:cxn ang="0">
                  <a:pos x="154" y="394"/>
                </a:cxn>
                <a:cxn ang="0">
                  <a:pos x="139" y="406"/>
                </a:cxn>
                <a:cxn ang="0">
                  <a:pos x="103" y="431"/>
                </a:cxn>
                <a:cxn ang="0">
                  <a:pos x="33" y="358"/>
                </a:cxn>
                <a:cxn ang="0">
                  <a:pos x="12" y="300"/>
                </a:cxn>
                <a:cxn ang="0">
                  <a:pos x="4" y="206"/>
                </a:cxn>
                <a:cxn ang="0">
                  <a:pos x="0" y="138"/>
                </a:cxn>
                <a:cxn ang="0">
                  <a:pos x="8" y="74"/>
                </a:cxn>
                <a:cxn ang="0">
                  <a:pos x="27" y="38"/>
                </a:cxn>
                <a:cxn ang="0">
                  <a:pos x="69" y="13"/>
                </a:cxn>
                <a:cxn ang="0">
                  <a:pos x="108" y="6"/>
                </a:cxn>
                <a:cxn ang="0">
                  <a:pos x="182" y="0"/>
                </a:cxn>
                <a:cxn ang="0">
                  <a:pos x="255" y="4"/>
                </a:cxn>
                <a:cxn ang="0">
                  <a:pos x="345" y="19"/>
                </a:cxn>
                <a:cxn ang="0">
                  <a:pos x="386" y="40"/>
                </a:cxn>
                <a:cxn ang="0">
                  <a:pos x="406" y="60"/>
                </a:cxn>
                <a:cxn ang="0">
                  <a:pos x="427" y="91"/>
                </a:cxn>
                <a:cxn ang="0">
                  <a:pos x="423" y="107"/>
                </a:cxn>
                <a:cxn ang="0">
                  <a:pos x="393" y="124"/>
                </a:cxn>
              </a:cxnLst>
              <a:rect l="0" t="0" r="r" b="b"/>
              <a:pathLst>
                <a:path w="427" h="431">
                  <a:moveTo>
                    <a:pt x="393" y="124"/>
                  </a:moveTo>
                  <a:lnTo>
                    <a:pt x="328" y="114"/>
                  </a:lnTo>
                  <a:lnTo>
                    <a:pt x="285" y="120"/>
                  </a:lnTo>
                  <a:lnTo>
                    <a:pt x="259" y="150"/>
                  </a:lnTo>
                  <a:lnTo>
                    <a:pt x="275" y="187"/>
                  </a:lnTo>
                  <a:lnTo>
                    <a:pt x="295" y="201"/>
                  </a:lnTo>
                  <a:lnTo>
                    <a:pt x="301" y="235"/>
                  </a:lnTo>
                  <a:lnTo>
                    <a:pt x="289" y="258"/>
                  </a:lnTo>
                  <a:lnTo>
                    <a:pt x="299" y="292"/>
                  </a:lnTo>
                  <a:lnTo>
                    <a:pt x="273" y="292"/>
                  </a:lnTo>
                  <a:lnTo>
                    <a:pt x="266" y="253"/>
                  </a:lnTo>
                  <a:lnTo>
                    <a:pt x="249" y="235"/>
                  </a:lnTo>
                  <a:lnTo>
                    <a:pt x="217" y="235"/>
                  </a:lnTo>
                  <a:lnTo>
                    <a:pt x="186" y="244"/>
                  </a:lnTo>
                  <a:lnTo>
                    <a:pt x="176" y="270"/>
                  </a:lnTo>
                  <a:lnTo>
                    <a:pt x="172" y="306"/>
                  </a:lnTo>
                  <a:lnTo>
                    <a:pt x="176" y="332"/>
                  </a:lnTo>
                  <a:lnTo>
                    <a:pt x="176" y="351"/>
                  </a:lnTo>
                  <a:lnTo>
                    <a:pt x="174" y="374"/>
                  </a:lnTo>
                  <a:lnTo>
                    <a:pt x="154" y="394"/>
                  </a:lnTo>
                  <a:lnTo>
                    <a:pt x="139" y="406"/>
                  </a:lnTo>
                  <a:lnTo>
                    <a:pt x="103" y="431"/>
                  </a:lnTo>
                  <a:lnTo>
                    <a:pt x="33" y="358"/>
                  </a:lnTo>
                  <a:lnTo>
                    <a:pt x="12" y="300"/>
                  </a:lnTo>
                  <a:lnTo>
                    <a:pt x="4" y="206"/>
                  </a:lnTo>
                  <a:lnTo>
                    <a:pt x="0" y="138"/>
                  </a:lnTo>
                  <a:lnTo>
                    <a:pt x="8" y="74"/>
                  </a:lnTo>
                  <a:lnTo>
                    <a:pt x="27" y="38"/>
                  </a:lnTo>
                  <a:lnTo>
                    <a:pt x="69" y="13"/>
                  </a:lnTo>
                  <a:lnTo>
                    <a:pt x="108" y="6"/>
                  </a:lnTo>
                  <a:lnTo>
                    <a:pt x="182" y="0"/>
                  </a:lnTo>
                  <a:lnTo>
                    <a:pt x="255" y="4"/>
                  </a:lnTo>
                  <a:lnTo>
                    <a:pt x="345" y="19"/>
                  </a:lnTo>
                  <a:lnTo>
                    <a:pt x="386" y="40"/>
                  </a:lnTo>
                  <a:lnTo>
                    <a:pt x="406" y="60"/>
                  </a:lnTo>
                  <a:lnTo>
                    <a:pt x="427" y="91"/>
                  </a:lnTo>
                  <a:lnTo>
                    <a:pt x="423" y="107"/>
                  </a:lnTo>
                  <a:lnTo>
                    <a:pt x="393" y="124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7" name="Freeform 119"/>
            <p:cNvSpPr>
              <a:spLocks/>
            </p:cNvSpPr>
            <p:nvPr/>
          </p:nvSpPr>
          <p:spPr bwMode="auto">
            <a:xfrm flipH="1">
              <a:off x="3903" y="2210"/>
              <a:ext cx="145" cy="144"/>
            </a:xfrm>
            <a:custGeom>
              <a:avLst/>
              <a:gdLst/>
              <a:ahLst/>
              <a:cxnLst>
                <a:cxn ang="0">
                  <a:pos x="389" y="63"/>
                </a:cxn>
                <a:cxn ang="0">
                  <a:pos x="396" y="97"/>
                </a:cxn>
                <a:cxn ang="0">
                  <a:pos x="303" y="101"/>
                </a:cxn>
                <a:cxn ang="0">
                  <a:pos x="220" y="81"/>
                </a:cxn>
                <a:cxn ang="0">
                  <a:pos x="260" y="94"/>
                </a:cxn>
                <a:cxn ang="0">
                  <a:pos x="269" y="108"/>
                </a:cxn>
                <a:cxn ang="0">
                  <a:pos x="228" y="105"/>
                </a:cxn>
                <a:cxn ang="0">
                  <a:pos x="219" y="110"/>
                </a:cxn>
                <a:cxn ang="0">
                  <a:pos x="242" y="138"/>
                </a:cxn>
                <a:cxn ang="0">
                  <a:pos x="235" y="144"/>
                </a:cxn>
                <a:cxn ang="0">
                  <a:pos x="258" y="179"/>
                </a:cxn>
                <a:cxn ang="0">
                  <a:pos x="182" y="163"/>
                </a:cxn>
                <a:cxn ang="0">
                  <a:pos x="281" y="200"/>
                </a:cxn>
                <a:cxn ang="0">
                  <a:pos x="226" y="193"/>
                </a:cxn>
                <a:cxn ang="0">
                  <a:pos x="275" y="217"/>
                </a:cxn>
                <a:cxn ang="0">
                  <a:pos x="260" y="229"/>
                </a:cxn>
                <a:cxn ang="0">
                  <a:pos x="180" y="221"/>
                </a:cxn>
                <a:cxn ang="0">
                  <a:pos x="122" y="227"/>
                </a:cxn>
                <a:cxn ang="0">
                  <a:pos x="125" y="244"/>
                </a:cxn>
                <a:cxn ang="0">
                  <a:pos x="112" y="252"/>
                </a:cxn>
                <a:cxn ang="0">
                  <a:pos x="159" y="285"/>
                </a:cxn>
                <a:cxn ang="0">
                  <a:pos x="116" y="283"/>
                </a:cxn>
                <a:cxn ang="0">
                  <a:pos x="159" y="328"/>
                </a:cxn>
                <a:cxn ang="0">
                  <a:pos x="129" y="326"/>
                </a:cxn>
                <a:cxn ang="0">
                  <a:pos x="142" y="376"/>
                </a:cxn>
                <a:cxn ang="0">
                  <a:pos x="89" y="303"/>
                </a:cxn>
                <a:cxn ang="0">
                  <a:pos x="139" y="385"/>
                </a:cxn>
                <a:cxn ang="0">
                  <a:pos x="79" y="354"/>
                </a:cxn>
                <a:cxn ang="0">
                  <a:pos x="93" y="386"/>
                </a:cxn>
                <a:cxn ang="0">
                  <a:pos x="61" y="385"/>
                </a:cxn>
                <a:cxn ang="0">
                  <a:pos x="10" y="247"/>
                </a:cxn>
                <a:cxn ang="0">
                  <a:pos x="35" y="163"/>
                </a:cxn>
                <a:cxn ang="0">
                  <a:pos x="79" y="170"/>
                </a:cxn>
                <a:cxn ang="0">
                  <a:pos x="4" y="142"/>
                </a:cxn>
                <a:cxn ang="0">
                  <a:pos x="54" y="90"/>
                </a:cxn>
                <a:cxn ang="0">
                  <a:pos x="87" y="90"/>
                </a:cxn>
                <a:cxn ang="0">
                  <a:pos x="19" y="44"/>
                </a:cxn>
                <a:cxn ang="0">
                  <a:pos x="99" y="26"/>
                </a:cxn>
                <a:cxn ang="0">
                  <a:pos x="77" y="9"/>
                </a:cxn>
                <a:cxn ang="0">
                  <a:pos x="176" y="7"/>
                </a:cxn>
                <a:cxn ang="0">
                  <a:pos x="215" y="21"/>
                </a:cxn>
                <a:cxn ang="0">
                  <a:pos x="222" y="2"/>
                </a:cxn>
                <a:cxn ang="0">
                  <a:pos x="300" y="34"/>
                </a:cxn>
                <a:cxn ang="0">
                  <a:pos x="287" y="9"/>
                </a:cxn>
              </a:cxnLst>
              <a:rect l="0" t="0" r="r" b="b"/>
              <a:pathLst>
                <a:path w="405" h="413">
                  <a:moveTo>
                    <a:pt x="338" y="26"/>
                  </a:moveTo>
                  <a:lnTo>
                    <a:pt x="373" y="40"/>
                  </a:lnTo>
                  <a:lnTo>
                    <a:pt x="389" y="63"/>
                  </a:lnTo>
                  <a:lnTo>
                    <a:pt x="398" y="77"/>
                  </a:lnTo>
                  <a:lnTo>
                    <a:pt x="405" y="88"/>
                  </a:lnTo>
                  <a:lnTo>
                    <a:pt x="396" y="97"/>
                  </a:lnTo>
                  <a:lnTo>
                    <a:pt x="379" y="108"/>
                  </a:lnTo>
                  <a:lnTo>
                    <a:pt x="335" y="101"/>
                  </a:lnTo>
                  <a:lnTo>
                    <a:pt x="303" y="101"/>
                  </a:lnTo>
                  <a:lnTo>
                    <a:pt x="281" y="90"/>
                  </a:lnTo>
                  <a:lnTo>
                    <a:pt x="249" y="83"/>
                  </a:lnTo>
                  <a:lnTo>
                    <a:pt x="220" y="81"/>
                  </a:lnTo>
                  <a:lnTo>
                    <a:pt x="186" y="83"/>
                  </a:lnTo>
                  <a:lnTo>
                    <a:pt x="235" y="88"/>
                  </a:lnTo>
                  <a:lnTo>
                    <a:pt x="260" y="94"/>
                  </a:lnTo>
                  <a:lnTo>
                    <a:pt x="277" y="101"/>
                  </a:lnTo>
                  <a:lnTo>
                    <a:pt x="281" y="104"/>
                  </a:lnTo>
                  <a:lnTo>
                    <a:pt x="269" y="108"/>
                  </a:lnTo>
                  <a:lnTo>
                    <a:pt x="260" y="118"/>
                  </a:lnTo>
                  <a:lnTo>
                    <a:pt x="242" y="108"/>
                  </a:lnTo>
                  <a:lnTo>
                    <a:pt x="228" y="105"/>
                  </a:lnTo>
                  <a:lnTo>
                    <a:pt x="199" y="99"/>
                  </a:lnTo>
                  <a:lnTo>
                    <a:pt x="189" y="99"/>
                  </a:lnTo>
                  <a:lnTo>
                    <a:pt x="219" y="110"/>
                  </a:lnTo>
                  <a:lnTo>
                    <a:pt x="240" y="120"/>
                  </a:lnTo>
                  <a:lnTo>
                    <a:pt x="253" y="128"/>
                  </a:lnTo>
                  <a:lnTo>
                    <a:pt x="242" y="138"/>
                  </a:lnTo>
                  <a:lnTo>
                    <a:pt x="219" y="130"/>
                  </a:lnTo>
                  <a:lnTo>
                    <a:pt x="199" y="126"/>
                  </a:lnTo>
                  <a:lnTo>
                    <a:pt x="235" y="144"/>
                  </a:lnTo>
                  <a:lnTo>
                    <a:pt x="247" y="153"/>
                  </a:lnTo>
                  <a:lnTo>
                    <a:pt x="251" y="170"/>
                  </a:lnTo>
                  <a:lnTo>
                    <a:pt x="258" y="179"/>
                  </a:lnTo>
                  <a:lnTo>
                    <a:pt x="235" y="168"/>
                  </a:lnTo>
                  <a:lnTo>
                    <a:pt x="215" y="165"/>
                  </a:lnTo>
                  <a:lnTo>
                    <a:pt x="182" y="163"/>
                  </a:lnTo>
                  <a:lnTo>
                    <a:pt x="231" y="177"/>
                  </a:lnTo>
                  <a:lnTo>
                    <a:pt x="261" y="189"/>
                  </a:lnTo>
                  <a:lnTo>
                    <a:pt x="281" y="200"/>
                  </a:lnTo>
                  <a:lnTo>
                    <a:pt x="283" y="215"/>
                  </a:lnTo>
                  <a:lnTo>
                    <a:pt x="260" y="204"/>
                  </a:lnTo>
                  <a:lnTo>
                    <a:pt x="226" y="193"/>
                  </a:lnTo>
                  <a:lnTo>
                    <a:pt x="211" y="193"/>
                  </a:lnTo>
                  <a:lnTo>
                    <a:pt x="247" y="205"/>
                  </a:lnTo>
                  <a:lnTo>
                    <a:pt x="275" y="217"/>
                  </a:lnTo>
                  <a:lnTo>
                    <a:pt x="285" y="227"/>
                  </a:lnTo>
                  <a:lnTo>
                    <a:pt x="281" y="238"/>
                  </a:lnTo>
                  <a:lnTo>
                    <a:pt x="260" y="229"/>
                  </a:lnTo>
                  <a:lnTo>
                    <a:pt x="239" y="221"/>
                  </a:lnTo>
                  <a:lnTo>
                    <a:pt x="197" y="219"/>
                  </a:lnTo>
                  <a:lnTo>
                    <a:pt x="180" y="221"/>
                  </a:lnTo>
                  <a:lnTo>
                    <a:pt x="141" y="223"/>
                  </a:lnTo>
                  <a:lnTo>
                    <a:pt x="95" y="217"/>
                  </a:lnTo>
                  <a:lnTo>
                    <a:pt x="122" y="227"/>
                  </a:lnTo>
                  <a:lnTo>
                    <a:pt x="170" y="236"/>
                  </a:lnTo>
                  <a:lnTo>
                    <a:pt x="161" y="252"/>
                  </a:lnTo>
                  <a:lnTo>
                    <a:pt x="125" y="244"/>
                  </a:lnTo>
                  <a:lnTo>
                    <a:pt x="93" y="232"/>
                  </a:lnTo>
                  <a:lnTo>
                    <a:pt x="70" y="221"/>
                  </a:lnTo>
                  <a:lnTo>
                    <a:pt x="112" y="252"/>
                  </a:lnTo>
                  <a:lnTo>
                    <a:pt x="139" y="260"/>
                  </a:lnTo>
                  <a:lnTo>
                    <a:pt x="161" y="267"/>
                  </a:lnTo>
                  <a:lnTo>
                    <a:pt x="159" y="285"/>
                  </a:lnTo>
                  <a:lnTo>
                    <a:pt x="125" y="279"/>
                  </a:lnTo>
                  <a:lnTo>
                    <a:pt x="101" y="271"/>
                  </a:lnTo>
                  <a:lnTo>
                    <a:pt x="116" y="283"/>
                  </a:lnTo>
                  <a:lnTo>
                    <a:pt x="144" y="290"/>
                  </a:lnTo>
                  <a:lnTo>
                    <a:pt x="159" y="292"/>
                  </a:lnTo>
                  <a:lnTo>
                    <a:pt x="159" y="328"/>
                  </a:lnTo>
                  <a:lnTo>
                    <a:pt x="127" y="315"/>
                  </a:lnTo>
                  <a:lnTo>
                    <a:pt x="103" y="306"/>
                  </a:lnTo>
                  <a:lnTo>
                    <a:pt x="129" y="326"/>
                  </a:lnTo>
                  <a:lnTo>
                    <a:pt x="162" y="340"/>
                  </a:lnTo>
                  <a:lnTo>
                    <a:pt x="161" y="356"/>
                  </a:lnTo>
                  <a:lnTo>
                    <a:pt x="142" y="376"/>
                  </a:lnTo>
                  <a:lnTo>
                    <a:pt x="125" y="354"/>
                  </a:lnTo>
                  <a:lnTo>
                    <a:pt x="103" y="328"/>
                  </a:lnTo>
                  <a:lnTo>
                    <a:pt x="89" y="303"/>
                  </a:lnTo>
                  <a:lnTo>
                    <a:pt x="103" y="342"/>
                  </a:lnTo>
                  <a:lnTo>
                    <a:pt x="116" y="356"/>
                  </a:lnTo>
                  <a:lnTo>
                    <a:pt x="139" y="385"/>
                  </a:lnTo>
                  <a:lnTo>
                    <a:pt x="122" y="404"/>
                  </a:lnTo>
                  <a:lnTo>
                    <a:pt x="97" y="381"/>
                  </a:lnTo>
                  <a:lnTo>
                    <a:pt x="79" y="354"/>
                  </a:lnTo>
                  <a:lnTo>
                    <a:pt x="61" y="326"/>
                  </a:lnTo>
                  <a:lnTo>
                    <a:pt x="77" y="368"/>
                  </a:lnTo>
                  <a:lnTo>
                    <a:pt x="93" y="386"/>
                  </a:lnTo>
                  <a:lnTo>
                    <a:pt x="108" y="406"/>
                  </a:lnTo>
                  <a:lnTo>
                    <a:pt x="95" y="413"/>
                  </a:lnTo>
                  <a:lnTo>
                    <a:pt x="61" y="385"/>
                  </a:lnTo>
                  <a:lnTo>
                    <a:pt x="30" y="340"/>
                  </a:lnTo>
                  <a:lnTo>
                    <a:pt x="19" y="306"/>
                  </a:lnTo>
                  <a:lnTo>
                    <a:pt x="10" y="247"/>
                  </a:lnTo>
                  <a:lnTo>
                    <a:pt x="6" y="204"/>
                  </a:lnTo>
                  <a:lnTo>
                    <a:pt x="0" y="153"/>
                  </a:lnTo>
                  <a:lnTo>
                    <a:pt x="35" y="163"/>
                  </a:lnTo>
                  <a:lnTo>
                    <a:pt x="72" y="177"/>
                  </a:lnTo>
                  <a:lnTo>
                    <a:pt x="129" y="191"/>
                  </a:lnTo>
                  <a:lnTo>
                    <a:pt x="79" y="170"/>
                  </a:lnTo>
                  <a:lnTo>
                    <a:pt x="59" y="159"/>
                  </a:lnTo>
                  <a:lnTo>
                    <a:pt x="23" y="146"/>
                  </a:lnTo>
                  <a:lnTo>
                    <a:pt x="4" y="142"/>
                  </a:lnTo>
                  <a:lnTo>
                    <a:pt x="4" y="116"/>
                  </a:lnTo>
                  <a:lnTo>
                    <a:pt x="8" y="83"/>
                  </a:lnTo>
                  <a:lnTo>
                    <a:pt x="54" y="90"/>
                  </a:lnTo>
                  <a:lnTo>
                    <a:pt x="84" y="99"/>
                  </a:lnTo>
                  <a:lnTo>
                    <a:pt x="120" y="116"/>
                  </a:lnTo>
                  <a:lnTo>
                    <a:pt x="87" y="90"/>
                  </a:lnTo>
                  <a:lnTo>
                    <a:pt x="48" y="79"/>
                  </a:lnTo>
                  <a:lnTo>
                    <a:pt x="10" y="70"/>
                  </a:lnTo>
                  <a:lnTo>
                    <a:pt x="19" y="44"/>
                  </a:lnTo>
                  <a:lnTo>
                    <a:pt x="30" y="28"/>
                  </a:lnTo>
                  <a:lnTo>
                    <a:pt x="65" y="18"/>
                  </a:lnTo>
                  <a:lnTo>
                    <a:pt x="99" y="26"/>
                  </a:lnTo>
                  <a:lnTo>
                    <a:pt x="129" y="48"/>
                  </a:lnTo>
                  <a:lnTo>
                    <a:pt x="108" y="23"/>
                  </a:lnTo>
                  <a:lnTo>
                    <a:pt x="77" y="9"/>
                  </a:lnTo>
                  <a:lnTo>
                    <a:pt x="112" y="4"/>
                  </a:lnTo>
                  <a:lnTo>
                    <a:pt x="139" y="2"/>
                  </a:lnTo>
                  <a:lnTo>
                    <a:pt x="176" y="7"/>
                  </a:lnTo>
                  <a:lnTo>
                    <a:pt x="202" y="25"/>
                  </a:lnTo>
                  <a:lnTo>
                    <a:pt x="242" y="32"/>
                  </a:lnTo>
                  <a:lnTo>
                    <a:pt x="215" y="21"/>
                  </a:lnTo>
                  <a:lnTo>
                    <a:pt x="195" y="7"/>
                  </a:lnTo>
                  <a:lnTo>
                    <a:pt x="182" y="0"/>
                  </a:lnTo>
                  <a:lnTo>
                    <a:pt x="222" y="2"/>
                  </a:lnTo>
                  <a:lnTo>
                    <a:pt x="258" y="4"/>
                  </a:lnTo>
                  <a:lnTo>
                    <a:pt x="279" y="13"/>
                  </a:lnTo>
                  <a:lnTo>
                    <a:pt x="300" y="34"/>
                  </a:lnTo>
                  <a:lnTo>
                    <a:pt x="318" y="61"/>
                  </a:lnTo>
                  <a:lnTo>
                    <a:pt x="309" y="30"/>
                  </a:lnTo>
                  <a:lnTo>
                    <a:pt x="287" y="9"/>
                  </a:lnTo>
                  <a:lnTo>
                    <a:pt x="338" y="2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 flipH="1">
              <a:off x="3595" y="2572"/>
              <a:ext cx="158" cy="95"/>
              <a:chOff x="2648" y="2214"/>
              <a:chExt cx="63" cy="39"/>
            </a:xfrm>
          </p:grpSpPr>
          <p:sp>
            <p:nvSpPr>
              <p:cNvPr id="739449" name="Freeform 121"/>
              <p:cNvSpPr>
                <a:spLocks/>
              </p:cNvSpPr>
              <p:nvPr/>
            </p:nvSpPr>
            <p:spPr bwMode="auto">
              <a:xfrm>
                <a:off x="2648" y="2214"/>
                <a:ext cx="63" cy="39"/>
              </a:xfrm>
              <a:custGeom>
                <a:avLst/>
                <a:gdLst/>
                <a:ahLst/>
                <a:cxnLst>
                  <a:cxn ang="0">
                    <a:pos x="0" y="163"/>
                  </a:cxn>
                  <a:cxn ang="0">
                    <a:pos x="55" y="151"/>
                  </a:cxn>
                  <a:cxn ang="0">
                    <a:pos x="75" y="147"/>
                  </a:cxn>
                  <a:cxn ang="0">
                    <a:pos x="87" y="135"/>
                  </a:cxn>
                  <a:cxn ang="0">
                    <a:pos x="100" y="117"/>
                  </a:cxn>
                  <a:cxn ang="0">
                    <a:pos x="127" y="92"/>
                  </a:cxn>
                  <a:cxn ang="0">
                    <a:pos x="176" y="51"/>
                  </a:cxn>
                  <a:cxn ang="0">
                    <a:pos x="184" y="37"/>
                  </a:cxn>
                  <a:cxn ang="0">
                    <a:pos x="197" y="25"/>
                  </a:cxn>
                  <a:cxn ang="0">
                    <a:pos x="223" y="21"/>
                  </a:cxn>
                  <a:cxn ang="0">
                    <a:pos x="300" y="8"/>
                  </a:cxn>
                  <a:cxn ang="0">
                    <a:pos x="321" y="0"/>
                  </a:cxn>
                  <a:cxn ang="0">
                    <a:pos x="341" y="10"/>
                  </a:cxn>
                  <a:cxn ang="0">
                    <a:pos x="351" y="18"/>
                  </a:cxn>
                  <a:cxn ang="0">
                    <a:pos x="396" y="33"/>
                  </a:cxn>
                  <a:cxn ang="0">
                    <a:pos x="414" y="40"/>
                  </a:cxn>
                  <a:cxn ang="0">
                    <a:pos x="420" y="47"/>
                  </a:cxn>
                  <a:cxn ang="0">
                    <a:pos x="429" y="73"/>
                  </a:cxn>
                  <a:cxn ang="0">
                    <a:pos x="433" y="86"/>
                  </a:cxn>
                  <a:cxn ang="0">
                    <a:pos x="437" y="94"/>
                  </a:cxn>
                  <a:cxn ang="0">
                    <a:pos x="443" y="107"/>
                  </a:cxn>
                  <a:cxn ang="0">
                    <a:pos x="443" y="116"/>
                  </a:cxn>
                  <a:cxn ang="0">
                    <a:pos x="434" y="123"/>
                  </a:cxn>
                  <a:cxn ang="0">
                    <a:pos x="416" y="122"/>
                  </a:cxn>
                  <a:cxn ang="0">
                    <a:pos x="387" y="109"/>
                  </a:cxn>
                  <a:cxn ang="0">
                    <a:pos x="351" y="102"/>
                  </a:cxn>
                  <a:cxn ang="0">
                    <a:pos x="317" y="107"/>
                  </a:cxn>
                  <a:cxn ang="0">
                    <a:pos x="353" y="115"/>
                  </a:cxn>
                  <a:cxn ang="0">
                    <a:pos x="376" y="123"/>
                  </a:cxn>
                  <a:cxn ang="0">
                    <a:pos x="405" y="135"/>
                  </a:cxn>
                  <a:cxn ang="0">
                    <a:pos x="412" y="145"/>
                  </a:cxn>
                  <a:cxn ang="0">
                    <a:pos x="412" y="155"/>
                  </a:cxn>
                  <a:cxn ang="0">
                    <a:pos x="401" y="163"/>
                  </a:cxn>
                  <a:cxn ang="0">
                    <a:pos x="388" y="161"/>
                  </a:cxn>
                  <a:cxn ang="0">
                    <a:pos x="349" y="151"/>
                  </a:cxn>
                  <a:cxn ang="0">
                    <a:pos x="313" y="149"/>
                  </a:cxn>
                  <a:cxn ang="0">
                    <a:pos x="286" y="151"/>
                  </a:cxn>
                  <a:cxn ang="0">
                    <a:pos x="270" y="161"/>
                  </a:cxn>
                  <a:cxn ang="0">
                    <a:pos x="252" y="180"/>
                  </a:cxn>
                  <a:cxn ang="0">
                    <a:pos x="238" y="200"/>
                  </a:cxn>
                  <a:cxn ang="0">
                    <a:pos x="224" y="220"/>
                  </a:cxn>
                  <a:cxn ang="0">
                    <a:pos x="211" y="236"/>
                  </a:cxn>
                  <a:cxn ang="0">
                    <a:pos x="190" y="251"/>
                  </a:cxn>
                  <a:cxn ang="0">
                    <a:pos x="170" y="255"/>
                  </a:cxn>
                  <a:cxn ang="0">
                    <a:pos x="147" y="257"/>
                  </a:cxn>
                  <a:cxn ang="0">
                    <a:pos x="121" y="255"/>
                  </a:cxn>
                  <a:cxn ang="0">
                    <a:pos x="100" y="253"/>
                  </a:cxn>
                  <a:cxn ang="0">
                    <a:pos x="73" y="260"/>
                  </a:cxn>
                  <a:cxn ang="0">
                    <a:pos x="0" y="274"/>
                  </a:cxn>
                  <a:cxn ang="0">
                    <a:pos x="0" y="163"/>
                  </a:cxn>
                </a:cxnLst>
                <a:rect l="0" t="0" r="r" b="b"/>
                <a:pathLst>
                  <a:path w="443" h="274">
                    <a:moveTo>
                      <a:pt x="0" y="163"/>
                    </a:moveTo>
                    <a:lnTo>
                      <a:pt x="55" y="151"/>
                    </a:lnTo>
                    <a:lnTo>
                      <a:pt x="75" y="147"/>
                    </a:lnTo>
                    <a:lnTo>
                      <a:pt x="87" y="135"/>
                    </a:lnTo>
                    <a:lnTo>
                      <a:pt x="100" y="117"/>
                    </a:lnTo>
                    <a:lnTo>
                      <a:pt x="127" y="92"/>
                    </a:lnTo>
                    <a:lnTo>
                      <a:pt x="176" y="51"/>
                    </a:lnTo>
                    <a:lnTo>
                      <a:pt x="184" y="37"/>
                    </a:lnTo>
                    <a:lnTo>
                      <a:pt x="197" y="25"/>
                    </a:lnTo>
                    <a:lnTo>
                      <a:pt x="223" y="21"/>
                    </a:lnTo>
                    <a:lnTo>
                      <a:pt x="300" y="8"/>
                    </a:lnTo>
                    <a:lnTo>
                      <a:pt x="321" y="0"/>
                    </a:lnTo>
                    <a:lnTo>
                      <a:pt x="341" y="10"/>
                    </a:lnTo>
                    <a:lnTo>
                      <a:pt x="351" y="18"/>
                    </a:lnTo>
                    <a:lnTo>
                      <a:pt x="396" y="33"/>
                    </a:lnTo>
                    <a:lnTo>
                      <a:pt x="414" y="40"/>
                    </a:lnTo>
                    <a:lnTo>
                      <a:pt x="420" y="47"/>
                    </a:lnTo>
                    <a:lnTo>
                      <a:pt x="429" y="73"/>
                    </a:lnTo>
                    <a:lnTo>
                      <a:pt x="433" y="86"/>
                    </a:lnTo>
                    <a:lnTo>
                      <a:pt x="437" y="94"/>
                    </a:lnTo>
                    <a:lnTo>
                      <a:pt x="443" y="107"/>
                    </a:lnTo>
                    <a:lnTo>
                      <a:pt x="443" y="116"/>
                    </a:lnTo>
                    <a:lnTo>
                      <a:pt x="434" y="123"/>
                    </a:lnTo>
                    <a:lnTo>
                      <a:pt x="416" y="122"/>
                    </a:lnTo>
                    <a:lnTo>
                      <a:pt x="387" y="109"/>
                    </a:lnTo>
                    <a:lnTo>
                      <a:pt x="351" y="102"/>
                    </a:lnTo>
                    <a:lnTo>
                      <a:pt x="317" y="107"/>
                    </a:lnTo>
                    <a:lnTo>
                      <a:pt x="353" y="115"/>
                    </a:lnTo>
                    <a:lnTo>
                      <a:pt x="376" y="123"/>
                    </a:lnTo>
                    <a:lnTo>
                      <a:pt x="405" y="135"/>
                    </a:lnTo>
                    <a:lnTo>
                      <a:pt x="412" y="145"/>
                    </a:lnTo>
                    <a:lnTo>
                      <a:pt x="412" y="155"/>
                    </a:lnTo>
                    <a:lnTo>
                      <a:pt x="401" y="163"/>
                    </a:lnTo>
                    <a:lnTo>
                      <a:pt x="388" y="161"/>
                    </a:lnTo>
                    <a:lnTo>
                      <a:pt x="349" y="151"/>
                    </a:lnTo>
                    <a:lnTo>
                      <a:pt x="313" y="149"/>
                    </a:lnTo>
                    <a:lnTo>
                      <a:pt x="286" y="151"/>
                    </a:lnTo>
                    <a:lnTo>
                      <a:pt x="270" y="161"/>
                    </a:lnTo>
                    <a:lnTo>
                      <a:pt x="252" y="180"/>
                    </a:lnTo>
                    <a:lnTo>
                      <a:pt x="238" y="200"/>
                    </a:lnTo>
                    <a:lnTo>
                      <a:pt x="224" y="220"/>
                    </a:lnTo>
                    <a:lnTo>
                      <a:pt x="211" y="236"/>
                    </a:lnTo>
                    <a:lnTo>
                      <a:pt x="190" y="251"/>
                    </a:lnTo>
                    <a:lnTo>
                      <a:pt x="170" y="255"/>
                    </a:lnTo>
                    <a:lnTo>
                      <a:pt x="147" y="257"/>
                    </a:lnTo>
                    <a:lnTo>
                      <a:pt x="121" y="255"/>
                    </a:lnTo>
                    <a:lnTo>
                      <a:pt x="100" y="253"/>
                    </a:lnTo>
                    <a:lnTo>
                      <a:pt x="73" y="260"/>
                    </a:lnTo>
                    <a:lnTo>
                      <a:pt x="0" y="274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0" name="Freeform 122"/>
              <p:cNvSpPr>
                <a:spLocks/>
              </p:cNvSpPr>
              <p:nvPr/>
            </p:nvSpPr>
            <p:spPr bwMode="auto">
              <a:xfrm>
                <a:off x="2688" y="2221"/>
                <a:ext cx="20" cy="5"/>
              </a:xfrm>
              <a:custGeom>
                <a:avLst/>
                <a:gdLst/>
                <a:ahLst/>
                <a:cxnLst>
                  <a:cxn ang="0">
                    <a:pos x="141" y="32"/>
                  </a:cxn>
                  <a:cxn ang="0">
                    <a:pos x="117" y="21"/>
                  </a:cxn>
                  <a:cxn ang="0">
                    <a:pos x="97" y="18"/>
                  </a:cxn>
                  <a:cxn ang="0">
                    <a:pos x="74" y="11"/>
                  </a:cxn>
                  <a:cxn ang="0">
                    <a:pos x="54" y="6"/>
                  </a:cxn>
                  <a:cxn ang="0">
                    <a:pos x="22" y="9"/>
                  </a:cxn>
                  <a:cxn ang="0">
                    <a:pos x="0" y="11"/>
                  </a:cxn>
                  <a:cxn ang="0">
                    <a:pos x="33" y="4"/>
                  </a:cxn>
                  <a:cxn ang="0">
                    <a:pos x="61" y="0"/>
                  </a:cxn>
                  <a:cxn ang="0">
                    <a:pos x="97" y="15"/>
                  </a:cxn>
                  <a:cxn ang="0">
                    <a:pos x="117" y="17"/>
                  </a:cxn>
                  <a:cxn ang="0">
                    <a:pos x="139" y="27"/>
                  </a:cxn>
                  <a:cxn ang="0">
                    <a:pos x="141" y="32"/>
                  </a:cxn>
                </a:cxnLst>
                <a:rect l="0" t="0" r="r" b="b"/>
                <a:pathLst>
                  <a:path w="141" h="32">
                    <a:moveTo>
                      <a:pt x="141" y="32"/>
                    </a:moveTo>
                    <a:lnTo>
                      <a:pt x="117" y="21"/>
                    </a:lnTo>
                    <a:lnTo>
                      <a:pt x="97" y="18"/>
                    </a:lnTo>
                    <a:lnTo>
                      <a:pt x="74" y="11"/>
                    </a:lnTo>
                    <a:lnTo>
                      <a:pt x="54" y="6"/>
                    </a:lnTo>
                    <a:lnTo>
                      <a:pt x="22" y="9"/>
                    </a:lnTo>
                    <a:lnTo>
                      <a:pt x="0" y="11"/>
                    </a:lnTo>
                    <a:lnTo>
                      <a:pt x="33" y="4"/>
                    </a:lnTo>
                    <a:lnTo>
                      <a:pt x="61" y="0"/>
                    </a:lnTo>
                    <a:lnTo>
                      <a:pt x="97" y="15"/>
                    </a:lnTo>
                    <a:lnTo>
                      <a:pt x="117" y="17"/>
                    </a:lnTo>
                    <a:lnTo>
                      <a:pt x="139" y="27"/>
                    </a:lnTo>
                    <a:lnTo>
                      <a:pt x="141" y="3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1" name="Freeform 123"/>
              <p:cNvSpPr>
                <a:spLocks/>
              </p:cNvSpPr>
              <p:nvPr/>
            </p:nvSpPr>
            <p:spPr bwMode="auto">
              <a:xfrm>
                <a:off x="2680" y="2216"/>
                <a:ext cx="17" cy="3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100" y="1"/>
                  </a:cxn>
                  <a:cxn ang="0">
                    <a:pos x="119" y="7"/>
                  </a:cxn>
                  <a:cxn ang="0">
                    <a:pos x="106" y="6"/>
                  </a:cxn>
                  <a:cxn ang="0">
                    <a:pos x="88" y="3"/>
                  </a:cxn>
                  <a:cxn ang="0">
                    <a:pos x="49" y="13"/>
                  </a:cxn>
                  <a:cxn ang="0">
                    <a:pos x="28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26" y="14"/>
                  </a:cxn>
                  <a:cxn ang="0">
                    <a:pos x="57" y="7"/>
                  </a:cxn>
                  <a:cxn ang="0">
                    <a:pos x="86" y="0"/>
                  </a:cxn>
                </a:cxnLst>
                <a:rect l="0" t="0" r="r" b="b"/>
                <a:pathLst>
                  <a:path w="119" h="22">
                    <a:moveTo>
                      <a:pt x="86" y="0"/>
                    </a:moveTo>
                    <a:lnTo>
                      <a:pt x="100" y="1"/>
                    </a:lnTo>
                    <a:lnTo>
                      <a:pt x="119" y="7"/>
                    </a:lnTo>
                    <a:lnTo>
                      <a:pt x="106" y="6"/>
                    </a:lnTo>
                    <a:lnTo>
                      <a:pt x="88" y="3"/>
                    </a:lnTo>
                    <a:lnTo>
                      <a:pt x="49" y="13"/>
                    </a:lnTo>
                    <a:lnTo>
                      <a:pt x="28" y="18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26" y="14"/>
                    </a:lnTo>
                    <a:lnTo>
                      <a:pt x="57" y="7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2" name="Freeform 124"/>
              <p:cNvSpPr>
                <a:spLocks/>
              </p:cNvSpPr>
              <p:nvPr/>
            </p:nvSpPr>
            <p:spPr bwMode="auto">
              <a:xfrm>
                <a:off x="2687" y="2228"/>
                <a:ext cx="7" cy="2"/>
              </a:xfrm>
              <a:custGeom>
                <a:avLst/>
                <a:gdLst/>
                <a:ahLst/>
                <a:cxnLst>
                  <a:cxn ang="0">
                    <a:pos x="48" y="5"/>
                  </a:cxn>
                  <a:cxn ang="0">
                    <a:pos x="42" y="11"/>
                  </a:cxn>
                  <a:cxn ang="0">
                    <a:pos x="25" y="8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14" y="3"/>
                  </a:cxn>
                  <a:cxn ang="0">
                    <a:pos x="48" y="5"/>
                  </a:cxn>
                </a:cxnLst>
                <a:rect l="0" t="0" r="r" b="b"/>
                <a:pathLst>
                  <a:path w="48" h="11">
                    <a:moveTo>
                      <a:pt x="48" y="5"/>
                    </a:moveTo>
                    <a:lnTo>
                      <a:pt x="42" y="11"/>
                    </a:lnTo>
                    <a:lnTo>
                      <a:pt x="25" y="8"/>
                    </a:lnTo>
                    <a:lnTo>
                      <a:pt x="6" y="8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48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3" name="Freeform 125"/>
              <p:cNvSpPr>
                <a:spLocks/>
              </p:cNvSpPr>
              <p:nvPr/>
            </p:nvSpPr>
            <p:spPr bwMode="auto">
              <a:xfrm>
                <a:off x="2707" y="2227"/>
                <a:ext cx="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10" y="21"/>
                  </a:cxn>
                  <a:cxn ang="0">
                    <a:pos x="0" y="0"/>
                  </a:cxn>
                </a:cxnLst>
                <a:rect l="0" t="0" r="r" b="b"/>
                <a:pathLst>
                  <a:path w="10" h="21">
                    <a:moveTo>
                      <a:pt x="0" y="0"/>
                    </a:moveTo>
                    <a:lnTo>
                      <a:pt x="0" y="6"/>
                    </a:lnTo>
                    <a:lnTo>
                      <a:pt x="2" y="16"/>
                    </a:lnTo>
                    <a:lnTo>
                      <a:pt x="1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4" name="Freeform 126"/>
              <p:cNvSpPr>
                <a:spLocks/>
              </p:cNvSpPr>
              <p:nvPr/>
            </p:nvSpPr>
            <p:spPr bwMode="auto">
              <a:xfrm>
                <a:off x="2702" y="2234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9" y="11"/>
                  </a:cxn>
                  <a:cxn ang="0">
                    <a:pos x="0" y="0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2" y="6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5" name="Freeform 127"/>
              <p:cNvSpPr>
                <a:spLocks/>
              </p:cNvSpPr>
              <p:nvPr/>
            </p:nvSpPr>
            <p:spPr bwMode="auto">
              <a:xfrm>
                <a:off x="2678" y="2224"/>
                <a:ext cx="3" cy="4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0" y="27"/>
                  </a:cxn>
                  <a:cxn ang="0">
                    <a:pos x="23" y="0"/>
                  </a:cxn>
                </a:cxnLst>
                <a:rect l="0" t="0" r="r" b="b"/>
                <a:pathLst>
                  <a:path w="23" h="27">
                    <a:moveTo>
                      <a:pt x="23" y="0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6" name="Freeform 128"/>
              <p:cNvSpPr>
                <a:spLocks/>
              </p:cNvSpPr>
              <p:nvPr/>
            </p:nvSpPr>
            <p:spPr bwMode="auto">
              <a:xfrm>
                <a:off x="2665" y="2224"/>
                <a:ext cx="10" cy="10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59" y="22"/>
                  </a:cxn>
                  <a:cxn ang="0">
                    <a:pos x="44" y="41"/>
                  </a:cxn>
                  <a:cxn ang="0">
                    <a:pos x="0" y="73"/>
                  </a:cxn>
                  <a:cxn ang="0">
                    <a:pos x="41" y="34"/>
                  </a:cxn>
                  <a:cxn ang="0">
                    <a:pos x="71" y="0"/>
                  </a:cxn>
                </a:cxnLst>
                <a:rect l="0" t="0" r="r" b="b"/>
                <a:pathLst>
                  <a:path w="71" h="73">
                    <a:moveTo>
                      <a:pt x="71" y="0"/>
                    </a:moveTo>
                    <a:lnTo>
                      <a:pt x="59" y="22"/>
                    </a:lnTo>
                    <a:lnTo>
                      <a:pt x="44" y="41"/>
                    </a:lnTo>
                    <a:lnTo>
                      <a:pt x="0" y="73"/>
                    </a:lnTo>
                    <a:lnTo>
                      <a:pt x="41" y="34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7" name="Freeform 129"/>
              <p:cNvSpPr>
                <a:spLocks/>
              </p:cNvSpPr>
              <p:nvPr/>
            </p:nvSpPr>
            <p:spPr bwMode="auto">
              <a:xfrm>
                <a:off x="2660" y="2238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9"/>
                  </a:cxn>
                  <a:cxn ang="0">
                    <a:pos x="13" y="37"/>
                  </a:cxn>
                  <a:cxn ang="0">
                    <a:pos x="14" y="53"/>
                  </a:cxn>
                  <a:cxn ang="0">
                    <a:pos x="16" y="30"/>
                  </a:cxn>
                  <a:cxn ang="0">
                    <a:pos x="14" y="14"/>
                  </a:cxn>
                  <a:cxn ang="0">
                    <a:pos x="0" y="0"/>
                  </a:cxn>
                </a:cxnLst>
                <a:rect l="0" t="0" r="r" b="b"/>
                <a:pathLst>
                  <a:path w="16" h="53">
                    <a:moveTo>
                      <a:pt x="0" y="0"/>
                    </a:moveTo>
                    <a:lnTo>
                      <a:pt x="10" y="19"/>
                    </a:lnTo>
                    <a:lnTo>
                      <a:pt x="13" y="37"/>
                    </a:lnTo>
                    <a:lnTo>
                      <a:pt x="14" y="53"/>
                    </a:lnTo>
                    <a:lnTo>
                      <a:pt x="16" y="30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8" name="Freeform 130"/>
              <p:cNvSpPr>
                <a:spLocks/>
              </p:cNvSpPr>
              <p:nvPr/>
            </p:nvSpPr>
            <p:spPr bwMode="auto">
              <a:xfrm>
                <a:off x="2684" y="2231"/>
                <a:ext cx="1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8"/>
                  </a:cxn>
                  <a:cxn ang="0">
                    <a:pos x="8" y="19"/>
                  </a:cxn>
                  <a:cxn ang="0">
                    <a:pos x="2" y="0"/>
                  </a:cxn>
                </a:cxnLst>
                <a:rect l="0" t="0" r="r" b="b"/>
                <a:pathLst>
                  <a:path w="8" h="19">
                    <a:moveTo>
                      <a:pt x="2" y="0"/>
                    </a:moveTo>
                    <a:lnTo>
                      <a:pt x="0" y="8"/>
                    </a:lnTo>
                    <a:lnTo>
                      <a:pt x="8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31"/>
            <p:cNvGrpSpPr>
              <a:grpSpLocks/>
            </p:cNvGrpSpPr>
            <p:nvPr/>
          </p:nvGrpSpPr>
          <p:grpSpPr bwMode="auto">
            <a:xfrm flipH="1">
              <a:off x="3730" y="2363"/>
              <a:ext cx="365" cy="408"/>
              <a:chOff x="2511" y="2128"/>
              <a:chExt cx="146" cy="168"/>
            </a:xfrm>
          </p:grpSpPr>
          <p:sp>
            <p:nvSpPr>
              <p:cNvPr id="739460" name="Freeform 132"/>
              <p:cNvSpPr>
                <a:spLocks/>
              </p:cNvSpPr>
              <p:nvPr/>
            </p:nvSpPr>
            <p:spPr bwMode="auto">
              <a:xfrm>
                <a:off x="2590" y="2128"/>
                <a:ext cx="5" cy="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3" y="7"/>
                  </a:cxn>
                  <a:cxn ang="0">
                    <a:pos x="14" y="10"/>
                  </a:cxn>
                  <a:cxn ang="0">
                    <a:pos x="5" y="15"/>
                  </a:cxn>
                  <a:cxn ang="0">
                    <a:pos x="0" y="23"/>
                  </a:cxn>
                  <a:cxn ang="0">
                    <a:pos x="8" y="20"/>
                  </a:cxn>
                  <a:cxn ang="0">
                    <a:pos x="23" y="16"/>
                  </a:cxn>
                  <a:cxn ang="0">
                    <a:pos x="32" y="0"/>
                  </a:cxn>
                </a:cxnLst>
                <a:rect l="0" t="0" r="r" b="b"/>
                <a:pathLst>
                  <a:path w="32" h="23">
                    <a:moveTo>
                      <a:pt x="32" y="0"/>
                    </a:moveTo>
                    <a:lnTo>
                      <a:pt x="23" y="7"/>
                    </a:lnTo>
                    <a:lnTo>
                      <a:pt x="14" y="10"/>
                    </a:lnTo>
                    <a:lnTo>
                      <a:pt x="5" y="15"/>
                    </a:lnTo>
                    <a:lnTo>
                      <a:pt x="0" y="23"/>
                    </a:lnTo>
                    <a:lnTo>
                      <a:pt x="8" y="20"/>
                    </a:lnTo>
                    <a:lnTo>
                      <a:pt x="23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1" name="Freeform 133"/>
              <p:cNvSpPr>
                <a:spLocks/>
              </p:cNvSpPr>
              <p:nvPr/>
            </p:nvSpPr>
            <p:spPr bwMode="auto">
              <a:xfrm>
                <a:off x="2592" y="2134"/>
                <a:ext cx="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8" y="0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2" name="Freeform 134"/>
              <p:cNvSpPr>
                <a:spLocks/>
              </p:cNvSpPr>
              <p:nvPr/>
            </p:nvSpPr>
            <p:spPr bwMode="auto">
              <a:xfrm>
                <a:off x="2574" y="2150"/>
                <a:ext cx="39" cy="99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66" y="29"/>
                  </a:cxn>
                  <a:cxn ang="0">
                    <a:pos x="74" y="70"/>
                  </a:cxn>
                  <a:cxn ang="0">
                    <a:pos x="113" y="110"/>
                  </a:cxn>
                  <a:cxn ang="0">
                    <a:pos x="194" y="296"/>
                  </a:cxn>
                  <a:cxn ang="0">
                    <a:pos x="239" y="466"/>
                  </a:cxn>
                  <a:cxn ang="0">
                    <a:pos x="274" y="693"/>
                  </a:cxn>
                  <a:cxn ang="0">
                    <a:pos x="161" y="592"/>
                  </a:cxn>
                  <a:cxn ang="0">
                    <a:pos x="0" y="90"/>
                  </a:cxn>
                  <a:cxn ang="0">
                    <a:pos x="40" y="0"/>
                  </a:cxn>
                </a:cxnLst>
                <a:rect l="0" t="0" r="r" b="b"/>
                <a:pathLst>
                  <a:path w="274" h="693">
                    <a:moveTo>
                      <a:pt x="40" y="0"/>
                    </a:moveTo>
                    <a:lnTo>
                      <a:pt x="66" y="29"/>
                    </a:lnTo>
                    <a:lnTo>
                      <a:pt x="74" y="70"/>
                    </a:lnTo>
                    <a:lnTo>
                      <a:pt x="113" y="110"/>
                    </a:lnTo>
                    <a:lnTo>
                      <a:pt x="194" y="296"/>
                    </a:lnTo>
                    <a:lnTo>
                      <a:pt x="239" y="466"/>
                    </a:lnTo>
                    <a:lnTo>
                      <a:pt x="274" y="693"/>
                    </a:lnTo>
                    <a:lnTo>
                      <a:pt x="161" y="592"/>
                    </a:lnTo>
                    <a:lnTo>
                      <a:pt x="0" y="9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4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3" name="Freeform 135"/>
              <p:cNvSpPr>
                <a:spLocks/>
              </p:cNvSpPr>
              <p:nvPr/>
            </p:nvSpPr>
            <p:spPr bwMode="auto">
              <a:xfrm>
                <a:off x="2511" y="2131"/>
                <a:ext cx="146" cy="165"/>
              </a:xfrm>
              <a:custGeom>
                <a:avLst/>
                <a:gdLst/>
                <a:ahLst/>
                <a:cxnLst>
                  <a:cxn ang="0">
                    <a:pos x="189" y="60"/>
                  </a:cxn>
                  <a:cxn ang="0">
                    <a:pos x="221" y="0"/>
                  </a:cxn>
                  <a:cxn ang="0">
                    <a:pos x="471" y="104"/>
                  </a:cxn>
                  <a:cxn ang="0">
                    <a:pos x="482" y="185"/>
                  </a:cxn>
                  <a:cxn ang="0">
                    <a:pos x="503" y="214"/>
                  </a:cxn>
                  <a:cxn ang="0">
                    <a:pos x="531" y="246"/>
                  </a:cxn>
                  <a:cxn ang="0">
                    <a:pos x="547" y="304"/>
                  </a:cxn>
                  <a:cxn ang="0">
                    <a:pos x="603" y="437"/>
                  </a:cxn>
                  <a:cxn ang="0">
                    <a:pos x="648" y="595"/>
                  </a:cxn>
                  <a:cxn ang="0">
                    <a:pos x="668" y="700"/>
                  </a:cxn>
                  <a:cxn ang="0">
                    <a:pos x="869" y="704"/>
                  </a:cxn>
                  <a:cxn ang="0">
                    <a:pos x="902" y="725"/>
                  </a:cxn>
                  <a:cxn ang="0">
                    <a:pos x="994" y="725"/>
                  </a:cxn>
                  <a:cxn ang="0">
                    <a:pos x="1020" y="766"/>
                  </a:cxn>
                  <a:cxn ang="0">
                    <a:pos x="1023" y="814"/>
                  </a:cxn>
                  <a:cxn ang="0">
                    <a:pos x="1015" y="858"/>
                  </a:cxn>
                  <a:cxn ang="0">
                    <a:pos x="929" y="874"/>
                  </a:cxn>
                  <a:cxn ang="0">
                    <a:pos x="889" y="935"/>
                  </a:cxn>
                  <a:cxn ang="0">
                    <a:pos x="809" y="955"/>
                  </a:cxn>
                  <a:cxn ang="0">
                    <a:pos x="749" y="955"/>
                  </a:cxn>
                  <a:cxn ang="0">
                    <a:pos x="681" y="968"/>
                  </a:cxn>
                  <a:cxn ang="0">
                    <a:pos x="677" y="996"/>
                  </a:cxn>
                  <a:cxn ang="0">
                    <a:pos x="681" y="1056"/>
                  </a:cxn>
                  <a:cxn ang="0">
                    <a:pos x="673" y="1097"/>
                  </a:cxn>
                  <a:cxn ang="0">
                    <a:pos x="636" y="1102"/>
                  </a:cxn>
                  <a:cxn ang="0">
                    <a:pos x="591" y="1110"/>
                  </a:cxn>
                  <a:cxn ang="0">
                    <a:pos x="547" y="1151"/>
                  </a:cxn>
                  <a:cxn ang="0">
                    <a:pos x="495" y="1151"/>
                  </a:cxn>
                  <a:cxn ang="0">
                    <a:pos x="447" y="1146"/>
                  </a:cxn>
                  <a:cxn ang="0">
                    <a:pos x="374" y="1122"/>
                  </a:cxn>
                  <a:cxn ang="0">
                    <a:pos x="294" y="1130"/>
                  </a:cxn>
                  <a:cxn ang="0">
                    <a:pos x="213" y="1154"/>
                  </a:cxn>
                  <a:cxn ang="0">
                    <a:pos x="136" y="1137"/>
                  </a:cxn>
                  <a:cxn ang="0">
                    <a:pos x="84" y="1077"/>
                  </a:cxn>
                  <a:cxn ang="0">
                    <a:pos x="88" y="1012"/>
                  </a:cxn>
                  <a:cxn ang="0">
                    <a:pos x="68" y="932"/>
                  </a:cxn>
                  <a:cxn ang="0">
                    <a:pos x="57" y="826"/>
                  </a:cxn>
                  <a:cxn ang="0">
                    <a:pos x="32" y="729"/>
                  </a:cxn>
                  <a:cxn ang="0">
                    <a:pos x="0" y="584"/>
                  </a:cxn>
                  <a:cxn ang="0">
                    <a:pos x="4" y="437"/>
                  </a:cxn>
                  <a:cxn ang="0">
                    <a:pos x="4" y="307"/>
                  </a:cxn>
                  <a:cxn ang="0">
                    <a:pos x="12" y="218"/>
                  </a:cxn>
                  <a:cxn ang="0">
                    <a:pos x="32" y="178"/>
                  </a:cxn>
                  <a:cxn ang="0">
                    <a:pos x="77" y="145"/>
                  </a:cxn>
                  <a:cxn ang="0">
                    <a:pos x="129" y="92"/>
                  </a:cxn>
                  <a:cxn ang="0">
                    <a:pos x="189" y="60"/>
                  </a:cxn>
                </a:cxnLst>
                <a:rect l="0" t="0" r="r" b="b"/>
                <a:pathLst>
                  <a:path w="1023" h="1154">
                    <a:moveTo>
                      <a:pt x="189" y="60"/>
                    </a:moveTo>
                    <a:lnTo>
                      <a:pt x="221" y="0"/>
                    </a:lnTo>
                    <a:lnTo>
                      <a:pt x="471" y="104"/>
                    </a:lnTo>
                    <a:lnTo>
                      <a:pt x="482" y="185"/>
                    </a:lnTo>
                    <a:lnTo>
                      <a:pt x="503" y="214"/>
                    </a:lnTo>
                    <a:lnTo>
                      <a:pt x="531" y="246"/>
                    </a:lnTo>
                    <a:lnTo>
                      <a:pt x="547" y="304"/>
                    </a:lnTo>
                    <a:lnTo>
                      <a:pt x="603" y="437"/>
                    </a:lnTo>
                    <a:lnTo>
                      <a:pt x="648" y="595"/>
                    </a:lnTo>
                    <a:lnTo>
                      <a:pt x="668" y="700"/>
                    </a:lnTo>
                    <a:lnTo>
                      <a:pt x="869" y="704"/>
                    </a:lnTo>
                    <a:lnTo>
                      <a:pt x="902" y="725"/>
                    </a:lnTo>
                    <a:lnTo>
                      <a:pt x="994" y="725"/>
                    </a:lnTo>
                    <a:lnTo>
                      <a:pt x="1020" y="766"/>
                    </a:lnTo>
                    <a:lnTo>
                      <a:pt x="1023" y="814"/>
                    </a:lnTo>
                    <a:lnTo>
                      <a:pt x="1015" y="858"/>
                    </a:lnTo>
                    <a:lnTo>
                      <a:pt x="929" y="874"/>
                    </a:lnTo>
                    <a:lnTo>
                      <a:pt x="889" y="935"/>
                    </a:lnTo>
                    <a:lnTo>
                      <a:pt x="809" y="955"/>
                    </a:lnTo>
                    <a:lnTo>
                      <a:pt x="749" y="955"/>
                    </a:lnTo>
                    <a:lnTo>
                      <a:pt x="681" y="968"/>
                    </a:lnTo>
                    <a:lnTo>
                      <a:pt x="677" y="996"/>
                    </a:lnTo>
                    <a:lnTo>
                      <a:pt x="681" y="1056"/>
                    </a:lnTo>
                    <a:lnTo>
                      <a:pt x="673" y="1097"/>
                    </a:lnTo>
                    <a:lnTo>
                      <a:pt x="636" y="1102"/>
                    </a:lnTo>
                    <a:lnTo>
                      <a:pt x="591" y="1110"/>
                    </a:lnTo>
                    <a:lnTo>
                      <a:pt x="547" y="1151"/>
                    </a:lnTo>
                    <a:lnTo>
                      <a:pt x="495" y="1151"/>
                    </a:lnTo>
                    <a:lnTo>
                      <a:pt x="447" y="1146"/>
                    </a:lnTo>
                    <a:lnTo>
                      <a:pt x="374" y="1122"/>
                    </a:lnTo>
                    <a:lnTo>
                      <a:pt x="294" y="1130"/>
                    </a:lnTo>
                    <a:lnTo>
                      <a:pt x="213" y="1154"/>
                    </a:lnTo>
                    <a:lnTo>
                      <a:pt x="136" y="1137"/>
                    </a:lnTo>
                    <a:lnTo>
                      <a:pt x="84" y="1077"/>
                    </a:lnTo>
                    <a:lnTo>
                      <a:pt x="88" y="1012"/>
                    </a:lnTo>
                    <a:lnTo>
                      <a:pt x="68" y="932"/>
                    </a:lnTo>
                    <a:lnTo>
                      <a:pt x="57" y="826"/>
                    </a:lnTo>
                    <a:lnTo>
                      <a:pt x="32" y="729"/>
                    </a:lnTo>
                    <a:lnTo>
                      <a:pt x="0" y="584"/>
                    </a:lnTo>
                    <a:lnTo>
                      <a:pt x="4" y="437"/>
                    </a:lnTo>
                    <a:lnTo>
                      <a:pt x="4" y="307"/>
                    </a:lnTo>
                    <a:lnTo>
                      <a:pt x="12" y="218"/>
                    </a:lnTo>
                    <a:lnTo>
                      <a:pt x="32" y="178"/>
                    </a:lnTo>
                    <a:lnTo>
                      <a:pt x="77" y="145"/>
                    </a:lnTo>
                    <a:lnTo>
                      <a:pt x="129" y="92"/>
                    </a:lnTo>
                    <a:lnTo>
                      <a:pt x="189" y="60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4" name="Freeform 136"/>
              <p:cNvSpPr>
                <a:spLocks/>
              </p:cNvSpPr>
              <p:nvPr/>
            </p:nvSpPr>
            <p:spPr bwMode="auto">
              <a:xfrm>
                <a:off x="2514" y="2141"/>
                <a:ext cx="92" cy="154"/>
              </a:xfrm>
              <a:custGeom>
                <a:avLst/>
                <a:gdLst/>
                <a:ahLst/>
                <a:cxnLst>
                  <a:cxn ang="0">
                    <a:pos x="562" y="888"/>
                  </a:cxn>
                  <a:cxn ang="0">
                    <a:pos x="410" y="877"/>
                  </a:cxn>
                  <a:cxn ang="0">
                    <a:pos x="280" y="836"/>
                  </a:cxn>
                  <a:cxn ang="0">
                    <a:pos x="228" y="740"/>
                  </a:cxn>
                  <a:cxn ang="0">
                    <a:pos x="244" y="675"/>
                  </a:cxn>
                  <a:cxn ang="0">
                    <a:pos x="145" y="538"/>
                  </a:cxn>
                  <a:cxn ang="0">
                    <a:pos x="237" y="598"/>
                  </a:cxn>
                  <a:cxn ang="0">
                    <a:pos x="188" y="477"/>
                  </a:cxn>
                  <a:cxn ang="0">
                    <a:pos x="108" y="318"/>
                  </a:cxn>
                  <a:cxn ang="0">
                    <a:pos x="228" y="452"/>
                  </a:cxn>
                  <a:cxn ang="0">
                    <a:pos x="244" y="242"/>
                  </a:cxn>
                  <a:cxn ang="0">
                    <a:pos x="304" y="169"/>
                  </a:cxn>
                  <a:cxn ang="0">
                    <a:pos x="390" y="137"/>
                  </a:cxn>
                  <a:cxn ang="0">
                    <a:pos x="224" y="80"/>
                  </a:cxn>
                  <a:cxn ang="0">
                    <a:pos x="149" y="145"/>
                  </a:cxn>
                  <a:cxn ang="0">
                    <a:pos x="197" y="80"/>
                  </a:cxn>
                  <a:cxn ang="0">
                    <a:pos x="289" y="53"/>
                  </a:cxn>
                  <a:cxn ang="0">
                    <a:pos x="224" y="28"/>
                  </a:cxn>
                  <a:cxn ang="0">
                    <a:pos x="168" y="0"/>
                  </a:cxn>
                  <a:cxn ang="0">
                    <a:pos x="93" y="60"/>
                  </a:cxn>
                  <a:cxn ang="0">
                    <a:pos x="25" y="116"/>
                  </a:cxn>
                  <a:cxn ang="0">
                    <a:pos x="0" y="215"/>
                  </a:cxn>
                  <a:cxn ang="0">
                    <a:pos x="4" y="403"/>
                  </a:cxn>
                  <a:cxn ang="0">
                    <a:pos x="28" y="626"/>
                  </a:cxn>
                  <a:cxn ang="0">
                    <a:pos x="65" y="844"/>
                  </a:cxn>
                  <a:cxn ang="0">
                    <a:pos x="81" y="982"/>
                  </a:cxn>
                  <a:cxn ang="0">
                    <a:pos x="117" y="1046"/>
                  </a:cxn>
                  <a:cxn ang="0">
                    <a:pos x="201" y="1075"/>
                  </a:cxn>
                  <a:cxn ang="0">
                    <a:pos x="257" y="1059"/>
                  </a:cxn>
                  <a:cxn ang="0">
                    <a:pos x="300" y="1003"/>
                  </a:cxn>
                  <a:cxn ang="0">
                    <a:pos x="318" y="985"/>
                  </a:cxn>
                  <a:cxn ang="0">
                    <a:pos x="386" y="1043"/>
                  </a:cxn>
                  <a:cxn ang="0">
                    <a:pos x="470" y="1063"/>
                  </a:cxn>
                  <a:cxn ang="0">
                    <a:pos x="538" y="1051"/>
                  </a:cxn>
                  <a:cxn ang="0">
                    <a:pos x="494" y="1006"/>
                  </a:cxn>
                  <a:cxn ang="0">
                    <a:pos x="422" y="929"/>
                  </a:cxn>
                  <a:cxn ang="0">
                    <a:pos x="534" y="994"/>
                  </a:cxn>
                  <a:cxn ang="0">
                    <a:pos x="626" y="1022"/>
                  </a:cxn>
                  <a:cxn ang="0">
                    <a:pos x="646" y="982"/>
                  </a:cxn>
                </a:cxnLst>
                <a:rect l="0" t="0" r="r" b="b"/>
                <a:pathLst>
                  <a:path w="646" h="1075">
                    <a:moveTo>
                      <a:pt x="646" y="901"/>
                    </a:moveTo>
                    <a:lnTo>
                      <a:pt x="562" y="888"/>
                    </a:lnTo>
                    <a:lnTo>
                      <a:pt x="490" y="884"/>
                    </a:lnTo>
                    <a:lnTo>
                      <a:pt x="410" y="877"/>
                    </a:lnTo>
                    <a:lnTo>
                      <a:pt x="321" y="864"/>
                    </a:lnTo>
                    <a:lnTo>
                      <a:pt x="280" y="836"/>
                    </a:lnTo>
                    <a:lnTo>
                      <a:pt x="172" y="700"/>
                    </a:lnTo>
                    <a:lnTo>
                      <a:pt x="228" y="740"/>
                    </a:lnTo>
                    <a:lnTo>
                      <a:pt x="265" y="772"/>
                    </a:lnTo>
                    <a:lnTo>
                      <a:pt x="244" y="675"/>
                    </a:lnTo>
                    <a:lnTo>
                      <a:pt x="204" y="638"/>
                    </a:lnTo>
                    <a:lnTo>
                      <a:pt x="145" y="538"/>
                    </a:lnTo>
                    <a:lnTo>
                      <a:pt x="201" y="585"/>
                    </a:lnTo>
                    <a:lnTo>
                      <a:pt x="237" y="598"/>
                    </a:lnTo>
                    <a:lnTo>
                      <a:pt x="228" y="529"/>
                    </a:lnTo>
                    <a:lnTo>
                      <a:pt x="188" y="477"/>
                    </a:lnTo>
                    <a:lnTo>
                      <a:pt x="149" y="437"/>
                    </a:lnTo>
                    <a:lnTo>
                      <a:pt x="108" y="318"/>
                    </a:lnTo>
                    <a:lnTo>
                      <a:pt x="184" y="416"/>
                    </a:lnTo>
                    <a:lnTo>
                      <a:pt x="228" y="452"/>
                    </a:lnTo>
                    <a:lnTo>
                      <a:pt x="233" y="302"/>
                    </a:lnTo>
                    <a:lnTo>
                      <a:pt x="244" y="242"/>
                    </a:lnTo>
                    <a:lnTo>
                      <a:pt x="269" y="215"/>
                    </a:lnTo>
                    <a:lnTo>
                      <a:pt x="304" y="169"/>
                    </a:lnTo>
                    <a:lnTo>
                      <a:pt x="361" y="149"/>
                    </a:lnTo>
                    <a:lnTo>
                      <a:pt x="390" y="137"/>
                    </a:lnTo>
                    <a:lnTo>
                      <a:pt x="310" y="60"/>
                    </a:lnTo>
                    <a:lnTo>
                      <a:pt x="224" y="80"/>
                    </a:lnTo>
                    <a:lnTo>
                      <a:pt x="168" y="113"/>
                    </a:lnTo>
                    <a:lnTo>
                      <a:pt x="149" y="145"/>
                    </a:lnTo>
                    <a:lnTo>
                      <a:pt x="164" y="96"/>
                    </a:lnTo>
                    <a:lnTo>
                      <a:pt x="197" y="80"/>
                    </a:lnTo>
                    <a:lnTo>
                      <a:pt x="249" y="60"/>
                    </a:lnTo>
                    <a:lnTo>
                      <a:pt x="289" y="53"/>
                    </a:lnTo>
                    <a:lnTo>
                      <a:pt x="265" y="39"/>
                    </a:lnTo>
                    <a:lnTo>
                      <a:pt x="224" y="28"/>
                    </a:lnTo>
                    <a:lnTo>
                      <a:pt x="188" y="15"/>
                    </a:lnTo>
                    <a:lnTo>
                      <a:pt x="168" y="0"/>
                    </a:lnTo>
                    <a:lnTo>
                      <a:pt x="121" y="32"/>
                    </a:lnTo>
                    <a:lnTo>
                      <a:pt x="93" y="60"/>
                    </a:lnTo>
                    <a:lnTo>
                      <a:pt x="65" y="96"/>
                    </a:lnTo>
                    <a:lnTo>
                      <a:pt x="25" y="116"/>
                    </a:lnTo>
                    <a:lnTo>
                      <a:pt x="16" y="154"/>
                    </a:lnTo>
                    <a:lnTo>
                      <a:pt x="0" y="215"/>
                    </a:lnTo>
                    <a:lnTo>
                      <a:pt x="0" y="307"/>
                    </a:lnTo>
                    <a:lnTo>
                      <a:pt x="4" y="403"/>
                    </a:lnTo>
                    <a:lnTo>
                      <a:pt x="7" y="513"/>
                    </a:lnTo>
                    <a:lnTo>
                      <a:pt x="28" y="626"/>
                    </a:lnTo>
                    <a:lnTo>
                      <a:pt x="52" y="744"/>
                    </a:lnTo>
                    <a:lnTo>
                      <a:pt x="65" y="844"/>
                    </a:lnTo>
                    <a:lnTo>
                      <a:pt x="85" y="917"/>
                    </a:lnTo>
                    <a:lnTo>
                      <a:pt x="81" y="982"/>
                    </a:lnTo>
                    <a:lnTo>
                      <a:pt x="89" y="1018"/>
                    </a:lnTo>
                    <a:lnTo>
                      <a:pt x="117" y="1046"/>
                    </a:lnTo>
                    <a:lnTo>
                      <a:pt x="153" y="1070"/>
                    </a:lnTo>
                    <a:lnTo>
                      <a:pt x="201" y="1075"/>
                    </a:lnTo>
                    <a:lnTo>
                      <a:pt x="224" y="1063"/>
                    </a:lnTo>
                    <a:lnTo>
                      <a:pt x="257" y="1059"/>
                    </a:lnTo>
                    <a:lnTo>
                      <a:pt x="334" y="1043"/>
                    </a:lnTo>
                    <a:lnTo>
                      <a:pt x="300" y="1003"/>
                    </a:lnTo>
                    <a:lnTo>
                      <a:pt x="265" y="944"/>
                    </a:lnTo>
                    <a:lnTo>
                      <a:pt x="318" y="985"/>
                    </a:lnTo>
                    <a:lnTo>
                      <a:pt x="357" y="1022"/>
                    </a:lnTo>
                    <a:lnTo>
                      <a:pt x="386" y="1043"/>
                    </a:lnTo>
                    <a:lnTo>
                      <a:pt x="426" y="1063"/>
                    </a:lnTo>
                    <a:lnTo>
                      <a:pt x="470" y="1063"/>
                    </a:lnTo>
                    <a:lnTo>
                      <a:pt x="513" y="1063"/>
                    </a:lnTo>
                    <a:lnTo>
                      <a:pt x="538" y="1051"/>
                    </a:lnTo>
                    <a:lnTo>
                      <a:pt x="550" y="1039"/>
                    </a:lnTo>
                    <a:lnTo>
                      <a:pt x="494" y="1006"/>
                    </a:lnTo>
                    <a:lnTo>
                      <a:pt x="438" y="954"/>
                    </a:lnTo>
                    <a:lnTo>
                      <a:pt x="422" y="929"/>
                    </a:lnTo>
                    <a:lnTo>
                      <a:pt x="466" y="941"/>
                    </a:lnTo>
                    <a:lnTo>
                      <a:pt x="534" y="994"/>
                    </a:lnTo>
                    <a:lnTo>
                      <a:pt x="562" y="1018"/>
                    </a:lnTo>
                    <a:lnTo>
                      <a:pt x="626" y="1022"/>
                    </a:lnTo>
                    <a:lnTo>
                      <a:pt x="646" y="1010"/>
                    </a:lnTo>
                    <a:lnTo>
                      <a:pt x="646" y="982"/>
                    </a:lnTo>
                    <a:lnTo>
                      <a:pt x="646" y="90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5" name="Freeform 137"/>
              <p:cNvSpPr>
                <a:spLocks/>
              </p:cNvSpPr>
              <p:nvPr/>
            </p:nvSpPr>
            <p:spPr bwMode="auto">
              <a:xfrm>
                <a:off x="2520" y="2218"/>
                <a:ext cx="27" cy="70"/>
              </a:xfrm>
              <a:custGeom>
                <a:avLst/>
                <a:gdLst/>
                <a:ahLst/>
                <a:cxnLst>
                  <a:cxn ang="0">
                    <a:pos x="188" y="496"/>
                  </a:cxn>
                  <a:cxn ang="0">
                    <a:pos x="155" y="480"/>
                  </a:cxn>
                  <a:cxn ang="0">
                    <a:pos x="120" y="440"/>
                  </a:cxn>
                  <a:cxn ang="0">
                    <a:pos x="89" y="369"/>
                  </a:cxn>
                  <a:cxn ang="0">
                    <a:pos x="72" y="307"/>
                  </a:cxn>
                  <a:cxn ang="0">
                    <a:pos x="48" y="238"/>
                  </a:cxn>
                  <a:cxn ang="0">
                    <a:pos x="37" y="173"/>
                  </a:cxn>
                  <a:cxn ang="0">
                    <a:pos x="17" y="73"/>
                  </a:cxn>
                  <a:cxn ang="0">
                    <a:pos x="0" y="0"/>
                  </a:cxn>
                  <a:cxn ang="0">
                    <a:pos x="41" y="145"/>
                  </a:cxn>
                  <a:cxn ang="0">
                    <a:pos x="72" y="258"/>
                  </a:cxn>
                  <a:cxn ang="0">
                    <a:pos x="108" y="335"/>
                  </a:cxn>
                  <a:cxn ang="0">
                    <a:pos x="164" y="416"/>
                  </a:cxn>
                  <a:cxn ang="0">
                    <a:pos x="188" y="496"/>
                  </a:cxn>
                </a:cxnLst>
                <a:rect l="0" t="0" r="r" b="b"/>
                <a:pathLst>
                  <a:path w="188" h="496">
                    <a:moveTo>
                      <a:pt x="188" y="496"/>
                    </a:moveTo>
                    <a:lnTo>
                      <a:pt x="155" y="480"/>
                    </a:lnTo>
                    <a:lnTo>
                      <a:pt x="120" y="440"/>
                    </a:lnTo>
                    <a:lnTo>
                      <a:pt x="89" y="369"/>
                    </a:lnTo>
                    <a:lnTo>
                      <a:pt x="72" y="307"/>
                    </a:lnTo>
                    <a:lnTo>
                      <a:pt x="48" y="238"/>
                    </a:lnTo>
                    <a:lnTo>
                      <a:pt x="37" y="173"/>
                    </a:lnTo>
                    <a:lnTo>
                      <a:pt x="17" y="73"/>
                    </a:lnTo>
                    <a:lnTo>
                      <a:pt x="0" y="0"/>
                    </a:lnTo>
                    <a:lnTo>
                      <a:pt x="41" y="145"/>
                    </a:lnTo>
                    <a:lnTo>
                      <a:pt x="72" y="258"/>
                    </a:lnTo>
                    <a:lnTo>
                      <a:pt x="108" y="335"/>
                    </a:lnTo>
                    <a:lnTo>
                      <a:pt x="164" y="416"/>
                    </a:lnTo>
                    <a:lnTo>
                      <a:pt x="188" y="49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6" name="Freeform 138"/>
              <p:cNvSpPr>
                <a:spLocks/>
              </p:cNvSpPr>
              <p:nvPr/>
            </p:nvSpPr>
            <p:spPr bwMode="auto">
              <a:xfrm>
                <a:off x="2548" y="2160"/>
                <a:ext cx="107" cy="107"/>
              </a:xfrm>
              <a:custGeom>
                <a:avLst/>
                <a:gdLst/>
                <a:ahLst/>
                <a:cxnLst>
                  <a:cxn ang="0">
                    <a:pos x="225" y="27"/>
                  </a:cxn>
                  <a:cxn ang="0">
                    <a:pos x="290" y="137"/>
                  </a:cxn>
                  <a:cxn ang="0">
                    <a:pos x="277" y="244"/>
                  </a:cxn>
                  <a:cxn ang="0">
                    <a:pos x="285" y="366"/>
                  </a:cxn>
                  <a:cxn ang="0">
                    <a:pos x="285" y="399"/>
                  </a:cxn>
                  <a:cxn ang="0">
                    <a:pos x="277" y="440"/>
                  </a:cxn>
                  <a:cxn ang="0">
                    <a:pos x="310" y="468"/>
                  </a:cxn>
                  <a:cxn ang="0">
                    <a:pos x="337" y="500"/>
                  </a:cxn>
                  <a:cxn ang="0">
                    <a:pos x="386" y="500"/>
                  </a:cxn>
                  <a:cxn ang="0">
                    <a:pos x="555" y="508"/>
                  </a:cxn>
                  <a:cxn ang="0">
                    <a:pos x="640" y="533"/>
                  </a:cxn>
                  <a:cxn ang="0">
                    <a:pos x="747" y="561"/>
                  </a:cxn>
                  <a:cxn ang="0">
                    <a:pos x="743" y="646"/>
                  </a:cxn>
                  <a:cxn ang="0">
                    <a:pos x="679" y="628"/>
                  </a:cxn>
                  <a:cxn ang="0">
                    <a:pos x="663" y="588"/>
                  </a:cxn>
                  <a:cxn ang="0">
                    <a:pos x="655" y="662"/>
                  </a:cxn>
                  <a:cxn ang="0">
                    <a:pos x="611" y="718"/>
                  </a:cxn>
                  <a:cxn ang="0">
                    <a:pos x="491" y="743"/>
                  </a:cxn>
                  <a:cxn ang="0">
                    <a:pos x="507" y="702"/>
                  </a:cxn>
                  <a:cxn ang="0">
                    <a:pos x="570" y="628"/>
                  </a:cxn>
                  <a:cxn ang="0">
                    <a:pos x="519" y="597"/>
                  </a:cxn>
                  <a:cxn ang="0">
                    <a:pos x="491" y="666"/>
                  </a:cxn>
                  <a:cxn ang="0">
                    <a:pos x="407" y="739"/>
                  </a:cxn>
                  <a:cxn ang="0">
                    <a:pos x="294" y="739"/>
                  </a:cxn>
                  <a:cxn ang="0">
                    <a:pos x="419" y="653"/>
                  </a:cxn>
                  <a:cxn ang="0">
                    <a:pos x="471" y="597"/>
                  </a:cxn>
                  <a:cxn ang="0">
                    <a:pos x="443" y="568"/>
                  </a:cxn>
                  <a:cxn ang="0">
                    <a:pos x="398" y="625"/>
                  </a:cxn>
                  <a:cxn ang="0">
                    <a:pos x="318" y="687"/>
                  </a:cxn>
                  <a:cxn ang="0">
                    <a:pos x="250" y="722"/>
                  </a:cxn>
                  <a:cxn ang="0">
                    <a:pos x="161" y="730"/>
                  </a:cxn>
                  <a:cxn ang="0">
                    <a:pos x="217" y="687"/>
                  </a:cxn>
                  <a:cxn ang="0">
                    <a:pos x="285" y="628"/>
                  </a:cxn>
                  <a:cxn ang="0">
                    <a:pos x="266" y="597"/>
                  </a:cxn>
                  <a:cxn ang="0">
                    <a:pos x="233" y="649"/>
                  </a:cxn>
                  <a:cxn ang="0">
                    <a:pos x="165" y="699"/>
                  </a:cxn>
                  <a:cxn ang="0">
                    <a:pos x="81" y="706"/>
                  </a:cxn>
                  <a:cxn ang="0">
                    <a:pos x="37" y="636"/>
                  </a:cxn>
                  <a:cxn ang="0">
                    <a:pos x="189" y="613"/>
                  </a:cxn>
                  <a:cxn ang="0">
                    <a:pos x="281" y="558"/>
                  </a:cxn>
                  <a:cxn ang="0">
                    <a:pos x="298" y="508"/>
                  </a:cxn>
                  <a:cxn ang="0">
                    <a:pos x="261" y="533"/>
                  </a:cxn>
                  <a:cxn ang="0">
                    <a:pos x="157" y="601"/>
                  </a:cxn>
                  <a:cxn ang="0">
                    <a:pos x="37" y="636"/>
                  </a:cxn>
                  <a:cxn ang="0">
                    <a:pos x="13" y="492"/>
                  </a:cxn>
                  <a:cxn ang="0">
                    <a:pos x="81" y="476"/>
                  </a:cxn>
                  <a:cxn ang="0">
                    <a:pos x="225" y="488"/>
                  </a:cxn>
                  <a:cxn ang="0">
                    <a:pos x="250" y="460"/>
                  </a:cxn>
                  <a:cxn ang="0">
                    <a:pos x="174" y="472"/>
                  </a:cxn>
                  <a:cxn ang="0">
                    <a:pos x="13" y="440"/>
                  </a:cxn>
                  <a:cxn ang="0">
                    <a:pos x="4" y="310"/>
                  </a:cxn>
                  <a:cxn ang="0">
                    <a:pos x="9" y="169"/>
                  </a:cxn>
                  <a:cxn ang="0">
                    <a:pos x="89" y="97"/>
                  </a:cxn>
                  <a:cxn ang="0">
                    <a:pos x="9" y="129"/>
                  </a:cxn>
                  <a:cxn ang="0">
                    <a:pos x="53" y="43"/>
                  </a:cxn>
                  <a:cxn ang="0">
                    <a:pos x="138" y="0"/>
                  </a:cxn>
                </a:cxnLst>
                <a:rect l="0" t="0" r="r" b="b"/>
                <a:pathLst>
                  <a:path w="747" h="747">
                    <a:moveTo>
                      <a:pt x="138" y="0"/>
                    </a:moveTo>
                    <a:lnTo>
                      <a:pt x="225" y="27"/>
                    </a:lnTo>
                    <a:lnTo>
                      <a:pt x="266" y="63"/>
                    </a:lnTo>
                    <a:lnTo>
                      <a:pt x="290" y="137"/>
                    </a:lnTo>
                    <a:lnTo>
                      <a:pt x="290" y="204"/>
                    </a:lnTo>
                    <a:lnTo>
                      <a:pt x="277" y="244"/>
                    </a:lnTo>
                    <a:lnTo>
                      <a:pt x="285" y="314"/>
                    </a:lnTo>
                    <a:lnTo>
                      <a:pt x="285" y="366"/>
                    </a:lnTo>
                    <a:lnTo>
                      <a:pt x="273" y="379"/>
                    </a:lnTo>
                    <a:lnTo>
                      <a:pt x="285" y="399"/>
                    </a:lnTo>
                    <a:lnTo>
                      <a:pt x="294" y="419"/>
                    </a:lnTo>
                    <a:lnTo>
                      <a:pt x="277" y="440"/>
                    </a:lnTo>
                    <a:lnTo>
                      <a:pt x="277" y="460"/>
                    </a:lnTo>
                    <a:lnTo>
                      <a:pt x="310" y="468"/>
                    </a:lnTo>
                    <a:lnTo>
                      <a:pt x="306" y="488"/>
                    </a:lnTo>
                    <a:lnTo>
                      <a:pt x="337" y="500"/>
                    </a:lnTo>
                    <a:lnTo>
                      <a:pt x="367" y="492"/>
                    </a:lnTo>
                    <a:lnTo>
                      <a:pt x="386" y="500"/>
                    </a:lnTo>
                    <a:lnTo>
                      <a:pt x="475" y="513"/>
                    </a:lnTo>
                    <a:lnTo>
                      <a:pt x="555" y="508"/>
                    </a:lnTo>
                    <a:lnTo>
                      <a:pt x="606" y="513"/>
                    </a:lnTo>
                    <a:lnTo>
                      <a:pt x="640" y="533"/>
                    </a:lnTo>
                    <a:lnTo>
                      <a:pt x="720" y="533"/>
                    </a:lnTo>
                    <a:lnTo>
                      <a:pt x="747" y="561"/>
                    </a:lnTo>
                    <a:lnTo>
                      <a:pt x="747" y="592"/>
                    </a:lnTo>
                    <a:lnTo>
                      <a:pt x="743" y="646"/>
                    </a:lnTo>
                    <a:lnTo>
                      <a:pt x="679" y="662"/>
                    </a:lnTo>
                    <a:lnTo>
                      <a:pt x="679" y="628"/>
                    </a:lnTo>
                    <a:lnTo>
                      <a:pt x="675" y="601"/>
                    </a:lnTo>
                    <a:lnTo>
                      <a:pt x="663" y="588"/>
                    </a:lnTo>
                    <a:lnTo>
                      <a:pt x="659" y="621"/>
                    </a:lnTo>
                    <a:lnTo>
                      <a:pt x="655" y="662"/>
                    </a:lnTo>
                    <a:lnTo>
                      <a:pt x="640" y="687"/>
                    </a:lnTo>
                    <a:lnTo>
                      <a:pt x="611" y="718"/>
                    </a:lnTo>
                    <a:lnTo>
                      <a:pt x="544" y="734"/>
                    </a:lnTo>
                    <a:lnTo>
                      <a:pt x="491" y="743"/>
                    </a:lnTo>
                    <a:lnTo>
                      <a:pt x="430" y="747"/>
                    </a:lnTo>
                    <a:lnTo>
                      <a:pt x="507" y="702"/>
                    </a:lnTo>
                    <a:lnTo>
                      <a:pt x="559" y="662"/>
                    </a:lnTo>
                    <a:lnTo>
                      <a:pt x="570" y="628"/>
                    </a:lnTo>
                    <a:lnTo>
                      <a:pt x="563" y="601"/>
                    </a:lnTo>
                    <a:lnTo>
                      <a:pt x="519" y="597"/>
                    </a:lnTo>
                    <a:lnTo>
                      <a:pt x="503" y="628"/>
                    </a:lnTo>
                    <a:lnTo>
                      <a:pt x="491" y="666"/>
                    </a:lnTo>
                    <a:lnTo>
                      <a:pt x="450" y="706"/>
                    </a:lnTo>
                    <a:lnTo>
                      <a:pt x="407" y="739"/>
                    </a:lnTo>
                    <a:lnTo>
                      <a:pt x="362" y="743"/>
                    </a:lnTo>
                    <a:lnTo>
                      <a:pt x="294" y="739"/>
                    </a:lnTo>
                    <a:lnTo>
                      <a:pt x="367" y="681"/>
                    </a:lnTo>
                    <a:lnTo>
                      <a:pt x="419" y="653"/>
                    </a:lnTo>
                    <a:lnTo>
                      <a:pt x="458" y="621"/>
                    </a:lnTo>
                    <a:lnTo>
                      <a:pt x="471" y="597"/>
                    </a:lnTo>
                    <a:lnTo>
                      <a:pt x="468" y="572"/>
                    </a:lnTo>
                    <a:lnTo>
                      <a:pt x="443" y="568"/>
                    </a:lnTo>
                    <a:lnTo>
                      <a:pt x="415" y="592"/>
                    </a:lnTo>
                    <a:lnTo>
                      <a:pt x="398" y="625"/>
                    </a:lnTo>
                    <a:lnTo>
                      <a:pt x="362" y="666"/>
                    </a:lnTo>
                    <a:lnTo>
                      <a:pt x="318" y="687"/>
                    </a:lnTo>
                    <a:lnTo>
                      <a:pt x="285" y="706"/>
                    </a:lnTo>
                    <a:lnTo>
                      <a:pt x="250" y="722"/>
                    </a:lnTo>
                    <a:lnTo>
                      <a:pt x="209" y="730"/>
                    </a:lnTo>
                    <a:lnTo>
                      <a:pt x="161" y="730"/>
                    </a:lnTo>
                    <a:lnTo>
                      <a:pt x="115" y="721"/>
                    </a:lnTo>
                    <a:lnTo>
                      <a:pt x="217" y="687"/>
                    </a:lnTo>
                    <a:lnTo>
                      <a:pt x="257" y="666"/>
                    </a:lnTo>
                    <a:lnTo>
                      <a:pt x="285" y="628"/>
                    </a:lnTo>
                    <a:lnTo>
                      <a:pt x="290" y="597"/>
                    </a:lnTo>
                    <a:lnTo>
                      <a:pt x="266" y="597"/>
                    </a:lnTo>
                    <a:lnTo>
                      <a:pt x="254" y="625"/>
                    </a:lnTo>
                    <a:lnTo>
                      <a:pt x="233" y="649"/>
                    </a:lnTo>
                    <a:lnTo>
                      <a:pt x="201" y="674"/>
                    </a:lnTo>
                    <a:lnTo>
                      <a:pt x="165" y="699"/>
                    </a:lnTo>
                    <a:lnTo>
                      <a:pt x="117" y="719"/>
                    </a:lnTo>
                    <a:lnTo>
                      <a:pt x="81" y="706"/>
                    </a:lnTo>
                    <a:lnTo>
                      <a:pt x="65" y="687"/>
                    </a:lnTo>
                    <a:lnTo>
                      <a:pt x="37" y="636"/>
                    </a:lnTo>
                    <a:lnTo>
                      <a:pt x="89" y="625"/>
                    </a:lnTo>
                    <a:lnTo>
                      <a:pt x="189" y="613"/>
                    </a:lnTo>
                    <a:lnTo>
                      <a:pt x="250" y="585"/>
                    </a:lnTo>
                    <a:lnTo>
                      <a:pt x="281" y="558"/>
                    </a:lnTo>
                    <a:lnTo>
                      <a:pt x="294" y="525"/>
                    </a:lnTo>
                    <a:lnTo>
                      <a:pt x="298" y="508"/>
                    </a:lnTo>
                    <a:lnTo>
                      <a:pt x="281" y="508"/>
                    </a:lnTo>
                    <a:lnTo>
                      <a:pt x="261" y="533"/>
                    </a:lnTo>
                    <a:lnTo>
                      <a:pt x="229" y="576"/>
                    </a:lnTo>
                    <a:lnTo>
                      <a:pt x="157" y="601"/>
                    </a:lnTo>
                    <a:lnTo>
                      <a:pt x="89" y="622"/>
                    </a:lnTo>
                    <a:lnTo>
                      <a:pt x="37" y="636"/>
                    </a:lnTo>
                    <a:lnTo>
                      <a:pt x="17" y="553"/>
                    </a:lnTo>
                    <a:lnTo>
                      <a:pt x="13" y="492"/>
                    </a:lnTo>
                    <a:lnTo>
                      <a:pt x="13" y="439"/>
                    </a:lnTo>
                    <a:lnTo>
                      <a:pt x="81" y="476"/>
                    </a:lnTo>
                    <a:lnTo>
                      <a:pt x="161" y="492"/>
                    </a:lnTo>
                    <a:lnTo>
                      <a:pt x="225" y="488"/>
                    </a:lnTo>
                    <a:lnTo>
                      <a:pt x="242" y="481"/>
                    </a:lnTo>
                    <a:lnTo>
                      <a:pt x="250" y="460"/>
                    </a:lnTo>
                    <a:lnTo>
                      <a:pt x="213" y="460"/>
                    </a:lnTo>
                    <a:lnTo>
                      <a:pt x="174" y="472"/>
                    </a:lnTo>
                    <a:lnTo>
                      <a:pt x="79" y="476"/>
                    </a:lnTo>
                    <a:lnTo>
                      <a:pt x="13" y="440"/>
                    </a:lnTo>
                    <a:lnTo>
                      <a:pt x="9" y="363"/>
                    </a:lnTo>
                    <a:lnTo>
                      <a:pt x="4" y="310"/>
                    </a:lnTo>
                    <a:lnTo>
                      <a:pt x="0" y="258"/>
                    </a:lnTo>
                    <a:lnTo>
                      <a:pt x="9" y="169"/>
                    </a:lnTo>
                    <a:lnTo>
                      <a:pt x="29" y="137"/>
                    </a:lnTo>
                    <a:lnTo>
                      <a:pt x="89" y="97"/>
                    </a:lnTo>
                    <a:lnTo>
                      <a:pt x="70" y="101"/>
                    </a:lnTo>
                    <a:lnTo>
                      <a:pt x="9" y="129"/>
                    </a:lnTo>
                    <a:lnTo>
                      <a:pt x="33" y="72"/>
                    </a:lnTo>
                    <a:lnTo>
                      <a:pt x="53" y="43"/>
                    </a:lnTo>
                    <a:lnTo>
                      <a:pt x="70" y="2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7" name="Freeform 139"/>
              <p:cNvSpPr>
                <a:spLocks/>
              </p:cNvSpPr>
              <p:nvPr/>
            </p:nvSpPr>
            <p:spPr bwMode="auto">
              <a:xfrm>
                <a:off x="2555" y="2200"/>
                <a:ext cx="27" cy="24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188" y="13"/>
                  </a:cxn>
                  <a:cxn ang="0">
                    <a:pos x="163" y="46"/>
                  </a:cxn>
                  <a:cxn ang="0">
                    <a:pos x="141" y="64"/>
                  </a:cxn>
                  <a:cxn ang="0">
                    <a:pos x="90" y="101"/>
                  </a:cxn>
                  <a:cxn ang="0">
                    <a:pos x="69" y="117"/>
                  </a:cxn>
                  <a:cxn ang="0">
                    <a:pos x="23" y="153"/>
                  </a:cxn>
                  <a:cxn ang="0">
                    <a:pos x="74" y="136"/>
                  </a:cxn>
                  <a:cxn ang="0">
                    <a:pos x="125" y="121"/>
                  </a:cxn>
                  <a:cxn ang="0">
                    <a:pos x="177" y="117"/>
                  </a:cxn>
                  <a:cxn ang="0">
                    <a:pos x="173" y="132"/>
                  </a:cxn>
                  <a:cxn ang="0">
                    <a:pos x="90" y="148"/>
                  </a:cxn>
                  <a:cxn ang="0">
                    <a:pos x="47" y="165"/>
                  </a:cxn>
                  <a:cxn ang="0">
                    <a:pos x="23" y="168"/>
                  </a:cxn>
                  <a:cxn ang="0">
                    <a:pos x="2" y="162"/>
                  </a:cxn>
                  <a:cxn ang="0">
                    <a:pos x="0" y="142"/>
                  </a:cxn>
                  <a:cxn ang="0">
                    <a:pos x="17" y="127"/>
                  </a:cxn>
                  <a:cxn ang="0">
                    <a:pos x="40" y="105"/>
                  </a:cxn>
                  <a:cxn ang="0">
                    <a:pos x="67" y="72"/>
                  </a:cxn>
                  <a:cxn ang="0">
                    <a:pos x="96" y="36"/>
                  </a:cxn>
                  <a:cxn ang="0">
                    <a:pos x="130" y="11"/>
                  </a:cxn>
                  <a:cxn ang="0">
                    <a:pos x="165" y="2"/>
                  </a:cxn>
                  <a:cxn ang="0">
                    <a:pos x="188" y="0"/>
                  </a:cxn>
                </a:cxnLst>
                <a:rect l="0" t="0" r="r" b="b"/>
                <a:pathLst>
                  <a:path w="188" h="168">
                    <a:moveTo>
                      <a:pt x="188" y="0"/>
                    </a:moveTo>
                    <a:lnTo>
                      <a:pt x="188" y="13"/>
                    </a:lnTo>
                    <a:lnTo>
                      <a:pt x="163" y="46"/>
                    </a:lnTo>
                    <a:lnTo>
                      <a:pt x="141" y="64"/>
                    </a:lnTo>
                    <a:lnTo>
                      <a:pt x="90" y="101"/>
                    </a:lnTo>
                    <a:lnTo>
                      <a:pt x="69" y="117"/>
                    </a:lnTo>
                    <a:lnTo>
                      <a:pt x="23" y="153"/>
                    </a:lnTo>
                    <a:lnTo>
                      <a:pt x="74" y="136"/>
                    </a:lnTo>
                    <a:lnTo>
                      <a:pt x="125" y="121"/>
                    </a:lnTo>
                    <a:lnTo>
                      <a:pt x="177" y="117"/>
                    </a:lnTo>
                    <a:lnTo>
                      <a:pt x="173" y="132"/>
                    </a:lnTo>
                    <a:lnTo>
                      <a:pt x="90" y="148"/>
                    </a:lnTo>
                    <a:lnTo>
                      <a:pt x="47" y="165"/>
                    </a:lnTo>
                    <a:lnTo>
                      <a:pt x="23" y="168"/>
                    </a:lnTo>
                    <a:lnTo>
                      <a:pt x="2" y="162"/>
                    </a:lnTo>
                    <a:lnTo>
                      <a:pt x="0" y="142"/>
                    </a:lnTo>
                    <a:lnTo>
                      <a:pt x="17" y="127"/>
                    </a:lnTo>
                    <a:lnTo>
                      <a:pt x="40" y="105"/>
                    </a:lnTo>
                    <a:lnTo>
                      <a:pt x="67" y="72"/>
                    </a:lnTo>
                    <a:lnTo>
                      <a:pt x="96" y="36"/>
                    </a:lnTo>
                    <a:lnTo>
                      <a:pt x="130" y="11"/>
                    </a:lnTo>
                    <a:lnTo>
                      <a:pt x="165" y="2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8" name="Freeform 140"/>
              <p:cNvSpPr>
                <a:spLocks/>
              </p:cNvSpPr>
              <p:nvPr/>
            </p:nvSpPr>
            <p:spPr bwMode="auto">
              <a:xfrm>
                <a:off x="2556" y="2180"/>
                <a:ext cx="25" cy="32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163" y="4"/>
                  </a:cxn>
                  <a:cxn ang="0">
                    <a:pos x="171" y="24"/>
                  </a:cxn>
                  <a:cxn ang="0">
                    <a:pos x="169" y="42"/>
                  </a:cxn>
                  <a:cxn ang="0">
                    <a:pos x="155" y="64"/>
                  </a:cxn>
                  <a:cxn ang="0">
                    <a:pos x="136" y="70"/>
                  </a:cxn>
                  <a:cxn ang="0">
                    <a:pos x="98" y="95"/>
                  </a:cxn>
                  <a:cxn ang="0">
                    <a:pos x="61" y="126"/>
                  </a:cxn>
                  <a:cxn ang="0">
                    <a:pos x="37" y="166"/>
                  </a:cxn>
                  <a:cxn ang="0">
                    <a:pos x="8" y="208"/>
                  </a:cxn>
                  <a:cxn ang="0">
                    <a:pos x="0" y="221"/>
                  </a:cxn>
                  <a:cxn ang="0">
                    <a:pos x="8" y="171"/>
                  </a:cxn>
                  <a:cxn ang="0">
                    <a:pos x="15" y="127"/>
                  </a:cxn>
                  <a:cxn ang="0">
                    <a:pos x="28" y="89"/>
                  </a:cxn>
                  <a:cxn ang="0">
                    <a:pos x="51" y="54"/>
                  </a:cxn>
                  <a:cxn ang="0">
                    <a:pos x="114" y="6"/>
                  </a:cxn>
                  <a:cxn ang="0">
                    <a:pos x="139" y="0"/>
                  </a:cxn>
                </a:cxnLst>
                <a:rect l="0" t="0" r="r" b="b"/>
                <a:pathLst>
                  <a:path w="171" h="221">
                    <a:moveTo>
                      <a:pt x="139" y="0"/>
                    </a:moveTo>
                    <a:lnTo>
                      <a:pt x="163" y="4"/>
                    </a:lnTo>
                    <a:lnTo>
                      <a:pt x="171" y="24"/>
                    </a:lnTo>
                    <a:lnTo>
                      <a:pt x="169" y="42"/>
                    </a:lnTo>
                    <a:lnTo>
                      <a:pt x="155" y="64"/>
                    </a:lnTo>
                    <a:lnTo>
                      <a:pt x="136" y="70"/>
                    </a:lnTo>
                    <a:lnTo>
                      <a:pt x="98" y="95"/>
                    </a:lnTo>
                    <a:lnTo>
                      <a:pt x="61" y="126"/>
                    </a:lnTo>
                    <a:lnTo>
                      <a:pt x="37" y="166"/>
                    </a:lnTo>
                    <a:lnTo>
                      <a:pt x="8" y="208"/>
                    </a:lnTo>
                    <a:lnTo>
                      <a:pt x="0" y="221"/>
                    </a:lnTo>
                    <a:lnTo>
                      <a:pt x="8" y="171"/>
                    </a:lnTo>
                    <a:lnTo>
                      <a:pt x="15" y="127"/>
                    </a:lnTo>
                    <a:lnTo>
                      <a:pt x="28" y="89"/>
                    </a:lnTo>
                    <a:lnTo>
                      <a:pt x="51" y="54"/>
                    </a:lnTo>
                    <a:lnTo>
                      <a:pt x="114" y="6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9" name="Freeform 141"/>
              <p:cNvSpPr>
                <a:spLocks/>
              </p:cNvSpPr>
              <p:nvPr/>
            </p:nvSpPr>
            <p:spPr bwMode="auto">
              <a:xfrm>
                <a:off x="2559" y="2149"/>
                <a:ext cx="26" cy="18"/>
              </a:xfrm>
              <a:custGeom>
                <a:avLst/>
                <a:gdLst/>
                <a:ahLst/>
                <a:cxnLst>
                  <a:cxn ang="0">
                    <a:pos x="182" y="127"/>
                  </a:cxn>
                  <a:cxn ang="0">
                    <a:pos x="150" y="99"/>
                  </a:cxn>
                  <a:cxn ang="0">
                    <a:pos x="98" y="80"/>
                  </a:cxn>
                  <a:cxn ang="0">
                    <a:pos x="63" y="70"/>
                  </a:cxn>
                  <a:cxn ang="0">
                    <a:pos x="0" y="0"/>
                  </a:cxn>
                  <a:cxn ang="0">
                    <a:pos x="47" y="27"/>
                  </a:cxn>
                  <a:cxn ang="0">
                    <a:pos x="91" y="46"/>
                  </a:cxn>
                  <a:cxn ang="0">
                    <a:pos x="123" y="62"/>
                  </a:cxn>
                  <a:cxn ang="0">
                    <a:pos x="138" y="80"/>
                  </a:cxn>
                  <a:cxn ang="0">
                    <a:pos x="182" y="127"/>
                  </a:cxn>
                </a:cxnLst>
                <a:rect l="0" t="0" r="r" b="b"/>
                <a:pathLst>
                  <a:path w="182" h="127">
                    <a:moveTo>
                      <a:pt x="182" y="127"/>
                    </a:moveTo>
                    <a:lnTo>
                      <a:pt x="150" y="99"/>
                    </a:lnTo>
                    <a:lnTo>
                      <a:pt x="98" y="80"/>
                    </a:lnTo>
                    <a:lnTo>
                      <a:pt x="63" y="7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91" y="46"/>
                    </a:lnTo>
                    <a:lnTo>
                      <a:pt x="123" y="62"/>
                    </a:lnTo>
                    <a:lnTo>
                      <a:pt x="138" y="80"/>
                    </a:lnTo>
                    <a:lnTo>
                      <a:pt x="182" y="12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0" name="Freeform 142"/>
              <p:cNvSpPr>
                <a:spLocks/>
              </p:cNvSpPr>
              <p:nvPr/>
            </p:nvSpPr>
            <p:spPr bwMode="auto">
              <a:xfrm>
                <a:off x="2590" y="2182"/>
                <a:ext cx="15" cy="48"/>
              </a:xfrm>
              <a:custGeom>
                <a:avLst/>
                <a:gdLst/>
                <a:ahLst/>
                <a:cxnLst>
                  <a:cxn ang="0">
                    <a:pos x="102" y="331"/>
                  </a:cxn>
                  <a:cxn ang="0">
                    <a:pos x="51" y="331"/>
                  </a:cxn>
                  <a:cxn ang="0">
                    <a:pos x="35" y="327"/>
                  </a:cxn>
                  <a:cxn ang="0">
                    <a:pos x="35" y="314"/>
                  </a:cxn>
                  <a:cxn ang="0">
                    <a:pos x="24" y="302"/>
                  </a:cxn>
                  <a:cxn ang="0">
                    <a:pos x="8" y="290"/>
                  </a:cxn>
                  <a:cxn ang="0">
                    <a:pos x="16" y="278"/>
                  </a:cxn>
                  <a:cxn ang="0">
                    <a:pos x="16" y="261"/>
                  </a:cxn>
                  <a:cxn ang="0">
                    <a:pos x="4" y="242"/>
                  </a:cxn>
                  <a:cxn ang="0">
                    <a:pos x="4" y="221"/>
                  </a:cxn>
                  <a:cxn ang="0">
                    <a:pos x="12" y="197"/>
                  </a:cxn>
                  <a:cxn ang="0">
                    <a:pos x="12" y="145"/>
                  </a:cxn>
                  <a:cxn ang="0">
                    <a:pos x="0" y="96"/>
                  </a:cxn>
                  <a:cxn ang="0">
                    <a:pos x="4" y="61"/>
                  </a:cxn>
                  <a:cxn ang="0">
                    <a:pos x="4" y="0"/>
                  </a:cxn>
                  <a:cxn ang="0">
                    <a:pos x="35" y="91"/>
                  </a:cxn>
                  <a:cxn ang="0">
                    <a:pos x="63" y="177"/>
                  </a:cxn>
                  <a:cxn ang="0">
                    <a:pos x="82" y="269"/>
                  </a:cxn>
                  <a:cxn ang="0">
                    <a:pos x="102" y="331"/>
                  </a:cxn>
                </a:cxnLst>
                <a:rect l="0" t="0" r="r" b="b"/>
                <a:pathLst>
                  <a:path w="102" h="331">
                    <a:moveTo>
                      <a:pt x="102" y="331"/>
                    </a:moveTo>
                    <a:lnTo>
                      <a:pt x="51" y="331"/>
                    </a:lnTo>
                    <a:lnTo>
                      <a:pt x="35" y="327"/>
                    </a:lnTo>
                    <a:lnTo>
                      <a:pt x="35" y="314"/>
                    </a:lnTo>
                    <a:lnTo>
                      <a:pt x="24" y="302"/>
                    </a:lnTo>
                    <a:lnTo>
                      <a:pt x="8" y="290"/>
                    </a:lnTo>
                    <a:lnTo>
                      <a:pt x="16" y="278"/>
                    </a:lnTo>
                    <a:lnTo>
                      <a:pt x="16" y="261"/>
                    </a:lnTo>
                    <a:lnTo>
                      <a:pt x="4" y="242"/>
                    </a:lnTo>
                    <a:lnTo>
                      <a:pt x="4" y="221"/>
                    </a:lnTo>
                    <a:lnTo>
                      <a:pt x="12" y="197"/>
                    </a:lnTo>
                    <a:lnTo>
                      <a:pt x="12" y="145"/>
                    </a:lnTo>
                    <a:lnTo>
                      <a:pt x="0" y="96"/>
                    </a:lnTo>
                    <a:lnTo>
                      <a:pt x="4" y="61"/>
                    </a:lnTo>
                    <a:lnTo>
                      <a:pt x="4" y="0"/>
                    </a:lnTo>
                    <a:lnTo>
                      <a:pt x="35" y="91"/>
                    </a:lnTo>
                    <a:lnTo>
                      <a:pt x="63" y="177"/>
                    </a:lnTo>
                    <a:lnTo>
                      <a:pt x="82" y="269"/>
                    </a:lnTo>
                    <a:lnTo>
                      <a:pt x="102" y="33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1" name="Freeform 143"/>
              <p:cNvSpPr>
                <a:spLocks/>
              </p:cNvSpPr>
              <p:nvPr/>
            </p:nvSpPr>
            <p:spPr bwMode="auto">
              <a:xfrm>
                <a:off x="2557" y="2233"/>
                <a:ext cx="26" cy="9"/>
              </a:xfrm>
              <a:custGeom>
                <a:avLst/>
                <a:gdLst/>
                <a:ahLst/>
                <a:cxnLst>
                  <a:cxn ang="0">
                    <a:pos x="38" y="30"/>
                  </a:cxn>
                  <a:cxn ang="0">
                    <a:pos x="78" y="13"/>
                  </a:cxn>
                  <a:cxn ang="0">
                    <a:pos x="115" y="3"/>
                  </a:cxn>
                  <a:cxn ang="0">
                    <a:pos x="164" y="0"/>
                  </a:cxn>
                  <a:cxn ang="0">
                    <a:pos x="185" y="4"/>
                  </a:cxn>
                  <a:cxn ang="0">
                    <a:pos x="176" y="23"/>
                  </a:cxn>
                  <a:cxn ang="0">
                    <a:pos x="156" y="38"/>
                  </a:cxn>
                  <a:cxn ang="0">
                    <a:pos x="113" y="51"/>
                  </a:cxn>
                  <a:cxn ang="0">
                    <a:pos x="45" y="62"/>
                  </a:cxn>
                  <a:cxn ang="0">
                    <a:pos x="0" y="58"/>
                  </a:cxn>
                  <a:cxn ang="0">
                    <a:pos x="38" y="30"/>
                  </a:cxn>
                </a:cxnLst>
                <a:rect l="0" t="0" r="r" b="b"/>
                <a:pathLst>
                  <a:path w="185" h="62">
                    <a:moveTo>
                      <a:pt x="38" y="30"/>
                    </a:moveTo>
                    <a:lnTo>
                      <a:pt x="78" y="13"/>
                    </a:lnTo>
                    <a:lnTo>
                      <a:pt x="115" y="3"/>
                    </a:lnTo>
                    <a:lnTo>
                      <a:pt x="164" y="0"/>
                    </a:lnTo>
                    <a:lnTo>
                      <a:pt x="185" y="4"/>
                    </a:lnTo>
                    <a:lnTo>
                      <a:pt x="176" y="23"/>
                    </a:lnTo>
                    <a:lnTo>
                      <a:pt x="156" y="38"/>
                    </a:lnTo>
                    <a:lnTo>
                      <a:pt x="113" y="51"/>
                    </a:lnTo>
                    <a:lnTo>
                      <a:pt x="45" y="62"/>
                    </a:lnTo>
                    <a:lnTo>
                      <a:pt x="0" y="58"/>
                    </a:lnTo>
                    <a:lnTo>
                      <a:pt x="38" y="3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2" name="Freeform 144"/>
              <p:cNvSpPr>
                <a:spLocks/>
              </p:cNvSpPr>
              <p:nvPr/>
            </p:nvSpPr>
            <p:spPr bwMode="auto">
              <a:xfrm>
                <a:off x="2589" y="2238"/>
                <a:ext cx="16" cy="20"/>
              </a:xfrm>
              <a:custGeom>
                <a:avLst/>
                <a:gdLst/>
                <a:ahLst/>
                <a:cxnLst>
                  <a:cxn ang="0">
                    <a:pos x="60" y="38"/>
                  </a:cxn>
                  <a:cxn ang="0">
                    <a:pos x="74" y="8"/>
                  </a:cxn>
                  <a:cxn ang="0">
                    <a:pos x="95" y="0"/>
                  </a:cxn>
                  <a:cxn ang="0">
                    <a:pos x="109" y="6"/>
                  </a:cxn>
                  <a:cxn ang="0">
                    <a:pos x="111" y="23"/>
                  </a:cxn>
                  <a:cxn ang="0">
                    <a:pos x="102" y="49"/>
                  </a:cxn>
                  <a:cxn ang="0">
                    <a:pos x="85" y="74"/>
                  </a:cxn>
                  <a:cxn ang="0">
                    <a:pos x="66" y="97"/>
                  </a:cxn>
                  <a:cxn ang="0">
                    <a:pos x="40" y="119"/>
                  </a:cxn>
                  <a:cxn ang="0">
                    <a:pos x="0" y="138"/>
                  </a:cxn>
                  <a:cxn ang="0">
                    <a:pos x="36" y="99"/>
                  </a:cxn>
                  <a:cxn ang="0">
                    <a:pos x="47" y="70"/>
                  </a:cxn>
                  <a:cxn ang="0">
                    <a:pos x="60" y="38"/>
                  </a:cxn>
                </a:cxnLst>
                <a:rect l="0" t="0" r="r" b="b"/>
                <a:pathLst>
                  <a:path w="111" h="138">
                    <a:moveTo>
                      <a:pt x="60" y="38"/>
                    </a:moveTo>
                    <a:lnTo>
                      <a:pt x="74" y="8"/>
                    </a:lnTo>
                    <a:lnTo>
                      <a:pt x="95" y="0"/>
                    </a:lnTo>
                    <a:lnTo>
                      <a:pt x="109" y="6"/>
                    </a:lnTo>
                    <a:lnTo>
                      <a:pt x="111" y="23"/>
                    </a:lnTo>
                    <a:lnTo>
                      <a:pt x="102" y="49"/>
                    </a:lnTo>
                    <a:lnTo>
                      <a:pt x="85" y="74"/>
                    </a:lnTo>
                    <a:lnTo>
                      <a:pt x="66" y="97"/>
                    </a:lnTo>
                    <a:lnTo>
                      <a:pt x="40" y="119"/>
                    </a:lnTo>
                    <a:lnTo>
                      <a:pt x="0" y="138"/>
                    </a:lnTo>
                    <a:lnTo>
                      <a:pt x="36" y="99"/>
                    </a:lnTo>
                    <a:lnTo>
                      <a:pt x="47" y="70"/>
                    </a:lnTo>
                    <a:lnTo>
                      <a:pt x="60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3" name="Freeform 145"/>
              <p:cNvSpPr>
                <a:spLocks/>
              </p:cNvSpPr>
              <p:nvPr/>
            </p:nvSpPr>
            <p:spPr bwMode="auto">
              <a:xfrm>
                <a:off x="2541" y="2133"/>
                <a:ext cx="38" cy="24"/>
              </a:xfrm>
              <a:custGeom>
                <a:avLst/>
                <a:gdLst/>
                <a:ahLst/>
                <a:cxnLst>
                  <a:cxn ang="0">
                    <a:pos x="266" y="167"/>
                  </a:cxn>
                  <a:cxn ang="0">
                    <a:pos x="258" y="99"/>
                  </a:cxn>
                  <a:cxn ang="0">
                    <a:pos x="202" y="74"/>
                  </a:cxn>
                  <a:cxn ang="0">
                    <a:pos x="127" y="44"/>
                  </a:cxn>
                  <a:cxn ang="0">
                    <a:pos x="72" y="23"/>
                  </a:cxn>
                  <a:cxn ang="0">
                    <a:pos x="21" y="0"/>
                  </a:cxn>
                  <a:cxn ang="0">
                    <a:pos x="0" y="48"/>
                  </a:cxn>
                  <a:cxn ang="0">
                    <a:pos x="49" y="76"/>
                  </a:cxn>
                  <a:cxn ang="0">
                    <a:pos x="106" y="97"/>
                  </a:cxn>
                  <a:cxn ang="0">
                    <a:pos x="150" y="110"/>
                  </a:cxn>
                  <a:cxn ang="0">
                    <a:pos x="204" y="138"/>
                  </a:cxn>
                  <a:cxn ang="0">
                    <a:pos x="266" y="167"/>
                  </a:cxn>
                </a:cxnLst>
                <a:rect l="0" t="0" r="r" b="b"/>
                <a:pathLst>
                  <a:path w="266" h="167">
                    <a:moveTo>
                      <a:pt x="266" y="167"/>
                    </a:moveTo>
                    <a:lnTo>
                      <a:pt x="258" y="99"/>
                    </a:lnTo>
                    <a:lnTo>
                      <a:pt x="202" y="74"/>
                    </a:lnTo>
                    <a:lnTo>
                      <a:pt x="127" y="44"/>
                    </a:lnTo>
                    <a:lnTo>
                      <a:pt x="72" y="23"/>
                    </a:lnTo>
                    <a:lnTo>
                      <a:pt x="21" y="0"/>
                    </a:lnTo>
                    <a:lnTo>
                      <a:pt x="0" y="48"/>
                    </a:lnTo>
                    <a:lnTo>
                      <a:pt x="49" y="76"/>
                    </a:lnTo>
                    <a:lnTo>
                      <a:pt x="106" y="97"/>
                    </a:lnTo>
                    <a:lnTo>
                      <a:pt x="150" y="110"/>
                    </a:lnTo>
                    <a:lnTo>
                      <a:pt x="204" y="138"/>
                    </a:lnTo>
                    <a:lnTo>
                      <a:pt x="266" y="16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46"/>
            <p:cNvGrpSpPr>
              <a:grpSpLocks/>
            </p:cNvGrpSpPr>
            <p:nvPr/>
          </p:nvGrpSpPr>
          <p:grpSpPr bwMode="auto">
            <a:xfrm flipH="1">
              <a:off x="3933" y="2647"/>
              <a:ext cx="195" cy="260"/>
              <a:chOff x="2498" y="2245"/>
              <a:chExt cx="78" cy="107"/>
            </a:xfrm>
          </p:grpSpPr>
          <p:sp>
            <p:nvSpPr>
              <p:cNvPr id="739475" name="Freeform 147"/>
              <p:cNvSpPr>
                <a:spLocks/>
              </p:cNvSpPr>
              <p:nvPr/>
            </p:nvSpPr>
            <p:spPr bwMode="auto">
              <a:xfrm>
                <a:off x="2498" y="2245"/>
                <a:ext cx="78" cy="107"/>
              </a:xfrm>
              <a:custGeom>
                <a:avLst/>
                <a:gdLst/>
                <a:ahLst/>
                <a:cxnLst>
                  <a:cxn ang="0">
                    <a:pos x="306" y="111"/>
                  </a:cxn>
                  <a:cxn ang="0">
                    <a:pos x="205" y="102"/>
                  </a:cxn>
                  <a:cxn ang="0">
                    <a:pos x="144" y="86"/>
                  </a:cxn>
                  <a:cxn ang="0">
                    <a:pos x="124" y="58"/>
                  </a:cxn>
                  <a:cxn ang="0">
                    <a:pos x="124" y="34"/>
                  </a:cxn>
                  <a:cxn ang="0">
                    <a:pos x="108" y="14"/>
                  </a:cxn>
                  <a:cxn ang="0">
                    <a:pos x="52" y="0"/>
                  </a:cxn>
                  <a:cxn ang="0">
                    <a:pos x="0" y="5"/>
                  </a:cxn>
                  <a:cxn ang="0">
                    <a:pos x="63" y="584"/>
                  </a:cxn>
                  <a:cxn ang="0">
                    <a:pos x="108" y="637"/>
                  </a:cxn>
                  <a:cxn ang="0">
                    <a:pos x="164" y="689"/>
                  </a:cxn>
                  <a:cxn ang="0">
                    <a:pos x="244" y="730"/>
                  </a:cxn>
                  <a:cxn ang="0">
                    <a:pos x="337" y="743"/>
                  </a:cxn>
                  <a:cxn ang="0">
                    <a:pos x="462" y="750"/>
                  </a:cxn>
                  <a:cxn ang="0">
                    <a:pos x="535" y="739"/>
                  </a:cxn>
                  <a:cxn ang="0">
                    <a:pos x="551" y="698"/>
                  </a:cxn>
                  <a:cxn ang="0">
                    <a:pos x="543" y="644"/>
                  </a:cxn>
                  <a:cxn ang="0">
                    <a:pos x="491" y="483"/>
                  </a:cxn>
                  <a:cxn ang="0">
                    <a:pos x="447" y="321"/>
                  </a:cxn>
                  <a:cxn ang="0">
                    <a:pos x="427" y="199"/>
                  </a:cxn>
                  <a:cxn ang="0">
                    <a:pos x="427" y="167"/>
                  </a:cxn>
                  <a:cxn ang="0">
                    <a:pos x="398" y="122"/>
                  </a:cxn>
                  <a:cxn ang="0">
                    <a:pos x="366" y="111"/>
                  </a:cxn>
                  <a:cxn ang="0">
                    <a:pos x="306" y="111"/>
                  </a:cxn>
                </a:cxnLst>
                <a:rect l="0" t="0" r="r" b="b"/>
                <a:pathLst>
                  <a:path w="551" h="750">
                    <a:moveTo>
                      <a:pt x="306" y="111"/>
                    </a:moveTo>
                    <a:lnTo>
                      <a:pt x="205" y="102"/>
                    </a:lnTo>
                    <a:lnTo>
                      <a:pt x="144" y="86"/>
                    </a:lnTo>
                    <a:lnTo>
                      <a:pt x="124" y="58"/>
                    </a:lnTo>
                    <a:lnTo>
                      <a:pt x="124" y="34"/>
                    </a:lnTo>
                    <a:lnTo>
                      <a:pt x="108" y="14"/>
                    </a:lnTo>
                    <a:lnTo>
                      <a:pt x="52" y="0"/>
                    </a:lnTo>
                    <a:lnTo>
                      <a:pt x="0" y="5"/>
                    </a:lnTo>
                    <a:lnTo>
                      <a:pt x="63" y="584"/>
                    </a:lnTo>
                    <a:lnTo>
                      <a:pt x="108" y="637"/>
                    </a:lnTo>
                    <a:lnTo>
                      <a:pt x="164" y="689"/>
                    </a:lnTo>
                    <a:lnTo>
                      <a:pt x="244" y="730"/>
                    </a:lnTo>
                    <a:lnTo>
                      <a:pt x="337" y="743"/>
                    </a:lnTo>
                    <a:lnTo>
                      <a:pt x="462" y="750"/>
                    </a:lnTo>
                    <a:lnTo>
                      <a:pt x="535" y="739"/>
                    </a:lnTo>
                    <a:lnTo>
                      <a:pt x="551" y="698"/>
                    </a:lnTo>
                    <a:lnTo>
                      <a:pt x="543" y="644"/>
                    </a:lnTo>
                    <a:lnTo>
                      <a:pt x="491" y="483"/>
                    </a:lnTo>
                    <a:lnTo>
                      <a:pt x="447" y="321"/>
                    </a:lnTo>
                    <a:lnTo>
                      <a:pt x="427" y="199"/>
                    </a:lnTo>
                    <a:lnTo>
                      <a:pt x="427" y="167"/>
                    </a:lnTo>
                    <a:lnTo>
                      <a:pt x="398" y="122"/>
                    </a:lnTo>
                    <a:lnTo>
                      <a:pt x="366" y="111"/>
                    </a:lnTo>
                    <a:lnTo>
                      <a:pt x="306" y="111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6" name="Freeform 148"/>
              <p:cNvSpPr>
                <a:spLocks/>
              </p:cNvSpPr>
              <p:nvPr/>
            </p:nvSpPr>
            <p:spPr bwMode="auto">
              <a:xfrm>
                <a:off x="2499" y="2250"/>
                <a:ext cx="68" cy="98"/>
              </a:xfrm>
              <a:custGeom>
                <a:avLst/>
                <a:gdLst/>
                <a:ahLst/>
                <a:cxnLst>
                  <a:cxn ang="0">
                    <a:pos x="310" y="138"/>
                  </a:cxn>
                  <a:cxn ang="0">
                    <a:pos x="221" y="134"/>
                  </a:cxn>
                  <a:cxn ang="0">
                    <a:pos x="128" y="118"/>
                  </a:cxn>
                  <a:cxn ang="0">
                    <a:pos x="73" y="89"/>
                  </a:cxn>
                  <a:cxn ang="0">
                    <a:pos x="41" y="65"/>
                  </a:cxn>
                  <a:cxn ang="0">
                    <a:pos x="0" y="0"/>
                  </a:cxn>
                  <a:cxn ang="0">
                    <a:pos x="60" y="529"/>
                  </a:cxn>
                  <a:cxn ang="0">
                    <a:pos x="101" y="578"/>
                  </a:cxn>
                  <a:cxn ang="0">
                    <a:pos x="145" y="623"/>
                  </a:cxn>
                  <a:cxn ang="0">
                    <a:pos x="201" y="654"/>
                  </a:cxn>
                  <a:cxn ang="0">
                    <a:pos x="249" y="671"/>
                  </a:cxn>
                  <a:cxn ang="0">
                    <a:pos x="310" y="679"/>
                  </a:cxn>
                  <a:cxn ang="0">
                    <a:pos x="365" y="687"/>
                  </a:cxn>
                  <a:cxn ang="0">
                    <a:pos x="429" y="687"/>
                  </a:cxn>
                  <a:cxn ang="0">
                    <a:pos x="457" y="679"/>
                  </a:cxn>
                  <a:cxn ang="0">
                    <a:pos x="474" y="654"/>
                  </a:cxn>
                  <a:cxn ang="0">
                    <a:pos x="466" y="615"/>
                  </a:cxn>
                  <a:cxn ang="0">
                    <a:pos x="425" y="521"/>
                  </a:cxn>
                  <a:cxn ang="0">
                    <a:pos x="357" y="206"/>
                  </a:cxn>
                  <a:cxn ang="0">
                    <a:pos x="345" y="162"/>
                  </a:cxn>
                  <a:cxn ang="0">
                    <a:pos x="310" y="138"/>
                  </a:cxn>
                </a:cxnLst>
                <a:rect l="0" t="0" r="r" b="b"/>
                <a:pathLst>
                  <a:path w="474" h="687">
                    <a:moveTo>
                      <a:pt x="310" y="138"/>
                    </a:moveTo>
                    <a:lnTo>
                      <a:pt x="221" y="134"/>
                    </a:lnTo>
                    <a:lnTo>
                      <a:pt x="128" y="118"/>
                    </a:lnTo>
                    <a:lnTo>
                      <a:pt x="73" y="89"/>
                    </a:lnTo>
                    <a:lnTo>
                      <a:pt x="41" y="65"/>
                    </a:lnTo>
                    <a:lnTo>
                      <a:pt x="0" y="0"/>
                    </a:lnTo>
                    <a:lnTo>
                      <a:pt x="60" y="529"/>
                    </a:lnTo>
                    <a:lnTo>
                      <a:pt x="101" y="578"/>
                    </a:lnTo>
                    <a:lnTo>
                      <a:pt x="145" y="623"/>
                    </a:lnTo>
                    <a:lnTo>
                      <a:pt x="201" y="654"/>
                    </a:lnTo>
                    <a:lnTo>
                      <a:pt x="249" y="671"/>
                    </a:lnTo>
                    <a:lnTo>
                      <a:pt x="310" y="679"/>
                    </a:lnTo>
                    <a:lnTo>
                      <a:pt x="365" y="687"/>
                    </a:lnTo>
                    <a:lnTo>
                      <a:pt x="429" y="687"/>
                    </a:lnTo>
                    <a:lnTo>
                      <a:pt x="457" y="679"/>
                    </a:lnTo>
                    <a:lnTo>
                      <a:pt x="474" y="654"/>
                    </a:lnTo>
                    <a:lnTo>
                      <a:pt x="466" y="615"/>
                    </a:lnTo>
                    <a:lnTo>
                      <a:pt x="425" y="521"/>
                    </a:lnTo>
                    <a:lnTo>
                      <a:pt x="357" y="206"/>
                    </a:lnTo>
                    <a:lnTo>
                      <a:pt x="345" y="162"/>
                    </a:lnTo>
                    <a:lnTo>
                      <a:pt x="310" y="13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77" name="Freeform 149"/>
            <p:cNvSpPr>
              <a:spLocks/>
            </p:cNvSpPr>
            <p:nvPr/>
          </p:nvSpPr>
          <p:spPr bwMode="auto">
            <a:xfrm flipH="1">
              <a:off x="3633" y="2944"/>
              <a:ext cx="15" cy="21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32"/>
                </a:cxn>
                <a:cxn ang="0">
                  <a:pos x="24" y="57"/>
                </a:cxn>
                <a:cxn ang="0">
                  <a:pos x="13" y="110"/>
                </a:cxn>
                <a:cxn ang="0">
                  <a:pos x="28" y="158"/>
                </a:cxn>
                <a:cxn ang="0">
                  <a:pos x="19" y="440"/>
                </a:cxn>
                <a:cxn ang="0">
                  <a:pos x="19" y="622"/>
                </a:cxn>
                <a:cxn ang="0">
                  <a:pos x="0" y="631"/>
                </a:cxn>
                <a:cxn ang="0">
                  <a:pos x="2" y="255"/>
                </a:cxn>
                <a:cxn ang="0">
                  <a:pos x="19" y="165"/>
                </a:cxn>
                <a:cxn ang="0">
                  <a:pos x="9" y="123"/>
                </a:cxn>
                <a:cxn ang="0">
                  <a:pos x="4" y="108"/>
                </a:cxn>
                <a:cxn ang="0">
                  <a:pos x="11" y="62"/>
                </a:cxn>
                <a:cxn ang="0">
                  <a:pos x="24" y="36"/>
                </a:cxn>
                <a:cxn ang="0">
                  <a:pos x="26" y="0"/>
                </a:cxn>
              </a:cxnLst>
              <a:rect l="0" t="0" r="r" b="b"/>
              <a:pathLst>
                <a:path w="39" h="631">
                  <a:moveTo>
                    <a:pt x="26" y="0"/>
                  </a:moveTo>
                  <a:lnTo>
                    <a:pt x="39" y="32"/>
                  </a:lnTo>
                  <a:lnTo>
                    <a:pt x="24" y="57"/>
                  </a:lnTo>
                  <a:lnTo>
                    <a:pt x="13" y="110"/>
                  </a:lnTo>
                  <a:lnTo>
                    <a:pt x="28" y="158"/>
                  </a:lnTo>
                  <a:lnTo>
                    <a:pt x="19" y="440"/>
                  </a:lnTo>
                  <a:lnTo>
                    <a:pt x="19" y="622"/>
                  </a:lnTo>
                  <a:lnTo>
                    <a:pt x="0" y="631"/>
                  </a:lnTo>
                  <a:lnTo>
                    <a:pt x="2" y="255"/>
                  </a:lnTo>
                  <a:lnTo>
                    <a:pt x="19" y="165"/>
                  </a:lnTo>
                  <a:lnTo>
                    <a:pt x="9" y="123"/>
                  </a:lnTo>
                  <a:lnTo>
                    <a:pt x="4" y="108"/>
                  </a:lnTo>
                  <a:lnTo>
                    <a:pt x="11" y="62"/>
                  </a:lnTo>
                  <a:lnTo>
                    <a:pt x="24" y="3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78" name="Freeform 150"/>
            <p:cNvSpPr>
              <a:spLocks/>
            </p:cNvSpPr>
            <p:nvPr/>
          </p:nvSpPr>
          <p:spPr bwMode="auto">
            <a:xfrm flipH="1">
              <a:off x="3668" y="2946"/>
              <a:ext cx="37" cy="1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1" y="24"/>
                </a:cxn>
                <a:cxn ang="0">
                  <a:pos x="8" y="32"/>
                </a:cxn>
                <a:cxn ang="0">
                  <a:pos x="0" y="32"/>
                </a:cxn>
                <a:cxn ang="0">
                  <a:pos x="25" y="10"/>
                </a:cxn>
                <a:cxn ang="0">
                  <a:pos x="100" y="0"/>
                </a:cxn>
              </a:cxnLst>
              <a:rect l="0" t="0" r="r" b="b"/>
              <a:pathLst>
                <a:path w="100" h="32">
                  <a:moveTo>
                    <a:pt x="100" y="0"/>
                  </a:moveTo>
                  <a:lnTo>
                    <a:pt x="51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25" y="1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79" name="Freeform 151"/>
            <p:cNvSpPr>
              <a:spLocks/>
            </p:cNvSpPr>
            <p:nvPr/>
          </p:nvSpPr>
          <p:spPr bwMode="auto">
            <a:xfrm flipH="1">
              <a:off x="3805" y="2376"/>
              <a:ext cx="48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9"/>
                </a:cxn>
                <a:cxn ang="0">
                  <a:pos x="15" y="31"/>
                </a:cxn>
                <a:cxn ang="0">
                  <a:pos x="32" y="21"/>
                </a:cxn>
                <a:cxn ang="0">
                  <a:pos x="29" y="45"/>
                </a:cxn>
                <a:cxn ang="0">
                  <a:pos x="52" y="42"/>
                </a:cxn>
                <a:cxn ang="0">
                  <a:pos x="34" y="63"/>
                </a:cxn>
                <a:cxn ang="0">
                  <a:pos x="81" y="66"/>
                </a:cxn>
                <a:cxn ang="0">
                  <a:pos x="55" y="91"/>
                </a:cxn>
                <a:cxn ang="0">
                  <a:pos x="93" y="91"/>
                </a:cxn>
                <a:cxn ang="0">
                  <a:pos x="67" y="117"/>
                </a:cxn>
                <a:cxn ang="0">
                  <a:pos x="108" y="115"/>
                </a:cxn>
                <a:cxn ang="0">
                  <a:pos x="82" y="151"/>
                </a:cxn>
                <a:cxn ang="0">
                  <a:pos x="119" y="148"/>
                </a:cxn>
                <a:cxn ang="0">
                  <a:pos x="87" y="179"/>
                </a:cxn>
                <a:cxn ang="0">
                  <a:pos x="134" y="185"/>
                </a:cxn>
                <a:cxn ang="0">
                  <a:pos x="93" y="213"/>
                </a:cxn>
                <a:cxn ang="0">
                  <a:pos x="134" y="225"/>
                </a:cxn>
                <a:cxn ang="0">
                  <a:pos x="90" y="240"/>
                </a:cxn>
                <a:cxn ang="0">
                  <a:pos x="130" y="263"/>
                </a:cxn>
                <a:cxn ang="0">
                  <a:pos x="87" y="281"/>
                </a:cxn>
                <a:cxn ang="0">
                  <a:pos x="125" y="308"/>
                </a:cxn>
                <a:cxn ang="0">
                  <a:pos x="87" y="320"/>
                </a:cxn>
                <a:cxn ang="0">
                  <a:pos x="108" y="343"/>
                </a:cxn>
                <a:cxn ang="0">
                  <a:pos x="78" y="366"/>
                </a:cxn>
              </a:cxnLst>
              <a:rect l="0" t="0" r="r" b="b"/>
              <a:pathLst>
                <a:path w="134" h="366">
                  <a:moveTo>
                    <a:pt x="0" y="0"/>
                  </a:moveTo>
                  <a:lnTo>
                    <a:pt x="18" y="9"/>
                  </a:lnTo>
                  <a:lnTo>
                    <a:pt x="15" y="31"/>
                  </a:lnTo>
                  <a:lnTo>
                    <a:pt x="32" y="21"/>
                  </a:lnTo>
                  <a:lnTo>
                    <a:pt x="29" y="45"/>
                  </a:lnTo>
                  <a:lnTo>
                    <a:pt x="52" y="42"/>
                  </a:lnTo>
                  <a:lnTo>
                    <a:pt x="34" y="63"/>
                  </a:lnTo>
                  <a:lnTo>
                    <a:pt x="81" y="66"/>
                  </a:lnTo>
                  <a:lnTo>
                    <a:pt x="55" y="91"/>
                  </a:lnTo>
                  <a:lnTo>
                    <a:pt x="93" y="91"/>
                  </a:lnTo>
                  <a:lnTo>
                    <a:pt x="67" y="117"/>
                  </a:lnTo>
                  <a:lnTo>
                    <a:pt x="108" y="115"/>
                  </a:lnTo>
                  <a:lnTo>
                    <a:pt x="82" y="151"/>
                  </a:lnTo>
                  <a:lnTo>
                    <a:pt x="119" y="148"/>
                  </a:lnTo>
                  <a:lnTo>
                    <a:pt x="87" y="179"/>
                  </a:lnTo>
                  <a:lnTo>
                    <a:pt x="134" y="185"/>
                  </a:lnTo>
                  <a:lnTo>
                    <a:pt x="93" y="213"/>
                  </a:lnTo>
                  <a:lnTo>
                    <a:pt x="134" y="225"/>
                  </a:lnTo>
                  <a:lnTo>
                    <a:pt x="90" y="240"/>
                  </a:lnTo>
                  <a:lnTo>
                    <a:pt x="130" y="263"/>
                  </a:lnTo>
                  <a:lnTo>
                    <a:pt x="87" y="281"/>
                  </a:lnTo>
                  <a:lnTo>
                    <a:pt x="125" y="308"/>
                  </a:lnTo>
                  <a:lnTo>
                    <a:pt x="87" y="320"/>
                  </a:lnTo>
                  <a:lnTo>
                    <a:pt x="108" y="343"/>
                  </a:lnTo>
                  <a:lnTo>
                    <a:pt x="78" y="36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480" name="Line 152"/>
          <p:cNvSpPr>
            <a:spLocks noChangeShapeType="1"/>
          </p:cNvSpPr>
          <p:nvPr/>
        </p:nvSpPr>
        <p:spPr bwMode="auto">
          <a:xfrm rot="10800000" flipV="1">
            <a:off x="6742115" y="3554408"/>
            <a:ext cx="13128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1" name="Line 153"/>
          <p:cNvSpPr>
            <a:spLocks noChangeShapeType="1"/>
          </p:cNvSpPr>
          <p:nvPr/>
        </p:nvSpPr>
        <p:spPr bwMode="auto">
          <a:xfrm rot="5400000">
            <a:off x="5485607" y="4607714"/>
            <a:ext cx="7032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2" name="Text Box 154"/>
          <p:cNvSpPr txBox="1">
            <a:spLocks noChangeArrowheads="1"/>
          </p:cNvSpPr>
          <p:nvPr/>
        </p:nvSpPr>
        <p:spPr bwMode="auto">
          <a:xfrm>
            <a:off x="4524379" y="487362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管理站</a:t>
            </a:r>
          </a:p>
        </p:txBody>
      </p:sp>
      <p:sp>
        <p:nvSpPr>
          <p:cNvPr id="739483" name="Line 155"/>
          <p:cNvSpPr>
            <a:spLocks noChangeShapeType="1"/>
          </p:cNvSpPr>
          <p:nvPr/>
        </p:nvSpPr>
        <p:spPr bwMode="auto">
          <a:xfrm rot="10800000">
            <a:off x="1751015" y="3254370"/>
            <a:ext cx="1312862" cy="3000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39484" name="Picture 15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838" y="2551108"/>
            <a:ext cx="1695450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485" name="Picture 15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3793" y="4457695"/>
            <a:ext cx="73818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486" name="Line 158"/>
          <p:cNvSpPr>
            <a:spLocks noChangeShapeType="1"/>
          </p:cNvSpPr>
          <p:nvPr/>
        </p:nvSpPr>
        <p:spPr bwMode="auto">
          <a:xfrm rot="5400000">
            <a:off x="6353973" y="3955252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7" name="Line 159"/>
          <p:cNvSpPr>
            <a:spLocks noChangeShapeType="1"/>
          </p:cNvSpPr>
          <p:nvPr/>
        </p:nvSpPr>
        <p:spPr bwMode="auto">
          <a:xfrm rot="5400000">
            <a:off x="3051968" y="3955252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8" name="Line 160"/>
          <p:cNvSpPr>
            <a:spLocks noChangeShapeType="1"/>
          </p:cNvSpPr>
          <p:nvPr/>
        </p:nvSpPr>
        <p:spPr bwMode="auto">
          <a:xfrm rot="5400000">
            <a:off x="4777586" y="3955252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9" name="Line 161"/>
          <p:cNvSpPr>
            <a:spLocks noChangeShapeType="1"/>
          </p:cNvSpPr>
          <p:nvPr/>
        </p:nvSpPr>
        <p:spPr bwMode="auto">
          <a:xfrm rot="5400000">
            <a:off x="2544767" y="4425946"/>
            <a:ext cx="339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0" name="Text Box 162"/>
          <p:cNvSpPr txBox="1">
            <a:spLocks noChangeArrowheads="1"/>
          </p:cNvSpPr>
          <p:nvPr/>
        </p:nvSpPr>
        <p:spPr bwMode="auto">
          <a:xfrm>
            <a:off x="787405" y="2859084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739491" name="Line 163"/>
          <p:cNvSpPr>
            <a:spLocks noChangeShapeType="1"/>
          </p:cNvSpPr>
          <p:nvPr/>
        </p:nvSpPr>
        <p:spPr bwMode="auto">
          <a:xfrm>
            <a:off x="2041525" y="4240208"/>
            <a:ext cx="60991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2" name="Rectangle 164"/>
          <p:cNvSpPr>
            <a:spLocks noChangeArrowheads="1"/>
          </p:cNvSpPr>
          <p:nvPr/>
        </p:nvSpPr>
        <p:spPr bwMode="auto">
          <a:xfrm>
            <a:off x="1974855" y="4192593"/>
            <a:ext cx="85725" cy="9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3" name="Rectangle 165"/>
          <p:cNvSpPr>
            <a:spLocks noChangeArrowheads="1"/>
          </p:cNvSpPr>
          <p:nvPr/>
        </p:nvSpPr>
        <p:spPr bwMode="auto">
          <a:xfrm>
            <a:off x="8110543" y="4191005"/>
            <a:ext cx="85725" cy="1000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4" name="Text Box 166"/>
          <p:cNvSpPr txBox="1">
            <a:spLocks noChangeArrowheads="1"/>
          </p:cNvSpPr>
          <p:nvPr/>
        </p:nvSpPr>
        <p:spPr bwMode="auto">
          <a:xfrm>
            <a:off x="6742113" y="4741868"/>
            <a:ext cx="96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</a:t>
            </a:r>
          </a:p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管理员      </a:t>
            </a:r>
          </a:p>
        </p:txBody>
      </p:sp>
      <p:sp>
        <p:nvSpPr>
          <p:cNvPr id="739495" name="Text Box 167"/>
          <p:cNvSpPr txBox="1">
            <a:spLocks noChangeArrowheads="1"/>
          </p:cNvSpPr>
          <p:nvPr/>
        </p:nvSpPr>
        <p:spPr bwMode="auto">
          <a:xfrm>
            <a:off x="1225550" y="4708521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496" name="Text Box 168"/>
          <p:cNvSpPr txBox="1">
            <a:spLocks noChangeArrowheads="1"/>
          </p:cNvSpPr>
          <p:nvPr/>
        </p:nvSpPr>
        <p:spPr bwMode="auto">
          <a:xfrm>
            <a:off x="438155" y="5627684"/>
            <a:ext cx="4724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——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管理程序（运行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SNMP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客户程序）</a:t>
            </a:r>
          </a:p>
        </p:txBody>
      </p:sp>
      <p:sp>
        <p:nvSpPr>
          <p:cNvPr id="739497" name="Text Box 169"/>
          <p:cNvSpPr txBox="1">
            <a:spLocks noChangeArrowheads="1"/>
          </p:cNvSpPr>
          <p:nvPr/>
        </p:nvSpPr>
        <p:spPr bwMode="auto">
          <a:xfrm>
            <a:off x="438150" y="6113459"/>
            <a:ext cx="4981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——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代理程序（运行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SNMP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服务器程序）</a:t>
            </a:r>
          </a:p>
        </p:txBody>
      </p:sp>
      <p:pic>
        <p:nvPicPr>
          <p:cNvPr id="739498" name="Picture 170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735513" y="3087691"/>
            <a:ext cx="6921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499" name="Picture 171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76568" y="3354383"/>
            <a:ext cx="769937" cy="468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739500" name="Oval 172"/>
          <p:cNvSpPr>
            <a:spLocks noChangeArrowheads="1"/>
          </p:cNvSpPr>
          <p:nvPr/>
        </p:nvSpPr>
        <p:spPr bwMode="auto">
          <a:xfrm>
            <a:off x="3327400" y="3498845"/>
            <a:ext cx="377825" cy="2555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1" name="Oval 173"/>
          <p:cNvSpPr>
            <a:spLocks noChangeArrowheads="1"/>
          </p:cNvSpPr>
          <p:nvPr/>
        </p:nvSpPr>
        <p:spPr bwMode="auto">
          <a:xfrm>
            <a:off x="2598738" y="5103818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pic>
        <p:nvPicPr>
          <p:cNvPr id="739503" name="Picture 17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34113" y="3354383"/>
            <a:ext cx="769937" cy="468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739504" name="Oval 176"/>
          <p:cNvSpPr>
            <a:spLocks noChangeArrowheads="1"/>
          </p:cNvSpPr>
          <p:nvPr/>
        </p:nvSpPr>
        <p:spPr bwMode="auto">
          <a:xfrm>
            <a:off x="6321425" y="3498847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5" name="Oval 177"/>
          <p:cNvSpPr>
            <a:spLocks noChangeArrowheads="1"/>
          </p:cNvSpPr>
          <p:nvPr/>
        </p:nvSpPr>
        <p:spPr bwMode="auto">
          <a:xfrm>
            <a:off x="4903793" y="3554410"/>
            <a:ext cx="376237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6" name="Oval 178"/>
          <p:cNvSpPr>
            <a:spLocks noChangeArrowheads="1"/>
          </p:cNvSpPr>
          <p:nvPr/>
        </p:nvSpPr>
        <p:spPr bwMode="auto">
          <a:xfrm>
            <a:off x="5516563" y="4657730"/>
            <a:ext cx="436562" cy="3016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M</a:t>
            </a:r>
          </a:p>
        </p:txBody>
      </p:sp>
      <p:pic>
        <p:nvPicPr>
          <p:cNvPr id="739507" name="Picture 17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7880351" y="2952745"/>
            <a:ext cx="69215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508" name="Text Box 180"/>
          <p:cNvSpPr txBox="1">
            <a:spLocks noChangeArrowheads="1"/>
          </p:cNvSpPr>
          <p:nvPr/>
        </p:nvSpPr>
        <p:spPr bwMode="auto">
          <a:xfrm>
            <a:off x="2757488" y="296544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09" name="Text Box 181"/>
          <p:cNvSpPr txBox="1">
            <a:spLocks noChangeArrowheads="1"/>
          </p:cNvSpPr>
          <p:nvPr/>
        </p:nvSpPr>
        <p:spPr bwMode="auto">
          <a:xfrm>
            <a:off x="4465640" y="2714621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10" name="Text Box 182"/>
          <p:cNvSpPr txBox="1">
            <a:spLocks noChangeArrowheads="1"/>
          </p:cNvSpPr>
          <p:nvPr/>
        </p:nvSpPr>
        <p:spPr bwMode="auto">
          <a:xfrm>
            <a:off x="6024563" y="2998784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11" name="Oval 183"/>
          <p:cNvSpPr>
            <a:spLocks noChangeArrowheads="1"/>
          </p:cNvSpPr>
          <p:nvPr/>
        </p:nvSpPr>
        <p:spPr bwMode="auto">
          <a:xfrm>
            <a:off x="3" y="5667380"/>
            <a:ext cx="438150" cy="3016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M</a:t>
            </a:r>
          </a:p>
        </p:txBody>
      </p:sp>
      <p:sp>
        <p:nvSpPr>
          <p:cNvPr id="739512" name="Oval 184"/>
          <p:cNvSpPr>
            <a:spLocks noChangeArrowheads="1"/>
          </p:cNvSpPr>
          <p:nvPr/>
        </p:nvSpPr>
        <p:spPr bwMode="auto">
          <a:xfrm>
            <a:off x="3" y="6118230"/>
            <a:ext cx="438150" cy="3016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13" name="Freeform 185"/>
          <p:cNvSpPr>
            <a:spLocks/>
          </p:cNvSpPr>
          <p:nvPr/>
        </p:nvSpPr>
        <p:spPr bwMode="auto">
          <a:xfrm>
            <a:off x="2976568" y="4825995"/>
            <a:ext cx="2524125" cy="433388"/>
          </a:xfrm>
          <a:custGeom>
            <a:avLst/>
            <a:gdLst/>
            <a:ahLst/>
            <a:cxnLst>
              <a:cxn ang="0">
                <a:pos x="1384" y="0"/>
              </a:cxn>
              <a:cxn ang="0">
                <a:pos x="0" y="208"/>
              </a:cxn>
            </a:cxnLst>
            <a:rect l="0" t="0" r="r" b="b"/>
            <a:pathLst>
              <a:path w="1384" h="208">
                <a:moveTo>
                  <a:pt x="1384" y="0"/>
                </a:moveTo>
                <a:cubicBezTo>
                  <a:pt x="1153" y="33"/>
                  <a:pt x="288" y="165"/>
                  <a:pt x="0" y="208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4" name="Freeform 186"/>
          <p:cNvSpPr>
            <a:spLocks/>
          </p:cNvSpPr>
          <p:nvPr/>
        </p:nvSpPr>
        <p:spPr bwMode="auto">
          <a:xfrm>
            <a:off x="3692530" y="3705220"/>
            <a:ext cx="1838325" cy="1036638"/>
          </a:xfrm>
          <a:custGeom>
            <a:avLst/>
            <a:gdLst/>
            <a:ahLst/>
            <a:cxnLst>
              <a:cxn ang="0">
                <a:pos x="1008" y="496"/>
              </a:cxn>
              <a:cxn ang="0">
                <a:pos x="0" y="0"/>
              </a:cxn>
            </a:cxnLst>
            <a:rect l="0" t="0" r="r" b="b"/>
            <a:pathLst>
              <a:path w="1008" h="496">
                <a:moveTo>
                  <a:pt x="1008" y="496"/>
                </a:moveTo>
                <a:cubicBezTo>
                  <a:pt x="841" y="413"/>
                  <a:pt x="210" y="103"/>
                  <a:pt x="0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5" name="Freeform 187"/>
          <p:cNvSpPr>
            <a:spLocks/>
          </p:cNvSpPr>
          <p:nvPr/>
        </p:nvSpPr>
        <p:spPr bwMode="auto">
          <a:xfrm>
            <a:off x="5106988" y="3822705"/>
            <a:ext cx="539750" cy="885825"/>
          </a:xfrm>
          <a:custGeom>
            <a:avLst/>
            <a:gdLst/>
            <a:ahLst/>
            <a:cxnLst>
              <a:cxn ang="0">
                <a:pos x="296" y="424"/>
              </a:cxn>
              <a:cxn ang="0">
                <a:pos x="0" y="0"/>
              </a:cxn>
            </a:cxnLst>
            <a:rect l="0" t="0" r="r" b="b"/>
            <a:pathLst>
              <a:path w="296" h="424">
                <a:moveTo>
                  <a:pt x="296" y="424"/>
                </a:moveTo>
                <a:cubicBezTo>
                  <a:pt x="245" y="354"/>
                  <a:pt x="62" y="88"/>
                  <a:pt x="0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6" name="Freeform 188"/>
          <p:cNvSpPr>
            <a:spLocks/>
          </p:cNvSpPr>
          <p:nvPr/>
        </p:nvSpPr>
        <p:spPr bwMode="auto">
          <a:xfrm>
            <a:off x="5778500" y="3754443"/>
            <a:ext cx="642938" cy="903287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352" y="0"/>
              </a:cxn>
            </a:cxnLst>
            <a:rect l="0" t="0" r="r" b="b"/>
            <a:pathLst>
              <a:path w="352" h="432">
                <a:moveTo>
                  <a:pt x="0" y="432"/>
                </a:moveTo>
                <a:cubicBezTo>
                  <a:pt x="59" y="360"/>
                  <a:pt x="279" y="90"/>
                  <a:pt x="352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7" name="Freeform 189"/>
          <p:cNvSpPr>
            <a:spLocks/>
          </p:cNvSpPr>
          <p:nvPr/>
        </p:nvSpPr>
        <p:spPr bwMode="auto">
          <a:xfrm>
            <a:off x="5953125" y="3621083"/>
            <a:ext cx="1985963" cy="1103312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088" y="0"/>
              </a:cxn>
            </a:cxnLst>
            <a:rect l="0" t="0" r="r" b="b"/>
            <a:pathLst>
              <a:path w="1088" h="528">
                <a:moveTo>
                  <a:pt x="0" y="528"/>
                </a:moveTo>
                <a:cubicBezTo>
                  <a:pt x="181" y="441"/>
                  <a:pt x="861" y="110"/>
                  <a:pt x="1088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8" name="Oval 190"/>
          <p:cNvSpPr>
            <a:spLocks noChangeArrowheads="1"/>
          </p:cNvSpPr>
          <p:nvPr/>
        </p:nvSpPr>
        <p:spPr bwMode="auto">
          <a:xfrm>
            <a:off x="7880355" y="3397245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19" name="Text Box 191"/>
          <p:cNvSpPr txBox="1">
            <a:spLocks noChangeArrowheads="1"/>
          </p:cNvSpPr>
          <p:nvPr/>
        </p:nvSpPr>
        <p:spPr bwMode="auto">
          <a:xfrm>
            <a:off x="7615239" y="2597146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20" name="Text Box 192"/>
          <p:cNvSpPr txBox="1">
            <a:spLocks noChangeArrowheads="1"/>
          </p:cNvSpPr>
          <p:nvPr/>
        </p:nvSpPr>
        <p:spPr bwMode="auto">
          <a:xfrm rot="-527046">
            <a:off x="3409493" y="4533867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网管协议</a:t>
            </a:r>
          </a:p>
        </p:txBody>
      </p:sp>
      <p:sp>
        <p:nvSpPr>
          <p:cNvPr id="190" name="灯片编号占位符 189"/>
          <p:cNvSpPr>
            <a:spLocks noGrp="1"/>
          </p:cNvSpPr>
          <p:nvPr>
            <p:ph type="sldNum" sz="quarter" idx="11"/>
          </p:nvPr>
        </p:nvSpPr>
        <p:spPr>
          <a:xfrm>
            <a:off x="3000396" y="6107108"/>
            <a:ext cx="1905000" cy="457200"/>
          </a:xfrm>
        </p:spPr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192" name="Rectangle 3"/>
          <p:cNvSpPr txBox="1">
            <a:spLocks noChangeArrowheads="1"/>
          </p:cNvSpPr>
          <p:nvPr/>
        </p:nvSpPr>
        <p:spPr>
          <a:xfrm>
            <a:off x="357158" y="112706"/>
            <a:ext cx="8172478" cy="42449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网络管理协议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，简称为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网管协议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网管协议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就是管理程序和代理程序之间进行通信的规则。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网络管理员利用网管协议通过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管理站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对网络中的被管设备进行管理。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00628" y="4572008"/>
            <a:ext cx="1576388" cy="2006600"/>
            <a:chOff x="3072" y="2208"/>
            <a:chExt cx="1056" cy="105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H="1">
              <a:off x="3072" y="2543"/>
              <a:ext cx="888" cy="721"/>
              <a:chOff x="2565" y="2202"/>
              <a:chExt cx="355" cy="297"/>
            </a:xfrm>
          </p:grpSpPr>
          <p:sp>
            <p:nvSpPr>
              <p:cNvPr id="739335" name="Freeform 7"/>
              <p:cNvSpPr>
                <a:spLocks/>
              </p:cNvSpPr>
              <p:nvPr/>
            </p:nvSpPr>
            <p:spPr bwMode="auto">
              <a:xfrm>
                <a:off x="2646" y="2242"/>
                <a:ext cx="125" cy="189"/>
              </a:xfrm>
              <a:custGeom>
                <a:avLst/>
                <a:gdLst/>
                <a:ahLst/>
                <a:cxnLst>
                  <a:cxn ang="0">
                    <a:pos x="582" y="23"/>
                  </a:cxn>
                  <a:cxn ang="0">
                    <a:pos x="876" y="1209"/>
                  </a:cxn>
                  <a:cxn ang="0">
                    <a:pos x="0" y="1326"/>
                  </a:cxn>
                  <a:cxn ang="0">
                    <a:pos x="225" y="0"/>
                  </a:cxn>
                </a:cxnLst>
                <a:rect l="0" t="0" r="r" b="b"/>
                <a:pathLst>
                  <a:path w="876" h="1326">
                    <a:moveTo>
                      <a:pt x="582" y="23"/>
                    </a:moveTo>
                    <a:lnTo>
                      <a:pt x="876" y="1209"/>
                    </a:lnTo>
                    <a:lnTo>
                      <a:pt x="0" y="1326"/>
                    </a:lnTo>
                    <a:lnTo>
                      <a:pt x="22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565" y="2202"/>
                <a:ext cx="351" cy="78"/>
                <a:chOff x="2565" y="2202"/>
                <a:chExt cx="351" cy="78"/>
              </a:xfrm>
            </p:grpSpPr>
            <p:sp>
              <p:nvSpPr>
                <p:cNvPr id="739337" name="Freeform 9"/>
                <p:cNvSpPr>
                  <a:spLocks/>
                </p:cNvSpPr>
                <p:nvPr/>
              </p:nvSpPr>
              <p:spPr bwMode="auto">
                <a:xfrm>
                  <a:off x="2565" y="2202"/>
                  <a:ext cx="351" cy="66"/>
                </a:xfrm>
                <a:custGeom>
                  <a:avLst/>
                  <a:gdLst/>
                  <a:ahLst/>
                  <a:cxnLst>
                    <a:cxn ang="0">
                      <a:pos x="2454" y="242"/>
                    </a:cxn>
                    <a:cxn ang="0">
                      <a:pos x="906" y="468"/>
                    </a:cxn>
                    <a:cxn ang="0">
                      <a:pos x="0" y="118"/>
                    </a:cxn>
                    <a:cxn ang="0">
                      <a:pos x="1162" y="0"/>
                    </a:cxn>
                    <a:cxn ang="0">
                      <a:pos x="2454" y="242"/>
                    </a:cxn>
                  </a:cxnLst>
                  <a:rect l="0" t="0" r="r" b="b"/>
                  <a:pathLst>
                    <a:path w="2454" h="468">
                      <a:moveTo>
                        <a:pt x="2454" y="242"/>
                      </a:moveTo>
                      <a:lnTo>
                        <a:pt x="906" y="468"/>
                      </a:lnTo>
                      <a:lnTo>
                        <a:pt x="0" y="118"/>
                      </a:lnTo>
                      <a:lnTo>
                        <a:pt x="1162" y="0"/>
                      </a:lnTo>
                      <a:lnTo>
                        <a:pt x="2454" y="2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38" name="Freeform 10"/>
                <p:cNvSpPr>
                  <a:spLocks/>
                </p:cNvSpPr>
                <p:nvPr/>
              </p:nvSpPr>
              <p:spPr bwMode="auto">
                <a:xfrm>
                  <a:off x="2694" y="2236"/>
                  <a:ext cx="221" cy="44"/>
                </a:xfrm>
                <a:custGeom>
                  <a:avLst/>
                  <a:gdLst/>
                  <a:ahLst/>
                  <a:cxnLst>
                    <a:cxn ang="0">
                      <a:pos x="1542" y="0"/>
                    </a:cxn>
                    <a:cxn ang="0">
                      <a:pos x="0" y="225"/>
                    </a:cxn>
                    <a:cxn ang="0">
                      <a:pos x="0" y="303"/>
                    </a:cxn>
                    <a:cxn ang="0">
                      <a:pos x="1542" y="79"/>
                    </a:cxn>
                    <a:cxn ang="0">
                      <a:pos x="1542" y="0"/>
                    </a:cxn>
                  </a:cxnLst>
                  <a:rect l="0" t="0" r="r" b="b"/>
                  <a:pathLst>
                    <a:path w="1542" h="303">
                      <a:moveTo>
                        <a:pt x="1542" y="0"/>
                      </a:moveTo>
                      <a:lnTo>
                        <a:pt x="0" y="225"/>
                      </a:lnTo>
                      <a:lnTo>
                        <a:pt x="0" y="303"/>
                      </a:lnTo>
                      <a:lnTo>
                        <a:pt x="1542" y="79"/>
                      </a:lnTo>
                      <a:lnTo>
                        <a:pt x="154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9339" name="Freeform 11"/>
                <p:cNvSpPr>
                  <a:spLocks/>
                </p:cNvSpPr>
                <p:nvPr/>
              </p:nvSpPr>
              <p:spPr bwMode="auto">
                <a:xfrm>
                  <a:off x="2565" y="2218"/>
                  <a:ext cx="129" cy="62"/>
                </a:xfrm>
                <a:custGeom>
                  <a:avLst/>
                  <a:gdLst/>
                  <a:ahLst/>
                  <a:cxnLst>
                    <a:cxn ang="0">
                      <a:pos x="906" y="428"/>
                    </a:cxn>
                    <a:cxn ang="0">
                      <a:pos x="906" y="350"/>
                    </a:cxn>
                    <a:cxn ang="0">
                      <a:pos x="0" y="0"/>
                    </a:cxn>
                    <a:cxn ang="0">
                      <a:pos x="0" y="54"/>
                    </a:cxn>
                    <a:cxn ang="0">
                      <a:pos x="906" y="428"/>
                    </a:cxn>
                  </a:cxnLst>
                  <a:rect l="0" t="0" r="r" b="b"/>
                  <a:pathLst>
                    <a:path w="906" h="428">
                      <a:moveTo>
                        <a:pt x="906" y="428"/>
                      </a:moveTo>
                      <a:lnTo>
                        <a:pt x="906" y="350"/>
                      </a:lnTo>
                      <a:lnTo>
                        <a:pt x="0" y="0"/>
                      </a:lnTo>
                      <a:lnTo>
                        <a:pt x="0" y="54"/>
                      </a:lnTo>
                      <a:lnTo>
                        <a:pt x="906" y="42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9340" name="Freeform 12"/>
              <p:cNvSpPr>
                <a:spLocks/>
              </p:cNvSpPr>
              <p:nvPr/>
            </p:nvSpPr>
            <p:spPr bwMode="auto">
              <a:xfrm>
                <a:off x="2767" y="2256"/>
                <a:ext cx="153" cy="243"/>
              </a:xfrm>
              <a:custGeom>
                <a:avLst/>
                <a:gdLst/>
                <a:ahLst/>
                <a:cxnLst>
                  <a:cxn ang="0">
                    <a:pos x="589" y="0"/>
                  </a:cxn>
                  <a:cxn ang="0">
                    <a:pos x="1066" y="1569"/>
                  </a:cxn>
                  <a:cxn ang="0">
                    <a:pos x="0" y="1700"/>
                  </a:cxn>
                  <a:cxn ang="0">
                    <a:pos x="170" y="32"/>
                  </a:cxn>
                </a:cxnLst>
                <a:rect l="0" t="0" r="r" b="b"/>
                <a:pathLst>
                  <a:path w="1066" h="1700">
                    <a:moveTo>
                      <a:pt x="589" y="0"/>
                    </a:moveTo>
                    <a:lnTo>
                      <a:pt x="1066" y="1569"/>
                    </a:lnTo>
                    <a:lnTo>
                      <a:pt x="0" y="1700"/>
                    </a:lnTo>
                    <a:lnTo>
                      <a:pt x="170" y="3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 flipH="1">
              <a:off x="3225" y="2269"/>
              <a:ext cx="610" cy="417"/>
              <a:chOff x="2615" y="2089"/>
              <a:chExt cx="244" cy="172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2671" y="2089"/>
                <a:ext cx="188" cy="156"/>
                <a:chOff x="2671" y="2089"/>
                <a:chExt cx="188" cy="156"/>
              </a:xfrm>
            </p:grpSpPr>
            <p:grpSp>
              <p:nvGrpSpPr>
                <p:cNvPr id="7" name="Group 15"/>
                <p:cNvGrpSpPr>
                  <a:grpSpLocks/>
                </p:cNvGrpSpPr>
                <p:nvPr/>
              </p:nvGrpSpPr>
              <p:grpSpPr bwMode="auto">
                <a:xfrm>
                  <a:off x="2671" y="2089"/>
                  <a:ext cx="188" cy="156"/>
                  <a:chOff x="2671" y="2089"/>
                  <a:chExt cx="188" cy="156"/>
                </a:xfrm>
              </p:grpSpPr>
              <p:grpSp>
                <p:nvGrpSpPr>
                  <p:cNvPr id="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671" y="2177"/>
                    <a:ext cx="188" cy="68"/>
                    <a:chOff x="2671" y="2177"/>
                    <a:chExt cx="188" cy="68"/>
                  </a:xfrm>
                </p:grpSpPr>
                <p:sp>
                  <p:nvSpPr>
                    <p:cNvPr id="73934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671" y="2177"/>
                      <a:ext cx="108" cy="68"/>
                    </a:xfrm>
                    <a:custGeom>
                      <a:avLst/>
                      <a:gdLst/>
                      <a:ahLst/>
                      <a:cxnLst>
                        <a:cxn ang="0">
                          <a:pos x="758" y="146"/>
                        </a:cxn>
                        <a:cxn ang="0">
                          <a:pos x="758" y="475"/>
                        </a:cxn>
                        <a:cxn ang="0">
                          <a:pos x="0" y="232"/>
                        </a:cxn>
                        <a:cxn ang="0">
                          <a:pos x="0" y="0"/>
                        </a:cxn>
                        <a:cxn ang="0">
                          <a:pos x="758" y="146"/>
                        </a:cxn>
                      </a:cxnLst>
                      <a:rect l="0" t="0" r="r" b="b"/>
                      <a:pathLst>
                        <a:path w="758" h="475">
                          <a:moveTo>
                            <a:pt x="758" y="146"/>
                          </a:moveTo>
                          <a:lnTo>
                            <a:pt x="758" y="475"/>
                          </a:lnTo>
                          <a:lnTo>
                            <a:pt x="0" y="232"/>
                          </a:lnTo>
                          <a:lnTo>
                            <a:pt x="0" y="0"/>
                          </a:lnTo>
                          <a:lnTo>
                            <a:pt x="758" y="146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4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779" y="2193"/>
                      <a:ext cx="80" cy="5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3"/>
                        </a:cxn>
                        <a:cxn ang="0">
                          <a:pos x="0" y="362"/>
                        </a:cxn>
                        <a:cxn ang="0">
                          <a:pos x="563" y="280"/>
                        </a:cxn>
                        <a:cxn ang="0">
                          <a:pos x="563" y="0"/>
                        </a:cxn>
                        <a:cxn ang="0">
                          <a:pos x="0" y="33"/>
                        </a:cxn>
                      </a:cxnLst>
                      <a:rect l="0" t="0" r="r" b="b"/>
                      <a:pathLst>
                        <a:path w="563" h="362">
                          <a:moveTo>
                            <a:pt x="0" y="33"/>
                          </a:moveTo>
                          <a:lnTo>
                            <a:pt x="0" y="362"/>
                          </a:lnTo>
                          <a:lnTo>
                            <a:pt x="563" y="280"/>
                          </a:lnTo>
                          <a:lnTo>
                            <a:pt x="563" y="0"/>
                          </a:lnTo>
                          <a:lnTo>
                            <a:pt x="0" y="3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671" y="2177"/>
                      <a:ext cx="188" cy="21"/>
                    </a:xfrm>
                    <a:custGeom>
                      <a:avLst/>
                      <a:gdLst/>
                      <a:ahLst/>
                      <a:cxnLst>
                        <a:cxn ang="0">
                          <a:pos x="1321" y="113"/>
                        </a:cxn>
                        <a:cxn ang="0">
                          <a:pos x="752" y="146"/>
                        </a:cxn>
                        <a:cxn ang="0">
                          <a:pos x="0" y="0"/>
                        </a:cxn>
                        <a:cxn ang="0">
                          <a:pos x="553" y="0"/>
                        </a:cxn>
                        <a:cxn ang="0">
                          <a:pos x="1321" y="113"/>
                        </a:cxn>
                      </a:cxnLst>
                      <a:rect l="0" t="0" r="r" b="b"/>
                      <a:pathLst>
                        <a:path w="1321" h="146">
                          <a:moveTo>
                            <a:pt x="1321" y="113"/>
                          </a:moveTo>
                          <a:lnTo>
                            <a:pt x="752" y="146"/>
                          </a:lnTo>
                          <a:lnTo>
                            <a:pt x="0" y="0"/>
                          </a:lnTo>
                          <a:lnTo>
                            <a:pt x="553" y="0"/>
                          </a:lnTo>
                          <a:lnTo>
                            <a:pt x="1321" y="113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9348" name="Freeform 20"/>
                  <p:cNvSpPr>
                    <a:spLocks/>
                  </p:cNvSpPr>
                  <p:nvPr/>
                </p:nvSpPr>
                <p:spPr bwMode="auto">
                  <a:xfrm>
                    <a:off x="2730" y="2171"/>
                    <a:ext cx="68" cy="20"/>
                  </a:xfrm>
                  <a:custGeom>
                    <a:avLst/>
                    <a:gdLst/>
                    <a:ahLst/>
                    <a:cxnLst>
                      <a:cxn ang="0">
                        <a:pos x="479" y="77"/>
                      </a:cxn>
                      <a:cxn ang="0">
                        <a:pos x="479" y="121"/>
                      </a:cxn>
                      <a:cxn ang="0">
                        <a:pos x="255" y="136"/>
                      </a:cxn>
                      <a:cxn ang="0">
                        <a:pos x="0" y="87"/>
                      </a:cxn>
                      <a:cxn ang="0">
                        <a:pos x="0" y="0"/>
                      </a:cxn>
                      <a:cxn ang="0">
                        <a:pos x="479" y="77"/>
                      </a:cxn>
                    </a:cxnLst>
                    <a:rect l="0" t="0" r="r" b="b"/>
                    <a:pathLst>
                      <a:path w="479" h="136">
                        <a:moveTo>
                          <a:pt x="479" y="77"/>
                        </a:moveTo>
                        <a:lnTo>
                          <a:pt x="479" y="121"/>
                        </a:lnTo>
                        <a:lnTo>
                          <a:pt x="255" y="136"/>
                        </a:lnTo>
                        <a:lnTo>
                          <a:pt x="0" y="87"/>
                        </a:lnTo>
                        <a:lnTo>
                          <a:pt x="0" y="0"/>
                        </a:lnTo>
                        <a:lnTo>
                          <a:pt x="479" y="77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692" y="2089"/>
                    <a:ext cx="153" cy="97"/>
                    <a:chOff x="2692" y="2089"/>
                    <a:chExt cx="153" cy="97"/>
                  </a:xfrm>
                </p:grpSpPr>
                <p:sp>
                  <p:nvSpPr>
                    <p:cNvPr id="73935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2692" y="2089"/>
                      <a:ext cx="88" cy="95"/>
                    </a:xfrm>
                    <a:custGeom>
                      <a:avLst/>
                      <a:gdLst/>
                      <a:ahLst/>
                      <a:cxnLst>
                        <a:cxn ang="0">
                          <a:pos x="525" y="664"/>
                        </a:cxn>
                        <a:cxn ang="0">
                          <a:pos x="612" y="22"/>
                        </a:cxn>
                        <a:cxn ang="0">
                          <a:pos x="85" y="0"/>
                        </a:cxn>
                        <a:cxn ang="0">
                          <a:pos x="0" y="572"/>
                        </a:cxn>
                        <a:cxn ang="0">
                          <a:pos x="525" y="664"/>
                        </a:cxn>
                      </a:cxnLst>
                      <a:rect l="0" t="0" r="r" b="b"/>
                      <a:pathLst>
                        <a:path w="612" h="664">
                          <a:moveTo>
                            <a:pt x="525" y="664"/>
                          </a:moveTo>
                          <a:lnTo>
                            <a:pt x="612" y="22"/>
                          </a:lnTo>
                          <a:lnTo>
                            <a:pt x="85" y="0"/>
                          </a:lnTo>
                          <a:lnTo>
                            <a:pt x="0" y="572"/>
                          </a:lnTo>
                          <a:lnTo>
                            <a:pt x="525" y="664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5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767" y="2092"/>
                      <a:ext cx="78" cy="94"/>
                    </a:xfrm>
                    <a:custGeom>
                      <a:avLst/>
                      <a:gdLst/>
                      <a:ahLst/>
                      <a:cxnLst>
                        <a:cxn ang="0">
                          <a:pos x="87" y="0"/>
                        </a:cxn>
                        <a:cxn ang="0">
                          <a:pos x="543" y="146"/>
                        </a:cxn>
                        <a:cxn ang="0">
                          <a:pos x="479" y="660"/>
                        </a:cxn>
                        <a:cxn ang="0">
                          <a:pos x="0" y="643"/>
                        </a:cxn>
                        <a:cxn ang="0">
                          <a:pos x="87" y="0"/>
                        </a:cxn>
                      </a:cxnLst>
                      <a:rect l="0" t="0" r="r" b="b"/>
                      <a:pathLst>
                        <a:path w="543" h="660">
                          <a:moveTo>
                            <a:pt x="87" y="0"/>
                          </a:moveTo>
                          <a:lnTo>
                            <a:pt x="543" y="146"/>
                          </a:lnTo>
                          <a:lnTo>
                            <a:pt x="479" y="660"/>
                          </a:lnTo>
                          <a:lnTo>
                            <a:pt x="0" y="643"/>
                          </a:lnTo>
                          <a:lnTo>
                            <a:pt x="8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935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702" y="2098"/>
                      <a:ext cx="63" cy="72"/>
                    </a:xfrm>
                    <a:custGeom>
                      <a:avLst/>
                      <a:gdLst/>
                      <a:ahLst/>
                      <a:cxnLst>
                        <a:cxn ang="0">
                          <a:pos x="440" y="22"/>
                        </a:cxn>
                        <a:cxn ang="0">
                          <a:pos x="378" y="499"/>
                        </a:cxn>
                        <a:cxn ang="0">
                          <a:pos x="0" y="443"/>
                        </a:cxn>
                        <a:cxn ang="0">
                          <a:pos x="65" y="0"/>
                        </a:cxn>
                        <a:cxn ang="0">
                          <a:pos x="440" y="22"/>
                        </a:cxn>
                      </a:cxnLst>
                      <a:rect l="0" t="0" r="r" b="b"/>
                      <a:pathLst>
                        <a:path w="440" h="499">
                          <a:moveTo>
                            <a:pt x="440" y="22"/>
                          </a:moveTo>
                          <a:lnTo>
                            <a:pt x="378" y="499"/>
                          </a:lnTo>
                          <a:lnTo>
                            <a:pt x="0" y="443"/>
                          </a:lnTo>
                          <a:lnTo>
                            <a:pt x="65" y="0"/>
                          </a:lnTo>
                          <a:lnTo>
                            <a:pt x="440" y="22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158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" name="Group 25"/>
                <p:cNvGrpSpPr>
                  <a:grpSpLocks/>
                </p:cNvGrpSpPr>
                <p:nvPr/>
              </p:nvGrpSpPr>
              <p:grpSpPr bwMode="auto">
                <a:xfrm>
                  <a:off x="2678" y="2184"/>
                  <a:ext cx="62" cy="44"/>
                  <a:chOff x="2678" y="2184"/>
                  <a:chExt cx="62" cy="44"/>
                </a:xfrm>
              </p:grpSpPr>
              <p:sp>
                <p:nvSpPr>
                  <p:cNvPr id="739354" name="Freeform 26"/>
                  <p:cNvSpPr>
                    <a:spLocks/>
                  </p:cNvSpPr>
                  <p:nvPr/>
                </p:nvSpPr>
                <p:spPr bwMode="auto">
                  <a:xfrm>
                    <a:off x="2678" y="2184"/>
                    <a:ext cx="62" cy="4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31" y="94"/>
                      </a:cxn>
                      <a:cxn ang="0">
                        <a:pos x="431" y="311"/>
                      </a:cxn>
                      <a:cxn ang="0">
                        <a:pos x="0" y="1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31" h="311">
                        <a:moveTo>
                          <a:pt x="0" y="0"/>
                        </a:moveTo>
                        <a:lnTo>
                          <a:pt x="431" y="94"/>
                        </a:lnTo>
                        <a:lnTo>
                          <a:pt x="431" y="311"/>
                        </a:lnTo>
                        <a:lnTo>
                          <a:pt x="0" y="1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5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4" y="2196"/>
                    <a:ext cx="17" cy="3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09" y="2201"/>
                    <a:ext cx="22" cy="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704" y="2189"/>
                    <a:ext cx="1" cy="29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4" y="2196"/>
                    <a:ext cx="1" cy="32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59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679" y="2195"/>
                    <a:ext cx="56" cy="14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0" name="Line 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78" y="2191"/>
                    <a:ext cx="57" cy="1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2615" y="2185"/>
                <a:ext cx="147" cy="76"/>
                <a:chOff x="2615" y="2185"/>
                <a:chExt cx="147" cy="76"/>
              </a:xfrm>
            </p:grpSpPr>
            <p:grpSp>
              <p:nvGrpSpPr>
                <p:cNvPr id="12" name="Group 34"/>
                <p:cNvGrpSpPr>
                  <a:grpSpLocks/>
                </p:cNvGrpSpPr>
                <p:nvPr/>
              </p:nvGrpSpPr>
              <p:grpSpPr bwMode="auto">
                <a:xfrm>
                  <a:off x="2729" y="2226"/>
                  <a:ext cx="24" cy="18"/>
                  <a:chOff x="2729" y="2226"/>
                  <a:chExt cx="24" cy="18"/>
                </a:xfrm>
              </p:grpSpPr>
              <p:sp>
                <p:nvSpPr>
                  <p:cNvPr id="739363" name="Freeform 35"/>
                  <p:cNvSpPr>
                    <a:spLocks/>
                  </p:cNvSpPr>
                  <p:nvPr/>
                </p:nvSpPr>
                <p:spPr bwMode="auto">
                  <a:xfrm>
                    <a:off x="2746" y="2226"/>
                    <a:ext cx="7" cy="18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48" y="118"/>
                      </a:cxn>
                      <a:cxn ang="0">
                        <a:pos x="13" y="126"/>
                      </a:cxn>
                      <a:cxn ang="0">
                        <a:pos x="0" y="6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48" h="126">
                        <a:moveTo>
                          <a:pt x="33" y="0"/>
                        </a:moveTo>
                        <a:lnTo>
                          <a:pt x="48" y="118"/>
                        </a:lnTo>
                        <a:lnTo>
                          <a:pt x="13" y="126"/>
                        </a:lnTo>
                        <a:lnTo>
                          <a:pt x="0" y="6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4" name="Freeform 36"/>
                  <p:cNvSpPr>
                    <a:spLocks/>
                  </p:cNvSpPr>
                  <p:nvPr/>
                </p:nvSpPr>
                <p:spPr bwMode="auto">
                  <a:xfrm>
                    <a:off x="2729" y="2229"/>
                    <a:ext cx="19" cy="15"/>
                  </a:xfrm>
                  <a:custGeom>
                    <a:avLst/>
                    <a:gdLst/>
                    <a:ahLst/>
                    <a:cxnLst>
                      <a:cxn ang="0">
                        <a:pos x="121" y="4"/>
                      </a:cxn>
                      <a:cxn ang="0">
                        <a:pos x="132" y="109"/>
                      </a:cxn>
                      <a:cxn ang="0">
                        <a:pos x="0" y="54"/>
                      </a:cxn>
                      <a:cxn ang="0">
                        <a:pos x="52" y="38"/>
                      </a:cxn>
                      <a:cxn ang="0">
                        <a:pos x="98" y="62"/>
                      </a:cxn>
                      <a:cxn ang="0">
                        <a:pos x="83" y="0"/>
                      </a:cxn>
                      <a:cxn ang="0">
                        <a:pos x="121" y="4"/>
                      </a:cxn>
                    </a:cxnLst>
                    <a:rect l="0" t="0" r="r" b="b"/>
                    <a:pathLst>
                      <a:path w="132" h="109">
                        <a:moveTo>
                          <a:pt x="121" y="4"/>
                        </a:moveTo>
                        <a:lnTo>
                          <a:pt x="132" y="109"/>
                        </a:lnTo>
                        <a:lnTo>
                          <a:pt x="0" y="54"/>
                        </a:lnTo>
                        <a:lnTo>
                          <a:pt x="52" y="38"/>
                        </a:lnTo>
                        <a:lnTo>
                          <a:pt x="98" y="62"/>
                        </a:lnTo>
                        <a:lnTo>
                          <a:pt x="83" y="0"/>
                        </a:lnTo>
                        <a:lnTo>
                          <a:pt x="121" y="4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615" y="2185"/>
                  <a:ext cx="147" cy="76"/>
                  <a:chOff x="2615" y="2185"/>
                  <a:chExt cx="147" cy="76"/>
                </a:xfrm>
              </p:grpSpPr>
              <p:sp>
                <p:nvSpPr>
                  <p:cNvPr id="739366" name="Freeform 38"/>
                  <p:cNvSpPr>
                    <a:spLocks/>
                  </p:cNvSpPr>
                  <p:nvPr/>
                </p:nvSpPr>
                <p:spPr bwMode="auto">
                  <a:xfrm>
                    <a:off x="2616" y="2185"/>
                    <a:ext cx="144" cy="67"/>
                  </a:xfrm>
                  <a:custGeom>
                    <a:avLst/>
                    <a:gdLst/>
                    <a:ahLst/>
                    <a:cxnLst>
                      <a:cxn ang="0">
                        <a:pos x="1009" y="199"/>
                      </a:cxn>
                      <a:cxn ang="0">
                        <a:pos x="525" y="471"/>
                      </a:cxn>
                      <a:cxn ang="0">
                        <a:pos x="0" y="205"/>
                      </a:cxn>
                      <a:cxn ang="0">
                        <a:pos x="403" y="0"/>
                      </a:cxn>
                      <a:cxn ang="0">
                        <a:pos x="1009" y="199"/>
                      </a:cxn>
                    </a:cxnLst>
                    <a:rect l="0" t="0" r="r" b="b"/>
                    <a:pathLst>
                      <a:path w="1009" h="471">
                        <a:moveTo>
                          <a:pt x="1009" y="199"/>
                        </a:moveTo>
                        <a:lnTo>
                          <a:pt x="525" y="471"/>
                        </a:lnTo>
                        <a:lnTo>
                          <a:pt x="0" y="205"/>
                        </a:lnTo>
                        <a:lnTo>
                          <a:pt x="403" y="0"/>
                        </a:lnTo>
                        <a:lnTo>
                          <a:pt x="1009" y="19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7" name="Freeform 39"/>
                  <p:cNvSpPr>
                    <a:spLocks/>
                  </p:cNvSpPr>
                  <p:nvPr/>
                </p:nvSpPr>
                <p:spPr bwMode="auto">
                  <a:xfrm>
                    <a:off x="2690" y="2213"/>
                    <a:ext cx="72" cy="48"/>
                  </a:xfrm>
                  <a:custGeom>
                    <a:avLst/>
                    <a:gdLst/>
                    <a:ahLst/>
                    <a:cxnLst>
                      <a:cxn ang="0">
                        <a:pos x="487" y="0"/>
                      </a:cxn>
                      <a:cxn ang="0">
                        <a:pos x="0" y="276"/>
                      </a:cxn>
                      <a:cxn ang="0">
                        <a:pos x="14" y="333"/>
                      </a:cxn>
                      <a:cxn ang="0">
                        <a:pos x="505" y="53"/>
                      </a:cxn>
                      <a:cxn ang="0">
                        <a:pos x="487" y="0"/>
                      </a:cxn>
                    </a:cxnLst>
                    <a:rect l="0" t="0" r="r" b="b"/>
                    <a:pathLst>
                      <a:path w="505" h="333">
                        <a:moveTo>
                          <a:pt x="487" y="0"/>
                        </a:moveTo>
                        <a:lnTo>
                          <a:pt x="0" y="276"/>
                        </a:lnTo>
                        <a:lnTo>
                          <a:pt x="14" y="333"/>
                        </a:lnTo>
                        <a:lnTo>
                          <a:pt x="505" y="53"/>
                        </a:lnTo>
                        <a:lnTo>
                          <a:pt x="48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8" name="Freeform 40"/>
                  <p:cNvSpPr>
                    <a:spLocks/>
                  </p:cNvSpPr>
                  <p:nvPr/>
                </p:nvSpPr>
                <p:spPr bwMode="auto">
                  <a:xfrm>
                    <a:off x="2615" y="2214"/>
                    <a:ext cx="77" cy="47"/>
                  </a:xfrm>
                  <a:custGeom>
                    <a:avLst/>
                    <a:gdLst/>
                    <a:ahLst/>
                    <a:cxnLst>
                      <a:cxn ang="0">
                        <a:pos x="540" y="327"/>
                      </a:cxn>
                      <a:cxn ang="0">
                        <a:pos x="524" y="266"/>
                      </a:cxn>
                      <a:cxn ang="0">
                        <a:pos x="0" y="0"/>
                      </a:cxn>
                      <a:cxn ang="0">
                        <a:pos x="19" y="49"/>
                      </a:cxn>
                      <a:cxn ang="0">
                        <a:pos x="540" y="327"/>
                      </a:cxn>
                    </a:cxnLst>
                    <a:rect l="0" t="0" r="r" b="b"/>
                    <a:pathLst>
                      <a:path w="540" h="327">
                        <a:moveTo>
                          <a:pt x="540" y="327"/>
                        </a:moveTo>
                        <a:lnTo>
                          <a:pt x="524" y="266"/>
                        </a:lnTo>
                        <a:lnTo>
                          <a:pt x="0" y="0"/>
                        </a:lnTo>
                        <a:lnTo>
                          <a:pt x="19" y="49"/>
                        </a:lnTo>
                        <a:lnTo>
                          <a:pt x="540" y="327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69" name="Freeform 41"/>
                  <p:cNvSpPr>
                    <a:spLocks/>
                  </p:cNvSpPr>
                  <p:nvPr/>
                </p:nvSpPr>
                <p:spPr bwMode="auto">
                  <a:xfrm>
                    <a:off x="2674" y="2217"/>
                    <a:ext cx="57" cy="29"/>
                  </a:xfrm>
                  <a:custGeom>
                    <a:avLst/>
                    <a:gdLst/>
                    <a:ahLst/>
                    <a:cxnLst>
                      <a:cxn ang="0">
                        <a:pos x="405" y="53"/>
                      </a:cxn>
                      <a:cxn ang="0">
                        <a:pos x="264" y="0"/>
                      </a:cxn>
                      <a:cxn ang="0">
                        <a:pos x="0" y="144"/>
                      </a:cxn>
                      <a:cxn ang="0">
                        <a:pos x="134" y="207"/>
                      </a:cxn>
                      <a:cxn ang="0">
                        <a:pos x="405" y="53"/>
                      </a:cxn>
                    </a:cxnLst>
                    <a:rect l="0" t="0" r="r" b="b"/>
                    <a:pathLst>
                      <a:path w="405" h="207">
                        <a:moveTo>
                          <a:pt x="405" y="53"/>
                        </a:moveTo>
                        <a:lnTo>
                          <a:pt x="264" y="0"/>
                        </a:lnTo>
                        <a:lnTo>
                          <a:pt x="0" y="144"/>
                        </a:lnTo>
                        <a:lnTo>
                          <a:pt x="134" y="207"/>
                        </a:lnTo>
                        <a:lnTo>
                          <a:pt x="405" y="5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0" name="Freeform 42"/>
                  <p:cNvSpPr>
                    <a:spLocks/>
                  </p:cNvSpPr>
                  <p:nvPr/>
                </p:nvSpPr>
                <p:spPr bwMode="auto">
                  <a:xfrm>
                    <a:off x="2622" y="2196"/>
                    <a:ext cx="86" cy="39"/>
                  </a:xfrm>
                  <a:custGeom>
                    <a:avLst/>
                    <a:gdLst/>
                    <a:ahLst/>
                    <a:cxnLst>
                      <a:cxn ang="0">
                        <a:pos x="597" y="136"/>
                      </a:cxn>
                      <a:cxn ang="0">
                        <a:pos x="336" y="278"/>
                      </a:cxn>
                      <a:cxn ang="0">
                        <a:pos x="0" y="119"/>
                      </a:cxn>
                      <a:cxn ang="0">
                        <a:pos x="244" y="0"/>
                      </a:cxn>
                      <a:cxn ang="0">
                        <a:pos x="597" y="136"/>
                      </a:cxn>
                    </a:cxnLst>
                    <a:rect l="0" t="0" r="r" b="b"/>
                    <a:pathLst>
                      <a:path w="597" h="278">
                        <a:moveTo>
                          <a:pt x="597" y="136"/>
                        </a:moveTo>
                        <a:lnTo>
                          <a:pt x="336" y="278"/>
                        </a:lnTo>
                        <a:lnTo>
                          <a:pt x="0" y="119"/>
                        </a:lnTo>
                        <a:lnTo>
                          <a:pt x="244" y="0"/>
                        </a:lnTo>
                        <a:lnTo>
                          <a:pt x="597" y="136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1" name="Freeform 43"/>
                  <p:cNvSpPr>
                    <a:spLocks/>
                  </p:cNvSpPr>
                  <p:nvPr/>
                </p:nvSpPr>
                <p:spPr bwMode="auto">
                  <a:xfrm>
                    <a:off x="2659" y="2187"/>
                    <a:ext cx="94" cy="36"/>
                  </a:xfrm>
                  <a:custGeom>
                    <a:avLst/>
                    <a:gdLst/>
                    <a:ahLst/>
                    <a:cxnLst>
                      <a:cxn ang="0">
                        <a:pos x="521" y="254"/>
                      </a:cxn>
                      <a:cxn ang="0">
                        <a:pos x="658" y="183"/>
                      </a:cxn>
                      <a:cxn ang="0">
                        <a:pos x="106" y="0"/>
                      </a:cxn>
                      <a:cxn ang="0">
                        <a:pos x="0" y="53"/>
                      </a:cxn>
                      <a:cxn ang="0">
                        <a:pos x="521" y="254"/>
                      </a:cxn>
                    </a:cxnLst>
                    <a:rect l="0" t="0" r="r" b="b"/>
                    <a:pathLst>
                      <a:path w="658" h="254">
                        <a:moveTo>
                          <a:pt x="521" y="254"/>
                        </a:moveTo>
                        <a:lnTo>
                          <a:pt x="658" y="183"/>
                        </a:lnTo>
                        <a:lnTo>
                          <a:pt x="106" y="0"/>
                        </a:lnTo>
                        <a:lnTo>
                          <a:pt x="0" y="53"/>
                        </a:lnTo>
                        <a:lnTo>
                          <a:pt x="521" y="254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2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70" y="2189"/>
                    <a:ext cx="81" cy="2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3" name="Line 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65" y="2191"/>
                    <a:ext cx="80" cy="2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4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62" y="2193"/>
                    <a:ext cx="78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5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52" y="2198"/>
                    <a:ext cx="76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6" name="Line 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47" y="2202"/>
                    <a:ext cx="75" cy="3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7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41" y="2204"/>
                    <a:ext cx="75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8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36" y="2208"/>
                    <a:ext cx="73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79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29" y="2210"/>
                    <a:ext cx="73" cy="33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0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7" y="2222"/>
                    <a:ext cx="3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1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79" y="2219"/>
                    <a:ext cx="38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3" y="2212"/>
                    <a:ext cx="37" cy="2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55" y="2209"/>
                    <a:ext cx="36" cy="1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4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7" y="2206"/>
                    <a:ext cx="34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5" name="Line 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40" y="2203"/>
                    <a:ext cx="33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6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32" y="2199"/>
                    <a:ext cx="35" cy="18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7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3" y="2210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8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12" y="2205"/>
                    <a:ext cx="18" cy="10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89" name="Line 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01" y="2202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0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0" y="2198"/>
                    <a:ext cx="18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1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0" y="2194"/>
                    <a:ext cx="17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9392" name="Line 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68" y="2190"/>
                    <a:ext cx="16" cy="9"/>
                  </a:xfrm>
                  <a:prstGeom prst="line">
                    <a:avLst/>
                  </a:prstGeom>
                  <a:noFill/>
                  <a:ln w="317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 flipH="1">
              <a:off x="3808" y="2431"/>
              <a:ext cx="87" cy="168"/>
              <a:chOff x="2591" y="2156"/>
              <a:chExt cx="35" cy="69"/>
            </a:xfrm>
          </p:grpSpPr>
          <p:sp>
            <p:nvSpPr>
              <p:cNvPr id="739394" name="Freeform 66"/>
              <p:cNvSpPr>
                <a:spLocks/>
              </p:cNvSpPr>
              <p:nvPr/>
            </p:nvSpPr>
            <p:spPr bwMode="auto">
              <a:xfrm>
                <a:off x="2591" y="2156"/>
                <a:ext cx="35" cy="69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46" y="108"/>
                  </a:cxn>
                  <a:cxn ang="0">
                    <a:pos x="92" y="76"/>
                  </a:cxn>
                  <a:cxn ang="0">
                    <a:pos x="111" y="28"/>
                  </a:cxn>
                  <a:cxn ang="0">
                    <a:pos x="122" y="6"/>
                  </a:cxn>
                  <a:cxn ang="0">
                    <a:pos x="174" y="0"/>
                  </a:cxn>
                  <a:cxn ang="0">
                    <a:pos x="246" y="41"/>
                  </a:cxn>
                  <a:cxn ang="0">
                    <a:pos x="227" y="129"/>
                  </a:cxn>
                  <a:cxn ang="0">
                    <a:pos x="206" y="178"/>
                  </a:cxn>
                  <a:cxn ang="0">
                    <a:pos x="159" y="328"/>
                  </a:cxn>
                  <a:cxn ang="0">
                    <a:pos x="81" y="485"/>
                  </a:cxn>
                  <a:cxn ang="0">
                    <a:pos x="0" y="173"/>
                  </a:cxn>
                </a:cxnLst>
                <a:rect l="0" t="0" r="r" b="b"/>
                <a:pathLst>
                  <a:path w="246" h="485">
                    <a:moveTo>
                      <a:pt x="0" y="173"/>
                    </a:moveTo>
                    <a:lnTo>
                      <a:pt x="46" y="108"/>
                    </a:lnTo>
                    <a:lnTo>
                      <a:pt x="92" y="76"/>
                    </a:lnTo>
                    <a:lnTo>
                      <a:pt x="111" y="28"/>
                    </a:lnTo>
                    <a:lnTo>
                      <a:pt x="122" y="6"/>
                    </a:lnTo>
                    <a:lnTo>
                      <a:pt x="174" y="0"/>
                    </a:lnTo>
                    <a:lnTo>
                      <a:pt x="246" y="41"/>
                    </a:lnTo>
                    <a:lnTo>
                      <a:pt x="227" y="129"/>
                    </a:lnTo>
                    <a:lnTo>
                      <a:pt x="206" y="178"/>
                    </a:lnTo>
                    <a:lnTo>
                      <a:pt x="159" y="328"/>
                    </a:lnTo>
                    <a:lnTo>
                      <a:pt x="81" y="485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5" name="Freeform 67"/>
              <p:cNvSpPr>
                <a:spLocks/>
              </p:cNvSpPr>
              <p:nvPr/>
            </p:nvSpPr>
            <p:spPr bwMode="auto">
              <a:xfrm>
                <a:off x="2596" y="2162"/>
                <a:ext cx="28" cy="49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02" y="22"/>
                  </a:cxn>
                  <a:cxn ang="0">
                    <a:pos x="147" y="41"/>
                  </a:cxn>
                  <a:cxn ang="0">
                    <a:pos x="193" y="40"/>
                  </a:cxn>
                  <a:cxn ang="0">
                    <a:pos x="165" y="119"/>
                  </a:cxn>
                  <a:cxn ang="0">
                    <a:pos x="131" y="115"/>
                  </a:cxn>
                  <a:cxn ang="0">
                    <a:pos x="105" y="100"/>
                  </a:cxn>
                  <a:cxn ang="0">
                    <a:pos x="119" y="124"/>
                  </a:cxn>
                  <a:cxn ang="0">
                    <a:pos x="158" y="131"/>
                  </a:cxn>
                  <a:cxn ang="0">
                    <a:pos x="130" y="217"/>
                  </a:cxn>
                  <a:cxn ang="0">
                    <a:pos x="110" y="280"/>
                  </a:cxn>
                  <a:cxn ang="0">
                    <a:pos x="102" y="244"/>
                  </a:cxn>
                  <a:cxn ang="0">
                    <a:pos x="92" y="177"/>
                  </a:cxn>
                  <a:cxn ang="0">
                    <a:pos x="91" y="139"/>
                  </a:cxn>
                  <a:cxn ang="0">
                    <a:pos x="84" y="155"/>
                  </a:cxn>
                  <a:cxn ang="0">
                    <a:pos x="84" y="200"/>
                  </a:cxn>
                  <a:cxn ang="0">
                    <a:pos x="92" y="260"/>
                  </a:cxn>
                  <a:cxn ang="0">
                    <a:pos x="98" y="299"/>
                  </a:cxn>
                  <a:cxn ang="0">
                    <a:pos x="81" y="346"/>
                  </a:cxn>
                  <a:cxn ang="0">
                    <a:pos x="49" y="224"/>
                  </a:cxn>
                  <a:cxn ang="0">
                    <a:pos x="35" y="183"/>
                  </a:cxn>
                  <a:cxn ang="0">
                    <a:pos x="11" y="121"/>
                  </a:cxn>
                  <a:cxn ang="0">
                    <a:pos x="0" y="103"/>
                  </a:cxn>
                  <a:cxn ang="0">
                    <a:pos x="15" y="79"/>
                  </a:cxn>
                  <a:cxn ang="0">
                    <a:pos x="57" y="57"/>
                  </a:cxn>
                  <a:cxn ang="0">
                    <a:pos x="73" y="78"/>
                  </a:cxn>
                  <a:cxn ang="0">
                    <a:pos x="63" y="41"/>
                  </a:cxn>
                  <a:cxn ang="0">
                    <a:pos x="81" y="0"/>
                  </a:cxn>
                </a:cxnLst>
                <a:rect l="0" t="0" r="r" b="b"/>
                <a:pathLst>
                  <a:path w="193" h="346">
                    <a:moveTo>
                      <a:pt x="81" y="0"/>
                    </a:moveTo>
                    <a:lnTo>
                      <a:pt x="102" y="22"/>
                    </a:lnTo>
                    <a:lnTo>
                      <a:pt x="147" y="41"/>
                    </a:lnTo>
                    <a:lnTo>
                      <a:pt x="193" y="40"/>
                    </a:lnTo>
                    <a:lnTo>
                      <a:pt x="165" y="119"/>
                    </a:lnTo>
                    <a:lnTo>
                      <a:pt x="131" y="115"/>
                    </a:lnTo>
                    <a:lnTo>
                      <a:pt x="105" y="100"/>
                    </a:lnTo>
                    <a:lnTo>
                      <a:pt x="119" y="124"/>
                    </a:lnTo>
                    <a:lnTo>
                      <a:pt x="158" y="131"/>
                    </a:lnTo>
                    <a:lnTo>
                      <a:pt x="130" y="217"/>
                    </a:lnTo>
                    <a:lnTo>
                      <a:pt x="110" y="280"/>
                    </a:lnTo>
                    <a:lnTo>
                      <a:pt x="102" y="244"/>
                    </a:lnTo>
                    <a:lnTo>
                      <a:pt x="92" y="177"/>
                    </a:lnTo>
                    <a:lnTo>
                      <a:pt x="91" y="139"/>
                    </a:lnTo>
                    <a:lnTo>
                      <a:pt x="84" y="155"/>
                    </a:lnTo>
                    <a:lnTo>
                      <a:pt x="84" y="200"/>
                    </a:lnTo>
                    <a:lnTo>
                      <a:pt x="92" y="260"/>
                    </a:lnTo>
                    <a:lnTo>
                      <a:pt x="98" y="299"/>
                    </a:lnTo>
                    <a:lnTo>
                      <a:pt x="81" y="346"/>
                    </a:lnTo>
                    <a:lnTo>
                      <a:pt x="49" y="224"/>
                    </a:lnTo>
                    <a:lnTo>
                      <a:pt x="35" y="183"/>
                    </a:lnTo>
                    <a:lnTo>
                      <a:pt x="11" y="121"/>
                    </a:lnTo>
                    <a:lnTo>
                      <a:pt x="0" y="103"/>
                    </a:lnTo>
                    <a:lnTo>
                      <a:pt x="15" y="79"/>
                    </a:lnTo>
                    <a:lnTo>
                      <a:pt x="57" y="57"/>
                    </a:lnTo>
                    <a:lnTo>
                      <a:pt x="73" y="78"/>
                    </a:lnTo>
                    <a:lnTo>
                      <a:pt x="63" y="4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68"/>
            <p:cNvGrpSpPr>
              <a:grpSpLocks/>
            </p:cNvGrpSpPr>
            <p:nvPr/>
          </p:nvGrpSpPr>
          <p:grpSpPr bwMode="auto">
            <a:xfrm flipH="1">
              <a:off x="3798" y="2334"/>
              <a:ext cx="112" cy="119"/>
              <a:chOff x="2585" y="2116"/>
              <a:chExt cx="45" cy="49"/>
            </a:xfrm>
          </p:grpSpPr>
          <p:sp>
            <p:nvSpPr>
              <p:cNvPr id="739397" name="Freeform 69"/>
              <p:cNvSpPr>
                <a:spLocks/>
              </p:cNvSpPr>
              <p:nvPr/>
            </p:nvSpPr>
            <p:spPr bwMode="auto">
              <a:xfrm>
                <a:off x="2597" y="2120"/>
                <a:ext cx="33" cy="45"/>
              </a:xfrm>
              <a:custGeom>
                <a:avLst/>
                <a:gdLst/>
                <a:ahLst/>
                <a:cxnLst>
                  <a:cxn ang="0">
                    <a:pos x="2" y="117"/>
                  </a:cxn>
                  <a:cxn ang="0">
                    <a:pos x="10" y="139"/>
                  </a:cxn>
                  <a:cxn ang="0">
                    <a:pos x="23" y="151"/>
                  </a:cxn>
                  <a:cxn ang="0">
                    <a:pos x="31" y="168"/>
                  </a:cxn>
                  <a:cxn ang="0">
                    <a:pos x="40" y="182"/>
                  </a:cxn>
                  <a:cxn ang="0">
                    <a:pos x="54" y="196"/>
                  </a:cxn>
                  <a:cxn ang="0">
                    <a:pos x="66" y="204"/>
                  </a:cxn>
                  <a:cxn ang="0">
                    <a:pos x="83" y="214"/>
                  </a:cxn>
                  <a:cxn ang="0">
                    <a:pos x="86" y="226"/>
                  </a:cxn>
                  <a:cxn ang="0">
                    <a:pos x="86" y="243"/>
                  </a:cxn>
                  <a:cxn ang="0">
                    <a:pos x="81" y="283"/>
                  </a:cxn>
                  <a:cxn ang="0">
                    <a:pos x="113" y="306"/>
                  </a:cxn>
                  <a:cxn ang="0">
                    <a:pos x="140" y="318"/>
                  </a:cxn>
                  <a:cxn ang="0">
                    <a:pos x="162" y="319"/>
                  </a:cxn>
                  <a:cxn ang="0">
                    <a:pos x="185" y="318"/>
                  </a:cxn>
                  <a:cxn ang="0">
                    <a:pos x="193" y="292"/>
                  </a:cxn>
                  <a:cxn ang="0">
                    <a:pos x="198" y="233"/>
                  </a:cxn>
                  <a:cxn ang="0">
                    <a:pos x="211" y="213"/>
                  </a:cxn>
                  <a:cxn ang="0">
                    <a:pos x="221" y="183"/>
                  </a:cxn>
                  <a:cxn ang="0">
                    <a:pos x="223" y="156"/>
                  </a:cxn>
                  <a:cxn ang="0">
                    <a:pos x="227" y="118"/>
                  </a:cxn>
                  <a:cxn ang="0">
                    <a:pos x="228" y="96"/>
                  </a:cxn>
                  <a:cxn ang="0">
                    <a:pos x="227" y="83"/>
                  </a:cxn>
                  <a:cxn ang="0">
                    <a:pos x="221" y="59"/>
                  </a:cxn>
                  <a:cxn ang="0">
                    <a:pos x="209" y="47"/>
                  </a:cxn>
                  <a:cxn ang="0">
                    <a:pos x="192" y="43"/>
                  </a:cxn>
                  <a:cxn ang="0">
                    <a:pos x="186" y="30"/>
                  </a:cxn>
                  <a:cxn ang="0">
                    <a:pos x="170" y="21"/>
                  </a:cxn>
                  <a:cxn ang="0">
                    <a:pos x="154" y="30"/>
                  </a:cxn>
                  <a:cxn ang="0">
                    <a:pos x="143" y="11"/>
                  </a:cxn>
                  <a:cxn ang="0">
                    <a:pos x="125" y="5"/>
                  </a:cxn>
                  <a:cxn ang="0">
                    <a:pos x="105" y="22"/>
                  </a:cxn>
                  <a:cxn ang="0">
                    <a:pos x="96" y="0"/>
                  </a:cxn>
                  <a:cxn ang="0">
                    <a:pos x="70" y="3"/>
                  </a:cxn>
                  <a:cxn ang="0">
                    <a:pos x="56" y="38"/>
                  </a:cxn>
                  <a:cxn ang="0">
                    <a:pos x="53" y="57"/>
                  </a:cxn>
                  <a:cxn ang="0">
                    <a:pos x="51" y="84"/>
                  </a:cxn>
                  <a:cxn ang="0">
                    <a:pos x="45" y="118"/>
                  </a:cxn>
                  <a:cxn ang="0">
                    <a:pos x="38" y="105"/>
                  </a:cxn>
                  <a:cxn ang="0">
                    <a:pos x="35" y="80"/>
                  </a:cxn>
                  <a:cxn ang="0">
                    <a:pos x="30" y="64"/>
                  </a:cxn>
                  <a:cxn ang="0">
                    <a:pos x="24" y="55"/>
                  </a:cxn>
                  <a:cxn ang="0">
                    <a:pos x="11" y="49"/>
                  </a:cxn>
                  <a:cxn ang="0">
                    <a:pos x="4" y="51"/>
                  </a:cxn>
                  <a:cxn ang="0">
                    <a:pos x="0" y="59"/>
                  </a:cxn>
                  <a:cxn ang="0">
                    <a:pos x="5" y="72"/>
                  </a:cxn>
                  <a:cxn ang="0">
                    <a:pos x="7" y="96"/>
                  </a:cxn>
                  <a:cxn ang="0">
                    <a:pos x="2" y="117"/>
                  </a:cxn>
                </a:cxnLst>
                <a:rect l="0" t="0" r="r" b="b"/>
                <a:pathLst>
                  <a:path w="228" h="319">
                    <a:moveTo>
                      <a:pt x="2" y="117"/>
                    </a:moveTo>
                    <a:lnTo>
                      <a:pt x="10" y="139"/>
                    </a:lnTo>
                    <a:lnTo>
                      <a:pt x="23" y="151"/>
                    </a:lnTo>
                    <a:lnTo>
                      <a:pt x="31" y="168"/>
                    </a:lnTo>
                    <a:lnTo>
                      <a:pt x="40" y="182"/>
                    </a:lnTo>
                    <a:lnTo>
                      <a:pt x="54" y="196"/>
                    </a:lnTo>
                    <a:lnTo>
                      <a:pt x="66" y="204"/>
                    </a:lnTo>
                    <a:lnTo>
                      <a:pt x="83" y="214"/>
                    </a:lnTo>
                    <a:lnTo>
                      <a:pt x="86" y="226"/>
                    </a:lnTo>
                    <a:lnTo>
                      <a:pt x="86" y="243"/>
                    </a:lnTo>
                    <a:lnTo>
                      <a:pt x="81" y="283"/>
                    </a:lnTo>
                    <a:lnTo>
                      <a:pt x="113" y="306"/>
                    </a:lnTo>
                    <a:lnTo>
                      <a:pt x="140" y="318"/>
                    </a:lnTo>
                    <a:lnTo>
                      <a:pt x="162" y="319"/>
                    </a:lnTo>
                    <a:lnTo>
                      <a:pt x="185" y="318"/>
                    </a:lnTo>
                    <a:lnTo>
                      <a:pt x="193" y="292"/>
                    </a:lnTo>
                    <a:lnTo>
                      <a:pt x="198" y="233"/>
                    </a:lnTo>
                    <a:lnTo>
                      <a:pt x="211" y="213"/>
                    </a:lnTo>
                    <a:lnTo>
                      <a:pt x="221" y="183"/>
                    </a:lnTo>
                    <a:lnTo>
                      <a:pt x="223" y="156"/>
                    </a:lnTo>
                    <a:lnTo>
                      <a:pt x="227" y="118"/>
                    </a:lnTo>
                    <a:lnTo>
                      <a:pt x="228" y="96"/>
                    </a:lnTo>
                    <a:lnTo>
                      <a:pt x="227" y="83"/>
                    </a:lnTo>
                    <a:lnTo>
                      <a:pt x="221" y="59"/>
                    </a:lnTo>
                    <a:lnTo>
                      <a:pt x="209" y="47"/>
                    </a:lnTo>
                    <a:lnTo>
                      <a:pt x="192" y="43"/>
                    </a:lnTo>
                    <a:lnTo>
                      <a:pt x="186" y="30"/>
                    </a:lnTo>
                    <a:lnTo>
                      <a:pt x="170" y="21"/>
                    </a:lnTo>
                    <a:lnTo>
                      <a:pt x="154" y="30"/>
                    </a:lnTo>
                    <a:lnTo>
                      <a:pt x="143" y="11"/>
                    </a:lnTo>
                    <a:lnTo>
                      <a:pt x="125" y="5"/>
                    </a:lnTo>
                    <a:lnTo>
                      <a:pt x="105" y="22"/>
                    </a:lnTo>
                    <a:lnTo>
                      <a:pt x="96" y="0"/>
                    </a:lnTo>
                    <a:lnTo>
                      <a:pt x="70" y="3"/>
                    </a:lnTo>
                    <a:lnTo>
                      <a:pt x="56" y="38"/>
                    </a:lnTo>
                    <a:lnTo>
                      <a:pt x="53" y="57"/>
                    </a:lnTo>
                    <a:lnTo>
                      <a:pt x="51" y="84"/>
                    </a:lnTo>
                    <a:lnTo>
                      <a:pt x="45" y="118"/>
                    </a:lnTo>
                    <a:lnTo>
                      <a:pt x="38" y="105"/>
                    </a:lnTo>
                    <a:lnTo>
                      <a:pt x="35" y="80"/>
                    </a:lnTo>
                    <a:lnTo>
                      <a:pt x="30" y="64"/>
                    </a:lnTo>
                    <a:lnTo>
                      <a:pt x="24" y="55"/>
                    </a:lnTo>
                    <a:lnTo>
                      <a:pt x="11" y="49"/>
                    </a:lnTo>
                    <a:lnTo>
                      <a:pt x="4" y="51"/>
                    </a:lnTo>
                    <a:lnTo>
                      <a:pt x="0" y="59"/>
                    </a:lnTo>
                    <a:lnTo>
                      <a:pt x="5" y="72"/>
                    </a:lnTo>
                    <a:lnTo>
                      <a:pt x="7" y="96"/>
                    </a:lnTo>
                    <a:lnTo>
                      <a:pt x="2" y="11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8" name="Freeform 70"/>
              <p:cNvSpPr>
                <a:spLocks/>
              </p:cNvSpPr>
              <p:nvPr/>
            </p:nvSpPr>
            <p:spPr bwMode="auto">
              <a:xfrm>
                <a:off x="2612" y="2123"/>
                <a:ext cx="16" cy="1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11" y="27"/>
                  </a:cxn>
                  <a:cxn ang="0">
                    <a:pos x="20" y="44"/>
                  </a:cxn>
                  <a:cxn ang="0">
                    <a:pos x="9" y="81"/>
                  </a:cxn>
                  <a:cxn ang="0">
                    <a:pos x="15" y="90"/>
                  </a:cxn>
                  <a:cxn ang="0">
                    <a:pos x="25" y="94"/>
                  </a:cxn>
                  <a:cxn ang="0">
                    <a:pos x="37" y="92"/>
                  </a:cxn>
                  <a:cxn ang="0">
                    <a:pos x="45" y="71"/>
                  </a:cxn>
                  <a:cxn ang="0">
                    <a:pos x="53" y="55"/>
                  </a:cxn>
                  <a:cxn ang="0">
                    <a:pos x="49" y="32"/>
                  </a:cxn>
                  <a:cxn ang="0">
                    <a:pos x="47" y="8"/>
                  </a:cxn>
                  <a:cxn ang="0">
                    <a:pos x="53" y="11"/>
                  </a:cxn>
                  <a:cxn ang="0">
                    <a:pos x="55" y="33"/>
                  </a:cxn>
                  <a:cxn ang="0">
                    <a:pos x="58" y="49"/>
                  </a:cxn>
                  <a:cxn ang="0">
                    <a:pos x="58" y="61"/>
                  </a:cxn>
                  <a:cxn ang="0">
                    <a:pos x="50" y="74"/>
                  </a:cxn>
                  <a:cxn ang="0">
                    <a:pos x="42" y="90"/>
                  </a:cxn>
                  <a:cxn ang="0">
                    <a:pos x="41" y="104"/>
                  </a:cxn>
                  <a:cxn ang="0">
                    <a:pos x="50" y="110"/>
                  </a:cxn>
                  <a:cxn ang="0">
                    <a:pos x="66" y="108"/>
                  </a:cxn>
                  <a:cxn ang="0">
                    <a:pos x="77" y="95"/>
                  </a:cxn>
                  <a:cxn ang="0">
                    <a:pos x="93" y="75"/>
                  </a:cxn>
                  <a:cxn ang="0">
                    <a:pos x="92" y="63"/>
                  </a:cxn>
                  <a:cxn ang="0">
                    <a:pos x="90" y="41"/>
                  </a:cxn>
                  <a:cxn ang="0">
                    <a:pos x="95" y="58"/>
                  </a:cxn>
                  <a:cxn ang="0">
                    <a:pos x="96" y="75"/>
                  </a:cxn>
                  <a:cxn ang="0">
                    <a:pos x="84" y="93"/>
                  </a:cxn>
                  <a:cxn ang="0">
                    <a:pos x="83" y="105"/>
                  </a:cxn>
                  <a:cxn ang="0">
                    <a:pos x="86" y="115"/>
                  </a:cxn>
                  <a:cxn ang="0">
                    <a:pos x="93" y="117"/>
                  </a:cxn>
                  <a:cxn ang="0">
                    <a:pos x="101" y="112"/>
                  </a:cxn>
                  <a:cxn ang="0">
                    <a:pos x="115" y="98"/>
                  </a:cxn>
                  <a:cxn ang="0">
                    <a:pos x="103" y="114"/>
                  </a:cxn>
                  <a:cxn ang="0">
                    <a:pos x="99" y="120"/>
                  </a:cxn>
                  <a:cxn ang="0">
                    <a:pos x="87" y="120"/>
                  </a:cxn>
                  <a:cxn ang="0">
                    <a:pos x="81" y="113"/>
                  </a:cxn>
                  <a:cxn ang="0">
                    <a:pos x="78" y="102"/>
                  </a:cxn>
                  <a:cxn ang="0">
                    <a:pos x="70" y="112"/>
                  </a:cxn>
                  <a:cxn ang="0">
                    <a:pos x="56" y="114"/>
                  </a:cxn>
                  <a:cxn ang="0">
                    <a:pos x="44" y="114"/>
                  </a:cxn>
                  <a:cxn ang="0">
                    <a:pos x="38" y="104"/>
                  </a:cxn>
                  <a:cxn ang="0">
                    <a:pos x="37" y="95"/>
                  </a:cxn>
                  <a:cxn ang="0">
                    <a:pos x="31" y="98"/>
                  </a:cxn>
                  <a:cxn ang="0">
                    <a:pos x="22" y="98"/>
                  </a:cxn>
                  <a:cxn ang="0">
                    <a:pos x="9" y="91"/>
                  </a:cxn>
                  <a:cxn ang="0">
                    <a:pos x="7" y="77"/>
                  </a:cxn>
                  <a:cxn ang="0">
                    <a:pos x="15" y="46"/>
                  </a:cxn>
                  <a:cxn ang="0">
                    <a:pos x="6" y="26"/>
                  </a:cxn>
                  <a:cxn ang="0">
                    <a:pos x="0" y="0"/>
                  </a:cxn>
                  <a:cxn ang="0">
                    <a:pos x="5" y="2"/>
                  </a:cxn>
                </a:cxnLst>
                <a:rect l="0" t="0" r="r" b="b"/>
                <a:pathLst>
                  <a:path w="115" h="120">
                    <a:moveTo>
                      <a:pt x="5" y="2"/>
                    </a:moveTo>
                    <a:lnTo>
                      <a:pt x="11" y="27"/>
                    </a:lnTo>
                    <a:lnTo>
                      <a:pt x="20" y="44"/>
                    </a:lnTo>
                    <a:lnTo>
                      <a:pt x="9" y="81"/>
                    </a:lnTo>
                    <a:lnTo>
                      <a:pt x="15" y="90"/>
                    </a:lnTo>
                    <a:lnTo>
                      <a:pt x="25" y="94"/>
                    </a:lnTo>
                    <a:lnTo>
                      <a:pt x="37" y="92"/>
                    </a:lnTo>
                    <a:lnTo>
                      <a:pt x="45" y="71"/>
                    </a:lnTo>
                    <a:lnTo>
                      <a:pt x="53" y="55"/>
                    </a:lnTo>
                    <a:lnTo>
                      <a:pt x="49" y="32"/>
                    </a:lnTo>
                    <a:lnTo>
                      <a:pt x="47" y="8"/>
                    </a:lnTo>
                    <a:lnTo>
                      <a:pt x="53" y="11"/>
                    </a:lnTo>
                    <a:lnTo>
                      <a:pt x="55" y="33"/>
                    </a:lnTo>
                    <a:lnTo>
                      <a:pt x="58" y="49"/>
                    </a:lnTo>
                    <a:lnTo>
                      <a:pt x="58" y="61"/>
                    </a:lnTo>
                    <a:lnTo>
                      <a:pt x="50" y="74"/>
                    </a:lnTo>
                    <a:lnTo>
                      <a:pt x="42" y="90"/>
                    </a:lnTo>
                    <a:lnTo>
                      <a:pt x="41" y="104"/>
                    </a:lnTo>
                    <a:lnTo>
                      <a:pt x="50" y="110"/>
                    </a:lnTo>
                    <a:lnTo>
                      <a:pt x="66" y="108"/>
                    </a:lnTo>
                    <a:lnTo>
                      <a:pt x="77" y="95"/>
                    </a:lnTo>
                    <a:lnTo>
                      <a:pt x="93" y="75"/>
                    </a:lnTo>
                    <a:lnTo>
                      <a:pt x="92" y="63"/>
                    </a:lnTo>
                    <a:lnTo>
                      <a:pt x="90" y="41"/>
                    </a:lnTo>
                    <a:lnTo>
                      <a:pt x="95" y="58"/>
                    </a:lnTo>
                    <a:lnTo>
                      <a:pt x="96" y="75"/>
                    </a:lnTo>
                    <a:lnTo>
                      <a:pt x="84" y="93"/>
                    </a:lnTo>
                    <a:lnTo>
                      <a:pt x="83" y="105"/>
                    </a:lnTo>
                    <a:lnTo>
                      <a:pt x="86" y="115"/>
                    </a:lnTo>
                    <a:lnTo>
                      <a:pt x="93" y="117"/>
                    </a:lnTo>
                    <a:lnTo>
                      <a:pt x="101" y="112"/>
                    </a:lnTo>
                    <a:lnTo>
                      <a:pt x="115" y="98"/>
                    </a:lnTo>
                    <a:lnTo>
                      <a:pt x="103" y="114"/>
                    </a:lnTo>
                    <a:lnTo>
                      <a:pt x="99" y="120"/>
                    </a:lnTo>
                    <a:lnTo>
                      <a:pt x="87" y="120"/>
                    </a:lnTo>
                    <a:lnTo>
                      <a:pt x="81" y="113"/>
                    </a:lnTo>
                    <a:lnTo>
                      <a:pt x="78" y="102"/>
                    </a:lnTo>
                    <a:lnTo>
                      <a:pt x="70" y="112"/>
                    </a:lnTo>
                    <a:lnTo>
                      <a:pt x="56" y="114"/>
                    </a:lnTo>
                    <a:lnTo>
                      <a:pt x="44" y="114"/>
                    </a:lnTo>
                    <a:lnTo>
                      <a:pt x="38" y="104"/>
                    </a:lnTo>
                    <a:lnTo>
                      <a:pt x="37" y="95"/>
                    </a:lnTo>
                    <a:lnTo>
                      <a:pt x="31" y="98"/>
                    </a:lnTo>
                    <a:lnTo>
                      <a:pt x="22" y="98"/>
                    </a:lnTo>
                    <a:lnTo>
                      <a:pt x="9" y="91"/>
                    </a:lnTo>
                    <a:lnTo>
                      <a:pt x="7" y="77"/>
                    </a:lnTo>
                    <a:lnTo>
                      <a:pt x="15" y="46"/>
                    </a:lnTo>
                    <a:lnTo>
                      <a:pt x="6" y="26"/>
                    </a:lnTo>
                    <a:lnTo>
                      <a:pt x="0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99" name="Freeform 71"/>
              <p:cNvSpPr>
                <a:spLocks/>
              </p:cNvSpPr>
              <p:nvPr/>
            </p:nvSpPr>
            <p:spPr bwMode="auto">
              <a:xfrm>
                <a:off x="2615" y="2132"/>
                <a:ext cx="3" cy="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4"/>
                  </a:cxn>
                  <a:cxn ang="0">
                    <a:pos x="18" y="4"/>
                  </a:cxn>
                  <a:cxn ang="0">
                    <a:pos x="5" y="0"/>
                  </a:cxn>
                  <a:cxn ang="0">
                    <a:pos x="0" y="5"/>
                  </a:cxn>
                </a:cxnLst>
                <a:rect l="0" t="0" r="r" b="b"/>
                <a:pathLst>
                  <a:path w="18" h="5">
                    <a:moveTo>
                      <a:pt x="0" y="5"/>
                    </a:moveTo>
                    <a:lnTo>
                      <a:pt x="6" y="4"/>
                    </a:lnTo>
                    <a:lnTo>
                      <a:pt x="18" y="4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0" name="Freeform 72"/>
              <p:cNvSpPr>
                <a:spLocks/>
              </p:cNvSpPr>
              <p:nvPr/>
            </p:nvSpPr>
            <p:spPr bwMode="auto">
              <a:xfrm>
                <a:off x="2619" y="2135"/>
                <a:ext cx="3" cy="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0" y="3"/>
                  </a:cxn>
                  <a:cxn ang="0">
                    <a:pos x="15" y="1"/>
                  </a:cxn>
                  <a:cxn ang="0">
                    <a:pos x="5" y="0"/>
                  </a:cxn>
                  <a:cxn ang="0">
                    <a:pos x="0" y="8"/>
                  </a:cxn>
                  <a:cxn ang="0">
                    <a:pos x="7" y="3"/>
                  </a:cxn>
                  <a:cxn ang="0">
                    <a:pos x="13" y="2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0" y="3"/>
                    </a:lnTo>
                    <a:lnTo>
                      <a:pt x="15" y="1"/>
                    </a:lnTo>
                    <a:lnTo>
                      <a:pt x="5" y="0"/>
                    </a:lnTo>
                    <a:lnTo>
                      <a:pt x="0" y="8"/>
                    </a:lnTo>
                    <a:lnTo>
                      <a:pt x="7" y="3"/>
                    </a:lnTo>
                    <a:lnTo>
                      <a:pt x="13" y="2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1" name="Freeform 73"/>
              <p:cNvSpPr>
                <a:spLocks/>
              </p:cNvSpPr>
              <p:nvPr/>
            </p:nvSpPr>
            <p:spPr bwMode="auto">
              <a:xfrm>
                <a:off x="2625" y="2137"/>
                <a:ext cx="2" cy="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0"/>
                  </a:cxn>
                  <a:cxn ang="0">
                    <a:pos x="10" y="0"/>
                  </a:cxn>
                  <a:cxn ang="0">
                    <a:pos x="18" y="4"/>
                  </a:cxn>
                  <a:cxn ang="0">
                    <a:pos x="13" y="3"/>
                  </a:cxn>
                  <a:cxn ang="0">
                    <a:pos x="10" y="1"/>
                  </a:cxn>
                  <a:cxn ang="0">
                    <a:pos x="0" y="2"/>
                  </a:cxn>
                </a:cxnLst>
                <a:rect l="0" t="0" r="r" b="b"/>
                <a:pathLst>
                  <a:path w="18" h="4">
                    <a:moveTo>
                      <a:pt x="0" y="2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8" y="4"/>
                    </a:lnTo>
                    <a:lnTo>
                      <a:pt x="13" y="3"/>
                    </a:lnTo>
                    <a:lnTo>
                      <a:pt x="10" y="1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2" name="Freeform 74"/>
              <p:cNvSpPr>
                <a:spLocks/>
              </p:cNvSpPr>
              <p:nvPr/>
            </p:nvSpPr>
            <p:spPr bwMode="auto">
              <a:xfrm>
                <a:off x="2614" y="2139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7"/>
                  </a:cxn>
                  <a:cxn ang="0">
                    <a:pos x="23" y="38"/>
                  </a:cxn>
                  <a:cxn ang="0">
                    <a:pos x="24" y="67"/>
                  </a:cxn>
                  <a:cxn ang="0">
                    <a:pos x="28" y="44"/>
                  </a:cxn>
                  <a:cxn ang="0">
                    <a:pos x="26" y="26"/>
                  </a:cxn>
                  <a:cxn ang="0">
                    <a:pos x="22" y="18"/>
                  </a:cxn>
                  <a:cxn ang="0">
                    <a:pos x="0" y="0"/>
                  </a:cxn>
                </a:cxnLst>
                <a:rect l="0" t="0" r="r" b="b"/>
                <a:pathLst>
                  <a:path w="28" h="67">
                    <a:moveTo>
                      <a:pt x="0" y="0"/>
                    </a:moveTo>
                    <a:lnTo>
                      <a:pt x="16" y="17"/>
                    </a:lnTo>
                    <a:lnTo>
                      <a:pt x="23" y="38"/>
                    </a:lnTo>
                    <a:lnTo>
                      <a:pt x="24" y="67"/>
                    </a:lnTo>
                    <a:lnTo>
                      <a:pt x="28" y="44"/>
                    </a:lnTo>
                    <a:lnTo>
                      <a:pt x="26" y="26"/>
                    </a:lnTo>
                    <a:lnTo>
                      <a:pt x="22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3" name="Freeform 75"/>
              <p:cNvSpPr>
                <a:spLocks/>
              </p:cNvSpPr>
              <p:nvPr/>
            </p:nvSpPr>
            <p:spPr bwMode="auto">
              <a:xfrm>
                <a:off x="2604" y="2135"/>
                <a:ext cx="7" cy="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8" y="12"/>
                  </a:cxn>
                  <a:cxn ang="0">
                    <a:pos x="45" y="22"/>
                  </a:cxn>
                  <a:cxn ang="0">
                    <a:pos x="26" y="8"/>
                  </a:cxn>
                  <a:cxn ang="0">
                    <a:pos x="1" y="0"/>
                  </a:cxn>
                  <a:cxn ang="0">
                    <a:pos x="0" y="10"/>
                  </a:cxn>
                </a:cxnLst>
                <a:rect l="0" t="0" r="r" b="b"/>
                <a:pathLst>
                  <a:path w="45" h="22">
                    <a:moveTo>
                      <a:pt x="0" y="10"/>
                    </a:moveTo>
                    <a:lnTo>
                      <a:pt x="18" y="12"/>
                    </a:lnTo>
                    <a:lnTo>
                      <a:pt x="45" y="22"/>
                    </a:lnTo>
                    <a:lnTo>
                      <a:pt x="26" y="8"/>
                    </a:lnTo>
                    <a:lnTo>
                      <a:pt x="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4" name="Freeform 76"/>
              <p:cNvSpPr>
                <a:spLocks/>
              </p:cNvSpPr>
              <p:nvPr/>
            </p:nvSpPr>
            <p:spPr bwMode="auto">
              <a:xfrm>
                <a:off x="2612" y="2150"/>
                <a:ext cx="5" cy="4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19" y="19"/>
                  </a:cxn>
                  <a:cxn ang="0">
                    <a:pos x="0" y="30"/>
                  </a:cxn>
                  <a:cxn ang="0">
                    <a:pos x="24" y="22"/>
                  </a:cxn>
                  <a:cxn ang="0">
                    <a:pos x="35" y="0"/>
                  </a:cxn>
                </a:cxnLst>
                <a:rect l="0" t="0" r="r" b="b"/>
                <a:pathLst>
                  <a:path w="35" h="30">
                    <a:moveTo>
                      <a:pt x="35" y="0"/>
                    </a:moveTo>
                    <a:lnTo>
                      <a:pt x="19" y="19"/>
                    </a:lnTo>
                    <a:lnTo>
                      <a:pt x="0" y="30"/>
                    </a:lnTo>
                    <a:lnTo>
                      <a:pt x="24" y="2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5" name="Freeform 77"/>
              <p:cNvSpPr>
                <a:spLocks/>
              </p:cNvSpPr>
              <p:nvPr/>
            </p:nvSpPr>
            <p:spPr bwMode="auto">
              <a:xfrm>
                <a:off x="2619" y="2147"/>
                <a:ext cx="5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1"/>
                  </a:cxn>
                  <a:cxn ang="0">
                    <a:pos x="20" y="25"/>
                  </a:cxn>
                  <a:cxn ang="0">
                    <a:pos x="35" y="31"/>
                  </a:cxn>
                  <a:cxn ang="0">
                    <a:pos x="11" y="28"/>
                  </a:cxn>
                  <a:cxn ang="0">
                    <a:pos x="3" y="18"/>
                  </a:cxn>
                  <a:cxn ang="0">
                    <a:pos x="2" y="8"/>
                  </a:cxn>
                  <a:cxn ang="0">
                    <a:pos x="0" y="0"/>
                  </a:cxn>
                </a:cxnLst>
                <a:rect l="0" t="0" r="r" b="b"/>
                <a:pathLst>
                  <a:path w="35" h="31">
                    <a:moveTo>
                      <a:pt x="0" y="0"/>
                    </a:moveTo>
                    <a:lnTo>
                      <a:pt x="3" y="11"/>
                    </a:lnTo>
                    <a:lnTo>
                      <a:pt x="20" y="25"/>
                    </a:lnTo>
                    <a:lnTo>
                      <a:pt x="35" y="31"/>
                    </a:lnTo>
                    <a:lnTo>
                      <a:pt x="11" y="28"/>
                    </a:lnTo>
                    <a:lnTo>
                      <a:pt x="3" y="18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6" name="Freeform 78"/>
              <p:cNvSpPr>
                <a:spLocks/>
              </p:cNvSpPr>
              <p:nvPr/>
            </p:nvSpPr>
            <p:spPr bwMode="auto">
              <a:xfrm>
                <a:off x="2585" y="2116"/>
                <a:ext cx="26" cy="21"/>
              </a:xfrm>
              <a:custGeom>
                <a:avLst/>
                <a:gdLst/>
                <a:ahLst/>
                <a:cxnLst>
                  <a:cxn ang="0">
                    <a:pos x="148" y="141"/>
                  </a:cxn>
                  <a:cxn ang="0">
                    <a:pos x="179" y="67"/>
                  </a:cxn>
                  <a:cxn ang="0">
                    <a:pos x="118" y="27"/>
                  </a:cxn>
                  <a:cxn ang="0">
                    <a:pos x="26" y="0"/>
                  </a:cxn>
                  <a:cxn ang="0">
                    <a:pos x="0" y="77"/>
                  </a:cxn>
                  <a:cxn ang="0">
                    <a:pos x="84" y="102"/>
                  </a:cxn>
                  <a:cxn ang="0">
                    <a:pos x="148" y="141"/>
                  </a:cxn>
                </a:cxnLst>
                <a:rect l="0" t="0" r="r" b="b"/>
                <a:pathLst>
                  <a:path w="179" h="141">
                    <a:moveTo>
                      <a:pt x="148" y="141"/>
                    </a:moveTo>
                    <a:lnTo>
                      <a:pt x="179" y="67"/>
                    </a:lnTo>
                    <a:lnTo>
                      <a:pt x="118" y="27"/>
                    </a:lnTo>
                    <a:lnTo>
                      <a:pt x="26" y="0"/>
                    </a:lnTo>
                    <a:lnTo>
                      <a:pt x="0" y="77"/>
                    </a:lnTo>
                    <a:lnTo>
                      <a:pt x="84" y="102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7" name="Oval 79"/>
              <p:cNvSpPr>
                <a:spLocks noChangeArrowheads="1"/>
              </p:cNvSpPr>
              <p:nvPr/>
            </p:nvSpPr>
            <p:spPr bwMode="auto">
              <a:xfrm>
                <a:off x="2601" y="2125"/>
                <a:ext cx="6" cy="7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8" name="Freeform 80"/>
              <p:cNvSpPr>
                <a:spLocks/>
              </p:cNvSpPr>
              <p:nvPr/>
            </p:nvSpPr>
            <p:spPr bwMode="auto">
              <a:xfrm>
                <a:off x="2597" y="2127"/>
                <a:ext cx="7" cy="14"/>
              </a:xfrm>
              <a:custGeom>
                <a:avLst/>
                <a:gdLst/>
                <a:ahLst/>
                <a:cxnLst>
                  <a:cxn ang="0">
                    <a:pos x="3" y="67"/>
                  </a:cxn>
                  <a:cxn ang="0">
                    <a:pos x="7" y="49"/>
                  </a:cxn>
                  <a:cxn ang="0">
                    <a:pos x="5" y="32"/>
                  </a:cxn>
                  <a:cxn ang="0">
                    <a:pos x="3" y="21"/>
                  </a:cxn>
                  <a:cxn ang="0">
                    <a:pos x="0" y="11"/>
                  </a:cxn>
                  <a:cxn ang="0">
                    <a:pos x="3" y="3"/>
                  </a:cxn>
                  <a:cxn ang="0">
                    <a:pos x="10" y="0"/>
                  </a:cxn>
                  <a:cxn ang="0">
                    <a:pos x="24" y="5"/>
                  </a:cxn>
                  <a:cxn ang="0">
                    <a:pos x="30" y="15"/>
                  </a:cxn>
                  <a:cxn ang="0">
                    <a:pos x="33" y="24"/>
                  </a:cxn>
                  <a:cxn ang="0">
                    <a:pos x="35" y="35"/>
                  </a:cxn>
                  <a:cxn ang="0">
                    <a:pos x="36" y="52"/>
                  </a:cxn>
                  <a:cxn ang="0">
                    <a:pos x="46" y="71"/>
                  </a:cxn>
                  <a:cxn ang="0">
                    <a:pos x="21" y="100"/>
                  </a:cxn>
                  <a:cxn ang="0">
                    <a:pos x="10" y="92"/>
                  </a:cxn>
                  <a:cxn ang="0">
                    <a:pos x="3" y="67"/>
                  </a:cxn>
                </a:cxnLst>
                <a:rect l="0" t="0" r="r" b="b"/>
                <a:pathLst>
                  <a:path w="46" h="100">
                    <a:moveTo>
                      <a:pt x="3" y="67"/>
                    </a:moveTo>
                    <a:lnTo>
                      <a:pt x="7" y="49"/>
                    </a:lnTo>
                    <a:lnTo>
                      <a:pt x="5" y="32"/>
                    </a:lnTo>
                    <a:lnTo>
                      <a:pt x="3" y="21"/>
                    </a:lnTo>
                    <a:lnTo>
                      <a:pt x="0" y="11"/>
                    </a:lnTo>
                    <a:lnTo>
                      <a:pt x="3" y="3"/>
                    </a:lnTo>
                    <a:lnTo>
                      <a:pt x="10" y="0"/>
                    </a:lnTo>
                    <a:lnTo>
                      <a:pt x="24" y="5"/>
                    </a:lnTo>
                    <a:lnTo>
                      <a:pt x="30" y="15"/>
                    </a:lnTo>
                    <a:lnTo>
                      <a:pt x="33" y="24"/>
                    </a:lnTo>
                    <a:lnTo>
                      <a:pt x="35" y="35"/>
                    </a:lnTo>
                    <a:lnTo>
                      <a:pt x="36" y="52"/>
                    </a:lnTo>
                    <a:lnTo>
                      <a:pt x="46" y="71"/>
                    </a:lnTo>
                    <a:lnTo>
                      <a:pt x="21" y="100"/>
                    </a:lnTo>
                    <a:lnTo>
                      <a:pt x="10" y="92"/>
                    </a:lnTo>
                    <a:lnTo>
                      <a:pt x="3" y="6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09" name="Freeform 81"/>
              <p:cNvSpPr>
                <a:spLocks/>
              </p:cNvSpPr>
              <p:nvPr/>
            </p:nvSpPr>
            <p:spPr bwMode="auto">
              <a:xfrm>
                <a:off x="2600" y="2137"/>
                <a:ext cx="4" cy="4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31" y="4"/>
                  </a:cxn>
                  <a:cxn ang="0">
                    <a:pos x="8" y="31"/>
                  </a:cxn>
                  <a:cxn ang="0">
                    <a:pos x="0" y="23"/>
                  </a:cxn>
                  <a:cxn ang="0">
                    <a:pos x="21" y="0"/>
                  </a:cxn>
                </a:cxnLst>
                <a:rect l="0" t="0" r="r" b="b"/>
                <a:pathLst>
                  <a:path w="31" h="31">
                    <a:moveTo>
                      <a:pt x="21" y="0"/>
                    </a:moveTo>
                    <a:lnTo>
                      <a:pt x="31" y="4"/>
                    </a:lnTo>
                    <a:lnTo>
                      <a:pt x="8" y="31"/>
                    </a:lnTo>
                    <a:lnTo>
                      <a:pt x="0" y="23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C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0" name="Freeform 82"/>
              <p:cNvSpPr>
                <a:spLocks/>
              </p:cNvSpPr>
              <p:nvPr/>
            </p:nvSpPr>
            <p:spPr bwMode="auto">
              <a:xfrm>
                <a:off x="2607" y="2120"/>
                <a:ext cx="6" cy="1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" y="39"/>
                  </a:cxn>
                  <a:cxn ang="0">
                    <a:pos x="5" y="46"/>
                  </a:cxn>
                  <a:cxn ang="0">
                    <a:pos x="6" y="57"/>
                  </a:cxn>
                  <a:cxn ang="0">
                    <a:pos x="4" y="66"/>
                  </a:cxn>
                  <a:cxn ang="0">
                    <a:pos x="6" y="76"/>
                  </a:cxn>
                  <a:cxn ang="0">
                    <a:pos x="12" y="85"/>
                  </a:cxn>
                  <a:cxn ang="0">
                    <a:pos x="18" y="86"/>
                  </a:cxn>
                  <a:cxn ang="0">
                    <a:pos x="29" y="87"/>
                  </a:cxn>
                  <a:cxn ang="0">
                    <a:pos x="37" y="82"/>
                  </a:cxn>
                  <a:cxn ang="0">
                    <a:pos x="40" y="79"/>
                  </a:cxn>
                  <a:cxn ang="0">
                    <a:pos x="42" y="70"/>
                  </a:cxn>
                  <a:cxn ang="0">
                    <a:pos x="42" y="53"/>
                  </a:cxn>
                  <a:cxn ang="0">
                    <a:pos x="42" y="43"/>
                  </a:cxn>
                  <a:cxn ang="0">
                    <a:pos x="40" y="29"/>
                  </a:cxn>
                  <a:cxn ang="0">
                    <a:pos x="38" y="20"/>
                  </a:cxn>
                  <a:cxn ang="0">
                    <a:pos x="31" y="0"/>
                  </a:cxn>
                  <a:cxn ang="0">
                    <a:pos x="6" y="1"/>
                  </a:cxn>
                  <a:cxn ang="0">
                    <a:pos x="0" y="21"/>
                  </a:cxn>
                </a:cxnLst>
                <a:rect l="0" t="0" r="r" b="b"/>
                <a:pathLst>
                  <a:path w="42" h="87">
                    <a:moveTo>
                      <a:pt x="0" y="21"/>
                    </a:moveTo>
                    <a:lnTo>
                      <a:pt x="3" y="39"/>
                    </a:lnTo>
                    <a:lnTo>
                      <a:pt x="5" y="46"/>
                    </a:lnTo>
                    <a:lnTo>
                      <a:pt x="6" y="57"/>
                    </a:lnTo>
                    <a:lnTo>
                      <a:pt x="4" y="66"/>
                    </a:lnTo>
                    <a:lnTo>
                      <a:pt x="6" y="76"/>
                    </a:lnTo>
                    <a:lnTo>
                      <a:pt x="12" y="85"/>
                    </a:lnTo>
                    <a:lnTo>
                      <a:pt x="18" y="86"/>
                    </a:lnTo>
                    <a:lnTo>
                      <a:pt x="29" y="87"/>
                    </a:lnTo>
                    <a:lnTo>
                      <a:pt x="37" y="82"/>
                    </a:lnTo>
                    <a:lnTo>
                      <a:pt x="40" y="79"/>
                    </a:lnTo>
                    <a:lnTo>
                      <a:pt x="42" y="70"/>
                    </a:lnTo>
                    <a:lnTo>
                      <a:pt x="42" y="53"/>
                    </a:lnTo>
                    <a:lnTo>
                      <a:pt x="42" y="43"/>
                    </a:lnTo>
                    <a:lnTo>
                      <a:pt x="40" y="29"/>
                    </a:lnTo>
                    <a:lnTo>
                      <a:pt x="38" y="20"/>
                    </a:lnTo>
                    <a:lnTo>
                      <a:pt x="31" y="0"/>
                    </a:lnTo>
                    <a:lnTo>
                      <a:pt x="6" y="1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1" name="Freeform 83"/>
              <p:cNvSpPr>
                <a:spLocks/>
              </p:cNvSpPr>
              <p:nvPr/>
            </p:nvSpPr>
            <p:spPr bwMode="auto">
              <a:xfrm>
                <a:off x="2609" y="2128"/>
                <a:ext cx="3" cy="3"/>
              </a:xfrm>
              <a:custGeom>
                <a:avLst/>
                <a:gdLst/>
                <a:ahLst/>
                <a:cxnLst>
                  <a:cxn ang="0">
                    <a:pos x="21" y="6"/>
                  </a:cxn>
                  <a:cxn ang="0">
                    <a:pos x="11" y="0"/>
                  </a:cxn>
                  <a:cxn ang="0">
                    <a:pos x="3" y="1"/>
                  </a:cxn>
                  <a:cxn ang="0">
                    <a:pos x="0" y="6"/>
                  </a:cxn>
                  <a:cxn ang="0">
                    <a:pos x="1" y="19"/>
                  </a:cxn>
                  <a:cxn ang="0">
                    <a:pos x="3" y="8"/>
                  </a:cxn>
                  <a:cxn ang="0">
                    <a:pos x="5" y="5"/>
                  </a:cxn>
                  <a:cxn ang="0">
                    <a:pos x="21" y="6"/>
                  </a:cxn>
                </a:cxnLst>
                <a:rect l="0" t="0" r="r" b="b"/>
                <a:pathLst>
                  <a:path w="21" h="19">
                    <a:moveTo>
                      <a:pt x="21" y="6"/>
                    </a:moveTo>
                    <a:lnTo>
                      <a:pt x="11" y="0"/>
                    </a:lnTo>
                    <a:lnTo>
                      <a:pt x="3" y="1"/>
                    </a:lnTo>
                    <a:lnTo>
                      <a:pt x="0" y="6"/>
                    </a:lnTo>
                    <a:lnTo>
                      <a:pt x="1" y="19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84"/>
            <p:cNvGrpSpPr>
              <a:grpSpLocks/>
            </p:cNvGrpSpPr>
            <p:nvPr/>
          </p:nvGrpSpPr>
          <p:grpSpPr bwMode="auto">
            <a:xfrm flipH="1">
              <a:off x="3535" y="3121"/>
              <a:ext cx="220" cy="111"/>
              <a:chOff x="2647" y="2440"/>
              <a:chExt cx="88" cy="46"/>
            </a:xfrm>
          </p:grpSpPr>
          <p:sp>
            <p:nvSpPr>
              <p:cNvPr id="739413" name="Freeform 85"/>
              <p:cNvSpPr>
                <a:spLocks/>
              </p:cNvSpPr>
              <p:nvPr/>
            </p:nvSpPr>
            <p:spPr bwMode="auto">
              <a:xfrm>
                <a:off x="2647" y="2440"/>
                <a:ext cx="88" cy="46"/>
              </a:xfrm>
              <a:custGeom>
                <a:avLst/>
                <a:gdLst/>
                <a:ahLst/>
                <a:cxnLst>
                  <a:cxn ang="0">
                    <a:pos x="249" y="10"/>
                  </a:cxn>
                  <a:cxn ang="0">
                    <a:pos x="244" y="93"/>
                  </a:cxn>
                  <a:cxn ang="0">
                    <a:pos x="406" y="170"/>
                  </a:cxn>
                  <a:cxn ang="0">
                    <a:pos x="541" y="203"/>
                  </a:cxn>
                  <a:cxn ang="0">
                    <a:pos x="616" y="237"/>
                  </a:cxn>
                  <a:cxn ang="0">
                    <a:pos x="612" y="281"/>
                  </a:cxn>
                  <a:cxn ang="0">
                    <a:pos x="515" y="308"/>
                  </a:cxn>
                  <a:cxn ang="0">
                    <a:pos x="368" y="319"/>
                  </a:cxn>
                  <a:cxn ang="0">
                    <a:pos x="244" y="297"/>
                  </a:cxn>
                  <a:cxn ang="0">
                    <a:pos x="167" y="276"/>
                  </a:cxn>
                  <a:cxn ang="0">
                    <a:pos x="163" y="300"/>
                  </a:cxn>
                  <a:cxn ang="0">
                    <a:pos x="66" y="297"/>
                  </a:cxn>
                  <a:cxn ang="0">
                    <a:pos x="6" y="286"/>
                  </a:cxn>
                  <a:cxn ang="0">
                    <a:pos x="6" y="243"/>
                  </a:cxn>
                  <a:cxn ang="0">
                    <a:pos x="0" y="217"/>
                  </a:cxn>
                  <a:cxn ang="0">
                    <a:pos x="0" y="156"/>
                  </a:cxn>
                  <a:cxn ang="0">
                    <a:pos x="16" y="121"/>
                  </a:cxn>
                  <a:cxn ang="0">
                    <a:pos x="47" y="82"/>
                  </a:cxn>
                  <a:cxn ang="0">
                    <a:pos x="53" y="0"/>
                  </a:cxn>
                  <a:cxn ang="0">
                    <a:pos x="249" y="10"/>
                  </a:cxn>
                </a:cxnLst>
                <a:rect l="0" t="0" r="r" b="b"/>
                <a:pathLst>
                  <a:path w="616" h="319">
                    <a:moveTo>
                      <a:pt x="249" y="10"/>
                    </a:moveTo>
                    <a:lnTo>
                      <a:pt x="244" y="93"/>
                    </a:lnTo>
                    <a:lnTo>
                      <a:pt x="406" y="170"/>
                    </a:lnTo>
                    <a:lnTo>
                      <a:pt x="541" y="203"/>
                    </a:lnTo>
                    <a:lnTo>
                      <a:pt x="616" y="237"/>
                    </a:lnTo>
                    <a:lnTo>
                      <a:pt x="612" y="281"/>
                    </a:lnTo>
                    <a:lnTo>
                      <a:pt x="515" y="308"/>
                    </a:lnTo>
                    <a:lnTo>
                      <a:pt x="368" y="319"/>
                    </a:lnTo>
                    <a:lnTo>
                      <a:pt x="244" y="297"/>
                    </a:lnTo>
                    <a:lnTo>
                      <a:pt x="167" y="276"/>
                    </a:lnTo>
                    <a:lnTo>
                      <a:pt x="163" y="300"/>
                    </a:lnTo>
                    <a:lnTo>
                      <a:pt x="66" y="297"/>
                    </a:lnTo>
                    <a:lnTo>
                      <a:pt x="6" y="286"/>
                    </a:lnTo>
                    <a:lnTo>
                      <a:pt x="6" y="243"/>
                    </a:lnTo>
                    <a:lnTo>
                      <a:pt x="0" y="217"/>
                    </a:lnTo>
                    <a:lnTo>
                      <a:pt x="0" y="156"/>
                    </a:lnTo>
                    <a:lnTo>
                      <a:pt x="16" y="121"/>
                    </a:lnTo>
                    <a:lnTo>
                      <a:pt x="47" y="82"/>
                    </a:lnTo>
                    <a:lnTo>
                      <a:pt x="53" y="0"/>
                    </a:lnTo>
                    <a:lnTo>
                      <a:pt x="249" y="10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4" name="Freeform 86"/>
              <p:cNvSpPr>
                <a:spLocks/>
              </p:cNvSpPr>
              <p:nvPr/>
            </p:nvSpPr>
            <p:spPr bwMode="auto">
              <a:xfrm>
                <a:off x="2677" y="2457"/>
                <a:ext cx="26" cy="14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52"/>
                  </a:cxn>
                  <a:cxn ang="0">
                    <a:pos x="166" y="99"/>
                  </a:cxn>
                  <a:cxn ang="0">
                    <a:pos x="185" y="63"/>
                  </a:cxn>
                  <a:cxn ang="0">
                    <a:pos x="47" y="0"/>
                  </a:cxn>
                </a:cxnLst>
                <a:rect l="0" t="0" r="r" b="b"/>
                <a:pathLst>
                  <a:path w="185" h="99">
                    <a:moveTo>
                      <a:pt x="47" y="0"/>
                    </a:moveTo>
                    <a:lnTo>
                      <a:pt x="0" y="52"/>
                    </a:lnTo>
                    <a:lnTo>
                      <a:pt x="166" y="99"/>
                    </a:lnTo>
                    <a:lnTo>
                      <a:pt x="185" y="6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5" name="Freeform 87"/>
              <p:cNvSpPr>
                <a:spLocks/>
              </p:cNvSpPr>
              <p:nvPr/>
            </p:nvSpPr>
            <p:spPr bwMode="auto">
              <a:xfrm>
                <a:off x="2703" y="2467"/>
                <a:ext cx="30" cy="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0" y="29"/>
                  </a:cxn>
                  <a:cxn ang="0">
                    <a:pos x="103" y="56"/>
                  </a:cxn>
                  <a:cxn ang="0">
                    <a:pos x="151" y="61"/>
                  </a:cxn>
                  <a:cxn ang="0">
                    <a:pos x="209" y="58"/>
                  </a:cxn>
                  <a:cxn ang="0">
                    <a:pos x="148" y="27"/>
                  </a:cxn>
                  <a:cxn ang="0">
                    <a:pos x="25" y="0"/>
                  </a:cxn>
                </a:cxnLst>
                <a:rect l="0" t="0" r="r" b="b"/>
                <a:pathLst>
                  <a:path w="209" h="61">
                    <a:moveTo>
                      <a:pt x="25" y="0"/>
                    </a:moveTo>
                    <a:lnTo>
                      <a:pt x="0" y="29"/>
                    </a:lnTo>
                    <a:lnTo>
                      <a:pt x="103" y="56"/>
                    </a:lnTo>
                    <a:lnTo>
                      <a:pt x="151" y="61"/>
                    </a:lnTo>
                    <a:lnTo>
                      <a:pt x="209" y="58"/>
                    </a:lnTo>
                    <a:lnTo>
                      <a:pt x="148" y="2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6" name="Freeform 88"/>
              <p:cNvSpPr>
                <a:spLocks/>
              </p:cNvSpPr>
              <p:nvPr/>
            </p:nvSpPr>
            <p:spPr bwMode="auto">
              <a:xfrm>
                <a:off x="2648" y="2457"/>
                <a:ext cx="85" cy="27"/>
              </a:xfrm>
              <a:custGeom>
                <a:avLst/>
                <a:gdLst/>
                <a:ahLst/>
                <a:cxnLst>
                  <a:cxn ang="0">
                    <a:pos x="597" y="160"/>
                  </a:cxn>
                  <a:cxn ang="0">
                    <a:pos x="597" y="131"/>
                  </a:cxn>
                  <a:cxn ang="0">
                    <a:pos x="519" y="139"/>
                  </a:cxn>
                  <a:cxn ang="0">
                    <a:pos x="394" y="121"/>
                  </a:cxn>
                  <a:cxn ang="0">
                    <a:pos x="321" y="104"/>
                  </a:cxn>
                  <a:cxn ang="0">
                    <a:pos x="183" y="59"/>
                  </a:cxn>
                  <a:cxn ang="0">
                    <a:pos x="124" y="52"/>
                  </a:cxn>
                  <a:cxn ang="0">
                    <a:pos x="65" y="31"/>
                  </a:cxn>
                  <a:cxn ang="0">
                    <a:pos x="35" y="0"/>
                  </a:cxn>
                  <a:cxn ang="0">
                    <a:pos x="0" y="39"/>
                  </a:cxn>
                  <a:cxn ang="0">
                    <a:pos x="0" y="119"/>
                  </a:cxn>
                  <a:cxn ang="0">
                    <a:pos x="43" y="131"/>
                  </a:cxn>
                  <a:cxn ang="0">
                    <a:pos x="151" y="145"/>
                  </a:cxn>
                  <a:cxn ang="0">
                    <a:pos x="194" y="150"/>
                  </a:cxn>
                  <a:cxn ang="0">
                    <a:pos x="265" y="176"/>
                  </a:cxn>
                  <a:cxn ang="0">
                    <a:pos x="346" y="188"/>
                  </a:cxn>
                  <a:cxn ang="0">
                    <a:pos x="403" y="188"/>
                  </a:cxn>
                  <a:cxn ang="0">
                    <a:pos x="492" y="188"/>
                  </a:cxn>
                  <a:cxn ang="0">
                    <a:pos x="597" y="160"/>
                  </a:cxn>
                </a:cxnLst>
                <a:rect l="0" t="0" r="r" b="b"/>
                <a:pathLst>
                  <a:path w="597" h="188">
                    <a:moveTo>
                      <a:pt x="597" y="160"/>
                    </a:moveTo>
                    <a:lnTo>
                      <a:pt x="597" y="131"/>
                    </a:lnTo>
                    <a:lnTo>
                      <a:pt x="519" y="139"/>
                    </a:lnTo>
                    <a:lnTo>
                      <a:pt x="394" y="121"/>
                    </a:lnTo>
                    <a:lnTo>
                      <a:pt x="321" y="104"/>
                    </a:lnTo>
                    <a:lnTo>
                      <a:pt x="183" y="59"/>
                    </a:lnTo>
                    <a:lnTo>
                      <a:pt x="124" y="52"/>
                    </a:lnTo>
                    <a:lnTo>
                      <a:pt x="65" y="31"/>
                    </a:lnTo>
                    <a:lnTo>
                      <a:pt x="35" y="0"/>
                    </a:lnTo>
                    <a:lnTo>
                      <a:pt x="0" y="39"/>
                    </a:lnTo>
                    <a:lnTo>
                      <a:pt x="0" y="119"/>
                    </a:lnTo>
                    <a:lnTo>
                      <a:pt x="43" y="131"/>
                    </a:lnTo>
                    <a:lnTo>
                      <a:pt x="151" y="145"/>
                    </a:lnTo>
                    <a:lnTo>
                      <a:pt x="194" y="150"/>
                    </a:lnTo>
                    <a:lnTo>
                      <a:pt x="265" y="176"/>
                    </a:lnTo>
                    <a:lnTo>
                      <a:pt x="346" y="188"/>
                    </a:lnTo>
                    <a:lnTo>
                      <a:pt x="403" y="188"/>
                    </a:lnTo>
                    <a:lnTo>
                      <a:pt x="492" y="188"/>
                    </a:lnTo>
                    <a:lnTo>
                      <a:pt x="597" y="1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17" name="Freeform 89"/>
              <p:cNvSpPr>
                <a:spLocks/>
              </p:cNvSpPr>
              <p:nvPr/>
            </p:nvSpPr>
            <p:spPr bwMode="auto">
              <a:xfrm>
                <a:off x="2654" y="2441"/>
                <a:ext cx="28" cy="22"/>
              </a:xfrm>
              <a:custGeom>
                <a:avLst/>
                <a:gdLst/>
                <a:ahLst/>
                <a:cxnLst>
                  <a:cxn ang="0">
                    <a:pos x="191" y="11"/>
                  </a:cxn>
                  <a:cxn ang="0">
                    <a:pos x="185" y="86"/>
                  </a:cxn>
                  <a:cxn ang="0">
                    <a:pos x="196" y="103"/>
                  </a:cxn>
                  <a:cxn ang="0">
                    <a:pos x="152" y="154"/>
                  </a:cxn>
                  <a:cxn ang="0">
                    <a:pos x="92" y="154"/>
                  </a:cxn>
                  <a:cxn ang="0">
                    <a:pos x="24" y="131"/>
                  </a:cxn>
                  <a:cxn ang="0">
                    <a:pos x="0" y="101"/>
                  </a:cxn>
                  <a:cxn ang="0">
                    <a:pos x="14" y="80"/>
                  </a:cxn>
                  <a:cxn ang="0">
                    <a:pos x="18" y="0"/>
                  </a:cxn>
                  <a:cxn ang="0">
                    <a:pos x="191" y="11"/>
                  </a:cxn>
                </a:cxnLst>
                <a:rect l="0" t="0" r="r" b="b"/>
                <a:pathLst>
                  <a:path w="196" h="154">
                    <a:moveTo>
                      <a:pt x="191" y="11"/>
                    </a:moveTo>
                    <a:lnTo>
                      <a:pt x="185" y="86"/>
                    </a:lnTo>
                    <a:lnTo>
                      <a:pt x="196" y="103"/>
                    </a:lnTo>
                    <a:lnTo>
                      <a:pt x="152" y="154"/>
                    </a:lnTo>
                    <a:lnTo>
                      <a:pt x="92" y="154"/>
                    </a:lnTo>
                    <a:lnTo>
                      <a:pt x="24" y="131"/>
                    </a:lnTo>
                    <a:lnTo>
                      <a:pt x="0" y="101"/>
                    </a:lnTo>
                    <a:lnTo>
                      <a:pt x="14" y="80"/>
                    </a:lnTo>
                    <a:lnTo>
                      <a:pt x="18" y="0"/>
                    </a:lnTo>
                    <a:lnTo>
                      <a:pt x="191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90"/>
            <p:cNvGrpSpPr>
              <a:grpSpLocks/>
            </p:cNvGrpSpPr>
            <p:nvPr/>
          </p:nvGrpSpPr>
          <p:grpSpPr bwMode="auto">
            <a:xfrm flipH="1">
              <a:off x="3658" y="2929"/>
              <a:ext cx="92" cy="221"/>
              <a:chOff x="2649" y="2361"/>
              <a:chExt cx="37" cy="91"/>
            </a:xfrm>
          </p:grpSpPr>
          <p:sp>
            <p:nvSpPr>
              <p:cNvPr id="739419" name="Freeform 91"/>
              <p:cNvSpPr>
                <a:spLocks/>
              </p:cNvSpPr>
              <p:nvPr/>
            </p:nvSpPr>
            <p:spPr bwMode="auto">
              <a:xfrm>
                <a:off x="2649" y="2361"/>
                <a:ext cx="37" cy="91"/>
              </a:xfrm>
              <a:custGeom>
                <a:avLst/>
                <a:gdLst/>
                <a:ahLst/>
                <a:cxnLst>
                  <a:cxn ang="0">
                    <a:pos x="21" y="14"/>
                  </a:cxn>
                  <a:cxn ang="0">
                    <a:pos x="5" y="230"/>
                  </a:cxn>
                  <a:cxn ang="0">
                    <a:pos x="9" y="408"/>
                  </a:cxn>
                  <a:cxn ang="0">
                    <a:pos x="0" y="608"/>
                  </a:cxn>
                  <a:cxn ang="0">
                    <a:pos x="128" y="637"/>
                  </a:cxn>
                  <a:cxn ang="0">
                    <a:pos x="252" y="637"/>
                  </a:cxn>
                  <a:cxn ang="0">
                    <a:pos x="260" y="0"/>
                  </a:cxn>
                  <a:cxn ang="0">
                    <a:pos x="21" y="14"/>
                  </a:cxn>
                </a:cxnLst>
                <a:rect l="0" t="0" r="r" b="b"/>
                <a:pathLst>
                  <a:path w="260" h="637">
                    <a:moveTo>
                      <a:pt x="21" y="14"/>
                    </a:moveTo>
                    <a:lnTo>
                      <a:pt x="5" y="230"/>
                    </a:lnTo>
                    <a:lnTo>
                      <a:pt x="9" y="408"/>
                    </a:lnTo>
                    <a:lnTo>
                      <a:pt x="0" y="608"/>
                    </a:lnTo>
                    <a:lnTo>
                      <a:pt x="128" y="637"/>
                    </a:lnTo>
                    <a:lnTo>
                      <a:pt x="252" y="637"/>
                    </a:lnTo>
                    <a:lnTo>
                      <a:pt x="260" y="0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0" name="Freeform 92"/>
              <p:cNvSpPr>
                <a:spLocks/>
              </p:cNvSpPr>
              <p:nvPr/>
            </p:nvSpPr>
            <p:spPr bwMode="auto">
              <a:xfrm>
                <a:off x="2652" y="2362"/>
                <a:ext cx="32" cy="87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0" y="201"/>
                  </a:cxn>
                  <a:cxn ang="0">
                    <a:pos x="4" y="346"/>
                  </a:cxn>
                  <a:cxn ang="0">
                    <a:pos x="4" y="569"/>
                  </a:cxn>
                  <a:cxn ang="0">
                    <a:pos x="114" y="612"/>
                  </a:cxn>
                  <a:cxn ang="0">
                    <a:pos x="212" y="612"/>
                  </a:cxn>
                  <a:cxn ang="0">
                    <a:pos x="225" y="0"/>
                  </a:cxn>
                  <a:cxn ang="0">
                    <a:pos x="20" y="20"/>
                  </a:cxn>
                </a:cxnLst>
                <a:rect l="0" t="0" r="r" b="b"/>
                <a:pathLst>
                  <a:path w="225" h="612">
                    <a:moveTo>
                      <a:pt x="20" y="20"/>
                    </a:moveTo>
                    <a:lnTo>
                      <a:pt x="0" y="201"/>
                    </a:lnTo>
                    <a:lnTo>
                      <a:pt x="4" y="346"/>
                    </a:lnTo>
                    <a:lnTo>
                      <a:pt x="4" y="569"/>
                    </a:lnTo>
                    <a:lnTo>
                      <a:pt x="114" y="612"/>
                    </a:lnTo>
                    <a:lnTo>
                      <a:pt x="212" y="612"/>
                    </a:lnTo>
                    <a:lnTo>
                      <a:pt x="225" y="0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93"/>
            <p:cNvGrpSpPr>
              <a:grpSpLocks/>
            </p:cNvGrpSpPr>
            <p:nvPr/>
          </p:nvGrpSpPr>
          <p:grpSpPr bwMode="auto">
            <a:xfrm flipH="1">
              <a:off x="3477" y="3152"/>
              <a:ext cx="226" cy="112"/>
              <a:chOff x="2668" y="2453"/>
              <a:chExt cx="90" cy="46"/>
            </a:xfrm>
          </p:grpSpPr>
          <p:sp>
            <p:nvSpPr>
              <p:cNvPr id="739422" name="Freeform 94"/>
              <p:cNvSpPr>
                <a:spLocks/>
              </p:cNvSpPr>
              <p:nvPr/>
            </p:nvSpPr>
            <p:spPr bwMode="auto">
              <a:xfrm>
                <a:off x="2668" y="2453"/>
                <a:ext cx="90" cy="46"/>
              </a:xfrm>
              <a:custGeom>
                <a:avLst/>
                <a:gdLst/>
                <a:ahLst/>
                <a:cxnLst>
                  <a:cxn ang="0">
                    <a:pos x="255" y="12"/>
                  </a:cxn>
                  <a:cxn ang="0">
                    <a:pos x="249" y="93"/>
                  </a:cxn>
                  <a:cxn ang="0">
                    <a:pos x="413" y="171"/>
                  </a:cxn>
                  <a:cxn ang="0">
                    <a:pos x="551" y="204"/>
                  </a:cxn>
                  <a:cxn ang="0">
                    <a:pos x="627" y="237"/>
                  </a:cxn>
                  <a:cxn ang="0">
                    <a:pos x="623" y="282"/>
                  </a:cxn>
                  <a:cxn ang="0">
                    <a:pos x="524" y="309"/>
                  </a:cxn>
                  <a:cxn ang="0">
                    <a:pos x="375" y="320"/>
                  </a:cxn>
                  <a:cxn ang="0">
                    <a:pos x="249" y="298"/>
                  </a:cxn>
                  <a:cxn ang="0">
                    <a:pos x="173" y="276"/>
                  </a:cxn>
                  <a:cxn ang="0">
                    <a:pos x="168" y="300"/>
                  </a:cxn>
                  <a:cxn ang="0">
                    <a:pos x="68" y="298"/>
                  </a:cxn>
                  <a:cxn ang="0">
                    <a:pos x="7" y="287"/>
                  </a:cxn>
                  <a:cxn ang="0">
                    <a:pos x="7" y="243"/>
                  </a:cxn>
                  <a:cxn ang="0">
                    <a:pos x="0" y="218"/>
                  </a:cxn>
                  <a:cxn ang="0">
                    <a:pos x="0" y="156"/>
                  </a:cxn>
                  <a:cxn ang="0">
                    <a:pos x="19" y="122"/>
                  </a:cxn>
                  <a:cxn ang="0">
                    <a:pos x="50" y="84"/>
                  </a:cxn>
                  <a:cxn ang="0">
                    <a:pos x="57" y="0"/>
                  </a:cxn>
                  <a:cxn ang="0">
                    <a:pos x="255" y="12"/>
                  </a:cxn>
                </a:cxnLst>
                <a:rect l="0" t="0" r="r" b="b"/>
                <a:pathLst>
                  <a:path w="627" h="320">
                    <a:moveTo>
                      <a:pt x="255" y="12"/>
                    </a:moveTo>
                    <a:lnTo>
                      <a:pt x="249" y="93"/>
                    </a:lnTo>
                    <a:lnTo>
                      <a:pt x="413" y="171"/>
                    </a:lnTo>
                    <a:lnTo>
                      <a:pt x="551" y="204"/>
                    </a:lnTo>
                    <a:lnTo>
                      <a:pt x="627" y="237"/>
                    </a:lnTo>
                    <a:lnTo>
                      <a:pt x="623" y="282"/>
                    </a:lnTo>
                    <a:lnTo>
                      <a:pt x="524" y="309"/>
                    </a:lnTo>
                    <a:lnTo>
                      <a:pt x="375" y="320"/>
                    </a:lnTo>
                    <a:lnTo>
                      <a:pt x="249" y="298"/>
                    </a:lnTo>
                    <a:lnTo>
                      <a:pt x="173" y="276"/>
                    </a:lnTo>
                    <a:lnTo>
                      <a:pt x="168" y="300"/>
                    </a:lnTo>
                    <a:lnTo>
                      <a:pt x="68" y="298"/>
                    </a:lnTo>
                    <a:lnTo>
                      <a:pt x="7" y="287"/>
                    </a:lnTo>
                    <a:lnTo>
                      <a:pt x="7" y="243"/>
                    </a:lnTo>
                    <a:lnTo>
                      <a:pt x="0" y="218"/>
                    </a:lnTo>
                    <a:lnTo>
                      <a:pt x="0" y="156"/>
                    </a:lnTo>
                    <a:lnTo>
                      <a:pt x="19" y="122"/>
                    </a:lnTo>
                    <a:lnTo>
                      <a:pt x="50" y="84"/>
                    </a:lnTo>
                    <a:lnTo>
                      <a:pt x="57" y="0"/>
                    </a:lnTo>
                    <a:lnTo>
                      <a:pt x="255" y="12"/>
                    </a:lnTo>
                    <a:close/>
                  </a:path>
                </a:pathLst>
              </a:custGeom>
              <a:solidFill>
                <a:srgbClr val="60606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3" name="Freeform 95"/>
              <p:cNvSpPr>
                <a:spLocks/>
              </p:cNvSpPr>
              <p:nvPr/>
            </p:nvSpPr>
            <p:spPr bwMode="auto">
              <a:xfrm>
                <a:off x="2698" y="2470"/>
                <a:ext cx="27" cy="14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54"/>
                  </a:cxn>
                  <a:cxn ang="0">
                    <a:pos x="167" y="99"/>
                  </a:cxn>
                  <a:cxn ang="0">
                    <a:pos x="187" y="63"/>
                  </a:cxn>
                  <a:cxn ang="0">
                    <a:pos x="47" y="0"/>
                  </a:cxn>
                </a:cxnLst>
                <a:rect l="0" t="0" r="r" b="b"/>
                <a:pathLst>
                  <a:path w="187" h="99">
                    <a:moveTo>
                      <a:pt x="47" y="0"/>
                    </a:moveTo>
                    <a:lnTo>
                      <a:pt x="0" y="54"/>
                    </a:lnTo>
                    <a:lnTo>
                      <a:pt x="167" y="99"/>
                    </a:lnTo>
                    <a:lnTo>
                      <a:pt x="187" y="63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4" name="Freeform 96"/>
              <p:cNvSpPr>
                <a:spLocks/>
              </p:cNvSpPr>
              <p:nvPr/>
            </p:nvSpPr>
            <p:spPr bwMode="auto">
              <a:xfrm>
                <a:off x="2725" y="2480"/>
                <a:ext cx="30" cy="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7"/>
                  </a:cxn>
                  <a:cxn ang="0">
                    <a:pos x="104" y="53"/>
                  </a:cxn>
                  <a:cxn ang="0">
                    <a:pos x="153" y="59"/>
                  </a:cxn>
                  <a:cxn ang="0">
                    <a:pos x="212" y="55"/>
                  </a:cxn>
                  <a:cxn ang="0">
                    <a:pos x="150" y="25"/>
                  </a:cxn>
                  <a:cxn ang="0">
                    <a:pos x="24" y="0"/>
                  </a:cxn>
                </a:cxnLst>
                <a:rect l="0" t="0" r="r" b="b"/>
                <a:pathLst>
                  <a:path w="212" h="59">
                    <a:moveTo>
                      <a:pt x="24" y="0"/>
                    </a:moveTo>
                    <a:lnTo>
                      <a:pt x="0" y="27"/>
                    </a:lnTo>
                    <a:lnTo>
                      <a:pt x="104" y="53"/>
                    </a:lnTo>
                    <a:lnTo>
                      <a:pt x="153" y="59"/>
                    </a:lnTo>
                    <a:lnTo>
                      <a:pt x="212" y="55"/>
                    </a:lnTo>
                    <a:lnTo>
                      <a:pt x="150" y="2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5" name="Freeform 97"/>
              <p:cNvSpPr>
                <a:spLocks/>
              </p:cNvSpPr>
              <p:nvPr/>
            </p:nvSpPr>
            <p:spPr bwMode="auto">
              <a:xfrm>
                <a:off x="2669" y="2470"/>
                <a:ext cx="87" cy="27"/>
              </a:xfrm>
              <a:custGeom>
                <a:avLst/>
                <a:gdLst/>
                <a:ahLst/>
                <a:cxnLst>
                  <a:cxn ang="0">
                    <a:pos x="605" y="160"/>
                  </a:cxn>
                  <a:cxn ang="0">
                    <a:pos x="605" y="132"/>
                  </a:cxn>
                  <a:cxn ang="0">
                    <a:pos x="526" y="140"/>
                  </a:cxn>
                  <a:cxn ang="0">
                    <a:pos x="398" y="122"/>
                  </a:cxn>
                  <a:cxn ang="0">
                    <a:pos x="326" y="105"/>
                  </a:cxn>
                  <a:cxn ang="0">
                    <a:pos x="187" y="59"/>
                  </a:cxn>
                  <a:cxn ang="0">
                    <a:pos x="125" y="54"/>
                  </a:cxn>
                  <a:cxn ang="0">
                    <a:pos x="66" y="32"/>
                  </a:cxn>
                  <a:cxn ang="0">
                    <a:pos x="35" y="0"/>
                  </a:cxn>
                  <a:cxn ang="0">
                    <a:pos x="0" y="40"/>
                  </a:cxn>
                  <a:cxn ang="0">
                    <a:pos x="0" y="120"/>
                  </a:cxn>
                  <a:cxn ang="0">
                    <a:pos x="45" y="132"/>
                  </a:cxn>
                  <a:cxn ang="0">
                    <a:pos x="153" y="145"/>
                  </a:cxn>
                  <a:cxn ang="0">
                    <a:pos x="197" y="152"/>
                  </a:cxn>
                  <a:cxn ang="0">
                    <a:pos x="268" y="177"/>
                  </a:cxn>
                  <a:cxn ang="0">
                    <a:pos x="350" y="189"/>
                  </a:cxn>
                  <a:cxn ang="0">
                    <a:pos x="408" y="189"/>
                  </a:cxn>
                  <a:cxn ang="0">
                    <a:pos x="500" y="189"/>
                  </a:cxn>
                  <a:cxn ang="0">
                    <a:pos x="605" y="160"/>
                  </a:cxn>
                </a:cxnLst>
                <a:rect l="0" t="0" r="r" b="b"/>
                <a:pathLst>
                  <a:path w="605" h="189">
                    <a:moveTo>
                      <a:pt x="605" y="160"/>
                    </a:moveTo>
                    <a:lnTo>
                      <a:pt x="605" y="132"/>
                    </a:lnTo>
                    <a:lnTo>
                      <a:pt x="526" y="140"/>
                    </a:lnTo>
                    <a:lnTo>
                      <a:pt x="398" y="122"/>
                    </a:lnTo>
                    <a:lnTo>
                      <a:pt x="326" y="105"/>
                    </a:lnTo>
                    <a:lnTo>
                      <a:pt x="187" y="59"/>
                    </a:lnTo>
                    <a:lnTo>
                      <a:pt x="125" y="54"/>
                    </a:lnTo>
                    <a:lnTo>
                      <a:pt x="66" y="32"/>
                    </a:lnTo>
                    <a:lnTo>
                      <a:pt x="35" y="0"/>
                    </a:lnTo>
                    <a:lnTo>
                      <a:pt x="0" y="40"/>
                    </a:lnTo>
                    <a:lnTo>
                      <a:pt x="0" y="120"/>
                    </a:lnTo>
                    <a:lnTo>
                      <a:pt x="45" y="132"/>
                    </a:lnTo>
                    <a:lnTo>
                      <a:pt x="153" y="145"/>
                    </a:lnTo>
                    <a:lnTo>
                      <a:pt x="197" y="152"/>
                    </a:lnTo>
                    <a:lnTo>
                      <a:pt x="268" y="177"/>
                    </a:lnTo>
                    <a:lnTo>
                      <a:pt x="350" y="189"/>
                    </a:lnTo>
                    <a:lnTo>
                      <a:pt x="408" y="189"/>
                    </a:lnTo>
                    <a:lnTo>
                      <a:pt x="500" y="189"/>
                    </a:lnTo>
                    <a:lnTo>
                      <a:pt x="605" y="16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26" name="Freeform 98"/>
              <p:cNvSpPr>
                <a:spLocks/>
              </p:cNvSpPr>
              <p:nvPr/>
            </p:nvSpPr>
            <p:spPr bwMode="auto">
              <a:xfrm>
                <a:off x="2675" y="2454"/>
                <a:ext cx="29" cy="22"/>
              </a:xfrm>
              <a:custGeom>
                <a:avLst/>
                <a:gdLst/>
                <a:ahLst/>
                <a:cxnLst>
                  <a:cxn ang="0">
                    <a:pos x="193" y="11"/>
                  </a:cxn>
                  <a:cxn ang="0">
                    <a:pos x="187" y="85"/>
                  </a:cxn>
                  <a:cxn ang="0">
                    <a:pos x="200" y="103"/>
                  </a:cxn>
                  <a:cxn ang="0">
                    <a:pos x="155" y="153"/>
                  </a:cxn>
                  <a:cxn ang="0">
                    <a:pos x="94" y="153"/>
                  </a:cxn>
                  <a:cxn ang="0">
                    <a:pos x="25" y="130"/>
                  </a:cxn>
                  <a:cxn ang="0">
                    <a:pos x="0" y="101"/>
                  </a:cxn>
                  <a:cxn ang="0">
                    <a:pos x="14" y="80"/>
                  </a:cxn>
                  <a:cxn ang="0">
                    <a:pos x="18" y="0"/>
                  </a:cxn>
                  <a:cxn ang="0">
                    <a:pos x="193" y="11"/>
                  </a:cxn>
                </a:cxnLst>
                <a:rect l="0" t="0" r="r" b="b"/>
                <a:pathLst>
                  <a:path w="200" h="153">
                    <a:moveTo>
                      <a:pt x="193" y="11"/>
                    </a:moveTo>
                    <a:lnTo>
                      <a:pt x="187" y="85"/>
                    </a:lnTo>
                    <a:lnTo>
                      <a:pt x="200" y="103"/>
                    </a:lnTo>
                    <a:lnTo>
                      <a:pt x="155" y="153"/>
                    </a:lnTo>
                    <a:lnTo>
                      <a:pt x="94" y="153"/>
                    </a:lnTo>
                    <a:lnTo>
                      <a:pt x="25" y="130"/>
                    </a:lnTo>
                    <a:lnTo>
                      <a:pt x="0" y="101"/>
                    </a:lnTo>
                    <a:lnTo>
                      <a:pt x="14" y="80"/>
                    </a:lnTo>
                    <a:lnTo>
                      <a:pt x="18" y="0"/>
                    </a:lnTo>
                    <a:lnTo>
                      <a:pt x="193" y="11"/>
                    </a:lnTo>
                    <a:close/>
                  </a:path>
                </a:pathLst>
              </a:custGeom>
              <a:solidFill>
                <a:srgbClr val="A0A0A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27" name="Rectangle 99"/>
            <p:cNvSpPr>
              <a:spLocks noChangeArrowheads="1"/>
            </p:cNvSpPr>
            <p:nvPr/>
          </p:nvSpPr>
          <p:spPr bwMode="auto">
            <a:xfrm flipH="1">
              <a:off x="3868" y="2951"/>
              <a:ext cx="75" cy="233"/>
            </a:xfrm>
            <a:prstGeom prst="rect">
              <a:avLst/>
            </a:prstGeom>
            <a:solidFill>
              <a:srgbClr val="606060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 flipH="1">
              <a:off x="3710" y="2866"/>
              <a:ext cx="353" cy="121"/>
              <a:chOff x="2524" y="2335"/>
              <a:chExt cx="141" cy="50"/>
            </a:xfrm>
          </p:grpSpPr>
          <p:sp>
            <p:nvSpPr>
              <p:cNvPr id="739429" name="Freeform 101"/>
              <p:cNvSpPr>
                <a:spLocks/>
              </p:cNvSpPr>
              <p:nvPr/>
            </p:nvSpPr>
            <p:spPr bwMode="auto">
              <a:xfrm>
                <a:off x="2524" y="2335"/>
                <a:ext cx="141" cy="50"/>
              </a:xfrm>
              <a:custGeom>
                <a:avLst/>
                <a:gdLst/>
                <a:ahLst/>
                <a:cxnLst>
                  <a:cxn ang="0">
                    <a:pos x="987" y="181"/>
                  </a:cxn>
                  <a:cxn ang="0">
                    <a:pos x="981" y="289"/>
                  </a:cxn>
                  <a:cxn ang="0">
                    <a:pos x="656" y="347"/>
                  </a:cxn>
                  <a:cxn ang="0">
                    <a:pos x="298" y="347"/>
                  </a:cxn>
                  <a:cxn ang="0">
                    <a:pos x="17" y="259"/>
                  </a:cxn>
                  <a:cxn ang="0">
                    <a:pos x="0" y="9"/>
                  </a:cxn>
                  <a:cxn ang="0">
                    <a:pos x="557" y="0"/>
                  </a:cxn>
                  <a:cxn ang="0">
                    <a:pos x="987" y="181"/>
                  </a:cxn>
                </a:cxnLst>
                <a:rect l="0" t="0" r="r" b="b"/>
                <a:pathLst>
                  <a:path w="987" h="347">
                    <a:moveTo>
                      <a:pt x="987" y="181"/>
                    </a:moveTo>
                    <a:lnTo>
                      <a:pt x="981" y="289"/>
                    </a:lnTo>
                    <a:lnTo>
                      <a:pt x="656" y="347"/>
                    </a:lnTo>
                    <a:lnTo>
                      <a:pt x="298" y="347"/>
                    </a:lnTo>
                    <a:lnTo>
                      <a:pt x="17" y="259"/>
                    </a:lnTo>
                    <a:lnTo>
                      <a:pt x="0" y="9"/>
                    </a:lnTo>
                    <a:lnTo>
                      <a:pt x="557" y="0"/>
                    </a:lnTo>
                    <a:lnTo>
                      <a:pt x="987" y="181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30" name="Freeform 102"/>
              <p:cNvSpPr>
                <a:spLocks/>
              </p:cNvSpPr>
              <p:nvPr/>
            </p:nvSpPr>
            <p:spPr bwMode="auto">
              <a:xfrm>
                <a:off x="2527" y="2354"/>
                <a:ext cx="135" cy="28"/>
              </a:xfrm>
              <a:custGeom>
                <a:avLst/>
                <a:gdLst/>
                <a:ahLst/>
                <a:cxnLst>
                  <a:cxn ang="0">
                    <a:pos x="940" y="68"/>
                  </a:cxn>
                  <a:cxn ang="0">
                    <a:pos x="935" y="146"/>
                  </a:cxn>
                  <a:cxn ang="0">
                    <a:pos x="643" y="199"/>
                  </a:cxn>
                  <a:cxn ang="0">
                    <a:pos x="263" y="199"/>
                  </a:cxn>
                  <a:cxn ang="0">
                    <a:pos x="0" y="107"/>
                  </a:cxn>
                  <a:cxn ang="0">
                    <a:pos x="0" y="0"/>
                  </a:cxn>
                  <a:cxn ang="0">
                    <a:pos x="252" y="107"/>
                  </a:cxn>
                  <a:cxn ang="0">
                    <a:pos x="638" y="112"/>
                  </a:cxn>
                  <a:cxn ang="0">
                    <a:pos x="940" y="68"/>
                  </a:cxn>
                </a:cxnLst>
                <a:rect l="0" t="0" r="r" b="b"/>
                <a:pathLst>
                  <a:path w="940" h="199">
                    <a:moveTo>
                      <a:pt x="940" y="68"/>
                    </a:moveTo>
                    <a:lnTo>
                      <a:pt x="935" y="146"/>
                    </a:lnTo>
                    <a:lnTo>
                      <a:pt x="643" y="199"/>
                    </a:lnTo>
                    <a:lnTo>
                      <a:pt x="263" y="19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252" y="107"/>
                    </a:lnTo>
                    <a:lnTo>
                      <a:pt x="638" y="112"/>
                    </a:lnTo>
                    <a:lnTo>
                      <a:pt x="940" y="6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31" name="Freeform 103"/>
            <p:cNvSpPr>
              <a:spLocks/>
            </p:cNvSpPr>
            <p:nvPr/>
          </p:nvSpPr>
          <p:spPr bwMode="auto">
            <a:xfrm flipH="1">
              <a:off x="3592" y="2740"/>
              <a:ext cx="481" cy="437"/>
            </a:xfrm>
            <a:custGeom>
              <a:avLst/>
              <a:gdLst/>
              <a:ahLst/>
              <a:cxnLst>
                <a:cxn ang="0">
                  <a:pos x="1338" y="708"/>
                </a:cxn>
                <a:cxn ang="0">
                  <a:pos x="1331" y="582"/>
                </a:cxn>
                <a:cxn ang="0">
                  <a:pos x="1333" y="448"/>
                </a:cxn>
                <a:cxn ang="0">
                  <a:pos x="1328" y="346"/>
                </a:cxn>
                <a:cxn ang="0">
                  <a:pos x="1270" y="284"/>
                </a:cxn>
                <a:cxn ang="0">
                  <a:pos x="1200" y="249"/>
                </a:cxn>
                <a:cxn ang="0">
                  <a:pos x="1040" y="191"/>
                </a:cxn>
                <a:cxn ang="0">
                  <a:pos x="805" y="134"/>
                </a:cxn>
                <a:cxn ang="0">
                  <a:pos x="760" y="130"/>
                </a:cxn>
                <a:cxn ang="0">
                  <a:pos x="729" y="134"/>
                </a:cxn>
                <a:cxn ang="0">
                  <a:pos x="722" y="121"/>
                </a:cxn>
                <a:cxn ang="0">
                  <a:pos x="708" y="109"/>
                </a:cxn>
                <a:cxn ang="0">
                  <a:pos x="693" y="112"/>
                </a:cxn>
                <a:cxn ang="0">
                  <a:pos x="673" y="113"/>
                </a:cxn>
                <a:cxn ang="0">
                  <a:pos x="665" y="90"/>
                </a:cxn>
                <a:cxn ang="0">
                  <a:pos x="647" y="76"/>
                </a:cxn>
                <a:cxn ang="0">
                  <a:pos x="628" y="73"/>
                </a:cxn>
                <a:cxn ang="0">
                  <a:pos x="605" y="73"/>
                </a:cxn>
                <a:cxn ang="0">
                  <a:pos x="608" y="53"/>
                </a:cxn>
                <a:cxn ang="0">
                  <a:pos x="580" y="0"/>
                </a:cxn>
                <a:cxn ang="0">
                  <a:pos x="32" y="14"/>
                </a:cxn>
                <a:cxn ang="0">
                  <a:pos x="35" y="71"/>
                </a:cxn>
                <a:cxn ang="0">
                  <a:pos x="24" y="121"/>
                </a:cxn>
                <a:cxn ang="0">
                  <a:pos x="16" y="157"/>
                </a:cxn>
                <a:cxn ang="0">
                  <a:pos x="7" y="202"/>
                </a:cxn>
                <a:cxn ang="0">
                  <a:pos x="0" y="275"/>
                </a:cxn>
                <a:cxn ang="0">
                  <a:pos x="8" y="318"/>
                </a:cxn>
                <a:cxn ang="0">
                  <a:pos x="24" y="358"/>
                </a:cxn>
                <a:cxn ang="0">
                  <a:pos x="44" y="393"/>
                </a:cxn>
                <a:cxn ang="0">
                  <a:pos x="69" y="405"/>
                </a:cxn>
                <a:cxn ang="0">
                  <a:pos x="109" y="416"/>
                </a:cxn>
                <a:cxn ang="0">
                  <a:pos x="161" y="434"/>
                </a:cxn>
                <a:cxn ang="0">
                  <a:pos x="185" y="461"/>
                </a:cxn>
                <a:cxn ang="0">
                  <a:pos x="214" y="486"/>
                </a:cxn>
                <a:cxn ang="0">
                  <a:pos x="257" y="506"/>
                </a:cxn>
                <a:cxn ang="0">
                  <a:pos x="310" y="523"/>
                </a:cxn>
                <a:cxn ang="0">
                  <a:pos x="393" y="533"/>
                </a:cxn>
                <a:cxn ang="0">
                  <a:pos x="464" y="533"/>
                </a:cxn>
                <a:cxn ang="0">
                  <a:pos x="518" y="527"/>
                </a:cxn>
                <a:cxn ang="0">
                  <a:pos x="568" y="523"/>
                </a:cxn>
                <a:cxn ang="0">
                  <a:pos x="605" y="542"/>
                </a:cxn>
                <a:cxn ang="0">
                  <a:pos x="676" y="538"/>
                </a:cxn>
                <a:cxn ang="0">
                  <a:pos x="962" y="579"/>
                </a:cxn>
                <a:cxn ang="0">
                  <a:pos x="1039" y="588"/>
                </a:cxn>
                <a:cxn ang="0">
                  <a:pos x="1011" y="758"/>
                </a:cxn>
                <a:cxn ang="0">
                  <a:pos x="1008" y="845"/>
                </a:cxn>
                <a:cxn ang="0">
                  <a:pos x="1025" y="957"/>
                </a:cxn>
                <a:cxn ang="0">
                  <a:pos x="1042" y="1088"/>
                </a:cxn>
                <a:cxn ang="0">
                  <a:pos x="1042" y="1223"/>
                </a:cxn>
                <a:cxn ang="0">
                  <a:pos x="1109" y="1243"/>
                </a:cxn>
                <a:cxn ang="0">
                  <a:pos x="1194" y="1252"/>
                </a:cxn>
                <a:cxn ang="0">
                  <a:pos x="1266" y="1258"/>
                </a:cxn>
                <a:cxn ang="0">
                  <a:pos x="1344" y="1249"/>
                </a:cxn>
                <a:cxn ang="0">
                  <a:pos x="1338" y="1124"/>
                </a:cxn>
                <a:cxn ang="0">
                  <a:pos x="1338" y="919"/>
                </a:cxn>
                <a:cxn ang="0">
                  <a:pos x="1338" y="740"/>
                </a:cxn>
                <a:cxn ang="0">
                  <a:pos x="1338" y="708"/>
                </a:cxn>
              </a:cxnLst>
              <a:rect l="0" t="0" r="r" b="b"/>
              <a:pathLst>
                <a:path w="1344" h="1258">
                  <a:moveTo>
                    <a:pt x="1338" y="708"/>
                  </a:moveTo>
                  <a:lnTo>
                    <a:pt x="1331" y="582"/>
                  </a:lnTo>
                  <a:lnTo>
                    <a:pt x="1333" y="448"/>
                  </a:lnTo>
                  <a:lnTo>
                    <a:pt x="1328" y="346"/>
                  </a:lnTo>
                  <a:lnTo>
                    <a:pt x="1270" y="284"/>
                  </a:lnTo>
                  <a:lnTo>
                    <a:pt x="1200" y="249"/>
                  </a:lnTo>
                  <a:lnTo>
                    <a:pt x="1040" y="191"/>
                  </a:lnTo>
                  <a:lnTo>
                    <a:pt x="805" y="134"/>
                  </a:lnTo>
                  <a:lnTo>
                    <a:pt x="760" y="130"/>
                  </a:lnTo>
                  <a:lnTo>
                    <a:pt x="729" y="134"/>
                  </a:lnTo>
                  <a:lnTo>
                    <a:pt x="722" y="121"/>
                  </a:lnTo>
                  <a:lnTo>
                    <a:pt x="708" y="109"/>
                  </a:lnTo>
                  <a:lnTo>
                    <a:pt x="693" y="112"/>
                  </a:lnTo>
                  <a:lnTo>
                    <a:pt x="673" y="113"/>
                  </a:lnTo>
                  <a:lnTo>
                    <a:pt x="665" y="90"/>
                  </a:lnTo>
                  <a:lnTo>
                    <a:pt x="647" y="76"/>
                  </a:lnTo>
                  <a:lnTo>
                    <a:pt x="628" y="73"/>
                  </a:lnTo>
                  <a:lnTo>
                    <a:pt x="605" y="73"/>
                  </a:lnTo>
                  <a:lnTo>
                    <a:pt x="608" y="53"/>
                  </a:lnTo>
                  <a:lnTo>
                    <a:pt x="580" y="0"/>
                  </a:lnTo>
                  <a:lnTo>
                    <a:pt x="32" y="14"/>
                  </a:lnTo>
                  <a:lnTo>
                    <a:pt x="35" y="71"/>
                  </a:lnTo>
                  <a:lnTo>
                    <a:pt x="24" y="121"/>
                  </a:lnTo>
                  <a:lnTo>
                    <a:pt x="16" y="157"/>
                  </a:lnTo>
                  <a:lnTo>
                    <a:pt x="7" y="202"/>
                  </a:lnTo>
                  <a:lnTo>
                    <a:pt x="0" y="275"/>
                  </a:lnTo>
                  <a:lnTo>
                    <a:pt x="8" y="318"/>
                  </a:lnTo>
                  <a:lnTo>
                    <a:pt x="24" y="358"/>
                  </a:lnTo>
                  <a:lnTo>
                    <a:pt x="44" y="393"/>
                  </a:lnTo>
                  <a:lnTo>
                    <a:pt x="69" y="405"/>
                  </a:lnTo>
                  <a:lnTo>
                    <a:pt x="109" y="416"/>
                  </a:lnTo>
                  <a:lnTo>
                    <a:pt x="161" y="434"/>
                  </a:lnTo>
                  <a:lnTo>
                    <a:pt x="185" y="461"/>
                  </a:lnTo>
                  <a:lnTo>
                    <a:pt x="214" y="486"/>
                  </a:lnTo>
                  <a:lnTo>
                    <a:pt x="257" y="506"/>
                  </a:lnTo>
                  <a:lnTo>
                    <a:pt x="310" y="523"/>
                  </a:lnTo>
                  <a:lnTo>
                    <a:pt x="393" y="533"/>
                  </a:lnTo>
                  <a:lnTo>
                    <a:pt x="464" y="533"/>
                  </a:lnTo>
                  <a:lnTo>
                    <a:pt x="518" y="527"/>
                  </a:lnTo>
                  <a:lnTo>
                    <a:pt x="568" y="523"/>
                  </a:lnTo>
                  <a:lnTo>
                    <a:pt x="605" y="542"/>
                  </a:lnTo>
                  <a:lnTo>
                    <a:pt x="676" y="538"/>
                  </a:lnTo>
                  <a:lnTo>
                    <a:pt x="962" y="579"/>
                  </a:lnTo>
                  <a:lnTo>
                    <a:pt x="1039" y="588"/>
                  </a:lnTo>
                  <a:lnTo>
                    <a:pt x="1011" y="758"/>
                  </a:lnTo>
                  <a:lnTo>
                    <a:pt x="1008" y="845"/>
                  </a:lnTo>
                  <a:lnTo>
                    <a:pt x="1025" y="957"/>
                  </a:lnTo>
                  <a:lnTo>
                    <a:pt x="1042" y="1088"/>
                  </a:lnTo>
                  <a:lnTo>
                    <a:pt x="1042" y="1223"/>
                  </a:lnTo>
                  <a:lnTo>
                    <a:pt x="1109" y="1243"/>
                  </a:lnTo>
                  <a:lnTo>
                    <a:pt x="1194" y="1252"/>
                  </a:lnTo>
                  <a:lnTo>
                    <a:pt x="1266" y="1258"/>
                  </a:lnTo>
                  <a:lnTo>
                    <a:pt x="1344" y="1249"/>
                  </a:lnTo>
                  <a:lnTo>
                    <a:pt x="1338" y="1124"/>
                  </a:lnTo>
                  <a:lnTo>
                    <a:pt x="1338" y="919"/>
                  </a:lnTo>
                  <a:lnTo>
                    <a:pt x="1338" y="740"/>
                  </a:lnTo>
                  <a:lnTo>
                    <a:pt x="1338" y="708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2" name="Freeform 104"/>
            <p:cNvSpPr>
              <a:spLocks/>
            </p:cNvSpPr>
            <p:nvPr/>
          </p:nvSpPr>
          <p:spPr bwMode="auto">
            <a:xfrm flipH="1">
              <a:off x="3597" y="2759"/>
              <a:ext cx="471" cy="410"/>
            </a:xfrm>
            <a:custGeom>
              <a:avLst/>
              <a:gdLst/>
              <a:ahLst/>
              <a:cxnLst>
                <a:cxn ang="0">
                  <a:pos x="41" y="59"/>
                </a:cxn>
                <a:cxn ang="0">
                  <a:pos x="8" y="129"/>
                </a:cxn>
                <a:cxn ang="0">
                  <a:pos x="35" y="329"/>
                </a:cxn>
                <a:cxn ang="0">
                  <a:pos x="107" y="329"/>
                </a:cxn>
                <a:cxn ang="0">
                  <a:pos x="189" y="403"/>
                </a:cxn>
                <a:cxn ang="0">
                  <a:pos x="376" y="452"/>
                </a:cxn>
                <a:cxn ang="0">
                  <a:pos x="553" y="452"/>
                </a:cxn>
                <a:cxn ang="0">
                  <a:pos x="487" y="380"/>
                </a:cxn>
                <a:cxn ang="0">
                  <a:pos x="571" y="449"/>
                </a:cxn>
                <a:cxn ang="0">
                  <a:pos x="658" y="467"/>
                </a:cxn>
                <a:cxn ang="0">
                  <a:pos x="600" y="421"/>
                </a:cxn>
                <a:cxn ang="0">
                  <a:pos x="692" y="473"/>
                </a:cxn>
                <a:cxn ang="0">
                  <a:pos x="994" y="514"/>
                </a:cxn>
                <a:cxn ang="0">
                  <a:pos x="1001" y="747"/>
                </a:cxn>
                <a:cxn ang="0">
                  <a:pos x="1033" y="1156"/>
                </a:cxn>
                <a:cxn ang="0">
                  <a:pos x="1213" y="1188"/>
                </a:cxn>
                <a:cxn ang="0">
                  <a:pos x="1309" y="896"/>
                </a:cxn>
                <a:cxn ang="0">
                  <a:pos x="1294" y="520"/>
                </a:cxn>
                <a:cxn ang="0">
                  <a:pos x="1298" y="342"/>
                </a:cxn>
                <a:cxn ang="0">
                  <a:pos x="1208" y="234"/>
                </a:cxn>
                <a:cxn ang="0">
                  <a:pos x="943" y="135"/>
                </a:cxn>
                <a:cxn ang="0">
                  <a:pos x="722" y="88"/>
                </a:cxn>
                <a:cxn ang="0">
                  <a:pos x="591" y="184"/>
                </a:cxn>
                <a:cxn ang="0">
                  <a:pos x="684" y="118"/>
                </a:cxn>
                <a:cxn ang="0">
                  <a:pos x="692" y="70"/>
                </a:cxn>
                <a:cxn ang="0">
                  <a:pos x="647" y="88"/>
                </a:cxn>
                <a:cxn ang="0">
                  <a:pos x="585" y="123"/>
                </a:cxn>
                <a:cxn ang="0">
                  <a:pos x="643" y="61"/>
                </a:cxn>
                <a:cxn ang="0">
                  <a:pos x="597" y="33"/>
                </a:cxn>
                <a:cxn ang="0">
                  <a:pos x="507" y="100"/>
                </a:cxn>
                <a:cxn ang="0">
                  <a:pos x="576" y="18"/>
                </a:cxn>
                <a:cxn ang="0">
                  <a:pos x="533" y="6"/>
                </a:cxn>
                <a:cxn ang="0">
                  <a:pos x="466" y="56"/>
                </a:cxn>
                <a:cxn ang="0">
                  <a:pos x="344" y="36"/>
                </a:cxn>
                <a:cxn ang="0">
                  <a:pos x="308" y="64"/>
                </a:cxn>
                <a:cxn ang="0">
                  <a:pos x="189" y="85"/>
                </a:cxn>
                <a:cxn ang="0">
                  <a:pos x="165" y="41"/>
                </a:cxn>
                <a:cxn ang="0">
                  <a:pos x="116" y="82"/>
                </a:cxn>
                <a:cxn ang="0">
                  <a:pos x="64" y="36"/>
                </a:cxn>
              </a:cxnLst>
              <a:rect l="0" t="0" r="r" b="b"/>
              <a:pathLst>
                <a:path w="1314" h="1188">
                  <a:moveTo>
                    <a:pt x="44" y="20"/>
                  </a:moveTo>
                  <a:lnTo>
                    <a:pt x="41" y="59"/>
                  </a:lnTo>
                  <a:lnTo>
                    <a:pt x="26" y="44"/>
                  </a:lnTo>
                  <a:lnTo>
                    <a:pt x="8" y="129"/>
                  </a:lnTo>
                  <a:lnTo>
                    <a:pt x="0" y="228"/>
                  </a:lnTo>
                  <a:lnTo>
                    <a:pt x="35" y="329"/>
                  </a:lnTo>
                  <a:lnTo>
                    <a:pt x="116" y="353"/>
                  </a:lnTo>
                  <a:lnTo>
                    <a:pt x="107" y="329"/>
                  </a:lnTo>
                  <a:lnTo>
                    <a:pt x="151" y="364"/>
                  </a:lnTo>
                  <a:lnTo>
                    <a:pt x="189" y="403"/>
                  </a:lnTo>
                  <a:lnTo>
                    <a:pt x="273" y="443"/>
                  </a:lnTo>
                  <a:lnTo>
                    <a:pt x="376" y="452"/>
                  </a:lnTo>
                  <a:lnTo>
                    <a:pt x="501" y="458"/>
                  </a:lnTo>
                  <a:lnTo>
                    <a:pt x="553" y="452"/>
                  </a:lnTo>
                  <a:lnTo>
                    <a:pt x="507" y="432"/>
                  </a:lnTo>
                  <a:lnTo>
                    <a:pt x="487" y="380"/>
                  </a:lnTo>
                  <a:lnTo>
                    <a:pt x="524" y="423"/>
                  </a:lnTo>
                  <a:lnTo>
                    <a:pt x="571" y="449"/>
                  </a:lnTo>
                  <a:lnTo>
                    <a:pt x="614" y="473"/>
                  </a:lnTo>
                  <a:lnTo>
                    <a:pt x="658" y="467"/>
                  </a:lnTo>
                  <a:lnTo>
                    <a:pt x="629" y="446"/>
                  </a:lnTo>
                  <a:lnTo>
                    <a:pt x="600" y="421"/>
                  </a:lnTo>
                  <a:lnTo>
                    <a:pt x="647" y="438"/>
                  </a:lnTo>
                  <a:lnTo>
                    <a:pt x="692" y="473"/>
                  </a:lnTo>
                  <a:lnTo>
                    <a:pt x="844" y="490"/>
                  </a:lnTo>
                  <a:lnTo>
                    <a:pt x="994" y="514"/>
                  </a:lnTo>
                  <a:lnTo>
                    <a:pt x="1039" y="525"/>
                  </a:lnTo>
                  <a:lnTo>
                    <a:pt x="1001" y="747"/>
                  </a:lnTo>
                  <a:lnTo>
                    <a:pt x="1030" y="954"/>
                  </a:lnTo>
                  <a:lnTo>
                    <a:pt x="1033" y="1156"/>
                  </a:lnTo>
                  <a:lnTo>
                    <a:pt x="1129" y="1176"/>
                  </a:lnTo>
                  <a:lnTo>
                    <a:pt x="1213" y="1188"/>
                  </a:lnTo>
                  <a:lnTo>
                    <a:pt x="1314" y="1185"/>
                  </a:lnTo>
                  <a:lnTo>
                    <a:pt x="1309" y="896"/>
                  </a:lnTo>
                  <a:lnTo>
                    <a:pt x="1309" y="654"/>
                  </a:lnTo>
                  <a:lnTo>
                    <a:pt x="1294" y="520"/>
                  </a:lnTo>
                  <a:lnTo>
                    <a:pt x="1307" y="435"/>
                  </a:lnTo>
                  <a:lnTo>
                    <a:pt x="1298" y="342"/>
                  </a:lnTo>
                  <a:lnTo>
                    <a:pt x="1281" y="281"/>
                  </a:lnTo>
                  <a:lnTo>
                    <a:pt x="1208" y="234"/>
                  </a:lnTo>
                  <a:lnTo>
                    <a:pt x="1118" y="193"/>
                  </a:lnTo>
                  <a:lnTo>
                    <a:pt x="943" y="135"/>
                  </a:lnTo>
                  <a:lnTo>
                    <a:pt x="800" y="94"/>
                  </a:lnTo>
                  <a:lnTo>
                    <a:pt x="722" y="88"/>
                  </a:lnTo>
                  <a:lnTo>
                    <a:pt x="689" y="135"/>
                  </a:lnTo>
                  <a:lnTo>
                    <a:pt x="591" y="184"/>
                  </a:lnTo>
                  <a:lnTo>
                    <a:pt x="643" y="141"/>
                  </a:lnTo>
                  <a:lnTo>
                    <a:pt x="684" y="118"/>
                  </a:lnTo>
                  <a:lnTo>
                    <a:pt x="698" y="85"/>
                  </a:lnTo>
                  <a:lnTo>
                    <a:pt x="692" y="70"/>
                  </a:lnTo>
                  <a:lnTo>
                    <a:pt x="664" y="70"/>
                  </a:lnTo>
                  <a:lnTo>
                    <a:pt x="647" y="88"/>
                  </a:lnTo>
                  <a:lnTo>
                    <a:pt x="629" y="105"/>
                  </a:lnTo>
                  <a:lnTo>
                    <a:pt x="585" y="123"/>
                  </a:lnTo>
                  <a:lnTo>
                    <a:pt x="626" y="88"/>
                  </a:lnTo>
                  <a:lnTo>
                    <a:pt x="643" y="61"/>
                  </a:lnTo>
                  <a:lnTo>
                    <a:pt x="631" y="44"/>
                  </a:lnTo>
                  <a:lnTo>
                    <a:pt x="597" y="33"/>
                  </a:lnTo>
                  <a:lnTo>
                    <a:pt x="551" y="74"/>
                  </a:lnTo>
                  <a:lnTo>
                    <a:pt x="507" y="100"/>
                  </a:lnTo>
                  <a:lnTo>
                    <a:pt x="559" y="41"/>
                  </a:lnTo>
                  <a:lnTo>
                    <a:pt x="576" y="18"/>
                  </a:lnTo>
                  <a:lnTo>
                    <a:pt x="576" y="0"/>
                  </a:lnTo>
                  <a:lnTo>
                    <a:pt x="533" y="6"/>
                  </a:lnTo>
                  <a:lnTo>
                    <a:pt x="493" y="36"/>
                  </a:lnTo>
                  <a:lnTo>
                    <a:pt x="466" y="56"/>
                  </a:lnTo>
                  <a:lnTo>
                    <a:pt x="341" y="67"/>
                  </a:lnTo>
                  <a:lnTo>
                    <a:pt x="344" y="36"/>
                  </a:lnTo>
                  <a:lnTo>
                    <a:pt x="308" y="23"/>
                  </a:lnTo>
                  <a:lnTo>
                    <a:pt x="308" y="64"/>
                  </a:lnTo>
                  <a:lnTo>
                    <a:pt x="270" y="74"/>
                  </a:lnTo>
                  <a:lnTo>
                    <a:pt x="189" y="85"/>
                  </a:lnTo>
                  <a:lnTo>
                    <a:pt x="195" y="41"/>
                  </a:lnTo>
                  <a:lnTo>
                    <a:pt x="165" y="41"/>
                  </a:lnTo>
                  <a:lnTo>
                    <a:pt x="162" y="85"/>
                  </a:lnTo>
                  <a:lnTo>
                    <a:pt x="116" y="82"/>
                  </a:lnTo>
                  <a:lnTo>
                    <a:pt x="66" y="70"/>
                  </a:lnTo>
                  <a:lnTo>
                    <a:pt x="64" y="36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3" name="Freeform 105"/>
            <p:cNvSpPr>
              <a:spLocks/>
            </p:cNvSpPr>
            <p:nvPr/>
          </p:nvSpPr>
          <p:spPr bwMode="auto">
            <a:xfrm flipH="1">
              <a:off x="3938" y="2827"/>
              <a:ext cx="65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30"/>
                </a:cxn>
                <a:cxn ang="0">
                  <a:pos x="179" y="23"/>
                </a:cxn>
                <a:cxn ang="0">
                  <a:pos x="0" y="0"/>
                </a:cxn>
              </a:cxnLst>
              <a:rect l="0" t="0" r="r" b="b"/>
              <a:pathLst>
                <a:path w="179" h="30">
                  <a:moveTo>
                    <a:pt x="0" y="0"/>
                  </a:moveTo>
                  <a:lnTo>
                    <a:pt x="84" y="30"/>
                  </a:lnTo>
                  <a:lnTo>
                    <a:pt x="17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4" name="Freeform 106"/>
            <p:cNvSpPr>
              <a:spLocks/>
            </p:cNvSpPr>
            <p:nvPr/>
          </p:nvSpPr>
          <p:spPr bwMode="auto">
            <a:xfrm flipH="1">
              <a:off x="4028" y="2808"/>
              <a:ext cx="37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3"/>
                </a:cxn>
                <a:cxn ang="0">
                  <a:pos x="109" y="34"/>
                </a:cxn>
                <a:cxn ang="0">
                  <a:pos x="27" y="36"/>
                </a:cxn>
                <a:cxn ang="0">
                  <a:pos x="0" y="0"/>
                </a:cxn>
              </a:cxnLst>
              <a:rect l="0" t="0" r="r" b="b"/>
              <a:pathLst>
                <a:path w="109" h="36">
                  <a:moveTo>
                    <a:pt x="0" y="0"/>
                  </a:moveTo>
                  <a:lnTo>
                    <a:pt x="29" y="23"/>
                  </a:lnTo>
                  <a:lnTo>
                    <a:pt x="109" y="34"/>
                  </a:lnTo>
                  <a:lnTo>
                    <a:pt x="27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5" name="Freeform 107"/>
            <p:cNvSpPr>
              <a:spLocks/>
            </p:cNvSpPr>
            <p:nvPr/>
          </p:nvSpPr>
          <p:spPr bwMode="auto">
            <a:xfrm flipH="1">
              <a:off x="3843" y="2798"/>
              <a:ext cx="60" cy="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" y="8"/>
                </a:cxn>
                <a:cxn ang="0">
                  <a:pos x="90" y="20"/>
                </a:cxn>
                <a:cxn ang="0">
                  <a:pos x="90" y="48"/>
                </a:cxn>
                <a:cxn ang="0">
                  <a:pos x="95" y="79"/>
                </a:cxn>
                <a:cxn ang="0">
                  <a:pos x="167" y="91"/>
                </a:cxn>
                <a:cxn ang="0">
                  <a:pos x="81" y="88"/>
                </a:cxn>
                <a:cxn ang="0">
                  <a:pos x="66" y="30"/>
                </a:cxn>
                <a:cxn ang="0">
                  <a:pos x="0" y="0"/>
                </a:cxn>
              </a:cxnLst>
              <a:rect l="0" t="0" r="r" b="b"/>
              <a:pathLst>
                <a:path w="167" h="91">
                  <a:moveTo>
                    <a:pt x="0" y="0"/>
                  </a:moveTo>
                  <a:lnTo>
                    <a:pt x="75" y="8"/>
                  </a:lnTo>
                  <a:lnTo>
                    <a:pt x="90" y="20"/>
                  </a:lnTo>
                  <a:lnTo>
                    <a:pt x="90" y="48"/>
                  </a:lnTo>
                  <a:lnTo>
                    <a:pt x="95" y="79"/>
                  </a:lnTo>
                  <a:lnTo>
                    <a:pt x="167" y="91"/>
                  </a:lnTo>
                  <a:lnTo>
                    <a:pt x="81" y="88"/>
                  </a:lnTo>
                  <a:lnTo>
                    <a:pt x="66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6" name="Freeform 108"/>
            <p:cNvSpPr>
              <a:spLocks/>
            </p:cNvSpPr>
            <p:nvPr/>
          </p:nvSpPr>
          <p:spPr bwMode="auto">
            <a:xfrm flipH="1">
              <a:off x="3648" y="2871"/>
              <a:ext cx="195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8" y="7"/>
                </a:cxn>
                <a:cxn ang="0">
                  <a:pos x="280" y="40"/>
                </a:cxn>
                <a:cxn ang="0">
                  <a:pos x="385" y="46"/>
                </a:cxn>
                <a:cxn ang="0">
                  <a:pos x="470" y="64"/>
                </a:cxn>
                <a:cxn ang="0">
                  <a:pos x="503" y="110"/>
                </a:cxn>
                <a:cxn ang="0">
                  <a:pos x="544" y="136"/>
                </a:cxn>
                <a:cxn ang="0">
                  <a:pos x="503" y="127"/>
                </a:cxn>
                <a:cxn ang="0">
                  <a:pos x="465" y="76"/>
                </a:cxn>
                <a:cxn ang="0">
                  <a:pos x="350" y="53"/>
                </a:cxn>
                <a:cxn ang="0">
                  <a:pos x="280" y="53"/>
                </a:cxn>
                <a:cxn ang="0">
                  <a:pos x="225" y="40"/>
                </a:cxn>
                <a:cxn ang="0">
                  <a:pos x="131" y="16"/>
                </a:cxn>
                <a:cxn ang="0">
                  <a:pos x="0" y="0"/>
                </a:cxn>
              </a:cxnLst>
              <a:rect l="0" t="0" r="r" b="b"/>
              <a:pathLst>
                <a:path w="544" h="136">
                  <a:moveTo>
                    <a:pt x="0" y="0"/>
                  </a:moveTo>
                  <a:lnTo>
                    <a:pt x="138" y="7"/>
                  </a:lnTo>
                  <a:lnTo>
                    <a:pt x="280" y="40"/>
                  </a:lnTo>
                  <a:lnTo>
                    <a:pt x="385" y="46"/>
                  </a:lnTo>
                  <a:lnTo>
                    <a:pt x="470" y="64"/>
                  </a:lnTo>
                  <a:lnTo>
                    <a:pt x="503" y="110"/>
                  </a:lnTo>
                  <a:lnTo>
                    <a:pt x="544" y="136"/>
                  </a:lnTo>
                  <a:lnTo>
                    <a:pt x="503" y="127"/>
                  </a:lnTo>
                  <a:lnTo>
                    <a:pt x="465" y="76"/>
                  </a:lnTo>
                  <a:lnTo>
                    <a:pt x="350" y="53"/>
                  </a:lnTo>
                  <a:lnTo>
                    <a:pt x="280" y="53"/>
                  </a:lnTo>
                  <a:lnTo>
                    <a:pt x="225" y="40"/>
                  </a:lnTo>
                  <a:lnTo>
                    <a:pt x="13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7" name="Freeform 109"/>
            <p:cNvSpPr>
              <a:spLocks/>
            </p:cNvSpPr>
            <p:nvPr/>
          </p:nvSpPr>
          <p:spPr bwMode="auto">
            <a:xfrm flipH="1">
              <a:off x="3868" y="2235"/>
              <a:ext cx="170" cy="179"/>
            </a:xfrm>
            <a:custGeom>
              <a:avLst/>
              <a:gdLst/>
              <a:ahLst/>
              <a:cxnLst>
                <a:cxn ang="0">
                  <a:pos x="318" y="17"/>
                </a:cxn>
                <a:cxn ang="0">
                  <a:pos x="359" y="47"/>
                </a:cxn>
                <a:cxn ang="0">
                  <a:pos x="381" y="84"/>
                </a:cxn>
                <a:cxn ang="0">
                  <a:pos x="402" y="124"/>
                </a:cxn>
                <a:cxn ang="0">
                  <a:pos x="414" y="144"/>
                </a:cxn>
                <a:cxn ang="0">
                  <a:pos x="414" y="167"/>
                </a:cxn>
                <a:cxn ang="0">
                  <a:pos x="404" y="193"/>
                </a:cxn>
                <a:cxn ang="0">
                  <a:pos x="424" y="214"/>
                </a:cxn>
                <a:cxn ang="0">
                  <a:pos x="456" y="270"/>
                </a:cxn>
                <a:cxn ang="0">
                  <a:pos x="472" y="300"/>
                </a:cxn>
                <a:cxn ang="0">
                  <a:pos x="472" y="310"/>
                </a:cxn>
                <a:cxn ang="0">
                  <a:pos x="469" y="320"/>
                </a:cxn>
                <a:cxn ang="0">
                  <a:pos x="455" y="323"/>
                </a:cxn>
                <a:cxn ang="0">
                  <a:pos x="434" y="324"/>
                </a:cxn>
                <a:cxn ang="0">
                  <a:pos x="423" y="328"/>
                </a:cxn>
                <a:cxn ang="0">
                  <a:pos x="424" y="351"/>
                </a:cxn>
                <a:cxn ang="0">
                  <a:pos x="430" y="377"/>
                </a:cxn>
                <a:cxn ang="0">
                  <a:pos x="418" y="392"/>
                </a:cxn>
                <a:cxn ang="0">
                  <a:pos x="422" y="411"/>
                </a:cxn>
                <a:cxn ang="0">
                  <a:pos x="412" y="424"/>
                </a:cxn>
                <a:cxn ang="0">
                  <a:pos x="403" y="458"/>
                </a:cxn>
                <a:cxn ang="0">
                  <a:pos x="388" y="469"/>
                </a:cxn>
                <a:cxn ang="0">
                  <a:pos x="366" y="469"/>
                </a:cxn>
                <a:cxn ang="0">
                  <a:pos x="335" y="463"/>
                </a:cxn>
                <a:cxn ang="0">
                  <a:pos x="302" y="458"/>
                </a:cxn>
                <a:cxn ang="0">
                  <a:pos x="305" y="520"/>
                </a:cxn>
                <a:cxn ang="0">
                  <a:pos x="54" y="438"/>
                </a:cxn>
                <a:cxn ang="0">
                  <a:pos x="74" y="390"/>
                </a:cxn>
                <a:cxn ang="0">
                  <a:pos x="69" y="353"/>
                </a:cxn>
                <a:cxn ang="0">
                  <a:pos x="0" y="283"/>
                </a:cxn>
                <a:cxn ang="0">
                  <a:pos x="0" y="99"/>
                </a:cxn>
                <a:cxn ang="0">
                  <a:pos x="46" y="49"/>
                </a:cxn>
                <a:cxn ang="0">
                  <a:pos x="105" y="22"/>
                </a:cxn>
                <a:cxn ang="0">
                  <a:pos x="166" y="0"/>
                </a:cxn>
                <a:cxn ang="0">
                  <a:pos x="246" y="11"/>
                </a:cxn>
                <a:cxn ang="0">
                  <a:pos x="318" y="17"/>
                </a:cxn>
              </a:cxnLst>
              <a:rect l="0" t="0" r="r" b="b"/>
              <a:pathLst>
                <a:path w="472" h="520">
                  <a:moveTo>
                    <a:pt x="318" y="17"/>
                  </a:moveTo>
                  <a:lnTo>
                    <a:pt x="359" y="47"/>
                  </a:lnTo>
                  <a:lnTo>
                    <a:pt x="381" y="84"/>
                  </a:lnTo>
                  <a:lnTo>
                    <a:pt x="402" y="124"/>
                  </a:lnTo>
                  <a:lnTo>
                    <a:pt x="414" y="144"/>
                  </a:lnTo>
                  <a:lnTo>
                    <a:pt x="414" y="167"/>
                  </a:lnTo>
                  <a:lnTo>
                    <a:pt x="404" y="193"/>
                  </a:lnTo>
                  <a:lnTo>
                    <a:pt x="424" y="214"/>
                  </a:lnTo>
                  <a:lnTo>
                    <a:pt x="456" y="270"/>
                  </a:lnTo>
                  <a:lnTo>
                    <a:pt x="472" y="300"/>
                  </a:lnTo>
                  <a:lnTo>
                    <a:pt x="472" y="310"/>
                  </a:lnTo>
                  <a:lnTo>
                    <a:pt x="469" y="320"/>
                  </a:lnTo>
                  <a:lnTo>
                    <a:pt x="455" y="323"/>
                  </a:lnTo>
                  <a:lnTo>
                    <a:pt x="434" y="324"/>
                  </a:lnTo>
                  <a:lnTo>
                    <a:pt x="423" y="328"/>
                  </a:lnTo>
                  <a:lnTo>
                    <a:pt x="424" y="351"/>
                  </a:lnTo>
                  <a:lnTo>
                    <a:pt x="430" y="377"/>
                  </a:lnTo>
                  <a:lnTo>
                    <a:pt x="418" y="392"/>
                  </a:lnTo>
                  <a:lnTo>
                    <a:pt x="422" y="411"/>
                  </a:lnTo>
                  <a:lnTo>
                    <a:pt x="412" y="424"/>
                  </a:lnTo>
                  <a:lnTo>
                    <a:pt x="403" y="458"/>
                  </a:lnTo>
                  <a:lnTo>
                    <a:pt x="388" y="469"/>
                  </a:lnTo>
                  <a:lnTo>
                    <a:pt x="366" y="469"/>
                  </a:lnTo>
                  <a:lnTo>
                    <a:pt x="335" y="463"/>
                  </a:lnTo>
                  <a:lnTo>
                    <a:pt x="302" y="458"/>
                  </a:lnTo>
                  <a:lnTo>
                    <a:pt x="305" y="520"/>
                  </a:lnTo>
                  <a:lnTo>
                    <a:pt x="54" y="438"/>
                  </a:lnTo>
                  <a:lnTo>
                    <a:pt x="74" y="390"/>
                  </a:lnTo>
                  <a:lnTo>
                    <a:pt x="69" y="353"/>
                  </a:lnTo>
                  <a:lnTo>
                    <a:pt x="0" y="283"/>
                  </a:lnTo>
                  <a:lnTo>
                    <a:pt x="0" y="99"/>
                  </a:lnTo>
                  <a:lnTo>
                    <a:pt x="46" y="49"/>
                  </a:lnTo>
                  <a:lnTo>
                    <a:pt x="105" y="22"/>
                  </a:lnTo>
                  <a:lnTo>
                    <a:pt x="166" y="0"/>
                  </a:lnTo>
                  <a:lnTo>
                    <a:pt x="246" y="11"/>
                  </a:lnTo>
                  <a:lnTo>
                    <a:pt x="318" y="17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8" name="Freeform 110"/>
            <p:cNvSpPr>
              <a:spLocks/>
            </p:cNvSpPr>
            <p:nvPr/>
          </p:nvSpPr>
          <p:spPr bwMode="auto">
            <a:xfrm flipH="1">
              <a:off x="3878" y="2342"/>
              <a:ext cx="10" cy="2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0" y="5"/>
                </a:cxn>
                <a:cxn ang="0">
                  <a:pos x="7" y="4"/>
                </a:cxn>
                <a:cxn ang="0">
                  <a:pos x="2" y="5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26" y="2"/>
                </a:cxn>
              </a:cxnLst>
              <a:rect l="0" t="0" r="r" b="b"/>
              <a:pathLst>
                <a:path w="26" h="5">
                  <a:moveTo>
                    <a:pt x="26" y="2"/>
                  </a:moveTo>
                  <a:lnTo>
                    <a:pt x="20" y="5"/>
                  </a:lnTo>
                  <a:lnTo>
                    <a:pt x="7" y="4"/>
                  </a:lnTo>
                  <a:lnTo>
                    <a:pt x="2" y="5"/>
                  </a:lnTo>
                  <a:lnTo>
                    <a:pt x="0" y="1"/>
                  </a:lnTo>
                  <a:lnTo>
                    <a:pt x="8" y="0"/>
                  </a:lnTo>
                  <a:lnTo>
                    <a:pt x="26" y="2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39" name="Freeform 111"/>
            <p:cNvSpPr>
              <a:spLocks/>
            </p:cNvSpPr>
            <p:nvPr/>
          </p:nvSpPr>
          <p:spPr bwMode="auto">
            <a:xfrm flipH="1">
              <a:off x="3888" y="2334"/>
              <a:ext cx="2" cy="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2" y="19"/>
                </a:cxn>
                <a:cxn ang="0">
                  <a:pos x="0" y="7"/>
                </a:cxn>
                <a:cxn ang="0">
                  <a:pos x="0" y="1"/>
                </a:cxn>
                <a:cxn ang="0">
                  <a:pos x="10" y="0"/>
                </a:cxn>
              </a:cxnLst>
              <a:rect l="0" t="0" r="r" b="b"/>
              <a:pathLst>
                <a:path w="10" h="19">
                  <a:moveTo>
                    <a:pt x="10" y="0"/>
                  </a:moveTo>
                  <a:lnTo>
                    <a:pt x="3" y="5"/>
                  </a:lnTo>
                  <a:lnTo>
                    <a:pt x="3" y="10"/>
                  </a:lnTo>
                  <a:lnTo>
                    <a:pt x="2" y="19"/>
                  </a:lnTo>
                  <a:lnTo>
                    <a:pt x="0" y="7"/>
                  </a:lnTo>
                  <a:lnTo>
                    <a:pt x="0" y="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0" name="Freeform 112"/>
            <p:cNvSpPr>
              <a:spLocks/>
            </p:cNvSpPr>
            <p:nvPr/>
          </p:nvSpPr>
          <p:spPr bwMode="auto">
            <a:xfrm flipH="1">
              <a:off x="3893" y="2312"/>
              <a:ext cx="5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2"/>
                </a:cxn>
                <a:cxn ang="0">
                  <a:pos x="11" y="38"/>
                </a:cxn>
                <a:cxn ang="0">
                  <a:pos x="5" y="28"/>
                </a:cxn>
                <a:cxn ang="0">
                  <a:pos x="0" y="0"/>
                </a:cxn>
              </a:cxnLst>
              <a:rect l="0" t="0" r="r" b="b"/>
              <a:pathLst>
                <a:path w="11" h="38">
                  <a:moveTo>
                    <a:pt x="0" y="0"/>
                  </a:moveTo>
                  <a:lnTo>
                    <a:pt x="8" y="22"/>
                  </a:lnTo>
                  <a:lnTo>
                    <a:pt x="11" y="38"/>
                  </a:lnTo>
                  <a:lnTo>
                    <a:pt x="5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1" name="Freeform 113"/>
            <p:cNvSpPr>
              <a:spLocks/>
            </p:cNvSpPr>
            <p:nvPr/>
          </p:nvSpPr>
          <p:spPr bwMode="auto">
            <a:xfrm flipH="1">
              <a:off x="3898" y="2300"/>
              <a:ext cx="17" cy="1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39" y="18"/>
                </a:cxn>
                <a:cxn ang="0">
                  <a:pos x="41" y="23"/>
                </a:cxn>
                <a:cxn ang="0">
                  <a:pos x="41" y="26"/>
                </a:cxn>
                <a:cxn ang="0">
                  <a:pos x="44" y="32"/>
                </a:cxn>
                <a:cxn ang="0">
                  <a:pos x="37" y="22"/>
                </a:cxn>
                <a:cxn ang="0">
                  <a:pos x="28" y="22"/>
                </a:cxn>
                <a:cxn ang="0">
                  <a:pos x="17" y="18"/>
                </a:cxn>
                <a:cxn ang="0">
                  <a:pos x="0" y="17"/>
                </a:cxn>
                <a:cxn ang="0">
                  <a:pos x="17" y="6"/>
                </a:cxn>
                <a:cxn ang="0">
                  <a:pos x="50" y="0"/>
                </a:cxn>
              </a:cxnLst>
              <a:rect l="0" t="0" r="r" b="b"/>
              <a:pathLst>
                <a:path w="50" h="32">
                  <a:moveTo>
                    <a:pt x="50" y="0"/>
                  </a:moveTo>
                  <a:lnTo>
                    <a:pt x="39" y="18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4" y="32"/>
                  </a:lnTo>
                  <a:lnTo>
                    <a:pt x="37" y="22"/>
                  </a:lnTo>
                  <a:lnTo>
                    <a:pt x="28" y="22"/>
                  </a:lnTo>
                  <a:lnTo>
                    <a:pt x="17" y="18"/>
                  </a:lnTo>
                  <a:lnTo>
                    <a:pt x="0" y="17"/>
                  </a:lnTo>
                  <a:lnTo>
                    <a:pt x="17" y="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2" name="Freeform 114"/>
            <p:cNvSpPr>
              <a:spLocks/>
            </p:cNvSpPr>
            <p:nvPr/>
          </p:nvSpPr>
          <p:spPr bwMode="auto">
            <a:xfrm flipH="1">
              <a:off x="3893" y="2283"/>
              <a:ext cx="30" cy="10"/>
            </a:xfrm>
            <a:custGeom>
              <a:avLst/>
              <a:gdLst/>
              <a:ahLst/>
              <a:cxnLst>
                <a:cxn ang="0">
                  <a:pos x="86" y="15"/>
                </a:cxn>
                <a:cxn ang="0">
                  <a:pos x="82" y="27"/>
                </a:cxn>
                <a:cxn ang="0">
                  <a:pos x="73" y="31"/>
                </a:cxn>
                <a:cxn ang="0">
                  <a:pos x="59" y="22"/>
                </a:cxn>
                <a:cxn ang="0">
                  <a:pos x="42" y="15"/>
                </a:cxn>
                <a:cxn ang="0">
                  <a:pos x="14" y="15"/>
                </a:cxn>
                <a:cxn ang="0">
                  <a:pos x="0" y="16"/>
                </a:cxn>
                <a:cxn ang="0">
                  <a:pos x="22" y="8"/>
                </a:cxn>
                <a:cxn ang="0">
                  <a:pos x="37" y="4"/>
                </a:cxn>
                <a:cxn ang="0">
                  <a:pos x="35" y="0"/>
                </a:cxn>
                <a:cxn ang="0">
                  <a:pos x="50" y="6"/>
                </a:cxn>
                <a:cxn ang="0">
                  <a:pos x="48" y="2"/>
                </a:cxn>
                <a:cxn ang="0">
                  <a:pos x="60" y="8"/>
                </a:cxn>
                <a:cxn ang="0">
                  <a:pos x="71" y="8"/>
                </a:cxn>
                <a:cxn ang="0">
                  <a:pos x="86" y="15"/>
                </a:cxn>
              </a:cxnLst>
              <a:rect l="0" t="0" r="r" b="b"/>
              <a:pathLst>
                <a:path w="86" h="31">
                  <a:moveTo>
                    <a:pt x="86" y="15"/>
                  </a:moveTo>
                  <a:lnTo>
                    <a:pt x="82" y="27"/>
                  </a:lnTo>
                  <a:lnTo>
                    <a:pt x="73" y="31"/>
                  </a:lnTo>
                  <a:lnTo>
                    <a:pt x="59" y="22"/>
                  </a:lnTo>
                  <a:lnTo>
                    <a:pt x="42" y="15"/>
                  </a:lnTo>
                  <a:lnTo>
                    <a:pt x="14" y="15"/>
                  </a:lnTo>
                  <a:lnTo>
                    <a:pt x="0" y="16"/>
                  </a:lnTo>
                  <a:lnTo>
                    <a:pt x="22" y="8"/>
                  </a:lnTo>
                  <a:lnTo>
                    <a:pt x="37" y="4"/>
                  </a:lnTo>
                  <a:lnTo>
                    <a:pt x="35" y="0"/>
                  </a:lnTo>
                  <a:lnTo>
                    <a:pt x="50" y="6"/>
                  </a:lnTo>
                  <a:lnTo>
                    <a:pt x="48" y="2"/>
                  </a:lnTo>
                  <a:lnTo>
                    <a:pt x="60" y="8"/>
                  </a:lnTo>
                  <a:lnTo>
                    <a:pt x="71" y="8"/>
                  </a:lnTo>
                  <a:lnTo>
                    <a:pt x="86" y="15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3" name="Freeform 115"/>
            <p:cNvSpPr>
              <a:spLocks/>
            </p:cNvSpPr>
            <p:nvPr/>
          </p:nvSpPr>
          <p:spPr bwMode="auto">
            <a:xfrm flipH="1">
              <a:off x="3963" y="2298"/>
              <a:ext cx="17" cy="34"/>
            </a:xfrm>
            <a:custGeom>
              <a:avLst/>
              <a:gdLst/>
              <a:ahLst/>
              <a:cxnLst>
                <a:cxn ang="0">
                  <a:pos x="49" y="19"/>
                </a:cxn>
                <a:cxn ang="0">
                  <a:pos x="34" y="7"/>
                </a:cxn>
                <a:cxn ang="0">
                  <a:pos x="16" y="10"/>
                </a:cxn>
                <a:cxn ang="0">
                  <a:pos x="7" y="27"/>
                </a:cxn>
                <a:cxn ang="0">
                  <a:pos x="5" y="50"/>
                </a:cxn>
                <a:cxn ang="0">
                  <a:pos x="7" y="68"/>
                </a:cxn>
                <a:cxn ang="0">
                  <a:pos x="13" y="82"/>
                </a:cxn>
                <a:cxn ang="0">
                  <a:pos x="21" y="59"/>
                </a:cxn>
                <a:cxn ang="0">
                  <a:pos x="30" y="47"/>
                </a:cxn>
                <a:cxn ang="0">
                  <a:pos x="46" y="38"/>
                </a:cxn>
                <a:cxn ang="0">
                  <a:pos x="33" y="56"/>
                </a:cxn>
                <a:cxn ang="0">
                  <a:pos x="19" y="72"/>
                </a:cxn>
                <a:cxn ang="0">
                  <a:pos x="18" y="86"/>
                </a:cxn>
                <a:cxn ang="0">
                  <a:pos x="24" y="99"/>
                </a:cxn>
                <a:cxn ang="0">
                  <a:pos x="32" y="101"/>
                </a:cxn>
                <a:cxn ang="0">
                  <a:pos x="12" y="96"/>
                </a:cxn>
                <a:cxn ang="0">
                  <a:pos x="1" y="75"/>
                </a:cxn>
                <a:cxn ang="0">
                  <a:pos x="0" y="47"/>
                </a:cxn>
                <a:cxn ang="0">
                  <a:pos x="1" y="22"/>
                </a:cxn>
                <a:cxn ang="0">
                  <a:pos x="13" y="5"/>
                </a:cxn>
                <a:cxn ang="0">
                  <a:pos x="28" y="0"/>
                </a:cxn>
                <a:cxn ang="0">
                  <a:pos x="42" y="3"/>
                </a:cxn>
                <a:cxn ang="0">
                  <a:pos x="49" y="19"/>
                </a:cxn>
              </a:cxnLst>
              <a:rect l="0" t="0" r="r" b="b"/>
              <a:pathLst>
                <a:path w="49" h="101">
                  <a:moveTo>
                    <a:pt x="49" y="19"/>
                  </a:moveTo>
                  <a:lnTo>
                    <a:pt x="34" y="7"/>
                  </a:lnTo>
                  <a:lnTo>
                    <a:pt x="16" y="10"/>
                  </a:lnTo>
                  <a:lnTo>
                    <a:pt x="7" y="27"/>
                  </a:lnTo>
                  <a:lnTo>
                    <a:pt x="5" y="50"/>
                  </a:lnTo>
                  <a:lnTo>
                    <a:pt x="7" y="68"/>
                  </a:lnTo>
                  <a:lnTo>
                    <a:pt x="13" y="82"/>
                  </a:lnTo>
                  <a:lnTo>
                    <a:pt x="21" y="59"/>
                  </a:lnTo>
                  <a:lnTo>
                    <a:pt x="30" y="47"/>
                  </a:lnTo>
                  <a:lnTo>
                    <a:pt x="46" y="38"/>
                  </a:lnTo>
                  <a:lnTo>
                    <a:pt x="33" y="56"/>
                  </a:lnTo>
                  <a:lnTo>
                    <a:pt x="19" y="72"/>
                  </a:lnTo>
                  <a:lnTo>
                    <a:pt x="18" y="86"/>
                  </a:lnTo>
                  <a:lnTo>
                    <a:pt x="24" y="99"/>
                  </a:lnTo>
                  <a:lnTo>
                    <a:pt x="32" y="101"/>
                  </a:lnTo>
                  <a:lnTo>
                    <a:pt x="12" y="96"/>
                  </a:lnTo>
                  <a:lnTo>
                    <a:pt x="1" y="75"/>
                  </a:lnTo>
                  <a:lnTo>
                    <a:pt x="0" y="47"/>
                  </a:lnTo>
                  <a:lnTo>
                    <a:pt x="1" y="22"/>
                  </a:lnTo>
                  <a:lnTo>
                    <a:pt x="13" y="5"/>
                  </a:lnTo>
                  <a:lnTo>
                    <a:pt x="28" y="0"/>
                  </a:lnTo>
                  <a:lnTo>
                    <a:pt x="42" y="3"/>
                  </a:lnTo>
                  <a:lnTo>
                    <a:pt x="49" y="19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4" name="Freeform 116"/>
            <p:cNvSpPr>
              <a:spLocks/>
            </p:cNvSpPr>
            <p:nvPr/>
          </p:nvSpPr>
          <p:spPr bwMode="auto">
            <a:xfrm flipH="1">
              <a:off x="3958" y="2293"/>
              <a:ext cx="27" cy="46"/>
            </a:xfrm>
            <a:custGeom>
              <a:avLst/>
              <a:gdLst/>
              <a:ahLst/>
              <a:cxnLst>
                <a:cxn ang="0">
                  <a:pos x="82" y="33"/>
                </a:cxn>
                <a:cxn ang="0">
                  <a:pos x="68" y="11"/>
                </a:cxn>
                <a:cxn ang="0">
                  <a:pos x="48" y="6"/>
                </a:cxn>
                <a:cxn ang="0">
                  <a:pos x="22" y="10"/>
                </a:cxn>
                <a:cxn ang="0">
                  <a:pos x="12" y="22"/>
                </a:cxn>
                <a:cxn ang="0">
                  <a:pos x="6" y="43"/>
                </a:cxn>
                <a:cxn ang="0">
                  <a:pos x="6" y="59"/>
                </a:cxn>
                <a:cxn ang="0">
                  <a:pos x="10" y="70"/>
                </a:cxn>
                <a:cxn ang="0">
                  <a:pos x="10" y="88"/>
                </a:cxn>
                <a:cxn ang="0">
                  <a:pos x="13" y="107"/>
                </a:cxn>
                <a:cxn ang="0">
                  <a:pos x="31" y="127"/>
                </a:cxn>
                <a:cxn ang="0">
                  <a:pos x="42" y="127"/>
                </a:cxn>
                <a:cxn ang="0">
                  <a:pos x="56" y="127"/>
                </a:cxn>
                <a:cxn ang="0">
                  <a:pos x="56" y="129"/>
                </a:cxn>
                <a:cxn ang="0">
                  <a:pos x="46" y="137"/>
                </a:cxn>
                <a:cxn ang="0">
                  <a:pos x="33" y="135"/>
                </a:cxn>
                <a:cxn ang="0">
                  <a:pos x="18" y="129"/>
                </a:cxn>
                <a:cxn ang="0">
                  <a:pos x="5" y="108"/>
                </a:cxn>
                <a:cxn ang="0">
                  <a:pos x="4" y="76"/>
                </a:cxn>
                <a:cxn ang="0">
                  <a:pos x="0" y="55"/>
                </a:cxn>
                <a:cxn ang="0">
                  <a:pos x="0" y="36"/>
                </a:cxn>
                <a:cxn ang="0">
                  <a:pos x="8" y="20"/>
                </a:cxn>
                <a:cxn ang="0">
                  <a:pos x="16" y="6"/>
                </a:cxn>
                <a:cxn ang="0">
                  <a:pos x="38" y="0"/>
                </a:cxn>
                <a:cxn ang="0">
                  <a:pos x="68" y="4"/>
                </a:cxn>
                <a:cxn ang="0">
                  <a:pos x="80" y="11"/>
                </a:cxn>
                <a:cxn ang="0">
                  <a:pos x="82" y="33"/>
                </a:cxn>
              </a:cxnLst>
              <a:rect l="0" t="0" r="r" b="b"/>
              <a:pathLst>
                <a:path w="82" h="137">
                  <a:moveTo>
                    <a:pt x="82" y="33"/>
                  </a:moveTo>
                  <a:lnTo>
                    <a:pt x="68" y="11"/>
                  </a:lnTo>
                  <a:lnTo>
                    <a:pt x="48" y="6"/>
                  </a:lnTo>
                  <a:lnTo>
                    <a:pt x="22" y="10"/>
                  </a:lnTo>
                  <a:lnTo>
                    <a:pt x="12" y="22"/>
                  </a:lnTo>
                  <a:lnTo>
                    <a:pt x="6" y="43"/>
                  </a:lnTo>
                  <a:lnTo>
                    <a:pt x="6" y="59"/>
                  </a:lnTo>
                  <a:lnTo>
                    <a:pt x="10" y="70"/>
                  </a:lnTo>
                  <a:lnTo>
                    <a:pt x="10" y="88"/>
                  </a:lnTo>
                  <a:lnTo>
                    <a:pt x="13" y="107"/>
                  </a:lnTo>
                  <a:lnTo>
                    <a:pt x="31" y="127"/>
                  </a:lnTo>
                  <a:lnTo>
                    <a:pt x="42" y="127"/>
                  </a:lnTo>
                  <a:lnTo>
                    <a:pt x="56" y="127"/>
                  </a:lnTo>
                  <a:lnTo>
                    <a:pt x="56" y="129"/>
                  </a:lnTo>
                  <a:lnTo>
                    <a:pt x="46" y="137"/>
                  </a:lnTo>
                  <a:lnTo>
                    <a:pt x="33" y="135"/>
                  </a:lnTo>
                  <a:lnTo>
                    <a:pt x="18" y="129"/>
                  </a:lnTo>
                  <a:lnTo>
                    <a:pt x="5" y="108"/>
                  </a:lnTo>
                  <a:lnTo>
                    <a:pt x="4" y="76"/>
                  </a:lnTo>
                  <a:lnTo>
                    <a:pt x="0" y="55"/>
                  </a:lnTo>
                  <a:lnTo>
                    <a:pt x="0" y="36"/>
                  </a:lnTo>
                  <a:lnTo>
                    <a:pt x="8" y="20"/>
                  </a:lnTo>
                  <a:lnTo>
                    <a:pt x="16" y="6"/>
                  </a:lnTo>
                  <a:lnTo>
                    <a:pt x="38" y="0"/>
                  </a:lnTo>
                  <a:lnTo>
                    <a:pt x="68" y="4"/>
                  </a:lnTo>
                  <a:lnTo>
                    <a:pt x="80" y="11"/>
                  </a:lnTo>
                  <a:lnTo>
                    <a:pt x="82" y="33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5" name="Freeform 117"/>
            <p:cNvSpPr>
              <a:spLocks/>
            </p:cNvSpPr>
            <p:nvPr/>
          </p:nvSpPr>
          <p:spPr bwMode="auto">
            <a:xfrm flipH="1">
              <a:off x="3943" y="2344"/>
              <a:ext cx="2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25"/>
                </a:cxn>
                <a:cxn ang="0">
                  <a:pos x="24" y="51"/>
                </a:cxn>
                <a:cxn ang="0">
                  <a:pos x="41" y="75"/>
                </a:cxn>
                <a:cxn ang="0">
                  <a:pos x="63" y="105"/>
                </a:cxn>
                <a:cxn ang="0">
                  <a:pos x="74" y="115"/>
                </a:cxn>
                <a:cxn ang="0">
                  <a:pos x="49" y="101"/>
                </a:cxn>
                <a:cxn ang="0">
                  <a:pos x="30" y="74"/>
                </a:cxn>
                <a:cxn ang="0">
                  <a:pos x="11" y="42"/>
                </a:cxn>
                <a:cxn ang="0">
                  <a:pos x="0" y="0"/>
                </a:cxn>
              </a:cxnLst>
              <a:rect l="0" t="0" r="r" b="b"/>
              <a:pathLst>
                <a:path w="74" h="115">
                  <a:moveTo>
                    <a:pt x="0" y="0"/>
                  </a:moveTo>
                  <a:lnTo>
                    <a:pt x="9" y="25"/>
                  </a:lnTo>
                  <a:lnTo>
                    <a:pt x="24" y="51"/>
                  </a:lnTo>
                  <a:lnTo>
                    <a:pt x="41" y="75"/>
                  </a:lnTo>
                  <a:lnTo>
                    <a:pt x="63" y="105"/>
                  </a:lnTo>
                  <a:lnTo>
                    <a:pt x="74" y="115"/>
                  </a:lnTo>
                  <a:lnTo>
                    <a:pt x="49" y="101"/>
                  </a:lnTo>
                  <a:lnTo>
                    <a:pt x="30" y="74"/>
                  </a:lnTo>
                  <a:lnTo>
                    <a:pt x="11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6" name="Freeform 118"/>
            <p:cNvSpPr>
              <a:spLocks/>
            </p:cNvSpPr>
            <p:nvPr/>
          </p:nvSpPr>
          <p:spPr bwMode="auto">
            <a:xfrm flipH="1">
              <a:off x="3898" y="2208"/>
              <a:ext cx="152" cy="151"/>
            </a:xfrm>
            <a:custGeom>
              <a:avLst/>
              <a:gdLst/>
              <a:ahLst/>
              <a:cxnLst>
                <a:cxn ang="0">
                  <a:pos x="393" y="124"/>
                </a:cxn>
                <a:cxn ang="0">
                  <a:pos x="328" y="114"/>
                </a:cxn>
                <a:cxn ang="0">
                  <a:pos x="285" y="120"/>
                </a:cxn>
                <a:cxn ang="0">
                  <a:pos x="259" y="150"/>
                </a:cxn>
                <a:cxn ang="0">
                  <a:pos x="275" y="187"/>
                </a:cxn>
                <a:cxn ang="0">
                  <a:pos x="295" y="201"/>
                </a:cxn>
                <a:cxn ang="0">
                  <a:pos x="301" y="235"/>
                </a:cxn>
                <a:cxn ang="0">
                  <a:pos x="289" y="258"/>
                </a:cxn>
                <a:cxn ang="0">
                  <a:pos x="299" y="292"/>
                </a:cxn>
                <a:cxn ang="0">
                  <a:pos x="273" y="292"/>
                </a:cxn>
                <a:cxn ang="0">
                  <a:pos x="266" y="253"/>
                </a:cxn>
                <a:cxn ang="0">
                  <a:pos x="249" y="235"/>
                </a:cxn>
                <a:cxn ang="0">
                  <a:pos x="217" y="235"/>
                </a:cxn>
                <a:cxn ang="0">
                  <a:pos x="186" y="244"/>
                </a:cxn>
                <a:cxn ang="0">
                  <a:pos x="176" y="270"/>
                </a:cxn>
                <a:cxn ang="0">
                  <a:pos x="172" y="306"/>
                </a:cxn>
                <a:cxn ang="0">
                  <a:pos x="176" y="332"/>
                </a:cxn>
                <a:cxn ang="0">
                  <a:pos x="176" y="351"/>
                </a:cxn>
                <a:cxn ang="0">
                  <a:pos x="174" y="374"/>
                </a:cxn>
                <a:cxn ang="0">
                  <a:pos x="154" y="394"/>
                </a:cxn>
                <a:cxn ang="0">
                  <a:pos x="139" y="406"/>
                </a:cxn>
                <a:cxn ang="0">
                  <a:pos x="103" y="431"/>
                </a:cxn>
                <a:cxn ang="0">
                  <a:pos x="33" y="358"/>
                </a:cxn>
                <a:cxn ang="0">
                  <a:pos x="12" y="300"/>
                </a:cxn>
                <a:cxn ang="0">
                  <a:pos x="4" y="206"/>
                </a:cxn>
                <a:cxn ang="0">
                  <a:pos x="0" y="138"/>
                </a:cxn>
                <a:cxn ang="0">
                  <a:pos x="8" y="74"/>
                </a:cxn>
                <a:cxn ang="0">
                  <a:pos x="27" y="38"/>
                </a:cxn>
                <a:cxn ang="0">
                  <a:pos x="69" y="13"/>
                </a:cxn>
                <a:cxn ang="0">
                  <a:pos x="108" y="6"/>
                </a:cxn>
                <a:cxn ang="0">
                  <a:pos x="182" y="0"/>
                </a:cxn>
                <a:cxn ang="0">
                  <a:pos x="255" y="4"/>
                </a:cxn>
                <a:cxn ang="0">
                  <a:pos x="345" y="19"/>
                </a:cxn>
                <a:cxn ang="0">
                  <a:pos x="386" y="40"/>
                </a:cxn>
                <a:cxn ang="0">
                  <a:pos x="406" y="60"/>
                </a:cxn>
                <a:cxn ang="0">
                  <a:pos x="427" y="91"/>
                </a:cxn>
                <a:cxn ang="0">
                  <a:pos x="423" y="107"/>
                </a:cxn>
                <a:cxn ang="0">
                  <a:pos x="393" y="124"/>
                </a:cxn>
              </a:cxnLst>
              <a:rect l="0" t="0" r="r" b="b"/>
              <a:pathLst>
                <a:path w="427" h="431">
                  <a:moveTo>
                    <a:pt x="393" y="124"/>
                  </a:moveTo>
                  <a:lnTo>
                    <a:pt x="328" y="114"/>
                  </a:lnTo>
                  <a:lnTo>
                    <a:pt x="285" y="120"/>
                  </a:lnTo>
                  <a:lnTo>
                    <a:pt x="259" y="150"/>
                  </a:lnTo>
                  <a:lnTo>
                    <a:pt x="275" y="187"/>
                  </a:lnTo>
                  <a:lnTo>
                    <a:pt x="295" y="201"/>
                  </a:lnTo>
                  <a:lnTo>
                    <a:pt x="301" y="235"/>
                  </a:lnTo>
                  <a:lnTo>
                    <a:pt x="289" y="258"/>
                  </a:lnTo>
                  <a:lnTo>
                    <a:pt x="299" y="292"/>
                  </a:lnTo>
                  <a:lnTo>
                    <a:pt x="273" y="292"/>
                  </a:lnTo>
                  <a:lnTo>
                    <a:pt x="266" y="253"/>
                  </a:lnTo>
                  <a:lnTo>
                    <a:pt x="249" y="235"/>
                  </a:lnTo>
                  <a:lnTo>
                    <a:pt x="217" y="235"/>
                  </a:lnTo>
                  <a:lnTo>
                    <a:pt x="186" y="244"/>
                  </a:lnTo>
                  <a:lnTo>
                    <a:pt x="176" y="270"/>
                  </a:lnTo>
                  <a:lnTo>
                    <a:pt x="172" y="306"/>
                  </a:lnTo>
                  <a:lnTo>
                    <a:pt x="176" y="332"/>
                  </a:lnTo>
                  <a:lnTo>
                    <a:pt x="176" y="351"/>
                  </a:lnTo>
                  <a:lnTo>
                    <a:pt x="174" y="374"/>
                  </a:lnTo>
                  <a:lnTo>
                    <a:pt x="154" y="394"/>
                  </a:lnTo>
                  <a:lnTo>
                    <a:pt x="139" y="406"/>
                  </a:lnTo>
                  <a:lnTo>
                    <a:pt x="103" y="431"/>
                  </a:lnTo>
                  <a:lnTo>
                    <a:pt x="33" y="358"/>
                  </a:lnTo>
                  <a:lnTo>
                    <a:pt x="12" y="300"/>
                  </a:lnTo>
                  <a:lnTo>
                    <a:pt x="4" y="206"/>
                  </a:lnTo>
                  <a:lnTo>
                    <a:pt x="0" y="138"/>
                  </a:lnTo>
                  <a:lnTo>
                    <a:pt x="8" y="74"/>
                  </a:lnTo>
                  <a:lnTo>
                    <a:pt x="27" y="38"/>
                  </a:lnTo>
                  <a:lnTo>
                    <a:pt x="69" y="13"/>
                  </a:lnTo>
                  <a:lnTo>
                    <a:pt x="108" y="6"/>
                  </a:lnTo>
                  <a:lnTo>
                    <a:pt x="182" y="0"/>
                  </a:lnTo>
                  <a:lnTo>
                    <a:pt x="255" y="4"/>
                  </a:lnTo>
                  <a:lnTo>
                    <a:pt x="345" y="19"/>
                  </a:lnTo>
                  <a:lnTo>
                    <a:pt x="386" y="40"/>
                  </a:lnTo>
                  <a:lnTo>
                    <a:pt x="406" y="60"/>
                  </a:lnTo>
                  <a:lnTo>
                    <a:pt x="427" y="91"/>
                  </a:lnTo>
                  <a:lnTo>
                    <a:pt x="423" y="107"/>
                  </a:lnTo>
                  <a:lnTo>
                    <a:pt x="393" y="124"/>
                  </a:lnTo>
                  <a:close/>
                </a:path>
              </a:pathLst>
            </a:custGeom>
            <a:solidFill>
              <a:srgbClr val="603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47" name="Freeform 119"/>
            <p:cNvSpPr>
              <a:spLocks/>
            </p:cNvSpPr>
            <p:nvPr/>
          </p:nvSpPr>
          <p:spPr bwMode="auto">
            <a:xfrm flipH="1">
              <a:off x="3903" y="2210"/>
              <a:ext cx="145" cy="144"/>
            </a:xfrm>
            <a:custGeom>
              <a:avLst/>
              <a:gdLst/>
              <a:ahLst/>
              <a:cxnLst>
                <a:cxn ang="0">
                  <a:pos x="389" y="63"/>
                </a:cxn>
                <a:cxn ang="0">
                  <a:pos x="396" y="97"/>
                </a:cxn>
                <a:cxn ang="0">
                  <a:pos x="303" y="101"/>
                </a:cxn>
                <a:cxn ang="0">
                  <a:pos x="220" y="81"/>
                </a:cxn>
                <a:cxn ang="0">
                  <a:pos x="260" y="94"/>
                </a:cxn>
                <a:cxn ang="0">
                  <a:pos x="269" y="108"/>
                </a:cxn>
                <a:cxn ang="0">
                  <a:pos x="228" y="105"/>
                </a:cxn>
                <a:cxn ang="0">
                  <a:pos x="219" y="110"/>
                </a:cxn>
                <a:cxn ang="0">
                  <a:pos x="242" y="138"/>
                </a:cxn>
                <a:cxn ang="0">
                  <a:pos x="235" y="144"/>
                </a:cxn>
                <a:cxn ang="0">
                  <a:pos x="258" y="179"/>
                </a:cxn>
                <a:cxn ang="0">
                  <a:pos x="182" y="163"/>
                </a:cxn>
                <a:cxn ang="0">
                  <a:pos x="281" y="200"/>
                </a:cxn>
                <a:cxn ang="0">
                  <a:pos x="226" y="193"/>
                </a:cxn>
                <a:cxn ang="0">
                  <a:pos x="275" y="217"/>
                </a:cxn>
                <a:cxn ang="0">
                  <a:pos x="260" y="229"/>
                </a:cxn>
                <a:cxn ang="0">
                  <a:pos x="180" y="221"/>
                </a:cxn>
                <a:cxn ang="0">
                  <a:pos x="122" y="227"/>
                </a:cxn>
                <a:cxn ang="0">
                  <a:pos x="125" y="244"/>
                </a:cxn>
                <a:cxn ang="0">
                  <a:pos x="112" y="252"/>
                </a:cxn>
                <a:cxn ang="0">
                  <a:pos x="159" y="285"/>
                </a:cxn>
                <a:cxn ang="0">
                  <a:pos x="116" y="283"/>
                </a:cxn>
                <a:cxn ang="0">
                  <a:pos x="159" y="328"/>
                </a:cxn>
                <a:cxn ang="0">
                  <a:pos x="129" y="326"/>
                </a:cxn>
                <a:cxn ang="0">
                  <a:pos x="142" y="376"/>
                </a:cxn>
                <a:cxn ang="0">
                  <a:pos x="89" y="303"/>
                </a:cxn>
                <a:cxn ang="0">
                  <a:pos x="139" y="385"/>
                </a:cxn>
                <a:cxn ang="0">
                  <a:pos x="79" y="354"/>
                </a:cxn>
                <a:cxn ang="0">
                  <a:pos x="93" y="386"/>
                </a:cxn>
                <a:cxn ang="0">
                  <a:pos x="61" y="385"/>
                </a:cxn>
                <a:cxn ang="0">
                  <a:pos x="10" y="247"/>
                </a:cxn>
                <a:cxn ang="0">
                  <a:pos x="35" y="163"/>
                </a:cxn>
                <a:cxn ang="0">
                  <a:pos x="79" y="170"/>
                </a:cxn>
                <a:cxn ang="0">
                  <a:pos x="4" y="142"/>
                </a:cxn>
                <a:cxn ang="0">
                  <a:pos x="54" y="90"/>
                </a:cxn>
                <a:cxn ang="0">
                  <a:pos x="87" y="90"/>
                </a:cxn>
                <a:cxn ang="0">
                  <a:pos x="19" y="44"/>
                </a:cxn>
                <a:cxn ang="0">
                  <a:pos x="99" y="26"/>
                </a:cxn>
                <a:cxn ang="0">
                  <a:pos x="77" y="9"/>
                </a:cxn>
                <a:cxn ang="0">
                  <a:pos x="176" y="7"/>
                </a:cxn>
                <a:cxn ang="0">
                  <a:pos x="215" y="21"/>
                </a:cxn>
                <a:cxn ang="0">
                  <a:pos x="222" y="2"/>
                </a:cxn>
                <a:cxn ang="0">
                  <a:pos x="300" y="34"/>
                </a:cxn>
                <a:cxn ang="0">
                  <a:pos x="287" y="9"/>
                </a:cxn>
              </a:cxnLst>
              <a:rect l="0" t="0" r="r" b="b"/>
              <a:pathLst>
                <a:path w="405" h="413">
                  <a:moveTo>
                    <a:pt x="338" y="26"/>
                  </a:moveTo>
                  <a:lnTo>
                    <a:pt x="373" y="40"/>
                  </a:lnTo>
                  <a:lnTo>
                    <a:pt x="389" y="63"/>
                  </a:lnTo>
                  <a:lnTo>
                    <a:pt x="398" y="77"/>
                  </a:lnTo>
                  <a:lnTo>
                    <a:pt x="405" y="88"/>
                  </a:lnTo>
                  <a:lnTo>
                    <a:pt x="396" y="97"/>
                  </a:lnTo>
                  <a:lnTo>
                    <a:pt x="379" y="108"/>
                  </a:lnTo>
                  <a:lnTo>
                    <a:pt x="335" y="101"/>
                  </a:lnTo>
                  <a:lnTo>
                    <a:pt x="303" y="101"/>
                  </a:lnTo>
                  <a:lnTo>
                    <a:pt x="281" y="90"/>
                  </a:lnTo>
                  <a:lnTo>
                    <a:pt x="249" y="83"/>
                  </a:lnTo>
                  <a:lnTo>
                    <a:pt x="220" y="81"/>
                  </a:lnTo>
                  <a:lnTo>
                    <a:pt x="186" y="83"/>
                  </a:lnTo>
                  <a:lnTo>
                    <a:pt x="235" y="88"/>
                  </a:lnTo>
                  <a:lnTo>
                    <a:pt x="260" y="94"/>
                  </a:lnTo>
                  <a:lnTo>
                    <a:pt x="277" y="101"/>
                  </a:lnTo>
                  <a:lnTo>
                    <a:pt x="281" y="104"/>
                  </a:lnTo>
                  <a:lnTo>
                    <a:pt x="269" y="108"/>
                  </a:lnTo>
                  <a:lnTo>
                    <a:pt x="260" y="118"/>
                  </a:lnTo>
                  <a:lnTo>
                    <a:pt x="242" y="108"/>
                  </a:lnTo>
                  <a:lnTo>
                    <a:pt x="228" y="105"/>
                  </a:lnTo>
                  <a:lnTo>
                    <a:pt x="199" y="99"/>
                  </a:lnTo>
                  <a:lnTo>
                    <a:pt x="189" y="99"/>
                  </a:lnTo>
                  <a:lnTo>
                    <a:pt x="219" y="110"/>
                  </a:lnTo>
                  <a:lnTo>
                    <a:pt x="240" y="120"/>
                  </a:lnTo>
                  <a:lnTo>
                    <a:pt x="253" y="128"/>
                  </a:lnTo>
                  <a:lnTo>
                    <a:pt x="242" y="138"/>
                  </a:lnTo>
                  <a:lnTo>
                    <a:pt x="219" y="130"/>
                  </a:lnTo>
                  <a:lnTo>
                    <a:pt x="199" y="126"/>
                  </a:lnTo>
                  <a:lnTo>
                    <a:pt x="235" y="144"/>
                  </a:lnTo>
                  <a:lnTo>
                    <a:pt x="247" y="153"/>
                  </a:lnTo>
                  <a:lnTo>
                    <a:pt x="251" y="170"/>
                  </a:lnTo>
                  <a:lnTo>
                    <a:pt x="258" y="179"/>
                  </a:lnTo>
                  <a:lnTo>
                    <a:pt x="235" y="168"/>
                  </a:lnTo>
                  <a:lnTo>
                    <a:pt x="215" y="165"/>
                  </a:lnTo>
                  <a:lnTo>
                    <a:pt x="182" y="163"/>
                  </a:lnTo>
                  <a:lnTo>
                    <a:pt x="231" y="177"/>
                  </a:lnTo>
                  <a:lnTo>
                    <a:pt x="261" y="189"/>
                  </a:lnTo>
                  <a:lnTo>
                    <a:pt x="281" y="200"/>
                  </a:lnTo>
                  <a:lnTo>
                    <a:pt x="283" y="215"/>
                  </a:lnTo>
                  <a:lnTo>
                    <a:pt x="260" y="204"/>
                  </a:lnTo>
                  <a:lnTo>
                    <a:pt x="226" y="193"/>
                  </a:lnTo>
                  <a:lnTo>
                    <a:pt x="211" y="193"/>
                  </a:lnTo>
                  <a:lnTo>
                    <a:pt x="247" y="205"/>
                  </a:lnTo>
                  <a:lnTo>
                    <a:pt x="275" y="217"/>
                  </a:lnTo>
                  <a:lnTo>
                    <a:pt x="285" y="227"/>
                  </a:lnTo>
                  <a:lnTo>
                    <a:pt x="281" y="238"/>
                  </a:lnTo>
                  <a:lnTo>
                    <a:pt x="260" y="229"/>
                  </a:lnTo>
                  <a:lnTo>
                    <a:pt x="239" y="221"/>
                  </a:lnTo>
                  <a:lnTo>
                    <a:pt x="197" y="219"/>
                  </a:lnTo>
                  <a:lnTo>
                    <a:pt x="180" y="221"/>
                  </a:lnTo>
                  <a:lnTo>
                    <a:pt x="141" y="223"/>
                  </a:lnTo>
                  <a:lnTo>
                    <a:pt x="95" y="217"/>
                  </a:lnTo>
                  <a:lnTo>
                    <a:pt x="122" y="227"/>
                  </a:lnTo>
                  <a:lnTo>
                    <a:pt x="170" y="236"/>
                  </a:lnTo>
                  <a:lnTo>
                    <a:pt x="161" y="252"/>
                  </a:lnTo>
                  <a:lnTo>
                    <a:pt x="125" y="244"/>
                  </a:lnTo>
                  <a:lnTo>
                    <a:pt x="93" y="232"/>
                  </a:lnTo>
                  <a:lnTo>
                    <a:pt x="70" y="221"/>
                  </a:lnTo>
                  <a:lnTo>
                    <a:pt x="112" y="252"/>
                  </a:lnTo>
                  <a:lnTo>
                    <a:pt x="139" y="260"/>
                  </a:lnTo>
                  <a:lnTo>
                    <a:pt x="161" y="267"/>
                  </a:lnTo>
                  <a:lnTo>
                    <a:pt x="159" y="285"/>
                  </a:lnTo>
                  <a:lnTo>
                    <a:pt x="125" y="279"/>
                  </a:lnTo>
                  <a:lnTo>
                    <a:pt x="101" y="271"/>
                  </a:lnTo>
                  <a:lnTo>
                    <a:pt x="116" y="283"/>
                  </a:lnTo>
                  <a:lnTo>
                    <a:pt x="144" y="290"/>
                  </a:lnTo>
                  <a:lnTo>
                    <a:pt x="159" y="292"/>
                  </a:lnTo>
                  <a:lnTo>
                    <a:pt x="159" y="328"/>
                  </a:lnTo>
                  <a:lnTo>
                    <a:pt x="127" y="315"/>
                  </a:lnTo>
                  <a:lnTo>
                    <a:pt x="103" y="306"/>
                  </a:lnTo>
                  <a:lnTo>
                    <a:pt x="129" y="326"/>
                  </a:lnTo>
                  <a:lnTo>
                    <a:pt x="162" y="340"/>
                  </a:lnTo>
                  <a:lnTo>
                    <a:pt x="161" y="356"/>
                  </a:lnTo>
                  <a:lnTo>
                    <a:pt x="142" y="376"/>
                  </a:lnTo>
                  <a:lnTo>
                    <a:pt x="125" y="354"/>
                  </a:lnTo>
                  <a:lnTo>
                    <a:pt x="103" y="328"/>
                  </a:lnTo>
                  <a:lnTo>
                    <a:pt x="89" y="303"/>
                  </a:lnTo>
                  <a:lnTo>
                    <a:pt x="103" y="342"/>
                  </a:lnTo>
                  <a:lnTo>
                    <a:pt x="116" y="356"/>
                  </a:lnTo>
                  <a:lnTo>
                    <a:pt x="139" y="385"/>
                  </a:lnTo>
                  <a:lnTo>
                    <a:pt x="122" y="404"/>
                  </a:lnTo>
                  <a:lnTo>
                    <a:pt x="97" y="381"/>
                  </a:lnTo>
                  <a:lnTo>
                    <a:pt x="79" y="354"/>
                  </a:lnTo>
                  <a:lnTo>
                    <a:pt x="61" y="326"/>
                  </a:lnTo>
                  <a:lnTo>
                    <a:pt x="77" y="368"/>
                  </a:lnTo>
                  <a:lnTo>
                    <a:pt x="93" y="386"/>
                  </a:lnTo>
                  <a:lnTo>
                    <a:pt x="108" y="406"/>
                  </a:lnTo>
                  <a:lnTo>
                    <a:pt x="95" y="413"/>
                  </a:lnTo>
                  <a:lnTo>
                    <a:pt x="61" y="385"/>
                  </a:lnTo>
                  <a:lnTo>
                    <a:pt x="30" y="340"/>
                  </a:lnTo>
                  <a:lnTo>
                    <a:pt x="19" y="306"/>
                  </a:lnTo>
                  <a:lnTo>
                    <a:pt x="10" y="247"/>
                  </a:lnTo>
                  <a:lnTo>
                    <a:pt x="6" y="204"/>
                  </a:lnTo>
                  <a:lnTo>
                    <a:pt x="0" y="153"/>
                  </a:lnTo>
                  <a:lnTo>
                    <a:pt x="35" y="163"/>
                  </a:lnTo>
                  <a:lnTo>
                    <a:pt x="72" y="177"/>
                  </a:lnTo>
                  <a:lnTo>
                    <a:pt x="129" y="191"/>
                  </a:lnTo>
                  <a:lnTo>
                    <a:pt x="79" y="170"/>
                  </a:lnTo>
                  <a:lnTo>
                    <a:pt x="59" y="159"/>
                  </a:lnTo>
                  <a:lnTo>
                    <a:pt x="23" y="146"/>
                  </a:lnTo>
                  <a:lnTo>
                    <a:pt x="4" y="142"/>
                  </a:lnTo>
                  <a:lnTo>
                    <a:pt x="4" y="116"/>
                  </a:lnTo>
                  <a:lnTo>
                    <a:pt x="8" y="83"/>
                  </a:lnTo>
                  <a:lnTo>
                    <a:pt x="54" y="90"/>
                  </a:lnTo>
                  <a:lnTo>
                    <a:pt x="84" y="99"/>
                  </a:lnTo>
                  <a:lnTo>
                    <a:pt x="120" y="116"/>
                  </a:lnTo>
                  <a:lnTo>
                    <a:pt x="87" y="90"/>
                  </a:lnTo>
                  <a:lnTo>
                    <a:pt x="48" y="79"/>
                  </a:lnTo>
                  <a:lnTo>
                    <a:pt x="10" y="70"/>
                  </a:lnTo>
                  <a:lnTo>
                    <a:pt x="19" y="44"/>
                  </a:lnTo>
                  <a:lnTo>
                    <a:pt x="30" y="28"/>
                  </a:lnTo>
                  <a:lnTo>
                    <a:pt x="65" y="18"/>
                  </a:lnTo>
                  <a:lnTo>
                    <a:pt x="99" y="26"/>
                  </a:lnTo>
                  <a:lnTo>
                    <a:pt x="129" y="48"/>
                  </a:lnTo>
                  <a:lnTo>
                    <a:pt x="108" y="23"/>
                  </a:lnTo>
                  <a:lnTo>
                    <a:pt x="77" y="9"/>
                  </a:lnTo>
                  <a:lnTo>
                    <a:pt x="112" y="4"/>
                  </a:lnTo>
                  <a:lnTo>
                    <a:pt x="139" y="2"/>
                  </a:lnTo>
                  <a:lnTo>
                    <a:pt x="176" y="7"/>
                  </a:lnTo>
                  <a:lnTo>
                    <a:pt x="202" y="25"/>
                  </a:lnTo>
                  <a:lnTo>
                    <a:pt x="242" y="32"/>
                  </a:lnTo>
                  <a:lnTo>
                    <a:pt x="215" y="21"/>
                  </a:lnTo>
                  <a:lnTo>
                    <a:pt x="195" y="7"/>
                  </a:lnTo>
                  <a:lnTo>
                    <a:pt x="182" y="0"/>
                  </a:lnTo>
                  <a:lnTo>
                    <a:pt x="222" y="2"/>
                  </a:lnTo>
                  <a:lnTo>
                    <a:pt x="258" y="4"/>
                  </a:lnTo>
                  <a:lnTo>
                    <a:pt x="279" y="13"/>
                  </a:lnTo>
                  <a:lnTo>
                    <a:pt x="300" y="34"/>
                  </a:lnTo>
                  <a:lnTo>
                    <a:pt x="318" y="61"/>
                  </a:lnTo>
                  <a:lnTo>
                    <a:pt x="309" y="30"/>
                  </a:lnTo>
                  <a:lnTo>
                    <a:pt x="287" y="9"/>
                  </a:lnTo>
                  <a:lnTo>
                    <a:pt x="338" y="2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20"/>
            <p:cNvGrpSpPr>
              <a:grpSpLocks/>
            </p:cNvGrpSpPr>
            <p:nvPr/>
          </p:nvGrpSpPr>
          <p:grpSpPr bwMode="auto">
            <a:xfrm flipH="1">
              <a:off x="3595" y="2572"/>
              <a:ext cx="158" cy="95"/>
              <a:chOff x="2648" y="2214"/>
              <a:chExt cx="63" cy="39"/>
            </a:xfrm>
          </p:grpSpPr>
          <p:sp>
            <p:nvSpPr>
              <p:cNvPr id="739449" name="Freeform 121"/>
              <p:cNvSpPr>
                <a:spLocks/>
              </p:cNvSpPr>
              <p:nvPr/>
            </p:nvSpPr>
            <p:spPr bwMode="auto">
              <a:xfrm>
                <a:off x="2648" y="2214"/>
                <a:ext cx="63" cy="39"/>
              </a:xfrm>
              <a:custGeom>
                <a:avLst/>
                <a:gdLst/>
                <a:ahLst/>
                <a:cxnLst>
                  <a:cxn ang="0">
                    <a:pos x="0" y="163"/>
                  </a:cxn>
                  <a:cxn ang="0">
                    <a:pos x="55" y="151"/>
                  </a:cxn>
                  <a:cxn ang="0">
                    <a:pos x="75" y="147"/>
                  </a:cxn>
                  <a:cxn ang="0">
                    <a:pos x="87" y="135"/>
                  </a:cxn>
                  <a:cxn ang="0">
                    <a:pos x="100" y="117"/>
                  </a:cxn>
                  <a:cxn ang="0">
                    <a:pos x="127" y="92"/>
                  </a:cxn>
                  <a:cxn ang="0">
                    <a:pos x="176" y="51"/>
                  </a:cxn>
                  <a:cxn ang="0">
                    <a:pos x="184" y="37"/>
                  </a:cxn>
                  <a:cxn ang="0">
                    <a:pos x="197" y="25"/>
                  </a:cxn>
                  <a:cxn ang="0">
                    <a:pos x="223" y="21"/>
                  </a:cxn>
                  <a:cxn ang="0">
                    <a:pos x="300" y="8"/>
                  </a:cxn>
                  <a:cxn ang="0">
                    <a:pos x="321" y="0"/>
                  </a:cxn>
                  <a:cxn ang="0">
                    <a:pos x="341" y="10"/>
                  </a:cxn>
                  <a:cxn ang="0">
                    <a:pos x="351" y="18"/>
                  </a:cxn>
                  <a:cxn ang="0">
                    <a:pos x="396" y="33"/>
                  </a:cxn>
                  <a:cxn ang="0">
                    <a:pos x="414" y="40"/>
                  </a:cxn>
                  <a:cxn ang="0">
                    <a:pos x="420" y="47"/>
                  </a:cxn>
                  <a:cxn ang="0">
                    <a:pos x="429" y="73"/>
                  </a:cxn>
                  <a:cxn ang="0">
                    <a:pos x="433" y="86"/>
                  </a:cxn>
                  <a:cxn ang="0">
                    <a:pos x="437" y="94"/>
                  </a:cxn>
                  <a:cxn ang="0">
                    <a:pos x="443" y="107"/>
                  </a:cxn>
                  <a:cxn ang="0">
                    <a:pos x="443" y="116"/>
                  </a:cxn>
                  <a:cxn ang="0">
                    <a:pos x="434" y="123"/>
                  </a:cxn>
                  <a:cxn ang="0">
                    <a:pos x="416" y="122"/>
                  </a:cxn>
                  <a:cxn ang="0">
                    <a:pos x="387" y="109"/>
                  </a:cxn>
                  <a:cxn ang="0">
                    <a:pos x="351" y="102"/>
                  </a:cxn>
                  <a:cxn ang="0">
                    <a:pos x="317" y="107"/>
                  </a:cxn>
                  <a:cxn ang="0">
                    <a:pos x="353" y="115"/>
                  </a:cxn>
                  <a:cxn ang="0">
                    <a:pos x="376" y="123"/>
                  </a:cxn>
                  <a:cxn ang="0">
                    <a:pos x="405" y="135"/>
                  </a:cxn>
                  <a:cxn ang="0">
                    <a:pos x="412" y="145"/>
                  </a:cxn>
                  <a:cxn ang="0">
                    <a:pos x="412" y="155"/>
                  </a:cxn>
                  <a:cxn ang="0">
                    <a:pos x="401" y="163"/>
                  </a:cxn>
                  <a:cxn ang="0">
                    <a:pos x="388" y="161"/>
                  </a:cxn>
                  <a:cxn ang="0">
                    <a:pos x="349" y="151"/>
                  </a:cxn>
                  <a:cxn ang="0">
                    <a:pos x="313" y="149"/>
                  </a:cxn>
                  <a:cxn ang="0">
                    <a:pos x="286" y="151"/>
                  </a:cxn>
                  <a:cxn ang="0">
                    <a:pos x="270" y="161"/>
                  </a:cxn>
                  <a:cxn ang="0">
                    <a:pos x="252" y="180"/>
                  </a:cxn>
                  <a:cxn ang="0">
                    <a:pos x="238" y="200"/>
                  </a:cxn>
                  <a:cxn ang="0">
                    <a:pos x="224" y="220"/>
                  </a:cxn>
                  <a:cxn ang="0">
                    <a:pos x="211" y="236"/>
                  </a:cxn>
                  <a:cxn ang="0">
                    <a:pos x="190" y="251"/>
                  </a:cxn>
                  <a:cxn ang="0">
                    <a:pos x="170" y="255"/>
                  </a:cxn>
                  <a:cxn ang="0">
                    <a:pos x="147" y="257"/>
                  </a:cxn>
                  <a:cxn ang="0">
                    <a:pos x="121" y="255"/>
                  </a:cxn>
                  <a:cxn ang="0">
                    <a:pos x="100" y="253"/>
                  </a:cxn>
                  <a:cxn ang="0">
                    <a:pos x="73" y="260"/>
                  </a:cxn>
                  <a:cxn ang="0">
                    <a:pos x="0" y="274"/>
                  </a:cxn>
                  <a:cxn ang="0">
                    <a:pos x="0" y="163"/>
                  </a:cxn>
                </a:cxnLst>
                <a:rect l="0" t="0" r="r" b="b"/>
                <a:pathLst>
                  <a:path w="443" h="274">
                    <a:moveTo>
                      <a:pt x="0" y="163"/>
                    </a:moveTo>
                    <a:lnTo>
                      <a:pt x="55" y="151"/>
                    </a:lnTo>
                    <a:lnTo>
                      <a:pt x="75" y="147"/>
                    </a:lnTo>
                    <a:lnTo>
                      <a:pt x="87" y="135"/>
                    </a:lnTo>
                    <a:lnTo>
                      <a:pt x="100" y="117"/>
                    </a:lnTo>
                    <a:lnTo>
                      <a:pt x="127" y="92"/>
                    </a:lnTo>
                    <a:lnTo>
                      <a:pt x="176" y="51"/>
                    </a:lnTo>
                    <a:lnTo>
                      <a:pt x="184" y="37"/>
                    </a:lnTo>
                    <a:lnTo>
                      <a:pt x="197" y="25"/>
                    </a:lnTo>
                    <a:lnTo>
                      <a:pt x="223" y="21"/>
                    </a:lnTo>
                    <a:lnTo>
                      <a:pt x="300" y="8"/>
                    </a:lnTo>
                    <a:lnTo>
                      <a:pt x="321" y="0"/>
                    </a:lnTo>
                    <a:lnTo>
                      <a:pt x="341" y="10"/>
                    </a:lnTo>
                    <a:lnTo>
                      <a:pt x="351" y="18"/>
                    </a:lnTo>
                    <a:lnTo>
                      <a:pt x="396" y="33"/>
                    </a:lnTo>
                    <a:lnTo>
                      <a:pt x="414" y="40"/>
                    </a:lnTo>
                    <a:lnTo>
                      <a:pt x="420" y="47"/>
                    </a:lnTo>
                    <a:lnTo>
                      <a:pt x="429" y="73"/>
                    </a:lnTo>
                    <a:lnTo>
                      <a:pt x="433" y="86"/>
                    </a:lnTo>
                    <a:lnTo>
                      <a:pt x="437" y="94"/>
                    </a:lnTo>
                    <a:lnTo>
                      <a:pt x="443" y="107"/>
                    </a:lnTo>
                    <a:lnTo>
                      <a:pt x="443" y="116"/>
                    </a:lnTo>
                    <a:lnTo>
                      <a:pt x="434" y="123"/>
                    </a:lnTo>
                    <a:lnTo>
                      <a:pt x="416" y="122"/>
                    </a:lnTo>
                    <a:lnTo>
                      <a:pt x="387" y="109"/>
                    </a:lnTo>
                    <a:lnTo>
                      <a:pt x="351" y="102"/>
                    </a:lnTo>
                    <a:lnTo>
                      <a:pt x="317" y="107"/>
                    </a:lnTo>
                    <a:lnTo>
                      <a:pt x="353" y="115"/>
                    </a:lnTo>
                    <a:lnTo>
                      <a:pt x="376" y="123"/>
                    </a:lnTo>
                    <a:lnTo>
                      <a:pt x="405" y="135"/>
                    </a:lnTo>
                    <a:lnTo>
                      <a:pt x="412" y="145"/>
                    </a:lnTo>
                    <a:lnTo>
                      <a:pt x="412" y="155"/>
                    </a:lnTo>
                    <a:lnTo>
                      <a:pt x="401" y="163"/>
                    </a:lnTo>
                    <a:lnTo>
                      <a:pt x="388" y="161"/>
                    </a:lnTo>
                    <a:lnTo>
                      <a:pt x="349" y="151"/>
                    </a:lnTo>
                    <a:lnTo>
                      <a:pt x="313" y="149"/>
                    </a:lnTo>
                    <a:lnTo>
                      <a:pt x="286" y="151"/>
                    </a:lnTo>
                    <a:lnTo>
                      <a:pt x="270" y="161"/>
                    </a:lnTo>
                    <a:lnTo>
                      <a:pt x="252" y="180"/>
                    </a:lnTo>
                    <a:lnTo>
                      <a:pt x="238" y="200"/>
                    </a:lnTo>
                    <a:lnTo>
                      <a:pt x="224" y="220"/>
                    </a:lnTo>
                    <a:lnTo>
                      <a:pt x="211" y="236"/>
                    </a:lnTo>
                    <a:lnTo>
                      <a:pt x="190" y="251"/>
                    </a:lnTo>
                    <a:lnTo>
                      <a:pt x="170" y="255"/>
                    </a:lnTo>
                    <a:lnTo>
                      <a:pt x="147" y="257"/>
                    </a:lnTo>
                    <a:lnTo>
                      <a:pt x="121" y="255"/>
                    </a:lnTo>
                    <a:lnTo>
                      <a:pt x="100" y="253"/>
                    </a:lnTo>
                    <a:lnTo>
                      <a:pt x="73" y="260"/>
                    </a:lnTo>
                    <a:lnTo>
                      <a:pt x="0" y="274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0" name="Freeform 122"/>
              <p:cNvSpPr>
                <a:spLocks/>
              </p:cNvSpPr>
              <p:nvPr/>
            </p:nvSpPr>
            <p:spPr bwMode="auto">
              <a:xfrm>
                <a:off x="2688" y="2221"/>
                <a:ext cx="20" cy="5"/>
              </a:xfrm>
              <a:custGeom>
                <a:avLst/>
                <a:gdLst/>
                <a:ahLst/>
                <a:cxnLst>
                  <a:cxn ang="0">
                    <a:pos x="141" y="32"/>
                  </a:cxn>
                  <a:cxn ang="0">
                    <a:pos x="117" y="21"/>
                  </a:cxn>
                  <a:cxn ang="0">
                    <a:pos x="97" y="18"/>
                  </a:cxn>
                  <a:cxn ang="0">
                    <a:pos x="74" y="11"/>
                  </a:cxn>
                  <a:cxn ang="0">
                    <a:pos x="54" y="6"/>
                  </a:cxn>
                  <a:cxn ang="0">
                    <a:pos x="22" y="9"/>
                  </a:cxn>
                  <a:cxn ang="0">
                    <a:pos x="0" y="11"/>
                  </a:cxn>
                  <a:cxn ang="0">
                    <a:pos x="33" y="4"/>
                  </a:cxn>
                  <a:cxn ang="0">
                    <a:pos x="61" y="0"/>
                  </a:cxn>
                  <a:cxn ang="0">
                    <a:pos x="97" y="15"/>
                  </a:cxn>
                  <a:cxn ang="0">
                    <a:pos x="117" y="17"/>
                  </a:cxn>
                  <a:cxn ang="0">
                    <a:pos x="139" y="27"/>
                  </a:cxn>
                  <a:cxn ang="0">
                    <a:pos x="141" y="32"/>
                  </a:cxn>
                </a:cxnLst>
                <a:rect l="0" t="0" r="r" b="b"/>
                <a:pathLst>
                  <a:path w="141" h="32">
                    <a:moveTo>
                      <a:pt x="141" y="32"/>
                    </a:moveTo>
                    <a:lnTo>
                      <a:pt x="117" y="21"/>
                    </a:lnTo>
                    <a:lnTo>
                      <a:pt x="97" y="18"/>
                    </a:lnTo>
                    <a:lnTo>
                      <a:pt x="74" y="11"/>
                    </a:lnTo>
                    <a:lnTo>
                      <a:pt x="54" y="6"/>
                    </a:lnTo>
                    <a:lnTo>
                      <a:pt x="22" y="9"/>
                    </a:lnTo>
                    <a:lnTo>
                      <a:pt x="0" y="11"/>
                    </a:lnTo>
                    <a:lnTo>
                      <a:pt x="33" y="4"/>
                    </a:lnTo>
                    <a:lnTo>
                      <a:pt x="61" y="0"/>
                    </a:lnTo>
                    <a:lnTo>
                      <a:pt x="97" y="15"/>
                    </a:lnTo>
                    <a:lnTo>
                      <a:pt x="117" y="17"/>
                    </a:lnTo>
                    <a:lnTo>
                      <a:pt x="139" y="27"/>
                    </a:lnTo>
                    <a:lnTo>
                      <a:pt x="141" y="32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1" name="Freeform 123"/>
              <p:cNvSpPr>
                <a:spLocks/>
              </p:cNvSpPr>
              <p:nvPr/>
            </p:nvSpPr>
            <p:spPr bwMode="auto">
              <a:xfrm>
                <a:off x="2680" y="2216"/>
                <a:ext cx="17" cy="3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100" y="1"/>
                  </a:cxn>
                  <a:cxn ang="0">
                    <a:pos x="119" y="7"/>
                  </a:cxn>
                  <a:cxn ang="0">
                    <a:pos x="106" y="6"/>
                  </a:cxn>
                  <a:cxn ang="0">
                    <a:pos x="88" y="3"/>
                  </a:cxn>
                  <a:cxn ang="0">
                    <a:pos x="49" y="13"/>
                  </a:cxn>
                  <a:cxn ang="0">
                    <a:pos x="28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26" y="14"/>
                  </a:cxn>
                  <a:cxn ang="0">
                    <a:pos x="57" y="7"/>
                  </a:cxn>
                  <a:cxn ang="0">
                    <a:pos x="86" y="0"/>
                  </a:cxn>
                </a:cxnLst>
                <a:rect l="0" t="0" r="r" b="b"/>
                <a:pathLst>
                  <a:path w="119" h="22">
                    <a:moveTo>
                      <a:pt x="86" y="0"/>
                    </a:moveTo>
                    <a:lnTo>
                      <a:pt x="100" y="1"/>
                    </a:lnTo>
                    <a:lnTo>
                      <a:pt x="119" y="7"/>
                    </a:lnTo>
                    <a:lnTo>
                      <a:pt x="106" y="6"/>
                    </a:lnTo>
                    <a:lnTo>
                      <a:pt x="88" y="3"/>
                    </a:lnTo>
                    <a:lnTo>
                      <a:pt x="49" y="13"/>
                    </a:lnTo>
                    <a:lnTo>
                      <a:pt x="28" y="18"/>
                    </a:lnTo>
                    <a:lnTo>
                      <a:pt x="4" y="22"/>
                    </a:lnTo>
                    <a:lnTo>
                      <a:pt x="0" y="18"/>
                    </a:lnTo>
                    <a:lnTo>
                      <a:pt x="26" y="14"/>
                    </a:lnTo>
                    <a:lnTo>
                      <a:pt x="57" y="7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2" name="Freeform 124"/>
              <p:cNvSpPr>
                <a:spLocks/>
              </p:cNvSpPr>
              <p:nvPr/>
            </p:nvSpPr>
            <p:spPr bwMode="auto">
              <a:xfrm>
                <a:off x="2687" y="2228"/>
                <a:ext cx="7" cy="2"/>
              </a:xfrm>
              <a:custGeom>
                <a:avLst/>
                <a:gdLst/>
                <a:ahLst/>
                <a:cxnLst>
                  <a:cxn ang="0">
                    <a:pos x="48" y="5"/>
                  </a:cxn>
                  <a:cxn ang="0">
                    <a:pos x="42" y="11"/>
                  </a:cxn>
                  <a:cxn ang="0">
                    <a:pos x="25" y="8"/>
                  </a:cxn>
                  <a:cxn ang="0">
                    <a:pos x="6" y="8"/>
                  </a:cxn>
                  <a:cxn ang="0">
                    <a:pos x="0" y="0"/>
                  </a:cxn>
                  <a:cxn ang="0">
                    <a:pos x="14" y="3"/>
                  </a:cxn>
                  <a:cxn ang="0">
                    <a:pos x="48" y="5"/>
                  </a:cxn>
                </a:cxnLst>
                <a:rect l="0" t="0" r="r" b="b"/>
                <a:pathLst>
                  <a:path w="48" h="11">
                    <a:moveTo>
                      <a:pt x="48" y="5"/>
                    </a:moveTo>
                    <a:lnTo>
                      <a:pt x="42" y="11"/>
                    </a:lnTo>
                    <a:lnTo>
                      <a:pt x="25" y="8"/>
                    </a:lnTo>
                    <a:lnTo>
                      <a:pt x="6" y="8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48" y="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3" name="Freeform 125"/>
              <p:cNvSpPr>
                <a:spLocks/>
              </p:cNvSpPr>
              <p:nvPr/>
            </p:nvSpPr>
            <p:spPr bwMode="auto">
              <a:xfrm>
                <a:off x="2707" y="2227"/>
                <a:ext cx="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10" y="21"/>
                  </a:cxn>
                  <a:cxn ang="0">
                    <a:pos x="0" y="0"/>
                  </a:cxn>
                </a:cxnLst>
                <a:rect l="0" t="0" r="r" b="b"/>
                <a:pathLst>
                  <a:path w="10" h="21">
                    <a:moveTo>
                      <a:pt x="0" y="0"/>
                    </a:moveTo>
                    <a:lnTo>
                      <a:pt x="0" y="6"/>
                    </a:lnTo>
                    <a:lnTo>
                      <a:pt x="2" y="16"/>
                    </a:lnTo>
                    <a:lnTo>
                      <a:pt x="10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4" name="Freeform 126"/>
              <p:cNvSpPr>
                <a:spLocks/>
              </p:cNvSpPr>
              <p:nvPr/>
            </p:nvSpPr>
            <p:spPr bwMode="auto">
              <a:xfrm>
                <a:off x="2702" y="2234"/>
                <a:ext cx="2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9" y="11"/>
                  </a:cxn>
                  <a:cxn ang="0">
                    <a:pos x="0" y="0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2" y="6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5" name="Freeform 127"/>
              <p:cNvSpPr>
                <a:spLocks/>
              </p:cNvSpPr>
              <p:nvPr/>
            </p:nvSpPr>
            <p:spPr bwMode="auto">
              <a:xfrm>
                <a:off x="2678" y="2224"/>
                <a:ext cx="3" cy="4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8"/>
                  </a:cxn>
                  <a:cxn ang="0">
                    <a:pos x="19" y="15"/>
                  </a:cxn>
                  <a:cxn ang="0">
                    <a:pos x="0" y="27"/>
                  </a:cxn>
                  <a:cxn ang="0">
                    <a:pos x="23" y="0"/>
                  </a:cxn>
                </a:cxnLst>
                <a:rect l="0" t="0" r="r" b="b"/>
                <a:pathLst>
                  <a:path w="23" h="27">
                    <a:moveTo>
                      <a:pt x="23" y="0"/>
                    </a:moveTo>
                    <a:lnTo>
                      <a:pt x="19" y="8"/>
                    </a:lnTo>
                    <a:lnTo>
                      <a:pt x="19" y="15"/>
                    </a:lnTo>
                    <a:lnTo>
                      <a:pt x="0" y="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6" name="Freeform 128"/>
              <p:cNvSpPr>
                <a:spLocks/>
              </p:cNvSpPr>
              <p:nvPr/>
            </p:nvSpPr>
            <p:spPr bwMode="auto">
              <a:xfrm>
                <a:off x="2665" y="2224"/>
                <a:ext cx="10" cy="10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59" y="22"/>
                  </a:cxn>
                  <a:cxn ang="0">
                    <a:pos x="44" y="41"/>
                  </a:cxn>
                  <a:cxn ang="0">
                    <a:pos x="0" y="73"/>
                  </a:cxn>
                  <a:cxn ang="0">
                    <a:pos x="41" y="34"/>
                  </a:cxn>
                  <a:cxn ang="0">
                    <a:pos x="71" y="0"/>
                  </a:cxn>
                </a:cxnLst>
                <a:rect l="0" t="0" r="r" b="b"/>
                <a:pathLst>
                  <a:path w="71" h="73">
                    <a:moveTo>
                      <a:pt x="71" y="0"/>
                    </a:moveTo>
                    <a:lnTo>
                      <a:pt x="59" y="22"/>
                    </a:lnTo>
                    <a:lnTo>
                      <a:pt x="44" y="41"/>
                    </a:lnTo>
                    <a:lnTo>
                      <a:pt x="0" y="73"/>
                    </a:lnTo>
                    <a:lnTo>
                      <a:pt x="41" y="34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7" name="Freeform 129"/>
              <p:cNvSpPr>
                <a:spLocks/>
              </p:cNvSpPr>
              <p:nvPr/>
            </p:nvSpPr>
            <p:spPr bwMode="auto">
              <a:xfrm>
                <a:off x="2660" y="2238"/>
                <a:ext cx="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19"/>
                  </a:cxn>
                  <a:cxn ang="0">
                    <a:pos x="13" y="37"/>
                  </a:cxn>
                  <a:cxn ang="0">
                    <a:pos x="14" y="53"/>
                  </a:cxn>
                  <a:cxn ang="0">
                    <a:pos x="16" y="30"/>
                  </a:cxn>
                  <a:cxn ang="0">
                    <a:pos x="14" y="14"/>
                  </a:cxn>
                  <a:cxn ang="0">
                    <a:pos x="0" y="0"/>
                  </a:cxn>
                </a:cxnLst>
                <a:rect l="0" t="0" r="r" b="b"/>
                <a:pathLst>
                  <a:path w="16" h="53">
                    <a:moveTo>
                      <a:pt x="0" y="0"/>
                    </a:moveTo>
                    <a:lnTo>
                      <a:pt x="10" y="19"/>
                    </a:lnTo>
                    <a:lnTo>
                      <a:pt x="13" y="37"/>
                    </a:lnTo>
                    <a:lnTo>
                      <a:pt x="14" y="53"/>
                    </a:lnTo>
                    <a:lnTo>
                      <a:pt x="16" y="30"/>
                    </a:lnTo>
                    <a:lnTo>
                      <a:pt x="1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58" name="Freeform 130"/>
              <p:cNvSpPr>
                <a:spLocks/>
              </p:cNvSpPr>
              <p:nvPr/>
            </p:nvSpPr>
            <p:spPr bwMode="auto">
              <a:xfrm>
                <a:off x="2684" y="2231"/>
                <a:ext cx="1" cy="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8"/>
                  </a:cxn>
                  <a:cxn ang="0">
                    <a:pos x="8" y="19"/>
                  </a:cxn>
                  <a:cxn ang="0">
                    <a:pos x="2" y="0"/>
                  </a:cxn>
                </a:cxnLst>
                <a:rect l="0" t="0" r="r" b="b"/>
                <a:pathLst>
                  <a:path w="8" h="19">
                    <a:moveTo>
                      <a:pt x="2" y="0"/>
                    </a:moveTo>
                    <a:lnTo>
                      <a:pt x="0" y="8"/>
                    </a:lnTo>
                    <a:lnTo>
                      <a:pt x="8" y="1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Group 131"/>
            <p:cNvGrpSpPr>
              <a:grpSpLocks/>
            </p:cNvGrpSpPr>
            <p:nvPr/>
          </p:nvGrpSpPr>
          <p:grpSpPr bwMode="auto">
            <a:xfrm flipH="1">
              <a:off x="3730" y="2363"/>
              <a:ext cx="365" cy="408"/>
              <a:chOff x="2511" y="2128"/>
              <a:chExt cx="146" cy="168"/>
            </a:xfrm>
          </p:grpSpPr>
          <p:sp>
            <p:nvSpPr>
              <p:cNvPr id="739460" name="Freeform 132"/>
              <p:cNvSpPr>
                <a:spLocks/>
              </p:cNvSpPr>
              <p:nvPr/>
            </p:nvSpPr>
            <p:spPr bwMode="auto">
              <a:xfrm>
                <a:off x="2590" y="2128"/>
                <a:ext cx="5" cy="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3" y="7"/>
                  </a:cxn>
                  <a:cxn ang="0">
                    <a:pos x="14" y="10"/>
                  </a:cxn>
                  <a:cxn ang="0">
                    <a:pos x="5" y="15"/>
                  </a:cxn>
                  <a:cxn ang="0">
                    <a:pos x="0" y="23"/>
                  </a:cxn>
                  <a:cxn ang="0">
                    <a:pos x="8" y="20"/>
                  </a:cxn>
                  <a:cxn ang="0">
                    <a:pos x="23" y="16"/>
                  </a:cxn>
                  <a:cxn ang="0">
                    <a:pos x="32" y="0"/>
                  </a:cxn>
                </a:cxnLst>
                <a:rect l="0" t="0" r="r" b="b"/>
                <a:pathLst>
                  <a:path w="32" h="23">
                    <a:moveTo>
                      <a:pt x="32" y="0"/>
                    </a:moveTo>
                    <a:lnTo>
                      <a:pt x="23" y="7"/>
                    </a:lnTo>
                    <a:lnTo>
                      <a:pt x="14" y="10"/>
                    </a:lnTo>
                    <a:lnTo>
                      <a:pt x="5" y="15"/>
                    </a:lnTo>
                    <a:lnTo>
                      <a:pt x="0" y="23"/>
                    </a:lnTo>
                    <a:lnTo>
                      <a:pt x="8" y="20"/>
                    </a:lnTo>
                    <a:lnTo>
                      <a:pt x="23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1" name="Freeform 133"/>
              <p:cNvSpPr>
                <a:spLocks/>
              </p:cNvSpPr>
              <p:nvPr/>
            </p:nvSpPr>
            <p:spPr bwMode="auto">
              <a:xfrm>
                <a:off x="2592" y="2134"/>
                <a:ext cx="2" cy="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0" y="15"/>
                  </a:cxn>
                  <a:cxn ang="0">
                    <a:pos x="8" y="0"/>
                  </a:cxn>
                </a:cxnLst>
                <a:rect l="0" t="0" r="r" b="b"/>
                <a:pathLst>
                  <a:path w="8" h="15">
                    <a:moveTo>
                      <a:pt x="8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2" name="Freeform 134"/>
              <p:cNvSpPr>
                <a:spLocks/>
              </p:cNvSpPr>
              <p:nvPr/>
            </p:nvSpPr>
            <p:spPr bwMode="auto">
              <a:xfrm>
                <a:off x="2574" y="2150"/>
                <a:ext cx="39" cy="99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66" y="29"/>
                  </a:cxn>
                  <a:cxn ang="0">
                    <a:pos x="74" y="70"/>
                  </a:cxn>
                  <a:cxn ang="0">
                    <a:pos x="113" y="110"/>
                  </a:cxn>
                  <a:cxn ang="0">
                    <a:pos x="194" y="296"/>
                  </a:cxn>
                  <a:cxn ang="0">
                    <a:pos x="239" y="466"/>
                  </a:cxn>
                  <a:cxn ang="0">
                    <a:pos x="274" y="693"/>
                  </a:cxn>
                  <a:cxn ang="0">
                    <a:pos x="161" y="592"/>
                  </a:cxn>
                  <a:cxn ang="0">
                    <a:pos x="0" y="90"/>
                  </a:cxn>
                  <a:cxn ang="0">
                    <a:pos x="40" y="0"/>
                  </a:cxn>
                </a:cxnLst>
                <a:rect l="0" t="0" r="r" b="b"/>
                <a:pathLst>
                  <a:path w="274" h="693">
                    <a:moveTo>
                      <a:pt x="40" y="0"/>
                    </a:moveTo>
                    <a:lnTo>
                      <a:pt x="66" y="29"/>
                    </a:lnTo>
                    <a:lnTo>
                      <a:pt x="74" y="70"/>
                    </a:lnTo>
                    <a:lnTo>
                      <a:pt x="113" y="110"/>
                    </a:lnTo>
                    <a:lnTo>
                      <a:pt x="194" y="296"/>
                    </a:lnTo>
                    <a:lnTo>
                      <a:pt x="239" y="466"/>
                    </a:lnTo>
                    <a:lnTo>
                      <a:pt x="274" y="693"/>
                    </a:lnTo>
                    <a:lnTo>
                      <a:pt x="161" y="592"/>
                    </a:lnTo>
                    <a:lnTo>
                      <a:pt x="0" y="9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40000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3" name="Freeform 135"/>
              <p:cNvSpPr>
                <a:spLocks/>
              </p:cNvSpPr>
              <p:nvPr/>
            </p:nvSpPr>
            <p:spPr bwMode="auto">
              <a:xfrm>
                <a:off x="2511" y="2131"/>
                <a:ext cx="146" cy="165"/>
              </a:xfrm>
              <a:custGeom>
                <a:avLst/>
                <a:gdLst/>
                <a:ahLst/>
                <a:cxnLst>
                  <a:cxn ang="0">
                    <a:pos x="189" y="60"/>
                  </a:cxn>
                  <a:cxn ang="0">
                    <a:pos x="221" y="0"/>
                  </a:cxn>
                  <a:cxn ang="0">
                    <a:pos x="471" y="104"/>
                  </a:cxn>
                  <a:cxn ang="0">
                    <a:pos x="482" y="185"/>
                  </a:cxn>
                  <a:cxn ang="0">
                    <a:pos x="503" y="214"/>
                  </a:cxn>
                  <a:cxn ang="0">
                    <a:pos x="531" y="246"/>
                  </a:cxn>
                  <a:cxn ang="0">
                    <a:pos x="547" y="304"/>
                  </a:cxn>
                  <a:cxn ang="0">
                    <a:pos x="603" y="437"/>
                  </a:cxn>
                  <a:cxn ang="0">
                    <a:pos x="648" y="595"/>
                  </a:cxn>
                  <a:cxn ang="0">
                    <a:pos x="668" y="700"/>
                  </a:cxn>
                  <a:cxn ang="0">
                    <a:pos x="869" y="704"/>
                  </a:cxn>
                  <a:cxn ang="0">
                    <a:pos x="902" y="725"/>
                  </a:cxn>
                  <a:cxn ang="0">
                    <a:pos x="994" y="725"/>
                  </a:cxn>
                  <a:cxn ang="0">
                    <a:pos x="1020" y="766"/>
                  </a:cxn>
                  <a:cxn ang="0">
                    <a:pos x="1023" y="814"/>
                  </a:cxn>
                  <a:cxn ang="0">
                    <a:pos x="1015" y="858"/>
                  </a:cxn>
                  <a:cxn ang="0">
                    <a:pos x="929" y="874"/>
                  </a:cxn>
                  <a:cxn ang="0">
                    <a:pos x="889" y="935"/>
                  </a:cxn>
                  <a:cxn ang="0">
                    <a:pos x="809" y="955"/>
                  </a:cxn>
                  <a:cxn ang="0">
                    <a:pos x="749" y="955"/>
                  </a:cxn>
                  <a:cxn ang="0">
                    <a:pos x="681" y="968"/>
                  </a:cxn>
                  <a:cxn ang="0">
                    <a:pos x="677" y="996"/>
                  </a:cxn>
                  <a:cxn ang="0">
                    <a:pos x="681" y="1056"/>
                  </a:cxn>
                  <a:cxn ang="0">
                    <a:pos x="673" y="1097"/>
                  </a:cxn>
                  <a:cxn ang="0">
                    <a:pos x="636" y="1102"/>
                  </a:cxn>
                  <a:cxn ang="0">
                    <a:pos x="591" y="1110"/>
                  </a:cxn>
                  <a:cxn ang="0">
                    <a:pos x="547" y="1151"/>
                  </a:cxn>
                  <a:cxn ang="0">
                    <a:pos x="495" y="1151"/>
                  </a:cxn>
                  <a:cxn ang="0">
                    <a:pos x="447" y="1146"/>
                  </a:cxn>
                  <a:cxn ang="0">
                    <a:pos x="374" y="1122"/>
                  </a:cxn>
                  <a:cxn ang="0">
                    <a:pos x="294" y="1130"/>
                  </a:cxn>
                  <a:cxn ang="0">
                    <a:pos x="213" y="1154"/>
                  </a:cxn>
                  <a:cxn ang="0">
                    <a:pos x="136" y="1137"/>
                  </a:cxn>
                  <a:cxn ang="0">
                    <a:pos x="84" y="1077"/>
                  </a:cxn>
                  <a:cxn ang="0">
                    <a:pos x="88" y="1012"/>
                  </a:cxn>
                  <a:cxn ang="0">
                    <a:pos x="68" y="932"/>
                  </a:cxn>
                  <a:cxn ang="0">
                    <a:pos x="57" y="826"/>
                  </a:cxn>
                  <a:cxn ang="0">
                    <a:pos x="32" y="729"/>
                  </a:cxn>
                  <a:cxn ang="0">
                    <a:pos x="0" y="584"/>
                  </a:cxn>
                  <a:cxn ang="0">
                    <a:pos x="4" y="437"/>
                  </a:cxn>
                  <a:cxn ang="0">
                    <a:pos x="4" y="307"/>
                  </a:cxn>
                  <a:cxn ang="0">
                    <a:pos x="12" y="218"/>
                  </a:cxn>
                  <a:cxn ang="0">
                    <a:pos x="32" y="178"/>
                  </a:cxn>
                  <a:cxn ang="0">
                    <a:pos x="77" y="145"/>
                  </a:cxn>
                  <a:cxn ang="0">
                    <a:pos x="129" y="92"/>
                  </a:cxn>
                  <a:cxn ang="0">
                    <a:pos x="189" y="60"/>
                  </a:cxn>
                </a:cxnLst>
                <a:rect l="0" t="0" r="r" b="b"/>
                <a:pathLst>
                  <a:path w="1023" h="1154">
                    <a:moveTo>
                      <a:pt x="189" y="60"/>
                    </a:moveTo>
                    <a:lnTo>
                      <a:pt x="221" y="0"/>
                    </a:lnTo>
                    <a:lnTo>
                      <a:pt x="471" y="104"/>
                    </a:lnTo>
                    <a:lnTo>
                      <a:pt x="482" y="185"/>
                    </a:lnTo>
                    <a:lnTo>
                      <a:pt x="503" y="214"/>
                    </a:lnTo>
                    <a:lnTo>
                      <a:pt x="531" y="246"/>
                    </a:lnTo>
                    <a:lnTo>
                      <a:pt x="547" y="304"/>
                    </a:lnTo>
                    <a:lnTo>
                      <a:pt x="603" y="437"/>
                    </a:lnTo>
                    <a:lnTo>
                      <a:pt x="648" y="595"/>
                    </a:lnTo>
                    <a:lnTo>
                      <a:pt x="668" y="700"/>
                    </a:lnTo>
                    <a:lnTo>
                      <a:pt x="869" y="704"/>
                    </a:lnTo>
                    <a:lnTo>
                      <a:pt x="902" y="725"/>
                    </a:lnTo>
                    <a:lnTo>
                      <a:pt x="994" y="725"/>
                    </a:lnTo>
                    <a:lnTo>
                      <a:pt x="1020" y="766"/>
                    </a:lnTo>
                    <a:lnTo>
                      <a:pt x="1023" y="814"/>
                    </a:lnTo>
                    <a:lnTo>
                      <a:pt x="1015" y="858"/>
                    </a:lnTo>
                    <a:lnTo>
                      <a:pt x="929" y="874"/>
                    </a:lnTo>
                    <a:lnTo>
                      <a:pt x="889" y="935"/>
                    </a:lnTo>
                    <a:lnTo>
                      <a:pt x="809" y="955"/>
                    </a:lnTo>
                    <a:lnTo>
                      <a:pt x="749" y="955"/>
                    </a:lnTo>
                    <a:lnTo>
                      <a:pt x="681" y="968"/>
                    </a:lnTo>
                    <a:lnTo>
                      <a:pt x="677" y="996"/>
                    </a:lnTo>
                    <a:lnTo>
                      <a:pt x="681" y="1056"/>
                    </a:lnTo>
                    <a:lnTo>
                      <a:pt x="673" y="1097"/>
                    </a:lnTo>
                    <a:lnTo>
                      <a:pt x="636" y="1102"/>
                    </a:lnTo>
                    <a:lnTo>
                      <a:pt x="591" y="1110"/>
                    </a:lnTo>
                    <a:lnTo>
                      <a:pt x="547" y="1151"/>
                    </a:lnTo>
                    <a:lnTo>
                      <a:pt x="495" y="1151"/>
                    </a:lnTo>
                    <a:lnTo>
                      <a:pt x="447" y="1146"/>
                    </a:lnTo>
                    <a:lnTo>
                      <a:pt x="374" y="1122"/>
                    </a:lnTo>
                    <a:lnTo>
                      <a:pt x="294" y="1130"/>
                    </a:lnTo>
                    <a:lnTo>
                      <a:pt x="213" y="1154"/>
                    </a:lnTo>
                    <a:lnTo>
                      <a:pt x="136" y="1137"/>
                    </a:lnTo>
                    <a:lnTo>
                      <a:pt x="84" y="1077"/>
                    </a:lnTo>
                    <a:lnTo>
                      <a:pt x="88" y="1012"/>
                    </a:lnTo>
                    <a:lnTo>
                      <a:pt x="68" y="932"/>
                    </a:lnTo>
                    <a:lnTo>
                      <a:pt x="57" y="826"/>
                    </a:lnTo>
                    <a:lnTo>
                      <a:pt x="32" y="729"/>
                    </a:lnTo>
                    <a:lnTo>
                      <a:pt x="0" y="584"/>
                    </a:lnTo>
                    <a:lnTo>
                      <a:pt x="4" y="437"/>
                    </a:lnTo>
                    <a:lnTo>
                      <a:pt x="4" y="307"/>
                    </a:lnTo>
                    <a:lnTo>
                      <a:pt x="12" y="218"/>
                    </a:lnTo>
                    <a:lnTo>
                      <a:pt x="32" y="178"/>
                    </a:lnTo>
                    <a:lnTo>
                      <a:pt x="77" y="145"/>
                    </a:lnTo>
                    <a:lnTo>
                      <a:pt x="129" y="92"/>
                    </a:lnTo>
                    <a:lnTo>
                      <a:pt x="189" y="60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4" name="Freeform 136"/>
              <p:cNvSpPr>
                <a:spLocks/>
              </p:cNvSpPr>
              <p:nvPr/>
            </p:nvSpPr>
            <p:spPr bwMode="auto">
              <a:xfrm>
                <a:off x="2514" y="2141"/>
                <a:ext cx="92" cy="154"/>
              </a:xfrm>
              <a:custGeom>
                <a:avLst/>
                <a:gdLst/>
                <a:ahLst/>
                <a:cxnLst>
                  <a:cxn ang="0">
                    <a:pos x="562" y="888"/>
                  </a:cxn>
                  <a:cxn ang="0">
                    <a:pos x="410" y="877"/>
                  </a:cxn>
                  <a:cxn ang="0">
                    <a:pos x="280" y="836"/>
                  </a:cxn>
                  <a:cxn ang="0">
                    <a:pos x="228" y="740"/>
                  </a:cxn>
                  <a:cxn ang="0">
                    <a:pos x="244" y="675"/>
                  </a:cxn>
                  <a:cxn ang="0">
                    <a:pos x="145" y="538"/>
                  </a:cxn>
                  <a:cxn ang="0">
                    <a:pos x="237" y="598"/>
                  </a:cxn>
                  <a:cxn ang="0">
                    <a:pos x="188" y="477"/>
                  </a:cxn>
                  <a:cxn ang="0">
                    <a:pos x="108" y="318"/>
                  </a:cxn>
                  <a:cxn ang="0">
                    <a:pos x="228" y="452"/>
                  </a:cxn>
                  <a:cxn ang="0">
                    <a:pos x="244" y="242"/>
                  </a:cxn>
                  <a:cxn ang="0">
                    <a:pos x="304" y="169"/>
                  </a:cxn>
                  <a:cxn ang="0">
                    <a:pos x="390" y="137"/>
                  </a:cxn>
                  <a:cxn ang="0">
                    <a:pos x="224" y="80"/>
                  </a:cxn>
                  <a:cxn ang="0">
                    <a:pos x="149" y="145"/>
                  </a:cxn>
                  <a:cxn ang="0">
                    <a:pos x="197" y="80"/>
                  </a:cxn>
                  <a:cxn ang="0">
                    <a:pos x="289" y="53"/>
                  </a:cxn>
                  <a:cxn ang="0">
                    <a:pos x="224" y="28"/>
                  </a:cxn>
                  <a:cxn ang="0">
                    <a:pos x="168" y="0"/>
                  </a:cxn>
                  <a:cxn ang="0">
                    <a:pos x="93" y="60"/>
                  </a:cxn>
                  <a:cxn ang="0">
                    <a:pos x="25" y="116"/>
                  </a:cxn>
                  <a:cxn ang="0">
                    <a:pos x="0" y="215"/>
                  </a:cxn>
                  <a:cxn ang="0">
                    <a:pos x="4" y="403"/>
                  </a:cxn>
                  <a:cxn ang="0">
                    <a:pos x="28" y="626"/>
                  </a:cxn>
                  <a:cxn ang="0">
                    <a:pos x="65" y="844"/>
                  </a:cxn>
                  <a:cxn ang="0">
                    <a:pos x="81" y="982"/>
                  </a:cxn>
                  <a:cxn ang="0">
                    <a:pos x="117" y="1046"/>
                  </a:cxn>
                  <a:cxn ang="0">
                    <a:pos x="201" y="1075"/>
                  </a:cxn>
                  <a:cxn ang="0">
                    <a:pos x="257" y="1059"/>
                  </a:cxn>
                  <a:cxn ang="0">
                    <a:pos x="300" y="1003"/>
                  </a:cxn>
                  <a:cxn ang="0">
                    <a:pos x="318" y="985"/>
                  </a:cxn>
                  <a:cxn ang="0">
                    <a:pos x="386" y="1043"/>
                  </a:cxn>
                  <a:cxn ang="0">
                    <a:pos x="470" y="1063"/>
                  </a:cxn>
                  <a:cxn ang="0">
                    <a:pos x="538" y="1051"/>
                  </a:cxn>
                  <a:cxn ang="0">
                    <a:pos x="494" y="1006"/>
                  </a:cxn>
                  <a:cxn ang="0">
                    <a:pos x="422" y="929"/>
                  </a:cxn>
                  <a:cxn ang="0">
                    <a:pos x="534" y="994"/>
                  </a:cxn>
                  <a:cxn ang="0">
                    <a:pos x="626" y="1022"/>
                  </a:cxn>
                  <a:cxn ang="0">
                    <a:pos x="646" y="982"/>
                  </a:cxn>
                </a:cxnLst>
                <a:rect l="0" t="0" r="r" b="b"/>
                <a:pathLst>
                  <a:path w="646" h="1075">
                    <a:moveTo>
                      <a:pt x="646" y="901"/>
                    </a:moveTo>
                    <a:lnTo>
                      <a:pt x="562" y="888"/>
                    </a:lnTo>
                    <a:lnTo>
                      <a:pt x="490" y="884"/>
                    </a:lnTo>
                    <a:lnTo>
                      <a:pt x="410" y="877"/>
                    </a:lnTo>
                    <a:lnTo>
                      <a:pt x="321" y="864"/>
                    </a:lnTo>
                    <a:lnTo>
                      <a:pt x="280" y="836"/>
                    </a:lnTo>
                    <a:lnTo>
                      <a:pt x="172" y="700"/>
                    </a:lnTo>
                    <a:lnTo>
                      <a:pt x="228" y="740"/>
                    </a:lnTo>
                    <a:lnTo>
                      <a:pt x="265" y="772"/>
                    </a:lnTo>
                    <a:lnTo>
                      <a:pt x="244" y="675"/>
                    </a:lnTo>
                    <a:lnTo>
                      <a:pt x="204" y="638"/>
                    </a:lnTo>
                    <a:lnTo>
                      <a:pt x="145" y="538"/>
                    </a:lnTo>
                    <a:lnTo>
                      <a:pt x="201" y="585"/>
                    </a:lnTo>
                    <a:lnTo>
                      <a:pt x="237" y="598"/>
                    </a:lnTo>
                    <a:lnTo>
                      <a:pt x="228" y="529"/>
                    </a:lnTo>
                    <a:lnTo>
                      <a:pt x="188" y="477"/>
                    </a:lnTo>
                    <a:lnTo>
                      <a:pt x="149" y="437"/>
                    </a:lnTo>
                    <a:lnTo>
                      <a:pt x="108" y="318"/>
                    </a:lnTo>
                    <a:lnTo>
                      <a:pt x="184" y="416"/>
                    </a:lnTo>
                    <a:lnTo>
                      <a:pt x="228" y="452"/>
                    </a:lnTo>
                    <a:lnTo>
                      <a:pt x="233" y="302"/>
                    </a:lnTo>
                    <a:lnTo>
                      <a:pt x="244" y="242"/>
                    </a:lnTo>
                    <a:lnTo>
                      <a:pt x="269" y="215"/>
                    </a:lnTo>
                    <a:lnTo>
                      <a:pt x="304" y="169"/>
                    </a:lnTo>
                    <a:lnTo>
                      <a:pt x="361" y="149"/>
                    </a:lnTo>
                    <a:lnTo>
                      <a:pt x="390" y="137"/>
                    </a:lnTo>
                    <a:lnTo>
                      <a:pt x="310" y="60"/>
                    </a:lnTo>
                    <a:lnTo>
                      <a:pt x="224" y="80"/>
                    </a:lnTo>
                    <a:lnTo>
                      <a:pt x="168" y="113"/>
                    </a:lnTo>
                    <a:lnTo>
                      <a:pt x="149" y="145"/>
                    </a:lnTo>
                    <a:lnTo>
                      <a:pt x="164" y="96"/>
                    </a:lnTo>
                    <a:lnTo>
                      <a:pt x="197" y="80"/>
                    </a:lnTo>
                    <a:lnTo>
                      <a:pt x="249" y="60"/>
                    </a:lnTo>
                    <a:lnTo>
                      <a:pt x="289" y="53"/>
                    </a:lnTo>
                    <a:lnTo>
                      <a:pt x="265" y="39"/>
                    </a:lnTo>
                    <a:lnTo>
                      <a:pt x="224" y="28"/>
                    </a:lnTo>
                    <a:lnTo>
                      <a:pt x="188" y="15"/>
                    </a:lnTo>
                    <a:lnTo>
                      <a:pt x="168" y="0"/>
                    </a:lnTo>
                    <a:lnTo>
                      <a:pt x="121" y="32"/>
                    </a:lnTo>
                    <a:lnTo>
                      <a:pt x="93" y="60"/>
                    </a:lnTo>
                    <a:lnTo>
                      <a:pt x="65" y="96"/>
                    </a:lnTo>
                    <a:lnTo>
                      <a:pt x="25" y="116"/>
                    </a:lnTo>
                    <a:lnTo>
                      <a:pt x="16" y="154"/>
                    </a:lnTo>
                    <a:lnTo>
                      <a:pt x="0" y="215"/>
                    </a:lnTo>
                    <a:lnTo>
                      <a:pt x="0" y="307"/>
                    </a:lnTo>
                    <a:lnTo>
                      <a:pt x="4" y="403"/>
                    </a:lnTo>
                    <a:lnTo>
                      <a:pt x="7" y="513"/>
                    </a:lnTo>
                    <a:lnTo>
                      <a:pt x="28" y="626"/>
                    </a:lnTo>
                    <a:lnTo>
                      <a:pt x="52" y="744"/>
                    </a:lnTo>
                    <a:lnTo>
                      <a:pt x="65" y="844"/>
                    </a:lnTo>
                    <a:lnTo>
                      <a:pt x="85" y="917"/>
                    </a:lnTo>
                    <a:lnTo>
                      <a:pt x="81" y="982"/>
                    </a:lnTo>
                    <a:lnTo>
                      <a:pt x="89" y="1018"/>
                    </a:lnTo>
                    <a:lnTo>
                      <a:pt x="117" y="1046"/>
                    </a:lnTo>
                    <a:lnTo>
                      <a:pt x="153" y="1070"/>
                    </a:lnTo>
                    <a:lnTo>
                      <a:pt x="201" y="1075"/>
                    </a:lnTo>
                    <a:lnTo>
                      <a:pt x="224" y="1063"/>
                    </a:lnTo>
                    <a:lnTo>
                      <a:pt x="257" y="1059"/>
                    </a:lnTo>
                    <a:lnTo>
                      <a:pt x="334" y="1043"/>
                    </a:lnTo>
                    <a:lnTo>
                      <a:pt x="300" y="1003"/>
                    </a:lnTo>
                    <a:lnTo>
                      <a:pt x="265" y="944"/>
                    </a:lnTo>
                    <a:lnTo>
                      <a:pt x="318" y="985"/>
                    </a:lnTo>
                    <a:lnTo>
                      <a:pt x="357" y="1022"/>
                    </a:lnTo>
                    <a:lnTo>
                      <a:pt x="386" y="1043"/>
                    </a:lnTo>
                    <a:lnTo>
                      <a:pt x="426" y="1063"/>
                    </a:lnTo>
                    <a:lnTo>
                      <a:pt x="470" y="1063"/>
                    </a:lnTo>
                    <a:lnTo>
                      <a:pt x="513" y="1063"/>
                    </a:lnTo>
                    <a:lnTo>
                      <a:pt x="538" y="1051"/>
                    </a:lnTo>
                    <a:lnTo>
                      <a:pt x="550" y="1039"/>
                    </a:lnTo>
                    <a:lnTo>
                      <a:pt x="494" y="1006"/>
                    </a:lnTo>
                    <a:lnTo>
                      <a:pt x="438" y="954"/>
                    </a:lnTo>
                    <a:lnTo>
                      <a:pt x="422" y="929"/>
                    </a:lnTo>
                    <a:lnTo>
                      <a:pt x="466" y="941"/>
                    </a:lnTo>
                    <a:lnTo>
                      <a:pt x="534" y="994"/>
                    </a:lnTo>
                    <a:lnTo>
                      <a:pt x="562" y="1018"/>
                    </a:lnTo>
                    <a:lnTo>
                      <a:pt x="626" y="1022"/>
                    </a:lnTo>
                    <a:lnTo>
                      <a:pt x="646" y="1010"/>
                    </a:lnTo>
                    <a:lnTo>
                      <a:pt x="646" y="982"/>
                    </a:lnTo>
                    <a:lnTo>
                      <a:pt x="646" y="90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5" name="Freeform 137"/>
              <p:cNvSpPr>
                <a:spLocks/>
              </p:cNvSpPr>
              <p:nvPr/>
            </p:nvSpPr>
            <p:spPr bwMode="auto">
              <a:xfrm>
                <a:off x="2520" y="2218"/>
                <a:ext cx="27" cy="70"/>
              </a:xfrm>
              <a:custGeom>
                <a:avLst/>
                <a:gdLst/>
                <a:ahLst/>
                <a:cxnLst>
                  <a:cxn ang="0">
                    <a:pos x="188" y="496"/>
                  </a:cxn>
                  <a:cxn ang="0">
                    <a:pos x="155" y="480"/>
                  </a:cxn>
                  <a:cxn ang="0">
                    <a:pos x="120" y="440"/>
                  </a:cxn>
                  <a:cxn ang="0">
                    <a:pos x="89" y="369"/>
                  </a:cxn>
                  <a:cxn ang="0">
                    <a:pos x="72" y="307"/>
                  </a:cxn>
                  <a:cxn ang="0">
                    <a:pos x="48" y="238"/>
                  </a:cxn>
                  <a:cxn ang="0">
                    <a:pos x="37" y="173"/>
                  </a:cxn>
                  <a:cxn ang="0">
                    <a:pos x="17" y="73"/>
                  </a:cxn>
                  <a:cxn ang="0">
                    <a:pos x="0" y="0"/>
                  </a:cxn>
                  <a:cxn ang="0">
                    <a:pos x="41" y="145"/>
                  </a:cxn>
                  <a:cxn ang="0">
                    <a:pos x="72" y="258"/>
                  </a:cxn>
                  <a:cxn ang="0">
                    <a:pos x="108" y="335"/>
                  </a:cxn>
                  <a:cxn ang="0">
                    <a:pos x="164" y="416"/>
                  </a:cxn>
                  <a:cxn ang="0">
                    <a:pos x="188" y="496"/>
                  </a:cxn>
                </a:cxnLst>
                <a:rect l="0" t="0" r="r" b="b"/>
                <a:pathLst>
                  <a:path w="188" h="496">
                    <a:moveTo>
                      <a:pt x="188" y="496"/>
                    </a:moveTo>
                    <a:lnTo>
                      <a:pt x="155" y="480"/>
                    </a:lnTo>
                    <a:lnTo>
                      <a:pt x="120" y="440"/>
                    </a:lnTo>
                    <a:lnTo>
                      <a:pt x="89" y="369"/>
                    </a:lnTo>
                    <a:lnTo>
                      <a:pt x="72" y="307"/>
                    </a:lnTo>
                    <a:lnTo>
                      <a:pt x="48" y="238"/>
                    </a:lnTo>
                    <a:lnTo>
                      <a:pt x="37" y="173"/>
                    </a:lnTo>
                    <a:lnTo>
                      <a:pt x="17" y="73"/>
                    </a:lnTo>
                    <a:lnTo>
                      <a:pt x="0" y="0"/>
                    </a:lnTo>
                    <a:lnTo>
                      <a:pt x="41" y="145"/>
                    </a:lnTo>
                    <a:lnTo>
                      <a:pt x="72" y="258"/>
                    </a:lnTo>
                    <a:lnTo>
                      <a:pt x="108" y="335"/>
                    </a:lnTo>
                    <a:lnTo>
                      <a:pt x="164" y="416"/>
                    </a:lnTo>
                    <a:lnTo>
                      <a:pt x="188" y="496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6" name="Freeform 138"/>
              <p:cNvSpPr>
                <a:spLocks/>
              </p:cNvSpPr>
              <p:nvPr/>
            </p:nvSpPr>
            <p:spPr bwMode="auto">
              <a:xfrm>
                <a:off x="2548" y="2160"/>
                <a:ext cx="107" cy="107"/>
              </a:xfrm>
              <a:custGeom>
                <a:avLst/>
                <a:gdLst/>
                <a:ahLst/>
                <a:cxnLst>
                  <a:cxn ang="0">
                    <a:pos x="225" y="27"/>
                  </a:cxn>
                  <a:cxn ang="0">
                    <a:pos x="290" y="137"/>
                  </a:cxn>
                  <a:cxn ang="0">
                    <a:pos x="277" y="244"/>
                  </a:cxn>
                  <a:cxn ang="0">
                    <a:pos x="285" y="366"/>
                  </a:cxn>
                  <a:cxn ang="0">
                    <a:pos x="285" y="399"/>
                  </a:cxn>
                  <a:cxn ang="0">
                    <a:pos x="277" y="440"/>
                  </a:cxn>
                  <a:cxn ang="0">
                    <a:pos x="310" y="468"/>
                  </a:cxn>
                  <a:cxn ang="0">
                    <a:pos x="337" y="500"/>
                  </a:cxn>
                  <a:cxn ang="0">
                    <a:pos x="386" y="500"/>
                  </a:cxn>
                  <a:cxn ang="0">
                    <a:pos x="555" y="508"/>
                  </a:cxn>
                  <a:cxn ang="0">
                    <a:pos x="640" y="533"/>
                  </a:cxn>
                  <a:cxn ang="0">
                    <a:pos x="747" y="561"/>
                  </a:cxn>
                  <a:cxn ang="0">
                    <a:pos x="743" y="646"/>
                  </a:cxn>
                  <a:cxn ang="0">
                    <a:pos x="679" y="628"/>
                  </a:cxn>
                  <a:cxn ang="0">
                    <a:pos x="663" y="588"/>
                  </a:cxn>
                  <a:cxn ang="0">
                    <a:pos x="655" y="662"/>
                  </a:cxn>
                  <a:cxn ang="0">
                    <a:pos x="611" y="718"/>
                  </a:cxn>
                  <a:cxn ang="0">
                    <a:pos x="491" y="743"/>
                  </a:cxn>
                  <a:cxn ang="0">
                    <a:pos x="507" y="702"/>
                  </a:cxn>
                  <a:cxn ang="0">
                    <a:pos x="570" y="628"/>
                  </a:cxn>
                  <a:cxn ang="0">
                    <a:pos x="519" y="597"/>
                  </a:cxn>
                  <a:cxn ang="0">
                    <a:pos x="491" y="666"/>
                  </a:cxn>
                  <a:cxn ang="0">
                    <a:pos x="407" y="739"/>
                  </a:cxn>
                  <a:cxn ang="0">
                    <a:pos x="294" y="739"/>
                  </a:cxn>
                  <a:cxn ang="0">
                    <a:pos x="419" y="653"/>
                  </a:cxn>
                  <a:cxn ang="0">
                    <a:pos x="471" y="597"/>
                  </a:cxn>
                  <a:cxn ang="0">
                    <a:pos x="443" y="568"/>
                  </a:cxn>
                  <a:cxn ang="0">
                    <a:pos x="398" y="625"/>
                  </a:cxn>
                  <a:cxn ang="0">
                    <a:pos x="318" y="687"/>
                  </a:cxn>
                  <a:cxn ang="0">
                    <a:pos x="250" y="722"/>
                  </a:cxn>
                  <a:cxn ang="0">
                    <a:pos x="161" y="730"/>
                  </a:cxn>
                  <a:cxn ang="0">
                    <a:pos x="217" y="687"/>
                  </a:cxn>
                  <a:cxn ang="0">
                    <a:pos x="285" y="628"/>
                  </a:cxn>
                  <a:cxn ang="0">
                    <a:pos x="266" y="597"/>
                  </a:cxn>
                  <a:cxn ang="0">
                    <a:pos x="233" y="649"/>
                  </a:cxn>
                  <a:cxn ang="0">
                    <a:pos x="165" y="699"/>
                  </a:cxn>
                  <a:cxn ang="0">
                    <a:pos x="81" y="706"/>
                  </a:cxn>
                  <a:cxn ang="0">
                    <a:pos x="37" y="636"/>
                  </a:cxn>
                  <a:cxn ang="0">
                    <a:pos x="189" y="613"/>
                  </a:cxn>
                  <a:cxn ang="0">
                    <a:pos x="281" y="558"/>
                  </a:cxn>
                  <a:cxn ang="0">
                    <a:pos x="298" y="508"/>
                  </a:cxn>
                  <a:cxn ang="0">
                    <a:pos x="261" y="533"/>
                  </a:cxn>
                  <a:cxn ang="0">
                    <a:pos x="157" y="601"/>
                  </a:cxn>
                  <a:cxn ang="0">
                    <a:pos x="37" y="636"/>
                  </a:cxn>
                  <a:cxn ang="0">
                    <a:pos x="13" y="492"/>
                  </a:cxn>
                  <a:cxn ang="0">
                    <a:pos x="81" y="476"/>
                  </a:cxn>
                  <a:cxn ang="0">
                    <a:pos x="225" y="488"/>
                  </a:cxn>
                  <a:cxn ang="0">
                    <a:pos x="250" y="460"/>
                  </a:cxn>
                  <a:cxn ang="0">
                    <a:pos x="174" y="472"/>
                  </a:cxn>
                  <a:cxn ang="0">
                    <a:pos x="13" y="440"/>
                  </a:cxn>
                  <a:cxn ang="0">
                    <a:pos x="4" y="310"/>
                  </a:cxn>
                  <a:cxn ang="0">
                    <a:pos x="9" y="169"/>
                  </a:cxn>
                  <a:cxn ang="0">
                    <a:pos x="89" y="97"/>
                  </a:cxn>
                  <a:cxn ang="0">
                    <a:pos x="9" y="129"/>
                  </a:cxn>
                  <a:cxn ang="0">
                    <a:pos x="53" y="43"/>
                  </a:cxn>
                  <a:cxn ang="0">
                    <a:pos x="138" y="0"/>
                  </a:cxn>
                </a:cxnLst>
                <a:rect l="0" t="0" r="r" b="b"/>
                <a:pathLst>
                  <a:path w="747" h="747">
                    <a:moveTo>
                      <a:pt x="138" y="0"/>
                    </a:moveTo>
                    <a:lnTo>
                      <a:pt x="225" y="27"/>
                    </a:lnTo>
                    <a:lnTo>
                      <a:pt x="266" y="63"/>
                    </a:lnTo>
                    <a:lnTo>
                      <a:pt x="290" y="137"/>
                    </a:lnTo>
                    <a:lnTo>
                      <a:pt x="290" y="204"/>
                    </a:lnTo>
                    <a:lnTo>
                      <a:pt x="277" y="244"/>
                    </a:lnTo>
                    <a:lnTo>
                      <a:pt x="285" y="314"/>
                    </a:lnTo>
                    <a:lnTo>
                      <a:pt x="285" y="366"/>
                    </a:lnTo>
                    <a:lnTo>
                      <a:pt x="273" y="379"/>
                    </a:lnTo>
                    <a:lnTo>
                      <a:pt x="285" y="399"/>
                    </a:lnTo>
                    <a:lnTo>
                      <a:pt x="294" y="419"/>
                    </a:lnTo>
                    <a:lnTo>
                      <a:pt x="277" y="440"/>
                    </a:lnTo>
                    <a:lnTo>
                      <a:pt x="277" y="460"/>
                    </a:lnTo>
                    <a:lnTo>
                      <a:pt x="310" y="468"/>
                    </a:lnTo>
                    <a:lnTo>
                      <a:pt x="306" y="488"/>
                    </a:lnTo>
                    <a:lnTo>
                      <a:pt x="337" y="500"/>
                    </a:lnTo>
                    <a:lnTo>
                      <a:pt x="367" y="492"/>
                    </a:lnTo>
                    <a:lnTo>
                      <a:pt x="386" y="500"/>
                    </a:lnTo>
                    <a:lnTo>
                      <a:pt x="475" y="513"/>
                    </a:lnTo>
                    <a:lnTo>
                      <a:pt x="555" y="508"/>
                    </a:lnTo>
                    <a:lnTo>
                      <a:pt x="606" y="513"/>
                    </a:lnTo>
                    <a:lnTo>
                      <a:pt x="640" y="533"/>
                    </a:lnTo>
                    <a:lnTo>
                      <a:pt x="720" y="533"/>
                    </a:lnTo>
                    <a:lnTo>
                      <a:pt x="747" y="561"/>
                    </a:lnTo>
                    <a:lnTo>
                      <a:pt x="747" y="592"/>
                    </a:lnTo>
                    <a:lnTo>
                      <a:pt x="743" y="646"/>
                    </a:lnTo>
                    <a:lnTo>
                      <a:pt x="679" y="662"/>
                    </a:lnTo>
                    <a:lnTo>
                      <a:pt x="679" y="628"/>
                    </a:lnTo>
                    <a:lnTo>
                      <a:pt x="675" y="601"/>
                    </a:lnTo>
                    <a:lnTo>
                      <a:pt x="663" y="588"/>
                    </a:lnTo>
                    <a:lnTo>
                      <a:pt x="659" y="621"/>
                    </a:lnTo>
                    <a:lnTo>
                      <a:pt x="655" y="662"/>
                    </a:lnTo>
                    <a:lnTo>
                      <a:pt x="640" y="687"/>
                    </a:lnTo>
                    <a:lnTo>
                      <a:pt x="611" y="718"/>
                    </a:lnTo>
                    <a:lnTo>
                      <a:pt x="544" y="734"/>
                    </a:lnTo>
                    <a:lnTo>
                      <a:pt x="491" y="743"/>
                    </a:lnTo>
                    <a:lnTo>
                      <a:pt x="430" y="747"/>
                    </a:lnTo>
                    <a:lnTo>
                      <a:pt x="507" y="702"/>
                    </a:lnTo>
                    <a:lnTo>
                      <a:pt x="559" y="662"/>
                    </a:lnTo>
                    <a:lnTo>
                      <a:pt x="570" y="628"/>
                    </a:lnTo>
                    <a:lnTo>
                      <a:pt x="563" y="601"/>
                    </a:lnTo>
                    <a:lnTo>
                      <a:pt x="519" y="597"/>
                    </a:lnTo>
                    <a:lnTo>
                      <a:pt x="503" y="628"/>
                    </a:lnTo>
                    <a:lnTo>
                      <a:pt x="491" y="666"/>
                    </a:lnTo>
                    <a:lnTo>
                      <a:pt x="450" y="706"/>
                    </a:lnTo>
                    <a:lnTo>
                      <a:pt x="407" y="739"/>
                    </a:lnTo>
                    <a:lnTo>
                      <a:pt x="362" y="743"/>
                    </a:lnTo>
                    <a:lnTo>
                      <a:pt x="294" y="739"/>
                    </a:lnTo>
                    <a:lnTo>
                      <a:pt x="367" y="681"/>
                    </a:lnTo>
                    <a:lnTo>
                      <a:pt x="419" y="653"/>
                    </a:lnTo>
                    <a:lnTo>
                      <a:pt x="458" y="621"/>
                    </a:lnTo>
                    <a:lnTo>
                      <a:pt x="471" y="597"/>
                    </a:lnTo>
                    <a:lnTo>
                      <a:pt x="468" y="572"/>
                    </a:lnTo>
                    <a:lnTo>
                      <a:pt x="443" y="568"/>
                    </a:lnTo>
                    <a:lnTo>
                      <a:pt x="415" y="592"/>
                    </a:lnTo>
                    <a:lnTo>
                      <a:pt x="398" y="625"/>
                    </a:lnTo>
                    <a:lnTo>
                      <a:pt x="362" y="666"/>
                    </a:lnTo>
                    <a:lnTo>
                      <a:pt x="318" y="687"/>
                    </a:lnTo>
                    <a:lnTo>
                      <a:pt x="285" y="706"/>
                    </a:lnTo>
                    <a:lnTo>
                      <a:pt x="250" y="722"/>
                    </a:lnTo>
                    <a:lnTo>
                      <a:pt x="209" y="730"/>
                    </a:lnTo>
                    <a:lnTo>
                      <a:pt x="161" y="730"/>
                    </a:lnTo>
                    <a:lnTo>
                      <a:pt x="115" y="721"/>
                    </a:lnTo>
                    <a:lnTo>
                      <a:pt x="217" y="687"/>
                    </a:lnTo>
                    <a:lnTo>
                      <a:pt x="257" y="666"/>
                    </a:lnTo>
                    <a:lnTo>
                      <a:pt x="285" y="628"/>
                    </a:lnTo>
                    <a:lnTo>
                      <a:pt x="290" y="597"/>
                    </a:lnTo>
                    <a:lnTo>
                      <a:pt x="266" y="597"/>
                    </a:lnTo>
                    <a:lnTo>
                      <a:pt x="254" y="625"/>
                    </a:lnTo>
                    <a:lnTo>
                      <a:pt x="233" y="649"/>
                    </a:lnTo>
                    <a:lnTo>
                      <a:pt x="201" y="674"/>
                    </a:lnTo>
                    <a:lnTo>
                      <a:pt x="165" y="699"/>
                    </a:lnTo>
                    <a:lnTo>
                      <a:pt x="117" y="719"/>
                    </a:lnTo>
                    <a:lnTo>
                      <a:pt x="81" y="706"/>
                    </a:lnTo>
                    <a:lnTo>
                      <a:pt x="65" y="687"/>
                    </a:lnTo>
                    <a:lnTo>
                      <a:pt x="37" y="636"/>
                    </a:lnTo>
                    <a:lnTo>
                      <a:pt x="89" y="625"/>
                    </a:lnTo>
                    <a:lnTo>
                      <a:pt x="189" y="613"/>
                    </a:lnTo>
                    <a:lnTo>
                      <a:pt x="250" y="585"/>
                    </a:lnTo>
                    <a:lnTo>
                      <a:pt x="281" y="558"/>
                    </a:lnTo>
                    <a:lnTo>
                      <a:pt x="294" y="525"/>
                    </a:lnTo>
                    <a:lnTo>
                      <a:pt x="298" y="508"/>
                    </a:lnTo>
                    <a:lnTo>
                      <a:pt x="281" y="508"/>
                    </a:lnTo>
                    <a:lnTo>
                      <a:pt x="261" y="533"/>
                    </a:lnTo>
                    <a:lnTo>
                      <a:pt x="229" y="576"/>
                    </a:lnTo>
                    <a:lnTo>
                      <a:pt x="157" y="601"/>
                    </a:lnTo>
                    <a:lnTo>
                      <a:pt x="89" y="622"/>
                    </a:lnTo>
                    <a:lnTo>
                      <a:pt x="37" y="636"/>
                    </a:lnTo>
                    <a:lnTo>
                      <a:pt x="17" y="553"/>
                    </a:lnTo>
                    <a:lnTo>
                      <a:pt x="13" y="492"/>
                    </a:lnTo>
                    <a:lnTo>
                      <a:pt x="13" y="439"/>
                    </a:lnTo>
                    <a:lnTo>
                      <a:pt x="81" y="476"/>
                    </a:lnTo>
                    <a:lnTo>
                      <a:pt x="161" y="492"/>
                    </a:lnTo>
                    <a:lnTo>
                      <a:pt x="225" y="488"/>
                    </a:lnTo>
                    <a:lnTo>
                      <a:pt x="242" y="481"/>
                    </a:lnTo>
                    <a:lnTo>
                      <a:pt x="250" y="460"/>
                    </a:lnTo>
                    <a:lnTo>
                      <a:pt x="213" y="460"/>
                    </a:lnTo>
                    <a:lnTo>
                      <a:pt x="174" y="472"/>
                    </a:lnTo>
                    <a:lnTo>
                      <a:pt x="79" y="476"/>
                    </a:lnTo>
                    <a:lnTo>
                      <a:pt x="13" y="440"/>
                    </a:lnTo>
                    <a:lnTo>
                      <a:pt x="9" y="363"/>
                    </a:lnTo>
                    <a:lnTo>
                      <a:pt x="4" y="310"/>
                    </a:lnTo>
                    <a:lnTo>
                      <a:pt x="0" y="258"/>
                    </a:lnTo>
                    <a:lnTo>
                      <a:pt x="9" y="169"/>
                    </a:lnTo>
                    <a:lnTo>
                      <a:pt x="29" y="137"/>
                    </a:lnTo>
                    <a:lnTo>
                      <a:pt x="89" y="97"/>
                    </a:lnTo>
                    <a:lnTo>
                      <a:pt x="70" y="101"/>
                    </a:lnTo>
                    <a:lnTo>
                      <a:pt x="9" y="129"/>
                    </a:lnTo>
                    <a:lnTo>
                      <a:pt x="33" y="72"/>
                    </a:lnTo>
                    <a:lnTo>
                      <a:pt x="53" y="43"/>
                    </a:lnTo>
                    <a:lnTo>
                      <a:pt x="70" y="2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7" name="Freeform 139"/>
              <p:cNvSpPr>
                <a:spLocks/>
              </p:cNvSpPr>
              <p:nvPr/>
            </p:nvSpPr>
            <p:spPr bwMode="auto">
              <a:xfrm>
                <a:off x="2555" y="2200"/>
                <a:ext cx="27" cy="24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188" y="13"/>
                  </a:cxn>
                  <a:cxn ang="0">
                    <a:pos x="163" y="46"/>
                  </a:cxn>
                  <a:cxn ang="0">
                    <a:pos x="141" y="64"/>
                  </a:cxn>
                  <a:cxn ang="0">
                    <a:pos x="90" y="101"/>
                  </a:cxn>
                  <a:cxn ang="0">
                    <a:pos x="69" y="117"/>
                  </a:cxn>
                  <a:cxn ang="0">
                    <a:pos x="23" y="153"/>
                  </a:cxn>
                  <a:cxn ang="0">
                    <a:pos x="74" y="136"/>
                  </a:cxn>
                  <a:cxn ang="0">
                    <a:pos x="125" y="121"/>
                  </a:cxn>
                  <a:cxn ang="0">
                    <a:pos x="177" y="117"/>
                  </a:cxn>
                  <a:cxn ang="0">
                    <a:pos x="173" y="132"/>
                  </a:cxn>
                  <a:cxn ang="0">
                    <a:pos x="90" y="148"/>
                  </a:cxn>
                  <a:cxn ang="0">
                    <a:pos x="47" y="165"/>
                  </a:cxn>
                  <a:cxn ang="0">
                    <a:pos x="23" y="168"/>
                  </a:cxn>
                  <a:cxn ang="0">
                    <a:pos x="2" y="162"/>
                  </a:cxn>
                  <a:cxn ang="0">
                    <a:pos x="0" y="142"/>
                  </a:cxn>
                  <a:cxn ang="0">
                    <a:pos x="17" y="127"/>
                  </a:cxn>
                  <a:cxn ang="0">
                    <a:pos x="40" y="105"/>
                  </a:cxn>
                  <a:cxn ang="0">
                    <a:pos x="67" y="72"/>
                  </a:cxn>
                  <a:cxn ang="0">
                    <a:pos x="96" y="36"/>
                  </a:cxn>
                  <a:cxn ang="0">
                    <a:pos x="130" y="11"/>
                  </a:cxn>
                  <a:cxn ang="0">
                    <a:pos x="165" y="2"/>
                  </a:cxn>
                  <a:cxn ang="0">
                    <a:pos x="188" y="0"/>
                  </a:cxn>
                </a:cxnLst>
                <a:rect l="0" t="0" r="r" b="b"/>
                <a:pathLst>
                  <a:path w="188" h="168">
                    <a:moveTo>
                      <a:pt x="188" y="0"/>
                    </a:moveTo>
                    <a:lnTo>
                      <a:pt x="188" y="13"/>
                    </a:lnTo>
                    <a:lnTo>
                      <a:pt x="163" y="46"/>
                    </a:lnTo>
                    <a:lnTo>
                      <a:pt x="141" y="64"/>
                    </a:lnTo>
                    <a:lnTo>
                      <a:pt x="90" y="101"/>
                    </a:lnTo>
                    <a:lnTo>
                      <a:pt x="69" y="117"/>
                    </a:lnTo>
                    <a:lnTo>
                      <a:pt x="23" y="153"/>
                    </a:lnTo>
                    <a:lnTo>
                      <a:pt x="74" y="136"/>
                    </a:lnTo>
                    <a:lnTo>
                      <a:pt x="125" y="121"/>
                    </a:lnTo>
                    <a:lnTo>
                      <a:pt x="177" y="117"/>
                    </a:lnTo>
                    <a:lnTo>
                      <a:pt x="173" y="132"/>
                    </a:lnTo>
                    <a:lnTo>
                      <a:pt x="90" y="148"/>
                    </a:lnTo>
                    <a:lnTo>
                      <a:pt x="47" y="165"/>
                    </a:lnTo>
                    <a:lnTo>
                      <a:pt x="23" y="168"/>
                    </a:lnTo>
                    <a:lnTo>
                      <a:pt x="2" y="162"/>
                    </a:lnTo>
                    <a:lnTo>
                      <a:pt x="0" y="142"/>
                    </a:lnTo>
                    <a:lnTo>
                      <a:pt x="17" y="127"/>
                    </a:lnTo>
                    <a:lnTo>
                      <a:pt x="40" y="105"/>
                    </a:lnTo>
                    <a:lnTo>
                      <a:pt x="67" y="72"/>
                    </a:lnTo>
                    <a:lnTo>
                      <a:pt x="96" y="36"/>
                    </a:lnTo>
                    <a:lnTo>
                      <a:pt x="130" y="11"/>
                    </a:lnTo>
                    <a:lnTo>
                      <a:pt x="165" y="2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8" name="Freeform 140"/>
              <p:cNvSpPr>
                <a:spLocks/>
              </p:cNvSpPr>
              <p:nvPr/>
            </p:nvSpPr>
            <p:spPr bwMode="auto">
              <a:xfrm>
                <a:off x="2556" y="2180"/>
                <a:ext cx="25" cy="32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163" y="4"/>
                  </a:cxn>
                  <a:cxn ang="0">
                    <a:pos x="171" y="24"/>
                  </a:cxn>
                  <a:cxn ang="0">
                    <a:pos x="169" y="42"/>
                  </a:cxn>
                  <a:cxn ang="0">
                    <a:pos x="155" y="64"/>
                  </a:cxn>
                  <a:cxn ang="0">
                    <a:pos x="136" y="70"/>
                  </a:cxn>
                  <a:cxn ang="0">
                    <a:pos x="98" y="95"/>
                  </a:cxn>
                  <a:cxn ang="0">
                    <a:pos x="61" y="126"/>
                  </a:cxn>
                  <a:cxn ang="0">
                    <a:pos x="37" y="166"/>
                  </a:cxn>
                  <a:cxn ang="0">
                    <a:pos x="8" y="208"/>
                  </a:cxn>
                  <a:cxn ang="0">
                    <a:pos x="0" y="221"/>
                  </a:cxn>
                  <a:cxn ang="0">
                    <a:pos x="8" y="171"/>
                  </a:cxn>
                  <a:cxn ang="0">
                    <a:pos x="15" y="127"/>
                  </a:cxn>
                  <a:cxn ang="0">
                    <a:pos x="28" y="89"/>
                  </a:cxn>
                  <a:cxn ang="0">
                    <a:pos x="51" y="54"/>
                  </a:cxn>
                  <a:cxn ang="0">
                    <a:pos x="114" y="6"/>
                  </a:cxn>
                  <a:cxn ang="0">
                    <a:pos x="139" y="0"/>
                  </a:cxn>
                </a:cxnLst>
                <a:rect l="0" t="0" r="r" b="b"/>
                <a:pathLst>
                  <a:path w="171" h="221">
                    <a:moveTo>
                      <a:pt x="139" y="0"/>
                    </a:moveTo>
                    <a:lnTo>
                      <a:pt x="163" y="4"/>
                    </a:lnTo>
                    <a:lnTo>
                      <a:pt x="171" y="24"/>
                    </a:lnTo>
                    <a:lnTo>
                      <a:pt x="169" y="42"/>
                    </a:lnTo>
                    <a:lnTo>
                      <a:pt x="155" y="64"/>
                    </a:lnTo>
                    <a:lnTo>
                      <a:pt x="136" y="70"/>
                    </a:lnTo>
                    <a:lnTo>
                      <a:pt x="98" y="95"/>
                    </a:lnTo>
                    <a:lnTo>
                      <a:pt x="61" y="126"/>
                    </a:lnTo>
                    <a:lnTo>
                      <a:pt x="37" y="166"/>
                    </a:lnTo>
                    <a:lnTo>
                      <a:pt x="8" y="208"/>
                    </a:lnTo>
                    <a:lnTo>
                      <a:pt x="0" y="221"/>
                    </a:lnTo>
                    <a:lnTo>
                      <a:pt x="8" y="171"/>
                    </a:lnTo>
                    <a:lnTo>
                      <a:pt x="15" y="127"/>
                    </a:lnTo>
                    <a:lnTo>
                      <a:pt x="28" y="89"/>
                    </a:lnTo>
                    <a:lnTo>
                      <a:pt x="51" y="54"/>
                    </a:lnTo>
                    <a:lnTo>
                      <a:pt x="114" y="6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69" name="Freeform 141"/>
              <p:cNvSpPr>
                <a:spLocks/>
              </p:cNvSpPr>
              <p:nvPr/>
            </p:nvSpPr>
            <p:spPr bwMode="auto">
              <a:xfrm>
                <a:off x="2559" y="2149"/>
                <a:ext cx="26" cy="18"/>
              </a:xfrm>
              <a:custGeom>
                <a:avLst/>
                <a:gdLst/>
                <a:ahLst/>
                <a:cxnLst>
                  <a:cxn ang="0">
                    <a:pos x="182" y="127"/>
                  </a:cxn>
                  <a:cxn ang="0">
                    <a:pos x="150" y="99"/>
                  </a:cxn>
                  <a:cxn ang="0">
                    <a:pos x="98" y="80"/>
                  </a:cxn>
                  <a:cxn ang="0">
                    <a:pos x="63" y="70"/>
                  </a:cxn>
                  <a:cxn ang="0">
                    <a:pos x="0" y="0"/>
                  </a:cxn>
                  <a:cxn ang="0">
                    <a:pos x="47" y="27"/>
                  </a:cxn>
                  <a:cxn ang="0">
                    <a:pos x="91" y="46"/>
                  </a:cxn>
                  <a:cxn ang="0">
                    <a:pos x="123" y="62"/>
                  </a:cxn>
                  <a:cxn ang="0">
                    <a:pos x="138" y="80"/>
                  </a:cxn>
                  <a:cxn ang="0">
                    <a:pos x="182" y="127"/>
                  </a:cxn>
                </a:cxnLst>
                <a:rect l="0" t="0" r="r" b="b"/>
                <a:pathLst>
                  <a:path w="182" h="127">
                    <a:moveTo>
                      <a:pt x="182" y="127"/>
                    </a:moveTo>
                    <a:lnTo>
                      <a:pt x="150" y="99"/>
                    </a:lnTo>
                    <a:lnTo>
                      <a:pt x="98" y="80"/>
                    </a:lnTo>
                    <a:lnTo>
                      <a:pt x="63" y="70"/>
                    </a:lnTo>
                    <a:lnTo>
                      <a:pt x="0" y="0"/>
                    </a:lnTo>
                    <a:lnTo>
                      <a:pt x="47" y="27"/>
                    </a:lnTo>
                    <a:lnTo>
                      <a:pt x="91" y="46"/>
                    </a:lnTo>
                    <a:lnTo>
                      <a:pt x="123" y="62"/>
                    </a:lnTo>
                    <a:lnTo>
                      <a:pt x="138" y="80"/>
                    </a:lnTo>
                    <a:lnTo>
                      <a:pt x="182" y="12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0" name="Freeform 142"/>
              <p:cNvSpPr>
                <a:spLocks/>
              </p:cNvSpPr>
              <p:nvPr/>
            </p:nvSpPr>
            <p:spPr bwMode="auto">
              <a:xfrm>
                <a:off x="2590" y="2182"/>
                <a:ext cx="15" cy="48"/>
              </a:xfrm>
              <a:custGeom>
                <a:avLst/>
                <a:gdLst/>
                <a:ahLst/>
                <a:cxnLst>
                  <a:cxn ang="0">
                    <a:pos x="102" y="331"/>
                  </a:cxn>
                  <a:cxn ang="0">
                    <a:pos x="51" y="331"/>
                  </a:cxn>
                  <a:cxn ang="0">
                    <a:pos x="35" y="327"/>
                  </a:cxn>
                  <a:cxn ang="0">
                    <a:pos x="35" y="314"/>
                  </a:cxn>
                  <a:cxn ang="0">
                    <a:pos x="24" y="302"/>
                  </a:cxn>
                  <a:cxn ang="0">
                    <a:pos x="8" y="290"/>
                  </a:cxn>
                  <a:cxn ang="0">
                    <a:pos x="16" y="278"/>
                  </a:cxn>
                  <a:cxn ang="0">
                    <a:pos x="16" y="261"/>
                  </a:cxn>
                  <a:cxn ang="0">
                    <a:pos x="4" y="242"/>
                  </a:cxn>
                  <a:cxn ang="0">
                    <a:pos x="4" y="221"/>
                  </a:cxn>
                  <a:cxn ang="0">
                    <a:pos x="12" y="197"/>
                  </a:cxn>
                  <a:cxn ang="0">
                    <a:pos x="12" y="145"/>
                  </a:cxn>
                  <a:cxn ang="0">
                    <a:pos x="0" y="96"/>
                  </a:cxn>
                  <a:cxn ang="0">
                    <a:pos x="4" y="61"/>
                  </a:cxn>
                  <a:cxn ang="0">
                    <a:pos x="4" y="0"/>
                  </a:cxn>
                  <a:cxn ang="0">
                    <a:pos x="35" y="91"/>
                  </a:cxn>
                  <a:cxn ang="0">
                    <a:pos x="63" y="177"/>
                  </a:cxn>
                  <a:cxn ang="0">
                    <a:pos x="82" y="269"/>
                  </a:cxn>
                  <a:cxn ang="0">
                    <a:pos x="102" y="331"/>
                  </a:cxn>
                </a:cxnLst>
                <a:rect l="0" t="0" r="r" b="b"/>
                <a:pathLst>
                  <a:path w="102" h="331">
                    <a:moveTo>
                      <a:pt x="102" y="331"/>
                    </a:moveTo>
                    <a:lnTo>
                      <a:pt x="51" y="331"/>
                    </a:lnTo>
                    <a:lnTo>
                      <a:pt x="35" y="327"/>
                    </a:lnTo>
                    <a:lnTo>
                      <a:pt x="35" y="314"/>
                    </a:lnTo>
                    <a:lnTo>
                      <a:pt x="24" y="302"/>
                    </a:lnTo>
                    <a:lnTo>
                      <a:pt x="8" y="290"/>
                    </a:lnTo>
                    <a:lnTo>
                      <a:pt x="16" y="278"/>
                    </a:lnTo>
                    <a:lnTo>
                      <a:pt x="16" y="261"/>
                    </a:lnTo>
                    <a:lnTo>
                      <a:pt x="4" y="242"/>
                    </a:lnTo>
                    <a:lnTo>
                      <a:pt x="4" y="221"/>
                    </a:lnTo>
                    <a:lnTo>
                      <a:pt x="12" y="197"/>
                    </a:lnTo>
                    <a:lnTo>
                      <a:pt x="12" y="145"/>
                    </a:lnTo>
                    <a:lnTo>
                      <a:pt x="0" y="96"/>
                    </a:lnTo>
                    <a:lnTo>
                      <a:pt x="4" y="61"/>
                    </a:lnTo>
                    <a:lnTo>
                      <a:pt x="4" y="0"/>
                    </a:lnTo>
                    <a:lnTo>
                      <a:pt x="35" y="91"/>
                    </a:lnTo>
                    <a:lnTo>
                      <a:pt x="63" y="177"/>
                    </a:lnTo>
                    <a:lnTo>
                      <a:pt x="82" y="269"/>
                    </a:lnTo>
                    <a:lnTo>
                      <a:pt x="102" y="331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1" name="Freeform 143"/>
              <p:cNvSpPr>
                <a:spLocks/>
              </p:cNvSpPr>
              <p:nvPr/>
            </p:nvSpPr>
            <p:spPr bwMode="auto">
              <a:xfrm>
                <a:off x="2557" y="2233"/>
                <a:ext cx="26" cy="9"/>
              </a:xfrm>
              <a:custGeom>
                <a:avLst/>
                <a:gdLst/>
                <a:ahLst/>
                <a:cxnLst>
                  <a:cxn ang="0">
                    <a:pos x="38" y="30"/>
                  </a:cxn>
                  <a:cxn ang="0">
                    <a:pos x="78" y="13"/>
                  </a:cxn>
                  <a:cxn ang="0">
                    <a:pos x="115" y="3"/>
                  </a:cxn>
                  <a:cxn ang="0">
                    <a:pos x="164" y="0"/>
                  </a:cxn>
                  <a:cxn ang="0">
                    <a:pos x="185" y="4"/>
                  </a:cxn>
                  <a:cxn ang="0">
                    <a:pos x="176" y="23"/>
                  </a:cxn>
                  <a:cxn ang="0">
                    <a:pos x="156" y="38"/>
                  </a:cxn>
                  <a:cxn ang="0">
                    <a:pos x="113" y="51"/>
                  </a:cxn>
                  <a:cxn ang="0">
                    <a:pos x="45" y="62"/>
                  </a:cxn>
                  <a:cxn ang="0">
                    <a:pos x="0" y="58"/>
                  </a:cxn>
                  <a:cxn ang="0">
                    <a:pos x="38" y="30"/>
                  </a:cxn>
                </a:cxnLst>
                <a:rect l="0" t="0" r="r" b="b"/>
                <a:pathLst>
                  <a:path w="185" h="62">
                    <a:moveTo>
                      <a:pt x="38" y="30"/>
                    </a:moveTo>
                    <a:lnTo>
                      <a:pt x="78" y="13"/>
                    </a:lnTo>
                    <a:lnTo>
                      <a:pt x="115" y="3"/>
                    </a:lnTo>
                    <a:lnTo>
                      <a:pt x="164" y="0"/>
                    </a:lnTo>
                    <a:lnTo>
                      <a:pt x="185" y="4"/>
                    </a:lnTo>
                    <a:lnTo>
                      <a:pt x="176" y="23"/>
                    </a:lnTo>
                    <a:lnTo>
                      <a:pt x="156" y="38"/>
                    </a:lnTo>
                    <a:lnTo>
                      <a:pt x="113" y="51"/>
                    </a:lnTo>
                    <a:lnTo>
                      <a:pt x="45" y="62"/>
                    </a:lnTo>
                    <a:lnTo>
                      <a:pt x="0" y="58"/>
                    </a:lnTo>
                    <a:lnTo>
                      <a:pt x="38" y="3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2" name="Freeform 144"/>
              <p:cNvSpPr>
                <a:spLocks/>
              </p:cNvSpPr>
              <p:nvPr/>
            </p:nvSpPr>
            <p:spPr bwMode="auto">
              <a:xfrm>
                <a:off x="2589" y="2238"/>
                <a:ext cx="16" cy="20"/>
              </a:xfrm>
              <a:custGeom>
                <a:avLst/>
                <a:gdLst/>
                <a:ahLst/>
                <a:cxnLst>
                  <a:cxn ang="0">
                    <a:pos x="60" y="38"/>
                  </a:cxn>
                  <a:cxn ang="0">
                    <a:pos x="74" y="8"/>
                  </a:cxn>
                  <a:cxn ang="0">
                    <a:pos x="95" y="0"/>
                  </a:cxn>
                  <a:cxn ang="0">
                    <a:pos x="109" y="6"/>
                  </a:cxn>
                  <a:cxn ang="0">
                    <a:pos x="111" y="23"/>
                  </a:cxn>
                  <a:cxn ang="0">
                    <a:pos x="102" y="49"/>
                  </a:cxn>
                  <a:cxn ang="0">
                    <a:pos x="85" y="74"/>
                  </a:cxn>
                  <a:cxn ang="0">
                    <a:pos x="66" y="97"/>
                  </a:cxn>
                  <a:cxn ang="0">
                    <a:pos x="40" y="119"/>
                  </a:cxn>
                  <a:cxn ang="0">
                    <a:pos x="0" y="138"/>
                  </a:cxn>
                  <a:cxn ang="0">
                    <a:pos x="36" y="99"/>
                  </a:cxn>
                  <a:cxn ang="0">
                    <a:pos x="47" y="70"/>
                  </a:cxn>
                  <a:cxn ang="0">
                    <a:pos x="60" y="38"/>
                  </a:cxn>
                </a:cxnLst>
                <a:rect l="0" t="0" r="r" b="b"/>
                <a:pathLst>
                  <a:path w="111" h="138">
                    <a:moveTo>
                      <a:pt x="60" y="38"/>
                    </a:moveTo>
                    <a:lnTo>
                      <a:pt x="74" y="8"/>
                    </a:lnTo>
                    <a:lnTo>
                      <a:pt x="95" y="0"/>
                    </a:lnTo>
                    <a:lnTo>
                      <a:pt x="109" y="6"/>
                    </a:lnTo>
                    <a:lnTo>
                      <a:pt x="111" y="23"/>
                    </a:lnTo>
                    <a:lnTo>
                      <a:pt x="102" y="49"/>
                    </a:lnTo>
                    <a:lnTo>
                      <a:pt x="85" y="74"/>
                    </a:lnTo>
                    <a:lnTo>
                      <a:pt x="66" y="97"/>
                    </a:lnTo>
                    <a:lnTo>
                      <a:pt x="40" y="119"/>
                    </a:lnTo>
                    <a:lnTo>
                      <a:pt x="0" y="138"/>
                    </a:lnTo>
                    <a:lnTo>
                      <a:pt x="36" y="99"/>
                    </a:lnTo>
                    <a:lnTo>
                      <a:pt x="47" y="70"/>
                    </a:lnTo>
                    <a:lnTo>
                      <a:pt x="60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3" name="Freeform 145"/>
              <p:cNvSpPr>
                <a:spLocks/>
              </p:cNvSpPr>
              <p:nvPr/>
            </p:nvSpPr>
            <p:spPr bwMode="auto">
              <a:xfrm>
                <a:off x="2541" y="2133"/>
                <a:ext cx="38" cy="24"/>
              </a:xfrm>
              <a:custGeom>
                <a:avLst/>
                <a:gdLst/>
                <a:ahLst/>
                <a:cxnLst>
                  <a:cxn ang="0">
                    <a:pos x="266" y="167"/>
                  </a:cxn>
                  <a:cxn ang="0">
                    <a:pos x="258" y="99"/>
                  </a:cxn>
                  <a:cxn ang="0">
                    <a:pos x="202" y="74"/>
                  </a:cxn>
                  <a:cxn ang="0">
                    <a:pos x="127" y="44"/>
                  </a:cxn>
                  <a:cxn ang="0">
                    <a:pos x="72" y="23"/>
                  </a:cxn>
                  <a:cxn ang="0">
                    <a:pos x="21" y="0"/>
                  </a:cxn>
                  <a:cxn ang="0">
                    <a:pos x="0" y="48"/>
                  </a:cxn>
                  <a:cxn ang="0">
                    <a:pos x="49" y="76"/>
                  </a:cxn>
                  <a:cxn ang="0">
                    <a:pos x="106" y="97"/>
                  </a:cxn>
                  <a:cxn ang="0">
                    <a:pos x="150" y="110"/>
                  </a:cxn>
                  <a:cxn ang="0">
                    <a:pos x="204" y="138"/>
                  </a:cxn>
                  <a:cxn ang="0">
                    <a:pos x="266" y="167"/>
                  </a:cxn>
                </a:cxnLst>
                <a:rect l="0" t="0" r="r" b="b"/>
                <a:pathLst>
                  <a:path w="266" h="167">
                    <a:moveTo>
                      <a:pt x="266" y="167"/>
                    </a:moveTo>
                    <a:lnTo>
                      <a:pt x="258" y="99"/>
                    </a:lnTo>
                    <a:lnTo>
                      <a:pt x="202" y="74"/>
                    </a:lnTo>
                    <a:lnTo>
                      <a:pt x="127" y="44"/>
                    </a:lnTo>
                    <a:lnTo>
                      <a:pt x="72" y="23"/>
                    </a:lnTo>
                    <a:lnTo>
                      <a:pt x="21" y="0"/>
                    </a:lnTo>
                    <a:lnTo>
                      <a:pt x="0" y="48"/>
                    </a:lnTo>
                    <a:lnTo>
                      <a:pt x="49" y="76"/>
                    </a:lnTo>
                    <a:lnTo>
                      <a:pt x="106" y="97"/>
                    </a:lnTo>
                    <a:lnTo>
                      <a:pt x="150" y="110"/>
                    </a:lnTo>
                    <a:lnTo>
                      <a:pt x="204" y="138"/>
                    </a:lnTo>
                    <a:lnTo>
                      <a:pt x="266" y="167"/>
                    </a:lnTo>
                    <a:close/>
                  </a:path>
                </a:pathLst>
              </a:custGeom>
              <a:solidFill>
                <a:srgbClr val="E0E0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46"/>
            <p:cNvGrpSpPr>
              <a:grpSpLocks/>
            </p:cNvGrpSpPr>
            <p:nvPr/>
          </p:nvGrpSpPr>
          <p:grpSpPr bwMode="auto">
            <a:xfrm flipH="1">
              <a:off x="3933" y="2647"/>
              <a:ext cx="195" cy="260"/>
              <a:chOff x="2498" y="2245"/>
              <a:chExt cx="78" cy="107"/>
            </a:xfrm>
          </p:grpSpPr>
          <p:sp>
            <p:nvSpPr>
              <p:cNvPr id="739475" name="Freeform 147"/>
              <p:cNvSpPr>
                <a:spLocks/>
              </p:cNvSpPr>
              <p:nvPr/>
            </p:nvSpPr>
            <p:spPr bwMode="auto">
              <a:xfrm>
                <a:off x="2498" y="2245"/>
                <a:ext cx="78" cy="107"/>
              </a:xfrm>
              <a:custGeom>
                <a:avLst/>
                <a:gdLst/>
                <a:ahLst/>
                <a:cxnLst>
                  <a:cxn ang="0">
                    <a:pos x="306" y="111"/>
                  </a:cxn>
                  <a:cxn ang="0">
                    <a:pos x="205" y="102"/>
                  </a:cxn>
                  <a:cxn ang="0">
                    <a:pos x="144" y="86"/>
                  </a:cxn>
                  <a:cxn ang="0">
                    <a:pos x="124" y="58"/>
                  </a:cxn>
                  <a:cxn ang="0">
                    <a:pos x="124" y="34"/>
                  </a:cxn>
                  <a:cxn ang="0">
                    <a:pos x="108" y="14"/>
                  </a:cxn>
                  <a:cxn ang="0">
                    <a:pos x="52" y="0"/>
                  </a:cxn>
                  <a:cxn ang="0">
                    <a:pos x="0" y="5"/>
                  </a:cxn>
                  <a:cxn ang="0">
                    <a:pos x="63" y="584"/>
                  </a:cxn>
                  <a:cxn ang="0">
                    <a:pos x="108" y="637"/>
                  </a:cxn>
                  <a:cxn ang="0">
                    <a:pos x="164" y="689"/>
                  </a:cxn>
                  <a:cxn ang="0">
                    <a:pos x="244" y="730"/>
                  </a:cxn>
                  <a:cxn ang="0">
                    <a:pos x="337" y="743"/>
                  </a:cxn>
                  <a:cxn ang="0">
                    <a:pos x="462" y="750"/>
                  </a:cxn>
                  <a:cxn ang="0">
                    <a:pos x="535" y="739"/>
                  </a:cxn>
                  <a:cxn ang="0">
                    <a:pos x="551" y="698"/>
                  </a:cxn>
                  <a:cxn ang="0">
                    <a:pos x="543" y="644"/>
                  </a:cxn>
                  <a:cxn ang="0">
                    <a:pos x="491" y="483"/>
                  </a:cxn>
                  <a:cxn ang="0">
                    <a:pos x="447" y="321"/>
                  </a:cxn>
                  <a:cxn ang="0">
                    <a:pos x="427" y="199"/>
                  </a:cxn>
                  <a:cxn ang="0">
                    <a:pos x="427" y="167"/>
                  </a:cxn>
                  <a:cxn ang="0">
                    <a:pos x="398" y="122"/>
                  </a:cxn>
                  <a:cxn ang="0">
                    <a:pos x="366" y="111"/>
                  </a:cxn>
                  <a:cxn ang="0">
                    <a:pos x="306" y="111"/>
                  </a:cxn>
                </a:cxnLst>
                <a:rect l="0" t="0" r="r" b="b"/>
                <a:pathLst>
                  <a:path w="551" h="750">
                    <a:moveTo>
                      <a:pt x="306" y="111"/>
                    </a:moveTo>
                    <a:lnTo>
                      <a:pt x="205" y="102"/>
                    </a:lnTo>
                    <a:lnTo>
                      <a:pt x="144" y="86"/>
                    </a:lnTo>
                    <a:lnTo>
                      <a:pt x="124" y="58"/>
                    </a:lnTo>
                    <a:lnTo>
                      <a:pt x="124" y="34"/>
                    </a:lnTo>
                    <a:lnTo>
                      <a:pt x="108" y="14"/>
                    </a:lnTo>
                    <a:lnTo>
                      <a:pt x="52" y="0"/>
                    </a:lnTo>
                    <a:lnTo>
                      <a:pt x="0" y="5"/>
                    </a:lnTo>
                    <a:lnTo>
                      <a:pt x="63" y="584"/>
                    </a:lnTo>
                    <a:lnTo>
                      <a:pt x="108" y="637"/>
                    </a:lnTo>
                    <a:lnTo>
                      <a:pt x="164" y="689"/>
                    </a:lnTo>
                    <a:lnTo>
                      <a:pt x="244" y="730"/>
                    </a:lnTo>
                    <a:lnTo>
                      <a:pt x="337" y="743"/>
                    </a:lnTo>
                    <a:lnTo>
                      <a:pt x="462" y="750"/>
                    </a:lnTo>
                    <a:lnTo>
                      <a:pt x="535" y="739"/>
                    </a:lnTo>
                    <a:lnTo>
                      <a:pt x="551" y="698"/>
                    </a:lnTo>
                    <a:lnTo>
                      <a:pt x="543" y="644"/>
                    </a:lnTo>
                    <a:lnTo>
                      <a:pt x="491" y="483"/>
                    </a:lnTo>
                    <a:lnTo>
                      <a:pt x="447" y="321"/>
                    </a:lnTo>
                    <a:lnTo>
                      <a:pt x="427" y="199"/>
                    </a:lnTo>
                    <a:lnTo>
                      <a:pt x="427" y="167"/>
                    </a:lnTo>
                    <a:lnTo>
                      <a:pt x="398" y="122"/>
                    </a:lnTo>
                    <a:lnTo>
                      <a:pt x="366" y="111"/>
                    </a:lnTo>
                    <a:lnTo>
                      <a:pt x="306" y="111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76" name="Freeform 148"/>
              <p:cNvSpPr>
                <a:spLocks/>
              </p:cNvSpPr>
              <p:nvPr/>
            </p:nvSpPr>
            <p:spPr bwMode="auto">
              <a:xfrm>
                <a:off x="2499" y="2250"/>
                <a:ext cx="68" cy="98"/>
              </a:xfrm>
              <a:custGeom>
                <a:avLst/>
                <a:gdLst/>
                <a:ahLst/>
                <a:cxnLst>
                  <a:cxn ang="0">
                    <a:pos x="310" y="138"/>
                  </a:cxn>
                  <a:cxn ang="0">
                    <a:pos x="221" y="134"/>
                  </a:cxn>
                  <a:cxn ang="0">
                    <a:pos x="128" y="118"/>
                  </a:cxn>
                  <a:cxn ang="0">
                    <a:pos x="73" y="89"/>
                  </a:cxn>
                  <a:cxn ang="0">
                    <a:pos x="41" y="65"/>
                  </a:cxn>
                  <a:cxn ang="0">
                    <a:pos x="0" y="0"/>
                  </a:cxn>
                  <a:cxn ang="0">
                    <a:pos x="60" y="529"/>
                  </a:cxn>
                  <a:cxn ang="0">
                    <a:pos x="101" y="578"/>
                  </a:cxn>
                  <a:cxn ang="0">
                    <a:pos x="145" y="623"/>
                  </a:cxn>
                  <a:cxn ang="0">
                    <a:pos x="201" y="654"/>
                  </a:cxn>
                  <a:cxn ang="0">
                    <a:pos x="249" y="671"/>
                  </a:cxn>
                  <a:cxn ang="0">
                    <a:pos x="310" y="679"/>
                  </a:cxn>
                  <a:cxn ang="0">
                    <a:pos x="365" y="687"/>
                  </a:cxn>
                  <a:cxn ang="0">
                    <a:pos x="429" y="687"/>
                  </a:cxn>
                  <a:cxn ang="0">
                    <a:pos x="457" y="679"/>
                  </a:cxn>
                  <a:cxn ang="0">
                    <a:pos x="474" y="654"/>
                  </a:cxn>
                  <a:cxn ang="0">
                    <a:pos x="466" y="615"/>
                  </a:cxn>
                  <a:cxn ang="0">
                    <a:pos x="425" y="521"/>
                  </a:cxn>
                  <a:cxn ang="0">
                    <a:pos x="357" y="206"/>
                  </a:cxn>
                  <a:cxn ang="0">
                    <a:pos x="345" y="162"/>
                  </a:cxn>
                  <a:cxn ang="0">
                    <a:pos x="310" y="138"/>
                  </a:cxn>
                </a:cxnLst>
                <a:rect l="0" t="0" r="r" b="b"/>
                <a:pathLst>
                  <a:path w="474" h="687">
                    <a:moveTo>
                      <a:pt x="310" y="138"/>
                    </a:moveTo>
                    <a:lnTo>
                      <a:pt x="221" y="134"/>
                    </a:lnTo>
                    <a:lnTo>
                      <a:pt x="128" y="118"/>
                    </a:lnTo>
                    <a:lnTo>
                      <a:pt x="73" y="89"/>
                    </a:lnTo>
                    <a:lnTo>
                      <a:pt x="41" y="65"/>
                    </a:lnTo>
                    <a:lnTo>
                      <a:pt x="0" y="0"/>
                    </a:lnTo>
                    <a:lnTo>
                      <a:pt x="60" y="529"/>
                    </a:lnTo>
                    <a:lnTo>
                      <a:pt x="101" y="578"/>
                    </a:lnTo>
                    <a:lnTo>
                      <a:pt x="145" y="623"/>
                    </a:lnTo>
                    <a:lnTo>
                      <a:pt x="201" y="654"/>
                    </a:lnTo>
                    <a:lnTo>
                      <a:pt x="249" y="671"/>
                    </a:lnTo>
                    <a:lnTo>
                      <a:pt x="310" y="679"/>
                    </a:lnTo>
                    <a:lnTo>
                      <a:pt x="365" y="687"/>
                    </a:lnTo>
                    <a:lnTo>
                      <a:pt x="429" y="687"/>
                    </a:lnTo>
                    <a:lnTo>
                      <a:pt x="457" y="679"/>
                    </a:lnTo>
                    <a:lnTo>
                      <a:pt x="474" y="654"/>
                    </a:lnTo>
                    <a:lnTo>
                      <a:pt x="466" y="615"/>
                    </a:lnTo>
                    <a:lnTo>
                      <a:pt x="425" y="521"/>
                    </a:lnTo>
                    <a:lnTo>
                      <a:pt x="357" y="206"/>
                    </a:lnTo>
                    <a:lnTo>
                      <a:pt x="345" y="162"/>
                    </a:lnTo>
                    <a:lnTo>
                      <a:pt x="310" y="13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9477" name="Freeform 149"/>
            <p:cNvSpPr>
              <a:spLocks/>
            </p:cNvSpPr>
            <p:nvPr/>
          </p:nvSpPr>
          <p:spPr bwMode="auto">
            <a:xfrm flipH="1">
              <a:off x="3633" y="2944"/>
              <a:ext cx="15" cy="21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32"/>
                </a:cxn>
                <a:cxn ang="0">
                  <a:pos x="24" y="57"/>
                </a:cxn>
                <a:cxn ang="0">
                  <a:pos x="13" y="110"/>
                </a:cxn>
                <a:cxn ang="0">
                  <a:pos x="28" y="158"/>
                </a:cxn>
                <a:cxn ang="0">
                  <a:pos x="19" y="440"/>
                </a:cxn>
                <a:cxn ang="0">
                  <a:pos x="19" y="622"/>
                </a:cxn>
                <a:cxn ang="0">
                  <a:pos x="0" y="631"/>
                </a:cxn>
                <a:cxn ang="0">
                  <a:pos x="2" y="255"/>
                </a:cxn>
                <a:cxn ang="0">
                  <a:pos x="19" y="165"/>
                </a:cxn>
                <a:cxn ang="0">
                  <a:pos x="9" y="123"/>
                </a:cxn>
                <a:cxn ang="0">
                  <a:pos x="4" y="108"/>
                </a:cxn>
                <a:cxn ang="0">
                  <a:pos x="11" y="62"/>
                </a:cxn>
                <a:cxn ang="0">
                  <a:pos x="24" y="36"/>
                </a:cxn>
                <a:cxn ang="0">
                  <a:pos x="26" y="0"/>
                </a:cxn>
              </a:cxnLst>
              <a:rect l="0" t="0" r="r" b="b"/>
              <a:pathLst>
                <a:path w="39" h="631">
                  <a:moveTo>
                    <a:pt x="26" y="0"/>
                  </a:moveTo>
                  <a:lnTo>
                    <a:pt x="39" y="32"/>
                  </a:lnTo>
                  <a:lnTo>
                    <a:pt x="24" y="57"/>
                  </a:lnTo>
                  <a:lnTo>
                    <a:pt x="13" y="110"/>
                  </a:lnTo>
                  <a:lnTo>
                    <a:pt x="28" y="158"/>
                  </a:lnTo>
                  <a:lnTo>
                    <a:pt x="19" y="440"/>
                  </a:lnTo>
                  <a:lnTo>
                    <a:pt x="19" y="622"/>
                  </a:lnTo>
                  <a:lnTo>
                    <a:pt x="0" y="631"/>
                  </a:lnTo>
                  <a:lnTo>
                    <a:pt x="2" y="255"/>
                  </a:lnTo>
                  <a:lnTo>
                    <a:pt x="19" y="165"/>
                  </a:lnTo>
                  <a:lnTo>
                    <a:pt x="9" y="123"/>
                  </a:lnTo>
                  <a:lnTo>
                    <a:pt x="4" y="108"/>
                  </a:lnTo>
                  <a:lnTo>
                    <a:pt x="11" y="62"/>
                  </a:lnTo>
                  <a:lnTo>
                    <a:pt x="24" y="3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78" name="Freeform 150"/>
            <p:cNvSpPr>
              <a:spLocks/>
            </p:cNvSpPr>
            <p:nvPr/>
          </p:nvSpPr>
          <p:spPr bwMode="auto">
            <a:xfrm flipH="1">
              <a:off x="3668" y="2946"/>
              <a:ext cx="37" cy="10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51" y="24"/>
                </a:cxn>
                <a:cxn ang="0">
                  <a:pos x="8" y="32"/>
                </a:cxn>
                <a:cxn ang="0">
                  <a:pos x="0" y="32"/>
                </a:cxn>
                <a:cxn ang="0">
                  <a:pos x="25" y="10"/>
                </a:cxn>
                <a:cxn ang="0">
                  <a:pos x="100" y="0"/>
                </a:cxn>
              </a:cxnLst>
              <a:rect l="0" t="0" r="r" b="b"/>
              <a:pathLst>
                <a:path w="100" h="32">
                  <a:moveTo>
                    <a:pt x="100" y="0"/>
                  </a:moveTo>
                  <a:lnTo>
                    <a:pt x="51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25" y="1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0606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479" name="Freeform 151"/>
            <p:cNvSpPr>
              <a:spLocks/>
            </p:cNvSpPr>
            <p:nvPr/>
          </p:nvSpPr>
          <p:spPr bwMode="auto">
            <a:xfrm flipH="1">
              <a:off x="3805" y="2376"/>
              <a:ext cx="48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9"/>
                </a:cxn>
                <a:cxn ang="0">
                  <a:pos x="15" y="31"/>
                </a:cxn>
                <a:cxn ang="0">
                  <a:pos x="32" y="21"/>
                </a:cxn>
                <a:cxn ang="0">
                  <a:pos x="29" y="45"/>
                </a:cxn>
                <a:cxn ang="0">
                  <a:pos x="52" y="42"/>
                </a:cxn>
                <a:cxn ang="0">
                  <a:pos x="34" y="63"/>
                </a:cxn>
                <a:cxn ang="0">
                  <a:pos x="81" y="66"/>
                </a:cxn>
                <a:cxn ang="0">
                  <a:pos x="55" y="91"/>
                </a:cxn>
                <a:cxn ang="0">
                  <a:pos x="93" y="91"/>
                </a:cxn>
                <a:cxn ang="0">
                  <a:pos x="67" y="117"/>
                </a:cxn>
                <a:cxn ang="0">
                  <a:pos x="108" y="115"/>
                </a:cxn>
                <a:cxn ang="0">
                  <a:pos x="82" y="151"/>
                </a:cxn>
                <a:cxn ang="0">
                  <a:pos x="119" y="148"/>
                </a:cxn>
                <a:cxn ang="0">
                  <a:pos x="87" y="179"/>
                </a:cxn>
                <a:cxn ang="0">
                  <a:pos x="134" y="185"/>
                </a:cxn>
                <a:cxn ang="0">
                  <a:pos x="93" y="213"/>
                </a:cxn>
                <a:cxn ang="0">
                  <a:pos x="134" y="225"/>
                </a:cxn>
                <a:cxn ang="0">
                  <a:pos x="90" y="240"/>
                </a:cxn>
                <a:cxn ang="0">
                  <a:pos x="130" y="263"/>
                </a:cxn>
                <a:cxn ang="0">
                  <a:pos x="87" y="281"/>
                </a:cxn>
                <a:cxn ang="0">
                  <a:pos x="125" y="308"/>
                </a:cxn>
                <a:cxn ang="0">
                  <a:pos x="87" y="320"/>
                </a:cxn>
                <a:cxn ang="0">
                  <a:pos x="108" y="343"/>
                </a:cxn>
                <a:cxn ang="0">
                  <a:pos x="78" y="366"/>
                </a:cxn>
              </a:cxnLst>
              <a:rect l="0" t="0" r="r" b="b"/>
              <a:pathLst>
                <a:path w="134" h="366">
                  <a:moveTo>
                    <a:pt x="0" y="0"/>
                  </a:moveTo>
                  <a:lnTo>
                    <a:pt x="18" y="9"/>
                  </a:lnTo>
                  <a:lnTo>
                    <a:pt x="15" y="31"/>
                  </a:lnTo>
                  <a:lnTo>
                    <a:pt x="32" y="21"/>
                  </a:lnTo>
                  <a:lnTo>
                    <a:pt x="29" y="45"/>
                  </a:lnTo>
                  <a:lnTo>
                    <a:pt x="52" y="42"/>
                  </a:lnTo>
                  <a:lnTo>
                    <a:pt x="34" y="63"/>
                  </a:lnTo>
                  <a:lnTo>
                    <a:pt x="81" y="66"/>
                  </a:lnTo>
                  <a:lnTo>
                    <a:pt x="55" y="91"/>
                  </a:lnTo>
                  <a:lnTo>
                    <a:pt x="93" y="91"/>
                  </a:lnTo>
                  <a:lnTo>
                    <a:pt x="67" y="117"/>
                  </a:lnTo>
                  <a:lnTo>
                    <a:pt x="108" y="115"/>
                  </a:lnTo>
                  <a:lnTo>
                    <a:pt x="82" y="151"/>
                  </a:lnTo>
                  <a:lnTo>
                    <a:pt x="119" y="148"/>
                  </a:lnTo>
                  <a:lnTo>
                    <a:pt x="87" y="179"/>
                  </a:lnTo>
                  <a:lnTo>
                    <a:pt x="134" y="185"/>
                  </a:lnTo>
                  <a:lnTo>
                    <a:pt x="93" y="213"/>
                  </a:lnTo>
                  <a:lnTo>
                    <a:pt x="134" y="225"/>
                  </a:lnTo>
                  <a:lnTo>
                    <a:pt x="90" y="240"/>
                  </a:lnTo>
                  <a:lnTo>
                    <a:pt x="130" y="263"/>
                  </a:lnTo>
                  <a:lnTo>
                    <a:pt x="87" y="281"/>
                  </a:lnTo>
                  <a:lnTo>
                    <a:pt x="125" y="308"/>
                  </a:lnTo>
                  <a:lnTo>
                    <a:pt x="87" y="320"/>
                  </a:lnTo>
                  <a:lnTo>
                    <a:pt x="108" y="343"/>
                  </a:lnTo>
                  <a:lnTo>
                    <a:pt x="78" y="36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480" name="Line 152"/>
          <p:cNvSpPr>
            <a:spLocks noChangeShapeType="1"/>
          </p:cNvSpPr>
          <p:nvPr/>
        </p:nvSpPr>
        <p:spPr bwMode="auto">
          <a:xfrm rot="10800000" flipV="1">
            <a:off x="6556366" y="3232145"/>
            <a:ext cx="13128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1" name="Line 153"/>
          <p:cNvSpPr>
            <a:spLocks noChangeShapeType="1"/>
          </p:cNvSpPr>
          <p:nvPr/>
        </p:nvSpPr>
        <p:spPr bwMode="auto">
          <a:xfrm rot="5400000">
            <a:off x="5299855" y="4285451"/>
            <a:ext cx="7032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2" name="Text Box 154"/>
          <p:cNvSpPr txBox="1">
            <a:spLocks noChangeArrowheads="1"/>
          </p:cNvSpPr>
          <p:nvPr/>
        </p:nvSpPr>
        <p:spPr bwMode="auto">
          <a:xfrm>
            <a:off x="4338628" y="455135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管理站</a:t>
            </a:r>
          </a:p>
        </p:txBody>
      </p:sp>
      <p:sp>
        <p:nvSpPr>
          <p:cNvPr id="739483" name="Line 155"/>
          <p:cNvSpPr>
            <a:spLocks noChangeShapeType="1"/>
          </p:cNvSpPr>
          <p:nvPr/>
        </p:nvSpPr>
        <p:spPr bwMode="auto">
          <a:xfrm rot="10800000">
            <a:off x="1565266" y="2932107"/>
            <a:ext cx="1312862" cy="3000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39484" name="Picture 15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086" y="2228845"/>
            <a:ext cx="1695450" cy="117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485" name="Picture 15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41" y="4135432"/>
            <a:ext cx="73818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486" name="Line 158"/>
          <p:cNvSpPr>
            <a:spLocks noChangeShapeType="1"/>
          </p:cNvSpPr>
          <p:nvPr/>
        </p:nvSpPr>
        <p:spPr bwMode="auto">
          <a:xfrm rot="5400000">
            <a:off x="6168221" y="3632989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7" name="Line 159"/>
          <p:cNvSpPr>
            <a:spLocks noChangeShapeType="1"/>
          </p:cNvSpPr>
          <p:nvPr/>
        </p:nvSpPr>
        <p:spPr bwMode="auto">
          <a:xfrm rot="5400000">
            <a:off x="2866221" y="3632989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8" name="Line 160"/>
          <p:cNvSpPr>
            <a:spLocks noChangeShapeType="1"/>
          </p:cNvSpPr>
          <p:nvPr/>
        </p:nvSpPr>
        <p:spPr bwMode="auto">
          <a:xfrm rot="5400000">
            <a:off x="4591834" y="3632989"/>
            <a:ext cx="6016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89" name="Line 161"/>
          <p:cNvSpPr>
            <a:spLocks noChangeShapeType="1"/>
          </p:cNvSpPr>
          <p:nvPr/>
        </p:nvSpPr>
        <p:spPr bwMode="auto">
          <a:xfrm rot="5400000">
            <a:off x="2359015" y="4103683"/>
            <a:ext cx="3397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0" name="Text Box 162"/>
          <p:cNvSpPr txBox="1">
            <a:spLocks noChangeArrowheads="1"/>
          </p:cNvSpPr>
          <p:nvPr/>
        </p:nvSpPr>
        <p:spPr bwMode="auto">
          <a:xfrm>
            <a:off x="601652" y="2536821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739491" name="Line 163"/>
          <p:cNvSpPr>
            <a:spLocks noChangeShapeType="1"/>
          </p:cNvSpPr>
          <p:nvPr/>
        </p:nvSpPr>
        <p:spPr bwMode="auto">
          <a:xfrm>
            <a:off x="1855773" y="3917945"/>
            <a:ext cx="609917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2" name="Rectangle 164"/>
          <p:cNvSpPr>
            <a:spLocks noChangeArrowheads="1"/>
          </p:cNvSpPr>
          <p:nvPr/>
        </p:nvSpPr>
        <p:spPr bwMode="auto">
          <a:xfrm>
            <a:off x="1789103" y="3870325"/>
            <a:ext cx="85725" cy="984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3" name="Rectangle 165"/>
          <p:cNvSpPr>
            <a:spLocks noChangeArrowheads="1"/>
          </p:cNvSpPr>
          <p:nvPr/>
        </p:nvSpPr>
        <p:spPr bwMode="auto">
          <a:xfrm>
            <a:off x="7924791" y="3868734"/>
            <a:ext cx="85725" cy="1000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494" name="Text Box 166"/>
          <p:cNvSpPr txBox="1">
            <a:spLocks noChangeArrowheads="1"/>
          </p:cNvSpPr>
          <p:nvPr/>
        </p:nvSpPr>
        <p:spPr bwMode="auto">
          <a:xfrm>
            <a:off x="6556364" y="4419605"/>
            <a:ext cx="962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网络</a:t>
            </a:r>
          </a:p>
          <a:p>
            <a:pPr algn="ctr"/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管理员      </a:t>
            </a:r>
          </a:p>
        </p:txBody>
      </p:sp>
      <p:sp>
        <p:nvSpPr>
          <p:cNvPr id="739495" name="Text Box 167"/>
          <p:cNvSpPr txBox="1">
            <a:spLocks noChangeArrowheads="1"/>
          </p:cNvSpPr>
          <p:nvPr/>
        </p:nvSpPr>
        <p:spPr bwMode="auto">
          <a:xfrm>
            <a:off x="1039798" y="4386258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496" name="Text Box 168"/>
          <p:cNvSpPr txBox="1">
            <a:spLocks noChangeArrowheads="1"/>
          </p:cNvSpPr>
          <p:nvPr/>
        </p:nvSpPr>
        <p:spPr bwMode="auto">
          <a:xfrm>
            <a:off x="252403" y="5305421"/>
            <a:ext cx="4724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——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管理程序（运行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SNMP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客户程序）</a:t>
            </a:r>
          </a:p>
        </p:txBody>
      </p:sp>
      <p:sp>
        <p:nvSpPr>
          <p:cNvPr id="739497" name="Text Box 169"/>
          <p:cNvSpPr txBox="1">
            <a:spLocks noChangeArrowheads="1"/>
          </p:cNvSpPr>
          <p:nvPr/>
        </p:nvSpPr>
        <p:spPr bwMode="auto">
          <a:xfrm>
            <a:off x="252399" y="5791196"/>
            <a:ext cx="4981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——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代理程序（运行 </a:t>
            </a:r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SNMP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服务器程序）</a:t>
            </a:r>
          </a:p>
        </p:txBody>
      </p:sp>
      <p:pic>
        <p:nvPicPr>
          <p:cNvPr id="739498" name="Picture 170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4549763" y="2765430"/>
            <a:ext cx="6921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9499" name="Picture 171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90811" y="3032120"/>
            <a:ext cx="769937" cy="468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739500" name="Oval 172"/>
          <p:cNvSpPr>
            <a:spLocks noChangeArrowheads="1"/>
          </p:cNvSpPr>
          <p:nvPr/>
        </p:nvSpPr>
        <p:spPr bwMode="auto">
          <a:xfrm>
            <a:off x="3141652" y="3176582"/>
            <a:ext cx="377825" cy="25558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1" name="Oval 173"/>
          <p:cNvSpPr>
            <a:spLocks noChangeArrowheads="1"/>
          </p:cNvSpPr>
          <p:nvPr/>
        </p:nvSpPr>
        <p:spPr bwMode="auto">
          <a:xfrm>
            <a:off x="2412988" y="4781555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pic>
        <p:nvPicPr>
          <p:cNvPr id="739503" name="Picture 17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48364" y="3032120"/>
            <a:ext cx="769937" cy="468312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739504" name="Oval 176"/>
          <p:cNvSpPr>
            <a:spLocks noChangeArrowheads="1"/>
          </p:cNvSpPr>
          <p:nvPr/>
        </p:nvSpPr>
        <p:spPr bwMode="auto">
          <a:xfrm>
            <a:off x="6135676" y="3176592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5" name="Oval 177"/>
          <p:cNvSpPr>
            <a:spLocks noChangeArrowheads="1"/>
          </p:cNvSpPr>
          <p:nvPr/>
        </p:nvSpPr>
        <p:spPr bwMode="auto">
          <a:xfrm>
            <a:off x="4718036" y="3232155"/>
            <a:ext cx="376237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06" name="Oval 178"/>
          <p:cNvSpPr>
            <a:spLocks noChangeArrowheads="1"/>
          </p:cNvSpPr>
          <p:nvPr/>
        </p:nvSpPr>
        <p:spPr bwMode="auto">
          <a:xfrm>
            <a:off x="5330811" y="4335467"/>
            <a:ext cx="436562" cy="3016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M</a:t>
            </a:r>
          </a:p>
        </p:txBody>
      </p:sp>
      <p:pic>
        <p:nvPicPr>
          <p:cNvPr id="739507" name="Picture 17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7694603" y="2630482"/>
            <a:ext cx="692150" cy="80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9508" name="Text Box 180"/>
          <p:cNvSpPr txBox="1">
            <a:spLocks noChangeArrowheads="1"/>
          </p:cNvSpPr>
          <p:nvPr/>
        </p:nvSpPr>
        <p:spPr bwMode="auto">
          <a:xfrm>
            <a:off x="2571737" y="2643183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09" name="Text Box 181"/>
          <p:cNvSpPr txBox="1">
            <a:spLocks noChangeArrowheads="1"/>
          </p:cNvSpPr>
          <p:nvPr/>
        </p:nvSpPr>
        <p:spPr bwMode="auto">
          <a:xfrm>
            <a:off x="4279886" y="2392358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10" name="Text Box 182"/>
          <p:cNvSpPr txBox="1">
            <a:spLocks noChangeArrowheads="1"/>
          </p:cNvSpPr>
          <p:nvPr/>
        </p:nvSpPr>
        <p:spPr bwMode="auto">
          <a:xfrm>
            <a:off x="5838812" y="2676521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11" name="Oval 183"/>
          <p:cNvSpPr>
            <a:spLocks noChangeArrowheads="1"/>
          </p:cNvSpPr>
          <p:nvPr/>
        </p:nvSpPr>
        <p:spPr bwMode="auto">
          <a:xfrm>
            <a:off x="-185752" y="5345117"/>
            <a:ext cx="438150" cy="3016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M</a:t>
            </a:r>
          </a:p>
        </p:txBody>
      </p:sp>
      <p:sp>
        <p:nvSpPr>
          <p:cNvPr id="739512" name="Oval 184"/>
          <p:cNvSpPr>
            <a:spLocks noChangeArrowheads="1"/>
          </p:cNvSpPr>
          <p:nvPr/>
        </p:nvSpPr>
        <p:spPr bwMode="auto">
          <a:xfrm>
            <a:off x="-185752" y="5795967"/>
            <a:ext cx="438150" cy="3016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13" name="Freeform 185"/>
          <p:cNvSpPr>
            <a:spLocks/>
          </p:cNvSpPr>
          <p:nvPr/>
        </p:nvSpPr>
        <p:spPr bwMode="auto">
          <a:xfrm>
            <a:off x="2790816" y="4503732"/>
            <a:ext cx="2524125" cy="433388"/>
          </a:xfrm>
          <a:custGeom>
            <a:avLst/>
            <a:gdLst/>
            <a:ahLst/>
            <a:cxnLst>
              <a:cxn ang="0">
                <a:pos x="1384" y="0"/>
              </a:cxn>
              <a:cxn ang="0">
                <a:pos x="0" y="208"/>
              </a:cxn>
            </a:cxnLst>
            <a:rect l="0" t="0" r="r" b="b"/>
            <a:pathLst>
              <a:path w="1384" h="208">
                <a:moveTo>
                  <a:pt x="1384" y="0"/>
                </a:moveTo>
                <a:cubicBezTo>
                  <a:pt x="1153" y="33"/>
                  <a:pt x="288" y="165"/>
                  <a:pt x="0" y="208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4" name="Freeform 186"/>
          <p:cNvSpPr>
            <a:spLocks/>
          </p:cNvSpPr>
          <p:nvPr/>
        </p:nvSpPr>
        <p:spPr bwMode="auto">
          <a:xfrm>
            <a:off x="3506778" y="3382957"/>
            <a:ext cx="1838325" cy="1036638"/>
          </a:xfrm>
          <a:custGeom>
            <a:avLst/>
            <a:gdLst/>
            <a:ahLst/>
            <a:cxnLst>
              <a:cxn ang="0">
                <a:pos x="1008" y="496"/>
              </a:cxn>
              <a:cxn ang="0">
                <a:pos x="0" y="0"/>
              </a:cxn>
            </a:cxnLst>
            <a:rect l="0" t="0" r="r" b="b"/>
            <a:pathLst>
              <a:path w="1008" h="496">
                <a:moveTo>
                  <a:pt x="1008" y="496"/>
                </a:moveTo>
                <a:cubicBezTo>
                  <a:pt x="841" y="413"/>
                  <a:pt x="210" y="103"/>
                  <a:pt x="0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5" name="Freeform 187"/>
          <p:cNvSpPr>
            <a:spLocks/>
          </p:cNvSpPr>
          <p:nvPr/>
        </p:nvSpPr>
        <p:spPr bwMode="auto">
          <a:xfrm>
            <a:off x="4921236" y="3500437"/>
            <a:ext cx="539750" cy="885825"/>
          </a:xfrm>
          <a:custGeom>
            <a:avLst/>
            <a:gdLst/>
            <a:ahLst/>
            <a:cxnLst>
              <a:cxn ang="0">
                <a:pos x="296" y="424"/>
              </a:cxn>
              <a:cxn ang="0">
                <a:pos x="0" y="0"/>
              </a:cxn>
            </a:cxnLst>
            <a:rect l="0" t="0" r="r" b="b"/>
            <a:pathLst>
              <a:path w="296" h="424">
                <a:moveTo>
                  <a:pt x="296" y="424"/>
                </a:moveTo>
                <a:cubicBezTo>
                  <a:pt x="245" y="354"/>
                  <a:pt x="62" y="88"/>
                  <a:pt x="0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6" name="Freeform 188"/>
          <p:cNvSpPr>
            <a:spLocks/>
          </p:cNvSpPr>
          <p:nvPr/>
        </p:nvSpPr>
        <p:spPr bwMode="auto">
          <a:xfrm>
            <a:off x="5592748" y="3432177"/>
            <a:ext cx="642938" cy="903287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352" y="0"/>
              </a:cxn>
            </a:cxnLst>
            <a:rect l="0" t="0" r="r" b="b"/>
            <a:pathLst>
              <a:path w="352" h="432">
                <a:moveTo>
                  <a:pt x="0" y="432"/>
                </a:moveTo>
                <a:cubicBezTo>
                  <a:pt x="59" y="360"/>
                  <a:pt x="279" y="90"/>
                  <a:pt x="352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7" name="Freeform 189"/>
          <p:cNvSpPr>
            <a:spLocks/>
          </p:cNvSpPr>
          <p:nvPr/>
        </p:nvSpPr>
        <p:spPr bwMode="auto">
          <a:xfrm>
            <a:off x="5767375" y="3298820"/>
            <a:ext cx="1985963" cy="1103312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1088" y="0"/>
              </a:cxn>
            </a:cxnLst>
            <a:rect l="0" t="0" r="r" b="b"/>
            <a:pathLst>
              <a:path w="1088" h="528">
                <a:moveTo>
                  <a:pt x="0" y="528"/>
                </a:moveTo>
                <a:cubicBezTo>
                  <a:pt x="181" y="441"/>
                  <a:pt x="861" y="110"/>
                  <a:pt x="1088" y="0"/>
                </a:cubicBezTo>
              </a:path>
            </a:pathLst>
          </a:custGeom>
          <a:noFill/>
          <a:ln w="28575" cap="flat" cmpd="sng">
            <a:solidFill>
              <a:srgbClr val="333399"/>
            </a:solidFill>
            <a:prstDash val="dash"/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518" name="Oval 190"/>
          <p:cNvSpPr>
            <a:spLocks noChangeArrowheads="1"/>
          </p:cNvSpPr>
          <p:nvPr/>
        </p:nvSpPr>
        <p:spPr bwMode="auto">
          <a:xfrm>
            <a:off x="7694598" y="3074992"/>
            <a:ext cx="377825" cy="2571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</a:t>
            </a:r>
          </a:p>
        </p:txBody>
      </p:sp>
      <p:sp>
        <p:nvSpPr>
          <p:cNvPr id="739519" name="Text Box 191"/>
          <p:cNvSpPr txBox="1">
            <a:spLocks noChangeArrowheads="1"/>
          </p:cNvSpPr>
          <p:nvPr/>
        </p:nvSpPr>
        <p:spPr bwMode="auto">
          <a:xfrm>
            <a:off x="7429486" y="2274883"/>
            <a:ext cx="1281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被管设备</a:t>
            </a:r>
          </a:p>
        </p:txBody>
      </p:sp>
      <p:sp>
        <p:nvSpPr>
          <p:cNvPr id="739520" name="Text Box 192"/>
          <p:cNvSpPr txBox="1">
            <a:spLocks noChangeArrowheads="1"/>
          </p:cNvSpPr>
          <p:nvPr/>
        </p:nvSpPr>
        <p:spPr bwMode="auto">
          <a:xfrm rot="-527046">
            <a:off x="3223742" y="4211604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网管协议</a:t>
            </a:r>
          </a:p>
        </p:txBody>
      </p:sp>
      <p:sp>
        <p:nvSpPr>
          <p:cNvPr id="190" name="灯片编号占位符 18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191" name="Rectangle 3"/>
          <p:cNvSpPr txBox="1">
            <a:spLocks noChangeArrowheads="1"/>
          </p:cNvSpPr>
          <p:nvPr/>
        </p:nvSpPr>
        <p:spPr>
          <a:xfrm>
            <a:off x="428596" y="857232"/>
            <a:ext cx="8715404" cy="42449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管理程序和代理程序按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客户服务器方式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工作。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SNMP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使用无连接的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UDP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642918"/>
            <a:ext cx="6856412" cy="768350"/>
          </a:xfrm>
        </p:spPr>
        <p:txBody>
          <a:bodyPr/>
          <a:lstStyle/>
          <a:p>
            <a:pPr algn="ctr"/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第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6 </a:t>
            </a:r>
            <a:r>
              <a:rPr lang="zh-CN" altLang="en-US" dirty="0">
                <a:ea typeface="Arial Unicode MS" pitchFamily="34" charset="-122"/>
                <a:cs typeface="Arial Unicode MS" pitchFamily="34" charset="-122"/>
              </a:rPr>
              <a:t>章  </a:t>
            </a:r>
            <a:r>
              <a:rPr lang="zh-CN" altLang="en-US" dirty="0"/>
              <a:t>应用层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571474" y="1785926"/>
          <a:ext cx="8204200" cy="4506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76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6.8  </a:t>
            </a:r>
            <a:r>
              <a:rPr lang="zh-CN" altLang="en-US"/>
              <a:t>应用进程跨越网络的通信</a:t>
            </a:r>
            <a:endParaRPr lang="zh-CN" altLang="en-US" sz="4000"/>
          </a:p>
        </p:txBody>
      </p:sp>
      <p:sp>
        <p:nvSpPr>
          <p:cNvPr id="7895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如何开发通信程序？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几种通信应用编程接口 </a:t>
            </a:r>
            <a:r>
              <a:rPr lang="en-US" altLang="zh-CN"/>
              <a:t>API  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Berkeley UNIX </a:t>
            </a:r>
            <a:r>
              <a:rPr lang="zh-CN" altLang="en-US" sz="2800" dirty="0"/>
              <a:t>操作系统定义了一种 </a:t>
            </a:r>
            <a:r>
              <a:rPr lang="en-US" altLang="zh-CN" sz="2800" dirty="0"/>
              <a:t>API</a:t>
            </a:r>
            <a:r>
              <a:rPr lang="zh-CN" altLang="en-US" sz="2800" dirty="0"/>
              <a:t>，它又称为</a:t>
            </a:r>
            <a:r>
              <a:rPr lang="zh-CN" altLang="en-US" sz="2800" dirty="0">
                <a:solidFill>
                  <a:srgbClr val="FF0000"/>
                </a:solidFill>
              </a:rPr>
              <a:t>套接字接口</a:t>
            </a:r>
            <a:r>
              <a:rPr lang="en-US" altLang="zh-CN" sz="2800" dirty="0"/>
              <a:t>(socket interface)</a:t>
            </a:r>
            <a:r>
              <a:rPr lang="zh-CN" altLang="en-US" sz="28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微软公司在其操作系统中采用了套接字接口 </a:t>
            </a:r>
            <a:r>
              <a:rPr lang="en-US" altLang="zh-CN" sz="2800" dirty="0"/>
              <a:t>API</a:t>
            </a:r>
            <a:r>
              <a:rPr lang="zh-CN" altLang="en-US" sz="2800" dirty="0"/>
              <a:t>，形成了一个稍有不同的 </a:t>
            </a:r>
            <a:r>
              <a:rPr lang="en-US" altLang="zh-CN" sz="2800" dirty="0"/>
              <a:t>API</a:t>
            </a:r>
            <a:r>
              <a:rPr lang="zh-CN" altLang="en-US" sz="2800" dirty="0"/>
              <a:t>，并称之为 </a:t>
            </a:r>
            <a:r>
              <a:rPr lang="en-US" altLang="zh-CN" sz="2800" dirty="0">
                <a:solidFill>
                  <a:srgbClr val="FF0000"/>
                </a:solidFill>
              </a:rPr>
              <a:t>Windows Socket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CSocket</a:t>
            </a:r>
            <a:r>
              <a:rPr lang="en-US" altLang="zh-CN" sz="2400" dirty="0"/>
              <a:t> </a:t>
            </a:r>
            <a:r>
              <a:rPr lang="zh-CN" altLang="en-US" sz="2400" dirty="0"/>
              <a:t>类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AT&amp;T </a:t>
            </a:r>
            <a:r>
              <a:rPr lang="zh-CN" altLang="en-US" sz="2800" dirty="0"/>
              <a:t>为其 </a:t>
            </a:r>
            <a:r>
              <a:rPr lang="en-US" altLang="zh-CN" sz="2800" dirty="0"/>
              <a:t>UNIX </a:t>
            </a:r>
            <a:r>
              <a:rPr lang="zh-CN" altLang="en-US" sz="2800" dirty="0"/>
              <a:t>系统 </a:t>
            </a:r>
            <a:r>
              <a:rPr lang="en-US" altLang="zh-CN" sz="2800" dirty="0"/>
              <a:t>V </a:t>
            </a:r>
            <a:r>
              <a:rPr lang="zh-CN" altLang="en-US" sz="2800" dirty="0"/>
              <a:t>定义了一种 </a:t>
            </a:r>
            <a:r>
              <a:rPr lang="en-US" altLang="zh-CN" sz="2800" dirty="0"/>
              <a:t>API</a:t>
            </a:r>
            <a:r>
              <a:rPr lang="zh-CN" altLang="en-US" sz="2800" dirty="0"/>
              <a:t>，简写为 </a:t>
            </a:r>
            <a:r>
              <a:rPr lang="en-US" altLang="zh-CN" sz="2800" dirty="0">
                <a:solidFill>
                  <a:srgbClr val="FF0000"/>
                </a:solidFill>
              </a:rPr>
              <a:t>TLI</a:t>
            </a:r>
            <a:r>
              <a:rPr lang="en-US" altLang="zh-CN" sz="2800" dirty="0"/>
              <a:t> (Transport Layer Interface)</a:t>
            </a:r>
            <a:r>
              <a:rPr lang="zh-CN" altLang="en-US" sz="28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78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应用进程通过套接字接入到网络 </a:t>
            </a:r>
          </a:p>
        </p:txBody>
      </p:sp>
      <p:sp>
        <p:nvSpPr>
          <p:cNvPr id="793671" name="AutoShape 71"/>
          <p:cNvSpPr>
            <a:spLocks noChangeArrowheads="1"/>
          </p:cNvSpPr>
          <p:nvPr/>
        </p:nvSpPr>
        <p:spPr bwMode="auto">
          <a:xfrm>
            <a:off x="1312863" y="2635260"/>
            <a:ext cx="468312" cy="1323975"/>
          </a:xfrm>
          <a:prstGeom prst="upArrow">
            <a:avLst>
              <a:gd name="adj1" fmla="val 50000"/>
              <a:gd name="adj2" fmla="val 70678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793672" name="Object 72"/>
          <p:cNvGraphicFramePr>
            <a:graphicFrameLocks noChangeAspect="1"/>
          </p:cNvGraphicFramePr>
          <p:nvPr/>
        </p:nvGraphicFramePr>
        <p:xfrm>
          <a:off x="4052888" y="3557588"/>
          <a:ext cx="307657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4" imgW="1689840" imgH="964440" progId="">
                  <p:embed/>
                </p:oleObj>
              </mc:Choice>
              <mc:Fallback>
                <p:oleObj name="VISIO" r:id="rId4" imgW="1689840" imgH="964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557588"/>
                        <a:ext cx="307657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3673" name="Rectangle 73"/>
          <p:cNvSpPr>
            <a:spLocks noChangeArrowheads="1"/>
          </p:cNvSpPr>
          <p:nvPr/>
        </p:nvSpPr>
        <p:spPr bwMode="auto">
          <a:xfrm>
            <a:off x="2187575" y="3297243"/>
            <a:ext cx="1752600" cy="727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应用进程</a:t>
            </a:r>
          </a:p>
        </p:txBody>
      </p:sp>
      <p:sp>
        <p:nvSpPr>
          <p:cNvPr id="793674" name="Rectangle 74"/>
          <p:cNvSpPr>
            <a:spLocks noChangeArrowheads="1"/>
          </p:cNvSpPr>
          <p:nvPr/>
        </p:nvSpPr>
        <p:spPr bwMode="auto">
          <a:xfrm>
            <a:off x="2187575" y="4491038"/>
            <a:ext cx="1752600" cy="1123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endParaRPr kumimoji="1" lang="en-US" altLang="zh-CN" sz="200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  <a:p>
            <a:pPr algn="ctr">
              <a:spcAft>
                <a:spcPct val="30000"/>
              </a:spcAft>
            </a:pPr>
            <a:r>
              <a:rPr kumimoji="1" lang="en-US" altLang="zh-CN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TCP/UDP</a:t>
            </a:r>
          </a:p>
          <a:p>
            <a:pPr algn="ctr"/>
            <a:endParaRPr kumimoji="1" lang="en-US" altLang="zh-CN" sz="200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3675" name="Line 75"/>
          <p:cNvSpPr>
            <a:spLocks noChangeShapeType="1"/>
          </p:cNvSpPr>
          <p:nvPr/>
        </p:nvSpPr>
        <p:spPr bwMode="auto">
          <a:xfrm>
            <a:off x="3940175" y="4951423"/>
            <a:ext cx="3309938" cy="79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triangl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770193" y="2813060"/>
            <a:ext cx="587375" cy="644525"/>
            <a:chOff x="921" y="2412"/>
            <a:chExt cx="284" cy="265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93678" name="Freeform 78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79" name="Freeform 7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80" name="Freeform 80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81" name="Freeform 8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82" name="Rectangle 82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83" name="Rectangle 83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84" name="Rectangle 84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85" name="Line 85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86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793687" name="Freeform 87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688" name="Freeform 8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689" name="Rectangle 89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793691" name="Freeform 91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2" name="Freeform 9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3" name="Freeform 93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4" name="Freeform 9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5" name="Rectangle 95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6" name="Rectangle 96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7" name="Rectangle 97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698" name="Line 98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99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93700" name="Freeform 100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01" name="Freeform 10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02" name="Rectangle 102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93703" name="Text Box 103"/>
          <p:cNvSpPr txBox="1">
            <a:spLocks noChangeArrowheads="1"/>
          </p:cNvSpPr>
          <p:nvPr/>
        </p:nvSpPr>
        <p:spPr bwMode="auto">
          <a:xfrm>
            <a:off x="-71438" y="2905126"/>
            <a:ext cx="14670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由应用程序</a:t>
            </a:r>
          </a:p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控制</a:t>
            </a:r>
          </a:p>
        </p:txBody>
      </p:sp>
      <p:sp>
        <p:nvSpPr>
          <p:cNvPr id="793704" name="Text Box 104"/>
          <p:cNvSpPr txBox="1">
            <a:spLocks noChangeArrowheads="1"/>
          </p:cNvSpPr>
          <p:nvPr/>
        </p:nvSpPr>
        <p:spPr bwMode="auto">
          <a:xfrm>
            <a:off x="5003800" y="4005263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因特网</a:t>
            </a:r>
          </a:p>
        </p:txBody>
      </p:sp>
      <p:sp>
        <p:nvSpPr>
          <p:cNvPr id="793705" name="Text Box 105"/>
          <p:cNvSpPr txBox="1">
            <a:spLocks noChangeArrowheads="1"/>
          </p:cNvSpPr>
          <p:nvPr/>
        </p:nvSpPr>
        <p:spPr bwMode="auto">
          <a:xfrm>
            <a:off x="-71438" y="4559301"/>
            <a:ext cx="14670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由操作系统</a:t>
            </a:r>
          </a:p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控制</a:t>
            </a:r>
          </a:p>
        </p:txBody>
      </p:sp>
      <p:sp>
        <p:nvSpPr>
          <p:cNvPr id="793706" name="Text Box 106"/>
          <p:cNvSpPr txBox="1">
            <a:spLocks noChangeArrowheads="1"/>
          </p:cNvSpPr>
          <p:nvPr/>
        </p:nvSpPr>
        <p:spPr bwMode="auto">
          <a:xfrm>
            <a:off x="2701929" y="238601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</a:t>
            </a:r>
          </a:p>
        </p:txBody>
      </p:sp>
      <p:sp>
        <p:nvSpPr>
          <p:cNvPr id="793707" name="Text Box 107"/>
          <p:cNvSpPr txBox="1">
            <a:spLocks noChangeArrowheads="1"/>
          </p:cNvSpPr>
          <p:nvPr/>
        </p:nvSpPr>
        <p:spPr bwMode="auto">
          <a:xfrm>
            <a:off x="7597780" y="238283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</a:t>
            </a:r>
          </a:p>
        </p:txBody>
      </p:sp>
      <p:sp>
        <p:nvSpPr>
          <p:cNvPr id="793708" name="Rectangle 108"/>
          <p:cNvSpPr>
            <a:spLocks noChangeArrowheads="1"/>
          </p:cNvSpPr>
          <p:nvPr/>
        </p:nvSpPr>
        <p:spPr bwMode="auto">
          <a:xfrm>
            <a:off x="2593975" y="3970338"/>
            <a:ext cx="939800" cy="584200"/>
          </a:xfrm>
          <a:prstGeom prst="rect">
            <a:avLst/>
          </a:prstGeom>
          <a:solidFill>
            <a:srgbClr val="FF99CC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套接字</a:t>
            </a:r>
          </a:p>
        </p:txBody>
      </p:sp>
      <p:sp>
        <p:nvSpPr>
          <p:cNvPr id="793709" name="Rectangle 109"/>
          <p:cNvSpPr>
            <a:spLocks noChangeArrowheads="1"/>
          </p:cNvSpPr>
          <p:nvPr/>
        </p:nvSpPr>
        <p:spPr bwMode="auto">
          <a:xfrm>
            <a:off x="7237418" y="4511675"/>
            <a:ext cx="1754187" cy="11239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ct val="30000"/>
              </a:spcAft>
            </a:pPr>
            <a:endParaRPr kumimoji="1" lang="en-US" altLang="zh-CN" sz="200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  <a:p>
            <a:pPr algn="ctr">
              <a:spcAft>
                <a:spcPct val="30000"/>
              </a:spcAft>
            </a:pPr>
            <a:r>
              <a:rPr kumimoji="1" lang="en-US" altLang="zh-CN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TCP/UDP</a:t>
            </a:r>
          </a:p>
          <a:p>
            <a:pPr algn="ctr">
              <a:spcAft>
                <a:spcPct val="30000"/>
              </a:spcAft>
            </a:pPr>
            <a:endParaRPr kumimoji="1" lang="en-US" altLang="zh-CN" sz="2000">
              <a:solidFill>
                <a:schemeClr val="fol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3710" name="Rectangle 110"/>
          <p:cNvSpPr>
            <a:spLocks noChangeArrowheads="1"/>
          </p:cNvSpPr>
          <p:nvPr/>
        </p:nvSpPr>
        <p:spPr bwMode="auto">
          <a:xfrm>
            <a:off x="7237418" y="3297243"/>
            <a:ext cx="1754187" cy="7270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应用进程</a:t>
            </a:r>
          </a:p>
        </p:txBody>
      </p:sp>
      <p:sp>
        <p:nvSpPr>
          <p:cNvPr id="793711" name="Rectangle 111"/>
          <p:cNvSpPr>
            <a:spLocks noChangeArrowheads="1"/>
          </p:cNvSpPr>
          <p:nvPr/>
        </p:nvSpPr>
        <p:spPr bwMode="auto">
          <a:xfrm>
            <a:off x="7645405" y="3970338"/>
            <a:ext cx="938213" cy="584200"/>
          </a:xfrm>
          <a:prstGeom prst="rect">
            <a:avLst/>
          </a:prstGeom>
          <a:solidFill>
            <a:srgbClr val="FF99CC"/>
          </a:solidFill>
          <a:ln w="28575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套接字</a:t>
            </a:r>
          </a:p>
        </p:txBody>
      </p: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7821618" y="2813060"/>
            <a:ext cx="587375" cy="644525"/>
            <a:chOff x="921" y="2412"/>
            <a:chExt cx="284" cy="265"/>
          </a:xfrm>
        </p:grpSpPr>
        <p:grpSp>
          <p:nvGrpSpPr>
            <p:cNvPr id="8" name="Group 113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793714" name="Freeform 114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15" name="Freeform 115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5"/>
                  </a:cxn>
                  <a:cxn ang="0">
                    <a:pos x="0" y="25"/>
                  </a:cxn>
                </a:cxnLst>
                <a:rect l="0" t="0" r="r" b="b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16" name="Freeform 116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17" name="Freeform 117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3" y="0"/>
                  </a:cxn>
                  <a:cxn ang="0">
                    <a:pos x="163" y="0"/>
                  </a:cxn>
                  <a:cxn ang="0">
                    <a:pos x="185" y="17"/>
                  </a:cxn>
                  <a:cxn ang="0">
                    <a:pos x="0" y="17"/>
                  </a:cxn>
                </a:cxnLst>
                <a:rect l="0" t="0" r="r" b="b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18" name="Rectangle 118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19" name="Rectangle 119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20" name="Rectangle 120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21" name="Line 121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122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793723" name="Freeform 123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24" name="Freeform 124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9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25" name="Rectangle 125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126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793727" name="Freeform 127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28" name="Freeform 128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1" y="0"/>
                  </a:cxn>
                  <a:cxn ang="0">
                    <a:pos x="231" y="0"/>
                  </a:cxn>
                  <a:cxn ang="0">
                    <a:pos x="262" y="26"/>
                  </a:cxn>
                  <a:cxn ang="0">
                    <a:pos x="0" y="26"/>
                  </a:cxn>
                </a:cxnLst>
                <a:rect l="0" t="0" r="r" b="b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29" name="Freeform 129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30" name="Freeform 130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0"/>
                  </a:cxn>
                  <a:cxn ang="0">
                    <a:pos x="162" y="0"/>
                  </a:cxn>
                  <a:cxn ang="0">
                    <a:pos x="184" y="17"/>
                  </a:cxn>
                  <a:cxn ang="0">
                    <a:pos x="0" y="17"/>
                  </a:cxn>
                </a:cxnLst>
                <a:rect l="0" t="0" r="r" b="b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31" name="Rectangle 131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32" name="Rectangle 132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33" name="Rectangle 133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3734" name="Line 134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135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793736" name="Freeform 136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37" name="Freeform 137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/>
                  <a:ahLst/>
                  <a:cxnLst>
                    <a:cxn ang="0">
                      <a:pos x="0" y="28"/>
                    </a:cxn>
                    <a:cxn ang="0">
                      <a:pos x="33" y="0"/>
                    </a:cxn>
                    <a:cxn ang="0">
                      <a:pos x="245" y="0"/>
                    </a:cxn>
                    <a:cxn ang="0">
                      <a:pos x="277" y="28"/>
                    </a:cxn>
                    <a:cxn ang="0">
                      <a:pos x="0" y="28"/>
                    </a:cxn>
                  </a:cxnLst>
                  <a:rect l="0" t="0" r="r" b="b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738" name="Rectangle 138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93739" name="Line 139"/>
          <p:cNvSpPr>
            <a:spLocks noChangeShapeType="1"/>
          </p:cNvSpPr>
          <p:nvPr/>
        </p:nvSpPr>
        <p:spPr bwMode="auto">
          <a:xfrm>
            <a:off x="1589" y="4511675"/>
            <a:ext cx="2249487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3740" name="AutoShape 140"/>
          <p:cNvSpPr>
            <a:spLocks noChangeArrowheads="1"/>
          </p:cNvSpPr>
          <p:nvPr/>
        </p:nvSpPr>
        <p:spPr bwMode="auto">
          <a:xfrm flipV="1">
            <a:off x="1314450" y="4513263"/>
            <a:ext cx="469900" cy="1211262"/>
          </a:xfrm>
          <a:prstGeom prst="upArrow">
            <a:avLst>
              <a:gd name="adj1" fmla="val 50000"/>
              <a:gd name="adj2" fmla="val 64443"/>
            </a:avLst>
          </a:prstGeom>
          <a:solidFill>
            <a:srgbClr val="FFFF99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741" name="Line 141"/>
          <p:cNvSpPr>
            <a:spLocks noChangeShapeType="1"/>
          </p:cNvSpPr>
          <p:nvPr/>
        </p:nvSpPr>
        <p:spPr bwMode="auto">
          <a:xfrm>
            <a:off x="1593" y="3959225"/>
            <a:ext cx="2155825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937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937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708" grpId="0" animBg="1"/>
      <p:bldP spid="7937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634" name="Rectangle 122"/>
          <p:cNvSpPr>
            <a:spLocks noChangeArrowheads="1"/>
          </p:cNvSpPr>
          <p:nvPr/>
        </p:nvSpPr>
        <p:spPr bwMode="auto">
          <a:xfrm>
            <a:off x="4735512" y="2600325"/>
            <a:ext cx="511175" cy="4381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800" dirty="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根</a:t>
            </a: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4" y="5781687"/>
            <a:ext cx="7888287" cy="1084263"/>
            <a:chOff x="113" y="2435"/>
            <a:chExt cx="4969" cy="683"/>
          </a:xfrm>
        </p:grpSpPr>
        <p:sp>
          <p:nvSpPr>
            <p:cNvPr id="576723" name="Rectangle 211"/>
            <p:cNvSpPr>
              <a:spLocks noChangeArrowheads="1"/>
            </p:cNvSpPr>
            <p:nvPr/>
          </p:nvSpPr>
          <p:spPr bwMode="auto">
            <a:xfrm>
              <a:off x="1020" y="2822"/>
              <a:ext cx="115" cy="231"/>
            </a:xfrm>
            <a:prstGeom prst="rect">
              <a:avLst/>
            </a:prstGeom>
            <a:solidFill>
              <a:srgbClr val="CCCC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642" name="Rectangle 130"/>
            <p:cNvSpPr>
              <a:spLocks noChangeArrowheads="1"/>
            </p:cNvSpPr>
            <p:nvPr/>
          </p:nvSpPr>
          <p:spPr bwMode="auto">
            <a:xfrm>
              <a:off x="113" y="2819"/>
              <a:ext cx="761" cy="250"/>
            </a:xfrm>
            <a:prstGeom prst="rect">
              <a:avLst/>
            </a:prstGeom>
            <a:solidFill>
              <a:srgbClr val="CCCC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四级域名</a:t>
              </a:r>
            </a:p>
          </p:txBody>
        </p:sp>
        <p:sp>
          <p:nvSpPr>
            <p:cNvPr id="576643" name="Text Box 131"/>
            <p:cNvSpPr txBox="1">
              <a:spLocks noChangeArrowheads="1"/>
            </p:cNvSpPr>
            <p:nvPr/>
          </p:nvSpPr>
          <p:spPr bwMode="auto">
            <a:xfrm>
              <a:off x="3556" y="2817"/>
              <a:ext cx="4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mail</a:t>
              </a:r>
            </a:p>
          </p:txBody>
        </p:sp>
        <p:sp>
          <p:nvSpPr>
            <p:cNvPr id="576644" name="Text Box 132"/>
            <p:cNvSpPr txBox="1">
              <a:spLocks noChangeArrowheads="1"/>
            </p:cNvSpPr>
            <p:nvPr/>
          </p:nvSpPr>
          <p:spPr bwMode="auto">
            <a:xfrm>
              <a:off x="4060" y="2633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663" name="Text Box 151"/>
            <p:cNvSpPr txBox="1">
              <a:spLocks noChangeArrowheads="1"/>
            </p:cNvSpPr>
            <p:nvPr/>
          </p:nvSpPr>
          <p:spPr bwMode="auto">
            <a:xfrm>
              <a:off x="4614" y="2817"/>
              <a:ext cx="4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www</a:t>
              </a:r>
            </a:p>
          </p:txBody>
        </p:sp>
        <p:sp>
          <p:nvSpPr>
            <p:cNvPr id="576667" name="Line 155"/>
            <p:cNvSpPr>
              <a:spLocks noChangeShapeType="1"/>
            </p:cNvSpPr>
            <p:nvPr/>
          </p:nvSpPr>
          <p:spPr bwMode="auto">
            <a:xfrm>
              <a:off x="4381" y="2435"/>
              <a:ext cx="437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68" name="Line 156"/>
            <p:cNvSpPr>
              <a:spLocks noChangeShapeType="1"/>
            </p:cNvSpPr>
            <p:nvPr/>
          </p:nvSpPr>
          <p:spPr bwMode="auto">
            <a:xfrm flipH="1">
              <a:off x="3819" y="2440"/>
              <a:ext cx="560" cy="4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4" y="3846513"/>
            <a:ext cx="8580437" cy="1074738"/>
            <a:chOff x="113" y="1216"/>
            <a:chExt cx="5405" cy="677"/>
          </a:xfrm>
        </p:grpSpPr>
        <p:sp>
          <p:nvSpPr>
            <p:cNvPr id="576722" name="Rectangle 210"/>
            <p:cNvSpPr>
              <a:spLocks noChangeArrowheads="1"/>
            </p:cNvSpPr>
            <p:nvPr/>
          </p:nvSpPr>
          <p:spPr bwMode="auto">
            <a:xfrm>
              <a:off x="1020" y="1616"/>
              <a:ext cx="115" cy="231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617" name="Text Box 105"/>
            <p:cNvSpPr txBox="1">
              <a:spLocks noChangeArrowheads="1"/>
            </p:cNvSpPr>
            <p:nvPr/>
          </p:nvSpPr>
          <p:spPr bwMode="auto">
            <a:xfrm>
              <a:off x="1777" y="1408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627" name="Text Box 115"/>
            <p:cNvSpPr txBox="1">
              <a:spLocks noChangeArrowheads="1"/>
            </p:cNvSpPr>
            <p:nvPr/>
          </p:nvSpPr>
          <p:spPr bwMode="auto">
            <a:xfrm>
              <a:off x="3956" y="1593"/>
              <a:ext cx="2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bj</a:t>
              </a:r>
            </a:p>
          </p:txBody>
        </p:sp>
        <p:sp>
          <p:nvSpPr>
            <p:cNvPr id="576628" name="Text Box 116"/>
            <p:cNvSpPr txBox="1">
              <a:spLocks noChangeArrowheads="1"/>
            </p:cNvSpPr>
            <p:nvPr/>
          </p:nvSpPr>
          <p:spPr bwMode="auto">
            <a:xfrm>
              <a:off x="4554" y="1592"/>
              <a:ext cx="3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edu</a:t>
              </a:r>
            </a:p>
          </p:txBody>
        </p:sp>
        <p:sp>
          <p:nvSpPr>
            <p:cNvPr id="576629" name="Text Box 117"/>
            <p:cNvSpPr txBox="1">
              <a:spLocks noChangeArrowheads="1"/>
            </p:cNvSpPr>
            <p:nvPr/>
          </p:nvSpPr>
          <p:spPr bwMode="auto">
            <a:xfrm>
              <a:off x="5097" y="1592"/>
              <a:ext cx="4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com</a:t>
              </a:r>
            </a:p>
          </p:txBody>
        </p:sp>
        <p:sp>
          <p:nvSpPr>
            <p:cNvPr id="576630" name="Text Box 118"/>
            <p:cNvSpPr txBox="1">
              <a:spLocks noChangeArrowheads="1"/>
            </p:cNvSpPr>
            <p:nvPr/>
          </p:nvSpPr>
          <p:spPr bwMode="auto">
            <a:xfrm>
              <a:off x="4172" y="1408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635" name="Text Box 123"/>
            <p:cNvSpPr txBox="1">
              <a:spLocks noChangeArrowheads="1"/>
            </p:cNvSpPr>
            <p:nvPr/>
          </p:nvSpPr>
          <p:spPr bwMode="auto">
            <a:xfrm>
              <a:off x="1437" y="1592"/>
              <a:ext cx="4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cctv</a:t>
              </a:r>
            </a:p>
          </p:txBody>
        </p:sp>
        <p:sp>
          <p:nvSpPr>
            <p:cNvPr id="576636" name="Text Box 124"/>
            <p:cNvSpPr txBox="1">
              <a:spLocks noChangeArrowheads="1"/>
            </p:cNvSpPr>
            <p:nvPr/>
          </p:nvSpPr>
          <p:spPr bwMode="auto">
            <a:xfrm>
              <a:off x="2185" y="1591"/>
              <a:ext cx="3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ibm</a:t>
              </a:r>
            </a:p>
          </p:txBody>
        </p:sp>
        <p:sp>
          <p:nvSpPr>
            <p:cNvPr id="576637" name="Text Box 125"/>
            <p:cNvSpPr txBox="1">
              <a:spLocks noChangeArrowheads="1"/>
            </p:cNvSpPr>
            <p:nvPr/>
          </p:nvSpPr>
          <p:spPr bwMode="auto">
            <a:xfrm>
              <a:off x="2595" y="1592"/>
              <a:ext cx="29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hp</a:t>
              </a:r>
            </a:p>
          </p:txBody>
        </p:sp>
        <p:sp>
          <p:nvSpPr>
            <p:cNvPr id="576639" name="Rectangle 127"/>
            <p:cNvSpPr>
              <a:spLocks noChangeArrowheads="1"/>
            </p:cNvSpPr>
            <p:nvPr/>
          </p:nvSpPr>
          <p:spPr bwMode="auto">
            <a:xfrm>
              <a:off x="113" y="1608"/>
              <a:ext cx="761" cy="250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二级域名</a:t>
              </a:r>
            </a:p>
          </p:txBody>
        </p:sp>
        <p:sp>
          <p:nvSpPr>
            <p:cNvPr id="576654" name="Line 142"/>
            <p:cNvSpPr>
              <a:spLocks noChangeShapeType="1"/>
            </p:cNvSpPr>
            <p:nvPr/>
          </p:nvSpPr>
          <p:spPr bwMode="auto">
            <a:xfrm>
              <a:off x="2173" y="1258"/>
              <a:ext cx="213" cy="3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5" name="Line 143"/>
            <p:cNvSpPr>
              <a:spLocks noChangeShapeType="1"/>
            </p:cNvSpPr>
            <p:nvPr/>
          </p:nvSpPr>
          <p:spPr bwMode="auto">
            <a:xfrm>
              <a:off x="2173" y="1269"/>
              <a:ext cx="546" cy="3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6" name="Line 144"/>
            <p:cNvSpPr>
              <a:spLocks noChangeShapeType="1"/>
            </p:cNvSpPr>
            <p:nvPr/>
          </p:nvSpPr>
          <p:spPr bwMode="auto">
            <a:xfrm flipV="1">
              <a:off x="1672" y="1279"/>
              <a:ext cx="501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7" name="Line 145"/>
            <p:cNvSpPr>
              <a:spLocks noChangeShapeType="1"/>
            </p:cNvSpPr>
            <p:nvPr/>
          </p:nvSpPr>
          <p:spPr bwMode="auto">
            <a:xfrm>
              <a:off x="4662" y="1216"/>
              <a:ext cx="111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8" name="Line 146"/>
            <p:cNvSpPr>
              <a:spLocks noChangeShapeType="1"/>
            </p:cNvSpPr>
            <p:nvPr/>
          </p:nvSpPr>
          <p:spPr bwMode="auto">
            <a:xfrm>
              <a:off x="4665" y="1224"/>
              <a:ext cx="626" cy="4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9" name="Line 147"/>
            <p:cNvSpPr>
              <a:spLocks noChangeShapeType="1"/>
            </p:cNvSpPr>
            <p:nvPr/>
          </p:nvSpPr>
          <p:spPr bwMode="auto">
            <a:xfrm flipH="1">
              <a:off x="4090" y="1224"/>
              <a:ext cx="572" cy="39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57"/>
            <p:cNvGrpSpPr>
              <a:grpSpLocks/>
            </p:cNvGrpSpPr>
            <p:nvPr/>
          </p:nvGrpSpPr>
          <p:grpSpPr bwMode="auto">
            <a:xfrm>
              <a:off x="1168" y="1244"/>
              <a:ext cx="268" cy="101"/>
              <a:chOff x="2875" y="1143"/>
              <a:chExt cx="330" cy="132"/>
            </a:xfrm>
          </p:grpSpPr>
          <p:sp>
            <p:nvSpPr>
              <p:cNvPr id="576670" name="Line 15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1" name="Line 15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2" name="Line 16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3" name="Line 16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162"/>
            <p:cNvGrpSpPr>
              <a:grpSpLocks/>
            </p:cNvGrpSpPr>
            <p:nvPr/>
          </p:nvGrpSpPr>
          <p:grpSpPr bwMode="auto">
            <a:xfrm>
              <a:off x="2507" y="1244"/>
              <a:ext cx="268" cy="101"/>
              <a:chOff x="2875" y="1143"/>
              <a:chExt cx="330" cy="132"/>
            </a:xfrm>
          </p:grpSpPr>
          <p:sp>
            <p:nvSpPr>
              <p:cNvPr id="576675" name="Line 16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6" name="Line 16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7" name="Line 16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78" name="Line 16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167"/>
            <p:cNvGrpSpPr>
              <a:grpSpLocks/>
            </p:cNvGrpSpPr>
            <p:nvPr/>
          </p:nvGrpSpPr>
          <p:grpSpPr bwMode="auto">
            <a:xfrm>
              <a:off x="2936" y="1244"/>
              <a:ext cx="268" cy="101"/>
              <a:chOff x="2875" y="1143"/>
              <a:chExt cx="330" cy="132"/>
            </a:xfrm>
          </p:grpSpPr>
          <p:sp>
            <p:nvSpPr>
              <p:cNvPr id="576680" name="Line 16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1" name="Line 16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2" name="Line 17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3" name="Line 17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72"/>
            <p:cNvGrpSpPr>
              <a:grpSpLocks/>
            </p:cNvGrpSpPr>
            <p:nvPr/>
          </p:nvGrpSpPr>
          <p:grpSpPr bwMode="auto">
            <a:xfrm>
              <a:off x="3363" y="1244"/>
              <a:ext cx="268" cy="101"/>
              <a:chOff x="2875" y="1143"/>
              <a:chExt cx="330" cy="132"/>
            </a:xfrm>
          </p:grpSpPr>
          <p:sp>
            <p:nvSpPr>
              <p:cNvPr id="576685" name="Line 17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6" name="Line 17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7" name="Line 17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88" name="Line 17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177"/>
            <p:cNvGrpSpPr>
              <a:grpSpLocks/>
            </p:cNvGrpSpPr>
            <p:nvPr/>
          </p:nvGrpSpPr>
          <p:grpSpPr bwMode="auto">
            <a:xfrm>
              <a:off x="3792" y="1244"/>
              <a:ext cx="268" cy="101"/>
              <a:chOff x="2875" y="1143"/>
              <a:chExt cx="330" cy="132"/>
            </a:xfrm>
          </p:grpSpPr>
          <p:sp>
            <p:nvSpPr>
              <p:cNvPr id="576690" name="Line 17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91" name="Line 17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92" name="Line 18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93" name="Line 18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182"/>
            <p:cNvGrpSpPr>
              <a:grpSpLocks/>
            </p:cNvGrpSpPr>
            <p:nvPr/>
          </p:nvGrpSpPr>
          <p:grpSpPr bwMode="auto">
            <a:xfrm>
              <a:off x="4935" y="1244"/>
              <a:ext cx="268" cy="101"/>
              <a:chOff x="2875" y="1143"/>
              <a:chExt cx="330" cy="132"/>
            </a:xfrm>
          </p:grpSpPr>
          <p:sp>
            <p:nvSpPr>
              <p:cNvPr id="576695" name="Line 18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96" name="Line 18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97" name="Line 18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698" name="Line 18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15"/>
          <p:cNvGrpSpPr>
            <a:grpSpLocks/>
          </p:cNvGrpSpPr>
          <p:nvPr/>
        </p:nvGrpSpPr>
        <p:grpSpPr bwMode="auto">
          <a:xfrm>
            <a:off x="3" y="4730750"/>
            <a:ext cx="8594723" cy="1127124"/>
            <a:chOff x="113" y="1773"/>
            <a:chExt cx="5414" cy="710"/>
          </a:xfrm>
        </p:grpSpPr>
        <p:sp>
          <p:nvSpPr>
            <p:cNvPr id="576724" name="Rectangle 212"/>
            <p:cNvSpPr>
              <a:spLocks noChangeArrowheads="1"/>
            </p:cNvSpPr>
            <p:nvPr/>
          </p:nvSpPr>
          <p:spPr bwMode="auto">
            <a:xfrm>
              <a:off x="1020" y="2205"/>
              <a:ext cx="115" cy="231"/>
            </a:xfrm>
            <a:prstGeom prst="rect">
              <a:avLst/>
            </a:prstGeom>
            <a:solidFill>
              <a:srgbClr val="CCFF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631" name="Text Box 119"/>
            <p:cNvSpPr txBox="1">
              <a:spLocks noChangeArrowheads="1"/>
            </p:cNvSpPr>
            <p:nvPr/>
          </p:nvSpPr>
          <p:spPr bwMode="auto">
            <a:xfrm>
              <a:off x="5150" y="2205"/>
              <a:ext cx="3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pku</a:t>
              </a:r>
            </a:p>
          </p:txBody>
        </p:sp>
        <p:sp>
          <p:nvSpPr>
            <p:cNvPr id="576632" name="Text Box 120"/>
            <p:cNvSpPr txBox="1">
              <a:spLocks noChangeArrowheads="1"/>
            </p:cNvSpPr>
            <p:nvPr/>
          </p:nvSpPr>
          <p:spPr bwMode="auto">
            <a:xfrm>
              <a:off x="4163" y="2102"/>
              <a:ext cx="4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err="1" smtClean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tjpu</a:t>
              </a:r>
              <a:endParaRPr kumimoji="1" lang="en-US" altLang="zh-CN" sz="2800" dirty="0">
                <a:solidFill>
                  <a:schemeClr val="folHlink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76633" name="Text Box 121"/>
            <p:cNvSpPr txBox="1">
              <a:spLocks noChangeArrowheads="1"/>
            </p:cNvSpPr>
            <p:nvPr/>
          </p:nvSpPr>
          <p:spPr bwMode="auto">
            <a:xfrm>
              <a:off x="4649" y="1998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640" name="Rectangle 128"/>
            <p:cNvSpPr>
              <a:spLocks noChangeArrowheads="1"/>
            </p:cNvSpPr>
            <p:nvPr/>
          </p:nvSpPr>
          <p:spPr bwMode="auto">
            <a:xfrm>
              <a:off x="113" y="2182"/>
              <a:ext cx="761" cy="250"/>
            </a:xfrm>
            <a:prstGeom prst="rect">
              <a:avLst/>
            </a:prstGeom>
            <a:solidFill>
              <a:srgbClr val="CCFF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 dirty="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三级域名</a:t>
              </a:r>
            </a:p>
          </p:txBody>
        </p:sp>
        <p:sp>
          <p:nvSpPr>
            <p:cNvPr id="576641" name="Text Box 129"/>
            <p:cNvSpPr txBox="1">
              <a:spLocks noChangeArrowheads="1"/>
            </p:cNvSpPr>
            <p:nvPr/>
          </p:nvSpPr>
          <p:spPr bwMode="auto">
            <a:xfrm>
              <a:off x="1064" y="2205"/>
              <a:ext cx="4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mail</a:t>
              </a:r>
            </a:p>
          </p:txBody>
        </p:sp>
        <p:sp>
          <p:nvSpPr>
            <p:cNvPr id="576660" name="Line 148"/>
            <p:cNvSpPr>
              <a:spLocks noChangeShapeType="1"/>
            </p:cNvSpPr>
            <p:nvPr/>
          </p:nvSpPr>
          <p:spPr bwMode="auto">
            <a:xfrm flipH="1">
              <a:off x="4386" y="1773"/>
              <a:ext cx="387" cy="4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61" name="Line 149"/>
            <p:cNvSpPr>
              <a:spLocks noChangeShapeType="1"/>
            </p:cNvSpPr>
            <p:nvPr/>
          </p:nvSpPr>
          <p:spPr bwMode="auto">
            <a:xfrm>
              <a:off x="4792" y="1784"/>
              <a:ext cx="548" cy="4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62" name="Text Box 150"/>
            <p:cNvSpPr txBox="1">
              <a:spLocks noChangeArrowheads="1"/>
            </p:cNvSpPr>
            <p:nvPr/>
          </p:nvSpPr>
          <p:spPr bwMode="auto">
            <a:xfrm>
              <a:off x="1826" y="2205"/>
              <a:ext cx="46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www</a:t>
              </a:r>
            </a:p>
          </p:txBody>
        </p:sp>
        <p:sp>
          <p:nvSpPr>
            <p:cNvPr id="576664" name="Text Box 152"/>
            <p:cNvSpPr txBox="1">
              <a:spLocks noChangeArrowheads="1"/>
            </p:cNvSpPr>
            <p:nvPr/>
          </p:nvSpPr>
          <p:spPr bwMode="auto">
            <a:xfrm>
              <a:off x="1414" y="1998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665" name="Line 153"/>
            <p:cNvSpPr>
              <a:spLocks noChangeShapeType="1"/>
            </p:cNvSpPr>
            <p:nvPr/>
          </p:nvSpPr>
          <p:spPr bwMode="auto">
            <a:xfrm flipV="1">
              <a:off x="1274" y="1794"/>
              <a:ext cx="383" cy="4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66" name="Line 154"/>
            <p:cNvSpPr>
              <a:spLocks noChangeShapeType="1"/>
            </p:cNvSpPr>
            <p:nvPr/>
          </p:nvSpPr>
          <p:spPr bwMode="auto">
            <a:xfrm>
              <a:off x="1657" y="1794"/>
              <a:ext cx="361" cy="4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187"/>
            <p:cNvGrpSpPr>
              <a:grpSpLocks/>
            </p:cNvGrpSpPr>
            <p:nvPr/>
          </p:nvGrpSpPr>
          <p:grpSpPr bwMode="auto">
            <a:xfrm>
              <a:off x="2613" y="1797"/>
              <a:ext cx="269" cy="101"/>
              <a:chOff x="2875" y="1143"/>
              <a:chExt cx="330" cy="132"/>
            </a:xfrm>
          </p:grpSpPr>
          <p:sp>
            <p:nvSpPr>
              <p:cNvPr id="576700" name="Line 18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01" name="Line 18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02" name="Line 19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03" name="Line 19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192"/>
            <p:cNvGrpSpPr>
              <a:grpSpLocks/>
            </p:cNvGrpSpPr>
            <p:nvPr/>
          </p:nvGrpSpPr>
          <p:grpSpPr bwMode="auto">
            <a:xfrm>
              <a:off x="5131" y="1797"/>
              <a:ext cx="268" cy="101"/>
              <a:chOff x="2875" y="1143"/>
              <a:chExt cx="330" cy="132"/>
            </a:xfrm>
          </p:grpSpPr>
          <p:sp>
            <p:nvSpPr>
              <p:cNvPr id="576705" name="Line 19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06" name="Line 19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07" name="Line 19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08" name="Line 19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97"/>
            <p:cNvGrpSpPr>
              <a:grpSpLocks/>
            </p:cNvGrpSpPr>
            <p:nvPr/>
          </p:nvGrpSpPr>
          <p:grpSpPr bwMode="auto">
            <a:xfrm>
              <a:off x="2239" y="1797"/>
              <a:ext cx="268" cy="101"/>
              <a:chOff x="2875" y="1143"/>
              <a:chExt cx="330" cy="132"/>
            </a:xfrm>
          </p:grpSpPr>
          <p:sp>
            <p:nvSpPr>
              <p:cNvPr id="576710" name="Line 19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11" name="Line 19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12" name="Line 20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13" name="Line 20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02"/>
            <p:cNvGrpSpPr>
              <a:grpSpLocks/>
            </p:cNvGrpSpPr>
            <p:nvPr/>
          </p:nvGrpSpPr>
          <p:grpSpPr bwMode="auto">
            <a:xfrm>
              <a:off x="3953" y="1797"/>
              <a:ext cx="268" cy="101"/>
              <a:chOff x="2875" y="1143"/>
              <a:chExt cx="330" cy="132"/>
            </a:xfrm>
          </p:grpSpPr>
          <p:sp>
            <p:nvSpPr>
              <p:cNvPr id="576715" name="Line 20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16" name="Line 20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17" name="Line 20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718" name="Line 20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213"/>
          <p:cNvGrpSpPr>
            <a:grpSpLocks/>
          </p:cNvGrpSpPr>
          <p:nvPr/>
        </p:nvGrpSpPr>
        <p:grpSpPr bwMode="auto">
          <a:xfrm>
            <a:off x="3" y="3038475"/>
            <a:ext cx="8747128" cy="947737"/>
            <a:chOff x="113" y="707"/>
            <a:chExt cx="5510" cy="597"/>
          </a:xfrm>
        </p:grpSpPr>
        <p:sp>
          <p:nvSpPr>
            <p:cNvPr id="576721" name="Rectangle 209"/>
            <p:cNvSpPr>
              <a:spLocks noChangeArrowheads="1"/>
            </p:cNvSpPr>
            <p:nvPr/>
          </p:nvSpPr>
          <p:spPr bwMode="auto">
            <a:xfrm>
              <a:off x="1020" y="1026"/>
              <a:ext cx="115" cy="231"/>
            </a:xfrm>
            <a:prstGeom prst="rect">
              <a:avLst/>
            </a:prstGeom>
            <a:solidFill>
              <a:srgbClr val="CCE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6618" name="Text Box 106"/>
            <p:cNvSpPr txBox="1">
              <a:spLocks noChangeArrowheads="1"/>
            </p:cNvSpPr>
            <p:nvPr/>
          </p:nvSpPr>
          <p:spPr bwMode="auto">
            <a:xfrm>
              <a:off x="1975" y="1026"/>
              <a:ext cx="4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com</a:t>
              </a:r>
            </a:p>
          </p:txBody>
        </p:sp>
        <p:sp>
          <p:nvSpPr>
            <p:cNvPr id="576619" name="Text Box 107"/>
            <p:cNvSpPr txBox="1">
              <a:spLocks noChangeArrowheads="1"/>
            </p:cNvSpPr>
            <p:nvPr/>
          </p:nvSpPr>
          <p:spPr bwMode="auto">
            <a:xfrm>
              <a:off x="2472" y="1026"/>
              <a:ext cx="3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net</a:t>
              </a:r>
            </a:p>
          </p:txBody>
        </p:sp>
        <p:sp>
          <p:nvSpPr>
            <p:cNvPr id="576620" name="Text Box 108"/>
            <p:cNvSpPr txBox="1">
              <a:spLocks noChangeArrowheads="1"/>
            </p:cNvSpPr>
            <p:nvPr/>
          </p:nvSpPr>
          <p:spPr bwMode="auto">
            <a:xfrm>
              <a:off x="2900" y="1026"/>
              <a:ext cx="35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org</a:t>
              </a:r>
            </a:p>
          </p:txBody>
        </p:sp>
        <p:sp>
          <p:nvSpPr>
            <p:cNvPr id="576621" name="Text Box 109"/>
            <p:cNvSpPr txBox="1">
              <a:spLocks noChangeArrowheads="1"/>
            </p:cNvSpPr>
            <p:nvPr/>
          </p:nvSpPr>
          <p:spPr bwMode="auto">
            <a:xfrm>
              <a:off x="3329" y="1026"/>
              <a:ext cx="38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edu</a:t>
              </a:r>
            </a:p>
          </p:txBody>
        </p:sp>
        <p:sp>
          <p:nvSpPr>
            <p:cNvPr id="576622" name="Text Box 110"/>
            <p:cNvSpPr txBox="1">
              <a:spLocks noChangeArrowheads="1"/>
            </p:cNvSpPr>
            <p:nvPr/>
          </p:nvSpPr>
          <p:spPr bwMode="auto">
            <a:xfrm>
              <a:off x="3758" y="1026"/>
              <a:ext cx="37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gov</a:t>
              </a:r>
            </a:p>
          </p:txBody>
        </p:sp>
        <p:sp>
          <p:nvSpPr>
            <p:cNvPr id="576623" name="Text Box 111"/>
            <p:cNvSpPr txBox="1">
              <a:spLocks noChangeArrowheads="1"/>
            </p:cNvSpPr>
            <p:nvPr/>
          </p:nvSpPr>
          <p:spPr bwMode="auto">
            <a:xfrm>
              <a:off x="1114" y="1026"/>
              <a:ext cx="4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aero</a:t>
              </a:r>
            </a:p>
          </p:txBody>
        </p:sp>
        <p:sp>
          <p:nvSpPr>
            <p:cNvPr id="576624" name="Text Box 112"/>
            <p:cNvSpPr txBox="1">
              <a:spLocks noChangeArrowheads="1"/>
            </p:cNvSpPr>
            <p:nvPr/>
          </p:nvSpPr>
          <p:spPr bwMode="auto">
            <a:xfrm>
              <a:off x="4489" y="1026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cn</a:t>
              </a:r>
            </a:p>
          </p:txBody>
        </p:sp>
        <p:sp>
          <p:nvSpPr>
            <p:cNvPr id="576625" name="Text Box 113"/>
            <p:cNvSpPr txBox="1">
              <a:spLocks noChangeArrowheads="1"/>
            </p:cNvSpPr>
            <p:nvPr/>
          </p:nvSpPr>
          <p:spPr bwMode="auto">
            <a:xfrm>
              <a:off x="4918" y="1026"/>
              <a:ext cx="28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uk</a:t>
              </a:r>
            </a:p>
          </p:txBody>
        </p:sp>
        <p:sp>
          <p:nvSpPr>
            <p:cNvPr id="576626" name="Text Box 114"/>
            <p:cNvSpPr txBox="1">
              <a:spLocks noChangeArrowheads="1"/>
            </p:cNvSpPr>
            <p:nvPr/>
          </p:nvSpPr>
          <p:spPr bwMode="auto">
            <a:xfrm>
              <a:off x="5151" y="819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638" name="Rectangle 126"/>
            <p:cNvSpPr>
              <a:spLocks noChangeArrowheads="1"/>
            </p:cNvSpPr>
            <p:nvPr/>
          </p:nvSpPr>
          <p:spPr bwMode="auto">
            <a:xfrm>
              <a:off x="113" y="1005"/>
              <a:ext cx="761" cy="250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顶级域名</a:t>
              </a:r>
            </a:p>
          </p:txBody>
        </p:sp>
        <p:sp>
          <p:nvSpPr>
            <p:cNvPr id="576645" name="Line 133"/>
            <p:cNvSpPr>
              <a:spLocks noChangeShapeType="1"/>
            </p:cNvSpPr>
            <p:nvPr/>
          </p:nvSpPr>
          <p:spPr bwMode="auto">
            <a:xfrm flipH="1">
              <a:off x="2201" y="712"/>
              <a:ext cx="1068" cy="3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46" name="Line 134"/>
            <p:cNvSpPr>
              <a:spLocks noChangeShapeType="1"/>
            </p:cNvSpPr>
            <p:nvPr/>
          </p:nvSpPr>
          <p:spPr bwMode="auto">
            <a:xfrm flipH="1">
              <a:off x="2681" y="730"/>
              <a:ext cx="575" cy="3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47" name="Line 135"/>
            <p:cNvSpPr>
              <a:spLocks noChangeShapeType="1"/>
            </p:cNvSpPr>
            <p:nvPr/>
          </p:nvSpPr>
          <p:spPr bwMode="auto">
            <a:xfrm flipH="1">
              <a:off x="3134" y="730"/>
              <a:ext cx="131" cy="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48" name="Line 136"/>
            <p:cNvSpPr>
              <a:spLocks noChangeShapeType="1"/>
            </p:cNvSpPr>
            <p:nvPr/>
          </p:nvSpPr>
          <p:spPr bwMode="auto">
            <a:xfrm>
              <a:off x="3277" y="723"/>
              <a:ext cx="249" cy="3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49" name="Line 137"/>
            <p:cNvSpPr>
              <a:spLocks noChangeShapeType="1"/>
            </p:cNvSpPr>
            <p:nvPr/>
          </p:nvSpPr>
          <p:spPr bwMode="auto">
            <a:xfrm>
              <a:off x="3275" y="715"/>
              <a:ext cx="68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0" name="Line 138"/>
            <p:cNvSpPr>
              <a:spLocks noChangeShapeType="1"/>
            </p:cNvSpPr>
            <p:nvPr/>
          </p:nvSpPr>
          <p:spPr bwMode="auto">
            <a:xfrm>
              <a:off x="3288" y="708"/>
              <a:ext cx="1353" cy="37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1" name="Line 139"/>
            <p:cNvSpPr>
              <a:spLocks noChangeShapeType="1"/>
            </p:cNvSpPr>
            <p:nvPr/>
          </p:nvSpPr>
          <p:spPr bwMode="auto">
            <a:xfrm flipH="1">
              <a:off x="1358" y="707"/>
              <a:ext cx="1933" cy="3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2" name="Line 140"/>
            <p:cNvSpPr>
              <a:spLocks noChangeShapeType="1"/>
            </p:cNvSpPr>
            <p:nvPr/>
          </p:nvSpPr>
          <p:spPr bwMode="auto">
            <a:xfrm>
              <a:off x="3250" y="709"/>
              <a:ext cx="1777" cy="3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653" name="Text Box 141"/>
            <p:cNvSpPr txBox="1">
              <a:spLocks noChangeArrowheads="1"/>
            </p:cNvSpPr>
            <p:nvPr/>
          </p:nvSpPr>
          <p:spPr bwMode="auto">
            <a:xfrm>
              <a:off x="1542" y="818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  <p:sp>
          <p:nvSpPr>
            <p:cNvPr id="576719" name="Text Box 207"/>
            <p:cNvSpPr txBox="1">
              <a:spLocks noChangeArrowheads="1"/>
            </p:cNvSpPr>
            <p:nvPr/>
          </p:nvSpPr>
          <p:spPr bwMode="auto">
            <a:xfrm>
              <a:off x="4042" y="817"/>
              <a:ext cx="47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2" charset="-122"/>
                </a:rPr>
                <a:t>…</a:t>
              </a:r>
            </a:p>
          </p:txBody>
        </p:sp>
      </p:grpSp>
      <p:sp>
        <p:nvSpPr>
          <p:cNvPr id="115" name="矩形 114"/>
          <p:cNvSpPr/>
          <p:nvPr/>
        </p:nvSpPr>
        <p:spPr>
          <a:xfrm>
            <a:off x="1428734" y="357176"/>
            <a:ext cx="6426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kern="0" dirty="0" smtClean="0">
                <a:solidFill>
                  <a:srgbClr val="000000"/>
                </a:solidFill>
                <a:latin typeface="Arial"/>
                <a:ea typeface="黑体"/>
                <a:cs typeface="+mj-cs"/>
              </a:rPr>
              <a:t>6.1.2   </a:t>
            </a:r>
            <a:r>
              <a:rPr lang="zh-CN" altLang="en-US" sz="4400" kern="0" dirty="0" smtClean="0">
                <a:solidFill>
                  <a:srgbClr val="000000"/>
                </a:solidFill>
                <a:latin typeface="Arial"/>
                <a:ea typeface="黑体"/>
                <a:cs typeface="+mj-cs"/>
              </a:rPr>
              <a:t>因特网的域名结构</a:t>
            </a:r>
            <a:endParaRPr lang="zh-CN" altLang="en-US" dirty="0"/>
          </a:p>
        </p:txBody>
      </p:sp>
      <p:sp>
        <p:nvSpPr>
          <p:cNvPr id="117" name="Rectangle 3"/>
          <p:cNvSpPr txBox="1">
            <a:spLocks noChangeArrowheads="1"/>
          </p:cNvSpPr>
          <p:nvPr/>
        </p:nvSpPr>
        <p:spPr>
          <a:xfrm>
            <a:off x="500034" y="1214422"/>
            <a:ext cx="8072494" cy="485778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因特网采用了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层次树状结构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的命名方法。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kern="0" dirty="0" smtClean="0">
                <a:solidFill>
                  <a:srgbClr val="333399"/>
                </a:solidFill>
                <a:latin typeface="Arial"/>
                <a:ea typeface="黑体"/>
              </a:rPr>
              <a:t>任何一个连接在因特网上的主机或路由器，都有一个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"/>
                <a:ea typeface="黑体"/>
              </a:rPr>
              <a:t>唯一</a:t>
            </a:r>
            <a:r>
              <a:rPr lang="zh-CN" altLang="en-US" sz="2800" kern="0" dirty="0" smtClean="0">
                <a:solidFill>
                  <a:srgbClr val="333399"/>
                </a:solidFill>
                <a:latin typeface="Arial"/>
                <a:ea typeface="黑体"/>
              </a:rPr>
              <a:t>的层次结构的名字，即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"/>
                <a:ea typeface="黑体"/>
              </a:rPr>
              <a:t>域名</a:t>
            </a:r>
            <a:r>
              <a:rPr lang="zh-CN" altLang="en-US" sz="2800" kern="0" dirty="0" smtClean="0">
                <a:solidFill>
                  <a:srgbClr val="333399"/>
                </a:solidFill>
                <a:latin typeface="Arial"/>
                <a:ea typeface="黑体"/>
              </a:rPr>
              <a:t>。</a:t>
            </a:r>
          </a:p>
        </p:txBody>
      </p:sp>
      <p:sp>
        <p:nvSpPr>
          <p:cNvPr id="116" name="灯片编号占位符 1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0FB070-C24E-4DD1-980C-64FB3D86710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857215" y="5516572"/>
            <a:ext cx="2705669" cy="104498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80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771775" y="5526097"/>
            <a:ext cx="2982912" cy="18097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81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930502" y="4285973"/>
            <a:ext cx="5857916" cy="1214446"/>
          </a:xfrm>
          <a:prstGeom prst="wedgeRoundRectCallout">
            <a:avLst>
              <a:gd name="adj1" fmla="val 35842"/>
              <a:gd name="adj2" fmla="val -1275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 smtClean="0">
                <a:solidFill>
                  <a:schemeClr val="tx1"/>
                </a:solidFill>
              </a:rPr>
              <a:t>bind </a:t>
            </a:r>
            <a:r>
              <a:rPr lang="zh-CN" altLang="en-US" sz="2800" dirty="0" smtClean="0">
                <a:solidFill>
                  <a:schemeClr val="tx1"/>
                </a:solidFill>
              </a:rPr>
              <a:t>时就是把熟知端口号和本地</a:t>
            </a:r>
            <a:r>
              <a:rPr lang="en-US" sz="2800" dirty="0" smtClean="0">
                <a:solidFill>
                  <a:schemeClr val="tx1"/>
                </a:solidFill>
              </a:rPr>
              <a:t>IP</a:t>
            </a:r>
            <a:r>
              <a:rPr lang="zh-CN" altLang="en-US" sz="2800" dirty="0" smtClean="0">
                <a:solidFill>
                  <a:schemeClr val="tx1"/>
                </a:solidFill>
              </a:rPr>
              <a:t>地址填写到已创建的套接字中。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3357554" y="2000240"/>
            <a:ext cx="1357322" cy="785818"/>
          </a:xfrm>
          <a:prstGeom prst="wedgeRoundRectCallout">
            <a:avLst>
              <a:gd name="adj1" fmla="val 101071"/>
              <a:gd name="adj2" fmla="val 202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创建套接字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771775" y="5516572"/>
            <a:ext cx="2982912" cy="1905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82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3214683" y="4857760"/>
            <a:ext cx="3214710" cy="1214446"/>
          </a:xfrm>
          <a:prstGeom prst="wedgeRoundRectCallout">
            <a:avLst>
              <a:gd name="adj1" fmla="val 35842"/>
              <a:gd name="adj2" fmla="val -1275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800" dirty="0" smtClean="0">
                <a:solidFill>
                  <a:schemeClr val="tx1"/>
                </a:solidFill>
              </a:rPr>
              <a:t>等待连接请求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627313" y="5157798"/>
            <a:ext cx="3127375" cy="54927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83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14351" y="4357694"/>
            <a:ext cx="2357454" cy="642942"/>
          </a:xfrm>
          <a:prstGeom prst="wedgeRoundRectCallout">
            <a:avLst>
              <a:gd name="adj1" fmla="val 21066"/>
              <a:gd name="adj2" fmla="val -10720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三次握手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0" y="2428868"/>
            <a:ext cx="1357322" cy="785818"/>
          </a:xfrm>
          <a:prstGeom prst="wedgeRoundRectCallout">
            <a:avLst>
              <a:gd name="adj1" fmla="val 86100"/>
              <a:gd name="adj2" fmla="val 6271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创建套接字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627313" y="5157798"/>
            <a:ext cx="3127375" cy="54927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84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4286248" y="5143512"/>
            <a:ext cx="2928958" cy="1143008"/>
          </a:xfrm>
          <a:prstGeom prst="wedgeRoundRectCallout">
            <a:avLst>
              <a:gd name="adj1" fmla="val 4829"/>
              <a:gd name="adj2" fmla="val -106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建立连接后，从已完成三次握手的队列内取走一个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627313" y="5157798"/>
            <a:ext cx="3127375" cy="54927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85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14287" y="5286388"/>
            <a:ext cx="2357454" cy="642942"/>
          </a:xfrm>
          <a:prstGeom prst="wedgeRoundRectCallout">
            <a:avLst>
              <a:gd name="adj1" fmla="val 36458"/>
              <a:gd name="adj2" fmla="val -16138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发送数据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4429124" y="5500702"/>
            <a:ext cx="2357454" cy="642942"/>
          </a:xfrm>
          <a:prstGeom prst="wedgeRoundRectCallout">
            <a:avLst>
              <a:gd name="adj1" fmla="val 20137"/>
              <a:gd name="adj2" fmla="val -1127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接收数据。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627313" y="5157798"/>
            <a:ext cx="3127375" cy="54927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86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圆角矩形标注 36"/>
          <p:cNvSpPr/>
          <p:nvPr/>
        </p:nvSpPr>
        <p:spPr>
          <a:xfrm>
            <a:off x="5500695" y="6215058"/>
            <a:ext cx="2357454" cy="642942"/>
          </a:xfrm>
          <a:prstGeom prst="wedgeRoundRectCallout">
            <a:avLst>
              <a:gd name="adj1" fmla="val -26655"/>
              <a:gd name="adj2" fmla="val -126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发送数据。</a:t>
            </a:r>
          </a:p>
        </p:txBody>
      </p:sp>
      <p:sp>
        <p:nvSpPr>
          <p:cNvPr id="36" name="圆角矩形标注 35"/>
          <p:cNvSpPr/>
          <p:nvPr/>
        </p:nvSpPr>
        <p:spPr>
          <a:xfrm>
            <a:off x="3" y="6215058"/>
            <a:ext cx="2357454" cy="642942"/>
          </a:xfrm>
          <a:prstGeom prst="wedgeRoundRectCallout">
            <a:avLst>
              <a:gd name="adj1" fmla="val 44563"/>
              <a:gd name="adj2" fmla="val -13803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>
                <a:solidFill>
                  <a:schemeClr val="tx1"/>
                </a:solidFill>
              </a:rPr>
              <a:t>接收数据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 rot="186387">
            <a:off x="2940620" y="538751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" charset="0"/>
              </a:rPr>
              <a:t>多线程</a:t>
            </a:r>
            <a:endParaRPr lang="zh-CN" alt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solidFill>
                  <a:schemeClr val="folHlink"/>
                </a:solidFill>
              </a:rPr>
              <a:t>socket</a:t>
            </a:r>
            <a:r>
              <a:rPr lang="zh-CN" altLang="en-US" sz="4000" dirty="0"/>
              <a:t>系统调用使用顺序的</a:t>
            </a:r>
            <a:r>
              <a:rPr lang="zh-CN" altLang="en-US" sz="4000" dirty="0" smtClean="0"/>
              <a:t>例子</a:t>
            </a:r>
            <a:r>
              <a:rPr lang="en-US" altLang="zh-CN" sz="4000" dirty="0" smtClean="0"/>
              <a:t>(TCP)</a:t>
            </a:r>
            <a:endParaRPr lang="zh-CN" altLang="en-US" sz="4000" dirty="0"/>
          </a:p>
        </p:txBody>
      </p:sp>
      <p:sp>
        <p:nvSpPr>
          <p:cNvPr id="796676" name="Text Box 4"/>
          <p:cNvSpPr txBox="1">
            <a:spLocks noChangeArrowheads="1"/>
          </p:cNvSpPr>
          <p:nvPr/>
        </p:nvSpPr>
        <p:spPr bwMode="auto">
          <a:xfrm>
            <a:off x="5378450" y="1892309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服务器端</a:t>
            </a:r>
          </a:p>
        </p:txBody>
      </p:sp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5375277" y="232887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5553079" y="2932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bind</a:t>
            </a:r>
          </a:p>
        </p:txBody>
      </p:sp>
      <p:sp>
        <p:nvSpPr>
          <p:cNvPr id="796679" name="Text Box 7"/>
          <p:cNvSpPr txBox="1">
            <a:spLocks noChangeArrowheads="1"/>
          </p:cNvSpPr>
          <p:nvPr/>
        </p:nvSpPr>
        <p:spPr bwMode="auto">
          <a:xfrm>
            <a:off x="5365750" y="3535368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listen</a:t>
            </a:r>
          </a:p>
        </p:txBody>
      </p:sp>
      <p:sp>
        <p:nvSpPr>
          <p:cNvPr id="796680" name="Text Box 8"/>
          <p:cNvSpPr txBox="1">
            <a:spLocks noChangeArrowheads="1"/>
          </p:cNvSpPr>
          <p:nvPr/>
        </p:nvSpPr>
        <p:spPr bwMode="auto">
          <a:xfrm>
            <a:off x="5360989" y="4138622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accept</a:t>
            </a:r>
          </a:p>
        </p:txBody>
      </p:sp>
      <p:sp>
        <p:nvSpPr>
          <p:cNvPr id="796681" name="Text Box 9"/>
          <p:cNvSpPr txBox="1">
            <a:spLocks noChangeArrowheads="1"/>
          </p:cNvSpPr>
          <p:nvPr/>
        </p:nvSpPr>
        <p:spPr bwMode="auto">
          <a:xfrm>
            <a:off x="5538795" y="47418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82" name="Text Box 10"/>
          <p:cNvSpPr txBox="1">
            <a:spLocks noChangeArrowheads="1"/>
          </p:cNvSpPr>
          <p:nvPr/>
        </p:nvSpPr>
        <p:spPr bwMode="auto">
          <a:xfrm>
            <a:off x="5534032" y="53451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83" name="Text Box 11"/>
          <p:cNvSpPr txBox="1">
            <a:spLocks noChangeArrowheads="1"/>
          </p:cNvSpPr>
          <p:nvPr/>
        </p:nvSpPr>
        <p:spPr bwMode="auto">
          <a:xfrm>
            <a:off x="5438780" y="5948372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84" name="Line 12"/>
          <p:cNvSpPr>
            <a:spLocks noChangeShapeType="1"/>
          </p:cNvSpPr>
          <p:nvPr/>
        </p:nvSpPr>
        <p:spPr bwMode="auto">
          <a:xfrm>
            <a:off x="6011863" y="2717810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5" name="Line 13"/>
          <p:cNvSpPr>
            <a:spLocks noChangeShapeType="1"/>
          </p:cNvSpPr>
          <p:nvPr/>
        </p:nvSpPr>
        <p:spPr bwMode="auto">
          <a:xfrm>
            <a:off x="6011863" y="329406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6" name="Line 14"/>
          <p:cNvSpPr>
            <a:spLocks noChangeShapeType="1"/>
          </p:cNvSpPr>
          <p:nvPr/>
        </p:nvSpPr>
        <p:spPr bwMode="auto">
          <a:xfrm>
            <a:off x="6011863" y="3870329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7" name="Line 15"/>
          <p:cNvSpPr>
            <a:spLocks noChangeShapeType="1"/>
          </p:cNvSpPr>
          <p:nvPr/>
        </p:nvSpPr>
        <p:spPr bwMode="auto">
          <a:xfrm>
            <a:off x="6011863" y="45180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8" name="Line 16"/>
          <p:cNvSpPr>
            <a:spLocks noChangeShapeType="1"/>
          </p:cNvSpPr>
          <p:nvPr/>
        </p:nvSpPr>
        <p:spPr bwMode="auto">
          <a:xfrm>
            <a:off x="6011863" y="5165735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89" name="Line 17"/>
          <p:cNvSpPr>
            <a:spLocks noChangeShapeType="1"/>
          </p:cNvSpPr>
          <p:nvPr/>
        </p:nvSpPr>
        <p:spPr bwMode="auto">
          <a:xfrm>
            <a:off x="6011863" y="5741988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0" name="Text Box 18"/>
          <p:cNvSpPr txBox="1">
            <a:spLocks noChangeArrowheads="1"/>
          </p:cNvSpPr>
          <p:nvPr/>
        </p:nvSpPr>
        <p:spPr bwMode="auto">
          <a:xfrm>
            <a:off x="1835150" y="1892309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  <a:ea typeface="黑体" pitchFamily="2" charset="-122"/>
              </a:rPr>
              <a:t>客户端</a:t>
            </a:r>
          </a:p>
        </p:txBody>
      </p:sp>
      <p:sp>
        <p:nvSpPr>
          <p:cNvPr id="796691" name="Text Box 19"/>
          <p:cNvSpPr txBox="1">
            <a:spLocks noChangeArrowheads="1"/>
          </p:cNvSpPr>
          <p:nvPr/>
        </p:nvSpPr>
        <p:spPr bwMode="auto">
          <a:xfrm>
            <a:off x="1752601" y="3054359"/>
            <a:ext cx="12907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socket</a:t>
            </a:r>
          </a:p>
        </p:txBody>
      </p:sp>
      <p:sp>
        <p:nvSpPr>
          <p:cNvPr id="796692" name="Text Box 20"/>
          <p:cNvSpPr txBox="1">
            <a:spLocks noChangeArrowheads="1"/>
          </p:cNvSpPr>
          <p:nvPr/>
        </p:nvSpPr>
        <p:spPr bwMode="auto">
          <a:xfrm>
            <a:off x="1979620" y="530067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recv</a:t>
            </a:r>
          </a:p>
        </p:txBody>
      </p:sp>
      <p:sp>
        <p:nvSpPr>
          <p:cNvPr id="796693" name="Text Box 21"/>
          <p:cNvSpPr txBox="1">
            <a:spLocks noChangeArrowheads="1"/>
          </p:cNvSpPr>
          <p:nvPr/>
        </p:nvSpPr>
        <p:spPr bwMode="auto">
          <a:xfrm>
            <a:off x="1935170" y="425292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send</a:t>
            </a:r>
          </a:p>
        </p:txBody>
      </p:sp>
      <p:sp>
        <p:nvSpPr>
          <p:cNvPr id="796694" name="Text Box 22"/>
          <p:cNvSpPr txBox="1">
            <a:spLocks noChangeArrowheads="1"/>
          </p:cNvSpPr>
          <p:nvPr/>
        </p:nvSpPr>
        <p:spPr bwMode="auto">
          <a:xfrm>
            <a:off x="1868492" y="6019809"/>
            <a:ext cx="11063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close</a:t>
            </a:r>
          </a:p>
        </p:txBody>
      </p:sp>
      <p:sp>
        <p:nvSpPr>
          <p:cNvPr id="796695" name="Text Box 23"/>
          <p:cNvSpPr txBox="1">
            <a:spLocks noChangeArrowheads="1"/>
          </p:cNvSpPr>
          <p:nvPr/>
        </p:nvSpPr>
        <p:spPr bwMode="auto">
          <a:xfrm>
            <a:off x="1662114" y="3656019"/>
            <a:ext cx="1475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Courier New" pitchFamily="49" charset="0"/>
              </a:rPr>
              <a:t>connect</a:t>
            </a:r>
          </a:p>
        </p:txBody>
      </p:sp>
      <p:sp>
        <p:nvSpPr>
          <p:cNvPr id="796696" name="Line 24"/>
          <p:cNvSpPr>
            <a:spLocks noChangeShapeType="1"/>
          </p:cNvSpPr>
          <p:nvPr/>
        </p:nvSpPr>
        <p:spPr bwMode="auto">
          <a:xfrm>
            <a:off x="2392363" y="3435357"/>
            <a:ext cx="0" cy="3603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7" name="Line 25"/>
          <p:cNvSpPr>
            <a:spLocks noChangeShapeType="1"/>
          </p:cNvSpPr>
          <p:nvPr/>
        </p:nvSpPr>
        <p:spPr bwMode="auto">
          <a:xfrm>
            <a:off x="2392363" y="4011613"/>
            <a:ext cx="0" cy="3603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8" name="Line 26"/>
          <p:cNvSpPr>
            <a:spLocks noChangeShapeType="1"/>
          </p:cNvSpPr>
          <p:nvPr/>
        </p:nvSpPr>
        <p:spPr bwMode="auto">
          <a:xfrm>
            <a:off x="2392363" y="4587875"/>
            <a:ext cx="19050" cy="6413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699" name="Line 27"/>
          <p:cNvSpPr>
            <a:spLocks noChangeShapeType="1"/>
          </p:cNvSpPr>
          <p:nvPr/>
        </p:nvSpPr>
        <p:spPr bwMode="auto">
          <a:xfrm>
            <a:off x="2411413" y="5732463"/>
            <a:ext cx="4762" cy="4238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0" name="Freeform 28"/>
          <p:cNvSpPr>
            <a:spLocks/>
          </p:cNvSpPr>
          <p:nvPr/>
        </p:nvSpPr>
        <p:spPr bwMode="auto">
          <a:xfrm flipH="1">
            <a:off x="1090613" y="4527560"/>
            <a:ext cx="857250" cy="989013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11" y="389"/>
              </a:cxn>
              <a:cxn ang="0">
                <a:pos x="427" y="385"/>
              </a:cxn>
              <a:cxn ang="0">
                <a:pos x="494" y="355"/>
              </a:cxn>
              <a:cxn ang="0">
                <a:pos x="529" y="284"/>
              </a:cxn>
              <a:cxn ang="0">
                <a:pos x="533" y="113"/>
              </a:cxn>
              <a:cxn ang="0">
                <a:pos x="488" y="34"/>
              </a:cxn>
              <a:cxn ang="0">
                <a:pos x="370" y="5"/>
              </a:cxn>
              <a:cxn ang="0">
                <a:pos x="0" y="6"/>
              </a:cxn>
            </a:cxnLst>
            <a:rect l="0" t="0" r="r" b="b"/>
            <a:pathLst>
              <a:path w="540" h="391">
                <a:moveTo>
                  <a:pt x="0" y="384"/>
                </a:moveTo>
                <a:cubicBezTo>
                  <a:pt x="52" y="385"/>
                  <a:pt x="240" y="389"/>
                  <a:pt x="311" y="389"/>
                </a:cubicBezTo>
                <a:cubicBezTo>
                  <a:pt x="382" y="389"/>
                  <a:pt x="397" y="391"/>
                  <a:pt x="427" y="385"/>
                </a:cubicBezTo>
                <a:cubicBezTo>
                  <a:pt x="457" y="379"/>
                  <a:pt x="477" y="372"/>
                  <a:pt x="494" y="355"/>
                </a:cubicBezTo>
                <a:cubicBezTo>
                  <a:pt x="511" y="338"/>
                  <a:pt x="523" y="324"/>
                  <a:pt x="529" y="284"/>
                </a:cubicBezTo>
                <a:cubicBezTo>
                  <a:pt x="535" y="244"/>
                  <a:pt x="540" y="155"/>
                  <a:pt x="533" y="113"/>
                </a:cubicBezTo>
                <a:cubicBezTo>
                  <a:pt x="526" y="71"/>
                  <a:pt x="515" y="52"/>
                  <a:pt x="488" y="34"/>
                </a:cubicBezTo>
                <a:cubicBezTo>
                  <a:pt x="461" y="16"/>
                  <a:pt x="451" y="10"/>
                  <a:pt x="370" y="5"/>
                </a:cubicBezTo>
                <a:cubicBezTo>
                  <a:pt x="289" y="0"/>
                  <a:pt x="77" y="6"/>
                  <a:pt x="0" y="6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1" name="Freeform 29"/>
          <p:cNvSpPr>
            <a:spLocks/>
          </p:cNvSpPr>
          <p:nvPr/>
        </p:nvSpPr>
        <p:spPr bwMode="auto">
          <a:xfrm>
            <a:off x="6659563" y="5005388"/>
            <a:ext cx="493712" cy="620712"/>
          </a:xfrm>
          <a:custGeom>
            <a:avLst/>
            <a:gdLst/>
            <a:ahLst/>
            <a:cxnLst>
              <a:cxn ang="0">
                <a:pos x="0" y="387"/>
              </a:cxn>
              <a:cxn ang="0">
                <a:pos x="182" y="389"/>
              </a:cxn>
              <a:cxn ang="0">
                <a:pos x="256" y="373"/>
              </a:cxn>
              <a:cxn ang="0">
                <a:pos x="293" y="337"/>
              </a:cxn>
              <a:cxn ang="0">
                <a:pos x="308" y="269"/>
              </a:cxn>
              <a:cxn ang="0">
                <a:pos x="308" y="124"/>
              </a:cxn>
              <a:cxn ang="0">
                <a:pos x="289" y="50"/>
              </a:cxn>
              <a:cxn ang="0">
                <a:pos x="211" y="7"/>
              </a:cxn>
              <a:cxn ang="0">
                <a:pos x="0" y="9"/>
              </a:cxn>
            </a:cxnLst>
            <a:rect l="0" t="0" r="r" b="b"/>
            <a:pathLst>
              <a:path w="311" h="391">
                <a:moveTo>
                  <a:pt x="0" y="387"/>
                </a:moveTo>
                <a:cubicBezTo>
                  <a:pt x="30" y="387"/>
                  <a:pt x="139" y="391"/>
                  <a:pt x="182" y="389"/>
                </a:cubicBezTo>
                <a:cubicBezTo>
                  <a:pt x="225" y="387"/>
                  <a:pt x="238" y="382"/>
                  <a:pt x="256" y="373"/>
                </a:cubicBezTo>
                <a:cubicBezTo>
                  <a:pt x="274" y="364"/>
                  <a:pt x="284" y="354"/>
                  <a:pt x="293" y="337"/>
                </a:cubicBezTo>
                <a:cubicBezTo>
                  <a:pt x="302" y="320"/>
                  <a:pt x="306" y="304"/>
                  <a:pt x="308" y="269"/>
                </a:cubicBezTo>
                <a:cubicBezTo>
                  <a:pt x="310" y="234"/>
                  <a:pt x="311" y="160"/>
                  <a:pt x="308" y="124"/>
                </a:cubicBezTo>
                <a:cubicBezTo>
                  <a:pt x="305" y="88"/>
                  <a:pt x="305" y="70"/>
                  <a:pt x="289" y="50"/>
                </a:cubicBezTo>
                <a:cubicBezTo>
                  <a:pt x="273" y="30"/>
                  <a:pt x="259" y="14"/>
                  <a:pt x="211" y="7"/>
                </a:cubicBezTo>
                <a:cubicBezTo>
                  <a:pt x="163" y="0"/>
                  <a:pt x="44" y="9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2" name="Freeform 30"/>
          <p:cNvSpPr>
            <a:spLocks/>
          </p:cNvSpPr>
          <p:nvPr/>
        </p:nvSpPr>
        <p:spPr bwMode="auto">
          <a:xfrm>
            <a:off x="6667505" y="4357698"/>
            <a:ext cx="854075" cy="1857375"/>
          </a:xfrm>
          <a:custGeom>
            <a:avLst/>
            <a:gdLst/>
            <a:ahLst/>
            <a:cxnLst>
              <a:cxn ang="0">
                <a:pos x="0" y="1171"/>
              </a:cxn>
              <a:cxn ang="0">
                <a:pos x="306" y="1168"/>
              </a:cxn>
              <a:cxn ang="0">
                <a:pos x="417" y="1129"/>
              </a:cxn>
              <a:cxn ang="0">
                <a:pos x="489" y="1036"/>
              </a:cxn>
              <a:cxn ang="0">
                <a:pos x="522" y="865"/>
              </a:cxn>
              <a:cxn ang="0">
                <a:pos x="534" y="348"/>
              </a:cxn>
              <a:cxn ang="0">
                <a:pos x="501" y="121"/>
              </a:cxn>
              <a:cxn ang="0">
                <a:pos x="365" y="19"/>
              </a:cxn>
              <a:cxn ang="0">
                <a:pos x="0" y="9"/>
              </a:cxn>
            </a:cxnLst>
            <a:rect l="0" t="0" r="r" b="b"/>
            <a:pathLst>
              <a:path w="538" h="1175">
                <a:moveTo>
                  <a:pt x="0" y="1171"/>
                </a:moveTo>
                <a:cubicBezTo>
                  <a:pt x="51" y="1171"/>
                  <a:pt x="237" y="1175"/>
                  <a:pt x="306" y="1168"/>
                </a:cubicBezTo>
                <a:cubicBezTo>
                  <a:pt x="375" y="1161"/>
                  <a:pt x="386" y="1151"/>
                  <a:pt x="417" y="1129"/>
                </a:cubicBezTo>
                <a:cubicBezTo>
                  <a:pt x="448" y="1107"/>
                  <a:pt x="472" y="1080"/>
                  <a:pt x="489" y="1036"/>
                </a:cubicBezTo>
                <a:cubicBezTo>
                  <a:pt x="506" y="992"/>
                  <a:pt x="515" y="980"/>
                  <a:pt x="522" y="865"/>
                </a:cubicBezTo>
                <a:cubicBezTo>
                  <a:pt x="529" y="750"/>
                  <a:pt x="538" y="472"/>
                  <a:pt x="534" y="348"/>
                </a:cubicBezTo>
                <a:cubicBezTo>
                  <a:pt x="530" y="224"/>
                  <a:pt x="529" y="176"/>
                  <a:pt x="501" y="121"/>
                </a:cubicBezTo>
                <a:cubicBezTo>
                  <a:pt x="473" y="66"/>
                  <a:pt x="448" y="38"/>
                  <a:pt x="365" y="19"/>
                </a:cubicBezTo>
                <a:cubicBezTo>
                  <a:pt x="282" y="0"/>
                  <a:pt x="76" y="11"/>
                  <a:pt x="0" y="9"/>
                </a:cubicBezTo>
              </a:path>
            </a:pathLst>
          </a:custGeom>
          <a:noFill/>
          <a:ln w="38100" cmpd="sng">
            <a:solidFill>
              <a:schemeClr val="folHlink"/>
            </a:solidFill>
            <a:round/>
            <a:headEnd type="none" w="med" len="lg"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3" name="Line 31"/>
          <p:cNvSpPr>
            <a:spLocks noChangeShapeType="1"/>
          </p:cNvSpPr>
          <p:nvPr/>
        </p:nvSpPr>
        <p:spPr bwMode="auto">
          <a:xfrm>
            <a:off x="2771776" y="4508510"/>
            <a:ext cx="3186113" cy="246063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4" name="Line 32"/>
          <p:cNvSpPr>
            <a:spLocks noChangeShapeType="1"/>
          </p:cNvSpPr>
          <p:nvPr/>
        </p:nvSpPr>
        <p:spPr bwMode="auto">
          <a:xfrm flipH="1" flipV="1">
            <a:off x="2627313" y="5157798"/>
            <a:ext cx="3127375" cy="549275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6" name="Line 34"/>
          <p:cNvSpPr>
            <a:spLocks noChangeShapeType="1"/>
          </p:cNvSpPr>
          <p:nvPr/>
        </p:nvSpPr>
        <p:spPr bwMode="auto">
          <a:xfrm rot="186387" flipV="1">
            <a:off x="2916241" y="4005265"/>
            <a:ext cx="2976562" cy="7937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dash"/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6707" name="Text Box 35"/>
          <p:cNvSpPr txBox="1">
            <a:spLocks noChangeArrowheads="1"/>
          </p:cNvSpPr>
          <p:nvPr/>
        </p:nvSpPr>
        <p:spPr bwMode="auto">
          <a:xfrm rot="186387">
            <a:off x="3170575" y="3225160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folHlink"/>
                </a:solidFill>
                <a:latin typeface="Arial" charset="0"/>
              </a:rPr>
              <a:t>连接建立请求</a:t>
            </a: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87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6643702" y="6357958"/>
            <a:ext cx="1571636" cy="500042"/>
          </a:xfrm>
          <a:prstGeom prst="wedgeRoundRectCallout">
            <a:avLst>
              <a:gd name="adj1" fmla="val -77447"/>
              <a:gd name="adj2" fmla="val -624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/>
              <a:t>四次挥手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285720" y="6357958"/>
            <a:ext cx="1571636" cy="500042"/>
          </a:xfrm>
          <a:prstGeom prst="wedgeRoundRectCallout">
            <a:avLst>
              <a:gd name="adj1" fmla="val 71239"/>
              <a:gd name="adj2" fmla="val -479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dirty="0" smtClean="0"/>
              <a:t>四次挥手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 </a:t>
            </a:r>
            <a:r>
              <a:rPr lang="en-US" dirty="0" smtClean="0"/>
              <a:t>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 </a:t>
            </a:r>
            <a:r>
              <a:rPr lang="en-US" dirty="0" smtClean="0"/>
              <a:t>UDP</a:t>
            </a:r>
            <a:r>
              <a:rPr lang="zh-CN" altLang="en-US" dirty="0" smtClean="0"/>
              <a:t>中并没有建立链接和释放的过程。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88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https://www.cnblogs.com/pannengzhi/p/4800526.html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6.1.3  </a:t>
            </a:r>
            <a:r>
              <a:rPr lang="zh-CN" altLang="en-US" dirty="0" smtClean="0"/>
              <a:t>域名服务器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域名</a:t>
            </a:r>
            <a:r>
              <a:rPr lang="zh-CN" altLang="en-US" dirty="0"/>
              <a:t>服务器有以下四种类型 </a:t>
            </a: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6270"/>
            <a:ext cx="7772400" cy="4535487"/>
          </a:xfrm>
        </p:spPr>
        <p:txBody>
          <a:bodyPr/>
          <a:lstStyle/>
          <a:p>
            <a:r>
              <a:rPr lang="zh-CN" altLang="en-US" dirty="0"/>
              <a:t>根域名服务器 </a:t>
            </a:r>
          </a:p>
          <a:p>
            <a:r>
              <a:rPr lang="zh-CN" altLang="en-US" dirty="0"/>
              <a:t>顶级域名服务器 </a:t>
            </a:r>
          </a:p>
          <a:p>
            <a:r>
              <a:rPr lang="zh-CN" altLang="en-US" dirty="0"/>
              <a:t>权限域名服务器 </a:t>
            </a:r>
          </a:p>
          <a:p>
            <a:r>
              <a:rPr lang="zh-CN" altLang="en-US" dirty="0"/>
              <a:t>本地域名服务器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0"/>
            <a:ext cx="8215370" cy="785818"/>
          </a:xfrm>
        </p:spPr>
        <p:txBody>
          <a:bodyPr/>
          <a:lstStyle/>
          <a:p>
            <a:r>
              <a:rPr lang="zh-CN" altLang="en-US" dirty="0"/>
              <a:t>小结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8" y="642918"/>
            <a:ext cx="8286808" cy="6215082"/>
          </a:xfrm>
        </p:spPr>
        <p:txBody>
          <a:bodyPr/>
          <a:lstStyle/>
          <a:p>
            <a:pPr lvl="0"/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应用层有哪些协议？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是用来做什么的？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不同的协议是使用的是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TCP/UDP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中的哪一种？</a:t>
            </a:r>
          </a:p>
          <a:p>
            <a:pPr lvl="0"/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FTP</a:t>
            </a:r>
            <a:endPara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是什么用来做什么的？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个连接。</a:t>
            </a:r>
          </a:p>
          <a:p>
            <a:pPr lvl="0"/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DNS</a:t>
            </a:r>
            <a:endPara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工作原理，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种查询方式</a:t>
            </a:r>
          </a:p>
          <a:p>
            <a:pPr lvl="0"/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WWW 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了解</a:t>
            </a:r>
          </a:p>
          <a:p>
            <a:pPr lvl="0"/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SMTP</a:t>
            </a:r>
            <a:endPara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区分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SMTP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IMAP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Mime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种内容编码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SNMP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DHCP</a:t>
            </a:r>
            <a:endParaRPr lang="zh-CN" altLang="en-US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什么是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E1E844E-51FF-46B2-9312-5393FDF9EB21}" type="slidenum">
              <a:rPr lang="zh-CN" altLang="en-US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90</a:t>
            </a:fld>
            <a:endParaRPr lang="zh-CN" alt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n920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n920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11708</TotalTime>
  <Words>5753</Words>
  <Application>Microsoft Office PowerPoint</Application>
  <PresentationFormat>全屏显示(4:3)</PresentationFormat>
  <Paragraphs>1175</Paragraphs>
  <Slides>90</Slides>
  <Notes>63</Notes>
  <HiddenSlides>9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4" baseType="lpstr">
      <vt:lpstr>Arial Unicode MS</vt:lpstr>
      <vt:lpstr>黑体</vt:lpstr>
      <vt:lpstr>宋体</vt:lpstr>
      <vt:lpstr>Arial</vt:lpstr>
      <vt:lpstr>Courier New</vt:lpstr>
      <vt:lpstr>Lucida Sans Unicode</vt:lpstr>
      <vt:lpstr>Symbol</vt:lpstr>
      <vt:lpstr>Tahoma</vt:lpstr>
      <vt:lpstr>Times New Roman</vt:lpstr>
      <vt:lpstr>Wingdings</vt:lpstr>
      <vt:lpstr>Blends</vt:lpstr>
      <vt:lpstr>cn920</vt:lpstr>
      <vt:lpstr>1_cn920</vt:lpstr>
      <vt:lpstr>VISIO</vt:lpstr>
      <vt:lpstr>第 6 章  应用层 </vt:lpstr>
      <vt:lpstr>第 6 章  应用层</vt:lpstr>
      <vt:lpstr>应用层协议的特点 </vt:lpstr>
      <vt:lpstr>6.1  域名系统 DNS 6.1.1  域名系统概述</vt:lpstr>
      <vt:lpstr>PowerPoint 演示文稿</vt:lpstr>
      <vt:lpstr>查看机器里的TCP/IP属性时</vt:lpstr>
      <vt:lpstr>6.1.1  域名系统概述</vt:lpstr>
      <vt:lpstr>PowerPoint 演示文稿</vt:lpstr>
      <vt:lpstr>6.1.3  域名服务器 域名服务器有以下四种类型 </vt:lpstr>
      <vt:lpstr>树状结构的 DNS 域名服务器 </vt:lpstr>
      <vt:lpstr>树状结构的 DNS 域名服务器 </vt:lpstr>
      <vt:lpstr>本地域名服务器</vt:lpstr>
      <vt:lpstr>域名的解析过程（UDP方式） </vt:lpstr>
      <vt:lpstr>迭代查询</vt:lpstr>
      <vt:lpstr>递归查询</vt:lpstr>
      <vt:lpstr>中国互联网域名管理</vt:lpstr>
      <vt:lpstr>第 6 章  应用层</vt:lpstr>
      <vt:lpstr>6.2.1  FTP概述</vt:lpstr>
      <vt:lpstr>PowerPoint 演示文稿</vt:lpstr>
      <vt:lpstr>FTP 特点</vt:lpstr>
      <vt:lpstr>FTP 使用的两个 TCP 连接 </vt:lpstr>
      <vt:lpstr>客户端连接到服务器端</vt:lpstr>
      <vt:lpstr>客户端登录 FTP 服务器</vt:lpstr>
      <vt:lpstr>客户端让 FTP 服务器进入被动模式</vt:lpstr>
      <vt:lpstr>客户端通过被动模式下载文件</vt:lpstr>
      <vt:lpstr>客户端通过被动模式向服务器上传文件</vt:lpstr>
      <vt:lpstr>客户端退出服务器</vt:lpstr>
      <vt:lpstr>NFS</vt:lpstr>
      <vt:lpstr>6.2.3  简单文件传送协议 TFTP</vt:lpstr>
      <vt:lpstr>第 6 章  应用层</vt:lpstr>
      <vt:lpstr>6.3 远程终端协议 TELNET</vt:lpstr>
      <vt:lpstr>Telnet  bbs.xjtu.edu.cn </vt:lpstr>
      <vt:lpstr>客户服务器方式</vt:lpstr>
      <vt:lpstr>但现在Telnet已经越用越少了。主要有如下三方面原因</vt:lpstr>
      <vt:lpstr>但是Telnet仍然有很多优点，</vt:lpstr>
      <vt:lpstr>6.4  万维网 WWW</vt:lpstr>
      <vt:lpstr> 6.4.1  万维网概述</vt:lpstr>
      <vt:lpstr>     万维网的工作方式 </vt:lpstr>
      <vt:lpstr>6.4.2  统一资源定位符 URL</vt:lpstr>
      <vt:lpstr>协议</vt:lpstr>
      <vt:lpstr>6.4.3  超文本传送协议 HTTP </vt:lpstr>
      <vt:lpstr>PowerPoint 演示文稿</vt:lpstr>
      <vt:lpstr>PowerPoint 演示文稿</vt:lpstr>
      <vt:lpstr> (4)浏览器与服务器建立 TCP 连接。</vt:lpstr>
      <vt:lpstr>PowerPoint 演示文稿</vt:lpstr>
      <vt:lpstr>用户点击 清华大学/院系设置后， 所发生的事件 </vt:lpstr>
      <vt:lpstr>HTTP 1.0请求一个万维网文档所需的时间 </vt:lpstr>
      <vt:lpstr>持续连接(长链接)</vt:lpstr>
      <vt:lpstr>PowerPoint 演示文稿</vt:lpstr>
      <vt:lpstr>3. HTTP 的报文结构 </vt:lpstr>
      <vt:lpstr>HTTP 的报文结构（请求报文） </vt:lpstr>
      <vt:lpstr>HTTP 的报文结构（请求报文） </vt:lpstr>
      <vt:lpstr>HTTP 的报文结构（响应报文） </vt:lpstr>
      <vt:lpstr>6.5  电子邮件</vt:lpstr>
      <vt:lpstr> 6.5.1  电子邮件概述</vt:lpstr>
      <vt:lpstr>电子邮件的一些标准</vt:lpstr>
      <vt:lpstr>电子邮件的最主要的组成构件</vt:lpstr>
      <vt:lpstr>用户代理 UA</vt:lpstr>
      <vt:lpstr>邮件服务器</vt:lpstr>
      <vt:lpstr>协议</vt:lpstr>
      <vt:lpstr>6.5.2  简单邮件传送协议 SMTP </vt:lpstr>
      <vt:lpstr>SMTP 通信的三个阶段 </vt:lpstr>
      <vt:lpstr>6.5.4  邮件读取协议POP3 和 IMAP</vt:lpstr>
      <vt:lpstr>6.5.4  邮件读取协议POP3 和 IMAP</vt:lpstr>
      <vt:lpstr>6.5.5  基于万维网的电子邮件</vt:lpstr>
      <vt:lpstr>6.5.6  通用互联网邮件扩充 MIME</vt:lpstr>
      <vt:lpstr>1.  MIME 概述</vt:lpstr>
      <vt:lpstr>MIME 和 SMTP 的关系 </vt:lpstr>
      <vt:lpstr>6.6动态主机配置协议 DHCP</vt:lpstr>
      <vt:lpstr>DHCP 协议的工作过程 </vt:lpstr>
      <vt:lpstr>第 6 章  应用层</vt:lpstr>
      <vt:lpstr>6.7   简单网络管理协议 SNMP 6.7.1  网络管理的基本概念</vt:lpstr>
      <vt:lpstr>网络管理的一般模型 </vt:lpstr>
      <vt:lpstr>PowerPoint 演示文稿</vt:lpstr>
      <vt:lpstr>PowerPoint 演示文稿</vt:lpstr>
      <vt:lpstr>第 6 章  应用层</vt:lpstr>
      <vt:lpstr>6.8  应用进程跨越网络的通信</vt:lpstr>
      <vt:lpstr>几种通信应用编程接口 API  </vt:lpstr>
      <vt:lpstr>应用进程通过套接字接入到网络 </vt:lpstr>
      <vt:lpstr> socket系统调用使用顺序的例子(TCP)</vt:lpstr>
      <vt:lpstr> socket系统调用使用顺序的例子(TCP)</vt:lpstr>
      <vt:lpstr> socket系统调用使用顺序的例子(TCP)</vt:lpstr>
      <vt:lpstr> socket系统调用使用顺序的例子(TCP)</vt:lpstr>
      <vt:lpstr> socket系统调用使用顺序的例子(TCP)</vt:lpstr>
      <vt:lpstr> socket系统调用使用顺序的例子(TCP)</vt:lpstr>
      <vt:lpstr> socket系统调用使用顺序的例子(TCP)</vt:lpstr>
      <vt:lpstr> socket系统调用使用顺序的例子(TCP)</vt:lpstr>
      <vt:lpstr> UDP</vt:lpstr>
      <vt:lpstr>p2p</vt:lpstr>
      <vt:lpstr>小结  </vt:lpstr>
    </vt:vector>
  </TitlesOfParts>
  <Company>NICE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x201</cp:lastModifiedBy>
  <cp:revision>773</cp:revision>
  <dcterms:created xsi:type="dcterms:W3CDTF">2004-03-02T12:35:10Z</dcterms:created>
  <dcterms:modified xsi:type="dcterms:W3CDTF">2019-11-25T14:05:22Z</dcterms:modified>
</cp:coreProperties>
</file>