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7647" r:id="rId4"/>
    <p:sldId id="1176" r:id="rId5"/>
    <p:sldId id="596" r:id="rId6"/>
    <p:sldId id="1242" r:id="rId7"/>
    <p:sldId id="7648" r:id="rId8"/>
    <p:sldId id="493" r:id="rId9"/>
    <p:sldId id="1248" r:id="rId10"/>
    <p:sldId id="599" r:id="rId11"/>
    <p:sldId id="7649" r:id="rId12"/>
    <p:sldId id="1199" r:id="rId13"/>
    <p:sldId id="7650" r:id="rId14"/>
    <p:sldId id="348" r:id="rId15"/>
    <p:sldId id="7651" r:id="rId16"/>
    <p:sldId id="7614"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8"/>
    <a:srgbClr val="E6E9E6"/>
    <a:srgbClr val="C1C7CB"/>
    <a:srgbClr val="AFB4B8"/>
    <a:srgbClr val="E0E8EB"/>
    <a:srgbClr val="085799"/>
    <a:srgbClr val="06447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p:cViewPr varScale="1">
        <p:scale>
          <a:sx n="55" d="100"/>
          <a:sy n="55" d="100"/>
        </p:scale>
        <p:origin x="715" y="3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78DBA-14DA-4A5E-B05D-85F7A5B73E75}" type="datetimeFigureOut">
              <a:rPr lang="zh-CN" altLang="en-US" smtClean="0"/>
              <a:t>2019/11/28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7293F-7C25-4187-86A1-538228AE7416}" type="slidenum">
              <a:rPr lang="zh-CN" altLang="en-US" smtClean="0"/>
              <a:t>‹#›</a:t>
            </a:fld>
            <a:endParaRPr lang="zh-CN" altLang="en-US"/>
          </a:p>
        </p:txBody>
      </p:sp>
    </p:spTree>
    <p:extLst>
      <p:ext uri="{BB962C8B-B14F-4D97-AF65-F5344CB8AC3E}">
        <p14:creationId xmlns:p14="http://schemas.microsoft.com/office/powerpoint/2010/main" val="404694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a:t>
            </a:fld>
            <a:endParaRPr lang="zh-CN" altLang="en-US"/>
          </a:p>
        </p:txBody>
      </p:sp>
    </p:spTree>
    <p:extLst>
      <p:ext uri="{BB962C8B-B14F-4D97-AF65-F5344CB8AC3E}">
        <p14:creationId xmlns:p14="http://schemas.microsoft.com/office/powerpoint/2010/main" val="1458724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t>10</a:t>
            </a:fld>
            <a:endParaRPr lang="zh-CN" altLang="en-US"/>
          </a:p>
        </p:txBody>
      </p:sp>
    </p:spTree>
    <p:extLst>
      <p:ext uri="{BB962C8B-B14F-4D97-AF65-F5344CB8AC3E}">
        <p14:creationId xmlns:p14="http://schemas.microsoft.com/office/powerpoint/2010/main" val="322933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40706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12</a:t>
            </a:fld>
            <a:endParaRPr lang="zh-CN" altLang="en-US"/>
          </a:p>
        </p:txBody>
      </p:sp>
    </p:spTree>
    <p:extLst>
      <p:ext uri="{BB962C8B-B14F-4D97-AF65-F5344CB8AC3E}">
        <p14:creationId xmlns:p14="http://schemas.microsoft.com/office/powerpoint/2010/main" val="407083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98129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14</a:t>
            </a:fld>
            <a:endParaRPr lang="zh-CN" altLang="en-US"/>
          </a:p>
        </p:txBody>
      </p:sp>
    </p:spTree>
    <p:extLst>
      <p:ext uri="{BB962C8B-B14F-4D97-AF65-F5344CB8AC3E}">
        <p14:creationId xmlns:p14="http://schemas.microsoft.com/office/powerpoint/2010/main" val="795199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15</a:t>
            </a:fld>
            <a:endParaRPr lang="zh-CN" altLang="en-US"/>
          </a:p>
        </p:txBody>
      </p:sp>
    </p:spTree>
    <p:extLst>
      <p:ext uri="{BB962C8B-B14F-4D97-AF65-F5344CB8AC3E}">
        <p14:creationId xmlns:p14="http://schemas.microsoft.com/office/powerpoint/2010/main" val="351630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16</a:t>
            </a:fld>
            <a:endParaRPr lang="zh-CN" altLang="en-US"/>
          </a:p>
        </p:txBody>
      </p:sp>
    </p:spTree>
    <p:extLst>
      <p:ext uri="{BB962C8B-B14F-4D97-AF65-F5344CB8AC3E}">
        <p14:creationId xmlns:p14="http://schemas.microsoft.com/office/powerpoint/2010/main" val="166527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2</a:t>
            </a:fld>
            <a:endParaRPr lang="zh-CN" altLang="en-US"/>
          </a:p>
        </p:txBody>
      </p:sp>
    </p:spTree>
    <p:extLst>
      <p:ext uri="{BB962C8B-B14F-4D97-AF65-F5344CB8AC3E}">
        <p14:creationId xmlns:p14="http://schemas.microsoft.com/office/powerpoint/2010/main" val="31532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417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4</a:t>
            </a:fld>
            <a:endParaRPr lang="zh-CN" altLang="en-US"/>
          </a:p>
        </p:txBody>
      </p:sp>
    </p:spTree>
    <p:extLst>
      <p:ext uri="{BB962C8B-B14F-4D97-AF65-F5344CB8AC3E}">
        <p14:creationId xmlns:p14="http://schemas.microsoft.com/office/powerpoint/2010/main" val="52341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t>5</a:t>
            </a:fld>
            <a:endParaRPr lang="zh-CN" altLang="en-US"/>
          </a:p>
        </p:txBody>
      </p:sp>
    </p:spTree>
    <p:extLst>
      <p:ext uri="{BB962C8B-B14F-4D97-AF65-F5344CB8AC3E}">
        <p14:creationId xmlns:p14="http://schemas.microsoft.com/office/powerpoint/2010/main" val="187715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pPr/>
              <a:t>6</a:t>
            </a:fld>
            <a:endParaRPr lang="zh-CN" altLang="en-US"/>
          </a:p>
        </p:txBody>
      </p:sp>
    </p:spTree>
    <p:extLst>
      <p:ext uri="{BB962C8B-B14F-4D97-AF65-F5344CB8AC3E}">
        <p14:creationId xmlns:p14="http://schemas.microsoft.com/office/powerpoint/2010/main" val="2613411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5466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E738AA-90D9-4CA8-85D9-0DED55304691}" type="slidenum">
              <a:rPr lang="zh-CN" altLang="en-US" smtClean="0"/>
              <a:t>8</a:t>
            </a:fld>
            <a:endParaRPr lang="zh-CN" altLang="en-US"/>
          </a:p>
        </p:txBody>
      </p:sp>
    </p:spTree>
    <p:extLst>
      <p:ext uri="{BB962C8B-B14F-4D97-AF65-F5344CB8AC3E}">
        <p14:creationId xmlns:p14="http://schemas.microsoft.com/office/powerpoint/2010/main" val="3280104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7BA12E-7FFF-4F46-9B4A-ECA91CF409FD}" type="slidenum">
              <a:rPr lang="zh-CN" altLang="en-US" smtClean="0"/>
              <a:pPr/>
              <a:t>9</a:t>
            </a:fld>
            <a:endParaRPr lang="zh-CN" altLang="en-US"/>
          </a:p>
        </p:txBody>
      </p:sp>
    </p:spTree>
    <p:extLst>
      <p:ext uri="{BB962C8B-B14F-4D97-AF65-F5344CB8AC3E}">
        <p14:creationId xmlns:p14="http://schemas.microsoft.com/office/powerpoint/2010/main" val="1161245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E9C757D-1C5F-448F-990B-E0F784EB5FD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65277"/>
          <a:stretch/>
        </p:blipFill>
        <p:spPr>
          <a:xfrm>
            <a:off x="0" y="0"/>
            <a:ext cx="6096000" cy="6858000"/>
          </a:xfrm>
          <a:prstGeom prst="rect">
            <a:avLst/>
          </a:prstGeom>
        </p:spPr>
      </p:pic>
      <p:pic>
        <p:nvPicPr>
          <p:cNvPr id="4" name="图片 3">
            <a:extLst>
              <a:ext uri="{FF2B5EF4-FFF2-40B4-BE49-F238E27FC236}">
                <a16:creationId xmlns:a16="http://schemas.microsoft.com/office/drawing/2014/main" id="{317A77BB-AC7F-41B9-8C9F-E944098E6F1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242" t="-234" r="36" b="234"/>
          <a:stretch/>
        </p:blipFill>
        <p:spPr>
          <a:xfrm>
            <a:off x="6096000" y="-16042"/>
            <a:ext cx="6096000" cy="6874042"/>
          </a:xfrm>
          <a:prstGeom prst="rect">
            <a:avLst/>
          </a:prstGeom>
        </p:spPr>
      </p:pic>
    </p:spTree>
    <p:extLst>
      <p:ext uri="{BB962C8B-B14F-4D97-AF65-F5344CB8AC3E}">
        <p14:creationId xmlns:p14="http://schemas.microsoft.com/office/powerpoint/2010/main" val="247450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F7627-F74A-47BE-BAE1-D8A89DD0BE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12B532-C66E-498C-A527-3A0B3CF300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28237A-EF21-4242-8036-230107F9B747}"/>
              </a:ext>
            </a:extLst>
          </p:cNvPr>
          <p:cNvSpPr>
            <a:spLocks noGrp="1"/>
          </p:cNvSpPr>
          <p:nvPr>
            <p:ph type="dt" sz="half" idx="10"/>
          </p:nvPr>
        </p:nvSpPr>
        <p:spPr/>
        <p:txBody>
          <a:bodyPr/>
          <a:lstStyle/>
          <a:p>
            <a:fld id="{ADB94EAC-7851-419C-9561-47E833F0B301}"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6C9C6DA8-33D3-4EC0-9983-7683F0B81E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894C42-A668-4A7A-A018-D561413D6C8C}"/>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062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6432A7-937E-4813-BCF6-E1D9CBDDD7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BD1448-4F5E-43E6-A4E4-9E37C9C689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2BC18F-CD8A-4865-B3DB-7E72EF90E5FE}"/>
              </a:ext>
            </a:extLst>
          </p:cNvPr>
          <p:cNvSpPr>
            <a:spLocks noGrp="1"/>
          </p:cNvSpPr>
          <p:nvPr>
            <p:ph type="dt" sz="half" idx="10"/>
          </p:nvPr>
        </p:nvSpPr>
        <p:spPr/>
        <p:txBody>
          <a:bodyPr/>
          <a:lstStyle/>
          <a:p>
            <a:fld id="{ADB94EAC-7851-419C-9561-47E833F0B301}"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7E9BF520-00D6-4663-9AF2-086F3E9934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3F123-FBA7-4FBB-89C0-B02EB94D5124}"/>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57938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838062"/>
      </p:ext>
    </p:extLst>
  </p:cSld>
  <p:clrMapOvr>
    <a:masterClrMapping/>
  </p:clrMapOvr>
  <mc:AlternateContent xmlns:mc="http://schemas.openxmlformats.org/markup-compatibility/2006" xmlns:p14="http://schemas.microsoft.com/office/powerpoint/2010/main">
    <mc:Choice Requires="p14">
      <p:transition spd="slow" p14:dur="2000" advClick="0" advTm="3000">
        <p:randomBar dir="vert"/>
      </p:transition>
    </mc:Choice>
    <mc:Fallback xmlns="">
      <p:transition spd="slow" advClick="0" advTm="3000">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61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62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F77B-5371-4712-9E6E-B28F658B2D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E2D405-27D5-4DB1-B0EA-7EF278439AA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961177F-E428-4E89-8308-8CF4F67E36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120DAA3-94FD-4478-B7C4-57B288D76C7C}"/>
              </a:ext>
            </a:extLst>
          </p:cNvPr>
          <p:cNvSpPr>
            <a:spLocks noGrp="1"/>
          </p:cNvSpPr>
          <p:nvPr>
            <p:ph type="dt" sz="half" idx="10"/>
          </p:nvPr>
        </p:nvSpPr>
        <p:spPr/>
        <p:txBody>
          <a:bodyPr/>
          <a:lstStyle/>
          <a:p>
            <a:fld id="{ADB94EAC-7851-419C-9561-47E833F0B301}" type="datetimeFigureOut">
              <a:rPr lang="zh-CN" altLang="en-US" smtClean="0"/>
              <a:t>2019/11/28</a:t>
            </a:fld>
            <a:endParaRPr lang="zh-CN" altLang="en-US"/>
          </a:p>
        </p:txBody>
      </p:sp>
      <p:sp>
        <p:nvSpPr>
          <p:cNvPr id="6" name="页脚占位符 5">
            <a:extLst>
              <a:ext uri="{FF2B5EF4-FFF2-40B4-BE49-F238E27FC236}">
                <a16:creationId xmlns:a16="http://schemas.microsoft.com/office/drawing/2014/main" id="{8C87003C-C7B5-46F3-9F2A-56C45744C1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765218-AB98-4294-8634-1D84D18DEB97}"/>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82333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399A7-0386-462A-91A5-F27BE146C9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95918-53E7-4905-A5B5-5AF1EC919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E274F41-BA04-4252-B7C2-BE1EDFA2526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33BE004-636B-4787-97E1-47634D757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FDE8A64-B84E-4E9B-BB14-372CF6C14E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0D0AA18-12D5-4E19-BD79-94B3F4102CD2}"/>
              </a:ext>
            </a:extLst>
          </p:cNvPr>
          <p:cNvSpPr>
            <a:spLocks noGrp="1"/>
          </p:cNvSpPr>
          <p:nvPr>
            <p:ph type="dt" sz="half" idx="10"/>
          </p:nvPr>
        </p:nvSpPr>
        <p:spPr/>
        <p:txBody>
          <a:bodyPr/>
          <a:lstStyle/>
          <a:p>
            <a:fld id="{ADB94EAC-7851-419C-9561-47E833F0B301}" type="datetimeFigureOut">
              <a:rPr lang="zh-CN" altLang="en-US" smtClean="0"/>
              <a:t>2019/11/28</a:t>
            </a:fld>
            <a:endParaRPr lang="zh-CN" altLang="en-US"/>
          </a:p>
        </p:txBody>
      </p:sp>
      <p:sp>
        <p:nvSpPr>
          <p:cNvPr id="8" name="页脚占位符 7">
            <a:extLst>
              <a:ext uri="{FF2B5EF4-FFF2-40B4-BE49-F238E27FC236}">
                <a16:creationId xmlns:a16="http://schemas.microsoft.com/office/drawing/2014/main" id="{6B421872-D37A-4754-B38F-3E303E9135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B6DEA1-5D4C-49D9-A978-C3552B43764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73075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45626-E9FA-40C3-B712-2640060E36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03DA49-AEF3-469B-A041-74D314FAA9AE}"/>
              </a:ext>
            </a:extLst>
          </p:cNvPr>
          <p:cNvSpPr>
            <a:spLocks noGrp="1"/>
          </p:cNvSpPr>
          <p:nvPr>
            <p:ph type="dt" sz="half" idx="10"/>
          </p:nvPr>
        </p:nvSpPr>
        <p:spPr/>
        <p:txBody>
          <a:bodyPr/>
          <a:lstStyle/>
          <a:p>
            <a:fld id="{ADB94EAC-7851-419C-9561-47E833F0B301}" type="datetimeFigureOut">
              <a:rPr lang="zh-CN" altLang="en-US" smtClean="0"/>
              <a:t>2019/11/28</a:t>
            </a:fld>
            <a:endParaRPr lang="zh-CN" altLang="en-US"/>
          </a:p>
        </p:txBody>
      </p:sp>
      <p:sp>
        <p:nvSpPr>
          <p:cNvPr id="4" name="页脚占位符 3">
            <a:extLst>
              <a:ext uri="{FF2B5EF4-FFF2-40B4-BE49-F238E27FC236}">
                <a16:creationId xmlns:a16="http://schemas.microsoft.com/office/drawing/2014/main" id="{3423F08C-C7BB-4AE3-82A5-6C9AAAC49E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B2680A-E899-43D8-A79A-EBEF3A704FAF}"/>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21779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03AD8E-DBAA-4E06-A116-006CBC5A199F}"/>
              </a:ext>
            </a:extLst>
          </p:cNvPr>
          <p:cNvSpPr>
            <a:spLocks noGrp="1"/>
          </p:cNvSpPr>
          <p:nvPr>
            <p:ph type="dt" sz="half" idx="10"/>
          </p:nvPr>
        </p:nvSpPr>
        <p:spPr/>
        <p:txBody>
          <a:bodyPr/>
          <a:lstStyle/>
          <a:p>
            <a:fld id="{ADB94EAC-7851-419C-9561-47E833F0B301}" type="datetimeFigureOut">
              <a:rPr lang="zh-CN" altLang="en-US" smtClean="0"/>
              <a:t>2019/11/28</a:t>
            </a:fld>
            <a:endParaRPr lang="zh-CN" altLang="en-US"/>
          </a:p>
        </p:txBody>
      </p:sp>
      <p:sp>
        <p:nvSpPr>
          <p:cNvPr id="3" name="页脚占位符 2">
            <a:extLst>
              <a:ext uri="{FF2B5EF4-FFF2-40B4-BE49-F238E27FC236}">
                <a16:creationId xmlns:a16="http://schemas.microsoft.com/office/drawing/2014/main" id="{6AE0A4AF-9CF9-4843-BA28-D6E249E5CC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17B34C-8711-487A-8C79-849154E4232A}"/>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55094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5CC3B-8433-43EA-A36D-C169A999F4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C388EA-232D-4F29-AC6E-F2EBE4051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585399F-87BF-41EE-A617-8467EA275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A002F6E-7734-4244-9AB4-016A2F230D2F}"/>
              </a:ext>
            </a:extLst>
          </p:cNvPr>
          <p:cNvSpPr>
            <a:spLocks noGrp="1"/>
          </p:cNvSpPr>
          <p:nvPr>
            <p:ph type="dt" sz="half" idx="10"/>
          </p:nvPr>
        </p:nvSpPr>
        <p:spPr/>
        <p:txBody>
          <a:bodyPr/>
          <a:lstStyle/>
          <a:p>
            <a:fld id="{ADB94EAC-7851-419C-9561-47E833F0B301}" type="datetimeFigureOut">
              <a:rPr lang="zh-CN" altLang="en-US" smtClean="0"/>
              <a:t>2019/11/28</a:t>
            </a:fld>
            <a:endParaRPr lang="zh-CN" altLang="en-US"/>
          </a:p>
        </p:txBody>
      </p:sp>
      <p:sp>
        <p:nvSpPr>
          <p:cNvPr id="6" name="页脚占位符 5">
            <a:extLst>
              <a:ext uri="{FF2B5EF4-FFF2-40B4-BE49-F238E27FC236}">
                <a16:creationId xmlns:a16="http://schemas.microsoft.com/office/drawing/2014/main" id="{C5238A41-7B0B-492F-AFA7-E4CDBDBF1F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D6D5B5-17CD-4981-B8A3-97F5D2DEC07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03060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9BA48-6FF7-466D-B72D-25E1AE8EB4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C0DBB5-D0D4-40E0-A0D3-7FEE34518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571F67-ECAE-498B-94B7-79CF23C10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58B2C0F-02D3-4F5E-AB90-8EE07C114F65}"/>
              </a:ext>
            </a:extLst>
          </p:cNvPr>
          <p:cNvSpPr>
            <a:spLocks noGrp="1"/>
          </p:cNvSpPr>
          <p:nvPr>
            <p:ph type="dt" sz="half" idx="10"/>
          </p:nvPr>
        </p:nvSpPr>
        <p:spPr/>
        <p:txBody>
          <a:bodyPr/>
          <a:lstStyle/>
          <a:p>
            <a:fld id="{ADB94EAC-7851-419C-9561-47E833F0B301}" type="datetimeFigureOut">
              <a:rPr lang="zh-CN" altLang="en-US" smtClean="0"/>
              <a:t>2019/11/28</a:t>
            </a:fld>
            <a:endParaRPr lang="zh-CN" altLang="en-US"/>
          </a:p>
        </p:txBody>
      </p:sp>
      <p:sp>
        <p:nvSpPr>
          <p:cNvPr id="6" name="页脚占位符 5">
            <a:extLst>
              <a:ext uri="{FF2B5EF4-FFF2-40B4-BE49-F238E27FC236}">
                <a16:creationId xmlns:a16="http://schemas.microsoft.com/office/drawing/2014/main" id="{C6FD987E-E735-4E00-B706-9A3C83E1D6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1F3D15-9119-43F3-933F-B3C5AA801098}"/>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37600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5D9B5F-CE5F-41AA-89FD-551FA8988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82CC29-FD05-4CED-A525-0C19865A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8D5F05-8904-4031-A68E-645822F9A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4EAC-7851-419C-9561-47E833F0B301}" type="datetimeFigureOut">
              <a:rPr lang="zh-CN" altLang="en-US" smtClean="0"/>
              <a:t>2019/11/28</a:t>
            </a:fld>
            <a:endParaRPr lang="zh-CN" altLang="en-US"/>
          </a:p>
        </p:txBody>
      </p:sp>
      <p:sp>
        <p:nvSpPr>
          <p:cNvPr id="5" name="页脚占位符 4">
            <a:extLst>
              <a:ext uri="{FF2B5EF4-FFF2-40B4-BE49-F238E27FC236}">
                <a16:creationId xmlns:a16="http://schemas.microsoft.com/office/drawing/2014/main" id="{51C3DD37-8CB0-4E7F-8647-CACE7AC73F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AB2A78-CDF0-438D-BC20-8B3F95371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4682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baike.baidu.com/item/%E8%B7%AF%E7%94%B1%E5%99%A8"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baike.baidu.com/item/%E9%98%B2%E7%81%AB%E5%A2%99/52767"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baike.baidu.com/item/DS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baike.baidu.com/item/%E5%8A%A0%E5%AF%86" TargetMode="External"/><Relationship Id="rId4" Type="http://schemas.openxmlformats.org/officeDocument/2006/relationships/hyperlink" Target="https://baike.baidu.com/item/WiFi"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5%86%85%E7%BD%91"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hyperlink" Target="https://baike.baidu.com/item/%E6%9C%8D%E5%8A%A1%E5%99%A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cstate="print">
            <a:lum/>
            <a:extLst>
              <a:ext uri="{28A0092B-C50C-407E-A947-70E740481C1C}">
                <a14:useLocalDpi xmlns:a14="http://schemas.microsoft.com/office/drawing/2010/main" val="0"/>
              </a:ext>
            </a:extLst>
          </a:blip>
          <a:srcRect/>
          <a:tile tx="374650" ty="12700" sx="100000" sy="100000" flip="none" algn="tl"/>
        </a:blipFill>
        <a:effectLst/>
      </p:bgPr>
    </p:bg>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374B8BA-E1A5-4F96-A711-A1301B6872D2}"/>
              </a:ext>
            </a:extLst>
          </p:cNvPr>
          <p:cNvCxnSpPr>
            <a:cxnSpLocks/>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0E81229-FADF-487D-929C-4ED20521D106}"/>
              </a:ext>
            </a:extLst>
          </p:cNvPr>
          <p:cNvCxnSpPr>
            <a:cxnSpLocks/>
          </p:cNvCxnSpPr>
          <p:nvPr/>
        </p:nvCxnSpPr>
        <p:spPr>
          <a:xfrm flipH="1">
            <a:off x="2910545" y="5347172"/>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0C234BB-6BAA-41DF-A988-4ED207C73FA7}"/>
              </a:ext>
            </a:extLst>
          </p:cNvPr>
          <p:cNvCxnSpPr>
            <a:cxnSpLocks/>
          </p:cNvCxnSpPr>
          <p:nvPr/>
        </p:nvCxnSpPr>
        <p:spPr>
          <a:xfrm flipH="1">
            <a:off x="2069939" y="5541577"/>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55658A09-94DD-4D42-A1E6-877B1B733197}"/>
              </a:ext>
            </a:extLst>
          </p:cNvPr>
          <p:cNvGrpSpPr/>
          <p:nvPr/>
        </p:nvGrpSpPr>
        <p:grpSpPr>
          <a:xfrm>
            <a:off x="5178458" y="1364474"/>
            <a:ext cx="1835083" cy="645459"/>
            <a:chOff x="5178000" y="1248360"/>
            <a:chExt cx="1835083" cy="645459"/>
          </a:xfrm>
        </p:grpSpPr>
        <p:cxnSp>
          <p:nvCxnSpPr>
            <p:cNvPr id="43" name="直接连接符 42">
              <a:extLst>
                <a:ext uri="{FF2B5EF4-FFF2-40B4-BE49-F238E27FC236}">
                  <a16:creationId xmlns:a16="http://schemas.microsoft.com/office/drawing/2014/main" id="{74393DC5-7F50-4EA2-8054-6E651B261BDF}"/>
                </a:ext>
              </a:extLst>
            </p:cNvPr>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320CBD2-A6F5-45DE-BF56-9DBE0A074F23}"/>
                </a:ext>
              </a:extLst>
            </p:cNvPr>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0CBFE0D-445F-4C61-B017-E84CBA945535}"/>
                </a:ext>
              </a:extLst>
            </p:cNvPr>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a:extLst>
              <a:ext uri="{FF2B5EF4-FFF2-40B4-BE49-F238E27FC236}">
                <a16:creationId xmlns:a16="http://schemas.microsoft.com/office/drawing/2014/main" id="{2B22691D-A916-41EF-B5E9-68B2F5D43576}"/>
              </a:ext>
            </a:extLst>
          </p:cNvPr>
          <p:cNvCxnSpPr/>
          <p:nvPr/>
        </p:nvCxnSpPr>
        <p:spPr>
          <a:xfrm>
            <a:off x="6096458" y="4079263"/>
            <a:ext cx="0" cy="660400"/>
          </a:xfrm>
          <a:prstGeom prst="line">
            <a:avLst/>
          </a:prstGeom>
          <a:ln w="63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D7E46458-47DE-485F-BEFC-0BF30283F2E3}"/>
              </a:ext>
            </a:extLst>
          </p:cNvPr>
          <p:cNvGrpSpPr/>
          <p:nvPr/>
        </p:nvGrpSpPr>
        <p:grpSpPr>
          <a:xfrm>
            <a:off x="2921219" y="1907729"/>
            <a:ext cx="6349559" cy="1723167"/>
            <a:chOff x="2920761" y="1791615"/>
            <a:chExt cx="6349559" cy="1723167"/>
          </a:xfrm>
        </p:grpSpPr>
        <p:sp>
          <p:nvSpPr>
            <p:cNvPr id="48" name="文本框 47">
              <a:extLst>
                <a:ext uri="{FF2B5EF4-FFF2-40B4-BE49-F238E27FC236}">
                  <a16:creationId xmlns:a16="http://schemas.microsoft.com/office/drawing/2014/main" id="{973B07BA-70B6-441F-98EB-6D0148A08C53}"/>
                </a:ext>
              </a:extLst>
            </p:cNvPr>
            <p:cNvSpPr txBox="1"/>
            <p:nvPr/>
          </p:nvSpPr>
          <p:spPr>
            <a:xfrm>
              <a:off x="4867877" y="1791615"/>
              <a:ext cx="2418747" cy="1107996"/>
            </a:xfrm>
            <a:prstGeom prst="rect">
              <a:avLst/>
            </a:prstGeom>
            <a:noFill/>
          </p:spPr>
          <p:txBody>
            <a:bodyPr wrap="square" rtlCol="0">
              <a:spAutoFit/>
            </a:bodyPr>
            <a:lstStyle/>
            <a:p>
              <a:pPr algn="dist"/>
              <a:r>
                <a:rPr lang="en-US" altLang="zh-CN"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2019</a:t>
              </a:r>
              <a:endParaRPr lang="zh-CN" alt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a:extLst>
                <a:ext uri="{FF2B5EF4-FFF2-40B4-BE49-F238E27FC236}">
                  <a16:creationId xmlns:a16="http://schemas.microsoft.com/office/drawing/2014/main" id="{506C9309-DA9A-4E52-B9D6-A88C4EF798D2}"/>
                </a:ext>
              </a:extLst>
            </p:cNvPr>
            <p:cNvSpPr txBox="1"/>
            <p:nvPr/>
          </p:nvSpPr>
          <p:spPr>
            <a:xfrm>
              <a:off x="2920761" y="2745341"/>
              <a:ext cx="6349559" cy="769441"/>
            </a:xfrm>
            <a:prstGeom prst="rect">
              <a:avLst/>
            </a:prstGeom>
            <a:noFill/>
          </p:spPr>
          <p:txBody>
            <a:bodyPr wrap="square" rtlCol="0">
              <a:spAutoFit/>
            </a:bodyPr>
            <a:lstStyle/>
            <a:p>
              <a:pPr algn="dist"/>
              <a:r>
                <a:rPr lang="en-US" altLang="zh-CN"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VPN</a:t>
              </a:r>
              <a:r>
                <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技术</a:t>
              </a:r>
            </a:p>
          </p:txBody>
        </p:sp>
      </p:grpSp>
      <p:grpSp>
        <p:nvGrpSpPr>
          <p:cNvPr id="50" name="组合 49">
            <a:extLst>
              <a:ext uri="{FF2B5EF4-FFF2-40B4-BE49-F238E27FC236}">
                <a16:creationId xmlns:a16="http://schemas.microsoft.com/office/drawing/2014/main" id="{1232BAD4-3E3D-4B01-9EA0-34C1CAA212B7}"/>
              </a:ext>
            </a:extLst>
          </p:cNvPr>
          <p:cNvGrpSpPr/>
          <p:nvPr/>
        </p:nvGrpSpPr>
        <p:grpSpPr>
          <a:xfrm>
            <a:off x="5178458" y="3696226"/>
            <a:ext cx="1835083" cy="1634379"/>
            <a:chOff x="5178000" y="3580112"/>
            <a:chExt cx="1835083" cy="1634379"/>
          </a:xfrm>
        </p:grpSpPr>
        <p:cxnSp>
          <p:nvCxnSpPr>
            <p:cNvPr id="51" name="直接连接符 50">
              <a:extLst>
                <a:ext uri="{FF2B5EF4-FFF2-40B4-BE49-F238E27FC236}">
                  <a16:creationId xmlns:a16="http://schemas.microsoft.com/office/drawing/2014/main" id="{B6905B06-9247-47FC-8F86-DFC336F3EA80}"/>
                </a:ext>
              </a:extLst>
            </p:cNvPr>
            <p:cNvCxnSpPr>
              <a:cxnSpLocks/>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ABEDD52-1F0E-4582-A1D5-4034B77F7F4E}"/>
                </a:ext>
              </a:extLst>
            </p:cNvPr>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2A2E27C-1B12-4DFF-98E8-0259CC25840E}"/>
                </a:ext>
              </a:extLst>
            </p:cNvPr>
            <p:cNvCxnSpPr>
              <a:cxnSpLocks/>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5450D6CC-F654-4CA4-BF8A-DEE1B3D8999E}"/>
              </a:ext>
            </a:extLst>
          </p:cNvPr>
          <p:cNvSpPr txBox="1"/>
          <p:nvPr/>
        </p:nvSpPr>
        <p:spPr>
          <a:xfrm>
            <a:off x="5268458" y="3635053"/>
            <a:ext cx="1656000" cy="338554"/>
          </a:xfrm>
          <a:prstGeom prst="rect">
            <a:avLst/>
          </a:prstGeom>
          <a:noFill/>
        </p:spPr>
        <p:txBody>
          <a:bodyPr wrap="square" rtlCol="0">
            <a:spAutoFit/>
          </a:bodyPr>
          <a:lstStyle/>
          <a:p>
            <a:pPr algn="dist"/>
            <a:r>
              <a:rPr lang="en-US" altLang="zh-CN"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POSITION</a:t>
            </a:r>
            <a:endParaRPr lang="zh-CN" altLang="en-US"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55" name="椭圆 54">
            <a:extLst>
              <a:ext uri="{FF2B5EF4-FFF2-40B4-BE49-F238E27FC236}">
                <a16:creationId xmlns:a16="http://schemas.microsoft.com/office/drawing/2014/main" id="{88E5D509-E508-4364-886D-8C3B6D5CD86A}"/>
              </a:ext>
            </a:extLst>
          </p:cNvPr>
          <p:cNvSpPr/>
          <p:nvPr/>
        </p:nvSpPr>
        <p:spPr>
          <a:xfrm rot="9600000">
            <a:off x="4045782" y="4504896"/>
            <a:ext cx="4101352" cy="774786"/>
          </a:xfrm>
          <a:prstGeom prst="ellipse">
            <a:avLst/>
          </a:prstGeom>
          <a:noFill/>
          <a:ln w="31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6" name="文本框 55">
            <a:extLst>
              <a:ext uri="{FF2B5EF4-FFF2-40B4-BE49-F238E27FC236}">
                <a16:creationId xmlns:a16="http://schemas.microsoft.com/office/drawing/2014/main" id="{40881E12-60F7-4FFC-9C1D-17F9A247F4A4}"/>
              </a:ext>
            </a:extLst>
          </p:cNvPr>
          <p:cNvSpPr txBox="1"/>
          <p:nvPr/>
        </p:nvSpPr>
        <p:spPr>
          <a:xfrm>
            <a:off x="5267783" y="4845320"/>
            <a:ext cx="1657350" cy="338554"/>
          </a:xfrm>
          <a:prstGeom prst="rect">
            <a:avLst/>
          </a:prstGeom>
          <a:noFill/>
        </p:spPr>
        <p:txBody>
          <a:bodyPr wrap="square" rtlCol="0">
            <a:spAutoFit/>
          </a:bodyPr>
          <a:lstStyle/>
          <a:p>
            <a:pPr algn="dist"/>
            <a:r>
              <a:rPr lang="en-US" altLang="zh-CN"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YOUR NAME</a:t>
            </a:r>
            <a:endParaRPr lang="zh-CN" altLang="en-US"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Tree>
    <p:extLst>
      <p:ext uri="{BB962C8B-B14F-4D97-AF65-F5344CB8AC3E}">
        <p14:creationId xmlns:p14="http://schemas.microsoft.com/office/powerpoint/2010/main" val="140334648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60EAD8-CCA7-4296-9563-89D2F0A443AC}"/>
              </a:ext>
            </a:extLst>
          </p:cNvPr>
          <p:cNvSpPr txBox="1"/>
          <p:nvPr/>
        </p:nvSpPr>
        <p:spPr>
          <a:xfrm>
            <a:off x="969818" y="755073"/>
            <a:ext cx="9337964" cy="1384995"/>
          </a:xfrm>
          <a:prstGeom prst="rect">
            <a:avLst/>
          </a:prstGeom>
          <a:noFill/>
        </p:spPr>
        <p:txBody>
          <a:bodyPr wrap="square" rtlCol="0">
            <a:spAutoFit/>
          </a:bodyPr>
          <a:lstStyle/>
          <a:p>
            <a:r>
              <a:rPr lang="zh-CN" altLang="en-US" sz="2800" dirty="0"/>
              <a:t>为什么会出现建立了</a:t>
            </a:r>
            <a:r>
              <a:rPr lang="en-US" altLang="zh-CN" sz="2800" dirty="0"/>
              <a:t>VPN</a:t>
            </a:r>
            <a:r>
              <a:rPr lang="zh-CN" altLang="en-US" sz="2800" dirty="0"/>
              <a:t>隧道，总部与分部就能通信了呢？</a:t>
            </a:r>
            <a:endParaRPr lang="en-US" altLang="zh-CN" sz="2800" dirty="0"/>
          </a:p>
          <a:p>
            <a:r>
              <a:rPr lang="zh-CN" altLang="en-US" sz="2800" dirty="0"/>
              <a:t>这是因为，</a:t>
            </a:r>
            <a:r>
              <a:rPr lang="en-US" altLang="zh-CN" sz="2800" dirty="0"/>
              <a:t>VPN</a:t>
            </a:r>
            <a:r>
              <a:rPr lang="zh-CN" altLang="en-US" sz="2800" dirty="0"/>
              <a:t>技术实际上</a:t>
            </a:r>
            <a:r>
              <a:rPr lang="zh-CN" altLang="en-US" sz="2800" dirty="0">
                <a:solidFill>
                  <a:srgbClr val="FF0000"/>
                </a:solidFill>
              </a:rPr>
              <a:t>采用了两层包头技术</a:t>
            </a:r>
            <a:r>
              <a:rPr lang="zh-CN" altLang="en-US" sz="2800" dirty="0"/>
              <a:t>，使用公网</a:t>
            </a:r>
            <a:r>
              <a:rPr lang="en-US" altLang="zh-CN" sz="2800" dirty="0"/>
              <a:t>IP</a:t>
            </a:r>
            <a:r>
              <a:rPr lang="zh-CN" altLang="en-US" sz="2800" dirty="0"/>
              <a:t>地址，将私有的</a:t>
            </a:r>
            <a:r>
              <a:rPr lang="en-US" altLang="zh-CN" sz="2800" dirty="0"/>
              <a:t>IP</a:t>
            </a:r>
            <a:r>
              <a:rPr lang="zh-CN" altLang="en-US" sz="2800" dirty="0"/>
              <a:t>地址运送出去。</a:t>
            </a:r>
          </a:p>
        </p:txBody>
      </p:sp>
      <p:pic>
        <p:nvPicPr>
          <p:cNvPr id="5" name="图片 4">
            <a:extLst>
              <a:ext uri="{FF2B5EF4-FFF2-40B4-BE49-F238E27FC236}">
                <a16:creationId xmlns:a16="http://schemas.microsoft.com/office/drawing/2014/main" id="{6E139300-968A-4523-8A69-EE55678E4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5100" y="3086099"/>
            <a:ext cx="7432578" cy="751609"/>
          </a:xfrm>
          <a:prstGeom prst="rect">
            <a:avLst/>
          </a:prstGeom>
        </p:spPr>
      </p:pic>
    </p:spTree>
    <p:extLst>
      <p:ext uri="{BB962C8B-B14F-4D97-AF65-F5344CB8AC3E}">
        <p14:creationId xmlns:p14="http://schemas.microsoft.com/office/powerpoint/2010/main" val="109921152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03</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5369711" cy="830997"/>
          </a:xfrm>
          <a:prstGeom prst="rect">
            <a:avLst/>
          </a:prstGeom>
          <a:noFill/>
        </p:spPr>
        <p:txBody>
          <a:bodyPr wrap="square" rtlCol="0">
            <a:spAutoFit/>
          </a:bodyPr>
          <a:lstStyle/>
          <a:p>
            <a:pPr algn="dist"/>
            <a:r>
              <a:rPr kumimoji="1" lang="en-US" altLang="zh-CN"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VPN</a:t>
            </a:r>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技术实现方式</a:t>
            </a:r>
          </a:p>
        </p:txBody>
      </p:sp>
    </p:spTree>
    <p:extLst>
      <p:ext uri="{BB962C8B-B14F-4D97-AF65-F5344CB8AC3E}">
        <p14:creationId xmlns:p14="http://schemas.microsoft.com/office/powerpoint/2010/main" val="408248756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0462017-9B3D-4316-9859-CFD204F9CC70}"/>
              </a:ext>
            </a:extLst>
          </p:cNvPr>
          <p:cNvGrpSpPr/>
          <p:nvPr/>
        </p:nvGrpSpPr>
        <p:grpSpPr>
          <a:xfrm>
            <a:off x="796974" y="1147473"/>
            <a:ext cx="3963397" cy="3135932"/>
            <a:chOff x="1390650" y="1079500"/>
            <a:chExt cx="2424113" cy="1634729"/>
          </a:xfrm>
        </p:grpSpPr>
        <p:sp>
          <p:nvSpPr>
            <p:cNvPr id="17" name="Freeform 10"/>
            <p:cNvSpPr>
              <a:spLocks/>
            </p:cNvSpPr>
            <p:nvPr/>
          </p:nvSpPr>
          <p:spPr bwMode="auto">
            <a:xfrm>
              <a:off x="1450182" y="1079500"/>
              <a:ext cx="2364581" cy="1634729"/>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Freeform 11"/>
            <p:cNvSpPr>
              <a:spLocks/>
            </p:cNvSpPr>
            <p:nvPr/>
          </p:nvSpPr>
          <p:spPr bwMode="auto">
            <a:xfrm>
              <a:off x="1390650" y="1200944"/>
              <a:ext cx="2227660" cy="1513285"/>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5" name="组合 4">
            <a:extLst>
              <a:ext uri="{FF2B5EF4-FFF2-40B4-BE49-F238E27FC236}">
                <a16:creationId xmlns:a16="http://schemas.microsoft.com/office/drawing/2014/main" id="{B19AAFB8-5B30-4241-85AA-8C53BC6B92AB}"/>
              </a:ext>
            </a:extLst>
          </p:cNvPr>
          <p:cNvGrpSpPr/>
          <p:nvPr/>
        </p:nvGrpSpPr>
        <p:grpSpPr>
          <a:xfrm>
            <a:off x="6963795" y="1147473"/>
            <a:ext cx="3866062" cy="3135932"/>
            <a:chOff x="5254229" y="1079500"/>
            <a:chExt cx="2424112" cy="1634729"/>
          </a:xfrm>
        </p:grpSpPr>
        <p:sp>
          <p:nvSpPr>
            <p:cNvPr id="19" name="Freeform 10"/>
            <p:cNvSpPr>
              <a:spLocks/>
            </p:cNvSpPr>
            <p:nvPr/>
          </p:nvSpPr>
          <p:spPr bwMode="auto">
            <a:xfrm>
              <a:off x="5313760" y="1079500"/>
              <a:ext cx="2364581" cy="1634729"/>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chemeClr val="accent3">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Freeform 11"/>
            <p:cNvSpPr>
              <a:spLocks/>
            </p:cNvSpPr>
            <p:nvPr/>
          </p:nvSpPr>
          <p:spPr bwMode="auto">
            <a:xfrm>
              <a:off x="5254229" y="1200944"/>
              <a:ext cx="2227659" cy="1513285"/>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7" name="组合 6">
            <a:extLst>
              <a:ext uri="{FF2B5EF4-FFF2-40B4-BE49-F238E27FC236}">
                <a16:creationId xmlns:a16="http://schemas.microsoft.com/office/drawing/2014/main" id="{EB234345-538C-413E-8E21-6BED85DFC79D}"/>
              </a:ext>
            </a:extLst>
          </p:cNvPr>
          <p:cNvGrpSpPr/>
          <p:nvPr/>
        </p:nvGrpSpPr>
        <p:grpSpPr>
          <a:xfrm>
            <a:off x="719217" y="4109892"/>
            <a:ext cx="4240488" cy="2902964"/>
            <a:chOff x="1390650" y="3039269"/>
            <a:chExt cx="2424113" cy="1633538"/>
          </a:xfrm>
        </p:grpSpPr>
        <p:sp>
          <p:nvSpPr>
            <p:cNvPr id="21" name="Freeform 10"/>
            <p:cNvSpPr>
              <a:spLocks/>
            </p:cNvSpPr>
            <p:nvPr/>
          </p:nvSpPr>
          <p:spPr bwMode="auto">
            <a:xfrm>
              <a:off x="1450182" y="3039269"/>
              <a:ext cx="2364581" cy="1633538"/>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Freeform 11"/>
            <p:cNvSpPr>
              <a:spLocks/>
            </p:cNvSpPr>
            <p:nvPr/>
          </p:nvSpPr>
          <p:spPr bwMode="auto">
            <a:xfrm>
              <a:off x="1390650" y="3160713"/>
              <a:ext cx="2227660" cy="1512094"/>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6" name="组合 5">
            <a:extLst>
              <a:ext uri="{FF2B5EF4-FFF2-40B4-BE49-F238E27FC236}">
                <a16:creationId xmlns:a16="http://schemas.microsoft.com/office/drawing/2014/main" id="{073E84BF-A683-486A-9227-3A2F04675A3D}"/>
              </a:ext>
            </a:extLst>
          </p:cNvPr>
          <p:cNvGrpSpPr/>
          <p:nvPr/>
        </p:nvGrpSpPr>
        <p:grpSpPr>
          <a:xfrm>
            <a:off x="6963795" y="4050438"/>
            <a:ext cx="3896834" cy="3292471"/>
            <a:chOff x="5254229" y="3039269"/>
            <a:chExt cx="2424112" cy="1633538"/>
          </a:xfrm>
        </p:grpSpPr>
        <p:sp>
          <p:nvSpPr>
            <p:cNvPr id="23" name="Freeform 10"/>
            <p:cNvSpPr>
              <a:spLocks/>
            </p:cNvSpPr>
            <p:nvPr/>
          </p:nvSpPr>
          <p:spPr bwMode="auto">
            <a:xfrm>
              <a:off x="5313760" y="3039269"/>
              <a:ext cx="2364581" cy="1633538"/>
            </a:xfrm>
            <a:custGeom>
              <a:avLst/>
              <a:gdLst>
                <a:gd name="T0" fmla="*/ 1192 w 1192"/>
                <a:gd name="T1" fmla="*/ 148 h 1156"/>
                <a:gd name="T2" fmla="*/ 74 w 1192"/>
                <a:gd name="T3" fmla="*/ 0 h 1156"/>
                <a:gd name="T4" fmla="*/ 0 w 1192"/>
                <a:gd name="T5" fmla="*/ 788 h 1156"/>
                <a:gd name="T6" fmla="*/ 710 w 1192"/>
                <a:gd name="T7" fmla="*/ 854 h 1156"/>
                <a:gd name="T8" fmla="*/ 898 w 1192"/>
                <a:gd name="T9" fmla="*/ 1156 h 1156"/>
                <a:gd name="T10" fmla="*/ 881 w 1192"/>
                <a:gd name="T11" fmla="*/ 866 h 1156"/>
                <a:gd name="T12" fmla="*/ 1093 w 1192"/>
                <a:gd name="T13" fmla="*/ 873 h 1156"/>
                <a:gd name="T14" fmla="*/ 1192 w 1192"/>
                <a:gd name="T15" fmla="*/ 148 h 1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156">
                  <a:moveTo>
                    <a:pt x="1192" y="148"/>
                  </a:moveTo>
                  <a:lnTo>
                    <a:pt x="74" y="0"/>
                  </a:lnTo>
                  <a:lnTo>
                    <a:pt x="0" y="788"/>
                  </a:lnTo>
                  <a:lnTo>
                    <a:pt x="710" y="854"/>
                  </a:lnTo>
                  <a:lnTo>
                    <a:pt x="898" y="1156"/>
                  </a:lnTo>
                  <a:lnTo>
                    <a:pt x="881" y="866"/>
                  </a:lnTo>
                  <a:lnTo>
                    <a:pt x="1093" y="873"/>
                  </a:lnTo>
                  <a:lnTo>
                    <a:pt x="1192" y="148"/>
                  </a:lnTo>
                  <a:close/>
                </a:path>
              </a:pathLst>
            </a:custGeom>
            <a:solidFill>
              <a:schemeClr val="accent4">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Freeform 11"/>
            <p:cNvSpPr>
              <a:spLocks/>
            </p:cNvSpPr>
            <p:nvPr/>
          </p:nvSpPr>
          <p:spPr bwMode="auto">
            <a:xfrm>
              <a:off x="5254229" y="3160713"/>
              <a:ext cx="2227659" cy="1512094"/>
            </a:xfrm>
            <a:custGeom>
              <a:avLst/>
              <a:gdLst>
                <a:gd name="T0" fmla="*/ 1123 w 1123"/>
                <a:gd name="T1" fmla="*/ 0 h 1070"/>
                <a:gd name="T2" fmla="*/ 0 w 1123"/>
                <a:gd name="T3" fmla="*/ 0 h 1070"/>
                <a:gd name="T4" fmla="*/ 0 w 1123"/>
                <a:gd name="T5" fmla="*/ 787 h 1070"/>
                <a:gd name="T6" fmla="*/ 712 w 1123"/>
                <a:gd name="T7" fmla="*/ 787 h 1070"/>
                <a:gd name="T8" fmla="*/ 928 w 1123"/>
                <a:gd name="T9" fmla="*/ 1070 h 1070"/>
                <a:gd name="T10" fmla="*/ 928 w 1123"/>
                <a:gd name="T11" fmla="*/ 787 h 1070"/>
                <a:gd name="T12" fmla="*/ 1123 w 1123"/>
                <a:gd name="T13" fmla="*/ 787 h 1070"/>
                <a:gd name="T14" fmla="*/ 1123 w 1123"/>
                <a:gd name="T15" fmla="*/ 0 h 10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1070">
                  <a:moveTo>
                    <a:pt x="1123" y="0"/>
                  </a:moveTo>
                  <a:lnTo>
                    <a:pt x="0" y="0"/>
                  </a:lnTo>
                  <a:lnTo>
                    <a:pt x="0" y="787"/>
                  </a:lnTo>
                  <a:lnTo>
                    <a:pt x="712" y="787"/>
                  </a:lnTo>
                  <a:lnTo>
                    <a:pt x="928" y="1070"/>
                  </a:lnTo>
                  <a:lnTo>
                    <a:pt x="928" y="787"/>
                  </a:lnTo>
                  <a:lnTo>
                    <a:pt x="1123" y="787"/>
                  </a:lnTo>
                  <a:lnTo>
                    <a:pt x="112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5" name="TextBox 57"/>
          <p:cNvSpPr txBox="1"/>
          <p:nvPr/>
        </p:nvSpPr>
        <p:spPr bwMode="auto">
          <a:xfrm>
            <a:off x="908236" y="1454861"/>
            <a:ext cx="3601889" cy="1973104"/>
          </a:xfrm>
          <a:prstGeom prst="rect">
            <a:avLst/>
          </a:prstGeom>
          <a:noFill/>
        </p:spPr>
        <p:txBody>
          <a:bodyPr wrap="square">
            <a:spAutoFit/>
          </a:bodyPr>
          <a:lstStyle/>
          <a:p>
            <a:pPr algn="ctr">
              <a:lnSpc>
                <a:spcPct val="130000"/>
              </a:lnSpc>
              <a:defRPr/>
            </a:pPr>
            <a:r>
              <a:rPr lang="en-US" altLang="zh-CN" sz="2400" dirty="0">
                <a:solidFill>
                  <a:srgbClr val="00B0F0"/>
                </a:solidFill>
              </a:rPr>
              <a:t>VPN</a:t>
            </a:r>
            <a:r>
              <a:rPr lang="zh-CN" altLang="en-US" sz="2400" dirty="0">
                <a:solidFill>
                  <a:srgbClr val="00B0F0"/>
                </a:solidFill>
              </a:rPr>
              <a:t>服务器：在大型局域网中，可以通过在网络中心搭建</a:t>
            </a:r>
            <a:r>
              <a:rPr lang="en-US" altLang="zh-CN" sz="2400" dirty="0">
                <a:solidFill>
                  <a:srgbClr val="00B0F0"/>
                </a:solidFill>
              </a:rPr>
              <a:t>VPN</a:t>
            </a:r>
            <a:r>
              <a:rPr lang="zh-CN" altLang="en-US" sz="2400" dirty="0">
                <a:solidFill>
                  <a:srgbClr val="00B0F0"/>
                </a:solidFill>
              </a:rPr>
              <a:t>服务器的方法实现</a:t>
            </a:r>
            <a:r>
              <a:rPr lang="en-US" altLang="zh-CN" sz="2400" dirty="0">
                <a:solidFill>
                  <a:srgbClr val="00B0F0"/>
                </a:solidFill>
              </a:rPr>
              <a:t>VPN</a:t>
            </a:r>
            <a:r>
              <a:rPr lang="zh-CN" altLang="en-US" sz="2400" dirty="0">
                <a:solidFill>
                  <a:srgbClr val="00B0F0"/>
                </a:solidFill>
              </a:rPr>
              <a:t>。</a:t>
            </a:r>
            <a:endParaRPr lang="en-US" altLang="zh-CN" sz="2400" kern="0"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TextBox 57"/>
          <p:cNvSpPr txBox="1"/>
          <p:nvPr/>
        </p:nvSpPr>
        <p:spPr bwMode="auto">
          <a:xfrm>
            <a:off x="7154538" y="1968953"/>
            <a:ext cx="3014698" cy="1012841"/>
          </a:xfrm>
          <a:prstGeom prst="rect">
            <a:avLst/>
          </a:prstGeom>
          <a:noFill/>
        </p:spPr>
        <p:txBody>
          <a:bodyPr wrap="square">
            <a:spAutoFit/>
          </a:bodyPr>
          <a:lstStyle/>
          <a:p>
            <a:pPr algn="ctr">
              <a:lnSpc>
                <a:spcPct val="130000"/>
              </a:lnSpc>
              <a:defRPr/>
            </a:pPr>
            <a:r>
              <a:rPr lang="zh-CN" altLang="en-US" sz="2400" dirty="0">
                <a:solidFill>
                  <a:srgbClr val="00B0F0"/>
                </a:solidFill>
              </a:rPr>
              <a:t>软件</a:t>
            </a:r>
            <a:r>
              <a:rPr lang="en-US" altLang="zh-CN" sz="2400" dirty="0">
                <a:solidFill>
                  <a:srgbClr val="00B0F0"/>
                </a:solidFill>
              </a:rPr>
              <a:t>VPN</a:t>
            </a:r>
            <a:r>
              <a:rPr lang="zh-CN" altLang="en-US" sz="2400" dirty="0">
                <a:solidFill>
                  <a:srgbClr val="00B0F0"/>
                </a:solidFill>
              </a:rPr>
              <a:t>：可以通过专用的软件实现</a:t>
            </a:r>
            <a:r>
              <a:rPr lang="en-US" altLang="zh-CN" sz="2400" dirty="0">
                <a:solidFill>
                  <a:srgbClr val="00B0F0"/>
                </a:solidFill>
              </a:rPr>
              <a:t>VPN</a:t>
            </a:r>
            <a:endParaRPr lang="en-US" altLang="zh-CN" sz="2400" kern="0"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TextBox 57"/>
          <p:cNvSpPr txBox="1"/>
          <p:nvPr/>
        </p:nvSpPr>
        <p:spPr bwMode="auto">
          <a:xfrm>
            <a:off x="1372916" y="4590793"/>
            <a:ext cx="2672527" cy="1492973"/>
          </a:xfrm>
          <a:prstGeom prst="rect">
            <a:avLst/>
          </a:prstGeom>
          <a:noFill/>
        </p:spPr>
        <p:txBody>
          <a:bodyPr wrap="square">
            <a:spAutoFit/>
          </a:bodyPr>
          <a:lstStyle/>
          <a:p>
            <a:pPr algn="ctr">
              <a:lnSpc>
                <a:spcPct val="130000"/>
              </a:lnSpc>
              <a:defRPr/>
            </a:pPr>
            <a:r>
              <a:rPr lang="zh-CN" altLang="en-US" sz="2400" dirty="0">
                <a:solidFill>
                  <a:srgbClr val="00B0F0"/>
                </a:solidFill>
              </a:rPr>
              <a:t>硬件</a:t>
            </a:r>
            <a:r>
              <a:rPr lang="en-US" altLang="zh-CN" sz="2400" dirty="0">
                <a:solidFill>
                  <a:srgbClr val="00B0F0"/>
                </a:solidFill>
              </a:rPr>
              <a:t>VPN</a:t>
            </a:r>
            <a:r>
              <a:rPr lang="zh-CN" altLang="en-US" sz="2400" dirty="0">
                <a:solidFill>
                  <a:srgbClr val="00B0F0"/>
                </a:solidFill>
              </a:rPr>
              <a:t>：可以通过专用的硬件实现</a:t>
            </a:r>
            <a:r>
              <a:rPr lang="en-US" altLang="zh-CN" sz="2400" dirty="0">
                <a:solidFill>
                  <a:srgbClr val="00B0F0"/>
                </a:solidFill>
              </a:rPr>
              <a:t>VPN</a:t>
            </a:r>
            <a:r>
              <a:rPr lang="zh-CN" altLang="en-US" sz="2400" dirty="0">
                <a:solidFill>
                  <a:srgbClr val="00B0F0"/>
                </a:solidFill>
              </a:rPr>
              <a:t>。</a:t>
            </a:r>
            <a:endParaRPr lang="en-US" altLang="zh-CN" sz="2400" kern="0"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TextBox 57"/>
          <p:cNvSpPr txBox="1"/>
          <p:nvPr/>
        </p:nvSpPr>
        <p:spPr bwMode="auto">
          <a:xfrm>
            <a:off x="6396031" y="4562875"/>
            <a:ext cx="4998275" cy="1973104"/>
          </a:xfrm>
          <a:prstGeom prst="rect">
            <a:avLst/>
          </a:prstGeom>
          <a:noFill/>
        </p:spPr>
        <p:txBody>
          <a:bodyPr wrap="square">
            <a:spAutoFit/>
          </a:bodyPr>
          <a:lstStyle/>
          <a:p>
            <a:pPr algn="ctr">
              <a:lnSpc>
                <a:spcPct val="130000"/>
              </a:lnSpc>
              <a:defRPr/>
            </a:pPr>
            <a:r>
              <a:rPr lang="zh-CN" altLang="en-US" sz="2400" dirty="0">
                <a:solidFill>
                  <a:srgbClr val="00B0F0"/>
                </a:solidFill>
              </a:rPr>
              <a:t>集成</a:t>
            </a:r>
            <a:r>
              <a:rPr lang="en-US" altLang="zh-CN" sz="2400" dirty="0">
                <a:solidFill>
                  <a:srgbClr val="00B0F0"/>
                </a:solidFill>
              </a:rPr>
              <a:t>VPN</a:t>
            </a:r>
            <a:r>
              <a:rPr lang="zh-CN" altLang="en-US" sz="2400" dirty="0">
                <a:solidFill>
                  <a:srgbClr val="00B0F0"/>
                </a:solidFill>
              </a:rPr>
              <a:t>：某些硬件设备，如</a:t>
            </a:r>
            <a:r>
              <a:rPr lang="zh-CN" altLang="en-US" sz="2400" dirty="0">
                <a:solidFill>
                  <a:srgbClr val="00B0F0"/>
                </a:solidFill>
                <a:hlinkClick r:id="rId3">
                  <a:extLst>
                    <a:ext uri="{A12FA001-AC4F-418D-AE19-62706E023703}">
                      <ahyp:hlinkClr xmlns:ahyp="http://schemas.microsoft.com/office/drawing/2018/hyperlinkcolor" val="tx"/>
                    </a:ext>
                  </a:extLst>
                </a:hlinkClick>
              </a:rPr>
              <a:t>路由器</a:t>
            </a:r>
            <a:r>
              <a:rPr lang="zh-CN" altLang="en-US" sz="2400" dirty="0">
                <a:solidFill>
                  <a:srgbClr val="00B0F0"/>
                </a:solidFill>
              </a:rPr>
              <a:t>、</a:t>
            </a:r>
            <a:r>
              <a:rPr lang="zh-CN" altLang="en-US" sz="2400" dirty="0">
                <a:solidFill>
                  <a:srgbClr val="00B0F0"/>
                </a:solidFill>
                <a:hlinkClick r:id="rId4">
                  <a:extLst>
                    <a:ext uri="{A12FA001-AC4F-418D-AE19-62706E023703}">
                      <ahyp:hlinkClr xmlns:ahyp="http://schemas.microsoft.com/office/drawing/2018/hyperlinkcolor" val="tx"/>
                    </a:ext>
                  </a:extLst>
                </a:hlinkClick>
              </a:rPr>
              <a:t>防火墙</a:t>
            </a:r>
            <a:r>
              <a:rPr lang="zh-CN" altLang="en-US" sz="2400" dirty="0">
                <a:solidFill>
                  <a:srgbClr val="00B0F0"/>
                </a:solidFill>
              </a:rPr>
              <a:t>等，都含有</a:t>
            </a:r>
            <a:r>
              <a:rPr lang="en-US" altLang="zh-CN" sz="2400" dirty="0">
                <a:solidFill>
                  <a:srgbClr val="00B0F0"/>
                </a:solidFill>
              </a:rPr>
              <a:t>VPN</a:t>
            </a:r>
            <a:r>
              <a:rPr lang="zh-CN" altLang="en-US" sz="2400" dirty="0">
                <a:solidFill>
                  <a:srgbClr val="00B0F0"/>
                </a:solidFill>
              </a:rPr>
              <a:t>功能，但是一般拥有</a:t>
            </a:r>
            <a:r>
              <a:rPr lang="en-US" altLang="zh-CN" sz="2400" dirty="0">
                <a:solidFill>
                  <a:srgbClr val="00B0F0"/>
                </a:solidFill>
              </a:rPr>
              <a:t>VPN</a:t>
            </a:r>
            <a:r>
              <a:rPr lang="zh-CN" altLang="en-US" sz="2400" dirty="0">
                <a:solidFill>
                  <a:srgbClr val="00B0F0"/>
                </a:solidFill>
              </a:rPr>
              <a:t>功能的硬件设备通常都比没有这一功能的要贵。</a:t>
            </a:r>
            <a:endParaRPr lang="en-US" altLang="zh-CN" sz="2400" kern="0" dirty="0">
              <a:solidFill>
                <a:srgbClr val="00B0F0"/>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9" name="文本框 10">
            <a:extLst>
              <a:ext uri="{FF2B5EF4-FFF2-40B4-BE49-F238E27FC236}">
                <a16:creationId xmlns:a16="http://schemas.microsoft.com/office/drawing/2014/main" id="{5ED70592-56C4-4E22-963B-FF244185984C}"/>
              </a:ext>
            </a:extLst>
          </p:cNvPr>
          <p:cNvSpPr txBox="1">
            <a:spLocks noChangeArrowheads="1"/>
          </p:cNvSpPr>
          <p:nvPr/>
        </p:nvSpPr>
        <p:spPr bwMode="auto">
          <a:xfrm>
            <a:off x="174624" y="220663"/>
            <a:ext cx="76947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t>VPN</a:t>
            </a:r>
            <a:r>
              <a:rPr lang="zh-CN" altLang="en-US" sz="2800" dirty="0"/>
              <a:t>的实现有很多种方法，常用的有以下四种：</a:t>
            </a:r>
            <a:endParaRPr lang="zh-CN" altLang="en-US" sz="28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1">
            <a:extLst>
              <a:ext uri="{FF2B5EF4-FFF2-40B4-BE49-F238E27FC236}">
                <a16:creationId xmlns:a16="http://schemas.microsoft.com/office/drawing/2014/main" id="{90D3F168-822C-45EF-AFC6-8D742C693346}"/>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424229512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04</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30997"/>
          </a:xfrm>
          <a:prstGeom prst="rect">
            <a:avLst/>
          </a:prstGeom>
          <a:noFill/>
        </p:spPr>
        <p:txBody>
          <a:bodyPr wrap="square" rtlCol="0">
            <a:spAutoFit/>
          </a:bodyPr>
          <a:lstStyle/>
          <a:p>
            <a:pPr algn="dist"/>
            <a:r>
              <a:rPr kumimoji="1" lang="en-US" altLang="zh-CN"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VPN</a:t>
            </a:r>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的优缺点</a:t>
            </a:r>
          </a:p>
        </p:txBody>
      </p:sp>
    </p:spTree>
    <p:extLst>
      <p:ext uri="{BB962C8B-B14F-4D97-AF65-F5344CB8AC3E}">
        <p14:creationId xmlns:p14="http://schemas.microsoft.com/office/powerpoint/2010/main" val="203135473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96AB47-3EAE-4D47-AF38-5BC13E80C855}"/>
              </a:ext>
            </a:extLst>
          </p:cNvPr>
          <p:cNvSpPr txBox="1"/>
          <p:nvPr/>
        </p:nvSpPr>
        <p:spPr>
          <a:xfrm>
            <a:off x="637308" y="1028343"/>
            <a:ext cx="11263747" cy="4801314"/>
          </a:xfrm>
          <a:prstGeom prst="rect">
            <a:avLst/>
          </a:prstGeom>
          <a:noFill/>
        </p:spPr>
        <p:txBody>
          <a:bodyPr wrap="square" rtlCol="0">
            <a:spAutoFit/>
          </a:bodyPr>
          <a:lstStyle/>
          <a:p>
            <a:r>
              <a:rPr lang="zh-CN" altLang="en-US" sz="2400" dirty="0"/>
              <a:t>优点</a:t>
            </a:r>
          </a:p>
          <a:p>
            <a:r>
              <a:rPr lang="en-US" altLang="zh-CN" sz="2400" dirty="0"/>
              <a:t>1	VPN</a:t>
            </a:r>
            <a:r>
              <a:rPr lang="zh-CN" altLang="en-US" sz="2400" dirty="0"/>
              <a:t>能够让移动员工、远程员工、商务合作伙伴和其他人利用本地可用的高速宽带网连接（如</a:t>
            </a:r>
            <a:r>
              <a:rPr lang="en-US" altLang="zh-CN" sz="2400" dirty="0">
                <a:hlinkClick r:id="rId3"/>
              </a:rPr>
              <a:t>DSL</a:t>
            </a:r>
            <a:r>
              <a:rPr lang="zh-CN" altLang="en-US" sz="2400" dirty="0"/>
              <a:t>、有线电视或者</a:t>
            </a:r>
            <a:r>
              <a:rPr lang="en-US" altLang="zh-CN" sz="2400" dirty="0" err="1">
                <a:hlinkClick r:id="rId4"/>
              </a:rPr>
              <a:t>WiFi</a:t>
            </a:r>
            <a:r>
              <a:rPr lang="zh-CN" altLang="en-US" sz="2400" dirty="0"/>
              <a:t>网络）连接到企业网络。此外，高速宽带网连接提供一种成本效率高的连接远程办公室的方法。</a:t>
            </a:r>
            <a:r>
              <a:rPr lang="zh-CN" altLang="en-US" sz="2400" baseline="30000" dirty="0"/>
              <a:t> </a:t>
            </a:r>
            <a:r>
              <a:rPr lang="en-US" altLang="zh-CN" sz="2400" baseline="30000" dirty="0"/>
              <a:t>[6]</a:t>
            </a:r>
            <a:r>
              <a:rPr lang="zh-CN" altLang="en-US" sz="2400" dirty="0"/>
              <a:t> </a:t>
            </a:r>
          </a:p>
          <a:p>
            <a:r>
              <a:rPr lang="en-US" altLang="zh-CN" sz="2400" dirty="0"/>
              <a:t>2	</a:t>
            </a:r>
            <a:r>
              <a:rPr lang="zh-CN" altLang="en-US" sz="2400" dirty="0"/>
              <a:t>设计良好的宽带</a:t>
            </a:r>
            <a:r>
              <a:rPr lang="en-US" altLang="zh-CN" sz="2400" dirty="0"/>
              <a:t>VPN</a:t>
            </a:r>
            <a:r>
              <a:rPr lang="zh-CN" altLang="en-US" sz="2400" dirty="0"/>
              <a:t>是模块化的和可升级的。</a:t>
            </a:r>
            <a:r>
              <a:rPr lang="en-US" altLang="zh-CN" sz="2400" dirty="0"/>
              <a:t>VPN</a:t>
            </a:r>
            <a:r>
              <a:rPr lang="zh-CN" altLang="en-US" sz="2400" dirty="0"/>
              <a:t>能够让应用者使用一种很容易设置的互联网基础设施，让新的用户迅速和轻松地添加到这个网络。这种能力意味着企业不用增加额外的基础设施就可以提供大量的容量和应用。</a:t>
            </a:r>
            <a:r>
              <a:rPr lang="zh-CN" altLang="en-US" sz="2400" baseline="30000" dirty="0"/>
              <a:t> </a:t>
            </a:r>
            <a:r>
              <a:rPr lang="en-US" altLang="zh-CN" sz="2400" baseline="30000" dirty="0"/>
              <a:t>[6]</a:t>
            </a:r>
            <a:r>
              <a:rPr lang="zh-CN" altLang="en-US" sz="2400" dirty="0"/>
              <a:t> </a:t>
            </a:r>
          </a:p>
          <a:p>
            <a:r>
              <a:rPr lang="en-US" altLang="zh-CN" sz="2400" dirty="0"/>
              <a:t>3	VPN</a:t>
            </a:r>
            <a:r>
              <a:rPr lang="zh-CN" altLang="en-US" sz="2400" dirty="0"/>
              <a:t>能提供高水平的安全，使用高级的</a:t>
            </a:r>
            <a:r>
              <a:rPr lang="zh-CN" altLang="en-US" sz="2400" dirty="0">
                <a:hlinkClick r:id="rId5"/>
              </a:rPr>
              <a:t>加密</a:t>
            </a:r>
            <a:r>
              <a:rPr lang="zh-CN" altLang="en-US" sz="2400" dirty="0"/>
              <a:t>和身份识别协议保护数据避免受到窥探，阻止数据窃贼和其他非授权用户接触这种数据。</a:t>
            </a:r>
            <a:r>
              <a:rPr lang="zh-CN" altLang="en-US" sz="2400" baseline="30000" dirty="0"/>
              <a:t> </a:t>
            </a:r>
            <a:r>
              <a:rPr lang="en-US" altLang="zh-CN" sz="2400" baseline="30000" dirty="0"/>
              <a:t>[6]</a:t>
            </a:r>
            <a:r>
              <a:rPr lang="zh-CN" altLang="en-US" sz="2400" dirty="0"/>
              <a:t> </a:t>
            </a:r>
          </a:p>
          <a:p>
            <a:r>
              <a:rPr lang="en-US" altLang="zh-CN" sz="2400" dirty="0"/>
              <a:t>4	</a:t>
            </a:r>
            <a:r>
              <a:rPr lang="zh-CN" altLang="en-US" sz="2400" dirty="0"/>
              <a:t>完全控制，虚拟专用网使用户可以利用</a:t>
            </a:r>
            <a:r>
              <a:rPr lang="en-US" altLang="zh-CN" sz="2400" dirty="0"/>
              <a:t>ISP</a:t>
            </a:r>
            <a:r>
              <a:rPr lang="zh-CN" altLang="en-US" sz="2400" dirty="0"/>
              <a:t>的设施和服务，同时又完全掌握着自己网络的控制权。用户只利用</a:t>
            </a:r>
            <a:r>
              <a:rPr lang="en-US" altLang="zh-CN" sz="2400" dirty="0"/>
              <a:t>ISP</a:t>
            </a:r>
            <a:r>
              <a:rPr lang="zh-CN" altLang="en-US" sz="2400" dirty="0"/>
              <a:t>提供的网络资源，对于其它的安全设置、网络管理变化可由自己管理。在企业内部也可以自己建立虚拟专用网。</a:t>
            </a:r>
            <a:r>
              <a:rPr lang="zh-CN" altLang="en-US" sz="2400" baseline="30000" dirty="0"/>
              <a:t> </a:t>
            </a:r>
            <a:r>
              <a:rPr lang="en-US" altLang="zh-CN" sz="2400" baseline="30000" dirty="0"/>
              <a:t>[6]</a:t>
            </a:r>
            <a:r>
              <a:rPr lang="zh-CN" altLang="en-US" sz="2400" dirty="0"/>
              <a:t> </a:t>
            </a:r>
          </a:p>
          <a:p>
            <a:endParaRPr lang="zh-CN" altLang="en-US" dirty="0"/>
          </a:p>
        </p:txBody>
      </p:sp>
    </p:spTree>
    <p:extLst>
      <p:ext uri="{BB962C8B-B14F-4D97-AF65-F5344CB8AC3E}">
        <p14:creationId xmlns:p14="http://schemas.microsoft.com/office/powerpoint/2010/main" val="30856805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96AB47-3EAE-4D47-AF38-5BC13E80C855}"/>
              </a:ext>
            </a:extLst>
          </p:cNvPr>
          <p:cNvSpPr txBox="1"/>
          <p:nvPr/>
        </p:nvSpPr>
        <p:spPr>
          <a:xfrm>
            <a:off x="637308" y="1028343"/>
            <a:ext cx="11263747" cy="5447645"/>
          </a:xfrm>
          <a:prstGeom prst="rect">
            <a:avLst/>
          </a:prstGeom>
          <a:noFill/>
        </p:spPr>
        <p:txBody>
          <a:bodyPr wrap="square" rtlCol="0">
            <a:spAutoFit/>
          </a:bodyPr>
          <a:lstStyle/>
          <a:p>
            <a:r>
              <a:rPr lang="zh-CN" altLang="en-US" sz="2400" dirty="0"/>
              <a:t>缺点</a:t>
            </a:r>
          </a:p>
          <a:p>
            <a:r>
              <a:rPr lang="en-US" altLang="zh-CN" sz="2400" dirty="0"/>
              <a:t>1	</a:t>
            </a:r>
            <a:r>
              <a:rPr lang="zh-CN" altLang="en-US" sz="2400" dirty="0"/>
              <a:t>企业不能直接控制基于互联网的</a:t>
            </a:r>
            <a:r>
              <a:rPr lang="en-US" altLang="zh-CN" sz="2400" dirty="0"/>
              <a:t>VPN</a:t>
            </a:r>
            <a:r>
              <a:rPr lang="zh-CN" altLang="en-US" sz="2400" dirty="0"/>
              <a:t>的可靠性和性能。机构必须依靠提供</a:t>
            </a:r>
            <a:r>
              <a:rPr lang="en-US" altLang="zh-CN" sz="2400" dirty="0"/>
              <a:t>VPN</a:t>
            </a:r>
            <a:r>
              <a:rPr lang="zh-CN" altLang="en-US" sz="2400" dirty="0"/>
              <a:t>的互联网服务提供商保证服务的运行。这个因素使企业与互联网服务提供商签署一个服务级协议非常重要，要签署一个保证各种性能指标的协议。</a:t>
            </a:r>
            <a:r>
              <a:rPr lang="zh-CN" altLang="en-US" sz="2400" baseline="30000" dirty="0"/>
              <a:t> </a:t>
            </a:r>
            <a:r>
              <a:rPr lang="en-US" altLang="zh-CN" sz="2400" baseline="30000" dirty="0"/>
              <a:t>[6]</a:t>
            </a:r>
            <a:r>
              <a:rPr lang="zh-CN" altLang="en-US" sz="2400" dirty="0"/>
              <a:t> </a:t>
            </a:r>
          </a:p>
          <a:p>
            <a:r>
              <a:rPr lang="en-US" altLang="zh-CN" sz="2400" dirty="0"/>
              <a:t>1	</a:t>
            </a:r>
            <a:r>
              <a:rPr lang="zh-CN" altLang="en-US" sz="2400" dirty="0"/>
              <a:t>企业创建和部署</a:t>
            </a:r>
            <a:r>
              <a:rPr lang="en-US" altLang="zh-CN" sz="2400" dirty="0"/>
              <a:t>VPN</a:t>
            </a:r>
            <a:r>
              <a:rPr lang="zh-CN" altLang="en-US" sz="2400" dirty="0"/>
              <a:t>线路并不容易。这种技术需要高水平地理解网络和安全问题，需要认真的规划和配置。因此，选择互联网服务提供商负责运行</a:t>
            </a:r>
            <a:r>
              <a:rPr lang="en-US" altLang="zh-CN" sz="2400" dirty="0"/>
              <a:t>VPN</a:t>
            </a:r>
            <a:r>
              <a:rPr lang="zh-CN" altLang="en-US" sz="2400" dirty="0"/>
              <a:t>的大多数事情是一个好主意。</a:t>
            </a:r>
            <a:r>
              <a:rPr lang="zh-CN" altLang="en-US" sz="2400" baseline="30000" dirty="0"/>
              <a:t> </a:t>
            </a:r>
            <a:r>
              <a:rPr lang="en-US" altLang="zh-CN" sz="2400" baseline="30000" dirty="0"/>
              <a:t>[6]</a:t>
            </a:r>
            <a:r>
              <a:rPr lang="zh-CN" altLang="en-US" sz="2400" dirty="0"/>
              <a:t> </a:t>
            </a:r>
          </a:p>
          <a:p>
            <a:r>
              <a:rPr lang="en-US" altLang="zh-CN" sz="2400" dirty="0"/>
              <a:t>3	</a:t>
            </a:r>
            <a:r>
              <a:rPr lang="zh-CN" altLang="en-US" sz="2400" dirty="0"/>
              <a:t>不同厂商的</a:t>
            </a:r>
            <a:r>
              <a:rPr lang="en-US" altLang="zh-CN" sz="2400" dirty="0"/>
              <a:t>VPN</a:t>
            </a:r>
            <a:r>
              <a:rPr lang="zh-CN" altLang="en-US" sz="2400" dirty="0"/>
              <a:t>产品和解决方案总是不兼容的，因为许多厂商不愿意或者不能遵守</a:t>
            </a:r>
            <a:r>
              <a:rPr lang="en-US" altLang="zh-CN" sz="2400" dirty="0"/>
              <a:t>VPN</a:t>
            </a:r>
            <a:r>
              <a:rPr lang="zh-CN" altLang="en-US" sz="2400" dirty="0"/>
              <a:t>技术标准。因此，混合使用不同厂商的产品可能会出现技术问题。另一方面，使用一家供应商的设备可能会提高成本。</a:t>
            </a:r>
            <a:r>
              <a:rPr lang="zh-CN" altLang="en-US" sz="2400" baseline="30000" dirty="0"/>
              <a:t> </a:t>
            </a:r>
            <a:r>
              <a:rPr lang="en-US" altLang="zh-CN" sz="2400" baseline="30000" dirty="0"/>
              <a:t>[6]</a:t>
            </a:r>
            <a:r>
              <a:rPr lang="zh-CN" altLang="en-US" sz="2400" dirty="0"/>
              <a:t> </a:t>
            </a:r>
          </a:p>
          <a:p>
            <a:r>
              <a:rPr lang="en-US" altLang="zh-CN" sz="2400" dirty="0"/>
              <a:t>4	</a:t>
            </a:r>
            <a:r>
              <a:rPr lang="zh-CN" altLang="en-US" sz="2400" dirty="0"/>
              <a:t>当使用无线设备时，</a:t>
            </a:r>
            <a:r>
              <a:rPr lang="en-US" altLang="zh-CN" sz="2400" dirty="0"/>
              <a:t>VPN</a:t>
            </a:r>
            <a:r>
              <a:rPr lang="zh-CN" altLang="en-US" sz="2400" dirty="0"/>
              <a:t>有安全风险。在接入点之间漫游特别容易出问题。当用户在接入点之间漫游的时候，任何使用高级加密技术的解决方案都可能被攻破。</a:t>
            </a:r>
            <a:r>
              <a:rPr lang="zh-CN" altLang="en-US" sz="2400" baseline="30000" dirty="0"/>
              <a:t> </a:t>
            </a:r>
            <a:r>
              <a:rPr lang="en-US" altLang="zh-CN" sz="2400" baseline="30000" dirty="0"/>
              <a:t>[6]</a:t>
            </a:r>
            <a:r>
              <a:rPr lang="zh-CN" altLang="en-US" sz="2400" dirty="0"/>
              <a:t> </a:t>
            </a:r>
          </a:p>
          <a:p>
            <a:br>
              <a:rPr lang="zh-CN" altLang="en-US" dirty="0"/>
            </a:br>
            <a:endParaRPr lang="zh-CN" altLang="en-US" dirty="0"/>
          </a:p>
        </p:txBody>
      </p:sp>
    </p:spTree>
    <p:extLst>
      <p:ext uri="{BB962C8B-B14F-4D97-AF65-F5344CB8AC3E}">
        <p14:creationId xmlns:p14="http://schemas.microsoft.com/office/powerpoint/2010/main" val="392033098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374B8BA-E1A5-4F96-A711-A1301B6872D2}"/>
              </a:ext>
            </a:extLst>
          </p:cNvPr>
          <p:cNvCxnSpPr>
            <a:cxnSpLocks/>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0E81229-FADF-487D-929C-4ED20521D106}"/>
              </a:ext>
            </a:extLst>
          </p:cNvPr>
          <p:cNvCxnSpPr>
            <a:cxnSpLocks/>
          </p:cNvCxnSpPr>
          <p:nvPr/>
        </p:nvCxnSpPr>
        <p:spPr>
          <a:xfrm flipH="1">
            <a:off x="2910545" y="5347172"/>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0C234BB-6BAA-41DF-A988-4ED207C73FA7}"/>
              </a:ext>
            </a:extLst>
          </p:cNvPr>
          <p:cNvCxnSpPr>
            <a:cxnSpLocks/>
          </p:cNvCxnSpPr>
          <p:nvPr/>
        </p:nvCxnSpPr>
        <p:spPr>
          <a:xfrm flipH="1">
            <a:off x="2069939" y="5541577"/>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55658A09-94DD-4D42-A1E6-877B1B733197}"/>
              </a:ext>
            </a:extLst>
          </p:cNvPr>
          <p:cNvGrpSpPr/>
          <p:nvPr/>
        </p:nvGrpSpPr>
        <p:grpSpPr>
          <a:xfrm>
            <a:off x="5178458" y="1364474"/>
            <a:ext cx="1835083" cy="645459"/>
            <a:chOff x="5178000" y="1248360"/>
            <a:chExt cx="1835083" cy="645459"/>
          </a:xfrm>
        </p:grpSpPr>
        <p:cxnSp>
          <p:nvCxnSpPr>
            <p:cNvPr id="43" name="直接连接符 42">
              <a:extLst>
                <a:ext uri="{FF2B5EF4-FFF2-40B4-BE49-F238E27FC236}">
                  <a16:creationId xmlns:a16="http://schemas.microsoft.com/office/drawing/2014/main" id="{74393DC5-7F50-4EA2-8054-6E651B261BDF}"/>
                </a:ext>
              </a:extLst>
            </p:cNvPr>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320CBD2-A6F5-45DE-BF56-9DBE0A074F23}"/>
                </a:ext>
              </a:extLst>
            </p:cNvPr>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0CBFE0D-445F-4C61-B017-E84CBA945535}"/>
                </a:ext>
              </a:extLst>
            </p:cNvPr>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a:extLst>
              <a:ext uri="{FF2B5EF4-FFF2-40B4-BE49-F238E27FC236}">
                <a16:creationId xmlns:a16="http://schemas.microsoft.com/office/drawing/2014/main" id="{2B22691D-A916-41EF-B5E9-68B2F5D43576}"/>
              </a:ext>
            </a:extLst>
          </p:cNvPr>
          <p:cNvCxnSpPr/>
          <p:nvPr/>
        </p:nvCxnSpPr>
        <p:spPr>
          <a:xfrm>
            <a:off x="6096458" y="4079263"/>
            <a:ext cx="0" cy="660400"/>
          </a:xfrm>
          <a:prstGeom prst="line">
            <a:avLst/>
          </a:prstGeom>
          <a:ln w="63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D7E46458-47DE-485F-BEFC-0BF30283F2E3}"/>
              </a:ext>
            </a:extLst>
          </p:cNvPr>
          <p:cNvGrpSpPr/>
          <p:nvPr/>
        </p:nvGrpSpPr>
        <p:grpSpPr>
          <a:xfrm>
            <a:off x="2921219" y="1907729"/>
            <a:ext cx="6349559" cy="1723167"/>
            <a:chOff x="2920761" y="1791615"/>
            <a:chExt cx="6349559" cy="1723167"/>
          </a:xfrm>
        </p:grpSpPr>
        <p:sp>
          <p:nvSpPr>
            <p:cNvPr id="48" name="文本框 47">
              <a:extLst>
                <a:ext uri="{FF2B5EF4-FFF2-40B4-BE49-F238E27FC236}">
                  <a16:creationId xmlns:a16="http://schemas.microsoft.com/office/drawing/2014/main" id="{973B07BA-70B6-441F-98EB-6D0148A08C53}"/>
                </a:ext>
              </a:extLst>
            </p:cNvPr>
            <p:cNvSpPr txBox="1"/>
            <p:nvPr/>
          </p:nvSpPr>
          <p:spPr>
            <a:xfrm>
              <a:off x="4867877" y="1791615"/>
              <a:ext cx="2418747" cy="1107996"/>
            </a:xfrm>
            <a:prstGeom prst="rect">
              <a:avLst/>
            </a:prstGeom>
            <a:noFill/>
          </p:spPr>
          <p:txBody>
            <a:bodyPr wrap="square" rtlCol="0">
              <a:spAutoFit/>
            </a:bodyPr>
            <a:lstStyle/>
            <a:p>
              <a:pPr algn="dist"/>
              <a:r>
                <a:rPr lang="en-US" altLang="zh-CN"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2019</a:t>
              </a:r>
              <a:endParaRPr lang="zh-CN" alt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a:extLst>
                <a:ext uri="{FF2B5EF4-FFF2-40B4-BE49-F238E27FC236}">
                  <a16:creationId xmlns:a16="http://schemas.microsoft.com/office/drawing/2014/main" id="{506C9309-DA9A-4E52-B9D6-A88C4EF798D2}"/>
                </a:ext>
              </a:extLst>
            </p:cNvPr>
            <p:cNvSpPr txBox="1"/>
            <p:nvPr/>
          </p:nvSpPr>
          <p:spPr>
            <a:xfrm>
              <a:off x="2920761" y="2745341"/>
              <a:ext cx="6349559" cy="769441"/>
            </a:xfrm>
            <a:prstGeom prst="rect">
              <a:avLst/>
            </a:prstGeom>
            <a:noFill/>
          </p:spPr>
          <p:txBody>
            <a:bodyPr wrap="square" rtlCol="0">
              <a:spAutoFit/>
            </a:bodyPr>
            <a:lstStyle/>
            <a:p>
              <a:pPr algn="dist"/>
              <a:r>
                <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非常感谢您的观看</a:t>
              </a:r>
            </a:p>
          </p:txBody>
        </p:sp>
      </p:grpSp>
      <p:grpSp>
        <p:nvGrpSpPr>
          <p:cNvPr id="50" name="组合 49">
            <a:extLst>
              <a:ext uri="{FF2B5EF4-FFF2-40B4-BE49-F238E27FC236}">
                <a16:creationId xmlns:a16="http://schemas.microsoft.com/office/drawing/2014/main" id="{1232BAD4-3E3D-4B01-9EA0-34C1CAA212B7}"/>
              </a:ext>
            </a:extLst>
          </p:cNvPr>
          <p:cNvGrpSpPr/>
          <p:nvPr/>
        </p:nvGrpSpPr>
        <p:grpSpPr>
          <a:xfrm>
            <a:off x="5178458" y="3696226"/>
            <a:ext cx="1835083" cy="1634379"/>
            <a:chOff x="5178000" y="3580112"/>
            <a:chExt cx="1835083" cy="1634379"/>
          </a:xfrm>
        </p:grpSpPr>
        <p:cxnSp>
          <p:nvCxnSpPr>
            <p:cNvPr id="51" name="直接连接符 50">
              <a:extLst>
                <a:ext uri="{FF2B5EF4-FFF2-40B4-BE49-F238E27FC236}">
                  <a16:creationId xmlns:a16="http://schemas.microsoft.com/office/drawing/2014/main" id="{B6905B06-9247-47FC-8F86-DFC336F3EA80}"/>
                </a:ext>
              </a:extLst>
            </p:cNvPr>
            <p:cNvCxnSpPr>
              <a:cxnSpLocks/>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ABEDD52-1F0E-4582-A1D5-4034B77F7F4E}"/>
                </a:ext>
              </a:extLst>
            </p:cNvPr>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2A2E27C-1B12-4DFF-98E8-0259CC25840E}"/>
                </a:ext>
              </a:extLst>
            </p:cNvPr>
            <p:cNvCxnSpPr>
              <a:cxnSpLocks/>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5450D6CC-F654-4CA4-BF8A-DEE1B3D8999E}"/>
              </a:ext>
            </a:extLst>
          </p:cNvPr>
          <p:cNvSpPr txBox="1"/>
          <p:nvPr/>
        </p:nvSpPr>
        <p:spPr>
          <a:xfrm>
            <a:off x="5268458" y="3635053"/>
            <a:ext cx="1656000" cy="338554"/>
          </a:xfrm>
          <a:prstGeom prst="rect">
            <a:avLst/>
          </a:prstGeom>
          <a:noFill/>
        </p:spPr>
        <p:txBody>
          <a:bodyPr wrap="square" rtlCol="0">
            <a:spAutoFit/>
          </a:bodyPr>
          <a:lstStyle/>
          <a:p>
            <a:pPr algn="dist"/>
            <a:r>
              <a:rPr lang="en-US" altLang="zh-CN"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POSITION</a:t>
            </a:r>
            <a:endParaRPr lang="zh-CN" altLang="en-US"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55" name="椭圆 54">
            <a:extLst>
              <a:ext uri="{FF2B5EF4-FFF2-40B4-BE49-F238E27FC236}">
                <a16:creationId xmlns:a16="http://schemas.microsoft.com/office/drawing/2014/main" id="{88E5D509-E508-4364-886D-8C3B6D5CD86A}"/>
              </a:ext>
            </a:extLst>
          </p:cNvPr>
          <p:cNvSpPr/>
          <p:nvPr/>
        </p:nvSpPr>
        <p:spPr>
          <a:xfrm rot="9600000">
            <a:off x="4045782" y="4504896"/>
            <a:ext cx="4101352" cy="774786"/>
          </a:xfrm>
          <a:prstGeom prst="ellipse">
            <a:avLst/>
          </a:prstGeom>
          <a:noFill/>
          <a:ln w="31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6" name="文本框 55">
            <a:extLst>
              <a:ext uri="{FF2B5EF4-FFF2-40B4-BE49-F238E27FC236}">
                <a16:creationId xmlns:a16="http://schemas.microsoft.com/office/drawing/2014/main" id="{40881E12-60F7-4FFC-9C1D-17F9A247F4A4}"/>
              </a:ext>
            </a:extLst>
          </p:cNvPr>
          <p:cNvSpPr txBox="1"/>
          <p:nvPr/>
        </p:nvSpPr>
        <p:spPr>
          <a:xfrm>
            <a:off x="5267783" y="4845320"/>
            <a:ext cx="1657350" cy="338554"/>
          </a:xfrm>
          <a:prstGeom prst="rect">
            <a:avLst/>
          </a:prstGeom>
          <a:noFill/>
        </p:spPr>
        <p:txBody>
          <a:bodyPr wrap="square" rtlCol="0">
            <a:spAutoFit/>
          </a:bodyPr>
          <a:lstStyle/>
          <a:p>
            <a:pPr algn="dist"/>
            <a:r>
              <a:rPr lang="en-US" altLang="zh-CN"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YOUR NAME</a:t>
            </a:r>
            <a:endParaRPr lang="zh-CN" altLang="en-US" sz="1600"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Tree>
    <p:extLst>
      <p:ext uri="{BB962C8B-B14F-4D97-AF65-F5344CB8AC3E}">
        <p14:creationId xmlns:p14="http://schemas.microsoft.com/office/powerpoint/2010/main" val="276645654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17C4C34-FF54-4740-BD9D-EA91850DE209}"/>
              </a:ext>
            </a:extLst>
          </p:cNvPr>
          <p:cNvGrpSpPr/>
          <p:nvPr/>
        </p:nvGrpSpPr>
        <p:grpSpPr>
          <a:xfrm>
            <a:off x="5862865" y="1572420"/>
            <a:ext cx="4457700" cy="827881"/>
            <a:chOff x="6591300" y="1650829"/>
            <a:chExt cx="4457700" cy="827881"/>
          </a:xfrm>
        </p:grpSpPr>
        <p:sp>
          <p:nvSpPr>
            <p:cNvPr id="3" name="菱形 2">
              <a:extLst>
                <a:ext uri="{FF2B5EF4-FFF2-40B4-BE49-F238E27FC236}">
                  <a16:creationId xmlns:a16="http://schemas.microsoft.com/office/drawing/2014/main" id="{CC2AC891-CF77-4576-BF9E-58002D224353}"/>
                </a:ext>
              </a:extLst>
            </p:cNvPr>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1</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 name="组合 3">
              <a:extLst>
                <a:ext uri="{FF2B5EF4-FFF2-40B4-BE49-F238E27FC236}">
                  <a16:creationId xmlns:a16="http://schemas.microsoft.com/office/drawing/2014/main" id="{AC97AA2D-41F0-419D-9807-529D5EDB42BA}"/>
                </a:ext>
              </a:extLst>
            </p:cNvPr>
            <p:cNvGrpSpPr/>
            <p:nvPr/>
          </p:nvGrpSpPr>
          <p:grpSpPr>
            <a:xfrm>
              <a:off x="7590631" y="1703154"/>
              <a:ext cx="3458369" cy="707841"/>
              <a:chOff x="7419181" y="1757690"/>
              <a:chExt cx="3458369" cy="707841"/>
            </a:xfrm>
          </p:grpSpPr>
          <p:sp>
            <p:nvSpPr>
              <p:cNvPr id="5" name="文本框 4">
                <a:extLst>
                  <a:ext uri="{FF2B5EF4-FFF2-40B4-BE49-F238E27FC236}">
                    <a16:creationId xmlns:a16="http://schemas.microsoft.com/office/drawing/2014/main" id="{B1F89E15-D6BD-4440-A3F2-45089C2149F9}"/>
                  </a:ext>
                </a:extLst>
              </p:cNvPr>
              <p:cNvSpPr txBox="1"/>
              <p:nvPr/>
            </p:nvSpPr>
            <p:spPr>
              <a:xfrm>
                <a:off x="7419181" y="1757690"/>
                <a:ext cx="2960677" cy="523220"/>
              </a:xfrm>
              <a:prstGeom prst="rect">
                <a:avLst/>
              </a:prstGeom>
              <a:noFill/>
            </p:spPr>
            <p:txBody>
              <a:bodyPr wrap="square" rtlCol="0">
                <a:spAutoFit/>
                <a:scene3d>
                  <a:camera prst="orthographicFront"/>
                  <a:lightRig rig="threePt" dir="t"/>
                </a:scene3d>
                <a:sp3d contourW="12700"/>
              </a:bodyPr>
              <a:lstStyle/>
              <a:p>
                <a:pPr algn="dist"/>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什么是</a:t>
                </a:r>
                <a:r>
                  <a:rPr kumimoji="1"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VPN</a:t>
                </a:r>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技术？</a:t>
                </a:r>
              </a:p>
            </p:txBody>
          </p:sp>
          <p:sp>
            <p:nvSpPr>
              <p:cNvPr id="6" name="文本框 5">
                <a:extLst>
                  <a:ext uri="{FF2B5EF4-FFF2-40B4-BE49-F238E27FC236}">
                    <a16:creationId xmlns:a16="http://schemas.microsoft.com/office/drawing/2014/main" id="{CA9A62DC-2E31-4E2F-B679-C22A0767579B}"/>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r>
                  <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rPr>
                  <a:t>The user can demonstrate on a projector</a:t>
                </a:r>
              </a:p>
            </p:txBody>
          </p:sp>
        </p:grpSp>
      </p:grpSp>
      <p:grpSp>
        <p:nvGrpSpPr>
          <p:cNvPr id="7" name="组合 6">
            <a:extLst>
              <a:ext uri="{FF2B5EF4-FFF2-40B4-BE49-F238E27FC236}">
                <a16:creationId xmlns:a16="http://schemas.microsoft.com/office/drawing/2014/main" id="{6BEAEF6F-C199-47E1-AC71-0269503F78E7}"/>
              </a:ext>
            </a:extLst>
          </p:cNvPr>
          <p:cNvGrpSpPr/>
          <p:nvPr/>
        </p:nvGrpSpPr>
        <p:grpSpPr>
          <a:xfrm>
            <a:off x="5862865" y="2721904"/>
            <a:ext cx="5012953" cy="827881"/>
            <a:chOff x="6591300" y="1650829"/>
            <a:chExt cx="5012953" cy="827881"/>
          </a:xfrm>
        </p:grpSpPr>
        <p:sp>
          <p:nvSpPr>
            <p:cNvPr id="8" name="菱形 7">
              <a:extLst>
                <a:ext uri="{FF2B5EF4-FFF2-40B4-BE49-F238E27FC236}">
                  <a16:creationId xmlns:a16="http://schemas.microsoft.com/office/drawing/2014/main" id="{AC367E3A-FFFE-4749-8D19-2317BC1ED9EC}"/>
                </a:ext>
              </a:extLst>
            </p:cNvPr>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2</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9" name="组合 8">
              <a:extLst>
                <a:ext uri="{FF2B5EF4-FFF2-40B4-BE49-F238E27FC236}">
                  <a16:creationId xmlns:a16="http://schemas.microsoft.com/office/drawing/2014/main" id="{178A36D1-80E2-451E-B214-0F549269819D}"/>
                </a:ext>
              </a:extLst>
            </p:cNvPr>
            <p:cNvGrpSpPr/>
            <p:nvPr/>
          </p:nvGrpSpPr>
          <p:grpSpPr>
            <a:xfrm>
              <a:off x="7590631" y="1703154"/>
              <a:ext cx="4013622" cy="707841"/>
              <a:chOff x="7419181" y="1757690"/>
              <a:chExt cx="4013622" cy="707841"/>
            </a:xfrm>
          </p:grpSpPr>
          <p:sp>
            <p:nvSpPr>
              <p:cNvPr id="10" name="文本框 9">
                <a:extLst>
                  <a:ext uri="{FF2B5EF4-FFF2-40B4-BE49-F238E27FC236}">
                    <a16:creationId xmlns:a16="http://schemas.microsoft.com/office/drawing/2014/main" id="{089BC19E-9D4F-47F7-AF11-ECFF4391272C}"/>
                  </a:ext>
                </a:extLst>
              </p:cNvPr>
              <p:cNvSpPr txBox="1"/>
              <p:nvPr/>
            </p:nvSpPr>
            <p:spPr>
              <a:xfrm>
                <a:off x="7419181" y="1757690"/>
                <a:ext cx="4013622" cy="523220"/>
              </a:xfrm>
              <a:prstGeom prst="rect">
                <a:avLst/>
              </a:prstGeom>
              <a:noFill/>
            </p:spPr>
            <p:txBody>
              <a:bodyPr wrap="square" rtlCol="0">
                <a:spAutoFit/>
                <a:scene3d>
                  <a:camera prst="orthographicFront"/>
                  <a:lightRig rig="threePt" dir="t"/>
                </a:scene3d>
                <a:sp3d contourW="12700"/>
              </a:bodyPr>
              <a:lstStyle/>
              <a:p>
                <a:pPr algn="dist"/>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为什么要使用</a:t>
                </a:r>
                <a:r>
                  <a:rPr kumimoji="1"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VPN</a:t>
                </a:r>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技术</a:t>
                </a:r>
              </a:p>
            </p:txBody>
          </p:sp>
          <p:sp>
            <p:nvSpPr>
              <p:cNvPr id="11" name="文本框 10">
                <a:extLst>
                  <a:ext uri="{FF2B5EF4-FFF2-40B4-BE49-F238E27FC236}">
                    <a16:creationId xmlns:a16="http://schemas.microsoft.com/office/drawing/2014/main" id="{4B0CEA41-2089-4D00-8CB0-147FE02113EE}"/>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r>
                  <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rPr>
                  <a:t>The user can demonstrate on a projector</a:t>
                </a:r>
              </a:p>
            </p:txBody>
          </p:sp>
        </p:grpSp>
      </p:grpSp>
      <p:grpSp>
        <p:nvGrpSpPr>
          <p:cNvPr id="12" name="组合 11">
            <a:extLst>
              <a:ext uri="{FF2B5EF4-FFF2-40B4-BE49-F238E27FC236}">
                <a16:creationId xmlns:a16="http://schemas.microsoft.com/office/drawing/2014/main" id="{32C97C78-00E7-4B8A-8D49-F746877AC85F}"/>
              </a:ext>
            </a:extLst>
          </p:cNvPr>
          <p:cNvGrpSpPr/>
          <p:nvPr/>
        </p:nvGrpSpPr>
        <p:grpSpPr>
          <a:xfrm>
            <a:off x="5862865" y="3871389"/>
            <a:ext cx="4457700" cy="827881"/>
            <a:chOff x="6591300" y="1650829"/>
            <a:chExt cx="4457700" cy="827881"/>
          </a:xfrm>
        </p:grpSpPr>
        <p:sp>
          <p:nvSpPr>
            <p:cNvPr id="13" name="菱形 12">
              <a:extLst>
                <a:ext uri="{FF2B5EF4-FFF2-40B4-BE49-F238E27FC236}">
                  <a16:creationId xmlns:a16="http://schemas.microsoft.com/office/drawing/2014/main" id="{1A52B230-FF25-4022-BDC9-B684375010EE}"/>
                </a:ext>
              </a:extLst>
            </p:cNvPr>
            <p:cNvSpPr/>
            <p:nvPr/>
          </p:nvSpPr>
          <p:spPr>
            <a:xfrm>
              <a:off x="6591300" y="1650829"/>
              <a:ext cx="827881" cy="82788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3</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4" name="组合 13">
              <a:extLst>
                <a:ext uri="{FF2B5EF4-FFF2-40B4-BE49-F238E27FC236}">
                  <a16:creationId xmlns:a16="http://schemas.microsoft.com/office/drawing/2014/main" id="{419E1DB1-57E0-4ADE-8323-3037B81C2AAE}"/>
                </a:ext>
              </a:extLst>
            </p:cNvPr>
            <p:cNvGrpSpPr/>
            <p:nvPr/>
          </p:nvGrpSpPr>
          <p:grpSpPr>
            <a:xfrm>
              <a:off x="7590631" y="1703154"/>
              <a:ext cx="3458369" cy="707841"/>
              <a:chOff x="7419181" y="1757690"/>
              <a:chExt cx="3458369" cy="707841"/>
            </a:xfrm>
          </p:grpSpPr>
          <p:sp>
            <p:nvSpPr>
              <p:cNvPr id="15" name="文本框 14">
                <a:extLst>
                  <a:ext uri="{FF2B5EF4-FFF2-40B4-BE49-F238E27FC236}">
                    <a16:creationId xmlns:a16="http://schemas.microsoft.com/office/drawing/2014/main" id="{6F989260-5F95-461C-9197-EF6E9266C468}"/>
                  </a:ext>
                </a:extLst>
              </p:cNvPr>
              <p:cNvSpPr txBox="1"/>
              <p:nvPr/>
            </p:nvSpPr>
            <p:spPr>
              <a:xfrm>
                <a:off x="7419181" y="1757690"/>
                <a:ext cx="3071513" cy="523220"/>
              </a:xfrm>
              <a:prstGeom prst="rect">
                <a:avLst/>
              </a:prstGeom>
              <a:noFill/>
            </p:spPr>
            <p:txBody>
              <a:bodyPr wrap="square" rtlCol="0">
                <a:spAutoFit/>
                <a:scene3d>
                  <a:camera prst="orthographicFront"/>
                  <a:lightRig rig="threePt" dir="t"/>
                </a:scene3d>
                <a:sp3d contourW="12700"/>
              </a:bodyPr>
              <a:lstStyle/>
              <a:p>
                <a:pPr algn="dist"/>
                <a:r>
                  <a:rPr kumimoji="1"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VPN</a:t>
                </a:r>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技术实现方式</a:t>
                </a:r>
              </a:p>
            </p:txBody>
          </p:sp>
          <p:sp>
            <p:nvSpPr>
              <p:cNvPr id="16" name="文本框 15">
                <a:extLst>
                  <a:ext uri="{FF2B5EF4-FFF2-40B4-BE49-F238E27FC236}">
                    <a16:creationId xmlns:a16="http://schemas.microsoft.com/office/drawing/2014/main" id="{7571EAD4-9663-49F1-A442-3E78737B2A41}"/>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r>
                  <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rPr>
                  <a:t>The user can demonstrate on a projector</a:t>
                </a:r>
              </a:p>
            </p:txBody>
          </p:sp>
        </p:grpSp>
      </p:grpSp>
      <p:grpSp>
        <p:nvGrpSpPr>
          <p:cNvPr id="17" name="组合 16">
            <a:extLst>
              <a:ext uri="{FF2B5EF4-FFF2-40B4-BE49-F238E27FC236}">
                <a16:creationId xmlns:a16="http://schemas.microsoft.com/office/drawing/2014/main" id="{7FBC53B0-BA17-41DE-9D88-415B2B4A02CD}"/>
              </a:ext>
            </a:extLst>
          </p:cNvPr>
          <p:cNvGrpSpPr/>
          <p:nvPr/>
        </p:nvGrpSpPr>
        <p:grpSpPr>
          <a:xfrm>
            <a:off x="5862865" y="5020873"/>
            <a:ext cx="4457700" cy="827881"/>
            <a:chOff x="6591300" y="1650829"/>
            <a:chExt cx="4457700" cy="827881"/>
          </a:xfrm>
        </p:grpSpPr>
        <p:sp>
          <p:nvSpPr>
            <p:cNvPr id="18" name="菱形 17">
              <a:extLst>
                <a:ext uri="{FF2B5EF4-FFF2-40B4-BE49-F238E27FC236}">
                  <a16:creationId xmlns:a16="http://schemas.microsoft.com/office/drawing/2014/main" id="{09DC9B01-1FCC-4877-913D-FD1DF3083800}"/>
                </a:ext>
              </a:extLst>
            </p:cNvPr>
            <p:cNvSpPr/>
            <p:nvPr/>
          </p:nvSpPr>
          <p:spPr>
            <a:xfrm>
              <a:off x="6591300" y="1650829"/>
              <a:ext cx="827881" cy="827881"/>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4</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9" name="组合 18">
              <a:extLst>
                <a:ext uri="{FF2B5EF4-FFF2-40B4-BE49-F238E27FC236}">
                  <a16:creationId xmlns:a16="http://schemas.microsoft.com/office/drawing/2014/main" id="{098A8144-27DF-45A1-A267-192E2E071A1F}"/>
                </a:ext>
              </a:extLst>
            </p:cNvPr>
            <p:cNvGrpSpPr/>
            <p:nvPr/>
          </p:nvGrpSpPr>
          <p:grpSpPr>
            <a:xfrm>
              <a:off x="7590631" y="1703154"/>
              <a:ext cx="3458369" cy="707841"/>
              <a:chOff x="7419181" y="1757690"/>
              <a:chExt cx="3458369" cy="707841"/>
            </a:xfrm>
          </p:grpSpPr>
          <p:sp>
            <p:nvSpPr>
              <p:cNvPr id="20" name="文本框 19">
                <a:extLst>
                  <a:ext uri="{FF2B5EF4-FFF2-40B4-BE49-F238E27FC236}">
                    <a16:creationId xmlns:a16="http://schemas.microsoft.com/office/drawing/2014/main" id="{3BEBBD24-8CC7-4FDF-8645-C7324614E561}"/>
                  </a:ext>
                </a:extLst>
              </p:cNvPr>
              <p:cNvSpPr txBox="1"/>
              <p:nvPr/>
            </p:nvSpPr>
            <p:spPr>
              <a:xfrm>
                <a:off x="7419181" y="1757690"/>
                <a:ext cx="2391569" cy="523220"/>
              </a:xfrm>
              <a:prstGeom prst="rect">
                <a:avLst/>
              </a:prstGeom>
              <a:noFill/>
            </p:spPr>
            <p:txBody>
              <a:bodyPr wrap="square" rtlCol="0">
                <a:spAutoFit/>
                <a:scene3d>
                  <a:camera prst="orthographicFront"/>
                  <a:lightRig rig="threePt" dir="t"/>
                </a:scene3d>
                <a:sp3d contourW="12700"/>
              </a:bodyPr>
              <a:lstStyle/>
              <a:p>
                <a:pPr algn="dist"/>
                <a:r>
                  <a:rPr kumimoji="1"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VPN</a:t>
                </a:r>
                <a:r>
                  <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的优缺点</a:t>
                </a:r>
              </a:p>
            </p:txBody>
          </p:sp>
          <p:sp>
            <p:nvSpPr>
              <p:cNvPr id="21" name="文本框 20">
                <a:extLst>
                  <a:ext uri="{FF2B5EF4-FFF2-40B4-BE49-F238E27FC236}">
                    <a16:creationId xmlns:a16="http://schemas.microsoft.com/office/drawing/2014/main" id="{839B9369-69F6-44FD-B947-0065E86EDB2A}"/>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r>
                  <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rPr>
                  <a:t>The user can demonstrate on a projector</a:t>
                </a:r>
              </a:p>
            </p:txBody>
          </p:sp>
        </p:grpSp>
      </p:grpSp>
      <p:sp>
        <p:nvSpPr>
          <p:cNvPr id="22" name="文本框 21">
            <a:extLst>
              <a:ext uri="{FF2B5EF4-FFF2-40B4-BE49-F238E27FC236}">
                <a16:creationId xmlns:a16="http://schemas.microsoft.com/office/drawing/2014/main" id="{9D505EE5-A18F-4FD7-A812-A17426DB2DA8}"/>
              </a:ext>
            </a:extLst>
          </p:cNvPr>
          <p:cNvSpPr txBox="1"/>
          <p:nvPr/>
        </p:nvSpPr>
        <p:spPr>
          <a:xfrm>
            <a:off x="1514703" y="1501634"/>
            <a:ext cx="3356061" cy="769441"/>
          </a:xfrm>
          <a:prstGeom prst="rect">
            <a:avLst/>
          </a:prstGeom>
          <a:noFill/>
        </p:spPr>
        <p:txBody>
          <a:bodyPr wrap="square" rtlCol="0">
            <a:spAutoFit/>
            <a:scene3d>
              <a:camera prst="orthographicFront"/>
              <a:lightRig rig="threePt" dir="t"/>
            </a:scene3d>
            <a:sp3d contourW="12700"/>
          </a:bodyPr>
          <a:lstStyle/>
          <a:p>
            <a:pPr defTabSz="914377">
              <a:defRPr/>
            </a:pPr>
            <a:r>
              <a:rPr lang="en-US" altLang="zh-CN"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CONTENTS</a:t>
            </a:r>
            <a:endParaRPr lang="zh-CN" altLang="en-US"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219708493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01</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30997"/>
          </a:xfrm>
          <a:prstGeom prst="rect">
            <a:avLst/>
          </a:prstGeom>
          <a:noFill/>
        </p:spPr>
        <p:txBody>
          <a:bodyPr wrap="square" rtlCol="0">
            <a:spAutoFit/>
          </a:bodyPr>
          <a:lstStyle/>
          <a:p>
            <a:pPr algn="dist"/>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什么是</a:t>
            </a:r>
            <a:r>
              <a:rPr kumimoji="1" lang="en-US" altLang="zh-CN"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VPN</a:t>
            </a:r>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技术</a:t>
            </a:r>
          </a:p>
        </p:txBody>
      </p:sp>
    </p:spTree>
    <p:extLst>
      <p:ext uri="{BB962C8B-B14F-4D97-AF65-F5344CB8AC3E}">
        <p14:creationId xmlns:p14="http://schemas.microsoft.com/office/powerpoint/2010/main" val="265756352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8F3EF6-AFB2-4596-BDBC-21D7E8DB1EB5}"/>
              </a:ext>
            </a:extLst>
          </p:cNvPr>
          <p:cNvSpPr txBox="1"/>
          <p:nvPr/>
        </p:nvSpPr>
        <p:spPr>
          <a:xfrm>
            <a:off x="4197927" y="1413063"/>
            <a:ext cx="7523018" cy="4031873"/>
          </a:xfrm>
          <a:prstGeom prst="rect">
            <a:avLst/>
          </a:prstGeom>
          <a:noFill/>
        </p:spPr>
        <p:txBody>
          <a:bodyPr wrap="square" rtlCol="0">
            <a:spAutoFit/>
          </a:bodyPr>
          <a:lstStyle/>
          <a:p>
            <a:r>
              <a:rPr lang="en-US" altLang="zh-CN" sz="3200" dirty="0"/>
              <a:t>VPN</a:t>
            </a:r>
            <a:r>
              <a:rPr lang="zh-CN" altLang="en-US" sz="3200" dirty="0"/>
              <a:t>一般指虚拟专用，虚拟专用网络的功能是：在公用网络上建立专用网络，进行加密通讯。</a:t>
            </a:r>
            <a:r>
              <a:rPr lang="en-US" altLang="zh-CN" sz="3200" dirty="0"/>
              <a:t>VPN</a:t>
            </a:r>
            <a:r>
              <a:rPr lang="zh-CN" altLang="en-US" sz="3200" dirty="0"/>
              <a:t>网关通过对数据包的加密和数据包目标地址的转换实现远程访问</a:t>
            </a:r>
            <a:r>
              <a:rPr lang="en-US" altLang="zh-CN" sz="3200" dirty="0"/>
              <a:t>,</a:t>
            </a:r>
            <a:r>
              <a:rPr lang="zh-CN" altLang="en-US" sz="3200" dirty="0"/>
              <a:t>其属于远程访问技术，</a:t>
            </a:r>
            <a:r>
              <a:rPr lang="zh-CN" altLang="en-US" sz="3200" dirty="0">
                <a:solidFill>
                  <a:srgbClr val="FF0000"/>
                </a:solidFill>
              </a:rPr>
              <a:t>简单地说就是利用公用网络架设专用网络。</a:t>
            </a:r>
            <a:r>
              <a:rPr lang="zh-CN" altLang="en-US" sz="3200" dirty="0"/>
              <a:t>例如某公司员工出差到外地，他想访问企业</a:t>
            </a:r>
            <a:r>
              <a:rPr lang="zh-CN" altLang="en-US" sz="3200" dirty="0">
                <a:hlinkClick r:id="rId3"/>
              </a:rPr>
              <a:t>内网</a:t>
            </a:r>
            <a:r>
              <a:rPr lang="zh-CN" altLang="en-US" sz="3200" dirty="0"/>
              <a:t>的</a:t>
            </a:r>
            <a:r>
              <a:rPr lang="zh-CN" altLang="en-US" sz="3200" dirty="0">
                <a:hlinkClick r:id="rId4"/>
              </a:rPr>
              <a:t>服务器</a:t>
            </a:r>
            <a:r>
              <a:rPr lang="zh-CN" altLang="en-US" sz="3200" dirty="0"/>
              <a:t>资源，这种访问就属于远程访问。</a:t>
            </a:r>
          </a:p>
        </p:txBody>
      </p:sp>
      <p:pic>
        <p:nvPicPr>
          <p:cNvPr id="4" name="图片 3">
            <a:extLst>
              <a:ext uri="{FF2B5EF4-FFF2-40B4-BE49-F238E27FC236}">
                <a16:creationId xmlns:a16="http://schemas.microsoft.com/office/drawing/2014/main" id="{B82B699D-92F3-436F-97E0-EFC65DE57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547" y="1939636"/>
            <a:ext cx="2980794" cy="2978726"/>
          </a:xfrm>
          <a:prstGeom prst="rect">
            <a:avLst/>
          </a:prstGeom>
        </p:spPr>
      </p:pic>
    </p:spTree>
    <p:extLst>
      <p:ext uri="{BB962C8B-B14F-4D97-AF65-F5344CB8AC3E}">
        <p14:creationId xmlns:p14="http://schemas.microsoft.com/office/powerpoint/2010/main" val="410760282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D3763F2-94BB-416C-BB5D-D4C7850814CF}"/>
              </a:ext>
            </a:extLst>
          </p:cNvPr>
          <p:cNvPicPr>
            <a:picLocks noChangeAspect="1"/>
          </p:cNvPicPr>
          <p:nvPr/>
        </p:nvPicPr>
        <p:blipFill>
          <a:blip r:embed="rId3"/>
          <a:stretch>
            <a:fillRect/>
          </a:stretch>
        </p:blipFill>
        <p:spPr>
          <a:xfrm>
            <a:off x="2359172" y="591369"/>
            <a:ext cx="7473656" cy="5675261"/>
          </a:xfrm>
          <a:prstGeom prst="rect">
            <a:avLst/>
          </a:prstGeom>
        </p:spPr>
      </p:pic>
    </p:spTree>
    <p:extLst>
      <p:ext uri="{BB962C8B-B14F-4D97-AF65-F5344CB8AC3E}">
        <p14:creationId xmlns:p14="http://schemas.microsoft.com/office/powerpoint/2010/main" val="336537740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1">
            <a:extLst>
              <a:ext uri="{FF2B5EF4-FFF2-40B4-BE49-F238E27FC236}">
                <a16:creationId xmlns:a16="http://schemas.microsoft.com/office/drawing/2014/main" id="{3324E183-B534-4F84-B2A4-C8884FE87AE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4" name="图片 3">
            <a:extLst>
              <a:ext uri="{FF2B5EF4-FFF2-40B4-BE49-F238E27FC236}">
                <a16:creationId xmlns:a16="http://schemas.microsoft.com/office/drawing/2014/main" id="{7878EBE9-1B42-44F7-AA89-E6E00BB423F6}"/>
              </a:ext>
            </a:extLst>
          </p:cNvPr>
          <p:cNvPicPr>
            <a:picLocks noChangeAspect="1"/>
          </p:cNvPicPr>
          <p:nvPr/>
        </p:nvPicPr>
        <p:blipFill>
          <a:blip r:embed="rId3"/>
          <a:stretch>
            <a:fillRect/>
          </a:stretch>
        </p:blipFill>
        <p:spPr>
          <a:xfrm>
            <a:off x="1219693" y="131618"/>
            <a:ext cx="9656108" cy="6594764"/>
          </a:xfrm>
          <a:prstGeom prst="rect">
            <a:avLst/>
          </a:prstGeom>
        </p:spPr>
      </p:pic>
      <p:pic>
        <p:nvPicPr>
          <p:cNvPr id="5" name="图片 4">
            <a:extLst>
              <a:ext uri="{FF2B5EF4-FFF2-40B4-BE49-F238E27FC236}">
                <a16:creationId xmlns:a16="http://schemas.microsoft.com/office/drawing/2014/main" id="{51AED9AD-3A3D-405F-8F4B-4FCEAEE482C9}"/>
              </a:ext>
            </a:extLst>
          </p:cNvPr>
          <p:cNvPicPr>
            <a:picLocks noChangeAspect="1"/>
          </p:cNvPicPr>
          <p:nvPr/>
        </p:nvPicPr>
        <p:blipFill>
          <a:blip r:embed="rId4"/>
          <a:stretch>
            <a:fillRect/>
          </a:stretch>
        </p:blipFill>
        <p:spPr>
          <a:xfrm>
            <a:off x="3184300" y="3318164"/>
            <a:ext cx="5823400" cy="2029368"/>
          </a:xfrm>
          <a:prstGeom prst="rect">
            <a:avLst/>
          </a:prstGeom>
        </p:spPr>
      </p:pic>
    </p:spTree>
    <p:extLst>
      <p:ext uri="{BB962C8B-B14F-4D97-AF65-F5344CB8AC3E}">
        <p14:creationId xmlns:p14="http://schemas.microsoft.com/office/powerpoint/2010/main" val="396596394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02</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1569660"/>
          </a:xfrm>
          <a:prstGeom prst="rect">
            <a:avLst/>
          </a:prstGeom>
          <a:noFill/>
        </p:spPr>
        <p:txBody>
          <a:bodyPr wrap="square" rtlCol="0">
            <a:spAutoFit/>
          </a:bodyPr>
          <a:lstStyle/>
          <a:p>
            <a:pPr algn="dist"/>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为什么要使用</a:t>
            </a:r>
            <a:r>
              <a:rPr kumimoji="1" lang="en-US" altLang="zh-CN"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VPN</a:t>
            </a:r>
            <a:r>
              <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技术</a:t>
            </a:r>
          </a:p>
        </p:txBody>
      </p:sp>
    </p:spTree>
    <p:extLst>
      <p:ext uri="{BB962C8B-B14F-4D97-AF65-F5344CB8AC3E}">
        <p14:creationId xmlns:p14="http://schemas.microsoft.com/office/powerpoint/2010/main" val="294645588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7"/>
          <p:cNvSpPr txBox="1"/>
          <p:nvPr/>
        </p:nvSpPr>
        <p:spPr>
          <a:xfrm>
            <a:off x="633080" y="1097945"/>
            <a:ext cx="5257990" cy="4662110"/>
          </a:xfrm>
          <a:prstGeom prst="rect">
            <a:avLst/>
          </a:prstGeom>
          <a:noFill/>
        </p:spPr>
        <p:txBody>
          <a:bodyPr wrap="square" rtlCol="0">
            <a:spAutoFit/>
          </a:bodyPr>
          <a:lstStyle/>
          <a:p>
            <a:pPr>
              <a:lnSpc>
                <a:spcPct val="150000"/>
              </a:lnSpc>
            </a:pPr>
            <a:r>
              <a:rPr lang="zh-CN" altLang="en-US" sz="2000" dirty="0"/>
              <a:t>我们首先要先搞清楚，为什么要使用</a:t>
            </a:r>
            <a:r>
              <a:rPr lang="en-US" altLang="zh-CN" sz="2000" dirty="0"/>
              <a:t>VPN</a:t>
            </a:r>
            <a:r>
              <a:rPr lang="zh-CN" altLang="en-US" sz="2000" dirty="0"/>
              <a:t>技术。众所周知，现在我们使用的</a:t>
            </a:r>
            <a:r>
              <a:rPr lang="en-US" altLang="zh-CN" sz="2000" dirty="0"/>
              <a:t>IPv4</a:t>
            </a:r>
            <a:r>
              <a:rPr lang="zh-CN" altLang="en-US" sz="2000" dirty="0"/>
              <a:t>地址已经枯竭，所以企业网一般都是在内网中给终端分配私有</a:t>
            </a:r>
            <a:r>
              <a:rPr lang="en-US" altLang="zh-CN" sz="2000" dirty="0"/>
              <a:t>IP</a:t>
            </a:r>
            <a:r>
              <a:rPr lang="zh-CN" altLang="en-US" sz="2000" dirty="0"/>
              <a:t>地址，而要访问公网时，通过使用</a:t>
            </a:r>
            <a:r>
              <a:rPr lang="en-US" altLang="zh-CN" sz="2000" dirty="0"/>
              <a:t>NAT</a:t>
            </a:r>
            <a:r>
              <a:rPr lang="zh-CN" altLang="en-US" sz="2000" dirty="0"/>
              <a:t>技术，把私有地址转换为公网地址，这样一个企业只要获得了一个公网</a:t>
            </a:r>
            <a:r>
              <a:rPr lang="en-US" altLang="zh-CN" sz="2000" dirty="0"/>
              <a:t>IP</a:t>
            </a:r>
            <a:r>
              <a:rPr lang="zh-CN" altLang="en-US" sz="2000" dirty="0"/>
              <a:t>地址，就可以让很多用户上网了，大大节约了</a:t>
            </a:r>
            <a:r>
              <a:rPr lang="en-US" altLang="zh-CN" sz="2000" dirty="0"/>
              <a:t>IP</a:t>
            </a:r>
            <a:r>
              <a:rPr lang="zh-CN" altLang="en-US" sz="2000" dirty="0"/>
              <a:t>地址的使用。但是这也造成了一个问题，就是内网的计算机不能主动被来自公网的数据包访问，于是就会出现公司总部与分部无法通信的问题</a:t>
            </a:r>
            <a:r>
              <a:rPr lang="zh-CN" altLang="en-US" dirty="0"/>
              <a:t>。</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3" name="图片 2">
            <a:extLst>
              <a:ext uri="{FF2B5EF4-FFF2-40B4-BE49-F238E27FC236}">
                <a16:creationId xmlns:a16="http://schemas.microsoft.com/office/drawing/2014/main" id="{AE557E0A-1A91-462D-A2EE-EB452C586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932" y="1714500"/>
            <a:ext cx="5575300" cy="3429000"/>
          </a:xfrm>
          <a:prstGeom prst="rect">
            <a:avLst/>
          </a:prstGeom>
        </p:spPr>
      </p:pic>
    </p:spTree>
    <p:extLst>
      <p:ext uri="{BB962C8B-B14F-4D97-AF65-F5344CB8AC3E}">
        <p14:creationId xmlns:p14="http://schemas.microsoft.com/office/powerpoint/2010/main" val="78675192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3297A8-6485-4257-8E64-C47A17B19340}"/>
              </a:ext>
            </a:extLst>
          </p:cNvPr>
          <p:cNvSpPr txBox="1"/>
          <p:nvPr/>
        </p:nvSpPr>
        <p:spPr>
          <a:xfrm>
            <a:off x="568038" y="381000"/>
            <a:ext cx="9850580" cy="2092881"/>
          </a:xfrm>
          <a:prstGeom prst="rect">
            <a:avLst/>
          </a:prstGeom>
          <a:noFill/>
        </p:spPr>
        <p:txBody>
          <a:bodyPr wrap="square" rtlCol="0">
            <a:spAutoFit/>
          </a:bodyPr>
          <a:lstStyle/>
          <a:p>
            <a:r>
              <a:rPr lang="zh-CN" altLang="en-US" sz="2800" dirty="0"/>
              <a:t>为什么会出现公司总部与分部无法通信的问题？</a:t>
            </a:r>
          </a:p>
          <a:p>
            <a:r>
              <a:rPr lang="zh-CN" altLang="en-US" sz="2800" dirty="0"/>
              <a:t>这是因为，总部和分部的计算机都使用的是私有</a:t>
            </a:r>
            <a:r>
              <a:rPr lang="en-US" altLang="zh-CN" sz="2800" dirty="0"/>
              <a:t>IP</a:t>
            </a:r>
            <a:r>
              <a:rPr lang="zh-CN" altLang="en-US" sz="2800" dirty="0"/>
              <a:t>地址，进而无法直接通信。所以要想通信，需要在总部和分部之间的路由器上，建立一条</a:t>
            </a:r>
            <a:r>
              <a:rPr lang="en-US" altLang="zh-CN" sz="2800" dirty="0"/>
              <a:t>VPN</a:t>
            </a:r>
            <a:r>
              <a:rPr lang="zh-CN" altLang="en-US" sz="2800" dirty="0"/>
              <a:t>隧道。如下所示</a:t>
            </a:r>
          </a:p>
          <a:p>
            <a:endParaRPr lang="zh-CN" altLang="en-US" dirty="0"/>
          </a:p>
        </p:txBody>
      </p:sp>
      <p:pic>
        <p:nvPicPr>
          <p:cNvPr id="5" name="图片 4">
            <a:extLst>
              <a:ext uri="{FF2B5EF4-FFF2-40B4-BE49-F238E27FC236}">
                <a16:creationId xmlns:a16="http://schemas.microsoft.com/office/drawing/2014/main" id="{6EF5EBF9-601F-4DEE-BF5B-04BA0799C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000" y="2813317"/>
            <a:ext cx="5588000" cy="3352800"/>
          </a:xfrm>
          <a:prstGeom prst="rect">
            <a:avLst/>
          </a:prstGeom>
        </p:spPr>
      </p:pic>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1228-40"/>
</p:tagLst>
</file>

<file path=ppt/theme/theme1.xml><?xml version="1.0" encoding="utf-8"?>
<a:theme xmlns:a="http://schemas.openxmlformats.org/drawingml/2006/main" name="AAAAAAAAAAAAAAAAAAA">
  <a:themeElements>
    <a:clrScheme name="自定义 1193">
      <a:dk1>
        <a:sysClr val="windowText" lastClr="000000"/>
      </a:dk1>
      <a:lt1>
        <a:sysClr val="window" lastClr="FFFFFF"/>
      </a:lt1>
      <a:dk2>
        <a:srgbClr val="44546A"/>
      </a:dk2>
      <a:lt2>
        <a:srgbClr val="E7E6E6"/>
      </a:lt2>
      <a:accent1>
        <a:srgbClr val="595959"/>
      </a:accent1>
      <a:accent2>
        <a:srgbClr val="3F3F3F"/>
      </a:accent2>
      <a:accent3>
        <a:srgbClr val="595959"/>
      </a:accent3>
      <a:accent4>
        <a:srgbClr val="3F3F3F"/>
      </a:accent4>
      <a:accent5>
        <a:srgbClr val="595959"/>
      </a:accent5>
      <a:accent6>
        <a:srgbClr val="3F3F3F"/>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952</Words>
  <Application>Microsoft Office PowerPoint</Application>
  <PresentationFormat>宽屏</PresentationFormat>
  <Paragraphs>67</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微软雅黑</vt:lpstr>
      <vt:lpstr>Arial</vt:lpstr>
      <vt:lpstr>Calibri</vt:lpstr>
      <vt:lpstr>AAAAAAAAAAAAAAAAAAA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5-1228-40</dc:title>
  <dc:creator>Administrator</dc:creator>
  <cp:lastModifiedBy>李 鹏飞</cp:lastModifiedBy>
  <cp:revision>36</cp:revision>
  <dcterms:created xsi:type="dcterms:W3CDTF">2018-04-25T02:39:48Z</dcterms:created>
  <dcterms:modified xsi:type="dcterms:W3CDTF">2019-11-28T12:21:41Z</dcterms:modified>
</cp:coreProperties>
</file>