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8"/>
  </p:notesMasterIdLst>
  <p:sldIdLst>
    <p:sldId id="374" r:id="rId2"/>
    <p:sldId id="410" r:id="rId3"/>
    <p:sldId id="411" r:id="rId4"/>
    <p:sldId id="412" r:id="rId5"/>
    <p:sldId id="375" r:id="rId6"/>
    <p:sldId id="376" r:id="rId7"/>
    <p:sldId id="413" r:id="rId8"/>
    <p:sldId id="377" r:id="rId9"/>
    <p:sldId id="414" r:id="rId10"/>
    <p:sldId id="378" r:id="rId11"/>
    <p:sldId id="415" r:id="rId12"/>
    <p:sldId id="379" r:id="rId13"/>
    <p:sldId id="416" r:id="rId14"/>
    <p:sldId id="417" r:id="rId15"/>
    <p:sldId id="419" r:id="rId16"/>
    <p:sldId id="420" r:id="rId17"/>
    <p:sldId id="421" r:id="rId18"/>
    <p:sldId id="380" r:id="rId19"/>
    <p:sldId id="381" r:id="rId20"/>
    <p:sldId id="382" r:id="rId21"/>
    <p:sldId id="437" r:id="rId22"/>
    <p:sldId id="383" r:id="rId23"/>
    <p:sldId id="384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2" r:id="rId33"/>
    <p:sldId id="435" r:id="rId34"/>
    <p:sldId id="436" r:id="rId35"/>
    <p:sldId id="385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0" r:id="rId59"/>
    <p:sldId id="461" r:id="rId60"/>
    <p:sldId id="462" r:id="rId61"/>
    <p:sldId id="463" r:id="rId62"/>
    <p:sldId id="464" r:id="rId63"/>
    <p:sldId id="465" r:id="rId64"/>
    <p:sldId id="466" r:id="rId65"/>
    <p:sldId id="467" r:id="rId66"/>
    <p:sldId id="468" r:id="rId67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0753A"/>
    <a:srgbClr val="0033CC"/>
    <a:srgbClr val="003399"/>
    <a:srgbClr val="3366FF"/>
    <a:srgbClr val="0066FF"/>
    <a:srgbClr val="C28F3E"/>
    <a:srgbClr val="BC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69177" autoAdjust="0"/>
  </p:normalViewPr>
  <p:slideViewPr>
    <p:cSldViewPr>
      <p:cViewPr varScale="1">
        <p:scale>
          <a:sx n="59" d="100"/>
          <a:sy n="59" d="100"/>
        </p:scale>
        <p:origin x="18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8B560A-6F11-4B06-BBE8-888705E731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95888-5AF4-4531-B172-4C891E34A9A9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F9D33-E2C9-4C9B-BE92-14235656CCB1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0EA48-BBBB-46C7-9D57-82B02276D9C1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B77C6-C4E9-47AC-8AEC-2D2152BE67D3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768F4-0586-4464-81C0-4DFF3DEE477D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altLang="zh-CN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7114B-DE8E-4917-A23C-8C4F695CFB00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altLang="zh-CN" dirty="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AC0EB-C691-41B1-9B3F-1C6A366EBF70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24FD-A134-4816-A67A-B846DC27AA79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42A1C-5E8F-43DA-88C9-8EA989381D89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ACEEF-7398-410F-A773-BF6CAFF264B8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0EF7B-08B5-4050-928D-696BD30E19B6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2037C-36FC-446B-86E7-7D3CE5F4C451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77802-9796-4934-8F2B-82B644032104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67630-B9E7-4B42-8680-8E09AEE17D67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E6D5A-EEDF-48C8-9C28-973F81337FBD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0D8B0-87A1-43C1-B0E7-8BACD9AEF6E3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B5BA2-D5F9-4254-B49D-CA8532388921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260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3F6898-B967-42E3-B7C9-9E60CC3BF353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A4E79-AACC-4303-8CD7-0CF51E403638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69BC8-77B7-498A-9707-24F9F6846F8C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D074DC-EF24-43C4-B26E-B23A7BAB26A7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9E116-75CE-4E81-B445-439A497214ED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BE1CD-DFDD-4484-92AC-4136248B9A9E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E00CC-3E42-4874-99E8-6864D331DADD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8247C-1915-4EF9-9DAC-F40E4995A445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EDCEE-3E8B-4481-B147-7BA4CA6F55DE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36CD2-C722-418F-B8AD-6C4A621F9EC0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58C47-2DA7-43DB-A4D3-C8940CB9E9D9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08CB5-CADD-42FF-B9F7-31AAEC766343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8DE80-9D58-45AF-8554-721D31CC4388}" type="slidenum">
              <a:rPr lang="zh-CN" altLang="en-US" smtClean="0">
                <a:latin typeface="宋体" charset="-122"/>
                <a:ea typeface="宋体" charset="-122"/>
              </a:rPr>
              <a:pPr/>
              <a:t>36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 smtClean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228E6-BCDE-4784-B5F7-26646E3A479A}" type="slidenum">
              <a:rPr lang="zh-CN" altLang="en-US" smtClean="0">
                <a:latin typeface="宋体" charset="-122"/>
                <a:ea typeface="宋体" charset="-122"/>
              </a:rPr>
              <a:pPr/>
              <a:t>37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F58FC-09E2-464A-9CDC-6782AC25D667}" type="slidenum">
              <a:rPr lang="zh-CN" altLang="en-US" smtClean="0">
                <a:latin typeface="宋体" charset="-122"/>
                <a:ea typeface="宋体" charset="-122"/>
              </a:rPr>
              <a:pPr/>
              <a:t>38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AC04E-8970-4DFB-B871-DF7782898FB7}" type="slidenum">
              <a:rPr lang="zh-CN" altLang="en-US" smtClean="0">
                <a:latin typeface="宋体" charset="-122"/>
                <a:ea typeface="宋体" charset="-122"/>
              </a:rPr>
              <a:pPr/>
              <a:t>39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1B88E-BEE5-45EA-8074-6144552ED684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7333E-9B56-43F1-B3E3-158E96BA4673}" type="slidenum">
              <a:rPr lang="zh-CN" altLang="en-US" smtClean="0">
                <a:latin typeface="宋体" charset="-122"/>
                <a:ea typeface="宋体" charset="-122"/>
              </a:rPr>
              <a:pPr/>
              <a:t>40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mtClean="0">
              <a:solidFill>
                <a:srgbClr val="FE180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22889C-B66C-429C-975D-54F309ECAD23}" type="slidenum">
              <a:rPr lang="zh-CN" altLang="en-US" smtClean="0">
                <a:latin typeface="宋体" charset="-122"/>
                <a:ea typeface="宋体" charset="-122"/>
              </a:rPr>
              <a:pPr/>
              <a:t>41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A8EBA-D044-4682-B91D-15C55B6B2C35}" type="slidenum">
              <a:rPr lang="zh-CN" altLang="en-US" smtClean="0">
                <a:latin typeface="宋体" charset="-122"/>
                <a:ea typeface="宋体" charset="-122"/>
              </a:rPr>
              <a:pPr/>
              <a:t>42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A14E7-EDD9-4805-BFF3-32A8113AD117}" type="slidenum">
              <a:rPr lang="zh-CN" altLang="en-US" smtClean="0">
                <a:latin typeface="宋体" charset="-122"/>
                <a:ea typeface="宋体" charset="-122"/>
              </a:rPr>
              <a:pPr/>
              <a:t>43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76EE2-3AB3-4F41-8B6A-4C7D56540424}" type="slidenum">
              <a:rPr lang="zh-CN" altLang="en-US" smtClean="0">
                <a:latin typeface="宋体" charset="-122"/>
                <a:ea typeface="宋体" charset="-122"/>
              </a:rPr>
              <a:pPr/>
              <a:t>44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B475F-DDB1-4302-874F-CAE84EBC215D}" type="slidenum">
              <a:rPr lang="zh-CN" altLang="en-US" smtClean="0">
                <a:latin typeface="宋体" charset="-122"/>
                <a:ea typeface="宋体" charset="-122"/>
              </a:rPr>
              <a:pPr/>
              <a:t>46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D6EE5-C123-4F13-94AF-F06C873E9184}" type="slidenum">
              <a:rPr lang="zh-CN" altLang="en-US" smtClean="0">
                <a:latin typeface="宋体" charset="-122"/>
                <a:ea typeface="宋体" charset="-122"/>
              </a:rPr>
              <a:pPr/>
              <a:t>47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E7ECD-A892-4DB4-9F46-4BA18DDF6FD1}" type="slidenum">
              <a:rPr lang="zh-CN" altLang="en-US" smtClean="0">
                <a:latin typeface="宋体" charset="-122"/>
                <a:ea typeface="宋体" charset="-122"/>
              </a:rPr>
              <a:pPr/>
              <a:t>48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9ED4B-ABEF-459E-AE0A-DCC921A75BC7}" type="slidenum">
              <a:rPr lang="zh-CN" altLang="en-US" smtClean="0">
                <a:latin typeface="宋体" charset="-122"/>
                <a:ea typeface="宋体" charset="-122"/>
              </a:rPr>
              <a:pPr/>
              <a:t>49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4283E-9216-45F6-80BE-9D435BCC1EC1}" type="slidenum">
              <a:rPr lang="zh-CN" altLang="en-US" smtClean="0">
                <a:latin typeface="宋体" charset="-122"/>
                <a:ea typeface="宋体" charset="-122"/>
              </a:rPr>
              <a:pPr/>
              <a:t>50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83D97-4965-47B7-938B-6F6A2A81A643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24239-A780-4C82-B474-80773894E007}" type="slidenum">
              <a:rPr lang="zh-CN" altLang="en-US" smtClean="0">
                <a:latin typeface="宋体" charset="-122"/>
                <a:ea typeface="宋体" charset="-122"/>
              </a:rPr>
              <a:pPr/>
              <a:t>51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7121F-26DE-49A7-8B09-A6DDB986BBDA}" type="slidenum">
              <a:rPr lang="zh-CN" altLang="en-US" smtClean="0">
                <a:latin typeface="宋体" charset="-122"/>
                <a:ea typeface="宋体" charset="-122"/>
              </a:rPr>
              <a:pPr/>
              <a:t>52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C99A9-F600-436B-BB09-CFF0EFFB162F}" type="slidenum">
              <a:rPr lang="zh-CN" altLang="en-US" smtClean="0">
                <a:latin typeface="宋体" charset="-122"/>
                <a:ea typeface="宋体" charset="-122"/>
              </a:rPr>
              <a:pPr/>
              <a:t>53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B4451-9F4F-45D6-99DE-ED05E7364B5C}" type="slidenum">
              <a:rPr lang="zh-CN" altLang="en-US" smtClean="0">
                <a:latin typeface="宋体" charset="-122"/>
                <a:ea typeface="宋体" charset="-122"/>
              </a:rPr>
              <a:pPr/>
              <a:t>54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9D9F-8550-4510-AA0C-E290F8BBDFBC}" type="slidenum">
              <a:rPr lang="zh-CN" altLang="en-US" smtClean="0">
                <a:latin typeface="宋体" charset="-122"/>
                <a:ea typeface="宋体" charset="-122"/>
              </a:rPr>
              <a:pPr/>
              <a:t>55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3E5B8-5C86-4F4A-BB3F-C0A51D6A1311}" type="slidenum">
              <a:rPr lang="zh-CN" altLang="en-US" smtClean="0">
                <a:latin typeface="宋体" charset="-122"/>
                <a:ea typeface="宋体" charset="-122"/>
              </a:rPr>
              <a:pPr/>
              <a:t>56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F5CB2-6508-43EA-BAB9-D09B9A9EEE18}" type="slidenum">
              <a:rPr lang="zh-CN" altLang="en-US" smtClean="0">
                <a:latin typeface="宋体" charset="-122"/>
                <a:ea typeface="宋体" charset="-122"/>
              </a:rPr>
              <a:pPr/>
              <a:t>57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DB2A6-80E0-43E9-8C9B-D3E0B257AB35}" type="slidenum">
              <a:rPr lang="zh-CN" altLang="en-US" smtClean="0">
                <a:latin typeface="宋体" charset="-122"/>
                <a:ea typeface="宋体" charset="-122"/>
              </a:rPr>
              <a:pPr/>
              <a:t>58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2AFC1-4D78-4954-9E4A-0B27ADE0420B}" type="slidenum">
              <a:rPr lang="zh-CN" altLang="en-US" smtClean="0">
                <a:latin typeface="宋体" charset="-122"/>
                <a:ea typeface="宋体" charset="-122"/>
              </a:rPr>
              <a:pPr/>
              <a:t>59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C4AFB-8EB8-4291-939B-E934BD0F2227}" type="slidenum">
              <a:rPr lang="zh-CN" altLang="en-US" smtClean="0">
                <a:latin typeface="宋体" charset="-122"/>
                <a:ea typeface="宋体" charset="-122"/>
              </a:rPr>
              <a:pPr/>
              <a:t>60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73F80-1CF0-4ED8-8C90-CA949BB62767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6DA5F-24DA-44A4-807A-E7899965CAF4}" type="slidenum">
              <a:rPr lang="zh-CN" altLang="en-US" smtClean="0">
                <a:latin typeface="宋体" charset="-122"/>
                <a:ea typeface="宋体" charset="-122"/>
              </a:rPr>
              <a:pPr/>
              <a:t>62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1B0146-9BAE-4716-9BDB-9B83ADB29D53}" type="slidenum">
              <a:rPr lang="zh-CN" altLang="en-US" smtClean="0">
                <a:latin typeface="宋体" charset="-122"/>
                <a:ea typeface="宋体" charset="-122"/>
              </a:rPr>
              <a:pPr/>
              <a:t>63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7BC85-F429-4EC8-95DE-ED9BEDCA0DB3}" type="slidenum">
              <a:rPr lang="zh-CN" altLang="en-US" smtClean="0">
                <a:latin typeface="宋体" charset="-122"/>
                <a:ea typeface="宋体" charset="-122"/>
              </a:rPr>
              <a:pPr/>
              <a:t>64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616DED-6AB6-4AF1-A636-E85DFB0DDC50}" type="slidenum">
              <a:rPr lang="zh-CN" altLang="en-US" smtClean="0">
                <a:latin typeface="宋体" charset="-122"/>
                <a:ea typeface="宋体" charset="-122"/>
              </a:rPr>
              <a:pPr/>
              <a:t>65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53C9F-D3C7-4398-912C-0C963049854A}" type="slidenum">
              <a:rPr lang="zh-CN" altLang="en-US" smtClean="0">
                <a:latin typeface="宋体" charset="-122"/>
                <a:ea typeface="宋体" charset="-122"/>
              </a:rPr>
              <a:pPr/>
              <a:t>66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A9DBE-540E-476D-8D81-A050E1BDF8B8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A6DFD-A3ED-45C0-B38C-AB3E125C6B56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79509-CC41-48A0-A0E8-72D298E08434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62845-A1B2-45E4-98B5-B2E098AC63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5AF5-CD94-40F2-A9D6-5994D678A7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582D1-C01E-44AE-B1EC-A842F5118D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00E93-AD24-4917-AAF0-51A046A5D6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B550-BD80-436E-AB4B-826196C50A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5AA6-C715-497F-930D-0D30EAA080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16C5-A3B8-4DA3-90B1-B7AB4C42AB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66D61-EE96-42A0-A602-672E777D67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784C8-30B1-4D2A-83C4-37C1B1BDDD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B5259-094E-4959-8205-8FC1BB3C87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191AB-D777-42EB-8F4C-95E166DEA7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A72D1-7CF9-4312-A36C-91986397A3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816BC594-F0AC-4456-861A-7C3BC7B07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9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第３章  系统总线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620963" y="1981200"/>
            <a:ext cx="3649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3.1 总线的基本概念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620963" y="2819400"/>
            <a:ext cx="2833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4" action="ppaction://hlinksldjump"/>
              </a:rPr>
              <a:t>3.2 总线的分类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620963" y="3657600"/>
            <a:ext cx="4465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5" action="ppaction://hlinksldjump"/>
              </a:rPr>
              <a:t>3.3 总线特性及性能指标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620963" y="44958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3.4 总线结构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620963" y="53340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3.5 总线控制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12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02400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EACAA-0AD2-43E4-92B5-8C2697D6EC4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57785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以存储器为中心的双总线结构框图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752600"/>
            <a:ext cx="8382000" cy="685800"/>
            <a:chOff x="288" y="1200"/>
            <a:chExt cx="5280" cy="432"/>
          </a:xfrm>
        </p:grpSpPr>
        <p:sp>
          <p:nvSpPr>
            <p:cNvPr id="14362" name="Rectangle 4"/>
            <p:cNvSpPr>
              <a:spLocks noChangeArrowheads="1"/>
            </p:cNvSpPr>
            <p:nvPr/>
          </p:nvSpPr>
          <p:spPr bwMode="auto">
            <a:xfrm>
              <a:off x="2526" y="1200"/>
              <a:ext cx="145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4363" name="Freeform 5"/>
            <p:cNvSpPr>
              <a:spLocks/>
            </p:cNvSpPr>
            <p:nvPr/>
          </p:nvSpPr>
          <p:spPr bwMode="auto">
            <a:xfrm>
              <a:off x="288" y="1488"/>
              <a:ext cx="5280" cy="144"/>
            </a:xfrm>
            <a:custGeom>
              <a:avLst/>
              <a:gdLst>
                <a:gd name="T0" fmla="*/ 0 w 4569"/>
                <a:gd name="T1" fmla="*/ 49 h 148"/>
                <a:gd name="T2" fmla="*/ 1819 w 4569"/>
                <a:gd name="T3" fmla="*/ 98 h 148"/>
                <a:gd name="T4" fmla="*/ 1819 w 4569"/>
                <a:gd name="T5" fmla="*/ 83 h 148"/>
                <a:gd name="T6" fmla="*/ 38200 w 4569"/>
                <a:gd name="T7" fmla="*/ 83 h 148"/>
                <a:gd name="T8" fmla="*/ 38200 w 4569"/>
                <a:gd name="T9" fmla="*/ 98 h 148"/>
                <a:gd name="T10" fmla="*/ 39995 w 4569"/>
                <a:gd name="T11" fmla="*/ 49 h 148"/>
                <a:gd name="T12" fmla="*/ 38200 w 4569"/>
                <a:gd name="T13" fmla="*/ 0 h 148"/>
                <a:gd name="T14" fmla="*/ 38200 w 4569"/>
                <a:gd name="T15" fmla="*/ 18 h 148"/>
                <a:gd name="T16" fmla="*/ 1819 w 4569"/>
                <a:gd name="T17" fmla="*/ 18 h 148"/>
                <a:gd name="T18" fmla="*/ 1819 w 4569"/>
                <a:gd name="T19" fmla="*/ 0 h 148"/>
                <a:gd name="T20" fmla="*/ 0 w 4569"/>
                <a:gd name="T21" fmla="*/ 49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3886200" y="3608388"/>
            <a:ext cx="1143000" cy="26225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32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32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主存</a:t>
            </a:r>
          </a:p>
        </p:txBody>
      </p:sp>
      <p:sp>
        <p:nvSpPr>
          <p:cNvPr id="159751" name="Freeform 7"/>
          <p:cNvSpPr>
            <a:spLocks/>
          </p:cNvSpPr>
          <p:nvPr/>
        </p:nvSpPr>
        <p:spPr bwMode="auto">
          <a:xfrm>
            <a:off x="4267200" y="2411413"/>
            <a:ext cx="327025" cy="1169987"/>
          </a:xfrm>
          <a:custGeom>
            <a:avLst/>
            <a:gdLst>
              <a:gd name="T0" fmla="*/ 2147483647 w 141"/>
              <a:gd name="T1" fmla="*/ 0 h 482"/>
              <a:gd name="T2" fmla="*/ 2147483647 w 141"/>
              <a:gd name="T3" fmla="*/ 2147483647 h 482"/>
              <a:gd name="T4" fmla="*/ 2147483647 w 141"/>
              <a:gd name="T5" fmla="*/ 2147483647 h 482"/>
              <a:gd name="T6" fmla="*/ 2147483647 w 141"/>
              <a:gd name="T7" fmla="*/ 2147483647 h 482"/>
              <a:gd name="T8" fmla="*/ 2147483647 w 141"/>
              <a:gd name="T9" fmla="*/ 2147483647 h 482"/>
              <a:gd name="T10" fmla="*/ 2147483647 w 141"/>
              <a:gd name="T11" fmla="*/ 2147483647 h 482"/>
              <a:gd name="T12" fmla="*/ 0 w 141"/>
              <a:gd name="T13" fmla="*/ 2147483647 h 482"/>
              <a:gd name="T14" fmla="*/ 2147483647 w 141"/>
              <a:gd name="T15" fmla="*/ 2147483647 h 482"/>
              <a:gd name="T16" fmla="*/ 2147483647 w 141"/>
              <a:gd name="T17" fmla="*/ 2147483647 h 482"/>
              <a:gd name="T18" fmla="*/ 0 w 141"/>
              <a:gd name="T19" fmla="*/ 2147483647 h 482"/>
              <a:gd name="T20" fmla="*/ 2147483647 w 141"/>
              <a:gd name="T21" fmla="*/ 0 h 4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1"/>
              <a:gd name="T34" fmla="*/ 0 h 482"/>
              <a:gd name="T35" fmla="*/ 141 w 141"/>
              <a:gd name="T36" fmla="*/ 482 h 48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2438400"/>
            <a:ext cx="8229600" cy="3792538"/>
            <a:chOff x="384" y="1536"/>
            <a:chExt cx="5184" cy="2389"/>
          </a:xfrm>
        </p:grpSpPr>
        <p:grpSp>
          <p:nvGrpSpPr>
            <p:cNvPr id="14349" name="Group 9"/>
            <p:cNvGrpSpPr>
              <a:grpSpLocks/>
            </p:cNvGrpSpPr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14360" name="Rectangle 10"/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4361" name="Freeform 11"/>
              <p:cNvSpPr>
                <a:spLocks/>
              </p:cNvSpPr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>
                  <a:gd name="T0" fmla="*/ 20470 w 141"/>
                  <a:gd name="T1" fmla="*/ 0 h 482"/>
                  <a:gd name="T2" fmla="*/ 41602 w 141"/>
                  <a:gd name="T3" fmla="*/ 54914 h 482"/>
                  <a:gd name="T4" fmla="*/ 31200 w 141"/>
                  <a:gd name="T5" fmla="*/ 54914 h 482"/>
                  <a:gd name="T6" fmla="*/ 31200 w 141"/>
                  <a:gd name="T7" fmla="*/ 225975 h 482"/>
                  <a:gd name="T8" fmla="*/ 41602 w 141"/>
                  <a:gd name="T9" fmla="*/ 225975 h 482"/>
                  <a:gd name="T10" fmla="*/ 20470 w 141"/>
                  <a:gd name="T11" fmla="*/ 281465 h 482"/>
                  <a:gd name="T12" fmla="*/ 0 w 141"/>
                  <a:gd name="T13" fmla="*/ 225975 h 482"/>
                  <a:gd name="T14" fmla="*/ 10112 w 141"/>
                  <a:gd name="T15" fmla="*/ 225975 h 482"/>
                  <a:gd name="T16" fmla="*/ 10112 w 141"/>
                  <a:gd name="T17" fmla="*/ 54914 h 482"/>
                  <a:gd name="T18" fmla="*/ 0 w 141"/>
                  <a:gd name="T19" fmla="*/ 54914 h 482"/>
                  <a:gd name="T20" fmla="*/ 20470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0" name="Rectangle 12"/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4351" name="Freeform 13"/>
            <p:cNvSpPr>
              <a:spLocks/>
            </p:cNvSpPr>
            <p:nvPr/>
          </p:nvSpPr>
          <p:spPr bwMode="auto">
            <a:xfrm>
              <a:off x="3744" y="1536"/>
              <a:ext cx="192" cy="730"/>
            </a:xfrm>
            <a:custGeom>
              <a:avLst/>
              <a:gdLst>
                <a:gd name="T0" fmla="*/ 8977 w 139"/>
                <a:gd name="T1" fmla="*/ 0 h 495"/>
                <a:gd name="T2" fmla="*/ 17683 w 139"/>
                <a:gd name="T3" fmla="*/ 33517 h 495"/>
                <a:gd name="T4" fmla="*/ 13265 w 139"/>
                <a:gd name="T5" fmla="*/ 33517 h 495"/>
                <a:gd name="T6" fmla="*/ 13265 w 139"/>
                <a:gd name="T7" fmla="*/ 134406 h 495"/>
                <a:gd name="T8" fmla="*/ 17683 w 139"/>
                <a:gd name="T9" fmla="*/ 134406 h 495"/>
                <a:gd name="T10" fmla="*/ 8977 w 139"/>
                <a:gd name="T11" fmla="*/ 168064 h 495"/>
                <a:gd name="T12" fmla="*/ 0 w 139"/>
                <a:gd name="T13" fmla="*/ 134406 h 495"/>
                <a:gd name="T14" fmla="*/ 4404 w 139"/>
                <a:gd name="T15" fmla="*/ 134406 h 495"/>
                <a:gd name="T16" fmla="*/ 4404 w 139"/>
                <a:gd name="T17" fmla="*/ 33517 h 495"/>
                <a:gd name="T18" fmla="*/ 0 w 139"/>
                <a:gd name="T19" fmla="*/ 33517 h 495"/>
                <a:gd name="T20" fmla="*/ 8977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14"/>
            <p:cNvSpPr>
              <a:spLocks/>
            </p:cNvSpPr>
            <p:nvPr/>
          </p:nvSpPr>
          <p:spPr bwMode="auto">
            <a:xfrm>
              <a:off x="3761" y="2632"/>
              <a:ext cx="175" cy="626"/>
            </a:xfrm>
            <a:custGeom>
              <a:avLst/>
              <a:gdLst>
                <a:gd name="T0" fmla="*/ 2242 w 139"/>
                <a:gd name="T1" fmla="*/ 0 h 467"/>
                <a:gd name="T2" fmla="*/ 4394 w 139"/>
                <a:gd name="T3" fmla="*/ 7649 h 467"/>
                <a:gd name="T4" fmla="*/ 3295 w 139"/>
                <a:gd name="T5" fmla="*/ 7649 h 467"/>
                <a:gd name="T6" fmla="*/ 3295 w 139"/>
                <a:gd name="T7" fmla="*/ 30319 h 467"/>
                <a:gd name="T8" fmla="*/ 4394 w 139"/>
                <a:gd name="T9" fmla="*/ 30319 h 467"/>
                <a:gd name="T10" fmla="*/ 2242 w 139"/>
                <a:gd name="T11" fmla="*/ 37847 h 467"/>
                <a:gd name="T12" fmla="*/ 0 w 139"/>
                <a:gd name="T13" fmla="*/ 30319 h 467"/>
                <a:gd name="T14" fmla="*/ 1097 w 139"/>
                <a:gd name="T15" fmla="*/ 30319 h 467"/>
                <a:gd name="T16" fmla="*/ 1097 w 139"/>
                <a:gd name="T17" fmla="*/ 7649 h 467"/>
                <a:gd name="T18" fmla="*/ 0 w 139"/>
                <a:gd name="T19" fmla="*/ 7649 h 467"/>
                <a:gd name="T20" fmla="*/ 2242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Rectangle 15"/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14354" name="Rectangle 16"/>
            <p:cNvSpPr>
              <a:spLocks noChangeArrowheads="1"/>
            </p:cNvSpPr>
            <p:nvPr/>
          </p:nvSpPr>
          <p:spPr bwMode="auto">
            <a:xfrm>
              <a:off x="4368" y="2266"/>
              <a:ext cx="192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4357" name="Freeform 19"/>
            <p:cNvSpPr>
              <a:spLocks/>
            </p:cNvSpPr>
            <p:nvPr/>
          </p:nvSpPr>
          <p:spPr bwMode="auto">
            <a:xfrm>
              <a:off x="4987" y="1536"/>
              <a:ext cx="197" cy="730"/>
            </a:xfrm>
            <a:custGeom>
              <a:avLst/>
              <a:gdLst>
                <a:gd name="T0" fmla="*/ 13331 w 139"/>
                <a:gd name="T1" fmla="*/ 0 h 495"/>
                <a:gd name="T2" fmla="*/ 25952 w 139"/>
                <a:gd name="T3" fmla="*/ 33517 h 495"/>
                <a:gd name="T4" fmla="*/ 19350 w 139"/>
                <a:gd name="T5" fmla="*/ 33517 h 495"/>
                <a:gd name="T6" fmla="*/ 19350 w 139"/>
                <a:gd name="T7" fmla="*/ 134406 h 495"/>
                <a:gd name="T8" fmla="*/ 25952 w 139"/>
                <a:gd name="T9" fmla="*/ 134406 h 495"/>
                <a:gd name="T10" fmla="*/ 13331 w 139"/>
                <a:gd name="T11" fmla="*/ 168064 h 495"/>
                <a:gd name="T12" fmla="*/ 0 w 139"/>
                <a:gd name="T13" fmla="*/ 134406 h 495"/>
                <a:gd name="T14" fmla="*/ 6637 w 139"/>
                <a:gd name="T15" fmla="*/ 134406 h 495"/>
                <a:gd name="T16" fmla="*/ 6637 w 139"/>
                <a:gd name="T17" fmla="*/ 33517 h 495"/>
                <a:gd name="T18" fmla="*/ 0 w 139"/>
                <a:gd name="T19" fmla="*/ 33517 h 495"/>
                <a:gd name="T20" fmla="*/ 1333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Freeform 20"/>
            <p:cNvSpPr>
              <a:spLocks/>
            </p:cNvSpPr>
            <p:nvPr/>
          </p:nvSpPr>
          <p:spPr bwMode="auto">
            <a:xfrm>
              <a:off x="5004" y="2632"/>
              <a:ext cx="180" cy="626"/>
            </a:xfrm>
            <a:custGeom>
              <a:avLst/>
              <a:gdLst>
                <a:gd name="T0" fmla="*/ 3423 w 139"/>
                <a:gd name="T1" fmla="*/ 0 h 467"/>
                <a:gd name="T2" fmla="*/ 6704 w 139"/>
                <a:gd name="T3" fmla="*/ 7649 h 467"/>
                <a:gd name="T4" fmla="*/ 5046 w 139"/>
                <a:gd name="T5" fmla="*/ 7649 h 467"/>
                <a:gd name="T6" fmla="*/ 5046 w 139"/>
                <a:gd name="T7" fmla="*/ 30319 h 467"/>
                <a:gd name="T8" fmla="*/ 6704 w 139"/>
                <a:gd name="T9" fmla="*/ 30319 h 467"/>
                <a:gd name="T10" fmla="*/ 3423 w 139"/>
                <a:gd name="T11" fmla="*/ 37847 h 467"/>
                <a:gd name="T12" fmla="*/ 0 w 139"/>
                <a:gd name="T13" fmla="*/ 30319 h 467"/>
                <a:gd name="T14" fmla="*/ 1668 w 139"/>
                <a:gd name="T15" fmla="*/ 30319 h 467"/>
                <a:gd name="T16" fmla="*/ 1668 w 139"/>
                <a:gd name="T17" fmla="*/ 7649 h 467"/>
                <a:gd name="T18" fmla="*/ 0 w 139"/>
                <a:gd name="T19" fmla="*/ 7649 h 467"/>
                <a:gd name="T20" fmla="*/ 3423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Rectangle 21"/>
            <p:cNvSpPr>
              <a:spLocks noChangeArrowheads="1"/>
            </p:cNvSpPr>
            <p:nvPr/>
          </p:nvSpPr>
          <p:spPr bwMode="auto">
            <a:xfrm>
              <a:off x="4368" y="3466"/>
              <a:ext cx="192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52600" y="4267200"/>
            <a:ext cx="2133600" cy="785813"/>
            <a:chOff x="1152" y="2625"/>
            <a:chExt cx="1344" cy="495"/>
          </a:xfrm>
        </p:grpSpPr>
        <p:sp>
          <p:nvSpPr>
            <p:cNvPr id="14347" name="AutoShape 23"/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Text Box 24"/>
            <p:cNvSpPr txBox="1">
              <a:spLocks noChangeArrowheads="1"/>
            </p:cNvSpPr>
            <p:nvPr/>
          </p:nvSpPr>
          <p:spPr bwMode="auto">
            <a:xfrm>
              <a:off x="1316" y="262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存储总线</a:t>
              </a:r>
            </a:p>
          </p:txBody>
        </p:sp>
      </p:grpSp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sp>
        <p:nvSpPr>
          <p:cNvPr id="14345" name="AutoShape 2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A2B74-81A6-4459-AB5C-6CA812DB19F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 autoUpdateAnimBg="0"/>
      <p:bldP spid="1597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0" y="57785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以存储器为中心的双总线结构框图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81000" y="1752600"/>
            <a:ext cx="8382000" cy="685800"/>
            <a:chOff x="288" y="1200"/>
            <a:chExt cx="5280" cy="432"/>
          </a:xfrm>
        </p:grpSpPr>
        <p:sp>
          <p:nvSpPr>
            <p:cNvPr id="15387" name="Rectangle 4"/>
            <p:cNvSpPr>
              <a:spLocks noChangeArrowheads="1"/>
            </p:cNvSpPr>
            <p:nvPr/>
          </p:nvSpPr>
          <p:spPr bwMode="auto">
            <a:xfrm>
              <a:off x="2526" y="1200"/>
              <a:ext cx="145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388" name="Freeform 5"/>
            <p:cNvSpPr>
              <a:spLocks/>
            </p:cNvSpPr>
            <p:nvPr/>
          </p:nvSpPr>
          <p:spPr bwMode="auto">
            <a:xfrm>
              <a:off x="288" y="1488"/>
              <a:ext cx="5280" cy="144"/>
            </a:xfrm>
            <a:custGeom>
              <a:avLst/>
              <a:gdLst>
                <a:gd name="T0" fmla="*/ 0 w 4569"/>
                <a:gd name="T1" fmla="*/ 49 h 148"/>
                <a:gd name="T2" fmla="*/ 1819 w 4569"/>
                <a:gd name="T3" fmla="*/ 98 h 148"/>
                <a:gd name="T4" fmla="*/ 1819 w 4569"/>
                <a:gd name="T5" fmla="*/ 83 h 148"/>
                <a:gd name="T6" fmla="*/ 38200 w 4569"/>
                <a:gd name="T7" fmla="*/ 83 h 148"/>
                <a:gd name="T8" fmla="*/ 38200 w 4569"/>
                <a:gd name="T9" fmla="*/ 98 h 148"/>
                <a:gd name="T10" fmla="*/ 39995 w 4569"/>
                <a:gd name="T11" fmla="*/ 49 h 148"/>
                <a:gd name="T12" fmla="*/ 38200 w 4569"/>
                <a:gd name="T13" fmla="*/ 0 h 148"/>
                <a:gd name="T14" fmla="*/ 38200 w 4569"/>
                <a:gd name="T15" fmla="*/ 18 h 148"/>
                <a:gd name="T16" fmla="*/ 1819 w 4569"/>
                <a:gd name="T17" fmla="*/ 18 h 148"/>
                <a:gd name="T18" fmla="*/ 1819 w 4569"/>
                <a:gd name="T19" fmla="*/ 0 h 148"/>
                <a:gd name="T20" fmla="*/ 0 w 4569"/>
                <a:gd name="T21" fmla="*/ 49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3886200" y="3608388"/>
            <a:ext cx="1143000" cy="26225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32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32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主存</a:t>
            </a:r>
          </a:p>
        </p:txBody>
      </p:sp>
      <p:sp>
        <p:nvSpPr>
          <p:cNvPr id="15365" name="Freeform 7"/>
          <p:cNvSpPr>
            <a:spLocks/>
          </p:cNvSpPr>
          <p:nvPr/>
        </p:nvSpPr>
        <p:spPr bwMode="auto">
          <a:xfrm>
            <a:off x="4267200" y="2411413"/>
            <a:ext cx="327025" cy="1169987"/>
          </a:xfrm>
          <a:custGeom>
            <a:avLst/>
            <a:gdLst>
              <a:gd name="T0" fmla="*/ 2147483647 w 141"/>
              <a:gd name="T1" fmla="*/ 0 h 482"/>
              <a:gd name="T2" fmla="*/ 2147483647 w 141"/>
              <a:gd name="T3" fmla="*/ 2147483647 h 482"/>
              <a:gd name="T4" fmla="*/ 2147483647 w 141"/>
              <a:gd name="T5" fmla="*/ 2147483647 h 482"/>
              <a:gd name="T6" fmla="*/ 2147483647 w 141"/>
              <a:gd name="T7" fmla="*/ 2147483647 h 482"/>
              <a:gd name="T8" fmla="*/ 2147483647 w 141"/>
              <a:gd name="T9" fmla="*/ 2147483647 h 482"/>
              <a:gd name="T10" fmla="*/ 2147483647 w 141"/>
              <a:gd name="T11" fmla="*/ 2147483647 h 482"/>
              <a:gd name="T12" fmla="*/ 0 w 141"/>
              <a:gd name="T13" fmla="*/ 2147483647 h 482"/>
              <a:gd name="T14" fmla="*/ 2147483647 w 141"/>
              <a:gd name="T15" fmla="*/ 2147483647 h 482"/>
              <a:gd name="T16" fmla="*/ 2147483647 w 141"/>
              <a:gd name="T17" fmla="*/ 2147483647 h 482"/>
              <a:gd name="T18" fmla="*/ 0 w 141"/>
              <a:gd name="T19" fmla="*/ 2147483647 h 482"/>
              <a:gd name="T20" fmla="*/ 2147483647 w 141"/>
              <a:gd name="T21" fmla="*/ 0 h 4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1"/>
              <a:gd name="T34" fmla="*/ 0 h 482"/>
              <a:gd name="T35" fmla="*/ 141 w 141"/>
              <a:gd name="T36" fmla="*/ 482 h 48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609600" y="2438400"/>
            <a:ext cx="8229600" cy="3792538"/>
            <a:chOff x="384" y="1536"/>
            <a:chExt cx="5184" cy="2389"/>
          </a:xfrm>
        </p:grpSpPr>
        <p:grpSp>
          <p:nvGrpSpPr>
            <p:cNvPr id="15374" name="Group 9"/>
            <p:cNvGrpSpPr>
              <a:grpSpLocks/>
            </p:cNvGrpSpPr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15385" name="Rectangle 10"/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5386" name="Freeform 11"/>
              <p:cNvSpPr>
                <a:spLocks/>
              </p:cNvSpPr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>
                  <a:gd name="T0" fmla="*/ 20470 w 141"/>
                  <a:gd name="T1" fmla="*/ 0 h 482"/>
                  <a:gd name="T2" fmla="*/ 41602 w 141"/>
                  <a:gd name="T3" fmla="*/ 54914 h 482"/>
                  <a:gd name="T4" fmla="*/ 31200 w 141"/>
                  <a:gd name="T5" fmla="*/ 54914 h 482"/>
                  <a:gd name="T6" fmla="*/ 31200 w 141"/>
                  <a:gd name="T7" fmla="*/ 225975 h 482"/>
                  <a:gd name="T8" fmla="*/ 41602 w 141"/>
                  <a:gd name="T9" fmla="*/ 225975 h 482"/>
                  <a:gd name="T10" fmla="*/ 20470 w 141"/>
                  <a:gd name="T11" fmla="*/ 281465 h 482"/>
                  <a:gd name="T12" fmla="*/ 0 w 141"/>
                  <a:gd name="T13" fmla="*/ 225975 h 482"/>
                  <a:gd name="T14" fmla="*/ 10112 w 141"/>
                  <a:gd name="T15" fmla="*/ 225975 h 482"/>
                  <a:gd name="T16" fmla="*/ 10112 w 141"/>
                  <a:gd name="T17" fmla="*/ 54914 h 482"/>
                  <a:gd name="T18" fmla="*/ 0 w 141"/>
                  <a:gd name="T19" fmla="*/ 54914 h 482"/>
                  <a:gd name="T20" fmla="*/ 20470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75" name="Rectangle 12"/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376" name="Freeform 13"/>
            <p:cNvSpPr>
              <a:spLocks/>
            </p:cNvSpPr>
            <p:nvPr/>
          </p:nvSpPr>
          <p:spPr bwMode="auto">
            <a:xfrm>
              <a:off x="3744" y="1536"/>
              <a:ext cx="192" cy="730"/>
            </a:xfrm>
            <a:custGeom>
              <a:avLst/>
              <a:gdLst>
                <a:gd name="T0" fmla="*/ 8977 w 139"/>
                <a:gd name="T1" fmla="*/ 0 h 495"/>
                <a:gd name="T2" fmla="*/ 17683 w 139"/>
                <a:gd name="T3" fmla="*/ 33517 h 495"/>
                <a:gd name="T4" fmla="*/ 13265 w 139"/>
                <a:gd name="T5" fmla="*/ 33517 h 495"/>
                <a:gd name="T6" fmla="*/ 13265 w 139"/>
                <a:gd name="T7" fmla="*/ 134406 h 495"/>
                <a:gd name="T8" fmla="*/ 17683 w 139"/>
                <a:gd name="T9" fmla="*/ 134406 h 495"/>
                <a:gd name="T10" fmla="*/ 8977 w 139"/>
                <a:gd name="T11" fmla="*/ 168064 h 495"/>
                <a:gd name="T12" fmla="*/ 0 w 139"/>
                <a:gd name="T13" fmla="*/ 134406 h 495"/>
                <a:gd name="T14" fmla="*/ 4404 w 139"/>
                <a:gd name="T15" fmla="*/ 134406 h 495"/>
                <a:gd name="T16" fmla="*/ 4404 w 139"/>
                <a:gd name="T17" fmla="*/ 33517 h 495"/>
                <a:gd name="T18" fmla="*/ 0 w 139"/>
                <a:gd name="T19" fmla="*/ 33517 h 495"/>
                <a:gd name="T20" fmla="*/ 8977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Freeform 14"/>
            <p:cNvSpPr>
              <a:spLocks/>
            </p:cNvSpPr>
            <p:nvPr/>
          </p:nvSpPr>
          <p:spPr bwMode="auto">
            <a:xfrm>
              <a:off x="3761" y="2632"/>
              <a:ext cx="175" cy="626"/>
            </a:xfrm>
            <a:custGeom>
              <a:avLst/>
              <a:gdLst>
                <a:gd name="T0" fmla="*/ 2242 w 139"/>
                <a:gd name="T1" fmla="*/ 0 h 467"/>
                <a:gd name="T2" fmla="*/ 4394 w 139"/>
                <a:gd name="T3" fmla="*/ 7649 h 467"/>
                <a:gd name="T4" fmla="*/ 3295 w 139"/>
                <a:gd name="T5" fmla="*/ 7649 h 467"/>
                <a:gd name="T6" fmla="*/ 3295 w 139"/>
                <a:gd name="T7" fmla="*/ 30319 h 467"/>
                <a:gd name="T8" fmla="*/ 4394 w 139"/>
                <a:gd name="T9" fmla="*/ 30319 h 467"/>
                <a:gd name="T10" fmla="*/ 2242 w 139"/>
                <a:gd name="T11" fmla="*/ 37847 h 467"/>
                <a:gd name="T12" fmla="*/ 0 w 139"/>
                <a:gd name="T13" fmla="*/ 30319 h 467"/>
                <a:gd name="T14" fmla="*/ 1097 w 139"/>
                <a:gd name="T15" fmla="*/ 30319 h 467"/>
                <a:gd name="T16" fmla="*/ 1097 w 139"/>
                <a:gd name="T17" fmla="*/ 7649 h 467"/>
                <a:gd name="T18" fmla="*/ 0 w 139"/>
                <a:gd name="T19" fmla="*/ 7649 h 467"/>
                <a:gd name="T20" fmla="*/ 2242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Rectangle 15"/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15379" name="Rectangle 16"/>
            <p:cNvSpPr>
              <a:spLocks noChangeArrowheads="1"/>
            </p:cNvSpPr>
            <p:nvPr/>
          </p:nvSpPr>
          <p:spPr bwMode="auto">
            <a:xfrm>
              <a:off x="4368" y="2266"/>
              <a:ext cx="192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5380" name="Rectangle 17"/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5381" name="Rectangle 18"/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382" name="Freeform 19"/>
            <p:cNvSpPr>
              <a:spLocks/>
            </p:cNvSpPr>
            <p:nvPr/>
          </p:nvSpPr>
          <p:spPr bwMode="auto">
            <a:xfrm>
              <a:off x="4987" y="1536"/>
              <a:ext cx="197" cy="730"/>
            </a:xfrm>
            <a:custGeom>
              <a:avLst/>
              <a:gdLst>
                <a:gd name="T0" fmla="*/ 13331 w 139"/>
                <a:gd name="T1" fmla="*/ 0 h 495"/>
                <a:gd name="T2" fmla="*/ 25952 w 139"/>
                <a:gd name="T3" fmla="*/ 33517 h 495"/>
                <a:gd name="T4" fmla="*/ 19350 w 139"/>
                <a:gd name="T5" fmla="*/ 33517 h 495"/>
                <a:gd name="T6" fmla="*/ 19350 w 139"/>
                <a:gd name="T7" fmla="*/ 134406 h 495"/>
                <a:gd name="T8" fmla="*/ 25952 w 139"/>
                <a:gd name="T9" fmla="*/ 134406 h 495"/>
                <a:gd name="T10" fmla="*/ 13331 w 139"/>
                <a:gd name="T11" fmla="*/ 168064 h 495"/>
                <a:gd name="T12" fmla="*/ 0 w 139"/>
                <a:gd name="T13" fmla="*/ 134406 h 495"/>
                <a:gd name="T14" fmla="*/ 6637 w 139"/>
                <a:gd name="T15" fmla="*/ 134406 h 495"/>
                <a:gd name="T16" fmla="*/ 6637 w 139"/>
                <a:gd name="T17" fmla="*/ 33517 h 495"/>
                <a:gd name="T18" fmla="*/ 0 w 139"/>
                <a:gd name="T19" fmla="*/ 33517 h 495"/>
                <a:gd name="T20" fmla="*/ 1333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Freeform 20"/>
            <p:cNvSpPr>
              <a:spLocks/>
            </p:cNvSpPr>
            <p:nvPr/>
          </p:nvSpPr>
          <p:spPr bwMode="auto">
            <a:xfrm>
              <a:off x="5004" y="2632"/>
              <a:ext cx="180" cy="626"/>
            </a:xfrm>
            <a:custGeom>
              <a:avLst/>
              <a:gdLst>
                <a:gd name="T0" fmla="*/ 3423 w 139"/>
                <a:gd name="T1" fmla="*/ 0 h 467"/>
                <a:gd name="T2" fmla="*/ 6704 w 139"/>
                <a:gd name="T3" fmla="*/ 7649 h 467"/>
                <a:gd name="T4" fmla="*/ 5046 w 139"/>
                <a:gd name="T5" fmla="*/ 7649 h 467"/>
                <a:gd name="T6" fmla="*/ 5046 w 139"/>
                <a:gd name="T7" fmla="*/ 30319 h 467"/>
                <a:gd name="T8" fmla="*/ 6704 w 139"/>
                <a:gd name="T9" fmla="*/ 30319 h 467"/>
                <a:gd name="T10" fmla="*/ 3423 w 139"/>
                <a:gd name="T11" fmla="*/ 37847 h 467"/>
                <a:gd name="T12" fmla="*/ 0 w 139"/>
                <a:gd name="T13" fmla="*/ 30319 h 467"/>
                <a:gd name="T14" fmla="*/ 1668 w 139"/>
                <a:gd name="T15" fmla="*/ 30319 h 467"/>
                <a:gd name="T16" fmla="*/ 1668 w 139"/>
                <a:gd name="T17" fmla="*/ 7649 h 467"/>
                <a:gd name="T18" fmla="*/ 0 w 139"/>
                <a:gd name="T19" fmla="*/ 7649 h 467"/>
                <a:gd name="T20" fmla="*/ 3423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Rectangle 21"/>
            <p:cNvSpPr>
              <a:spLocks noChangeArrowheads="1"/>
            </p:cNvSpPr>
            <p:nvPr/>
          </p:nvSpPr>
          <p:spPr bwMode="auto">
            <a:xfrm>
              <a:off x="4368" y="3466"/>
              <a:ext cx="192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5367" name="Group 22"/>
          <p:cNvGrpSpPr>
            <a:grpSpLocks/>
          </p:cNvGrpSpPr>
          <p:nvPr/>
        </p:nvGrpSpPr>
        <p:grpSpPr bwMode="auto">
          <a:xfrm>
            <a:off x="1752600" y="4267200"/>
            <a:ext cx="2133600" cy="785813"/>
            <a:chOff x="1152" y="2625"/>
            <a:chExt cx="1344" cy="495"/>
          </a:xfrm>
        </p:grpSpPr>
        <p:sp>
          <p:nvSpPr>
            <p:cNvPr id="15372" name="AutoShape 23"/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Text Box 24"/>
            <p:cNvSpPr txBox="1">
              <a:spLocks noChangeArrowheads="1"/>
            </p:cNvSpPr>
            <p:nvPr/>
          </p:nvSpPr>
          <p:spPr bwMode="auto">
            <a:xfrm>
              <a:off x="1316" y="262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存储总线</a:t>
              </a:r>
            </a:p>
          </p:txBody>
        </p:sp>
      </p:grpSp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sp>
        <p:nvSpPr>
          <p:cNvPr id="15369" name="AutoShape 2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42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</a:rPr>
              <a:t>改进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：存储总线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——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速度高，只供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CPU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和主存之间传输信息。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</a:rPr>
              <a:t>优点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：提高了传输效率，减轻了系统总线的负担，保留了单总线结构的优点。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E8E80-C09C-4DAF-9FFE-D7736FECC6A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3.2 总线的分类</a:t>
            </a:r>
            <a:endParaRPr lang="en-US" altLang="zh-CN" b="1" smtClean="0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468313" y="2001838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数据传送方式</a:t>
            </a:r>
          </a:p>
        </p:txBody>
      </p:sp>
      <p:sp>
        <p:nvSpPr>
          <p:cNvPr id="16388" name="AutoShape 1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AutoShape 10"/>
          <p:cNvSpPr>
            <a:spLocks/>
          </p:cNvSpPr>
          <p:nvPr/>
        </p:nvSpPr>
        <p:spPr bwMode="auto">
          <a:xfrm>
            <a:off x="2947988" y="1779588"/>
            <a:ext cx="142875" cy="1073150"/>
          </a:xfrm>
          <a:prstGeom prst="leftBrace">
            <a:avLst>
              <a:gd name="adj1" fmla="val 92394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163888" y="1628775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并行传输总线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163888" y="2492375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串行传输总线</a:t>
            </a:r>
          </a:p>
        </p:txBody>
      </p:sp>
      <p:sp>
        <p:nvSpPr>
          <p:cNvPr id="21" name="AutoShape 10"/>
          <p:cNvSpPr>
            <a:spLocks/>
          </p:cNvSpPr>
          <p:nvPr/>
        </p:nvSpPr>
        <p:spPr bwMode="auto">
          <a:xfrm>
            <a:off x="5940425" y="1268413"/>
            <a:ext cx="144463" cy="1152525"/>
          </a:xfrm>
          <a:prstGeom prst="leftBrace">
            <a:avLst>
              <a:gd name="adj1" fmla="val 91415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156325" y="1341438"/>
            <a:ext cx="20875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位、</a:t>
            </a:r>
            <a:r>
              <a:rPr lang="en-US" altLang="zh-CN" sz="2800">
                <a:latin typeface="Times New Roman" pitchFamily="18" charset="0"/>
              </a:rPr>
              <a:t>16</a:t>
            </a:r>
            <a:r>
              <a:rPr lang="zh-CN" altLang="en-US" sz="2800">
                <a:latin typeface="Times New Roman" pitchFamily="18" charset="0"/>
              </a:rPr>
              <a:t>位</a:t>
            </a:r>
            <a:endParaRPr lang="en-US" altLang="zh-CN" sz="28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位、</a:t>
            </a:r>
            <a:r>
              <a:rPr lang="en-US" altLang="zh-CN" sz="2800">
                <a:latin typeface="Times New Roman" pitchFamily="18" charset="0"/>
              </a:rPr>
              <a:t>64</a:t>
            </a:r>
            <a:r>
              <a:rPr lang="zh-CN" altLang="en-US" sz="2800">
                <a:latin typeface="Times New Roman" pitchFamily="18" charset="0"/>
              </a:rPr>
              <a:t>位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39750" y="3644900"/>
            <a:ext cx="23764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总线的</a:t>
            </a:r>
            <a:endParaRPr lang="en-US" altLang="zh-CN" sz="28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使用范围</a:t>
            </a:r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>
            <a:off x="2484438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2771775" y="3284538"/>
            <a:ext cx="5256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计算机（包括外设）总线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771775" y="3860800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测控总线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2771775" y="4365625"/>
            <a:ext cx="3352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网络通信总线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468313" y="5541963"/>
            <a:ext cx="23749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连接部件</a:t>
            </a:r>
          </a:p>
        </p:txBody>
      </p:sp>
      <p:sp>
        <p:nvSpPr>
          <p:cNvPr id="31" name="AutoShape 10"/>
          <p:cNvSpPr>
            <a:spLocks/>
          </p:cNvSpPr>
          <p:nvPr/>
        </p:nvSpPr>
        <p:spPr bwMode="auto">
          <a:xfrm>
            <a:off x="2411413" y="51816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700338" y="5208588"/>
            <a:ext cx="52562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片内总线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700338" y="5757863"/>
            <a:ext cx="3352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系统总线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700338" y="6289675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通信总线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16A64-3463-4BBB-A6DD-B1DB920F23E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  <p:bldP spid="18" grpId="0" animBg="1"/>
      <p:bldP spid="19" grpId="0" autoUpdateAnimBg="0"/>
      <p:bldP spid="20" grpId="0" autoUpdateAnimBg="0"/>
      <p:bldP spid="21" grpId="0" animBg="1"/>
      <p:bldP spid="22" grpId="0" autoUpdateAnimBg="0"/>
      <p:bldP spid="23" grpId="0" autoUpdateAnimBg="0"/>
      <p:bldP spid="24" grpId="0" animBg="1"/>
      <p:bldP spid="25" grpId="0" autoUpdateAnimBg="0"/>
      <p:bldP spid="26" grpId="0" autoUpdateAnimBg="0"/>
      <p:bldP spid="29" grpId="0" autoUpdateAnimBg="0"/>
      <p:bldP spid="30" grpId="0" autoUpdateAnimBg="0"/>
      <p:bldP spid="31" grpId="0" animBg="1"/>
      <p:bldP spid="32" grpId="0" autoUpdateAnimBg="0"/>
      <p:bldP spid="33" grpId="0" autoUpdateAnimBg="0"/>
      <p:bldP spid="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3.2 总线的分类</a:t>
            </a:r>
            <a:endParaRPr lang="en-US" altLang="zh-CN" b="1" smtClean="0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04800" y="149225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1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片内总线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048000" y="15525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芯片内部 </a:t>
            </a:r>
            <a:r>
              <a:rPr lang="zh-CN" altLang="en-US" sz="2800">
                <a:latin typeface="Times New Roman" pitchFamily="18" charset="0"/>
              </a:rPr>
              <a:t>的总线</a:t>
            </a:r>
          </a:p>
        </p:txBody>
      </p:sp>
      <p:sp>
        <p:nvSpPr>
          <p:cNvPr id="17413" name="AutoShape 1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900113" y="2420938"/>
            <a:ext cx="74168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CPU</a:t>
            </a:r>
            <a:r>
              <a:rPr lang="zh-CN" altLang="en-US" sz="3200">
                <a:latin typeface="Times New Roman" pitchFamily="18" charset="0"/>
              </a:rPr>
              <a:t>芯片内部</a:t>
            </a:r>
            <a:endParaRPr lang="en-US" altLang="zh-CN" sz="320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寄存器与寄存器之间</a:t>
            </a:r>
            <a:endParaRPr lang="en-US" altLang="zh-CN" sz="320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寄存器与算术逻辑单元</a:t>
            </a:r>
            <a:r>
              <a:rPr lang="en-US" altLang="zh-CN" sz="3200">
                <a:latin typeface="Times New Roman" pitchFamily="18" charset="0"/>
              </a:rPr>
              <a:t>ALU</a:t>
            </a:r>
            <a:r>
              <a:rPr lang="zh-CN" altLang="en-US" sz="3200">
                <a:latin typeface="Times New Roman" pitchFamily="18" charset="0"/>
              </a:rPr>
              <a:t>之间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62340-936B-4DBB-9CBA-DE0A63FB640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  <p:bldP spid="160773" grpId="0" autoUpdateAnimBg="0"/>
      <p:bldP spid="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3.2 总线的分类</a:t>
            </a:r>
            <a:endParaRPr lang="en-US" altLang="zh-CN" b="1" smtClean="0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04800" y="1381125"/>
            <a:ext cx="56356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系统总线</a:t>
            </a:r>
            <a:endParaRPr lang="en-US" altLang="zh-CN" sz="36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   </a:t>
            </a:r>
            <a:r>
              <a:rPr lang="zh-CN" altLang="en-US" sz="2800">
                <a:latin typeface="Times New Roman" pitchFamily="18" charset="0"/>
              </a:rPr>
              <a:t>（板级总线、板间总线）</a:t>
            </a:r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373063" y="2636838"/>
            <a:ext cx="2528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）</a:t>
            </a:r>
            <a:r>
              <a:rPr lang="zh-CN" altLang="en-US" sz="2800">
                <a:solidFill>
                  <a:srgbClr val="FF6600"/>
                </a:solidFill>
                <a:latin typeface="Times New Roman" pitchFamily="18" charset="0"/>
              </a:rPr>
              <a:t>数据总线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1331913" y="3284538"/>
            <a:ext cx="7812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双向</a:t>
            </a:r>
            <a:r>
              <a:rPr lang="zh-CN" altLang="en-US" sz="2800">
                <a:latin typeface="Times New Roman" pitchFamily="18" charset="0"/>
              </a:rPr>
              <a:t>  位数（宽度）与机器字长、存储字长有关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3048000" y="1443038"/>
            <a:ext cx="6096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计算机各部件之间 </a:t>
            </a:r>
            <a:r>
              <a:rPr lang="zh-CN" altLang="en-US" sz="2800">
                <a:latin typeface="Times New Roman" pitchFamily="18" charset="0"/>
              </a:rPr>
              <a:t>的信息传输线 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18439" name="AutoShape 1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480175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684213" y="4005263"/>
            <a:ext cx="82089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例如：数据总线的宽度是</a:t>
            </a:r>
            <a:r>
              <a:rPr lang="en-US" altLang="zh-CN" sz="2800">
                <a:latin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位，指令字长是</a:t>
            </a:r>
            <a:r>
              <a:rPr lang="en-US" altLang="zh-CN" sz="2800">
                <a:latin typeface="Times New Roman" pitchFamily="18" charset="0"/>
              </a:rPr>
              <a:t>16</a:t>
            </a:r>
            <a:r>
              <a:rPr lang="zh-CN" altLang="en-US" sz="2800">
                <a:latin typeface="Times New Roman" pitchFamily="18" charset="0"/>
              </a:rPr>
              <a:t>位，则</a:t>
            </a:r>
            <a:r>
              <a:rPr lang="en-US" altLang="zh-CN" sz="2800">
                <a:latin typeface="Times New Roman" pitchFamily="18" charset="0"/>
              </a:rPr>
              <a:t>CPU</a:t>
            </a:r>
            <a:r>
              <a:rPr lang="zh-CN" altLang="en-US" sz="2800">
                <a:latin typeface="Times New Roman" pitchFamily="18" charset="0"/>
              </a:rPr>
              <a:t>在取指令阶段需要访问几次主存？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308850" y="4633913"/>
            <a:ext cx="935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次</a:t>
            </a: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1835150" y="5805488"/>
            <a:ext cx="5754688" cy="511175"/>
          </a:xfrm>
          <a:prstGeom prst="wedgeRoundRectCallout">
            <a:avLst>
              <a:gd name="adj1" fmla="val -43907"/>
              <a:gd name="adj2" fmla="val -19750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数据总线是衡量系统性能的一个重要参数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2610F-EA1C-47FD-AD01-F53F7AF84CA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utoUpdateAnimBg="0"/>
      <p:bldP spid="19460" grpId="0"/>
      <p:bldP spid="160779" grpId="0" autoUpdateAnimBg="0"/>
      <p:bldP spid="160782" grpId="0" autoUpdateAnimBg="0"/>
      <p:bldP spid="19464" grpId="0"/>
      <p:bldP spid="19465" grpId="0"/>
      <p:bldP spid="2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3.2 总线的分类</a:t>
            </a:r>
            <a:endParaRPr lang="en-US" altLang="zh-CN" b="1" smtClean="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04800" y="1381125"/>
            <a:ext cx="56356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系统总线</a:t>
            </a:r>
            <a:endParaRPr lang="en-US" altLang="zh-CN" sz="36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   </a:t>
            </a:r>
            <a:r>
              <a:rPr lang="zh-CN" altLang="en-US" sz="2800">
                <a:latin typeface="Times New Roman" pitchFamily="18" charset="0"/>
              </a:rPr>
              <a:t>（板级总线、板间总线）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323850" y="2617788"/>
            <a:ext cx="252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）</a:t>
            </a:r>
            <a:r>
              <a:rPr lang="zh-CN" altLang="en-US" sz="2800">
                <a:solidFill>
                  <a:srgbClr val="FF6600"/>
                </a:solidFill>
                <a:latin typeface="Times New Roman" pitchFamily="18" charset="0"/>
              </a:rPr>
              <a:t>地址总线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1331913" y="3265488"/>
            <a:ext cx="7812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单向</a:t>
            </a:r>
            <a:r>
              <a:rPr lang="zh-CN" altLang="en-US" sz="2800">
                <a:latin typeface="Times New Roman" pitchFamily="18" charset="0"/>
              </a:rPr>
              <a:t>  位数（宽度）与存储地址、 </a:t>
            </a:r>
            <a:r>
              <a:rPr lang="en-US" altLang="zh-CN" sz="2800">
                <a:latin typeface="Times New Roman" pitchFamily="18" charset="0"/>
              </a:rPr>
              <a:t>I/O</a:t>
            </a:r>
            <a:r>
              <a:rPr lang="zh-CN" altLang="en-US" sz="2800">
                <a:latin typeface="Times New Roman" pitchFamily="18" charset="0"/>
              </a:rPr>
              <a:t>地址有关</a:t>
            </a:r>
          </a:p>
        </p:txBody>
      </p:sp>
      <p:sp>
        <p:nvSpPr>
          <p:cNvPr id="19462" name="Text Box 14"/>
          <p:cNvSpPr txBox="1">
            <a:spLocks noChangeArrowheads="1"/>
          </p:cNvSpPr>
          <p:nvPr/>
        </p:nvSpPr>
        <p:spPr bwMode="auto">
          <a:xfrm>
            <a:off x="3048000" y="1443038"/>
            <a:ext cx="6096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计算机各部件之间 </a:t>
            </a:r>
            <a:r>
              <a:rPr lang="zh-CN" altLang="en-US" sz="2800">
                <a:latin typeface="Times New Roman" pitchFamily="18" charset="0"/>
              </a:rPr>
              <a:t>的信息传输线 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19463" name="AutoShape 1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480175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39750" y="4573588"/>
            <a:ext cx="82089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例如：地址总线</a:t>
            </a:r>
            <a:r>
              <a:rPr lang="en-US" altLang="zh-CN" sz="2800">
                <a:latin typeface="Times New Roman" pitchFamily="18" charset="0"/>
              </a:rPr>
              <a:t>20</a:t>
            </a:r>
            <a:r>
              <a:rPr lang="zh-CN" altLang="en-US" sz="2800">
                <a:latin typeface="Times New Roman" pitchFamily="18" charset="0"/>
              </a:rPr>
              <a:t>根，则对应的存储单元多少个？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867400" y="5202238"/>
            <a:ext cx="2233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的</a:t>
            </a:r>
            <a:r>
              <a:rPr lang="en-US" altLang="zh-CN" sz="2800">
                <a:latin typeface="Times New Roman" pitchFamily="18" charset="0"/>
              </a:rPr>
              <a:t>20</a:t>
            </a:r>
            <a:r>
              <a:rPr lang="zh-CN" altLang="en-US" sz="2800">
                <a:latin typeface="Times New Roman" pitchFamily="18" charset="0"/>
              </a:rPr>
              <a:t>次方</a:t>
            </a: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2195513" y="5797550"/>
            <a:ext cx="5445125" cy="511175"/>
          </a:xfrm>
          <a:prstGeom prst="wedgeRoundRectCallout">
            <a:avLst>
              <a:gd name="adj1" fmla="val -44898"/>
              <a:gd name="adj2" fmla="val -16767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地址总线的位数与存储单元的个数有关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46F95-5315-4CA4-8D06-2025E30119F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31913" y="3770313"/>
            <a:ext cx="78120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例如：</a:t>
            </a:r>
            <a:r>
              <a:rPr lang="en-US" altLang="zh-CN" sz="2800">
                <a:latin typeface="Times New Roman" pitchFamily="18" charset="0"/>
              </a:rPr>
              <a:t>CPU</a:t>
            </a:r>
            <a:r>
              <a:rPr lang="zh-CN" altLang="en-US" sz="2800">
                <a:latin typeface="Times New Roman" pitchFamily="18" charset="0"/>
              </a:rPr>
              <a:t>读数据、</a:t>
            </a:r>
            <a:r>
              <a:rPr lang="en-US" altLang="zh-CN" sz="2800">
                <a:latin typeface="Times New Roman" pitchFamily="18" charset="0"/>
              </a:rPr>
              <a:t>CPU</a:t>
            </a:r>
            <a:r>
              <a:rPr lang="zh-CN" altLang="en-US" sz="2800">
                <a:latin typeface="Times New Roman" pitchFamily="18" charset="0"/>
              </a:rPr>
              <a:t>向外部设备输出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160780" grpId="0" autoUpdateAnimBg="0"/>
      <p:bldP spid="20488" grpId="0"/>
      <p:bldP spid="20489" grpId="0"/>
      <p:bldP spid="21" grpId="0" animBg="1" autoUpdateAnimBg="0"/>
      <p:bldP spid="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3.2 总线的分类</a:t>
            </a:r>
            <a:endParaRPr lang="en-US" altLang="zh-CN" b="1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04800" y="1196975"/>
            <a:ext cx="56356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系统总线</a:t>
            </a:r>
            <a:endParaRPr lang="en-US" altLang="zh-CN" sz="36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   </a:t>
            </a:r>
            <a:r>
              <a:rPr lang="zh-CN" altLang="en-US" sz="2800">
                <a:latin typeface="Times New Roman" pitchFamily="18" charset="0"/>
              </a:rPr>
              <a:t>（板级总线、板间总线）</a:t>
            </a:r>
          </a:p>
        </p:txBody>
      </p:sp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0" y="2349500"/>
            <a:ext cx="853281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）</a:t>
            </a:r>
            <a:r>
              <a:rPr lang="zh-CN" altLang="en-US" sz="2800">
                <a:solidFill>
                  <a:srgbClr val="FF6600"/>
                </a:solidFill>
                <a:latin typeface="Times New Roman" pitchFamily="18" charset="0"/>
              </a:rPr>
              <a:t>控制总线</a:t>
            </a:r>
            <a:r>
              <a:rPr lang="en-US" altLang="zh-CN" sz="2800">
                <a:latin typeface="Times New Roman" pitchFamily="18" charset="0"/>
              </a:rPr>
              <a:t>——</a:t>
            </a:r>
            <a:r>
              <a:rPr lang="zh-CN" altLang="en-US" sz="2800">
                <a:latin typeface="Times New Roman" pitchFamily="18" charset="0"/>
              </a:rPr>
              <a:t>发出控制信号的传输线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3125788" y="441642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有出  有入</a:t>
            </a:r>
          </a:p>
        </p:txBody>
      </p:sp>
      <p:sp>
        <p:nvSpPr>
          <p:cNvPr id="20486" name="Text Box 14"/>
          <p:cNvSpPr txBox="1">
            <a:spLocks noChangeArrowheads="1"/>
          </p:cNvSpPr>
          <p:nvPr/>
        </p:nvSpPr>
        <p:spPr bwMode="auto">
          <a:xfrm>
            <a:off x="3048000" y="1258888"/>
            <a:ext cx="6096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计算机各部件之间 </a:t>
            </a:r>
            <a:r>
              <a:rPr lang="zh-CN" altLang="en-US" sz="2800">
                <a:latin typeface="Times New Roman" pitchFamily="18" charset="0"/>
              </a:rPr>
              <a:t>的信息传输线 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160783" name="AutoShape 15"/>
          <p:cNvSpPr>
            <a:spLocks noChangeArrowheads="1"/>
          </p:cNvSpPr>
          <p:nvPr/>
        </p:nvSpPr>
        <p:spPr bwMode="auto">
          <a:xfrm>
            <a:off x="4421188" y="5181600"/>
            <a:ext cx="3175000" cy="911225"/>
          </a:xfrm>
          <a:prstGeom prst="wedgeRoundRectCallout">
            <a:avLst>
              <a:gd name="adj1" fmla="val -65546"/>
              <a:gd name="adj2" fmla="val -8188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存储器读、存储器写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总线允许、中断确认</a:t>
            </a:r>
          </a:p>
        </p:txBody>
      </p:sp>
      <p:sp>
        <p:nvSpPr>
          <p:cNvPr id="160784" name="AutoShape 16"/>
          <p:cNvSpPr>
            <a:spLocks noChangeArrowheads="1"/>
          </p:cNvSpPr>
          <p:nvPr/>
        </p:nvSpPr>
        <p:spPr bwMode="auto">
          <a:xfrm>
            <a:off x="763588" y="5422900"/>
            <a:ext cx="3175000" cy="517525"/>
          </a:xfrm>
          <a:prstGeom prst="wedgeRoundRectCallout">
            <a:avLst>
              <a:gd name="adj1" fmla="val 54236"/>
              <a:gd name="adj2" fmla="val -17006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中断请求、总线请求</a:t>
            </a:r>
          </a:p>
        </p:txBody>
      </p:sp>
      <p:sp>
        <p:nvSpPr>
          <p:cNvPr id="20489" name="AutoShape 1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480175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58AA3-4B24-4341-8C40-D8BAF32F169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55650" y="3068638"/>
            <a:ext cx="7561263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一根控制线的传输是单向的；</a:t>
            </a:r>
            <a:endParaRPr lang="en-US" altLang="zh-CN" sz="2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但对于控制总线来说，又可以看做是双向的。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160781" grpId="0" autoUpdateAnimBg="0"/>
      <p:bldP spid="160783" grpId="0" animBg="1"/>
      <p:bldP spid="160784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9"/>
          <p:cNvSpPr txBox="1">
            <a:spLocks noChangeArrowheads="1"/>
          </p:cNvSpPr>
          <p:nvPr/>
        </p:nvSpPr>
        <p:spPr bwMode="auto">
          <a:xfrm>
            <a:off x="0" y="150813"/>
            <a:ext cx="9144000" cy="637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）控制总线常用的控制信号：</a:t>
            </a:r>
            <a:endParaRPr lang="en-US" altLang="zh-CN" sz="28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latin typeface="Times New Roman" pitchFamily="18" charset="0"/>
              </a:rPr>
              <a:t>    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时钟</a:t>
            </a:r>
            <a:r>
              <a:rPr lang="zh-CN" altLang="en-US" sz="2600">
                <a:latin typeface="Times New Roman" pitchFamily="18" charset="0"/>
              </a:rPr>
              <a:t>：用来同步各种操作。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latin typeface="Times New Roman" pitchFamily="18" charset="0"/>
              </a:rPr>
              <a:t>    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复位</a:t>
            </a:r>
            <a:r>
              <a:rPr lang="zh-CN" altLang="en-US" sz="2600">
                <a:latin typeface="Times New Roman" pitchFamily="18" charset="0"/>
              </a:rPr>
              <a:t>：初始化所有部件。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latin typeface="Times New Roman" pitchFamily="18" charset="0"/>
              </a:rPr>
              <a:t>    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总线请求</a:t>
            </a:r>
            <a:r>
              <a:rPr lang="zh-CN" altLang="en-US" sz="2600">
                <a:latin typeface="Times New Roman" pitchFamily="18" charset="0"/>
              </a:rPr>
              <a:t>：表示某部件需获得总线使用权。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latin typeface="Times New Roman" pitchFamily="18" charset="0"/>
              </a:rPr>
              <a:t>    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总线允许</a:t>
            </a:r>
            <a:r>
              <a:rPr lang="zh-CN" altLang="en-US" sz="2600">
                <a:latin typeface="Times New Roman" pitchFamily="18" charset="0"/>
              </a:rPr>
              <a:t>：表示需要获得总线使用权的部件已获得了控制权。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latin typeface="Times New Roman" pitchFamily="18" charset="0"/>
              </a:rPr>
              <a:t>    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中断请求</a:t>
            </a:r>
            <a:r>
              <a:rPr lang="zh-CN" altLang="en-US" sz="2600">
                <a:latin typeface="Times New Roman" pitchFamily="18" charset="0"/>
              </a:rPr>
              <a:t>：表示某部件提出中断请求。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latin typeface="Times New Roman" pitchFamily="18" charset="0"/>
              </a:rPr>
              <a:t>    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中断响应</a:t>
            </a:r>
            <a:r>
              <a:rPr lang="zh-CN" altLang="en-US" sz="2600">
                <a:latin typeface="Times New Roman" pitchFamily="18" charset="0"/>
              </a:rPr>
              <a:t>：表示中断请求已被接收。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latin typeface="Times New Roman" pitchFamily="18" charset="0"/>
              </a:rPr>
              <a:t>    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存储器写</a:t>
            </a:r>
            <a:r>
              <a:rPr lang="zh-CN" altLang="en-US" sz="2600">
                <a:latin typeface="Times New Roman" pitchFamily="18" charset="0"/>
              </a:rPr>
              <a:t>：将数据总线上的数据写至存储器指定地址单元内。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latin typeface="Times New Roman" pitchFamily="18" charset="0"/>
              </a:rPr>
              <a:t>    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存储器读</a:t>
            </a:r>
            <a:r>
              <a:rPr lang="zh-CN" altLang="en-US" sz="2600">
                <a:latin typeface="Times New Roman" pitchFamily="18" charset="0"/>
              </a:rPr>
              <a:t>：将指定存储单元中的数据读到数据总线上。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solidFill>
                  <a:srgbClr val="FFFF00"/>
                </a:solidFill>
                <a:latin typeface="Times New Roman" pitchFamily="18" charset="0"/>
              </a:rPr>
              <a:t>    I/O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读</a:t>
            </a:r>
            <a:r>
              <a:rPr lang="zh-CN" altLang="en-US" sz="2600">
                <a:latin typeface="Times New Roman" pitchFamily="18" charset="0"/>
              </a:rPr>
              <a:t>：从指定的</a:t>
            </a:r>
            <a:r>
              <a:rPr lang="en-US" altLang="zh-CN" sz="2600">
                <a:latin typeface="Times New Roman" pitchFamily="18" charset="0"/>
              </a:rPr>
              <a:t>I/O</a:t>
            </a:r>
            <a:r>
              <a:rPr lang="zh-CN" altLang="en-US" sz="2600">
                <a:latin typeface="Times New Roman" pitchFamily="18" charset="0"/>
              </a:rPr>
              <a:t>端口将数据读到数据总线上。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solidFill>
                  <a:srgbClr val="FFFF00"/>
                </a:solidFill>
                <a:latin typeface="Times New Roman" pitchFamily="18" charset="0"/>
              </a:rPr>
              <a:t>    I/O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写</a:t>
            </a:r>
            <a:r>
              <a:rPr lang="zh-CN" altLang="en-US" sz="2600">
                <a:latin typeface="Times New Roman" pitchFamily="18" charset="0"/>
              </a:rPr>
              <a:t>：将数据总线上的数据输出到指定的</a:t>
            </a:r>
            <a:r>
              <a:rPr lang="en-US" altLang="zh-CN" sz="2600">
                <a:latin typeface="Times New Roman" pitchFamily="18" charset="0"/>
              </a:rPr>
              <a:t>I/O</a:t>
            </a:r>
            <a:r>
              <a:rPr lang="zh-CN" altLang="en-US" sz="2600">
                <a:latin typeface="Times New Roman" pitchFamily="18" charset="0"/>
              </a:rPr>
              <a:t>端口内。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600">
                <a:latin typeface="Times New Roman" pitchFamily="18" charset="0"/>
              </a:rPr>
              <a:t>    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传输响应</a:t>
            </a:r>
            <a:r>
              <a:rPr lang="zh-CN" altLang="en-US" sz="2600">
                <a:latin typeface="Times New Roman" pitchFamily="18" charset="0"/>
              </a:rPr>
              <a:t>：表示数据已被接收，或已将数据送至数据总线上</a:t>
            </a:r>
          </a:p>
        </p:txBody>
      </p:sp>
      <p:sp>
        <p:nvSpPr>
          <p:cNvPr id="21507" name="AutoShape 1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480175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36214-272D-49AE-9E17-09E768E1025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69913" y="685800"/>
            <a:ext cx="3163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通信总线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694113" y="4703763"/>
            <a:ext cx="2317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串行通信总线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694113" y="5646738"/>
            <a:ext cx="2317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并行通信总线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516063" y="5083175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传输方式</a:t>
            </a:r>
          </a:p>
        </p:txBody>
      </p:sp>
      <p:sp>
        <p:nvSpPr>
          <p:cNvPr id="161798" name="AutoShape 6"/>
          <p:cNvSpPr>
            <a:spLocks/>
          </p:cNvSpPr>
          <p:nvPr/>
        </p:nvSpPr>
        <p:spPr bwMode="auto">
          <a:xfrm>
            <a:off x="3421063" y="4870450"/>
            <a:ext cx="273050" cy="1066800"/>
          </a:xfrm>
          <a:prstGeom prst="leftBrace">
            <a:avLst>
              <a:gd name="adj1" fmla="val 39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3.2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250825" y="1581150"/>
            <a:ext cx="8605838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   用于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计算机系统之间</a:t>
            </a:r>
            <a:r>
              <a:rPr lang="zh-CN" altLang="en-US" sz="2800">
                <a:latin typeface="Times New Roman" pitchFamily="18" charset="0"/>
              </a:rPr>
              <a:t> 或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计算机系统与其他系统</a:t>
            </a:r>
            <a:r>
              <a:rPr lang="zh-CN" altLang="en-US" sz="2800">
                <a:latin typeface="Times New Roman" pitchFamily="18" charset="0"/>
              </a:rPr>
              <a:t>（如控制仪表、移动通信等）之间的通信。</a:t>
            </a:r>
            <a:endParaRPr lang="en-US" altLang="zh-CN" sz="280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          </a:t>
            </a:r>
            <a:r>
              <a:rPr lang="zh-CN" altLang="en-US" sz="2800">
                <a:latin typeface="Times New Roman" pitchFamily="18" charset="0"/>
              </a:rPr>
              <a:t>由于外部连接、距离远近、速度快慢、工作方式等原因，使得通信总线的差别极大，分类多种。</a:t>
            </a:r>
          </a:p>
        </p:txBody>
      </p:sp>
      <p:sp>
        <p:nvSpPr>
          <p:cNvPr id="22537" name="AutoShape 1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5CD0A-E9BC-4C49-8CC3-478BA73FA11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utoUpdateAnimBg="0"/>
      <p:bldP spid="161797" grpId="0" autoUpdateAnimBg="0"/>
      <p:bldP spid="16179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-23813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3.3 总线特性及性能指标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76388" y="3117850"/>
            <a:ext cx="1503362" cy="2903538"/>
            <a:chOff x="528" y="1392"/>
            <a:chExt cx="773" cy="2269"/>
          </a:xfrm>
        </p:grpSpPr>
        <p:sp>
          <p:nvSpPr>
            <p:cNvPr id="23587" name="Rectangle 4"/>
            <p:cNvSpPr>
              <a:spLocks noChangeArrowheads="1"/>
            </p:cNvSpPr>
            <p:nvPr/>
          </p:nvSpPr>
          <p:spPr bwMode="auto">
            <a:xfrm>
              <a:off x="711" y="1659"/>
              <a:ext cx="40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Rectangle 5"/>
            <p:cNvSpPr>
              <a:spLocks noChangeArrowheads="1"/>
            </p:cNvSpPr>
            <p:nvPr/>
          </p:nvSpPr>
          <p:spPr bwMode="auto">
            <a:xfrm>
              <a:off x="672" y="1392"/>
              <a:ext cx="3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rgbClr val="EBF010"/>
                  </a:solidFill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23589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4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pitchFamily="18" charset="0"/>
              </a:endParaRPr>
            </a:p>
          </p:txBody>
        </p:sp>
        <p:grpSp>
          <p:nvGrpSpPr>
            <p:cNvPr id="23590" name="Group 7"/>
            <p:cNvGrpSpPr>
              <a:grpSpLocks/>
            </p:cNvGrpSpPr>
            <p:nvPr/>
          </p:nvGrpSpPr>
          <p:grpSpPr bwMode="auto"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23592" name="Freeform 8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Freeform 9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91" name="Line 10"/>
            <p:cNvSpPr>
              <a:spLocks noChangeShapeType="1"/>
            </p:cNvSpPr>
            <p:nvPr/>
          </p:nvSpPr>
          <p:spPr bwMode="auto">
            <a:xfrm>
              <a:off x="843" y="2064"/>
              <a:ext cx="161" cy="288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640138" y="3035300"/>
            <a:ext cx="1284287" cy="2965450"/>
            <a:chOff x="1440" y="1344"/>
            <a:chExt cx="660" cy="2317"/>
          </a:xfrm>
        </p:grpSpPr>
        <p:grpSp>
          <p:nvGrpSpPr>
            <p:cNvPr id="23580" name="Group 12"/>
            <p:cNvGrpSpPr>
              <a:grpSpLocks/>
            </p:cNvGrpSpPr>
            <p:nvPr/>
          </p:nvGrpSpPr>
          <p:grpSpPr bwMode="auto"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23585" name="Freeform 13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Freeform 14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1" name="Rectangle 15"/>
            <p:cNvSpPr>
              <a:spLocks noChangeArrowheads="1"/>
            </p:cNvSpPr>
            <p:nvPr/>
          </p:nvSpPr>
          <p:spPr bwMode="auto">
            <a:xfrm>
              <a:off x="1584" y="1679"/>
              <a:ext cx="40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Rectangle 16"/>
            <p:cNvSpPr>
              <a:spLocks noChangeArrowheads="1"/>
            </p:cNvSpPr>
            <p:nvPr/>
          </p:nvSpPr>
          <p:spPr bwMode="auto">
            <a:xfrm>
              <a:off x="1584" y="1344"/>
              <a:ext cx="3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23583" name="Rectangle 17"/>
            <p:cNvSpPr>
              <a:spLocks noChangeArrowheads="1"/>
            </p:cNvSpPr>
            <p:nvPr/>
          </p:nvSpPr>
          <p:spPr bwMode="auto">
            <a:xfrm>
              <a:off x="1440" y="1661"/>
              <a:ext cx="4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pitchFamily="18" charset="0"/>
              </a:endParaRPr>
            </a:p>
          </p:txBody>
        </p:sp>
        <p:sp>
          <p:nvSpPr>
            <p:cNvPr id="23584" name="Line 18"/>
            <p:cNvSpPr>
              <a:spLocks noChangeShapeType="1"/>
            </p:cNvSpPr>
            <p:nvPr/>
          </p:nvSpPr>
          <p:spPr bwMode="auto">
            <a:xfrm>
              <a:off x="1649" y="2067"/>
              <a:ext cx="161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603875" y="2997200"/>
            <a:ext cx="1157288" cy="2989263"/>
            <a:chOff x="3571" y="1383"/>
            <a:chExt cx="857" cy="2336"/>
          </a:xfrm>
        </p:grpSpPr>
        <p:grpSp>
          <p:nvGrpSpPr>
            <p:cNvPr id="23573" name="Group 20"/>
            <p:cNvGrpSpPr>
              <a:grpSpLocks/>
            </p:cNvGrpSpPr>
            <p:nvPr/>
          </p:nvGrpSpPr>
          <p:grpSpPr bwMode="auto"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23578" name="Freeform 21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1621"/>
                  <a:gd name="T17" fmla="*/ 457 w 457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Freeform 22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1621"/>
                  <a:gd name="T17" fmla="*/ 457 w 457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4" name="Rectangle 23"/>
            <p:cNvSpPr>
              <a:spLocks noChangeArrowheads="1"/>
            </p:cNvSpPr>
            <p:nvPr/>
          </p:nvSpPr>
          <p:spPr bwMode="auto">
            <a:xfrm>
              <a:off x="3731" y="1740"/>
              <a:ext cx="58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Rectangle 24"/>
            <p:cNvSpPr>
              <a:spLocks noChangeArrowheads="1"/>
            </p:cNvSpPr>
            <p:nvPr/>
          </p:nvSpPr>
          <p:spPr bwMode="auto">
            <a:xfrm>
              <a:off x="3696" y="1383"/>
              <a:ext cx="3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rgbClr val="EBF010"/>
                  </a:solidFill>
                  <a:latin typeface="Times New Roman" pitchFamily="18" charset="0"/>
                </a:rPr>
                <a:t>I/O</a:t>
              </a:r>
            </a:p>
          </p:txBody>
        </p:sp>
        <p:sp>
          <p:nvSpPr>
            <p:cNvPr id="23576" name="Rectangle 25"/>
            <p:cNvSpPr>
              <a:spLocks noChangeArrowheads="1"/>
            </p:cNvSpPr>
            <p:nvPr/>
          </p:nvSpPr>
          <p:spPr bwMode="auto">
            <a:xfrm>
              <a:off x="3571" y="1690"/>
              <a:ext cx="56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插板</a:t>
              </a:r>
              <a:endParaRPr lang="zh-CN" altLang="en-US" sz="2800">
                <a:solidFill>
                  <a:srgbClr val="EBF010"/>
                </a:solidFill>
                <a:latin typeface="Times New Roman" pitchFamily="18" charset="0"/>
              </a:endParaRPr>
            </a:p>
          </p:txBody>
        </p:sp>
        <p:sp>
          <p:nvSpPr>
            <p:cNvPr id="23577" name="Line 26"/>
            <p:cNvSpPr>
              <a:spLocks noChangeShapeType="1"/>
            </p:cNvSpPr>
            <p:nvPr/>
          </p:nvSpPr>
          <p:spPr bwMode="auto">
            <a:xfrm>
              <a:off x="3787" y="2125"/>
              <a:ext cx="233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8" name="Text Box 27"/>
          <p:cNvSpPr txBox="1">
            <a:spLocks noChangeArrowheads="1"/>
          </p:cNvSpPr>
          <p:nvPr/>
        </p:nvSpPr>
        <p:spPr bwMode="auto">
          <a:xfrm>
            <a:off x="468313" y="1058863"/>
            <a:ext cx="5280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一、总线结构的物理实现</a:t>
            </a:r>
          </a:p>
        </p:txBody>
      </p:sp>
      <p:sp>
        <p:nvSpPr>
          <p:cNvPr id="23559" name="AutoShape 3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495300" y="5083175"/>
            <a:ext cx="7677150" cy="866775"/>
            <a:chOff x="340" y="3138"/>
            <a:chExt cx="5174" cy="595"/>
          </a:xfrm>
        </p:grpSpPr>
        <p:grpSp>
          <p:nvGrpSpPr>
            <p:cNvPr id="23564" name="Group 49"/>
            <p:cNvGrpSpPr>
              <a:grpSpLocks/>
            </p:cNvGrpSpPr>
            <p:nvPr/>
          </p:nvGrpSpPr>
          <p:grpSpPr bwMode="auto">
            <a:xfrm>
              <a:off x="340" y="3138"/>
              <a:ext cx="4879" cy="595"/>
              <a:chOff x="340" y="3138"/>
              <a:chExt cx="4879" cy="595"/>
            </a:xfrm>
          </p:grpSpPr>
          <p:sp>
            <p:nvSpPr>
              <p:cNvPr id="23566" name="Line 29"/>
              <p:cNvSpPr>
                <a:spLocks noChangeShapeType="1"/>
              </p:cNvSpPr>
              <p:nvPr/>
            </p:nvSpPr>
            <p:spPr bwMode="auto">
              <a:xfrm>
                <a:off x="499" y="3732"/>
                <a:ext cx="4050" cy="1"/>
              </a:xfrm>
              <a:prstGeom prst="line">
                <a:avLst/>
              </a:prstGeom>
              <a:noFill/>
              <a:ln w="20638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Text Box 30"/>
              <p:cNvSpPr txBox="1">
                <a:spLocks noChangeArrowheads="1"/>
              </p:cNvSpPr>
              <p:nvPr/>
            </p:nvSpPr>
            <p:spPr bwMode="auto">
              <a:xfrm>
                <a:off x="340" y="3155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EBF010"/>
                    </a:solidFill>
                    <a:latin typeface="Times New Roman" pitchFamily="18" charset="0"/>
                  </a:rPr>
                  <a:t>BUS</a:t>
                </a:r>
              </a:p>
            </p:txBody>
          </p:sp>
          <p:sp>
            <p:nvSpPr>
              <p:cNvPr id="23568" name="Line 31"/>
              <p:cNvSpPr>
                <a:spLocks noChangeShapeType="1"/>
              </p:cNvSpPr>
              <p:nvPr/>
            </p:nvSpPr>
            <p:spPr bwMode="auto">
              <a:xfrm>
                <a:off x="1150" y="3143"/>
                <a:ext cx="4069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9" name="Line 32"/>
              <p:cNvSpPr>
                <a:spLocks noChangeShapeType="1"/>
              </p:cNvSpPr>
              <p:nvPr/>
            </p:nvSpPr>
            <p:spPr bwMode="auto">
              <a:xfrm>
                <a:off x="942" y="3335"/>
                <a:ext cx="4056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0" name="Line 33"/>
              <p:cNvSpPr>
                <a:spLocks noChangeShapeType="1"/>
              </p:cNvSpPr>
              <p:nvPr/>
            </p:nvSpPr>
            <p:spPr bwMode="auto">
              <a:xfrm>
                <a:off x="734" y="3527"/>
                <a:ext cx="4047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1" name="Line 34"/>
              <p:cNvSpPr>
                <a:spLocks noChangeShapeType="1"/>
              </p:cNvSpPr>
              <p:nvPr/>
            </p:nvSpPr>
            <p:spPr bwMode="auto">
              <a:xfrm flipH="1">
                <a:off x="489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2" name="Line 35"/>
              <p:cNvSpPr>
                <a:spLocks noChangeShapeType="1"/>
              </p:cNvSpPr>
              <p:nvPr/>
            </p:nvSpPr>
            <p:spPr bwMode="auto">
              <a:xfrm flipH="1">
                <a:off x="4542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65" name="Text Box 46"/>
            <p:cNvSpPr txBox="1">
              <a:spLocks noChangeArrowheads="1"/>
            </p:cNvSpPr>
            <p:nvPr/>
          </p:nvSpPr>
          <p:spPr bwMode="auto">
            <a:xfrm>
              <a:off x="5012" y="327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EBF010"/>
                  </a:solidFill>
                  <a:latin typeface="Times New Roman" pitchFamily="18" charset="0"/>
                </a:rPr>
                <a:t>主板</a:t>
              </a:r>
            </a:p>
          </p:txBody>
        </p:sp>
      </p:grp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87338" y="1755775"/>
            <a:ext cx="8605837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总线就是一组电导线，由许多导线直接印刷在电路板上，延伸到各个部件。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71438" y="6092825"/>
            <a:ext cx="8677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CPU</a:t>
            </a:r>
            <a:r>
              <a:rPr lang="zh-CN" altLang="en-US" sz="2400">
                <a:latin typeface="Times New Roman" pitchFamily="18" charset="0"/>
              </a:rPr>
              <a:t>插槽</a:t>
            </a:r>
            <a:r>
              <a:rPr lang="en-US" altLang="zh-CN" sz="2400">
                <a:latin typeface="Times New Roman" pitchFamily="18" charset="0"/>
              </a:rPr>
              <a:t>—</a:t>
            </a:r>
            <a:r>
              <a:rPr lang="en-US" altLang="zh-CN" sz="2400" b="0">
                <a:latin typeface="Times New Roman" pitchFamily="18" charset="0"/>
              </a:rPr>
              <a:t>Socket</a:t>
            </a:r>
            <a:r>
              <a:rPr lang="zh-CN" altLang="en-US" sz="2400" b="0">
                <a:latin typeface="Times New Roman" pitchFamily="18" charset="0"/>
              </a:rPr>
              <a:t>、</a:t>
            </a:r>
            <a:r>
              <a:rPr lang="en-US" altLang="zh-CN" sz="2400" b="0">
                <a:latin typeface="Times New Roman" pitchFamily="18" charset="0"/>
              </a:rPr>
              <a:t>Slot</a:t>
            </a:r>
            <a:r>
              <a:rPr lang="zh-CN" altLang="en-US" sz="2400" b="0">
                <a:latin typeface="Times New Roman" pitchFamily="18" charset="0"/>
              </a:rPr>
              <a:t>；</a:t>
            </a:r>
            <a:r>
              <a:rPr lang="zh-CN" altLang="en-US" sz="2400">
                <a:latin typeface="Times New Roman" pitchFamily="18" charset="0"/>
              </a:rPr>
              <a:t>主存插槽</a:t>
            </a:r>
            <a:r>
              <a:rPr lang="en-US" altLang="zh-CN" sz="2400" b="0">
                <a:latin typeface="Times New Roman" pitchFamily="18" charset="0"/>
              </a:rPr>
              <a:t>—EDO</a:t>
            </a:r>
            <a:r>
              <a:rPr lang="zh-CN" altLang="en-US" sz="2400" b="0">
                <a:latin typeface="Times New Roman" pitchFamily="18" charset="0"/>
              </a:rPr>
              <a:t>、</a:t>
            </a:r>
            <a:r>
              <a:rPr lang="en-US" altLang="zh-CN" sz="2400" b="0">
                <a:latin typeface="Times New Roman" pitchFamily="18" charset="0"/>
              </a:rPr>
              <a:t>SRAM</a:t>
            </a:r>
            <a:r>
              <a:rPr lang="zh-CN" altLang="en-US" sz="2400" b="0">
                <a:latin typeface="Times New Roman" pitchFamily="18" charset="0"/>
              </a:rPr>
              <a:t>、</a:t>
            </a:r>
            <a:r>
              <a:rPr lang="en-US" altLang="zh-CN" sz="2400" b="0">
                <a:latin typeface="Times New Roman" pitchFamily="18" charset="0"/>
              </a:rPr>
              <a:t>DDR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07C4A-4FC0-43F2-9490-4DC925EB01D5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24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26988"/>
            <a:ext cx="72390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3.1  总线的基本概念</a:t>
            </a:r>
            <a:endParaRPr lang="en-US" altLang="zh-CN" b="1" smtClean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93725" y="984250"/>
            <a:ext cx="3856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一、为什么要用总线</a:t>
            </a:r>
          </a:p>
        </p:txBody>
      </p:sp>
      <p:sp>
        <p:nvSpPr>
          <p:cNvPr id="114" name="Text Box 3"/>
          <p:cNvSpPr txBox="1">
            <a:spLocks noChangeArrowheads="1"/>
          </p:cNvSpPr>
          <p:nvPr/>
        </p:nvSpPr>
        <p:spPr bwMode="auto">
          <a:xfrm>
            <a:off x="488950" y="1557338"/>
            <a:ext cx="739457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计算机系统五大部件的连接方式：</a:t>
            </a:r>
            <a:endParaRPr lang="en-US" altLang="zh-CN" sz="280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、分散连接   </a:t>
            </a:r>
            <a:r>
              <a:rPr lang="en-US" altLang="zh-CN" sz="2800">
                <a:latin typeface="Times New Roman" pitchFamily="18" charset="0"/>
              </a:rPr>
              <a:t>—   </a:t>
            </a:r>
            <a:r>
              <a:rPr lang="zh-CN" altLang="en-US" sz="2800">
                <a:latin typeface="Times New Roman" pitchFamily="18" charset="0"/>
              </a:rPr>
              <a:t>各部件之间使用单独的连线</a:t>
            </a: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582613" y="2997200"/>
            <a:ext cx="7805737" cy="3509963"/>
            <a:chOff x="288" y="1253"/>
            <a:chExt cx="4917" cy="2211"/>
          </a:xfrm>
        </p:grpSpPr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Rectangle 7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存储器</a:t>
              </a:r>
            </a:p>
          </p:txBody>
        </p:sp>
        <p:sp>
          <p:nvSpPr>
            <p:cNvPr id="6154" name="Rectangle 8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Rectangle 9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输入设备</a:t>
              </a:r>
            </a:p>
          </p:txBody>
        </p:sp>
        <p:sp>
          <p:nvSpPr>
            <p:cNvPr id="6156" name="Rectangle 62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Rectangle 63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运算器</a:t>
              </a:r>
            </a:p>
          </p:txBody>
        </p:sp>
        <p:sp>
          <p:nvSpPr>
            <p:cNvPr id="6158" name="Rectangle 64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Rectangle 65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控制器</a:t>
              </a:r>
            </a:p>
          </p:txBody>
        </p:sp>
        <p:sp>
          <p:nvSpPr>
            <p:cNvPr id="6160" name="Rectangle 73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Rectangle 74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输出设备</a:t>
              </a:r>
            </a:p>
          </p:txBody>
        </p:sp>
        <p:sp>
          <p:nvSpPr>
            <p:cNvPr id="6162" name="Freeform 155"/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3" name="Freeform 156"/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4" name="Freeform 157"/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5" name="Freeform 158"/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6" name="Freeform 159"/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7" name="Freeform 160"/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8" name="Freeform 161"/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9" name="Freeform 162"/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0" name="Freeform 163"/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1" name="Freeform 164"/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2" name="Freeform 165"/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7" name="Text Box 3"/>
          <p:cNvSpPr txBox="1">
            <a:spLocks noChangeArrowheads="1"/>
          </p:cNvSpPr>
          <p:nvPr/>
        </p:nvSpPr>
        <p:spPr bwMode="auto">
          <a:xfrm>
            <a:off x="2987675" y="328613"/>
            <a:ext cx="5905500" cy="23082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        早期的计算机采用比较多。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它是以运算器为中心的结构，内部连线复杂，尤其当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与存储器交换信息时，都需经过运算器，致使运算器停止运算，严重影响了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CPU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的工作效率。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F08FB-9075-42F0-B0CE-8C1C3321FDE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14" grpId="0" autoUpdateAnimBg="0"/>
      <p:bldP spid="16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7950" y="1341438"/>
            <a:ext cx="1985963" cy="4968875"/>
            <a:chOff x="384" y="1116"/>
            <a:chExt cx="1251" cy="3130"/>
          </a:xfrm>
        </p:grpSpPr>
        <p:sp>
          <p:nvSpPr>
            <p:cNvPr id="24588" name="Text Box 3"/>
            <p:cNvSpPr txBox="1">
              <a:spLocks noChangeArrowheads="1"/>
            </p:cNvSpPr>
            <p:nvPr/>
          </p:nvSpPr>
          <p:spPr bwMode="auto">
            <a:xfrm>
              <a:off x="384" y="1116"/>
              <a:ext cx="12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1. 机械特性</a:t>
              </a:r>
            </a:p>
          </p:txBody>
        </p:sp>
        <p:sp>
          <p:nvSpPr>
            <p:cNvPr id="24589" name="Text Box 4"/>
            <p:cNvSpPr txBox="1">
              <a:spLocks noChangeArrowheads="1"/>
            </p:cNvSpPr>
            <p:nvPr/>
          </p:nvSpPr>
          <p:spPr bwMode="auto">
            <a:xfrm>
              <a:off x="384" y="1916"/>
              <a:ext cx="12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2. 电气特性</a:t>
              </a:r>
            </a:p>
          </p:txBody>
        </p:sp>
        <p:sp>
          <p:nvSpPr>
            <p:cNvPr id="24590" name="Text Box 5"/>
            <p:cNvSpPr txBox="1">
              <a:spLocks noChangeArrowheads="1"/>
            </p:cNvSpPr>
            <p:nvPr/>
          </p:nvSpPr>
          <p:spPr bwMode="auto">
            <a:xfrm>
              <a:off x="384" y="2795"/>
              <a:ext cx="12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3. 功能特性</a:t>
              </a:r>
            </a:p>
          </p:txBody>
        </p:sp>
        <p:sp>
          <p:nvSpPr>
            <p:cNvPr id="24591" name="Text Box 6"/>
            <p:cNvSpPr txBox="1">
              <a:spLocks noChangeArrowheads="1"/>
            </p:cNvSpPr>
            <p:nvPr/>
          </p:nvSpPr>
          <p:spPr bwMode="auto">
            <a:xfrm>
              <a:off x="384" y="3916"/>
              <a:ext cx="12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4. 时间特性</a:t>
              </a:r>
            </a:p>
          </p:txBody>
        </p:sp>
      </p:grp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395288" y="26670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二、总线特性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2195513" y="981075"/>
            <a:ext cx="66976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       </a:t>
            </a:r>
            <a:r>
              <a:rPr lang="zh-CN" altLang="en-US" sz="2400">
                <a:latin typeface="Times New Roman" pitchFamily="18" charset="0"/>
              </a:rPr>
              <a:t>总线在机械连接方式上的性能，如：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插头和插座的使用标准，</a:t>
            </a:r>
            <a:r>
              <a:rPr lang="zh-CN" altLang="en-US" sz="2400">
                <a:latin typeface="Times New Roman" pitchFamily="18" charset="0"/>
              </a:rPr>
              <a:t>它们的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几何尺寸</a:t>
            </a:r>
            <a:r>
              <a:rPr lang="zh-CN" altLang="en-US" sz="2400">
                <a:latin typeface="Times New Roman" pitchFamily="18" charset="0"/>
              </a:rPr>
              <a:t>、形状、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引脚个数　</a:t>
            </a:r>
            <a:r>
              <a:rPr lang="zh-CN" altLang="en-US" sz="2400">
                <a:latin typeface="Times New Roman" pitchFamily="18" charset="0"/>
              </a:rPr>
              <a:t>及　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排列顺序，接头处的可靠接触等。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2268538" y="2492375"/>
            <a:ext cx="655161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       </a:t>
            </a:r>
            <a:r>
              <a:rPr lang="zh-CN" altLang="en-US" sz="2400">
                <a:latin typeface="Times New Roman" pitchFamily="18" charset="0"/>
              </a:rPr>
              <a:t>总线的每一根传输线上，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信号的传输方向 </a:t>
            </a:r>
            <a:r>
              <a:rPr lang="zh-CN" altLang="en-US" sz="2400">
                <a:latin typeface="Times New Roman" pitchFamily="18" charset="0"/>
              </a:rPr>
              <a:t>和有效的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电平</a:t>
            </a:r>
            <a:r>
              <a:rPr lang="zh-CN" altLang="en-US" sz="2400">
                <a:latin typeface="Times New Roman" pitchFamily="18" charset="0"/>
              </a:rPr>
              <a:t> 范围。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2232025" y="4075113"/>
            <a:ext cx="3556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每根传输</a:t>
            </a:r>
            <a:endParaRPr lang="en-US" altLang="zh-CN" sz="24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线的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功能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2195513" y="5732463"/>
            <a:ext cx="69484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总线中的任意一根线在什么时间有效。</a:t>
            </a:r>
            <a:endParaRPr lang="en-US" altLang="zh-CN" sz="24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每条总线上的各种信号之间的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时序 </a:t>
            </a:r>
            <a:r>
              <a:rPr lang="zh-CN" altLang="en-US" sz="2400">
                <a:latin typeface="Times New Roman" pitchFamily="18" charset="0"/>
              </a:rPr>
              <a:t>关系。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7696200" y="-381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3851275" y="3716338"/>
            <a:ext cx="5292725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FF00"/>
                </a:solidFill>
                <a:latin typeface="Times New Roman" pitchFamily="18" charset="0"/>
              </a:rPr>
              <a:t>地址</a:t>
            </a:r>
            <a:r>
              <a:rPr lang="en-US" altLang="zh-CN" sz="2400">
                <a:solidFill>
                  <a:srgbClr val="FFFF00"/>
                </a:solidFill>
                <a:latin typeface="Times New Roman" pitchFamily="18" charset="0"/>
              </a:rPr>
              <a:t>—</a:t>
            </a:r>
            <a:r>
              <a:rPr lang="zh-CN" altLang="en-US" sz="2400">
                <a:solidFill>
                  <a:srgbClr val="FFFF00"/>
                </a:solidFill>
                <a:latin typeface="Times New Roman" pitchFamily="18" charset="0"/>
              </a:rPr>
              <a:t>地址码、数据</a:t>
            </a:r>
            <a:r>
              <a:rPr lang="en-US" altLang="zh-CN" sz="2400">
                <a:solidFill>
                  <a:srgbClr val="FFFF00"/>
                </a:solidFill>
                <a:latin typeface="Times New Roman" pitchFamily="18" charset="0"/>
              </a:rPr>
              <a:t>—</a:t>
            </a:r>
            <a:r>
              <a:rPr lang="zh-CN" altLang="en-US" sz="2400">
                <a:solidFill>
                  <a:srgbClr val="FFFF00"/>
                </a:solidFill>
                <a:latin typeface="Times New Roman" pitchFamily="18" charset="0"/>
              </a:rPr>
              <a:t>传数据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FF00"/>
                </a:solidFill>
                <a:latin typeface="Times New Roman" pitchFamily="18" charset="0"/>
              </a:rPr>
              <a:t>控制</a:t>
            </a:r>
            <a:r>
              <a:rPr lang="en-US" altLang="zh-CN" sz="2400">
                <a:solidFill>
                  <a:srgbClr val="FFFF00"/>
                </a:solidFill>
                <a:latin typeface="Times New Roman" pitchFamily="18" charset="0"/>
              </a:rPr>
              <a:t>—</a:t>
            </a:r>
            <a:r>
              <a:rPr lang="zh-CN" altLang="en-US" sz="2400">
                <a:solidFill>
                  <a:srgbClr val="FFFF00"/>
                </a:solidFill>
                <a:latin typeface="Times New Roman" pitchFamily="18" charset="0"/>
              </a:rPr>
              <a:t>发控制信号</a:t>
            </a:r>
            <a:r>
              <a:rPr lang="zh-CN" altLang="en-US" sz="2400">
                <a:latin typeface="Times New Roman" pitchFamily="18" charset="0"/>
              </a:rPr>
              <a:t>，比如：</a:t>
            </a:r>
            <a:r>
              <a:rPr lang="en-US" altLang="zh-CN" sz="2400">
                <a:latin typeface="Times New Roman" pitchFamily="18" charset="0"/>
              </a:rPr>
              <a:t>CPU</a:t>
            </a:r>
            <a:r>
              <a:rPr lang="zh-CN" altLang="en-US" sz="2400">
                <a:latin typeface="Times New Roman" pitchFamily="18" charset="0"/>
              </a:rPr>
              <a:t>发出的（存储器读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zh-CN" altLang="en-US" sz="2400">
                <a:latin typeface="Times New Roman" pitchFamily="18" charset="0"/>
              </a:rPr>
              <a:t>写、</a:t>
            </a:r>
            <a:r>
              <a:rPr lang="en-US" altLang="zh-CN" sz="2400">
                <a:latin typeface="Times New Roman" pitchFamily="18" charset="0"/>
              </a:rPr>
              <a:t>I/O</a:t>
            </a:r>
            <a:r>
              <a:rPr lang="zh-CN" altLang="en-US" sz="2400">
                <a:latin typeface="Times New Roman" pitchFamily="18" charset="0"/>
              </a:rPr>
              <a:t>设备读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zh-CN" altLang="en-US" sz="2400">
                <a:latin typeface="Times New Roman" pitchFamily="18" charset="0"/>
              </a:rPr>
              <a:t>写）、</a:t>
            </a:r>
            <a:r>
              <a:rPr lang="en-US" altLang="zh-CN" sz="2400">
                <a:latin typeface="Times New Roman" pitchFamily="18" charset="0"/>
              </a:rPr>
              <a:t>I/O</a:t>
            </a:r>
            <a:r>
              <a:rPr lang="zh-CN" altLang="en-US" sz="2400">
                <a:latin typeface="Times New Roman" pitchFamily="18" charset="0"/>
              </a:rPr>
              <a:t>设备向</a:t>
            </a:r>
            <a:r>
              <a:rPr lang="en-US" altLang="zh-CN" sz="2400">
                <a:latin typeface="Times New Roman" pitchFamily="18" charset="0"/>
              </a:rPr>
              <a:t>CPU</a:t>
            </a:r>
            <a:r>
              <a:rPr lang="zh-CN" altLang="en-US" sz="2400">
                <a:latin typeface="Times New Roman" pitchFamily="18" charset="0"/>
              </a:rPr>
              <a:t>发来的（中断、</a:t>
            </a:r>
            <a:r>
              <a:rPr lang="en-US" altLang="zh-CN" sz="2400">
                <a:latin typeface="Times New Roman" pitchFamily="18" charset="0"/>
              </a:rPr>
              <a:t>DMA</a:t>
            </a:r>
            <a:r>
              <a:rPr lang="zh-CN" altLang="en-US" sz="2400">
                <a:latin typeface="Times New Roman" pitchFamily="18" charset="0"/>
              </a:rPr>
              <a:t>）</a:t>
            </a:r>
          </a:p>
        </p:txBody>
      </p:sp>
      <p:sp>
        <p:nvSpPr>
          <p:cNvPr id="163854" name="AutoShape 14"/>
          <p:cNvSpPr>
            <a:spLocks/>
          </p:cNvSpPr>
          <p:nvPr/>
        </p:nvSpPr>
        <p:spPr bwMode="auto">
          <a:xfrm>
            <a:off x="3708400" y="3913188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C55F-1C19-4817-BDE1-4785088556C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utoUpdateAnimBg="0"/>
      <p:bldP spid="163849" grpId="0" autoUpdateAnimBg="0"/>
      <p:bldP spid="163850" grpId="0" autoUpdateAnimBg="0"/>
      <p:bldP spid="163851" grpId="0" autoUpdateAnimBg="0"/>
      <p:bldP spid="163853" grpId="0" autoUpdateAnimBg="0"/>
      <p:bldP spid="1638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93725" y="204788"/>
            <a:ext cx="4313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三、总线的性能指标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950" y="1125538"/>
            <a:ext cx="2709863" cy="1758950"/>
            <a:chOff x="240" y="864"/>
            <a:chExt cx="1707" cy="1108"/>
          </a:xfrm>
        </p:grpSpPr>
        <p:sp>
          <p:nvSpPr>
            <p:cNvPr id="25610" name="Text Box 4"/>
            <p:cNvSpPr txBox="1">
              <a:spLocks noChangeArrowheads="1"/>
            </p:cNvSpPr>
            <p:nvPr/>
          </p:nvSpPr>
          <p:spPr bwMode="auto">
            <a:xfrm>
              <a:off x="240" y="864"/>
              <a:ext cx="14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1. 总线宽度</a:t>
              </a:r>
            </a:p>
          </p:txBody>
        </p:sp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240" y="1371"/>
              <a:ext cx="1707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2. 总线带宽</a:t>
              </a:r>
              <a:endParaRPr lang="en-US" altLang="zh-CN" sz="28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（标准传输率）</a:t>
              </a:r>
            </a:p>
          </p:txBody>
        </p:sp>
      </p:grp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2627313" y="1150938"/>
            <a:ext cx="61563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数据总线</a:t>
            </a:r>
            <a:r>
              <a:rPr lang="zh-CN" altLang="en-US" sz="2600">
                <a:latin typeface="Times New Roman" pitchFamily="18" charset="0"/>
              </a:rPr>
              <a:t> 的根数，</a:t>
            </a:r>
            <a:r>
              <a:rPr lang="en-US" altLang="zh-CN" sz="2600">
                <a:latin typeface="Times New Roman" pitchFamily="18" charset="0"/>
              </a:rPr>
              <a:t>bit</a:t>
            </a:r>
            <a:r>
              <a:rPr lang="zh-CN" altLang="en-US" sz="2600">
                <a:latin typeface="Times New Roman" pitchFamily="18" charset="0"/>
              </a:rPr>
              <a:t>，</a:t>
            </a:r>
            <a:r>
              <a:rPr lang="en-US" altLang="zh-CN" sz="2600">
                <a:latin typeface="Times New Roman" pitchFamily="18" charset="0"/>
              </a:rPr>
              <a:t>8</a:t>
            </a:r>
            <a:r>
              <a:rPr lang="zh-CN" altLang="en-US" sz="2600">
                <a:latin typeface="Times New Roman" pitchFamily="18" charset="0"/>
              </a:rPr>
              <a:t>、</a:t>
            </a:r>
            <a:r>
              <a:rPr lang="en-US" altLang="zh-CN" sz="2600">
                <a:latin typeface="Times New Roman" pitchFamily="18" charset="0"/>
              </a:rPr>
              <a:t>16</a:t>
            </a:r>
            <a:r>
              <a:rPr lang="zh-CN" altLang="en-US" sz="2600">
                <a:latin typeface="Times New Roman" pitchFamily="18" charset="0"/>
              </a:rPr>
              <a:t>、</a:t>
            </a:r>
            <a:r>
              <a:rPr lang="en-US" altLang="zh-CN" sz="2600">
                <a:latin typeface="Times New Roman" pitchFamily="18" charset="0"/>
              </a:rPr>
              <a:t>32</a:t>
            </a:r>
            <a:r>
              <a:rPr lang="zh-CN" altLang="en-US" sz="2600">
                <a:latin typeface="Times New Roman" pitchFamily="18" charset="0"/>
              </a:rPr>
              <a:t>、</a:t>
            </a:r>
            <a:r>
              <a:rPr lang="en-US" altLang="zh-CN" sz="2600">
                <a:latin typeface="Times New Roman" pitchFamily="18" charset="0"/>
              </a:rPr>
              <a:t>64</a:t>
            </a:r>
            <a:r>
              <a:rPr lang="zh-CN" altLang="en-US" sz="2600">
                <a:latin typeface="Times New Roman" pitchFamily="18" charset="0"/>
              </a:rPr>
              <a:t>位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2555875" y="1916113"/>
            <a:ext cx="6156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600">
                <a:latin typeface="Times New Roman" pitchFamily="18" charset="0"/>
              </a:rPr>
              <a:t>每秒传输的最大字节数（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MBps  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兆字节每秒</a:t>
            </a:r>
            <a:r>
              <a:rPr lang="en-US" altLang="zh-CN" sz="2600">
                <a:latin typeface="Times New Roman" pitchFamily="18" charset="0"/>
              </a:rPr>
              <a:t>）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7696200" y="-100013"/>
            <a:ext cx="11430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20" name="矩形 19"/>
          <p:cNvSpPr/>
          <p:nvPr/>
        </p:nvSpPr>
        <p:spPr>
          <a:xfrm>
            <a:off x="34925" y="3063875"/>
            <a:ext cx="9001125" cy="2273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600" dirty="0">
                <a:latin typeface="Times New Roman" pitchFamily="18" charset="0"/>
              </a:rPr>
              <a:t>如</a:t>
            </a:r>
            <a:r>
              <a:rPr lang="en-US" altLang="zh-CN" sz="2600" dirty="0">
                <a:latin typeface="Times New Roman" pitchFamily="18" charset="0"/>
              </a:rPr>
              <a:t>: </a:t>
            </a:r>
            <a:r>
              <a:rPr lang="zh-CN" altLang="en-US" sz="2600" dirty="0">
                <a:latin typeface="Times New Roman" pitchFamily="18" charset="0"/>
              </a:rPr>
              <a:t>总线工作频率为</a:t>
            </a:r>
            <a:r>
              <a:rPr lang="en-US" altLang="zh-CN" sz="2600" dirty="0">
                <a:latin typeface="Times New Roman" pitchFamily="18" charset="0"/>
              </a:rPr>
              <a:t>33MHz</a:t>
            </a:r>
            <a:r>
              <a:rPr lang="zh-CN" altLang="en-US" sz="2600" dirty="0">
                <a:latin typeface="Times New Roman" pitchFamily="18" charset="0"/>
              </a:rPr>
              <a:t>，总线宽度为</a:t>
            </a:r>
            <a:r>
              <a:rPr lang="en-US" altLang="zh-CN" sz="2600" dirty="0">
                <a:latin typeface="Times New Roman" pitchFamily="18" charset="0"/>
              </a:rPr>
              <a:t>32</a:t>
            </a:r>
            <a:r>
              <a:rPr lang="zh-CN" altLang="en-US" sz="2600" dirty="0">
                <a:latin typeface="Times New Roman" pitchFamily="18" charset="0"/>
              </a:rPr>
              <a:t>位，则总线带宽？</a:t>
            </a:r>
            <a:endParaRPr lang="en-US" altLang="zh-CN" sz="260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带宽计算公式：</a:t>
            </a:r>
            <a:r>
              <a:rPr lang="en-US" altLang="zh-CN" sz="2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Dr=D/T=</a:t>
            </a:r>
            <a:r>
              <a:rPr lang="en-US" altLang="zh-CN" sz="26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D×f</a:t>
            </a:r>
            <a:r>
              <a:rPr lang="en-US" altLang="zh-CN" sz="2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是总线时钟周期</a:t>
            </a:r>
            <a:r>
              <a:rPr lang="en-US" altLang="zh-CN" sz="2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T=1/f, D</a:t>
            </a:r>
            <a:r>
              <a:rPr lang="zh-CN" altLang="en-US" sz="2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为一个总线周期传送的数据量。</a:t>
            </a:r>
            <a:endParaRPr lang="en-US" altLang="zh-CN" sz="26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所以，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Dr=(32/8)*33=132MBps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600" dirty="0">
              <a:latin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36513" y="5445125"/>
            <a:ext cx="9180513" cy="1119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600" dirty="0">
                <a:latin typeface="Times New Roman" pitchFamily="18" charset="0"/>
              </a:rPr>
              <a:t>如</a:t>
            </a:r>
            <a:r>
              <a:rPr lang="en-US" altLang="zh-CN" sz="2600" dirty="0">
                <a:latin typeface="Times New Roman" pitchFamily="18" charset="0"/>
              </a:rPr>
              <a:t>: </a:t>
            </a:r>
            <a:r>
              <a:rPr lang="zh-CN" altLang="en-US" sz="2600" dirty="0">
                <a:latin typeface="Times New Roman" pitchFamily="18" charset="0"/>
              </a:rPr>
              <a:t>总线工作频率为</a:t>
            </a:r>
            <a:r>
              <a:rPr lang="en-US" altLang="zh-CN" sz="2600" dirty="0">
                <a:latin typeface="Times New Roman" pitchFamily="18" charset="0"/>
              </a:rPr>
              <a:t>66MHz</a:t>
            </a:r>
            <a:r>
              <a:rPr lang="zh-CN" altLang="en-US" sz="2600" dirty="0">
                <a:latin typeface="Times New Roman" pitchFamily="18" charset="0"/>
              </a:rPr>
              <a:t>，总线宽度为</a:t>
            </a:r>
            <a:r>
              <a:rPr lang="en-US" altLang="zh-CN" sz="2600" dirty="0">
                <a:latin typeface="Times New Roman" pitchFamily="18" charset="0"/>
              </a:rPr>
              <a:t>64</a:t>
            </a:r>
            <a:r>
              <a:rPr lang="zh-CN" altLang="en-US" sz="2600" dirty="0">
                <a:latin typeface="Times New Roman" pitchFamily="18" charset="0"/>
              </a:rPr>
              <a:t>位，则总线带宽？</a:t>
            </a:r>
            <a:endParaRPr lang="en-US" altLang="zh-CN" sz="260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Dr=(64/8)*66=528MBps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600" dirty="0">
              <a:latin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59351-041D-4717-BC5E-F53971DE9DE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5" grpId="0" autoUpdateAnimBg="0"/>
      <p:bldP spid="16487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27038" y="349250"/>
            <a:ext cx="4479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三、总线的性能指标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1588" y="1304925"/>
            <a:ext cx="2916238" cy="4248150"/>
            <a:chOff x="240" y="1811"/>
            <a:chExt cx="1768" cy="2676"/>
          </a:xfrm>
        </p:grpSpPr>
        <p:sp>
          <p:nvSpPr>
            <p:cNvPr id="26637" name="Text Box 6"/>
            <p:cNvSpPr txBox="1">
              <a:spLocks noChangeArrowheads="1"/>
            </p:cNvSpPr>
            <p:nvPr/>
          </p:nvSpPr>
          <p:spPr bwMode="auto">
            <a:xfrm>
              <a:off x="240" y="1811"/>
              <a:ext cx="176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3. 时钟同步/异步</a:t>
              </a:r>
            </a:p>
          </p:txBody>
        </p:sp>
        <p:sp>
          <p:nvSpPr>
            <p:cNvPr id="26638" name="Text Box 7"/>
            <p:cNvSpPr txBox="1">
              <a:spLocks noChangeArrowheads="1"/>
            </p:cNvSpPr>
            <p:nvPr/>
          </p:nvSpPr>
          <p:spPr bwMode="auto">
            <a:xfrm>
              <a:off x="250" y="2287"/>
              <a:ext cx="12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dist"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4. 总线复用</a:t>
              </a:r>
            </a:p>
          </p:txBody>
        </p:sp>
        <p:sp>
          <p:nvSpPr>
            <p:cNvPr id="26639" name="Text Box 8"/>
            <p:cNvSpPr txBox="1">
              <a:spLocks noChangeArrowheads="1"/>
            </p:cNvSpPr>
            <p:nvPr/>
          </p:nvSpPr>
          <p:spPr bwMode="auto">
            <a:xfrm>
              <a:off x="240" y="2969"/>
              <a:ext cx="12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5. 信号线数</a:t>
              </a:r>
            </a:p>
          </p:txBody>
        </p:sp>
        <p:sp>
          <p:nvSpPr>
            <p:cNvPr id="26640" name="Text Box 9"/>
            <p:cNvSpPr txBox="1">
              <a:spLocks noChangeArrowheads="1"/>
            </p:cNvSpPr>
            <p:nvPr/>
          </p:nvSpPr>
          <p:spPr bwMode="auto">
            <a:xfrm>
              <a:off x="240" y="3427"/>
              <a:ext cx="17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6. 总线控制方式</a:t>
              </a:r>
            </a:p>
          </p:txBody>
        </p:sp>
        <p:sp>
          <p:nvSpPr>
            <p:cNvPr id="26641" name="Text Box 10"/>
            <p:cNvSpPr txBox="1">
              <a:spLocks noChangeArrowheads="1"/>
            </p:cNvSpPr>
            <p:nvPr/>
          </p:nvSpPr>
          <p:spPr bwMode="auto">
            <a:xfrm>
              <a:off x="240" y="4157"/>
              <a:ext cx="12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7. 其他指标</a:t>
              </a:r>
            </a:p>
          </p:txBody>
        </p:sp>
      </p:grp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859088" y="1330325"/>
            <a:ext cx="34559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同步</a:t>
            </a:r>
            <a:r>
              <a:rPr lang="zh-CN" altLang="en-US" sz="2600">
                <a:latin typeface="Times New Roman" pitchFamily="18" charset="0"/>
              </a:rPr>
              <a:t>、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不同步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2749550" y="2066925"/>
            <a:ext cx="63944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地址总线 </a:t>
            </a:r>
            <a:r>
              <a:rPr lang="zh-CN" altLang="en-US" sz="2600">
                <a:latin typeface="Times New Roman" pitchFamily="18" charset="0"/>
              </a:rPr>
              <a:t>与 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数据总线 </a:t>
            </a:r>
            <a:r>
              <a:rPr lang="zh-CN" altLang="en-US" sz="2600">
                <a:latin typeface="Times New Roman" pitchFamily="18" charset="0"/>
              </a:rPr>
              <a:t>复用</a:t>
            </a:r>
            <a:endParaRPr lang="en-US" altLang="zh-CN" sz="26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600">
                <a:latin typeface="Times New Roman" pitchFamily="18" charset="0"/>
              </a:rPr>
              <a:t>一组物理线路，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分时</a:t>
            </a:r>
            <a:r>
              <a:rPr lang="zh-CN" altLang="en-US" sz="2600">
                <a:latin typeface="Times New Roman" pitchFamily="18" charset="0"/>
              </a:rPr>
              <a:t>传输</a:t>
            </a:r>
            <a:endParaRPr lang="en-US" altLang="zh-CN" sz="2600">
              <a:latin typeface="Times New Roman" pitchFamily="18" charset="0"/>
            </a:endParaRP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755900" y="3152775"/>
            <a:ext cx="62261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latin typeface="Times New Roman" pitchFamily="18" charset="0"/>
              </a:rPr>
              <a:t>地址线、数据线和控制线的 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总和</a:t>
            </a:r>
            <a:endParaRPr lang="en-US" altLang="zh-CN" sz="26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2225675" y="5060950"/>
            <a:ext cx="69183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负载能力、电源电压、总线宽度能否扩展</a:t>
            </a:r>
            <a:r>
              <a:rPr lang="zh-CN" altLang="en-US" sz="2600">
                <a:latin typeface="Times New Roman" pitchFamily="18" charset="0"/>
              </a:rPr>
              <a:t>等。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2781300" y="3890963"/>
            <a:ext cx="553561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latin typeface="Times New Roman" pitchFamily="18" charset="0"/>
              </a:rPr>
              <a:t>突发工作、自动配置、仲裁方式、逻辑方式、计数方式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7651750" y="44450"/>
            <a:ext cx="11874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21" name="AutoShape 132"/>
          <p:cNvSpPr>
            <a:spLocks noChangeArrowheads="1"/>
          </p:cNvSpPr>
          <p:nvPr/>
        </p:nvSpPr>
        <p:spPr bwMode="auto">
          <a:xfrm>
            <a:off x="0" y="5829300"/>
            <a:ext cx="9144000" cy="919163"/>
          </a:xfrm>
          <a:prstGeom prst="wedgeRoundRectCallout">
            <a:avLst>
              <a:gd name="adj1" fmla="val -11264"/>
              <a:gd name="adj2" fmla="val -76935"/>
              <a:gd name="adj3" fmla="val 16667"/>
            </a:avLst>
          </a:prstGeom>
          <a:solidFill>
            <a:schemeClr val="tx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>
                <a:solidFill>
                  <a:schemeClr val="bg2"/>
                </a:solidFill>
              </a:rPr>
              <a:t>    当总线接上负载后，总线输入输出的逻辑电平是否能保持在正常的额定范围内。用支持多少扩增电路板反应总线的负载能力。</a:t>
            </a:r>
          </a:p>
        </p:txBody>
      </p:sp>
      <p:sp>
        <p:nvSpPr>
          <p:cNvPr id="22" name="AutoShape 132"/>
          <p:cNvSpPr>
            <a:spLocks noChangeArrowheads="1"/>
          </p:cNvSpPr>
          <p:nvPr/>
        </p:nvSpPr>
        <p:spPr bwMode="auto">
          <a:xfrm>
            <a:off x="3995738" y="4292600"/>
            <a:ext cx="1800225" cy="511175"/>
          </a:xfrm>
          <a:prstGeom prst="wedgeRoundRectCallout">
            <a:avLst>
              <a:gd name="adj1" fmla="val -34625"/>
              <a:gd name="adj2" fmla="val 112824"/>
              <a:gd name="adj3" fmla="val 16667"/>
            </a:avLst>
          </a:prstGeom>
          <a:solidFill>
            <a:schemeClr val="tx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>
                <a:solidFill>
                  <a:schemeClr val="bg2"/>
                </a:solidFill>
              </a:rPr>
              <a:t>5V</a:t>
            </a:r>
            <a:r>
              <a:rPr lang="zh-CN" altLang="en-US" sz="2400">
                <a:solidFill>
                  <a:schemeClr val="bg2"/>
                </a:solidFill>
              </a:rPr>
              <a:t>、</a:t>
            </a:r>
            <a:r>
              <a:rPr lang="en-US" altLang="zh-CN" sz="2400">
                <a:solidFill>
                  <a:schemeClr val="bg2"/>
                </a:solidFill>
              </a:rPr>
              <a:t>3.3V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38064-1B88-4A3C-A238-C2FF335C2B4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7" grpId="0" autoUpdateAnimBg="0"/>
      <p:bldP spid="164878" grpId="0" autoUpdateAnimBg="0"/>
      <p:bldP spid="164879" grpId="0" autoUpdateAnimBg="0"/>
      <p:bldP spid="164880" grpId="0" autoUpdateAnimBg="0"/>
      <p:bldP spid="164881" grpId="0" autoUpdateAnimBg="0"/>
      <p:bldP spid="21" grpId="0" animBg="1" autoUpdateAnimBg="0"/>
      <p:bldP spid="2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361113" y="2916238"/>
            <a:ext cx="3195637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ISA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EISA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VESA(LV-BUS)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PCI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AGP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RS-232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USB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539750" y="3141663"/>
            <a:ext cx="1143000" cy="1143000"/>
            <a:chOff x="636" y="1440"/>
            <a:chExt cx="720" cy="720"/>
          </a:xfrm>
        </p:grpSpPr>
        <p:sp>
          <p:nvSpPr>
            <p:cNvPr id="27672" name="Oval 4"/>
            <p:cNvSpPr>
              <a:spLocks noChangeArrowheads="1"/>
            </p:cNvSpPr>
            <p:nvPr/>
          </p:nvSpPr>
          <p:spPr bwMode="auto">
            <a:xfrm>
              <a:off x="636" y="1440"/>
              <a:ext cx="720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Text Box 5"/>
            <p:cNvSpPr txBox="1">
              <a:spLocks noChangeArrowheads="1"/>
            </p:cNvSpPr>
            <p:nvPr/>
          </p:nvSpPr>
          <p:spPr bwMode="auto">
            <a:xfrm>
              <a:off x="672" y="1617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模块</a:t>
              </a:r>
            </a:p>
          </p:txBody>
        </p:sp>
      </p:grpSp>
      <p:grpSp>
        <p:nvGrpSpPr>
          <p:cNvPr id="27652" name="Group 6"/>
          <p:cNvGrpSpPr>
            <a:grpSpLocks/>
          </p:cNvGrpSpPr>
          <p:nvPr/>
        </p:nvGrpSpPr>
        <p:grpSpPr bwMode="auto">
          <a:xfrm>
            <a:off x="3708400" y="5046663"/>
            <a:ext cx="1143000" cy="1143000"/>
            <a:chOff x="2412" y="2640"/>
            <a:chExt cx="720" cy="720"/>
          </a:xfrm>
        </p:grpSpPr>
        <p:sp>
          <p:nvSpPr>
            <p:cNvPr id="27670" name="Oval 7"/>
            <p:cNvSpPr>
              <a:spLocks noChangeArrowheads="1"/>
            </p:cNvSpPr>
            <p:nvPr/>
          </p:nvSpPr>
          <p:spPr bwMode="auto"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>
              <a:solidFill>
                <a:srgbClr val="EBF0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7671" name="Text Box 8"/>
            <p:cNvSpPr txBox="1">
              <a:spLocks noChangeArrowheads="1"/>
            </p:cNvSpPr>
            <p:nvPr/>
          </p:nvSpPr>
          <p:spPr bwMode="auto">
            <a:xfrm>
              <a:off x="2448" y="2797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系统</a:t>
              </a:r>
            </a:p>
          </p:txBody>
        </p:sp>
      </p:grpSp>
      <p:sp>
        <p:nvSpPr>
          <p:cNvPr id="27653" name="AutoShape 9"/>
          <p:cNvSpPr>
            <a:spLocks/>
          </p:cNvSpPr>
          <p:nvPr/>
        </p:nvSpPr>
        <p:spPr bwMode="auto">
          <a:xfrm>
            <a:off x="5980113" y="3227388"/>
            <a:ext cx="320675" cy="3275012"/>
          </a:xfrm>
          <a:prstGeom prst="leftBrace">
            <a:avLst>
              <a:gd name="adj1" fmla="val 851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3200" b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7654" name="Text Box 10"/>
          <p:cNvSpPr txBox="1">
            <a:spLocks noChangeArrowheads="1"/>
          </p:cNvSpPr>
          <p:nvPr/>
        </p:nvSpPr>
        <p:spPr bwMode="auto">
          <a:xfrm>
            <a:off x="5364163" y="3841750"/>
            <a:ext cx="541337" cy="20415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总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线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标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准</a:t>
            </a:r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593725" y="306388"/>
            <a:ext cx="5045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四、总线标准</a:t>
            </a:r>
          </a:p>
        </p:txBody>
      </p:sp>
      <p:grpSp>
        <p:nvGrpSpPr>
          <p:cNvPr id="27656" name="Group 12"/>
          <p:cNvGrpSpPr>
            <a:grpSpLocks/>
          </p:cNvGrpSpPr>
          <p:nvPr/>
        </p:nvGrpSpPr>
        <p:grpSpPr bwMode="auto">
          <a:xfrm>
            <a:off x="323850" y="5199063"/>
            <a:ext cx="1676400" cy="914400"/>
            <a:chOff x="396" y="2736"/>
            <a:chExt cx="1056" cy="576"/>
          </a:xfrm>
        </p:grpSpPr>
        <p:sp>
          <p:nvSpPr>
            <p:cNvPr id="27668" name="AutoShape 13"/>
            <p:cNvSpPr>
              <a:spLocks noChangeArrowheads="1"/>
            </p:cNvSpPr>
            <p:nvPr/>
          </p:nvSpPr>
          <p:spPr bwMode="auto">
            <a:xfrm>
              <a:off x="396" y="2736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Text Box 14"/>
            <p:cNvSpPr txBox="1">
              <a:spLocks noChangeArrowheads="1"/>
            </p:cNvSpPr>
            <p:nvPr/>
          </p:nvSpPr>
          <p:spPr bwMode="auto">
            <a:xfrm>
              <a:off x="618" y="284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系统</a:t>
              </a:r>
            </a:p>
          </p:txBody>
        </p:sp>
      </p:grpSp>
      <p:grpSp>
        <p:nvGrpSpPr>
          <p:cNvPr id="27657" name="Group 15"/>
          <p:cNvGrpSpPr>
            <a:grpSpLocks/>
          </p:cNvGrpSpPr>
          <p:nvPr/>
        </p:nvGrpSpPr>
        <p:grpSpPr bwMode="auto">
          <a:xfrm>
            <a:off x="3371850" y="3217863"/>
            <a:ext cx="1676400" cy="914400"/>
            <a:chOff x="288" y="3504"/>
            <a:chExt cx="1056" cy="576"/>
          </a:xfrm>
        </p:grpSpPr>
        <p:sp>
          <p:nvSpPr>
            <p:cNvPr id="27666" name="AutoShape 16"/>
            <p:cNvSpPr>
              <a:spLocks noChangeArrowheads="1"/>
            </p:cNvSpPr>
            <p:nvPr/>
          </p:nvSpPr>
          <p:spPr bwMode="auto">
            <a:xfrm>
              <a:off x="288" y="3504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480" y="3613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模块</a:t>
              </a:r>
            </a:p>
          </p:txBody>
        </p:sp>
      </p:grp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7696200" y="-26988"/>
            <a:ext cx="11430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grpSp>
        <p:nvGrpSpPr>
          <p:cNvPr id="27659" name="Group 19"/>
          <p:cNvGrpSpPr>
            <a:grpSpLocks/>
          </p:cNvGrpSpPr>
          <p:nvPr/>
        </p:nvGrpSpPr>
        <p:grpSpPr bwMode="auto">
          <a:xfrm>
            <a:off x="2152650" y="2836863"/>
            <a:ext cx="1066800" cy="3886200"/>
            <a:chOff x="1548" y="1248"/>
            <a:chExt cx="672" cy="2448"/>
          </a:xfrm>
        </p:grpSpPr>
        <p:sp>
          <p:nvSpPr>
            <p:cNvPr id="27664" name="Rectangle 20"/>
            <p:cNvSpPr>
              <a:spLocks noChangeArrowheads="1"/>
            </p:cNvSpPr>
            <p:nvPr/>
          </p:nvSpPr>
          <p:spPr bwMode="auto">
            <a:xfrm>
              <a:off x="1548" y="1248"/>
              <a:ext cx="672" cy="2352"/>
            </a:xfrm>
            <a:prstGeom prst="rect">
              <a:avLst/>
            </a:prstGeom>
            <a:noFill/>
            <a:ln w="38100">
              <a:solidFill>
                <a:srgbClr val="EBF01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Text Box 21"/>
            <p:cNvSpPr txBox="1">
              <a:spLocks noChangeArrowheads="1"/>
            </p:cNvSpPr>
            <p:nvPr/>
          </p:nvSpPr>
          <p:spPr bwMode="auto">
            <a:xfrm>
              <a:off x="1650" y="1680"/>
              <a:ext cx="462" cy="201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latin typeface="Times New Roman" pitchFamily="18" charset="0"/>
                </a:rPr>
                <a:t>标 准 界 面</a:t>
              </a:r>
            </a:p>
          </p:txBody>
        </p:sp>
      </p:grpSp>
      <p:sp>
        <p:nvSpPr>
          <p:cNvPr id="27660" name="AutoShape 2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5600D-286C-4B55-8979-0A8BAFE366D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107950" y="1055688"/>
            <a:ext cx="9036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600">
                <a:latin typeface="Times New Roman" pitchFamily="18" charset="0"/>
              </a:rPr>
              <a:t>       系统与各模块、模块与模块之间的一个互连的标准界面。</a:t>
            </a:r>
            <a:endParaRPr lang="en-US" altLang="zh-CN" sz="260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600">
                <a:latin typeface="Times New Roman" pitchFamily="18" charset="0"/>
              </a:rPr>
              <a:t>       界面两端的模块都是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透明的</a:t>
            </a:r>
            <a:r>
              <a:rPr lang="zh-CN" altLang="en-US" sz="2600">
                <a:latin typeface="Times New Roman" pitchFamily="18" charset="0"/>
              </a:rPr>
              <a:t>，因此，按照总线标准设计的接口可视为</a:t>
            </a:r>
            <a:r>
              <a:rPr lang="zh-CN" altLang="en-US" sz="2600">
                <a:solidFill>
                  <a:srgbClr val="FFFF00"/>
                </a:solidFill>
                <a:latin typeface="Times New Roman" pitchFamily="18" charset="0"/>
              </a:rPr>
              <a:t>通用接口</a:t>
            </a:r>
            <a:r>
              <a:rPr lang="zh-CN" altLang="en-US" sz="2600">
                <a:latin typeface="Times New Roman" pitchFamily="18" charset="0"/>
              </a:rPr>
              <a:t>。</a:t>
            </a:r>
            <a:endParaRPr lang="en-US" altLang="zh-CN" sz="2600">
              <a:latin typeface="Times New Roman" pitchFamily="18" charset="0"/>
            </a:endParaRPr>
          </a:p>
        </p:txBody>
      </p:sp>
      <p:sp>
        <p:nvSpPr>
          <p:cNvPr id="25" name="AutoShape 132"/>
          <p:cNvSpPr>
            <a:spLocks noChangeArrowheads="1"/>
          </p:cNvSpPr>
          <p:nvPr/>
        </p:nvSpPr>
        <p:spPr bwMode="auto">
          <a:xfrm>
            <a:off x="5292725" y="2565400"/>
            <a:ext cx="3563938" cy="3206750"/>
          </a:xfrm>
          <a:prstGeom prst="wedgeRoundRectCallout">
            <a:avLst>
              <a:gd name="adj1" fmla="val -61352"/>
              <a:gd name="adj2" fmla="val -56917"/>
              <a:gd name="adj3" fmla="val 16667"/>
            </a:avLst>
          </a:prstGeom>
          <a:solidFill>
            <a:schemeClr val="tx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</a:rPr>
              <a:t>a</a:t>
            </a:r>
            <a:r>
              <a:rPr lang="zh-CN" altLang="en-US" sz="2400">
                <a:solidFill>
                  <a:schemeClr val="bg2"/>
                </a:solidFill>
              </a:rPr>
              <a:t>、机械结构、尺寸、引脚的分布位置；</a:t>
            </a:r>
          </a:p>
          <a:p>
            <a:r>
              <a:rPr lang="en-US" altLang="zh-CN" sz="2400">
                <a:solidFill>
                  <a:schemeClr val="bg2"/>
                </a:solidFill>
              </a:rPr>
              <a:t>b</a:t>
            </a:r>
            <a:r>
              <a:rPr lang="zh-CN" altLang="en-US" sz="2400">
                <a:solidFill>
                  <a:schemeClr val="bg2"/>
                </a:solidFill>
              </a:rPr>
              <a:t>、数据线、地址线的宽度，传送规模；</a:t>
            </a:r>
          </a:p>
          <a:p>
            <a:r>
              <a:rPr lang="en-US" altLang="zh-CN" sz="2400">
                <a:solidFill>
                  <a:schemeClr val="bg2"/>
                </a:solidFill>
              </a:rPr>
              <a:t>c</a:t>
            </a:r>
            <a:r>
              <a:rPr lang="zh-CN" altLang="en-US" sz="2400">
                <a:solidFill>
                  <a:schemeClr val="bg2"/>
                </a:solidFill>
              </a:rPr>
              <a:t>、总线主设备数；</a:t>
            </a:r>
          </a:p>
          <a:p>
            <a:r>
              <a:rPr lang="en-US" altLang="zh-CN" sz="2400">
                <a:solidFill>
                  <a:schemeClr val="bg2"/>
                </a:solidFill>
              </a:rPr>
              <a:t>d</a:t>
            </a:r>
            <a:r>
              <a:rPr lang="zh-CN" altLang="en-US" sz="2400">
                <a:solidFill>
                  <a:schemeClr val="bg2"/>
                </a:solidFill>
              </a:rPr>
              <a:t>、定时控制方式，同步、异步、半同步。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1000" y="211138"/>
            <a:ext cx="8382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几种系统总线标准-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ISA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总线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600">
                <a:solidFill>
                  <a:srgbClr val="FE180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ISA-Industry Standard Architecture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      工业标准体系结构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      1981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年，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IBM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公司为其生产的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PC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机制定的总线标准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 ISA-8（XT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总线）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6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6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6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ISA-16（AT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总线）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6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600" b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8675" name="Picture 5" descr="C:\Documents and Settings\lyy\桌面\101MSDCF\DSC04197.jpg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457200" y="2679700"/>
            <a:ext cx="77866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6" descr="C:\Documents and Settings\lyy\桌面\101MSDCF\DSC04200.jpg"/>
          <p:cNvPicPr>
            <a:picLocks noChangeAspect="1" noChangeArrowheads="1"/>
          </p:cNvPicPr>
          <p:nvPr/>
        </p:nvPicPr>
        <p:blipFill>
          <a:blip r:embed="rId4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381000" y="4795838"/>
            <a:ext cx="8148638" cy="172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140450"/>
            <a:ext cx="1905000" cy="457200"/>
          </a:xfrm>
        </p:spPr>
        <p:txBody>
          <a:bodyPr/>
          <a:lstStyle/>
          <a:p>
            <a:pPr>
              <a:defRPr/>
            </a:pPr>
            <a:fld id="{6793D5C5-CA75-4D0A-AD2D-D7CE49A42A2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Rot="1" noChangeArrowheads="1"/>
          </p:cNvSpPr>
          <p:nvPr/>
        </p:nvSpPr>
        <p:spPr bwMode="auto">
          <a:xfrm>
            <a:off x="301625" y="9144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PC/XT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总线62芯引脚插槽</a:t>
            </a:r>
          </a:p>
        </p:txBody>
      </p:sp>
      <p:sp>
        <p:nvSpPr>
          <p:cNvPr id="1296388" name="Rectangle 4"/>
          <p:cNvSpPr>
            <a:spLocks noRot="1" noChangeArrowheads="1"/>
          </p:cNvSpPr>
          <p:nvPr/>
        </p:nvSpPr>
        <p:spPr bwMode="auto">
          <a:xfrm>
            <a:off x="304800" y="22098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地址线（20根）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数据线（8根）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控制线（21根）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状态线（2根）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辅助线（3根）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电源信号及接地信号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148263" y="476250"/>
          <a:ext cx="3487737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MP 图象" r:id="rId4" imgW="2676899" imgH="4619048" progId="PBrush">
                  <p:embed/>
                </p:oleObj>
              </mc:Choice>
              <mc:Fallback>
                <p:oleObj name="BMP 图象" r:id="rId4" imgW="2676899" imgH="4619048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76250"/>
                        <a:ext cx="3487737" cy="601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295275" y="381000"/>
            <a:ext cx="451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几种系统总线标准-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ISA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总线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79D4C-7371-4553-9DD9-8DC29C34EDD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6800" y="1087438"/>
          <a:ext cx="7239000" cy="577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MP 图象" r:id="rId4" imgW="6954221" imgH="5544324" progId="PBrush">
                  <p:embed/>
                </p:oleObj>
              </mc:Choice>
              <mc:Fallback>
                <p:oleObj name="BMP 图象" r:id="rId4" imgW="6954221" imgH="5544324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87438"/>
                        <a:ext cx="7239000" cy="577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81F57-1B1E-4AAA-B24C-2F0E0A110F2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295275" y="381000"/>
            <a:ext cx="451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几种系统总线标准-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ISA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23850" y="568325"/>
            <a:ext cx="838200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ISA-Extended Industry Standard Architecture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       扩充工业标准体系结构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       1989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年，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Compaq、HP、AST、Epson、NEC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等九家公司联合推出的一个32位总线标准。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600" b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9699" name="Picture 7" descr="C:\Documents and Settings\lyy\桌面\101MSDCF\DSC04209.jpg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381000" y="2870200"/>
            <a:ext cx="8296275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67D18-4C76-4046-9D6C-7B01493022C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250825" y="115888"/>
            <a:ext cx="4697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几种系统总线标准-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ISA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C:\Documents and Settings\lyy\桌面\101MSDCF\DSC04213.jpg"/>
          <p:cNvPicPr>
            <a:picLocks noChangeAspect="1" noChangeArrowheads="1"/>
          </p:cNvPicPr>
          <p:nvPr/>
        </p:nvPicPr>
        <p:blipFill>
          <a:blip r:embed="rId3" cstate="print">
            <a:lum bright="18000" contrast="42000"/>
            <a:grayscl/>
          </a:blip>
          <a:srcRect/>
          <a:stretch>
            <a:fillRect/>
          </a:stretch>
        </p:blipFill>
        <p:spPr bwMode="auto">
          <a:xfrm>
            <a:off x="609600" y="1139825"/>
            <a:ext cx="7924800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276600" y="5995988"/>
            <a:ext cx="304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VESA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局部总线结构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3B60C-C33E-462A-9C53-58B7BDAD59E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50825" y="115888"/>
            <a:ext cx="4697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几种系统总线标准-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ESA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1000" y="381000"/>
            <a:ext cx="83820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几种系统总线标准-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局部总线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solidFill>
                  <a:srgbClr val="FE180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—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peripheral component interconnect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外设部件互连总线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1991年下半年，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Intel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公司提出概念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1993年，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Intel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公司与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IBM、Compaq、AST、HP、DEC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多家公司联合推出。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PCI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局部总线是一种高性能、32位或64位地址数据线复用的总线。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PCI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总线仍然与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ISA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EISA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总线兼容。</a:t>
            </a:r>
            <a:endParaRPr lang="zh-CN" altLang="en-US" sz="28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8E86C-C1E1-43D2-B11D-E40FCF095DD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26988"/>
            <a:ext cx="72390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3.1  总线的基本概念</a:t>
            </a:r>
            <a:endParaRPr lang="en-US" altLang="zh-CN" b="1" dirty="0" smtClean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93725" y="984250"/>
            <a:ext cx="3856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一、为什么要用总线</a:t>
            </a:r>
          </a:p>
        </p:txBody>
      </p:sp>
      <p:sp>
        <p:nvSpPr>
          <p:cNvPr id="114" name="Text Box 3"/>
          <p:cNvSpPr txBox="1">
            <a:spLocks noChangeArrowheads="1"/>
          </p:cNvSpPr>
          <p:nvPr/>
        </p:nvSpPr>
        <p:spPr bwMode="auto">
          <a:xfrm>
            <a:off x="488950" y="1557338"/>
            <a:ext cx="72136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计算机系统五大部件的连接方式：</a:t>
            </a:r>
            <a:endParaRPr lang="en-US" altLang="zh-CN" sz="280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、分散连接 </a:t>
            </a:r>
            <a:r>
              <a:rPr lang="en-US" altLang="zh-CN" sz="2800">
                <a:latin typeface="Times New Roman" pitchFamily="18" charset="0"/>
              </a:rPr>
              <a:t>—  </a:t>
            </a:r>
            <a:r>
              <a:rPr lang="zh-CN" altLang="en-US" sz="2800">
                <a:latin typeface="Times New Roman" pitchFamily="18" charset="0"/>
              </a:rPr>
              <a:t>各部件之间使用单独的连线</a:t>
            </a: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6700" y="3059113"/>
            <a:ext cx="8626475" cy="4114800"/>
            <a:chOff x="144" y="1495"/>
            <a:chExt cx="5434" cy="2592"/>
          </a:xfrm>
        </p:grpSpPr>
        <p:grpSp>
          <p:nvGrpSpPr>
            <p:cNvPr id="7176" name="Group 6"/>
            <p:cNvGrpSpPr>
              <a:grpSpLocks/>
            </p:cNvGrpSpPr>
            <p:nvPr/>
          </p:nvGrpSpPr>
          <p:grpSpPr bwMode="auto">
            <a:xfrm>
              <a:off x="144" y="1495"/>
              <a:ext cx="5434" cy="2592"/>
              <a:chOff x="144" y="1495"/>
              <a:chExt cx="5434" cy="2592"/>
            </a:xfrm>
          </p:grpSpPr>
          <p:sp>
            <p:nvSpPr>
              <p:cNvPr id="7178" name="Rectangle 7"/>
              <p:cNvSpPr>
                <a:spLocks noChangeArrowheads="1"/>
              </p:cNvSpPr>
              <p:nvPr/>
            </p:nvSpPr>
            <p:spPr bwMode="auto">
              <a:xfrm>
                <a:off x="2205" y="3979"/>
                <a:ext cx="20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9" name="Text Box 8"/>
              <p:cNvSpPr txBox="1">
                <a:spLocks noChangeArrowheads="1"/>
              </p:cNvSpPr>
              <p:nvPr/>
            </p:nvSpPr>
            <p:spPr bwMode="auto">
              <a:xfrm>
                <a:off x="144" y="2649"/>
                <a:ext cx="5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/>
                  <a:t>程序</a:t>
                </a:r>
              </a:p>
            </p:txBody>
          </p:sp>
          <p:sp>
            <p:nvSpPr>
              <p:cNvPr id="7180" name="Rectangle 9"/>
              <p:cNvSpPr>
                <a:spLocks noChangeArrowheads="1"/>
              </p:cNvSpPr>
              <p:nvPr/>
            </p:nvSpPr>
            <p:spPr bwMode="auto">
              <a:xfrm>
                <a:off x="4721" y="2748"/>
                <a:ext cx="857" cy="5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1" name="Rectangle 10"/>
              <p:cNvSpPr>
                <a:spLocks noChangeArrowheads="1"/>
              </p:cNvSpPr>
              <p:nvPr/>
            </p:nvSpPr>
            <p:spPr bwMode="auto"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存储器</a:t>
                </a:r>
              </a:p>
            </p:txBody>
          </p:sp>
          <p:sp>
            <p:nvSpPr>
              <p:cNvPr id="7182" name="Rectangle 11"/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输出设备</a:t>
                </a:r>
              </a:p>
            </p:txBody>
          </p:sp>
          <p:sp>
            <p:nvSpPr>
              <p:cNvPr id="7183" name="Rectangle 1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输入设备</a:t>
                </a:r>
              </a:p>
            </p:txBody>
          </p:sp>
          <p:sp>
            <p:nvSpPr>
              <p:cNvPr id="7184" name="Rectangle 13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运算器</a:t>
                </a:r>
              </a:p>
            </p:txBody>
          </p:sp>
          <p:sp>
            <p:nvSpPr>
              <p:cNvPr id="7185" name="Rectangle 14"/>
              <p:cNvSpPr>
                <a:spLocks noChangeArrowheads="1"/>
              </p:cNvSpPr>
              <p:nvPr/>
            </p:nvSpPr>
            <p:spPr bwMode="auto"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控制器</a:t>
                </a:r>
              </a:p>
            </p:txBody>
          </p:sp>
          <p:sp>
            <p:nvSpPr>
              <p:cNvPr id="7186" name="AutoShape 15"/>
              <p:cNvSpPr>
                <a:spLocks noChangeArrowheads="1"/>
              </p:cNvSpPr>
              <p:nvPr/>
            </p:nvSpPr>
            <p:spPr bwMode="auto">
              <a:xfrm>
                <a:off x="185" y="2491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87" name="AutoShape 16"/>
              <p:cNvSpPr>
                <a:spLocks noChangeArrowheads="1"/>
              </p:cNvSpPr>
              <p:nvPr/>
            </p:nvSpPr>
            <p:spPr bwMode="auto">
              <a:xfrm>
                <a:off x="1824" y="2496"/>
                <a:ext cx="613" cy="192"/>
              </a:xfrm>
              <a:prstGeom prst="rightArrow">
                <a:avLst>
                  <a:gd name="adj1" fmla="val 50000"/>
                  <a:gd name="adj2" fmla="val 7981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88" name="AutoShape 1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615" cy="192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89" name="AutoShape 18"/>
              <p:cNvSpPr>
                <a:spLocks noChangeArrowheads="1"/>
              </p:cNvSpPr>
              <p:nvPr/>
            </p:nvSpPr>
            <p:spPr bwMode="auto">
              <a:xfrm>
                <a:off x="4992" y="2496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0" name="Freeform 19"/>
              <p:cNvSpPr>
                <a:spLocks/>
              </p:cNvSpPr>
              <p:nvPr/>
            </p:nvSpPr>
            <p:spPr bwMode="auto">
              <a:xfrm>
                <a:off x="2016" y="1776"/>
                <a:ext cx="435" cy="768"/>
              </a:xfrm>
              <a:custGeom>
                <a:avLst/>
                <a:gdLst>
                  <a:gd name="T0" fmla="*/ 0 w 435"/>
                  <a:gd name="T1" fmla="*/ 1244 h 742"/>
                  <a:gd name="T2" fmla="*/ 0 w 435"/>
                  <a:gd name="T3" fmla="*/ 1 h 742"/>
                  <a:gd name="T4" fmla="*/ 435 w 435"/>
                  <a:gd name="T5" fmla="*/ 0 h 742"/>
                  <a:gd name="T6" fmla="*/ 0 60000 65536"/>
                  <a:gd name="T7" fmla="*/ 0 60000 65536"/>
                  <a:gd name="T8" fmla="*/ 0 60000 65536"/>
                  <a:gd name="T9" fmla="*/ 0 w 435"/>
                  <a:gd name="T10" fmla="*/ 0 h 742"/>
                  <a:gd name="T11" fmla="*/ 435 w 435"/>
                  <a:gd name="T12" fmla="*/ 742 h 7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1" name="Line 20"/>
              <p:cNvSpPr>
                <a:spLocks noChangeShapeType="1"/>
              </p:cNvSpPr>
              <p:nvPr/>
            </p:nvSpPr>
            <p:spPr bwMode="auto">
              <a:xfrm flipV="1">
                <a:off x="2640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2" name="Line 21"/>
              <p:cNvSpPr>
                <a:spLocks noChangeShapeType="1"/>
              </p:cNvSpPr>
              <p:nvPr/>
            </p:nvSpPr>
            <p:spPr bwMode="auto">
              <a:xfrm rot="10800000" flipV="1">
                <a:off x="3072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3" name="AutoShape 22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4" name="Freeform 23"/>
              <p:cNvSpPr>
                <a:spLocks/>
              </p:cNvSpPr>
              <p:nvPr/>
            </p:nvSpPr>
            <p:spPr bwMode="auto">
              <a:xfrm>
                <a:off x="2016" y="2640"/>
                <a:ext cx="432" cy="864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405 h 912"/>
                  <a:gd name="T4" fmla="*/ 432 w 432"/>
                  <a:gd name="T5" fmla="*/ 405 h 912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12"/>
                  <a:gd name="T11" fmla="*/ 432 w 432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5" name="AutoShape 24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6" name="AutoShape 25"/>
              <p:cNvSpPr>
                <a:spLocks noChangeArrowheads="1"/>
              </p:cNvSpPr>
              <p:nvPr/>
            </p:nvSpPr>
            <p:spPr bwMode="auto">
              <a:xfrm rot="10800000">
                <a:off x="2592" y="2784"/>
                <a:ext cx="144" cy="521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7" name="Freeform 26"/>
              <p:cNvSpPr>
                <a:spLocks/>
              </p:cNvSpPr>
              <p:nvPr/>
            </p:nvSpPr>
            <p:spPr bwMode="auto">
              <a:xfrm>
                <a:off x="3312" y="2640"/>
                <a:ext cx="288" cy="864"/>
              </a:xfrm>
              <a:custGeom>
                <a:avLst/>
                <a:gdLst>
                  <a:gd name="T0" fmla="*/ 0 w 288"/>
                  <a:gd name="T1" fmla="*/ 864 h 864"/>
                  <a:gd name="T2" fmla="*/ 288 w 288"/>
                  <a:gd name="T3" fmla="*/ 864 h 864"/>
                  <a:gd name="T4" fmla="*/ 288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8" name="Freeform 27"/>
              <p:cNvSpPr>
                <a:spLocks/>
              </p:cNvSpPr>
              <p:nvPr/>
            </p:nvSpPr>
            <p:spPr bwMode="auto">
              <a:xfrm>
                <a:off x="3312" y="1776"/>
                <a:ext cx="288" cy="768"/>
              </a:xfrm>
              <a:custGeom>
                <a:avLst/>
                <a:gdLst>
                  <a:gd name="T0" fmla="*/ 288 w 288"/>
                  <a:gd name="T1" fmla="*/ 1894 h 720"/>
                  <a:gd name="T2" fmla="*/ 288 w 288"/>
                  <a:gd name="T3" fmla="*/ 0 h 720"/>
                  <a:gd name="T4" fmla="*/ 0 w 288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720"/>
                  <a:gd name="T11" fmla="*/ 288 w 288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9" name="Freeform 28"/>
              <p:cNvSpPr>
                <a:spLocks/>
              </p:cNvSpPr>
              <p:nvPr/>
            </p:nvSpPr>
            <p:spPr bwMode="auto">
              <a:xfrm>
                <a:off x="1488" y="1680"/>
                <a:ext cx="960" cy="720"/>
              </a:xfrm>
              <a:custGeom>
                <a:avLst/>
                <a:gdLst>
                  <a:gd name="T0" fmla="*/ 0 w 960"/>
                  <a:gd name="T1" fmla="*/ 1891 h 672"/>
                  <a:gd name="T2" fmla="*/ 0 w 960"/>
                  <a:gd name="T3" fmla="*/ 0 h 672"/>
                  <a:gd name="T4" fmla="*/ 960 w 960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672"/>
                  <a:gd name="T11" fmla="*/ 960 w 960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00" name="Freeform 29"/>
              <p:cNvSpPr>
                <a:spLocks/>
              </p:cNvSpPr>
              <p:nvPr/>
            </p:nvSpPr>
            <p:spPr bwMode="auto">
              <a:xfrm>
                <a:off x="1104" y="1584"/>
                <a:ext cx="1344" cy="816"/>
              </a:xfrm>
              <a:custGeom>
                <a:avLst/>
                <a:gdLst>
                  <a:gd name="T0" fmla="*/ 1344 w 1344"/>
                  <a:gd name="T1" fmla="*/ 0 h 864"/>
                  <a:gd name="T2" fmla="*/ 0 w 1344"/>
                  <a:gd name="T3" fmla="*/ 0 h 864"/>
                  <a:gd name="T4" fmla="*/ 0 w 1344"/>
                  <a:gd name="T5" fmla="*/ 367 h 864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864"/>
                  <a:gd name="T11" fmla="*/ 1344 w 1344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01" name="Freeform 30"/>
              <p:cNvSpPr>
                <a:spLocks/>
              </p:cNvSpPr>
              <p:nvPr/>
            </p:nvSpPr>
            <p:spPr bwMode="auto">
              <a:xfrm>
                <a:off x="3312" y="1680"/>
                <a:ext cx="912" cy="720"/>
              </a:xfrm>
              <a:custGeom>
                <a:avLst/>
                <a:gdLst>
                  <a:gd name="T0" fmla="*/ 445 w 960"/>
                  <a:gd name="T1" fmla="*/ 720 h 720"/>
                  <a:gd name="T2" fmla="*/ 445 w 960"/>
                  <a:gd name="T3" fmla="*/ 0 h 720"/>
                  <a:gd name="T4" fmla="*/ 0 w 960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720"/>
                  <a:gd name="T11" fmla="*/ 960 w 960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02" name="Freeform 31"/>
              <p:cNvSpPr>
                <a:spLocks/>
              </p:cNvSpPr>
              <p:nvPr/>
            </p:nvSpPr>
            <p:spPr bwMode="auto">
              <a:xfrm>
                <a:off x="3312" y="1584"/>
                <a:ext cx="1296" cy="816"/>
              </a:xfrm>
              <a:custGeom>
                <a:avLst/>
                <a:gdLst>
                  <a:gd name="T0" fmla="*/ 0 w 1296"/>
                  <a:gd name="T1" fmla="*/ 0 h 816"/>
                  <a:gd name="T2" fmla="*/ 1296 w 1296"/>
                  <a:gd name="T3" fmla="*/ 0 h 816"/>
                  <a:gd name="T4" fmla="*/ 1296 w 1296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816"/>
                  <a:gd name="T11" fmla="*/ 1296 w 129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03" name="Text Box 32"/>
              <p:cNvSpPr txBox="1">
                <a:spLocks noChangeArrowheads="1"/>
              </p:cNvSpPr>
              <p:nvPr/>
            </p:nvSpPr>
            <p:spPr bwMode="auto">
              <a:xfrm>
                <a:off x="144" y="2172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数据</a:t>
                </a:r>
                <a:endParaRPr lang="zh-CN" altLang="en-US" sz="3200"/>
              </a:p>
            </p:txBody>
          </p:sp>
          <p:sp>
            <p:nvSpPr>
              <p:cNvPr id="7204" name="Text Box 33"/>
              <p:cNvSpPr txBox="1">
                <a:spLocks noChangeArrowheads="1"/>
              </p:cNvSpPr>
              <p:nvPr/>
            </p:nvSpPr>
            <p:spPr bwMode="auto">
              <a:xfrm>
                <a:off x="4944" y="2649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结果</a:t>
                </a:r>
              </a:p>
            </p:txBody>
          </p:sp>
          <p:sp>
            <p:nvSpPr>
              <p:cNvPr id="7205" name="Text Box 34"/>
              <p:cNvSpPr txBox="1">
                <a:spLocks noChangeArrowheads="1"/>
              </p:cNvSpPr>
              <p:nvPr/>
            </p:nvSpPr>
            <p:spPr bwMode="auto">
              <a:xfrm>
                <a:off x="4944" y="2172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计算</a:t>
                </a:r>
              </a:p>
            </p:txBody>
          </p:sp>
        </p:grpSp>
        <p:sp>
          <p:nvSpPr>
            <p:cNvPr id="7177" name="Freeform 35"/>
            <p:cNvSpPr>
              <a:spLocks/>
            </p:cNvSpPr>
            <p:nvPr/>
          </p:nvSpPr>
          <p:spPr bwMode="auto">
            <a:xfrm>
              <a:off x="183" y="2547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  <a:gd name="T4" fmla="*/ 0 60000 65536"/>
                <a:gd name="T5" fmla="*/ 0 60000 65536"/>
                <a:gd name="T6" fmla="*/ 0 w 1"/>
                <a:gd name="T7" fmla="*/ 0 h 78"/>
                <a:gd name="T8" fmla="*/ 1 w 1"/>
                <a:gd name="T9" fmla="*/ 78 h 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>
              <a:solidFill>
                <a:srgbClr val="0033D8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2987675" y="328613"/>
            <a:ext cx="5905500" cy="23082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        后来，改为以存储器为中心的结构。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       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设备与主存交换信息，可以不经过运算器，又采用了中断、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DMA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等技术，使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CPU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工作效率得到很大提高。但是，仍无法解决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设备与主机之间连接的灵活性。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        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FA305-314C-4BDB-A813-832EB0E6F2D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14" grpId="0" autoUpdateAnimBg="0"/>
      <p:bldP spid="8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381000"/>
            <a:ext cx="8382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几种系统总线标准-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局部总线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PCI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总线的版本从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V1.0，V2.1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V2.2。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其中，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V2.2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的性能：</a:t>
            </a:r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       位宽   总线工作频率    最大带宽</a:t>
            </a:r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        32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位     3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3M/66M     133/266MBps </a:t>
            </a:r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                           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ISA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的33倍)</a:t>
            </a:r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（主流）   64位     3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3M/66M     266/533MBps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特点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FE180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插座形状和引脚</a:t>
            </a:r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为白色矩形插座。总引线数120条。</a:t>
            </a:r>
          </a:p>
        </p:txBody>
      </p:sp>
      <p:sp>
        <p:nvSpPr>
          <p:cNvPr id="32771" name="AutoShape 3"/>
          <p:cNvSpPr>
            <a:spLocks/>
          </p:cNvSpPr>
          <p:nvPr/>
        </p:nvSpPr>
        <p:spPr bwMode="ltGray">
          <a:xfrm>
            <a:off x="2286000" y="2781300"/>
            <a:ext cx="250825" cy="1008063"/>
          </a:xfrm>
          <a:prstGeom prst="leftBrace">
            <a:avLst>
              <a:gd name="adj1" fmla="val 33492"/>
              <a:gd name="adj2" fmla="val 50000"/>
            </a:avLst>
          </a:prstGeom>
          <a:noFill/>
          <a:ln w="38100" cap="sq">
            <a:solidFill>
              <a:srgbClr val="FE180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 sz="2800">
              <a:solidFill>
                <a:srgbClr val="FE1806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81000" y="2693988"/>
            <a:ext cx="1798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PCI 2.2 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B4EE6-C1A3-4FBA-BEE2-86C1C0B51002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4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47800"/>
            <a:ext cx="6400800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1000" y="457200"/>
            <a:ext cx="5418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几种系统总线标准-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局部总线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09800" y="6019800"/>
            <a:ext cx="4114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主板上的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PCI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插槽</a:t>
            </a:r>
            <a:endParaRPr kumimoji="0"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1C3E6-8E36-46D9-AF76-C659FD32724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1000" y="381000"/>
            <a:ext cx="8382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几种系统总线标准-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AGP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总线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solidFill>
                  <a:srgbClr val="FE180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AGP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—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Accelerate Graphics Port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AGP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是一种为提高视频带宽而设计的总线规范。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目的是为大幅度提高高档微机处理图形(尤其是3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D)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的能力。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性能特点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FE180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形状和引线：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褐色插座，一块主板只有一个，只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能插显卡。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5E48A-D05A-451A-B586-F90E08C0DD41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81000" y="476250"/>
            <a:ext cx="8382000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几种设备总线标准-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USB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总线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solidFill>
                  <a:srgbClr val="FE180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USB 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–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Universal serial bus</a:t>
            </a:r>
            <a:r>
              <a:rPr kumimoji="0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通用串行总线。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USB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总线由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IBM、Intel 、 Microsoft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等7家公司联合开发，版本由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USB0.9(1995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年)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USB 1.1(1998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年)      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USB 2.0(2000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    USB 3.0(2008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       </a:t>
            </a:r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      USB1.1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USB2.0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的性能比较</a:t>
            </a:r>
            <a:endParaRPr kumimoji="0" lang="zh-CN" altLang="en-US" sz="280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ltGray">
          <a:xfrm>
            <a:off x="5486400" y="2438400"/>
            <a:ext cx="5762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ltGray">
          <a:xfrm>
            <a:off x="457200" y="28956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23014" name="Group 6"/>
          <p:cNvGraphicFramePr>
            <a:graphicFrameLocks noGrp="1"/>
          </p:cNvGraphicFramePr>
          <p:nvPr>
            <p:ph type="tbl" idx="4294967295"/>
          </p:nvPr>
        </p:nvGraphicFramePr>
        <p:xfrm>
          <a:off x="501650" y="4191000"/>
          <a:ext cx="7956550" cy="2133600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版本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速率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Mb/s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接点数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接点间距离/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拓扑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支持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支持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特性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信号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线数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3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USB 1.1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USB 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星形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星形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W95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以上,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OS/2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W98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以上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PnP,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热插拔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PnP,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热插拔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4/9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A7609-1AAE-4E61-9256-064963815671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5875" name="Line 4"/>
          <p:cNvSpPr>
            <a:spLocks noChangeShapeType="1"/>
          </p:cNvSpPr>
          <p:nvPr/>
        </p:nvSpPr>
        <p:spPr bwMode="ltGray">
          <a:xfrm>
            <a:off x="3708400" y="2924175"/>
            <a:ext cx="5762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DOCUME~1\STU\LOCALS~1\Temp\~DEST\0005iw\SCAN00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7000"/>
            <a:ext cx="84582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1000" y="457200"/>
            <a:ext cx="451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几种设备总线标准-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USB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总线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B149F-EB88-46E0-A89F-57818F2D4A2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38" name="Group 102"/>
          <p:cNvGraphicFramePr>
            <a:graphicFrameLocks noGrp="1"/>
          </p:cNvGraphicFramePr>
          <p:nvPr>
            <p:ph/>
          </p:nvPr>
        </p:nvGraphicFramePr>
        <p:xfrm>
          <a:off x="454025" y="1111250"/>
          <a:ext cx="8134350" cy="5378392"/>
        </p:xfrm>
        <a:graphic>
          <a:graphicData uri="http://schemas.openxmlformats.org/drawingml/2006/table">
            <a:tbl>
              <a:tblPr/>
              <a:tblGrid>
                <a:gridCol w="179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数据线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总线时钟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带宽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 MBps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(VL-BUS)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132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528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AGP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66.7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266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RS-232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串行通信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数据终端设备（计算机）和数据通信设备（调制解调器）之间的标准接口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串行接口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普通无屏蔽双绞线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带屏蔽双绞线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480 Mbps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(USB2.0)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7992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37938" name="Text Box 57"/>
          <p:cNvSpPr txBox="1">
            <a:spLocks noChangeArrowheads="1"/>
          </p:cNvSpPr>
          <p:nvPr/>
        </p:nvSpPr>
        <p:spPr bwMode="auto">
          <a:xfrm>
            <a:off x="593725" y="260350"/>
            <a:ext cx="5045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四、总线标准</a:t>
            </a:r>
          </a:p>
        </p:txBody>
      </p:sp>
      <p:sp>
        <p:nvSpPr>
          <p:cNvPr id="37939" name="AutoShape 10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891C0-5166-4E60-9D64-B02456D51B31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3.4  总线结构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84213" y="1746250"/>
            <a:ext cx="45878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单总线结构</a:t>
            </a:r>
            <a:endParaRPr lang="en-US" altLang="zh-CN" sz="36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36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多总线结构</a:t>
            </a:r>
          </a:p>
        </p:txBody>
      </p:sp>
      <p:sp>
        <p:nvSpPr>
          <p:cNvPr id="4100" name="AutoShape 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1895C-7452-4138-8ECC-57057E1F111E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39750" y="188913"/>
            <a:ext cx="458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一、单总线结构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2517775"/>
            <a:ext cx="8229600" cy="695325"/>
            <a:chOff x="384" y="1056"/>
            <a:chExt cx="5184" cy="438"/>
          </a:xfrm>
        </p:grpSpPr>
        <p:sp>
          <p:nvSpPr>
            <p:cNvPr id="5148" name="Rectangle 5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149" name="Freeform 6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44 h 148"/>
                <a:gd name="T2" fmla="*/ 2601 w 4569"/>
                <a:gd name="T3" fmla="*/ 86 h 148"/>
                <a:gd name="T4" fmla="*/ 2601 w 4569"/>
                <a:gd name="T5" fmla="*/ 73 h 148"/>
                <a:gd name="T6" fmla="*/ 54537 w 4569"/>
                <a:gd name="T7" fmla="*/ 73 h 148"/>
                <a:gd name="T8" fmla="*/ 54537 w 4569"/>
                <a:gd name="T9" fmla="*/ 86 h 148"/>
                <a:gd name="T10" fmla="*/ 57107 w 4569"/>
                <a:gd name="T11" fmla="*/ 44 h 148"/>
                <a:gd name="T12" fmla="*/ 54537 w 4569"/>
                <a:gd name="T13" fmla="*/ 0 h 148"/>
                <a:gd name="T14" fmla="*/ 54537 w 4569"/>
                <a:gd name="T15" fmla="*/ 18 h 148"/>
                <a:gd name="T16" fmla="*/ 2601 w 4569"/>
                <a:gd name="T17" fmla="*/ 18 h 148"/>
                <a:gd name="T18" fmla="*/ 2601 w 4569"/>
                <a:gd name="T19" fmla="*/ 0 h 148"/>
                <a:gd name="T20" fmla="*/ 0 w 4569"/>
                <a:gd name="T21" fmla="*/ 44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8200" y="3138488"/>
            <a:ext cx="7766050" cy="3603625"/>
            <a:chOff x="528" y="1368"/>
            <a:chExt cx="5014" cy="2406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5146" name="Rectangle 9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5147" name="Freeform 10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136259 w 141"/>
                  <a:gd name="T1" fmla="*/ 0 h 482"/>
                  <a:gd name="T2" fmla="*/ 276919 w 141"/>
                  <a:gd name="T3" fmla="*/ 458971 h 482"/>
                  <a:gd name="T4" fmla="*/ 207679 w 141"/>
                  <a:gd name="T5" fmla="*/ 458971 h 482"/>
                  <a:gd name="T6" fmla="*/ 207679 w 141"/>
                  <a:gd name="T7" fmla="*/ 1888699 h 482"/>
                  <a:gd name="T8" fmla="*/ 276919 w 141"/>
                  <a:gd name="T9" fmla="*/ 1888699 h 482"/>
                  <a:gd name="T10" fmla="*/ 136259 w 141"/>
                  <a:gd name="T11" fmla="*/ 2352486 h 482"/>
                  <a:gd name="T12" fmla="*/ 0 w 141"/>
                  <a:gd name="T13" fmla="*/ 1888699 h 482"/>
                  <a:gd name="T14" fmla="*/ 67314 w 141"/>
                  <a:gd name="T15" fmla="*/ 1888699 h 482"/>
                  <a:gd name="T16" fmla="*/ 67314 w 141"/>
                  <a:gd name="T17" fmla="*/ 458971 h 482"/>
                  <a:gd name="T18" fmla="*/ 0 w 141"/>
                  <a:gd name="T19" fmla="*/ 458971 h 482"/>
                  <a:gd name="T20" fmla="*/ 13625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5144" name="Rectangle 12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</a:t>
                </a: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5145" name="Freeform 13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136259 w 141"/>
                  <a:gd name="T1" fmla="*/ 0 h 482"/>
                  <a:gd name="T2" fmla="*/ 276919 w 141"/>
                  <a:gd name="T3" fmla="*/ 458971 h 482"/>
                  <a:gd name="T4" fmla="*/ 207679 w 141"/>
                  <a:gd name="T5" fmla="*/ 458971 h 482"/>
                  <a:gd name="T6" fmla="*/ 207679 w 141"/>
                  <a:gd name="T7" fmla="*/ 1888699 h 482"/>
                  <a:gd name="T8" fmla="*/ 276919 w 141"/>
                  <a:gd name="T9" fmla="*/ 1888699 h 482"/>
                  <a:gd name="T10" fmla="*/ 136259 w 141"/>
                  <a:gd name="T11" fmla="*/ 2352486 h 482"/>
                  <a:gd name="T12" fmla="*/ 0 w 141"/>
                  <a:gd name="T13" fmla="*/ 1888699 h 482"/>
                  <a:gd name="T14" fmla="*/ 67314 w 141"/>
                  <a:gd name="T15" fmla="*/ 1888699 h 482"/>
                  <a:gd name="T16" fmla="*/ 67314 w 141"/>
                  <a:gd name="T17" fmla="*/ 458971 h 482"/>
                  <a:gd name="T18" fmla="*/ 0 w 141"/>
                  <a:gd name="T19" fmla="*/ 458971 h 482"/>
                  <a:gd name="T20" fmla="*/ 13625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0" name="Rectangle 14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5131" name="Freeform 15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45141 w 139"/>
                <a:gd name="T1" fmla="*/ 0 h 495"/>
                <a:gd name="T2" fmla="*/ 88915 w 139"/>
                <a:gd name="T3" fmla="*/ 204327 h 495"/>
                <a:gd name="T4" fmla="*/ 66701 w 139"/>
                <a:gd name="T5" fmla="*/ 204327 h 495"/>
                <a:gd name="T6" fmla="*/ 66701 w 139"/>
                <a:gd name="T7" fmla="*/ 816541 h 495"/>
                <a:gd name="T8" fmla="*/ 88915 w 139"/>
                <a:gd name="T9" fmla="*/ 816541 h 495"/>
                <a:gd name="T10" fmla="*/ 45141 w 139"/>
                <a:gd name="T11" fmla="*/ 1021412 h 495"/>
                <a:gd name="T12" fmla="*/ 0 w 139"/>
                <a:gd name="T13" fmla="*/ 816541 h 495"/>
                <a:gd name="T14" fmla="*/ 22144 w 139"/>
                <a:gd name="T15" fmla="*/ 816541 h 495"/>
                <a:gd name="T16" fmla="*/ 22144 w 139"/>
                <a:gd name="T17" fmla="*/ 204327 h 495"/>
                <a:gd name="T18" fmla="*/ 0 w 139"/>
                <a:gd name="T19" fmla="*/ 204327 h 495"/>
                <a:gd name="T20" fmla="*/ 4514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16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7092 w 139"/>
                <a:gd name="T1" fmla="*/ 0 h 467"/>
                <a:gd name="T2" fmla="*/ 13899 w 139"/>
                <a:gd name="T3" fmla="*/ 132394 h 467"/>
                <a:gd name="T4" fmla="*/ 10421 w 139"/>
                <a:gd name="T5" fmla="*/ 132394 h 467"/>
                <a:gd name="T6" fmla="*/ 10421 w 139"/>
                <a:gd name="T7" fmla="*/ 525682 h 467"/>
                <a:gd name="T8" fmla="*/ 13899 w 139"/>
                <a:gd name="T9" fmla="*/ 525682 h 467"/>
                <a:gd name="T10" fmla="*/ 7092 w 139"/>
                <a:gd name="T11" fmla="*/ 656698 h 467"/>
                <a:gd name="T12" fmla="*/ 0 w 139"/>
                <a:gd name="T13" fmla="*/ 525682 h 467"/>
                <a:gd name="T14" fmla="*/ 3470 w 139"/>
                <a:gd name="T15" fmla="*/ 525682 h 467"/>
                <a:gd name="T16" fmla="*/ 3470 w 139"/>
                <a:gd name="T17" fmla="*/ 132394 h 467"/>
                <a:gd name="T18" fmla="*/ 0 w 139"/>
                <a:gd name="T19" fmla="*/ 132394 h 467"/>
                <a:gd name="T20" fmla="*/ 7092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Rectangle 17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5134" name="Rectangle 18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设备2</a:t>
              </a:r>
            </a:p>
          </p:txBody>
        </p:sp>
        <p:sp>
          <p:nvSpPr>
            <p:cNvPr id="5135" name="Rectangle 19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5136" name="Freeform 20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45141 w 139"/>
                <a:gd name="T1" fmla="*/ 0 h 495"/>
                <a:gd name="T2" fmla="*/ 88915 w 139"/>
                <a:gd name="T3" fmla="*/ 204327 h 495"/>
                <a:gd name="T4" fmla="*/ 66701 w 139"/>
                <a:gd name="T5" fmla="*/ 204327 h 495"/>
                <a:gd name="T6" fmla="*/ 66701 w 139"/>
                <a:gd name="T7" fmla="*/ 816541 h 495"/>
                <a:gd name="T8" fmla="*/ 88915 w 139"/>
                <a:gd name="T9" fmla="*/ 816541 h 495"/>
                <a:gd name="T10" fmla="*/ 45141 w 139"/>
                <a:gd name="T11" fmla="*/ 1021412 h 495"/>
                <a:gd name="T12" fmla="*/ 0 w 139"/>
                <a:gd name="T13" fmla="*/ 816541 h 495"/>
                <a:gd name="T14" fmla="*/ 22144 w 139"/>
                <a:gd name="T15" fmla="*/ 816541 h 495"/>
                <a:gd name="T16" fmla="*/ 22144 w 139"/>
                <a:gd name="T17" fmla="*/ 204327 h 495"/>
                <a:gd name="T18" fmla="*/ 0 w 139"/>
                <a:gd name="T19" fmla="*/ 204327 h 495"/>
                <a:gd name="T20" fmla="*/ 4514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Freeform 21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45141 w 139"/>
                <a:gd name="T1" fmla="*/ 0 h 467"/>
                <a:gd name="T2" fmla="*/ 88915 w 139"/>
                <a:gd name="T3" fmla="*/ 132394 h 467"/>
                <a:gd name="T4" fmla="*/ 66701 w 139"/>
                <a:gd name="T5" fmla="*/ 132394 h 467"/>
                <a:gd name="T6" fmla="*/ 66701 w 139"/>
                <a:gd name="T7" fmla="*/ 525682 h 467"/>
                <a:gd name="T8" fmla="*/ 88915 w 139"/>
                <a:gd name="T9" fmla="*/ 525682 h 467"/>
                <a:gd name="T10" fmla="*/ 45141 w 139"/>
                <a:gd name="T11" fmla="*/ 656698 h 467"/>
                <a:gd name="T12" fmla="*/ 0 w 139"/>
                <a:gd name="T13" fmla="*/ 525682 h 467"/>
                <a:gd name="T14" fmla="*/ 22144 w 139"/>
                <a:gd name="T15" fmla="*/ 525682 h 467"/>
                <a:gd name="T16" fmla="*/ 22144 w 139"/>
                <a:gd name="T17" fmla="*/ 132394 h 467"/>
                <a:gd name="T18" fmla="*/ 0 w 139"/>
                <a:gd name="T19" fmla="*/ 132394 h 467"/>
                <a:gd name="T20" fmla="*/ 4514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Rectangle 22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139" name="Rectangle 23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140" name="Rectangle 24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5141" name="Freeform 25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45141 w 139"/>
                <a:gd name="T1" fmla="*/ 0 h 495"/>
                <a:gd name="T2" fmla="*/ 88915 w 139"/>
                <a:gd name="T3" fmla="*/ 306806 h 495"/>
                <a:gd name="T4" fmla="*/ 66701 w 139"/>
                <a:gd name="T5" fmla="*/ 306806 h 495"/>
                <a:gd name="T6" fmla="*/ 66701 w 139"/>
                <a:gd name="T7" fmla="*/ 1230985 h 495"/>
                <a:gd name="T8" fmla="*/ 88915 w 139"/>
                <a:gd name="T9" fmla="*/ 1230985 h 495"/>
                <a:gd name="T10" fmla="*/ 45141 w 139"/>
                <a:gd name="T11" fmla="*/ 1537668 h 495"/>
                <a:gd name="T12" fmla="*/ 0 w 139"/>
                <a:gd name="T13" fmla="*/ 1230985 h 495"/>
                <a:gd name="T14" fmla="*/ 22144 w 139"/>
                <a:gd name="T15" fmla="*/ 1230985 h 495"/>
                <a:gd name="T16" fmla="*/ 22144 w 139"/>
                <a:gd name="T17" fmla="*/ 306806 h 495"/>
                <a:gd name="T18" fmla="*/ 0 w 139"/>
                <a:gd name="T19" fmla="*/ 306806 h 495"/>
                <a:gd name="T20" fmla="*/ 4514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Freeform 26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41418 w 139"/>
                <a:gd name="T1" fmla="*/ 0 h 467"/>
                <a:gd name="T2" fmla="*/ 79881 w 139"/>
                <a:gd name="T3" fmla="*/ 135387 h 467"/>
                <a:gd name="T4" fmla="*/ 59714 w 139"/>
                <a:gd name="T5" fmla="*/ 135387 h 467"/>
                <a:gd name="T6" fmla="*/ 59714 w 139"/>
                <a:gd name="T7" fmla="*/ 541777 h 467"/>
                <a:gd name="T8" fmla="*/ 79881 w 139"/>
                <a:gd name="T9" fmla="*/ 541777 h 467"/>
                <a:gd name="T10" fmla="*/ 41418 w 139"/>
                <a:gd name="T11" fmla="*/ 676688 h 467"/>
                <a:gd name="T12" fmla="*/ 0 w 139"/>
                <a:gd name="T13" fmla="*/ 541777 h 467"/>
                <a:gd name="T14" fmla="*/ 20154 w 139"/>
                <a:gd name="T15" fmla="*/ 541777 h 467"/>
                <a:gd name="T16" fmla="*/ 20154 w 139"/>
                <a:gd name="T17" fmla="*/ 135387 h 467"/>
                <a:gd name="T18" fmla="*/ 0 w 139"/>
                <a:gd name="T19" fmla="*/ 135387 h 467"/>
                <a:gd name="T20" fmla="*/ 41418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Rectangle 27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125" name="AutoShape 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379CA-1456-4005-8D55-74877D987077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0" y="927100"/>
            <a:ext cx="9144000" cy="142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优点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：结构简单，便于扩充。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缺点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：总线冲突，影响系统工作效率的提高。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用途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：多数被小型计算机或微型计算机所采用。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  <p:bldP spid="3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851275" y="0"/>
            <a:ext cx="5292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</a:t>
            </a:r>
            <a:r>
              <a:rPr kumimoji="0" lang="zh-CN" altLang="en-US" sz="3200">
                <a:latin typeface="Times New Roman" pitchFamily="18" charset="0"/>
              </a:rPr>
              <a:t>双总线结构</a:t>
            </a:r>
            <a:r>
              <a:rPr kumimoji="0" lang="en-US" altLang="zh-CN" sz="3200">
                <a:latin typeface="Times New Roman" pitchFamily="18" charset="0"/>
              </a:rPr>
              <a:t>(</a:t>
            </a:r>
            <a:r>
              <a:rPr kumimoji="0" lang="zh-CN" altLang="en-US" sz="3200">
                <a:latin typeface="Times New Roman" pitchFamily="18" charset="0"/>
              </a:rPr>
              <a:t>存储器为中心</a:t>
            </a:r>
            <a:r>
              <a:rPr kumimoji="0" lang="en-US" altLang="zh-CN" sz="3200">
                <a:latin typeface="Times New Roman" pitchFamily="18" charset="0"/>
              </a:rPr>
              <a:t>)</a:t>
            </a:r>
            <a:endParaRPr kumimoji="0" lang="zh-CN" altLang="en-US" sz="3200">
              <a:latin typeface="Times New Roman" pitchFamily="18" charset="0"/>
            </a:endParaRPr>
          </a:p>
        </p:txBody>
      </p:sp>
      <p:sp>
        <p:nvSpPr>
          <p:cNvPr id="169987" name="AutoShape 3"/>
          <p:cNvSpPr>
            <a:spLocks noChangeArrowheads="1"/>
          </p:cNvSpPr>
          <p:nvPr/>
        </p:nvSpPr>
        <p:spPr bwMode="auto">
          <a:xfrm>
            <a:off x="395288" y="5148263"/>
            <a:ext cx="3246437" cy="777875"/>
          </a:xfrm>
          <a:prstGeom prst="wedgeRoundRectCallout">
            <a:avLst>
              <a:gd name="adj1" fmla="val 74162"/>
              <a:gd name="adj2" fmla="val -167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具有特殊功能的处理器，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由通道对</a:t>
            </a:r>
            <a:r>
              <a:rPr lang="en-US" altLang="zh-CN" sz="2000">
                <a:latin typeface="Times New Roman" pitchFamily="18" charset="0"/>
              </a:rPr>
              <a:t>I/O</a:t>
            </a:r>
            <a:r>
              <a:rPr lang="zh-CN" altLang="en-US" sz="2000">
                <a:latin typeface="Times New Roman" pitchFamily="18" charset="0"/>
              </a:rPr>
              <a:t>统一管理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35463" y="3155950"/>
            <a:ext cx="1379537" cy="1525588"/>
            <a:chOff x="2731" y="1631"/>
            <a:chExt cx="869" cy="961"/>
          </a:xfrm>
        </p:grpSpPr>
        <p:sp>
          <p:nvSpPr>
            <p:cNvPr id="6181" name="Rectangle 5"/>
            <p:cNvSpPr>
              <a:spLocks noChangeArrowheads="1"/>
            </p:cNvSpPr>
            <p:nvPr/>
          </p:nvSpPr>
          <p:spPr bwMode="auto">
            <a:xfrm>
              <a:off x="2974" y="1978"/>
              <a:ext cx="38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通道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182" name="Freeform 6"/>
            <p:cNvSpPr>
              <a:spLocks/>
            </p:cNvSpPr>
            <p:nvPr/>
          </p:nvSpPr>
          <p:spPr bwMode="auto">
            <a:xfrm>
              <a:off x="3094" y="1631"/>
              <a:ext cx="142" cy="289"/>
            </a:xfrm>
            <a:custGeom>
              <a:avLst/>
              <a:gdLst>
                <a:gd name="T0" fmla="*/ 69 w 142"/>
                <a:gd name="T1" fmla="*/ 0 h 289"/>
                <a:gd name="T2" fmla="*/ 142 w 142"/>
                <a:gd name="T3" fmla="*/ 55 h 289"/>
                <a:gd name="T4" fmla="*/ 107 w 142"/>
                <a:gd name="T5" fmla="*/ 55 h 289"/>
                <a:gd name="T6" fmla="*/ 107 w 142"/>
                <a:gd name="T7" fmla="*/ 230 h 289"/>
                <a:gd name="T8" fmla="*/ 142 w 142"/>
                <a:gd name="T9" fmla="*/ 230 h 289"/>
                <a:gd name="T10" fmla="*/ 69 w 142"/>
                <a:gd name="T11" fmla="*/ 289 h 289"/>
                <a:gd name="T12" fmla="*/ 0 w 142"/>
                <a:gd name="T13" fmla="*/ 230 h 289"/>
                <a:gd name="T14" fmla="*/ 34 w 142"/>
                <a:gd name="T15" fmla="*/ 230 h 289"/>
                <a:gd name="T16" fmla="*/ 34 w 142"/>
                <a:gd name="T17" fmla="*/ 55 h 289"/>
                <a:gd name="T18" fmla="*/ 0 w 142"/>
                <a:gd name="T19" fmla="*/ 55 h 289"/>
                <a:gd name="T20" fmla="*/ 69 w 142"/>
                <a:gd name="T21" fmla="*/ 0 h 2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289"/>
                <a:gd name="T35" fmla="*/ 142 w 142"/>
                <a:gd name="T36" fmla="*/ 289 h 2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289">
                  <a:moveTo>
                    <a:pt x="69" y="0"/>
                  </a:moveTo>
                  <a:lnTo>
                    <a:pt x="142" y="55"/>
                  </a:lnTo>
                  <a:lnTo>
                    <a:pt x="107" y="55"/>
                  </a:lnTo>
                  <a:lnTo>
                    <a:pt x="107" y="230"/>
                  </a:lnTo>
                  <a:lnTo>
                    <a:pt x="142" y="230"/>
                  </a:lnTo>
                  <a:lnTo>
                    <a:pt x="69" y="289"/>
                  </a:lnTo>
                  <a:lnTo>
                    <a:pt x="0" y="230"/>
                  </a:lnTo>
                  <a:lnTo>
                    <a:pt x="34" y="230"/>
                  </a:lnTo>
                  <a:lnTo>
                    <a:pt x="34" y="55"/>
                  </a:lnTo>
                  <a:lnTo>
                    <a:pt x="0" y="55"/>
                  </a:lnTo>
                  <a:lnTo>
                    <a:pt x="69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Freeform 7"/>
            <p:cNvSpPr>
              <a:spLocks/>
            </p:cNvSpPr>
            <p:nvPr/>
          </p:nvSpPr>
          <p:spPr bwMode="auto">
            <a:xfrm>
              <a:off x="3094" y="2282"/>
              <a:ext cx="142" cy="310"/>
            </a:xfrm>
            <a:custGeom>
              <a:avLst/>
              <a:gdLst>
                <a:gd name="T0" fmla="*/ 73 w 142"/>
                <a:gd name="T1" fmla="*/ 0 h 310"/>
                <a:gd name="T2" fmla="*/ 142 w 142"/>
                <a:gd name="T3" fmla="*/ 63 h 310"/>
                <a:gd name="T4" fmla="*/ 107 w 142"/>
                <a:gd name="T5" fmla="*/ 63 h 310"/>
                <a:gd name="T6" fmla="*/ 107 w 142"/>
                <a:gd name="T7" fmla="*/ 248 h 310"/>
                <a:gd name="T8" fmla="*/ 142 w 142"/>
                <a:gd name="T9" fmla="*/ 248 h 310"/>
                <a:gd name="T10" fmla="*/ 73 w 142"/>
                <a:gd name="T11" fmla="*/ 310 h 310"/>
                <a:gd name="T12" fmla="*/ 0 w 142"/>
                <a:gd name="T13" fmla="*/ 248 h 310"/>
                <a:gd name="T14" fmla="*/ 34 w 142"/>
                <a:gd name="T15" fmla="*/ 248 h 310"/>
                <a:gd name="T16" fmla="*/ 34 w 142"/>
                <a:gd name="T17" fmla="*/ 63 h 310"/>
                <a:gd name="T18" fmla="*/ 0 w 142"/>
                <a:gd name="T19" fmla="*/ 63 h 310"/>
                <a:gd name="T20" fmla="*/ 73 w 142"/>
                <a:gd name="T21" fmla="*/ 0 h 3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310"/>
                <a:gd name="T35" fmla="*/ 142 w 142"/>
                <a:gd name="T36" fmla="*/ 310 h 3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310">
                  <a:moveTo>
                    <a:pt x="73" y="0"/>
                  </a:moveTo>
                  <a:lnTo>
                    <a:pt x="142" y="63"/>
                  </a:lnTo>
                  <a:lnTo>
                    <a:pt x="107" y="63"/>
                  </a:lnTo>
                  <a:lnTo>
                    <a:pt x="107" y="248"/>
                  </a:lnTo>
                  <a:lnTo>
                    <a:pt x="142" y="248"/>
                  </a:lnTo>
                  <a:lnTo>
                    <a:pt x="73" y="310"/>
                  </a:lnTo>
                  <a:lnTo>
                    <a:pt x="0" y="248"/>
                  </a:lnTo>
                  <a:lnTo>
                    <a:pt x="34" y="248"/>
                  </a:lnTo>
                  <a:lnTo>
                    <a:pt x="34" y="63"/>
                  </a:lnTo>
                  <a:lnTo>
                    <a:pt x="0" y="6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Rectangle 8"/>
            <p:cNvSpPr>
              <a:spLocks noChangeArrowheads="1"/>
            </p:cNvSpPr>
            <p:nvPr/>
          </p:nvSpPr>
          <p:spPr bwMode="auto">
            <a:xfrm>
              <a:off x="2731" y="1920"/>
              <a:ext cx="869" cy="34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77863" y="3157538"/>
            <a:ext cx="7345362" cy="3698875"/>
            <a:chOff x="427" y="1632"/>
            <a:chExt cx="4627" cy="23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731" y="2664"/>
              <a:ext cx="2323" cy="1298"/>
              <a:chOff x="2731" y="2664"/>
              <a:chExt cx="2323" cy="1298"/>
            </a:xfrm>
          </p:grpSpPr>
          <p:sp>
            <p:nvSpPr>
              <p:cNvPr id="6167" name="Freeform 11"/>
              <p:cNvSpPr>
                <a:spLocks/>
              </p:cNvSpPr>
              <p:nvPr/>
            </p:nvSpPr>
            <p:spPr bwMode="auto">
              <a:xfrm>
                <a:off x="4534" y="266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Rectangle 12"/>
              <p:cNvSpPr>
                <a:spLocks noChangeArrowheads="1"/>
              </p:cNvSpPr>
              <p:nvPr/>
            </p:nvSpPr>
            <p:spPr bwMode="auto">
              <a:xfrm>
                <a:off x="4171" y="3601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Freeform 13"/>
              <p:cNvSpPr>
                <a:spLocks/>
              </p:cNvSpPr>
              <p:nvPr/>
            </p:nvSpPr>
            <p:spPr bwMode="auto">
              <a:xfrm>
                <a:off x="4534" y="331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Text Box 14"/>
              <p:cNvSpPr txBox="1">
                <a:spLocks noChangeArrowheads="1"/>
              </p:cNvSpPr>
              <p:nvPr/>
            </p:nvSpPr>
            <p:spPr bwMode="auto">
              <a:xfrm>
                <a:off x="4171" y="2994"/>
                <a:ext cx="82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6171" name="Text Box 15"/>
              <p:cNvSpPr txBox="1">
                <a:spLocks noChangeArrowheads="1"/>
              </p:cNvSpPr>
              <p:nvPr/>
            </p:nvSpPr>
            <p:spPr bwMode="auto">
              <a:xfrm>
                <a:off x="4239" y="3610"/>
                <a:ext cx="8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设备</a:t>
                </a:r>
                <a:r>
                  <a:rPr lang="en-US" altLang="zh-CN" sz="2400" i="1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6172" name="Text Box 16"/>
              <p:cNvSpPr txBox="1">
                <a:spLocks noChangeArrowheads="1"/>
              </p:cNvSpPr>
              <p:nvPr/>
            </p:nvSpPr>
            <p:spPr bwMode="auto">
              <a:xfrm>
                <a:off x="3724" y="350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173" name="Text Box 17"/>
              <p:cNvSpPr txBox="1">
                <a:spLocks noChangeArrowheads="1"/>
              </p:cNvSpPr>
              <p:nvPr/>
            </p:nvSpPr>
            <p:spPr bwMode="auto">
              <a:xfrm>
                <a:off x="3724" y="2953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174" name="Rectangle 18"/>
              <p:cNvSpPr>
                <a:spLocks noChangeArrowheads="1"/>
              </p:cNvSpPr>
              <p:nvPr/>
            </p:nvSpPr>
            <p:spPr bwMode="auto">
              <a:xfrm>
                <a:off x="4171" y="295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5" name="Freeform 19"/>
              <p:cNvSpPr>
                <a:spLocks/>
              </p:cNvSpPr>
              <p:nvPr/>
            </p:nvSpPr>
            <p:spPr bwMode="auto">
              <a:xfrm>
                <a:off x="3094" y="2665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6" name="Rectangle 20"/>
              <p:cNvSpPr>
                <a:spLocks noChangeArrowheads="1"/>
              </p:cNvSpPr>
              <p:nvPr/>
            </p:nvSpPr>
            <p:spPr bwMode="auto">
              <a:xfrm>
                <a:off x="2731" y="361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Freeform 21"/>
              <p:cNvSpPr>
                <a:spLocks/>
              </p:cNvSpPr>
              <p:nvPr/>
            </p:nvSpPr>
            <p:spPr bwMode="auto">
              <a:xfrm>
                <a:off x="3094" y="332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8" name="Text Box 22"/>
              <p:cNvSpPr txBox="1">
                <a:spLocks noChangeArrowheads="1"/>
              </p:cNvSpPr>
              <p:nvPr/>
            </p:nvSpPr>
            <p:spPr bwMode="auto">
              <a:xfrm>
                <a:off x="2731" y="3011"/>
                <a:ext cx="82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6179" name="Text Box 23"/>
              <p:cNvSpPr txBox="1">
                <a:spLocks noChangeArrowheads="1"/>
              </p:cNvSpPr>
              <p:nvPr/>
            </p:nvSpPr>
            <p:spPr bwMode="auto">
              <a:xfrm>
                <a:off x="2832" y="3622"/>
                <a:ext cx="75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</a:t>
                </a:r>
                <a:r>
                  <a:rPr lang="en-US" altLang="zh-CN" sz="24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6180" name="Rectangle 24"/>
              <p:cNvSpPr>
                <a:spLocks noChangeArrowheads="1"/>
              </p:cNvSpPr>
              <p:nvPr/>
            </p:nvSpPr>
            <p:spPr bwMode="auto">
              <a:xfrm>
                <a:off x="2731" y="297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427" y="1632"/>
              <a:ext cx="2021" cy="637"/>
              <a:chOff x="427" y="1632"/>
              <a:chExt cx="2021" cy="637"/>
            </a:xfrm>
          </p:grpSpPr>
          <p:sp>
            <p:nvSpPr>
              <p:cNvPr id="6161" name="Rectangle 26"/>
              <p:cNvSpPr>
                <a:spLocks noChangeArrowheads="1"/>
              </p:cNvSpPr>
              <p:nvPr/>
            </p:nvSpPr>
            <p:spPr bwMode="auto">
              <a:xfrm>
                <a:off x="672" y="1978"/>
                <a:ext cx="39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6162" name="Freeform 27"/>
              <p:cNvSpPr>
                <a:spLocks/>
              </p:cNvSpPr>
              <p:nvPr/>
            </p:nvSpPr>
            <p:spPr bwMode="auto">
              <a:xfrm>
                <a:off x="791" y="163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5 h 289"/>
                  <a:gd name="T4" fmla="*/ 107 w 142"/>
                  <a:gd name="T5" fmla="*/ 55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5 h 289"/>
                  <a:gd name="T18" fmla="*/ 0 w 142"/>
                  <a:gd name="T19" fmla="*/ 55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5"/>
                    </a:lnTo>
                    <a:lnTo>
                      <a:pt x="107" y="55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Rectangle 28"/>
              <p:cNvSpPr>
                <a:spLocks noChangeArrowheads="1"/>
              </p:cNvSpPr>
              <p:nvPr/>
            </p:nvSpPr>
            <p:spPr bwMode="auto">
              <a:xfrm>
                <a:off x="1822" y="1978"/>
                <a:ext cx="386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主存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6164" name="Freeform 29"/>
              <p:cNvSpPr>
                <a:spLocks/>
              </p:cNvSpPr>
              <p:nvPr/>
            </p:nvSpPr>
            <p:spPr bwMode="auto">
              <a:xfrm>
                <a:off x="1941" y="1632"/>
                <a:ext cx="146" cy="289"/>
              </a:xfrm>
              <a:custGeom>
                <a:avLst/>
                <a:gdLst>
                  <a:gd name="T0" fmla="*/ 73 w 146"/>
                  <a:gd name="T1" fmla="*/ 0 h 289"/>
                  <a:gd name="T2" fmla="*/ 146 w 146"/>
                  <a:gd name="T3" fmla="*/ 55 h 289"/>
                  <a:gd name="T4" fmla="*/ 108 w 146"/>
                  <a:gd name="T5" fmla="*/ 55 h 289"/>
                  <a:gd name="T6" fmla="*/ 108 w 146"/>
                  <a:gd name="T7" fmla="*/ 230 h 289"/>
                  <a:gd name="T8" fmla="*/ 146 w 146"/>
                  <a:gd name="T9" fmla="*/ 230 h 289"/>
                  <a:gd name="T10" fmla="*/ 73 w 146"/>
                  <a:gd name="T11" fmla="*/ 289 h 289"/>
                  <a:gd name="T12" fmla="*/ 0 w 146"/>
                  <a:gd name="T13" fmla="*/ 230 h 289"/>
                  <a:gd name="T14" fmla="*/ 39 w 146"/>
                  <a:gd name="T15" fmla="*/ 230 h 289"/>
                  <a:gd name="T16" fmla="*/ 39 w 146"/>
                  <a:gd name="T17" fmla="*/ 55 h 289"/>
                  <a:gd name="T18" fmla="*/ 0 w 146"/>
                  <a:gd name="T19" fmla="*/ 55 h 289"/>
                  <a:gd name="T20" fmla="*/ 73 w 146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6"/>
                  <a:gd name="T34" fmla="*/ 0 h 289"/>
                  <a:gd name="T35" fmla="*/ 146 w 146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6" h="289">
                    <a:moveTo>
                      <a:pt x="73" y="0"/>
                    </a:moveTo>
                    <a:lnTo>
                      <a:pt x="146" y="55"/>
                    </a:lnTo>
                    <a:lnTo>
                      <a:pt x="108" y="55"/>
                    </a:lnTo>
                    <a:lnTo>
                      <a:pt x="108" y="230"/>
                    </a:lnTo>
                    <a:lnTo>
                      <a:pt x="146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9" y="230"/>
                    </a:lnTo>
                    <a:lnTo>
                      <a:pt x="39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Rectangle 30"/>
              <p:cNvSpPr>
                <a:spLocks noChangeArrowheads="1"/>
              </p:cNvSpPr>
              <p:nvPr/>
            </p:nvSpPr>
            <p:spPr bwMode="auto">
              <a:xfrm>
                <a:off x="1579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Rectangle 31"/>
              <p:cNvSpPr>
                <a:spLocks noChangeArrowheads="1"/>
              </p:cNvSpPr>
              <p:nvPr/>
            </p:nvSpPr>
            <p:spPr bwMode="auto">
              <a:xfrm>
                <a:off x="427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533400" y="2528888"/>
            <a:ext cx="8610600" cy="2305050"/>
            <a:chOff x="336" y="1236"/>
            <a:chExt cx="5424" cy="1452"/>
          </a:xfrm>
        </p:grpSpPr>
        <p:sp>
          <p:nvSpPr>
            <p:cNvPr id="6154" name="Rectangle 33"/>
            <p:cNvSpPr>
              <a:spLocks noChangeArrowheads="1"/>
            </p:cNvSpPr>
            <p:nvPr/>
          </p:nvSpPr>
          <p:spPr bwMode="auto">
            <a:xfrm>
              <a:off x="2598" y="1236"/>
              <a:ext cx="15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主存总线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155" name="Rectangle 34"/>
            <p:cNvSpPr>
              <a:spLocks noChangeArrowheads="1"/>
            </p:cNvSpPr>
            <p:nvPr/>
          </p:nvSpPr>
          <p:spPr bwMode="auto">
            <a:xfrm>
              <a:off x="4024" y="2395"/>
              <a:ext cx="67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Rectangle 35"/>
            <p:cNvSpPr>
              <a:spLocks noChangeArrowheads="1"/>
            </p:cNvSpPr>
            <p:nvPr/>
          </p:nvSpPr>
          <p:spPr bwMode="auto">
            <a:xfrm>
              <a:off x="3622" y="2304"/>
              <a:ext cx="12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总线</a:t>
              </a:r>
            </a:p>
          </p:txBody>
        </p:sp>
        <p:sp>
          <p:nvSpPr>
            <p:cNvPr id="6157" name="AutoShape 36"/>
            <p:cNvSpPr>
              <a:spLocks noChangeArrowheads="1"/>
            </p:cNvSpPr>
            <p:nvPr/>
          </p:nvSpPr>
          <p:spPr bwMode="auto">
            <a:xfrm>
              <a:off x="336" y="1500"/>
              <a:ext cx="5424" cy="156"/>
            </a:xfrm>
            <a:prstGeom prst="leftRightArrow">
              <a:avLst>
                <a:gd name="adj1" fmla="val 45833"/>
                <a:gd name="adj2" fmla="val 192358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AutoShape 37"/>
            <p:cNvSpPr>
              <a:spLocks noChangeArrowheads="1"/>
            </p:cNvSpPr>
            <p:nvPr/>
          </p:nvSpPr>
          <p:spPr bwMode="auto">
            <a:xfrm>
              <a:off x="2448" y="2532"/>
              <a:ext cx="3120" cy="156"/>
            </a:xfrm>
            <a:prstGeom prst="leftRightArrow">
              <a:avLst>
                <a:gd name="adj1" fmla="val 50000"/>
                <a:gd name="adj2" fmla="val 18138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1" name="Text Box 38"/>
          <p:cNvSpPr txBox="1">
            <a:spLocks noChangeArrowheads="1"/>
          </p:cNvSpPr>
          <p:nvPr/>
        </p:nvSpPr>
        <p:spPr bwMode="auto">
          <a:xfrm>
            <a:off x="179388" y="-26988"/>
            <a:ext cx="3384550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二、多总线结构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905000" cy="457200"/>
          </a:xfrm>
        </p:spPr>
        <p:txBody>
          <a:bodyPr/>
          <a:lstStyle/>
          <a:p>
            <a:pPr>
              <a:defRPr/>
            </a:pPr>
            <a:fld id="{85508047-EFD7-486C-946A-7168B0B6D705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0" y="625475"/>
            <a:ext cx="9144000" cy="19399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        优点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保持了单总线系统简单，易于扩充的优点。</a:t>
            </a:r>
            <a:endParaRPr lang="en-US" altLang="zh-CN" sz="240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    将速度较低的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设备从单总线上分离出来，形成主存总线与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总线分开的结构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（通道）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缺点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：以增加硬件为代价。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用途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：大多用于大、中型计算机系统。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nimBg="1" autoUpdateAnimBg="0"/>
      <p:bldP spid="4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57200" y="42545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2. 三总线结构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5888" y="2781300"/>
            <a:ext cx="8848725" cy="2514600"/>
            <a:chOff x="84" y="1392"/>
            <a:chExt cx="5574" cy="158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4" y="1922"/>
              <a:ext cx="1020" cy="343"/>
              <a:chOff x="84" y="1968"/>
              <a:chExt cx="1020" cy="343"/>
            </a:xfrm>
          </p:grpSpPr>
          <p:sp>
            <p:nvSpPr>
              <p:cNvPr id="7211" name="Rectangle 5"/>
              <p:cNvSpPr>
                <a:spLocks noChangeArrowheads="1"/>
              </p:cNvSpPr>
              <p:nvPr/>
            </p:nvSpPr>
            <p:spPr bwMode="auto">
              <a:xfrm>
                <a:off x="84" y="2002"/>
                <a:ext cx="8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solidFill>
                      <a:schemeClr val="folHlink"/>
                    </a:solidFill>
                  </a:rPr>
                  <a:t>主存总线</a:t>
                </a:r>
                <a:endParaRPr lang="zh-CN" altLang="en-US" sz="26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12" name="Freeform 6"/>
              <p:cNvSpPr>
                <a:spLocks/>
              </p:cNvSpPr>
              <p:nvPr/>
            </p:nvSpPr>
            <p:spPr bwMode="auto">
              <a:xfrm>
                <a:off x="949" y="1968"/>
                <a:ext cx="155" cy="343"/>
              </a:xfrm>
              <a:custGeom>
                <a:avLst/>
                <a:gdLst>
                  <a:gd name="T0" fmla="*/ 5549 w 124"/>
                  <a:gd name="T1" fmla="*/ 0 h 362"/>
                  <a:gd name="T2" fmla="*/ 10818 w 124"/>
                  <a:gd name="T3" fmla="*/ 24 h 362"/>
                  <a:gd name="T4" fmla="*/ 8204 w 124"/>
                  <a:gd name="T5" fmla="*/ 24 h 362"/>
                  <a:gd name="T6" fmla="*/ 8204 w 124"/>
                  <a:gd name="T7" fmla="*/ 99 h 362"/>
                  <a:gd name="T8" fmla="*/ 10818 w 124"/>
                  <a:gd name="T9" fmla="*/ 99 h 362"/>
                  <a:gd name="T10" fmla="*/ 5549 w 124"/>
                  <a:gd name="T11" fmla="*/ 123 h 362"/>
                  <a:gd name="T12" fmla="*/ 0 w 124"/>
                  <a:gd name="T13" fmla="*/ 99 h 362"/>
                  <a:gd name="T14" fmla="*/ 2688 w 124"/>
                  <a:gd name="T15" fmla="*/ 99 h 362"/>
                  <a:gd name="T16" fmla="*/ 2688 w 124"/>
                  <a:gd name="T17" fmla="*/ 24 h 362"/>
                  <a:gd name="T18" fmla="*/ 0 w 124"/>
                  <a:gd name="T19" fmla="*/ 24 h 362"/>
                  <a:gd name="T20" fmla="*/ 5549 w 124"/>
                  <a:gd name="T21" fmla="*/ 0 h 3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362"/>
                  <a:gd name="T35" fmla="*/ 124 w 124"/>
                  <a:gd name="T36" fmla="*/ 362 h 36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17463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292" y="2426"/>
              <a:ext cx="914" cy="550"/>
              <a:chOff x="1292" y="2426"/>
              <a:chExt cx="914" cy="550"/>
            </a:xfrm>
          </p:grpSpPr>
          <p:sp>
            <p:nvSpPr>
              <p:cNvPr id="7209" name="Freeform 8"/>
              <p:cNvSpPr>
                <a:spLocks/>
              </p:cNvSpPr>
              <p:nvPr/>
            </p:nvSpPr>
            <p:spPr bwMode="auto">
              <a:xfrm>
                <a:off x="1466" y="2426"/>
                <a:ext cx="447" cy="125"/>
              </a:xfrm>
              <a:custGeom>
                <a:avLst/>
                <a:gdLst>
                  <a:gd name="T0" fmla="*/ 0 w 424"/>
                  <a:gd name="T1" fmla="*/ 1 h 184"/>
                  <a:gd name="T2" fmla="*/ 246 w 424"/>
                  <a:gd name="T3" fmla="*/ 1 h 184"/>
                  <a:gd name="T4" fmla="*/ 246 w 424"/>
                  <a:gd name="T5" fmla="*/ 1 h 184"/>
                  <a:gd name="T6" fmla="*/ 967 w 424"/>
                  <a:gd name="T7" fmla="*/ 1 h 184"/>
                  <a:gd name="T8" fmla="*/ 967 w 424"/>
                  <a:gd name="T9" fmla="*/ 1 h 184"/>
                  <a:gd name="T10" fmla="*/ 1220 w 424"/>
                  <a:gd name="T11" fmla="*/ 1 h 184"/>
                  <a:gd name="T12" fmla="*/ 967 w 424"/>
                  <a:gd name="T13" fmla="*/ 0 h 184"/>
                  <a:gd name="T14" fmla="*/ 967 w 424"/>
                  <a:gd name="T15" fmla="*/ 1 h 184"/>
                  <a:gd name="T16" fmla="*/ 246 w 424"/>
                  <a:gd name="T17" fmla="*/ 1 h 184"/>
                  <a:gd name="T18" fmla="*/ 246 w 424"/>
                  <a:gd name="T19" fmla="*/ 0 h 184"/>
                  <a:gd name="T20" fmla="*/ 0 w 424"/>
                  <a:gd name="T21" fmla="*/ 1 h 1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4"/>
                  <a:gd name="T34" fmla="*/ 0 h 184"/>
                  <a:gd name="T35" fmla="*/ 424 w 424"/>
                  <a:gd name="T36" fmla="*/ 184 h 18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chemeClr val="folHlink"/>
              </a:solidFill>
              <a:ln w="17463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0" name="Rectangle 9"/>
              <p:cNvSpPr>
                <a:spLocks noChangeArrowheads="1"/>
              </p:cNvSpPr>
              <p:nvPr/>
            </p:nvSpPr>
            <p:spPr bwMode="auto">
              <a:xfrm>
                <a:off x="1292" y="2726"/>
                <a:ext cx="9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600">
                    <a:solidFill>
                      <a:schemeClr val="folHlink"/>
                    </a:solidFill>
                    <a:latin typeface="Times New Roman" pitchFamily="18" charset="0"/>
                  </a:rPr>
                  <a:t>DMA</a:t>
                </a:r>
                <a:r>
                  <a:rPr lang="zh-CN" altLang="en-US" sz="2600">
                    <a:solidFill>
                      <a:schemeClr val="folHlink"/>
                    </a:solidFill>
                  </a:rPr>
                  <a:t>总线</a:t>
                </a:r>
                <a:endParaRPr lang="zh-CN" altLang="en-US" sz="26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464" y="1392"/>
              <a:ext cx="4194" cy="406"/>
              <a:chOff x="1464" y="1438"/>
              <a:chExt cx="4194" cy="406"/>
            </a:xfrm>
          </p:grpSpPr>
          <p:sp>
            <p:nvSpPr>
              <p:cNvPr id="7207" name="Text Box 11"/>
              <p:cNvSpPr txBox="1">
                <a:spLocks noChangeArrowheads="1"/>
              </p:cNvSpPr>
              <p:nvPr/>
            </p:nvSpPr>
            <p:spPr bwMode="auto">
              <a:xfrm>
                <a:off x="3143" y="1438"/>
                <a:ext cx="83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zh-CN" altLang="en-US" sz="2600">
                    <a:solidFill>
                      <a:schemeClr val="folHlink"/>
                    </a:solidFill>
                    <a:latin typeface="Times New Roman" pitchFamily="18" charset="0"/>
                  </a:rPr>
                  <a:t>总线</a:t>
                </a:r>
              </a:p>
            </p:txBody>
          </p:sp>
          <p:sp>
            <p:nvSpPr>
              <p:cNvPr id="7208" name="AutoShape 12"/>
              <p:cNvSpPr>
                <a:spLocks noChangeArrowheads="1"/>
              </p:cNvSpPr>
              <p:nvPr/>
            </p:nvSpPr>
            <p:spPr bwMode="auto"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896938" y="2962275"/>
            <a:ext cx="7848600" cy="3379788"/>
            <a:chOff x="576" y="1552"/>
            <a:chExt cx="4944" cy="2129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7200" name="Rectangle 15"/>
              <p:cNvSpPr>
                <a:spLocks noChangeArrowheads="1"/>
              </p:cNvSpPr>
              <p:nvPr/>
            </p:nvSpPr>
            <p:spPr bwMode="auto">
              <a:xfrm>
                <a:off x="576" y="1552"/>
                <a:ext cx="889" cy="42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1" name="Rectangle 16"/>
              <p:cNvSpPr>
                <a:spLocks noChangeArrowheads="1"/>
              </p:cNvSpPr>
              <p:nvPr/>
            </p:nvSpPr>
            <p:spPr bwMode="auto">
              <a:xfrm>
                <a:off x="805" y="1642"/>
                <a:ext cx="63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7202" name="Rectangle 17"/>
              <p:cNvSpPr>
                <a:spLocks noChangeArrowheads="1"/>
              </p:cNvSpPr>
              <p:nvPr/>
            </p:nvSpPr>
            <p:spPr bwMode="auto">
              <a:xfrm>
                <a:off x="576" y="2320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3" name="Rectangle 18"/>
              <p:cNvSpPr>
                <a:spLocks noChangeArrowheads="1"/>
              </p:cNvSpPr>
              <p:nvPr/>
            </p:nvSpPr>
            <p:spPr bwMode="auto">
              <a:xfrm>
                <a:off x="701" y="2368"/>
                <a:ext cx="883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 </a:t>
                </a:r>
                <a:r>
                  <a:rPr lang="zh-CN" altLang="en-US" sz="2400"/>
                  <a:t>主存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7179" name="Rectangle 20"/>
              <p:cNvSpPr>
                <a:spLocks noChangeArrowheads="1"/>
              </p:cNvSpPr>
              <p:nvPr/>
            </p:nvSpPr>
            <p:spPr bwMode="auto">
              <a:xfrm>
                <a:off x="3160" y="3252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0" name="Rectangle 21"/>
              <p:cNvSpPr>
                <a:spLocks noChangeArrowheads="1"/>
              </p:cNvSpPr>
              <p:nvPr/>
            </p:nvSpPr>
            <p:spPr bwMode="auto">
              <a:xfrm>
                <a:off x="3358" y="3360"/>
                <a:ext cx="674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设备</a:t>
                </a: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181" name="Freeform 22"/>
              <p:cNvSpPr>
                <a:spLocks/>
              </p:cNvSpPr>
              <p:nvPr/>
            </p:nvSpPr>
            <p:spPr bwMode="auto">
              <a:xfrm>
                <a:off x="3542" y="2753"/>
                <a:ext cx="125" cy="481"/>
              </a:xfrm>
              <a:custGeom>
                <a:avLst/>
                <a:gdLst>
                  <a:gd name="T0" fmla="*/ 83 w 123"/>
                  <a:gd name="T1" fmla="*/ 0 h 485"/>
                  <a:gd name="T2" fmla="*/ 167 w 123"/>
                  <a:gd name="T3" fmla="*/ 77 h 485"/>
                  <a:gd name="T4" fmla="*/ 133 w 123"/>
                  <a:gd name="T5" fmla="*/ 77 h 485"/>
                  <a:gd name="T6" fmla="*/ 133 w 123"/>
                  <a:gd name="T7" fmla="*/ 328 h 485"/>
                  <a:gd name="T8" fmla="*/ 167 w 123"/>
                  <a:gd name="T9" fmla="*/ 328 h 485"/>
                  <a:gd name="T10" fmla="*/ 83 w 123"/>
                  <a:gd name="T11" fmla="*/ 409 h 485"/>
                  <a:gd name="T12" fmla="*/ 0 w 123"/>
                  <a:gd name="T13" fmla="*/ 328 h 485"/>
                  <a:gd name="T14" fmla="*/ 30 w 123"/>
                  <a:gd name="T15" fmla="*/ 328 h 485"/>
                  <a:gd name="T16" fmla="*/ 30 w 123"/>
                  <a:gd name="T17" fmla="*/ 77 h 485"/>
                  <a:gd name="T18" fmla="*/ 0 w 123"/>
                  <a:gd name="T19" fmla="*/ 77 h 485"/>
                  <a:gd name="T20" fmla="*/ 83 w 123"/>
                  <a:gd name="T21" fmla="*/ 0 h 4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5"/>
                  <a:gd name="T35" fmla="*/ 123 w 123"/>
                  <a:gd name="T36" fmla="*/ 485 h 48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7197" name="Rectangle 24"/>
                <p:cNvSpPr>
                  <a:spLocks noChangeArrowheads="1"/>
                </p:cNvSpPr>
                <p:nvPr/>
              </p:nvSpPr>
              <p:spPr bwMode="auto">
                <a:xfrm>
                  <a:off x="4556" y="3252"/>
                  <a:ext cx="890" cy="42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8" name="Rectangle 25"/>
                <p:cNvSpPr>
                  <a:spLocks noChangeArrowheads="1"/>
                </p:cNvSpPr>
                <p:nvPr/>
              </p:nvSpPr>
              <p:spPr bwMode="auto">
                <a:xfrm>
                  <a:off x="4739" y="3360"/>
                  <a:ext cx="733" cy="23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设备</a:t>
                  </a:r>
                  <a:r>
                    <a:rPr lang="en-US" altLang="zh-CN" sz="2400" i="1">
                      <a:latin typeface="Times New Roman" pitchFamily="18" charset="0"/>
                    </a:rPr>
                    <a:t>n</a:t>
                  </a:r>
                  <a:endParaRPr lang="zh-CN" altLang="en-US" sz="2400" i="1">
                    <a:latin typeface="Times New Roman" pitchFamily="18" charset="0"/>
                  </a:endParaRPr>
                </a:p>
              </p:txBody>
            </p:sp>
            <p:sp>
              <p:nvSpPr>
                <p:cNvPr id="7199" name="Freeform 26"/>
                <p:cNvSpPr>
                  <a:spLocks/>
                </p:cNvSpPr>
                <p:nvPr/>
              </p:nvSpPr>
              <p:spPr bwMode="auto">
                <a:xfrm>
                  <a:off x="4939" y="2753"/>
                  <a:ext cx="124" cy="487"/>
                </a:xfrm>
                <a:custGeom>
                  <a:avLst/>
                  <a:gdLst>
                    <a:gd name="T0" fmla="*/ 64 w 124"/>
                    <a:gd name="T1" fmla="*/ 0 h 485"/>
                    <a:gd name="T2" fmla="*/ 124 w 124"/>
                    <a:gd name="T3" fmla="*/ 97 h 485"/>
                    <a:gd name="T4" fmla="*/ 94 w 124"/>
                    <a:gd name="T5" fmla="*/ 97 h 485"/>
                    <a:gd name="T6" fmla="*/ 94 w 124"/>
                    <a:gd name="T7" fmla="*/ 428 h 485"/>
                    <a:gd name="T8" fmla="*/ 124 w 124"/>
                    <a:gd name="T9" fmla="*/ 428 h 485"/>
                    <a:gd name="T10" fmla="*/ 64 w 124"/>
                    <a:gd name="T11" fmla="*/ 525 h 485"/>
                    <a:gd name="T12" fmla="*/ 0 w 124"/>
                    <a:gd name="T13" fmla="*/ 428 h 485"/>
                    <a:gd name="T14" fmla="*/ 30 w 124"/>
                    <a:gd name="T15" fmla="*/ 428 h 485"/>
                    <a:gd name="T16" fmla="*/ 30 w 124"/>
                    <a:gd name="T17" fmla="*/ 97 h 485"/>
                    <a:gd name="T18" fmla="*/ 0 w 124"/>
                    <a:gd name="T19" fmla="*/ 97 h 485"/>
                    <a:gd name="T20" fmla="*/ 64 w 124"/>
                    <a:gd name="T21" fmla="*/ 0 h 4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4"/>
                    <a:gd name="T34" fmla="*/ 0 h 485"/>
                    <a:gd name="T35" fmla="*/ 124 w 124"/>
                    <a:gd name="T36" fmla="*/ 485 h 48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83" name="Rectangle 27"/>
              <p:cNvSpPr>
                <a:spLocks noChangeArrowheads="1"/>
              </p:cNvSpPr>
              <p:nvPr/>
            </p:nvSpPr>
            <p:spPr bwMode="auto">
              <a:xfrm>
                <a:off x="1925" y="3252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" name="Rectangle 28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1008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高速外设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185" name="Freeform 29"/>
              <p:cNvSpPr>
                <a:spLocks/>
              </p:cNvSpPr>
              <p:nvPr/>
            </p:nvSpPr>
            <p:spPr bwMode="auto">
              <a:xfrm>
                <a:off x="2301" y="2754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480"/>
                  <a:gd name="T35" fmla="*/ 124 w 124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" name="Rectangle 30"/>
              <p:cNvSpPr>
                <a:spLocks noChangeArrowheads="1"/>
              </p:cNvSpPr>
              <p:nvPr/>
            </p:nvSpPr>
            <p:spPr bwMode="auto">
              <a:xfrm>
                <a:off x="1918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" name="Freeform 31"/>
              <p:cNvSpPr>
                <a:spLocks/>
              </p:cNvSpPr>
              <p:nvPr/>
            </p:nvSpPr>
            <p:spPr bwMode="auto">
              <a:xfrm>
                <a:off x="2301" y="1839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480"/>
                  <a:gd name="T35" fmla="*/ 124 w 124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" name="Text Box 32"/>
              <p:cNvSpPr txBox="1">
                <a:spLocks noChangeArrowheads="1"/>
              </p:cNvSpPr>
              <p:nvPr/>
            </p:nvSpPr>
            <p:spPr bwMode="auto">
              <a:xfrm>
                <a:off x="1955" y="2400"/>
                <a:ext cx="97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7189" name="Rectangle 33"/>
              <p:cNvSpPr>
                <a:spLocks noChangeArrowheads="1"/>
              </p:cNvSpPr>
              <p:nvPr/>
            </p:nvSpPr>
            <p:spPr bwMode="auto">
              <a:xfrm>
                <a:off x="3159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0" name="Freeform 34"/>
              <p:cNvSpPr>
                <a:spLocks/>
              </p:cNvSpPr>
              <p:nvPr/>
            </p:nvSpPr>
            <p:spPr bwMode="auto">
              <a:xfrm>
                <a:off x="3543" y="1831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0"/>
                  <a:gd name="T35" fmla="*/ 123 w 123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1" name="Text Box 35"/>
              <p:cNvSpPr txBox="1">
                <a:spLocks noChangeArrowheads="1"/>
              </p:cNvSpPr>
              <p:nvPr/>
            </p:nvSpPr>
            <p:spPr bwMode="auto">
              <a:xfrm>
                <a:off x="3205" y="2400"/>
                <a:ext cx="101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7192" name="Rectangle 36"/>
              <p:cNvSpPr>
                <a:spLocks noChangeArrowheads="1"/>
              </p:cNvSpPr>
              <p:nvPr/>
            </p:nvSpPr>
            <p:spPr bwMode="auto">
              <a:xfrm>
                <a:off x="4555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3" name="Freeform 37"/>
              <p:cNvSpPr>
                <a:spLocks/>
              </p:cNvSpPr>
              <p:nvPr/>
            </p:nvSpPr>
            <p:spPr bwMode="auto">
              <a:xfrm>
                <a:off x="4939" y="1824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0"/>
                  <a:gd name="T35" fmla="*/ 123 w 123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Text Box 38"/>
              <p:cNvSpPr txBox="1">
                <a:spLocks noChangeArrowheads="1"/>
              </p:cNvSpPr>
              <p:nvPr/>
            </p:nvSpPr>
            <p:spPr bwMode="auto">
              <a:xfrm>
                <a:off x="4597" y="2400"/>
                <a:ext cx="9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7195" name="Text Box 39"/>
              <p:cNvSpPr txBox="1">
                <a:spLocks noChangeArrowheads="1"/>
              </p:cNvSpPr>
              <p:nvPr/>
            </p:nvSpPr>
            <p:spPr bwMode="auto">
              <a:xfrm>
                <a:off x="4166" y="3319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7196" name="Text Box 40"/>
              <p:cNvSpPr txBox="1">
                <a:spLocks noChangeArrowheads="1"/>
              </p:cNvSpPr>
              <p:nvPr/>
            </p:nvSpPr>
            <p:spPr bwMode="auto">
              <a:xfrm>
                <a:off x="4176" y="2359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71049" name="Rectangle 41"/>
          <p:cNvSpPr>
            <a:spLocks noChangeArrowheads="1"/>
          </p:cNvSpPr>
          <p:nvPr/>
        </p:nvSpPr>
        <p:spPr bwMode="auto">
          <a:xfrm>
            <a:off x="7696200" y="4445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sp>
        <p:nvSpPr>
          <p:cNvPr id="7174" name="AutoShape 4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B0CDD-55F6-4216-9B1F-507325BE564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0" y="1484313"/>
            <a:ext cx="9144000" cy="9779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      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DMA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总线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—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高速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设备（磁盘）与主存之间直接交换信息。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     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任意时刻只能使用一种总线。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3.1  总线的基本概念</a:t>
            </a:r>
            <a:endParaRPr lang="en-US" altLang="zh-CN" b="1" smtClean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93725" y="1163638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一、为什么要用总线</a:t>
            </a:r>
          </a:p>
        </p:txBody>
      </p:sp>
      <p:sp>
        <p:nvSpPr>
          <p:cNvPr id="114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6327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计算机系统五大部件的连接方式：</a:t>
            </a:r>
            <a:endParaRPr lang="en-US" altLang="zh-CN" sz="280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、分散连接</a:t>
            </a:r>
            <a:endParaRPr lang="en-US" altLang="zh-CN" sz="280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     </a:t>
            </a:r>
            <a:r>
              <a:rPr lang="zh-CN" altLang="en-US" sz="2800">
                <a:latin typeface="Times New Roman" pitchFamily="18" charset="0"/>
              </a:rPr>
              <a:t>各部件之间使用单独的连线。</a:t>
            </a:r>
            <a:endParaRPr lang="en-US" altLang="zh-CN" sz="280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、总线连接</a:t>
            </a:r>
            <a:endParaRPr lang="en-US" altLang="zh-CN" sz="280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     </a:t>
            </a:r>
            <a:r>
              <a:rPr lang="zh-CN" altLang="en-US" sz="2800">
                <a:latin typeface="Times New Roman" pitchFamily="18" charset="0"/>
              </a:rPr>
              <a:t>各部件连接到一组公共信息传输线上。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2C40E-6C57-4D4B-8A5C-8B321BFC3C8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1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93725" y="577850"/>
            <a:ext cx="521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三总线结构的又一形式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752600"/>
            <a:ext cx="8763000" cy="4572000"/>
            <a:chOff x="288" y="1104"/>
            <a:chExt cx="5520" cy="2880"/>
          </a:xfrm>
        </p:grpSpPr>
        <p:sp>
          <p:nvSpPr>
            <p:cNvPr id="8199" name="Line 5"/>
            <p:cNvSpPr>
              <a:spLocks noChangeShapeType="1"/>
            </p:cNvSpPr>
            <p:nvPr/>
          </p:nvSpPr>
          <p:spPr bwMode="auto">
            <a:xfrm>
              <a:off x="807" y="3539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432" y="3183"/>
              <a:ext cx="751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518" y="3222"/>
              <a:ext cx="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局域网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2538" y="2400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8203" name="Freeform 9"/>
            <p:cNvSpPr>
              <a:spLocks/>
            </p:cNvSpPr>
            <p:nvPr/>
          </p:nvSpPr>
          <p:spPr bwMode="auto">
            <a:xfrm>
              <a:off x="641" y="2677"/>
              <a:ext cx="4695" cy="107"/>
            </a:xfrm>
            <a:custGeom>
              <a:avLst/>
              <a:gdLst>
                <a:gd name="T0" fmla="*/ 0 w 4695"/>
                <a:gd name="T1" fmla="*/ 0 h 224"/>
                <a:gd name="T2" fmla="*/ 149 w 4695"/>
                <a:gd name="T3" fmla="*/ 0 h 224"/>
                <a:gd name="T4" fmla="*/ 149 w 4695"/>
                <a:gd name="T5" fmla="*/ 0 h 224"/>
                <a:gd name="T6" fmla="*/ 4544 w 4695"/>
                <a:gd name="T7" fmla="*/ 0 h 224"/>
                <a:gd name="T8" fmla="*/ 4544 w 4695"/>
                <a:gd name="T9" fmla="*/ 0 h 224"/>
                <a:gd name="T10" fmla="*/ 4695 w 4695"/>
                <a:gd name="T11" fmla="*/ 0 h 224"/>
                <a:gd name="T12" fmla="*/ 4544 w 4695"/>
                <a:gd name="T13" fmla="*/ 0 h 224"/>
                <a:gd name="T14" fmla="*/ 4544 w 4695"/>
                <a:gd name="T15" fmla="*/ 0 h 224"/>
                <a:gd name="T16" fmla="*/ 149 w 4695"/>
                <a:gd name="T17" fmla="*/ 0 h 224"/>
                <a:gd name="T18" fmla="*/ 149 w 4695"/>
                <a:gd name="T19" fmla="*/ 0 h 224"/>
                <a:gd name="T20" fmla="*/ 0 w 4695"/>
                <a:gd name="T21" fmla="*/ 0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95"/>
                <a:gd name="T34" fmla="*/ 0 h 224"/>
                <a:gd name="T35" fmla="*/ 4695 w 4695"/>
                <a:gd name="T36" fmla="*/ 224 h 2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211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1452" y="1354"/>
              <a:ext cx="75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8206" name="Rectangle 12"/>
            <p:cNvSpPr>
              <a:spLocks noChangeArrowheads="1"/>
            </p:cNvSpPr>
            <p:nvPr/>
          </p:nvSpPr>
          <p:spPr bwMode="auto">
            <a:xfrm>
              <a:off x="3569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13"/>
            <p:cNvSpPr>
              <a:spLocks noChangeArrowheads="1"/>
            </p:cNvSpPr>
            <p:nvPr/>
          </p:nvSpPr>
          <p:spPr bwMode="auto">
            <a:xfrm>
              <a:off x="3742" y="1354"/>
              <a:ext cx="86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2517" y="1296"/>
              <a:ext cx="6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Rectangle 15"/>
            <p:cNvSpPr>
              <a:spLocks noChangeArrowheads="1"/>
            </p:cNvSpPr>
            <p:nvPr/>
          </p:nvSpPr>
          <p:spPr bwMode="auto">
            <a:xfrm>
              <a:off x="2367" y="1104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局部总线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8210" name="Freeform 16"/>
            <p:cNvSpPr>
              <a:spLocks/>
            </p:cNvSpPr>
            <p:nvPr/>
          </p:nvSpPr>
          <p:spPr bwMode="auto">
            <a:xfrm>
              <a:off x="2064" y="1392"/>
              <a:ext cx="1507" cy="96"/>
            </a:xfrm>
            <a:custGeom>
              <a:avLst/>
              <a:gdLst>
                <a:gd name="T0" fmla="*/ 0 w 1409"/>
                <a:gd name="T1" fmla="*/ 1 h 149"/>
                <a:gd name="T2" fmla="*/ 557 w 1409"/>
                <a:gd name="T3" fmla="*/ 1 h 149"/>
                <a:gd name="T4" fmla="*/ 557 w 1409"/>
                <a:gd name="T5" fmla="*/ 1 h 149"/>
                <a:gd name="T6" fmla="*/ 4853 w 1409"/>
                <a:gd name="T7" fmla="*/ 1 h 149"/>
                <a:gd name="T8" fmla="*/ 4853 w 1409"/>
                <a:gd name="T9" fmla="*/ 1 h 149"/>
                <a:gd name="T10" fmla="*/ 5408 w 1409"/>
                <a:gd name="T11" fmla="*/ 1 h 149"/>
                <a:gd name="T12" fmla="*/ 4853 w 1409"/>
                <a:gd name="T13" fmla="*/ 0 h 149"/>
                <a:gd name="T14" fmla="*/ 4853 w 1409"/>
                <a:gd name="T15" fmla="*/ 1 h 149"/>
                <a:gd name="T16" fmla="*/ 557 w 1409"/>
                <a:gd name="T17" fmla="*/ 1 h 149"/>
                <a:gd name="T18" fmla="*/ 557 w 1409"/>
                <a:gd name="T19" fmla="*/ 0 h 149"/>
                <a:gd name="T20" fmla="*/ 0 w 1409"/>
                <a:gd name="T21" fmla="*/ 1 h 1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09"/>
                <a:gd name="T34" fmla="*/ 0 h 149"/>
                <a:gd name="T35" fmla="*/ 1409 w 1409"/>
                <a:gd name="T36" fmla="*/ 149 h 1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Rectangle 17"/>
            <p:cNvSpPr>
              <a:spLocks noChangeArrowheads="1"/>
            </p:cNvSpPr>
            <p:nvPr/>
          </p:nvSpPr>
          <p:spPr bwMode="auto">
            <a:xfrm>
              <a:off x="2177" y="3180"/>
              <a:ext cx="1248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Rectangle 18"/>
            <p:cNvSpPr>
              <a:spLocks noChangeArrowheads="1"/>
            </p:cNvSpPr>
            <p:nvPr/>
          </p:nvSpPr>
          <p:spPr bwMode="auto">
            <a:xfrm>
              <a:off x="2222" y="3222"/>
              <a:ext cx="166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扩展总线接口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213" name="Line 19"/>
            <p:cNvSpPr>
              <a:spLocks noChangeShapeType="1"/>
            </p:cNvSpPr>
            <p:nvPr/>
          </p:nvSpPr>
          <p:spPr bwMode="auto">
            <a:xfrm>
              <a:off x="2801" y="3537"/>
              <a:ext cx="1" cy="4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Freeform 20"/>
            <p:cNvSpPr>
              <a:spLocks/>
            </p:cNvSpPr>
            <p:nvPr/>
          </p:nvSpPr>
          <p:spPr bwMode="auto">
            <a:xfrm>
              <a:off x="2798" y="2739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0 w 1"/>
                <a:gd name="T3" fmla="*/ 447 h 447"/>
                <a:gd name="T4" fmla="*/ 0 60000 65536"/>
                <a:gd name="T5" fmla="*/ 0 60000 65536"/>
                <a:gd name="T6" fmla="*/ 0 w 1"/>
                <a:gd name="T7" fmla="*/ 0 h 447"/>
                <a:gd name="T8" fmla="*/ 1 w 1"/>
                <a:gd name="T9" fmla="*/ 447 h 4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Rectangle 21"/>
            <p:cNvSpPr>
              <a:spLocks noChangeArrowheads="1"/>
            </p:cNvSpPr>
            <p:nvPr/>
          </p:nvSpPr>
          <p:spPr bwMode="auto">
            <a:xfrm>
              <a:off x="2992" y="3640"/>
              <a:ext cx="714" cy="2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Rectangle 22"/>
            <p:cNvSpPr>
              <a:spLocks noChangeArrowheads="1"/>
            </p:cNvSpPr>
            <p:nvPr/>
          </p:nvSpPr>
          <p:spPr bwMode="auto">
            <a:xfrm>
              <a:off x="2897" y="3612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扩展总线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8217" name="Freeform 23"/>
            <p:cNvSpPr>
              <a:spLocks/>
            </p:cNvSpPr>
            <p:nvPr/>
          </p:nvSpPr>
          <p:spPr bwMode="auto">
            <a:xfrm>
              <a:off x="288" y="3888"/>
              <a:ext cx="5280" cy="96"/>
            </a:xfrm>
            <a:custGeom>
              <a:avLst/>
              <a:gdLst>
                <a:gd name="T0" fmla="*/ 0 w 4695"/>
                <a:gd name="T1" fmla="*/ 0 h 222"/>
                <a:gd name="T2" fmla="*/ 1576 w 4695"/>
                <a:gd name="T3" fmla="*/ 0 h 222"/>
                <a:gd name="T4" fmla="*/ 1576 w 4695"/>
                <a:gd name="T5" fmla="*/ 0 h 222"/>
                <a:gd name="T6" fmla="*/ 47599 w 4695"/>
                <a:gd name="T7" fmla="*/ 0 h 222"/>
                <a:gd name="T8" fmla="*/ 47599 w 4695"/>
                <a:gd name="T9" fmla="*/ 0 h 222"/>
                <a:gd name="T10" fmla="*/ 49157 w 4695"/>
                <a:gd name="T11" fmla="*/ 0 h 222"/>
                <a:gd name="T12" fmla="*/ 47599 w 4695"/>
                <a:gd name="T13" fmla="*/ 0 h 222"/>
                <a:gd name="T14" fmla="*/ 47599 w 4695"/>
                <a:gd name="T15" fmla="*/ 0 h 222"/>
                <a:gd name="T16" fmla="*/ 1576 w 4695"/>
                <a:gd name="T17" fmla="*/ 0 h 222"/>
                <a:gd name="T18" fmla="*/ 1576 w 4695"/>
                <a:gd name="T19" fmla="*/ 0 h 222"/>
                <a:gd name="T20" fmla="*/ 0 w 4695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95"/>
                <a:gd name="T34" fmla="*/ 0 h 222"/>
                <a:gd name="T35" fmla="*/ 4695 w 4695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24"/>
            <p:cNvSpPr>
              <a:spLocks noChangeShapeType="1"/>
            </p:cNvSpPr>
            <p:nvPr/>
          </p:nvSpPr>
          <p:spPr bwMode="auto">
            <a:xfrm>
              <a:off x="3977" y="3527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Rectangle 25"/>
            <p:cNvSpPr>
              <a:spLocks noChangeArrowheads="1"/>
            </p:cNvSpPr>
            <p:nvPr/>
          </p:nvSpPr>
          <p:spPr bwMode="auto">
            <a:xfrm>
              <a:off x="3569" y="3183"/>
              <a:ext cx="816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Rectangle 26"/>
            <p:cNvSpPr>
              <a:spLocks noChangeArrowheads="1"/>
            </p:cNvSpPr>
            <p:nvPr/>
          </p:nvSpPr>
          <p:spPr bwMode="auto">
            <a:xfrm>
              <a:off x="3658" y="3222"/>
              <a:ext cx="10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Modem</a:t>
              </a:r>
            </a:p>
          </p:txBody>
        </p:sp>
        <p:sp>
          <p:nvSpPr>
            <p:cNvPr id="8221" name="Line 27"/>
            <p:cNvSpPr>
              <a:spLocks noChangeShapeType="1"/>
            </p:cNvSpPr>
            <p:nvPr/>
          </p:nvSpPr>
          <p:spPr bwMode="auto">
            <a:xfrm>
              <a:off x="4960" y="3537"/>
              <a:ext cx="1" cy="4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Rectangle 28"/>
            <p:cNvSpPr>
              <a:spLocks noChangeArrowheads="1"/>
            </p:cNvSpPr>
            <p:nvPr/>
          </p:nvSpPr>
          <p:spPr bwMode="auto">
            <a:xfrm>
              <a:off x="4481" y="3180"/>
              <a:ext cx="960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Rectangle 29"/>
            <p:cNvSpPr>
              <a:spLocks noChangeArrowheads="1"/>
            </p:cNvSpPr>
            <p:nvPr/>
          </p:nvSpPr>
          <p:spPr bwMode="auto">
            <a:xfrm>
              <a:off x="4559" y="3222"/>
              <a:ext cx="12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串行接口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224" name="Freeform 30"/>
            <p:cNvSpPr>
              <a:spLocks/>
            </p:cNvSpPr>
            <p:nvPr/>
          </p:nvSpPr>
          <p:spPr bwMode="auto">
            <a:xfrm>
              <a:off x="1682" y="3537"/>
              <a:ext cx="1" cy="403"/>
            </a:xfrm>
            <a:custGeom>
              <a:avLst/>
              <a:gdLst>
                <a:gd name="T0" fmla="*/ 0 w 1"/>
                <a:gd name="T1" fmla="*/ 0 h 403"/>
                <a:gd name="T2" fmla="*/ 0 w 1"/>
                <a:gd name="T3" fmla="*/ 403 h 403"/>
                <a:gd name="T4" fmla="*/ 0 60000 65536"/>
                <a:gd name="T5" fmla="*/ 0 60000 65536"/>
                <a:gd name="T6" fmla="*/ 0 w 1"/>
                <a:gd name="T7" fmla="*/ 0 h 403"/>
                <a:gd name="T8" fmla="*/ 1 w 1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Rectangle 31"/>
            <p:cNvSpPr>
              <a:spLocks noChangeArrowheads="1"/>
            </p:cNvSpPr>
            <p:nvPr/>
          </p:nvSpPr>
          <p:spPr bwMode="auto">
            <a:xfrm>
              <a:off x="1305" y="3183"/>
              <a:ext cx="753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Rectangle 32"/>
            <p:cNvSpPr>
              <a:spLocks noChangeArrowheads="1"/>
            </p:cNvSpPr>
            <p:nvPr/>
          </p:nvSpPr>
          <p:spPr bwMode="auto">
            <a:xfrm>
              <a:off x="1480" y="3222"/>
              <a:ext cx="6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SCSI</a:t>
              </a:r>
            </a:p>
          </p:txBody>
        </p:sp>
        <p:sp>
          <p:nvSpPr>
            <p:cNvPr id="8227" name="Rectangle 33"/>
            <p:cNvSpPr>
              <a:spLocks noChangeArrowheads="1"/>
            </p:cNvSpPr>
            <p:nvPr/>
          </p:nvSpPr>
          <p:spPr bwMode="auto">
            <a:xfrm>
              <a:off x="2169" y="1776"/>
              <a:ext cx="1584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228" name="Text Box 34"/>
            <p:cNvSpPr txBox="1">
              <a:spLocks noChangeArrowheads="1"/>
            </p:cNvSpPr>
            <p:nvPr/>
          </p:nvSpPr>
          <p:spPr bwMode="auto">
            <a:xfrm>
              <a:off x="2274" y="1824"/>
              <a:ext cx="204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局部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控制器</a:t>
              </a:r>
            </a:p>
          </p:txBody>
        </p:sp>
        <p:sp>
          <p:nvSpPr>
            <p:cNvPr id="8229" name="Rectangle 35"/>
            <p:cNvSpPr>
              <a:spLocks noChangeArrowheads="1"/>
            </p:cNvSpPr>
            <p:nvPr/>
          </p:nvSpPr>
          <p:spPr bwMode="auto">
            <a:xfrm>
              <a:off x="1211" y="1776"/>
              <a:ext cx="847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230" name="Rectangle 36"/>
            <p:cNvSpPr>
              <a:spLocks noChangeArrowheads="1"/>
            </p:cNvSpPr>
            <p:nvPr/>
          </p:nvSpPr>
          <p:spPr bwMode="auto">
            <a:xfrm>
              <a:off x="1457" y="1824"/>
              <a:ext cx="79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主存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231" name="Line 37"/>
            <p:cNvSpPr>
              <a:spLocks noChangeShapeType="1"/>
            </p:cNvSpPr>
            <p:nvPr/>
          </p:nvSpPr>
          <p:spPr bwMode="auto">
            <a:xfrm>
              <a:off x="1697" y="2119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2" name="Line 38"/>
            <p:cNvSpPr>
              <a:spLocks noChangeShapeType="1"/>
            </p:cNvSpPr>
            <p:nvPr/>
          </p:nvSpPr>
          <p:spPr bwMode="auto">
            <a:xfrm>
              <a:off x="4039" y="1632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3" name="Line 39"/>
            <p:cNvSpPr>
              <a:spLocks noChangeShapeType="1"/>
            </p:cNvSpPr>
            <p:nvPr/>
          </p:nvSpPr>
          <p:spPr bwMode="auto">
            <a:xfrm>
              <a:off x="2832" y="1440"/>
              <a:ext cx="0" cy="33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7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77EBA-5593-4621-8BF4-C782EF8ED21B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69925" y="425450"/>
            <a:ext cx="292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四总线结构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28600" y="1295400"/>
            <a:ext cx="8704263" cy="5029200"/>
            <a:chOff x="144" y="816"/>
            <a:chExt cx="5483" cy="3168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3151" y="2010"/>
              <a:ext cx="846" cy="304"/>
              <a:chOff x="3151" y="2010"/>
              <a:chExt cx="846" cy="304"/>
            </a:xfrm>
          </p:grpSpPr>
          <p:sp>
            <p:nvSpPr>
              <p:cNvPr id="9265" name="Rectangle 13"/>
              <p:cNvSpPr>
                <a:spLocks noChangeArrowheads="1"/>
              </p:cNvSpPr>
              <p:nvPr/>
            </p:nvSpPr>
            <p:spPr bwMode="auto">
              <a:xfrm>
                <a:off x="3151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6" name="Rectangle 14"/>
              <p:cNvSpPr>
                <a:spLocks noChangeArrowheads="1"/>
              </p:cNvSpPr>
              <p:nvPr/>
            </p:nvSpPr>
            <p:spPr bwMode="auto">
              <a:xfrm>
                <a:off x="3276" y="2046"/>
                <a:ext cx="579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多媒体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3151" y="3149"/>
              <a:ext cx="846" cy="303"/>
              <a:chOff x="3151" y="3149"/>
              <a:chExt cx="846" cy="303"/>
            </a:xfrm>
          </p:grpSpPr>
          <p:sp>
            <p:nvSpPr>
              <p:cNvPr id="9263" name="Rectangle 31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264" name="Rectangle 41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144" y="816"/>
              <a:ext cx="5483" cy="3168"/>
              <a:chOff x="144" y="816"/>
              <a:chExt cx="5483" cy="3168"/>
            </a:xfrm>
          </p:grpSpPr>
          <p:sp>
            <p:nvSpPr>
              <p:cNvPr id="9226" name="Rectangle 4"/>
              <p:cNvSpPr>
                <a:spLocks noChangeArrowheads="1"/>
              </p:cNvSpPr>
              <p:nvPr/>
            </p:nvSpPr>
            <p:spPr bwMode="auto">
              <a:xfrm>
                <a:off x="2326" y="1378"/>
                <a:ext cx="1034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227" name="Rectangle 5"/>
              <p:cNvSpPr>
                <a:spLocks noChangeArrowheads="1"/>
              </p:cNvSpPr>
              <p:nvPr/>
            </p:nvSpPr>
            <p:spPr bwMode="auto">
              <a:xfrm>
                <a:off x="4433" y="816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8" name="Rectangle 6"/>
              <p:cNvSpPr>
                <a:spLocks noChangeArrowheads="1"/>
              </p:cNvSpPr>
              <p:nvPr/>
            </p:nvSpPr>
            <p:spPr bwMode="auto">
              <a:xfrm>
                <a:off x="4632" y="833"/>
                <a:ext cx="45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主存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9229" name="Rectangle 7"/>
              <p:cNvSpPr>
                <a:spLocks noChangeArrowheads="1"/>
              </p:cNvSpPr>
              <p:nvPr/>
            </p:nvSpPr>
            <p:spPr bwMode="auto">
              <a:xfrm>
                <a:off x="1488" y="3151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" name="Rectangle 8"/>
              <p:cNvSpPr>
                <a:spLocks noChangeArrowheads="1"/>
              </p:cNvSpPr>
              <p:nvPr/>
            </p:nvSpPr>
            <p:spPr bwMode="auto">
              <a:xfrm>
                <a:off x="1533" y="3187"/>
                <a:ext cx="1158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扩展总线接口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231" name="Rectangle 9"/>
              <p:cNvSpPr>
                <a:spLocks noChangeArrowheads="1"/>
              </p:cNvSpPr>
              <p:nvPr/>
            </p:nvSpPr>
            <p:spPr bwMode="auto">
              <a:xfrm>
                <a:off x="4433" y="2010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Rectangle 10"/>
              <p:cNvSpPr>
                <a:spLocks noChangeArrowheads="1"/>
              </p:cNvSpPr>
              <p:nvPr/>
            </p:nvSpPr>
            <p:spPr bwMode="auto">
              <a:xfrm>
                <a:off x="4567" y="2046"/>
                <a:ext cx="579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局域网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233" name="Rectangle 11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4" name="Rectangle 12"/>
              <p:cNvSpPr>
                <a:spLocks noChangeArrowheads="1"/>
              </p:cNvSpPr>
              <p:nvPr/>
            </p:nvSpPr>
            <p:spPr bwMode="auto">
              <a:xfrm>
                <a:off x="593" y="2053"/>
                <a:ext cx="428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SCSI</a:t>
                </a:r>
              </a:p>
            </p:txBody>
          </p:sp>
          <p:sp>
            <p:nvSpPr>
              <p:cNvPr id="9235" name="Freeform 15"/>
              <p:cNvSpPr>
                <a:spLocks/>
              </p:cNvSpPr>
              <p:nvPr/>
            </p:nvSpPr>
            <p:spPr bwMode="auto">
              <a:xfrm>
                <a:off x="4854" y="1117"/>
                <a:ext cx="47" cy="419"/>
              </a:xfrm>
              <a:custGeom>
                <a:avLst/>
                <a:gdLst>
                  <a:gd name="T0" fmla="*/ 0 w 1"/>
                  <a:gd name="T1" fmla="*/ 0 h 435"/>
                  <a:gd name="T2" fmla="*/ 0 w 1"/>
                  <a:gd name="T3" fmla="*/ 207 h 435"/>
                  <a:gd name="T4" fmla="*/ 0 60000 65536"/>
                  <a:gd name="T5" fmla="*/ 0 60000 65536"/>
                  <a:gd name="T6" fmla="*/ 0 w 1"/>
                  <a:gd name="T7" fmla="*/ 0 h 435"/>
                  <a:gd name="T8" fmla="*/ 1 w 1"/>
                  <a:gd name="T9" fmla="*/ 435 h 4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5">
                    <a:moveTo>
                      <a:pt x="0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Freeform 16"/>
              <p:cNvSpPr>
                <a:spLocks/>
              </p:cNvSpPr>
              <p:nvPr/>
            </p:nvSpPr>
            <p:spPr bwMode="auto">
              <a:xfrm>
                <a:off x="144" y="2496"/>
                <a:ext cx="5467" cy="118"/>
              </a:xfrm>
              <a:custGeom>
                <a:avLst/>
                <a:gdLst>
                  <a:gd name="T0" fmla="*/ 0 w 5163"/>
                  <a:gd name="T1" fmla="*/ 1 h 189"/>
                  <a:gd name="T2" fmla="*/ 390 w 5163"/>
                  <a:gd name="T3" fmla="*/ 1 h 189"/>
                  <a:gd name="T4" fmla="*/ 390 w 5163"/>
                  <a:gd name="T5" fmla="*/ 1 h 189"/>
                  <a:gd name="T6" fmla="*/ 15808 w 5163"/>
                  <a:gd name="T7" fmla="*/ 1 h 189"/>
                  <a:gd name="T8" fmla="*/ 15808 w 5163"/>
                  <a:gd name="T9" fmla="*/ 1 h 189"/>
                  <a:gd name="T10" fmla="*/ 16216 w 5163"/>
                  <a:gd name="T11" fmla="*/ 1 h 189"/>
                  <a:gd name="T12" fmla="*/ 15808 w 5163"/>
                  <a:gd name="T13" fmla="*/ 0 h 189"/>
                  <a:gd name="T14" fmla="*/ 15808 w 5163"/>
                  <a:gd name="T15" fmla="*/ 1 h 189"/>
                  <a:gd name="T16" fmla="*/ 390 w 5163"/>
                  <a:gd name="T17" fmla="*/ 1 h 189"/>
                  <a:gd name="T18" fmla="*/ 390 w 5163"/>
                  <a:gd name="T19" fmla="*/ 0 h 189"/>
                  <a:gd name="T20" fmla="*/ 0 w 5163"/>
                  <a:gd name="T21" fmla="*/ 1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63"/>
                  <a:gd name="T34" fmla="*/ 0 h 189"/>
                  <a:gd name="T35" fmla="*/ 5163 w 5163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63" h="189">
                    <a:moveTo>
                      <a:pt x="0" y="94"/>
                    </a:moveTo>
                    <a:lnTo>
                      <a:pt x="125" y="189"/>
                    </a:lnTo>
                    <a:lnTo>
                      <a:pt x="125" y="146"/>
                    </a:lnTo>
                    <a:lnTo>
                      <a:pt x="5035" y="146"/>
                    </a:lnTo>
                    <a:lnTo>
                      <a:pt x="5035" y="189"/>
                    </a:lnTo>
                    <a:lnTo>
                      <a:pt x="5163" y="94"/>
                    </a:lnTo>
                    <a:lnTo>
                      <a:pt x="5035" y="0"/>
                    </a:lnTo>
                    <a:lnTo>
                      <a:pt x="5035" y="43"/>
                    </a:lnTo>
                    <a:lnTo>
                      <a:pt x="125" y="43"/>
                    </a:lnTo>
                    <a:lnTo>
                      <a:pt x="125" y="0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7" name="Line 17"/>
              <p:cNvSpPr>
                <a:spLocks noChangeShapeType="1"/>
              </p:cNvSpPr>
              <p:nvPr/>
            </p:nvSpPr>
            <p:spPr bwMode="auto">
              <a:xfrm>
                <a:off x="815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Freeform 18"/>
              <p:cNvSpPr>
                <a:spLocks/>
              </p:cNvSpPr>
              <p:nvPr/>
            </p:nvSpPr>
            <p:spPr bwMode="auto">
              <a:xfrm>
                <a:off x="2112" y="2312"/>
                <a:ext cx="1" cy="229"/>
              </a:xfrm>
              <a:custGeom>
                <a:avLst/>
                <a:gdLst>
                  <a:gd name="T0" fmla="*/ 0 w 1"/>
                  <a:gd name="T1" fmla="*/ 0 h 229"/>
                  <a:gd name="T2" fmla="*/ 1 w 1"/>
                  <a:gd name="T3" fmla="*/ 229 h 229"/>
                  <a:gd name="T4" fmla="*/ 0 60000 65536"/>
                  <a:gd name="T5" fmla="*/ 0 60000 65536"/>
                  <a:gd name="T6" fmla="*/ 0 w 1"/>
                  <a:gd name="T7" fmla="*/ 0 h 229"/>
                  <a:gd name="T8" fmla="*/ 1 w 1"/>
                  <a:gd name="T9" fmla="*/ 229 h 2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9">
                    <a:moveTo>
                      <a:pt x="0" y="0"/>
                    </a:moveTo>
                    <a:lnTo>
                      <a:pt x="1" y="229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9" name="Line 19"/>
              <p:cNvSpPr>
                <a:spLocks noChangeShapeType="1"/>
              </p:cNvSpPr>
              <p:nvPr/>
            </p:nvSpPr>
            <p:spPr bwMode="auto">
              <a:xfrm>
                <a:off x="3578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0" name="Line 20"/>
              <p:cNvSpPr>
                <a:spLocks noChangeShapeType="1"/>
              </p:cNvSpPr>
              <p:nvPr/>
            </p:nvSpPr>
            <p:spPr bwMode="auto">
              <a:xfrm>
                <a:off x="4895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Line 21"/>
              <p:cNvSpPr>
                <a:spLocks noChangeShapeType="1"/>
              </p:cNvSpPr>
              <p:nvPr/>
            </p:nvSpPr>
            <p:spPr bwMode="auto">
              <a:xfrm>
                <a:off x="2880" y="1683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Line 22"/>
              <p:cNvSpPr>
                <a:spLocks noChangeShapeType="1"/>
              </p:cNvSpPr>
              <p:nvPr/>
            </p:nvSpPr>
            <p:spPr bwMode="auto">
              <a:xfrm>
                <a:off x="816" y="2314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Line 23"/>
              <p:cNvSpPr>
                <a:spLocks noChangeShapeType="1"/>
              </p:cNvSpPr>
              <p:nvPr/>
            </p:nvSpPr>
            <p:spPr bwMode="auto">
              <a:xfrm>
                <a:off x="2112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Line 24"/>
              <p:cNvSpPr>
                <a:spLocks noChangeShapeType="1"/>
              </p:cNvSpPr>
              <p:nvPr/>
            </p:nvSpPr>
            <p:spPr bwMode="auto">
              <a:xfrm>
                <a:off x="3578" y="3452"/>
                <a:ext cx="1" cy="25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Freeform 25"/>
              <p:cNvSpPr>
                <a:spLocks/>
              </p:cNvSpPr>
              <p:nvPr/>
            </p:nvSpPr>
            <p:spPr bwMode="auto">
              <a:xfrm>
                <a:off x="4896" y="3456"/>
                <a:ext cx="5" cy="246"/>
              </a:xfrm>
              <a:custGeom>
                <a:avLst/>
                <a:gdLst>
                  <a:gd name="T0" fmla="*/ 5 w 5"/>
                  <a:gd name="T1" fmla="*/ 0 h 246"/>
                  <a:gd name="T2" fmla="*/ 0 w 5"/>
                  <a:gd name="T3" fmla="*/ 246 h 246"/>
                  <a:gd name="T4" fmla="*/ 0 60000 65536"/>
                  <a:gd name="T5" fmla="*/ 0 60000 65536"/>
                  <a:gd name="T6" fmla="*/ 0 w 5"/>
                  <a:gd name="T7" fmla="*/ 0 h 246"/>
                  <a:gd name="T8" fmla="*/ 5 w 5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246">
                    <a:moveTo>
                      <a:pt x="5" y="0"/>
                    </a:move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Freeform 26"/>
              <p:cNvSpPr>
                <a:spLocks/>
              </p:cNvSpPr>
              <p:nvPr/>
            </p:nvSpPr>
            <p:spPr bwMode="auto">
              <a:xfrm>
                <a:off x="2112" y="2574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  <a:gd name="T4" fmla="*/ 0 60000 65536"/>
                  <a:gd name="T5" fmla="*/ 0 60000 65536"/>
                  <a:gd name="T6" fmla="*/ 0 w 1"/>
                  <a:gd name="T7" fmla="*/ 0 h 576"/>
                  <a:gd name="T8" fmla="*/ 1 w 1"/>
                  <a:gd name="T9" fmla="*/ 576 h 5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" name="Freeform 27"/>
              <p:cNvSpPr>
                <a:spLocks/>
              </p:cNvSpPr>
              <p:nvPr/>
            </p:nvSpPr>
            <p:spPr bwMode="auto">
              <a:xfrm>
                <a:off x="3360" y="1486"/>
                <a:ext cx="2267" cy="116"/>
              </a:xfrm>
              <a:custGeom>
                <a:avLst/>
                <a:gdLst>
                  <a:gd name="T0" fmla="*/ 0 w 2267"/>
                  <a:gd name="T1" fmla="*/ 1 h 189"/>
                  <a:gd name="T2" fmla="*/ 127 w 2267"/>
                  <a:gd name="T3" fmla="*/ 1 h 189"/>
                  <a:gd name="T4" fmla="*/ 127 w 2267"/>
                  <a:gd name="T5" fmla="*/ 1 h 189"/>
                  <a:gd name="T6" fmla="*/ 2140 w 2267"/>
                  <a:gd name="T7" fmla="*/ 1 h 189"/>
                  <a:gd name="T8" fmla="*/ 2140 w 2267"/>
                  <a:gd name="T9" fmla="*/ 1 h 189"/>
                  <a:gd name="T10" fmla="*/ 2267 w 2267"/>
                  <a:gd name="T11" fmla="*/ 1 h 189"/>
                  <a:gd name="T12" fmla="*/ 2140 w 2267"/>
                  <a:gd name="T13" fmla="*/ 0 h 189"/>
                  <a:gd name="T14" fmla="*/ 2140 w 2267"/>
                  <a:gd name="T15" fmla="*/ 1 h 189"/>
                  <a:gd name="T16" fmla="*/ 127 w 2267"/>
                  <a:gd name="T17" fmla="*/ 1 h 189"/>
                  <a:gd name="T18" fmla="*/ 127 w 2267"/>
                  <a:gd name="T19" fmla="*/ 0 h 189"/>
                  <a:gd name="T20" fmla="*/ 0 w 2267"/>
                  <a:gd name="T21" fmla="*/ 1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67"/>
                  <a:gd name="T34" fmla="*/ 0 h 189"/>
                  <a:gd name="T35" fmla="*/ 2267 w 2267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67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0"/>
                    </a:lnTo>
                    <a:lnTo>
                      <a:pt x="2140" y="140"/>
                    </a:lnTo>
                    <a:lnTo>
                      <a:pt x="2140" y="189"/>
                    </a:lnTo>
                    <a:lnTo>
                      <a:pt x="2267" y="95"/>
                    </a:lnTo>
                    <a:lnTo>
                      <a:pt x="2140" y="0"/>
                    </a:lnTo>
                    <a:lnTo>
                      <a:pt x="2140" y="50"/>
                    </a:lnTo>
                    <a:lnTo>
                      <a:pt x="127" y="50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8" name="Rectangle 28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9" name="Rectangle 29"/>
              <p:cNvSpPr>
                <a:spLocks noChangeArrowheads="1"/>
              </p:cNvSpPr>
              <p:nvPr/>
            </p:nvSpPr>
            <p:spPr bwMode="auto">
              <a:xfrm>
                <a:off x="609" y="1429"/>
                <a:ext cx="39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9250" name="Freeform 30"/>
              <p:cNvSpPr>
                <a:spLocks/>
              </p:cNvSpPr>
              <p:nvPr/>
            </p:nvSpPr>
            <p:spPr bwMode="auto">
              <a:xfrm>
                <a:off x="144" y="3600"/>
                <a:ext cx="5451" cy="118"/>
              </a:xfrm>
              <a:custGeom>
                <a:avLst/>
                <a:gdLst>
                  <a:gd name="T0" fmla="*/ 0 w 5165"/>
                  <a:gd name="T1" fmla="*/ 1 h 189"/>
                  <a:gd name="T2" fmla="*/ 374 w 5165"/>
                  <a:gd name="T3" fmla="*/ 1 h 189"/>
                  <a:gd name="T4" fmla="*/ 374 w 5165"/>
                  <a:gd name="T5" fmla="*/ 1 h 189"/>
                  <a:gd name="T6" fmla="*/ 14803 w 5165"/>
                  <a:gd name="T7" fmla="*/ 1 h 189"/>
                  <a:gd name="T8" fmla="*/ 14803 w 5165"/>
                  <a:gd name="T9" fmla="*/ 1 h 189"/>
                  <a:gd name="T10" fmla="*/ 15175 w 5165"/>
                  <a:gd name="T11" fmla="*/ 1 h 189"/>
                  <a:gd name="T12" fmla="*/ 14803 w 5165"/>
                  <a:gd name="T13" fmla="*/ 0 h 189"/>
                  <a:gd name="T14" fmla="*/ 14803 w 5165"/>
                  <a:gd name="T15" fmla="*/ 1 h 189"/>
                  <a:gd name="T16" fmla="*/ 374 w 5165"/>
                  <a:gd name="T17" fmla="*/ 1 h 189"/>
                  <a:gd name="T18" fmla="*/ 374 w 5165"/>
                  <a:gd name="T19" fmla="*/ 0 h 189"/>
                  <a:gd name="T20" fmla="*/ 0 w 5165"/>
                  <a:gd name="T21" fmla="*/ 1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65"/>
                  <a:gd name="T34" fmla="*/ 0 h 189"/>
                  <a:gd name="T35" fmla="*/ 5165 w 5165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65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6"/>
                    </a:lnTo>
                    <a:lnTo>
                      <a:pt x="5038" y="146"/>
                    </a:lnTo>
                    <a:lnTo>
                      <a:pt x="5038" y="189"/>
                    </a:lnTo>
                    <a:lnTo>
                      <a:pt x="5165" y="95"/>
                    </a:lnTo>
                    <a:lnTo>
                      <a:pt x="5038" y="0"/>
                    </a:lnTo>
                    <a:lnTo>
                      <a:pt x="5038" y="44"/>
                    </a:lnTo>
                    <a:lnTo>
                      <a:pt x="127" y="44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1" name="Rectangle 32"/>
              <p:cNvSpPr>
                <a:spLocks noChangeArrowheads="1"/>
              </p:cNvSpPr>
              <p:nvPr/>
            </p:nvSpPr>
            <p:spPr bwMode="auto">
              <a:xfrm>
                <a:off x="4558" y="3185"/>
                <a:ext cx="772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串行接口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252" name="Rectangle 33"/>
              <p:cNvSpPr>
                <a:spLocks noChangeArrowheads="1"/>
              </p:cNvSpPr>
              <p:nvPr/>
            </p:nvSpPr>
            <p:spPr bwMode="auto">
              <a:xfrm>
                <a:off x="384" y="3151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Rectangle 34"/>
              <p:cNvSpPr>
                <a:spLocks noChangeArrowheads="1"/>
              </p:cNvSpPr>
              <p:nvPr/>
            </p:nvSpPr>
            <p:spPr bwMode="auto">
              <a:xfrm>
                <a:off x="609" y="3188"/>
                <a:ext cx="39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FAX</a:t>
                </a:r>
              </a:p>
            </p:txBody>
          </p:sp>
          <p:sp>
            <p:nvSpPr>
              <p:cNvPr id="9254" name="Rectangle 35"/>
              <p:cNvSpPr>
                <a:spLocks noChangeArrowheads="1"/>
              </p:cNvSpPr>
              <p:nvPr/>
            </p:nvSpPr>
            <p:spPr bwMode="auto">
              <a:xfrm>
                <a:off x="4044" y="1603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系统总线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55" name="Rectangle 36"/>
              <p:cNvSpPr>
                <a:spLocks noChangeArrowheads="1"/>
              </p:cNvSpPr>
              <p:nvPr/>
            </p:nvSpPr>
            <p:spPr bwMode="auto">
              <a:xfrm>
                <a:off x="1296" y="1603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局部总线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56" name="Rectangle 37"/>
              <p:cNvSpPr>
                <a:spLocks noChangeArrowheads="1"/>
              </p:cNvSpPr>
              <p:nvPr/>
            </p:nvSpPr>
            <p:spPr bwMode="auto">
              <a:xfrm>
                <a:off x="2428" y="2611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高速总线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57" name="Rectangle 38"/>
              <p:cNvSpPr>
                <a:spLocks noChangeArrowheads="1"/>
              </p:cNvSpPr>
              <p:nvPr/>
            </p:nvSpPr>
            <p:spPr bwMode="auto">
              <a:xfrm>
                <a:off x="2420" y="3715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扩展总线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58" name="Rectangle 39"/>
              <p:cNvSpPr>
                <a:spLocks noChangeArrowheads="1"/>
              </p:cNvSpPr>
              <p:nvPr/>
            </p:nvSpPr>
            <p:spPr bwMode="auto">
              <a:xfrm>
                <a:off x="1837" y="2046"/>
                <a:ext cx="585" cy="23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图形卡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259" name="Rectangle 40"/>
              <p:cNvSpPr>
                <a:spLocks noChangeArrowheads="1"/>
              </p:cNvSpPr>
              <p:nvPr/>
            </p:nvSpPr>
            <p:spPr bwMode="auto">
              <a:xfrm>
                <a:off x="1716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0" name="Rectangle 42"/>
              <p:cNvSpPr>
                <a:spLocks noChangeArrowheads="1"/>
              </p:cNvSpPr>
              <p:nvPr/>
            </p:nvSpPr>
            <p:spPr bwMode="auto">
              <a:xfrm>
                <a:off x="4320" y="3149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1" name="Text Box 43"/>
              <p:cNvSpPr txBox="1">
                <a:spLocks noChangeArrowheads="1"/>
              </p:cNvSpPr>
              <p:nvPr/>
            </p:nvSpPr>
            <p:spPr bwMode="auto">
              <a:xfrm>
                <a:off x="2406" y="1386"/>
                <a:ext cx="875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Cache/</a:t>
                </a:r>
                <a:r>
                  <a:rPr lang="zh-CN" altLang="en-US" sz="2400">
                    <a:latin typeface="Times New Roman" pitchFamily="18" charset="0"/>
                  </a:rPr>
                  <a:t>桥</a:t>
                </a:r>
              </a:p>
            </p:txBody>
          </p:sp>
          <p:sp>
            <p:nvSpPr>
              <p:cNvPr id="9262" name="AutoShape 44"/>
              <p:cNvSpPr>
                <a:spLocks noChangeArrowheads="1"/>
              </p:cNvSpPr>
              <p:nvPr/>
            </p:nvSpPr>
            <p:spPr bwMode="auto">
              <a:xfrm>
                <a:off x="1260" y="1472"/>
                <a:ext cx="1031" cy="144"/>
              </a:xfrm>
              <a:prstGeom prst="leftRightArrow">
                <a:avLst>
                  <a:gd name="adj1" fmla="val 37500"/>
                  <a:gd name="adj2" fmla="val 82370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sp>
        <p:nvSpPr>
          <p:cNvPr id="9221" name="AutoShape 4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4809A-1628-402F-84EC-12DD8E624291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685800" y="1219200"/>
            <a:ext cx="4364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</a:t>
            </a:r>
            <a:r>
              <a:rPr kumimoji="0" lang="zh-CN" altLang="en-US" sz="3200">
                <a:latin typeface="Times New Roman" pitchFamily="18" charset="0"/>
              </a:rPr>
              <a:t>传</a:t>
            </a:r>
            <a:r>
              <a:rPr lang="zh-CN" altLang="en-US" sz="3200">
                <a:latin typeface="Times New Roman" pitchFamily="18" charset="0"/>
              </a:rPr>
              <a:t>统微型机总线结构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41325" y="320675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三、总线结构举例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sp>
        <p:nvSpPr>
          <p:cNvPr id="10245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53988" y="2057400"/>
            <a:ext cx="8723312" cy="3729038"/>
            <a:chOff x="97" y="1296"/>
            <a:chExt cx="5495" cy="2349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97" y="1296"/>
              <a:ext cx="5495" cy="2349"/>
              <a:chOff x="97" y="1296"/>
              <a:chExt cx="5495" cy="2349"/>
            </a:xfrm>
          </p:grpSpPr>
          <p:grpSp>
            <p:nvGrpSpPr>
              <p:cNvPr id="4" name="Group 45"/>
              <p:cNvGrpSpPr>
                <a:grpSpLocks/>
              </p:cNvGrpSpPr>
              <p:nvPr/>
            </p:nvGrpSpPr>
            <p:grpSpPr bwMode="auto">
              <a:xfrm>
                <a:off x="97" y="1296"/>
                <a:ext cx="5495" cy="2349"/>
                <a:chOff x="97" y="1296"/>
                <a:chExt cx="5495" cy="2349"/>
              </a:xfrm>
            </p:grpSpPr>
            <p:sp>
              <p:nvSpPr>
                <p:cNvPr id="10254" name="Freeform 5"/>
                <p:cNvSpPr>
                  <a:spLocks/>
                </p:cNvSpPr>
                <p:nvPr/>
              </p:nvSpPr>
              <p:spPr bwMode="auto">
                <a:xfrm>
                  <a:off x="2867" y="2513"/>
                  <a:ext cx="109" cy="348"/>
                </a:xfrm>
                <a:custGeom>
                  <a:avLst/>
                  <a:gdLst>
                    <a:gd name="T0" fmla="*/ 0 w 276"/>
                    <a:gd name="T1" fmla="*/ 2 h 464"/>
                    <a:gd name="T2" fmla="*/ 0 w 276"/>
                    <a:gd name="T3" fmla="*/ 2 h 464"/>
                    <a:gd name="T4" fmla="*/ 0 w 276"/>
                    <a:gd name="T5" fmla="*/ 0 h 464"/>
                    <a:gd name="T6" fmla="*/ 0 w 276"/>
                    <a:gd name="T7" fmla="*/ 0 h 464"/>
                    <a:gd name="T8" fmla="*/ 0 w 276"/>
                    <a:gd name="T9" fmla="*/ 2 h 464"/>
                    <a:gd name="T10" fmla="*/ 0 w 276"/>
                    <a:gd name="T11" fmla="*/ 2 h 464"/>
                    <a:gd name="T12" fmla="*/ 0 w 276"/>
                    <a:gd name="T13" fmla="*/ 2 h 464"/>
                    <a:gd name="T14" fmla="*/ 0 w 276"/>
                    <a:gd name="T15" fmla="*/ 2 h 46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6"/>
                    <a:gd name="T25" fmla="*/ 0 h 464"/>
                    <a:gd name="T26" fmla="*/ 276 w 276"/>
                    <a:gd name="T27" fmla="*/ 464 h 46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55" name="Rectangle 6"/>
                <p:cNvSpPr>
                  <a:spLocks noChangeArrowheads="1"/>
                </p:cNvSpPr>
                <p:nvPr/>
              </p:nvSpPr>
              <p:spPr bwMode="auto">
                <a:xfrm>
                  <a:off x="4512" y="1809"/>
                  <a:ext cx="1080" cy="29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56" name="Rectangle 7"/>
                <p:cNvSpPr>
                  <a:spLocks noChangeArrowheads="1"/>
                </p:cNvSpPr>
                <p:nvPr/>
              </p:nvSpPr>
              <p:spPr bwMode="auto">
                <a:xfrm>
                  <a:off x="4763" y="1843"/>
                  <a:ext cx="57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存储器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8"/>
                <p:cNvSpPr>
                  <a:spLocks noChangeArrowheads="1"/>
                </p:cNvSpPr>
                <p:nvPr/>
              </p:nvSpPr>
              <p:spPr bwMode="auto">
                <a:xfrm>
                  <a:off x="97" y="2683"/>
                  <a:ext cx="708" cy="54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58" name="Rectangle 9"/>
                <p:cNvSpPr>
                  <a:spLocks noChangeArrowheads="1"/>
                </p:cNvSpPr>
                <p:nvPr/>
              </p:nvSpPr>
              <p:spPr bwMode="auto">
                <a:xfrm>
                  <a:off x="138" y="2724"/>
                  <a:ext cx="669" cy="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SCSI </a:t>
                  </a:r>
                  <a:r>
                    <a:rPr lang="en-US" altLang="en-US" sz="2400">
                      <a:latin typeface="Times New Roman" pitchFamily="18" charset="0"/>
                    </a:rPr>
                    <a:t>Ⅱ</a:t>
                  </a:r>
                  <a:endParaRPr lang="zh-CN" altLang="en-US" sz="24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控制器</a:t>
                  </a:r>
                </a:p>
              </p:txBody>
            </p:sp>
            <p:sp>
              <p:nvSpPr>
                <p:cNvPr id="10259" name="Freeform 10"/>
                <p:cNvSpPr>
                  <a:spLocks/>
                </p:cNvSpPr>
                <p:nvPr/>
              </p:nvSpPr>
              <p:spPr bwMode="auto">
                <a:xfrm>
                  <a:off x="2867" y="1640"/>
                  <a:ext cx="96" cy="576"/>
                </a:xfrm>
                <a:custGeom>
                  <a:avLst/>
                  <a:gdLst>
                    <a:gd name="T0" fmla="*/ 0 w 276"/>
                    <a:gd name="T1" fmla="*/ 30696 h 464"/>
                    <a:gd name="T2" fmla="*/ 0 w 276"/>
                    <a:gd name="T3" fmla="*/ 30696 h 464"/>
                    <a:gd name="T4" fmla="*/ 0 w 276"/>
                    <a:gd name="T5" fmla="*/ 0 h 464"/>
                    <a:gd name="T6" fmla="*/ 0 w 276"/>
                    <a:gd name="T7" fmla="*/ 0 h 464"/>
                    <a:gd name="T8" fmla="*/ 0 w 276"/>
                    <a:gd name="T9" fmla="*/ 30696 h 464"/>
                    <a:gd name="T10" fmla="*/ 0 w 276"/>
                    <a:gd name="T11" fmla="*/ 30696 h 464"/>
                    <a:gd name="T12" fmla="*/ 0 w 276"/>
                    <a:gd name="T13" fmla="*/ 35043 h 464"/>
                    <a:gd name="T14" fmla="*/ 0 w 276"/>
                    <a:gd name="T15" fmla="*/ 30696 h 46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6"/>
                    <a:gd name="T25" fmla="*/ 0 h 464"/>
                    <a:gd name="T26" fmla="*/ 276 w 276"/>
                    <a:gd name="T27" fmla="*/ 464 h 46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0" name="Freeform 11"/>
                <p:cNvSpPr>
                  <a:spLocks/>
                </p:cNvSpPr>
                <p:nvPr/>
              </p:nvSpPr>
              <p:spPr bwMode="auto">
                <a:xfrm>
                  <a:off x="864" y="1579"/>
                  <a:ext cx="3648" cy="118"/>
                </a:xfrm>
                <a:custGeom>
                  <a:avLst/>
                  <a:gdLst>
                    <a:gd name="T0" fmla="*/ 0 w 3180"/>
                    <a:gd name="T1" fmla="*/ 0 h 365"/>
                    <a:gd name="T2" fmla="*/ 1408 w 3180"/>
                    <a:gd name="T3" fmla="*/ 0 h 365"/>
                    <a:gd name="T4" fmla="*/ 1408 w 3180"/>
                    <a:gd name="T5" fmla="*/ 0 h 365"/>
                    <a:gd name="T6" fmla="*/ 48123 w 3180"/>
                    <a:gd name="T7" fmla="*/ 0 h 365"/>
                    <a:gd name="T8" fmla="*/ 48123 w 3180"/>
                    <a:gd name="T9" fmla="*/ 0 h 365"/>
                    <a:gd name="T10" fmla="*/ 49558 w 3180"/>
                    <a:gd name="T11" fmla="*/ 0 h 365"/>
                    <a:gd name="T12" fmla="*/ 48123 w 3180"/>
                    <a:gd name="T13" fmla="*/ 0 h 365"/>
                    <a:gd name="T14" fmla="*/ 48123 w 3180"/>
                    <a:gd name="T15" fmla="*/ 0 h 365"/>
                    <a:gd name="T16" fmla="*/ 1408 w 3180"/>
                    <a:gd name="T17" fmla="*/ 0 h 365"/>
                    <a:gd name="T18" fmla="*/ 1408 w 3180"/>
                    <a:gd name="T19" fmla="*/ 0 h 365"/>
                    <a:gd name="T20" fmla="*/ 0 w 3180"/>
                    <a:gd name="T21" fmla="*/ 0 h 36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180"/>
                    <a:gd name="T34" fmla="*/ 0 h 365"/>
                    <a:gd name="T35" fmla="*/ 3180 w 3180"/>
                    <a:gd name="T36" fmla="*/ 365 h 36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180" h="365">
                      <a:moveTo>
                        <a:pt x="0" y="182"/>
                      </a:moveTo>
                      <a:lnTo>
                        <a:pt x="91" y="365"/>
                      </a:lnTo>
                      <a:lnTo>
                        <a:pt x="91" y="282"/>
                      </a:lnTo>
                      <a:lnTo>
                        <a:pt x="3089" y="282"/>
                      </a:lnTo>
                      <a:lnTo>
                        <a:pt x="3089" y="365"/>
                      </a:lnTo>
                      <a:lnTo>
                        <a:pt x="3180" y="182"/>
                      </a:lnTo>
                      <a:lnTo>
                        <a:pt x="3089" y="0"/>
                      </a:lnTo>
                      <a:lnTo>
                        <a:pt x="3089" y="83"/>
                      </a:lnTo>
                      <a:lnTo>
                        <a:pt x="91" y="83"/>
                      </a:lnTo>
                      <a:lnTo>
                        <a:pt x="91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1" name="Freeform 12"/>
                <p:cNvSpPr>
                  <a:spLocks/>
                </p:cNvSpPr>
                <p:nvPr/>
              </p:nvSpPr>
              <p:spPr bwMode="auto">
                <a:xfrm>
                  <a:off x="816" y="2827"/>
                  <a:ext cx="4752" cy="118"/>
                </a:xfrm>
                <a:custGeom>
                  <a:avLst/>
                  <a:gdLst>
                    <a:gd name="T0" fmla="*/ 0 w 4114"/>
                    <a:gd name="T1" fmla="*/ 0 h 344"/>
                    <a:gd name="T2" fmla="*/ 1557 w 4114"/>
                    <a:gd name="T3" fmla="*/ 0 h 344"/>
                    <a:gd name="T4" fmla="*/ 1557 w 4114"/>
                    <a:gd name="T5" fmla="*/ 0 h 344"/>
                    <a:gd name="T6" fmla="*/ 71981 w 4114"/>
                    <a:gd name="T7" fmla="*/ 0 h 344"/>
                    <a:gd name="T8" fmla="*/ 71981 w 4114"/>
                    <a:gd name="T9" fmla="*/ 0 h 344"/>
                    <a:gd name="T10" fmla="*/ 73536 w 4114"/>
                    <a:gd name="T11" fmla="*/ 0 h 344"/>
                    <a:gd name="T12" fmla="*/ 71981 w 4114"/>
                    <a:gd name="T13" fmla="*/ 0 h 344"/>
                    <a:gd name="T14" fmla="*/ 71981 w 4114"/>
                    <a:gd name="T15" fmla="*/ 0 h 344"/>
                    <a:gd name="T16" fmla="*/ 1557 w 4114"/>
                    <a:gd name="T17" fmla="*/ 0 h 344"/>
                    <a:gd name="T18" fmla="*/ 1557 w 4114"/>
                    <a:gd name="T19" fmla="*/ 0 h 344"/>
                    <a:gd name="T20" fmla="*/ 0 w 4114"/>
                    <a:gd name="T21" fmla="*/ 0 h 3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114"/>
                    <a:gd name="T34" fmla="*/ 0 h 344"/>
                    <a:gd name="T35" fmla="*/ 4114 w 4114"/>
                    <a:gd name="T36" fmla="*/ 344 h 3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114" h="344">
                      <a:moveTo>
                        <a:pt x="0" y="174"/>
                      </a:moveTo>
                      <a:lnTo>
                        <a:pt x="87" y="344"/>
                      </a:lnTo>
                      <a:lnTo>
                        <a:pt x="87" y="261"/>
                      </a:lnTo>
                      <a:lnTo>
                        <a:pt x="4027" y="261"/>
                      </a:lnTo>
                      <a:lnTo>
                        <a:pt x="4027" y="344"/>
                      </a:lnTo>
                      <a:lnTo>
                        <a:pt x="4114" y="174"/>
                      </a:lnTo>
                      <a:lnTo>
                        <a:pt x="4027" y="0"/>
                      </a:lnTo>
                      <a:lnTo>
                        <a:pt x="4027" y="83"/>
                      </a:lnTo>
                      <a:lnTo>
                        <a:pt x="87" y="83"/>
                      </a:lnTo>
                      <a:lnTo>
                        <a:pt x="87" y="0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2" name="Rectangle 13"/>
                <p:cNvSpPr>
                  <a:spLocks noChangeArrowheads="1"/>
                </p:cNvSpPr>
                <p:nvPr/>
              </p:nvSpPr>
              <p:spPr bwMode="auto">
                <a:xfrm>
                  <a:off x="4512" y="1514"/>
                  <a:ext cx="1080" cy="29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3" name="Rectangle 14"/>
                <p:cNvSpPr>
                  <a:spLocks noChangeArrowheads="1"/>
                </p:cNvSpPr>
                <p:nvPr/>
              </p:nvSpPr>
              <p:spPr bwMode="auto">
                <a:xfrm>
                  <a:off x="4569" y="1549"/>
                  <a:ext cx="96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主存控制器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026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1178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ISA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、</a:t>
                  </a: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EISA </a:t>
                  </a:r>
                </a:p>
              </p:txBody>
            </p:sp>
            <p:sp>
              <p:nvSpPr>
                <p:cNvPr id="10265" name="Rectangle 16"/>
                <p:cNvSpPr>
                  <a:spLocks noChangeArrowheads="1"/>
                </p:cNvSpPr>
                <p:nvPr/>
              </p:nvSpPr>
              <p:spPr bwMode="auto">
                <a:xfrm>
                  <a:off x="2404" y="2805"/>
                  <a:ext cx="116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6" name="Rectangle 1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59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8 MHz</a:t>
                  </a:r>
                  <a:r>
                    <a:rPr lang="zh-CN" altLang="en-US" sz="2000">
                      <a:latin typeface="Times New Roman" pitchFamily="18" charset="0"/>
                    </a:rPr>
                    <a:t>的</a:t>
                  </a:r>
                  <a:r>
                    <a:rPr lang="en-US" altLang="zh-CN" sz="2000">
                      <a:latin typeface="Times New Roman" pitchFamily="18" charset="0"/>
                    </a:rPr>
                    <a:t>1</a:t>
                  </a:r>
                  <a:r>
                    <a:rPr lang="zh-CN" altLang="en-US" sz="2000">
                      <a:latin typeface="Times New Roman" pitchFamily="18" charset="0"/>
                    </a:rPr>
                    <a:t>6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10267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2221"/>
                  <a:ext cx="1723" cy="294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8" name="Rectangle 19"/>
                <p:cNvSpPr>
                  <a:spLocks noChangeArrowheads="1"/>
                </p:cNvSpPr>
                <p:nvPr/>
              </p:nvSpPr>
              <p:spPr bwMode="auto">
                <a:xfrm>
                  <a:off x="2256" y="2246"/>
                  <a:ext cx="1351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标准总线控制器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0269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6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33 MHz</a:t>
                  </a:r>
                  <a:r>
                    <a:rPr lang="zh-CN" altLang="en-US" sz="2000">
                      <a:latin typeface="Times New Roman" pitchFamily="18" charset="0"/>
                    </a:rPr>
                    <a:t>的</a:t>
                  </a:r>
                  <a:r>
                    <a:rPr lang="en-US" altLang="zh-CN" sz="2000">
                      <a:latin typeface="Times New Roman" pitchFamily="18" charset="0"/>
                    </a:rPr>
                    <a:t>32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10270" name="Rectangle 21"/>
                <p:cNvSpPr>
                  <a:spLocks noChangeArrowheads="1"/>
                </p:cNvSpPr>
                <p:nvPr/>
              </p:nvSpPr>
              <p:spPr bwMode="auto">
                <a:xfrm>
                  <a:off x="2625" y="1296"/>
                  <a:ext cx="669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1" name="Rectangle 22"/>
                <p:cNvSpPr>
                  <a:spLocks noChangeArrowheads="1"/>
                </p:cNvSpPr>
                <p:nvPr/>
              </p:nvSpPr>
              <p:spPr bwMode="auto">
                <a:xfrm>
                  <a:off x="3120" y="1296"/>
                  <a:ext cx="90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folHlink"/>
                      </a:solidFill>
                    </a:rPr>
                    <a:t>系统总线</a:t>
                  </a:r>
                  <a:endParaRPr lang="zh-CN" altLang="en-US" sz="28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272" name="Freeform 23"/>
                <p:cNvSpPr>
                  <a:spLocks/>
                </p:cNvSpPr>
                <p:nvPr/>
              </p:nvSpPr>
              <p:spPr bwMode="auto">
                <a:xfrm>
                  <a:off x="4497" y="2922"/>
                  <a:ext cx="159" cy="411"/>
                </a:xfrm>
                <a:custGeom>
                  <a:avLst/>
                  <a:gdLst>
                    <a:gd name="T0" fmla="*/ 77 w 159"/>
                    <a:gd name="T1" fmla="*/ 0 h 411"/>
                    <a:gd name="T2" fmla="*/ 159 w 159"/>
                    <a:gd name="T3" fmla="*/ 82 h 411"/>
                    <a:gd name="T4" fmla="*/ 120 w 159"/>
                    <a:gd name="T5" fmla="*/ 82 h 411"/>
                    <a:gd name="T6" fmla="*/ 120 w 159"/>
                    <a:gd name="T7" fmla="*/ 329 h 411"/>
                    <a:gd name="T8" fmla="*/ 159 w 159"/>
                    <a:gd name="T9" fmla="*/ 329 h 411"/>
                    <a:gd name="T10" fmla="*/ 77 w 159"/>
                    <a:gd name="T11" fmla="*/ 411 h 411"/>
                    <a:gd name="T12" fmla="*/ 0 w 159"/>
                    <a:gd name="T13" fmla="*/ 329 h 411"/>
                    <a:gd name="T14" fmla="*/ 39 w 159"/>
                    <a:gd name="T15" fmla="*/ 329 h 411"/>
                    <a:gd name="T16" fmla="*/ 39 w 159"/>
                    <a:gd name="T17" fmla="*/ 82 h 411"/>
                    <a:gd name="T18" fmla="*/ 0 w 159"/>
                    <a:gd name="T19" fmla="*/ 82 h 411"/>
                    <a:gd name="T20" fmla="*/ 77 w 159"/>
                    <a:gd name="T21" fmla="*/ 0 h 4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59"/>
                    <a:gd name="T34" fmla="*/ 0 h 411"/>
                    <a:gd name="T35" fmla="*/ 159 w 159"/>
                    <a:gd name="T36" fmla="*/ 411 h 4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59" h="411">
                      <a:moveTo>
                        <a:pt x="77" y="0"/>
                      </a:moveTo>
                      <a:lnTo>
                        <a:pt x="159" y="82"/>
                      </a:lnTo>
                      <a:lnTo>
                        <a:pt x="120" y="82"/>
                      </a:lnTo>
                      <a:lnTo>
                        <a:pt x="120" y="329"/>
                      </a:lnTo>
                      <a:lnTo>
                        <a:pt x="159" y="329"/>
                      </a:lnTo>
                      <a:lnTo>
                        <a:pt x="77" y="411"/>
                      </a:lnTo>
                      <a:lnTo>
                        <a:pt x="0" y="329"/>
                      </a:lnTo>
                      <a:lnTo>
                        <a:pt x="39" y="329"/>
                      </a:lnTo>
                      <a:lnTo>
                        <a:pt x="39" y="82"/>
                      </a:lnTo>
                      <a:lnTo>
                        <a:pt x="0" y="8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3" name="Rectangle 24"/>
                <p:cNvSpPr>
                  <a:spLocks noChangeArrowheads="1"/>
                </p:cNvSpPr>
                <p:nvPr/>
              </p:nvSpPr>
              <p:spPr bwMode="auto">
                <a:xfrm>
                  <a:off x="4032" y="3331"/>
                  <a:ext cx="1114" cy="31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0274" name="Rectangle 25"/>
                <p:cNvSpPr>
                  <a:spLocks noChangeArrowheads="1"/>
                </p:cNvSpPr>
                <p:nvPr/>
              </p:nvSpPr>
              <p:spPr bwMode="auto">
                <a:xfrm>
                  <a:off x="816" y="3331"/>
                  <a:ext cx="736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多媒体</a:t>
                  </a:r>
                </a:p>
              </p:txBody>
            </p:sp>
            <p:sp>
              <p:nvSpPr>
                <p:cNvPr id="10275" name="Freeform 26"/>
                <p:cNvSpPr>
                  <a:spLocks/>
                </p:cNvSpPr>
                <p:nvPr/>
              </p:nvSpPr>
              <p:spPr bwMode="auto">
                <a:xfrm>
                  <a:off x="3312" y="2927"/>
                  <a:ext cx="163" cy="396"/>
                </a:xfrm>
                <a:custGeom>
                  <a:avLst/>
                  <a:gdLst>
                    <a:gd name="T0" fmla="*/ 82 w 163"/>
                    <a:gd name="T1" fmla="*/ 0 h 396"/>
                    <a:gd name="T2" fmla="*/ 163 w 163"/>
                    <a:gd name="T3" fmla="*/ 78 h 396"/>
                    <a:gd name="T4" fmla="*/ 121 w 163"/>
                    <a:gd name="T5" fmla="*/ 78 h 396"/>
                    <a:gd name="T6" fmla="*/ 121 w 163"/>
                    <a:gd name="T7" fmla="*/ 318 h 396"/>
                    <a:gd name="T8" fmla="*/ 163 w 163"/>
                    <a:gd name="T9" fmla="*/ 318 h 396"/>
                    <a:gd name="T10" fmla="*/ 82 w 163"/>
                    <a:gd name="T11" fmla="*/ 396 h 396"/>
                    <a:gd name="T12" fmla="*/ 0 w 163"/>
                    <a:gd name="T13" fmla="*/ 318 h 396"/>
                    <a:gd name="T14" fmla="*/ 43 w 163"/>
                    <a:gd name="T15" fmla="*/ 318 h 396"/>
                    <a:gd name="T16" fmla="*/ 43 w 163"/>
                    <a:gd name="T17" fmla="*/ 78 h 396"/>
                    <a:gd name="T18" fmla="*/ 0 w 163"/>
                    <a:gd name="T19" fmla="*/ 78 h 396"/>
                    <a:gd name="T20" fmla="*/ 82 w 163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3"/>
                    <a:gd name="T34" fmla="*/ 0 h 396"/>
                    <a:gd name="T35" fmla="*/ 163 w 163"/>
                    <a:gd name="T36" fmla="*/ 396 h 3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3" h="396">
                      <a:moveTo>
                        <a:pt x="82" y="0"/>
                      </a:moveTo>
                      <a:lnTo>
                        <a:pt x="163" y="78"/>
                      </a:lnTo>
                      <a:lnTo>
                        <a:pt x="121" y="78"/>
                      </a:lnTo>
                      <a:lnTo>
                        <a:pt x="121" y="318"/>
                      </a:lnTo>
                      <a:lnTo>
                        <a:pt x="163" y="318"/>
                      </a:lnTo>
                      <a:lnTo>
                        <a:pt x="82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6" name="Freeform 27"/>
                <p:cNvSpPr>
                  <a:spLocks/>
                </p:cNvSpPr>
                <p:nvPr/>
              </p:nvSpPr>
              <p:spPr bwMode="auto">
                <a:xfrm>
                  <a:off x="1104" y="2927"/>
                  <a:ext cx="163" cy="396"/>
                </a:xfrm>
                <a:custGeom>
                  <a:avLst/>
                  <a:gdLst>
                    <a:gd name="T0" fmla="*/ 81 w 163"/>
                    <a:gd name="T1" fmla="*/ 0 h 396"/>
                    <a:gd name="T2" fmla="*/ 163 w 163"/>
                    <a:gd name="T3" fmla="*/ 78 h 396"/>
                    <a:gd name="T4" fmla="*/ 120 w 163"/>
                    <a:gd name="T5" fmla="*/ 78 h 396"/>
                    <a:gd name="T6" fmla="*/ 120 w 163"/>
                    <a:gd name="T7" fmla="*/ 318 h 396"/>
                    <a:gd name="T8" fmla="*/ 163 w 163"/>
                    <a:gd name="T9" fmla="*/ 318 h 396"/>
                    <a:gd name="T10" fmla="*/ 81 w 163"/>
                    <a:gd name="T11" fmla="*/ 396 h 396"/>
                    <a:gd name="T12" fmla="*/ 0 w 163"/>
                    <a:gd name="T13" fmla="*/ 318 h 396"/>
                    <a:gd name="T14" fmla="*/ 43 w 163"/>
                    <a:gd name="T15" fmla="*/ 318 h 396"/>
                    <a:gd name="T16" fmla="*/ 43 w 163"/>
                    <a:gd name="T17" fmla="*/ 78 h 396"/>
                    <a:gd name="T18" fmla="*/ 0 w 163"/>
                    <a:gd name="T19" fmla="*/ 78 h 396"/>
                    <a:gd name="T20" fmla="*/ 81 w 163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3"/>
                    <a:gd name="T34" fmla="*/ 0 h 396"/>
                    <a:gd name="T35" fmla="*/ 163 w 163"/>
                    <a:gd name="T36" fmla="*/ 396 h 3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3" h="396">
                      <a:moveTo>
                        <a:pt x="81" y="0"/>
                      </a:moveTo>
                      <a:lnTo>
                        <a:pt x="163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63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7" name="Freeform 28"/>
                <p:cNvSpPr>
                  <a:spLocks/>
                </p:cNvSpPr>
                <p:nvPr/>
              </p:nvSpPr>
              <p:spPr bwMode="auto">
                <a:xfrm>
                  <a:off x="2112" y="2927"/>
                  <a:ext cx="158" cy="396"/>
                </a:xfrm>
                <a:custGeom>
                  <a:avLst/>
                  <a:gdLst>
                    <a:gd name="T0" fmla="*/ 81 w 158"/>
                    <a:gd name="T1" fmla="*/ 0 h 396"/>
                    <a:gd name="T2" fmla="*/ 158 w 158"/>
                    <a:gd name="T3" fmla="*/ 78 h 396"/>
                    <a:gd name="T4" fmla="*/ 120 w 158"/>
                    <a:gd name="T5" fmla="*/ 78 h 396"/>
                    <a:gd name="T6" fmla="*/ 120 w 158"/>
                    <a:gd name="T7" fmla="*/ 318 h 396"/>
                    <a:gd name="T8" fmla="*/ 158 w 158"/>
                    <a:gd name="T9" fmla="*/ 318 h 396"/>
                    <a:gd name="T10" fmla="*/ 81 w 158"/>
                    <a:gd name="T11" fmla="*/ 396 h 396"/>
                    <a:gd name="T12" fmla="*/ 0 w 158"/>
                    <a:gd name="T13" fmla="*/ 318 h 396"/>
                    <a:gd name="T14" fmla="*/ 38 w 158"/>
                    <a:gd name="T15" fmla="*/ 318 h 396"/>
                    <a:gd name="T16" fmla="*/ 38 w 158"/>
                    <a:gd name="T17" fmla="*/ 78 h 396"/>
                    <a:gd name="T18" fmla="*/ 0 w 158"/>
                    <a:gd name="T19" fmla="*/ 78 h 396"/>
                    <a:gd name="T20" fmla="*/ 81 w 158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58"/>
                    <a:gd name="T34" fmla="*/ 0 h 396"/>
                    <a:gd name="T35" fmla="*/ 158 w 158"/>
                    <a:gd name="T36" fmla="*/ 396 h 3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58" h="396">
                      <a:moveTo>
                        <a:pt x="81" y="0"/>
                      </a:moveTo>
                      <a:lnTo>
                        <a:pt x="158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58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38" y="318"/>
                      </a:lnTo>
                      <a:lnTo>
                        <a:pt x="38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8" name="Rectangle 29"/>
                <p:cNvSpPr>
                  <a:spLocks noChangeArrowheads="1"/>
                </p:cNvSpPr>
                <p:nvPr/>
              </p:nvSpPr>
              <p:spPr bwMode="auto">
                <a:xfrm>
                  <a:off x="1625" y="3331"/>
                  <a:ext cx="112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高速局域网</a:t>
                  </a:r>
                </a:p>
              </p:txBody>
            </p:sp>
            <p:sp>
              <p:nvSpPr>
                <p:cNvPr id="10279" name="Rectangle 30"/>
                <p:cNvSpPr>
                  <a:spLocks noChangeArrowheads="1"/>
                </p:cNvSpPr>
                <p:nvPr/>
              </p:nvSpPr>
              <p:spPr bwMode="auto">
                <a:xfrm>
                  <a:off x="2837" y="3331"/>
                  <a:ext cx="114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高性能图形</a:t>
                  </a:r>
                </a:p>
              </p:txBody>
            </p:sp>
            <p:sp>
              <p:nvSpPr>
                <p:cNvPr id="10280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" y="1531"/>
                  <a:ext cx="660" cy="28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CPU</a:t>
                  </a:r>
                </a:p>
              </p:txBody>
            </p:sp>
            <p:sp>
              <p:nvSpPr>
                <p:cNvPr id="102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075" y="3281"/>
                  <a:ext cx="340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0253" name="Text Box 36"/>
              <p:cNvSpPr txBox="1">
                <a:spLocks noChangeArrowheads="1"/>
              </p:cNvSpPr>
              <p:nvPr/>
            </p:nvSpPr>
            <p:spPr bwMode="auto">
              <a:xfrm>
                <a:off x="4558" y="2505"/>
                <a:ext cx="34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4166" y="3338"/>
              <a:ext cx="846" cy="303"/>
              <a:chOff x="3151" y="3149"/>
              <a:chExt cx="846" cy="303"/>
            </a:xfrm>
          </p:grpSpPr>
          <p:sp>
            <p:nvSpPr>
              <p:cNvPr id="10250" name="Rectangle 42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251" name="Rectangle 43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1A0D4-B486-43BC-A577-09F244CAAD8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46125" y="273050"/>
            <a:ext cx="506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2. VL-BUS</a:t>
            </a:r>
            <a:r>
              <a:rPr lang="zh-CN" altLang="en-US" sz="3600">
                <a:latin typeface="Times New Roman" pitchFamily="18" charset="0"/>
              </a:rPr>
              <a:t>局部总线结构</a:t>
            </a:r>
          </a:p>
        </p:txBody>
      </p:sp>
      <p:sp>
        <p:nvSpPr>
          <p:cNvPr id="175145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sp>
        <p:nvSpPr>
          <p:cNvPr id="11268" name="AutoShape 4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23825" y="1265238"/>
            <a:ext cx="8791575" cy="4997450"/>
            <a:chOff x="78" y="797"/>
            <a:chExt cx="5538" cy="3148"/>
          </a:xfrm>
        </p:grpSpPr>
        <p:sp>
          <p:nvSpPr>
            <p:cNvPr id="11271" name="Rectangle 4"/>
            <p:cNvSpPr>
              <a:spLocks noChangeArrowheads="1"/>
            </p:cNvSpPr>
            <p:nvPr/>
          </p:nvSpPr>
          <p:spPr bwMode="auto">
            <a:xfrm>
              <a:off x="2736" y="2208"/>
              <a:ext cx="18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33 MHz</a:t>
              </a:r>
              <a:r>
                <a:rPr lang="zh-CN" altLang="en-US" sz="2000"/>
                <a:t>的</a:t>
              </a:r>
              <a:r>
                <a:rPr lang="zh-CN" altLang="en-US" sz="2000">
                  <a:latin typeface="Times New Roman" pitchFamily="18" charset="0"/>
                </a:rPr>
                <a:t>32</a:t>
              </a:r>
              <a:r>
                <a:rPr lang="zh-CN" altLang="en-US" sz="2000"/>
                <a:t>位数据通路</a:t>
              </a:r>
            </a:p>
          </p:txBody>
        </p:sp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2496" y="797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672" y="2869"/>
              <a:ext cx="1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ISA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、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EISA</a:t>
              </a:r>
            </a:p>
          </p:txBody>
        </p:sp>
        <p:sp>
          <p:nvSpPr>
            <p:cNvPr id="11274" name="Freeform 7"/>
            <p:cNvSpPr>
              <a:spLocks/>
            </p:cNvSpPr>
            <p:nvPr/>
          </p:nvSpPr>
          <p:spPr bwMode="auto">
            <a:xfrm>
              <a:off x="474" y="2740"/>
              <a:ext cx="150" cy="392"/>
            </a:xfrm>
            <a:custGeom>
              <a:avLst/>
              <a:gdLst>
                <a:gd name="T0" fmla="*/ 76 w 150"/>
                <a:gd name="T1" fmla="*/ 0 h 440"/>
                <a:gd name="T2" fmla="*/ 150 w 150"/>
                <a:gd name="T3" fmla="*/ 9 h 440"/>
                <a:gd name="T4" fmla="*/ 114 w 150"/>
                <a:gd name="T5" fmla="*/ 9 h 440"/>
                <a:gd name="T6" fmla="*/ 114 w 150"/>
                <a:gd name="T7" fmla="*/ 34 h 440"/>
                <a:gd name="T8" fmla="*/ 150 w 150"/>
                <a:gd name="T9" fmla="*/ 34 h 440"/>
                <a:gd name="T10" fmla="*/ 76 w 150"/>
                <a:gd name="T11" fmla="*/ 43 h 440"/>
                <a:gd name="T12" fmla="*/ 0 w 150"/>
                <a:gd name="T13" fmla="*/ 34 h 440"/>
                <a:gd name="T14" fmla="*/ 38 w 150"/>
                <a:gd name="T15" fmla="*/ 34 h 440"/>
                <a:gd name="T16" fmla="*/ 38 w 150"/>
                <a:gd name="T17" fmla="*/ 9 h 440"/>
                <a:gd name="T18" fmla="*/ 0 w 150"/>
                <a:gd name="T19" fmla="*/ 9 h 440"/>
                <a:gd name="T20" fmla="*/ 76 w 150"/>
                <a:gd name="T21" fmla="*/ 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"/>
                <a:gd name="T34" fmla="*/ 0 h 440"/>
                <a:gd name="T35" fmla="*/ 150 w 150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" h="440">
                  <a:moveTo>
                    <a:pt x="76" y="0"/>
                  </a:moveTo>
                  <a:lnTo>
                    <a:pt x="150" y="87"/>
                  </a:lnTo>
                  <a:lnTo>
                    <a:pt x="114" y="87"/>
                  </a:lnTo>
                  <a:lnTo>
                    <a:pt x="114" y="352"/>
                  </a:lnTo>
                  <a:lnTo>
                    <a:pt x="150" y="352"/>
                  </a:lnTo>
                  <a:lnTo>
                    <a:pt x="76" y="440"/>
                  </a:lnTo>
                  <a:lnTo>
                    <a:pt x="0" y="352"/>
                  </a:lnTo>
                  <a:lnTo>
                    <a:pt x="38" y="352"/>
                  </a:lnTo>
                  <a:lnTo>
                    <a:pt x="38" y="87"/>
                  </a:lnTo>
                  <a:lnTo>
                    <a:pt x="0" y="87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2000" y="3018"/>
              <a:ext cx="736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多媒体</a:t>
              </a:r>
            </a:p>
          </p:txBody>
        </p:sp>
        <p:sp>
          <p:nvSpPr>
            <p:cNvPr id="11276" name="Freeform 9"/>
            <p:cNvSpPr>
              <a:spLocks/>
            </p:cNvSpPr>
            <p:nvPr/>
          </p:nvSpPr>
          <p:spPr bwMode="auto">
            <a:xfrm>
              <a:off x="228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1708 h 396"/>
                <a:gd name="T4" fmla="*/ 120 w 163"/>
                <a:gd name="T5" fmla="*/ 1708 h 396"/>
                <a:gd name="T6" fmla="*/ 120 w 163"/>
                <a:gd name="T7" fmla="*/ 6942 h 396"/>
                <a:gd name="T8" fmla="*/ 163 w 163"/>
                <a:gd name="T9" fmla="*/ 6942 h 396"/>
                <a:gd name="T10" fmla="*/ 81 w 163"/>
                <a:gd name="T11" fmla="*/ 8643 h 396"/>
                <a:gd name="T12" fmla="*/ 0 w 163"/>
                <a:gd name="T13" fmla="*/ 6942 h 396"/>
                <a:gd name="T14" fmla="*/ 43 w 163"/>
                <a:gd name="T15" fmla="*/ 6942 h 396"/>
                <a:gd name="T16" fmla="*/ 43 w 163"/>
                <a:gd name="T17" fmla="*/ 1708 h 396"/>
                <a:gd name="T18" fmla="*/ 0 w 163"/>
                <a:gd name="T19" fmla="*/ 170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Rectangle 10"/>
            <p:cNvSpPr>
              <a:spLocks noChangeArrowheads="1"/>
            </p:cNvSpPr>
            <p:nvPr/>
          </p:nvSpPr>
          <p:spPr bwMode="auto">
            <a:xfrm>
              <a:off x="2809" y="3018"/>
              <a:ext cx="1127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高速局域网</a:t>
              </a:r>
            </a:p>
          </p:txBody>
        </p:sp>
        <p:sp>
          <p:nvSpPr>
            <p:cNvPr id="11278" name="Rectangle 11"/>
            <p:cNvSpPr>
              <a:spLocks noChangeArrowheads="1"/>
            </p:cNvSpPr>
            <p:nvPr/>
          </p:nvSpPr>
          <p:spPr bwMode="auto">
            <a:xfrm>
              <a:off x="4032" y="3018"/>
              <a:ext cx="1152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高性能图形</a:t>
              </a:r>
            </a:p>
          </p:txBody>
        </p:sp>
        <p:sp>
          <p:nvSpPr>
            <p:cNvPr id="11279" name="Freeform 12"/>
            <p:cNvSpPr>
              <a:spLocks/>
            </p:cNvSpPr>
            <p:nvPr/>
          </p:nvSpPr>
          <p:spPr bwMode="auto">
            <a:xfrm>
              <a:off x="465" y="3216"/>
              <a:ext cx="159" cy="411"/>
            </a:xfrm>
            <a:custGeom>
              <a:avLst/>
              <a:gdLst>
                <a:gd name="T0" fmla="*/ 82 w 159"/>
                <a:gd name="T1" fmla="*/ 0 h 411"/>
                <a:gd name="T2" fmla="*/ 159 w 159"/>
                <a:gd name="T3" fmla="*/ 82 h 411"/>
                <a:gd name="T4" fmla="*/ 121 w 159"/>
                <a:gd name="T5" fmla="*/ 82 h 411"/>
                <a:gd name="T6" fmla="*/ 121 w 159"/>
                <a:gd name="T7" fmla="*/ 329 h 411"/>
                <a:gd name="T8" fmla="*/ 159 w 159"/>
                <a:gd name="T9" fmla="*/ 329 h 411"/>
                <a:gd name="T10" fmla="*/ 82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82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82" y="0"/>
                  </a:moveTo>
                  <a:lnTo>
                    <a:pt x="159" y="82"/>
                  </a:lnTo>
                  <a:lnTo>
                    <a:pt x="121" y="82"/>
                  </a:lnTo>
                  <a:lnTo>
                    <a:pt x="121" y="329"/>
                  </a:lnTo>
                  <a:lnTo>
                    <a:pt x="159" y="329"/>
                  </a:lnTo>
                  <a:lnTo>
                    <a:pt x="82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13"/>
            <p:cNvSpPr>
              <a:spLocks/>
            </p:cNvSpPr>
            <p:nvPr/>
          </p:nvSpPr>
          <p:spPr bwMode="auto">
            <a:xfrm>
              <a:off x="1452" y="3216"/>
              <a:ext cx="159" cy="411"/>
            </a:xfrm>
            <a:custGeom>
              <a:avLst/>
              <a:gdLst>
                <a:gd name="T0" fmla="*/ 77 w 159"/>
                <a:gd name="T1" fmla="*/ 0 h 411"/>
                <a:gd name="T2" fmla="*/ 159 w 159"/>
                <a:gd name="T3" fmla="*/ 82 h 411"/>
                <a:gd name="T4" fmla="*/ 120 w 159"/>
                <a:gd name="T5" fmla="*/ 82 h 411"/>
                <a:gd name="T6" fmla="*/ 120 w 159"/>
                <a:gd name="T7" fmla="*/ 329 h 411"/>
                <a:gd name="T8" fmla="*/ 159 w 159"/>
                <a:gd name="T9" fmla="*/ 329 h 411"/>
                <a:gd name="T10" fmla="*/ 77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77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Rectangle 14"/>
            <p:cNvSpPr>
              <a:spLocks noChangeArrowheads="1"/>
            </p:cNvSpPr>
            <p:nvPr/>
          </p:nvSpPr>
          <p:spPr bwMode="auto">
            <a:xfrm>
              <a:off x="1142" y="3631"/>
              <a:ext cx="1114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282" name="Rectangle 15"/>
            <p:cNvSpPr>
              <a:spLocks noChangeArrowheads="1"/>
            </p:cNvSpPr>
            <p:nvPr/>
          </p:nvSpPr>
          <p:spPr bwMode="auto">
            <a:xfrm>
              <a:off x="78" y="3631"/>
              <a:ext cx="971" cy="31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图文传真</a:t>
              </a:r>
            </a:p>
          </p:txBody>
        </p:sp>
        <p:sp>
          <p:nvSpPr>
            <p:cNvPr id="11283" name="Text Box 16"/>
            <p:cNvSpPr txBox="1">
              <a:spLocks noChangeArrowheads="1"/>
            </p:cNvSpPr>
            <p:nvPr/>
          </p:nvSpPr>
          <p:spPr bwMode="auto">
            <a:xfrm>
              <a:off x="1584" y="3350"/>
              <a:ext cx="17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8 MHz</a:t>
              </a:r>
              <a:r>
                <a:rPr lang="zh-CN" altLang="en-US" sz="2000"/>
                <a:t>的</a:t>
              </a:r>
              <a:r>
                <a:rPr lang="zh-CN" altLang="en-US" sz="2000">
                  <a:latin typeface="Times New Roman" pitchFamily="18" charset="0"/>
                </a:rPr>
                <a:t>16</a:t>
              </a:r>
              <a:r>
                <a:rPr lang="zh-CN" altLang="en-US" sz="2000"/>
                <a:t>位数据通路</a:t>
              </a:r>
            </a:p>
          </p:txBody>
        </p:sp>
        <p:sp>
          <p:nvSpPr>
            <p:cNvPr id="11284" name="Rectangle 17"/>
            <p:cNvSpPr>
              <a:spLocks noChangeArrowheads="1"/>
            </p:cNvSpPr>
            <p:nvPr/>
          </p:nvSpPr>
          <p:spPr bwMode="auto">
            <a:xfrm>
              <a:off x="144" y="2232"/>
              <a:ext cx="904" cy="50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285" name="Text Box 18"/>
            <p:cNvSpPr txBox="1">
              <a:spLocks noChangeArrowheads="1"/>
            </p:cNvSpPr>
            <p:nvPr/>
          </p:nvSpPr>
          <p:spPr bwMode="auto">
            <a:xfrm>
              <a:off x="144" y="2242"/>
              <a:ext cx="8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标准总线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控制器</a:t>
              </a:r>
            </a:p>
          </p:txBody>
        </p:sp>
        <p:sp>
          <p:nvSpPr>
            <p:cNvPr id="11286" name="Rectangle 19"/>
            <p:cNvSpPr>
              <a:spLocks noChangeArrowheads="1"/>
            </p:cNvSpPr>
            <p:nvPr/>
          </p:nvSpPr>
          <p:spPr bwMode="auto">
            <a:xfrm>
              <a:off x="144" y="998"/>
              <a:ext cx="680" cy="35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1287" name="Text Box 20"/>
            <p:cNvSpPr txBox="1">
              <a:spLocks noChangeArrowheads="1"/>
            </p:cNvSpPr>
            <p:nvPr/>
          </p:nvSpPr>
          <p:spPr bwMode="auto">
            <a:xfrm>
              <a:off x="228" y="1033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1288" name="Rectangle 21"/>
            <p:cNvSpPr>
              <a:spLocks noChangeArrowheads="1"/>
            </p:cNvSpPr>
            <p:nvPr/>
          </p:nvSpPr>
          <p:spPr bwMode="auto">
            <a:xfrm>
              <a:off x="4526" y="1152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1289" name="Text Box 22"/>
            <p:cNvSpPr txBox="1">
              <a:spLocks noChangeArrowheads="1"/>
            </p:cNvSpPr>
            <p:nvPr/>
          </p:nvSpPr>
          <p:spPr bwMode="auto">
            <a:xfrm>
              <a:off x="4535" y="864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主存控制器</a:t>
              </a:r>
            </a:p>
          </p:txBody>
        </p:sp>
        <p:sp>
          <p:nvSpPr>
            <p:cNvPr id="11290" name="Text Box 23"/>
            <p:cNvSpPr txBox="1">
              <a:spLocks noChangeArrowheads="1"/>
            </p:cNvSpPr>
            <p:nvPr/>
          </p:nvSpPr>
          <p:spPr bwMode="auto">
            <a:xfrm>
              <a:off x="4723" y="1152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11291" name="Rectangle 24"/>
            <p:cNvSpPr>
              <a:spLocks noChangeArrowheads="1"/>
            </p:cNvSpPr>
            <p:nvPr/>
          </p:nvSpPr>
          <p:spPr bwMode="auto">
            <a:xfrm>
              <a:off x="4526" y="1581"/>
              <a:ext cx="109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1292" name="Text Box 25"/>
            <p:cNvSpPr txBox="1">
              <a:spLocks noChangeArrowheads="1"/>
            </p:cNvSpPr>
            <p:nvPr/>
          </p:nvSpPr>
          <p:spPr bwMode="auto">
            <a:xfrm>
              <a:off x="4620" y="1594"/>
              <a:ext cx="8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局部总线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控制器</a:t>
              </a:r>
            </a:p>
          </p:txBody>
        </p:sp>
        <p:sp>
          <p:nvSpPr>
            <p:cNvPr id="11293" name="Rectangle 26"/>
            <p:cNvSpPr>
              <a:spLocks noChangeArrowheads="1"/>
            </p:cNvSpPr>
            <p:nvPr/>
          </p:nvSpPr>
          <p:spPr bwMode="auto">
            <a:xfrm>
              <a:off x="4848" y="2208"/>
              <a:ext cx="72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294" name="Text Box 27"/>
            <p:cNvSpPr txBox="1">
              <a:spLocks noChangeArrowheads="1"/>
            </p:cNvSpPr>
            <p:nvPr/>
          </p:nvSpPr>
          <p:spPr bwMode="auto">
            <a:xfrm>
              <a:off x="4848" y="2213"/>
              <a:ext cx="73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SCSIⅡ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控制器</a:t>
              </a:r>
            </a:p>
          </p:txBody>
        </p:sp>
        <p:sp>
          <p:nvSpPr>
            <p:cNvPr id="11295" name="Rectangle 28"/>
            <p:cNvSpPr>
              <a:spLocks noChangeArrowheads="1"/>
            </p:cNvSpPr>
            <p:nvPr/>
          </p:nvSpPr>
          <p:spPr bwMode="auto">
            <a:xfrm>
              <a:off x="4526" y="864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1296" name="Text Box 30"/>
            <p:cNvSpPr txBox="1">
              <a:spLocks noChangeArrowheads="1"/>
            </p:cNvSpPr>
            <p:nvPr/>
          </p:nvSpPr>
          <p:spPr bwMode="auto">
            <a:xfrm>
              <a:off x="1296" y="2153"/>
              <a:ext cx="11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VL   BUS</a:t>
              </a:r>
            </a:p>
          </p:txBody>
        </p:sp>
        <p:sp>
          <p:nvSpPr>
            <p:cNvPr id="11297" name="AutoShape 32"/>
            <p:cNvSpPr>
              <a:spLocks noChangeArrowheads="1"/>
            </p:cNvSpPr>
            <p:nvPr/>
          </p:nvSpPr>
          <p:spPr bwMode="auto">
            <a:xfrm>
              <a:off x="828" y="1104"/>
              <a:ext cx="3673" cy="118"/>
            </a:xfrm>
            <a:prstGeom prst="leftRightArrow">
              <a:avLst>
                <a:gd name="adj1" fmla="val 50000"/>
                <a:gd name="adj2" fmla="val 78394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AutoShape 33"/>
            <p:cNvSpPr>
              <a:spLocks noChangeArrowheads="1"/>
            </p:cNvSpPr>
            <p:nvPr/>
          </p:nvSpPr>
          <p:spPr bwMode="auto">
            <a:xfrm>
              <a:off x="1067" y="2413"/>
              <a:ext cx="3769" cy="131"/>
            </a:xfrm>
            <a:prstGeom prst="leftRightArrow">
              <a:avLst>
                <a:gd name="adj1" fmla="val 50000"/>
                <a:gd name="adj2" fmla="val 72460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Rectangle 34"/>
            <p:cNvSpPr>
              <a:spLocks noChangeArrowheads="1"/>
            </p:cNvSpPr>
            <p:nvPr/>
          </p:nvSpPr>
          <p:spPr bwMode="auto">
            <a:xfrm>
              <a:off x="2496" y="1200"/>
              <a:ext cx="96" cy="1248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AutoShape 35"/>
            <p:cNvSpPr>
              <a:spLocks noChangeArrowheads="1"/>
            </p:cNvSpPr>
            <p:nvPr/>
          </p:nvSpPr>
          <p:spPr bwMode="auto">
            <a:xfrm>
              <a:off x="2592" y="1758"/>
              <a:ext cx="1920" cy="118"/>
            </a:xfrm>
            <a:prstGeom prst="rightArrow">
              <a:avLst>
                <a:gd name="adj1" fmla="val 60000"/>
                <a:gd name="adj2" fmla="val 117815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AutoShape 36"/>
            <p:cNvSpPr>
              <a:spLocks noChangeArrowheads="1"/>
            </p:cNvSpPr>
            <p:nvPr/>
          </p:nvSpPr>
          <p:spPr bwMode="auto">
            <a:xfrm>
              <a:off x="124" y="3120"/>
              <a:ext cx="1768" cy="131"/>
            </a:xfrm>
            <a:prstGeom prst="leftRightArrow">
              <a:avLst>
                <a:gd name="adj1" fmla="val 50000"/>
                <a:gd name="adj2" fmla="val 92286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Text Box 37"/>
            <p:cNvSpPr txBox="1">
              <a:spLocks noChangeArrowheads="1"/>
            </p:cNvSpPr>
            <p:nvPr/>
          </p:nvSpPr>
          <p:spPr bwMode="auto">
            <a:xfrm>
              <a:off x="2066" y="3573"/>
              <a:ext cx="3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1303" name="Text Box 38"/>
            <p:cNvSpPr txBox="1">
              <a:spLocks noChangeArrowheads="1"/>
            </p:cNvSpPr>
            <p:nvPr/>
          </p:nvSpPr>
          <p:spPr bwMode="auto">
            <a:xfrm>
              <a:off x="1632" y="2793"/>
              <a:ext cx="3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1304" name="Freeform 39"/>
            <p:cNvSpPr>
              <a:spLocks/>
            </p:cNvSpPr>
            <p:nvPr/>
          </p:nvSpPr>
          <p:spPr bwMode="auto">
            <a:xfrm>
              <a:off x="3291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1708 h 396"/>
                <a:gd name="T4" fmla="*/ 120 w 163"/>
                <a:gd name="T5" fmla="*/ 1708 h 396"/>
                <a:gd name="T6" fmla="*/ 120 w 163"/>
                <a:gd name="T7" fmla="*/ 6942 h 396"/>
                <a:gd name="T8" fmla="*/ 163 w 163"/>
                <a:gd name="T9" fmla="*/ 6942 h 396"/>
                <a:gd name="T10" fmla="*/ 81 w 163"/>
                <a:gd name="T11" fmla="*/ 8643 h 396"/>
                <a:gd name="T12" fmla="*/ 0 w 163"/>
                <a:gd name="T13" fmla="*/ 6942 h 396"/>
                <a:gd name="T14" fmla="*/ 43 w 163"/>
                <a:gd name="T15" fmla="*/ 6942 h 396"/>
                <a:gd name="T16" fmla="*/ 43 w 163"/>
                <a:gd name="T17" fmla="*/ 1708 h 396"/>
                <a:gd name="T18" fmla="*/ 0 w 163"/>
                <a:gd name="T19" fmla="*/ 170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40"/>
            <p:cNvSpPr>
              <a:spLocks/>
            </p:cNvSpPr>
            <p:nvPr/>
          </p:nvSpPr>
          <p:spPr bwMode="auto">
            <a:xfrm>
              <a:off x="452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1708 h 396"/>
                <a:gd name="T4" fmla="*/ 120 w 163"/>
                <a:gd name="T5" fmla="*/ 1708 h 396"/>
                <a:gd name="T6" fmla="*/ 120 w 163"/>
                <a:gd name="T7" fmla="*/ 6942 h 396"/>
                <a:gd name="T8" fmla="*/ 163 w 163"/>
                <a:gd name="T9" fmla="*/ 6942 h 396"/>
                <a:gd name="T10" fmla="*/ 81 w 163"/>
                <a:gd name="T11" fmla="*/ 8643 h 396"/>
                <a:gd name="T12" fmla="*/ 0 w 163"/>
                <a:gd name="T13" fmla="*/ 6942 h 396"/>
                <a:gd name="T14" fmla="*/ 43 w 163"/>
                <a:gd name="T15" fmla="*/ 6942 h 396"/>
                <a:gd name="T16" fmla="*/ 43 w 163"/>
                <a:gd name="T17" fmla="*/ 1708 h 396"/>
                <a:gd name="T18" fmla="*/ 0 w 163"/>
                <a:gd name="T19" fmla="*/ 170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1130" y="3642"/>
              <a:ext cx="846" cy="303"/>
              <a:chOff x="3151" y="3149"/>
              <a:chExt cx="846" cy="303"/>
            </a:xfrm>
          </p:grpSpPr>
          <p:sp>
            <p:nvSpPr>
              <p:cNvPr id="11308" name="Rectangle 46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309" name="Rectangle 47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07" name="Line 52"/>
            <p:cNvSpPr>
              <a:spLocks noChangeShapeType="1"/>
            </p:cNvSpPr>
            <p:nvPr/>
          </p:nvSpPr>
          <p:spPr bwMode="auto">
            <a:xfrm>
              <a:off x="1629" y="2296"/>
              <a:ext cx="10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4C495-E710-4A57-A9AC-0D3ED6601728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69925" y="381000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3. PCI </a:t>
            </a:r>
            <a:r>
              <a:rPr lang="zh-CN" altLang="en-US" sz="3600">
                <a:latin typeface="Times New Roman" pitchFamily="18" charset="0"/>
              </a:rPr>
              <a:t>总线结构</a:t>
            </a:r>
          </a:p>
        </p:txBody>
      </p:sp>
      <p:sp>
        <p:nvSpPr>
          <p:cNvPr id="17616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sp>
        <p:nvSpPr>
          <p:cNvPr id="12292" name="AutoShape 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52400" y="1447800"/>
            <a:ext cx="8789988" cy="4770438"/>
            <a:chOff x="96" y="912"/>
            <a:chExt cx="5537" cy="3005"/>
          </a:xfrm>
        </p:grpSpPr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96" y="912"/>
              <a:ext cx="5537" cy="3005"/>
              <a:chOff x="96" y="912"/>
              <a:chExt cx="5537" cy="3005"/>
            </a:xfrm>
          </p:grpSpPr>
          <p:sp>
            <p:nvSpPr>
              <p:cNvPr id="12299" name="Rectangle 4"/>
              <p:cNvSpPr>
                <a:spLocks noChangeArrowheads="1"/>
              </p:cNvSpPr>
              <p:nvPr/>
            </p:nvSpPr>
            <p:spPr bwMode="auto">
              <a:xfrm>
                <a:off x="96" y="1121"/>
                <a:ext cx="736" cy="36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12300" name="Rectangle 5"/>
              <p:cNvSpPr>
                <a:spLocks noChangeArrowheads="1"/>
              </p:cNvSpPr>
              <p:nvPr/>
            </p:nvSpPr>
            <p:spPr bwMode="auto">
              <a:xfrm>
                <a:off x="2288" y="2905"/>
                <a:ext cx="736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多媒体</a:t>
                </a:r>
              </a:p>
            </p:txBody>
          </p:sp>
          <p:sp>
            <p:nvSpPr>
              <p:cNvPr id="12301" name="Rectangle 6"/>
              <p:cNvSpPr>
                <a:spLocks noChangeArrowheads="1"/>
              </p:cNvSpPr>
              <p:nvPr/>
            </p:nvSpPr>
            <p:spPr bwMode="auto">
              <a:xfrm>
                <a:off x="2419" y="1729"/>
                <a:ext cx="832" cy="34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PCI </a:t>
                </a:r>
                <a:r>
                  <a:rPr lang="zh-CN" altLang="en-US" sz="2800">
                    <a:latin typeface="Times New Roman" pitchFamily="18" charset="0"/>
                  </a:rPr>
                  <a:t>桥</a:t>
                </a:r>
              </a:p>
            </p:txBody>
          </p:sp>
          <p:sp>
            <p:nvSpPr>
              <p:cNvPr id="12302" name="Freeform 7"/>
              <p:cNvSpPr>
                <a:spLocks/>
              </p:cNvSpPr>
              <p:nvPr/>
            </p:nvSpPr>
            <p:spPr bwMode="auto">
              <a:xfrm>
                <a:off x="4589" y="2472"/>
                <a:ext cx="163" cy="427"/>
              </a:xfrm>
              <a:custGeom>
                <a:avLst/>
                <a:gdLst>
                  <a:gd name="T0" fmla="*/ 82 w 163"/>
                  <a:gd name="T1" fmla="*/ 0 h 396"/>
                  <a:gd name="T2" fmla="*/ 163 w 163"/>
                  <a:gd name="T3" fmla="*/ 353 h 396"/>
                  <a:gd name="T4" fmla="*/ 121 w 163"/>
                  <a:gd name="T5" fmla="*/ 353 h 396"/>
                  <a:gd name="T6" fmla="*/ 121 w 163"/>
                  <a:gd name="T7" fmla="*/ 1432 h 396"/>
                  <a:gd name="T8" fmla="*/ 163 w 163"/>
                  <a:gd name="T9" fmla="*/ 1432 h 396"/>
                  <a:gd name="T10" fmla="*/ 82 w 163"/>
                  <a:gd name="T11" fmla="*/ 1791 h 396"/>
                  <a:gd name="T12" fmla="*/ 0 w 163"/>
                  <a:gd name="T13" fmla="*/ 1432 h 396"/>
                  <a:gd name="T14" fmla="*/ 43 w 163"/>
                  <a:gd name="T15" fmla="*/ 1432 h 396"/>
                  <a:gd name="T16" fmla="*/ 43 w 163"/>
                  <a:gd name="T17" fmla="*/ 353 h 396"/>
                  <a:gd name="T18" fmla="*/ 0 w 163"/>
                  <a:gd name="T19" fmla="*/ 353 h 396"/>
                  <a:gd name="T20" fmla="*/ 82 w 16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3"/>
                  <a:gd name="T34" fmla="*/ 0 h 396"/>
                  <a:gd name="T35" fmla="*/ 163 w 16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3" h="396">
                    <a:moveTo>
                      <a:pt x="82" y="0"/>
                    </a:moveTo>
                    <a:lnTo>
                      <a:pt x="163" y="78"/>
                    </a:lnTo>
                    <a:lnTo>
                      <a:pt x="121" y="78"/>
                    </a:lnTo>
                    <a:lnTo>
                      <a:pt x="121" y="318"/>
                    </a:lnTo>
                    <a:lnTo>
                      <a:pt x="163" y="318"/>
                    </a:lnTo>
                    <a:lnTo>
                      <a:pt x="82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3" name="Freeform 8"/>
              <p:cNvSpPr>
                <a:spLocks/>
              </p:cNvSpPr>
              <p:nvPr/>
            </p:nvSpPr>
            <p:spPr bwMode="auto">
              <a:xfrm>
                <a:off x="2621" y="2472"/>
                <a:ext cx="163" cy="427"/>
              </a:xfrm>
              <a:custGeom>
                <a:avLst/>
                <a:gdLst>
                  <a:gd name="T0" fmla="*/ 81 w 163"/>
                  <a:gd name="T1" fmla="*/ 0 h 396"/>
                  <a:gd name="T2" fmla="*/ 163 w 163"/>
                  <a:gd name="T3" fmla="*/ 353 h 396"/>
                  <a:gd name="T4" fmla="*/ 120 w 163"/>
                  <a:gd name="T5" fmla="*/ 353 h 396"/>
                  <a:gd name="T6" fmla="*/ 120 w 163"/>
                  <a:gd name="T7" fmla="*/ 1432 h 396"/>
                  <a:gd name="T8" fmla="*/ 163 w 163"/>
                  <a:gd name="T9" fmla="*/ 1432 h 396"/>
                  <a:gd name="T10" fmla="*/ 81 w 163"/>
                  <a:gd name="T11" fmla="*/ 1791 h 396"/>
                  <a:gd name="T12" fmla="*/ 0 w 163"/>
                  <a:gd name="T13" fmla="*/ 1432 h 396"/>
                  <a:gd name="T14" fmla="*/ 43 w 163"/>
                  <a:gd name="T15" fmla="*/ 1432 h 396"/>
                  <a:gd name="T16" fmla="*/ 43 w 163"/>
                  <a:gd name="T17" fmla="*/ 353 h 396"/>
                  <a:gd name="T18" fmla="*/ 0 w 163"/>
                  <a:gd name="T19" fmla="*/ 353 h 396"/>
                  <a:gd name="T20" fmla="*/ 81 w 16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3"/>
                  <a:gd name="T34" fmla="*/ 0 h 396"/>
                  <a:gd name="T35" fmla="*/ 163 w 16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3" h="396">
                    <a:moveTo>
                      <a:pt x="81" y="0"/>
                    </a:moveTo>
                    <a:lnTo>
                      <a:pt x="163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63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Freeform 9"/>
              <p:cNvSpPr>
                <a:spLocks/>
              </p:cNvSpPr>
              <p:nvPr/>
            </p:nvSpPr>
            <p:spPr bwMode="auto">
              <a:xfrm>
                <a:off x="3600" y="2472"/>
                <a:ext cx="158" cy="427"/>
              </a:xfrm>
              <a:custGeom>
                <a:avLst/>
                <a:gdLst>
                  <a:gd name="T0" fmla="*/ 81 w 158"/>
                  <a:gd name="T1" fmla="*/ 0 h 396"/>
                  <a:gd name="T2" fmla="*/ 158 w 158"/>
                  <a:gd name="T3" fmla="*/ 353 h 396"/>
                  <a:gd name="T4" fmla="*/ 120 w 158"/>
                  <a:gd name="T5" fmla="*/ 353 h 396"/>
                  <a:gd name="T6" fmla="*/ 120 w 158"/>
                  <a:gd name="T7" fmla="*/ 1432 h 396"/>
                  <a:gd name="T8" fmla="*/ 158 w 158"/>
                  <a:gd name="T9" fmla="*/ 1432 h 396"/>
                  <a:gd name="T10" fmla="*/ 81 w 158"/>
                  <a:gd name="T11" fmla="*/ 1791 h 396"/>
                  <a:gd name="T12" fmla="*/ 0 w 158"/>
                  <a:gd name="T13" fmla="*/ 1432 h 396"/>
                  <a:gd name="T14" fmla="*/ 38 w 158"/>
                  <a:gd name="T15" fmla="*/ 1432 h 396"/>
                  <a:gd name="T16" fmla="*/ 38 w 158"/>
                  <a:gd name="T17" fmla="*/ 353 h 396"/>
                  <a:gd name="T18" fmla="*/ 0 w 158"/>
                  <a:gd name="T19" fmla="*/ 353 h 396"/>
                  <a:gd name="T20" fmla="*/ 81 w 158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8"/>
                  <a:gd name="T34" fmla="*/ 0 h 396"/>
                  <a:gd name="T35" fmla="*/ 158 w 158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8" h="396">
                    <a:moveTo>
                      <a:pt x="81" y="0"/>
                    </a:moveTo>
                    <a:lnTo>
                      <a:pt x="158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58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38" y="318"/>
                    </a:lnTo>
                    <a:lnTo>
                      <a:pt x="38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Freeform 10"/>
              <p:cNvSpPr>
                <a:spLocks/>
              </p:cNvSpPr>
              <p:nvPr/>
            </p:nvSpPr>
            <p:spPr bwMode="auto">
              <a:xfrm>
                <a:off x="513" y="3132"/>
                <a:ext cx="159" cy="442"/>
              </a:xfrm>
              <a:custGeom>
                <a:avLst/>
                <a:gdLst>
                  <a:gd name="T0" fmla="*/ 82 w 159"/>
                  <a:gd name="T1" fmla="*/ 0 h 411"/>
                  <a:gd name="T2" fmla="*/ 159 w 159"/>
                  <a:gd name="T3" fmla="*/ 352 h 411"/>
                  <a:gd name="T4" fmla="*/ 121 w 159"/>
                  <a:gd name="T5" fmla="*/ 352 h 411"/>
                  <a:gd name="T6" fmla="*/ 121 w 159"/>
                  <a:gd name="T7" fmla="*/ 1408 h 411"/>
                  <a:gd name="T8" fmla="*/ 159 w 159"/>
                  <a:gd name="T9" fmla="*/ 1408 h 411"/>
                  <a:gd name="T10" fmla="*/ 82 w 159"/>
                  <a:gd name="T11" fmla="*/ 1762 h 411"/>
                  <a:gd name="T12" fmla="*/ 0 w 159"/>
                  <a:gd name="T13" fmla="*/ 1408 h 411"/>
                  <a:gd name="T14" fmla="*/ 39 w 159"/>
                  <a:gd name="T15" fmla="*/ 1408 h 411"/>
                  <a:gd name="T16" fmla="*/ 39 w 159"/>
                  <a:gd name="T17" fmla="*/ 352 h 411"/>
                  <a:gd name="T18" fmla="*/ 0 w 159"/>
                  <a:gd name="T19" fmla="*/ 352 h 411"/>
                  <a:gd name="T20" fmla="*/ 82 w 159"/>
                  <a:gd name="T21" fmla="*/ 0 h 4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9"/>
                  <a:gd name="T34" fmla="*/ 0 h 411"/>
                  <a:gd name="T35" fmla="*/ 159 w 159"/>
                  <a:gd name="T36" fmla="*/ 411 h 4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9" h="411">
                    <a:moveTo>
                      <a:pt x="82" y="0"/>
                    </a:moveTo>
                    <a:lnTo>
                      <a:pt x="159" y="82"/>
                    </a:lnTo>
                    <a:lnTo>
                      <a:pt x="121" y="82"/>
                    </a:lnTo>
                    <a:lnTo>
                      <a:pt x="121" y="329"/>
                    </a:lnTo>
                    <a:lnTo>
                      <a:pt x="159" y="329"/>
                    </a:lnTo>
                    <a:lnTo>
                      <a:pt x="82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Freeform 11"/>
              <p:cNvSpPr>
                <a:spLocks/>
              </p:cNvSpPr>
              <p:nvPr/>
            </p:nvSpPr>
            <p:spPr bwMode="auto">
              <a:xfrm>
                <a:off x="1761" y="3132"/>
                <a:ext cx="159" cy="442"/>
              </a:xfrm>
              <a:custGeom>
                <a:avLst/>
                <a:gdLst>
                  <a:gd name="T0" fmla="*/ 77 w 159"/>
                  <a:gd name="T1" fmla="*/ 0 h 411"/>
                  <a:gd name="T2" fmla="*/ 159 w 159"/>
                  <a:gd name="T3" fmla="*/ 352 h 411"/>
                  <a:gd name="T4" fmla="*/ 120 w 159"/>
                  <a:gd name="T5" fmla="*/ 352 h 411"/>
                  <a:gd name="T6" fmla="*/ 120 w 159"/>
                  <a:gd name="T7" fmla="*/ 1408 h 411"/>
                  <a:gd name="T8" fmla="*/ 159 w 159"/>
                  <a:gd name="T9" fmla="*/ 1408 h 411"/>
                  <a:gd name="T10" fmla="*/ 77 w 159"/>
                  <a:gd name="T11" fmla="*/ 1762 h 411"/>
                  <a:gd name="T12" fmla="*/ 0 w 159"/>
                  <a:gd name="T13" fmla="*/ 1408 h 411"/>
                  <a:gd name="T14" fmla="*/ 39 w 159"/>
                  <a:gd name="T15" fmla="*/ 1408 h 411"/>
                  <a:gd name="T16" fmla="*/ 39 w 159"/>
                  <a:gd name="T17" fmla="*/ 352 h 411"/>
                  <a:gd name="T18" fmla="*/ 0 w 159"/>
                  <a:gd name="T19" fmla="*/ 352 h 411"/>
                  <a:gd name="T20" fmla="*/ 77 w 159"/>
                  <a:gd name="T21" fmla="*/ 0 h 4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9"/>
                  <a:gd name="T34" fmla="*/ 0 h 411"/>
                  <a:gd name="T35" fmla="*/ 159 w 159"/>
                  <a:gd name="T36" fmla="*/ 411 h 4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9" h="411">
                    <a:moveTo>
                      <a:pt x="77" y="0"/>
                    </a:moveTo>
                    <a:lnTo>
                      <a:pt x="159" y="82"/>
                    </a:lnTo>
                    <a:lnTo>
                      <a:pt x="120" y="82"/>
                    </a:lnTo>
                    <a:lnTo>
                      <a:pt x="120" y="329"/>
                    </a:lnTo>
                    <a:lnTo>
                      <a:pt x="159" y="329"/>
                    </a:lnTo>
                    <a:lnTo>
                      <a:pt x="77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7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Freeform 12"/>
              <p:cNvSpPr>
                <a:spLocks/>
              </p:cNvSpPr>
              <p:nvPr/>
            </p:nvSpPr>
            <p:spPr bwMode="auto">
              <a:xfrm>
                <a:off x="513" y="2705"/>
                <a:ext cx="159" cy="314"/>
              </a:xfrm>
              <a:custGeom>
                <a:avLst/>
                <a:gdLst>
                  <a:gd name="T0" fmla="*/ 78 w 159"/>
                  <a:gd name="T1" fmla="*/ 0 h 292"/>
                  <a:gd name="T2" fmla="*/ 159 w 159"/>
                  <a:gd name="T3" fmla="*/ 261 h 292"/>
                  <a:gd name="T4" fmla="*/ 120 w 159"/>
                  <a:gd name="T5" fmla="*/ 261 h 292"/>
                  <a:gd name="T6" fmla="*/ 120 w 159"/>
                  <a:gd name="T7" fmla="*/ 1003 h 292"/>
                  <a:gd name="T8" fmla="*/ 159 w 159"/>
                  <a:gd name="T9" fmla="*/ 1003 h 292"/>
                  <a:gd name="T10" fmla="*/ 78 w 159"/>
                  <a:gd name="T11" fmla="*/ 1247 h 292"/>
                  <a:gd name="T12" fmla="*/ 0 w 159"/>
                  <a:gd name="T13" fmla="*/ 1003 h 292"/>
                  <a:gd name="T14" fmla="*/ 39 w 159"/>
                  <a:gd name="T15" fmla="*/ 1003 h 292"/>
                  <a:gd name="T16" fmla="*/ 39 w 159"/>
                  <a:gd name="T17" fmla="*/ 261 h 292"/>
                  <a:gd name="T18" fmla="*/ 0 w 159"/>
                  <a:gd name="T19" fmla="*/ 261 h 292"/>
                  <a:gd name="T20" fmla="*/ 78 w 159"/>
                  <a:gd name="T21" fmla="*/ 0 h 2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9"/>
                  <a:gd name="T34" fmla="*/ 0 h 292"/>
                  <a:gd name="T35" fmla="*/ 159 w 159"/>
                  <a:gd name="T36" fmla="*/ 292 h 2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9" h="292">
                    <a:moveTo>
                      <a:pt x="78" y="0"/>
                    </a:moveTo>
                    <a:lnTo>
                      <a:pt x="159" y="60"/>
                    </a:lnTo>
                    <a:lnTo>
                      <a:pt x="120" y="60"/>
                    </a:lnTo>
                    <a:lnTo>
                      <a:pt x="120" y="235"/>
                    </a:lnTo>
                    <a:lnTo>
                      <a:pt x="159" y="235"/>
                    </a:lnTo>
                    <a:lnTo>
                      <a:pt x="78" y="292"/>
                    </a:lnTo>
                    <a:lnTo>
                      <a:pt x="0" y="235"/>
                    </a:lnTo>
                    <a:lnTo>
                      <a:pt x="39" y="235"/>
                    </a:lnTo>
                    <a:lnTo>
                      <a:pt x="39" y="60"/>
                    </a:lnTo>
                    <a:lnTo>
                      <a:pt x="0" y="60"/>
                    </a:lnTo>
                    <a:lnTo>
                      <a:pt x="78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Rectangle 13"/>
              <p:cNvSpPr>
                <a:spLocks noChangeArrowheads="1"/>
              </p:cNvSpPr>
              <p:nvPr/>
            </p:nvSpPr>
            <p:spPr bwMode="auto">
              <a:xfrm>
                <a:off x="3097" y="2905"/>
                <a:ext cx="1127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高速局域网</a:t>
                </a:r>
              </a:p>
            </p:txBody>
          </p:sp>
          <p:sp>
            <p:nvSpPr>
              <p:cNvPr id="12309" name="Rectangle 14"/>
              <p:cNvSpPr>
                <a:spLocks noChangeArrowheads="1"/>
              </p:cNvSpPr>
              <p:nvPr/>
            </p:nvSpPr>
            <p:spPr bwMode="auto">
              <a:xfrm>
                <a:off x="4346" y="2905"/>
                <a:ext cx="1174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140400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高性能图形</a:t>
                </a:r>
              </a:p>
            </p:txBody>
          </p:sp>
          <p:sp>
            <p:nvSpPr>
              <p:cNvPr id="12310" name="Rectangle 15"/>
              <p:cNvSpPr>
                <a:spLocks noChangeArrowheads="1"/>
              </p:cNvSpPr>
              <p:nvPr/>
            </p:nvSpPr>
            <p:spPr bwMode="auto">
              <a:xfrm>
                <a:off x="1142" y="3579"/>
                <a:ext cx="1114" cy="33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311" name="Rectangle 16"/>
              <p:cNvSpPr>
                <a:spLocks noChangeArrowheads="1"/>
              </p:cNvSpPr>
              <p:nvPr/>
            </p:nvSpPr>
            <p:spPr bwMode="auto">
              <a:xfrm>
                <a:off x="96" y="3579"/>
                <a:ext cx="971" cy="33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129600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图文传真</a:t>
                </a:r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448" y="3735"/>
                <a:ext cx="170" cy="36"/>
                <a:chOff x="2216" y="4009"/>
                <a:chExt cx="170" cy="34"/>
              </a:xfrm>
            </p:grpSpPr>
            <p:sp>
              <p:nvSpPr>
                <p:cNvPr id="12333" name="Freeform 18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1"/>
                    <a:gd name="T31" fmla="*/ 0 h 34"/>
                    <a:gd name="T32" fmla="*/ 31 w 31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4" name="Freeform 19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5" name="Freeform 20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13" name="Text Box 21"/>
              <p:cNvSpPr txBox="1">
                <a:spLocks noChangeArrowheads="1"/>
              </p:cNvSpPr>
              <p:nvPr/>
            </p:nvSpPr>
            <p:spPr bwMode="auto">
              <a:xfrm>
                <a:off x="3408" y="2073"/>
                <a:ext cx="10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PCI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总线</a:t>
                </a:r>
              </a:p>
            </p:txBody>
          </p:sp>
          <p:sp>
            <p:nvSpPr>
              <p:cNvPr id="12314" name="Text Box 22"/>
              <p:cNvSpPr txBox="1">
                <a:spLocks noChangeArrowheads="1"/>
              </p:cNvSpPr>
              <p:nvPr/>
            </p:nvSpPr>
            <p:spPr bwMode="auto">
              <a:xfrm>
                <a:off x="2327" y="912"/>
                <a:ext cx="10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系统总线</a:t>
                </a:r>
              </a:p>
            </p:txBody>
          </p:sp>
          <p:sp>
            <p:nvSpPr>
              <p:cNvPr id="12315" name="Text Box 23"/>
              <p:cNvSpPr txBox="1">
                <a:spLocks noChangeArrowheads="1"/>
              </p:cNvSpPr>
              <p:nvPr/>
            </p:nvSpPr>
            <p:spPr bwMode="auto">
              <a:xfrm>
                <a:off x="1041" y="2160"/>
                <a:ext cx="17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33 </a:t>
                </a:r>
                <a:r>
                  <a:rPr lang="en-US" altLang="zh-CN" sz="2000">
                    <a:latin typeface="Times New Roman" pitchFamily="18" charset="0"/>
                  </a:rPr>
                  <a:t>MHz</a:t>
                </a:r>
                <a:r>
                  <a:rPr lang="zh-CN" altLang="en-US" sz="2000">
                    <a:latin typeface="Times New Roman" pitchFamily="18" charset="0"/>
                  </a:rPr>
                  <a:t>的32位数据通路</a:t>
                </a:r>
              </a:p>
            </p:txBody>
          </p:sp>
          <p:sp>
            <p:nvSpPr>
              <p:cNvPr id="12316" name="Text Box 24"/>
              <p:cNvSpPr txBox="1">
                <a:spLocks noChangeArrowheads="1"/>
              </p:cNvSpPr>
              <p:nvPr/>
            </p:nvSpPr>
            <p:spPr bwMode="auto">
              <a:xfrm>
                <a:off x="624" y="2774"/>
                <a:ext cx="17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 </a:t>
                </a:r>
                <a:r>
                  <a:rPr lang="en-US" altLang="zh-CN" sz="2000">
                    <a:latin typeface="Times New Roman" pitchFamily="18" charset="0"/>
                  </a:rPr>
                  <a:t>MHz</a:t>
                </a:r>
                <a:r>
                  <a:rPr lang="zh-CN" altLang="en-US" sz="2000">
                    <a:latin typeface="Times New Roman" pitchFamily="18" charset="0"/>
                  </a:rPr>
                  <a:t>的16位数据通路</a:t>
                </a:r>
              </a:p>
            </p:txBody>
          </p:sp>
          <p:sp>
            <p:nvSpPr>
              <p:cNvPr id="12317" name="Text Box 25"/>
              <p:cNvSpPr txBox="1">
                <a:spLocks noChangeArrowheads="1"/>
              </p:cNvSpPr>
              <p:nvPr/>
            </p:nvSpPr>
            <p:spPr bwMode="auto">
              <a:xfrm>
                <a:off x="659" y="3113"/>
                <a:ext cx="10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ISA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、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EISA</a:t>
                </a:r>
              </a:p>
            </p:txBody>
          </p:sp>
          <p:sp>
            <p:nvSpPr>
              <p:cNvPr id="12318" name="Rectangle 26"/>
              <p:cNvSpPr>
                <a:spLocks noChangeArrowheads="1"/>
              </p:cNvSpPr>
              <p:nvPr/>
            </p:nvSpPr>
            <p:spPr bwMode="auto">
              <a:xfrm>
                <a:off x="96" y="2160"/>
                <a:ext cx="912" cy="5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319" name="Text Box 27"/>
              <p:cNvSpPr txBox="1">
                <a:spLocks noChangeArrowheads="1"/>
              </p:cNvSpPr>
              <p:nvPr/>
            </p:nvSpPr>
            <p:spPr bwMode="auto">
              <a:xfrm>
                <a:off x="120" y="2165"/>
                <a:ext cx="88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标准总线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控制器</a:t>
                </a:r>
              </a:p>
            </p:txBody>
          </p:sp>
          <p:sp>
            <p:nvSpPr>
              <p:cNvPr id="12320" name="Rectangle 28"/>
              <p:cNvSpPr>
                <a:spLocks noChangeArrowheads="1"/>
              </p:cNvSpPr>
              <p:nvPr/>
            </p:nvSpPr>
            <p:spPr bwMode="auto">
              <a:xfrm>
                <a:off x="4896" y="2165"/>
                <a:ext cx="720" cy="56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321" name="Text Box 29"/>
              <p:cNvSpPr txBox="1">
                <a:spLocks noChangeArrowheads="1"/>
              </p:cNvSpPr>
              <p:nvPr/>
            </p:nvSpPr>
            <p:spPr bwMode="auto">
              <a:xfrm>
                <a:off x="4848" y="2165"/>
                <a:ext cx="785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SCSIⅡ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zh-CN" altLang="en-US" sz="2400">
                    <a:latin typeface="Times New Roman" pitchFamily="18" charset="0"/>
                  </a:rPr>
                  <a:t>控制器</a:t>
                </a:r>
                <a:endParaRPr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12322" name="Rectangle 30"/>
              <p:cNvSpPr>
                <a:spLocks noChangeArrowheads="1"/>
              </p:cNvSpPr>
              <p:nvPr/>
            </p:nvSpPr>
            <p:spPr bwMode="auto">
              <a:xfrm>
                <a:off x="4848" y="1129"/>
                <a:ext cx="768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2323" name="Text Box 31"/>
              <p:cNvSpPr txBox="1">
                <a:spLocks noChangeArrowheads="1"/>
              </p:cNvSpPr>
              <p:nvPr/>
            </p:nvSpPr>
            <p:spPr bwMode="auto">
              <a:xfrm>
                <a:off x="4860" y="1141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存储器</a:t>
                </a:r>
              </a:p>
            </p:txBody>
          </p: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1968" y="3228"/>
                <a:ext cx="170" cy="36"/>
                <a:chOff x="2216" y="4009"/>
                <a:chExt cx="170" cy="34"/>
              </a:xfrm>
            </p:grpSpPr>
            <p:sp>
              <p:nvSpPr>
                <p:cNvPr id="12330" name="Freeform 33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1"/>
                    <a:gd name="T31" fmla="*/ 0 h 34"/>
                    <a:gd name="T32" fmla="*/ 31 w 31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1" name="Freeform 34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2" name="Freeform 35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25" name="AutoShape 36"/>
              <p:cNvSpPr>
                <a:spLocks noChangeArrowheads="1"/>
              </p:cNvSpPr>
              <p:nvPr/>
            </p:nvSpPr>
            <p:spPr bwMode="auto">
              <a:xfrm>
                <a:off x="852" y="1248"/>
                <a:ext cx="3965" cy="118"/>
              </a:xfrm>
              <a:prstGeom prst="leftRightArrow">
                <a:avLst>
                  <a:gd name="adj1" fmla="val 40000"/>
                  <a:gd name="adj2" fmla="val 83382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6" name="AutoShape 37"/>
              <p:cNvSpPr>
                <a:spLocks noChangeArrowheads="1"/>
              </p:cNvSpPr>
              <p:nvPr/>
            </p:nvSpPr>
            <p:spPr bwMode="auto">
              <a:xfrm>
                <a:off x="2775" y="1293"/>
                <a:ext cx="118" cy="408"/>
              </a:xfrm>
              <a:prstGeom prst="downArrow">
                <a:avLst>
                  <a:gd name="adj1" fmla="val 50000"/>
                  <a:gd name="adj2" fmla="val 86441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7" name="AutoShape 38"/>
              <p:cNvSpPr>
                <a:spLocks noChangeArrowheads="1"/>
              </p:cNvSpPr>
              <p:nvPr/>
            </p:nvSpPr>
            <p:spPr bwMode="auto">
              <a:xfrm>
                <a:off x="1023" y="2378"/>
                <a:ext cx="3852" cy="118"/>
              </a:xfrm>
              <a:prstGeom prst="leftRightArrow">
                <a:avLst>
                  <a:gd name="adj1" fmla="val 40000"/>
                  <a:gd name="adj2" fmla="val 81006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8" name="Rectangle 39"/>
              <p:cNvSpPr>
                <a:spLocks noChangeArrowheads="1"/>
              </p:cNvSpPr>
              <p:nvPr/>
            </p:nvSpPr>
            <p:spPr bwMode="auto">
              <a:xfrm>
                <a:off x="2798" y="2080"/>
                <a:ext cx="73" cy="317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9" name="AutoShape 40"/>
              <p:cNvSpPr>
                <a:spLocks noChangeArrowheads="1"/>
              </p:cNvSpPr>
              <p:nvPr/>
            </p:nvSpPr>
            <p:spPr bwMode="auto">
              <a:xfrm>
                <a:off x="144" y="3000"/>
                <a:ext cx="1995" cy="131"/>
              </a:xfrm>
              <a:prstGeom prst="leftRightArrow">
                <a:avLst>
                  <a:gd name="adj1" fmla="val 50000"/>
                  <a:gd name="adj2" fmla="val 114077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1430" y="3594"/>
              <a:ext cx="846" cy="303"/>
              <a:chOff x="3151" y="3149"/>
              <a:chExt cx="846" cy="303"/>
            </a:xfrm>
          </p:grpSpPr>
          <p:sp>
            <p:nvSpPr>
              <p:cNvPr id="12297" name="Rectangle 47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298" name="Rectangle 48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1D73-7474-4E2D-8A23-05B9AD8B32F5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F43BF-D0D4-425A-ABFE-978E046A9ADC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3315" name="矩形 4"/>
          <p:cNvSpPr>
            <a:spLocks noChangeArrowheads="1"/>
          </p:cNvSpPr>
          <p:nvPr/>
        </p:nvSpPr>
        <p:spPr bwMode="auto">
          <a:xfrm>
            <a:off x="71438" y="130175"/>
            <a:ext cx="9072562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</a:rPr>
              <a:t>PCI</a:t>
            </a:r>
            <a:r>
              <a:rPr lang="zh-CN" altLang="en-US" sz="2800">
                <a:solidFill>
                  <a:srgbClr val="FFFF00"/>
                </a:solidFill>
              </a:rPr>
              <a:t>总线与</a:t>
            </a:r>
            <a:r>
              <a:rPr lang="en-US" altLang="zh-CN" sz="2800">
                <a:solidFill>
                  <a:srgbClr val="FFFF00"/>
                </a:solidFill>
              </a:rPr>
              <a:t>VL-BUS</a:t>
            </a:r>
            <a:r>
              <a:rPr lang="zh-CN" altLang="en-US" sz="2800">
                <a:solidFill>
                  <a:srgbClr val="FFFF00"/>
                </a:solidFill>
              </a:rPr>
              <a:t>的比较</a:t>
            </a:r>
          </a:p>
          <a:p>
            <a:pPr>
              <a:lnSpc>
                <a:spcPct val="125000"/>
              </a:lnSpc>
            </a:pPr>
            <a:r>
              <a:rPr lang="zh-CN" altLang="en-US" sz="2500"/>
              <a:t>　　随着</a:t>
            </a:r>
            <a:r>
              <a:rPr lang="en-US" altLang="zh-CN" sz="2500"/>
              <a:t>GUI(Graphical User Interface)</a:t>
            </a:r>
            <a:r>
              <a:rPr lang="zh-CN" altLang="en-US" sz="2500"/>
              <a:t>、多媒体等技术在</a:t>
            </a:r>
            <a:r>
              <a:rPr lang="en-US" altLang="zh-CN" sz="2500"/>
              <a:t>PC</a:t>
            </a:r>
            <a:r>
              <a:rPr lang="zh-CN" altLang="en-US" sz="2500"/>
              <a:t>机上的应用</a:t>
            </a:r>
            <a:r>
              <a:rPr lang="en-US" altLang="zh-CN" sz="2500"/>
              <a:t>,</a:t>
            </a:r>
            <a:r>
              <a:rPr lang="zh-CN" altLang="en-US" sz="2500"/>
              <a:t>传统的</a:t>
            </a:r>
            <a:r>
              <a:rPr lang="en-US" altLang="zh-CN" sz="2500"/>
              <a:t>PC</a:t>
            </a:r>
            <a:r>
              <a:rPr lang="zh-CN" altLang="en-US" sz="2500"/>
              <a:t>总线</a:t>
            </a:r>
            <a:r>
              <a:rPr lang="en-US" altLang="zh-CN" sz="2500"/>
              <a:t>(</a:t>
            </a:r>
            <a:r>
              <a:rPr lang="zh-CN" altLang="en-US" sz="2500"/>
              <a:t>如</a:t>
            </a:r>
            <a:r>
              <a:rPr lang="en-US" altLang="zh-CN" sz="2500"/>
              <a:t>ISA</a:t>
            </a:r>
            <a:r>
              <a:rPr lang="zh-CN" altLang="en-US" sz="2500"/>
              <a:t>、</a:t>
            </a:r>
            <a:r>
              <a:rPr lang="en-US" altLang="zh-CN" sz="2500"/>
              <a:t>EISA)</a:t>
            </a:r>
            <a:r>
              <a:rPr lang="zh-CN" altLang="en-US" sz="2500"/>
              <a:t>由于其</a:t>
            </a:r>
            <a:r>
              <a:rPr lang="zh-CN" altLang="en-US" sz="2500">
                <a:solidFill>
                  <a:srgbClr val="FFFF00"/>
                </a:solidFill>
              </a:rPr>
              <a:t>带宽的限制</a:t>
            </a:r>
            <a:r>
              <a:rPr lang="en-US" altLang="zh-CN" sz="2500"/>
              <a:t>,</a:t>
            </a:r>
            <a:r>
              <a:rPr lang="zh-CN" altLang="en-US" sz="2500"/>
              <a:t>已不能满足系统工作的要求。为此</a:t>
            </a:r>
            <a:r>
              <a:rPr lang="en-US" altLang="zh-CN" sz="2500"/>
              <a:t>,</a:t>
            </a:r>
            <a:r>
              <a:rPr lang="zh-CN" altLang="en-US" sz="2500"/>
              <a:t>在</a:t>
            </a:r>
            <a:r>
              <a:rPr lang="en-US" altLang="zh-CN" sz="2500"/>
              <a:t>90</a:t>
            </a:r>
            <a:r>
              <a:rPr lang="zh-CN" altLang="en-US" sz="2500"/>
              <a:t>年代初</a:t>
            </a:r>
            <a:r>
              <a:rPr lang="en-US" altLang="zh-CN" sz="2500"/>
              <a:t>,</a:t>
            </a:r>
            <a:r>
              <a:rPr lang="zh-CN" altLang="en-US" sz="2500"/>
              <a:t>由视频电子标准协会</a:t>
            </a:r>
            <a:r>
              <a:rPr lang="en-US" altLang="zh-CN" sz="2500"/>
              <a:t>(VESA)</a:t>
            </a:r>
            <a:r>
              <a:rPr lang="zh-CN" altLang="en-US" sz="2500"/>
              <a:t>和</a:t>
            </a:r>
            <a:r>
              <a:rPr lang="en-US" altLang="zh-CN" sz="2500"/>
              <a:t>ITEL</a:t>
            </a:r>
            <a:r>
              <a:rPr lang="zh-CN" altLang="en-US" sz="2500"/>
              <a:t>分别提出了</a:t>
            </a:r>
            <a:r>
              <a:rPr lang="en-US" altLang="zh-CN" sz="2500">
                <a:solidFill>
                  <a:srgbClr val="FFFF00"/>
                </a:solidFill>
              </a:rPr>
              <a:t>VL-BUS</a:t>
            </a:r>
            <a:r>
              <a:rPr lang="zh-CN" altLang="en-US" sz="2500"/>
              <a:t>和</a:t>
            </a:r>
            <a:r>
              <a:rPr lang="en-US" altLang="zh-CN" sz="2500">
                <a:solidFill>
                  <a:srgbClr val="FFFF00"/>
                </a:solidFill>
              </a:rPr>
              <a:t>PCI</a:t>
            </a:r>
            <a:r>
              <a:rPr lang="en-US" altLang="zh-CN" sz="2500"/>
              <a:t>(Peripheral Component Interconnect)</a:t>
            </a:r>
            <a:r>
              <a:rPr lang="zh-CN" altLang="en-US" sz="2500"/>
              <a:t>这</a:t>
            </a:r>
            <a:r>
              <a:rPr lang="en-US" altLang="zh-CN" sz="2500"/>
              <a:t>2</a:t>
            </a:r>
            <a:r>
              <a:rPr lang="zh-CN" altLang="en-US" sz="2500"/>
              <a:t>种先进的</a:t>
            </a:r>
            <a:r>
              <a:rPr lang="zh-CN" altLang="en-US" sz="2500">
                <a:solidFill>
                  <a:srgbClr val="FFFF00"/>
                </a:solidFill>
              </a:rPr>
              <a:t>局部总线规范</a:t>
            </a:r>
            <a:r>
              <a:rPr lang="zh-CN" altLang="en-US" sz="2500"/>
              <a:t>。它们都为系统提供了一个</a:t>
            </a:r>
            <a:r>
              <a:rPr lang="zh-CN" altLang="en-US" sz="2500">
                <a:solidFill>
                  <a:srgbClr val="FFFF00"/>
                </a:solidFill>
              </a:rPr>
              <a:t>高速的数据传输通道</a:t>
            </a:r>
            <a:r>
              <a:rPr lang="en-US" altLang="zh-CN" sz="2500"/>
              <a:t>,</a:t>
            </a:r>
            <a:r>
              <a:rPr lang="zh-CN" altLang="en-US" sz="2500">
                <a:solidFill>
                  <a:srgbClr val="FFFF00"/>
                </a:solidFill>
              </a:rPr>
              <a:t>系统的各设备可直接或间接地连接其上</a:t>
            </a:r>
            <a:r>
              <a:rPr lang="en-US" altLang="zh-CN" sz="2500">
                <a:solidFill>
                  <a:srgbClr val="FFFF00"/>
                </a:solidFill>
              </a:rPr>
              <a:t>,</a:t>
            </a:r>
            <a:r>
              <a:rPr lang="zh-CN" altLang="en-US" sz="2500">
                <a:solidFill>
                  <a:srgbClr val="FFFF00"/>
                </a:solidFill>
              </a:rPr>
              <a:t>设备间通过局部总线可以完成数据的快速传送</a:t>
            </a:r>
            <a:r>
              <a:rPr lang="en-US" altLang="zh-CN" sz="2500"/>
              <a:t>,</a:t>
            </a:r>
            <a:r>
              <a:rPr lang="zh-CN" altLang="en-US" sz="2500"/>
              <a:t>从而很好地解决了数据传输的瓶颈问题。</a:t>
            </a:r>
          </a:p>
          <a:p>
            <a:pPr>
              <a:lnSpc>
                <a:spcPct val="125000"/>
              </a:lnSpc>
            </a:pPr>
            <a:r>
              <a:rPr lang="zh-CN" altLang="en-US" sz="2500"/>
              <a:t>　　</a:t>
            </a:r>
            <a:r>
              <a:rPr lang="en-US" altLang="zh-CN" sz="2500"/>
              <a:t>2</a:t>
            </a:r>
            <a:r>
              <a:rPr lang="zh-CN" altLang="en-US" sz="2500"/>
              <a:t>种局部总线相比</a:t>
            </a:r>
            <a:r>
              <a:rPr lang="en-US" altLang="zh-CN" sz="2500"/>
              <a:t>,</a:t>
            </a:r>
            <a:r>
              <a:rPr lang="en-US" altLang="zh-CN" sz="2500">
                <a:solidFill>
                  <a:srgbClr val="FFFF00"/>
                </a:solidFill>
              </a:rPr>
              <a:t>PCI</a:t>
            </a:r>
            <a:r>
              <a:rPr lang="zh-CN" altLang="en-US" sz="2500">
                <a:solidFill>
                  <a:srgbClr val="FFFF00"/>
                </a:solidFill>
              </a:rPr>
              <a:t>总线由于是针对整个系统</a:t>
            </a:r>
            <a:r>
              <a:rPr lang="en-US" altLang="zh-CN" sz="2500"/>
              <a:t>,</a:t>
            </a:r>
            <a:r>
              <a:rPr lang="zh-CN" altLang="en-US" sz="2500"/>
              <a:t>而不象</a:t>
            </a:r>
            <a:r>
              <a:rPr lang="en-US" altLang="zh-CN" sz="2500">
                <a:solidFill>
                  <a:srgbClr val="FF6600"/>
                </a:solidFill>
              </a:rPr>
              <a:t>VL-BUS</a:t>
            </a:r>
            <a:r>
              <a:rPr lang="zh-CN" altLang="en-US" sz="2500">
                <a:solidFill>
                  <a:srgbClr val="FF6600"/>
                </a:solidFill>
              </a:rPr>
              <a:t>主要是针对图形加速</a:t>
            </a:r>
            <a:r>
              <a:rPr lang="en-US" altLang="zh-CN" sz="2500"/>
              <a:t>,</a:t>
            </a:r>
            <a:r>
              <a:rPr lang="zh-CN" altLang="en-US" sz="2500"/>
              <a:t>它</a:t>
            </a:r>
            <a:r>
              <a:rPr lang="zh-CN" altLang="en-US" sz="2500">
                <a:solidFill>
                  <a:srgbClr val="FFFF00"/>
                </a:solidFill>
              </a:rPr>
              <a:t>可以带相对较多的负载</a:t>
            </a:r>
            <a:r>
              <a:rPr lang="zh-CN" altLang="en-US" sz="2500"/>
              <a:t>且</a:t>
            </a:r>
            <a:r>
              <a:rPr lang="zh-CN" altLang="en-US" sz="2500">
                <a:solidFill>
                  <a:srgbClr val="FFFF00"/>
                </a:solidFill>
              </a:rPr>
              <a:t>运行更为可靠</a:t>
            </a:r>
            <a:r>
              <a:rPr lang="en-US" altLang="zh-CN" sz="2500"/>
              <a:t>;</a:t>
            </a:r>
            <a:r>
              <a:rPr lang="zh-CN" altLang="en-US" sz="2500">
                <a:solidFill>
                  <a:srgbClr val="FFFF00"/>
                </a:solidFill>
              </a:rPr>
              <a:t>支持即插即用的结构</a:t>
            </a:r>
            <a:r>
              <a:rPr lang="en-US" altLang="zh-CN" sz="2500"/>
              <a:t>;</a:t>
            </a:r>
            <a:r>
              <a:rPr lang="zh-CN" altLang="en-US" sz="2500">
                <a:solidFill>
                  <a:srgbClr val="FFFF00"/>
                </a:solidFill>
              </a:rPr>
              <a:t>采用多路复用技术</a:t>
            </a:r>
            <a:r>
              <a:rPr lang="zh-CN" altLang="en-US" sz="2500"/>
              <a:t>等一系列优点更受到了众多厂家的支持</a:t>
            </a:r>
            <a:r>
              <a:rPr lang="en-US" altLang="zh-CN" sz="2500"/>
              <a:t>,</a:t>
            </a:r>
            <a:r>
              <a:rPr lang="zh-CN" altLang="en-US" sz="2500"/>
              <a:t>成为市场的主流。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46125" y="349250"/>
            <a:ext cx="441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多层 </a:t>
            </a:r>
            <a:r>
              <a:rPr lang="en-US" altLang="zh-CN" sz="3600">
                <a:latin typeface="Times New Roman" pitchFamily="18" charset="0"/>
              </a:rPr>
              <a:t>PCI </a:t>
            </a:r>
            <a:r>
              <a:rPr lang="zh-CN" altLang="en-US" sz="3600">
                <a:latin typeface="Times New Roman" pitchFamily="18" charset="0"/>
              </a:rPr>
              <a:t>总线结构</a:t>
            </a:r>
            <a:endParaRPr lang="en-US" altLang="zh-CN" sz="3600"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04800" y="1020763"/>
            <a:ext cx="8408988" cy="5684837"/>
            <a:chOff x="192" y="643"/>
            <a:chExt cx="5297" cy="3581"/>
          </a:xfrm>
        </p:grpSpPr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4560" y="3936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总线2</a:t>
              </a:r>
            </a:p>
          </p:txBody>
        </p:sp>
        <p:sp>
          <p:nvSpPr>
            <p:cNvPr id="14344" name="Line 5"/>
            <p:cNvSpPr>
              <a:spLocks noChangeShapeType="1"/>
            </p:cNvSpPr>
            <p:nvPr/>
          </p:nvSpPr>
          <p:spPr bwMode="auto">
            <a:xfrm>
              <a:off x="1665" y="1026"/>
              <a:ext cx="1" cy="31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6"/>
            <p:cNvSpPr>
              <a:spLocks noChangeShapeType="1"/>
            </p:cNvSpPr>
            <p:nvPr/>
          </p:nvSpPr>
          <p:spPr bwMode="auto">
            <a:xfrm>
              <a:off x="2448" y="1008"/>
              <a:ext cx="0" cy="33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7"/>
            <p:cNvSpPr>
              <a:spLocks noChangeShapeType="1"/>
            </p:cNvSpPr>
            <p:nvPr/>
          </p:nvSpPr>
          <p:spPr bwMode="auto">
            <a:xfrm>
              <a:off x="3861" y="1792"/>
              <a:ext cx="1" cy="22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Freeform 8"/>
            <p:cNvSpPr>
              <a:spLocks/>
            </p:cNvSpPr>
            <p:nvPr/>
          </p:nvSpPr>
          <p:spPr bwMode="auto">
            <a:xfrm>
              <a:off x="1296" y="2016"/>
              <a:ext cx="240" cy="1200"/>
            </a:xfrm>
            <a:custGeom>
              <a:avLst/>
              <a:gdLst>
                <a:gd name="T0" fmla="*/ 2662974 w 147"/>
                <a:gd name="T1" fmla="*/ 0 h 1344"/>
                <a:gd name="T2" fmla="*/ 2373169 w 147"/>
                <a:gd name="T3" fmla="*/ 3 h 1344"/>
                <a:gd name="T4" fmla="*/ 2097750 w 147"/>
                <a:gd name="T5" fmla="*/ 4 h 1344"/>
                <a:gd name="T6" fmla="*/ 1889194 w 147"/>
                <a:gd name="T7" fmla="*/ 4 h 1344"/>
                <a:gd name="T8" fmla="*/ 1684898 w 147"/>
                <a:gd name="T9" fmla="*/ 4 h 1344"/>
                <a:gd name="T10" fmla="*/ 1398815 w 147"/>
                <a:gd name="T11" fmla="*/ 7 h 1344"/>
                <a:gd name="T12" fmla="*/ 1320663 w 147"/>
                <a:gd name="T13" fmla="*/ 12 h 1344"/>
                <a:gd name="T14" fmla="*/ 1320663 w 147"/>
                <a:gd name="T15" fmla="*/ 58 h 1344"/>
                <a:gd name="T16" fmla="*/ 1195840 w 147"/>
                <a:gd name="T17" fmla="*/ 63 h 1344"/>
                <a:gd name="T18" fmla="*/ 911189 w 147"/>
                <a:gd name="T19" fmla="*/ 66 h 1344"/>
                <a:gd name="T20" fmla="*/ 708743 w 147"/>
                <a:gd name="T21" fmla="*/ 69 h 1344"/>
                <a:gd name="T22" fmla="*/ 491402 w 147"/>
                <a:gd name="T23" fmla="*/ 70 h 1344"/>
                <a:gd name="T24" fmla="*/ 265889 w 147"/>
                <a:gd name="T25" fmla="*/ 70 h 1344"/>
                <a:gd name="T26" fmla="*/ 0 w 147"/>
                <a:gd name="T27" fmla="*/ 70 h 1344"/>
                <a:gd name="T28" fmla="*/ 265889 w 147"/>
                <a:gd name="T29" fmla="*/ 70 h 1344"/>
                <a:gd name="T30" fmla="*/ 491402 w 147"/>
                <a:gd name="T31" fmla="*/ 71 h 1344"/>
                <a:gd name="T32" fmla="*/ 708743 w 147"/>
                <a:gd name="T33" fmla="*/ 71 h 1344"/>
                <a:gd name="T34" fmla="*/ 911189 w 147"/>
                <a:gd name="T35" fmla="*/ 73 h 1344"/>
                <a:gd name="T36" fmla="*/ 1195840 w 147"/>
                <a:gd name="T37" fmla="*/ 77 h 1344"/>
                <a:gd name="T38" fmla="*/ 1320663 w 147"/>
                <a:gd name="T39" fmla="*/ 82 h 1344"/>
                <a:gd name="T40" fmla="*/ 1320663 w 147"/>
                <a:gd name="T41" fmla="*/ 129 h 1344"/>
                <a:gd name="T42" fmla="*/ 1398815 w 147"/>
                <a:gd name="T43" fmla="*/ 133 h 1344"/>
                <a:gd name="T44" fmla="*/ 1684898 w 147"/>
                <a:gd name="T45" fmla="*/ 137 h 1344"/>
                <a:gd name="T46" fmla="*/ 1889194 w 147"/>
                <a:gd name="T47" fmla="*/ 138 h 1344"/>
                <a:gd name="T48" fmla="*/ 2097750 w 147"/>
                <a:gd name="T49" fmla="*/ 138 h 1344"/>
                <a:gd name="T50" fmla="*/ 2373169 w 147"/>
                <a:gd name="T51" fmla="*/ 139 h 1344"/>
                <a:gd name="T52" fmla="*/ 2662974 w 147"/>
                <a:gd name="T53" fmla="*/ 139 h 13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"/>
                <a:gd name="T82" fmla="*/ 0 h 1344"/>
                <a:gd name="T83" fmla="*/ 147 w 147"/>
                <a:gd name="T84" fmla="*/ 1344 h 13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" h="1344">
                  <a:moveTo>
                    <a:pt x="147" y="0"/>
                  </a:moveTo>
                  <a:lnTo>
                    <a:pt x="131" y="3"/>
                  </a:lnTo>
                  <a:lnTo>
                    <a:pt x="116" y="10"/>
                  </a:lnTo>
                  <a:lnTo>
                    <a:pt x="104" y="20"/>
                  </a:lnTo>
                  <a:lnTo>
                    <a:pt x="93" y="34"/>
                  </a:lnTo>
                  <a:lnTo>
                    <a:pt x="77" y="69"/>
                  </a:lnTo>
                  <a:lnTo>
                    <a:pt x="73" y="114"/>
                  </a:lnTo>
                  <a:lnTo>
                    <a:pt x="73" y="562"/>
                  </a:lnTo>
                  <a:lnTo>
                    <a:pt x="66" y="606"/>
                  </a:lnTo>
                  <a:lnTo>
                    <a:pt x="50" y="641"/>
                  </a:lnTo>
                  <a:lnTo>
                    <a:pt x="39" y="655"/>
                  </a:lnTo>
                  <a:lnTo>
                    <a:pt x="27" y="665"/>
                  </a:lnTo>
                  <a:lnTo>
                    <a:pt x="15" y="668"/>
                  </a:lnTo>
                  <a:lnTo>
                    <a:pt x="0" y="672"/>
                  </a:lnTo>
                  <a:lnTo>
                    <a:pt x="15" y="675"/>
                  </a:lnTo>
                  <a:lnTo>
                    <a:pt x="27" y="682"/>
                  </a:lnTo>
                  <a:lnTo>
                    <a:pt x="39" y="693"/>
                  </a:lnTo>
                  <a:lnTo>
                    <a:pt x="50" y="706"/>
                  </a:lnTo>
                  <a:lnTo>
                    <a:pt x="66" y="741"/>
                  </a:lnTo>
                  <a:lnTo>
                    <a:pt x="73" y="786"/>
                  </a:lnTo>
                  <a:lnTo>
                    <a:pt x="73" y="1234"/>
                  </a:lnTo>
                  <a:lnTo>
                    <a:pt x="77" y="1278"/>
                  </a:lnTo>
                  <a:lnTo>
                    <a:pt x="93" y="1313"/>
                  </a:lnTo>
                  <a:lnTo>
                    <a:pt x="104" y="1327"/>
                  </a:lnTo>
                  <a:lnTo>
                    <a:pt x="116" y="1337"/>
                  </a:lnTo>
                  <a:lnTo>
                    <a:pt x="131" y="1340"/>
                  </a:lnTo>
                  <a:lnTo>
                    <a:pt x="147" y="134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Oval 11"/>
            <p:cNvSpPr>
              <a:spLocks noChangeArrowheads="1"/>
            </p:cNvSpPr>
            <p:nvPr/>
          </p:nvSpPr>
          <p:spPr bwMode="auto">
            <a:xfrm>
              <a:off x="1654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Oval 12"/>
            <p:cNvSpPr>
              <a:spLocks noChangeArrowheads="1"/>
            </p:cNvSpPr>
            <p:nvPr/>
          </p:nvSpPr>
          <p:spPr bwMode="auto">
            <a:xfrm>
              <a:off x="2425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451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14353" name="Rectangle 14"/>
            <p:cNvSpPr>
              <a:spLocks noChangeArrowheads="1"/>
            </p:cNvSpPr>
            <p:nvPr/>
          </p:nvSpPr>
          <p:spPr bwMode="auto">
            <a:xfrm>
              <a:off x="1296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桥0</a:t>
              </a:r>
            </a:p>
          </p:txBody>
        </p:sp>
        <p:sp>
          <p:nvSpPr>
            <p:cNvPr id="14354" name="Rectangle 15"/>
            <p:cNvSpPr>
              <a:spLocks noChangeArrowheads="1"/>
            </p:cNvSpPr>
            <p:nvPr/>
          </p:nvSpPr>
          <p:spPr bwMode="auto">
            <a:xfrm>
              <a:off x="2112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桥4</a:t>
              </a:r>
            </a:p>
          </p:txBody>
        </p:sp>
        <p:sp>
          <p:nvSpPr>
            <p:cNvPr id="14355" name="Rectangle 16"/>
            <p:cNvSpPr>
              <a:spLocks noChangeArrowheads="1"/>
            </p:cNvSpPr>
            <p:nvPr/>
          </p:nvSpPr>
          <p:spPr bwMode="auto">
            <a:xfrm>
              <a:off x="2496" y="2016"/>
              <a:ext cx="96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PCI</a:t>
              </a:r>
              <a:r>
                <a:rPr lang="zh-CN" altLang="en-US" sz="24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14356" name="Rectangle 17"/>
            <p:cNvSpPr>
              <a:spLocks noChangeArrowheads="1"/>
            </p:cNvSpPr>
            <p:nvPr/>
          </p:nvSpPr>
          <p:spPr bwMode="auto">
            <a:xfrm>
              <a:off x="3552" y="2016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桥5</a:t>
              </a:r>
            </a:p>
          </p:txBody>
        </p:sp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1584" y="2880"/>
              <a:ext cx="76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tIns="7200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总线桥</a:t>
              </a:r>
            </a:p>
          </p:txBody>
        </p:sp>
        <p:sp>
          <p:nvSpPr>
            <p:cNvPr id="14358" name="Rectangle 19"/>
            <p:cNvSpPr>
              <a:spLocks noChangeArrowheads="1"/>
            </p:cNvSpPr>
            <p:nvPr/>
          </p:nvSpPr>
          <p:spPr bwMode="auto">
            <a:xfrm>
              <a:off x="3216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桥3</a:t>
              </a:r>
            </a:p>
          </p:txBody>
        </p:sp>
        <p:sp>
          <p:nvSpPr>
            <p:cNvPr id="14359" name="Rectangle 20"/>
            <p:cNvSpPr>
              <a:spLocks noChangeArrowheads="1"/>
            </p:cNvSpPr>
            <p:nvPr/>
          </p:nvSpPr>
          <p:spPr bwMode="auto">
            <a:xfrm>
              <a:off x="2448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桥1</a:t>
              </a:r>
            </a:p>
          </p:txBody>
        </p:sp>
        <p:sp>
          <p:nvSpPr>
            <p:cNvPr id="14360" name="Freeform 21"/>
            <p:cNvSpPr>
              <a:spLocks/>
            </p:cNvSpPr>
            <p:nvPr/>
          </p:nvSpPr>
          <p:spPr bwMode="auto">
            <a:xfrm>
              <a:off x="2784" y="3168"/>
              <a:ext cx="1728" cy="336"/>
            </a:xfrm>
            <a:custGeom>
              <a:avLst/>
              <a:gdLst>
                <a:gd name="T0" fmla="*/ 0 w 2112"/>
                <a:gd name="T1" fmla="*/ 0 h 336"/>
                <a:gd name="T2" fmla="*/ 0 w 2112"/>
                <a:gd name="T3" fmla="*/ 336 h 336"/>
                <a:gd name="T4" fmla="*/ 38 w 2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2112"/>
                <a:gd name="T10" fmla="*/ 0 h 336"/>
                <a:gd name="T11" fmla="*/ 2112 w 2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36">
                  <a:moveTo>
                    <a:pt x="0" y="0"/>
                  </a:moveTo>
                  <a:lnTo>
                    <a:pt x="0" y="336"/>
                  </a:lnTo>
                  <a:lnTo>
                    <a:pt x="2112" y="33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1" name="Freeform 22"/>
            <p:cNvSpPr>
              <a:spLocks/>
            </p:cNvSpPr>
            <p:nvPr/>
          </p:nvSpPr>
          <p:spPr bwMode="auto">
            <a:xfrm>
              <a:off x="3552" y="3168"/>
              <a:ext cx="960" cy="192"/>
            </a:xfrm>
            <a:custGeom>
              <a:avLst/>
              <a:gdLst>
                <a:gd name="T0" fmla="*/ 0 w 1296"/>
                <a:gd name="T1" fmla="*/ 0 h 192"/>
                <a:gd name="T2" fmla="*/ 0 w 1296"/>
                <a:gd name="T3" fmla="*/ 192 h 192"/>
                <a:gd name="T4" fmla="*/ 3 w 1296"/>
                <a:gd name="T5" fmla="*/ 192 h 192"/>
                <a:gd name="T6" fmla="*/ 0 60000 65536"/>
                <a:gd name="T7" fmla="*/ 0 60000 65536"/>
                <a:gd name="T8" fmla="*/ 0 60000 65536"/>
                <a:gd name="T9" fmla="*/ 0 w 1296"/>
                <a:gd name="T10" fmla="*/ 0 h 192"/>
                <a:gd name="T11" fmla="*/ 1296 w 12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192">
                  <a:moveTo>
                    <a:pt x="0" y="0"/>
                  </a:moveTo>
                  <a:lnTo>
                    <a:pt x="0" y="192"/>
                  </a:lnTo>
                  <a:lnTo>
                    <a:pt x="1296" y="19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Freeform 23"/>
            <p:cNvSpPr>
              <a:spLocks/>
            </p:cNvSpPr>
            <p:nvPr/>
          </p:nvSpPr>
          <p:spPr bwMode="auto">
            <a:xfrm>
              <a:off x="1968" y="3168"/>
              <a:ext cx="1488" cy="816"/>
            </a:xfrm>
            <a:custGeom>
              <a:avLst/>
              <a:gdLst>
                <a:gd name="T0" fmla="*/ 0 w 2832"/>
                <a:gd name="T1" fmla="*/ 0 h 528"/>
                <a:gd name="T2" fmla="*/ 0 w 2832"/>
                <a:gd name="T3" fmla="*/ 3189672 h 528"/>
                <a:gd name="T4" fmla="*/ 1 w 2832"/>
                <a:gd name="T5" fmla="*/ 3189672 h 528"/>
                <a:gd name="T6" fmla="*/ 0 60000 65536"/>
                <a:gd name="T7" fmla="*/ 0 60000 65536"/>
                <a:gd name="T8" fmla="*/ 0 60000 65536"/>
                <a:gd name="T9" fmla="*/ 0 w 2832"/>
                <a:gd name="T10" fmla="*/ 0 h 528"/>
                <a:gd name="T11" fmla="*/ 2832 w 283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2" h="528">
                  <a:moveTo>
                    <a:pt x="0" y="0"/>
                  </a:moveTo>
                  <a:lnTo>
                    <a:pt x="0" y="528"/>
                  </a:lnTo>
                  <a:lnTo>
                    <a:pt x="2832" y="528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3" name="Rectangle 24"/>
            <p:cNvSpPr>
              <a:spLocks noChangeArrowheads="1"/>
            </p:cNvSpPr>
            <p:nvPr/>
          </p:nvSpPr>
          <p:spPr bwMode="auto">
            <a:xfrm>
              <a:off x="3984" y="2880"/>
              <a:ext cx="52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tIns="7200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14364" name="Rectangle 25"/>
            <p:cNvSpPr>
              <a:spLocks noChangeArrowheads="1"/>
            </p:cNvSpPr>
            <p:nvPr/>
          </p:nvSpPr>
          <p:spPr bwMode="auto">
            <a:xfrm>
              <a:off x="3600" y="3648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桥2</a:t>
              </a:r>
            </a:p>
          </p:txBody>
        </p:sp>
        <p:sp>
          <p:nvSpPr>
            <p:cNvPr id="14365" name="Line 26"/>
            <p:cNvSpPr>
              <a:spLocks noChangeShapeType="1"/>
            </p:cNvSpPr>
            <p:nvPr/>
          </p:nvSpPr>
          <p:spPr bwMode="auto">
            <a:xfrm>
              <a:off x="3888" y="3504"/>
              <a:ext cx="0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6" name="Freeform 27"/>
            <p:cNvSpPr>
              <a:spLocks/>
            </p:cNvSpPr>
            <p:nvPr/>
          </p:nvSpPr>
          <p:spPr bwMode="auto">
            <a:xfrm>
              <a:off x="3888" y="3936"/>
              <a:ext cx="624" cy="144"/>
            </a:xfrm>
            <a:custGeom>
              <a:avLst/>
              <a:gdLst>
                <a:gd name="T0" fmla="*/ 0 w 1104"/>
                <a:gd name="T1" fmla="*/ 0 h 240"/>
                <a:gd name="T2" fmla="*/ 0 w 1104"/>
                <a:gd name="T3" fmla="*/ 1 h 240"/>
                <a:gd name="T4" fmla="*/ 1 w 1104"/>
                <a:gd name="T5" fmla="*/ 1 h 240"/>
                <a:gd name="T6" fmla="*/ 0 60000 65536"/>
                <a:gd name="T7" fmla="*/ 0 60000 65536"/>
                <a:gd name="T8" fmla="*/ 0 60000 65536"/>
                <a:gd name="T9" fmla="*/ 0 w 1104"/>
                <a:gd name="T10" fmla="*/ 0 h 240"/>
                <a:gd name="T11" fmla="*/ 1104 w 110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40">
                  <a:moveTo>
                    <a:pt x="0" y="0"/>
                  </a:moveTo>
                  <a:lnTo>
                    <a:pt x="0" y="240"/>
                  </a:lnTo>
                  <a:lnTo>
                    <a:pt x="1104" y="24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7" name="Text Box 28"/>
            <p:cNvSpPr txBox="1">
              <a:spLocks noChangeArrowheads="1"/>
            </p:cNvSpPr>
            <p:nvPr/>
          </p:nvSpPr>
          <p:spPr bwMode="auto">
            <a:xfrm>
              <a:off x="280" y="140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第一级桥</a:t>
              </a:r>
            </a:p>
          </p:txBody>
        </p:sp>
        <p:sp>
          <p:nvSpPr>
            <p:cNvPr id="14368" name="Text Box 29"/>
            <p:cNvSpPr txBox="1">
              <a:spLocks noChangeArrowheads="1"/>
            </p:cNvSpPr>
            <p:nvPr/>
          </p:nvSpPr>
          <p:spPr bwMode="auto">
            <a:xfrm>
              <a:off x="280" y="249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第二级桥</a:t>
              </a:r>
            </a:p>
          </p:txBody>
        </p:sp>
        <p:sp>
          <p:nvSpPr>
            <p:cNvPr id="14369" name="Text Box 30"/>
            <p:cNvSpPr txBox="1">
              <a:spLocks noChangeArrowheads="1"/>
            </p:cNvSpPr>
            <p:nvPr/>
          </p:nvSpPr>
          <p:spPr bwMode="auto">
            <a:xfrm>
              <a:off x="280" y="358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第三级桥</a:t>
              </a:r>
            </a:p>
          </p:txBody>
        </p:sp>
        <p:sp>
          <p:nvSpPr>
            <p:cNvPr id="14370" name="Text Box 31"/>
            <p:cNvSpPr txBox="1">
              <a:spLocks noChangeArrowheads="1"/>
            </p:cNvSpPr>
            <p:nvPr/>
          </p:nvSpPr>
          <p:spPr bwMode="auto">
            <a:xfrm>
              <a:off x="4560" y="1632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总线4</a:t>
              </a:r>
            </a:p>
          </p:txBody>
        </p:sp>
        <p:sp>
          <p:nvSpPr>
            <p:cNvPr id="14371" name="Text Box 32"/>
            <p:cNvSpPr txBox="1">
              <a:spLocks noChangeArrowheads="1"/>
            </p:cNvSpPr>
            <p:nvPr/>
          </p:nvSpPr>
          <p:spPr bwMode="auto">
            <a:xfrm>
              <a:off x="4560" y="2280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总线5</a:t>
              </a:r>
            </a:p>
          </p:txBody>
        </p:sp>
        <p:sp>
          <p:nvSpPr>
            <p:cNvPr id="14372" name="Text Box 33"/>
            <p:cNvSpPr txBox="1">
              <a:spLocks noChangeArrowheads="1"/>
            </p:cNvSpPr>
            <p:nvPr/>
          </p:nvSpPr>
          <p:spPr bwMode="auto">
            <a:xfrm>
              <a:off x="4560" y="3168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总线3</a:t>
              </a:r>
            </a:p>
          </p:txBody>
        </p:sp>
        <p:sp>
          <p:nvSpPr>
            <p:cNvPr id="14373" name="Text Box 34"/>
            <p:cNvSpPr txBox="1">
              <a:spLocks noChangeArrowheads="1"/>
            </p:cNvSpPr>
            <p:nvPr/>
          </p:nvSpPr>
          <p:spPr bwMode="auto">
            <a:xfrm>
              <a:off x="4560" y="3408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总线1</a:t>
              </a:r>
            </a:p>
          </p:txBody>
        </p:sp>
        <p:sp>
          <p:nvSpPr>
            <p:cNvPr id="14374" name="Freeform 35"/>
            <p:cNvSpPr>
              <a:spLocks/>
            </p:cNvSpPr>
            <p:nvPr/>
          </p:nvSpPr>
          <p:spPr bwMode="auto">
            <a:xfrm>
              <a:off x="2448" y="1632"/>
              <a:ext cx="2064" cy="144"/>
            </a:xfrm>
            <a:custGeom>
              <a:avLst/>
              <a:gdLst>
                <a:gd name="T0" fmla="*/ 0 w 2016"/>
                <a:gd name="T1" fmla="*/ 0 h 144"/>
                <a:gd name="T2" fmla="*/ 0 w 2016"/>
                <a:gd name="T3" fmla="*/ 144 h 144"/>
                <a:gd name="T4" fmla="*/ 3228 w 2016"/>
                <a:gd name="T5" fmla="*/ 144 h 144"/>
                <a:gd name="T6" fmla="*/ 0 60000 65536"/>
                <a:gd name="T7" fmla="*/ 0 60000 65536"/>
                <a:gd name="T8" fmla="*/ 0 60000 65536"/>
                <a:gd name="T9" fmla="*/ 0 w 2016"/>
                <a:gd name="T10" fmla="*/ 0 h 144"/>
                <a:gd name="T11" fmla="*/ 2016 w 201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144">
                  <a:moveTo>
                    <a:pt x="0" y="0"/>
                  </a:moveTo>
                  <a:lnTo>
                    <a:pt x="0" y="144"/>
                  </a:lnTo>
                  <a:lnTo>
                    <a:pt x="2016" y="14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5" name="Text Box 36"/>
            <p:cNvSpPr txBox="1">
              <a:spLocks noChangeArrowheads="1"/>
            </p:cNvSpPr>
            <p:nvPr/>
          </p:nvSpPr>
          <p:spPr bwMode="auto">
            <a:xfrm>
              <a:off x="4560" y="2543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总线0</a:t>
              </a:r>
            </a:p>
          </p:txBody>
        </p:sp>
        <p:sp>
          <p:nvSpPr>
            <p:cNvPr id="14376" name="Text Box 37"/>
            <p:cNvSpPr txBox="1">
              <a:spLocks noChangeArrowheads="1"/>
            </p:cNvSpPr>
            <p:nvPr/>
          </p:nvSpPr>
          <p:spPr bwMode="auto">
            <a:xfrm>
              <a:off x="2112" y="643"/>
              <a:ext cx="11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存储器总线</a:t>
              </a:r>
              <a:r>
                <a:rPr lang="zh-CN" altLang="en-US" sz="32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377" name="Line 38"/>
            <p:cNvSpPr>
              <a:spLocks noChangeShapeType="1"/>
            </p:cNvSpPr>
            <p:nvPr/>
          </p:nvSpPr>
          <p:spPr bwMode="auto">
            <a:xfrm>
              <a:off x="1056" y="1008"/>
              <a:ext cx="345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8" name="Line 39"/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9" name="Freeform 40"/>
            <p:cNvSpPr>
              <a:spLocks/>
            </p:cNvSpPr>
            <p:nvPr/>
          </p:nvSpPr>
          <p:spPr bwMode="auto">
            <a:xfrm>
              <a:off x="3888" y="2304"/>
              <a:ext cx="624" cy="144"/>
            </a:xfrm>
            <a:custGeom>
              <a:avLst/>
              <a:gdLst>
                <a:gd name="T0" fmla="*/ 0 w 672"/>
                <a:gd name="T1" fmla="*/ 0 h 144"/>
                <a:gd name="T2" fmla="*/ 0 w 672"/>
                <a:gd name="T3" fmla="*/ 144 h 144"/>
                <a:gd name="T4" fmla="*/ 150 w 672"/>
                <a:gd name="T5" fmla="*/ 144 h 144"/>
                <a:gd name="T6" fmla="*/ 0 60000 65536"/>
                <a:gd name="T7" fmla="*/ 0 60000 65536"/>
                <a:gd name="T8" fmla="*/ 0 60000 65536"/>
                <a:gd name="T9" fmla="*/ 0 w 672"/>
                <a:gd name="T10" fmla="*/ 0 h 144"/>
                <a:gd name="T11" fmla="*/ 672 w 67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44">
                  <a:moveTo>
                    <a:pt x="0" y="0"/>
                  </a:moveTo>
                  <a:lnTo>
                    <a:pt x="0" y="144"/>
                  </a:lnTo>
                  <a:lnTo>
                    <a:pt x="672" y="14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0" name="Freeform 41"/>
            <p:cNvSpPr>
              <a:spLocks/>
            </p:cNvSpPr>
            <p:nvPr/>
          </p:nvSpPr>
          <p:spPr bwMode="auto">
            <a:xfrm>
              <a:off x="1632" y="1632"/>
              <a:ext cx="2880" cy="1008"/>
            </a:xfrm>
            <a:custGeom>
              <a:avLst/>
              <a:gdLst>
                <a:gd name="T0" fmla="*/ 0 w 2976"/>
                <a:gd name="T1" fmla="*/ 0 h 1008"/>
                <a:gd name="T2" fmla="*/ 0 w 2976"/>
                <a:gd name="T3" fmla="*/ 1008 h 1008"/>
                <a:gd name="T4" fmla="*/ 1545 w 2976"/>
                <a:gd name="T5" fmla="*/ 1008 h 1008"/>
                <a:gd name="T6" fmla="*/ 0 60000 65536"/>
                <a:gd name="T7" fmla="*/ 0 60000 65536"/>
                <a:gd name="T8" fmla="*/ 0 60000 65536"/>
                <a:gd name="T9" fmla="*/ 0 w 2976"/>
                <a:gd name="T10" fmla="*/ 0 h 1008"/>
                <a:gd name="T11" fmla="*/ 2976 w 2976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76" h="1008">
                  <a:moveTo>
                    <a:pt x="0" y="0"/>
                  </a:moveTo>
                  <a:lnTo>
                    <a:pt x="0" y="1008"/>
                  </a:lnTo>
                  <a:lnTo>
                    <a:pt x="2976" y="1008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1" name="Line 42"/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2" name="Line 43"/>
            <p:cNvSpPr>
              <a:spLocks noChangeShapeType="1"/>
            </p:cNvSpPr>
            <p:nvPr/>
          </p:nvSpPr>
          <p:spPr bwMode="auto">
            <a:xfrm flipV="1">
              <a:off x="1968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3" name="Line 44"/>
            <p:cNvSpPr>
              <a:spLocks noChangeShapeType="1"/>
            </p:cNvSpPr>
            <p:nvPr/>
          </p:nvSpPr>
          <p:spPr bwMode="auto">
            <a:xfrm flipV="1">
              <a:off x="2784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4" name="Line 45"/>
            <p:cNvSpPr>
              <a:spLocks noChangeShapeType="1"/>
            </p:cNvSpPr>
            <p:nvPr/>
          </p:nvSpPr>
          <p:spPr bwMode="auto">
            <a:xfrm flipV="1">
              <a:off x="427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5" name="Text Box 46"/>
            <p:cNvSpPr txBox="1">
              <a:spLocks noChangeArrowheads="1"/>
            </p:cNvSpPr>
            <p:nvPr/>
          </p:nvSpPr>
          <p:spPr bwMode="auto">
            <a:xfrm>
              <a:off x="2156" y="368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标准总线</a:t>
              </a:r>
            </a:p>
          </p:txBody>
        </p:sp>
        <p:sp>
          <p:nvSpPr>
            <p:cNvPr id="14386" name="Rectangle 47"/>
            <p:cNvSpPr>
              <a:spLocks noChangeArrowheads="1"/>
            </p:cNvSpPr>
            <p:nvPr/>
          </p:nvSpPr>
          <p:spPr bwMode="auto">
            <a:xfrm>
              <a:off x="19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</p:grp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3.4</a:t>
            </a:r>
          </a:p>
        </p:txBody>
      </p:sp>
      <p:sp>
        <p:nvSpPr>
          <p:cNvPr id="14341" name="AutoShape 5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F605C-A9CA-4C1B-A928-6CC3211124AC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845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3.5  总线控制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755650" y="1919288"/>
            <a:ext cx="75961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一、总线判优控制（或称仲裁逻辑）</a:t>
            </a:r>
          </a:p>
        </p:txBody>
      </p:sp>
      <p:sp>
        <p:nvSpPr>
          <p:cNvPr id="15364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5784F-15F9-4739-BB38-DD77A2C52CC9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55650" y="2854325"/>
            <a:ext cx="38909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二、总线通信控制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  <p:bldP spid="2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3.5  总线控制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一、总线判优控制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90588" y="2579688"/>
            <a:ext cx="7312025" cy="519112"/>
            <a:chOff x="384" y="1577"/>
            <a:chExt cx="4606" cy="327"/>
          </a:xfrm>
        </p:grpSpPr>
        <p:sp>
          <p:nvSpPr>
            <p:cNvPr id="16401" name="Text Box 9"/>
            <p:cNvSpPr txBox="1">
              <a:spLocks noChangeArrowheads="1"/>
            </p:cNvSpPr>
            <p:nvPr/>
          </p:nvSpPr>
          <p:spPr bwMode="auto">
            <a:xfrm>
              <a:off x="384" y="1577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主设备(模块)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6402" name="Text Box 10"/>
            <p:cNvSpPr txBox="1">
              <a:spLocks noChangeArrowheads="1"/>
            </p:cNvSpPr>
            <p:nvPr/>
          </p:nvSpPr>
          <p:spPr bwMode="auto">
            <a:xfrm>
              <a:off x="2158" y="1577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对总线有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控制权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90588" y="3068638"/>
            <a:ext cx="7712075" cy="546100"/>
            <a:chOff x="384" y="2063"/>
            <a:chExt cx="4858" cy="344"/>
          </a:xfrm>
        </p:grpSpPr>
        <p:sp>
          <p:nvSpPr>
            <p:cNvPr id="16399" name="Text Box 12"/>
            <p:cNvSpPr txBox="1">
              <a:spLocks noChangeArrowheads="1"/>
            </p:cNvSpPr>
            <p:nvPr/>
          </p:nvSpPr>
          <p:spPr bwMode="auto">
            <a:xfrm>
              <a:off x="384" y="2063"/>
              <a:ext cx="15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从设备(模块)</a:t>
              </a:r>
            </a:p>
          </p:txBody>
        </p:sp>
        <p:sp>
          <p:nvSpPr>
            <p:cNvPr id="16400" name="Text Box 13"/>
            <p:cNvSpPr txBox="1">
              <a:spLocks noChangeArrowheads="1"/>
            </p:cNvSpPr>
            <p:nvPr/>
          </p:nvSpPr>
          <p:spPr bwMode="auto">
            <a:xfrm>
              <a:off x="2158" y="2080"/>
              <a:ext cx="30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响应 </a:t>
              </a:r>
              <a:r>
                <a:rPr lang="zh-CN" altLang="en-US" sz="2800">
                  <a:latin typeface="Times New Roman" pitchFamily="18" charset="0"/>
                </a:rPr>
                <a:t>从主设备发来的总线命令</a:t>
              </a:r>
            </a:p>
          </p:txBody>
        </p:sp>
      </p:grp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890588" y="17526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1.  </a:t>
            </a:r>
            <a:r>
              <a:rPr lang="zh-CN" altLang="en-US" sz="3200"/>
              <a:t>基本概念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6391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92735-0DCF-4343-A7EC-25691ADBC782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116013" y="3860800"/>
            <a:ext cx="6769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总线上信息的传送由</a:t>
            </a:r>
            <a:r>
              <a:rPr lang="zh-CN" altLang="en-US" sz="2800">
                <a:solidFill>
                  <a:srgbClr val="FFFF00"/>
                </a:solidFill>
                <a:latin typeface="Times New Roman" pitchFamily="18" charset="0"/>
              </a:rPr>
              <a:t>主设备</a:t>
            </a:r>
            <a:r>
              <a:rPr lang="zh-CN" altLang="en-US" sz="2800">
                <a:latin typeface="Times New Roman" pitchFamily="18" charset="0"/>
              </a:rPr>
              <a:t>启动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116013" y="4437063"/>
            <a:ext cx="6769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总线的</a:t>
            </a:r>
            <a:r>
              <a:rPr lang="zh-CN" altLang="en-US" sz="2800">
                <a:solidFill>
                  <a:srgbClr val="FFFF00"/>
                </a:solidFill>
                <a:latin typeface="Times New Roman" pitchFamily="18" charset="0"/>
              </a:rPr>
              <a:t>判优、仲裁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90588" y="5749925"/>
            <a:ext cx="367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总线判优控制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935413" y="6092825"/>
            <a:ext cx="3300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分布式 （如</a:t>
            </a:r>
            <a:r>
              <a:rPr lang="en-US" altLang="zh-CN" sz="2800">
                <a:latin typeface="Times New Roman" pitchFamily="18" charset="0"/>
              </a:rPr>
              <a:t>DMA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935413" y="5210175"/>
            <a:ext cx="12668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集中式</a:t>
            </a:r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3733800" y="5386388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  <p:bldP spid="17819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845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3.5  总线控制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57451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集中控制优先权仲裁方式：</a:t>
            </a:r>
            <a:endParaRPr lang="en-US" altLang="zh-CN" sz="36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 </a:t>
            </a:r>
            <a:endParaRPr lang="zh-CN" altLang="en-US" sz="3600">
              <a:latin typeface="Times New Roman" pitchFamily="18" charset="0"/>
            </a:endParaRPr>
          </a:p>
        </p:txBody>
      </p:sp>
      <p:sp>
        <p:nvSpPr>
          <p:cNvPr id="17412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FD241-8CBD-4F52-8469-4E36BEF3A0B3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971550" y="2636838"/>
            <a:ext cx="441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（</a:t>
            </a:r>
            <a:r>
              <a:rPr lang="en-US" altLang="zh-CN" sz="3600">
                <a:latin typeface="Times New Roman" pitchFamily="18" charset="0"/>
              </a:rPr>
              <a:t>1</a:t>
            </a:r>
            <a:r>
              <a:rPr lang="zh-CN" altLang="en-US" sz="3600">
                <a:latin typeface="Times New Roman" pitchFamily="18" charset="0"/>
              </a:rPr>
              <a:t>）链式查询</a:t>
            </a:r>
          </a:p>
        </p:txBody>
      </p:sp>
      <p:sp>
        <p:nvSpPr>
          <p:cNvPr id="17415" name="Text Box 37"/>
          <p:cNvSpPr txBox="1">
            <a:spLocks noChangeArrowheads="1"/>
          </p:cNvSpPr>
          <p:nvPr/>
        </p:nvSpPr>
        <p:spPr bwMode="auto">
          <a:xfrm>
            <a:off x="947738" y="3500438"/>
            <a:ext cx="549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（</a:t>
            </a:r>
            <a:r>
              <a:rPr lang="en-US" altLang="zh-CN" sz="3600">
                <a:latin typeface="Times New Roman" pitchFamily="18" charset="0"/>
              </a:rPr>
              <a:t>2</a:t>
            </a:r>
            <a:r>
              <a:rPr lang="zh-CN" altLang="en-US" sz="3600">
                <a:latin typeface="Times New Roman" pitchFamily="18" charset="0"/>
              </a:rPr>
              <a:t>）计数器定时查询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941388" y="4365625"/>
            <a:ext cx="420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（</a:t>
            </a:r>
            <a:r>
              <a:rPr lang="en-US" altLang="zh-CN" sz="3600">
                <a:latin typeface="Times New Roman" pitchFamily="18" charset="0"/>
              </a:rPr>
              <a:t>3</a:t>
            </a:r>
            <a:r>
              <a:rPr lang="zh-CN" altLang="en-US" sz="3600">
                <a:latin typeface="Times New Roman" pitchFamily="18" charset="0"/>
              </a:rPr>
              <a:t>）独立请求方式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3.1  总线的基本概念</a:t>
            </a:r>
            <a:endParaRPr lang="en-US" altLang="zh-CN" b="1" smtClean="0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593725" y="1125538"/>
            <a:ext cx="3040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二、什么是总线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1346200" y="2503488"/>
            <a:ext cx="7402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9221" name="矩形 111"/>
          <p:cNvSpPr>
            <a:spLocks noChangeArrowheads="1"/>
          </p:cNvSpPr>
          <p:nvPr/>
        </p:nvSpPr>
        <p:spPr bwMode="auto">
          <a:xfrm>
            <a:off x="468313" y="1844675"/>
            <a:ext cx="80645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总线是连接</a:t>
            </a:r>
            <a:r>
              <a:rPr lang="zh-CN" altLang="en-US" sz="2800">
                <a:solidFill>
                  <a:srgbClr val="FF6600"/>
                </a:solidFill>
                <a:latin typeface="Times New Roman" pitchFamily="18" charset="0"/>
              </a:rPr>
              <a:t>各个部件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的信息传输线，是 </a:t>
            </a:r>
            <a:r>
              <a:rPr lang="zh-CN" altLang="en-US" sz="2800">
                <a:solidFill>
                  <a:srgbClr val="FF6600"/>
                </a:solidFill>
                <a:latin typeface="Times New Roman" pitchFamily="18" charset="0"/>
              </a:rPr>
              <a:t>各个部件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共享的传输介质。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     </a:t>
            </a:r>
            <a:r>
              <a:rPr lang="zh-CN" altLang="en-US" sz="2800">
                <a:latin typeface="Times New Roman" pitchFamily="18" charset="0"/>
              </a:rPr>
              <a:t>在某一时刻，只允许一个部件向总线发送信息，而多个部件可以同时从总线上接收相同的信息。</a:t>
            </a:r>
          </a:p>
        </p:txBody>
      </p:sp>
      <p:sp>
        <p:nvSpPr>
          <p:cNvPr id="9222" name="矩形 112"/>
          <p:cNvSpPr>
            <a:spLocks noChangeArrowheads="1"/>
          </p:cNvSpPr>
          <p:nvPr/>
        </p:nvSpPr>
        <p:spPr bwMode="auto">
          <a:xfrm>
            <a:off x="468313" y="4044950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总线由许多传输线或通路组成。</a:t>
            </a:r>
            <a:r>
              <a:rPr lang="en-US" altLang="zh-CN" sz="2800">
                <a:latin typeface="Times New Roman" pitchFamily="18" charset="0"/>
              </a:rPr>
              <a:t>        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5" name="Line 9"/>
          <p:cNvSpPr>
            <a:spLocks noChangeShapeType="1"/>
          </p:cNvSpPr>
          <p:nvPr/>
        </p:nvSpPr>
        <p:spPr bwMode="auto">
          <a:xfrm>
            <a:off x="3505200" y="5005388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10"/>
          <p:cNvSpPr>
            <a:spLocks noChangeShapeType="1"/>
          </p:cNvSpPr>
          <p:nvPr/>
        </p:nvSpPr>
        <p:spPr bwMode="auto">
          <a:xfrm>
            <a:off x="3810000" y="5005388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1"/>
          <p:cNvSpPr>
            <a:spLocks noChangeShapeType="1"/>
          </p:cNvSpPr>
          <p:nvPr/>
        </p:nvSpPr>
        <p:spPr bwMode="auto">
          <a:xfrm>
            <a:off x="4114800" y="5005388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12"/>
          <p:cNvSpPr>
            <a:spLocks noChangeShapeType="1"/>
          </p:cNvSpPr>
          <p:nvPr/>
        </p:nvSpPr>
        <p:spPr bwMode="auto">
          <a:xfrm>
            <a:off x="4419600" y="5005388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Line 13"/>
          <p:cNvSpPr>
            <a:spLocks noChangeShapeType="1"/>
          </p:cNvSpPr>
          <p:nvPr/>
        </p:nvSpPr>
        <p:spPr bwMode="auto">
          <a:xfrm>
            <a:off x="4724400" y="5005388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Line 14"/>
          <p:cNvSpPr>
            <a:spLocks noChangeShapeType="1"/>
          </p:cNvSpPr>
          <p:nvPr/>
        </p:nvSpPr>
        <p:spPr bwMode="auto">
          <a:xfrm>
            <a:off x="5029200" y="5005388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1" name="Line 15"/>
          <p:cNvSpPr>
            <a:spLocks noChangeShapeType="1"/>
          </p:cNvSpPr>
          <p:nvPr/>
        </p:nvSpPr>
        <p:spPr bwMode="auto">
          <a:xfrm>
            <a:off x="5334000" y="5005388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" name="Line 16"/>
          <p:cNvSpPr>
            <a:spLocks noChangeShapeType="1"/>
          </p:cNvSpPr>
          <p:nvPr/>
        </p:nvSpPr>
        <p:spPr bwMode="auto">
          <a:xfrm>
            <a:off x="5638800" y="5005388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" name="Line 17"/>
          <p:cNvSpPr>
            <a:spLocks noChangeShapeType="1"/>
          </p:cNvSpPr>
          <p:nvPr/>
        </p:nvSpPr>
        <p:spPr bwMode="auto">
          <a:xfrm>
            <a:off x="5943600" y="5005388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4" name="Line 18"/>
          <p:cNvSpPr>
            <a:spLocks noChangeShapeType="1"/>
          </p:cNvSpPr>
          <p:nvPr/>
        </p:nvSpPr>
        <p:spPr bwMode="auto">
          <a:xfrm>
            <a:off x="6248400" y="5005388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5" name="Text Box 19"/>
          <p:cNvSpPr txBox="1">
            <a:spLocks noChangeArrowheads="1"/>
          </p:cNvSpPr>
          <p:nvPr/>
        </p:nvSpPr>
        <p:spPr bwMode="auto">
          <a:xfrm>
            <a:off x="1619250" y="4791075"/>
            <a:ext cx="1627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串行传输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505200" y="5462588"/>
            <a:ext cx="228600" cy="990600"/>
            <a:chOff x="2016" y="1824"/>
            <a:chExt cx="144" cy="624"/>
          </a:xfrm>
        </p:grpSpPr>
        <p:sp>
          <p:nvSpPr>
            <p:cNvPr id="9318" name="Line 21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9" name="Line 22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" name="Line 23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" name="Line 24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2" name="Line 25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" name="Line 26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4" name="Line 27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" name="Line 28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810000" y="5462588"/>
            <a:ext cx="228600" cy="990600"/>
            <a:chOff x="2016" y="1824"/>
            <a:chExt cx="144" cy="624"/>
          </a:xfrm>
        </p:grpSpPr>
        <p:sp>
          <p:nvSpPr>
            <p:cNvPr id="9310" name="Line 30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1" name="Line 3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2" name="Line 32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3" name="Line 33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4" name="Line 34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5" name="Line 35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6" name="Line 36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7" name="Line 37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114800" y="5462588"/>
            <a:ext cx="228600" cy="990600"/>
            <a:chOff x="2016" y="1824"/>
            <a:chExt cx="144" cy="624"/>
          </a:xfrm>
        </p:grpSpPr>
        <p:sp>
          <p:nvSpPr>
            <p:cNvPr id="9302" name="Line 39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3" name="Line 40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4" name="Line 41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5" name="Line 42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6" name="Line 43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7" name="Line 44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8" name="Line 45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9" name="Line 46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4419600" y="5462588"/>
            <a:ext cx="228600" cy="990600"/>
            <a:chOff x="2016" y="1824"/>
            <a:chExt cx="144" cy="624"/>
          </a:xfrm>
        </p:grpSpPr>
        <p:sp>
          <p:nvSpPr>
            <p:cNvPr id="9294" name="Line 48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5" name="Line 49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6" name="Line 50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7" name="Line 51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8" name="Line 52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9" name="Line 53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0" name="Line 54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1" name="Line 55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724400" y="5462588"/>
            <a:ext cx="228600" cy="990600"/>
            <a:chOff x="2016" y="1824"/>
            <a:chExt cx="144" cy="624"/>
          </a:xfrm>
        </p:grpSpPr>
        <p:sp>
          <p:nvSpPr>
            <p:cNvPr id="9286" name="Line 57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7" name="Line 58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8" name="Line 59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9" name="Line 60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0" name="Line 61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1" name="Line 62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2" name="Line 63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3" name="Line 64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029200" y="5462588"/>
            <a:ext cx="228600" cy="990600"/>
            <a:chOff x="2016" y="1824"/>
            <a:chExt cx="144" cy="624"/>
          </a:xfrm>
        </p:grpSpPr>
        <p:sp>
          <p:nvSpPr>
            <p:cNvPr id="9278" name="Line 66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9" name="Line 67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0" name="Line 68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1" name="Line 69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2" name="Line 70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3" name="Line 71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4" name="Line 72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5" name="Line 73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334000" y="5462588"/>
            <a:ext cx="228600" cy="990600"/>
            <a:chOff x="2016" y="1824"/>
            <a:chExt cx="144" cy="624"/>
          </a:xfrm>
        </p:grpSpPr>
        <p:sp>
          <p:nvSpPr>
            <p:cNvPr id="9270" name="Line 75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1" name="Line 76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2" name="Line 77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3" name="Line 78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4" name="Line 79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5" name="Line 80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6" name="Line 81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7" name="Line 82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5638800" y="5462588"/>
            <a:ext cx="228600" cy="990600"/>
            <a:chOff x="2016" y="1824"/>
            <a:chExt cx="144" cy="624"/>
          </a:xfrm>
        </p:grpSpPr>
        <p:sp>
          <p:nvSpPr>
            <p:cNvPr id="9262" name="Line 84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3" name="Line 85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4" name="Line 86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5" name="Line 87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6" name="Line 88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7" name="Line 89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8" name="Line 90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9" name="Line 91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5943600" y="5462588"/>
            <a:ext cx="228600" cy="990600"/>
            <a:chOff x="2016" y="1824"/>
            <a:chExt cx="144" cy="624"/>
          </a:xfrm>
        </p:grpSpPr>
        <p:sp>
          <p:nvSpPr>
            <p:cNvPr id="9254" name="Line 93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5" name="Line 94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6" name="Line 95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7" name="Line 96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8" name="Line 97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9" name="Line 98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0" name="Line 99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1" name="Line 100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101"/>
          <p:cNvGrpSpPr>
            <a:grpSpLocks/>
          </p:cNvGrpSpPr>
          <p:nvPr/>
        </p:nvGrpSpPr>
        <p:grpSpPr bwMode="auto">
          <a:xfrm>
            <a:off x="6248400" y="5462588"/>
            <a:ext cx="228600" cy="990600"/>
            <a:chOff x="2016" y="1824"/>
            <a:chExt cx="144" cy="624"/>
          </a:xfrm>
        </p:grpSpPr>
        <p:sp>
          <p:nvSpPr>
            <p:cNvPr id="9246" name="Line 102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" name="Line 103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8" name="Line 104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9" name="Line 105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0" name="Line 106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1" name="Line 107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2" name="Line 108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3" name="Line 109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6" name="Text Box 110"/>
          <p:cNvSpPr txBox="1">
            <a:spLocks noChangeArrowheads="1"/>
          </p:cNvSpPr>
          <p:nvPr/>
        </p:nvSpPr>
        <p:spPr bwMode="auto">
          <a:xfrm>
            <a:off x="1619250" y="5781675"/>
            <a:ext cx="1627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并行传输</a:t>
            </a:r>
          </a:p>
        </p:txBody>
      </p:sp>
      <p:sp>
        <p:nvSpPr>
          <p:cNvPr id="109" name="灯片编号占位符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82001-D3B8-4019-8084-E317B1366DD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utoUpdateAnimBg="0"/>
      <p:bldP spid="21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77825" y="50800"/>
            <a:ext cx="441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（</a:t>
            </a:r>
            <a:r>
              <a:rPr lang="en-US" altLang="zh-CN" sz="3600">
                <a:latin typeface="Times New Roman" pitchFamily="18" charset="0"/>
              </a:rPr>
              <a:t>1</a:t>
            </a:r>
            <a:r>
              <a:rPr lang="zh-CN" altLang="en-US" sz="3600">
                <a:latin typeface="Times New Roman" pitchFamily="18" charset="0"/>
              </a:rPr>
              <a:t>）链式查询方式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57200" y="2060575"/>
            <a:ext cx="8686800" cy="4824413"/>
            <a:chOff x="288" y="1152"/>
            <a:chExt cx="5472" cy="3039"/>
          </a:xfrm>
        </p:grpSpPr>
        <p:sp>
          <p:nvSpPr>
            <p:cNvPr id="18452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18453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6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18458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459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0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2" name="Line 14"/>
            <p:cNvSpPr>
              <a:spLocks noChangeShapeType="1"/>
            </p:cNvSpPr>
            <p:nvPr/>
          </p:nvSpPr>
          <p:spPr bwMode="auto">
            <a:xfrm>
              <a:off x="2304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3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4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5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6" name="Line 18"/>
            <p:cNvSpPr>
              <a:spLocks noChangeShapeType="1"/>
            </p:cNvSpPr>
            <p:nvPr/>
          </p:nvSpPr>
          <p:spPr bwMode="auto">
            <a:xfrm>
              <a:off x="3456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7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8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9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Line 22"/>
            <p:cNvSpPr>
              <a:spLocks noChangeShapeType="1"/>
            </p:cNvSpPr>
            <p:nvPr/>
          </p:nvSpPr>
          <p:spPr bwMode="auto">
            <a:xfrm>
              <a:off x="4848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1" name="Text Box 23"/>
            <p:cNvSpPr txBox="1">
              <a:spLocks noChangeArrowheads="1"/>
            </p:cNvSpPr>
            <p:nvPr/>
          </p:nvSpPr>
          <p:spPr bwMode="auto">
            <a:xfrm>
              <a:off x="1110" y="1817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</a:p>
          </p:txBody>
        </p:sp>
        <p:sp>
          <p:nvSpPr>
            <p:cNvPr id="18472" name="Text Box 24"/>
            <p:cNvSpPr txBox="1">
              <a:spLocks noChangeArrowheads="1"/>
            </p:cNvSpPr>
            <p:nvPr/>
          </p:nvSpPr>
          <p:spPr bwMode="auto">
            <a:xfrm>
              <a:off x="1110" y="2153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18473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30603808 h 240"/>
                <a:gd name="T2" fmla="*/ 720 w 720"/>
                <a:gd name="T3" fmla="*/ 30603808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4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18475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476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5974 w 528"/>
                <a:gd name="T3" fmla="*/ 48 h 144"/>
                <a:gd name="T4" fmla="*/ 35825 w 528"/>
                <a:gd name="T5" fmla="*/ 0 h 144"/>
                <a:gd name="T6" fmla="*/ 59738 w 528"/>
                <a:gd name="T7" fmla="*/ 48 h 144"/>
                <a:gd name="T8" fmla="*/ 65668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7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30603808 h 240"/>
                <a:gd name="T2" fmla="*/ 1 w 720"/>
                <a:gd name="T3" fmla="*/ 30603808 h 240"/>
                <a:gd name="T4" fmla="*/ 1 w 720"/>
                <a:gd name="T5" fmla="*/ 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8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9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5974 w 528"/>
                <a:gd name="T3" fmla="*/ 48 h 144"/>
                <a:gd name="T4" fmla="*/ 35825 w 528"/>
                <a:gd name="T5" fmla="*/ 0 h 144"/>
                <a:gd name="T6" fmla="*/ 59738 w 528"/>
                <a:gd name="T7" fmla="*/ 48 h 144"/>
                <a:gd name="T8" fmla="*/ 65668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0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5974 w 528"/>
                <a:gd name="T3" fmla="*/ 48 h 144"/>
                <a:gd name="T4" fmla="*/ 35825 w 528"/>
                <a:gd name="T5" fmla="*/ 0 h 144"/>
                <a:gd name="T6" fmla="*/ 59738 w 528"/>
                <a:gd name="T7" fmla="*/ 48 h 144"/>
                <a:gd name="T8" fmla="*/ 65668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1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2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3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4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485" name="Text Box 37"/>
            <p:cNvSpPr txBox="1">
              <a:spLocks noChangeArrowheads="1"/>
            </p:cNvSpPr>
            <p:nvPr/>
          </p:nvSpPr>
          <p:spPr bwMode="auto">
            <a:xfrm>
              <a:off x="1110" y="3509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BG</a:t>
              </a:r>
            </a:p>
          </p:txBody>
        </p:sp>
        <p:sp>
          <p:nvSpPr>
            <p:cNvPr id="18486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7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793" y="1272"/>
              <a:ext cx="4846" cy="2919"/>
              <a:chOff x="793" y="1272"/>
              <a:chExt cx="4846" cy="2919"/>
            </a:xfrm>
          </p:grpSpPr>
          <p:sp>
            <p:nvSpPr>
              <p:cNvPr id="18489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数据线</a:t>
                </a:r>
              </a:p>
            </p:txBody>
          </p:sp>
          <p:sp>
            <p:nvSpPr>
              <p:cNvPr id="18490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地址线</a:t>
                </a:r>
              </a:p>
            </p:txBody>
          </p:sp>
          <p:sp>
            <p:nvSpPr>
              <p:cNvPr id="18491" name="Text Box 43"/>
              <p:cNvSpPr txBox="1">
                <a:spLocks noChangeArrowheads="1"/>
              </p:cNvSpPr>
              <p:nvPr/>
            </p:nvSpPr>
            <p:spPr bwMode="auto">
              <a:xfrm>
                <a:off x="793" y="3668"/>
                <a:ext cx="4264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altLang="zh-CN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BS</a:t>
                </a:r>
                <a:r>
                  <a:rPr lang="en-US" altLang="zh-CN">
                    <a:latin typeface="Times New Roman" pitchFamily="18" charset="0"/>
                  </a:rPr>
                  <a:t>  </a:t>
                </a:r>
                <a:r>
                  <a:rPr lang="zh-CN" altLang="en-US" sz="2400">
                    <a:latin typeface="Times New Roman" pitchFamily="18" charset="0"/>
                  </a:rPr>
                  <a:t>－总线忙      </a:t>
                </a:r>
                <a:r>
                  <a:rPr lang="en-US" altLang="zh-CN" sz="2400">
                    <a:latin typeface="Times New Roman" pitchFamily="18" charset="0"/>
                  </a:rPr>
                  <a:t>BR</a:t>
                </a:r>
                <a:r>
                  <a:rPr lang="zh-CN" altLang="en-US" sz="2400">
                    <a:latin typeface="Times New Roman" pitchFamily="18" charset="0"/>
                  </a:rPr>
                  <a:t>－总线请求      </a:t>
                </a:r>
                <a:r>
                  <a:rPr lang="en-US" altLang="zh-CN" sz="2400">
                    <a:latin typeface="Times New Roman" pitchFamily="18" charset="0"/>
                  </a:rPr>
                  <a:t>BG</a:t>
                </a:r>
                <a:r>
                  <a:rPr lang="zh-CN" altLang="en-US" sz="2400">
                    <a:latin typeface="Times New Roman" pitchFamily="18" charset="0"/>
                  </a:rPr>
                  <a:t>－总线同意</a:t>
                </a:r>
              </a:p>
            </p:txBody>
          </p:sp>
        </p:grpSp>
      </p:grpSp>
      <p:sp>
        <p:nvSpPr>
          <p:cNvPr id="179244" name="Line 44"/>
          <p:cNvSpPr>
            <a:spLocks noChangeShapeType="1"/>
          </p:cNvSpPr>
          <p:nvPr/>
        </p:nvSpPr>
        <p:spPr bwMode="auto">
          <a:xfrm flipH="1">
            <a:off x="1447800" y="3584575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45" name="Line 45"/>
          <p:cNvSpPr>
            <a:spLocks noChangeShapeType="1"/>
          </p:cNvSpPr>
          <p:nvPr/>
        </p:nvSpPr>
        <p:spPr bwMode="auto">
          <a:xfrm>
            <a:off x="1447800" y="4117975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343400" y="4117975"/>
            <a:ext cx="2209800" cy="609600"/>
            <a:chOff x="2736" y="1296"/>
            <a:chExt cx="1392" cy="384"/>
          </a:xfrm>
        </p:grpSpPr>
        <p:sp>
          <p:nvSpPr>
            <p:cNvPr id="18450" name="Line 47"/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Line 48"/>
            <p:cNvSpPr>
              <a:spLocks noChangeShapeType="1"/>
            </p:cNvSpPr>
            <p:nvPr/>
          </p:nvSpPr>
          <p:spPr bwMode="auto">
            <a:xfrm flipV="1">
              <a:off x="4128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9249" name="Line 49"/>
          <p:cNvSpPr>
            <a:spLocks noChangeShapeType="1"/>
          </p:cNvSpPr>
          <p:nvPr/>
        </p:nvSpPr>
        <p:spPr bwMode="auto">
          <a:xfrm flipV="1">
            <a:off x="2590800" y="5565775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0" name="Line 50"/>
          <p:cNvSpPr>
            <a:spLocks noChangeShapeType="1"/>
          </p:cNvSpPr>
          <p:nvPr/>
        </p:nvSpPr>
        <p:spPr bwMode="auto">
          <a:xfrm>
            <a:off x="1447800" y="6251575"/>
            <a:ext cx="1143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1" name="Freeform 51"/>
          <p:cNvSpPr>
            <a:spLocks/>
          </p:cNvSpPr>
          <p:nvPr/>
        </p:nvSpPr>
        <p:spPr bwMode="auto">
          <a:xfrm>
            <a:off x="2590800" y="5337175"/>
            <a:ext cx="1066800" cy="228600"/>
          </a:xfrm>
          <a:custGeom>
            <a:avLst/>
            <a:gdLst>
              <a:gd name="T0" fmla="*/ 0 w 528"/>
              <a:gd name="T1" fmla="*/ 2147483647 h 144"/>
              <a:gd name="T2" fmla="*/ 2147483647 w 528"/>
              <a:gd name="T3" fmla="*/ 2147483647 h 144"/>
              <a:gd name="T4" fmla="*/ 2147483647 w 528"/>
              <a:gd name="T5" fmla="*/ 0 h 144"/>
              <a:gd name="T6" fmla="*/ 2147483647 w 528"/>
              <a:gd name="T7" fmla="*/ 2147483647 h 144"/>
              <a:gd name="T8" fmla="*/ 2147483647 w 52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44"/>
              <a:gd name="T17" fmla="*/ 528 w 52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2" name="Line 52"/>
          <p:cNvSpPr>
            <a:spLocks noChangeShapeType="1"/>
          </p:cNvSpPr>
          <p:nvPr/>
        </p:nvSpPr>
        <p:spPr bwMode="auto">
          <a:xfrm>
            <a:off x="3657600" y="5565775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3" name="Line 53"/>
          <p:cNvSpPr>
            <a:spLocks noChangeShapeType="1"/>
          </p:cNvSpPr>
          <p:nvPr/>
        </p:nvSpPr>
        <p:spPr bwMode="auto">
          <a:xfrm>
            <a:off x="3657600" y="6251575"/>
            <a:ext cx="838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4" name="Line 54"/>
          <p:cNvSpPr>
            <a:spLocks noChangeShapeType="1"/>
          </p:cNvSpPr>
          <p:nvPr/>
        </p:nvSpPr>
        <p:spPr bwMode="auto">
          <a:xfrm flipV="1">
            <a:off x="4495800" y="5565775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5" name="Line 55"/>
          <p:cNvSpPr>
            <a:spLocks noChangeShapeType="1"/>
          </p:cNvSpPr>
          <p:nvPr/>
        </p:nvSpPr>
        <p:spPr bwMode="auto">
          <a:xfrm flipV="1">
            <a:off x="4724400" y="3584575"/>
            <a:ext cx="0" cy="1143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4191000" y="4727575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接口1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0" y="692150"/>
            <a:ext cx="9144000" cy="12747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优点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：只要用很少几根线，就能按照一定的优先次序来实现总线控制，并且容易扩充。</a:t>
            </a:r>
          </a:p>
          <a:p>
            <a:pPr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：对查询链的故障很敏感，且查询的优先级是固定。</a:t>
            </a: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A07CF-2700-46E8-8A32-639E725C3256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4" grpId="0" animBg="1"/>
      <p:bldP spid="179245" grpId="0" animBg="1"/>
      <p:bldP spid="179249" grpId="0" animBg="1"/>
      <p:bldP spid="179250" grpId="0" animBg="1"/>
      <p:bldP spid="179251" grpId="0" animBg="1"/>
      <p:bldP spid="179252" grpId="0" animBg="1"/>
      <p:bldP spid="179253" grpId="0" animBg="1"/>
      <p:bldP spid="179254" grpId="0" animBg="1"/>
      <p:bldP spid="179255" grpId="0" animBg="1"/>
      <p:bldP spid="179257" grpId="0" animBg="1" autoUpdateAnimBg="0"/>
      <p:bldP spid="6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4351338"/>
            <a:ext cx="685800" cy="762000"/>
            <a:chOff x="1536" y="3888"/>
            <a:chExt cx="432" cy="480"/>
          </a:xfrm>
        </p:grpSpPr>
        <p:sp>
          <p:nvSpPr>
            <p:cNvPr id="19527" name="Rectangle 3"/>
            <p:cNvSpPr>
              <a:spLocks noChangeArrowheads="1"/>
            </p:cNvSpPr>
            <p:nvPr/>
          </p:nvSpPr>
          <p:spPr bwMode="auto"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9528" name="Text Box 4"/>
            <p:cNvSpPr txBox="1">
              <a:spLocks noChangeArrowheads="1"/>
            </p:cNvSpPr>
            <p:nvPr/>
          </p:nvSpPr>
          <p:spPr bwMode="auto">
            <a:xfrm>
              <a:off x="1536" y="3936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 0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1295400" y="1989138"/>
            <a:ext cx="7848600" cy="4679950"/>
            <a:chOff x="816" y="864"/>
            <a:chExt cx="4944" cy="2948"/>
          </a:xfrm>
        </p:grpSpPr>
        <p:sp>
          <p:nvSpPr>
            <p:cNvPr id="19497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294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19498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9" name="Text Box 9"/>
            <p:cNvSpPr txBox="1">
              <a:spLocks noChangeArrowheads="1"/>
            </p:cNvSpPr>
            <p:nvPr/>
          </p:nvSpPr>
          <p:spPr bwMode="auto">
            <a:xfrm>
              <a:off x="4608" y="866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19500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1" name="Text Box 11"/>
            <p:cNvSpPr txBox="1">
              <a:spLocks noChangeArrowheads="1"/>
            </p:cNvSpPr>
            <p:nvPr/>
          </p:nvSpPr>
          <p:spPr bwMode="auto">
            <a:xfrm>
              <a:off x="4608" y="1250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19502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3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4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19505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9506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9507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19508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19509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9510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1" name="Text Box 21"/>
            <p:cNvSpPr txBox="1">
              <a:spLocks noChangeArrowheads="1"/>
            </p:cNvSpPr>
            <p:nvPr/>
          </p:nvSpPr>
          <p:spPr bwMode="auto">
            <a:xfrm>
              <a:off x="4220" y="1634"/>
              <a:ext cx="101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设备地址线</a:t>
              </a:r>
            </a:p>
          </p:txBody>
        </p:sp>
        <p:sp>
          <p:nvSpPr>
            <p:cNvPr id="19512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3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4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5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6" name="Line 26"/>
            <p:cNvSpPr>
              <a:spLocks noChangeShapeType="1"/>
            </p:cNvSpPr>
            <p:nvPr/>
          </p:nvSpPr>
          <p:spPr bwMode="auto">
            <a:xfrm>
              <a:off x="28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7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8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9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0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1" name="Line 31"/>
            <p:cNvSpPr>
              <a:spLocks noChangeShapeType="1"/>
            </p:cNvSpPr>
            <p:nvPr/>
          </p:nvSpPr>
          <p:spPr bwMode="auto">
            <a:xfrm>
              <a:off x="40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2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3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4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5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6" name="Line 36"/>
            <p:cNvSpPr>
              <a:spLocks noChangeShapeType="1"/>
            </p:cNvSpPr>
            <p:nvPr/>
          </p:nvSpPr>
          <p:spPr bwMode="auto">
            <a:xfrm>
              <a:off x="5376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60" name="Text Box 37"/>
          <p:cNvSpPr txBox="1">
            <a:spLocks noChangeArrowheads="1"/>
          </p:cNvSpPr>
          <p:nvPr/>
        </p:nvSpPr>
        <p:spPr bwMode="auto">
          <a:xfrm>
            <a:off x="0" y="0"/>
            <a:ext cx="549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（</a:t>
            </a:r>
            <a:r>
              <a:rPr lang="en-US" altLang="zh-CN" sz="3600">
                <a:latin typeface="Times New Roman" pitchFamily="18" charset="0"/>
              </a:rPr>
              <a:t>2</a:t>
            </a:r>
            <a:r>
              <a:rPr lang="zh-CN" altLang="en-US" sz="3600">
                <a:latin typeface="Times New Roman" pitchFamily="18" charset="0"/>
              </a:rPr>
              <a:t>）计数器定时查询方式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209800" y="3665538"/>
            <a:ext cx="6934200" cy="2133600"/>
            <a:chOff x="1680" y="2160"/>
            <a:chExt cx="4368" cy="1344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19494" name="Line 40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95" name="Line 41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96" name="Line 42"/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93" name="Line 43"/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209800" y="3665538"/>
            <a:ext cx="6934200" cy="2133600"/>
            <a:chOff x="1392" y="1920"/>
            <a:chExt cx="4368" cy="1344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19489" name="Line 46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90" name="Line 47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91" name="Line 4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88" name="Line 49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4" name="Line 50"/>
          <p:cNvSpPr>
            <a:spLocks noChangeShapeType="1"/>
          </p:cNvSpPr>
          <p:nvPr/>
        </p:nvSpPr>
        <p:spPr bwMode="auto">
          <a:xfrm flipV="1">
            <a:off x="5486400" y="4275138"/>
            <a:ext cx="0" cy="1524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181600" y="4884738"/>
            <a:ext cx="2133600" cy="914400"/>
            <a:chOff x="3264" y="2688"/>
            <a:chExt cx="1344" cy="576"/>
          </a:xfrm>
        </p:grpSpPr>
        <p:sp>
          <p:nvSpPr>
            <p:cNvPr id="19485" name="Line 5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6" name="Line 53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8" name="Line 54"/>
          <p:cNvSpPr>
            <a:spLocks noChangeShapeType="1"/>
          </p:cNvSpPr>
          <p:nvPr/>
        </p:nvSpPr>
        <p:spPr bwMode="auto">
          <a:xfrm>
            <a:off x="2209800" y="4884738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209800" y="3665538"/>
            <a:ext cx="6934200" cy="2133600"/>
            <a:chOff x="1392" y="1920"/>
            <a:chExt cx="4368" cy="1344"/>
          </a:xfrm>
        </p:grpSpPr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19482" name="Line 57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3" name="Line 58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4" name="Line 59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81" name="Line 6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85" name="Line 61"/>
          <p:cNvSpPr>
            <a:spLocks noChangeShapeType="1"/>
          </p:cNvSpPr>
          <p:nvPr/>
        </p:nvSpPr>
        <p:spPr bwMode="auto">
          <a:xfrm>
            <a:off x="2209800" y="4275138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4953000" y="5799138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接口1</a:t>
            </a:r>
          </a:p>
        </p:txBody>
      </p:sp>
      <p:sp>
        <p:nvSpPr>
          <p:cNvPr id="180287" name="Rectangle 63"/>
          <p:cNvSpPr>
            <a:spLocks noChangeArrowheads="1"/>
          </p:cNvSpPr>
          <p:nvPr/>
        </p:nvSpPr>
        <p:spPr bwMode="auto">
          <a:xfrm>
            <a:off x="7696200" y="-100013"/>
            <a:ext cx="11430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39688" y="4351338"/>
            <a:ext cx="1143000" cy="1600200"/>
            <a:chOff x="25" y="2352"/>
            <a:chExt cx="720" cy="1008"/>
          </a:xfrm>
        </p:grpSpPr>
        <p:sp>
          <p:nvSpPr>
            <p:cNvPr id="19476" name="Rectangle 65"/>
            <p:cNvSpPr>
              <a:spLocks noChangeArrowheads="1"/>
            </p:cNvSpPr>
            <p:nvPr/>
          </p:nvSpPr>
          <p:spPr bwMode="auto">
            <a:xfrm>
              <a:off x="192" y="2352"/>
              <a:ext cx="384" cy="4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19478" name="Text Box 67"/>
              <p:cNvSpPr txBox="1">
                <a:spLocks noChangeArrowheads="1"/>
              </p:cNvSpPr>
              <p:nvPr/>
            </p:nvSpPr>
            <p:spPr bwMode="auto">
              <a:xfrm>
                <a:off x="45" y="3053"/>
                <a:ext cx="627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4680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计数器</a:t>
                </a:r>
              </a:p>
            </p:txBody>
          </p:sp>
          <p:sp>
            <p:nvSpPr>
              <p:cNvPr id="19479" name="AutoShape 68"/>
              <p:cNvSpPr>
                <a:spLocks noChangeArrowheads="1"/>
              </p:cNvSpPr>
              <p:nvPr/>
            </p:nvSpPr>
            <p:spPr bwMode="auto"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80293" name="Text Box 69"/>
          <p:cNvSpPr txBox="1">
            <a:spLocks noChangeArrowheads="1"/>
          </p:cNvSpPr>
          <p:nvPr/>
        </p:nvSpPr>
        <p:spPr bwMode="auto">
          <a:xfrm>
            <a:off x="6705600" y="3213100"/>
            <a:ext cx="16113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设备地址线</a:t>
            </a:r>
          </a:p>
        </p:txBody>
      </p: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304800" y="4348163"/>
            <a:ext cx="685800" cy="762000"/>
            <a:chOff x="2592" y="3840"/>
            <a:chExt cx="432" cy="480"/>
          </a:xfrm>
        </p:grpSpPr>
        <p:sp>
          <p:nvSpPr>
            <p:cNvPr id="19474" name="Rectangle 71"/>
            <p:cNvSpPr>
              <a:spLocks noChangeArrowheads="1"/>
            </p:cNvSpPr>
            <p:nvPr/>
          </p:nvSpPr>
          <p:spPr bwMode="auto"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9475" name="Text Box 72"/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 1</a:t>
              </a:r>
            </a:p>
          </p:txBody>
        </p:sp>
      </p:grp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0" y="620713"/>
            <a:ext cx="9144000" cy="12747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优点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：增加了计数器，优先级次序可以改变。且对查询链的故障不如链式查询敏感。</a:t>
            </a:r>
          </a:p>
          <a:p>
            <a:pPr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：增加了控制线数（设备地址），控制也较复杂（计数器）。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4" grpId="0" animBg="1"/>
      <p:bldP spid="180278" grpId="0" animBg="1"/>
      <p:bldP spid="180285" grpId="0" animBg="1"/>
      <p:bldP spid="180286" grpId="0" animBg="1" autoUpdateAnimBg="0"/>
      <p:bldP spid="180293" grpId="0" autoUpdateAnimBg="0"/>
      <p:bldP spid="7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6165850"/>
            <a:ext cx="1103313" cy="609600"/>
            <a:chOff x="240" y="3744"/>
            <a:chExt cx="695" cy="384"/>
          </a:xfrm>
        </p:grpSpPr>
        <p:sp>
          <p:nvSpPr>
            <p:cNvPr id="20525" name="Text Box 3"/>
            <p:cNvSpPr txBox="1">
              <a:spLocks noChangeArrowheads="1"/>
            </p:cNvSpPr>
            <p:nvPr/>
          </p:nvSpPr>
          <p:spPr bwMode="auto">
            <a:xfrm>
              <a:off x="240" y="3792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排队器</a:t>
              </a:r>
            </a:p>
          </p:txBody>
        </p:sp>
        <p:sp>
          <p:nvSpPr>
            <p:cNvPr id="20526" name="AutoShape 4"/>
            <p:cNvSpPr>
              <a:spLocks noChangeArrowheads="1"/>
            </p:cNvSpPr>
            <p:nvPr/>
          </p:nvSpPr>
          <p:spPr bwMode="auto"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" y="6165850"/>
            <a:ext cx="1098550" cy="609600"/>
            <a:chOff x="1296" y="3744"/>
            <a:chExt cx="692" cy="384"/>
          </a:xfrm>
        </p:grpSpPr>
        <p:sp>
          <p:nvSpPr>
            <p:cNvPr id="20523" name="AutoShape 6"/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 b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0524" name="Text Box 7"/>
            <p:cNvSpPr txBox="1">
              <a:spLocks noChangeArrowheads="1"/>
            </p:cNvSpPr>
            <p:nvPr/>
          </p:nvSpPr>
          <p:spPr bwMode="auto"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排队器</a:t>
              </a:r>
            </a:p>
          </p:txBody>
        </p:sp>
      </p:grp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365125" y="50800"/>
            <a:ext cx="420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（</a:t>
            </a:r>
            <a:r>
              <a:rPr lang="en-US" altLang="zh-CN" sz="3600">
                <a:latin typeface="Times New Roman" pitchFamily="18" charset="0"/>
              </a:rPr>
              <a:t>3</a:t>
            </a:r>
            <a:r>
              <a:rPr lang="zh-CN" altLang="en-US" sz="3600">
                <a:latin typeface="Times New Roman" pitchFamily="18" charset="0"/>
              </a:rPr>
              <a:t>）独立请求方式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92100" y="1792288"/>
            <a:ext cx="8699500" cy="5059362"/>
            <a:chOff x="184" y="885"/>
            <a:chExt cx="5480" cy="3187"/>
          </a:xfrm>
        </p:grpSpPr>
        <p:sp>
          <p:nvSpPr>
            <p:cNvPr id="20495" name="Rectangle 10"/>
            <p:cNvSpPr>
              <a:spLocks noChangeArrowheads="1"/>
            </p:cNvSpPr>
            <p:nvPr/>
          </p:nvSpPr>
          <p:spPr bwMode="auto">
            <a:xfrm>
              <a:off x="184" y="912"/>
              <a:ext cx="528" cy="2640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20496" name="Line 11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Text Box 12"/>
            <p:cNvSpPr txBox="1">
              <a:spLocks noChangeArrowheads="1"/>
            </p:cNvSpPr>
            <p:nvPr/>
          </p:nvSpPr>
          <p:spPr bwMode="auto">
            <a:xfrm>
              <a:off x="4969" y="885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20498" name="Text Box 13"/>
            <p:cNvSpPr txBox="1">
              <a:spLocks noChangeArrowheads="1"/>
            </p:cNvSpPr>
            <p:nvPr/>
          </p:nvSpPr>
          <p:spPr bwMode="auto">
            <a:xfrm>
              <a:off x="4969" y="1151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20499" name="Rectangle 14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20500" name="Rectangle 15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20501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</a:t>
              </a:r>
              <a:r>
                <a:rPr lang="en-US" altLang="zh-CN" sz="28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0502" name="Line 17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Freeform 18"/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672170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1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876 w 3552"/>
                <a:gd name="T3" fmla="*/ 0 h 1152"/>
                <a:gd name="T4" fmla="*/ 876 w 3552"/>
                <a:gd name="T5" fmla="*/ 25143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Freeform 20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6" name="Freeform 21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3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7" name="Freeform 22"/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493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8" name="Freeform 23"/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1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9" name="Text Box 24"/>
            <p:cNvSpPr txBox="1">
              <a:spLocks noChangeArrowheads="1"/>
            </p:cNvSpPr>
            <p:nvPr/>
          </p:nvSpPr>
          <p:spPr bwMode="auto">
            <a:xfrm>
              <a:off x="3504" y="312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510" name="Text Box 25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baseline="-20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11" name="Text Box 26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   BG</a:t>
              </a:r>
              <a:r>
                <a:rPr lang="en-US" altLang="zh-CN" sz="2000" baseline="-20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12" name="Text Box 27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baseline="-2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3" name="Text Box 28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BG</a:t>
              </a:r>
              <a:r>
                <a:rPr lang="en-US" altLang="zh-CN" sz="2000" baseline="-2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4" name="Text Box 29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i="1" baseline="-2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0515" name="Text Box 30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BG</a:t>
              </a:r>
              <a:r>
                <a:rPr lang="en-US" altLang="zh-CN" sz="2000" i="1" baseline="-2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0516" name="Line 31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7" name="Line 32"/>
            <p:cNvSpPr>
              <a:spLocks noChangeShapeType="1"/>
            </p:cNvSpPr>
            <p:nvPr/>
          </p:nvSpPr>
          <p:spPr bwMode="auto">
            <a:xfrm>
              <a:off x="2064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8" name="Line 33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9" name="Line 34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0" name="Line 35"/>
            <p:cNvSpPr>
              <a:spLocks noChangeShapeType="1"/>
            </p:cNvSpPr>
            <p:nvPr/>
          </p:nvSpPr>
          <p:spPr bwMode="auto">
            <a:xfrm>
              <a:off x="3360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1" name="Line 36"/>
            <p:cNvSpPr>
              <a:spLocks noChangeShapeType="1"/>
            </p:cNvSpPr>
            <p:nvPr/>
          </p:nvSpPr>
          <p:spPr bwMode="auto">
            <a:xfrm>
              <a:off x="4752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2" name="Text Box 37"/>
            <p:cNvSpPr txBox="1">
              <a:spLocks noChangeArrowheads="1"/>
            </p:cNvSpPr>
            <p:nvPr/>
          </p:nvSpPr>
          <p:spPr bwMode="auto">
            <a:xfrm>
              <a:off x="1746" y="3549"/>
              <a:ext cx="276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BG</a:t>
              </a:r>
              <a:r>
                <a:rPr lang="zh-CN" altLang="en-US" sz="2400">
                  <a:latin typeface="Times New Roman" pitchFamily="18" charset="0"/>
                </a:rPr>
                <a:t>－总线同意   </a:t>
              </a:r>
              <a:r>
                <a:rPr lang="en-US" altLang="zh-CN" sz="2400">
                  <a:latin typeface="Times New Roman" pitchFamily="18" charset="0"/>
                </a:rPr>
                <a:t>BR</a:t>
              </a:r>
              <a:r>
                <a:rPr lang="zh-CN" altLang="en-US" sz="2400">
                  <a:latin typeface="Times New Roman" pitchFamily="18" charset="0"/>
                </a:rPr>
                <a:t>－总线请求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143000" y="3206750"/>
            <a:ext cx="5257800" cy="2133600"/>
            <a:chOff x="720" y="1776"/>
            <a:chExt cx="3312" cy="1344"/>
          </a:xfrm>
        </p:grpSpPr>
        <p:sp>
          <p:nvSpPr>
            <p:cNvPr id="20492" name="Freeform 3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876 w 3552"/>
                <a:gd name="T3" fmla="*/ 0 h 1152"/>
                <a:gd name="T4" fmla="*/ 876 w 3552"/>
                <a:gd name="T5" fmla="*/ 25143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stealth" w="med" len="med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3" name="Freeform 40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3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stealth" w="med" len="med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4" name="Freeform 41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stealth" w="med" len="med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1290" name="Freeform 42"/>
          <p:cNvSpPr>
            <a:spLocks/>
          </p:cNvSpPr>
          <p:nvPr/>
        </p:nvSpPr>
        <p:spPr bwMode="auto">
          <a:xfrm>
            <a:off x="1143000" y="2825750"/>
            <a:ext cx="5638800" cy="2514600"/>
          </a:xfrm>
          <a:custGeom>
            <a:avLst/>
            <a:gdLst>
              <a:gd name="T0" fmla="*/ 0 w 3552"/>
              <a:gd name="T1" fmla="*/ 0 h 1152"/>
              <a:gd name="T2" fmla="*/ 2147483647 w 3552"/>
              <a:gd name="T3" fmla="*/ 0 h 1152"/>
              <a:gd name="T4" fmla="*/ 2147483647 w 3552"/>
              <a:gd name="T5" fmla="*/ 2147483647 h 1152"/>
              <a:gd name="T6" fmla="*/ 0 60000 65536"/>
              <a:gd name="T7" fmla="*/ 0 60000 65536"/>
              <a:gd name="T8" fmla="*/ 0 60000 65536"/>
              <a:gd name="T9" fmla="*/ 0 w 3552"/>
              <a:gd name="T10" fmla="*/ 0 h 1152"/>
              <a:gd name="T11" fmla="*/ 3552 w 3552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7696200" y="-1588"/>
            <a:ext cx="11430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20489" name="AutoShape 4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15949-36E6-42EA-B14C-EB2CBA34CB7B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0" y="723900"/>
            <a:ext cx="9144000" cy="904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优点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：响应速度快，优先次序控制灵活（通过程序改变）。</a:t>
            </a:r>
          </a:p>
          <a:p>
            <a:pPr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：控制线数量多，总线控制更复杂。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90" grpId="0" animBg="1"/>
      <p:bldP spid="46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377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二、总线通信控制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66750" y="1398588"/>
            <a:ext cx="7186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总线上的各个部件，</a:t>
            </a:r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</a:rPr>
              <a:t>分时</a:t>
            </a:r>
            <a:r>
              <a:rPr lang="zh-CN" altLang="en-US" sz="3200">
                <a:latin typeface="Times New Roman" pitchFamily="18" charset="0"/>
              </a:rPr>
              <a:t>使用总线。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666750" y="2316163"/>
            <a:ext cx="3038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总线传输周期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505200" y="3138488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主模块申请</a:t>
            </a:r>
            <a:r>
              <a:rPr lang="zh-CN" altLang="en-US" sz="2800">
                <a:latin typeface="Times New Roman" pitchFamily="18" charset="0"/>
              </a:rPr>
              <a:t>，总线仲裁决定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05200" y="3994150"/>
            <a:ext cx="563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主模块向从模块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给出地址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命令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3505200" y="4843463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主模块和从模块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交换数据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505200" y="5681663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主模块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撤消有关信息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138488"/>
            <a:ext cx="3200400" cy="3033712"/>
            <a:chOff x="624" y="1977"/>
            <a:chExt cx="2016" cy="1911"/>
          </a:xfrm>
        </p:grpSpPr>
        <p:sp>
          <p:nvSpPr>
            <p:cNvPr id="21518" name="Text Box 10"/>
            <p:cNvSpPr txBox="1">
              <a:spLocks noChangeArrowheads="1"/>
            </p:cNvSpPr>
            <p:nvPr/>
          </p:nvSpPr>
          <p:spPr bwMode="auto">
            <a:xfrm>
              <a:off x="624" y="1977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申请分配阶段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624" y="2505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寻址阶段</a:t>
              </a:r>
            </a:p>
          </p:txBody>
        </p:sp>
        <p:sp>
          <p:nvSpPr>
            <p:cNvPr id="21520" name="Text Box 12"/>
            <p:cNvSpPr txBox="1">
              <a:spLocks noChangeArrowheads="1"/>
            </p:cNvSpPr>
            <p:nvPr/>
          </p:nvSpPr>
          <p:spPr bwMode="auto">
            <a:xfrm>
              <a:off x="624" y="3033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传数阶段</a:t>
              </a:r>
            </a:p>
          </p:txBody>
        </p:sp>
        <p:sp>
          <p:nvSpPr>
            <p:cNvPr id="21521" name="Text Box 13"/>
            <p:cNvSpPr txBox="1">
              <a:spLocks noChangeArrowheads="1"/>
            </p:cNvSpPr>
            <p:nvPr/>
          </p:nvSpPr>
          <p:spPr bwMode="auto">
            <a:xfrm>
              <a:off x="624" y="3561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结束阶段</a:t>
              </a:r>
              <a:endParaRPr lang="zh-CN" altLang="en-US" sz="2800" b="0">
                <a:latin typeface="Times New Roman" pitchFamily="18" charset="0"/>
              </a:endParaRPr>
            </a:p>
          </p:txBody>
        </p:sp>
      </p:grpSp>
      <p:sp>
        <p:nvSpPr>
          <p:cNvPr id="182286" name="AutoShape 14"/>
          <p:cNvSpPr>
            <a:spLocks/>
          </p:cNvSpPr>
          <p:nvPr/>
        </p:nvSpPr>
        <p:spPr bwMode="auto">
          <a:xfrm>
            <a:off x="685800" y="3429000"/>
            <a:ext cx="228600" cy="2590800"/>
          </a:xfrm>
          <a:prstGeom prst="leftBrace">
            <a:avLst>
              <a:gd name="adj1" fmla="val 94444"/>
              <a:gd name="adj2" fmla="val 4926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21516" name="AutoShape 1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9135C-5F30-4F7C-BDB2-046625AD086F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utoUpdateAnimBg="0"/>
      <p:bldP spid="182280" grpId="0" autoUpdateAnimBg="0"/>
      <p:bldP spid="18228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81000" y="404813"/>
            <a:ext cx="377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二、总线通信控制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14192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3</a:t>
            </a:r>
            <a:r>
              <a:rPr lang="zh-CN" altLang="en-US" sz="3200">
                <a:latin typeface="Times New Roman" pitchFamily="18" charset="0"/>
              </a:rPr>
              <a:t>. 目的</a:t>
            </a:r>
          </a:p>
        </p:txBody>
      </p: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2082800" y="1298575"/>
            <a:ext cx="6934200" cy="1077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>
                <a:latin typeface="Times New Roman" pitchFamily="18" charset="0"/>
              </a:rPr>
              <a:t>解决通信双方如何获知传输开始和传输结束，以及通信双方 如何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协调、配合 </a:t>
            </a:r>
            <a:r>
              <a:rPr lang="zh-CN" altLang="en-US" sz="2800">
                <a:latin typeface="Times New Roman" pitchFamily="18" charset="0"/>
              </a:rPr>
              <a:t>问题</a:t>
            </a: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22534" name="AutoShape 1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4E1B9-7ADC-4D0F-8BCE-604FBFE45924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119438" y="326707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由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统一时标 </a:t>
            </a:r>
            <a:r>
              <a:rPr lang="zh-CN" altLang="en-US" sz="2800">
                <a:latin typeface="Times New Roman" pitchFamily="18" charset="0"/>
              </a:rPr>
              <a:t>控制数据传送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119438" y="5980113"/>
            <a:ext cx="6024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充分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挖掘 </a:t>
            </a:r>
            <a:r>
              <a:rPr lang="zh-CN" altLang="en-US" sz="2800">
                <a:latin typeface="Times New Roman" pitchFamily="18" charset="0"/>
              </a:rPr>
              <a:t>系统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总线每个瞬间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潜力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4388" y="3267075"/>
            <a:ext cx="3900487" cy="3225800"/>
            <a:chOff x="567" y="1217"/>
            <a:chExt cx="2457" cy="2032"/>
          </a:xfrm>
        </p:grpSpPr>
        <p:sp>
          <p:nvSpPr>
            <p:cNvPr id="22543" name="Text Box 5"/>
            <p:cNvSpPr txBox="1">
              <a:spLocks noChangeArrowheads="1"/>
            </p:cNvSpPr>
            <p:nvPr/>
          </p:nvSpPr>
          <p:spPr bwMode="auto">
            <a:xfrm>
              <a:off x="567" y="1217"/>
              <a:ext cx="14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同步通信 </a:t>
              </a:r>
            </a:p>
          </p:txBody>
        </p:sp>
        <p:sp>
          <p:nvSpPr>
            <p:cNvPr id="22544" name="Text Box 6"/>
            <p:cNvSpPr txBox="1">
              <a:spLocks noChangeArrowheads="1"/>
            </p:cNvSpPr>
            <p:nvPr/>
          </p:nvSpPr>
          <p:spPr bwMode="auto">
            <a:xfrm>
              <a:off x="567" y="1715"/>
              <a:ext cx="164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异步通信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2545" name="Text Box 7"/>
            <p:cNvSpPr txBox="1">
              <a:spLocks noChangeArrowheads="1"/>
            </p:cNvSpPr>
            <p:nvPr/>
          </p:nvSpPr>
          <p:spPr bwMode="auto">
            <a:xfrm>
              <a:off x="567" y="2255"/>
              <a:ext cx="18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半同步通信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endParaRPr lang="en-US" altLang="zh-CN" sz="36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2546" name="Text Box 8"/>
            <p:cNvSpPr txBox="1">
              <a:spLocks noChangeArrowheads="1"/>
            </p:cNvSpPr>
            <p:nvPr/>
          </p:nvSpPr>
          <p:spPr bwMode="auto">
            <a:xfrm>
              <a:off x="567" y="2845"/>
              <a:ext cx="245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分离式通信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6" name="AutoShape 9"/>
          <p:cNvSpPr>
            <a:spLocks/>
          </p:cNvSpPr>
          <p:nvPr/>
        </p:nvSpPr>
        <p:spPr bwMode="auto">
          <a:xfrm>
            <a:off x="523875" y="3468688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119438" y="4124325"/>
            <a:ext cx="6024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应答方式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，没有公共时钟标准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119438" y="498792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同步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异步结合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39750" y="2565400"/>
            <a:ext cx="1419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4</a:t>
            </a:r>
            <a:r>
              <a:rPr lang="zh-CN" altLang="en-US" sz="3200">
                <a:latin typeface="Times New Roman" pitchFamily="18" charset="0"/>
              </a:rPr>
              <a:t>. 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87" grpId="0" autoUpdateAnimBg="0"/>
      <p:bldP spid="19" grpId="0" autoUpdateAnimBg="0"/>
      <p:bldP spid="20" grpId="0" autoUpdateAnimBg="0"/>
      <p:bldP spid="26" grpId="0" animBg="1"/>
      <p:bldP spid="27" grpId="0" autoUpdateAnimBg="0"/>
      <p:bldP spid="28" grpId="0" autoUpdateAnimBg="0"/>
      <p:bldP spid="2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"/>
          <p:cNvSpPr txBox="1">
            <a:spLocks noChangeArrowheads="1"/>
          </p:cNvSpPr>
          <p:nvPr/>
        </p:nvSpPr>
        <p:spPr bwMode="auto">
          <a:xfrm>
            <a:off x="685800" y="425450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(1) 同步式通信</a:t>
            </a:r>
          </a:p>
        </p:txBody>
      </p:sp>
      <p:sp>
        <p:nvSpPr>
          <p:cNvPr id="184444" name="Rectangle 1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127" name="Text Box 15"/>
          <p:cNvSpPr txBox="1">
            <a:spLocks noChangeArrowheads="1"/>
          </p:cNvSpPr>
          <p:nvPr/>
        </p:nvSpPr>
        <p:spPr bwMode="auto">
          <a:xfrm>
            <a:off x="1331913" y="1449388"/>
            <a:ext cx="6911975" cy="6842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latin typeface="Times New Roman" pitchFamily="18" charset="0"/>
              </a:rPr>
              <a:t>通信双方由</a:t>
            </a:r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</a:rPr>
              <a:t>统一时标</a:t>
            </a:r>
            <a:r>
              <a:rPr lang="zh-CN" altLang="en-US" sz="3200">
                <a:latin typeface="Times New Roman" pitchFamily="18" charset="0"/>
              </a:rPr>
              <a:t>控制数据传送。</a:t>
            </a:r>
          </a:p>
        </p:txBody>
      </p:sp>
      <p:sp>
        <p:nvSpPr>
          <p:cNvPr id="128" name="Text Box 15"/>
          <p:cNvSpPr txBox="1">
            <a:spLocks noChangeArrowheads="1"/>
          </p:cNvSpPr>
          <p:nvPr/>
        </p:nvSpPr>
        <p:spPr bwMode="auto">
          <a:xfrm>
            <a:off x="539750" y="2276475"/>
            <a:ext cx="7993063" cy="2652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</a:rPr>
              <a:t>        时标</a:t>
            </a:r>
            <a:r>
              <a:rPr lang="zh-CN" altLang="en-US" sz="3200">
                <a:latin typeface="Times New Roman" pitchFamily="18" charset="0"/>
              </a:rPr>
              <a:t>由</a:t>
            </a:r>
            <a:r>
              <a:rPr lang="en-US" altLang="zh-CN" sz="3200">
                <a:latin typeface="Times New Roman" pitchFamily="18" charset="0"/>
              </a:rPr>
              <a:t>CPU</a:t>
            </a:r>
            <a:r>
              <a:rPr lang="zh-CN" altLang="en-US" sz="3200">
                <a:latin typeface="Times New Roman" pitchFamily="18" charset="0"/>
              </a:rPr>
              <a:t>的总线控制部件发出，送到总线上的所有部件；也可以由每个部件各自的时序发生器发出，但必须由总线控制部件发出的时钟信号对它们进行同步。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26628-931C-4D60-BC77-851B2426F5BD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utoUpdateAnimBg="0"/>
      <p:bldP spid="12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6525" y="3267075"/>
            <a:ext cx="8847138" cy="1143000"/>
            <a:chOff x="96" y="2592"/>
            <a:chExt cx="5573" cy="7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68" y="2745"/>
              <a:ext cx="5201" cy="567"/>
              <a:chOff x="468" y="2745"/>
              <a:chExt cx="5201" cy="567"/>
            </a:xfrm>
          </p:grpSpPr>
          <p:sp>
            <p:nvSpPr>
              <p:cNvPr id="24698" name="Freeform 4"/>
              <p:cNvSpPr>
                <a:spLocks/>
              </p:cNvSpPr>
              <p:nvPr/>
            </p:nvSpPr>
            <p:spPr bwMode="auto">
              <a:xfrm>
                <a:off x="468" y="2831"/>
                <a:ext cx="1115" cy="1"/>
              </a:xfrm>
              <a:custGeom>
                <a:avLst/>
                <a:gdLst>
                  <a:gd name="T0" fmla="*/ 0 w 1174"/>
                  <a:gd name="T1" fmla="*/ 1 h 1"/>
                  <a:gd name="T2" fmla="*/ 419 w 1174"/>
                  <a:gd name="T3" fmla="*/ 0 h 1"/>
                  <a:gd name="T4" fmla="*/ 0 60000 65536"/>
                  <a:gd name="T5" fmla="*/ 0 60000 65536"/>
                  <a:gd name="T6" fmla="*/ 0 w 1174"/>
                  <a:gd name="T7" fmla="*/ 0 h 1"/>
                  <a:gd name="T8" fmla="*/ 1174 w 117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9" name="Line 5"/>
              <p:cNvSpPr>
                <a:spLocks noChangeShapeType="1"/>
              </p:cNvSpPr>
              <p:nvPr/>
            </p:nvSpPr>
            <p:spPr bwMode="auto">
              <a:xfrm rot="8100000">
                <a:off x="1776" y="2745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00" name="Line 6"/>
              <p:cNvSpPr>
                <a:spLocks noChangeShapeType="1"/>
              </p:cNvSpPr>
              <p:nvPr/>
            </p:nvSpPr>
            <p:spPr bwMode="auto">
              <a:xfrm rot="2700000">
                <a:off x="3647" y="2740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01" name="Line 7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02" name="Line 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18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697" name="Text Box 9"/>
            <p:cNvSpPr txBox="1">
              <a:spLocks noChangeArrowheads="1"/>
            </p:cNvSpPr>
            <p:nvPr/>
          </p:nvSpPr>
          <p:spPr bwMode="auto">
            <a:xfrm>
              <a:off x="96" y="2592"/>
              <a:ext cx="5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 </a:t>
              </a:r>
              <a:r>
                <a:rPr lang="zh-CN" altLang="en-US" sz="2400">
                  <a:latin typeface="Times New Roman" pitchFamily="18" charset="0"/>
                </a:rPr>
                <a:t>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命令</a:t>
              </a:r>
            </a:p>
          </p:txBody>
        </p:sp>
      </p:grpSp>
      <p:sp>
        <p:nvSpPr>
          <p:cNvPr id="24579" name="Text Box 10"/>
          <p:cNvSpPr txBox="1">
            <a:spLocks noChangeArrowheads="1"/>
          </p:cNvSpPr>
          <p:nvPr/>
        </p:nvSpPr>
        <p:spPr bwMode="auto">
          <a:xfrm>
            <a:off x="-36513" y="44450"/>
            <a:ext cx="561657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</a:t>
            </a:r>
            <a:r>
              <a:rPr lang="en-US" altLang="zh-CN" sz="3200">
                <a:latin typeface="Times New Roman" pitchFamily="18" charset="0"/>
              </a:rPr>
              <a:t>a</a:t>
            </a:r>
            <a:r>
              <a:rPr lang="zh-CN" altLang="en-US" sz="3200">
                <a:latin typeface="Times New Roman" pitchFamily="18" charset="0"/>
              </a:rPr>
              <a:t>) 同步式数据输入（</a:t>
            </a:r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</a:rPr>
              <a:t>读命令</a:t>
            </a:r>
            <a:r>
              <a:rPr lang="zh-CN" altLang="en-US" sz="3200">
                <a:latin typeface="Times New Roman" pitchFamily="18" charset="0"/>
              </a:rPr>
              <a:t>）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4925" y="661988"/>
            <a:ext cx="8915400" cy="1633537"/>
            <a:chOff x="48" y="941"/>
            <a:chExt cx="5616" cy="1029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80" y="941"/>
              <a:ext cx="5184" cy="1029"/>
              <a:chOff x="480" y="941"/>
              <a:chExt cx="5184" cy="1029"/>
            </a:xfrm>
          </p:grpSpPr>
          <p:sp>
            <p:nvSpPr>
              <p:cNvPr id="24667" name="Rectangle 13"/>
              <p:cNvSpPr>
                <a:spLocks noChangeArrowheads="1"/>
              </p:cNvSpPr>
              <p:nvPr/>
            </p:nvSpPr>
            <p:spPr bwMode="auto">
              <a:xfrm>
                <a:off x="1505" y="1768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4668" name="Line 14"/>
              <p:cNvSpPr>
                <a:spLocks noChangeShapeType="1"/>
              </p:cNvSpPr>
              <p:nvPr/>
            </p:nvSpPr>
            <p:spPr bwMode="auto">
              <a:xfrm>
                <a:off x="2938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9" name="Line 15"/>
              <p:cNvSpPr>
                <a:spLocks noChangeShapeType="1"/>
              </p:cNvSpPr>
              <p:nvPr/>
            </p:nvSpPr>
            <p:spPr bwMode="auto">
              <a:xfrm>
                <a:off x="3850" y="1779"/>
                <a:ext cx="2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0" name="Line 16"/>
              <p:cNvSpPr>
                <a:spLocks noChangeShapeType="1"/>
              </p:cNvSpPr>
              <p:nvPr/>
            </p:nvSpPr>
            <p:spPr bwMode="auto">
              <a:xfrm>
                <a:off x="4751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1" name="Rectangle 17"/>
              <p:cNvSpPr>
                <a:spLocks noChangeArrowheads="1"/>
              </p:cNvSpPr>
              <p:nvPr/>
            </p:nvSpPr>
            <p:spPr bwMode="auto">
              <a:xfrm>
                <a:off x="2508" y="1008"/>
                <a:ext cx="136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2" name="Line 18"/>
              <p:cNvSpPr>
                <a:spLocks noChangeShapeType="1"/>
              </p:cNvSpPr>
              <p:nvPr/>
            </p:nvSpPr>
            <p:spPr bwMode="auto">
              <a:xfrm>
                <a:off x="4749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3" name="Rectangle 19"/>
              <p:cNvSpPr>
                <a:spLocks noChangeArrowheads="1"/>
              </p:cNvSpPr>
              <p:nvPr/>
            </p:nvSpPr>
            <p:spPr bwMode="auto">
              <a:xfrm>
                <a:off x="2347" y="941"/>
                <a:ext cx="1363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总线传输周期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74" name="Line 20"/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2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5" name="Freeform 21"/>
              <p:cNvSpPr>
                <a:spLocks/>
              </p:cNvSpPr>
              <p:nvPr/>
            </p:nvSpPr>
            <p:spPr bwMode="auto">
              <a:xfrm>
                <a:off x="1104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76" name="Freeform 22"/>
              <p:cNvSpPr>
                <a:spLocks/>
              </p:cNvSpPr>
              <p:nvPr/>
            </p:nvSpPr>
            <p:spPr bwMode="auto">
              <a:xfrm>
                <a:off x="2928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77" name="Freeform 23"/>
              <p:cNvSpPr>
                <a:spLocks/>
              </p:cNvSpPr>
              <p:nvPr/>
            </p:nvSpPr>
            <p:spPr bwMode="auto">
              <a:xfrm>
                <a:off x="3840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4678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480" y="1728"/>
                <a:ext cx="6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4679" name="Freeform 25"/>
              <p:cNvSpPr>
                <a:spLocks/>
              </p:cNvSpPr>
              <p:nvPr/>
            </p:nvSpPr>
            <p:spPr bwMode="auto">
              <a:xfrm>
                <a:off x="4752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0" name="Freeform 26"/>
              <p:cNvSpPr>
                <a:spLocks/>
              </p:cNvSpPr>
              <p:nvPr/>
            </p:nvSpPr>
            <p:spPr bwMode="auto">
              <a:xfrm>
                <a:off x="2016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1" name="Rectangle 27"/>
              <p:cNvSpPr>
                <a:spLocks noChangeArrowheads="1"/>
              </p:cNvSpPr>
              <p:nvPr/>
            </p:nvSpPr>
            <p:spPr bwMode="auto">
              <a:xfrm>
                <a:off x="2385" y="1768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4682" name="Rectangle 28"/>
              <p:cNvSpPr>
                <a:spLocks noChangeArrowheads="1"/>
              </p:cNvSpPr>
              <p:nvPr/>
            </p:nvSpPr>
            <p:spPr bwMode="auto">
              <a:xfrm>
                <a:off x="3345" y="1768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4683" name="Rectangle 29"/>
              <p:cNvSpPr>
                <a:spLocks noChangeArrowheads="1"/>
              </p:cNvSpPr>
              <p:nvPr/>
            </p:nvSpPr>
            <p:spPr bwMode="auto">
              <a:xfrm>
                <a:off x="4224" y="1768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4684" name="Line 30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5" name="Line 31"/>
              <p:cNvSpPr>
                <a:spLocks noChangeShapeType="1"/>
              </p:cNvSpPr>
              <p:nvPr/>
            </p:nvSpPr>
            <p:spPr bwMode="auto">
              <a:xfrm>
                <a:off x="1103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6" name="Line 32"/>
              <p:cNvSpPr>
                <a:spLocks noChangeShapeType="1"/>
              </p:cNvSpPr>
              <p:nvPr/>
            </p:nvSpPr>
            <p:spPr bwMode="auto">
              <a:xfrm>
                <a:off x="3840" y="1104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7" name="Line 33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8" name="Line 34"/>
              <p:cNvSpPr>
                <a:spLocks noChangeShapeType="1"/>
              </p:cNvSpPr>
              <p:nvPr/>
            </p:nvSpPr>
            <p:spPr bwMode="auto">
              <a:xfrm>
                <a:off x="2016" y="1781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9" name="Line 35"/>
              <p:cNvSpPr>
                <a:spLocks noChangeShapeType="1"/>
              </p:cNvSpPr>
              <p:nvPr/>
            </p:nvSpPr>
            <p:spPr bwMode="auto">
              <a:xfrm>
                <a:off x="259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0" name="Line 36"/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1" name="Line 37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2" name="Line 38"/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3" name="Line 39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4" name="Line 40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5" name="Line 41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666" name="Text Box 42"/>
            <p:cNvSpPr txBox="1">
              <a:spLocks noChangeArrowheads="1"/>
            </p:cNvSpPr>
            <p:nvPr/>
          </p:nvSpPr>
          <p:spPr bwMode="auto">
            <a:xfrm>
              <a:off x="48" y="144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时钟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4925" y="2444750"/>
            <a:ext cx="8921750" cy="773113"/>
            <a:chOff x="48" y="2064"/>
            <a:chExt cx="5620" cy="487"/>
          </a:xfrm>
        </p:grpSpPr>
        <p:sp>
          <p:nvSpPr>
            <p:cNvPr id="24661" name="Freeform 44"/>
            <p:cNvSpPr>
              <a:spLocks/>
            </p:cNvSpPr>
            <p:nvPr/>
          </p:nvSpPr>
          <p:spPr bwMode="auto">
            <a:xfrm>
              <a:off x="931" y="2208"/>
              <a:ext cx="3857" cy="343"/>
            </a:xfrm>
            <a:custGeom>
              <a:avLst/>
              <a:gdLst>
                <a:gd name="T0" fmla="*/ 170 w 3857"/>
                <a:gd name="T1" fmla="*/ 0 h 343"/>
                <a:gd name="T2" fmla="*/ 0 w 3857"/>
                <a:gd name="T3" fmla="*/ 170 h 343"/>
                <a:gd name="T4" fmla="*/ 173 w 3857"/>
                <a:gd name="T5" fmla="*/ 342 h 343"/>
                <a:gd name="T6" fmla="*/ 1343 w 3857"/>
                <a:gd name="T7" fmla="*/ 343 h 343"/>
                <a:gd name="T8" fmla="*/ 3686 w 3857"/>
                <a:gd name="T9" fmla="*/ 342 h 343"/>
                <a:gd name="T10" fmla="*/ 3857 w 3857"/>
                <a:gd name="T11" fmla="*/ 171 h 343"/>
                <a:gd name="T12" fmla="*/ 3686 w 3857"/>
                <a:gd name="T13" fmla="*/ 0 h 343"/>
                <a:gd name="T14" fmla="*/ 170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2" name="Line 45"/>
            <p:cNvSpPr>
              <a:spLocks noChangeShapeType="1"/>
            </p:cNvSpPr>
            <p:nvPr/>
          </p:nvSpPr>
          <p:spPr bwMode="auto">
            <a:xfrm flipH="1">
              <a:off x="482" y="2378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3" name="Line 46"/>
            <p:cNvSpPr>
              <a:spLocks noChangeShapeType="1"/>
            </p:cNvSpPr>
            <p:nvPr/>
          </p:nvSpPr>
          <p:spPr bwMode="auto">
            <a:xfrm>
              <a:off x="4800" y="2378"/>
              <a:ext cx="8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4" name="Text Box 47"/>
            <p:cNvSpPr txBox="1">
              <a:spLocks noChangeArrowheads="1"/>
            </p:cNvSpPr>
            <p:nvPr/>
          </p:nvSpPr>
          <p:spPr bwMode="auto">
            <a:xfrm>
              <a:off x="48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地址</a:t>
              </a: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34925" y="4502150"/>
            <a:ext cx="8991600" cy="833438"/>
            <a:chOff x="48" y="3360"/>
            <a:chExt cx="5664" cy="525"/>
          </a:xfrm>
        </p:grpSpPr>
        <p:sp>
          <p:nvSpPr>
            <p:cNvPr id="24657" name="Line 49"/>
            <p:cNvSpPr>
              <a:spLocks noChangeShapeType="1"/>
            </p:cNvSpPr>
            <p:nvPr/>
          </p:nvSpPr>
          <p:spPr bwMode="auto">
            <a:xfrm>
              <a:off x="480" y="3696"/>
              <a:ext cx="2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8" name="Line 50"/>
            <p:cNvSpPr>
              <a:spLocks noChangeShapeType="1"/>
            </p:cNvSpPr>
            <p:nvPr/>
          </p:nvSpPr>
          <p:spPr bwMode="auto">
            <a:xfrm>
              <a:off x="3809" y="3695"/>
              <a:ext cx="190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9" name="Freeform 51"/>
            <p:cNvSpPr>
              <a:spLocks/>
            </p:cNvSpPr>
            <p:nvPr/>
          </p:nvSpPr>
          <p:spPr bwMode="auto">
            <a:xfrm>
              <a:off x="2763" y="3552"/>
              <a:ext cx="1046" cy="333"/>
            </a:xfrm>
            <a:custGeom>
              <a:avLst/>
              <a:gdLst>
                <a:gd name="T0" fmla="*/ 0 w 1056"/>
                <a:gd name="T1" fmla="*/ 144 h 333"/>
                <a:gd name="T2" fmla="*/ 124 w 1056"/>
                <a:gd name="T3" fmla="*/ 0 h 333"/>
                <a:gd name="T4" fmla="*/ 755 w 1056"/>
                <a:gd name="T5" fmla="*/ 0 h 333"/>
                <a:gd name="T6" fmla="*/ 873 w 1056"/>
                <a:gd name="T7" fmla="*/ 144 h 333"/>
                <a:gd name="T8" fmla="*/ 728 w 1056"/>
                <a:gd name="T9" fmla="*/ 333 h 333"/>
                <a:gd name="T10" fmla="*/ 144 w 1056"/>
                <a:gd name="T11" fmla="*/ 333 h 333"/>
                <a:gd name="T12" fmla="*/ 0 w 1056"/>
                <a:gd name="T13" fmla="*/ 144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6"/>
                <a:gd name="T22" fmla="*/ 0 h 333"/>
                <a:gd name="T23" fmla="*/ 1056 w 1056"/>
                <a:gd name="T24" fmla="*/ 333 h 3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0" name="Text Box 52"/>
            <p:cNvSpPr txBox="1">
              <a:spLocks noChangeArrowheads="1"/>
            </p:cNvSpPr>
            <p:nvPr/>
          </p:nvSpPr>
          <p:spPr bwMode="auto">
            <a:xfrm>
              <a:off x="48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 数据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720725" y="2673350"/>
            <a:ext cx="1030288" cy="2663825"/>
            <a:chOff x="480" y="2208"/>
            <a:chExt cx="649" cy="1678"/>
          </a:xfrm>
        </p:grpSpPr>
        <p:sp>
          <p:nvSpPr>
            <p:cNvPr id="24647" name="Rectangle 54"/>
            <p:cNvSpPr>
              <a:spLocks noChangeArrowheads="1"/>
            </p:cNvSpPr>
            <p:nvPr/>
          </p:nvSpPr>
          <p:spPr bwMode="auto">
            <a:xfrm>
              <a:off x="480" y="2832"/>
              <a:ext cx="624" cy="40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8" name="Rectangle 55"/>
            <p:cNvSpPr>
              <a:spLocks noChangeArrowheads="1"/>
            </p:cNvSpPr>
            <p:nvPr/>
          </p:nvSpPr>
          <p:spPr bwMode="auto">
            <a:xfrm>
              <a:off x="480" y="3528"/>
              <a:ext cx="624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9" name="Line 56"/>
            <p:cNvSpPr>
              <a:spLocks noChangeShapeType="1"/>
            </p:cNvSpPr>
            <p:nvPr/>
          </p:nvSpPr>
          <p:spPr bwMode="auto">
            <a:xfrm>
              <a:off x="480" y="2832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0" name="Line 57"/>
            <p:cNvSpPr>
              <a:spLocks noChangeShapeType="1"/>
            </p:cNvSpPr>
            <p:nvPr/>
          </p:nvSpPr>
          <p:spPr bwMode="auto">
            <a:xfrm>
              <a:off x="480" y="3696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480" y="2208"/>
              <a:ext cx="649" cy="386"/>
              <a:chOff x="478" y="2206"/>
              <a:chExt cx="649" cy="386"/>
            </a:xfrm>
          </p:grpSpPr>
          <p:sp>
            <p:nvSpPr>
              <p:cNvPr id="24652" name="Freeform 59"/>
              <p:cNvSpPr>
                <a:spLocks/>
              </p:cNvSpPr>
              <p:nvPr/>
            </p:nvSpPr>
            <p:spPr bwMode="auto">
              <a:xfrm>
                <a:off x="478" y="2206"/>
                <a:ext cx="613" cy="355"/>
              </a:xfrm>
              <a:custGeom>
                <a:avLst/>
                <a:gdLst>
                  <a:gd name="T0" fmla="*/ 453 w 613"/>
                  <a:gd name="T1" fmla="*/ 196 h 355"/>
                  <a:gd name="T2" fmla="*/ 581 w 613"/>
                  <a:gd name="T3" fmla="*/ 2 h 355"/>
                  <a:gd name="T4" fmla="*/ 0 w 613"/>
                  <a:gd name="T5" fmla="*/ 0 h 355"/>
                  <a:gd name="T6" fmla="*/ 0 w 613"/>
                  <a:gd name="T7" fmla="*/ 355 h 355"/>
                  <a:gd name="T8" fmla="*/ 613 w 613"/>
                  <a:gd name="T9" fmla="*/ 355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355"/>
                  <a:gd name="T17" fmla="*/ 613 w 613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3" name="Line 60"/>
              <p:cNvSpPr>
                <a:spLocks noChangeShapeType="1"/>
              </p:cNvSpPr>
              <p:nvPr/>
            </p:nvSpPr>
            <p:spPr bwMode="auto">
              <a:xfrm>
                <a:off x="480" y="2208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4" name="Line 61"/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5" name="Line 62"/>
              <p:cNvSpPr>
                <a:spLocks noChangeShapeType="1"/>
              </p:cNvSpPr>
              <p:nvPr/>
            </p:nvSpPr>
            <p:spPr bwMode="auto">
              <a:xfrm rot="8100000">
                <a:off x="1008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6" name="Line 63"/>
              <p:cNvSpPr>
                <a:spLocks noChangeShapeType="1"/>
              </p:cNvSpPr>
              <p:nvPr/>
            </p:nvSpPr>
            <p:spPr bwMode="auto">
              <a:xfrm rot="2700000">
                <a:off x="996" y="2172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84384" name="Line 64"/>
          <p:cNvSpPr>
            <a:spLocks noChangeShapeType="1"/>
          </p:cNvSpPr>
          <p:nvPr/>
        </p:nvSpPr>
        <p:spPr bwMode="auto">
          <a:xfrm>
            <a:off x="1711325" y="2216150"/>
            <a:ext cx="0" cy="3703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1690688" y="2673350"/>
            <a:ext cx="1481137" cy="2667000"/>
            <a:chOff x="1091" y="2208"/>
            <a:chExt cx="933" cy="1680"/>
          </a:xfrm>
        </p:grpSpPr>
        <p:sp>
          <p:nvSpPr>
            <p:cNvPr id="24639" name="Freeform 66"/>
            <p:cNvSpPr>
              <a:spLocks/>
            </p:cNvSpPr>
            <p:nvPr/>
          </p:nvSpPr>
          <p:spPr bwMode="auto">
            <a:xfrm>
              <a:off x="1091" y="2835"/>
              <a:ext cx="893" cy="406"/>
            </a:xfrm>
            <a:custGeom>
              <a:avLst/>
              <a:gdLst>
                <a:gd name="T0" fmla="*/ 0 w 894"/>
                <a:gd name="T1" fmla="*/ 142 h 429"/>
                <a:gd name="T2" fmla="*/ 874 w 894"/>
                <a:gd name="T3" fmla="*/ 142 h 429"/>
                <a:gd name="T4" fmla="*/ 482 w 894"/>
                <a:gd name="T5" fmla="*/ 0 h 429"/>
                <a:gd name="T6" fmla="*/ 23 w 894"/>
                <a:gd name="T7" fmla="*/ 9 h 4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429"/>
                <a:gd name="T14" fmla="*/ 894 w 894"/>
                <a:gd name="T15" fmla="*/ 429 h 4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0" name="Line 67"/>
            <p:cNvSpPr>
              <a:spLocks noChangeShapeType="1"/>
            </p:cNvSpPr>
            <p:nvPr/>
          </p:nvSpPr>
          <p:spPr bwMode="auto">
            <a:xfrm>
              <a:off x="1104" y="2219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1" name="Rectangle 68"/>
            <p:cNvSpPr>
              <a:spLocks noChangeArrowheads="1"/>
            </p:cNvSpPr>
            <p:nvPr/>
          </p:nvSpPr>
          <p:spPr bwMode="auto">
            <a:xfrm>
              <a:off x="1104" y="3530"/>
              <a:ext cx="912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2" name="Line 69"/>
            <p:cNvSpPr>
              <a:spLocks noChangeShapeType="1"/>
            </p:cNvSpPr>
            <p:nvPr/>
          </p:nvSpPr>
          <p:spPr bwMode="auto">
            <a:xfrm>
              <a:off x="1104" y="2566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3" name="Line 70"/>
            <p:cNvSpPr>
              <a:spLocks noChangeShapeType="1"/>
            </p:cNvSpPr>
            <p:nvPr/>
          </p:nvSpPr>
          <p:spPr bwMode="auto">
            <a:xfrm>
              <a:off x="1104" y="2832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4" name="Line 71"/>
            <p:cNvSpPr>
              <a:spLocks noChangeShapeType="1"/>
            </p:cNvSpPr>
            <p:nvPr/>
          </p:nvSpPr>
          <p:spPr bwMode="auto">
            <a:xfrm>
              <a:off x="1104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5" name="Line 72"/>
            <p:cNvSpPr>
              <a:spLocks noChangeShapeType="1"/>
            </p:cNvSpPr>
            <p:nvPr/>
          </p:nvSpPr>
          <p:spPr bwMode="auto">
            <a:xfrm>
              <a:off x="1104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6" name="Line 73"/>
            <p:cNvSpPr>
              <a:spLocks noChangeShapeType="1"/>
            </p:cNvSpPr>
            <p:nvPr/>
          </p:nvSpPr>
          <p:spPr bwMode="auto">
            <a:xfrm>
              <a:off x="1104" y="3696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94" name="Line 74"/>
          <p:cNvSpPr>
            <a:spLocks noChangeShapeType="1"/>
          </p:cNvSpPr>
          <p:nvPr/>
        </p:nvSpPr>
        <p:spPr bwMode="auto">
          <a:xfrm rot="8100000">
            <a:off x="2778125" y="3511550"/>
            <a:ext cx="0" cy="9001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95" name="Line 75"/>
          <p:cNvSpPr>
            <a:spLocks noChangeShapeType="1"/>
          </p:cNvSpPr>
          <p:nvPr/>
        </p:nvSpPr>
        <p:spPr bwMode="auto">
          <a:xfrm>
            <a:off x="3159125" y="221615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3082925" y="2673350"/>
            <a:ext cx="1600200" cy="2667000"/>
            <a:chOff x="1968" y="2208"/>
            <a:chExt cx="1008" cy="1680"/>
          </a:xfrm>
        </p:grpSpPr>
        <p:grpSp>
          <p:nvGrpSpPr>
            <p:cNvPr id="12" name="Group 77"/>
            <p:cNvGrpSpPr>
              <a:grpSpLocks/>
            </p:cNvGrpSpPr>
            <p:nvPr/>
          </p:nvGrpSpPr>
          <p:grpSpPr bwMode="auto">
            <a:xfrm>
              <a:off x="2008" y="2219"/>
              <a:ext cx="920" cy="347"/>
              <a:chOff x="2008" y="2219"/>
              <a:chExt cx="920" cy="347"/>
            </a:xfrm>
          </p:grpSpPr>
          <p:sp>
            <p:nvSpPr>
              <p:cNvPr id="24637" name="Line 78"/>
              <p:cNvSpPr>
                <a:spLocks noChangeShapeType="1"/>
              </p:cNvSpPr>
              <p:nvPr/>
            </p:nvSpPr>
            <p:spPr bwMode="auto">
              <a:xfrm>
                <a:off x="2008" y="2219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8" name="Line 79"/>
              <p:cNvSpPr>
                <a:spLocks noChangeShapeType="1"/>
              </p:cNvSpPr>
              <p:nvPr/>
            </p:nvSpPr>
            <p:spPr bwMode="auto">
              <a:xfrm>
                <a:off x="2008" y="2566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630" name="Line 80"/>
            <p:cNvSpPr>
              <a:spLocks noChangeShapeType="1"/>
            </p:cNvSpPr>
            <p:nvPr/>
          </p:nvSpPr>
          <p:spPr bwMode="auto">
            <a:xfrm>
              <a:off x="2016" y="3696"/>
              <a:ext cx="81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1" name="Line 81"/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2" name="Line 82"/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3" name="Line 83"/>
            <p:cNvSpPr>
              <a:spLocks noChangeShapeType="1"/>
            </p:cNvSpPr>
            <p:nvPr/>
          </p:nvSpPr>
          <p:spPr bwMode="auto">
            <a:xfrm>
              <a:off x="1968" y="3216"/>
              <a:ext cx="98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4" name="Freeform 84"/>
            <p:cNvSpPr>
              <a:spLocks/>
            </p:cNvSpPr>
            <p:nvPr/>
          </p:nvSpPr>
          <p:spPr bwMode="auto">
            <a:xfrm>
              <a:off x="2010" y="3530"/>
              <a:ext cx="931" cy="358"/>
            </a:xfrm>
            <a:custGeom>
              <a:avLst/>
              <a:gdLst>
                <a:gd name="T0" fmla="*/ 0 w 931"/>
                <a:gd name="T1" fmla="*/ 0 h 358"/>
                <a:gd name="T2" fmla="*/ 931 w 931"/>
                <a:gd name="T3" fmla="*/ 0 h 358"/>
                <a:gd name="T4" fmla="*/ 774 w 931"/>
                <a:gd name="T5" fmla="*/ 166 h 358"/>
                <a:gd name="T6" fmla="*/ 931 w 931"/>
                <a:gd name="T7" fmla="*/ 355 h 358"/>
                <a:gd name="T8" fmla="*/ 6 w 931"/>
                <a:gd name="T9" fmla="*/ 358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1"/>
                <a:gd name="T16" fmla="*/ 0 h 358"/>
                <a:gd name="T17" fmla="*/ 931 w 931"/>
                <a:gd name="T18" fmla="*/ 358 h 3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1" h="358">
                  <a:moveTo>
                    <a:pt x="0" y="0"/>
                  </a:moveTo>
                  <a:lnTo>
                    <a:pt x="931" y="0"/>
                  </a:lnTo>
                  <a:lnTo>
                    <a:pt x="774" y="166"/>
                  </a:lnTo>
                  <a:lnTo>
                    <a:pt x="931" y="355"/>
                  </a:lnTo>
                  <a:lnTo>
                    <a:pt x="6" y="358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5" name="Line 85"/>
            <p:cNvSpPr>
              <a:spLocks noChangeShapeType="1"/>
            </p:cNvSpPr>
            <p:nvPr/>
          </p:nvSpPr>
          <p:spPr bwMode="auto">
            <a:xfrm flipV="1">
              <a:off x="2784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6" name="Line 86"/>
            <p:cNvSpPr>
              <a:spLocks noChangeShapeType="1"/>
            </p:cNvSpPr>
            <p:nvPr/>
          </p:nvSpPr>
          <p:spPr bwMode="auto">
            <a:xfrm rot="5400000" flipV="1">
              <a:off x="2784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07" name="Line 87"/>
          <p:cNvSpPr>
            <a:spLocks noChangeShapeType="1"/>
          </p:cNvSpPr>
          <p:nvPr/>
        </p:nvSpPr>
        <p:spPr bwMode="auto">
          <a:xfrm>
            <a:off x="4606925" y="221615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4606925" y="2673350"/>
            <a:ext cx="838200" cy="2667000"/>
            <a:chOff x="2928" y="2208"/>
            <a:chExt cx="528" cy="1680"/>
          </a:xfrm>
        </p:grpSpPr>
        <p:sp>
          <p:nvSpPr>
            <p:cNvPr id="24624" name="Line 89"/>
            <p:cNvSpPr>
              <a:spLocks noChangeShapeType="1"/>
            </p:cNvSpPr>
            <p:nvPr/>
          </p:nvSpPr>
          <p:spPr bwMode="auto">
            <a:xfrm>
              <a:off x="2928" y="3216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5" name="Line 90"/>
            <p:cNvSpPr>
              <a:spLocks noChangeShapeType="1"/>
            </p:cNvSpPr>
            <p:nvPr/>
          </p:nvSpPr>
          <p:spPr bwMode="auto">
            <a:xfrm>
              <a:off x="2928" y="3552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6" name="Line 91"/>
            <p:cNvSpPr>
              <a:spLocks noChangeShapeType="1"/>
            </p:cNvSpPr>
            <p:nvPr/>
          </p:nvSpPr>
          <p:spPr bwMode="auto">
            <a:xfrm>
              <a:off x="2928" y="220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7" name="Line 92"/>
            <p:cNvSpPr>
              <a:spLocks noChangeShapeType="1"/>
            </p:cNvSpPr>
            <p:nvPr/>
          </p:nvSpPr>
          <p:spPr bwMode="auto">
            <a:xfrm>
              <a:off x="2928" y="2544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8" name="Line 93"/>
            <p:cNvSpPr>
              <a:spLocks noChangeShapeType="1"/>
            </p:cNvSpPr>
            <p:nvPr/>
          </p:nvSpPr>
          <p:spPr bwMode="auto">
            <a:xfrm>
              <a:off x="2928" y="388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14" name="Line 94"/>
          <p:cNvSpPr>
            <a:spLocks noChangeShapeType="1"/>
          </p:cNvSpPr>
          <p:nvPr/>
        </p:nvSpPr>
        <p:spPr bwMode="auto">
          <a:xfrm rot="2700000">
            <a:off x="5757069" y="3518694"/>
            <a:ext cx="0" cy="90011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95"/>
          <p:cNvGrpSpPr>
            <a:grpSpLocks/>
          </p:cNvGrpSpPr>
          <p:nvPr/>
        </p:nvGrpSpPr>
        <p:grpSpPr bwMode="auto">
          <a:xfrm>
            <a:off x="5368925" y="2673350"/>
            <a:ext cx="698500" cy="2700338"/>
            <a:chOff x="3408" y="2208"/>
            <a:chExt cx="440" cy="1701"/>
          </a:xfrm>
        </p:grpSpPr>
        <p:sp>
          <p:nvSpPr>
            <p:cNvPr id="24616" name="Line 96"/>
            <p:cNvSpPr>
              <a:spLocks noChangeShapeType="1"/>
            </p:cNvSpPr>
            <p:nvPr/>
          </p:nvSpPr>
          <p:spPr bwMode="auto">
            <a:xfrm>
              <a:off x="3456" y="2208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7" name="Line 97"/>
            <p:cNvSpPr>
              <a:spLocks noChangeShapeType="1"/>
            </p:cNvSpPr>
            <p:nvPr/>
          </p:nvSpPr>
          <p:spPr bwMode="auto">
            <a:xfrm flipV="1">
              <a:off x="3648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8" name="Line 98"/>
            <p:cNvSpPr>
              <a:spLocks noChangeShapeType="1"/>
            </p:cNvSpPr>
            <p:nvPr/>
          </p:nvSpPr>
          <p:spPr bwMode="auto">
            <a:xfrm rot="5400000" flipV="1">
              <a:off x="3696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9" name="Freeform 99"/>
            <p:cNvSpPr>
              <a:spLocks/>
            </p:cNvSpPr>
            <p:nvPr/>
          </p:nvSpPr>
          <p:spPr bwMode="auto">
            <a:xfrm>
              <a:off x="3423" y="2806"/>
              <a:ext cx="417" cy="431"/>
            </a:xfrm>
            <a:custGeom>
              <a:avLst/>
              <a:gdLst>
                <a:gd name="T0" fmla="*/ 0 w 417"/>
                <a:gd name="T1" fmla="*/ 267 h 442"/>
                <a:gd name="T2" fmla="*/ 417 w 417"/>
                <a:gd name="T3" fmla="*/ 267 h 442"/>
                <a:gd name="T4" fmla="*/ 417 w 417"/>
                <a:gd name="T5" fmla="*/ 0 h 442"/>
                <a:gd name="T6" fmla="*/ 0 w 417"/>
                <a:gd name="T7" fmla="*/ 267 h 4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7"/>
                <a:gd name="T13" fmla="*/ 0 h 442"/>
                <a:gd name="T14" fmla="*/ 417 w 417"/>
                <a:gd name="T15" fmla="*/ 442 h 4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0" name="Line 100"/>
            <p:cNvSpPr>
              <a:spLocks noChangeShapeType="1"/>
            </p:cNvSpPr>
            <p:nvPr/>
          </p:nvSpPr>
          <p:spPr bwMode="auto">
            <a:xfrm>
              <a:off x="3456" y="2544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1" name="Line 101"/>
            <p:cNvSpPr>
              <a:spLocks noChangeShapeType="1"/>
            </p:cNvSpPr>
            <p:nvPr/>
          </p:nvSpPr>
          <p:spPr bwMode="auto">
            <a:xfrm>
              <a:off x="3456" y="3552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2" name="Line 102"/>
            <p:cNvSpPr>
              <a:spLocks noChangeShapeType="1"/>
            </p:cNvSpPr>
            <p:nvPr/>
          </p:nvSpPr>
          <p:spPr bwMode="auto">
            <a:xfrm>
              <a:off x="3408" y="3888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3" name="Freeform 103"/>
            <p:cNvSpPr>
              <a:spLocks/>
            </p:cNvSpPr>
            <p:nvPr/>
          </p:nvSpPr>
          <p:spPr bwMode="auto">
            <a:xfrm>
              <a:off x="3591" y="3530"/>
              <a:ext cx="257" cy="379"/>
            </a:xfrm>
            <a:custGeom>
              <a:avLst/>
              <a:gdLst>
                <a:gd name="T0" fmla="*/ 249 w 257"/>
                <a:gd name="T1" fmla="*/ 166 h 379"/>
                <a:gd name="T2" fmla="*/ 0 w 257"/>
                <a:gd name="T3" fmla="*/ 0 h 379"/>
                <a:gd name="T4" fmla="*/ 245 w 257"/>
                <a:gd name="T5" fmla="*/ 0 h 379"/>
                <a:gd name="T6" fmla="*/ 257 w 257"/>
                <a:gd name="T7" fmla="*/ 379 h 379"/>
                <a:gd name="T8" fmla="*/ 61 w 257"/>
                <a:gd name="T9" fmla="*/ 379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7"/>
                <a:gd name="T16" fmla="*/ 0 h 379"/>
                <a:gd name="T17" fmla="*/ 257 w 257"/>
                <a:gd name="T18" fmla="*/ 379 h 3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7" h="379">
                  <a:moveTo>
                    <a:pt x="249" y="166"/>
                  </a:moveTo>
                  <a:lnTo>
                    <a:pt x="0" y="0"/>
                  </a:lnTo>
                  <a:lnTo>
                    <a:pt x="245" y="0"/>
                  </a:lnTo>
                  <a:lnTo>
                    <a:pt x="257" y="379"/>
                  </a:lnTo>
                  <a:lnTo>
                    <a:pt x="61" y="37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24" name="Line 104"/>
          <p:cNvSpPr>
            <a:spLocks noChangeShapeType="1"/>
          </p:cNvSpPr>
          <p:nvPr/>
        </p:nvSpPr>
        <p:spPr bwMode="auto">
          <a:xfrm>
            <a:off x="6054725" y="221615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6054725" y="2655888"/>
            <a:ext cx="1600200" cy="2724150"/>
            <a:chOff x="3840" y="2197"/>
            <a:chExt cx="1008" cy="1716"/>
          </a:xfrm>
        </p:grpSpPr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3840" y="2208"/>
              <a:ext cx="912" cy="1488"/>
              <a:chOff x="3840" y="2208"/>
              <a:chExt cx="912" cy="1488"/>
            </a:xfrm>
          </p:grpSpPr>
          <p:sp>
            <p:nvSpPr>
              <p:cNvPr id="24612" name="Line 107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3" name="Line 108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4" name="Line 109"/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5" name="Line 110"/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608" name="Line 111"/>
            <p:cNvSpPr>
              <a:spLocks noChangeShapeType="1"/>
            </p:cNvSpPr>
            <p:nvPr/>
          </p:nvSpPr>
          <p:spPr bwMode="auto">
            <a:xfrm rot="2700000">
              <a:off x="4717" y="2316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9" name="Line 112"/>
            <p:cNvSpPr>
              <a:spLocks noChangeShapeType="1"/>
            </p:cNvSpPr>
            <p:nvPr/>
          </p:nvSpPr>
          <p:spPr bwMode="auto">
            <a:xfrm rot="8100000">
              <a:off x="4728" y="2197"/>
              <a:ext cx="0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0" name="Rectangle 113"/>
            <p:cNvSpPr>
              <a:spLocks noChangeArrowheads="1"/>
            </p:cNvSpPr>
            <p:nvPr/>
          </p:nvSpPr>
          <p:spPr bwMode="auto">
            <a:xfrm>
              <a:off x="3840" y="2832"/>
              <a:ext cx="912" cy="40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Rectangle 114"/>
            <p:cNvSpPr>
              <a:spLocks noChangeArrowheads="1"/>
            </p:cNvSpPr>
            <p:nvPr/>
          </p:nvSpPr>
          <p:spPr bwMode="auto">
            <a:xfrm>
              <a:off x="3840" y="3530"/>
              <a:ext cx="912" cy="38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15"/>
          <p:cNvGrpSpPr>
            <a:grpSpLocks/>
          </p:cNvGrpSpPr>
          <p:nvPr/>
        </p:nvGrpSpPr>
        <p:grpSpPr bwMode="auto">
          <a:xfrm>
            <a:off x="7197725" y="2673350"/>
            <a:ext cx="1816100" cy="2706688"/>
            <a:chOff x="4571" y="2208"/>
            <a:chExt cx="1144" cy="1705"/>
          </a:xfrm>
        </p:grpSpPr>
        <p:grpSp>
          <p:nvGrpSpPr>
            <p:cNvPr id="18" name="Group 116"/>
            <p:cNvGrpSpPr>
              <a:grpSpLocks/>
            </p:cNvGrpSpPr>
            <p:nvPr/>
          </p:nvGrpSpPr>
          <p:grpSpPr bwMode="auto">
            <a:xfrm>
              <a:off x="4752" y="2208"/>
              <a:ext cx="957" cy="1488"/>
              <a:chOff x="4752" y="2208"/>
              <a:chExt cx="912" cy="1488"/>
            </a:xfrm>
          </p:grpSpPr>
          <p:sp>
            <p:nvSpPr>
              <p:cNvPr id="24603" name="Line 117"/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4" name="Line 118"/>
              <p:cNvSpPr>
                <a:spLocks noChangeShapeType="1"/>
              </p:cNvSpPr>
              <p:nvPr/>
            </p:nvSpPr>
            <p:spPr bwMode="auto">
              <a:xfrm>
                <a:off x="4752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5" name="Line 119"/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6" name="Line 120"/>
              <p:cNvSpPr>
                <a:spLocks noChangeShapeType="1"/>
              </p:cNvSpPr>
              <p:nvPr/>
            </p:nvSpPr>
            <p:spPr bwMode="auto">
              <a:xfrm>
                <a:off x="4752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600" name="Freeform 121"/>
            <p:cNvSpPr>
              <a:spLocks/>
            </p:cNvSpPr>
            <p:nvPr/>
          </p:nvSpPr>
          <p:spPr bwMode="auto">
            <a:xfrm>
              <a:off x="4571" y="2208"/>
              <a:ext cx="1140" cy="353"/>
            </a:xfrm>
            <a:custGeom>
              <a:avLst/>
              <a:gdLst>
                <a:gd name="T0" fmla="*/ 85 w 1140"/>
                <a:gd name="T1" fmla="*/ 0 h 353"/>
                <a:gd name="T2" fmla="*/ 1140 w 1140"/>
                <a:gd name="T3" fmla="*/ 10 h 353"/>
                <a:gd name="T4" fmla="*/ 1140 w 1140"/>
                <a:gd name="T5" fmla="*/ 353 h 353"/>
                <a:gd name="T6" fmla="*/ 0 w 1140"/>
                <a:gd name="T7" fmla="*/ 353 h 353"/>
                <a:gd name="T8" fmla="*/ 229 w 1140"/>
                <a:gd name="T9" fmla="*/ 144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353"/>
                <a:gd name="T17" fmla="*/ 1140 w 1140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1" name="Rectangle 122"/>
            <p:cNvSpPr>
              <a:spLocks noChangeArrowheads="1"/>
            </p:cNvSpPr>
            <p:nvPr/>
          </p:nvSpPr>
          <p:spPr bwMode="auto">
            <a:xfrm>
              <a:off x="4752" y="2829"/>
              <a:ext cx="963" cy="41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Rectangle 123"/>
            <p:cNvSpPr>
              <a:spLocks noChangeArrowheads="1"/>
            </p:cNvSpPr>
            <p:nvPr/>
          </p:nvSpPr>
          <p:spPr bwMode="auto">
            <a:xfrm>
              <a:off x="4752" y="3529"/>
              <a:ext cx="963" cy="3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44" name="Rectangle 124"/>
          <p:cNvSpPr>
            <a:spLocks noChangeArrowheads="1"/>
          </p:cNvSpPr>
          <p:nvPr/>
        </p:nvSpPr>
        <p:spPr bwMode="auto">
          <a:xfrm>
            <a:off x="8037513" y="-26988"/>
            <a:ext cx="11430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59413" name="Text Box 10"/>
          <p:cNvSpPr txBox="1">
            <a:spLocks noChangeArrowheads="1"/>
          </p:cNvSpPr>
          <p:nvPr/>
        </p:nvSpPr>
        <p:spPr bwMode="auto">
          <a:xfrm>
            <a:off x="0" y="594995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600">
                <a:solidFill>
                  <a:srgbClr val="FFFF00"/>
                </a:solidFill>
                <a:latin typeface="Times New Roman" pitchFamily="18" charset="0"/>
              </a:rPr>
              <a:t>T1 </a:t>
            </a:r>
            <a:r>
              <a:rPr lang="en-US" altLang="zh-CN" sz="2600">
                <a:latin typeface="Times New Roman" pitchFamily="18" charset="0"/>
              </a:rPr>
              <a:t> </a:t>
            </a:r>
            <a:r>
              <a:rPr lang="zh-CN" altLang="en-US" sz="2600">
                <a:latin typeface="Times New Roman" pitchFamily="18" charset="0"/>
              </a:rPr>
              <a:t>主模块发地址    </a:t>
            </a:r>
            <a:r>
              <a:rPr lang="en-US" altLang="zh-CN" sz="2600">
                <a:solidFill>
                  <a:srgbClr val="FFFF00"/>
                </a:solidFill>
                <a:latin typeface="Times New Roman" pitchFamily="18" charset="0"/>
              </a:rPr>
              <a:t>T2</a:t>
            </a:r>
            <a:r>
              <a:rPr lang="en-US" altLang="zh-CN" sz="2600">
                <a:latin typeface="Times New Roman" pitchFamily="18" charset="0"/>
              </a:rPr>
              <a:t> </a:t>
            </a:r>
            <a:r>
              <a:rPr lang="zh-CN" altLang="en-US" sz="2600">
                <a:latin typeface="Times New Roman" pitchFamily="18" charset="0"/>
              </a:rPr>
              <a:t>主模块发读命令    </a:t>
            </a:r>
            <a:r>
              <a:rPr lang="en-US" altLang="zh-CN" sz="2600">
                <a:solidFill>
                  <a:srgbClr val="FFFF00"/>
                </a:solidFill>
                <a:latin typeface="Times New Roman" pitchFamily="18" charset="0"/>
              </a:rPr>
              <a:t>T3</a:t>
            </a:r>
            <a:r>
              <a:rPr lang="en-US" altLang="zh-CN" sz="2600">
                <a:latin typeface="Times New Roman" pitchFamily="18" charset="0"/>
              </a:rPr>
              <a:t> </a:t>
            </a:r>
            <a:r>
              <a:rPr lang="zh-CN" altLang="en-US" sz="2600">
                <a:latin typeface="Times New Roman" pitchFamily="18" charset="0"/>
              </a:rPr>
              <a:t>从模块提供数据        </a:t>
            </a:r>
            <a:r>
              <a:rPr lang="en-US" altLang="zh-CN" sz="2600">
                <a:solidFill>
                  <a:srgbClr val="FFFF00"/>
                </a:solidFill>
                <a:latin typeface="Times New Roman" pitchFamily="18" charset="0"/>
              </a:rPr>
              <a:t>T4</a:t>
            </a:r>
            <a:r>
              <a:rPr lang="en-US" altLang="zh-CN" sz="2600">
                <a:latin typeface="Times New Roman" pitchFamily="18" charset="0"/>
              </a:rPr>
              <a:t>   </a:t>
            </a:r>
            <a:r>
              <a:rPr lang="zh-CN" altLang="en-US" sz="2600">
                <a:latin typeface="Times New Roman" pitchFamily="18" charset="0"/>
              </a:rPr>
              <a:t>主模块撤销读命令，从模块撤销数据</a:t>
            </a:r>
          </a:p>
        </p:txBody>
      </p: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45771-48E0-43C0-B960-EF4381633869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8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8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4" grpId="0" animBg="1"/>
      <p:bldP spid="184394" grpId="0" animBg="1"/>
      <p:bldP spid="184395" grpId="0" animBg="1"/>
      <p:bldP spid="184407" grpId="0" animBg="1"/>
      <p:bldP spid="184414" grpId="0" animBg="1"/>
      <p:bldP spid="184424" grpId="0" animBg="1"/>
      <p:bldP spid="594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150" y="3101975"/>
            <a:ext cx="8458200" cy="717550"/>
            <a:chOff x="144" y="2784"/>
            <a:chExt cx="5328" cy="5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230" y="2832"/>
              <a:ext cx="2658" cy="478"/>
              <a:chOff x="1230" y="2832"/>
              <a:chExt cx="2658" cy="478"/>
            </a:xfrm>
          </p:grpSpPr>
          <p:sp>
            <p:nvSpPr>
              <p:cNvPr id="25737" name="Line 4"/>
              <p:cNvSpPr>
                <a:spLocks noChangeShapeType="1"/>
              </p:cNvSpPr>
              <p:nvPr/>
            </p:nvSpPr>
            <p:spPr bwMode="auto">
              <a:xfrm>
                <a:off x="1449" y="3264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38" name="Line 5"/>
              <p:cNvSpPr>
                <a:spLocks noChangeShapeType="1"/>
              </p:cNvSpPr>
              <p:nvPr/>
            </p:nvSpPr>
            <p:spPr bwMode="auto">
              <a:xfrm>
                <a:off x="1449" y="2880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39" name="Line 6"/>
              <p:cNvSpPr>
                <a:spLocks noChangeShapeType="1"/>
              </p:cNvSpPr>
              <p:nvPr/>
            </p:nvSpPr>
            <p:spPr bwMode="auto">
              <a:xfrm rot="2700000">
                <a:off x="1366" y="2835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40" name="Line 7"/>
              <p:cNvSpPr>
                <a:spLocks noChangeShapeType="1"/>
              </p:cNvSpPr>
              <p:nvPr/>
            </p:nvSpPr>
            <p:spPr bwMode="auto">
              <a:xfrm rot="8100000">
                <a:off x="1365" y="3015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41" name="Line 8"/>
              <p:cNvSpPr>
                <a:spLocks noChangeShapeType="1"/>
              </p:cNvSpPr>
              <p:nvPr/>
            </p:nvSpPr>
            <p:spPr bwMode="auto">
              <a:xfrm rot="8100000">
                <a:off x="3739" y="2832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42" name="Line 9"/>
              <p:cNvSpPr>
                <a:spLocks noChangeShapeType="1"/>
              </p:cNvSpPr>
              <p:nvPr/>
            </p:nvSpPr>
            <p:spPr bwMode="auto">
              <a:xfrm rot="2700000">
                <a:off x="3740" y="3019"/>
                <a:ext cx="0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733" name="Rectangle 10"/>
            <p:cNvSpPr>
              <a:spLocks noChangeArrowheads="1"/>
            </p:cNvSpPr>
            <p:nvPr/>
          </p:nvSpPr>
          <p:spPr bwMode="auto">
            <a:xfrm>
              <a:off x="732" y="2878"/>
              <a:ext cx="474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4" name="Line 11"/>
            <p:cNvSpPr>
              <a:spLocks noChangeShapeType="1"/>
            </p:cNvSpPr>
            <p:nvPr/>
          </p:nvSpPr>
          <p:spPr bwMode="auto">
            <a:xfrm>
              <a:off x="624" y="3060"/>
              <a:ext cx="6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5" name="Line 12"/>
            <p:cNvSpPr>
              <a:spLocks noChangeShapeType="1"/>
            </p:cNvSpPr>
            <p:nvPr/>
          </p:nvSpPr>
          <p:spPr bwMode="auto">
            <a:xfrm>
              <a:off x="3824" y="3071"/>
              <a:ext cx="164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6" name="Text Box 13"/>
            <p:cNvSpPr txBox="1">
              <a:spLocks noChangeArrowheads="1"/>
            </p:cNvSpPr>
            <p:nvPr/>
          </p:nvSpPr>
          <p:spPr bwMode="auto">
            <a:xfrm>
              <a:off x="144" y="278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400">
                  <a:latin typeface="Times New Roman" pitchFamily="18" charset="0"/>
                </a:rPr>
                <a:t> 数据</a:t>
              </a:r>
            </a:p>
          </p:txBody>
        </p:sp>
      </p:grpSp>
      <p:sp>
        <p:nvSpPr>
          <p:cNvPr id="25603" name="Text Box 14"/>
          <p:cNvSpPr txBox="1">
            <a:spLocks noChangeArrowheads="1"/>
          </p:cNvSpPr>
          <p:nvPr/>
        </p:nvSpPr>
        <p:spPr bwMode="auto">
          <a:xfrm>
            <a:off x="34925" y="44450"/>
            <a:ext cx="5730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</a:t>
            </a:r>
            <a:r>
              <a:rPr lang="en-US" altLang="zh-CN" sz="3200">
                <a:latin typeface="Times New Roman" pitchFamily="18" charset="0"/>
              </a:rPr>
              <a:t>b</a:t>
            </a:r>
            <a:r>
              <a:rPr lang="zh-CN" altLang="en-US" sz="3200">
                <a:latin typeface="Times New Roman" pitchFamily="18" charset="0"/>
              </a:rPr>
              <a:t>) 同步式数据输出（写命令）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150" y="520700"/>
            <a:ext cx="8763000" cy="1633538"/>
            <a:chOff x="144" y="941"/>
            <a:chExt cx="5520" cy="1029"/>
          </a:xfrm>
        </p:grpSpPr>
        <p:sp>
          <p:nvSpPr>
            <p:cNvPr id="25702" name="Rectangle 16"/>
            <p:cNvSpPr>
              <a:spLocks noChangeArrowheads="1"/>
            </p:cNvSpPr>
            <p:nvPr/>
          </p:nvSpPr>
          <p:spPr bwMode="auto">
            <a:xfrm>
              <a:off x="1505" y="1768"/>
              <a:ext cx="1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703" name="Line 17"/>
            <p:cNvSpPr>
              <a:spLocks noChangeShapeType="1"/>
            </p:cNvSpPr>
            <p:nvPr/>
          </p:nvSpPr>
          <p:spPr bwMode="auto">
            <a:xfrm>
              <a:off x="2938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" name="Line 18"/>
            <p:cNvSpPr>
              <a:spLocks noChangeShapeType="1"/>
            </p:cNvSpPr>
            <p:nvPr/>
          </p:nvSpPr>
          <p:spPr bwMode="auto">
            <a:xfrm>
              <a:off x="3850" y="1779"/>
              <a:ext cx="2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5" name="Line 19"/>
            <p:cNvSpPr>
              <a:spLocks noChangeShapeType="1"/>
            </p:cNvSpPr>
            <p:nvPr/>
          </p:nvSpPr>
          <p:spPr bwMode="auto">
            <a:xfrm>
              <a:off x="4751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" name="Rectangle 20"/>
            <p:cNvSpPr>
              <a:spLocks noChangeArrowheads="1"/>
            </p:cNvSpPr>
            <p:nvPr/>
          </p:nvSpPr>
          <p:spPr bwMode="auto">
            <a:xfrm>
              <a:off x="2508" y="1008"/>
              <a:ext cx="136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7" name="Line 21"/>
            <p:cNvSpPr>
              <a:spLocks noChangeShapeType="1"/>
            </p:cNvSpPr>
            <p:nvPr/>
          </p:nvSpPr>
          <p:spPr bwMode="auto">
            <a:xfrm>
              <a:off x="4749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8" name="Rectangle 22"/>
            <p:cNvSpPr>
              <a:spLocks noChangeArrowheads="1"/>
            </p:cNvSpPr>
            <p:nvPr/>
          </p:nvSpPr>
          <p:spPr bwMode="auto">
            <a:xfrm>
              <a:off x="2396" y="941"/>
              <a:ext cx="13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总线传输周期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5709" name="Line 23"/>
            <p:cNvSpPr>
              <a:spLocks noChangeShapeType="1"/>
            </p:cNvSpPr>
            <p:nvPr/>
          </p:nvSpPr>
          <p:spPr bwMode="auto">
            <a:xfrm>
              <a:off x="1094" y="1776"/>
              <a:ext cx="2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0" name="Freeform 24"/>
            <p:cNvSpPr>
              <a:spLocks/>
            </p:cNvSpPr>
            <p:nvPr/>
          </p:nvSpPr>
          <p:spPr bwMode="auto">
            <a:xfrm>
              <a:off x="1104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1" name="Freeform 25"/>
            <p:cNvSpPr>
              <a:spLocks/>
            </p:cNvSpPr>
            <p:nvPr/>
          </p:nvSpPr>
          <p:spPr bwMode="auto">
            <a:xfrm>
              <a:off x="2928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2" name="Freeform 26"/>
            <p:cNvSpPr>
              <a:spLocks/>
            </p:cNvSpPr>
            <p:nvPr/>
          </p:nvSpPr>
          <p:spPr bwMode="auto">
            <a:xfrm>
              <a:off x="3840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5713" name="AutoShape 27"/>
            <p:cNvCxnSpPr>
              <a:cxnSpLocks noChangeShapeType="1"/>
            </p:cNvCxnSpPr>
            <p:nvPr/>
          </p:nvCxnSpPr>
          <p:spPr bwMode="auto">
            <a:xfrm flipH="1">
              <a:off x="624" y="172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714" name="Freeform 28"/>
            <p:cNvSpPr>
              <a:spLocks/>
            </p:cNvSpPr>
            <p:nvPr/>
          </p:nvSpPr>
          <p:spPr bwMode="auto">
            <a:xfrm>
              <a:off x="4752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5" name="Freeform 29"/>
            <p:cNvSpPr>
              <a:spLocks/>
            </p:cNvSpPr>
            <p:nvPr/>
          </p:nvSpPr>
          <p:spPr bwMode="auto">
            <a:xfrm>
              <a:off x="2016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6" name="Rectangle 30"/>
            <p:cNvSpPr>
              <a:spLocks noChangeArrowheads="1"/>
            </p:cNvSpPr>
            <p:nvPr/>
          </p:nvSpPr>
          <p:spPr bwMode="auto">
            <a:xfrm>
              <a:off x="2385" y="1768"/>
              <a:ext cx="1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717" name="Rectangle 31"/>
            <p:cNvSpPr>
              <a:spLocks noChangeArrowheads="1"/>
            </p:cNvSpPr>
            <p:nvPr/>
          </p:nvSpPr>
          <p:spPr bwMode="auto">
            <a:xfrm>
              <a:off x="3345" y="1768"/>
              <a:ext cx="1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718" name="Rectangle 32"/>
            <p:cNvSpPr>
              <a:spLocks noChangeArrowheads="1"/>
            </p:cNvSpPr>
            <p:nvPr/>
          </p:nvSpPr>
          <p:spPr bwMode="auto">
            <a:xfrm>
              <a:off x="4224" y="1768"/>
              <a:ext cx="1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719" name="Line 33"/>
            <p:cNvSpPr>
              <a:spLocks noChangeShapeType="1"/>
            </p:cNvSpPr>
            <p:nvPr/>
          </p:nvSpPr>
          <p:spPr bwMode="auto">
            <a:xfrm>
              <a:off x="1104" y="110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0" name="Line 34"/>
            <p:cNvSpPr>
              <a:spLocks noChangeShapeType="1"/>
            </p:cNvSpPr>
            <p:nvPr/>
          </p:nvSpPr>
          <p:spPr bwMode="auto">
            <a:xfrm>
              <a:off x="1103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1" name="Line 35"/>
            <p:cNvSpPr>
              <a:spLocks noChangeShapeType="1"/>
            </p:cNvSpPr>
            <p:nvPr/>
          </p:nvSpPr>
          <p:spPr bwMode="auto">
            <a:xfrm>
              <a:off x="3840" y="110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2" name="Line 36"/>
            <p:cNvSpPr>
              <a:spLocks noChangeShapeType="1"/>
            </p:cNvSpPr>
            <p:nvPr/>
          </p:nvSpPr>
          <p:spPr bwMode="auto">
            <a:xfrm>
              <a:off x="168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3" name="Line 37"/>
            <p:cNvSpPr>
              <a:spLocks noChangeShapeType="1"/>
            </p:cNvSpPr>
            <p:nvPr/>
          </p:nvSpPr>
          <p:spPr bwMode="auto">
            <a:xfrm>
              <a:off x="2016" y="1781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4" name="Line 38"/>
            <p:cNvSpPr>
              <a:spLocks noChangeShapeType="1"/>
            </p:cNvSpPr>
            <p:nvPr/>
          </p:nvSpPr>
          <p:spPr bwMode="auto">
            <a:xfrm>
              <a:off x="2592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5" name="Line 39"/>
            <p:cNvSpPr>
              <a:spLocks noChangeShapeType="1"/>
            </p:cNvSpPr>
            <p:nvPr/>
          </p:nvSpPr>
          <p:spPr bwMode="auto">
            <a:xfrm>
              <a:off x="35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6" name="Line 40"/>
            <p:cNvSpPr>
              <a:spLocks noChangeShapeType="1"/>
            </p:cNvSpPr>
            <p:nvPr/>
          </p:nvSpPr>
          <p:spPr bwMode="auto">
            <a:xfrm>
              <a:off x="44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7" name="Line 41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8" name="Line 42"/>
            <p:cNvSpPr>
              <a:spLocks noChangeShapeType="1"/>
            </p:cNvSpPr>
            <p:nvPr/>
          </p:nvSpPr>
          <p:spPr bwMode="auto">
            <a:xfrm>
              <a:off x="20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9" name="Line 43"/>
            <p:cNvSpPr>
              <a:spLocks noChangeShapeType="1"/>
            </p:cNvSpPr>
            <p:nvPr/>
          </p:nvSpPr>
          <p:spPr bwMode="auto">
            <a:xfrm>
              <a:off x="2928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30" name="Line 44"/>
            <p:cNvSpPr>
              <a:spLocks noChangeShapeType="1"/>
            </p:cNvSpPr>
            <p:nvPr/>
          </p:nvSpPr>
          <p:spPr bwMode="auto">
            <a:xfrm>
              <a:off x="384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31" name="Text Box 45"/>
            <p:cNvSpPr txBox="1"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400" b="0">
                  <a:latin typeface="Times New Roman" pitchFamily="18" charset="0"/>
                </a:rPr>
                <a:t> </a:t>
              </a:r>
              <a:r>
                <a:rPr kumimoji="0" lang="zh-CN" altLang="en-US" sz="2400">
                  <a:latin typeface="Times New Roman" pitchFamily="18" charset="0"/>
                </a:rPr>
                <a:t>时钟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7150" y="2205038"/>
            <a:ext cx="8534400" cy="588962"/>
            <a:chOff x="144" y="2112"/>
            <a:chExt cx="5376" cy="432"/>
          </a:xfrm>
        </p:grpSpPr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624" y="2208"/>
              <a:ext cx="4896" cy="336"/>
              <a:chOff x="672" y="2208"/>
              <a:chExt cx="4725" cy="336"/>
            </a:xfrm>
          </p:grpSpPr>
          <p:sp>
            <p:nvSpPr>
              <p:cNvPr id="25699" name="Line 48"/>
              <p:cNvSpPr>
                <a:spLocks noChangeShapeType="1"/>
              </p:cNvSpPr>
              <p:nvPr/>
            </p:nvSpPr>
            <p:spPr bwMode="auto">
              <a:xfrm>
                <a:off x="4656" y="2375"/>
                <a:ext cx="741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0" name="Line 49"/>
              <p:cNvSpPr>
                <a:spLocks noChangeShapeType="1"/>
              </p:cNvSpPr>
              <p:nvPr/>
            </p:nvSpPr>
            <p:spPr bwMode="auto">
              <a:xfrm>
                <a:off x="672" y="2373"/>
                <a:ext cx="239" cy="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1" name="Freeform 50"/>
              <p:cNvSpPr>
                <a:spLocks/>
              </p:cNvSpPr>
              <p:nvPr/>
            </p:nvSpPr>
            <p:spPr bwMode="auto">
              <a:xfrm>
                <a:off x="912" y="2208"/>
                <a:ext cx="3744" cy="336"/>
              </a:xfrm>
              <a:custGeom>
                <a:avLst/>
                <a:gdLst>
                  <a:gd name="T0" fmla="*/ 1 w 5328"/>
                  <a:gd name="T1" fmla="*/ 0 h 977"/>
                  <a:gd name="T2" fmla="*/ 0 w 5328"/>
                  <a:gd name="T3" fmla="*/ 0 h 977"/>
                  <a:gd name="T4" fmla="*/ 1 w 5328"/>
                  <a:gd name="T5" fmla="*/ 0 h 977"/>
                  <a:gd name="T6" fmla="*/ 4 w 5328"/>
                  <a:gd name="T7" fmla="*/ 0 h 977"/>
                  <a:gd name="T8" fmla="*/ 4 w 5328"/>
                  <a:gd name="T9" fmla="*/ 0 h 977"/>
                  <a:gd name="T10" fmla="*/ 4 w 5328"/>
                  <a:gd name="T11" fmla="*/ 0 h 977"/>
                  <a:gd name="T12" fmla="*/ 1 w 5328"/>
                  <a:gd name="T13" fmla="*/ 0 h 9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28"/>
                  <a:gd name="T22" fmla="*/ 0 h 977"/>
                  <a:gd name="T23" fmla="*/ 5328 w 5328"/>
                  <a:gd name="T24" fmla="*/ 977 h 9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28" h="977">
                    <a:moveTo>
                      <a:pt x="206" y="0"/>
                    </a:moveTo>
                    <a:lnTo>
                      <a:pt x="0" y="486"/>
                    </a:lnTo>
                    <a:lnTo>
                      <a:pt x="196" y="964"/>
                    </a:lnTo>
                    <a:lnTo>
                      <a:pt x="5132" y="977"/>
                    </a:lnTo>
                    <a:lnTo>
                      <a:pt x="5328" y="486"/>
                    </a:lnTo>
                    <a:lnTo>
                      <a:pt x="5126" y="0"/>
                    </a:lnTo>
                    <a:lnTo>
                      <a:pt x="206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98" name="Text Box 51"/>
            <p:cNvSpPr txBox="1">
              <a:spLocks noChangeArrowheads="1"/>
            </p:cNvSpPr>
            <p:nvPr/>
          </p:nvSpPr>
          <p:spPr bwMode="auto">
            <a:xfrm>
              <a:off x="144" y="211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400" b="0">
                  <a:latin typeface="Times New Roman" pitchFamily="18" charset="0"/>
                </a:rPr>
                <a:t> </a:t>
              </a:r>
              <a:r>
                <a:rPr kumimoji="0" lang="zh-CN" altLang="en-US" sz="2400">
                  <a:latin typeface="Times New Roman" pitchFamily="18" charset="0"/>
                </a:rPr>
                <a:t>地址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33350" y="3860800"/>
            <a:ext cx="8382000" cy="719138"/>
            <a:chOff x="192" y="3312"/>
            <a:chExt cx="5280" cy="528"/>
          </a:xfrm>
        </p:grpSpPr>
        <p:sp>
          <p:nvSpPr>
            <p:cNvPr id="25695" name="Freeform 53"/>
            <p:cNvSpPr>
              <a:spLocks/>
            </p:cNvSpPr>
            <p:nvPr/>
          </p:nvSpPr>
          <p:spPr bwMode="auto">
            <a:xfrm>
              <a:off x="624" y="3600"/>
              <a:ext cx="4848" cy="240"/>
            </a:xfrm>
            <a:custGeom>
              <a:avLst/>
              <a:gdLst>
                <a:gd name="T0" fmla="*/ 0 w 4848"/>
                <a:gd name="T1" fmla="*/ 0 h 240"/>
                <a:gd name="T2" fmla="*/ 1152 w 4848"/>
                <a:gd name="T3" fmla="*/ 0 h 240"/>
                <a:gd name="T4" fmla="*/ 1392 w 4848"/>
                <a:gd name="T5" fmla="*/ 240 h 240"/>
                <a:gd name="T6" fmla="*/ 2976 w 4848"/>
                <a:gd name="T7" fmla="*/ 240 h 240"/>
                <a:gd name="T8" fmla="*/ 3216 w 4848"/>
                <a:gd name="T9" fmla="*/ 0 h 240"/>
                <a:gd name="T10" fmla="*/ 4848 w 4848"/>
                <a:gd name="T11" fmla="*/ 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48"/>
                <a:gd name="T19" fmla="*/ 0 h 240"/>
                <a:gd name="T20" fmla="*/ 4848 w 4848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48" h="240">
                  <a:moveTo>
                    <a:pt x="0" y="0"/>
                  </a:moveTo>
                  <a:lnTo>
                    <a:pt x="1152" y="0"/>
                  </a:lnTo>
                  <a:lnTo>
                    <a:pt x="1392" y="240"/>
                  </a:lnTo>
                  <a:lnTo>
                    <a:pt x="2976" y="240"/>
                  </a:lnTo>
                  <a:lnTo>
                    <a:pt x="3216" y="0"/>
                  </a:lnTo>
                  <a:lnTo>
                    <a:pt x="484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6" name="Text Box 54"/>
            <p:cNvSpPr txBox="1">
              <a:spLocks noChangeArrowheads="1"/>
            </p:cNvSpPr>
            <p:nvPr/>
          </p:nvSpPr>
          <p:spPr bwMode="auto">
            <a:xfrm>
              <a:off x="192" y="3312"/>
              <a:ext cx="5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400" b="0">
                  <a:latin typeface="Times New Roman" pitchFamily="18" charset="0"/>
                </a:rPr>
                <a:t>  </a:t>
              </a:r>
              <a:r>
                <a:rPr kumimoji="0" lang="zh-CN" altLang="en-US" sz="2400">
                  <a:latin typeface="Times New Roman" pitchFamily="18" charset="0"/>
                </a:rPr>
                <a:t>写</a:t>
              </a:r>
            </a:p>
            <a:p>
              <a:pPr eaLnBrk="0" hangingPunct="0">
                <a:spcBef>
                  <a:spcPct val="0"/>
                </a:spcBef>
              </a:pPr>
              <a:r>
                <a:rPr kumimoji="0" lang="zh-CN" altLang="en-US" sz="2400">
                  <a:latin typeface="Times New Roman" pitchFamily="18" charset="0"/>
                </a:rPr>
                <a:t>命令</a:t>
              </a: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804863" y="2357438"/>
            <a:ext cx="806450" cy="2224087"/>
            <a:chOff x="615" y="2208"/>
            <a:chExt cx="508" cy="1632"/>
          </a:xfrm>
        </p:grpSpPr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615" y="2208"/>
              <a:ext cx="489" cy="384"/>
              <a:chOff x="615" y="2208"/>
              <a:chExt cx="489" cy="384"/>
            </a:xfrm>
          </p:grpSpPr>
          <p:sp>
            <p:nvSpPr>
              <p:cNvPr id="25690" name="Freeform 57"/>
              <p:cNvSpPr>
                <a:spLocks/>
              </p:cNvSpPr>
              <p:nvPr/>
            </p:nvSpPr>
            <p:spPr bwMode="auto">
              <a:xfrm>
                <a:off x="616" y="2208"/>
                <a:ext cx="437" cy="358"/>
              </a:xfrm>
              <a:custGeom>
                <a:avLst/>
                <a:gdLst>
                  <a:gd name="T0" fmla="*/ 245 w 437"/>
                  <a:gd name="T1" fmla="*/ 167 h 358"/>
                  <a:gd name="T2" fmla="*/ 435 w 437"/>
                  <a:gd name="T3" fmla="*/ 0 h 358"/>
                  <a:gd name="T4" fmla="*/ 0 w 437"/>
                  <a:gd name="T5" fmla="*/ 1 h 358"/>
                  <a:gd name="T6" fmla="*/ 0 w 437"/>
                  <a:gd name="T7" fmla="*/ 358 h 358"/>
                  <a:gd name="T8" fmla="*/ 437 w 437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7"/>
                  <a:gd name="T16" fmla="*/ 0 h 358"/>
                  <a:gd name="T17" fmla="*/ 437 w 437"/>
                  <a:gd name="T18" fmla="*/ 358 h 3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7" h="358">
                    <a:moveTo>
                      <a:pt x="245" y="167"/>
                    </a:moveTo>
                    <a:lnTo>
                      <a:pt x="435" y="0"/>
                    </a:lnTo>
                    <a:lnTo>
                      <a:pt x="0" y="1"/>
                    </a:lnTo>
                    <a:lnTo>
                      <a:pt x="0" y="358"/>
                    </a:lnTo>
                    <a:lnTo>
                      <a:pt x="437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1" name="Line 58"/>
              <p:cNvSpPr>
                <a:spLocks noChangeShapeType="1"/>
              </p:cNvSpPr>
              <p:nvPr/>
            </p:nvSpPr>
            <p:spPr bwMode="auto">
              <a:xfrm rot="2700000">
                <a:off x="946" y="2177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2" name="Line 59"/>
              <p:cNvSpPr>
                <a:spLocks noChangeShapeType="1"/>
              </p:cNvSpPr>
              <p:nvPr/>
            </p:nvSpPr>
            <p:spPr bwMode="auto">
              <a:xfrm rot="8100000">
                <a:off x="944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3" name="Line 60"/>
              <p:cNvSpPr>
                <a:spLocks noChangeShapeType="1"/>
              </p:cNvSpPr>
              <p:nvPr/>
            </p:nvSpPr>
            <p:spPr bwMode="auto">
              <a:xfrm>
                <a:off x="615" y="2208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4" name="Line 61"/>
              <p:cNvSpPr>
                <a:spLocks noChangeShapeType="1"/>
              </p:cNvSpPr>
              <p:nvPr/>
            </p:nvSpPr>
            <p:spPr bwMode="auto">
              <a:xfrm>
                <a:off x="615" y="2544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85" name="Rectangle 62"/>
            <p:cNvSpPr>
              <a:spLocks noChangeArrowheads="1"/>
            </p:cNvSpPr>
            <p:nvPr/>
          </p:nvSpPr>
          <p:spPr bwMode="auto">
            <a:xfrm>
              <a:off x="624" y="2863"/>
              <a:ext cx="480" cy="42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6" name="Line 63"/>
            <p:cNvSpPr>
              <a:spLocks noChangeShapeType="1"/>
            </p:cNvSpPr>
            <p:nvPr/>
          </p:nvSpPr>
          <p:spPr bwMode="auto">
            <a:xfrm>
              <a:off x="624" y="3072"/>
              <a:ext cx="49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624" y="3600"/>
              <a:ext cx="499" cy="240"/>
              <a:chOff x="624" y="3600"/>
              <a:chExt cx="499" cy="384"/>
            </a:xfrm>
          </p:grpSpPr>
          <p:sp>
            <p:nvSpPr>
              <p:cNvPr id="25688" name="Rectangle 65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9" name="Line 66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1581150" y="2357438"/>
            <a:ext cx="723900" cy="2224087"/>
            <a:chOff x="1104" y="2208"/>
            <a:chExt cx="456" cy="1632"/>
          </a:xfrm>
        </p:grpSpPr>
        <p:grpSp>
          <p:nvGrpSpPr>
            <p:cNvPr id="12" name="Group 68"/>
            <p:cNvGrpSpPr>
              <a:grpSpLocks/>
            </p:cNvGrpSpPr>
            <p:nvPr/>
          </p:nvGrpSpPr>
          <p:grpSpPr bwMode="auto">
            <a:xfrm>
              <a:off x="1104" y="3600"/>
              <a:ext cx="456" cy="240"/>
              <a:chOff x="624" y="3600"/>
              <a:chExt cx="499" cy="384"/>
            </a:xfrm>
          </p:grpSpPr>
          <p:sp>
            <p:nvSpPr>
              <p:cNvPr id="25682" name="Rectangle 69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3" name="Line 70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74" name="Line 71"/>
            <p:cNvSpPr>
              <a:spLocks noChangeShapeType="1"/>
            </p:cNvSpPr>
            <p:nvPr/>
          </p:nvSpPr>
          <p:spPr bwMode="auto">
            <a:xfrm>
              <a:off x="1104" y="2208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5" name="Line 72"/>
            <p:cNvSpPr>
              <a:spLocks noChangeShapeType="1"/>
            </p:cNvSpPr>
            <p:nvPr/>
          </p:nvSpPr>
          <p:spPr bwMode="auto">
            <a:xfrm>
              <a:off x="1104" y="2544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6" name="Freeform 73"/>
            <p:cNvSpPr>
              <a:spLocks/>
            </p:cNvSpPr>
            <p:nvPr/>
          </p:nvSpPr>
          <p:spPr bwMode="auto">
            <a:xfrm>
              <a:off x="1104" y="2863"/>
              <a:ext cx="367" cy="422"/>
            </a:xfrm>
            <a:custGeom>
              <a:avLst/>
              <a:gdLst>
                <a:gd name="T0" fmla="*/ 367 w 367"/>
                <a:gd name="T1" fmla="*/ 0 h 384"/>
                <a:gd name="T2" fmla="*/ 0 w 367"/>
                <a:gd name="T3" fmla="*/ 0 h 384"/>
                <a:gd name="T4" fmla="*/ 0 w 367"/>
                <a:gd name="T5" fmla="*/ 2537 h 384"/>
                <a:gd name="T6" fmla="*/ 336 w 367"/>
                <a:gd name="T7" fmla="*/ 2537 h 384"/>
                <a:gd name="T8" fmla="*/ 134 w 367"/>
                <a:gd name="T9" fmla="*/ 1215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7"/>
                <a:gd name="T16" fmla="*/ 0 h 384"/>
                <a:gd name="T17" fmla="*/ 367 w 367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7" h="384">
                  <a:moveTo>
                    <a:pt x="367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336" y="384"/>
                  </a:lnTo>
                  <a:lnTo>
                    <a:pt x="134" y="1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7" name="Line 74"/>
            <p:cNvSpPr>
              <a:spLocks noChangeShapeType="1"/>
            </p:cNvSpPr>
            <p:nvPr/>
          </p:nvSpPr>
          <p:spPr bwMode="auto">
            <a:xfrm>
              <a:off x="1104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8" name="Line 75"/>
            <p:cNvSpPr>
              <a:spLocks noChangeShapeType="1"/>
            </p:cNvSpPr>
            <p:nvPr/>
          </p:nvSpPr>
          <p:spPr bwMode="auto">
            <a:xfrm rot="2700000">
              <a:off x="1345" y="2833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9" name="Line 76"/>
            <p:cNvSpPr>
              <a:spLocks noChangeShapeType="1"/>
            </p:cNvSpPr>
            <p:nvPr/>
          </p:nvSpPr>
          <p:spPr bwMode="auto">
            <a:xfrm rot="8100000">
              <a:off x="1344" y="3017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0" name="Line 77"/>
            <p:cNvSpPr>
              <a:spLocks noChangeShapeType="1"/>
            </p:cNvSpPr>
            <p:nvPr/>
          </p:nvSpPr>
          <p:spPr bwMode="auto">
            <a:xfrm>
              <a:off x="1414" y="3264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1" name="Line 78"/>
            <p:cNvSpPr>
              <a:spLocks noChangeShapeType="1"/>
            </p:cNvSpPr>
            <p:nvPr/>
          </p:nvSpPr>
          <p:spPr bwMode="auto">
            <a:xfrm>
              <a:off x="1414" y="2880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423" name="Line 79"/>
          <p:cNvSpPr>
            <a:spLocks noChangeShapeType="1"/>
          </p:cNvSpPr>
          <p:nvPr/>
        </p:nvSpPr>
        <p:spPr bwMode="auto">
          <a:xfrm>
            <a:off x="2266950" y="1846263"/>
            <a:ext cx="0" cy="316706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2266950" y="2357438"/>
            <a:ext cx="762000" cy="2224087"/>
            <a:chOff x="1536" y="2208"/>
            <a:chExt cx="480" cy="1632"/>
          </a:xfrm>
        </p:grpSpPr>
        <p:sp>
          <p:nvSpPr>
            <p:cNvPr id="25667" name="Line 81"/>
            <p:cNvSpPr>
              <a:spLocks noChangeShapeType="1"/>
            </p:cNvSpPr>
            <p:nvPr/>
          </p:nvSpPr>
          <p:spPr bwMode="auto">
            <a:xfrm>
              <a:off x="1536" y="2208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8" name="Line 82"/>
            <p:cNvSpPr>
              <a:spLocks noChangeShapeType="1"/>
            </p:cNvSpPr>
            <p:nvPr/>
          </p:nvSpPr>
          <p:spPr bwMode="auto">
            <a:xfrm>
              <a:off x="1536" y="254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9" name="Line 83"/>
            <p:cNvSpPr>
              <a:spLocks noChangeShapeType="1"/>
            </p:cNvSpPr>
            <p:nvPr/>
          </p:nvSpPr>
          <p:spPr bwMode="auto">
            <a:xfrm>
              <a:off x="1536" y="2880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0" name="Line 84"/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1" name="Freeform 85"/>
            <p:cNvSpPr>
              <a:spLocks/>
            </p:cNvSpPr>
            <p:nvPr/>
          </p:nvSpPr>
          <p:spPr bwMode="auto">
            <a:xfrm>
              <a:off x="1536" y="3600"/>
              <a:ext cx="480" cy="240"/>
            </a:xfrm>
            <a:custGeom>
              <a:avLst/>
              <a:gdLst>
                <a:gd name="T0" fmla="*/ 0 w 480"/>
                <a:gd name="T1" fmla="*/ 0 h 384"/>
                <a:gd name="T2" fmla="*/ 240 w 480"/>
                <a:gd name="T3" fmla="*/ 0 h 384"/>
                <a:gd name="T4" fmla="*/ 480 w 480"/>
                <a:gd name="T5" fmla="*/ 1 h 384"/>
                <a:gd name="T6" fmla="*/ 0 w 480"/>
                <a:gd name="T7" fmla="*/ 1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0"/>
                  </a:moveTo>
                  <a:lnTo>
                    <a:pt x="24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2" name="Line 86"/>
            <p:cNvSpPr>
              <a:spLocks noChangeShapeType="1"/>
            </p:cNvSpPr>
            <p:nvPr/>
          </p:nvSpPr>
          <p:spPr bwMode="auto">
            <a:xfrm>
              <a:off x="1536" y="3600"/>
              <a:ext cx="26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431" name="Line 87"/>
          <p:cNvSpPr>
            <a:spLocks noChangeShapeType="1"/>
          </p:cNvSpPr>
          <p:nvPr/>
        </p:nvSpPr>
        <p:spPr bwMode="auto">
          <a:xfrm>
            <a:off x="2647950" y="4318000"/>
            <a:ext cx="381000" cy="327025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32" name="Line 88"/>
          <p:cNvSpPr>
            <a:spLocks noChangeShapeType="1"/>
          </p:cNvSpPr>
          <p:nvPr/>
        </p:nvSpPr>
        <p:spPr bwMode="auto">
          <a:xfrm>
            <a:off x="3028950" y="1846263"/>
            <a:ext cx="0" cy="30956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3028950" y="2357438"/>
            <a:ext cx="1447800" cy="2224087"/>
            <a:chOff x="2016" y="2208"/>
            <a:chExt cx="912" cy="1632"/>
          </a:xfrm>
        </p:grpSpPr>
        <p:sp>
          <p:nvSpPr>
            <p:cNvPr id="25662" name="Line 90"/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3" name="Line 91"/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4" name="Line 92"/>
            <p:cNvSpPr>
              <a:spLocks noChangeShapeType="1"/>
            </p:cNvSpPr>
            <p:nvPr/>
          </p:nvSpPr>
          <p:spPr bwMode="auto">
            <a:xfrm>
              <a:off x="2016" y="288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5" name="Line 93"/>
            <p:cNvSpPr>
              <a:spLocks noChangeShapeType="1"/>
            </p:cNvSpPr>
            <p:nvPr/>
          </p:nvSpPr>
          <p:spPr bwMode="auto">
            <a:xfrm>
              <a:off x="2016" y="326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6" name="Line 94"/>
            <p:cNvSpPr>
              <a:spLocks noChangeShapeType="1"/>
            </p:cNvSpPr>
            <p:nvPr/>
          </p:nvSpPr>
          <p:spPr bwMode="auto">
            <a:xfrm>
              <a:off x="2016" y="384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95"/>
          <p:cNvGrpSpPr>
            <a:grpSpLocks/>
          </p:cNvGrpSpPr>
          <p:nvPr/>
        </p:nvGrpSpPr>
        <p:grpSpPr bwMode="auto">
          <a:xfrm>
            <a:off x="4476750" y="2357438"/>
            <a:ext cx="1143000" cy="2224087"/>
            <a:chOff x="2928" y="2208"/>
            <a:chExt cx="720" cy="1632"/>
          </a:xfrm>
        </p:grpSpPr>
        <p:sp>
          <p:nvSpPr>
            <p:cNvPr id="25657" name="Line 96"/>
            <p:cNvSpPr>
              <a:spLocks noChangeShapeType="1"/>
            </p:cNvSpPr>
            <p:nvPr/>
          </p:nvSpPr>
          <p:spPr bwMode="auto">
            <a:xfrm>
              <a:off x="2928" y="288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8" name="Line 97"/>
            <p:cNvSpPr>
              <a:spLocks noChangeShapeType="1"/>
            </p:cNvSpPr>
            <p:nvPr/>
          </p:nvSpPr>
          <p:spPr bwMode="auto">
            <a:xfrm>
              <a:off x="2928" y="326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9" name="Line 98"/>
            <p:cNvSpPr>
              <a:spLocks noChangeShapeType="1"/>
            </p:cNvSpPr>
            <p:nvPr/>
          </p:nvSpPr>
          <p:spPr bwMode="auto">
            <a:xfrm>
              <a:off x="2928" y="384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0" name="Line 99"/>
            <p:cNvSpPr>
              <a:spLocks noChangeShapeType="1"/>
            </p:cNvSpPr>
            <p:nvPr/>
          </p:nvSpPr>
          <p:spPr bwMode="auto">
            <a:xfrm>
              <a:off x="2928" y="2208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1" name="Line 100"/>
            <p:cNvSpPr>
              <a:spLocks noChangeShapeType="1"/>
            </p:cNvSpPr>
            <p:nvPr/>
          </p:nvSpPr>
          <p:spPr bwMode="auto">
            <a:xfrm>
              <a:off x="2928" y="254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101"/>
          <p:cNvGrpSpPr>
            <a:grpSpLocks/>
          </p:cNvGrpSpPr>
          <p:nvPr/>
        </p:nvGrpSpPr>
        <p:grpSpPr bwMode="auto">
          <a:xfrm>
            <a:off x="5467350" y="3214688"/>
            <a:ext cx="466725" cy="1370012"/>
            <a:chOff x="3552" y="2855"/>
            <a:chExt cx="294" cy="1005"/>
          </a:xfrm>
        </p:grpSpPr>
        <p:sp>
          <p:nvSpPr>
            <p:cNvPr id="25655" name="Freeform 102"/>
            <p:cNvSpPr>
              <a:spLocks/>
            </p:cNvSpPr>
            <p:nvPr/>
          </p:nvSpPr>
          <p:spPr bwMode="auto">
            <a:xfrm>
              <a:off x="3600" y="2855"/>
              <a:ext cx="245" cy="429"/>
            </a:xfrm>
            <a:custGeom>
              <a:avLst/>
              <a:gdLst>
                <a:gd name="T0" fmla="*/ 0 w 245"/>
                <a:gd name="T1" fmla="*/ 0 h 429"/>
                <a:gd name="T2" fmla="*/ 245 w 245"/>
                <a:gd name="T3" fmla="*/ 0 h 429"/>
                <a:gd name="T4" fmla="*/ 233 w 245"/>
                <a:gd name="T5" fmla="*/ 429 h 429"/>
                <a:gd name="T6" fmla="*/ 25 w 245"/>
                <a:gd name="T7" fmla="*/ 429 h 429"/>
                <a:gd name="T8" fmla="*/ 237 w 245"/>
                <a:gd name="T9" fmla="*/ 202 h 429"/>
                <a:gd name="T10" fmla="*/ 0 w 245"/>
                <a:gd name="T11" fmla="*/ 0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29"/>
                <a:gd name="T20" fmla="*/ 245 w 245"/>
                <a:gd name="T21" fmla="*/ 429 h 4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29">
                  <a:moveTo>
                    <a:pt x="0" y="0"/>
                  </a:moveTo>
                  <a:lnTo>
                    <a:pt x="245" y="0"/>
                  </a:lnTo>
                  <a:lnTo>
                    <a:pt x="233" y="429"/>
                  </a:lnTo>
                  <a:lnTo>
                    <a:pt x="25" y="429"/>
                  </a:lnTo>
                  <a:lnTo>
                    <a:pt x="237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6" name="Freeform 103"/>
            <p:cNvSpPr>
              <a:spLocks/>
            </p:cNvSpPr>
            <p:nvPr/>
          </p:nvSpPr>
          <p:spPr bwMode="auto">
            <a:xfrm>
              <a:off x="3552" y="3591"/>
              <a:ext cx="294" cy="269"/>
            </a:xfrm>
            <a:custGeom>
              <a:avLst/>
              <a:gdLst>
                <a:gd name="T0" fmla="*/ 282 w 294"/>
                <a:gd name="T1" fmla="*/ 0 h 269"/>
                <a:gd name="T2" fmla="*/ 0 w 294"/>
                <a:gd name="T3" fmla="*/ 269 h 269"/>
                <a:gd name="T4" fmla="*/ 294 w 294"/>
                <a:gd name="T5" fmla="*/ 269 h 269"/>
                <a:gd name="T6" fmla="*/ 0 60000 65536"/>
                <a:gd name="T7" fmla="*/ 0 60000 65536"/>
                <a:gd name="T8" fmla="*/ 0 60000 65536"/>
                <a:gd name="T9" fmla="*/ 0 w 294"/>
                <a:gd name="T10" fmla="*/ 0 h 269"/>
                <a:gd name="T11" fmla="*/ 294 w 294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" h="269">
                  <a:moveTo>
                    <a:pt x="282" y="0"/>
                  </a:moveTo>
                  <a:lnTo>
                    <a:pt x="0" y="269"/>
                  </a:lnTo>
                  <a:lnTo>
                    <a:pt x="294" y="26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04"/>
          <p:cNvGrpSpPr>
            <a:grpSpLocks/>
          </p:cNvGrpSpPr>
          <p:nvPr/>
        </p:nvGrpSpPr>
        <p:grpSpPr bwMode="auto">
          <a:xfrm>
            <a:off x="5543550" y="2357438"/>
            <a:ext cx="454025" cy="2224087"/>
            <a:chOff x="3600" y="2208"/>
            <a:chExt cx="286" cy="1632"/>
          </a:xfrm>
        </p:grpSpPr>
        <p:sp>
          <p:nvSpPr>
            <p:cNvPr id="25650" name="Line 105"/>
            <p:cNvSpPr>
              <a:spLocks noChangeShapeType="1"/>
            </p:cNvSpPr>
            <p:nvPr/>
          </p:nvSpPr>
          <p:spPr bwMode="auto">
            <a:xfrm>
              <a:off x="3646" y="2208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1" name="Line 106"/>
            <p:cNvSpPr>
              <a:spLocks noChangeShapeType="1"/>
            </p:cNvSpPr>
            <p:nvPr/>
          </p:nvSpPr>
          <p:spPr bwMode="auto">
            <a:xfrm>
              <a:off x="3646" y="2544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2" name="Line 107"/>
            <p:cNvSpPr>
              <a:spLocks noChangeShapeType="1"/>
            </p:cNvSpPr>
            <p:nvPr/>
          </p:nvSpPr>
          <p:spPr bwMode="auto">
            <a:xfrm rot="8100000">
              <a:off x="3742" y="2832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3" name="Line 108"/>
            <p:cNvSpPr>
              <a:spLocks noChangeShapeType="1"/>
            </p:cNvSpPr>
            <p:nvPr/>
          </p:nvSpPr>
          <p:spPr bwMode="auto">
            <a:xfrm rot="2700000">
              <a:off x="3743" y="302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4" name="Line 109"/>
            <p:cNvSpPr>
              <a:spLocks noChangeShapeType="1"/>
            </p:cNvSpPr>
            <p:nvPr/>
          </p:nvSpPr>
          <p:spPr bwMode="auto">
            <a:xfrm rot="5400000">
              <a:off x="3600" y="3600"/>
              <a:ext cx="24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5922963" y="2357438"/>
            <a:ext cx="1220787" cy="2257425"/>
            <a:chOff x="3840" y="2208"/>
            <a:chExt cx="769" cy="1657"/>
          </a:xfrm>
        </p:grpSpPr>
        <p:sp>
          <p:nvSpPr>
            <p:cNvPr id="25644" name="Line 111"/>
            <p:cNvSpPr>
              <a:spLocks noChangeShapeType="1"/>
            </p:cNvSpPr>
            <p:nvPr/>
          </p:nvSpPr>
          <p:spPr bwMode="auto">
            <a:xfrm>
              <a:off x="3840" y="2208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5" name="Line 112"/>
            <p:cNvSpPr>
              <a:spLocks noChangeShapeType="1"/>
            </p:cNvSpPr>
            <p:nvPr/>
          </p:nvSpPr>
          <p:spPr bwMode="auto">
            <a:xfrm>
              <a:off x="3840" y="3600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6" name="Rectangle 113"/>
            <p:cNvSpPr>
              <a:spLocks noChangeArrowheads="1"/>
            </p:cNvSpPr>
            <p:nvPr/>
          </p:nvSpPr>
          <p:spPr bwMode="auto">
            <a:xfrm>
              <a:off x="3840" y="2854"/>
              <a:ext cx="768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7" name="Rectangle 114"/>
            <p:cNvSpPr>
              <a:spLocks noChangeArrowheads="1"/>
            </p:cNvSpPr>
            <p:nvPr/>
          </p:nvSpPr>
          <p:spPr bwMode="auto">
            <a:xfrm>
              <a:off x="3840" y="3600"/>
              <a:ext cx="769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8" name="Line 115"/>
            <p:cNvSpPr>
              <a:spLocks noChangeShapeType="1"/>
            </p:cNvSpPr>
            <p:nvPr/>
          </p:nvSpPr>
          <p:spPr bwMode="auto">
            <a:xfrm>
              <a:off x="3840" y="2544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9" name="Line 116"/>
            <p:cNvSpPr>
              <a:spLocks noChangeShapeType="1"/>
            </p:cNvSpPr>
            <p:nvPr/>
          </p:nvSpPr>
          <p:spPr bwMode="auto">
            <a:xfrm>
              <a:off x="3840" y="3072"/>
              <a:ext cx="7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117"/>
          <p:cNvGrpSpPr>
            <a:grpSpLocks/>
          </p:cNvGrpSpPr>
          <p:nvPr/>
        </p:nvGrpSpPr>
        <p:grpSpPr bwMode="auto">
          <a:xfrm>
            <a:off x="7040563" y="2281238"/>
            <a:ext cx="407987" cy="2322512"/>
            <a:chOff x="4543" y="2160"/>
            <a:chExt cx="257" cy="1705"/>
          </a:xfrm>
        </p:grpSpPr>
        <p:sp>
          <p:nvSpPr>
            <p:cNvPr id="25635" name="Line 118"/>
            <p:cNvSpPr>
              <a:spLocks noChangeShapeType="1"/>
            </p:cNvSpPr>
            <p:nvPr/>
          </p:nvSpPr>
          <p:spPr bwMode="auto">
            <a:xfrm>
              <a:off x="4543" y="2208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6" name="Freeform 119"/>
            <p:cNvSpPr>
              <a:spLocks/>
            </p:cNvSpPr>
            <p:nvPr/>
          </p:nvSpPr>
          <p:spPr bwMode="auto">
            <a:xfrm>
              <a:off x="4559" y="2197"/>
              <a:ext cx="208" cy="347"/>
            </a:xfrm>
            <a:custGeom>
              <a:avLst/>
              <a:gdLst>
                <a:gd name="T0" fmla="*/ 37 w 208"/>
                <a:gd name="T1" fmla="*/ 0 h 393"/>
                <a:gd name="T2" fmla="*/ 196 w 208"/>
                <a:gd name="T3" fmla="*/ 0 h 393"/>
                <a:gd name="T4" fmla="*/ 196 w 208"/>
                <a:gd name="T5" fmla="*/ 32 h 393"/>
                <a:gd name="T6" fmla="*/ 0 w 208"/>
                <a:gd name="T7" fmla="*/ 32 h 393"/>
                <a:gd name="T8" fmla="*/ 208 w 208"/>
                <a:gd name="T9" fmla="*/ 17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393"/>
                <a:gd name="T17" fmla="*/ 208 w 208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393">
                  <a:moveTo>
                    <a:pt x="37" y="0"/>
                  </a:moveTo>
                  <a:lnTo>
                    <a:pt x="196" y="0"/>
                  </a:lnTo>
                  <a:lnTo>
                    <a:pt x="196" y="393"/>
                  </a:lnTo>
                  <a:lnTo>
                    <a:pt x="0" y="393"/>
                  </a:lnTo>
                  <a:lnTo>
                    <a:pt x="208" y="20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7" name="Rectangle 120"/>
            <p:cNvSpPr>
              <a:spLocks noChangeArrowheads="1"/>
            </p:cNvSpPr>
            <p:nvPr/>
          </p:nvSpPr>
          <p:spPr bwMode="auto">
            <a:xfrm>
              <a:off x="4608" y="2854"/>
              <a:ext cx="144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Line 121"/>
            <p:cNvSpPr>
              <a:spLocks noChangeShapeType="1"/>
            </p:cNvSpPr>
            <p:nvPr/>
          </p:nvSpPr>
          <p:spPr bwMode="auto">
            <a:xfrm>
              <a:off x="4608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9" name="Line 122"/>
            <p:cNvSpPr>
              <a:spLocks noChangeShapeType="1"/>
            </p:cNvSpPr>
            <p:nvPr/>
          </p:nvSpPr>
          <p:spPr bwMode="auto">
            <a:xfrm>
              <a:off x="4608" y="3600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0" name="Rectangle 123"/>
            <p:cNvSpPr>
              <a:spLocks noChangeArrowheads="1"/>
            </p:cNvSpPr>
            <p:nvPr/>
          </p:nvSpPr>
          <p:spPr bwMode="auto">
            <a:xfrm>
              <a:off x="4608" y="3600"/>
              <a:ext cx="144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1" name="Line 124"/>
            <p:cNvSpPr>
              <a:spLocks noChangeShapeType="1"/>
            </p:cNvSpPr>
            <p:nvPr/>
          </p:nvSpPr>
          <p:spPr bwMode="auto">
            <a:xfrm rot="2700000">
              <a:off x="4680" y="2328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2" name="Line 125"/>
            <p:cNvSpPr>
              <a:spLocks noChangeShapeType="1"/>
            </p:cNvSpPr>
            <p:nvPr/>
          </p:nvSpPr>
          <p:spPr bwMode="auto">
            <a:xfrm rot="8100000">
              <a:off x="4656" y="2160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3" name="Line 126"/>
            <p:cNvSpPr>
              <a:spLocks noChangeShapeType="1"/>
            </p:cNvSpPr>
            <p:nvPr/>
          </p:nvSpPr>
          <p:spPr bwMode="auto">
            <a:xfrm>
              <a:off x="4560" y="2544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27"/>
          <p:cNvGrpSpPr>
            <a:grpSpLocks/>
          </p:cNvGrpSpPr>
          <p:nvPr/>
        </p:nvGrpSpPr>
        <p:grpSpPr bwMode="auto">
          <a:xfrm>
            <a:off x="7372350" y="2357438"/>
            <a:ext cx="1447800" cy="2254250"/>
            <a:chOff x="4752" y="2208"/>
            <a:chExt cx="912" cy="1654"/>
          </a:xfrm>
        </p:grpSpPr>
        <p:sp>
          <p:nvSpPr>
            <p:cNvPr id="25625" name="Rectangle 128"/>
            <p:cNvSpPr>
              <a:spLocks noChangeArrowheads="1"/>
            </p:cNvSpPr>
            <p:nvPr/>
          </p:nvSpPr>
          <p:spPr bwMode="auto">
            <a:xfrm>
              <a:off x="4752" y="2233"/>
              <a:ext cx="909" cy="311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129"/>
            <p:cNvSpPr>
              <a:spLocks noChangeShapeType="1"/>
            </p:cNvSpPr>
            <p:nvPr/>
          </p:nvSpPr>
          <p:spPr bwMode="auto">
            <a:xfrm>
              <a:off x="53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7" name="Line 130"/>
            <p:cNvSpPr>
              <a:spLocks noChangeShapeType="1"/>
            </p:cNvSpPr>
            <p:nvPr/>
          </p:nvSpPr>
          <p:spPr bwMode="auto">
            <a:xfrm>
              <a:off x="5376" y="30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Line 131"/>
            <p:cNvSpPr>
              <a:spLocks noChangeShapeType="1"/>
            </p:cNvSpPr>
            <p:nvPr/>
          </p:nvSpPr>
          <p:spPr bwMode="auto">
            <a:xfrm>
              <a:off x="5424" y="237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9" name="Line 132"/>
            <p:cNvSpPr>
              <a:spLocks noChangeShapeType="1"/>
            </p:cNvSpPr>
            <p:nvPr/>
          </p:nvSpPr>
          <p:spPr bwMode="auto">
            <a:xfrm>
              <a:off x="4752" y="2544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0" name="Line 133"/>
            <p:cNvSpPr>
              <a:spLocks noChangeShapeType="1"/>
            </p:cNvSpPr>
            <p:nvPr/>
          </p:nvSpPr>
          <p:spPr bwMode="auto">
            <a:xfrm>
              <a:off x="4752" y="2208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1" name="Line 134"/>
            <p:cNvSpPr>
              <a:spLocks noChangeShapeType="1"/>
            </p:cNvSpPr>
            <p:nvPr/>
          </p:nvSpPr>
          <p:spPr bwMode="auto">
            <a:xfrm>
              <a:off x="4752" y="3072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2" name="Line 135"/>
            <p:cNvSpPr>
              <a:spLocks noChangeShapeType="1"/>
            </p:cNvSpPr>
            <p:nvPr/>
          </p:nvSpPr>
          <p:spPr bwMode="auto">
            <a:xfrm>
              <a:off x="4752" y="3600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3" name="Rectangle 136"/>
            <p:cNvSpPr>
              <a:spLocks noChangeArrowheads="1"/>
            </p:cNvSpPr>
            <p:nvPr/>
          </p:nvSpPr>
          <p:spPr bwMode="auto">
            <a:xfrm>
              <a:off x="4752" y="2854"/>
              <a:ext cx="909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Rectangle 137"/>
            <p:cNvSpPr>
              <a:spLocks noChangeArrowheads="1"/>
            </p:cNvSpPr>
            <p:nvPr/>
          </p:nvSpPr>
          <p:spPr bwMode="auto">
            <a:xfrm>
              <a:off x="4752" y="3622"/>
              <a:ext cx="909" cy="2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82" name="Line 138"/>
          <p:cNvSpPr>
            <a:spLocks noChangeShapeType="1"/>
          </p:cNvSpPr>
          <p:nvPr/>
        </p:nvSpPr>
        <p:spPr bwMode="auto">
          <a:xfrm>
            <a:off x="1581150" y="1846263"/>
            <a:ext cx="0" cy="316706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83" name="Line 139"/>
          <p:cNvSpPr>
            <a:spLocks noChangeShapeType="1"/>
          </p:cNvSpPr>
          <p:nvPr/>
        </p:nvSpPr>
        <p:spPr bwMode="auto">
          <a:xfrm>
            <a:off x="5924550" y="1846263"/>
            <a:ext cx="0" cy="30956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84" name="Rectangle 1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60439" name="Text Box 10"/>
          <p:cNvSpPr txBox="1">
            <a:spLocks noChangeArrowheads="1"/>
          </p:cNvSpPr>
          <p:nvPr/>
        </p:nvSpPr>
        <p:spPr bwMode="auto">
          <a:xfrm>
            <a:off x="0" y="5084763"/>
            <a:ext cx="9144000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600">
                <a:solidFill>
                  <a:srgbClr val="FFFF00"/>
                </a:solidFill>
                <a:latin typeface="Times New Roman" pitchFamily="18" charset="0"/>
              </a:rPr>
              <a:t> T1 </a:t>
            </a:r>
            <a:r>
              <a:rPr lang="en-US" altLang="zh-CN" sz="2600">
                <a:latin typeface="Times New Roman" pitchFamily="18" charset="0"/>
              </a:rPr>
              <a:t>  </a:t>
            </a:r>
            <a:r>
              <a:rPr lang="zh-CN" altLang="en-US" sz="2600">
                <a:latin typeface="Times New Roman" pitchFamily="18" charset="0"/>
              </a:rPr>
              <a:t>主模块发地址         </a:t>
            </a:r>
            <a:r>
              <a:rPr lang="en-US" altLang="zh-CN" sz="2600">
                <a:solidFill>
                  <a:srgbClr val="FFFF00"/>
                </a:solidFill>
                <a:latin typeface="Times New Roman" pitchFamily="18" charset="0"/>
              </a:rPr>
              <a:t>T1.5</a:t>
            </a:r>
            <a:r>
              <a:rPr lang="en-US" altLang="zh-CN" sz="2600">
                <a:latin typeface="Times New Roman" pitchFamily="18" charset="0"/>
              </a:rPr>
              <a:t> </a:t>
            </a:r>
            <a:r>
              <a:rPr lang="zh-CN" altLang="en-US" sz="2600">
                <a:latin typeface="Times New Roman" pitchFamily="18" charset="0"/>
              </a:rPr>
              <a:t>主模块提供数据  </a:t>
            </a:r>
            <a:endParaRPr lang="en-US" altLang="zh-CN" sz="26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600">
                <a:solidFill>
                  <a:srgbClr val="FFFF00"/>
                </a:solidFill>
                <a:latin typeface="Times New Roman" pitchFamily="18" charset="0"/>
              </a:rPr>
              <a:t> T2</a:t>
            </a:r>
            <a:r>
              <a:rPr lang="en-US" altLang="zh-CN" sz="2600">
                <a:latin typeface="Times New Roman" pitchFamily="18" charset="0"/>
              </a:rPr>
              <a:t>  </a:t>
            </a:r>
            <a:r>
              <a:rPr lang="zh-CN" altLang="en-US" sz="2600">
                <a:latin typeface="Times New Roman" pitchFamily="18" charset="0"/>
              </a:rPr>
              <a:t>主模块发写命令，从模块接到命令后，必须在规定时间内   </a:t>
            </a:r>
            <a:endParaRPr lang="en-US" altLang="zh-CN" sz="26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600">
                <a:latin typeface="Times New Roman" pitchFamily="18" charset="0"/>
              </a:rPr>
              <a:t>        </a:t>
            </a:r>
            <a:r>
              <a:rPr lang="zh-CN" altLang="en-US" sz="2600">
                <a:latin typeface="Times New Roman" pitchFamily="18" charset="0"/>
              </a:rPr>
              <a:t>将数据总线上的数据写到地址总线所指明的单元中</a:t>
            </a:r>
            <a:endParaRPr lang="en-US" altLang="zh-CN" sz="26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600">
                <a:latin typeface="Times New Roman" pitchFamily="18" charset="0"/>
              </a:rPr>
              <a:t> </a:t>
            </a:r>
            <a:r>
              <a:rPr lang="en-US" altLang="zh-CN" sz="2600">
                <a:solidFill>
                  <a:srgbClr val="FFFF00"/>
                </a:solidFill>
                <a:latin typeface="Times New Roman" pitchFamily="18" charset="0"/>
              </a:rPr>
              <a:t>T4</a:t>
            </a:r>
            <a:r>
              <a:rPr lang="en-US" altLang="zh-CN" sz="2600">
                <a:latin typeface="Times New Roman" pitchFamily="18" charset="0"/>
              </a:rPr>
              <a:t>   </a:t>
            </a:r>
            <a:r>
              <a:rPr lang="zh-CN" altLang="en-US" sz="2600">
                <a:latin typeface="Times New Roman" pitchFamily="18" charset="0"/>
              </a:rPr>
              <a:t>主模块撤销写命令和数据等信号</a:t>
            </a:r>
          </a:p>
        </p:txBody>
      </p:sp>
      <p:sp>
        <p:nvSpPr>
          <p:cNvPr id="142" name="灯片编号占位符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6A70B-C979-443A-9F07-B79C6B5D8A7E}" type="slidenum">
              <a:rPr lang="zh-CN" altLang="en-US" smtClean="0"/>
              <a:pPr>
                <a:defRPr/>
              </a:pPr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8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8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8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23" grpId="0" animBg="1"/>
      <p:bldP spid="185431" grpId="0" animBg="1"/>
      <p:bldP spid="185432" grpId="0" animBg="1"/>
      <p:bldP spid="185482" grpId="0" animBg="1"/>
      <p:bldP spid="185483" grpId="0" animBg="1"/>
      <p:bldP spid="604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81B85-B027-45A0-8FC5-86CF55EE52D4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42913" y="1125538"/>
            <a:ext cx="8091487" cy="5108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0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优点：</a:t>
            </a: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规定明确、统一，</a:t>
            </a:r>
            <a:endParaRPr lang="en-US" altLang="zh-CN" sz="300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30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模块间的配合简单，步调一致。        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0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zh-CN" altLang="en-US" sz="3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对所有模块有严格的时限要求，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        故缺乏灵活性。</a:t>
            </a:r>
            <a:endParaRPr lang="en-US" altLang="zh-CN" sz="300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300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      在同步方式中，时钟频率必须能适应在总线上最长的延迟和最慢的接口的需要。</a:t>
            </a:r>
            <a:endParaRPr lang="en-US" altLang="zh-CN" sz="300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        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同步通信一般用于总线长度较短、各部件存取时间比较一致的场合。</a:t>
            </a:r>
            <a:endParaRPr lang="en-US" altLang="zh-CN" sz="300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      </a:t>
            </a:r>
            <a:endParaRPr lang="zh-CN" altLang="en-US" sz="300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468313" y="411163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(1) 同步式通信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685800" y="423863"/>
            <a:ext cx="269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</a:t>
            </a:r>
            <a:r>
              <a:rPr lang="en-US" altLang="zh-CN" sz="3600">
                <a:latin typeface="Times New Roman" pitchFamily="18" charset="0"/>
              </a:rPr>
              <a:t>2</a:t>
            </a:r>
            <a:r>
              <a:rPr lang="zh-CN" altLang="en-US" sz="3600">
                <a:latin typeface="Times New Roman" pitchFamily="18" charset="0"/>
              </a:rPr>
              <a:t>) 异步通信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27652" name="AutoShape 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FA9E9-4756-4D72-AE50-C4C981386BB4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2470" name="矩形 57"/>
          <p:cNvSpPr>
            <a:spLocks noChangeArrowheads="1"/>
          </p:cNvSpPr>
          <p:nvPr/>
        </p:nvSpPr>
        <p:spPr bwMode="auto">
          <a:xfrm>
            <a:off x="144463" y="1412875"/>
            <a:ext cx="88201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特点： </a:t>
            </a:r>
            <a:r>
              <a:rPr lang="zh-CN" altLang="en-US" sz="2800">
                <a:latin typeface="楷体" pitchFamily="49" charset="-122"/>
                <a:ea typeface="楷体_GB2312" pitchFamily="49" charset="-122"/>
              </a:rPr>
              <a:t>无统一时钟和固定的时间标准，采用</a:t>
            </a:r>
            <a:r>
              <a:rPr lang="zh-CN" altLang="en-US" sz="2800">
                <a:solidFill>
                  <a:srgbClr val="FFFF00"/>
                </a:solidFill>
                <a:latin typeface="楷体" pitchFamily="49" charset="-122"/>
                <a:ea typeface="楷体_GB2312" pitchFamily="49" charset="-122"/>
              </a:rPr>
              <a:t>应答方式（握手方式）</a:t>
            </a:r>
            <a:r>
              <a:rPr lang="zh-CN" altLang="en-US" sz="2800">
                <a:latin typeface="楷体" pitchFamily="49" charset="-122"/>
                <a:ea typeface="楷体_GB2312" pitchFamily="49" charset="-122"/>
              </a:rPr>
              <a:t>进行同步控制，以实现不同速度间的数据传送。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过程：</a:t>
            </a:r>
            <a:endParaRPr lang="en-US" altLang="zh-CN" sz="280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主、从模块之间增加两条应答线（握手信号线 </a:t>
            </a:r>
            <a:r>
              <a:rPr lang="en-US" altLang="zh-CN" sz="2800">
                <a:solidFill>
                  <a:srgbClr val="FFFF00"/>
                </a:solidFill>
                <a:latin typeface="楷体" pitchFamily="49" charset="-122"/>
                <a:ea typeface="楷体_GB2312" pitchFamily="49" charset="-122"/>
              </a:rPr>
              <a:t>handshaking </a:t>
            </a: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80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分类：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不互锁、半互锁、全互锁</a:t>
            </a:r>
            <a:endParaRPr lang="zh-CN" altLang="en-US" sz="280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71" name="Rectangle 14"/>
          <p:cNvSpPr>
            <a:spLocks noChangeArrowheads="1"/>
          </p:cNvSpPr>
          <p:nvPr/>
        </p:nvSpPr>
        <p:spPr bwMode="ltGray">
          <a:xfrm>
            <a:off x="1698625" y="3357563"/>
            <a:ext cx="3810000" cy="935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  <a:ea typeface="仿宋_GB2312" pitchFamily="49" charset="-122"/>
              </a:rPr>
              <a:t>主模块                从模块</a:t>
            </a:r>
          </a:p>
        </p:txBody>
      </p:sp>
      <p:sp>
        <p:nvSpPr>
          <p:cNvPr id="62472" name="Line 15"/>
          <p:cNvSpPr>
            <a:spLocks noChangeShapeType="1"/>
          </p:cNvSpPr>
          <p:nvPr/>
        </p:nvSpPr>
        <p:spPr bwMode="ltGray">
          <a:xfrm>
            <a:off x="2755900" y="3716338"/>
            <a:ext cx="1152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3" name="Line 16"/>
          <p:cNvSpPr>
            <a:spLocks noChangeShapeType="1"/>
          </p:cNvSpPr>
          <p:nvPr/>
        </p:nvSpPr>
        <p:spPr bwMode="ltGray">
          <a:xfrm flipH="1">
            <a:off x="2755900" y="3860800"/>
            <a:ext cx="1152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4" name="Rectangle 17"/>
          <p:cNvSpPr>
            <a:spLocks noChangeArrowheads="1"/>
          </p:cNvSpPr>
          <p:nvPr/>
        </p:nvSpPr>
        <p:spPr bwMode="ltGray">
          <a:xfrm>
            <a:off x="2755900" y="3357563"/>
            <a:ext cx="1152525" cy="358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000">
                <a:latin typeface="Times New Roman" pitchFamily="18" charset="0"/>
                <a:ea typeface="仿宋_GB2312" pitchFamily="49" charset="-122"/>
              </a:rPr>
              <a:t>请求</a:t>
            </a:r>
          </a:p>
        </p:txBody>
      </p:sp>
      <p:sp>
        <p:nvSpPr>
          <p:cNvPr id="62475" name="Rectangle 18"/>
          <p:cNvSpPr>
            <a:spLocks noChangeArrowheads="1"/>
          </p:cNvSpPr>
          <p:nvPr/>
        </p:nvSpPr>
        <p:spPr bwMode="ltGray">
          <a:xfrm>
            <a:off x="2755900" y="3860800"/>
            <a:ext cx="1152525" cy="431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000">
                <a:latin typeface="Times New Roman" pitchFamily="18" charset="0"/>
                <a:ea typeface="仿宋_GB2312" pitchFamily="49" charset="-122"/>
              </a:rPr>
              <a:t>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2" grpId="0" animBg="1"/>
      <p:bldP spid="62473" grpId="0" animBg="1"/>
      <p:bldP spid="62474" grpId="0"/>
      <p:bldP spid="624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93725" y="228600"/>
            <a:ext cx="6354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三、总线结构的计算机举例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176338" y="1068388"/>
            <a:ext cx="636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面向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的双总线结构框图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762000" y="2341563"/>
            <a:ext cx="1854200" cy="112553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0" anchor="ctr" anchorCtr="1"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中央处理器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en-US" altLang="zh-CN" sz="2400">
                <a:latin typeface="Times New Roman" pitchFamily="18" charset="0"/>
              </a:rPr>
              <a:t>CPU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51125" y="2276475"/>
            <a:ext cx="5715000" cy="609600"/>
            <a:chOff x="1670" y="1410"/>
            <a:chExt cx="3600" cy="384"/>
          </a:xfrm>
        </p:grpSpPr>
        <p:sp>
          <p:nvSpPr>
            <p:cNvPr id="10269" name="Rectangle 6"/>
            <p:cNvSpPr>
              <a:spLocks noChangeArrowheads="1"/>
            </p:cNvSpPr>
            <p:nvPr/>
          </p:nvSpPr>
          <p:spPr bwMode="auto">
            <a:xfrm>
              <a:off x="2941" y="1410"/>
              <a:ext cx="113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</a:rPr>
                <a:t>总线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0270" name="AutoShape 7"/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90613" y="3467100"/>
            <a:ext cx="661987" cy="1905000"/>
            <a:chOff x="687" y="2160"/>
            <a:chExt cx="417" cy="1200"/>
          </a:xfrm>
        </p:grpSpPr>
        <p:sp>
          <p:nvSpPr>
            <p:cNvPr id="10267" name="Rectangle 9"/>
            <p:cNvSpPr>
              <a:spLocks noChangeArrowheads="1"/>
            </p:cNvSpPr>
            <p:nvPr/>
          </p:nvSpPr>
          <p:spPr bwMode="auto">
            <a:xfrm>
              <a:off x="687" y="2313"/>
              <a:ext cx="273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10268" name="AutoShape 10"/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849313" y="2857500"/>
            <a:ext cx="7532687" cy="3459163"/>
            <a:chOff x="535" y="1776"/>
            <a:chExt cx="4745" cy="2179"/>
          </a:xfrm>
        </p:grpSpPr>
        <p:grpSp>
          <p:nvGrpSpPr>
            <p:cNvPr id="10251" name="Group 31"/>
            <p:cNvGrpSpPr>
              <a:grpSpLocks/>
            </p:cNvGrpSpPr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10253" name="Rectangle 14"/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tIns="262800"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主存 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 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254" name="Rectangle 15"/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0255" name="Freeform 16"/>
              <p:cNvSpPr>
                <a:spLocks/>
              </p:cNvSpPr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>
                  <a:gd name="T0" fmla="*/ 164 w 139"/>
                  <a:gd name="T1" fmla="*/ 0 h 495"/>
                  <a:gd name="T2" fmla="*/ 321 w 139"/>
                  <a:gd name="T3" fmla="*/ 9680 h 495"/>
                  <a:gd name="T4" fmla="*/ 239 w 139"/>
                  <a:gd name="T5" fmla="*/ 9680 h 495"/>
                  <a:gd name="T6" fmla="*/ 239 w 139"/>
                  <a:gd name="T7" fmla="*/ 38816 h 495"/>
                  <a:gd name="T8" fmla="*/ 321 w 139"/>
                  <a:gd name="T9" fmla="*/ 38816 h 495"/>
                  <a:gd name="T10" fmla="*/ 164 w 139"/>
                  <a:gd name="T11" fmla="*/ 48531 h 495"/>
                  <a:gd name="T12" fmla="*/ 0 w 139"/>
                  <a:gd name="T13" fmla="*/ 38816 h 495"/>
                  <a:gd name="T14" fmla="*/ 79 w 139"/>
                  <a:gd name="T15" fmla="*/ 38816 h 495"/>
                  <a:gd name="T16" fmla="*/ 79 w 139"/>
                  <a:gd name="T17" fmla="*/ 9680 h 495"/>
                  <a:gd name="T18" fmla="*/ 0 w 139"/>
                  <a:gd name="T19" fmla="*/ 9680 h 495"/>
                  <a:gd name="T20" fmla="*/ 164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6" name="Freeform 17"/>
              <p:cNvSpPr>
                <a:spLocks/>
              </p:cNvSpPr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>
                  <a:gd name="T0" fmla="*/ 164 w 139"/>
                  <a:gd name="T1" fmla="*/ 0 h 467"/>
                  <a:gd name="T2" fmla="*/ 321 w 139"/>
                  <a:gd name="T3" fmla="*/ 2184 h 467"/>
                  <a:gd name="T4" fmla="*/ 239 w 139"/>
                  <a:gd name="T5" fmla="*/ 2184 h 467"/>
                  <a:gd name="T6" fmla="*/ 239 w 139"/>
                  <a:gd name="T7" fmla="*/ 8699 h 467"/>
                  <a:gd name="T8" fmla="*/ 321 w 139"/>
                  <a:gd name="T9" fmla="*/ 8699 h 467"/>
                  <a:gd name="T10" fmla="*/ 164 w 139"/>
                  <a:gd name="T11" fmla="*/ 10850 h 467"/>
                  <a:gd name="T12" fmla="*/ 0 w 139"/>
                  <a:gd name="T13" fmla="*/ 8699 h 467"/>
                  <a:gd name="T14" fmla="*/ 79 w 139"/>
                  <a:gd name="T15" fmla="*/ 8699 h 467"/>
                  <a:gd name="T16" fmla="*/ 79 w 139"/>
                  <a:gd name="T17" fmla="*/ 2184 h 467"/>
                  <a:gd name="T18" fmla="*/ 0 w 139"/>
                  <a:gd name="T19" fmla="*/ 2184 h 467"/>
                  <a:gd name="T20" fmla="*/ 164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Rectangle 18"/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    </a:t>
                </a:r>
                <a:r>
                  <a:rPr lang="en-US" altLang="zh-CN" sz="2400">
                    <a:latin typeface="Times New Roman" pitchFamily="18" charset="0"/>
                  </a:rPr>
                  <a:t>I/O</a:t>
                </a:r>
                <a:endParaRPr lang="zh-CN" altLang="en-US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设备1</a:t>
                </a:r>
              </a:p>
            </p:txBody>
          </p:sp>
          <p:sp>
            <p:nvSpPr>
              <p:cNvPr id="10258" name="Rectangle 19"/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   </a:t>
                </a:r>
                <a:r>
                  <a:rPr lang="en-US" altLang="zh-CN" sz="2400">
                    <a:latin typeface="Times New Roman" pitchFamily="18" charset="0"/>
                  </a:rPr>
                  <a:t>I/O</a:t>
                </a:r>
                <a:endParaRPr lang="zh-CN" altLang="en-US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设备2</a:t>
                </a:r>
              </a:p>
            </p:txBody>
          </p:sp>
          <p:sp>
            <p:nvSpPr>
              <p:cNvPr id="10259" name="Freeform 20"/>
              <p:cNvSpPr>
                <a:spLocks/>
              </p:cNvSpPr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>
                  <a:gd name="T0" fmla="*/ 164 w 139"/>
                  <a:gd name="T1" fmla="*/ 0 h 495"/>
                  <a:gd name="T2" fmla="*/ 321 w 139"/>
                  <a:gd name="T3" fmla="*/ 9680 h 495"/>
                  <a:gd name="T4" fmla="*/ 239 w 139"/>
                  <a:gd name="T5" fmla="*/ 9680 h 495"/>
                  <a:gd name="T6" fmla="*/ 239 w 139"/>
                  <a:gd name="T7" fmla="*/ 38816 h 495"/>
                  <a:gd name="T8" fmla="*/ 321 w 139"/>
                  <a:gd name="T9" fmla="*/ 38816 h 495"/>
                  <a:gd name="T10" fmla="*/ 164 w 139"/>
                  <a:gd name="T11" fmla="*/ 48531 h 495"/>
                  <a:gd name="T12" fmla="*/ 0 w 139"/>
                  <a:gd name="T13" fmla="*/ 38816 h 495"/>
                  <a:gd name="T14" fmla="*/ 79 w 139"/>
                  <a:gd name="T15" fmla="*/ 38816 h 495"/>
                  <a:gd name="T16" fmla="*/ 79 w 139"/>
                  <a:gd name="T17" fmla="*/ 9680 h 495"/>
                  <a:gd name="T18" fmla="*/ 0 w 139"/>
                  <a:gd name="T19" fmla="*/ 9680 h 495"/>
                  <a:gd name="T20" fmla="*/ 164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0" name="Freeform 21"/>
              <p:cNvSpPr>
                <a:spLocks/>
              </p:cNvSpPr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>
                  <a:gd name="T0" fmla="*/ 164 w 139"/>
                  <a:gd name="T1" fmla="*/ 0 h 467"/>
                  <a:gd name="T2" fmla="*/ 321 w 139"/>
                  <a:gd name="T3" fmla="*/ 2184 h 467"/>
                  <a:gd name="T4" fmla="*/ 239 w 139"/>
                  <a:gd name="T5" fmla="*/ 2184 h 467"/>
                  <a:gd name="T6" fmla="*/ 239 w 139"/>
                  <a:gd name="T7" fmla="*/ 8699 h 467"/>
                  <a:gd name="T8" fmla="*/ 321 w 139"/>
                  <a:gd name="T9" fmla="*/ 8699 h 467"/>
                  <a:gd name="T10" fmla="*/ 164 w 139"/>
                  <a:gd name="T11" fmla="*/ 10850 h 467"/>
                  <a:gd name="T12" fmla="*/ 0 w 139"/>
                  <a:gd name="T13" fmla="*/ 8699 h 467"/>
                  <a:gd name="T14" fmla="*/ 79 w 139"/>
                  <a:gd name="T15" fmla="*/ 8699 h 467"/>
                  <a:gd name="T16" fmla="*/ 79 w 139"/>
                  <a:gd name="T17" fmla="*/ 2184 h 467"/>
                  <a:gd name="T18" fmla="*/ 0 w 139"/>
                  <a:gd name="T19" fmla="*/ 2184 h 467"/>
                  <a:gd name="T20" fmla="*/ 164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Rectangle 22"/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0262" name="Freeform 23"/>
              <p:cNvSpPr>
                <a:spLocks/>
              </p:cNvSpPr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>
                  <a:gd name="T0" fmla="*/ 164 w 139"/>
                  <a:gd name="T1" fmla="*/ 0 h 495"/>
                  <a:gd name="T2" fmla="*/ 321 w 139"/>
                  <a:gd name="T3" fmla="*/ 9680 h 495"/>
                  <a:gd name="T4" fmla="*/ 239 w 139"/>
                  <a:gd name="T5" fmla="*/ 9680 h 495"/>
                  <a:gd name="T6" fmla="*/ 239 w 139"/>
                  <a:gd name="T7" fmla="*/ 38816 h 495"/>
                  <a:gd name="T8" fmla="*/ 321 w 139"/>
                  <a:gd name="T9" fmla="*/ 38816 h 495"/>
                  <a:gd name="T10" fmla="*/ 164 w 139"/>
                  <a:gd name="T11" fmla="*/ 48531 h 495"/>
                  <a:gd name="T12" fmla="*/ 0 w 139"/>
                  <a:gd name="T13" fmla="*/ 38816 h 495"/>
                  <a:gd name="T14" fmla="*/ 79 w 139"/>
                  <a:gd name="T15" fmla="*/ 38816 h 495"/>
                  <a:gd name="T16" fmla="*/ 79 w 139"/>
                  <a:gd name="T17" fmla="*/ 9680 h 495"/>
                  <a:gd name="T18" fmla="*/ 0 w 139"/>
                  <a:gd name="T19" fmla="*/ 9680 h 495"/>
                  <a:gd name="T20" fmla="*/ 164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Freeform 24"/>
              <p:cNvSpPr>
                <a:spLocks/>
              </p:cNvSpPr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>
                  <a:gd name="T0" fmla="*/ 164 w 139"/>
                  <a:gd name="T1" fmla="*/ 0 h 467"/>
                  <a:gd name="T2" fmla="*/ 321 w 139"/>
                  <a:gd name="T3" fmla="*/ 2184 h 467"/>
                  <a:gd name="T4" fmla="*/ 239 w 139"/>
                  <a:gd name="T5" fmla="*/ 2184 h 467"/>
                  <a:gd name="T6" fmla="*/ 239 w 139"/>
                  <a:gd name="T7" fmla="*/ 8699 h 467"/>
                  <a:gd name="T8" fmla="*/ 321 w 139"/>
                  <a:gd name="T9" fmla="*/ 8699 h 467"/>
                  <a:gd name="T10" fmla="*/ 164 w 139"/>
                  <a:gd name="T11" fmla="*/ 10850 h 467"/>
                  <a:gd name="T12" fmla="*/ 0 w 139"/>
                  <a:gd name="T13" fmla="*/ 8699 h 467"/>
                  <a:gd name="T14" fmla="*/ 79 w 139"/>
                  <a:gd name="T15" fmla="*/ 8699 h 467"/>
                  <a:gd name="T16" fmla="*/ 79 w 139"/>
                  <a:gd name="T17" fmla="*/ 2184 h 467"/>
                  <a:gd name="T18" fmla="*/ 0 w 139"/>
                  <a:gd name="T19" fmla="*/ 2184 h 467"/>
                  <a:gd name="T20" fmla="*/ 164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Rectangle 25"/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0265" name="Rectangle 26"/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0266" name="Rectangle 27"/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</p:grpSp>
        <p:sp>
          <p:nvSpPr>
            <p:cNvPr id="10252" name="Rectangle 28"/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10249" name="AutoShape 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5F157-479F-46E6-88B5-2597D4BA769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0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5"/>
          <p:cNvSpPr txBox="1">
            <a:spLocks noChangeArrowheads="1"/>
          </p:cNvSpPr>
          <p:nvPr/>
        </p:nvSpPr>
        <p:spPr bwMode="auto">
          <a:xfrm>
            <a:off x="0" y="0"/>
            <a:ext cx="269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</a:t>
            </a:r>
            <a:r>
              <a:rPr lang="en-US" altLang="zh-CN" sz="3600">
                <a:latin typeface="Times New Roman" pitchFamily="18" charset="0"/>
              </a:rPr>
              <a:t>2</a:t>
            </a:r>
            <a:r>
              <a:rPr lang="zh-CN" altLang="en-US" sz="3600">
                <a:latin typeface="Times New Roman" pitchFamily="18" charset="0"/>
              </a:rPr>
              <a:t>) 异步通信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667625" y="-26988"/>
            <a:ext cx="11430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06850" y="404813"/>
            <a:ext cx="2698750" cy="3341687"/>
            <a:chOff x="2524" y="1198"/>
            <a:chExt cx="1700" cy="2105"/>
          </a:xfrm>
        </p:grpSpPr>
        <p:sp>
          <p:nvSpPr>
            <p:cNvPr id="28727" name="Text Box 8"/>
            <p:cNvSpPr txBox="1">
              <a:spLocks noChangeArrowheads="1"/>
            </p:cNvSpPr>
            <p:nvPr/>
          </p:nvSpPr>
          <p:spPr bwMode="auto">
            <a:xfrm>
              <a:off x="2524" y="1198"/>
              <a:ext cx="14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主设备</a:t>
              </a:r>
            </a:p>
          </p:txBody>
        </p:sp>
        <p:sp>
          <p:nvSpPr>
            <p:cNvPr id="28728" name="Text Box 9"/>
            <p:cNvSpPr txBox="1">
              <a:spLocks noChangeArrowheads="1"/>
            </p:cNvSpPr>
            <p:nvPr/>
          </p:nvSpPr>
          <p:spPr bwMode="auto">
            <a:xfrm>
              <a:off x="2524" y="2976"/>
              <a:ext cx="17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从设备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3513" y="1374775"/>
            <a:ext cx="547687" cy="2157413"/>
            <a:chOff x="103" y="1809"/>
            <a:chExt cx="345" cy="1359"/>
          </a:xfrm>
        </p:grpSpPr>
        <p:sp>
          <p:nvSpPr>
            <p:cNvPr id="28725" name="Text Box 11"/>
            <p:cNvSpPr txBox="1">
              <a:spLocks noChangeArrowheads="1"/>
            </p:cNvSpPr>
            <p:nvPr/>
          </p:nvSpPr>
          <p:spPr bwMode="auto">
            <a:xfrm>
              <a:off x="107" y="1809"/>
              <a:ext cx="341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请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求</a:t>
              </a:r>
            </a:p>
          </p:txBody>
        </p:sp>
        <p:sp>
          <p:nvSpPr>
            <p:cNvPr id="28726" name="Text Box 12"/>
            <p:cNvSpPr txBox="1">
              <a:spLocks noChangeArrowheads="1"/>
            </p:cNvSpPr>
            <p:nvPr/>
          </p:nvSpPr>
          <p:spPr bwMode="auto">
            <a:xfrm>
              <a:off x="103" y="2572"/>
              <a:ext cx="341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回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答</a:t>
              </a:r>
            </a:p>
          </p:txBody>
        </p:sp>
      </p:grpSp>
      <p:sp>
        <p:nvSpPr>
          <p:cNvPr id="186381" name="Freeform 13"/>
          <p:cNvSpPr>
            <a:spLocks/>
          </p:cNvSpPr>
          <p:nvPr/>
        </p:nvSpPr>
        <p:spPr bwMode="auto">
          <a:xfrm>
            <a:off x="1295400" y="1146175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7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2" name="Freeform 14"/>
          <p:cNvSpPr>
            <a:spLocks/>
          </p:cNvSpPr>
          <p:nvPr/>
        </p:nvSpPr>
        <p:spPr bwMode="auto">
          <a:xfrm>
            <a:off x="4176713" y="1093788"/>
            <a:ext cx="1587" cy="966787"/>
          </a:xfrm>
          <a:custGeom>
            <a:avLst/>
            <a:gdLst>
              <a:gd name="T0" fmla="*/ 0 w 1"/>
              <a:gd name="T1" fmla="*/ 0 h 609"/>
              <a:gd name="T2" fmla="*/ 2147483647 w 1"/>
              <a:gd name="T3" fmla="*/ 2147483647 h 609"/>
              <a:gd name="T4" fmla="*/ 0 60000 65536"/>
              <a:gd name="T5" fmla="*/ 0 60000 65536"/>
              <a:gd name="T6" fmla="*/ 0 w 1"/>
              <a:gd name="T7" fmla="*/ 0 h 609"/>
              <a:gd name="T8" fmla="*/ 1 w 1"/>
              <a:gd name="T9" fmla="*/ 609 h 6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609">
                <a:moveTo>
                  <a:pt x="0" y="0"/>
                </a:moveTo>
                <a:lnTo>
                  <a:pt x="1" y="60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122738" y="1144588"/>
            <a:ext cx="1169987" cy="1460500"/>
            <a:chOff x="2597" y="1664"/>
            <a:chExt cx="737" cy="920"/>
          </a:xfrm>
        </p:grpSpPr>
        <p:sp>
          <p:nvSpPr>
            <p:cNvPr id="28723" name="Freeform 16"/>
            <p:cNvSpPr>
              <a:spLocks/>
            </p:cNvSpPr>
            <p:nvPr/>
          </p:nvSpPr>
          <p:spPr bwMode="auto">
            <a:xfrm>
              <a:off x="2601" y="1997"/>
              <a:ext cx="300" cy="587"/>
            </a:xfrm>
            <a:custGeom>
              <a:avLst/>
              <a:gdLst>
                <a:gd name="T0" fmla="*/ 0 w 300"/>
                <a:gd name="T1" fmla="*/ 89 h 587"/>
                <a:gd name="T2" fmla="*/ 48 w 300"/>
                <a:gd name="T3" fmla="*/ 58 h 587"/>
                <a:gd name="T4" fmla="*/ 15 w 300"/>
                <a:gd name="T5" fmla="*/ 64 h 587"/>
                <a:gd name="T6" fmla="*/ 117 w 300"/>
                <a:gd name="T7" fmla="*/ 73 h 587"/>
                <a:gd name="T8" fmla="*/ 180 w 300"/>
                <a:gd name="T9" fmla="*/ 502 h 587"/>
                <a:gd name="T10" fmla="*/ 300 w 300"/>
                <a:gd name="T11" fmla="*/ 585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0"/>
                <a:gd name="T19" fmla="*/ 0 h 587"/>
                <a:gd name="T20" fmla="*/ 300 w 300"/>
                <a:gd name="T21" fmla="*/ 587 h 5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0" h="587">
                  <a:moveTo>
                    <a:pt x="0" y="89"/>
                  </a:moveTo>
                  <a:cubicBezTo>
                    <a:pt x="8" y="84"/>
                    <a:pt x="45" y="62"/>
                    <a:pt x="48" y="58"/>
                  </a:cubicBezTo>
                  <a:cubicBezTo>
                    <a:pt x="51" y="54"/>
                    <a:pt x="4" y="62"/>
                    <a:pt x="15" y="64"/>
                  </a:cubicBezTo>
                  <a:cubicBezTo>
                    <a:pt x="26" y="66"/>
                    <a:pt x="90" y="0"/>
                    <a:pt x="117" y="73"/>
                  </a:cubicBezTo>
                  <a:cubicBezTo>
                    <a:pt x="144" y="146"/>
                    <a:pt x="149" y="417"/>
                    <a:pt x="180" y="502"/>
                  </a:cubicBezTo>
                  <a:cubicBezTo>
                    <a:pt x="211" y="587"/>
                    <a:pt x="280" y="571"/>
                    <a:pt x="300" y="585"/>
                  </a:cubicBez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4" name="Freeform 17"/>
            <p:cNvSpPr>
              <a:spLocks/>
            </p:cNvSpPr>
            <p:nvPr/>
          </p:nvSpPr>
          <p:spPr bwMode="auto">
            <a:xfrm>
              <a:off x="2597" y="1664"/>
              <a:ext cx="737" cy="1"/>
            </a:xfrm>
            <a:custGeom>
              <a:avLst/>
              <a:gdLst>
                <a:gd name="T0" fmla="*/ 0 w 737"/>
                <a:gd name="T1" fmla="*/ 1 h 1"/>
                <a:gd name="T2" fmla="*/ 737 w 737"/>
                <a:gd name="T3" fmla="*/ 0 h 1"/>
                <a:gd name="T4" fmla="*/ 0 60000 65536"/>
                <a:gd name="T5" fmla="*/ 0 60000 65536"/>
                <a:gd name="T6" fmla="*/ 0 w 737"/>
                <a:gd name="T7" fmla="*/ 0 h 1"/>
                <a:gd name="T8" fmla="*/ 737 w 7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7" h="1">
                  <a:moveTo>
                    <a:pt x="0" y="1"/>
                  </a:moveTo>
                  <a:lnTo>
                    <a:pt x="737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6386" name="Freeform 18"/>
          <p:cNvSpPr>
            <a:spLocks/>
          </p:cNvSpPr>
          <p:nvPr/>
        </p:nvSpPr>
        <p:spPr bwMode="auto">
          <a:xfrm>
            <a:off x="5241925" y="1089025"/>
            <a:ext cx="1588" cy="950913"/>
          </a:xfrm>
          <a:custGeom>
            <a:avLst/>
            <a:gdLst>
              <a:gd name="T0" fmla="*/ 0 w 1"/>
              <a:gd name="T1" fmla="*/ 0 h 599"/>
              <a:gd name="T2" fmla="*/ 0 w 1"/>
              <a:gd name="T3" fmla="*/ 2147483647 h 599"/>
              <a:gd name="T4" fmla="*/ 0 60000 65536"/>
              <a:gd name="T5" fmla="*/ 0 60000 65536"/>
              <a:gd name="T6" fmla="*/ 0 w 1"/>
              <a:gd name="T7" fmla="*/ 0 h 599"/>
              <a:gd name="T8" fmla="*/ 1 w 1"/>
              <a:gd name="T9" fmla="*/ 599 h 5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99">
                <a:moveTo>
                  <a:pt x="0" y="0"/>
                </a:moveTo>
                <a:lnTo>
                  <a:pt x="0" y="59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7" name="Freeform 19"/>
          <p:cNvSpPr>
            <a:spLocks/>
          </p:cNvSpPr>
          <p:nvPr/>
        </p:nvSpPr>
        <p:spPr bwMode="auto">
          <a:xfrm>
            <a:off x="5184775" y="1982788"/>
            <a:ext cx="785813" cy="1587"/>
          </a:xfrm>
          <a:custGeom>
            <a:avLst/>
            <a:gdLst>
              <a:gd name="T0" fmla="*/ 0 w 495"/>
              <a:gd name="T1" fmla="*/ 0 h 1"/>
              <a:gd name="T2" fmla="*/ 2147483647 w 495"/>
              <a:gd name="T3" fmla="*/ 2147483647 h 1"/>
              <a:gd name="T4" fmla="*/ 0 60000 65536"/>
              <a:gd name="T5" fmla="*/ 0 60000 65536"/>
              <a:gd name="T6" fmla="*/ 0 w 495"/>
              <a:gd name="T7" fmla="*/ 0 h 1"/>
              <a:gd name="T8" fmla="*/ 495 w 49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5" h="1">
                <a:moveTo>
                  <a:pt x="0" y="0"/>
                </a:moveTo>
                <a:lnTo>
                  <a:pt x="495" y="1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235075" y="1163638"/>
            <a:ext cx="1162050" cy="1427162"/>
            <a:chOff x="778" y="1676"/>
            <a:chExt cx="732" cy="899"/>
          </a:xfrm>
        </p:grpSpPr>
        <p:sp>
          <p:nvSpPr>
            <p:cNvPr id="28721" name="Freeform 21"/>
            <p:cNvSpPr>
              <a:spLocks/>
            </p:cNvSpPr>
            <p:nvPr/>
          </p:nvSpPr>
          <p:spPr bwMode="auto">
            <a:xfrm>
              <a:off x="831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580"/>
                <a:gd name="T14" fmla="*/ 299 w 299"/>
                <a:gd name="T15" fmla="*/ 580 h 5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2" name="Freeform 22"/>
            <p:cNvSpPr>
              <a:spLocks/>
            </p:cNvSpPr>
            <p:nvPr/>
          </p:nvSpPr>
          <p:spPr bwMode="auto">
            <a:xfrm>
              <a:off x="778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6391" name="Freeform 23"/>
          <p:cNvSpPr>
            <a:spLocks/>
          </p:cNvSpPr>
          <p:nvPr/>
        </p:nvSpPr>
        <p:spPr bwMode="auto">
          <a:xfrm>
            <a:off x="2293938" y="2008188"/>
            <a:ext cx="830262" cy="1587"/>
          </a:xfrm>
          <a:custGeom>
            <a:avLst/>
            <a:gdLst>
              <a:gd name="T0" fmla="*/ 0 w 523"/>
              <a:gd name="T1" fmla="*/ 0 h 1"/>
              <a:gd name="T2" fmla="*/ 2147483647 w 523"/>
              <a:gd name="T3" fmla="*/ 0 h 1"/>
              <a:gd name="T4" fmla="*/ 0 60000 65536"/>
              <a:gd name="T5" fmla="*/ 0 60000 65536"/>
              <a:gd name="T6" fmla="*/ 0 w 523"/>
              <a:gd name="T7" fmla="*/ 0 h 1"/>
              <a:gd name="T8" fmla="*/ 523 w 52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3" h="1">
                <a:moveTo>
                  <a:pt x="0" y="0"/>
                </a:moveTo>
                <a:lnTo>
                  <a:pt x="523" y="0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92" name="Freeform 24"/>
          <p:cNvSpPr>
            <a:spLocks/>
          </p:cNvSpPr>
          <p:nvPr/>
        </p:nvSpPr>
        <p:spPr bwMode="auto">
          <a:xfrm>
            <a:off x="2347913" y="1111250"/>
            <a:ext cx="3175" cy="925513"/>
          </a:xfrm>
          <a:custGeom>
            <a:avLst/>
            <a:gdLst>
              <a:gd name="T0" fmla="*/ 0 w 2"/>
              <a:gd name="T1" fmla="*/ 0 h 583"/>
              <a:gd name="T2" fmla="*/ 2147483647 w 2"/>
              <a:gd name="T3" fmla="*/ 2147483647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93" name="Freeform 25"/>
          <p:cNvSpPr>
            <a:spLocks/>
          </p:cNvSpPr>
          <p:nvPr/>
        </p:nvSpPr>
        <p:spPr bwMode="auto">
          <a:xfrm>
            <a:off x="1770063" y="2278063"/>
            <a:ext cx="1162050" cy="1587"/>
          </a:xfrm>
          <a:custGeom>
            <a:avLst/>
            <a:gdLst>
              <a:gd name="T0" fmla="*/ 0 w 732"/>
              <a:gd name="T1" fmla="*/ 0 h 1"/>
              <a:gd name="T2" fmla="*/ 2147483647 w 732"/>
              <a:gd name="T3" fmla="*/ 2147483647 h 1"/>
              <a:gd name="T4" fmla="*/ 0 60000 65536"/>
              <a:gd name="T5" fmla="*/ 0 60000 65536"/>
              <a:gd name="T6" fmla="*/ 0 w 732"/>
              <a:gd name="T7" fmla="*/ 0 h 1"/>
              <a:gd name="T8" fmla="*/ 732 w 7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94" name="Freeform 26"/>
          <p:cNvSpPr>
            <a:spLocks/>
          </p:cNvSpPr>
          <p:nvPr/>
        </p:nvSpPr>
        <p:spPr bwMode="auto">
          <a:xfrm>
            <a:off x="2874963" y="2225675"/>
            <a:ext cx="3175" cy="925513"/>
          </a:xfrm>
          <a:custGeom>
            <a:avLst/>
            <a:gdLst>
              <a:gd name="T0" fmla="*/ 0 w 2"/>
              <a:gd name="T1" fmla="*/ 0 h 583"/>
              <a:gd name="T2" fmla="*/ 2147483647 w 2"/>
              <a:gd name="T3" fmla="*/ 2147483647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>
            <a:off x="1820863" y="2246313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7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857250" y="1992313"/>
            <a:ext cx="990600" cy="1108075"/>
            <a:chOff x="540" y="2198"/>
            <a:chExt cx="624" cy="698"/>
          </a:xfrm>
        </p:grpSpPr>
        <p:sp>
          <p:nvSpPr>
            <p:cNvPr id="28719" name="Freeform 29"/>
            <p:cNvSpPr>
              <a:spLocks/>
            </p:cNvSpPr>
            <p:nvPr/>
          </p:nvSpPr>
          <p:spPr bwMode="auto">
            <a:xfrm>
              <a:off x="540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  <a:gd name="T6" fmla="*/ 0 w 311"/>
                <a:gd name="T7" fmla="*/ 0 h 1"/>
                <a:gd name="T8" fmla="*/ 311 w 31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0" name="Line 30"/>
            <p:cNvSpPr>
              <a:spLocks noChangeShapeType="1"/>
            </p:cNvSpPr>
            <p:nvPr/>
          </p:nvSpPr>
          <p:spPr bwMode="auto">
            <a:xfrm>
              <a:off x="56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703638" y="2001838"/>
            <a:ext cx="992187" cy="1098550"/>
            <a:chOff x="2333" y="2204"/>
            <a:chExt cx="625" cy="692"/>
          </a:xfrm>
        </p:grpSpPr>
        <p:sp>
          <p:nvSpPr>
            <p:cNvPr id="28717" name="Freeform 32"/>
            <p:cNvSpPr>
              <a:spLocks/>
            </p:cNvSpPr>
            <p:nvPr/>
          </p:nvSpPr>
          <p:spPr bwMode="auto">
            <a:xfrm>
              <a:off x="2333" y="2204"/>
              <a:ext cx="332" cy="1"/>
            </a:xfrm>
            <a:custGeom>
              <a:avLst/>
              <a:gdLst>
                <a:gd name="T0" fmla="*/ 332 w 332"/>
                <a:gd name="T1" fmla="*/ 0 h 1"/>
                <a:gd name="T2" fmla="*/ 0 w 332"/>
                <a:gd name="T3" fmla="*/ 1 h 1"/>
                <a:gd name="T4" fmla="*/ 0 60000 65536"/>
                <a:gd name="T5" fmla="*/ 0 60000 65536"/>
                <a:gd name="T6" fmla="*/ 0 w 332"/>
                <a:gd name="T7" fmla="*/ 0 h 1"/>
                <a:gd name="T8" fmla="*/ 332 w 3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2" h="1">
                  <a:moveTo>
                    <a:pt x="332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8" name="Line 33"/>
            <p:cNvSpPr>
              <a:spLocks noChangeShapeType="1"/>
            </p:cNvSpPr>
            <p:nvPr/>
          </p:nvSpPr>
          <p:spPr bwMode="auto">
            <a:xfrm>
              <a:off x="2357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6402" name="Line 34"/>
          <p:cNvSpPr>
            <a:spLocks noChangeShapeType="1"/>
          </p:cNvSpPr>
          <p:nvPr/>
        </p:nvSpPr>
        <p:spPr bwMode="auto">
          <a:xfrm>
            <a:off x="2824163" y="3100388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403" name="Freeform 35"/>
          <p:cNvSpPr>
            <a:spLocks/>
          </p:cNvSpPr>
          <p:nvPr/>
        </p:nvSpPr>
        <p:spPr bwMode="auto">
          <a:xfrm>
            <a:off x="4584700" y="2278063"/>
            <a:ext cx="1162050" cy="1587"/>
          </a:xfrm>
          <a:custGeom>
            <a:avLst/>
            <a:gdLst>
              <a:gd name="T0" fmla="*/ 0 w 732"/>
              <a:gd name="T1" fmla="*/ 0 h 1"/>
              <a:gd name="T2" fmla="*/ 2147483647 w 732"/>
              <a:gd name="T3" fmla="*/ 2147483647 h 1"/>
              <a:gd name="T4" fmla="*/ 0 60000 65536"/>
              <a:gd name="T5" fmla="*/ 0 60000 65536"/>
              <a:gd name="T6" fmla="*/ 0 w 732"/>
              <a:gd name="T7" fmla="*/ 0 h 1"/>
              <a:gd name="T8" fmla="*/ 732 w 7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404" name="Freeform 36"/>
          <p:cNvSpPr>
            <a:spLocks/>
          </p:cNvSpPr>
          <p:nvPr/>
        </p:nvSpPr>
        <p:spPr bwMode="auto">
          <a:xfrm>
            <a:off x="5694363" y="2225675"/>
            <a:ext cx="3175" cy="925513"/>
          </a:xfrm>
          <a:custGeom>
            <a:avLst/>
            <a:gdLst>
              <a:gd name="T0" fmla="*/ 0 w 2"/>
              <a:gd name="T1" fmla="*/ 0 h 583"/>
              <a:gd name="T2" fmla="*/ 2147483647 w 2"/>
              <a:gd name="T3" fmla="*/ 2147483647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405" name="Freeform 37"/>
          <p:cNvSpPr>
            <a:spLocks/>
          </p:cNvSpPr>
          <p:nvPr/>
        </p:nvSpPr>
        <p:spPr bwMode="auto">
          <a:xfrm>
            <a:off x="4640263" y="2236788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7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5645150" y="3100388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407" name="Freeform 39"/>
          <p:cNvSpPr>
            <a:spLocks/>
          </p:cNvSpPr>
          <p:nvPr/>
        </p:nvSpPr>
        <p:spPr bwMode="auto">
          <a:xfrm>
            <a:off x="6908800" y="1146175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7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851650" y="1163638"/>
            <a:ext cx="1162050" cy="1427162"/>
            <a:chOff x="4314" y="1676"/>
            <a:chExt cx="732" cy="899"/>
          </a:xfrm>
        </p:grpSpPr>
        <p:sp>
          <p:nvSpPr>
            <p:cNvPr id="28715" name="Freeform 41"/>
            <p:cNvSpPr>
              <a:spLocks/>
            </p:cNvSpPr>
            <p:nvPr/>
          </p:nvSpPr>
          <p:spPr bwMode="auto">
            <a:xfrm>
              <a:off x="4379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580"/>
                <a:gd name="T14" fmla="*/ 299 w 299"/>
                <a:gd name="T15" fmla="*/ 580 h 5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6" name="Freeform 42"/>
            <p:cNvSpPr>
              <a:spLocks/>
            </p:cNvSpPr>
            <p:nvPr/>
          </p:nvSpPr>
          <p:spPr bwMode="auto">
            <a:xfrm>
              <a:off x="4314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6411" name="Freeform 43"/>
          <p:cNvSpPr>
            <a:spLocks/>
          </p:cNvSpPr>
          <p:nvPr/>
        </p:nvSpPr>
        <p:spPr bwMode="auto">
          <a:xfrm>
            <a:off x="7980363" y="1111250"/>
            <a:ext cx="3175" cy="925513"/>
          </a:xfrm>
          <a:custGeom>
            <a:avLst/>
            <a:gdLst>
              <a:gd name="T0" fmla="*/ 0 w 2"/>
              <a:gd name="T1" fmla="*/ 0 h 583"/>
              <a:gd name="T2" fmla="*/ 2147483647 w 2"/>
              <a:gd name="T3" fmla="*/ 2147483647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7391400" y="2278063"/>
            <a:ext cx="1162050" cy="1587"/>
          </a:xfrm>
          <a:custGeom>
            <a:avLst/>
            <a:gdLst>
              <a:gd name="T0" fmla="*/ 0 w 732"/>
              <a:gd name="T1" fmla="*/ 0 h 1"/>
              <a:gd name="T2" fmla="*/ 2147483647 w 732"/>
              <a:gd name="T3" fmla="*/ 2147483647 h 1"/>
              <a:gd name="T4" fmla="*/ 0 60000 65536"/>
              <a:gd name="T5" fmla="*/ 0 60000 65536"/>
              <a:gd name="T6" fmla="*/ 0 w 732"/>
              <a:gd name="T7" fmla="*/ 0 h 1"/>
              <a:gd name="T8" fmla="*/ 732 w 7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413" name="Freeform 45"/>
          <p:cNvSpPr>
            <a:spLocks/>
          </p:cNvSpPr>
          <p:nvPr/>
        </p:nvSpPr>
        <p:spPr bwMode="auto">
          <a:xfrm>
            <a:off x="8513763" y="2225675"/>
            <a:ext cx="3175" cy="925513"/>
          </a:xfrm>
          <a:custGeom>
            <a:avLst/>
            <a:gdLst>
              <a:gd name="T0" fmla="*/ 0 w 2"/>
              <a:gd name="T1" fmla="*/ 0 h 583"/>
              <a:gd name="T2" fmla="*/ 2147483647 w 2"/>
              <a:gd name="T3" fmla="*/ 2147483647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414" name="Freeform 46"/>
          <p:cNvSpPr>
            <a:spLocks/>
          </p:cNvSpPr>
          <p:nvPr/>
        </p:nvSpPr>
        <p:spPr bwMode="auto">
          <a:xfrm>
            <a:off x="7442200" y="2246313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7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470650" y="1992313"/>
            <a:ext cx="996950" cy="1108075"/>
            <a:chOff x="4076" y="2198"/>
            <a:chExt cx="628" cy="698"/>
          </a:xfrm>
        </p:grpSpPr>
        <p:sp>
          <p:nvSpPr>
            <p:cNvPr id="28713" name="Freeform 48"/>
            <p:cNvSpPr>
              <a:spLocks/>
            </p:cNvSpPr>
            <p:nvPr/>
          </p:nvSpPr>
          <p:spPr bwMode="auto">
            <a:xfrm>
              <a:off x="4076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  <a:gd name="T6" fmla="*/ 0 w 311"/>
                <a:gd name="T7" fmla="*/ 0 h 1"/>
                <a:gd name="T8" fmla="*/ 311 w 31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4" name="Line 49"/>
            <p:cNvSpPr>
              <a:spLocks noChangeShapeType="1"/>
            </p:cNvSpPr>
            <p:nvPr/>
          </p:nvSpPr>
          <p:spPr bwMode="auto">
            <a:xfrm>
              <a:off x="410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6418" name="Line 50"/>
          <p:cNvSpPr>
            <a:spLocks noChangeShapeType="1"/>
          </p:cNvSpPr>
          <p:nvPr/>
        </p:nvSpPr>
        <p:spPr bwMode="auto">
          <a:xfrm>
            <a:off x="8462963" y="3100388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6419" name="Freeform 51"/>
          <p:cNvSpPr>
            <a:spLocks/>
          </p:cNvSpPr>
          <p:nvPr/>
        </p:nvSpPr>
        <p:spPr bwMode="auto">
          <a:xfrm>
            <a:off x="7493000" y="1401763"/>
            <a:ext cx="508000" cy="1365250"/>
          </a:xfrm>
          <a:custGeom>
            <a:avLst/>
            <a:gdLst>
              <a:gd name="T0" fmla="*/ 0 w 320"/>
              <a:gd name="T1" fmla="*/ 2147483647 h 860"/>
              <a:gd name="T2" fmla="*/ 2147483647 w 320"/>
              <a:gd name="T3" fmla="*/ 2147483647 h 860"/>
              <a:gd name="T4" fmla="*/ 2147483647 w 320"/>
              <a:gd name="T5" fmla="*/ 2147483647 h 860"/>
              <a:gd name="T6" fmla="*/ 2147483647 w 320"/>
              <a:gd name="T7" fmla="*/ 2147483647 h 860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860"/>
              <a:gd name="T14" fmla="*/ 320 w 320"/>
              <a:gd name="T15" fmla="*/ 860 h 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860">
                <a:moveTo>
                  <a:pt x="0" y="754"/>
                </a:moveTo>
                <a:cubicBezTo>
                  <a:pt x="16" y="754"/>
                  <a:pt x="53" y="860"/>
                  <a:pt x="91" y="752"/>
                </a:cubicBezTo>
                <a:cubicBezTo>
                  <a:pt x="129" y="644"/>
                  <a:pt x="192" y="212"/>
                  <a:pt x="230" y="106"/>
                </a:cubicBezTo>
                <a:cubicBezTo>
                  <a:pt x="268" y="0"/>
                  <a:pt x="301" y="112"/>
                  <a:pt x="320" y="114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8012113" y="1500188"/>
            <a:ext cx="827087" cy="1193800"/>
            <a:chOff x="4960" y="1888"/>
            <a:chExt cx="521" cy="752"/>
          </a:xfrm>
        </p:grpSpPr>
        <p:sp>
          <p:nvSpPr>
            <p:cNvPr id="28711" name="Freeform 53"/>
            <p:cNvSpPr>
              <a:spLocks/>
            </p:cNvSpPr>
            <p:nvPr/>
          </p:nvSpPr>
          <p:spPr bwMode="auto">
            <a:xfrm>
              <a:off x="4960" y="2188"/>
              <a:ext cx="521" cy="2"/>
            </a:xfrm>
            <a:custGeom>
              <a:avLst/>
              <a:gdLst>
                <a:gd name="T0" fmla="*/ 0 w 521"/>
                <a:gd name="T1" fmla="*/ 2 h 2"/>
                <a:gd name="T2" fmla="*/ 521 w 521"/>
                <a:gd name="T3" fmla="*/ 0 h 2"/>
                <a:gd name="T4" fmla="*/ 0 60000 65536"/>
                <a:gd name="T5" fmla="*/ 0 60000 65536"/>
                <a:gd name="T6" fmla="*/ 0 w 521"/>
                <a:gd name="T7" fmla="*/ 0 h 2"/>
                <a:gd name="T8" fmla="*/ 521 w 521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1" h="2">
                  <a:moveTo>
                    <a:pt x="0" y="2"/>
                  </a:moveTo>
                  <a:lnTo>
                    <a:pt x="521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2" name="Freeform 54"/>
            <p:cNvSpPr>
              <a:spLocks/>
            </p:cNvSpPr>
            <p:nvPr/>
          </p:nvSpPr>
          <p:spPr bwMode="auto">
            <a:xfrm>
              <a:off x="4976" y="1888"/>
              <a:ext cx="313" cy="752"/>
            </a:xfrm>
            <a:custGeom>
              <a:avLst/>
              <a:gdLst>
                <a:gd name="T0" fmla="*/ 0 w 313"/>
                <a:gd name="T1" fmla="*/ 111 h 752"/>
                <a:gd name="T2" fmla="*/ 118 w 313"/>
                <a:gd name="T3" fmla="*/ 89 h 752"/>
                <a:gd name="T4" fmla="*/ 180 w 313"/>
                <a:gd name="T5" fmla="*/ 645 h 752"/>
                <a:gd name="T6" fmla="*/ 294 w 313"/>
                <a:gd name="T7" fmla="*/ 729 h 752"/>
                <a:gd name="T8" fmla="*/ 295 w 313"/>
                <a:gd name="T9" fmla="*/ 750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3"/>
                <a:gd name="T16" fmla="*/ 0 h 752"/>
                <a:gd name="T17" fmla="*/ 313 w 313"/>
                <a:gd name="T18" fmla="*/ 752 h 7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3" h="752">
                  <a:moveTo>
                    <a:pt x="0" y="111"/>
                  </a:moveTo>
                  <a:cubicBezTo>
                    <a:pt x="19" y="107"/>
                    <a:pt x="88" y="0"/>
                    <a:pt x="118" y="89"/>
                  </a:cubicBezTo>
                  <a:cubicBezTo>
                    <a:pt x="148" y="178"/>
                    <a:pt x="151" y="538"/>
                    <a:pt x="180" y="645"/>
                  </a:cubicBezTo>
                  <a:cubicBezTo>
                    <a:pt x="209" y="752"/>
                    <a:pt x="275" y="711"/>
                    <a:pt x="294" y="729"/>
                  </a:cubicBezTo>
                  <a:cubicBezTo>
                    <a:pt x="313" y="747"/>
                    <a:pt x="295" y="746"/>
                    <a:pt x="295" y="750"/>
                  </a:cubicBez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6423" name="Freeform 55"/>
          <p:cNvSpPr>
            <a:spLocks/>
          </p:cNvSpPr>
          <p:nvPr/>
        </p:nvSpPr>
        <p:spPr bwMode="auto">
          <a:xfrm>
            <a:off x="4692650" y="1398588"/>
            <a:ext cx="550863" cy="1301750"/>
          </a:xfrm>
          <a:custGeom>
            <a:avLst/>
            <a:gdLst>
              <a:gd name="T0" fmla="*/ 0 w 347"/>
              <a:gd name="T1" fmla="*/ 2147483647 h 820"/>
              <a:gd name="T2" fmla="*/ 2147483647 w 347"/>
              <a:gd name="T3" fmla="*/ 2147483647 h 820"/>
              <a:gd name="T4" fmla="*/ 2147483647 w 347"/>
              <a:gd name="T5" fmla="*/ 2147483647 h 820"/>
              <a:gd name="T6" fmla="*/ 2147483647 w 347"/>
              <a:gd name="T7" fmla="*/ 2147483647 h 820"/>
              <a:gd name="T8" fmla="*/ 0 60000 65536"/>
              <a:gd name="T9" fmla="*/ 0 60000 65536"/>
              <a:gd name="T10" fmla="*/ 0 60000 65536"/>
              <a:gd name="T11" fmla="*/ 0 60000 65536"/>
              <a:gd name="T12" fmla="*/ 0 w 347"/>
              <a:gd name="T13" fmla="*/ 0 h 820"/>
              <a:gd name="T14" fmla="*/ 347 w 347"/>
              <a:gd name="T15" fmla="*/ 820 h 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7" h="820">
                <a:moveTo>
                  <a:pt x="0" y="740"/>
                </a:moveTo>
                <a:cubicBezTo>
                  <a:pt x="16" y="736"/>
                  <a:pt x="55" y="820"/>
                  <a:pt x="91" y="714"/>
                </a:cubicBezTo>
                <a:cubicBezTo>
                  <a:pt x="127" y="608"/>
                  <a:pt x="176" y="204"/>
                  <a:pt x="219" y="102"/>
                </a:cubicBezTo>
                <a:cubicBezTo>
                  <a:pt x="262" y="0"/>
                  <a:pt x="326" y="102"/>
                  <a:pt x="347" y="102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3" name="Rectangle 11"/>
          <p:cNvSpPr>
            <a:spLocks noChangeArrowheads="1"/>
          </p:cNvSpPr>
          <p:nvPr/>
        </p:nvSpPr>
        <p:spPr bwMode="auto">
          <a:xfrm>
            <a:off x="0" y="3860800"/>
            <a:ext cx="29876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5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不互锁：</a:t>
            </a:r>
          </a:p>
          <a:p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请求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信号和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应答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信号都有一定的时间宽度，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请求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信号的结束和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应答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信号的结束不互锁。</a:t>
            </a:r>
          </a:p>
        </p:txBody>
      </p:sp>
      <p:sp>
        <p:nvSpPr>
          <p:cNvPr id="63524" name="Rectangle 10"/>
          <p:cNvSpPr>
            <a:spLocks noChangeArrowheads="1"/>
          </p:cNvSpPr>
          <p:nvPr/>
        </p:nvSpPr>
        <p:spPr bwMode="auto">
          <a:xfrm>
            <a:off x="3203575" y="3903663"/>
            <a:ext cx="280828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5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半互锁：</a:t>
            </a:r>
          </a:p>
          <a:p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请求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信号的撤销取决于接收到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应答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信号，而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应答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信号的撤销由从设备自己决定。</a:t>
            </a:r>
          </a:p>
        </p:txBody>
      </p:sp>
      <p:sp>
        <p:nvSpPr>
          <p:cNvPr id="63525" name="Rectangle 6"/>
          <p:cNvSpPr>
            <a:spLocks noChangeArrowheads="1"/>
          </p:cNvSpPr>
          <p:nvPr/>
        </p:nvSpPr>
        <p:spPr bwMode="auto">
          <a:xfrm>
            <a:off x="6227763" y="3860800"/>
            <a:ext cx="2808287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5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全互锁：</a:t>
            </a:r>
          </a:p>
          <a:p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请求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信号的撤销取决于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应答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信号的来到，而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请求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信号的撤销又导致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应答</a:t>
            </a:r>
            <a:r>
              <a:rPr lang="zh-CN" altLang="en-US" sz="25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500">
                <a:latin typeface="楷体_GB2312" pitchFamily="49" charset="-122"/>
                <a:ea typeface="楷体_GB2312" pitchFamily="49" charset="-122"/>
              </a:rPr>
              <a:t>信号的撤销。</a:t>
            </a:r>
          </a:p>
          <a:p>
            <a:endParaRPr lang="zh-CN" altLang="en-US" sz="25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A3AC1-5506-467D-93F8-72AD1D3BA15E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18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8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3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4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3" dur="500"/>
                                        <p:tgtEl>
                                          <p:spTgt spid="1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1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1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1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1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3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3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7" dur="500"/>
                                        <p:tgtEl>
                                          <p:spTgt spid="1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1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8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1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8" dur="500"/>
                                        <p:tgtEl>
                                          <p:spTgt spid="1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2" dur="500"/>
                                        <p:tgtEl>
                                          <p:spTgt spid="18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3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1" grpId="0" animBg="1"/>
      <p:bldP spid="186382" grpId="0" animBg="1"/>
      <p:bldP spid="186386" grpId="0" animBg="1"/>
      <p:bldP spid="186387" grpId="0" animBg="1"/>
      <p:bldP spid="186391" grpId="0" animBg="1"/>
      <p:bldP spid="186392" grpId="0" animBg="1"/>
      <p:bldP spid="186393" grpId="0" animBg="1"/>
      <p:bldP spid="186394" grpId="0" animBg="1"/>
      <p:bldP spid="186395" grpId="0" animBg="1"/>
      <p:bldP spid="186402" grpId="0" animBg="1"/>
      <p:bldP spid="186403" grpId="0" animBg="1"/>
      <p:bldP spid="186404" grpId="0" animBg="1"/>
      <p:bldP spid="186405" grpId="0" animBg="1"/>
      <p:bldP spid="186406" grpId="0" animBg="1"/>
      <p:bldP spid="186407" grpId="0" animBg="1"/>
      <p:bldP spid="186411" grpId="0" animBg="1"/>
      <p:bldP spid="186412" grpId="0" animBg="1"/>
      <p:bldP spid="186413" grpId="0" animBg="1"/>
      <p:bldP spid="186414" grpId="0" animBg="1"/>
      <p:bldP spid="186418" grpId="0" animBg="1"/>
      <p:bldP spid="186419" grpId="0" animBg="1"/>
      <p:bldP spid="1864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685800" y="423863"/>
            <a:ext cx="269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</a:t>
            </a:r>
            <a:r>
              <a:rPr lang="en-US" altLang="zh-CN" sz="3600">
                <a:latin typeface="Times New Roman" pitchFamily="18" charset="0"/>
              </a:rPr>
              <a:t>2</a:t>
            </a:r>
            <a:r>
              <a:rPr lang="zh-CN" altLang="en-US" sz="3600">
                <a:latin typeface="Times New Roman" pitchFamily="18" charset="0"/>
              </a:rPr>
              <a:t>) 异步通信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29700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9D16A-F57F-4269-B4E2-9152886AD9AC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29702" name="矩形 57"/>
          <p:cNvSpPr>
            <a:spLocks noChangeArrowheads="1"/>
          </p:cNvSpPr>
          <p:nvPr/>
        </p:nvSpPr>
        <p:spPr bwMode="auto">
          <a:xfrm>
            <a:off x="323850" y="1412875"/>
            <a:ext cx="838835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4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en-US" sz="280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3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优点</a:t>
            </a:r>
            <a:r>
              <a:rPr lang="zh-CN" altLang="en-US" sz="32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传送过程没有严格的时限要求，</a:t>
            </a: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故灵活性强。</a:t>
            </a: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zh-CN" altLang="en-US" sz="32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控制方式复杂，成本提高。</a:t>
            </a: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3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适用于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两个工作速度相差很大的部件或设备的传输。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423863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</a:t>
            </a:r>
            <a:r>
              <a:rPr lang="en-US" altLang="zh-CN" sz="3600">
                <a:latin typeface="Times New Roman" pitchFamily="18" charset="0"/>
              </a:rPr>
              <a:t>3</a:t>
            </a:r>
            <a:r>
              <a:rPr lang="zh-CN" altLang="en-US" sz="3600">
                <a:latin typeface="Times New Roman" pitchFamily="18" charset="0"/>
              </a:rPr>
              <a:t>) 半同步通信</a:t>
            </a:r>
            <a:endParaRPr lang="en-US" altLang="zh-CN" sz="36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676400"/>
            <a:ext cx="8229600" cy="1479550"/>
            <a:chOff x="672" y="1257"/>
            <a:chExt cx="5184" cy="932"/>
          </a:xfrm>
        </p:grpSpPr>
        <p:sp>
          <p:nvSpPr>
            <p:cNvPr id="30733" name="Text Box 4"/>
            <p:cNvSpPr txBox="1">
              <a:spLocks noChangeArrowheads="1"/>
            </p:cNvSpPr>
            <p:nvPr/>
          </p:nvSpPr>
          <p:spPr bwMode="auto">
            <a:xfrm>
              <a:off x="672" y="1257"/>
              <a:ext cx="47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同步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发送方</a:t>
              </a:r>
              <a:r>
                <a:rPr lang="zh-CN" altLang="en-US" sz="2800">
                  <a:latin typeface="Times New Roman" pitchFamily="18" charset="0"/>
                </a:rPr>
                <a:t> 用系统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时钟前沿 </a:t>
              </a:r>
              <a:r>
                <a:rPr lang="zh-CN" altLang="en-US" sz="2800">
                  <a:latin typeface="Times New Roman" pitchFamily="18" charset="0"/>
                </a:rPr>
                <a:t>发信号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344" y="1824"/>
              <a:ext cx="45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接收方 </a:t>
              </a:r>
              <a:r>
                <a:rPr lang="zh-CN" altLang="en-US" sz="2800">
                  <a:latin typeface="Times New Roman" pitchFamily="18" charset="0"/>
                </a:rPr>
                <a:t>用系统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时钟后沿 </a:t>
              </a:r>
              <a:r>
                <a:rPr lang="zh-CN" altLang="en-US" sz="2800">
                  <a:latin typeface="Times New Roman" pitchFamily="18" charset="0"/>
                </a:rPr>
                <a:t>判断、识别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3124200" y="423863"/>
            <a:ext cx="4760913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Times New Roman" pitchFamily="18" charset="0"/>
              </a:rPr>
              <a:t>（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同步</a:t>
            </a:r>
            <a:r>
              <a:rPr lang="zh-CN" altLang="en-US" sz="3600">
                <a:latin typeface="Times New Roman" pitchFamily="18" charset="0"/>
              </a:rPr>
              <a:t>、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异步 </a:t>
            </a:r>
            <a:r>
              <a:rPr lang="zh-CN" altLang="en-US" sz="3600">
                <a:latin typeface="Times New Roman" pitchFamily="18" charset="0"/>
              </a:rPr>
              <a:t>结合）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8200" y="3795713"/>
            <a:ext cx="8229600" cy="1930400"/>
            <a:chOff x="528" y="2391"/>
            <a:chExt cx="5184" cy="1216"/>
          </a:xfrm>
        </p:grpSpPr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528" y="2391"/>
              <a:ext cx="4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异步   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允许不同速度的模块和谐工作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1200" y="2967"/>
              <a:ext cx="451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增加一条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“等待”响应信号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采用</a:t>
              </a:r>
              <a:r>
                <a:rPr lang="zh-CN" altLang="en-US" sz="2800">
                  <a:solidFill>
                    <a:srgbClr val="FFFF00"/>
                  </a:solidFill>
                  <a:latin typeface="Times New Roman" pitchFamily="18" charset="0"/>
                </a:rPr>
                <a:t>插入时钟（等待）周期</a:t>
              </a:r>
              <a:r>
                <a:rPr lang="zh-CN" altLang="en-US" sz="2800">
                  <a:latin typeface="Times New Roman" pitchFamily="18" charset="0"/>
                </a:rPr>
                <a:t>的措施             </a:t>
              </a: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4173" y="2976"/>
              <a:ext cx="10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>
                  <a:latin typeface="Times New Roman" pitchFamily="18" charset="0"/>
                </a:rPr>
                <a:t>WAIT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4151" y="301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27" name="AutoShape 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FEBEE-BC6C-4827-8508-39584D4D2DAA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以输入数据为例的半同步通信时序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830263" y="1447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1     </a:t>
            </a:r>
            <a:r>
              <a:rPr lang="zh-CN" altLang="en-US" sz="2800">
                <a:latin typeface="Times New Roman" pitchFamily="18" charset="0"/>
              </a:rPr>
              <a:t>主模块发地址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830263" y="2219325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2     </a:t>
            </a:r>
            <a:r>
              <a:rPr lang="zh-CN" altLang="en-US" sz="2800">
                <a:latin typeface="Times New Roman" pitchFamily="18" charset="0"/>
              </a:rPr>
              <a:t>主模块发命令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912813" y="4572000"/>
            <a:ext cx="9159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0">
                <a:latin typeface="Times New Roman" pitchFamily="18" charset="0"/>
              </a:rPr>
              <a:t>…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830263" y="5257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3     </a:t>
            </a:r>
            <a:r>
              <a:rPr lang="zh-CN" altLang="en-US" sz="2800">
                <a:latin typeface="Times New Roman" pitchFamily="18" charset="0"/>
              </a:rPr>
              <a:t>从模块提供数据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830263" y="6019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4     </a:t>
            </a:r>
            <a:r>
              <a:rPr lang="zh-CN" altLang="en-US" sz="2800">
                <a:latin typeface="Times New Roman" pitchFamily="18" charset="0"/>
              </a:rPr>
              <a:t>从模块撤销数据，主模块撤销命令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0263" y="2990850"/>
            <a:ext cx="8466137" cy="579438"/>
            <a:chOff x="523" y="1884"/>
            <a:chExt cx="5333" cy="365"/>
          </a:xfrm>
        </p:grpSpPr>
        <p:sp>
          <p:nvSpPr>
            <p:cNvPr id="31761" name="Text Box 9"/>
            <p:cNvSpPr txBox="1">
              <a:spLocks noChangeArrowheads="1"/>
            </p:cNvSpPr>
            <p:nvPr/>
          </p:nvSpPr>
          <p:spPr bwMode="auto">
            <a:xfrm>
              <a:off x="523" y="1884"/>
              <a:ext cx="533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pitchFamily="18" charset="0"/>
                </a:rPr>
                <a:t>w</a:t>
              </a:r>
              <a:r>
                <a:rPr lang="en-US" altLang="zh-CN" sz="3200" baseline="-25000">
                  <a:latin typeface="Times New Roman" pitchFamily="18" charset="0"/>
                </a:rPr>
                <a:t>     </a:t>
              </a:r>
              <a:r>
                <a:rPr lang="zh-CN" altLang="en-US" sz="2800">
                  <a:latin typeface="Times New Roman" pitchFamily="18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96" y="1920"/>
              <a:ext cx="1066" cy="327"/>
              <a:chOff x="1296" y="1920"/>
              <a:chExt cx="1066" cy="327"/>
            </a:xfrm>
          </p:grpSpPr>
          <p:sp>
            <p:nvSpPr>
              <p:cNvPr id="31763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0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WAIT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1764" name="Line 12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30263" y="3763963"/>
            <a:ext cx="8466137" cy="579437"/>
            <a:chOff x="523" y="2371"/>
            <a:chExt cx="5333" cy="365"/>
          </a:xfrm>
        </p:grpSpPr>
        <p:sp>
          <p:nvSpPr>
            <p:cNvPr id="31757" name="Text Box 14"/>
            <p:cNvSpPr txBox="1">
              <a:spLocks noChangeArrowheads="1"/>
            </p:cNvSpPr>
            <p:nvPr/>
          </p:nvSpPr>
          <p:spPr bwMode="auto">
            <a:xfrm>
              <a:off x="523" y="2371"/>
              <a:ext cx="533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pitchFamily="18" charset="0"/>
                </a:rPr>
                <a:t>w</a:t>
              </a:r>
              <a:r>
                <a:rPr lang="en-US" altLang="zh-CN" sz="3200" baseline="-25000">
                  <a:latin typeface="Times New Roman" pitchFamily="18" charset="0"/>
                </a:rPr>
                <a:t>     </a:t>
              </a:r>
              <a:r>
                <a:rPr lang="zh-CN" altLang="en-US" sz="2800">
                  <a:latin typeface="Times New Roman" pitchFamily="18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296" y="2400"/>
              <a:ext cx="1066" cy="327"/>
              <a:chOff x="1296" y="2400"/>
              <a:chExt cx="1066" cy="327"/>
            </a:xfrm>
          </p:grpSpPr>
          <p:sp>
            <p:nvSpPr>
              <p:cNvPr id="31759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10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WAIT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1760" name="Line 17"/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31755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5607AB-6CAD-4A44-B362-035E0197A9C6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188420" grpId="0" autoUpdateAnimBg="0"/>
      <p:bldP spid="188421" grpId="0" autoUpdateAnimBg="0"/>
      <p:bldP spid="188422" grpId="0" autoUpdateAnimBg="0"/>
      <p:bldP spid="18842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reeform 100"/>
          <p:cNvSpPr>
            <a:spLocks/>
          </p:cNvSpPr>
          <p:nvPr/>
        </p:nvSpPr>
        <p:spPr bwMode="auto">
          <a:xfrm>
            <a:off x="6396038" y="3860800"/>
            <a:ext cx="504825" cy="555625"/>
          </a:xfrm>
          <a:custGeom>
            <a:avLst/>
            <a:gdLst>
              <a:gd name="T0" fmla="*/ 0 w 417"/>
              <a:gd name="T1" fmla="*/ 2147483647 h 442"/>
              <a:gd name="T2" fmla="*/ 2147483647 w 417"/>
              <a:gd name="T3" fmla="*/ 2147483647 h 442"/>
              <a:gd name="T4" fmla="*/ 2147483647 w 417"/>
              <a:gd name="T5" fmla="*/ 0 h 442"/>
              <a:gd name="T6" fmla="*/ 0 w 417"/>
              <a:gd name="T7" fmla="*/ 2147483647 h 442"/>
              <a:gd name="T8" fmla="*/ 0 60000 65536"/>
              <a:gd name="T9" fmla="*/ 0 60000 65536"/>
              <a:gd name="T10" fmla="*/ 0 60000 65536"/>
              <a:gd name="T11" fmla="*/ 0 60000 65536"/>
              <a:gd name="T12" fmla="*/ 0 w 417"/>
              <a:gd name="T13" fmla="*/ 0 h 442"/>
              <a:gd name="T14" fmla="*/ 417 w 417"/>
              <a:gd name="T15" fmla="*/ 442 h 4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7" h="442">
                <a:moveTo>
                  <a:pt x="0" y="442"/>
                </a:moveTo>
                <a:lnTo>
                  <a:pt x="417" y="442"/>
                </a:lnTo>
                <a:lnTo>
                  <a:pt x="417" y="0"/>
                </a:lnTo>
                <a:lnTo>
                  <a:pt x="0" y="442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53975" y="3749675"/>
            <a:ext cx="9197975" cy="763588"/>
            <a:chOff x="-34" y="2385"/>
            <a:chExt cx="5794" cy="48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6" y="2405"/>
              <a:ext cx="5364" cy="461"/>
              <a:chOff x="396" y="2405"/>
              <a:chExt cx="5364" cy="461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396" y="2405"/>
                <a:ext cx="982" cy="461"/>
                <a:chOff x="396" y="2405"/>
                <a:chExt cx="982" cy="461"/>
              </a:xfrm>
            </p:grpSpPr>
            <p:sp>
              <p:nvSpPr>
                <p:cNvPr id="32962" name="Freeform 43"/>
                <p:cNvSpPr>
                  <a:spLocks/>
                </p:cNvSpPr>
                <p:nvPr/>
              </p:nvSpPr>
              <p:spPr bwMode="auto">
                <a:xfrm>
                  <a:off x="396" y="2475"/>
                  <a:ext cx="827" cy="0"/>
                </a:xfrm>
                <a:custGeom>
                  <a:avLst/>
                  <a:gdLst>
                    <a:gd name="T0" fmla="*/ 0 w 1174"/>
                    <a:gd name="T1" fmla="*/ 0 h 1"/>
                    <a:gd name="T2" fmla="*/ 1 w 1174"/>
                    <a:gd name="T3" fmla="*/ 0 h 1"/>
                    <a:gd name="T4" fmla="*/ 0 60000 65536"/>
                    <a:gd name="T5" fmla="*/ 0 60000 65536"/>
                    <a:gd name="T6" fmla="*/ 0 w 1174"/>
                    <a:gd name="T7" fmla="*/ 0 h 1"/>
                    <a:gd name="T8" fmla="*/ 1174 w 1174"/>
                    <a:gd name="T9" fmla="*/ 0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4" h="1">
                      <a:moveTo>
                        <a:pt x="0" y="1"/>
                      </a:moveTo>
                      <a:lnTo>
                        <a:pt x="117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963" name="Line 44"/>
                <p:cNvSpPr>
                  <a:spLocks noChangeShapeType="1"/>
                </p:cNvSpPr>
                <p:nvPr/>
              </p:nvSpPr>
              <p:spPr bwMode="auto">
                <a:xfrm rot="8100000">
                  <a:off x="1378" y="2405"/>
                  <a:ext cx="0" cy="4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2958" name="Line 46"/>
              <p:cNvSpPr>
                <a:spLocks noChangeShapeType="1"/>
              </p:cNvSpPr>
              <p:nvPr/>
            </p:nvSpPr>
            <p:spPr bwMode="auto">
              <a:xfrm>
                <a:off x="1530" y="2788"/>
                <a:ext cx="2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组合 252"/>
              <p:cNvGrpSpPr>
                <a:grpSpLocks/>
              </p:cNvGrpSpPr>
              <p:nvPr/>
            </p:nvGrpSpPr>
            <p:grpSpPr bwMode="auto">
              <a:xfrm>
                <a:off x="3978" y="2476"/>
                <a:ext cx="1782" cy="156"/>
                <a:chOff x="6314895" y="3930745"/>
                <a:chExt cx="2829137" cy="247648"/>
              </a:xfrm>
            </p:grpSpPr>
            <p:sp>
              <p:nvSpPr>
                <p:cNvPr id="32960" name="Line 45"/>
                <p:cNvSpPr>
                  <a:spLocks noChangeShapeType="1"/>
                </p:cNvSpPr>
                <p:nvPr/>
              </p:nvSpPr>
              <p:spPr bwMode="auto">
                <a:xfrm rot="2700000">
                  <a:off x="6674895" y="3818393"/>
                  <a:ext cx="0" cy="720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961" name="Line 47"/>
                <p:cNvSpPr>
                  <a:spLocks noChangeShapeType="1"/>
                </p:cNvSpPr>
                <p:nvPr/>
              </p:nvSpPr>
              <p:spPr bwMode="auto">
                <a:xfrm>
                  <a:off x="6912032" y="3930745"/>
                  <a:ext cx="2232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-34" y="2385"/>
              <a:ext cx="439" cy="468"/>
              <a:chOff x="-34" y="2385"/>
              <a:chExt cx="439" cy="468"/>
            </a:xfrm>
          </p:grpSpPr>
          <p:sp>
            <p:nvSpPr>
              <p:cNvPr id="32955" name="Text Box 35"/>
              <p:cNvSpPr txBox="1">
                <a:spLocks noChangeArrowheads="1"/>
              </p:cNvSpPr>
              <p:nvPr/>
            </p:nvSpPr>
            <p:spPr bwMode="auto">
              <a:xfrm>
                <a:off x="-34" y="2385"/>
                <a:ext cx="4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latin typeface="Times New Roman" pitchFamily="18" charset="0"/>
                  </a:rPr>
                  <a:t>读</a:t>
                </a:r>
              </a:p>
            </p:txBody>
          </p:sp>
          <p:sp>
            <p:nvSpPr>
              <p:cNvPr id="32956" name="Text Box 35"/>
              <p:cNvSpPr txBox="1">
                <a:spLocks noChangeArrowheads="1"/>
              </p:cNvSpPr>
              <p:nvPr/>
            </p:nvSpPr>
            <p:spPr bwMode="auto">
              <a:xfrm>
                <a:off x="-34" y="2565"/>
                <a:ext cx="4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latin typeface="Times New Roman" pitchFamily="18" charset="0"/>
                  </a:rPr>
                  <a:t>命令</a:t>
                </a:r>
              </a:p>
            </p:txBody>
          </p:sp>
        </p:grp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17463" y="4678363"/>
            <a:ext cx="9070975" cy="730250"/>
            <a:chOff x="11" y="2970"/>
            <a:chExt cx="5714" cy="460"/>
          </a:xfrm>
        </p:grpSpPr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11" y="3093"/>
              <a:ext cx="484" cy="213"/>
              <a:chOff x="11" y="3093"/>
              <a:chExt cx="484" cy="213"/>
            </a:xfrm>
          </p:grpSpPr>
          <p:sp>
            <p:nvSpPr>
              <p:cNvPr id="32951" name="Text Box 35"/>
              <p:cNvSpPr txBox="1">
                <a:spLocks noChangeArrowheads="1"/>
              </p:cNvSpPr>
              <p:nvPr/>
            </p:nvSpPr>
            <p:spPr bwMode="auto">
              <a:xfrm>
                <a:off x="11" y="3093"/>
                <a:ext cx="48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WAIT</a:t>
                </a:r>
                <a:endParaRPr lang="zh-CN" altLang="en-US" sz="1600">
                  <a:latin typeface="Times New Roman" pitchFamily="18" charset="0"/>
                </a:endParaRPr>
              </a:p>
            </p:txBody>
          </p:sp>
          <p:cxnSp>
            <p:nvCxnSpPr>
              <p:cNvPr id="32952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11" y="3105"/>
                <a:ext cx="35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2946" name="Freeform 43"/>
            <p:cNvSpPr>
              <a:spLocks/>
            </p:cNvSpPr>
            <p:nvPr/>
          </p:nvSpPr>
          <p:spPr bwMode="auto">
            <a:xfrm>
              <a:off x="396" y="3040"/>
              <a:ext cx="1542" cy="0"/>
            </a:xfrm>
            <a:custGeom>
              <a:avLst/>
              <a:gdLst>
                <a:gd name="T0" fmla="*/ 0 w 1174"/>
                <a:gd name="T1" fmla="*/ 0 h 1"/>
                <a:gd name="T2" fmla="*/ 360032 w 1174"/>
                <a:gd name="T3" fmla="*/ 0 h 1"/>
                <a:gd name="T4" fmla="*/ 0 60000 65536"/>
                <a:gd name="T5" fmla="*/ 0 60000 65536"/>
                <a:gd name="T6" fmla="*/ 0 w 1174"/>
                <a:gd name="T7" fmla="*/ 0 h 1"/>
                <a:gd name="T8" fmla="*/ 1174 w 1174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4" h="1">
                  <a:moveTo>
                    <a:pt x="0" y="1"/>
                  </a:moveTo>
                  <a:lnTo>
                    <a:pt x="117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47" name="Line 44"/>
            <p:cNvSpPr>
              <a:spLocks noChangeShapeType="1"/>
            </p:cNvSpPr>
            <p:nvPr/>
          </p:nvSpPr>
          <p:spPr bwMode="auto">
            <a:xfrm rot="8100000">
              <a:off x="2097" y="2970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48" name="Line 46"/>
            <p:cNvSpPr>
              <a:spLocks noChangeShapeType="1"/>
            </p:cNvSpPr>
            <p:nvPr/>
          </p:nvSpPr>
          <p:spPr bwMode="auto">
            <a:xfrm>
              <a:off x="2253" y="3352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49" name="Line 45"/>
            <p:cNvSpPr>
              <a:spLocks noChangeShapeType="1"/>
            </p:cNvSpPr>
            <p:nvPr/>
          </p:nvSpPr>
          <p:spPr bwMode="auto">
            <a:xfrm rot="2700000">
              <a:off x="3467" y="2969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50" name="Line 47"/>
            <p:cNvSpPr>
              <a:spLocks noChangeShapeType="1"/>
            </p:cNvSpPr>
            <p:nvPr/>
          </p:nvSpPr>
          <p:spPr bwMode="auto">
            <a:xfrm>
              <a:off x="3616" y="3041"/>
              <a:ext cx="2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381"/>
          <p:cNvGrpSpPr>
            <a:grpSpLocks/>
          </p:cNvGrpSpPr>
          <p:nvPr/>
        </p:nvGrpSpPr>
        <p:grpSpPr bwMode="auto">
          <a:xfrm>
            <a:off x="0" y="3035300"/>
            <a:ext cx="9120188" cy="500063"/>
            <a:chOff x="-32" y="3071810"/>
            <a:chExt cx="9119767" cy="500066"/>
          </a:xfrm>
        </p:grpSpPr>
        <p:sp>
          <p:nvSpPr>
            <p:cNvPr id="32941" name="Freeform 37"/>
            <p:cNvSpPr>
              <a:spLocks/>
            </p:cNvSpPr>
            <p:nvPr/>
          </p:nvSpPr>
          <p:spPr bwMode="auto">
            <a:xfrm>
              <a:off x="1067574" y="3129856"/>
              <a:ext cx="6953050" cy="442020"/>
            </a:xfrm>
            <a:custGeom>
              <a:avLst/>
              <a:gdLst>
                <a:gd name="T0" fmla="*/ 2147483647 w 3857"/>
                <a:gd name="T1" fmla="*/ 0 h 343"/>
                <a:gd name="T2" fmla="*/ 0 w 3857"/>
                <a:gd name="T3" fmla="*/ 2147483647 h 343"/>
                <a:gd name="T4" fmla="*/ 2147483647 w 3857"/>
                <a:gd name="T5" fmla="*/ 2147483647 h 343"/>
                <a:gd name="T6" fmla="*/ 2147483647 w 3857"/>
                <a:gd name="T7" fmla="*/ 2147483647 h 343"/>
                <a:gd name="T8" fmla="*/ 2147483647 w 3857"/>
                <a:gd name="T9" fmla="*/ 2147483647 h 343"/>
                <a:gd name="T10" fmla="*/ 2147483647 w 3857"/>
                <a:gd name="T11" fmla="*/ 2147483647 h 343"/>
                <a:gd name="T12" fmla="*/ 2147483647 w 3857"/>
                <a:gd name="T13" fmla="*/ 0 h 343"/>
                <a:gd name="T14" fmla="*/ 2147483647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2" name="Line 38"/>
            <p:cNvSpPr>
              <a:spLocks noChangeShapeType="1"/>
            </p:cNvSpPr>
            <p:nvPr/>
          </p:nvSpPr>
          <p:spPr bwMode="auto">
            <a:xfrm flipH="1">
              <a:off x="602966" y="3351600"/>
              <a:ext cx="486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43" name="Line 39"/>
            <p:cNvSpPr>
              <a:spLocks noChangeShapeType="1"/>
            </p:cNvSpPr>
            <p:nvPr/>
          </p:nvSpPr>
          <p:spPr bwMode="auto">
            <a:xfrm>
              <a:off x="8039715" y="3348000"/>
              <a:ext cx="10800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44" name="Text Box 35"/>
            <p:cNvSpPr txBox="1">
              <a:spLocks noChangeArrowheads="1"/>
            </p:cNvSpPr>
            <p:nvPr/>
          </p:nvSpPr>
          <p:spPr bwMode="auto">
            <a:xfrm>
              <a:off x="-32" y="3071810"/>
              <a:ext cx="696880" cy="457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地址</a:t>
              </a:r>
            </a:p>
          </p:txBody>
        </p:sp>
      </p:grpSp>
      <p:grpSp>
        <p:nvGrpSpPr>
          <p:cNvPr id="10" name="组合 399"/>
          <p:cNvGrpSpPr>
            <a:grpSpLocks/>
          </p:cNvGrpSpPr>
          <p:nvPr/>
        </p:nvGrpSpPr>
        <p:grpSpPr bwMode="auto">
          <a:xfrm>
            <a:off x="-36513" y="5749925"/>
            <a:ext cx="9144001" cy="561975"/>
            <a:chOff x="-54031" y="5786454"/>
            <a:chExt cx="9144047" cy="561972"/>
          </a:xfrm>
        </p:grpSpPr>
        <p:sp>
          <p:nvSpPr>
            <p:cNvPr id="32936" name="Text Box 35"/>
            <p:cNvSpPr txBox="1">
              <a:spLocks noChangeArrowheads="1"/>
            </p:cNvSpPr>
            <p:nvPr/>
          </p:nvSpPr>
          <p:spPr bwMode="auto">
            <a:xfrm>
              <a:off x="-54031" y="5786454"/>
              <a:ext cx="696916" cy="457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数据</a:t>
              </a:r>
            </a:p>
          </p:txBody>
        </p:sp>
        <p:grpSp>
          <p:nvGrpSpPr>
            <p:cNvPr id="11" name="组合 395"/>
            <p:cNvGrpSpPr>
              <a:grpSpLocks/>
            </p:cNvGrpSpPr>
            <p:nvPr/>
          </p:nvGrpSpPr>
          <p:grpSpPr bwMode="auto">
            <a:xfrm>
              <a:off x="642909" y="5819788"/>
              <a:ext cx="8447107" cy="528638"/>
              <a:chOff x="642909" y="5819788"/>
              <a:chExt cx="8447107" cy="528638"/>
            </a:xfrm>
          </p:grpSpPr>
          <p:sp>
            <p:nvSpPr>
              <p:cNvPr id="32938" name="Line 50"/>
              <p:cNvSpPr>
                <a:spLocks noChangeShapeType="1"/>
              </p:cNvSpPr>
              <p:nvPr/>
            </p:nvSpPr>
            <p:spPr bwMode="auto">
              <a:xfrm>
                <a:off x="642909" y="6048388"/>
                <a:ext cx="4896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39" name="Line 51"/>
              <p:cNvSpPr>
                <a:spLocks noChangeShapeType="1"/>
              </p:cNvSpPr>
              <p:nvPr/>
            </p:nvSpPr>
            <p:spPr bwMode="auto">
              <a:xfrm>
                <a:off x="6858016" y="6046801"/>
                <a:ext cx="22320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40" name="Freeform 52"/>
              <p:cNvSpPr>
                <a:spLocks/>
              </p:cNvSpPr>
              <p:nvPr/>
            </p:nvSpPr>
            <p:spPr bwMode="auto">
              <a:xfrm>
                <a:off x="5500692" y="5819788"/>
                <a:ext cx="1357324" cy="528638"/>
              </a:xfrm>
              <a:custGeom>
                <a:avLst/>
                <a:gdLst>
                  <a:gd name="T0" fmla="*/ 0 w 1056"/>
                  <a:gd name="T1" fmla="*/ 2147483647 h 333"/>
                  <a:gd name="T2" fmla="*/ 2147483647 w 1056"/>
                  <a:gd name="T3" fmla="*/ 0 h 333"/>
                  <a:gd name="T4" fmla="*/ 2147483647 w 1056"/>
                  <a:gd name="T5" fmla="*/ 0 h 333"/>
                  <a:gd name="T6" fmla="*/ 2147483647 w 1056"/>
                  <a:gd name="T7" fmla="*/ 2147483647 h 333"/>
                  <a:gd name="T8" fmla="*/ 2147483647 w 1056"/>
                  <a:gd name="T9" fmla="*/ 2147483647 h 333"/>
                  <a:gd name="T10" fmla="*/ 2147483647 w 1056"/>
                  <a:gd name="T11" fmla="*/ 2147483647 h 333"/>
                  <a:gd name="T12" fmla="*/ 0 w 1056"/>
                  <a:gd name="T13" fmla="*/ 2147483647 h 3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56"/>
                  <a:gd name="T22" fmla="*/ 0 h 333"/>
                  <a:gd name="T23" fmla="*/ 1056 w 1056"/>
                  <a:gd name="T24" fmla="*/ 333 h 3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56" h="333">
                    <a:moveTo>
                      <a:pt x="0" y="144"/>
                    </a:moveTo>
                    <a:lnTo>
                      <a:pt x="144" y="0"/>
                    </a:lnTo>
                    <a:lnTo>
                      <a:pt x="912" y="0"/>
                    </a:lnTo>
                    <a:lnTo>
                      <a:pt x="1056" y="144"/>
                    </a:lnTo>
                    <a:lnTo>
                      <a:pt x="880" y="333"/>
                    </a:lnTo>
                    <a:lnTo>
                      <a:pt x="170" y="333"/>
                    </a:lnTo>
                    <a:lnTo>
                      <a:pt x="0" y="144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0" y="1376363"/>
            <a:ext cx="9104313" cy="1466850"/>
            <a:chOff x="0" y="890"/>
            <a:chExt cx="5735" cy="924"/>
          </a:xfrm>
        </p:grpSpPr>
        <p:sp>
          <p:nvSpPr>
            <p:cNvPr id="32892" name="Text Box 35"/>
            <p:cNvSpPr txBox="1">
              <a:spLocks noChangeArrowheads="1"/>
            </p:cNvSpPr>
            <p:nvPr/>
          </p:nvSpPr>
          <p:spPr bwMode="auto">
            <a:xfrm>
              <a:off x="0" y="1419"/>
              <a:ext cx="4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时钟</a:t>
              </a:r>
            </a:p>
          </p:txBody>
        </p: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377" y="890"/>
              <a:ext cx="5358" cy="924"/>
              <a:chOff x="377" y="890"/>
              <a:chExt cx="5358" cy="924"/>
            </a:xfrm>
          </p:grpSpPr>
          <p:sp>
            <p:nvSpPr>
              <p:cNvPr id="32894" name="Rectangle 10"/>
              <p:cNvSpPr>
                <a:spLocks noChangeArrowheads="1"/>
              </p:cNvSpPr>
              <p:nvPr/>
            </p:nvSpPr>
            <p:spPr bwMode="auto">
              <a:xfrm>
                <a:off x="1923" y="995"/>
                <a:ext cx="1040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2895" name="Line 11"/>
              <p:cNvSpPr>
                <a:spLocks noChangeShapeType="1"/>
              </p:cNvSpPr>
              <p:nvPr/>
            </p:nvSpPr>
            <p:spPr bwMode="auto">
              <a:xfrm>
                <a:off x="5038" y="995"/>
                <a:ext cx="0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96" name="Rectangle 12"/>
              <p:cNvSpPr>
                <a:spLocks noChangeArrowheads="1"/>
              </p:cNvSpPr>
              <p:nvPr/>
            </p:nvSpPr>
            <p:spPr bwMode="auto">
              <a:xfrm>
                <a:off x="2160" y="890"/>
                <a:ext cx="14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000">
                    <a:solidFill>
                      <a:schemeClr val="folHlink"/>
                    </a:solidFill>
                  </a:rPr>
                  <a:t>总线传输周期</a:t>
                </a:r>
                <a:endParaRPr lang="zh-CN" altLang="en-US" sz="3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97" name="Freeform 14"/>
              <p:cNvSpPr>
                <a:spLocks/>
              </p:cNvSpPr>
              <p:nvPr/>
            </p:nvSpPr>
            <p:spPr bwMode="auto">
              <a:xfrm>
                <a:off x="853" y="1268"/>
                <a:ext cx="695" cy="312"/>
              </a:xfrm>
              <a:custGeom>
                <a:avLst/>
                <a:gdLst>
                  <a:gd name="T0" fmla="*/ 0 w 912"/>
                  <a:gd name="T1" fmla="*/ 5 h 384"/>
                  <a:gd name="T2" fmla="*/ 0 w 912"/>
                  <a:gd name="T3" fmla="*/ 0 h 384"/>
                  <a:gd name="T4" fmla="*/ 2 w 912"/>
                  <a:gd name="T5" fmla="*/ 0 h 384"/>
                  <a:gd name="T6" fmla="*/ 2 w 912"/>
                  <a:gd name="T7" fmla="*/ 5 h 384"/>
                  <a:gd name="T8" fmla="*/ 3 w 912"/>
                  <a:gd name="T9" fmla="*/ 5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98" name="Freeform 15"/>
              <p:cNvSpPr>
                <a:spLocks/>
              </p:cNvSpPr>
              <p:nvPr/>
            </p:nvSpPr>
            <p:spPr bwMode="auto">
              <a:xfrm>
                <a:off x="2243" y="1268"/>
                <a:ext cx="695" cy="312"/>
              </a:xfrm>
              <a:custGeom>
                <a:avLst/>
                <a:gdLst>
                  <a:gd name="T0" fmla="*/ 0 w 912"/>
                  <a:gd name="T1" fmla="*/ 5 h 384"/>
                  <a:gd name="T2" fmla="*/ 0 w 912"/>
                  <a:gd name="T3" fmla="*/ 0 h 384"/>
                  <a:gd name="T4" fmla="*/ 2 w 912"/>
                  <a:gd name="T5" fmla="*/ 0 h 384"/>
                  <a:gd name="T6" fmla="*/ 2 w 912"/>
                  <a:gd name="T7" fmla="*/ 5 h 384"/>
                  <a:gd name="T8" fmla="*/ 3 w 912"/>
                  <a:gd name="T9" fmla="*/ 5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99" name="Freeform 16"/>
              <p:cNvSpPr>
                <a:spLocks/>
              </p:cNvSpPr>
              <p:nvPr/>
            </p:nvSpPr>
            <p:spPr bwMode="auto">
              <a:xfrm>
                <a:off x="2938" y="1268"/>
                <a:ext cx="695" cy="312"/>
              </a:xfrm>
              <a:custGeom>
                <a:avLst/>
                <a:gdLst>
                  <a:gd name="T0" fmla="*/ 0 w 912"/>
                  <a:gd name="T1" fmla="*/ 5 h 384"/>
                  <a:gd name="T2" fmla="*/ 0 w 912"/>
                  <a:gd name="T3" fmla="*/ 0 h 384"/>
                  <a:gd name="T4" fmla="*/ 2 w 912"/>
                  <a:gd name="T5" fmla="*/ 0 h 384"/>
                  <a:gd name="T6" fmla="*/ 2 w 912"/>
                  <a:gd name="T7" fmla="*/ 5 h 384"/>
                  <a:gd name="T8" fmla="*/ 3 w 912"/>
                  <a:gd name="T9" fmla="*/ 5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32900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77" y="1580"/>
                <a:ext cx="47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2901" name="Freeform 18"/>
              <p:cNvSpPr>
                <a:spLocks/>
              </p:cNvSpPr>
              <p:nvPr/>
            </p:nvSpPr>
            <p:spPr bwMode="auto">
              <a:xfrm>
                <a:off x="3645" y="1268"/>
                <a:ext cx="695" cy="312"/>
              </a:xfrm>
              <a:custGeom>
                <a:avLst/>
                <a:gdLst>
                  <a:gd name="T0" fmla="*/ 0 w 912"/>
                  <a:gd name="T1" fmla="*/ 5 h 384"/>
                  <a:gd name="T2" fmla="*/ 0 w 912"/>
                  <a:gd name="T3" fmla="*/ 0 h 384"/>
                  <a:gd name="T4" fmla="*/ 2 w 912"/>
                  <a:gd name="T5" fmla="*/ 0 h 384"/>
                  <a:gd name="T6" fmla="*/ 2 w 912"/>
                  <a:gd name="T7" fmla="*/ 5 h 384"/>
                  <a:gd name="T8" fmla="*/ 3 w 912"/>
                  <a:gd name="T9" fmla="*/ 5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02" name="Freeform 19"/>
              <p:cNvSpPr>
                <a:spLocks/>
              </p:cNvSpPr>
              <p:nvPr/>
            </p:nvSpPr>
            <p:spPr bwMode="auto">
              <a:xfrm>
                <a:off x="1548" y="1268"/>
                <a:ext cx="695" cy="312"/>
              </a:xfrm>
              <a:custGeom>
                <a:avLst/>
                <a:gdLst>
                  <a:gd name="T0" fmla="*/ 0 w 912"/>
                  <a:gd name="T1" fmla="*/ 5 h 384"/>
                  <a:gd name="T2" fmla="*/ 0 w 912"/>
                  <a:gd name="T3" fmla="*/ 0 h 384"/>
                  <a:gd name="T4" fmla="*/ 2 w 912"/>
                  <a:gd name="T5" fmla="*/ 0 h 384"/>
                  <a:gd name="T6" fmla="*/ 2 w 912"/>
                  <a:gd name="T7" fmla="*/ 5 h 384"/>
                  <a:gd name="T8" fmla="*/ 3 w 912"/>
                  <a:gd name="T9" fmla="*/ 5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03" name="Line 23"/>
              <p:cNvSpPr>
                <a:spLocks noChangeShapeType="1"/>
              </p:cNvSpPr>
              <p:nvPr/>
            </p:nvSpPr>
            <p:spPr bwMode="auto">
              <a:xfrm>
                <a:off x="853" y="1073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04" name="Line 24"/>
              <p:cNvSpPr>
                <a:spLocks noChangeShapeType="1"/>
              </p:cNvSpPr>
              <p:nvPr/>
            </p:nvSpPr>
            <p:spPr bwMode="auto">
              <a:xfrm>
                <a:off x="852" y="995"/>
                <a:ext cx="1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05" name="Line 25"/>
              <p:cNvSpPr>
                <a:spLocks noChangeShapeType="1"/>
              </p:cNvSpPr>
              <p:nvPr/>
            </p:nvSpPr>
            <p:spPr bwMode="auto">
              <a:xfrm>
                <a:off x="3787" y="1073"/>
                <a:ext cx="12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06" name="Freeform 16"/>
              <p:cNvSpPr>
                <a:spLocks/>
              </p:cNvSpPr>
              <p:nvPr/>
            </p:nvSpPr>
            <p:spPr bwMode="auto">
              <a:xfrm>
                <a:off x="5040" y="1260"/>
                <a:ext cx="695" cy="312"/>
              </a:xfrm>
              <a:custGeom>
                <a:avLst/>
                <a:gdLst>
                  <a:gd name="T0" fmla="*/ 0 w 912"/>
                  <a:gd name="T1" fmla="*/ 5 h 384"/>
                  <a:gd name="T2" fmla="*/ 0 w 912"/>
                  <a:gd name="T3" fmla="*/ 0 h 384"/>
                  <a:gd name="T4" fmla="*/ 2 w 912"/>
                  <a:gd name="T5" fmla="*/ 0 h 384"/>
                  <a:gd name="T6" fmla="*/ 2 w 912"/>
                  <a:gd name="T7" fmla="*/ 5 h 384"/>
                  <a:gd name="T8" fmla="*/ 3 w 912"/>
                  <a:gd name="T9" fmla="*/ 5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07" name="Freeform 16"/>
              <p:cNvSpPr>
                <a:spLocks/>
              </p:cNvSpPr>
              <p:nvPr/>
            </p:nvSpPr>
            <p:spPr bwMode="auto">
              <a:xfrm>
                <a:off x="4345" y="1263"/>
                <a:ext cx="695" cy="312"/>
              </a:xfrm>
              <a:custGeom>
                <a:avLst/>
                <a:gdLst>
                  <a:gd name="T0" fmla="*/ 0 w 912"/>
                  <a:gd name="T1" fmla="*/ 5 h 384"/>
                  <a:gd name="T2" fmla="*/ 0 w 912"/>
                  <a:gd name="T3" fmla="*/ 0 h 384"/>
                  <a:gd name="T4" fmla="*/ 2 w 912"/>
                  <a:gd name="T5" fmla="*/ 0 h 384"/>
                  <a:gd name="T6" fmla="*/ 2 w 912"/>
                  <a:gd name="T7" fmla="*/ 5 h 384"/>
                  <a:gd name="T8" fmla="*/ 3 w 912"/>
                  <a:gd name="T9" fmla="*/ 5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4" name="组合 196"/>
              <p:cNvGrpSpPr>
                <a:grpSpLocks/>
              </p:cNvGrpSpPr>
              <p:nvPr/>
            </p:nvGrpSpPr>
            <p:grpSpPr bwMode="auto">
              <a:xfrm>
                <a:off x="853" y="1612"/>
                <a:ext cx="1398" cy="202"/>
                <a:chOff x="1353926" y="2559582"/>
                <a:chExt cx="2219530" cy="320486"/>
              </a:xfrm>
            </p:grpSpPr>
            <p:sp>
              <p:nvSpPr>
                <p:cNvPr id="32927" name="Rectangle 6"/>
                <p:cNvSpPr>
                  <a:spLocks noChangeArrowheads="1"/>
                </p:cNvSpPr>
                <p:nvPr/>
              </p:nvSpPr>
              <p:spPr bwMode="auto">
                <a:xfrm>
                  <a:off x="1839746" y="2559582"/>
                  <a:ext cx="252436" cy="320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1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1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2928" name="Rectangle 20"/>
                <p:cNvSpPr>
                  <a:spLocks noChangeArrowheads="1"/>
                </p:cNvSpPr>
                <p:nvPr/>
              </p:nvSpPr>
              <p:spPr bwMode="auto">
                <a:xfrm>
                  <a:off x="2903469" y="2559582"/>
                  <a:ext cx="252436" cy="320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1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1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929" name="Line 26"/>
                <p:cNvSpPr>
                  <a:spLocks noChangeShapeType="1"/>
                </p:cNvSpPr>
                <p:nvPr/>
              </p:nvSpPr>
              <p:spPr bwMode="auto">
                <a:xfrm>
                  <a:off x="205086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930" name="Line 28"/>
                <p:cNvSpPr>
                  <a:spLocks noChangeShapeType="1"/>
                </p:cNvSpPr>
                <p:nvPr/>
              </p:nvSpPr>
              <p:spPr bwMode="auto">
                <a:xfrm>
                  <a:off x="315435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931" name="Line 31"/>
                <p:cNvSpPr>
                  <a:spLocks noChangeShapeType="1"/>
                </p:cNvSpPr>
                <p:nvPr/>
              </p:nvSpPr>
              <p:spPr bwMode="auto">
                <a:xfrm>
                  <a:off x="135392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932" name="Line 32"/>
                <p:cNvSpPr>
                  <a:spLocks noChangeShapeType="1"/>
                </p:cNvSpPr>
                <p:nvPr/>
              </p:nvSpPr>
              <p:spPr bwMode="auto">
                <a:xfrm>
                  <a:off x="245741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cxnSp>
              <p:nvCxnSpPr>
                <p:cNvPr id="32933" name="直接连接符 19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232084" y="2697744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34" name="直接连接符 19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36400" y="269640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35" name="直接连接符 19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46662" y="269695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32909" name="Rectangle 6"/>
              <p:cNvSpPr>
                <a:spLocks noChangeArrowheads="1"/>
              </p:cNvSpPr>
              <p:nvPr/>
            </p:nvSpPr>
            <p:spPr bwMode="auto">
              <a:xfrm>
                <a:off x="2555" y="1612"/>
                <a:ext cx="207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W</a:t>
                </a:r>
              </a:p>
            </p:txBody>
          </p:sp>
          <p:sp>
            <p:nvSpPr>
              <p:cNvPr id="32910" name="Rectangle 20"/>
              <p:cNvSpPr>
                <a:spLocks noChangeArrowheads="1"/>
              </p:cNvSpPr>
              <p:nvPr/>
            </p:nvSpPr>
            <p:spPr bwMode="auto">
              <a:xfrm>
                <a:off x="3226" y="1612"/>
                <a:ext cx="207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W</a:t>
                </a:r>
              </a:p>
            </p:txBody>
          </p:sp>
          <p:sp>
            <p:nvSpPr>
              <p:cNvPr id="32911" name="Line 26"/>
              <p:cNvSpPr>
                <a:spLocks noChangeShapeType="1"/>
              </p:cNvSpPr>
              <p:nvPr/>
            </p:nvSpPr>
            <p:spPr bwMode="auto">
              <a:xfrm>
                <a:off x="2689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12" name="Line 28"/>
              <p:cNvSpPr>
                <a:spLocks noChangeShapeType="1"/>
              </p:cNvSpPr>
              <p:nvPr/>
            </p:nvSpPr>
            <p:spPr bwMode="auto">
              <a:xfrm>
                <a:off x="3384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13" name="Line 31"/>
              <p:cNvSpPr>
                <a:spLocks noChangeShapeType="1"/>
              </p:cNvSpPr>
              <p:nvPr/>
            </p:nvSpPr>
            <p:spPr bwMode="auto">
              <a:xfrm>
                <a:off x="2250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14" name="Line 32"/>
              <p:cNvSpPr>
                <a:spLocks noChangeShapeType="1"/>
              </p:cNvSpPr>
              <p:nvPr/>
            </p:nvSpPr>
            <p:spPr bwMode="auto">
              <a:xfrm>
                <a:off x="2945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32915" name="直接连接符 205"/>
              <p:cNvCxnSpPr>
                <a:cxnSpLocks noChangeShapeType="1"/>
              </p:cNvCxnSpPr>
              <p:nvPr/>
            </p:nvCxnSpPr>
            <p:spPr bwMode="auto">
              <a:xfrm rot="5400000">
                <a:off x="2173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2916" name="直接连接符 206"/>
              <p:cNvCxnSpPr>
                <a:cxnSpLocks noChangeShapeType="1"/>
              </p:cNvCxnSpPr>
              <p:nvPr/>
            </p:nvCxnSpPr>
            <p:spPr bwMode="auto">
              <a:xfrm rot="5400000">
                <a:off x="2869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2917" name="直接连接符 207"/>
              <p:cNvCxnSpPr>
                <a:cxnSpLocks noChangeShapeType="1"/>
              </p:cNvCxnSpPr>
              <p:nvPr/>
            </p:nvCxnSpPr>
            <p:spPr bwMode="auto">
              <a:xfrm rot="5400000">
                <a:off x="3568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2918" name="Rectangle 6"/>
              <p:cNvSpPr>
                <a:spLocks noChangeArrowheads="1"/>
              </p:cNvSpPr>
              <p:nvPr/>
            </p:nvSpPr>
            <p:spPr bwMode="auto">
              <a:xfrm>
                <a:off x="3947" y="1612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2919" name="Rectangle 20"/>
              <p:cNvSpPr>
                <a:spLocks noChangeArrowheads="1"/>
              </p:cNvSpPr>
              <p:nvPr/>
            </p:nvSpPr>
            <p:spPr bwMode="auto">
              <a:xfrm>
                <a:off x="4618" y="1612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2920" name="Line 26"/>
              <p:cNvSpPr>
                <a:spLocks noChangeShapeType="1"/>
              </p:cNvSpPr>
              <p:nvPr/>
            </p:nvSpPr>
            <p:spPr bwMode="auto">
              <a:xfrm>
                <a:off x="4081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21" name="Line 28"/>
              <p:cNvSpPr>
                <a:spLocks noChangeShapeType="1"/>
              </p:cNvSpPr>
              <p:nvPr/>
            </p:nvSpPr>
            <p:spPr bwMode="auto">
              <a:xfrm>
                <a:off x="4776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22" name="Line 31"/>
              <p:cNvSpPr>
                <a:spLocks noChangeShapeType="1"/>
              </p:cNvSpPr>
              <p:nvPr/>
            </p:nvSpPr>
            <p:spPr bwMode="auto">
              <a:xfrm>
                <a:off x="3642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923" name="Line 32"/>
              <p:cNvSpPr>
                <a:spLocks noChangeShapeType="1"/>
              </p:cNvSpPr>
              <p:nvPr/>
            </p:nvSpPr>
            <p:spPr bwMode="auto">
              <a:xfrm>
                <a:off x="4337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32924" name="直接连接符 215"/>
              <p:cNvCxnSpPr>
                <a:cxnSpLocks noChangeShapeType="1"/>
              </p:cNvCxnSpPr>
              <p:nvPr/>
            </p:nvCxnSpPr>
            <p:spPr bwMode="auto">
              <a:xfrm rot="5400000">
                <a:off x="3565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2925" name="直接连接符 216"/>
              <p:cNvCxnSpPr>
                <a:cxnSpLocks noChangeShapeType="1"/>
              </p:cNvCxnSpPr>
              <p:nvPr/>
            </p:nvCxnSpPr>
            <p:spPr bwMode="auto">
              <a:xfrm rot="5400000">
                <a:off x="4260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2926" name="直接连接符 217"/>
              <p:cNvCxnSpPr>
                <a:cxnSpLocks noChangeShapeType="1"/>
              </p:cNvCxnSpPr>
              <p:nvPr/>
            </p:nvCxnSpPr>
            <p:spPr bwMode="auto">
              <a:xfrm rot="5400000">
                <a:off x="4960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5" name="组合 380"/>
          <p:cNvGrpSpPr>
            <a:grpSpLocks/>
          </p:cNvGrpSpPr>
          <p:nvPr/>
        </p:nvGrpSpPr>
        <p:grpSpPr bwMode="auto">
          <a:xfrm>
            <a:off x="598488" y="3084513"/>
            <a:ext cx="785812" cy="3236912"/>
            <a:chOff x="598906" y="3121200"/>
            <a:chExt cx="785873" cy="3236758"/>
          </a:xfrm>
        </p:grpSpPr>
        <p:sp>
          <p:nvSpPr>
            <p:cNvPr id="32880" name="Rectangle 55"/>
            <p:cNvSpPr>
              <a:spLocks noChangeArrowheads="1"/>
            </p:cNvSpPr>
            <p:nvPr/>
          </p:nvSpPr>
          <p:spPr bwMode="auto">
            <a:xfrm>
              <a:off x="598906" y="3933924"/>
              <a:ext cx="75502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2881" name="Line 57"/>
            <p:cNvSpPr>
              <a:spLocks noChangeShapeType="1"/>
            </p:cNvSpPr>
            <p:nvPr/>
          </p:nvSpPr>
          <p:spPr bwMode="auto">
            <a:xfrm>
              <a:off x="598906" y="3932245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" name="组合 379"/>
            <p:cNvGrpSpPr>
              <a:grpSpLocks/>
            </p:cNvGrpSpPr>
            <p:nvPr/>
          </p:nvGrpSpPr>
          <p:grpSpPr bwMode="auto">
            <a:xfrm>
              <a:off x="598906" y="3121200"/>
              <a:ext cx="785873" cy="504000"/>
              <a:chOff x="598906" y="3108353"/>
              <a:chExt cx="785873" cy="504000"/>
            </a:xfrm>
          </p:grpSpPr>
          <p:sp>
            <p:nvSpPr>
              <p:cNvPr id="32887" name="Freeform 60"/>
              <p:cNvSpPr>
                <a:spLocks/>
              </p:cNvSpPr>
              <p:nvPr/>
            </p:nvSpPr>
            <p:spPr bwMode="auto">
              <a:xfrm>
                <a:off x="598906" y="3108353"/>
                <a:ext cx="741710" cy="463523"/>
              </a:xfrm>
              <a:custGeom>
                <a:avLst/>
                <a:gdLst>
                  <a:gd name="T0" fmla="*/ 2147483647 w 613"/>
                  <a:gd name="T1" fmla="*/ 2147483647 h 355"/>
                  <a:gd name="T2" fmla="*/ 2147483647 w 613"/>
                  <a:gd name="T3" fmla="*/ 2147483647 h 355"/>
                  <a:gd name="T4" fmla="*/ 0 w 613"/>
                  <a:gd name="T5" fmla="*/ 0 h 355"/>
                  <a:gd name="T6" fmla="*/ 0 w 613"/>
                  <a:gd name="T7" fmla="*/ 2147483647 h 355"/>
                  <a:gd name="T8" fmla="*/ 2147483647 w 613"/>
                  <a:gd name="T9" fmla="*/ 2147483647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355"/>
                  <a:gd name="T17" fmla="*/ 613 w 613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88" name="Line 61"/>
              <p:cNvSpPr>
                <a:spLocks noChangeShapeType="1"/>
              </p:cNvSpPr>
              <p:nvPr/>
            </p:nvSpPr>
            <p:spPr bwMode="auto">
              <a:xfrm>
                <a:off x="601326" y="3110964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89" name="Line 62"/>
              <p:cNvSpPr>
                <a:spLocks noChangeShapeType="1"/>
              </p:cNvSpPr>
              <p:nvPr/>
            </p:nvSpPr>
            <p:spPr bwMode="auto">
              <a:xfrm>
                <a:off x="601326" y="3549679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90" name="Line 63"/>
              <p:cNvSpPr>
                <a:spLocks noChangeShapeType="1"/>
              </p:cNvSpPr>
              <p:nvPr/>
            </p:nvSpPr>
            <p:spPr bwMode="auto">
              <a:xfrm rot="8100000">
                <a:off x="1240189" y="3268954"/>
                <a:ext cx="0" cy="343399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91" name="Line 64"/>
              <p:cNvSpPr>
                <a:spLocks noChangeShapeType="1"/>
              </p:cNvSpPr>
              <p:nvPr/>
            </p:nvSpPr>
            <p:spPr bwMode="auto">
              <a:xfrm rot="2700000">
                <a:off x="1225669" y="3076548"/>
                <a:ext cx="0" cy="31822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883" name="Rectangle 55"/>
            <p:cNvSpPr>
              <a:spLocks noChangeArrowheads="1"/>
            </p:cNvSpPr>
            <p:nvPr/>
          </p:nvSpPr>
          <p:spPr bwMode="auto">
            <a:xfrm>
              <a:off x="601290" y="4833932"/>
              <a:ext cx="74880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2884" name="Line 57"/>
            <p:cNvSpPr>
              <a:spLocks noChangeShapeType="1"/>
            </p:cNvSpPr>
            <p:nvPr/>
          </p:nvSpPr>
          <p:spPr bwMode="auto">
            <a:xfrm>
              <a:off x="602270" y="4833932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85" name="Rectangle 56"/>
            <p:cNvSpPr>
              <a:spLocks noChangeArrowheads="1"/>
            </p:cNvSpPr>
            <p:nvPr/>
          </p:nvSpPr>
          <p:spPr bwMode="auto">
            <a:xfrm>
              <a:off x="612000" y="5789633"/>
              <a:ext cx="756000" cy="56832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2886" name="Line 58"/>
            <p:cNvSpPr>
              <a:spLocks noChangeShapeType="1"/>
            </p:cNvSpPr>
            <p:nvPr/>
          </p:nvSpPr>
          <p:spPr bwMode="auto">
            <a:xfrm>
              <a:off x="612000" y="6051567"/>
              <a:ext cx="720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534" name="Line 95"/>
          <p:cNvSpPr>
            <a:spLocks noChangeShapeType="1"/>
          </p:cNvSpPr>
          <p:nvPr/>
        </p:nvSpPr>
        <p:spPr bwMode="auto">
          <a:xfrm rot="2700000">
            <a:off x="6657975" y="3798888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" name="组合 360"/>
          <p:cNvGrpSpPr>
            <a:grpSpLocks/>
          </p:cNvGrpSpPr>
          <p:nvPr/>
        </p:nvGrpSpPr>
        <p:grpSpPr bwMode="auto">
          <a:xfrm>
            <a:off x="6786563" y="3090863"/>
            <a:ext cx="1214437" cy="3265487"/>
            <a:chOff x="6786578" y="3126605"/>
            <a:chExt cx="1214446" cy="3266272"/>
          </a:xfrm>
        </p:grpSpPr>
        <p:sp>
          <p:nvSpPr>
            <p:cNvPr id="32870" name="Line 110"/>
            <p:cNvSpPr>
              <a:spLocks noChangeShapeType="1"/>
            </p:cNvSpPr>
            <p:nvPr/>
          </p:nvSpPr>
          <p:spPr bwMode="auto">
            <a:xfrm>
              <a:off x="6786578" y="3126605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" name="组合 258"/>
            <p:cNvGrpSpPr>
              <a:grpSpLocks/>
            </p:cNvGrpSpPr>
            <p:nvPr/>
          </p:nvGrpSpPr>
          <p:grpSpPr bwMode="auto">
            <a:xfrm>
              <a:off x="6897534" y="3930745"/>
              <a:ext cx="1103490" cy="523207"/>
              <a:chOff x="6897534" y="3930745"/>
              <a:chExt cx="1103490" cy="523207"/>
            </a:xfrm>
          </p:grpSpPr>
          <p:sp>
            <p:nvSpPr>
              <p:cNvPr id="32878" name="Line 108"/>
              <p:cNvSpPr>
                <a:spLocks noChangeShapeType="1"/>
              </p:cNvSpPr>
              <p:nvPr/>
            </p:nvSpPr>
            <p:spPr bwMode="auto">
              <a:xfrm>
                <a:off x="6897534" y="3930746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79" name="Rectangle 114"/>
              <p:cNvSpPr>
                <a:spLocks noChangeArrowheads="1"/>
              </p:cNvSpPr>
              <p:nvPr/>
            </p:nvSpPr>
            <p:spPr bwMode="auto">
              <a:xfrm>
                <a:off x="6897534" y="3930745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19" name="组合 261"/>
            <p:cNvGrpSpPr>
              <a:grpSpLocks/>
            </p:cNvGrpSpPr>
            <p:nvPr/>
          </p:nvGrpSpPr>
          <p:grpSpPr bwMode="auto">
            <a:xfrm>
              <a:off x="6897534" y="4830754"/>
              <a:ext cx="1098000" cy="527072"/>
              <a:chOff x="4567205" y="4830754"/>
              <a:chExt cx="1103490" cy="527072"/>
            </a:xfrm>
          </p:grpSpPr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77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sp>
          <p:nvSpPr>
            <p:cNvPr id="32873" name="Line 110"/>
            <p:cNvSpPr>
              <a:spLocks noChangeShapeType="1"/>
            </p:cNvSpPr>
            <p:nvPr/>
          </p:nvSpPr>
          <p:spPr bwMode="auto">
            <a:xfrm>
              <a:off x="6797542" y="3560400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4" name="Line 84"/>
            <p:cNvSpPr>
              <a:spLocks noChangeShapeType="1"/>
            </p:cNvSpPr>
            <p:nvPr/>
          </p:nvSpPr>
          <p:spPr bwMode="auto">
            <a:xfrm>
              <a:off x="6858016" y="6072206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5" name="Rectangle 115"/>
            <p:cNvSpPr>
              <a:spLocks noChangeArrowheads="1"/>
            </p:cNvSpPr>
            <p:nvPr/>
          </p:nvSpPr>
          <p:spPr bwMode="auto">
            <a:xfrm>
              <a:off x="6885024" y="5784864"/>
              <a:ext cx="1116000" cy="60801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20" name="Group 106"/>
          <p:cNvGrpSpPr>
            <a:grpSpLocks/>
          </p:cNvGrpSpPr>
          <p:nvPr/>
        </p:nvGrpSpPr>
        <p:grpSpPr bwMode="auto">
          <a:xfrm>
            <a:off x="1338263" y="3090863"/>
            <a:ext cx="1133475" cy="3227387"/>
            <a:chOff x="843" y="1970"/>
            <a:chExt cx="714" cy="2033"/>
          </a:xfrm>
        </p:grpSpPr>
        <p:sp>
          <p:nvSpPr>
            <p:cNvPr id="32858" name="Freeform 67"/>
            <p:cNvSpPr>
              <a:spLocks/>
            </p:cNvSpPr>
            <p:nvPr/>
          </p:nvSpPr>
          <p:spPr bwMode="auto">
            <a:xfrm>
              <a:off x="843" y="2479"/>
              <a:ext cx="681" cy="329"/>
            </a:xfrm>
            <a:custGeom>
              <a:avLst/>
              <a:gdLst>
                <a:gd name="T0" fmla="*/ 0 w 894"/>
                <a:gd name="T1" fmla="*/ 2 h 429"/>
                <a:gd name="T2" fmla="*/ 3 w 894"/>
                <a:gd name="T3" fmla="*/ 2 h 429"/>
                <a:gd name="T4" fmla="*/ 2 w 894"/>
                <a:gd name="T5" fmla="*/ 0 h 429"/>
                <a:gd name="T6" fmla="*/ 2 w 894"/>
                <a:gd name="T7" fmla="*/ 2 h 4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429"/>
                <a:gd name="T14" fmla="*/ 894 w 894"/>
                <a:gd name="T15" fmla="*/ 429 h 4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9" name="Line 68"/>
            <p:cNvSpPr>
              <a:spLocks noChangeShapeType="1"/>
            </p:cNvSpPr>
            <p:nvPr/>
          </p:nvSpPr>
          <p:spPr bwMode="auto">
            <a:xfrm>
              <a:off x="853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60" name="Line 70"/>
            <p:cNvSpPr>
              <a:spLocks noChangeShapeType="1"/>
            </p:cNvSpPr>
            <p:nvPr/>
          </p:nvSpPr>
          <p:spPr bwMode="auto">
            <a:xfrm>
              <a:off x="853" y="2261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61" name="Line 71"/>
            <p:cNvSpPr>
              <a:spLocks noChangeShapeType="1"/>
            </p:cNvSpPr>
            <p:nvPr/>
          </p:nvSpPr>
          <p:spPr bwMode="auto">
            <a:xfrm>
              <a:off x="853" y="2475"/>
              <a:ext cx="36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62" name="Line 72"/>
            <p:cNvSpPr>
              <a:spLocks noChangeShapeType="1"/>
            </p:cNvSpPr>
            <p:nvPr/>
          </p:nvSpPr>
          <p:spPr bwMode="auto">
            <a:xfrm>
              <a:off x="853" y="1970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63" name="Line 73"/>
            <p:cNvSpPr>
              <a:spLocks noChangeShapeType="1"/>
            </p:cNvSpPr>
            <p:nvPr/>
          </p:nvSpPr>
          <p:spPr bwMode="auto">
            <a:xfrm>
              <a:off x="853" y="2243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" name="组合 269"/>
            <p:cNvGrpSpPr>
              <a:grpSpLocks/>
            </p:cNvGrpSpPr>
            <p:nvPr/>
          </p:nvGrpSpPr>
          <p:grpSpPr bwMode="auto">
            <a:xfrm>
              <a:off x="854" y="3043"/>
              <a:ext cx="703" cy="332"/>
              <a:chOff x="4567205" y="4830754"/>
              <a:chExt cx="1103490" cy="527072"/>
            </a:xfrm>
          </p:grpSpPr>
          <p:sp>
            <p:nvSpPr>
              <p:cNvPr id="32868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69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22" name="组合 351"/>
            <p:cNvGrpSpPr>
              <a:grpSpLocks/>
            </p:cNvGrpSpPr>
            <p:nvPr/>
          </p:nvGrpSpPr>
          <p:grpSpPr bwMode="auto">
            <a:xfrm>
              <a:off x="853" y="3645"/>
              <a:ext cx="703" cy="358"/>
              <a:chOff x="857224" y="5786454"/>
              <a:chExt cx="1027043" cy="568325"/>
            </a:xfrm>
          </p:grpSpPr>
          <p:sp>
            <p:nvSpPr>
              <p:cNvPr id="32866" name="Rectangle 56"/>
              <p:cNvSpPr>
                <a:spLocks noChangeArrowheads="1"/>
              </p:cNvSpPr>
              <p:nvPr/>
            </p:nvSpPr>
            <p:spPr bwMode="auto">
              <a:xfrm>
                <a:off x="857224" y="5786454"/>
                <a:ext cx="1027043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2867" name="Line 58"/>
              <p:cNvSpPr>
                <a:spLocks noChangeShapeType="1"/>
              </p:cNvSpPr>
              <p:nvPr/>
            </p:nvSpPr>
            <p:spPr bwMode="auto">
              <a:xfrm>
                <a:off x="857224" y="6048388"/>
                <a:ext cx="9906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119"/>
          <p:cNvGrpSpPr>
            <a:grpSpLocks/>
          </p:cNvGrpSpPr>
          <p:nvPr/>
        </p:nvGrpSpPr>
        <p:grpSpPr bwMode="auto">
          <a:xfrm>
            <a:off x="2428875" y="3090863"/>
            <a:ext cx="1152525" cy="3227387"/>
            <a:chOff x="1530" y="1970"/>
            <a:chExt cx="726" cy="2033"/>
          </a:xfrm>
        </p:grpSpPr>
        <p:grpSp>
          <p:nvGrpSpPr>
            <p:cNvPr id="24" name="Group 120"/>
            <p:cNvGrpSpPr>
              <a:grpSpLocks/>
            </p:cNvGrpSpPr>
            <p:nvPr/>
          </p:nvGrpSpPr>
          <p:grpSpPr bwMode="auto">
            <a:xfrm>
              <a:off x="1530" y="1970"/>
              <a:ext cx="726" cy="2033"/>
              <a:chOff x="1530" y="1970"/>
              <a:chExt cx="726" cy="2033"/>
            </a:xfrm>
          </p:grpSpPr>
          <p:grpSp>
            <p:nvGrpSpPr>
              <p:cNvPr id="25" name="Group 121"/>
              <p:cNvGrpSpPr>
                <a:grpSpLocks/>
              </p:cNvGrpSpPr>
              <p:nvPr/>
            </p:nvGrpSpPr>
            <p:grpSpPr bwMode="auto">
              <a:xfrm>
                <a:off x="1530" y="1970"/>
                <a:ext cx="726" cy="2033"/>
                <a:chOff x="1530" y="1970"/>
                <a:chExt cx="726" cy="2033"/>
              </a:xfrm>
            </p:grpSpPr>
            <p:sp>
              <p:nvSpPr>
                <p:cNvPr id="32852" name="Line 82"/>
                <p:cNvSpPr>
                  <a:spLocks noChangeShapeType="1"/>
                </p:cNvSpPr>
                <p:nvPr/>
              </p:nvSpPr>
              <p:spPr bwMode="auto">
                <a:xfrm>
                  <a:off x="1548" y="1970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53" name="Line 83"/>
                <p:cNvSpPr>
                  <a:spLocks noChangeShapeType="1"/>
                </p:cNvSpPr>
                <p:nvPr/>
              </p:nvSpPr>
              <p:spPr bwMode="auto">
                <a:xfrm>
                  <a:off x="1548" y="2243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54" name="Line 84"/>
                <p:cNvSpPr>
                  <a:spLocks noChangeShapeType="1"/>
                </p:cNvSpPr>
                <p:nvPr/>
              </p:nvSpPr>
              <p:spPr bwMode="auto">
                <a:xfrm>
                  <a:off x="1530" y="2790"/>
                  <a:ext cx="71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55" name="Freeform 67"/>
                <p:cNvSpPr>
                  <a:spLocks/>
                </p:cNvSpPr>
                <p:nvPr/>
              </p:nvSpPr>
              <p:spPr bwMode="auto">
                <a:xfrm>
                  <a:off x="1530" y="3045"/>
                  <a:ext cx="726" cy="330"/>
                </a:xfrm>
                <a:custGeom>
                  <a:avLst/>
                  <a:gdLst>
                    <a:gd name="T0" fmla="*/ 0 w 894"/>
                    <a:gd name="T1" fmla="*/ 2 h 429"/>
                    <a:gd name="T2" fmla="*/ 11 w 894"/>
                    <a:gd name="T3" fmla="*/ 2 h 429"/>
                    <a:gd name="T4" fmla="*/ 6 w 894"/>
                    <a:gd name="T5" fmla="*/ 0 h 429"/>
                    <a:gd name="T6" fmla="*/ 2 w 894"/>
                    <a:gd name="T7" fmla="*/ 2 h 42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4"/>
                    <a:gd name="T13" fmla="*/ 0 h 429"/>
                    <a:gd name="T14" fmla="*/ 894 w 894"/>
                    <a:gd name="T15" fmla="*/ 429 h 42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4" h="429">
                      <a:moveTo>
                        <a:pt x="0" y="429"/>
                      </a:moveTo>
                      <a:lnTo>
                        <a:pt x="894" y="429"/>
                      </a:lnTo>
                      <a:lnTo>
                        <a:pt x="502" y="0"/>
                      </a:lnTo>
                      <a:lnTo>
                        <a:pt x="23" y="13"/>
                      </a:lnTo>
                    </a:path>
                  </a:pathLst>
                </a:cu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56" name="Line 71"/>
                <p:cNvSpPr>
                  <a:spLocks noChangeShapeType="1"/>
                </p:cNvSpPr>
                <p:nvPr/>
              </p:nvSpPr>
              <p:spPr bwMode="auto">
                <a:xfrm>
                  <a:off x="1541" y="3043"/>
                  <a:ext cx="390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57" name="Rectangle 56"/>
                <p:cNvSpPr>
                  <a:spLocks noChangeArrowheads="1"/>
                </p:cNvSpPr>
                <p:nvPr/>
              </p:nvSpPr>
              <p:spPr bwMode="auto">
                <a:xfrm>
                  <a:off x="1540" y="3645"/>
                  <a:ext cx="696" cy="35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2850" name="Line 58"/>
              <p:cNvSpPr>
                <a:spLocks noChangeShapeType="1"/>
              </p:cNvSpPr>
              <p:nvPr/>
            </p:nvSpPr>
            <p:spPr bwMode="auto">
              <a:xfrm>
                <a:off x="1540" y="3810"/>
                <a:ext cx="69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51" name="Line 80"/>
              <p:cNvSpPr>
                <a:spLocks noChangeShapeType="1"/>
              </p:cNvSpPr>
              <p:nvPr/>
            </p:nvSpPr>
            <p:spPr bwMode="auto">
              <a:xfrm>
                <a:off x="1542" y="2261"/>
                <a:ext cx="70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848" name="Line 79"/>
            <p:cNvSpPr>
              <a:spLocks noChangeShapeType="1"/>
            </p:cNvSpPr>
            <p:nvPr/>
          </p:nvSpPr>
          <p:spPr bwMode="auto">
            <a:xfrm>
              <a:off x="1542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组合 363"/>
          <p:cNvGrpSpPr>
            <a:grpSpLocks/>
          </p:cNvGrpSpPr>
          <p:nvPr/>
        </p:nvGrpSpPr>
        <p:grpSpPr bwMode="auto">
          <a:xfrm>
            <a:off x="3544888" y="3090863"/>
            <a:ext cx="1143000" cy="3225800"/>
            <a:chOff x="3544876" y="3126604"/>
            <a:chExt cx="1142992" cy="3226584"/>
          </a:xfrm>
        </p:grpSpPr>
        <p:sp>
          <p:nvSpPr>
            <p:cNvPr id="32840" name="Line 92"/>
            <p:cNvSpPr>
              <a:spLocks noChangeShapeType="1"/>
            </p:cNvSpPr>
            <p:nvPr/>
          </p:nvSpPr>
          <p:spPr bwMode="auto">
            <a:xfrm>
              <a:off x="3560904" y="3126604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1" name="Line 92"/>
            <p:cNvSpPr>
              <a:spLocks noChangeShapeType="1"/>
            </p:cNvSpPr>
            <p:nvPr/>
          </p:nvSpPr>
          <p:spPr bwMode="auto">
            <a:xfrm>
              <a:off x="3571868" y="35604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2" name="Line 84"/>
            <p:cNvSpPr>
              <a:spLocks noChangeShapeType="1"/>
            </p:cNvSpPr>
            <p:nvPr/>
          </p:nvSpPr>
          <p:spPr bwMode="auto">
            <a:xfrm>
              <a:off x="3544876" y="4429132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" name="组合 349"/>
            <p:cNvGrpSpPr>
              <a:grpSpLocks/>
            </p:cNvGrpSpPr>
            <p:nvPr/>
          </p:nvGrpSpPr>
          <p:grpSpPr bwMode="auto">
            <a:xfrm>
              <a:off x="3552828" y="5784863"/>
              <a:ext cx="1130400" cy="568325"/>
              <a:chOff x="1847824" y="5784863"/>
              <a:chExt cx="1447800" cy="568325"/>
            </a:xfrm>
          </p:grpSpPr>
          <p:sp>
            <p:nvSpPr>
              <p:cNvPr id="32845" name="Rectangle 69"/>
              <p:cNvSpPr>
                <a:spLocks noChangeArrowheads="1"/>
              </p:cNvSpPr>
              <p:nvPr/>
            </p:nvSpPr>
            <p:spPr bwMode="auto">
              <a:xfrm>
                <a:off x="1847824" y="5784863"/>
                <a:ext cx="1447800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2846" name="Line 74"/>
              <p:cNvSpPr>
                <a:spLocks noChangeShapeType="1"/>
              </p:cNvSpPr>
              <p:nvPr/>
            </p:nvSpPr>
            <p:spPr bwMode="auto">
              <a:xfrm>
                <a:off x="1847824" y="6048388"/>
                <a:ext cx="14478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844" name="Line 84"/>
            <p:cNvSpPr>
              <a:spLocks noChangeShapeType="1"/>
            </p:cNvSpPr>
            <p:nvPr/>
          </p:nvSpPr>
          <p:spPr bwMode="auto">
            <a:xfrm>
              <a:off x="3564000" y="53280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579" name="Line 95"/>
          <p:cNvSpPr>
            <a:spLocks noChangeShapeType="1"/>
          </p:cNvSpPr>
          <p:nvPr/>
        </p:nvSpPr>
        <p:spPr bwMode="auto">
          <a:xfrm rot="2700000">
            <a:off x="5514975" y="4699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Group 140"/>
          <p:cNvGrpSpPr>
            <a:grpSpLocks/>
          </p:cNvGrpSpPr>
          <p:nvPr/>
        </p:nvGrpSpPr>
        <p:grpSpPr bwMode="auto">
          <a:xfrm>
            <a:off x="4643438" y="3092450"/>
            <a:ext cx="1163637" cy="3224213"/>
            <a:chOff x="2925" y="1971"/>
            <a:chExt cx="733" cy="2031"/>
          </a:xfrm>
        </p:grpSpPr>
        <p:grpSp>
          <p:nvGrpSpPr>
            <p:cNvPr id="29" name="Group 141"/>
            <p:cNvGrpSpPr>
              <a:grpSpLocks/>
            </p:cNvGrpSpPr>
            <p:nvPr/>
          </p:nvGrpSpPr>
          <p:grpSpPr bwMode="auto">
            <a:xfrm>
              <a:off x="2925" y="1971"/>
              <a:ext cx="733" cy="2031"/>
              <a:chOff x="2925" y="1971"/>
              <a:chExt cx="733" cy="2031"/>
            </a:xfrm>
          </p:grpSpPr>
          <p:sp>
            <p:nvSpPr>
              <p:cNvPr id="32835" name="Line 92"/>
              <p:cNvSpPr>
                <a:spLocks noChangeShapeType="1"/>
              </p:cNvSpPr>
              <p:nvPr/>
            </p:nvSpPr>
            <p:spPr bwMode="auto">
              <a:xfrm>
                <a:off x="2925" y="1971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36" name="Line 92"/>
              <p:cNvSpPr>
                <a:spLocks noChangeShapeType="1"/>
              </p:cNvSpPr>
              <p:nvPr/>
            </p:nvSpPr>
            <p:spPr bwMode="auto">
              <a:xfrm>
                <a:off x="2932" y="2243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37" name="Line 84"/>
              <p:cNvSpPr>
                <a:spLocks noChangeShapeType="1"/>
              </p:cNvSpPr>
              <p:nvPr/>
            </p:nvSpPr>
            <p:spPr bwMode="auto">
              <a:xfrm>
                <a:off x="2931" y="2790"/>
                <a:ext cx="71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38" name="Freeform 85"/>
              <p:cNvSpPr>
                <a:spLocks/>
              </p:cNvSpPr>
              <p:nvPr/>
            </p:nvSpPr>
            <p:spPr bwMode="auto">
              <a:xfrm>
                <a:off x="2942" y="3644"/>
                <a:ext cx="658" cy="358"/>
              </a:xfrm>
              <a:custGeom>
                <a:avLst/>
                <a:gdLst>
                  <a:gd name="T0" fmla="*/ 0 w 931"/>
                  <a:gd name="T1" fmla="*/ 0 h 358"/>
                  <a:gd name="T2" fmla="*/ 1 w 931"/>
                  <a:gd name="T3" fmla="*/ 0 h 358"/>
                  <a:gd name="T4" fmla="*/ 1 w 931"/>
                  <a:gd name="T5" fmla="*/ 166 h 358"/>
                  <a:gd name="T6" fmla="*/ 1 w 931"/>
                  <a:gd name="T7" fmla="*/ 355 h 358"/>
                  <a:gd name="T8" fmla="*/ 1 w 931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358"/>
                  <a:gd name="T17" fmla="*/ 931 w 931"/>
                  <a:gd name="T18" fmla="*/ 358 h 3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358">
                    <a:moveTo>
                      <a:pt x="0" y="0"/>
                    </a:moveTo>
                    <a:lnTo>
                      <a:pt x="931" y="0"/>
                    </a:lnTo>
                    <a:lnTo>
                      <a:pt x="774" y="166"/>
                    </a:lnTo>
                    <a:lnTo>
                      <a:pt x="931" y="355"/>
                    </a:lnTo>
                    <a:lnTo>
                      <a:pt x="6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39" name="Line 84"/>
              <p:cNvSpPr>
                <a:spLocks noChangeShapeType="1"/>
              </p:cNvSpPr>
              <p:nvPr/>
            </p:nvSpPr>
            <p:spPr bwMode="auto">
              <a:xfrm>
                <a:off x="2942" y="3356"/>
                <a:ext cx="38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834" name="Line 81"/>
            <p:cNvSpPr>
              <a:spLocks noChangeShapeType="1"/>
            </p:cNvSpPr>
            <p:nvPr/>
          </p:nvSpPr>
          <p:spPr bwMode="auto">
            <a:xfrm>
              <a:off x="2946" y="3810"/>
              <a:ext cx="57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Group 148"/>
          <p:cNvGrpSpPr>
            <a:grpSpLocks/>
          </p:cNvGrpSpPr>
          <p:nvPr/>
        </p:nvGrpSpPr>
        <p:grpSpPr bwMode="auto">
          <a:xfrm>
            <a:off x="0" y="404813"/>
            <a:ext cx="8947150" cy="641350"/>
            <a:chOff x="192" y="267"/>
            <a:chExt cx="4672" cy="404"/>
          </a:xfrm>
        </p:grpSpPr>
        <p:sp>
          <p:nvSpPr>
            <p:cNvPr id="32831" name="Text Box 149"/>
            <p:cNvSpPr txBox="1">
              <a:spLocks noChangeArrowheads="1"/>
            </p:cNvSpPr>
            <p:nvPr/>
          </p:nvSpPr>
          <p:spPr bwMode="auto">
            <a:xfrm>
              <a:off x="192" y="267"/>
              <a:ext cx="46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(</a:t>
              </a:r>
              <a:r>
                <a:rPr lang="en-US" altLang="zh-CN" sz="3600">
                  <a:latin typeface="Times New Roman" pitchFamily="18" charset="0"/>
                </a:rPr>
                <a:t>3</a:t>
              </a:r>
              <a:r>
                <a:rPr lang="zh-CN" altLang="en-US" sz="3600">
                  <a:latin typeface="Times New Roman" pitchFamily="18" charset="0"/>
                </a:rPr>
                <a:t>) 半同步通信</a:t>
              </a:r>
              <a:endParaRPr lang="en-US" altLang="zh-CN" sz="3600">
                <a:latin typeface="Times New Roman" pitchFamily="18" charset="0"/>
              </a:endParaRPr>
            </a:p>
          </p:txBody>
        </p:sp>
        <p:sp>
          <p:nvSpPr>
            <p:cNvPr id="32832" name="Text Box 150"/>
            <p:cNvSpPr txBox="1">
              <a:spLocks noChangeArrowheads="1"/>
            </p:cNvSpPr>
            <p:nvPr/>
          </p:nvSpPr>
          <p:spPr bwMode="auto">
            <a:xfrm>
              <a:off x="1865" y="312"/>
              <a:ext cx="299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同步</a:t>
              </a:r>
              <a:r>
                <a:rPr lang="zh-CN" altLang="en-US" sz="2800">
                  <a:latin typeface="Times New Roman" pitchFamily="18" charset="0"/>
                </a:rPr>
                <a:t>、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异步 </a:t>
              </a:r>
              <a:r>
                <a:rPr lang="zh-CN" altLang="en-US" sz="2800">
                  <a:latin typeface="Times New Roman" pitchFamily="18" charset="0"/>
                </a:rPr>
                <a:t>结合）（输入数据）</a:t>
              </a:r>
            </a:p>
          </p:txBody>
        </p:sp>
      </p:grpSp>
      <p:sp>
        <p:nvSpPr>
          <p:cNvPr id="189591" name="Line 75"/>
          <p:cNvSpPr>
            <a:spLocks noChangeShapeType="1"/>
          </p:cNvSpPr>
          <p:nvPr/>
        </p:nvSpPr>
        <p:spPr bwMode="auto">
          <a:xfrm rot="8100000">
            <a:off x="2166938" y="3786188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9592" name="Line 75"/>
          <p:cNvSpPr>
            <a:spLocks noChangeShapeType="1"/>
          </p:cNvSpPr>
          <p:nvPr/>
        </p:nvSpPr>
        <p:spPr bwMode="auto">
          <a:xfrm rot="8100000">
            <a:off x="3313113" y="4670425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57" name="Line 65"/>
          <p:cNvSpPr>
            <a:spLocks noChangeShapeType="1"/>
          </p:cNvSpPr>
          <p:nvPr/>
        </p:nvSpPr>
        <p:spPr bwMode="auto">
          <a:xfrm>
            <a:off x="1354138" y="2719388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68" name="Line 76"/>
          <p:cNvSpPr>
            <a:spLocks noChangeShapeType="1"/>
          </p:cNvSpPr>
          <p:nvPr/>
        </p:nvSpPr>
        <p:spPr bwMode="auto">
          <a:xfrm>
            <a:off x="2457450" y="2719388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80" name="Line 88"/>
          <p:cNvSpPr>
            <a:spLocks noChangeShapeType="1"/>
          </p:cNvSpPr>
          <p:nvPr/>
        </p:nvSpPr>
        <p:spPr bwMode="auto">
          <a:xfrm>
            <a:off x="3560763" y="2719388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4" name="Line 88"/>
          <p:cNvSpPr>
            <a:spLocks noChangeShapeType="1"/>
          </p:cNvSpPr>
          <p:nvPr/>
        </p:nvSpPr>
        <p:spPr bwMode="auto">
          <a:xfrm>
            <a:off x="4679950" y="2719388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" name="Line 88"/>
          <p:cNvSpPr>
            <a:spLocks noChangeShapeType="1"/>
          </p:cNvSpPr>
          <p:nvPr/>
        </p:nvSpPr>
        <p:spPr bwMode="auto">
          <a:xfrm>
            <a:off x="5786438" y="2719388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" name="Line 88"/>
          <p:cNvSpPr>
            <a:spLocks noChangeShapeType="1"/>
          </p:cNvSpPr>
          <p:nvPr/>
        </p:nvSpPr>
        <p:spPr bwMode="auto">
          <a:xfrm>
            <a:off x="6894513" y="2719388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9599" name="Freeform 104"/>
          <p:cNvSpPr>
            <a:spLocks/>
          </p:cNvSpPr>
          <p:nvPr/>
        </p:nvSpPr>
        <p:spPr bwMode="auto">
          <a:xfrm>
            <a:off x="6584950" y="5748338"/>
            <a:ext cx="331788" cy="601662"/>
          </a:xfrm>
          <a:custGeom>
            <a:avLst/>
            <a:gdLst>
              <a:gd name="T0" fmla="*/ 2147483647 w 257"/>
              <a:gd name="T1" fmla="*/ 2147483647 h 379"/>
              <a:gd name="T2" fmla="*/ 0 w 257"/>
              <a:gd name="T3" fmla="*/ 0 h 379"/>
              <a:gd name="T4" fmla="*/ 2147483647 w 257"/>
              <a:gd name="T5" fmla="*/ 0 h 379"/>
              <a:gd name="T6" fmla="*/ 2147483647 w 257"/>
              <a:gd name="T7" fmla="*/ 2147483647 h 379"/>
              <a:gd name="T8" fmla="*/ 2147483647 w 257"/>
              <a:gd name="T9" fmla="*/ 2147483647 h 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7"/>
              <a:gd name="T16" fmla="*/ 0 h 379"/>
              <a:gd name="T17" fmla="*/ 257 w 257"/>
              <a:gd name="T18" fmla="*/ 379 h 3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7" h="379">
                <a:moveTo>
                  <a:pt x="249" y="166"/>
                </a:moveTo>
                <a:lnTo>
                  <a:pt x="0" y="0"/>
                </a:lnTo>
                <a:lnTo>
                  <a:pt x="245" y="0"/>
                </a:lnTo>
                <a:lnTo>
                  <a:pt x="257" y="379"/>
                </a:lnTo>
                <a:lnTo>
                  <a:pt x="61" y="379"/>
                </a:lnTo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" name="Group 160"/>
          <p:cNvGrpSpPr>
            <a:grpSpLocks/>
          </p:cNvGrpSpPr>
          <p:nvPr/>
        </p:nvGrpSpPr>
        <p:grpSpPr bwMode="auto">
          <a:xfrm>
            <a:off x="5257800" y="4760913"/>
            <a:ext cx="517525" cy="1568450"/>
            <a:chOff x="3312" y="3022"/>
            <a:chExt cx="326" cy="988"/>
          </a:xfrm>
        </p:grpSpPr>
        <p:sp>
          <p:nvSpPr>
            <p:cNvPr id="32827" name="Freeform 100"/>
            <p:cNvSpPr>
              <a:spLocks/>
            </p:cNvSpPr>
            <p:nvPr/>
          </p:nvSpPr>
          <p:spPr bwMode="auto">
            <a:xfrm>
              <a:off x="3312" y="3022"/>
              <a:ext cx="317" cy="350"/>
            </a:xfrm>
            <a:custGeom>
              <a:avLst/>
              <a:gdLst>
                <a:gd name="T0" fmla="*/ 0 w 417"/>
                <a:gd name="T1" fmla="*/ 3 h 442"/>
                <a:gd name="T2" fmla="*/ 2 w 417"/>
                <a:gd name="T3" fmla="*/ 3 h 442"/>
                <a:gd name="T4" fmla="*/ 2 w 417"/>
                <a:gd name="T5" fmla="*/ 0 h 442"/>
                <a:gd name="T6" fmla="*/ 0 w 417"/>
                <a:gd name="T7" fmla="*/ 3 h 4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7"/>
                <a:gd name="T13" fmla="*/ 0 h 442"/>
                <a:gd name="T14" fmla="*/ 417 w 417"/>
                <a:gd name="T15" fmla="*/ 442 h 4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2" name="Group 162"/>
            <p:cNvGrpSpPr>
              <a:grpSpLocks/>
            </p:cNvGrpSpPr>
            <p:nvPr/>
          </p:nvGrpSpPr>
          <p:grpSpPr bwMode="auto">
            <a:xfrm>
              <a:off x="3463" y="3655"/>
              <a:ext cx="175" cy="355"/>
              <a:chOff x="3447" y="3655"/>
              <a:chExt cx="175" cy="355"/>
            </a:xfrm>
          </p:grpSpPr>
          <p:sp>
            <p:nvSpPr>
              <p:cNvPr id="32829" name="Line 86"/>
              <p:cNvSpPr>
                <a:spLocks noChangeShapeType="1"/>
              </p:cNvSpPr>
              <p:nvPr/>
            </p:nvSpPr>
            <p:spPr bwMode="auto">
              <a:xfrm rot="21287122" flipV="1">
                <a:off x="3447" y="3655"/>
                <a:ext cx="168" cy="175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30" name="Line 87"/>
              <p:cNvSpPr>
                <a:spLocks noChangeShapeType="1"/>
              </p:cNvSpPr>
              <p:nvPr/>
            </p:nvSpPr>
            <p:spPr bwMode="auto">
              <a:xfrm rot="5400000" flipV="1">
                <a:off x="3448" y="3835"/>
                <a:ext cx="192" cy="157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93" name="Group 165"/>
          <p:cNvGrpSpPr>
            <a:grpSpLocks/>
          </p:cNvGrpSpPr>
          <p:nvPr/>
        </p:nvGrpSpPr>
        <p:grpSpPr bwMode="auto">
          <a:xfrm>
            <a:off x="6624638" y="5767388"/>
            <a:ext cx="284162" cy="566737"/>
            <a:chOff x="4173" y="3656"/>
            <a:chExt cx="179" cy="357"/>
          </a:xfrm>
        </p:grpSpPr>
        <p:sp>
          <p:nvSpPr>
            <p:cNvPr id="32825" name="Line 98"/>
            <p:cNvSpPr>
              <a:spLocks noChangeShapeType="1"/>
            </p:cNvSpPr>
            <p:nvPr/>
          </p:nvSpPr>
          <p:spPr bwMode="auto">
            <a:xfrm rot="2835" flipV="1">
              <a:off x="4173" y="3816"/>
              <a:ext cx="179" cy="19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6" name="Line 99"/>
            <p:cNvSpPr>
              <a:spLocks noChangeShapeType="1"/>
            </p:cNvSpPr>
            <p:nvPr/>
          </p:nvSpPr>
          <p:spPr bwMode="auto">
            <a:xfrm rot="5400000" flipV="1">
              <a:off x="4174" y="3667"/>
              <a:ext cx="170" cy="14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4" name="Group 168"/>
          <p:cNvGrpSpPr>
            <a:grpSpLocks/>
          </p:cNvGrpSpPr>
          <p:nvPr/>
        </p:nvGrpSpPr>
        <p:grpSpPr bwMode="auto">
          <a:xfrm>
            <a:off x="5700713" y="3090863"/>
            <a:ext cx="1203325" cy="3225800"/>
            <a:chOff x="3591" y="1970"/>
            <a:chExt cx="758" cy="2032"/>
          </a:xfrm>
        </p:grpSpPr>
        <p:sp>
          <p:nvSpPr>
            <p:cNvPr id="32813" name="Line 90"/>
            <p:cNvSpPr>
              <a:spLocks noChangeShapeType="1"/>
            </p:cNvSpPr>
            <p:nvPr/>
          </p:nvSpPr>
          <p:spPr bwMode="auto">
            <a:xfrm>
              <a:off x="3648" y="2790"/>
              <a:ext cx="39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4" name="Line 97"/>
            <p:cNvSpPr>
              <a:spLocks noChangeShapeType="1"/>
            </p:cNvSpPr>
            <p:nvPr/>
          </p:nvSpPr>
          <p:spPr bwMode="auto">
            <a:xfrm>
              <a:off x="3645" y="1970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5" name="Line 97"/>
            <p:cNvSpPr>
              <a:spLocks noChangeShapeType="1"/>
            </p:cNvSpPr>
            <p:nvPr/>
          </p:nvSpPr>
          <p:spPr bwMode="auto">
            <a:xfrm>
              <a:off x="3652" y="2243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5" name="组合 263"/>
            <p:cNvGrpSpPr>
              <a:grpSpLocks/>
            </p:cNvGrpSpPr>
            <p:nvPr/>
          </p:nvGrpSpPr>
          <p:grpSpPr bwMode="auto">
            <a:xfrm>
              <a:off x="3628" y="3043"/>
              <a:ext cx="721" cy="332"/>
              <a:chOff x="4567205" y="4830754"/>
              <a:chExt cx="1103490" cy="527072"/>
            </a:xfrm>
          </p:grpSpPr>
          <p:sp>
            <p:nvSpPr>
              <p:cNvPr id="32823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24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197" name="Group 175"/>
            <p:cNvGrpSpPr>
              <a:grpSpLocks/>
            </p:cNvGrpSpPr>
            <p:nvPr/>
          </p:nvGrpSpPr>
          <p:grpSpPr bwMode="auto">
            <a:xfrm>
              <a:off x="3591" y="3658"/>
              <a:ext cx="447" cy="344"/>
              <a:chOff x="3591" y="3658"/>
              <a:chExt cx="447" cy="344"/>
            </a:xfrm>
          </p:grpSpPr>
          <p:sp>
            <p:nvSpPr>
              <p:cNvPr id="32821" name="Line 91"/>
              <p:cNvSpPr>
                <a:spLocks noChangeShapeType="1"/>
              </p:cNvSpPr>
              <p:nvPr/>
            </p:nvSpPr>
            <p:spPr bwMode="auto">
              <a:xfrm>
                <a:off x="3591" y="3658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22" name="Line 94"/>
              <p:cNvSpPr>
                <a:spLocks noChangeShapeType="1"/>
              </p:cNvSpPr>
              <p:nvPr/>
            </p:nvSpPr>
            <p:spPr bwMode="auto">
              <a:xfrm>
                <a:off x="3607" y="4002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8" name="Group 178"/>
            <p:cNvGrpSpPr>
              <a:grpSpLocks/>
            </p:cNvGrpSpPr>
            <p:nvPr/>
          </p:nvGrpSpPr>
          <p:grpSpPr bwMode="auto">
            <a:xfrm>
              <a:off x="3991" y="3658"/>
              <a:ext cx="218" cy="344"/>
              <a:chOff x="3991" y="3658"/>
              <a:chExt cx="218" cy="344"/>
            </a:xfrm>
          </p:grpSpPr>
          <p:sp>
            <p:nvSpPr>
              <p:cNvPr id="32819" name="Line 102"/>
              <p:cNvSpPr>
                <a:spLocks noChangeShapeType="1"/>
              </p:cNvSpPr>
              <p:nvPr/>
            </p:nvSpPr>
            <p:spPr bwMode="auto">
              <a:xfrm>
                <a:off x="4014" y="3658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20" name="Line 103"/>
              <p:cNvSpPr>
                <a:spLocks noChangeShapeType="1"/>
              </p:cNvSpPr>
              <p:nvPr/>
            </p:nvSpPr>
            <p:spPr bwMode="auto">
              <a:xfrm>
                <a:off x="3991" y="4002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99" name="Group 181"/>
          <p:cNvGrpSpPr>
            <a:grpSpLocks/>
          </p:cNvGrpSpPr>
          <p:nvPr/>
        </p:nvGrpSpPr>
        <p:grpSpPr bwMode="auto">
          <a:xfrm>
            <a:off x="7678738" y="3198813"/>
            <a:ext cx="360362" cy="217487"/>
            <a:chOff x="4837" y="2038"/>
            <a:chExt cx="227" cy="137"/>
          </a:xfrm>
        </p:grpSpPr>
        <p:sp>
          <p:nvSpPr>
            <p:cNvPr id="32811" name="Line 112"/>
            <p:cNvSpPr>
              <a:spLocks noChangeShapeType="1"/>
            </p:cNvSpPr>
            <p:nvPr/>
          </p:nvSpPr>
          <p:spPr bwMode="auto">
            <a:xfrm rot="2700000">
              <a:off x="4951" y="2061"/>
              <a:ext cx="0" cy="22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2" name="Line 113"/>
            <p:cNvSpPr>
              <a:spLocks noChangeShapeType="1"/>
            </p:cNvSpPr>
            <p:nvPr/>
          </p:nvSpPr>
          <p:spPr bwMode="auto">
            <a:xfrm rot="8070797">
              <a:off x="4946" y="1931"/>
              <a:ext cx="1" cy="21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0" name="Group 184"/>
          <p:cNvGrpSpPr>
            <a:grpSpLocks/>
          </p:cNvGrpSpPr>
          <p:nvPr/>
        </p:nvGrpSpPr>
        <p:grpSpPr bwMode="auto">
          <a:xfrm>
            <a:off x="7643813" y="3092450"/>
            <a:ext cx="1492250" cy="3259138"/>
            <a:chOff x="4815" y="1971"/>
            <a:chExt cx="940" cy="2053"/>
          </a:xfrm>
        </p:grpSpPr>
        <p:sp>
          <p:nvSpPr>
            <p:cNvPr id="32802" name="Rectangle 123"/>
            <p:cNvSpPr>
              <a:spLocks noChangeArrowheads="1"/>
            </p:cNvSpPr>
            <p:nvPr/>
          </p:nvSpPr>
          <p:spPr bwMode="auto">
            <a:xfrm>
              <a:off x="5021" y="2474"/>
              <a:ext cx="726" cy="33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2803" name="Rectangle 124"/>
            <p:cNvSpPr>
              <a:spLocks noChangeArrowheads="1"/>
            </p:cNvSpPr>
            <p:nvPr/>
          </p:nvSpPr>
          <p:spPr bwMode="auto">
            <a:xfrm>
              <a:off x="5034" y="3645"/>
              <a:ext cx="703" cy="379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2804" name="Rectangle 123"/>
            <p:cNvSpPr>
              <a:spLocks noChangeArrowheads="1"/>
            </p:cNvSpPr>
            <p:nvPr/>
          </p:nvSpPr>
          <p:spPr bwMode="auto">
            <a:xfrm>
              <a:off x="5035" y="3043"/>
              <a:ext cx="699" cy="33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2805" name="Line 90"/>
            <p:cNvSpPr>
              <a:spLocks noChangeShapeType="1"/>
            </p:cNvSpPr>
            <p:nvPr/>
          </p:nvSpPr>
          <p:spPr bwMode="auto">
            <a:xfrm>
              <a:off x="5052" y="3825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6" name="Freeform 122"/>
            <p:cNvSpPr>
              <a:spLocks/>
            </p:cNvSpPr>
            <p:nvPr/>
          </p:nvSpPr>
          <p:spPr bwMode="auto">
            <a:xfrm>
              <a:off x="4815" y="1973"/>
              <a:ext cx="930" cy="287"/>
            </a:xfrm>
            <a:custGeom>
              <a:avLst/>
              <a:gdLst>
                <a:gd name="T0" fmla="*/ 2 w 1140"/>
                <a:gd name="T1" fmla="*/ 0 h 353"/>
                <a:gd name="T2" fmla="*/ 16 w 1140"/>
                <a:gd name="T3" fmla="*/ 2 h 353"/>
                <a:gd name="T4" fmla="*/ 16 w 1140"/>
                <a:gd name="T5" fmla="*/ 5 h 353"/>
                <a:gd name="T6" fmla="*/ 0 w 1140"/>
                <a:gd name="T7" fmla="*/ 5 h 353"/>
                <a:gd name="T8" fmla="*/ 3 w 1140"/>
                <a:gd name="T9" fmla="*/ 2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353"/>
                <a:gd name="T17" fmla="*/ 1140 w 1140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7" name="Line 120"/>
            <p:cNvSpPr>
              <a:spLocks noChangeShapeType="1"/>
            </p:cNvSpPr>
            <p:nvPr/>
          </p:nvSpPr>
          <p:spPr bwMode="auto">
            <a:xfrm>
              <a:off x="4871" y="1971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8" name="Line 121"/>
            <p:cNvSpPr>
              <a:spLocks noChangeShapeType="1"/>
            </p:cNvSpPr>
            <p:nvPr/>
          </p:nvSpPr>
          <p:spPr bwMode="auto">
            <a:xfrm>
              <a:off x="4871" y="2244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9" name="Line 119"/>
            <p:cNvSpPr>
              <a:spLocks noChangeShapeType="1"/>
            </p:cNvSpPr>
            <p:nvPr/>
          </p:nvSpPr>
          <p:spPr bwMode="auto">
            <a:xfrm>
              <a:off x="5021" y="2476"/>
              <a:ext cx="721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0" name="Line 119"/>
            <p:cNvSpPr>
              <a:spLocks noChangeShapeType="1"/>
            </p:cNvSpPr>
            <p:nvPr/>
          </p:nvSpPr>
          <p:spPr bwMode="auto">
            <a:xfrm>
              <a:off x="5031" y="3044"/>
              <a:ext cx="70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697" name="Line 105"/>
          <p:cNvSpPr>
            <a:spLocks noChangeShapeType="1"/>
          </p:cNvSpPr>
          <p:nvPr/>
        </p:nvSpPr>
        <p:spPr bwMode="auto">
          <a:xfrm>
            <a:off x="7996238" y="2719388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0" name="AutoShape 19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6" name="灯片编号占位符 195"/>
          <p:cNvSpPr>
            <a:spLocks noGrp="1"/>
          </p:cNvSpPr>
          <p:nvPr>
            <p:ph type="sldNum" sz="quarter" idx="12"/>
          </p:nvPr>
        </p:nvSpPr>
        <p:spPr>
          <a:xfrm>
            <a:off x="6553200" y="6211888"/>
            <a:ext cx="1905000" cy="457200"/>
          </a:xfrm>
        </p:spPr>
        <p:txBody>
          <a:bodyPr/>
          <a:lstStyle/>
          <a:p>
            <a:pPr>
              <a:defRPr/>
            </a:pPr>
            <a:fld id="{749A1A6E-18E4-405E-9366-AB1EE284005A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8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18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nimBg="1"/>
      <p:bldP spid="189534" grpId="0" animBg="1"/>
      <p:bldP spid="189579" grpId="0" animBg="1"/>
      <p:bldP spid="189591" grpId="0" animBg="1"/>
      <p:bldP spid="189592" grpId="0" animBg="1"/>
      <p:bldP spid="110657" grpId="0" animBg="1"/>
      <p:bldP spid="110668" grpId="0" animBg="1"/>
      <p:bldP spid="110680" grpId="0" animBg="1"/>
      <p:bldP spid="244" grpId="0" animBg="1"/>
      <p:bldP spid="245" grpId="0" animBg="1"/>
      <p:bldP spid="246" grpId="0" animBg="1"/>
      <p:bldP spid="189599" grpId="0" animBg="1"/>
      <p:bldP spid="11069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41325" y="777875"/>
            <a:ext cx="4787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上述三种通信的共同点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一个总线传输周期（以输入数据为例）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990600" y="3171825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主模块发地址 、命令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990600" y="4086225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从模块准备数据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990600" y="5000625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从模块向主模块发数据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6934200" y="4086225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总线空闲</a:t>
            </a: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4953000" y="3171825"/>
            <a:ext cx="28956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占用总线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4953000" y="4086225"/>
            <a:ext cx="3048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不占用总线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4953000" y="5000625"/>
            <a:ext cx="27432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占用总线</a:t>
            </a:r>
          </a:p>
        </p:txBody>
      </p:sp>
      <p:sp>
        <p:nvSpPr>
          <p:cNvPr id="33804" name="AutoShape 1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F6188-A09A-4048-B5EE-6A999E8C3CE2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  <p:bldP spid="190469" grpId="0" autoUpdateAnimBg="0"/>
      <p:bldP spid="190470" grpId="0" autoUpdateAnimBg="0"/>
      <p:bldP spid="190471" grpId="0" autoUpdateAnimBg="0"/>
      <p:bldP spid="190473" grpId="0" autoUpdateAnimBg="0"/>
      <p:bldP spid="190474" grpId="0" autoUpdateAnimBg="0"/>
      <p:bldP spid="19047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41325" y="209550"/>
            <a:ext cx="31543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</a:t>
            </a:r>
            <a:r>
              <a:rPr lang="en-US" altLang="zh-CN" sz="3600">
                <a:latin typeface="Times New Roman" pitchFamily="18" charset="0"/>
              </a:rPr>
              <a:t>4</a:t>
            </a:r>
            <a:r>
              <a:rPr lang="zh-CN" altLang="en-US" sz="3600">
                <a:latin typeface="Times New Roman" pitchFamily="18" charset="0"/>
              </a:rPr>
              <a:t>) 分离式通信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939800" y="1123950"/>
            <a:ext cx="721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充分挖掘系统总线每个瞬间的潜力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800350"/>
            <a:ext cx="6324600" cy="1281113"/>
            <a:chOff x="1776" y="2112"/>
            <a:chExt cx="3984" cy="807"/>
          </a:xfrm>
        </p:grpSpPr>
        <p:sp>
          <p:nvSpPr>
            <p:cNvPr id="34835" name="Text Box 5"/>
            <p:cNvSpPr txBox="1">
              <a:spLocks noChangeArrowheads="1"/>
            </p:cNvSpPr>
            <p:nvPr/>
          </p:nvSpPr>
          <p:spPr bwMode="auto">
            <a:xfrm>
              <a:off x="1776" y="2112"/>
              <a:ext cx="39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主模块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申请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占用总线</a:t>
              </a:r>
              <a:r>
                <a:rPr lang="zh-CN" altLang="en-US" sz="2800">
                  <a:latin typeface="Times New Roman" pitchFamily="18" charset="0"/>
                </a:rPr>
                <a:t>，</a:t>
              </a:r>
              <a:r>
                <a:rPr lang="en-US" altLang="zh-CN" sz="2800">
                  <a:latin typeface="Times New Roman" pitchFamily="18" charset="0"/>
                </a:rPr>
                <a:t>……</a:t>
              </a:r>
              <a:r>
                <a:rPr lang="zh-CN" altLang="en-US" sz="280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34836" name="Text Box 6"/>
            <p:cNvSpPr txBox="1">
              <a:spLocks noChangeArrowheads="1"/>
            </p:cNvSpPr>
            <p:nvPr/>
          </p:nvSpPr>
          <p:spPr bwMode="auto">
            <a:xfrm>
              <a:off x="1776" y="2592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使用完后即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放弃总线 </a:t>
              </a:r>
              <a:r>
                <a:rPr lang="zh-CN" altLang="en-US" sz="2800">
                  <a:latin typeface="Times New Roman" pitchFamily="18" charset="0"/>
                </a:rPr>
                <a:t>的使用权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4462463"/>
            <a:ext cx="6324600" cy="1204912"/>
            <a:chOff x="1776" y="3120"/>
            <a:chExt cx="3984" cy="759"/>
          </a:xfrm>
        </p:grpSpPr>
        <p:sp>
          <p:nvSpPr>
            <p:cNvPr id="34833" name="Text Box 8"/>
            <p:cNvSpPr txBox="1">
              <a:spLocks noChangeArrowheads="1"/>
            </p:cNvSpPr>
            <p:nvPr/>
          </p:nvSpPr>
          <p:spPr bwMode="auto">
            <a:xfrm>
              <a:off x="1776" y="3120"/>
              <a:ext cx="38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从模块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申请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占用总线</a:t>
              </a:r>
              <a:r>
                <a:rPr lang="zh-CN" altLang="en-US" sz="2800">
                  <a:latin typeface="Times New Roman" pitchFamily="18" charset="0"/>
                </a:rPr>
                <a:t>，将各种信</a:t>
              </a:r>
            </a:p>
          </p:txBody>
        </p:sp>
        <p:sp>
          <p:nvSpPr>
            <p:cNvPr id="34834" name="Text Box 9"/>
            <p:cNvSpPr txBox="1">
              <a:spLocks noChangeArrowheads="1"/>
            </p:cNvSpPr>
            <p:nvPr/>
          </p:nvSpPr>
          <p:spPr bwMode="auto">
            <a:xfrm>
              <a:off x="1776" y="3552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息送至总线上</a:t>
              </a:r>
            </a:p>
          </p:txBody>
        </p:sp>
      </p:grp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939800" y="1962150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一个总线传输周期</a:t>
            </a: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939800" y="2800350"/>
            <a:ext cx="187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子周期1</a:t>
            </a:r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939800" y="4448175"/>
            <a:ext cx="195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子周期2</a:t>
            </a:r>
          </a:p>
        </p:txBody>
      </p:sp>
      <p:sp>
        <p:nvSpPr>
          <p:cNvPr id="191501" name="AutoShape 13"/>
          <p:cNvSpPr>
            <a:spLocks/>
          </p:cNvSpPr>
          <p:nvPr/>
        </p:nvSpPr>
        <p:spPr bwMode="auto">
          <a:xfrm>
            <a:off x="685800" y="310515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7696200" y="6985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3.5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11288" y="4467225"/>
            <a:ext cx="2873375" cy="1457325"/>
            <a:chOff x="889" y="2976"/>
            <a:chExt cx="1810" cy="918"/>
          </a:xfrm>
        </p:grpSpPr>
        <p:sp>
          <p:nvSpPr>
            <p:cNvPr id="34831" name="Text Box 16"/>
            <p:cNvSpPr txBox="1">
              <a:spLocks noChangeArrowheads="1"/>
            </p:cNvSpPr>
            <p:nvPr/>
          </p:nvSpPr>
          <p:spPr bwMode="auto">
            <a:xfrm>
              <a:off x="889" y="3567"/>
              <a:ext cx="10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主模块</a:t>
              </a:r>
            </a:p>
          </p:txBody>
        </p:sp>
        <p:sp>
          <p:nvSpPr>
            <p:cNvPr id="34832" name="AutoShape 17"/>
            <p:cNvSpPr>
              <a:spLocks noChangeArrowheads="1"/>
            </p:cNvSpPr>
            <p:nvPr/>
          </p:nvSpPr>
          <p:spPr bwMode="auto">
            <a:xfrm>
              <a:off x="1746" y="2976"/>
              <a:ext cx="953" cy="336"/>
            </a:xfrm>
            <a:prstGeom prst="wedgeRoundRectCallout">
              <a:avLst>
                <a:gd name="adj1" fmla="val -105000"/>
                <a:gd name="adj2" fmla="val 145833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34828" name="AutoShape 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9F22E-1EBB-4799-B4B6-0141D69679B5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52488" y="608965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控制比较复杂，一般用于大型计算机中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8" grpId="0" autoUpdateAnimBg="0"/>
      <p:bldP spid="191499" grpId="0" autoUpdateAnimBg="0"/>
      <p:bldP spid="191500" grpId="0" autoUpdateAnimBg="0"/>
      <p:bldP spid="191501" grpId="0" animBg="1"/>
      <p:bldP spid="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93725" y="228600"/>
            <a:ext cx="6354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三、总线结构的计算机举例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176338" y="1068388"/>
            <a:ext cx="636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面向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的双总线结构框图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2117725"/>
            <a:ext cx="1854200" cy="112553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0" anchor="ctr" anchorCtr="1"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中央处理器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en-US" altLang="zh-CN" sz="2400">
                <a:latin typeface="Times New Roman" pitchFamily="18" charset="0"/>
              </a:rPr>
              <a:t>CPU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2651125" y="2052638"/>
            <a:ext cx="5715000" cy="609600"/>
            <a:chOff x="1670" y="1410"/>
            <a:chExt cx="3600" cy="384"/>
          </a:xfrm>
        </p:grpSpPr>
        <p:sp>
          <p:nvSpPr>
            <p:cNvPr id="11295" name="Rectangle 6"/>
            <p:cNvSpPr>
              <a:spLocks noChangeArrowheads="1"/>
            </p:cNvSpPr>
            <p:nvPr/>
          </p:nvSpPr>
          <p:spPr bwMode="auto">
            <a:xfrm>
              <a:off x="2941" y="1410"/>
              <a:ext cx="113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</a:rPr>
                <a:t>总线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1296" name="AutoShape 7"/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0" name="Group 8"/>
          <p:cNvGrpSpPr>
            <a:grpSpLocks/>
          </p:cNvGrpSpPr>
          <p:nvPr/>
        </p:nvGrpSpPr>
        <p:grpSpPr bwMode="auto">
          <a:xfrm>
            <a:off x="1090613" y="3243263"/>
            <a:ext cx="661987" cy="1905000"/>
            <a:chOff x="687" y="2160"/>
            <a:chExt cx="417" cy="1200"/>
          </a:xfrm>
        </p:grpSpPr>
        <p:sp>
          <p:nvSpPr>
            <p:cNvPr id="11293" name="Rectangle 9"/>
            <p:cNvSpPr>
              <a:spLocks noChangeArrowheads="1"/>
            </p:cNvSpPr>
            <p:nvPr/>
          </p:nvSpPr>
          <p:spPr bwMode="auto">
            <a:xfrm>
              <a:off x="687" y="2313"/>
              <a:ext cx="273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11294" name="AutoShape 10"/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grpSp>
        <p:nvGrpSpPr>
          <p:cNvPr id="11272" name="Group 32"/>
          <p:cNvGrpSpPr>
            <a:grpSpLocks/>
          </p:cNvGrpSpPr>
          <p:nvPr/>
        </p:nvGrpSpPr>
        <p:grpSpPr bwMode="auto">
          <a:xfrm>
            <a:off x="849313" y="2633663"/>
            <a:ext cx="7532687" cy="3459162"/>
            <a:chOff x="535" y="1776"/>
            <a:chExt cx="4745" cy="2179"/>
          </a:xfrm>
        </p:grpSpPr>
        <p:grpSp>
          <p:nvGrpSpPr>
            <p:cNvPr id="11277" name="Group 31"/>
            <p:cNvGrpSpPr>
              <a:grpSpLocks/>
            </p:cNvGrpSpPr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11279" name="Rectangle 14"/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tIns="262800"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主存 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 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1280" name="Rectangle 15"/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1281" name="Freeform 16"/>
              <p:cNvSpPr>
                <a:spLocks/>
              </p:cNvSpPr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>
                  <a:gd name="T0" fmla="*/ 164 w 139"/>
                  <a:gd name="T1" fmla="*/ 0 h 495"/>
                  <a:gd name="T2" fmla="*/ 321 w 139"/>
                  <a:gd name="T3" fmla="*/ 9680 h 495"/>
                  <a:gd name="T4" fmla="*/ 239 w 139"/>
                  <a:gd name="T5" fmla="*/ 9680 h 495"/>
                  <a:gd name="T6" fmla="*/ 239 w 139"/>
                  <a:gd name="T7" fmla="*/ 38816 h 495"/>
                  <a:gd name="T8" fmla="*/ 321 w 139"/>
                  <a:gd name="T9" fmla="*/ 38816 h 495"/>
                  <a:gd name="T10" fmla="*/ 164 w 139"/>
                  <a:gd name="T11" fmla="*/ 48531 h 495"/>
                  <a:gd name="T12" fmla="*/ 0 w 139"/>
                  <a:gd name="T13" fmla="*/ 38816 h 495"/>
                  <a:gd name="T14" fmla="*/ 79 w 139"/>
                  <a:gd name="T15" fmla="*/ 38816 h 495"/>
                  <a:gd name="T16" fmla="*/ 79 w 139"/>
                  <a:gd name="T17" fmla="*/ 9680 h 495"/>
                  <a:gd name="T18" fmla="*/ 0 w 139"/>
                  <a:gd name="T19" fmla="*/ 9680 h 495"/>
                  <a:gd name="T20" fmla="*/ 164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2" name="Freeform 17"/>
              <p:cNvSpPr>
                <a:spLocks/>
              </p:cNvSpPr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>
                  <a:gd name="T0" fmla="*/ 164 w 139"/>
                  <a:gd name="T1" fmla="*/ 0 h 467"/>
                  <a:gd name="T2" fmla="*/ 321 w 139"/>
                  <a:gd name="T3" fmla="*/ 2184 h 467"/>
                  <a:gd name="T4" fmla="*/ 239 w 139"/>
                  <a:gd name="T5" fmla="*/ 2184 h 467"/>
                  <a:gd name="T6" fmla="*/ 239 w 139"/>
                  <a:gd name="T7" fmla="*/ 8699 h 467"/>
                  <a:gd name="T8" fmla="*/ 321 w 139"/>
                  <a:gd name="T9" fmla="*/ 8699 h 467"/>
                  <a:gd name="T10" fmla="*/ 164 w 139"/>
                  <a:gd name="T11" fmla="*/ 10850 h 467"/>
                  <a:gd name="T12" fmla="*/ 0 w 139"/>
                  <a:gd name="T13" fmla="*/ 8699 h 467"/>
                  <a:gd name="T14" fmla="*/ 79 w 139"/>
                  <a:gd name="T15" fmla="*/ 8699 h 467"/>
                  <a:gd name="T16" fmla="*/ 79 w 139"/>
                  <a:gd name="T17" fmla="*/ 2184 h 467"/>
                  <a:gd name="T18" fmla="*/ 0 w 139"/>
                  <a:gd name="T19" fmla="*/ 2184 h 467"/>
                  <a:gd name="T20" fmla="*/ 164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3" name="Rectangle 18"/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    </a:t>
                </a:r>
                <a:r>
                  <a:rPr lang="en-US" altLang="zh-CN" sz="2400">
                    <a:latin typeface="Times New Roman" pitchFamily="18" charset="0"/>
                  </a:rPr>
                  <a:t>I/O</a:t>
                </a:r>
                <a:endParaRPr lang="zh-CN" altLang="en-US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设备1</a:t>
                </a:r>
              </a:p>
            </p:txBody>
          </p:sp>
          <p:sp>
            <p:nvSpPr>
              <p:cNvPr id="11284" name="Rectangle 19"/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   </a:t>
                </a:r>
                <a:r>
                  <a:rPr lang="en-US" altLang="zh-CN" sz="2400">
                    <a:latin typeface="Times New Roman" pitchFamily="18" charset="0"/>
                  </a:rPr>
                  <a:t>I/O</a:t>
                </a:r>
                <a:endParaRPr lang="zh-CN" altLang="en-US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设备2</a:t>
                </a:r>
              </a:p>
            </p:txBody>
          </p:sp>
          <p:sp>
            <p:nvSpPr>
              <p:cNvPr id="11285" name="Freeform 20"/>
              <p:cNvSpPr>
                <a:spLocks/>
              </p:cNvSpPr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>
                  <a:gd name="T0" fmla="*/ 164 w 139"/>
                  <a:gd name="T1" fmla="*/ 0 h 495"/>
                  <a:gd name="T2" fmla="*/ 321 w 139"/>
                  <a:gd name="T3" fmla="*/ 9680 h 495"/>
                  <a:gd name="T4" fmla="*/ 239 w 139"/>
                  <a:gd name="T5" fmla="*/ 9680 h 495"/>
                  <a:gd name="T6" fmla="*/ 239 w 139"/>
                  <a:gd name="T7" fmla="*/ 38816 h 495"/>
                  <a:gd name="T8" fmla="*/ 321 w 139"/>
                  <a:gd name="T9" fmla="*/ 38816 h 495"/>
                  <a:gd name="T10" fmla="*/ 164 w 139"/>
                  <a:gd name="T11" fmla="*/ 48531 h 495"/>
                  <a:gd name="T12" fmla="*/ 0 w 139"/>
                  <a:gd name="T13" fmla="*/ 38816 h 495"/>
                  <a:gd name="T14" fmla="*/ 79 w 139"/>
                  <a:gd name="T15" fmla="*/ 38816 h 495"/>
                  <a:gd name="T16" fmla="*/ 79 w 139"/>
                  <a:gd name="T17" fmla="*/ 9680 h 495"/>
                  <a:gd name="T18" fmla="*/ 0 w 139"/>
                  <a:gd name="T19" fmla="*/ 9680 h 495"/>
                  <a:gd name="T20" fmla="*/ 164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Freeform 21"/>
              <p:cNvSpPr>
                <a:spLocks/>
              </p:cNvSpPr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>
                  <a:gd name="T0" fmla="*/ 164 w 139"/>
                  <a:gd name="T1" fmla="*/ 0 h 467"/>
                  <a:gd name="T2" fmla="*/ 321 w 139"/>
                  <a:gd name="T3" fmla="*/ 2184 h 467"/>
                  <a:gd name="T4" fmla="*/ 239 w 139"/>
                  <a:gd name="T5" fmla="*/ 2184 h 467"/>
                  <a:gd name="T6" fmla="*/ 239 w 139"/>
                  <a:gd name="T7" fmla="*/ 8699 h 467"/>
                  <a:gd name="T8" fmla="*/ 321 w 139"/>
                  <a:gd name="T9" fmla="*/ 8699 h 467"/>
                  <a:gd name="T10" fmla="*/ 164 w 139"/>
                  <a:gd name="T11" fmla="*/ 10850 h 467"/>
                  <a:gd name="T12" fmla="*/ 0 w 139"/>
                  <a:gd name="T13" fmla="*/ 8699 h 467"/>
                  <a:gd name="T14" fmla="*/ 79 w 139"/>
                  <a:gd name="T15" fmla="*/ 8699 h 467"/>
                  <a:gd name="T16" fmla="*/ 79 w 139"/>
                  <a:gd name="T17" fmla="*/ 2184 h 467"/>
                  <a:gd name="T18" fmla="*/ 0 w 139"/>
                  <a:gd name="T19" fmla="*/ 2184 h 467"/>
                  <a:gd name="T20" fmla="*/ 164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Rectangle 22"/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1288" name="Freeform 23"/>
              <p:cNvSpPr>
                <a:spLocks/>
              </p:cNvSpPr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>
                  <a:gd name="T0" fmla="*/ 164 w 139"/>
                  <a:gd name="T1" fmla="*/ 0 h 495"/>
                  <a:gd name="T2" fmla="*/ 321 w 139"/>
                  <a:gd name="T3" fmla="*/ 9680 h 495"/>
                  <a:gd name="T4" fmla="*/ 239 w 139"/>
                  <a:gd name="T5" fmla="*/ 9680 h 495"/>
                  <a:gd name="T6" fmla="*/ 239 w 139"/>
                  <a:gd name="T7" fmla="*/ 38816 h 495"/>
                  <a:gd name="T8" fmla="*/ 321 w 139"/>
                  <a:gd name="T9" fmla="*/ 38816 h 495"/>
                  <a:gd name="T10" fmla="*/ 164 w 139"/>
                  <a:gd name="T11" fmla="*/ 48531 h 495"/>
                  <a:gd name="T12" fmla="*/ 0 w 139"/>
                  <a:gd name="T13" fmla="*/ 38816 h 495"/>
                  <a:gd name="T14" fmla="*/ 79 w 139"/>
                  <a:gd name="T15" fmla="*/ 38816 h 495"/>
                  <a:gd name="T16" fmla="*/ 79 w 139"/>
                  <a:gd name="T17" fmla="*/ 9680 h 495"/>
                  <a:gd name="T18" fmla="*/ 0 w 139"/>
                  <a:gd name="T19" fmla="*/ 9680 h 495"/>
                  <a:gd name="T20" fmla="*/ 164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Freeform 24"/>
              <p:cNvSpPr>
                <a:spLocks/>
              </p:cNvSpPr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>
                  <a:gd name="T0" fmla="*/ 164 w 139"/>
                  <a:gd name="T1" fmla="*/ 0 h 467"/>
                  <a:gd name="T2" fmla="*/ 321 w 139"/>
                  <a:gd name="T3" fmla="*/ 2184 h 467"/>
                  <a:gd name="T4" fmla="*/ 239 w 139"/>
                  <a:gd name="T5" fmla="*/ 2184 h 467"/>
                  <a:gd name="T6" fmla="*/ 239 w 139"/>
                  <a:gd name="T7" fmla="*/ 8699 h 467"/>
                  <a:gd name="T8" fmla="*/ 321 w 139"/>
                  <a:gd name="T9" fmla="*/ 8699 h 467"/>
                  <a:gd name="T10" fmla="*/ 164 w 139"/>
                  <a:gd name="T11" fmla="*/ 10850 h 467"/>
                  <a:gd name="T12" fmla="*/ 0 w 139"/>
                  <a:gd name="T13" fmla="*/ 8699 h 467"/>
                  <a:gd name="T14" fmla="*/ 79 w 139"/>
                  <a:gd name="T15" fmla="*/ 8699 h 467"/>
                  <a:gd name="T16" fmla="*/ 79 w 139"/>
                  <a:gd name="T17" fmla="*/ 2184 h 467"/>
                  <a:gd name="T18" fmla="*/ 0 w 139"/>
                  <a:gd name="T19" fmla="*/ 2184 h 467"/>
                  <a:gd name="T20" fmla="*/ 164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Rectangle 25"/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1291" name="Rectangle 26"/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1292" name="Rectangle 27"/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</p:grpSp>
        <p:sp>
          <p:nvSpPr>
            <p:cNvPr id="11278" name="Rectangle 28"/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11273" name="AutoShape 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8653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en-US" altLang="zh-CN" sz="2400">
                <a:solidFill>
                  <a:srgbClr val="C00000"/>
                </a:solidFill>
                <a:latin typeface="Times New Roman" pitchFamily="18" charset="0"/>
              </a:rPr>
              <a:t>M</a:t>
            </a: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</a:rPr>
              <a:t>总线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：存储总线，连接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CPU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和主存的总线。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C00000"/>
                </a:solidFill>
                <a:latin typeface="Times New Roman" pitchFamily="18" charset="0"/>
              </a:rPr>
              <a:t>        I/O</a:t>
            </a: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</a:rPr>
              <a:t>总线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：输入输出总线，建立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CPU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和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设备之间交换信息的通道。（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设备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----I/O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接口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---I/O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总线）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</a:rPr>
              <a:t>缺点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设备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----CPU---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主存，影响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CPU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的效率。</a:t>
            </a:r>
            <a:endParaRPr lang="en-US" altLang="zh-CN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1275" name="Text Box 3"/>
          <p:cNvSpPr txBox="1">
            <a:spLocks noChangeArrowheads="1"/>
          </p:cNvSpPr>
          <p:nvPr/>
        </p:nvSpPr>
        <p:spPr bwMode="auto">
          <a:xfrm>
            <a:off x="1258888" y="6237288"/>
            <a:ext cx="636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    面向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的双总线结构框图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B4370-F6EC-48E0-AEA8-AC2B5AF3496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8229600" cy="695325"/>
            <a:chOff x="384" y="1056"/>
            <a:chExt cx="5184" cy="438"/>
          </a:xfrm>
        </p:grpSpPr>
        <p:sp>
          <p:nvSpPr>
            <p:cNvPr id="12316" name="Rectangle 3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2317" name="Freeform 4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49 h 148"/>
                <a:gd name="T2" fmla="*/ 1383 w 4569"/>
                <a:gd name="T3" fmla="*/ 98 h 148"/>
                <a:gd name="T4" fmla="*/ 1383 w 4569"/>
                <a:gd name="T5" fmla="*/ 83 h 148"/>
                <a:gd name="T6" fmla="*/ 29005 w 4569"/>
                <a:gd name="T7" fmla="*/ 83 h 148"/>
                <a:gd name="T8" fmla="*/ 29005 w 4569"/>
                <a:gd name="T9" fmla="*/ 98 h 148"/>
                <a:gd name="T10" fmla="*/ 30372 w 4569"/>
                <a:gd name="T11" fmla="*/ 49 h 148"/>
                <a:gd name="T12" fmla="*/ 29005 w 4569"/>
                <a:gd name="T13" fmla="*/ 0 h 148"/>
                <a:gd name="T14" fmla="*/ 29005 w 4569"/>
                <a:gd name="T15" fmla="*/ 18 h 148"/>
                <a:gd name="T16" fmla="*/ 1383 w 4569"/>
                <a:gd name="T17" fmla="*/ 18 h 148"/>
                <a:gd name="T18" fmla="*/ 1383 w 4569"/>
                <a:gd name="T19" fmla="*/ 0 h 148"/>
                <a:gd name="T20" fmla="*/ 0 w 4569"/>
                <a:gd name="T21" fmla="*/ 49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93725" y="30480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单总线结构框图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38200" y="2171700"/>
            <a:ext cx="7959725" cy="3819525"/>
            <a:chOff x="528" y="1368"/>
            <a:chExt cx="5014" cy="2406"/>
          </a:xfrm>
        </p:grpSpPr>
        <p:grpSp>
          <p:nvGrpSpPr>
            <p:cNvPr id="12296" name="Group 7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2314" name="Rectangle 8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2315" name="Freeform 9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20470 w 141"/>
                  <a:gd name="T1" fmla="*/ 0 h 482"/>
                  <a:gd name="T2" fmla="*/ 41602 w 141"/>
                  <a:gd name="T3" fmla="*/ 54914 h 482"/>
                  <a:gd name="T4" fmla="*/ 31200 w 141"/>
                  <a:gd name="T5" fmla="*/ 54914 h 482"/>
                  <a:gd name="T6" fmla="*/ 31200 w 141"/>
                  <a:gd name="T7" fmla="*/ 225975 h 482"/>
                  <a:gd name="T8" fmla="*/ 41602 w 141"/>
                  <a:gd name="T9" fmla="*/ 225975 h 482"/>
                  <a:gd name="T10" fmla="*/ 20470 w 141"/>
                  <a:gd name="T11" fmla="*/ 281465 h 482"/>
                  <a:gd name="T12" fmla="*/ 0 w 141"/>
                  <a:gd name="T13" fmla="*/ 225975 h 482"/>
                  <a:gd name="T14" fmla="*/ 10112 w 141"/>
                  <a:gd name="T15" fmla="*/ 225975 h 482"/>
                  <a:gd name="T16" fmla="*/ 10112 w 141"/>
                  <a:gd name="T17" fmla="*/ 54914 h 482"/>
                  <a:gd name="T18" fmla="*/ 0 w 141"/>
                  <a:gd name="T19" fmla="*/ 54914 h 482"/>
                  <a:gd name="T20" fmla="*/ 20470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297" name="Group 10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2312" name="Rectangle 11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>
                    <a:latin typeface="Times New Roman" pitchFamily="18" charset="0"/>
                  </a:rPr>
                  <a:t>    </a:t>
                </a: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12313" name="Freeform 12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20470 w 141"/>
                  <a:gd name="T1" fmla="*/ 0 h 482"/>
                  <a:gd name="T2" fmla="*/ 41602 w 141"/>
                  <a:gd name="T3" fmla="*/ 54914 h 482"/>
                  <a:gd name="T4" fmla="*/ 31200 w 141"/>
                  <a:gd name="T5" fmla="*/ 54914 h 482"/>
                  <a:gd name="T6" fmla="*/ 31200 w 141"/>
                  <a:gd name="T7" fmla="*/ 225975 h 482"/>
                  <a:gd name="T8" fmla="*/ 41602 w 141"/>
                  <a:gd name="T9" fmla="*/ 225975 h 482"/>
                  <a:gd name="T10" fmla="*/ 20470 w 141"/>
                  <a:gd name="T11" fmla="*/ 281465 h 482"/>
                  <a:gd name="T12" fmla="*/ 0 w 141"/>
                  <a:gd name="T13" fmla="*/ 225975 h 482"/>
                  <a:gd name="T14" fmla="*/ 10112 w 141"/>
                  <a:gd name="T15" fmla="*/ 225975 h 482"/>
                  <a:gd name="T16" fmla="*/ 10112 w 141"/>
                  <a:gd name="T17" fmla="*/ 54914 h 482"/>
                  <a:gd name="T18" fmla="*/ 0 w 141"/>
                  <a:gd name="T19" fmla="*/ 54914 h 482"/>
                  <a:gd name="T20" fmla="*/ 20470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8" name="Rectangle 13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2299" name="Freeform 14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8977 w 139"/>
                <a:gd name="T1" fmla="*/ 0 h 495"/>
                <a:gd name="T2" fmla="*/ 17683 w 139"/>
                <a:gd name="T3" fmla="*/ 30315 h 495"/>
                <a:gd name="T4" fmla="*/ 13265 w 139"/>
                <a:gd name="T5" fmla="*/ 30315 h 495"/>
                <a:gd name="T6" fmla="*/ 13265 w 139"/>
                <a:gd name="T7" fmla="*/ 121147 h 495"/>
                <a:gd name="T8" fmla="*/ 17683 w 139"/>
                <a:gd name="T9" fmla="*/ 121147 h 495"/>
                <a:gd name="T10" fmla="*/ 8977 w 139"/>
                <a:gd name="T11" fmla="*/ 151543 h 495"/>
                <a:gd name="T12" fmla="*/ 0 w 139"/>
                <a:gd name="T13" fmla="*/ 121147 h 495"/>
                <a:gd name="T14" fmla="*/ 4404 w 139"/>
                <a:gd name="T15" fmla="*/ 121147 h 495"/>
                <a:gd name="T16" fmla="*/ 4404 w 139"/>
                <a:gd name="T17" fmla="*/ 30315 h 495"/>
                <a:gd name="T18" fmla="*/ 0 w 139"/>
                <a:gd name="T19" fmla="*/ 30315 h 495"/>
                <a:gd name="T20" fmla="*/ 8977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Freeform 15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2242 w 139"/>
                <a:gd name="T1" fmla="*/ 0 h 467"/>
                <a:gd name="T2" fmla="*/ 4394 w 139"/>
                <a:gd name="T3" fmla="*/ 21619 h 467"/>
                <a:gd name="T4" fmla="*/ 3295 w 139"/>
                <a:gd name="T5" fmla="*/ 21619 h 467"/>
                <a:gd name="T6" fmla="*/ 3295 w 139"/>
                <a:gd name="T7" fmla="*/ 85841 h 467"/>
                <a:gd name="T8" fmla="*/ 4394 w 139"/>
                <a:gd name="T9" fmla="*/ 85841 h 467"/>
                <a:gd name="T10" fmla="*/ 2242 w 139"/>
                <a:gd name="T11" fmla="*/ 107235 h 467"/>
                <a:gd name="T12" fmla="*/ 0 w 139"/>
                <a:gd name="T13" fmla="*/ 85841 h 467"/>
                <a:gd name="T14" fmla="*/ 1097 w 139"/>
                <a:gd name="T15" fmla="*/ 85841 h 467"/>
                <a:gd name="T16" fmla="*/ 1097 w 139"/>
                <a:gd name="T17" fmla="*/ 21619 h 467"/>
                <a:gd name="T18" fmla="*/ 0 w 139"/>
                <a:gd name="T19" fmla="*/ 21619 h 467"/>
                <a:gd name="T20" fmla="*/ 2242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Rectangle 16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12302" name="Rectangle 17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设备2</a:t>
              </a:r>
            </a:p>
          </p:txBody>
        </p:sp>
        <p:sp>
          <p:nvSpPr>
            <p:cNvPr id="12303" name="Rectangle 18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2304" name="Freeform 19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8977 w 139"/>
                <a:gd name="T1" fmla="*/ 0 h 495"/>
                <a:gd name="T2" fmla="*/ 17683 w 139"/>
                <a:gd name="T3" fmla="*/ 30315 h 495"/>
                <a:gd name="T4" fmla="*/ 13265 w 139"/>
                <a:gd name="T5" fmla="*/ 30315 h 495"/>
                <a:gd name="T6" fmla="*/ 13265 w 139"/>
                <a:gd name="T7" fmla="*/ 121147 h 495"/>
                <a:gd name="T8" fmla="*/ 17683 w 139"/>
                <a:gd name="T9" fmla="*/ 121147 h 495"/>
                <a:gd name="T10" fmla="*/ 8977 w 139"/>
                <a:gd name="T11" fmla="*/ 151543 h 495"/>
                <a:gd name="T12" fmla="*/ 0 w 139"/>
                <a:gd name="T13" fmla="*/ 121147 h 495"/>
                <a:gd name="T14" fmla="*/ 4404 w 139"/>
                <a:gd name="T15" fmla="*/ 121147 h 495"/>
                <a:gd name="T16" fmla="*/ 4404 w 139"/>
                <a:gd name="T17" fmla="*/ 30315 h 495"/>
                <a:gd name="T18" fmla="*/ 0 w 139"/>
                <a:gd name="T19" fmla="*/ 30315 h 495"/>
                <a:gd name="T20" fmla="*/ 8977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Freeform 20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8977 w 139"/>
                <a:gd name="T1" fmla="*/ 0 h 467"/>
                <a:gd name="T2" fmla="*/ 17683 w 139"/>
                <a:gd name="T3" fmla="*/ 21619 h 467"/>
                <a:gd name="T4" fmla="*/ 13265 w 139"/>
                <a:gd name="T5" fmla="*/ 21619 h 467"/>
                <a:gd name="T6" fmla="*/ 13265 w 139"/>
                <a:gd name="T7" fmla="*/ 85841 h 467"/>
                <a:gd name="T8" fmla="*/ 17683 w 139"/>
                <a:gd name="T9" fmla="*/ 85841 h 467"/>
                <a:gd name="T10" fmla="*/ 8977 w 139"/>
                <a:gd name="T11" fmla="*/ 107235 h 467"/>
                <a:gd name="T12" fmla="*/ 0 w 139"/>
                <a:gd name="T13" fmla="*/ 85841 h 467"/>
                <a:gd name="T14" fmla="*/ 4404 w 139"/>
                <a:gd name="T15" fmla="*/ 85841 h 467"/>
                <a:gd name="T16" fmla="*/ 4404 w 139"/>
                <a:gd name="T17" fmla="*/ 21619 h 467"/>
                <a:gd name="T18" fmla="*/ 0 w 139"/>
                <a:gd name="T19" fmla="*/ 21619 h 467"/>
                <a:gd name="T20" fmla="*/ 897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Rectangle 21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307" name="Rectangle 22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2308" name="Rectangle 23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2309" name="Freeform 24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8977 w 139"/>
                <a:gd name="T1" fmla="*/ 0 h 495"/>
                <a:gd name="T2" fmla="*/ 17683 w 139"/>
                <a:gd name="T3" fmla="*/ 41090 h 495"/>
                <a:gd name="T4" fmla="*/ 13265 w 139"/>
                <a:gd name="T5" fmla="*/ 41090 h 495"/>
                <a:gd name="T6" fmla="*/ 13265 w 139"/>
                <a:gd name="T7" fmla="*/ 164862 h 495"/>
                <a:gd name="T8" fmla="*/ 17683 w 139"/>
                <a:gd name="T9" fmla="*/ 164862 h 495"/>
                <a:gd name="T10" fmla="*/ 8977 w 139"/>
                <a:gd name="T11" fmla="*/ 205935 h 495"/>
                <a:gd name="T12" fmla="*/ 0 w 139"/>
                <a:gd name="T13" fmla="*/ 164862 h 495"/>
                <a:gd name="T14" fmla="*/ 4404 w 139"/>
                <a:gd name="T15" fmla="*/ 164862 h 495"/>
                <a:gd name="T16" fmla="*/ 4404 w 139"/>
                <a:gd name="T17" fmla="*/ 41090 h 495"/>
                <a:gd name="T18" fmla="*/ 0 w 139"/>
                <a:gd name="T19" fmla="*/ 41090 h 495"/>
                <a:gd name="T20" fmla="*/ 8977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Freeform 25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8455 w 139"/>
                <a:gd name="T1" fmla="*/ 0 h 467"/>
                <a:gd name="T2" fmla="*/ 16306 w 139"/>
                <a:gd name="T3" fmla="*/ 21944 h 467"/>
                <a:gd name="T4" fmla="*/ 12190 w 139"/>
                <a:gd name="T5" fmla="*/ 21944 h 467"/>
                <a:gd name="T6" fmla="*/ 12190 w 139"/>
                <a:gd name="T7" fmla="*/ 87813 h 467"/>
                <a:gd name="T8" fmla="*/ 16306 w 139"/>
                <a:gd name="T9" fmla="*/ 87813 h 467"/>
                <a:gd name="T10" fmla="*/ 8455 w 139"/>
                <a:gd name="T11" fmla="*/ 109680 h 467"/>
                <a:gd name="T12" fmla="*/ 0 w 139"/>
                <a:gd name="T13" fmla="*/ 87813 h 467"/>
                <a:gd name="T14" fmla="*/ 4114 w 139"/>
                <a:gd name="T15" fmla="*/ 87813 h 467"/>
                <a:gd name="T16" fmla="*/ 4114 w 139"/>
                <a:gd name="T17" fmla="*/ 21944 h 467"/>
                <a:gd name="T18" fmla="*/ 0 w 139"/>
                <a:gd name="T19" fmla="*/ 21944 h 467"/>
                <a:gd name="T20" fmla="*/ 8455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Rectangle 26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sp>
        <p:nvSpPr>
          <p:cNvPr id="12294" name="AutoShape 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06A02-C3D1-42C7-80EB-89A242865AF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68313" y="1628775"/>
            <a:ext cx="8229600" cy="695325"/>
            <a:chOff x="384" y="1056"/>
            <a:chExt cx="5184" cy="438"/>
          </a:xfrm>
        </p:grpSpPr>
        <p:sp>
          <p:nvSpPr>
            <p:cNvPr id="13341" name="Rectangle 3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3342" name="Freeform 4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49 h 148"/>
                <a:gd name="T2" fmla="*/ 1383 w 4569"/>
                <a:gd name="T3" fmla="*/ 98 h 148"/>
                <a:gd name="T4" fmla="*/ 1383 w 4569"/>
                <a:gd name="T5" fmla="*/ 83 h 148"/>
                <a:gd name="T6" fmla="*/ 29005 w 4569"/>
                <a:gd name="T7" fmla="*/ 83 h 148"/>
                <a:gd name="T8" fmla="*/ 29005 w 4569"/>
                <a:gd name="T9" fmla="*/ 98 h 148"/>
                <a:gd name="T10" fmla="*/ 30372 w 4569"/>
                <a:gd name="T11" fmla="*/ 49 h 148"/>
                <a:gd name="T12" fmla="*/ 29005 w 4569"/>
                <a:gd name="T13" fmla="*/ 0 h 148"/>
                <a:gd name="T14" fmla="*/ 29005 w 4569"/>
                <a:gd name="T15" fmla="*/ 18 h 148"/>
                <a:gd name="T16" fmla="*/ 1383 w 4569"/>
                <a:gd name="T17" fmla="*/ 18 h 148"/>
                <a:gd name="T18" fmla="*/ 1383 w 4569"/>
                <a:gd name="T19" fmla="*/ 0 h 148"/>
                <a:gd name="T20" fmla="*/ 0 w 4569"/>
                <a:gd name="T21" fmla="*/ 49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93725" y="30480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单总线结构框图</a:t>
            </a:r>
          </a:p>
        </p:txBody>
      </p: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696913" y="2276475"/>
            <a:ext cx="7959725" cy="3819525"/>
            <a:chOff x="528" y="1368"/>
            <a:chExt cx="5014" cy="2406"/>
          </a:xfrm>
        </p:grpSpPr>
        <p:grpSp>
          <p:nvGrpSpPr>
            <p:cNvPr id="13321" name="Group 7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3339" name="Rectangle 8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3340" name="Freeform 9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20470 w 141"/>
                  <a:gd name="T1" fmla="*/ 0 h 482"/>
                  <a:gd name="T2" fmla="*/ 41602 w 141"/>
                  <a:gd name="T3" fmla="*/ 54914 h 482"/>
                  <a:gd name="T4" fmla="*/ 31200 w 141"/>
                  <a:gd name="T5" fmla="*/ 54914 h 482"/>
                  <a:gd name="T6" fmla="*/ 31200 w 141"/>
                  <a:gd name="T7" fmla="*/ 225975 h 482"/>
                  <a:gd name="T8" fmla="*/ 41602 w 141"/>
                  <a:gd name="T9" fmla="*/ 225975 h 482"/>
                  <a:gd name="T10" fmla="*/ 20470 w 141"/>
                  <a:gd name="T11" fmla="*/ 281465 h 482"/>
                  <a:gd name="T12" fmla="*/ 0 w 141"/>
                  <a:gd name="T13" fmla="*/ 225975 h 482"/>
                  <a:gd name="T14" fmla="*/ 10112 w 141"/>
                  <a:gd name="T15" fmla="*/ 225975 h 482"/>
                  <a:gd name="T16" fmla="*/ 10112 w 141"/>
                  <a:gd name="T17" fmla="*/ 54914 h 482"/>
                  <a:gd name="T18" fmla="*/ 0 w 141"/>
                  <a:gd name="T19" fmla="*/ 54914 h 482"/>
                  <a:gd name="T20" fmla="*/ 20470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22" name="Group 10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3337" name="Rectangle 11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>
                    <a:latin typeface="Times New Roman" pitchFamily="18" charset="0"/>
                  </a:rPr>
                  <a:t>    </a:t>
                </a: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13338" name="Freeform 12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20470 w 141"/>
                  <a:gd name="T1" fmla="*/ 0 h 482"/>
                  <a:gd name="T2" fmla="*/ 41602 w 141"/>
                  <a:gd name="T3" fmla="*/ 54914 h 482"/>
                  <a:gd name="T4" fmla="*/ 31200 w 141"/>
                  <a:gd name="T5" fmla="*/ 54914 h 482"/>
                  <a:gd name="T6" fmla="*/ 31200 w 141"/>
                  <a:gd name="T7" fmla="*/ 225975 h 482"/>
                  <a:gd name="T8" fmla="*/ 41602 w 141"/>
                  <a:gd name="T9" fmla="*/ 225975 h 482"/>
                  <a:gd name="T10" fmla="*/ 20470 w 141"/>
                  <a:gd name="T11" fmla="*/ 281465 h 482"/>
                  <a:gd name="T12" fmla="*/ 0 w 141"/>
                  <a:gd name="T13" fmla="*/ 225975 h 482"/>
                  <a:gd name="T14" fmla="*/ 10112 w 141"/>
                  <a:gd name="T15" fmla="*/ 225975 h 482"/>
                  <a:gd name="T16" fmla="*/ 10112 w 141"/>
                  <a:gd name="T17" fmla="*/ 54914 h 482"/>
                  <a:gd name="T18" fmla="*/ 0 w 141"/>
                  <a:gd name="T19" fmla="*/ 54914 h 482"/>
                  <a:gd name="T20" fmla="*/ 20470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3" name="Rectangle 13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3324" name="Freeform 14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8977 w 139"/>
                <a:gd name="T1" fmla="*/ 0 h 495"/>
                <a:gd name="T2" fmla="*/ 17683 w 139"/>
                <a:gd name="T3" fmla="*/ 30315 h 495"/>
                <a:gd name="T4" fmla="*/ 13265 w 139"/>
                <a:gd name="T5" fmla="*/ 30315 h 495"/>
                <a:gd name="T6" fmla="*/ 13265 w 139"/>
                <a:gd name="T7" fmla="*/ 121147 h 495"/>
                <a:gd name="T8" fmla="*/ 17683 w 139"/>
                <a:gd name="T9" fmla="*/ 121147 h 495"/>
                <a:gd name="T10" fmla="*/ 8977 w 139"/>
                <a:gd name="T11" fmla="*/ 151543 h 495"/>
                <a:gd name="T12" fmla="*/ 0 w 139"/>
                <a:gd name="T13" fmla="*/ 121147 h 495"/>
                <a:gd name="T14" fmla="*/ 4404 w 139"/>
                <a:gd name="T15" fmla="*/ 121147 h 495"/>
                <a:gd name="T16" fmla="*/ 4404 w 139"/>
                <a:gd name="T17" fmla="*/ 30315 h 495"/>
                <a:gd name="T18" fmla="*/ 0 w 139"/>
                <a:gd name="T19" fmla="*/ 30315 h 495"/>
                <a:gd name="T20" fmla="*/ 8977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15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2242 w 139"/>
                <a:gd name="T1" fmla="*/ 0 h 467"/>
                <a:gd name="T2" fmla="*/ 4394 w 139"/>
                <a:gd name="T3" fmla="*/ 21619 h 467"/>
                <a:gd name="T4" fmla="*/ 3295 w 139"/>
                <a:gd name="T5" fmla="*/ 21619 h 467"/>
                <a:gd name="T6" fmla="*/ 3295 w 139"/>
                <a:gd name="T7" fmla="*/ 85841 h 467"/>
                <a:gd name="T8" fmla="*/ 4394 w 139"/>
                <a:gd name="T9" fmla="*/ 85841 h 467"/>
                <a:gd name="T10" fmla="*/ 2242 w 139"/>
                <a:gd name="T11" fmla="*/ 107235 h 467"/>
                <a:gd name="T12" fmla="*/ 0 w 139"/>
                <a:gd name="T13" fmla="*/ 85841 h 467"/>
                <a:gd name="T14" fmla="*/ 1097 w 139"/>
                <a:gd name="T15" fmla="*/ 85841 h 467"/>
                <a:gd name="T16" fmla="*/ 1097 w 139"/>
                <a:gd name="T17" fmla="*/ 21619 h 467"/>
                <a:gd name="T18" fmla="*/ 0 w 139"/>
                <a:gd name="T19" fmla="*/ 21619 h 467"/>
                <a:gd name="T20" fmla="*/ 2242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Rectangle 16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13327" name="Rectangle 17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设备2</a:t>
              </a:r>
            </a:p>
          </p:txBody>
        </p:sp>
        <p:sp>
          <p:nvSpPr>
            <p:cNvPr id="13328" name="Rectangle 18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3329" name="Freeform 19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8977 w 139"/>
                <a:gd name="T1" fmla="*/ 0 h 495"/>
                <a:gd name="T2" fmla="*/ 17683 w 139"/>
                <a:gd name="T3" fmla="*/ 30315 h 495"/>
                <a:gd name="T4" fmla="*/ 13265 w 139"/>
                <a:gd name="T5" fmla="*/ 30315 h 495"/>
                <a:gd name="T6" fmla="*/ 13265 w 139"/>
                <a:gd name="T7" fmla="*/ 121147 h 495"/>
                <a:gd name="T8" fmla="*/ 17683 w 139"/>
                <a:gd name="T9" fmla="*/ 121147 h 495"/>
                <a:gd name="T10" fmla="*/ 8977 w 139"/>
                <a:gd name="T11" fmla="*/ 151543 h 495"/>
                <a:gd name="T12" fmla="*/ 0 w 139"/>
                <a:gd name="T13" fmla="*/ 121147 h 495"/>
                <a:gd name="T14" fmla="*/ 4404 w 139"/>
                <a:gd name="T15" fmla="*/ 121147 h 495"/>
                <a:gd name="T16" fmla="*/ 4404 w 139"/>
                <a:gd name="T17" fmla="*/ 30315 h 495"/>
                <a:gd name="T18" fmla="*/ 0 w 139"/>
                <a:gd name="T19" fmla="*/ 30315 h 495"/>
                <a:gd name="T20" fmla="*/ 8977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Freeform 20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8977 w 139"/>
                <a:gd name="T1" fmla="*/ 0 h 467"/>
                <a:gd name="T2" fmla="*/ 17683 w 139"/>
                <a:gd name="T3" fmla="*/ 21619 h 467"/>
                <a:gd name="T4" fmla="*/ 13265 w 139"/>
                <a:gd name="T5" fmla="*/ 21619 h 467"/>
                <a:gd name="T6" fmla="*/ 13265 w 139"/>
                <a:gd name="T7" fmla="*/ 85841 h 467"/>
                <a:gd name="T8" fmla="*/ 17683 w 139"/>
                <a:gd name="T9" fmla="*/ 85841 h 467"/>
                <a:gd name="T10" fmla="*/ 8977 w 139"/>
                <a:gd name="T11" fmla="*/ 107235 h 467"/>
                <a:gd name="T12" fmla="*/ 0 w 139"/>
                <a:gd name="T13" fmla="*/ 85841 h 467"/>
                <a:gd name="T14" fmla="*/ 4404 w 139"/>
                <a:gd name="T15" fmla="*/ 85841 h 467"/>
                <a:gd name="T16" fmla="*/ 4404 w 139"/>
                <a:gd name="T17" fmla="*/ 21619 h 467"/>
                <a:gd name="T18" fmla="*/ 0 w 139"/>
                <a:gd name="T19" fmla="*/ 21619 h 467"/>
                <a:gd name="T20" fmla="*/ 897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Rectangle 21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32" name="Rectangle 22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3333" name="Rectangle 23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3334" name="Freeform 24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8977 w 139"/>
                <a:gd name="T1" fmla="*/ 0 h 495"/>
                <a:gd name="T2" fmla="*/ 17683 w 139"/>
                <a:gd name="T3" fmla="*/ 41090 h 495"/>
                <a:gd name="T4" fmla="*/ 13265 w 139"/>
                <a:gd name="T5" fmla="*/ 41090 h 495"/>
                <a:gd name="T6" fmla="*/ 13265 w 139"/>
                <a:gd name="T7" fmla="*/ 164862 h 495"/>
                <a:gd name="T8" fmla="*/ 17683 w 139"/>
                <a:gd name="T9" fmla="*/ 164862 h 495"/>
                <a:gd name="T10" fmla="*/ 8977 w 139"/>
                <a:gd name="T11" fmla="*/ 205935 h 495"/>
                <a:gd name="T12" fmla="*/ 0 w 139"/>
                <a:gd name="T13" fmla="*/ 164862 h 495"/>
                <a:gd name="T14" fmla="*/ 4404 w 139"/>
                <a:gd name="T15" fmla="*/ 164862 h 495"/>
                <a:gd name="T16" fmla="*/ 4404 w 139"/>
                <a:gd name="T17" fmla="*/ 41090 h 495"/>
                <a:gd name="T18" fmla="*/ 0 w 139"/>
                <a:gd name="T19" fmla="*/ 41090 h 495"/>
                <a:gd name="T20" fmla="*/ 8977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Freeform 25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8455 w 139"/>
                <a:gd name="T1" fmla="*/ 0 h 467"/>
                <a:gd name="T2" fmla="*/ 16306 w 139"/>
                <a:gd name="T3" fmla="*/ 21944 h 467"/>
                <a:gd name="T4" fmla="*/ 12190 w 139"/>
                <a:gd name="T5" fmla="*/ 21944 h 467"/>
                <a:gd name="T6" fmla="*/ 12190 w 139"/>
                <a:gd name="T7" fmla="*/ 87813 h 467"/>
                <a:gd name="T8" fmla="*/ 16306 w 139"/>
                <a:gd name="T9" fmla="*/ 87813 h 467"/>
                <a:gd name="T10" fmla="*/ 8455 w 139"/>
                <a:gd name="T11" fmla="*/ 109680 h 467"/>
                <a:gd name="T12" fmla="*/ 0 w 139"/>
                <a:gd name="T13" fmla="*/ 87813 h 467"/>
                <a:gd name="T14" fmla="*/ 4114 w 139"/>
                <a:gd name="T15" fmla="*/ 87813 h 467"/>
                <a:gd name="T16" fmla="*/ 4114 w 139"/>
                <a:gd name="T17" fmla="*/ 21944 h 467"/>
                <a:gd name="T18" fmla="*/ 0 w 139"/>
                <a:gd name="T19" fmla="*/ 21944 h 467"/>
                <a:gd name="T20" fmla="*/ 8455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Rectangle 26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sp>
        <p:nvSpPr>
          <p:cNvPr id="13318" name="AutoShape 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97872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改进</a:t>
            </a: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</a:rPr>
              <a:t>设备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---</a:t>
            </a: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</a:rPr>
              <a:t>主存，原则上不影响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CPU</a:t>
            </a: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</a:rPr>
              <a:t>，使其效率提高。</a:t>
            </a:r>
            <a:endParaRPr lang="en-US" altLang="zh-CN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缺点</a:t>
            </a: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</a:rPr>
              <a:t>：总线争用、判</a:t>
            </a:r>
            <a:r>
              <a:rPr lang="zh-CN" altLang="en-US" sz="2400" dirty="0" smtClean="0">
                <a:solidFill>
                  <a:schemeClr val="bg2"/>
                </a:solidFill>
                <a:latin typeface="Times New Roman" pitchFamily="18" charset="0"/>
              </a:rPr>
              <a:t>优；影响整机的工作速度。</a:t>
            </a:r>
            <a:endParaRPr lang="en-US" altLang="zh-CN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B71FA-7FB4-4A6E-A995-C126512A281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10059</TotalTime>
  <Words>4369</Words>
  <Application>Microsoft Office PowerPoint</Application>
  <PresentationFormat>全屏显示(4:3)</PresentationFormat>
  <Paragraphs>1026</Paragraphs>
  <Slides>66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仿宋_GB2312</vt:lpstr>
      <vt:lpstr>楷体</vt:lpstr>
      <vt:lpstr>楷体_GB2312</vt:lpstr>
      <vt:lpstr>宋体</vt:lpstr>
      <vt:lpstr>Arial</vt:lpstr>
      <vt:lpstr>Tahoma</vt:lpstr>
      <vt:lpstr>Times New Roman</vt:lpstr>
      <vt:lpstr>Wingdings</vt:lpstr>
      <vt:lpstr>Soaring</vt:lpstr>
      <vt:lpstr>BMP 图象</vt:lpstr>
      <vt:lpstr>第３章  系统总线</vt:lpstr>
      <vt:lpstr>3.1  总线的基本概念</vt:lpstr>
      <vt:lpstr>3.1  总线的基本概念</vt:lpstr>
      <vt:lpstr>3.1  总线的基本概念</vt:lpstr>
      <vt:lpstr>3.1  总线的基本概念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总线的分类</vt:lpstr>
      <vt:lpstr>3.2 总线的分类</vt:lpstr>
      <vt:lpstr>3.2 总线的分类</vt:lpstr>
      <vt:lpstr>3.2 总线的分类</vt:lpstr>
      <vt:lpstr>3.2 总线的分类</vt:lpstr>
      <vt:lpstr>PowerPoint 演示文稿</vt:lpstr>
      <vt:lpstr>PowerPoint 演示文稿</vt:lpstr>
      <vt:lpstr>3.3 总线特性及性能指标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 总线结构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 总线控制</vt:lpstr>
      <vt:lpstr>3.5  总线控制</vt:lpstr>
      <vt:lpstr>3.5  总线控制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zl</dc:creator>
  <cp:lastModifiedBy>SSS</cp:lastModifiedBy>
  <cp:revision>1717</cp:revision>
  <dcterms:created xsi:type="dcterms:W3CDTF">1601-01-01T00:00:00Z</dcterms:created>
  <dcterms:modified xsi:type="dcterms:W3CDTF">2019-09-27T03:30:51Z</dcterms:modified>
</cp:coreProperties>
</file>