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sldIdLst>
    <p:sldId id="256" r:id="rId2"/>
    <p:sldId id="1052" r:id="rId3"/>
    <p:sldId id="1053" r:id="rId4"/>
    <p:sldId id="1054" r:id="rId5"/>
    <p:sldId id="1055" r:id="rId6"/>
    <p:sldId id="1056" r:id="rId7"/>
    <p:sldId id="295" r:id="rId8"/>
    <p:sldId id="257" r:id="rId9"/>
    <p:sldId id="324" r:id="rId10"/>
    <p:sldId id="311" r:id="rId11"/>
    <p:sldId id="308" r:id="rId12"/>
    <p:sldId id="278" r:id="rId13"/>
    <p:sldId id="260" r:id="rId14"/>
    <p:sldId id="1058" r:id="rId15"/>
    <p:sldId id="1059" r:id="rId16"/>
    <p:sldId id="1057" r:id="rId17"/>
    <p:sldId id="261" r:id="rId18"/>
    <p:sldId id="1063" r:id="rId19"/>
    <p:sldId id="326" r:id="rId20"/>
    <p:sldId id="272" r:id="rId21"/>
    <p:sldId id="282" r:id="rId22"/>
    <p:sldId id="1074" r:id="rId23"/>
    <p:sldId id="1085" r:id="rId24"/>
    <p:sldId id="1075" r:id="rId25"/>
    <p:sldId id="1076" r:id="rId26"/>
    <p:sldId id="344" r:id="rId27"/>
    <p:sldId id="1079" r:id="rId28"/>
    <p:sldId id="1078" r:id="rId29"/>
  </p:sldIdLst>
  <p:sldSz cx="9144000" cy="6858000" type="screen4x3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B0753A"/>
    <a:srgbClr val="0033CC"/>
    <a:srgbClr val="003399"/>
    <a:srgbClr val="3366FF"/>
    <a:srgbClr val="0066FF"/>
    <a:srgbClr val="C28F3E"/>
    <a:srgbClr val="BC7D3E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74256" autoAdjust="0"/>
  </p:normalViewPr>
  <p:slideViewPr>
    <p:cSldViewPr>
      <p:cViewPr varScale="1">
        <p:scale>
          <a:sx n="63" d="100"/>
          <a:sy n="63" d="100"/>
        </p:scale>
        <p:origin x="169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FE0CB6-3DA6-411C-86B9-23967D2FD4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1E05A8-C8F8-4BDE-8944-EDE3A33FCE92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FE0CB6-3DA6-411C-86B9-23967D2FD4EF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FE0CB6-3DA6-411C-86B9-23967D2FD4EF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FE0CB6-3DA6-411C-86B9-23967D2FD4EF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FE0CB6-3DA6-411C-86B9-23967D2FD4EF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FE0CB6-3DA6-411C-86B9-23967D2FD4EF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folHlink"/>
              </a:buClr>
              <a:buSzPct val="60000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FE0CB6-3DA6-411C-86B9-23967D2FD4EF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FE0CB6-3DA6-411C-86B9-23967D2FD4EF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FE0CB6-3DA6-411C-86B9-23967D2FD4EF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FE0CB6-3DA6-411C-86B9-23967D2FD4EF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dirty="0" smtClean="0">
              <a:latin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FE0CB6-3DA6-411C-86B9-23967D2FD4EF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FE0CB6-3DA6-411C-86B9-23967D2FD4EF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FE0CB6-3DA6-411C-86B9-23967D2FD4EF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FE0CB6-3DA6-411C-86B9-23967D2FD4EF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FE0CB6-3DA6-411C-86B9-23967D2FD4EF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FE0CB6-3DA6-411C-86B9-23967D2FD4EF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FE0CB6-3DA6-411C-86B9-23967D2FD4EF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FE0CB6-3DA6-411C-86B9-23967D2FD4EF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FE0CB6-3DA6-411C-86B9-23967D2FD4EF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FE0CB6-3DA6-411C-86B9-23967D2FD4EF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FE0CB6-3DA6-411C-86B9-23967D2FD4EF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4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E41F4-8645-4457-AA41-E551593A58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43C29-512D-47ED-9781-49A4C920CC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EEE99-1D2D-409D-96C5-60562FD29E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D6101-11CB-48D6-BE76-B149202755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BB465-4E91-4563-92B4-29749C38EF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97DF9-D061-4DEB-B717-2A5F54E7F6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40BFF-22C7-403E-9BF5-647B5EDEF8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C708E-6289-4286-AE28-4186B0DD7A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06A51-692F-44F4-A4A8-46D2A3FFA9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714E2-62EE-49D8-80CD-7E33AA5BCD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EC96D-F9A2-426A-9990-362A1EF48C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8603E-B146-4A9E-9F67-186CB8E1DB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9219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0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922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pPr>
              <a:defRPr/>
            </a:pPr>
            <a:fld id="{F201AB53-11A1-4115-8ABA-88BF6A5067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8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4" Type="http://schemas.openxmlformats.org/officeDocument/2006/relationships/audio" Target="../media/audio1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1124744"/>
            <a:ext cx="5673725" cy="1143000"/>
          </a:xfrm>
        </p:spPr>
        <p:txBody>
          <a:bodyPr/>
          <a:lstStyle/>
          <a:p>
            <a:pPr algn="dist" eaLnBrk="1" hangingPunct="1">
              <a:defRPr/>
            </a:pPr>
            <a:r>
              <a:rPr lang="zh-CN" altLang="en-US" sz="5400" b="1" dirty="0" smtClean="0"/>
              <a:t>计算机组成原理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BB465-4E91-4563-92B4-29749C38EF0F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057400" y="2348880"/>
            <a:ext cx="5562600" cy="3932238"/>
            <a:chOff x="1296" y="1248"/>
            <a:chExt cx="3504" cy="2477"/>
          </a:xfrm>
        </p:grpSpPr>
        <p:sp>
          <p:nvSpPr>
            <p:cNvPr id="17431" name="Rectangle 3"/>
            <p:cNvSpPr>
              <a:spLocks noChangeArrowheads="1"/>
            </p:cNvSpPr>
            <p:nvPr/>
          </p:nvSpPr>
          <p:spPr bwMode="auto">
            <a:xfrm>
              <a:off x="1296" y="1248"/>
              <a:ext cx="3504" cy="196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Text Box 4"/>
            <p:cNvSpPr txBox="1">
              <a:spLocks noChangeArrowheads="1"/>
            </p:cNvSpPr>
            <p:nvPr/>
          </p:nvSpPr>
          <p:spPr bwMode="auto">
            <a:xfrm>
              <a:off x="2639" y="3360"/>
              <a:ext cx="887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/>
                <a:t>计算机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09600" y="3309318"/>
            <a:ext cx="1905000" cy="1701800"/>
            <a:chOff x="384" y="1853"/>
            <a:chExt cx="1200" cy="1072"/>
          </a:xfrm>
        </p:grpSpPr>
        <p:sp>
          <p:nvSpPr>
            <p:cNvPr id="17428" name="Rectangle 6"/>
            <p:cNvSpPr>
              <a:spLocks noChangeArrowheads="1"/>
            </p:cNvSpPr>
            <p:nvPr/>
          </p:nvSpPr>
          <p:spPr bwMode="auto">
            <a:xfrm>
              <a:off x="443" y="1853"/>
              <a:ext cx="77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200" dirty="0"/>
                <a:t>高级语</a:t>
              </a:r>
              <a:endParaRPr lang="en-US" altLang="zh-CN" sz="3200" dirty="0">
                <a:latin typeface="Times New Roman" pitchFamily="18" charset="0"/>
              </a:endParaRPr>
            </a:p>
          </p:txBody>
        </p:sp>
        <p:sp>
          <p:nvSpPr>
            <p:cNvPr id="17429" name="Text Box 7"/>
            <p:cNvSpPr txBox="1">
              <a:spLocks noChangeArrowheads="1"/>
            </p:cNvSpPr>
            <p:nvPr/>
          </p:nvSpPr>
          <p:spPr bwMode="auto">
            <a:xfrm>
              <a:off x="385" y="2184"/>
              <a:ext cx="1067" cy="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latin typeface="Times New Roman" pitchFamily="18" charset="0"/>
                </a:rPr>
                <a:t>言</a:t>
              </a:r>
              <a:r>
                <a:rPr lang="zh-CN" altLang="en-US" sz="3200" dirty="0" smtClean="0">
                  <a:latin typeface="Times New Roman" pitchFamily="18" charset="0"/>
                </a:rPr>
                <a:t>程序</a:t>
              </a:r>
              <a:endParaRPr lang="en-US" altLang="zh-CN" sz="3200" dirty="0" smtClean="0">
                <a:latin typeface="Times New Roman" pitchFamily="18" charset="0"/>
              </a:endParaRPr>
            </a:p>
            <a:p>
              <a:r>
                <a:rPr lang="en-US" altLang="zh-CN" sz="3200" dirty="0" smtClean="0">
                  <a:latin typeface="Times New Roman" pitchFamily="18" charset="0"/>
                </a:rPr>
                <a:t>(</a:t>
              </a:r>
              <a:r>
                <a:rPr lang="zh-CN" altLang="en-US" sz="3200" dirty="0" smtClean="0">
                  <a:latin typeface="Times New Roman" pitchFamily="18" charset="0"/>
                </a:rPr>
                <a:t>源程序</a:t>
              </a:r>
              <a:r>
                <a:rPr lang="en-US" altLang="zh-CN" sz="3200" dirty="0" smtClean="0">
                  <a:latin typeface="Times New Roman" pitchFamily="18" charset="0"/>
                </a:rPr>
                <a:t>)</a:t>
              </a:r>
              <a:endParaRPr lang="zh-CN" altLang="en-US" sz="3200" dirty="0">
                <a:latin typeface="Times New Roman" pitchFamily="18" charset="0"/>
              </a:endParaRPr>
            </a:p>
          </p:txBody>
        </p:sp>
        <p:sp>
          <p:nvSpPr>
            <p:cNvPr id="17430" name="Line 8"/>
            <p:cNvSpPr>
              <a:spLocks noChangeShapeType="1"/>
            </p:cNvSpPr>
            <p:nvPr/>
          </p:nvSpPr>
          <p:spPr bwMode="auto">
            <a:xfrm>
              <a:off x="384" y="2210"/>
              <a:ext cx="120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267200" y="3309318"/>
            <a:ext cx="1162050" cy="1104900"/>
            <a:chOff x="2688" y="1853"/>
            <a:chExt cx="732" cy="696"/>
          </a:xfrm>
        </p:grpSpPr>
        <p:sp>
          <p:nvSpPr>
            <p:cNvPr id="17425" name="Rectangle 10"/>
            <p:cNvSpPr>
              <a:spLocks noChangeArrowheads="1"/>
            </p:cNvSpPr>
            <p:nvPr/>
          </p:nvSpPr>
          <p:spPr bwMode="auto">
            <a:xfrm>
              <a:off x="2772" y="1853"/>
              <a:ext cx="51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200"/>
                <a:t>目标</a:t>
              </a: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17426" name="Rectangle 11"/>
            <p:cNvSpPr>
              <a:spLocks noChangeArrowheads="1"/>
            </p:cNvSpPr>
            <p:nvPr/>
          </p:nvSpPr>
          <p:spPr bwMode="auto">
            <a:xfrm>
              <a:off x="2772" y="2242"/>
              <a:ext cx="51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200"/>
                <a:t>程序</a:t>
              </a: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17427" name="Freeform 12"/>
            <p:cNvSpPr>
              <a:spLocks/>
            </p:cNvSpPr>
            <p:nvPr/>
          </p:nvSpPr>
          <p:spPr bwMode="auto">
            <a:xfrm>
              <a:off x="2688" y="2209"/>
              <a:ext cx="732" cy="1"/>
            </a:xfrm>
            <a:custGeom>
              <a:avLst/>
              <a:gdLst>
                <a:gd name="T0" fmla="*/ 0 w 732"/>
                <a:gd name="T1" fmla="*/ 0 h 1"/>
                <a:gd name="T2" fmla="*/ 732 w 732"/>
                <a:gd name="T3" fmla="*/ 0 h 1"/>
                <a:gd name="T4" fmla="*/ 0 60000 65536"/>
                <a:gd name="T5" fmla="*/ 0 60000 65536"/>
                <a:gd name="T6" fmla="*/ 0 w 732"/>
                <a:gd name="T7" fmla="*/ 0 h 1"/>
                <a:gd name="T8" fmla="*/ 732 w 73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2" h="1">
                  <a:moveTo>
                    <a:pt x="0" y="0"/>
                  </a:moveTo>
                  <a:lnTo>
                    <a:pt x="732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7110413" y="3309318"/>
            <a:ext cx="1838325" cy="566737"/>
            <a:chOff x="4479" y="1853"/>
            <a:chExt cx="1158" cy="357"/>
          </a:xfrm>
        </p:grpSpPr>
        <p:sp>
          <p:nvSpPr>
            <p:cNvPr id="17423" name="Rectangle 14"/>
            <p:cNvSpPr>
              <a:spLocks noChangeArrowheads="1"/>
            </p:cNvSpPr>
            <p:nvPr/>
          </p:nvSpPr>
          <p:spPr bwMode="auto">
            <a:xfrm>
              <a:off x="4896" y="1853"/>
              <a:ext cx="576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3200"/>
                <a:t>结果</a:t>
              </a: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17424" name="Freeform 15"/>
            <p:cNvSpPr>
              <a:spLocks/>
            </p:cNvSpPr>
            <p:nvPr/>
          </p:nvSpPr>
          <p:spPr bwMode="auto">
            <a:xfrm>
              <a:off x="4479" y="2208"/>
              <a:ext cx="1158" cy="2"/>
            </a:xfrm>
            <a:custGeom>
              <a:avLst/>
              <a:gdLst>
                <a:gd name="T0" fmla="*/ 0 w 1158"/>
                <a:gd name="T1" fmla="*/ 0 h 2"/>
                <a:gd name="T2" fmla="*/ 1158 w 1158"/>
                <a:gd name="T3" fmla="*/ 2 h 2"/>
                <a:gd name="T4" fmla="*/ 0 60000 65536"/>
                <a:gd name="T5" fmla="*/ 0 60000 65536"/>
                <a:gd name="T6" fmla="*/ 0 w 1158"/>
                <a:gd name="T7" fmla="*/ 0 h 2"/>
                <a:gd name="T8" fmla="*/ 1158 w 1158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58" h="2">
                  <a:moveTo>
                    <a:pt x="0" y="0"/>
                  </a:moveTo>
                  <a:lnTo>
                    <a:pt x="1158" y="2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2546350" y="3339480"/>
            <a:ext cx="1703388" cy="1143000"/>
            <a:chOff x="1604" y="1872"/>
            <a:chExt cx="1073" cy="720"/>
          </a:xfrm>
        </p:grpSpPr>
        <p:sp>
          <p:nvSpPr>
            <p:cNvPr id="17421" name="Rectangle 17"/>
            <p:cNvSpPr>
              <a:spLocks noChangeArrowheads="1"/>
            </p:cNvSpPr>
            <p:nvPr/>
          </p:nvSpPr>
          <p:spPr bwMode="auto">
            <a:xfrm>
              <a:off x="1604" y="1872"/>
              <a:ext cx="1073" cy="7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2" name="Text Box 18"/>
            <p:cNvSpPr txBox="1">
              <a:spLocks noChangeArrowheads="1"/>
            </p:cNvSpPr>
            <p:nvPr/>
          </p:nvSpPr>
          <p:spPr bwMode="auto">
            <a:xfrm>
              <a:off x="1794" y="2030"/>
              <a:ext cx="69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600"/>
                <a:t>翻译</a:t>
              </a:r>
              <a:endParaRPr lang="zh-CN" altLang="en-US" sz="3200"/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5441950" y="3339480"/>
            <a:ext cx="1673225" cy="1219200"/>
            <a:chOff x="3428" y="1872"/>
            <a:chExt cx="1054" cy="768"/>
          </a:xfrm>
        </p:grpSpPr>
        <p:sp>
          <p:nvSpPr>
            <p:cNvPr id="17419" name="Rectangle 20"/>
            <p:cNvSpPr>
              <a:spLocks noChangeArrowheads="1"/>
            </p:cNvSpPr>
            <p:nvPr/>
          </p:nvSpPr>
          <p:spPr bwMode="auto">
            <a:xfrm>
              <a:off x="3428" y="1872"/>
              <a:ext cx="1054" cy="76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Text Box 21"/>
            <p:cNvSpPr txBox="1">
              <a:spLocks noChangeArrowheads="1"/>
            </p:cNvSpPr>
            <p:nvPr/>
          </p:nvSpPr>
          <p:spPr bwMode="auto">
            <a:xfrm>
              <a:off x="3600" y="2044"/>
              <a:ext cx="69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600"/>
                <a:t>运行</a:t>
              </a:r>
            </a:p>
          </p:txBody>
        </p:sp>
      </p:grpSp>
      <p:sp>
        <p:nvSpPr>
          <p:cNvPr id="78876" name="Rectangle 2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1.1</a:t>
            </a:r>
          </a:p>
        </p:txBody>
      </p:sp>
      <p:sp>
        <p:nvSpPr>
          <p:cNvPr id="17417" name="Text Box 29"/>
          <p:cNvSpPr txBox="1">
            <a:spLocks noChangeArrowheads="1"/>
          </p:cNvSpPr>
          <p:nvPr/>
        </p:nvSpPr>
        <p:spPr bwMode="auto">
          <a:xfrm>
            <a:off x="730250" y="1131466"/>
            <a:ext cx="5822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dirty="0" smtClean="0">
                <a:latin typeface="Times New Roman" pitchFamily="18" charset="0"/>
              </a:rPr>
              <a:t>1</a:t>
            </a:r>
            <a:r>
              <a:rPr lang="zh-CN" altLang="en-US" sz="3600" dirty="0" smtClean="0">
                <a:latin typeface="Times New Roman" pitchFamily="18" charset="0"/>
              </a:rPr>
              <a:t>. </a:t>
            </a:r>
            <a:r>
              <a:rPr lang="zh-CN" altLang="en-US" sz="3600" dirty="0">
                <a:latin typeface="Times New Roman" pitchFamily="18" charset="0"/>
              </a:rPr>
              <a:t>计算机的解题过程</a:t>
            </a:r>
          </a:p>
        </p:txBody>
      </p:sp>
      <p:sp>
        <p:nvSpPr>
          <p:cNvPr id="17418" name="AutoShape 3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714E2-62EE-49D8-80CD-7E33AA5BCDD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323528" y="332656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600" dirty="0">
                <a:latin typeface="Times New Roman" pitchFamily="18" charset="0"/>
              </a:rPr>
              <a:t>二、计算机系统的层次结构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reeform 2"/>
          <p:cNvSpPr>
            <a:spLocks/>
          </p:cNvSpPr>
          <p:nvPr/>
        </p:nvSpPr>
        <p:spPr bwMode="auto">
          <a:xfrm>
            <a:off x="5871592" y="2893318"/>
            <a:ext cx="1588" cy="1452563"/>
          </a:xfrm>
          <a:custGeom>
            <a:avLst/>
            <a:gdLst>
              <a:gd name="T0" fmla="*/ 0 w 1"/>
              <a:gd name="T1" fmla="*/ 0 h 915"/>
              <a:gd name="T2" fmla="*/ 0 w 1"/>
              <a:gd name="T3" fmla="*/ 2147483647 h 915"/>
              <a:gd name="T4" fmla="*/ 0 60000 65536"/>
              <a:gd name="T5" fmla="*/ 0 60000 65536"/>
              <a:gd name="T6" fmla="*/ 0 w 1"/>
              <a:gd name="T7" fmla="*/ 0 h 915"/>
              <a:gd name="T8" fmla="*/ 1 w 1"/>
              <a:gd name="T9" fmla="*/ 915 h 9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915">
                <a:moveTo>
                  <a:pt x="0" y="0"/>
                </a:moveTo>
                <a:lnTo>
                  <a:pt x="0" y="915"/>
                </a:ln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9649" name="Freeform 17"/>
          <p:cNvSpPr>
            <a:spLocks/>
          </p:cNvSpPr>
          <p:nvPr/>
        </p:nvSpPr>
        <p:spPr bwMode="auto">
          <a:xfrm>
            <a:off x="5866830" y="2893318"/>
            <a:ext cx="4762" cy="442913"/>
          </a:xfrm>
          <a:custGeom>
            <a:avLst/>
            <a:gdLst>
              <a:gd name="T0" fmla="*/ 2147483647 w 3"/>
              <a:gd name="T1" fmla="*/ 0 h 279"/>
              <a:gd name="T2" fmla="*/ 0 w 3"/>
              <a:gd name="T3" fmla="*/ 2147483647 h 279"/>
              <a:gd name="T4" fmla="*/ 0 60000 65536"/>
              <a:gd name="T5" fmla="*/ 0 60000 65536"/>
              <a:gd name="T6" fmla="*/ 0 w 3"/>
              <a:gd name="T7" fmla="*/ 0 h 279"/>
              <a:gd name="T8" fmla="*/ 3 w 3"/>
              <a:gd name="T9" fmla="*/ 279 h 2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279">
                <a:moveTo>
                  <a:pt x="3" y="0"/>
                </a:moveTo>
                <a:lnTo>
                  <a:pt x="0" y="279"/>
                </a:ln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1691680" y="1312168"/>
            <a:ext cx="2743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/>
              <a:t>高级语言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4499992" y="1312168"/>
            <a:ext cx="2743200" cy="52322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/>
              <a:t>虚拟机器 </a:t>
            </a:r>
            <a:r>
              <a:rPr lang="en-US" altLang="zh-CN" sz="2400" dirty="0" smtClean="0">
                <a:latin typeface="Times New Roman" pitchFamily="18" charset="0"/>
              </a:rPr>
              <a:t>M</a:t>
            </a:r>
            <a:r>
              <a:rPr lang="en-US" altLang="zh-CN" sz="2400" baseline="-25000" dirty="0" smtClean="0">
                <a:latin typeface="Times New Roman" pitchFamily="18" charset="0"/>
              </a:rPr>
              <a:t>4</a:t>
            </a:r>
            <a:endParaRPr lang="zh-CN" altLang="en-US" sz="2400" baseline="-25000" dirty="0">
              <a:latin typeface="Times New Roman" pitchFamily="18" charset="0"/>
            </a:endParaRP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1723430" y="2277368"/>
            <a:ext cx="2743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/>
              <a:t>汇编语言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4499992" y="2321818"/>
            <a:ext cx="2743200" cy="52322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/>
              <a:t>虚拟机器 </a:t>
            </a:r>
            <a:r>
              <a:rPr lang="en-US" altLang="zh-CN" sz="2400" dirty="0" smtClean="0">
                <a:latin typeface="Times New Roman" pitchFamily="18" charset="0"/>
              </a:rPr>
              <a:t>M</a:t>
            </a:r>
            <a:r>
              <a:rPr lang="en-US" altLang="zh-CN" sz="2400" baseline="-25000" dirty="0" smtClean="0">
                <a:latin typeface="Times New Roman" pitchFamily="18" charset="0"/>
              </a:rPr>
              <a:t>3</a:t>
            </a:r>
            <a:endParaRPr lang="zh-CN" altLang="en-US" sz="2400" baseline="-25000" dirty="0">
              <a:latin typeface="Times New Roman" pitchFamily="18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979712" y="3331465"/>
            <a:ext cx="5328592" cy="584200"/>
            <a:chOff x="864" y="2280"/>
            <a:chExt cx="3840" cy="368"/>
          </a:xfrm>
        </p:grpSpPr>
        <p:sp>
          <p:nvSpPr>
            <p:cNvPr id="18450" name="Text Box 9"/>
            <p:cNvSpPr txBox="1">
              <a:spLocks noChangeArrowheads="1"/>
            </p:cNvSpPr>
            <p:nvPr/>
          </p:nvSpPr>
          <p:spPr bwMode="auto">
            <a:xfrm>
              <a:off x="864" y="2280"/>
              <a:ext cx="1609" cy="368"/>
            </a:xfrm>
            <a:prstGeom prst="rect">
              <a:avLst/>
            </a:prstGeom>
            <a:solidFill>
              <a:srgbClr val="3366FF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 dirty="0"/>
                <a:t>操作系统</a:t>
              </a:r>
            </a:p>
          </p:txBody>
        </p:sp>
        <p:sp>
          <p:nvSpPr>
            <p:cNvPr id="18451" name="Text Box 10"/>
            <p:cNvSpPr txBox="1">
              <a:spLocks noChangeArrowheads="1"/>
            </p:cNvSpPr>
            <p:nvPr/>
          </p:nvSpPr>
          <p:spPr bwMode="auto">
            <a:xfrm>
              <a:off x="2732" y="2280"/>
              <a:ext cx="1972" cy="330"/>
            </a:xfrm>
            <a:prstGeom prst="rect">
              <a:avLst/>
            </a:prstGeom>
            <a:solidFill>
              <a:srgbClr val="3366FF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dirty="0"/>
                <a:t>虚拟</a:t>
              </a:r>
              <a:r>
                <a:rPr lang="zh-CN" altLang="en-US" sz="2800" dirty="0" smtClean="0"/>
                <a:t>机器</a:t>
              </a:r>
              <a:r>
                <a:rPr lang="en-US" altLang="zh-CN" sz="2800" dirty="0" smtClean="0">
                  <a:latin typeface="Times New Roman" pitchFamily="18" charset="0"/>
                </a:rPr>
                <a:t>M</a:t>
              </a:r>
              <a:r>
                <a:rPr lang="en-US" altLang="zh-CN" sz="2800" baseline="-25000" dirty="0" smtClean="0">
                  <a:latin typeface="Times New Roman" pitchFamily="18" charset="0"/>
                </a:rPr>
                <a:t>2</a:t>
              </a:r>
              <a:endParaRPr lang="zh-CN" altLang="en-US" sz="2800" baseline="-25000" dirty="0" smtClean="0">
                <a:latin typeface="Times New Roman" pitchFamily="18" charset="0"/>
              </a:endParaRPr>
            </a:p>
          </p:txBody>
        </p:sp>
      </p:grp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1691680" y="4341118"/>
            <a:ext cx="2743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dirty="0"/>
              <a:t>机器语言</a:t>
            </a: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4499992" y="4341118"/>
            <a:ext cx="2743200" cy="52322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 smtClean="0"/>
              <a:t>传统机器 </a:t>
            </a:r>
            <a:r>
              <a:rPr lang="en-US" altLang="zh-CN" sz="2400" dirty="0">
                <a:latin typeface="Times New Roman" pitchFamily="18" charset="0"/>
              </a:rPr>
              <a:t>M</a:t>
            </a:r>
            <a:r>
              <a:rPr lang="en-US" altLang="zh-CN" sz="2400" baseline="-25000" dirty="0">
                <a:latin typeface="Times New Roman" pitchFamily="18" charset="0"/>
              </a:rPr>
              <a:t>1</a:t>
            </a:r>
            <a:endParaRPr lang="zh-CN" altLang="en-US" sz="2400" baseline="-25000" dirty="0">
              <a:latin typeface="Times New Roman" pitchFamily="18" charset="0"/>
            </a:endParaRP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1691680" y="5350768"/>
            <a:ext cx="2743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/>
              <a:t>微指令系统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4499992" y="5350768"/>
            <a:ext cx="2743200" cy="52387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/>
              <a:t>微程序机器 </a:t>
            </a:r>
            <a:r>
              <a:rPr lang="en-US" altLang="zh-CN" sz="2400" dirty="0">
                <a:latin typeface="Times New Roman" pitchFamily="18" charset="0"/>
              </a:rPr>
              <a:t>M</a:t>
            </a:r>
            <a:r>
              <a:rPr lang="en-US" altLang="zh-CN" sz="2400" baseline="-25000" dirty="0">
                <a:latin typeface="Times New Roman" pitchFamily="18" charset="0"/>
              </a:rPr>
              <a:t>0</a:t>
            </a:r>
            <a:endParaRPr lang="zh-CN" altLang="en-US" sz="2400" baseline="-25000" dirty="0">
              <a:latin typeface="Times New Roman" pitchFamily="18" charset="0"/>
            </a:endParaRPr>
          </a:p>
        </p:txBody>
      </p:sp>
      <p:sp>
        <p:nvSpPr>
          <p:cNvPr id="69647" name="Freeform 15"/>
          <p:cNvSpPr>
            <a:spLocks/>
          </p:cNvSpPr>
          <p:nvPr/>
        </p:nvSpPr>
        <p:spPr bwMode="auto">
          <a:xfrm>
            <a:off x="5871592" y="1893193"/>
            <a:ext cx="1588" cy="409575"/>
          </a:xfrm>
          <a:custGeom>
            <a:avLst/>
            <a:gdLst>
              <a:gd name="T0" fmla="*/ 0 w 1"/>
              <a:gd name="T1" fmla="*/ 0 h 258"/>
              <a:gd name="T2" fmla="*/ 2147483647 w 1"/>
              <a:gd name="T3" fmla="*/ 2147483647 h 258"/>
              <a:gd name="T4" fmla="*/ 0 60000 65536"/>
              <a:gd name="T5" fmla="*/ 0 60000 65536"/>
              <a:gd name="T6" fmla="*/ 0 w 1"/>
              <a:gd name="T7" fmla="*/ 0 h 258"/>
              <a:gd name="T8" fmla="*/ 1 w 1"/>
              <a:gd name="T9" fmla="*/ 258 h 2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58">
                <a:moveTo>
                  <a:pt x="0" y="0"/>
                </a:moveTo>
                <a:lnTo>
                  <a:pt x="1" y="258"/>
                </a:ln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9648" name="Freeform 16"/>
          <p:cNvSpPr>
            <a:spLocks/>
          </p:cNvSpPr>
          <p:nvPr/>
        </p:nvSpPr>
        <p:spPr bwMode="auto">
          <a:xfrm>
            <a:off x="5871592" y="4903093"/>
            <a:ext cx="1588" cy="447675"/>
          </a:xfrm>
          <a:custGeom>
            <a:avLst/>
            <a:gdLst>
              <a:gd name="T0" fmla="*/ 0 w 1"/>
              <a:gd name="T1" fmla="*/ 0 h 282"/>
              <a:gd name="T2" fmla="*/ 2147483647 w 1"/>
              <a:gd name="T3" fmla="*/ 2147483647 h 282"/>
              <a:gd name="T4" fmla="*/ 0 60000 65536"/>
              <a:gd name="T5" fmla="*/ 0 60000 65536"/>
              <a:gd name="T6" fmla="*/ 0 w 1"/>
              <a:gd name="T7" fmla="*/ 0 h 282"/>
              <a:gd name="T8" fmla="*/ 1 w 1"/>
              <a:gd name="T9" fmla="*/ 282 h 2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82">
                <a:moveTo>
                  <a:pt x="0" y="0"/>
                </a:moveTo>
                <a:lnTo>
                  <a:pt x="1" y="282"/>
                </a:ln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9650" name="Rectangle 1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1.1</a:t>
            </a:r>
          </a:p>
        </p:txBody>
      </p:sp>
      <p:sp>
        <p:nvSpPr>
          <p:cNvPr id="18449" name="AutoShape 2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714E2-62EE-49D8-80CD-7E33AA5BCDDE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323528" y="404664"/>
            <a:ext cx="597666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3600" dirty="0" smtClean="0">
                <a:latin typeface="Times New Roman" pitchFamily="18" charset="0"/>
              </a:rPr>
              <a:t>2</a:t>
            </a:r>
            <a:r>
              <a:rPr lang="zh-CN" altLang="en-US" sz="3600" dirty="0" smtClean="0">
                <a:latin typeface="Times New Roman" pitchFamily="18" charset="0"/>
              </a:rPr>
              <a:t>、</a:t>
            </a:r>
            <a:r>
              <a:rPr lang="zh-CN" altLang="en-US" sz="3600" dirty="0">
                <a:latin typeface="Times New Roman" pitchFamily="18" charset="0"/>
              </a:rPr>
              <a:t>计算机系统的层次结构</a:t>
            </a:r>
            <a:endParaRPr lang="zh-CN" altLang="en-US" sz="3600" dirty="0"/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339752" y="6093296"/>
            <a:ext cx="4248472" cy="509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多级层次结构的计算机系统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4" dur="5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nimBg="1"/>
      <p:bldP spid="69649" grpId="0" animBg="1"/>
      <p:bldP spid="69637" grpId="0" animBg="1" autoUpdateAnimBg="0"/>
      <p:bldP spid="69638" grpId="0" autoUpdateAnimBg="0"/>
      <p:bldP spid="69639" grpId="0" animBg="1" autoUpdateAnimBg="0"/>
      <p:bldP spid="69643" grpId="0" autoUpdateAnimBg="0"/>
      <p:bldP spid="69644" grpId="0" animBg="1" autoUpdateAnimBg="0"/>
      <p:bldP spid="69645" grpId="0" autoUpdateAnimBg="0"/>
      <p:bldP spid="69646" grpId="0" animBg="1" autoUpdateAnimBg="0"/>
      <p:bldP spid="69647" grpId="0" animBg="1"/>
      <p:bldP spid="696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7"/>
          <p:cNvSpPr txBox="1">
            <a:spLocks noChangeArrowheads="1"/>
          </p:cNvSpPr>
          <p:nvPr/>
        </p:nvSpPr>
        <p:spPr bwMode="auto">
          <a:xfrm>
            <a:off x="4722813" y="773113"/>
            <a:ext cx="2328862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/>
              <a:t>用编译程序翻译</a:t>
            </a:r>
          </a:p>
          <a:p>
            <a:pPr algn="ctr"/>
            <a:r>
              <a:rPr lang="zh-CN" altLang="en-US" sz="2400"/>
              <a:t>成汇编语言程序</a:t>
            </a:r>
          </a:p>
        </p:txBody>
      </p:sp>
      <p:sp>
        <p:nvSpPr>
          <p:cNvPr id="19459" name="Text Box 29"/>
          <p:cNvSpPr txBox="1">
            <a:spLocks noChangeArrowheads="1"/>
          </p:cNvSpPr>
          <p:nvPr/>
        </p:nvSpPr>
        <p:spPr bwMode="auto">
          <a:xfrm>
            <a:off x="4722813" y="2033588"/>
            <a:ext cx="2328862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/>
              <a:t>用汇编程序翻译</a:t>
            </a:r>
          </a:p>
          <a:p>
            <a:pPr algn="ctr"/>
            <a:r>
              <a:rPr lang="zh-CN" altLang="en-US" sz="2400"/>
              <a:t>成机器语言程序</a:t>
            </a:r>
          </a:p>
        </p:txBody>
      </p:sp>
      <p:sp>
        <p:nvSpPr>
          <p:cNvPr id="19460" name="Text Box 30"/>
          <p:cNvSpPr txBox="1">
            <a:spLocks noChangeArrowheads="1"/>
          </p:cNvSpPr>
          <p:nvPr/>
        </p:nvSpPr>
        <p:spPr bwMode="auto">
          <a:xfrm>
            <a:off x="4722813" y="3481388"/>
            <a:ext cx="3554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/>
              <a:t>用机器语言解释操作系统</a:t>
            </a:r>
          </a:p>
        </p:txBody>
      </p:sp>
      <p:sp>
        <p:nvSpPr>
          <p:cNvPr id="19461" name="Text Box 31"/>
          <p:cNvSpPr txBox="1">
            <a:spLocks noChangeArrowheads="1"/>
          </p:cNvSpPr>
          <p:nvPr/>
        </p:nvSpPr>
        <p:spPr bwMode="auto">
          <a:xfrm>
            <a:off x="4706938" y="4714875"/>
            <a:ext cx="3279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/>
              <a:t>用微程序解释机器指令</a:t>
            </a:r>
          </a:p>
        </p:txBody>
      </p:sp>
      <p:sp>
        <p:nvSpPr>
          <p:cNvPr id="19462" name="Text Box 32"/>
          <p:cNvSpPr txBox="1">
            <a:spLocks noChangeArrowheads="1"/>
          </p:cNvSpPr>
          <p:nvPr/>
        </p:nvSpPr>
        <p:spPr bwMode="auto">
          <a:xfrm>
            <a:off x="4722813" y="5934075"/>
            <a:ext cx="324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/>
              <a:t>由硬件直接执行微指令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298450" y="2589213"/>
            <a:ext cx="8845550" cy="3354387"/>
            <a:chOff x="188" y="1631"/>
            <a:chExt cx="5572" cy="2113"/>
          </a:xfrm>
        </p:grpSpPr>
        <p:sp>
          <p:nvSpPr>
            <p:cNvPr id="19476" name="Line 33"/>
            <p:cNvSpPr>
              <a:spLocks noChangeShapeType="1"/>
            </p:cNvSpPr>
            <p:nvPr/>
          </p:nvSpPr>
          <p:spPr bwMode="auto">
            <a:xfrm>
              <a:off x="192" y="2685"/>
              <a:ext cx="556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lgDashDot"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7" name="Text Box 34"/>
            <p:cNvSpPr txBox="1">
              <a:spLocks noChangeArrowheads="1"/>
            </p:cNvSpPr>
            <p:nvPr/>
          </p:nvSpPr>
          <p:spPr bwMode="auto">
            <a:xfrm>
              <a:off x="192" y="1631"/>
              <a:ext cx="437" cy="904"/>
            </a:xfrm>
            <a:prstGeom prst="rect">
              <a:avLst/>
            </a:prstGeom>
            <a:noFill/>
            <a:ln w="9525">
              <a:noFill/>
              <a:prstDash val="lgDash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000">
                  <a:solidFill>
                    <a:schemeClr val="folHlink"/>
                  </a:solidFill>
                </a:rPr>
                <a:t>软</a:t>
              </a:r>
            </a:p>
            <a:p>
              <a:pPr algn="ctr"/>
              <a:r>
                <a:rPr lang="zh-CN" altLang="en-US" sz="4000">
                  <a:solidFill>
                    <a:schemeClr val="folHlink"/>
                  </a:solidFill>
                </a:rPr>
                <a:t>件</a:t>
              </a:r>
            </a:p>
          </p:txBody>
        </p:sp>
        <p:sp>
          <p:nvSpPr>
            <p:cNvPr id="19478" name="Text Box 35"/>
            <p:cNvSpPr txBox="1">
              <a:spLocks noChangeArrowheads="1"/>
            </p:cNvSpPr>
            <p:nvPr/>
          </p:nvSpPr>
          <p:spPr bwMode="auto">
            <a:xfrm>
              <a:off x="188" y="2841"/>
              <a:ext cx="437" cy="903"/>
            </a:xfrm>
            <a:prstGeom prst="rect">
              <a:avLst/>
            </a:prstGeom>
            <a:noFill/>
            <a:ln w="9525">
              <a:noFill/>
              <a:prstDash val="lgDash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000">
                  <a:solidFill>
                    <a:schemeClr val="folHlink"/>
                  </a:solidFill>
                </a:rPr>
                <a:t>硬</a:t>
              </a:r>
            </a:p>
            <a:p>
              <a:pPr algn="ctr"/>
              <a:r>
                <a:rPr lang="zh-CN" altLang="en-US" sz="4000">
                  <a:solidFill>
                    <a:schemeClr val="folHlink"/>
                  </a:solidFill>
                </a:rPr>
                <a:t>件</a:t>
              </a:r>
            </a:p>
          </p:txBody>
        </p:sp>
      </p:grpSp>
      <p:sp>
        <p:nvSpPr>
          <p:cNvPr id="30763" name="Rectangle 4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1.1</a:t>
            </a:r>
          </a:p>
        </p:txBody>
      </p:sp>
      <p:grpSp>
        <p:nvGrpSpPr>
          <p:cNvPr id="19465" name="Group 67"/>
          <p:cNvGrpSpPr>
            <a:grpSpLocks/>
          </p:cNvGrpSpPr>
          <p:nvPr/>
        </p:nvGrpSpPr>
        <p:grpSpPr bwMode="auto">
          <a:xfrm>
            <a:off x="1219200" y="914400"/>
            <a:ext cx="2743200" cy="5426075"/>
            <a:chOff x="768" y="576"/>
            <a:chExt cx="1728" cy="3418"/>
          </a:xfrm>
        </p:grpSpPr>
        <p:sp>
          <p:nvSpPr>
            <p:cNvPr id="19467" name="Text Box 54"/>
            <p:cNvSpPr txBox="1">
              <a:spLocks noChangeArrowheads="1"/>
            </p:cNvSpPr>
            <p:nvPr/>
          </p:nvSpPr>
          <p:spPr bwMode="auto">
            <a:xfrm>
              <a:off x="768" y="576"/>
              <a:ext cx="1728" cy="35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/>
                <a:t>虚拟机器 </a:t>
              </a:r>
              <a:r>
                <a:rPr lang="en-US" altLang="zh-CN" sz="2400">
                  <a:latin typeface="Times New Roman" pitchFamily="18" charset="0"/>
                </a:rPr>
                <a:t>M</a:t>
              </a:r>
              <a:r>
                <a:rPr lang="en-US" altLang="zh-CN" sz="2400" baseline="-25000">
                  <a:latin typeface="Times New Roman" pitchFamily="18" charset="0"/>
                </a:rPr>
                <a:t>4</a:t>
              </a:r>
              <a:endParaRPr lang="zh-CN" altLang="en-US" sz="2400" baseline="-25000">
                <a:latin typeface="Times New Roman" pitchFamily="18" charset="0"/>
              </a:endParaRPr>
            </a:p>
          </p:txBody>
        </p:sp>
        <p:sp>
          <p:nvSpPr>
            <p:cNvPr id="19468" name="Text Box 55"/>
            <p:cNvSpPr txBox="1">
              <a:spLocks noChangeArrowheads="1"/>
            </p:cNvSpPr>
            <p:nvPr/>
          </p:nvSpPr>
          <p:spPr bwMode="auto">
            <a:xfrm>
              <a:off x="768" y="1342"/>
              <a:ext cx="1728" cy="35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/>
                <a:t>虚拟机器 </a:t>
              </a:r>
              <a:r>
                <a:rPr lang="en-US" altLang="zh-CN" sz="2400">
                  <a:latin typeface="Times New Roman" pitchFamily="18" charset="0"/>
                </a:rPr>
                <a:t>M</a:t>
              </a:r>
              <a:r>
                <a:rPr lang="en-US" altLang="zh-CN" sz="2400" baseline="-25000">
                  <a:latin typeface="Times New Roman" pitchFamily="18" charset="0"/>
                </a:rPr>
                <a:t>3</a:t>
              </a:r>
              <a:endParaRPr lang="zh-CN" altLang="en-US" sz="2400" baseline="-25000">
                <a:latin typeface="Times New Roman" pitchFamily="18" charset="0"/>
              </a:endParaRPr>
            </a:p>
          </p:txBody>
        </p:sp>
        <p:sp>
          <p:nvSpPr>
            <p:cNvPr id="19469" name="Text Box 56"/>
            <p:cNvSpPr txBox="1">
              <a:spLocks noChangeArrowheads="1"/>
            </p:cNvSpPr>
            <p:nvPr/>
          </p:nvSpPr>
          <p:spPr bwMode="auto">
            <a:xfrm>
              <a:off x="768" y="2109"/>
              <a:ext cx="1728" cy="35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/>
                <a:t>虚拟机器 </a:t>
              </a:r>
              <a:r>
                <a:rPr lang="en-US" altLang="zh-CN" sz="2400">
                  <a:latin typeface="Times New Roman" pitchFamily="18" charset="0"/>
                </a:rPr>
                <a:t>M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endParaRPr lang="zh-CN" altLang="en-US" sz="2400" baseline="-25000">
                <a:latin typeface="Times New Roman" pitchFamily="18" charset="0"/>
              </a:endParaRPr>
            </a:p>
          </p:txBody>
        </p:sp>
        <p:sp>
          <p:nvSpPr>
            <p:cNvPr id="19470" name="Text Box 57"/>
            <p:cNvSpPr txBox="1">
              <a:spLocks noChangeArrowheads="1"/>
            </p:cNvSpPr>
            <p:nvPr/>
          </p:nvSpPr>
          <p:spPr bwMode="auto">
            <a:xfrm>
              <a:off x="768" y="2876"/>
              <a:ext cx="1728" cy="35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/>
                <a:t>实际机器 </a:t>
              </a:r>
              <a:r>
                <a:rPr lang="en-US" altLang="zh-CN" sz="2400">
                  <a:latin typeface="Times New Roman" pitchFamily="18" charset="0"/>
                </a:rPr>
                <a:t>M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endParaRPr lang="zh-CN" altLang="en-US" sz="2400" baseline="-25000">
                <a:latin typeface="Times New Roman" pitchFamily="18" charset="0"/>
              </a:endParaRPr>
            </a:p>
          </p:txBody>
        </p:sp>
        <p:sp>
          <p:nvSpPr>
            <p:cNvPr id="19471" name="Text Box 58"/>
            <p:cNvSpPr txBox="1">
              <a:spLocks noChangeArrowheads="1"/>
            </p:cNvSpPr>
            <p:nvPr/>
          </p:nvSpPr>
          <p:spPr bwMode="auto">
            <a:xfrm>
              <a:off x="768" y="3643"/>
              <a:ext cx="1728" cy="35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/>
                <a:t>微程序机器 </a:t>
              </a:r>
              <a:r>
                <a:rPr lang="en-US" altLang="zh-CN" sz="2400">
                  <a:latin typeface="Times New Roman" pitchFamily="18" charset="0"/>
                </a:rPr>
                <a:t>M</a:t>
              </a:r>
              <a:r>
                <a:rPr lang="en-US" altLang="zh-CN" sz="2400" baseline="-25000">
                  <a:latin typeface="Times New Roman" pitchFamily="18" charset="0"/>
                </a:rPr>
                <a:t>0</a:t>
              </a:r>
              <a:endParaRPr lang="zh-CN" altLang="en-US" sz="2400" baseline="-25000">
                <a:latin typeface="Times New Roman" pitchFamily="18" charset="0"/>
              </a:endParaRPr>
            </a:p>
          </p:txBody>
        </p:sp>
        <p:sp>
          <p:nvSpPr>
            <p:cNvPr id="19472" name="Line 63"/>
            <p:cNvSpPr>
              <a:spLocks noChangeShapeType="1"/>
            </p:cNvSpPr>
            <p:nvPr/>
          </p:nvSpPr>
          <p:spPr bwMode="auto">
            <a:xfrm>
              <a:off x="1584" y="960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3" name="Line 64"/>
            <p:cNvSpPr>
              <a:spLocks noChangeShapeType="1"/>
            </p:cNvSpPr>
            <p:nvPr/>
          </p:nvSpPr>
          <p:spPr bwMode="auto">
            <a:xfrm>
              <a:off x="1584" y="1728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4" name="Line 65"/>
            <p:cNvSpPr>
              <a:spLocks noChangeShapeType="1"/>
            </p:cNvSpPr>
            <p:nvPr/>
          </p:nvSpPr>
          <p:spPr bwMode="auto">
            <a:xfrm>
              <a:off x="1584" y="2496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5" name="Line 66"/>
            <p:cNvSpPr>
              <a:spLocks noChangeShapeType="1"/>
            </p:cNvSpPr>
            <p:nvPr/>
          </p:nvSpPr>
          <p:spPr bwMode="auto">
            <a:xfrm>
              <a:off x="1584" y="3264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466" name="AutoShape 7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BB465-4E91-4563-92B4-29749C38EF0F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133600" y="2208213"/>
            <a:ext cx="6326832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itchFamily="18" charset="0"/>
              </a:rPr>
              <a:t>程序员所见到的计算机系统的</a:t>
            </a:r>
            <a:r>
              <a:rPr lang="zh-CN" altLang="en-US" sz="2800" dirty="0" smtClean="0">
                <a:latin typeface="Times New Roman" pitchFamily="18" charset="0"/>
              </a:rPr>
              <a:t>属性，</a:t>
            </a:r>
            <a:endParaRPr lang="zh-CN" altLang="en-US" sz="2800" dirty="0">
              <a:latin typeface="Times New Roman" pitchFamily="18" charset="0"/>
            </a:endParaRPr>
          </a:p>
          <a:p>
            <a:r>
              <a:rPr lang="zh-CN" altLang="en-US" sz="2800" dirty="0" smtClean="0">
                <a:latin typeface="Times New Roman" pitchFamily="18" charset="0"/>
              </a:rPr>
              <a:t>即：概念性</a:t>
            </a:r>
            <a:r>
              <a:rPr lang="zh-CN" altLang="en-US" sz="2800" dirty="0">
                <a:latin typeface="Times New Roman" pitchFamily="18" charset="0"/>
              </a:rPr>
              <a:t>的结构与功能特性</a:t>
            </a:r>
            <a:endParaRPr lang="zh-CN" altLang="en-US" sz="2800" dirty="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01600" y="2147888"/>
            <a:ext cx="1822450" cy="3292475"/>
            <a:chOff x="64" y="1473"/>
            <a:chExt cx="1148" cy="2074"/>
          </a:xfrm>
        </p:grpSpPr>
        <p:sp>
          <p:nvSpPr>
            <p:cNvPr id="20492" name="Text Box 4"/>
            <p:cNvSpPr txBox="1">
              <a:spLocks noChangeArrowheads="1"/>
            </p:cNvSpPr>
            <p:nvPr/>
          </p:nvSpPr>
          <p:spPr bwMode="auto">
            <a:xfrm>
              <a:off x="64" y="1473"/>
              <a:ext cx="1148" cy="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计算机</a:t>
              </a:r>
            </a:p>
            <a:p>
              <a:pPr algn="ctr"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体系结构</a:t>
              </a:r>
              <a:endParaRPr lang="zh-CN" altLang="en-US" sz="3200">
                <a:solidFill>
                  <a:schemeClr val="folHlink"/>
                </a:solidFill>
              </a:endParaRPr>
            </a:p>
          </p:txBody>
        </p:sp>
        <p:sp>
          <p:nvSpPr>
            <p:cNvPr id="20493" name="Text Box 7"/>
            <p:cNvSpPr txBox="1">
              <a:spLocks noChangeArrowheads="1"/>
            </p:cNvSpPr>
            <p:nvPr/>
          </p:nvSpPr>
          <p:spPr bwMode="auto">
            <a:xfrm>
              <a:off x="185" y="2814"/>
              <a:ext cx="890" cy="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>
                  <a:solidFill>
                    <a:schemeClr val="folHlink"/>
                  </a:solidFill>
                </a:rPr>
                <a:t>计算机</a:t>
              </a:r>
            </a:p>
            <a:p>
              <a:pPr algn="ctr"/>
              <a:r>
                <a:rPr lang="zh-CN" altLang="en-US" sz="3200">
                  <a:solidFill>
                    <a:schemeClr val="folHlink"/>
                  </a:solidFill>
                </a:rPr>
                <a:t>组成</a:t>
              </a:r>
            </a:p>
          </p:txBody>
        </p:sp>
      </p:grp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2133600" y="4303713"/>
            <a:ext cx="63161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Times New Roman" pitchFamily="18" charset="0"/>
              </a:rPr>
              <a:t>如何实现</a:t>
            </a:r>
            <a:r>
              <a:rPr lang="zh-CN" altLang="en-US" sz="2800" dirty="0">
                <a:latin typeface="Times New Roman" pitchFamily="18" charset="0"/>
              </a:rPr>
              <a:t>计算机体系结构所体现的属性</a:t>
            </a:r>
          </a:p>
        </p:txBody>
      </p:sp>
      <p:sp>
        <p:nvSpPr>
          <p:cNvPr id="11275" name="AutoShape 11"/>
          <p:cNvSpPr>
            <a:spLocks noChangeArrowheads="1"/>
          </p:cNvSpPr>
          <p:nvPr/>
        </p:nvSpPr>
        <p:spPr bwMode="auto">
          <a:xfrm>
            <a:off x="1978025" y="1436688"/>
            <a:ext cx="2352675" cy="544512"/>
          </a:xfrm>
          <a:prstGeom prst="wedgeRoundRectCallout">
            <a:avLst>
              <a:gd name="adj1" fmla="val -55736"/>
              <a:gd name="adj2" fmla="val 129301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 lIns="0" tIns="0" rIns="0" bIns="54000">
            <a:spAutoFit/>
          </a:bodyPr>
          <a:lstStyle/>
          <a:p>
            <a:pPr algn="ctr"/>
            <a:r>
              <a:rPr lang="zh-CN" altLang="en-US" sz="2800"/>
              <a:t>有无乘法指令</a:t>
            </a:r>
          </a:p>
        </p:txBody>
      </p:sp>
      <p:sp>
        <p:nvSpPr>
          <p:cNvPr id="11276" name="AutoShape 12"/>
          <p:cNvSpPr>
            <a:spLocks noChangeArrowheads="1"/>
          </p:cNvSpPr>
          <p:nvPr/>
        </p:nvSpPr>
        <p:spPr bwMode="auto">
          <a:xfrm>
            <a:off x="1978025" y="5884863"/>
            <a:ext cx="3127375" cy="544512"/>
          </a:xfrm>
          <a:prstGeom prst="wedgeRoundRectCallout">
            <a:avLst>
              <a:gd name="adj1" fmla="val -57463"/>
              <a:gd name="adj2" fmla="val -153500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 lIns="0" tIns="0" rIns="0" bIns="54000">
            <a:spAutoFit/>
          </a:bodyPr>
          <a:lstStyle/>
          <a:p>
            <a:pPr algn="ctr"/>
            <a:r>
              <a:rPr lang="zh-CN" altLang="en-US" sz="2800"/>
              <a:t>如何实现乘法指令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2133600" y="3403600"/>
            <a:ext cx="6254824" cy="457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（</a:t>
            </a:r>
            <a:r>
              <a:rPr lang="zh-CN" altLang="en-US" sz="2400" dirty="0" smtClean="0"/>
              <a:t>指令集、</a:t>
            </a:r>
            <a:r>
              <a:rPr lang="zh-CN" altLang="en-US" sz="2400" dirty="0"/>
              <a:t>数据类型、寻址技术、</a:t>
            </a:r>
            <a:r>
              <a:rPr lang="en-US" altLang="zh-CN" sz="2400" dirty="0"/>
              <a:t>I/O</a:t>
            </a:r>
            <a:r>
              <a:rPr lang="zh-CN" altLang="en-US" sz="2400" dirty="0"/>
              <a:t>机理）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2133600" y="4989513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Times New Roman" pitchFamily="18" charset="0"/>
              </a:rPr>
              <a:t>（具体指令的实现</a:t>
            </a:r>
            <a:r>
              <a:rPr lang="zh-CN" altLang="en-US" sz="2400" dirty="0" smtClean="0">
                <a:latin typeface="Times New Roman" pitchFamily="18" charset="0"/>
              </a:rPr>
              <a:t>）（对程序员透明</a:t>
            </a:r>
            <a:r>
              <a:rPr lang="en-US" altLang="zh-CN" sz="2400" dirty="0" smtClean="0">
                <a:latin typeface="Times New Roman" pitchFamily="18" charset="0"/>
              </a:rPr>
              <a:t>—</a:t>
            </a:r>
            <a:r>
              <a:rPr lang="zh-CN" altLang="en-US" sz="2400" dirty="0" smtClean="0">
                <a:latin typeface="Times New Roman" pitchFamily="18" charset="0"/>
              </a:rPr>
              <a:t>不知道）</a:t>
            </a:r>
            <a:endParaRPr lang="zh-CN" altLang="en-US" sz="2400" dirty="0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1.1</a:t>
            </a:r>
          </a:p>
        </p:txBody>
      </p:sp>
      <p:sp>
        <p:nvSpPr>
          <p:cNvPr id="20490" name="Rectangle 20"/>
          <p:cNvSpPr>
            <a:spLocks noChangeArrowheads="1"/>
          </p:cNvSpPr>
          <p:nvPr/>
        </p:nvSpPr>
        <p:spPr bwMode="auto">
          <a:xfrm>
            <a:off x="457200" y="3810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4000">
                <a:latin typeface="Times New Roman" pitchFamily="18" charset="0"/>
              </a:rPr>
              <a:t>三、</a:t>
            </a:r>
            <a:r>
              <a:rPr lang="zh-CN" altLang="en-US" sz="3600">
                <a:latin typeface="Times New Roman" pitchFamily="18" charset="0"/>
              </a:rPr>
              <a:t>计算机体系结构和计算机组成</a:t>
            </a:r>
            <a:endParaRPr lang="zh-CN" altLang="en-US" sz="3600"/>
          </a:p>
        </p:txBody>
      </p:sp>
      <p:sp>
        <p:nvSpPr>
          <p:cNvPr id="20491" name="AutoShape 2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BB465-4E91-4563-92B4-29749C38EF0F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utoUpdateAnimBg="0"/>
      <p:bldP spid="11273" grpId="0" autoUpdateAnimBg="0"/>
      <p:bldP spid="11275" grpId="0" animBg="1" autoUpdateAnimBg="0"/>
      <p:bldP spid="11276" grpId="0" animBg="1" autoUpdateAnimBg="0"/>
      <p:bldP spid="11278" grpId="0" autoUpdateAnimBg="0"/>
      <p:bldP spid="1127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0850" y="1258888"/>
            <a:ext cx="8388350" cy="498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电子计算机是一种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E1806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自动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计算工具</a:t>
            </a:r>
            <a:r>
              <a:rPr lang="zh-CN" altLang="en-US" sz="2800" kern="0" dirty="0" smtClean="0">
                <a:latin typeface="+mn-lt"/>
                <a:ea typeface="楷体_GB2312" pitchFamily="49" charset="-122"/>
              </a:rPr>
              <a:t>，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而算盘是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E1806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手动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计算工具</a:t>
            </a:r>
            <a:r>
              <a:rPr lang="zh-CN" altLang="en-US" sz="2800" kern="0" dirty="0" smtClean="0">
                <a:latin typeface="+mn-lt"/>
                <a:ea typeface="楷体_GB2312" pitchFamily="49" charset="-122"/>
              </a:rPr>
              <a:t>。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计算机有存储程序的功能</a:t>
            </a:r>
            <a:r>
              <a:rPr lang="zh-CN" altLang="en-US" sz="2800" kern="0" dirty="0" smtClean="0">
                <a:latin typeface="+mn-lt"/>
                <a:ea typeface="楷体_GB2312" pitchFamily="49" charset="-122"/>
              </a:rPr>
              <a:t>，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即能把由操作步骤编制成的程序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(program)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记住，然后按程序的要求，逐一完成程序规定的操作任务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——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E1806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程序存储控制原理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E1806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1812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年英国人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0481A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巴贝奇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(Babbage)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开始研制机械计算机，提出了程序存储控制原理的雏形。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巴贝奇提出了自动计算机必须包含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的五大功能，即：输入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(I)+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存储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(M)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+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处理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(P)+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控制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(C)+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输出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(O)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pic>
        <p:nvPicPr>
          <p:cNvPr id="6" name="Picture 4" descr="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2632" y="4437112"/>
            <a:ext cx="1447800" cy="1339850"/>
          </a:xfrm>
          <a:prstGeom prst="rect">
            <a:avLst/>
          </a:prstGeom>
          <a:noFill/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630988" y="5791200"/>
            <a:ext cx="2075889" cy="76944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0" dirty="0" err="1">
                <a:latin typeface="Tahoma" pitchFamily="34" charset="0"/>
                <a:ea typeface="宋体" pitchFamily="2" charset="-122"/>
              </a:rPr>
              <a:t>Charies</a:t>
            </a:r>
            <a:r>
              <a:rPr lang="en-US" altLang="zh-CN" sz="2000" b="0" dirty="0">
                <a:latin typeface="Tahoma" pitchFamily="34" charset="0"/>
                <a:ea typeface="宋体" pitchFamily="2" charset="-122"/>
              </a:rPr>
              <a:t> Babbage</a:t>
            </a:r>
          </a:p>
          <a:p>
            <a:r>
              <a:rPr lang="zh-CN" altLang="en-US" sz="2000" b="0" dirty="0">
                <a:solidFill>
                  <a:srgbClr val="000066"/>
                </a:solidFill>
                <a:latin typeface="Tahoma" pitchFamily="34" charset="0"/>
                <a:ea typeface="宋体" pitchFamily="2" charset="-122"/>
              </a:rPr>
              <a:t>（</a:t>
            </a:r>
            <a:r>
              <a:rPr lang="en-US" altLang="zh-CN" sz="2000" b="0" dirty="0">
                <a:solidFill>
                  <a:srgbClr val="000066"/>
                </a:solidFill>
                <a:latin typeface="Tahoma" pitchFamily="34" charset="0"/>
                <a:ea typeface="宋体" pitchFamily="2" charset="-122"/>
              </a:rPr>
              <a:t>1792-1871</a:t>
            </a:r>
            <a:r>
              <a:rPr lang="zh-CN" altLang="en-US" sz="2000" b="0" dirty="0">
                <a:solidFill>
                  <a:srgbClr val="000066"/>
                </a:solidFill>
                <a:latin typeface="Tahoma" pitchFamily="34" charset="0"/>
                <a:ea typeface="宋体" pitchFamily="2" charset="-122"/>
              </a:rPr>
              <a:t>）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1.2 计算机的基本组成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BB465-4E91-4563-92B4-29749C38EF0F}" type="slidenum">
              <a:rPr lang="zh-CN" altLang="en-US" smtClean="0"/>
              <a:pPr>
                <a:defRPr/>
              </a:pPr>
              <a:t>14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1.2 计算机的基本组成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1466850"/>
            <a:ext cx="8243888" cy="41529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 altLang="zh-CN" sz="2800" dirty="0">
                <a:solidFill>
                  <a:srgbClr val="FE1806"/>
                </a:solidFill>
                <a:ea typeface="宋体" pitchFamily="2" charset="-122"/>
              </a:rPr>
              <a:t>Von Neumann</a:t>
            </a:r>
            <a:r>
              <a:rPr lang="zh-CN" altLang="en-US" sz="2800" dirty="0">
                <a:latin typeface="楷体_GB2312" pitchFamily="49" charset="-122"/>
              </a:rPr>
              <a:t>是在电子时代提出把</a:t>
            </a:r>
            <a:r>
              <a:rPr lang="zh-CN" altLang="en-US" sz="2800" dirty="0">
                <a:solidFill>
                  <a:srgbClr val="FE1806"/>
                </a:solidFill>
              </a:rPr>
              <a:t>程序存储控制      </a:t>
            </a:r>
          </a:p>
          <a:p>
            <a:pPr algn="l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FE1806"/>
                </a:solidFill>
              </a:rPr>
              <a:t>   原理</a:t>
            </a:r>
            <a:r>
              <a:rPr lang="zh-CN" altLang="en-US" sz="2800" dirty="0"/>
              <a:t>用于计算机的第一人。</a:t>
            </a:r>
          </a:p>
          <a:p>
            <a:pPr algn="l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 altLang="zh-CN" sz="2800" dirty="0">
                <a:solidFill>
                  <a:srgbClr val="FE1806"/>
                </a:solidFill>
                <a:ea typeface="宋体" pitchFamily="2" charset="-122"/>
              </a:rPr>
              <a:t>Neumann</a:t>
            </a:r>
            <a:r>
              <a:rPr lang="zh-CN" altLang="en-US" sz="2800" dirty="0"/>
              <a:t>原理可总结为三条（</a:t>
            </a:r>
            <a:r>
              <a:rPr lang="en-US" altLang="zh-CN" sz="2800" dirty="0"/>
              <a:t>1946</a:t>
            </a:r>
            <a:r>
              <a:rPr lang="zh-CN" altLang="en-US" sz="2800" dirty="0"/>
              <a:t>）</a:t>
            </a:r>
            <a:r>
              <a:rPr lang="en-US" altLang="zh-CN" sz="2800" dirty="0"/>
              <a:t>:</a:t>
            </a:r>
          </a:p>
          <a:p>
            <a:pPr algn="l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1) </a:t>
            </a:r>
            <a:r>
              <a:rPr lang="zh-CN" altLang="en-US" sz="2800" dirty="0"/>
              <a:t>指令像数据一样存放在存储器</a:t>
            </a:r>
            <a:r>
              <a:rPr lang="zh-CN" altLang="en-US" sz="2800" dirty="0" smtClean="0"/>
              <a:t>中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并</a:t>
            </a:r>
            <a:r>
              <a:rPr lang="zh-CN" altLang="en-US" sz="2800" dirty="0"/>
              <a:t>像数据那样进行处理</a:t>
            </a:r>
          </a:p>
          <a:p>
            <a:pPr algn="l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）要</a:t>
            </a:r>
            <a:r>
              <a:rPr lang="zh-CN" altLang="en-US" sz="2800" dirty="0"/>
              <a:t>使用二进制              </a:t>
            </a:r>
          </a:p>
          <a:p>
            <a:pPr algn="l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）要</a:t>
            </a:r>
            <a:r>
              <a:rPr lang="zh-CN" altLang="en-US" sz="2800" dirty="0"/>
              <a:t>使用</a:t>
            </a:r>
            <a:r>
              <a:rPr lang="zh-CN" altLang="en-US" sz="2800" dirty="0">
                <a:solidFill>
                  <a:srgbClr val="FE1806"/>
                </a:solidFill>
              </a:rPr>
              <a:t>程序存储控制</a:t>
            </a:r>
            <a:r>
              <a:rPr lang="zh-CN" altLang="en-US" sz="2800" dirty="0"/>
              <a:t>方式工作</a:t>
            </a:r>
            <a:r>
              <a:rPr lang="en-US" altLang="zh-CN" sz="2800" dirty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BB465-4E91-4563-92B4-29749C38EF0F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BB465-4E91-4563-92B4-29749C38EF0F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 bwMode="auto">
          <a:xfrm>
            <a:off x="395536" y="1556792"/>
            <a:ext cx="4137025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Neumann</a:t>
            </a:r>
            <a:r>
              <a:rPr kumimoji="1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理论奠定了现代电子数字计算机的理论</a:t>
            </a:r>
            <a:r>
              <a:rPr lang="zh-CN" altLang="en-US" sz="2800" kern="0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1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按照该理论制成的计算机叫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Neumann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体系结构的计算机。简称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E180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Neumann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E180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计算机</a:t>
            </a:r>
            <a:r>
              <a:rPr lang="zh-CN" altLang="en-US" sz="2800" b="0" kern="0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aphicFrame>
        <p:nvGraphicFramePr>
          <p:cNvPr id="7" name="Object 2048"/>
          <p:cNvGraphicFramePr>
            <a:graphicFrameLocks noGrp="1"/>
          </p:cNvGraphicFramePr>
          <p:nvPr>
            <p:ph sz="half" idx="4294967295"/>
          </p:nvPr>
        </p:nvGraphicFramePr>
        <p:xfrm>
          <a:off x="4887044" y="1565176"/>
          <a:ext cx="2743200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5" imgW="2742857" imgH="3523810" progId="">
                  <p:embed/>
                </p:oleObj>
              </mc:Choice>
              <mc:Fallback>
                <p:oleObj name="Image" r:id="rId5" imgW="2742857" imgH="3523810" progId="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044" y="1565176"/>
                        <a:ext cx="2743200" cy="352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030"/>
          <p:cNvSpPr>
            <a:spLocks noChangeArrowheads="1"/>
          </p:cNvSpPr>
          <p:nvPr/>
        </p:nvSpPr>
        <p:spPr bwMode="ltGray">
          <a:xfrm>
            <a:off x="4925144" y="5233889"/>
            <a:ext cx="3535288" cy="939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zh-CN" sz="2400" dirty="0">
                <a:ea typeface="宋体" pitchFamily="2" charset="-122"/>
              </a:rPr>
              <a:t>John von Neumann</a:t>
            </a:r>
          </a:p>
          <a:p>
            <a:r>
              <a:rPr lang="zh-CN" altLang="en-US" sz="2400" dirty="0">
                <a:solidFill>
                  <a:srgbClr val="FE1806"/>
                </a:solidFill>
                <a:latin typeface="楷体_GB2312" pitchFamily="49" charset="-122"/>
              </a:rPr>
              <a:t>冯</a:t>
            </a:r>
            <a:r>
              <a:rPr lang="zh-CN" altLang="en-US" sz="1800" dirty="0">
                <a:solidFill>
                  <a:srgbClr val="FE1806"/>
                </a:solidFill>
                <a:latin typeface="楷体_GB2312" pitchFamily="49" charset="-122"/>
                <a:sym typeface="Symbol" pitchFamily="18" charset="2"/>
              </a:rPr>
              <a:t></a:t>
            </a:r>
            <a:r>
              <a:rPr lang="zh-CN" altLang="en-US" sz="2400" dirty="0">
                <a:solidFill>
                  <a:srgbClr val="FE1806"/>
                </a:solidFill>
                <a:latin typeface="楷体_GB2312" pitchFamily="49" charset="-122"/>
              </a:rPr>
              <a:t>诺依</a:t>
            </a:r>
            <a:r>
              <a:rPr lang="zh-CN" altLang="en-US" sz="2400" dirty="0" smtClean="0">
                <a:solidFill>
                  <a:srgbClr val="FE1806"/>
                </a:solidFill>
                <a:latin typeface="楷体_GB2312" pitchFamily="49" charset="-122"/>
              </a:rPr>
              <a:t>曼（电子计算机之父）</a:t>
            </a:r>
            <a:endParaRPr lang="zh-CN" altLang="en-US" sz="2400" dirty="0">
              <a:solidFill>
                <a:srgbClr val="FE1806"/>
              </a:solidFill>
              <a:latin typeface="楷体_GB2312" pitchFamily="49" charset="-122"/>
            </a:endParaRPr>
          </a:p>
          <a:p>
            <a:r>
              <a:rPr lang="en-US" altLang="zh-CN" sz="2400" dirty="0">
                <a:solidFill>
                  <a:srgbClr val="FE1806"/>
                </a:solidFill>
                <a:ea typeface="宋体" pitchFamily="2" charset="-122"/>
              </a:rPr>
              <a:t>(1903-1957)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1.2 计算机的基本组成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9" name="AutoShape 131"/>
          <p:cNvSpPr>
            <a:spLocks noChangeArrowheads="1"/>
          </p:cNvSpPr>
          <p:nvPr/>
        </p:nvSpPr>
        <p:spPr bwMode="auto">
          <a:xfrm>
            <a:off x="6238875" y="1370013"/>
            <a:ext cx="1755775" cy="1136650"/>
          </a:xfrm>
          <a:prstGeom prst="wedgeRoundRectCallout">
            <a:avLst>
              <a:gd name="adj1" fmla="val -126310"/>
              <a:gd name="adj2" fmla="val 125139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/>
              <a:t>算术运算</a:t>
            </a:r>
          </a:p>
          <a:p>
            <a:pPr algn="ctr"/>
            <a:r>
              <a:rPr lang="zh-CN" altLang="en-US" sz="2800"/>
              <a:t>逻辑运算</a:t>
            </a:r>
          </a:p>
        </p:txBody>
      </p:sp>
      <p:sp>
        <p:nvSpPr>
          <p:cNvPr id="12420" name="AutoShape 132"/>
          <p:cNvSpPr>
            <a:spLocks noChangeArrowheads="1"/>
          </p:cNvSpPr>
          <p:nvPr/>
        </p:nvSpPr>
        <p:spPr bwMode="auto">
          <a:xfrm>
            <a:off x="901700" y="1293813"/>
            <a:ext cx="1755775" cy="1136650"/>
          </a:xfrm>
          <a:prstGeom prst="wedgeRoundRectCallout">
            <a:avLst>
              <a:gd name="adj1" fmla="val 116005"/>
              <a:gd name="adj2" fmla="val 15921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/>
              <a:t>存放数据</a:t>
            </a:r>
          </a:p>
          <a:p>
            <a:pPr algn="ctr"/>
            <a:r>
              <a:rPr lang="zh-CN" altLang="en-US" sz="2800"/>
              <a:t>和程序</a:t>
            </a:r>
          </a:p>
        </p:txBody>
      </p:sp>
      <p:sp>
        <p:nvSpPr>
          <p:cNvPr id="12421" name="AutoShape 133"/>
          <p:cNvSpPr>
            <a:spLocks noChangeArrowheads="1"/>
          </p:cNvSpPr>
          <p:nvPr/>
        </p:nvSpPr>
        <p:spPr bwMode="auto">
          <a:xfrm>
            <a:off x="100013" y="1776413"/>
            <a:ext cx="2913062" cy="1136650"/>
          </a:xfrm>
          <a:prstGeom prst="wedgeRoundRectCallout">
            <a:avLst>
              <a:gd name="adj1" fmla="val -5625"/>
              <a:gd name="adj2" fmla="val 88778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/>
              <a:t>将信息转换成机</a:t>
            </a:r>
          </a:p>
          <a:p>
            <a:pPr algn="ctr"/>
            <a:r>
              <a:rPr lang="zh-CN" altLang="en-US" sz="2800" dirty="0"/>
              <a:t>器能识别的形式</a:t>
            </a:r>
          </a:p>
        </p:txBody>
      </p:sp>
      <p:sp>
        <p:nvSpPr>
          <p:cNvPr id="12422" name="AutoShape 134"/>
          <p:cNvSpPr>
            <a:spLocks noChangeArrowheads="1"/>
          </p:cNvSpPr>
          <p:nvPr/>
        </p:nvSpPr>
        <p:spPr bwMode="auto">
          <a:xfrm>
            <a:off x="6232525" y="1370013"/>
            <a:ext cx="2913063" cy="1136650"/>
          </a:xfrm>
          <a:prstGeom prst="wedgeRoundRectCallout">
            <a:avLst>
              <a:gd name="adj1" fmla="val -44370"/>
              <a:gd name="adj2" fmla="val 121875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/>
              <a:t>将结果转换成</a:t>
            </a:r>
          </a:p>
          <a:p>
            <a:pPr algn="ctr"/>
            <a:r>
              <a:rPr lang="zh-CN" altLang="en-US" sz="2800" dirty="0"/>
              <a:t>人们熟悉的形式</a:t>
            </a:r>
          </a:p>
        </p:txBody>
      </p:sp>
      <p:sp>
        <p:nvSpPr>
          <p:cNvPr id="12423" name="AutoShape 135"/>
          <p:cNvSpPr>
            <a:spLocks noChangeArrowheads="1"/>
          </p:cNvSpPr>
          <p:nvPr/>
        </p:nvSpPr>
        <p:spPr bwMode="auto">
          <a:xfrm>
            <a:off x="6299200" y="5484813"/>
            <a:ext cx="1801813" cy="1135062"/>
          </a:xfrm>
          <a:prstGeom prst="wedgeRoundRectCallout">
            <a:avLst>
              <a:gd name="adj1" fmla="val -116958"/>
              <a:gd name="adj2" fmla="val -50398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/>
              <a:t>指挥程序</a:t>
            </a:r>
          </a:p>
          <a:p>
            <a:pPr algn="ctr"/>
            <a:r>
              <a:rPr lang="zh-CN" altLang="en-US" sz="2800"/>
              <a:t>运行</a:t>
            </a:r>
          </a:p>
        </p:txBody>
      </p:sp>
      <p:sp>
        <p:nvSpPr>
          <p:cNvPr id="12441" name="Rectangle 15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22536" name="Text Box 154"/>
          <p:cNvSpPr txBox="1">
            <a:spLocks noChangeArrowheads="1"/>
          </p:cNvSpPr>
          <p:nvPr/>
        </p:nvSpPr>
        <p:spPr bwMode="auto">
          <a:xfrm>
            <a:off x="61520" y="404664"/>
            <a:ext cx="77508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dirty="0" smtClean="0"/>
              <a:t>一、典型的冯</a:t>
            </a:r>
            <a:r>
              <a:rPr lang="zh-CN" altLang="en-US" sz="3600" dirty="0" smtClean="0">
                <a:latin typeface="Times New Roman" pitchFamily="18" charset="0"/>
              </a:rPr>
              <a:t>·</a:t>
            </a:r>
            <a:r>
              <a:rPr lang="zh-CN" altLang="en-US" sz="3600" dirty="0" smtClean="0"/>
              <a:t>诺依曼计算机</a:t>
            </a:r>
            <a:r>
              <a:rPr lang="zh-CN" altLang="en-US" sz="3600" dirty="0"/>
              <a:t>硬件框图</a:t>
            </a:r>
          </a:p>
        </p:txBody>
      </p:sp>
      <p:grpSp>
        <p:nvGrpSpPr>
          <p:cNvPr id="2" name="Group 169"/>
          <p:cNvGrpSpPr>
            <a:grpSpLocks/>
          </p:cNvGrpSpPr>
          <p:nvPr/>
        </p:nvGrpSpPr>
        <p:grpSpPr bwMode="auto">
          <a:xfrm>
            <a:off x="457200" y="1989138"/>
            <a:ext cx="7805738" cy="3509962"/>
            <a:chOff x="288" y="1253"/>
            <a:chExt cx="4917" cy="2211"/>
          </a:xfrm>
        </p:grpSpPr>
        <p:sp>
          <p:nvSpPr>
            <p:cNvPr id="22539" name="Rectangle 6"/>
            <p:cNvSpPr>
              <a:spLocks noChangeArrowheads="1"/>
            </p:cNvSpPr>
            <p:nvPr/>
          </p:nvSpPr>
          <p:spPr bwMode="auto">
            <a:xfrm>
              <a:off x="2438" y="1253"/>
              <a:ext cx="794" cy="42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0" name="Rectangle 7"/>
            <p:cNvSpPr>
              <a:spLocks noChangeArrowheads="1"/>
            </p:cNvSpPr>
            <p:nvPr/>
          </p:nvSpPr>
          <p:spPr bwMode="auto">
            <a:xfrm>
              <a:off x="2494" y="1314"/>
              <a:ext cx="67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/>
                <a:t>存储器</a:t>
              </a:r>
            </a:p>
          </p:txBody>
        </p:sp>
        <p:sp>
          <p:nvSpPr>
            <p:cNvPr id="22541" name="Rectangle 8"/>
            <p:cNvSpPr>
              <a:spLocks noChangeArrowheads="1"/>
            </p:cNvSpPr>
            <p:nvPr/>
          </p:nvSpPr>
          <p:spPr bwMode="auto">
            <a:xfrm>
              <a:off x="828" y="2115"/>
              <a:ext cx="953" cy="42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2" name="Rectangle 9"/>
            <p:cNvSpPr>
              <a:spLocks noChangeArrowheads="1"/>
            </p:cNvSpPr>
            <p:nvPr/>
          </p:nvSpPr>
          <p:spPr bwMode="auto">
            <a:xfrm>
              <a:off x="860" y="2179"/>
              <a:ext cx="90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/>
                <a:t>输入设备</a:t>
              </a:r>
            </a:p>
          </p:txBody>
        </p:sp>
        <p:sp>
          <p:nvSpPr>
            <p:cNvPr id="22543" name="Rectangle 62"/>
            <p:cNvSpPr>
              <a:spLocks noChangeArrowheads="1"/>
            </p:cNvSpPr>
            <p:nvPr/>
          </p:nvSpPr>
          <p:spPr bwMode="auto">
            <a:xfrm>
              <a:off x="2425" y="2115"/>
              <a:ext cx="795" cy="42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4" name="Rectangle 63"/>
            <p:cNvSpPr>
              <a:spLocks noChangeArrowheads="1"/>
            </p:cNvSpPr>
            <p:nvPr/>
          </p:nvSpPr>
          <p:spPr bwMode="auto">
            <a:xfrm>
              <a:off x="2494" y="2179"/>
              <a:ext cx="67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 dirty="0"/>
                <a:t>运算器</a:t>
              </a:r>
            </a:p>
          </p:txBody>
        </p:sp>
        <p:sp>
          <p:nvSpPr>
            <p:cNvPr id="22545" name="Rectangle 64"/>
            <p:cNvSpPr>
              <a:spLocks noChangeArrowheads="1"/>
            </p:cNvSpPr>
            <p:nvPr/>
          </p:nvSpPr>
          <p:spPr bwMode="auto">
            <a:xfrm>
              <a:off x="2413" y="3038"/>
              <a:ext cx="794" cy="42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Rectangle 65"/>
            <p:cNvSpPr>
              <a:spLocks noChangeArrowheads="1"/>
            </p:cNvSpPr>
            <p:nvPr/>
          </p:nvSpPr>
          <p:spPr bwMode="auto">
            <a:xfrm>
              <a:off x="2459" y="3094"/>
              <a:ext cx="67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/>
                <a:t>控制器</a:t>
              </a:r>
            </a:p>
          </p:txBody>
        </p:sp>
        <p:sp>
          <p:nvSpPr>
            <p:cNvPr id="22547" name="Rectangle 73"/>
            <p:cNvSpPr>
              <a:spLocks noChangeArrowheads="1"/>
            </p:cNvSpPr>
            <p:nvPr/>
          </p:nvSpPr>
          <p:spPr bwMode="auto">
            <a:xfrm>
              <a:off x="3879" y="2115"/>
              <a:ext cx="953" cy="42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8" name="Rectangle 74"/>
            <p:cNvSpPr>
              <a:spLocks noChangeArrowheads="1"/>
            </p:cNvSpPr>
            <p:nvPr/>
          </p:nvSpPr>
          <p:spPr bwMode="auto">
            <a:xfrm>
              <a:off x="3900" y="2179"/>
              <a:ext cx="90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/>
                <a:t>输出设备</a:t>
              </a:r>
            </a:p>
          </p:txBody>
        </p:sp>
        <p:sp>
          <p:nvSpPr>
            <p:cNvPr id="22549" name="Freeform 155"/>
            <p:cNvSpPr>
              <a:spLocks/>
            </p:cNvSpPr>
            <p:nvPr/>
          </p:nvSpPr>
          <p:spPr bwMode="auto">
            <a:xfrm>
              <a:off x="1296" y="2543"/>
              <a:ext cx="1104" cy="721"/>
            </a:xfrm>
            <a:custGeom>
              <a:avLst/>
              <a:gdLst>
                <a:gd name="T0" fmla="*/ 0 w 1104"/>
                <a:gd name="T1" fmla="*/ 0 h 721"/>
                <a:gd name="T2" fmla="*/ 0 w 1104"/>
                <a:gd name="T3" fmla="*/ 721 h 721"/>
                <a:gd name="T4" fmla="*/ 1104 w 1104"/>
                <a:gd name="T5" fmla="*/ 721 h 721"/>
                <a:gd name="T6" fmla="*/ 0 60000 65536"/>
                <a:gd name="T7" fmla="*/ 0 60000 65536"/>
                <a:gd name="T8" fmla="*/ 0 60000 65536"/>
                <a:gd name="T9" fmla="*/ 0 w 1104"/>
                <a:gd name="T10" fmla="*/ 0 h 721"/>
                <a:gd name="T11" fmla="*/ 1104 w 1104"/>
                <a:gd name="T12" fmla="*/ 721 h 7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721">
                  <a:moveTo>
                    <a:pt x="0" y="0"/>
                  </a:moveTo>
                  <a:lnTo>
                    <a:pt x="0" y="721"/>
                  </a:lnTo>
                  <a:lnTo>
                    <a:pt x="1104" y="721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0" name="Freeform 156"/>
            <p:cNvSpPr>
              <a:spLocks/>
            </p:cNvSpPr>
            <p:nvPr/>
          </p:nvSpPr>
          <p:spPr bwMode="auto">
            <a:xfrm>
              <a:off x="2194" y="1439"/>
              <a:ext cx="478" cy="1597"/>
            </a:xfrm>
            <a:custGeom>
              <a:avLst/>
              <a:gdLst>
                <a:gd name="T0" fmla="*/ 254 w 478"/>
                <a:gd name="T1" fmla="*/ 1 h 1597"/>
                <a:gd name="T2" fmla="*/ 4 w 478"/>
                <a:gd name="T3" fmla="*/ 0 h 1597"/>
                <a:gd name="T4" fmla="*/ 0 w 478"/>
                <a:gd name="T5" fmla="*/ 1355 h 1597"/>
                <a:gd name="T6" fmla="*/ 478 w 478"/>
                <a:gd name="T7" fmla="*/ 1355 h 1597"/>
                <a:gd name="T8" fmla="*/ 476 w 478"/>
                <a:gd name="T9" fmla="*/ 1597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8"/>
                <a:gd name="T16" fmla="*/ 0 h 1597"/>
                <a:gd name="T17" fmla="*/ 478 w 478"/>
                <a:gd name="T18" fmla="*/ 1597 h 1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8" h="1597">
                  <a:moveTo>
                    <a:pt x="254" y="1"/>
                  </a:moveTo>
                  <a:lnTo>
                    <a:pt x="4" y="0"/>
                  </a:lnTo>
                  <a:lnTo>
                    <a:pt x="0" y="1355"/>
                  </a:lnTo>
                  <a:lnTo>
                    <a:pt x="478" y="1355"/>
                  </a:lnTo>
                  <a:lnTo>
                    <a:pt x="476" y="1597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1" name="Freeform 157"/>
            <p:cNvSpPr>
              <a:spLocks/>
            </p:cNvSpPr>
            <p:nvPr/>
          </p:nvSpPr>
          <p:spPr bwMode="auto">
            <a:xfrm>
              <a:off x="2928" y="2544"/>
              <a:ext cx="1" cy="494"/>
            </a:xfrm>
            <a:custGeom>
              <a:avLst/>
              <a:gdLst>
                <a:gd name="T0" fmla="*/ 0 w 1"/>
                <a:gd name="T1" fmla="*/ 0 h 494"/>
                <a:gd name="T2" fmla="*/ 0 w 1"/>
                <a:gd name="T3" fmla="*/ 494 h 494"/>
                <a:gd name="T4" fmla="*/ 0 60000 65536"/>
                <a:gd name="T5" fmla="*/ 0 60000 65536"/>
                <a:gd name="T6" fmla="*/ 0 w 1"/>
                <a:gd name="T7" fmla="*/ 0 h 494"/>
                <a:gd name="T8" fmla="*/ 1 w 1"/>
                <a:gd name="T9" fmla="*/ 494 h 4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94">
                  <a:moveTo>
                    <a:pt x="0" y="0"/>
                  </a:moveTo>
                  <a:lnTo>
                    <a:pt x="0" y="494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2" name="Freeform 158"/>
            <p:cNvSpPr>
              <a:spLocks/>
            </p:cNvSpPr>
            <p:nvPr/>
          </p:nvSpPr>
          <p:spPr bwMode="auto">
            <a:xfrm>
              <a:off x="3210" y="2544"/>
              <a:ext cx="1110" cy="816"/>
            </a:xfrm>
            <a:custGeom>
              <a:avLst/>
              <a:gdLst>
                <a:gd name="T0" fmla="*/ 1110 w 1110"/>
                <a:gd name="T1" fmla="*/ 0 h 816"/>
                <a:gd name="T2" fmla="*/ 1110 w 1110"/>
                <a:gd name="T3" fmla="*/ 816 h 816"/>
                <a:gd name="T4" fmla="*/ 0 w 1110"/>
                <a:gd name="T5" fmla="*/ 816 h 816"/>
                <a:gd name="T6" fmla="*/ 0 60000 65536"/>
                <a:gd name="T7" fmla="*/ 0 60000 65536"/>
                <a:gd name="T8" fmla="*/ 0 60000 65536"/>
                <a:gd name="T9" fmla="*/ 0 w 1110"/>
                <a:gd name="T10" fmla="*/ 0 h 816"/>
                <a:gd name="T11" fmla="*/ 1110 w 1110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0" h="816">
                  <a:moveTo>
                    <a:pt x="1110" y="0"/>
                  </a:moveTo>
                  <a:lnTo>
                    <a:pt x="1110" y="816"/>
                  </a:lnTo>
                  <a:lnTo>
                    <a:pt x="0" y="816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3" name="Freeform 159"/>
            <p:cNvSpPr>
              <a:spLocks/>
            </p:cNvSpPr>
            <p:nvPr/>
          </p:nvSpPr>
          <p:spPr bwMode="auto">
            <a:xfrm>
              <a:off x="2682" y="1677"/>
              <a:ext cx="1" cy="435"/>
            </a:xfrm>
            <a:custGeom>
              <a:avLst/>
              <a:gdLst>
                <a:gd name="T0" fmla="*/ 0 w 1"/>
                <a:gd name="T1" fmla="*/ 435 h 435"/>
                <a:gd name="T2" fmla="*/ 0 w 1"/>
                <a:gd name="T3" fmla="*/ 0 h 435"/>
                <a:gd name="T4" fmla="*/ 0 60000 65536"/>
                <a:gd name="T5" fmla="*/ 0 60000 65536"/>
                <a:gd name="T6" fmla="*/ 0 w 1"/>
                <a:gd name="T7" fmla="*/ 0 h 435"/>
                <a:gd name="T8" fmla="*/ 1 w 1"/>
                <a:gd name="T9" fmla="*/ 435 h 4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35">
                  <a:moveTo>
                    <a:pt x="0" y="435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4" name="Freeform 160"/>
            <p:cNvSpPr>
              <a:spLocks/>
            </p:cNvSpPr>
            <p:nvPr/>
          </p:nvSpPr>
          <p:spPr bwMode="auto">
            <a:xfrm>
              <a:off x="2923" y="1680"/>
              <a:ext cx="1" cy="429"/>
            </a:xfrm>
            <a:custGeom>
              <a:avLst/>
              <a:gdLst>
                <a:gd name="T0" fmla="*/ 0 w 1"/>
                <a:gd name="T1" fmla="*/ 0 h 429"/>
                <a:gd name="T2" fmla="*/ 1 w 1"/>
                <a:gd name="T3" fmla="*/ 429 h 429"/>
                <a:gd name="T4" fmla="*/ 0 60000 65536"/>
                <a:gd name="T5" fmla="*/ 0 60000 65536"/>
                <a:gd name="T6" fmla="*/ 0 w 1"/>
                <a:gd name="T7" fmla="*/ 0 h 429"/>
                <a:gd name="T8" fmla="*/ 1 w 1"/>
                <a:gd name="T9" fmla="*/ 429 h 42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29">
                  <a:moveTo>
                    <a:pt x="0" y="0"/>
                  </a:moveTo>
                  <a:lnTo>
                    <a:pt x="1" y="429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5" name="Freeform 161"/>
            <p:cNvSpPr>
              <a:spLocks/>
            </p:cNvSpPr>
            <p:nvPr/>
          </p:nvSpPr>
          <p:spPr bwMode="auto">
            <a:xfrm>
              <a:off x="2921" y="1872"/>
              <a:ext cx="583" cy="1299"/>
            </a:xfrm>
            <a:custGeom>
              <a:avLst/>
              <a:gdLst>
                <a:gd name="T0" fmla="*/ 0 w 583"/>
                <a:gd name="T1" fmla="*/ 0 h 1299"/>
                <a:gd name="T2" fmla="*/ 583 w 583"/>
                <a:gd name="T3" fmla="*/ 0 h 1299"/>
                <a:gd name="T4" fmla="*/ 583 w 583"/>
                <a:gd name="T5" fmla="*/ 1296 h 1299"/>
                <a:gd name="T6" fmla="*/ 286 w 583"/>
                <a:gd name="T7" fmla="*/ 1299 h 12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1299"/>
                <a:gd name="T14" fmla="*/ 583 w 583"/>
                <a:gd name="T15" fmla="*/ 1299 h 12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1299">
                  <a:moveTo>
                    <a:pt x="0" y="0"/>
                  </a:moveTo>
                  <a:lnTo>
                    <a:pt x="583" y="0"/>
                  </a:lnTo>
                  <a:lnTo>
                    <a:pt x="583" y="1296"/>
                  </a:lnTo>
                  <a:lnTo>
                    <a:pt x="286" y="1299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 type="oval" w="sm" len="sm"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6" name="Freeform 162"/>
            <p:cNvSpPr>
              <a:spLocks/>
            </p:cNvSpPr>
            <p:nvPr/>
          </p:nvSpPr>
          <p:spPr bwMode="auto">
            <a:xfrm>
              <a:off x="288" y="2303"/>
              <a:ext cx="536" cy="1"/>
            </a:xfrm>
            <a:custGeom>
              <a:avLst/>
              <a:gdLst>
                <a:gd name="T0" fmla="*/ 0 w 536"/>
                <a:gd name="T1" fmla="*/ 1 h 1"/>
                <a:gd name="T2" fmla="*/ 536 w 536"/>
                <a:gd name="T3" fmla="*/ 0 h 1"/>
                <a:gd name="T4" fmla="*/ 0 60000 65536"/>
                <a:gd name="T5" fmla="*/ 0 60000 65536"/>
                <a:gd name="T6" fmla="*/ 0 w 536"/>
                <a:gd name="T7" fmla="*/ 0 h 1"/>
                <a:gd name="T8" fmla="*/ 536 w 53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36" h="1">
                  <a:moveTo>
                    <a:pt x="0" y="1"/>
                  </a:moveTo>
                  <a:lnTo>
                    <a:pt x="536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7" name="Freeform 163"/>
            <p:cNvSpPr>
              <a:spLocks/>
            </p:cNvSpPr>
            <p:nvPr/>
          </p:nvSpPr>
          <p:spPr bwMode="auto">
            <a:xfrm>
              <a:off x="1776" y="2304"/>
              <a:ext cx="650" cy="1"/>
            </a:xfrm>
            <a:custGeom>
              <a:avLst/>
              <a:gdLst>
                <a:gd name="T0" fmla="*/ 0 w 650"/>
                <a:gd name="T1" fmla="*/ 0 h 1"/>
                <a:gd name="T2" fmla="*/ 650 w 650"/>
                <a:gd name="T3" fmla="*/ 0 h 1"/>
                <a:gd name="T4" fmla="*/ 0 60000 65536"/>
                <a:gd name="T5" fmla="*/ 0 60000 65536"/>
                <a:gd name="T6" fmla="*/ 0 w 650"/>
                <a:gd name="T7" fmla="*/ 0 h 1"/>
                <a:gd name="T8" fmla="*/ 650 w 65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0" h="1">
                  <a:moveTo>
                    <a:pt x="0" y="0"/>
                  </a:moveTo>
                  <a:lnTo>
                    <a:pt x="650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8" name="Freeform 164"/>
            <p:cNvSpPr>
              <a:spLocks/>
            </p:cNvSpPr>
            <p:nvPr/>
          </p:nvSpPr>
          <p:spPr bwMode="auto">
            <a:xfrm>
              <a:off x="3216" y="2304"/>
              <a:ext cx="660" cy="1"/>
            </a:xfrm>
            <a:custGeom>
              <a:avLst/>
              <a:gdLst>
                <a:gd name="T0" fmla="*/ 0 w 660"/>
                <a:gd name="T1" fmla="*/ 0 h 1"/>
                <a:gd name="T2" fmla="*/ 660 w 660"/>
                <a:gd name="T3" fmla="*/ 0 h 1"/>
                <a:gd name="T4" fmla="*/ 0 60000 65536"/>
                <a:gd name="T5" fmla="*/ 0 60000 65536"/>
                <a:gd name="T6" fmla="*/ 0 w 660"/>
                <a:gd name="T7" fmla="*/ 0 h 1"/>
                <a:gd name="T8" fmla="*/ 660 w 66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0" h="1">
                  <a:moveTo>
                    <a:pt x="0" y="0"/>
                  </a:moveTo>
                  <a:lnTo>
                    <a:pt x="660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9" name="Freeform 165"/>
            <p:cNvSpPr>
              <a:spLocks/>
            </p:cNvSpPr>
            <p:nvPr/>
          </p:nvSpPr>
          <p:spPr bwMode="auto">
            <a:xfrm>
              <a:off x="4837" y="2304"/>
              <a:ext cx="368" cy="1"/>
            </a:xfrm>
            <a:custGeom>
              <a:avLst/>
              <a:gdLst>
                <a:gd name="T0" fmla="*/ 0 w 368"/>
                <a:gd name="T1" fmla="*/ 0 h 1"/>
                <a:gd name="T2" fmla="*/ 368 w 368"/>
                <a:gd name="T3" fmla="*/ 0 h 1"/>
                <a:gd name="T4" fmla="*/ 0 60000 65536"/>
                <a:gd name="T5" fmla="*/ 0 60000 65536"/>
                <a:gd name="T6" fmla="*/ 0 w 368"/>
                <a:gd name="T7" fmla="*/ 0 h 1"/>
                <a:gd name="T8" fmla="*/ 368 w 36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8" h="1">
                  <a:moveTo>
                    <a:pt x="0" y="0"/>
                  </a:moveTo>
                  <a:lnTo>
                    <a:pt x="368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538" name="AutoShape 17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BB465-4E91-4563-92B4-29749C38EF0F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33" name="Text Box 154"/>
          <p:cNvSpPr txBox="1">
            <a:spLocks noChangeArrowheads="1"/>
          </p:cNvSpPr>
          <p:nvPr/>
        </p:nvSpPr>
        <p:spPr bwMode="auto">
          <a:xfrm>
            <a:off x="69402" y="5733256"/>
            <a:ext cx="3278462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实线：数据线</a:t>
            </a:r>
            <a:endParaRPr lang="en-US" altLang="zh-CN" sz="2400" dirty="0" smtClean="0"/>
          </a:p>
          <a:p>
            <a:r>
              <a:rPr lang="zh-CN" altLang="en-US" sz="2400" dirty="0" smtClean="0"/>
              <a:t>虚线：控制线和反馈线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4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4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4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4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19" grpId="0" animBg="1" autoUpdateAnimBg="0"/>
      <p:bldP spid="12420" grpId="0" animBg="1" autoUpdateAnimBg="0"/>
      <p:bldP spid="12421" grpId="0" animBg="1" autoUpdateAnimBg="0"/>
      <p:bldP spid="12422" grpId="0" animBg="1" autoUpdateAnimBg="0"/>
      <p:bldP spid="12423" grpId="0" animBg="1" autoUpdateAnimBg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1.2 计算机的基本组成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1433513" y="2093913"/>
            <a:ext cx="56530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1.</a:t>
            </a:r>
            <a:r>
              <a:rPr lang="zh-CN" altLang="en-US" sz="2800"/>
              <a:t> 计算机由五大部件组成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1433513" y="3952875"/>
            <a:ext cx="65674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3.</a:t>
            </a:r>
            <a:r>
              <a:rPr lang="zh-CN" altLang="en-US" sz="2800"/>
              <a:t> 指令和数据用二进制表示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1433513" y="4576763"/>
            <a:ext cx="64150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itchFamily="18" charset="0"/>
              </a:rPr>
              <a:t>4.</a:t>
            </a:r>
            <a:r>
              <a:rPr lang="zh-CN" altLang="en-US" sz="2800" dirty="0"/>
              <a:t> 指令由操作码和地址码组成</a:t>
            </a: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1433513" y="5827713"/>
            <a:ext cx="54435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itchFamily="18" charset="0"/>
              </a:rPr>
              <a:t>6.</a:t>
            </a:r>
            <a:r>
              <a:rPr lang="zh-CN" altLang="en-US" sz="2800" dirty="0"/>
              <a:t> 以运算器为中心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20813" y="2717800"/>
            <a:ext cx="6808787" cy="1106488"/>
            <a:chOff x="895" y="1712"/>
            <a:chExt cx="4289" cy="697"/>
          </a:xfrm>
        </p:grpSpPr>
        <p:sp>
          <p:nvSpPr>
            <p:cNvPr id="21516" name="Text Box 8"/>
            <p:cNvSpPr txBox="1">
              <a:spLocks noChangeArrowheads="1"/>
            </p:cNvSpPr>
            <p:nvPr/>
          </p:nvSpPr>
          <p:spPr bwMode="auto">
            <a:xfrm>
              <a:off x="895" y="1712"/>
              <a:ext cx="42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>
                  <a:latin typeface="Times New Roman" pitchFamily="18" charset="0"/>
                </a:rPr>
                <a:t>2.</a:t>
              </a:r>
              <a:r>
                <a:rPr lang="zh-CN" altLang="en-US" sz="2800"/>
                <a:t> 指令和数据以同等地位存于存储器，</a:t>
              </a:r>
            </a:p>
          </p:txBody>
        </p:sp>
        <p:sp>
          <p:nvSpPr>
            <p:cNvPr id="21517" name="Text Box 9"/>
            <p:cNvSpPr txBox="1">
              <a:spLocks noChangeArrowheads="1"/>
            </p:cNvSpPr>
            <p:nvPr/>
          </p:nvSpPr>
          <p:spPr bwMode="auto">
            <a:xfrm>
              <a:off x="981" y="2082"/>
              <a:ext cx="319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/>
                <a:t> </a:t>
              </a:r>
              <a:r>
                <a:rPr lang="zh-CN" altLang="en-US" sz="2000"/>
                <a:t> </a:t>
              </a:r>
              <a:r>
                <a:rPr lang="zh-CN" altLang="en-US" sz="2800"/>
                <a:t>可按地址寻访</a:t>
              </a:r>
            </a:p>
          </p:txBody>
        </p:sp>
      </p:grp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1433513" y="5202238"/>
            <a:ext cx="35956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5.</a:t>
            </a:r>
            <a:r>
              <a:rPr lang="zh-CN" altLang="en-US" sz="2800"/>
              <a:t> 存储程序</a:t>
            </a: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982663" y="1289050"/>
            <a:ext cx="755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600" b="0" dirty="0" smtClean="0">
                <a:latin typeface="Times New Roman" pitchFamily="18" charset="0"/>
              </a:rPr>
              <a:t>二、</a:t>
            </a:r>
            <a:r>
              <a:rPr lang="zh-CN" altLang="en-US" sz="3600" dirty="0"/>
              <a:t>冯</a:t>
            </a:r>
            <a:r>
              <a:rPr lang="zh-CN" altLang="en-US" sz="3600" dirty="0">
                <a:latin typeface="Times New Roman" pitchFamily="18" charset="0"/>
              </a:rPr>
              <a:t>·</a:t>
            </a:r>
            <a:r>
              <a:rPr lang="zh-CN" altLang="en-US" sz="3600" dirty="0"/>
              <a:t>诺依曼计算机的</a:t>
            </a:r>
            <a:r>
              <a:rPr lang="zh-CN" altLang="en-US" sz="3600" dirty="0" smtClean="0"/>
              <a:t>特点</a:t>
            </a:r>
            <a:endParaRPr lang="zh-CN" altLang="en-US" sz="3600" dirty="0"/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1431925" y="5203825"/>
            <a:ext cx="472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folHlink"/>
                </a:solidFill>
                <a:latin typeface="Times New Roman" pitchFamily="18" charset="0"/>
              </a:rPr>
              <a:t>5.</a:t>
            </a:r>
            <a:r>
              <a:rPr lang="zh-CN" altLang="en-US" sz="2800" dirty="0">
                <a:solidFill>
                  <a:schemeClr val="folHlink"/>
                </a:solidFill>
              </a:rPr>
              <a:t> 存储程序</a:t>
            </a:r>
          </a:p>
        </p:txBody>
      </p:sp>
      <p:sp>
        <p:nvSpPr>
          <p:cNvPr id="21515" name="AutoShape 1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BB465-4E91-4563-92B4-29749C38EF0F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autoUpdateAnimBg="0"/>
      <p:bldP spid="101380" grpId="0" autoUpdateAnimBg="0"/>
      <p:bldP spid="101381" grpId="0" autoUpdateAnimBg="0"/>
      <p:bldP spid="101382" grpId="0" autoUpdateAnimBg="0"/>
      <p:bldP spid="101386" grpId="0" autoUpdateAnimBg="0"/>
      <p:bldP spid="101387" grpId="0" autoUpdateAnimBg="0"/>
      <p:bldP spid="10138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87363" y="457200"/>
            <a:ext cx="6446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dirty="0"/>
              <a:t>三</a:t>
            </a:r>
            <a:r>
              <a:rPr lang="zh-CN" altLang="en-US" sz="3600" dirty="0" smtClean="0"/>
              <a:t>、</a:t>
            </a:r>
            <a:r>
              <a:rPr lang="zh-CN" altLang="en-US" sz="3600" dirty="0"/>
              <a:t>计算机硬件框图</a:t>
            </a: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898525" y="1390650"/>
            <a:ext cx="6710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itchFamily="18" charset="0"/>
              </a:rPr>
              <a:t>1. 以存储器为中心的计算机硬件框图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2373313"/>
            <a:ext cx="8626475" cy="4114800"/>
            <a:chOff x="144" y="1495"/>
            <a:chExt cx="5434" cy="2592"/>
          </a:xfrm>
        </p:grpSpPr>
        <p:grpSp>
          <p:nvGrpSpPr>
            <p:cNvPr id="24583" name="Group 6"/>
            <p:cNvGrpSpPr>
              <a:grpSpLocks/>
            </p:cNvGrpSpPr>
            <p:nvPr/>
          </p:nvGrpSpPr>
          <p:grpSpPr bwMode="auto">
            <a:xfrm>
              <a:off x="144" y="1495"/>
              <a:ext cx="5434" cy="2592"/>
              <a:chOff x="144" y="1495"/>
              <a:chExt cx="5434" cy="2592"/>
            </a:xfrm>
          </p:grpSpPr>
          <p:sp>
            <p:nvSpPr>
              <p:cNvPr id="24585" name="Rectangle 7"/>
              <p:cNvSpPr>
                <a:spLocks noChangeArrowheads="1"/>
              </p:cNvSpPr>
              <p:nvPr/>
            </p:nvSpPr>
            <p:spPr bwMode="auto">
              <a:xfrm>
                <a:off x="2205" y="3979"/>
                <a:ext cx="20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6" name="Text Box 8"/>
              <p:cNvSpPr txBox="1">
                <a:spLocks noChangeArrowheads="1"/>
              </p:cNvSpPr>
              <p:nvPr/>
            </p:nvSpPr>
            <p:spPr bwMode="auto">
              <a:xfrm>
                <a:off x="144" y="2649"/>
                <a:ext cx="56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800"/>
                  <a:t>程序</a:t>
                </a:r>
              </a:p>
            </p:txBody>
          </p:sp>
          <p:sp>
            <p:nvSpPr>
              <p:cNvPr id="24587" name="Rectangle 9"/>
              <p:cNvSpPr>
                <a:spLocks noChangeArrowheads="1"/>
              </p:cNvSpPr>
              <p:nvPr/>
            </p:nvSpPr>
            <p:spPr bwMode="auto">
              <a:xfrm>
                <a:off x="4721" y="2748"/>
                <a:ext cx="857" cy="50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8" name="Rectangle 10"/>
              <p:cNvSpPr>
                <a:spLocks noChangeArrowheads="1"/>
              </p:cNvSpPr>
              <p:nvPr/>
            </p:nvSpPr>
            <p:spPr bwMode="auto">
              <a:xfrm>
                <a:off x="2448" y="2407"/>
                <a:ext cx="864" cy="377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2800"/>
                  <a:t>存储器</a:t>
                </a:r>
              </a:p>
            </p:txBody>
          </p:sp>
          <p:sp>
            <p:nvSpPr>
              <p:cNvPr id="24589" name="Rectangle 11"/>
              <p:cNvSpPr>
                <a:spLocks noChangeArrowheads="1"/>
              </p:cNvSpPr>
              <p:nvPr/>
            </p:nvSpPr>
            <p:spPr bwMode="auto">
              <a:xfrm>
                <a:off x="3936" y="2400"/>
                <a:ext cx="1056" cy="384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2800"/>
                  <a:t>输出设备</a:t>
                </a:r>
              </a:p>
            </p:txBody>
          </p:sp>
          <p:sp>
            <p:nvSpPr>
              <p:cNvPr id="24590" name="Rectangle 12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056" cy="384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2800"/>
                  <a:t>输入设备</a:t>
                </a:r>
              </a:p>
            </p:txBody>
          </p:sp>
          <p:sp>
            <p:nvSpPr>
              <p:cNvPr id="24591" name="Rectangle 13"/>
              <p:cNvSpPr>
                <a:spLocks noChangeArrowheads="1"/>
              </p:cNvSpPr>
              <p:nvPr/>
            </p:nvSpPr>
            <p:spPr bwMode="auto">
              <a:xfrm>
                <a:off x="2448" y="3312"/>
                <a:ext cx="864" cy="377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2800"/>
                  <a:t>运算器</a:t>
                </a:r>
              </a:p>
            </p:txBody>
          </p:sp>
          <p:sp>
            <p:nvSpPr>
              <p:cNvPr id="24592" name="Rectangle 14"/>
              <p:cNvSpPr>
                <a:spLocks noChangeArrowheads="1"/>
              </p:cNvSpPr>
              <p:nvPr/>
            </p:nvSpPr>
            <p:spPr bwMode="auto">
              <a:xfrm>
                <a:off x="2448" y="1495"/>
                <a:ext cx="864" cy="377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2800"/>
                  <a:t>控制器</a:t>
                </a:r>
              </a:p>
            </p:txBody>
          </p:sp>
          <p:sp>
            <p:nvSpPr>
              <p:cNvPr id="24593" name="AutoShape 15"/>
              <p:cNvSpPr>
                <a:spLocks noChangeArrowheads="1"/>
              </p:cNvSpPr>
              <p:nvPr/>
            </p:nvSpPr>
            <p:spPr bwMode="auto">
              <a:xfrm>
                <a:off x="185" y="2491"/>
                <a:ext cx="576" cy="192"/>
              </a:xfrm>
              <a:prstGeom prst="rightArrow">
                <a:avLst>
                  <a:gd name="adj1" fmla="val 50000"/>
                  <a:gd name="adj2" fmla="val 75000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594" name="AutoShape 16"/>
              <p:cNvSpPr>
                <a:spLocks noChangeArrowheads="1"/>
              </p:cNvSpPr>
              <p:nvPr/>
            </p:nvSpPr>
            <p:spPr bwMode="auto">
              <a:xfrm>
                <a:off x="1824" y="2496"/>
                <a:ext cx="613" cy="192"/>
              </a:xfrm>
              <a:prstGeom prst="rightArrow">
                <a:avLst>
                  <a:gd name="adj1" fmla="val 50000"/>
                  <a:gd name="adj2" fmla="val 79818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595" name="AutoShape 17"/>
              <p:cNvSpPr>
                <a:spLocks noChangeArrowheads="1"/>
              </p:cNvSpPr>
              <p:nvPr/>
            </p:nvSpPr>
            <p:spPr bwMode="auto">
              <a:xfrm>
                <a:off x="3312" y="2496"/>
                <a:ext cx="615" cy="192"/>
              </a:xfrm>
              <a:prstGeom prst="rightArrow">
                <a:avLst>
                  <a:gd name="adj1" fmla="val 50000"/>
                  <a:gd name="adj2" fmla="val 80078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596" name="AutoShape 18"/>
              <p:cNvSpPr>
                <a:spLocks noChangeArrowheads="1"/>
              </p:cNvSpPr>
              <p:nvPr/>
            </p:nvSpPr>
            <p:spPr bwMode="auto">
              <a:xfrm>
                <a:off x="4992" y="2496"/>
                <a:ext cx="576" cy="192"/>
              </a:xfrm>
              <a:prstGeom prst="rightArrow">
                <a:avLst>
                  <a:gd name="adj1" fmla="val 50000"/>
                  <a:gd name="adj2" fmla="val 75000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597" name="Freeform 19"/>
              <p:cNvSpPr>
                <a:spLocks/>
              </p:cNvSpPr>
              <p:nvPr/>
            </p:nvSpPr>
            <p:spPr bwMode="auto">
              <a:xfrm>
                <a:off x="2016" y="1776"/>
                <a:ext cx="435" cy="768"/>
              </a:xfrm>
              <a:custGeom>
                <a:avLst/>
                <a:gdLst>
                  <a:gd name="T0" fmla="*/ 0 w 435"/>
                  <a:gd name="T1" fmla="*/ 978 h 742"/>
                  <a:gd name="T2" fmla="*/ 0 w 435"/>
                  <a:gd name="T3" fmla="*/ 1 h 742"/>
                  <a:gd name="T4" fmla="*/ 435 w 435"/>
                  <a:gd name="T5" fmla="*/ 0 h 742"/>
                  <a:gd name="T6" fmla="*/ 0 60000 65536"/>
                  <a:gd name="T7" fmla="*/ 0 60000 65536"/>
                  <a:gd name="T8" fmla="*/ 0 60000 65536"/>
                  <a:gd name="T9" fmla="*/ 0 w 435"/>
                  <a:gd name="T10" fmla="*/ 0 h 742"/>
                  <a:gd name="T11" fmla="*/ 435 w 435"/>
                  <a:gd name="T12" fmla="*/ 742 h 7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5" h="742">
                    <a:moveTo>
                      <a:pt x="0" y="742"/>
                    </a:moveTo>
                    <a:lnTo>
                      <a:pt x="0" y="1"/>
                    </a:lnTo>
                    <a:lnTo>
                      <a:pt x="435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598" name="Line 20"/>
              <p:cNvSpPr>
                <a:spLocks noChangeShapeType="1"/>
              </p:cNvSpPr>
              <p:nvPr/>
            </p:nvSpPr>
            <p:spPr bwMode="auto">
              <a:xfrm flipV="1">
                <a:off x="2640" y="1872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dash"/>
                <a:round/>
                <a:headEnd/>
                <a:tailEnd type="stealth" w="med" len="med"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599" name="Line 21"/>
              <p:cNvSpPr>
                <a:spLocks noChangeShapeType="1"/>
              </p:cNvSpPr>
              <p:nvPr/>
            </p:nvSpPr>
            <p:spPr bwMode="auto">
              <a:xfrm rot="10800000" flipV="1">
                <a:off x="3072" y="1872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00" name="AutoShape 22"/>
              <p:cNvSpPr>
                <a:spLocks noChangeArrowheads="1"/>
              </p:cNvSpPr>
              <p:nvPr/>
            </p:nvSpPr>
            <p:spPr bwMode="auto">
              <a:xfrm>
                <a:off x="2784" y="1872"/>
                <a:ext cx="144" cy="528"/>
              </a:xfrm>
              <a:prstGeom prst="upArrow">
                <a:avLst>
                  <a:gd name="adj1" fmla="val 50000"/>
                  <a:gd name="adj2" fmla="val 91667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01" name="Freeform 23"/>
              <p:cNvSpPr>
                <a:spLocks/>
              </p:cNvSpPr>
              <p:nvPr/>
            </p:nvSpPr>
            <p:spPr bwMode="auto">
              <a:xfrm>
                <a:off x="2016" y="2640"/>
                <a:ext cx="432" cy="864"/>
              </a:xfrm>
              <a:custGeom>
                <a:avLst/>
                <a:gdLst>
                  <a:gd name="T0" fmla="*/ 0 w 432"/>
                  <a:gd name="T1" fmla="*/ 0 h 912"/>
                  <a:gd name="T2" fmla="*/ 0 w 432"/>
                  <a:gd name="T3" fmla="*/ 591 h 912"/>
                  <a:gd name="T4" fmla="*/ 432 w 432"/>
                  <a:gd name="T5" fmla="*/ 591 h 912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912"/>
                  <a:gd name="T11" fmla="*/ 432 w 432"/>
                  <a:gd name="T12" fmla="*/ 912 h 9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912">
                    <a:moveTo>
                      <a:pt x="0" y="0"/>
                    </a:moveTo>
                    <a:lnTo>
                      <a:pt x="0" y="912"/>
                    </a:lnTo>
                    <a:lnTo>
                      <a:pt x="432" y="912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02" name="AutoShape 24"/>
              <p:cNvSpPr>
                <a:spLocks noChangeArrowheads="1"/>
              </p:cNvSpPr>
              <p:nvPr/>
            </p:nvSpPr>
            <p:spPr bwMode="auto">
              <a:xfrm>
                <a:off x="2976" y="2784"/>
                <a:ext cx="144" cy="528"/>
              </a:xfrm>
              <a:prstGeom prst="upArrow">
                <a:avLst>
                  <a:gd name="adj1" fmla="val 50000"/>
                  <a:gd name="adj2" fmla="val 91667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03" name="AutoShape 25"/>
              <p:cNvSpPr>
                <a:spLocks noChangeArrowheads="1"/>
              </p:cNvSpPr>
              <p:nvPr/>
            </p:nvSpPr>
            <p:spPr bwMode="auto">
              <a:xfrm rot="10800000">
                <a:off x="2592" y="2784"/>
                <a:ext cx="144" cy="521"/>
              </a:xfrm>
              <a:prstGeom prst="upArrow">
                <a:avLst>
                  <a:gd name="adj1" fmla="val 50000"/>
                  <a:gd name="adj2" fmla="val 90451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04" name="Freeform 26"/>
              <p:cNvSpPr>
                <a:spLocks/>
              </p:cNvSpPr>
              <p:nvPr/>
            </p:nvSpPr>
            <p:spPr bwMode="auto">
              <a:xfrm>
                <a:off x="3312" y="2640"/>
                <a:ext cx="288" cy="864"/>
              </a:xfrm>
              <a:custGeom>
                <a:avLst/>
                <a:gdLst>
                  <a:gd name="T0" fmla="*/ 0 w 288"/>
                  <a:gd name="T1" fmla="*/ 864 h 864"/>
                  <a:gd name="T2" fmla="*/ 288 w 288"/>
                  <a:gd name="T3" fmla="*/ 864 h 864"/>
                  <a:gd name="T4" fmla="*/ 288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864"/>
                    </a:moveTo>
                    <a:lnTo>
                      <a:pt x="288" y="864"/>
                    </a:lnTo>
                    <a:lnTo>
                      <a:pt x="288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prstDash val="dash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05" name="Freeform 27"/>
              <p:cNvSpPr>
                <a:spLocks/>
              </p:cNvSpPr>
              <p:nvPr/>
            </p:nvSpPr>
            <p:spPr bwMode="auto">
              <a:xfrm>
                <a:off x="3312" y="1776"/>
                <a:ext cx="288" cy="768"/>
              </a:xfrm>
              <a:custGeom>
                <a:avLst/>
                <a:gdLst>
                  <a:gd name="T0" fmla="*/ 288 w 288"/>
                  <a:gd name="T1" fmla="*/ 1206 h 720"/>
                  <a:gd name="T2" fmla="*/ 288 w 288"/>
                  <a:gd name="T3" fmla="*/ 0 h 720"/>
                  <a:gd name="T4" fmla="*/ 0 w 288"/>
                  <a:gd name="T5" fmla="*/ 0 h 720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720"/>
                  <a:gd name="T11" fmla="*/ 288 w 288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720">
                    <a:moveTo>
                      <a:pt x="288" y="720"/>
                    </a:moveTo>
                    <a:lnTo>
                      <a:pt x="288" y="0"/>
                    </a:ln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prstDash val="dash"/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06" name="Freeform 28"/>
              <p:cNvSpPr>
                <a:spLocks/>
              </p:cNvSpPr>
              <p:nvPr/>
            </p:nvSpPr>
            <p:spPr bwMode="auto">
              <a:xfrm>
                <a:off x="1488" y="1680"/>
                <a:ext cx="960" cy="720"/>
              </a:xfrm>
              <a:custGeom>
                <a:avLst/>
                <a:gdLst>
                  <a:gd name="T0" fmla="*/ 0 w 960"/>
                  <a:gd name="T1" fmla="*/ 1167 h 672"/>
                  <a:gd name="T2" fmla="*/ 0 w 960"/>
                  <a:gd name="T3" fmla="*/ 0 h 672"/>
                  <a:gd name="T4" fmla="*/ 960 w 960"/>
                  <a:gd name="T5" fmla="*/ 0 h 672"/>
                  <a:gd name="T6" fmla="*/ 0 60000 65536"/>
                  <a:gd name="T7" fmla="*/ 0 60000 65536"/>
                  <a:gd name="T8" fmla="*/ 0 60000 65536"/>
                  <a:gd name="T9" fmla="*/ 0 w 960"/>
                  <a:gd name="T10" fmla="*/ 0 h 672"/>
                  <a:gd name="T11" fmla="*/ 960 w 960"/>
                  <a:gd name="T12" fmla="*/ 672 h 6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0" h="672">
                    <a:moveTo>
                      <a:pt x="0" y="672"/>
                    </a:moveTo>
                    <a:lnTo>
                      <a:pt x="0" y="0"/>
                    </a:lnTo>
                    <a:lnTo>
                      <a:pt x="960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prstDash val="dash"/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07" name="Freeform 29"/>
              <p:cNvSpPr>
                <a:spLocks/>
              </p:cNvSpPr>
              <p:nvPr/>
            </p:nvSpPr>
            <p:spPr bwMode="auto">
              <a:xfrm>
                <a:off x="1104" y="1584"/>
                <a:ext cx="1344" cy="816"/>
              </a:xfrm>
              <a:custGeom>
                <a:avLst/>
                <a:gdLst>
                  <a:gd name="T0" fmla="*/ 1344 w 1344"/>
                  <a:gd name="T1" fmla="*/ 0 h 864"/>
                  <a:gd name="T2" fmla="*/ 0 w 1344"/>
                  <a:gd name="T3" fmla="*/ 0 h 864"/>
                  <a:gd name="T4" fmla="*/ 0 w 1344"/>
                  <a:gd name="T5" fmla="*/ 548 h 864"/>
                  <a:gd name="T6" fmla="*/ 0 60000 65536"/>
                  <a:gd name="T7" fmla="*/ 0 60000 65536"/>
                  <a:gd name="T8" fmla="*/ 0 60000 65536"/>
                  <a:gd name="T9" fmla="*/ 0 w 1344"/>
                  <a:gd name="T10" fmla="*/ 0 h 864"/>
                  <a:gd name="T11" fmla="*/ 1344 w 1344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44" h="864">
                    <a:moveTo>
                      <a:pt x="1344" y="0"/>
                    </a:moveTo>
                    <a:lnTo>
                      <a:pt x="0" y="0"/>
                    </a:lnTo>
                    <a:lnTo>
                      <a:pt x="0" y="864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08" name="Freeform 30"/>
              <p:cNvSpPr>
                <a:spLocks/>
              </p:cNvSpPr>
              <p:nvPr/>
            </p:nvSpPr>
            <p:spPr bwMode="auto">
              <a:xfrm>
                <a:off x="3312" y="1680"/>
                <a:ext cx="912" cy="720"/>
              </a:xfrm>
              <a:custGeom>
                <a:avLst/>
                <a:gdLst>
                  <a:gd name="T0" fmla="*/ 637 w 960"/>
                  <a:gd name="T1" fmla="*/ 720 h 720"/>
                  <a:gd name="T2" fmla="*/ 637 w 960"/>
                  <a:gd name="T3" fmla="*/ 0 h 720"/>
                  <a:gd name="T4" fmla="*/ 0 w 960"/>
                  <a:gd name="T5" fmla="*/ 0 h 720"/>
                  <a:gd name="T6" fmla="*/ 0 60000 65536"/>
                  <a:gd name="T7" fmla="*/ 0 60000 65536"/>
                  <a:gd name="T8" fmla="*/ 0 60000 65536"/>
                  <a:gd name="T9" fmla="*/ 0 w 960"/>
                  <a:gd name="T10" fmla="*/ 0 h 720"/>
                  <a:gd name="T11" fmla="*/ 960 w 960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0" h="720">
                    <a:moveTo>
                      <a:pt x="960" y="720"/>
                    </a:moveTo>
                    <a:lnTo>
                      <a:pt x="960" y="0"/>
                    </a:ln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prstDash val="dash"/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09" name="Freeform 31"/>
              <p:cNvSpPr>
                <a:spLocks/>
              </p:cNvSpPr>
              <p:nvPr/>
            </p:nvSpPr>
            <p:spPr bwMode="auto">
              <a:xfrm>
                <a:off x="3312" y="1584"/>
                <a:ext cx="1296" cy="816"/>
              </a:xfrm>
              <a:custGeom>
                <a:avLst/>
                <a:gdLst>
                  <a:gd name="T0" fmla="*/ 0 w 1296"/>
                  <a:gd name="T1" fmla="*/ 0 h 816"/>
                  <a:gd name="T2" fmla="*/ 1296 w 1296"/>
                  <a:gd name="T3" fmla="*/ 0 h 816"/>
                  <a:gd name="T4" fmla="*/ 1296 w 1296"/>
                  <a:gd name="T5" fmla="*/ 816 h 816"/>
                  <a:gd name="T6" fmla="*/ 0 60000 65536"/>
                  <a:gd name="T7" fmla="*/ 0 60000 65536"/>
                  <a:gd name="T8" fmla="*/ 0 60000 65536"/>
                  <a:gd name="T9" fmla="*/ 0 w 1296"/>
                  <a:gd name="T10" fmla="*/ 0 h 816"/>
                  <a:gd name="T11" fmla="*/ 1296 w 1296"/>
                  <a:gd name="T12" fmla="*/ 816 h 8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96" h="816">
                    <a:moveTo>
                      <a:pt x="0" y="0"/>
                    </a:moveTo>
                    <a:lnTo>
                      <a:pt x="1296" y="0"/>
                    </a:lnTo>
                    <a:lnTo>
                      <a:pt x="1296" y="816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10" name="Text Box 32"/>
              <p:cNvSpPr txBox="1">
                <a:spLocks noChangeArrowheads="1"/>
              </p:cNvSpPr>
              <p:nvPr/>
            </p:nvSpPr>
            <p:spPr bwMode="auto">
              <a:xfrm>
                <a:off x="144" y="2172"/>
                <a:ext cx="56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800"/>
                  <a:t>数据</a:t>
                </a:r>
                <a:endParaRPr lang="zh-CN" altLang="en-US" sz="3200"/>
              </a:p>
            </p:txBody>
          </p:sp>
          <p:sp>
            <p:nvSpPr>
              <p:cNvPr id="24611" name="Text Box 33"/>
              <p:cNvSpPr txBox="1">
                <a:spLocks noChangeArrowheads="1"/>
              </p:cNvSpPr>
              <p:nvPr/>
            </p:nvSpPr>
            <p:spPr bwMode="auto">
              <a:xfrm>
                <a:off x="4944" y="2649"/>
                <a:ext cx="56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/>
                  <a:t>结果</a:t>
                </a:r>
              </a:p>
            </p:txBody>
          </p:sp>
          <p:sp>
            <p:nvSpPr>
              <p:cNvPr id="24612" name="Text Box 34"/>
              <p:cNvSpPr txBox="1">
                <a:spLocks noChangeArrowheads="1"/>
              </p:cNvSpPr>
              <p:nvPr/>
            </p:nvSpPr>
            <p:spPr bwMode="auto">
              <a:xfrm>
                <a:off x="4944" y="2172"/>
                <a:ext cx="56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800"/>
                  <a:t>计算</a:t>
                </a:r>
              </a:p>
            </p:txBody>
          </p:sp>
        </p:grpSp>
        <p:sp>
          <p:nvSpPr>
            <p:cNvPr id="24584" name="Freeform 35"/>
            <p:cNvSpPr>
              <a:spLocks/>
            </p:cNvSpPr>
            <p:nvPr/>
          </p:nvSpPr>
          <p:spPr bwMode="auto">
            <a:xfrm>
              <a:off x="183" y="2547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8 h 78"/>
                <a:gd name="T4" fmla="*/ 0 60000 65536"/>
                <a:gd name="T5" fmla="*/ 0 60000 65536"/>
                <a:gd name="T6" fmla="*/ 0 w 1"/>
                <a:gd name="T7" fmla="*/ 0 h 78"/>
                <a:gd name="T8" fmla="*/ 1 w 1"/>
                <a:gd name="T9" fmla="*/ 78 h 7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8">
                  <a:moveTo>
                    <a:pt x="0" y="0"/>
                  </a:moveTo>
                  <a:lnTo>
                    <a:pt x="0" y="78"/>
                  </a:lnTo>
                </a:path>
              </a:pathLst>
            </a:custGeom>
            <a:noFill/>
            <a:ln w="38100">
              <a:solidFill>
                <a:srgbClr val="0033D8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582" name="AutoShape 3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BB465-4E91-4563-92B4-29749C38EF0F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38" name="Text Box 154"/>
          <p:cNvSpPr txBox="1">
            <a:spLocks noChangeArrowheads="1"/>
          </p:cNvSpPr>
          <p:nvPr/>
        </p:nvSpPr>
        <p:spPr bwMode="auto">
          <a:xfrm>
            <a:off x="298809" y="5445224"/>
            <a:ext cx="2351926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  实线：控制线</a:t>
            </a:r>
            <a:endParaRPr lang="en-US" altLang="zh-CN" sz="2400" dirty="0" smtClean="0"/>
          </a:p>
          <a:p>
            <a:r>
              <a:rPr lang="zh-CN" altLang="en-US" sz="2400" dirty="0" smtClean="0"/>
              <a:t>  虚线：反馈线</a:t>
            </a:r>
            <a:endParaRPr lang="en-US" altLang="zh-CN" sz="2400" dirty="0" smtClean="0"/>
          </a:p>
          <a:p>
            <a:r>
              <a:rPr lang="zh-CN" altLang="en-US" sz="2400" dirty="0" smtClean="0"/>
              <a:t>中空线：数据线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autoUpdateAnimBg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4555158" y="1309688"/>
            <a:ext cx="2635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dirty="0"/>
              <a:t>第</a:t>
            </a:r>
            <a:r>
              <a:rPr lang="zh-CN" altLang="en-US" sz="2800" dirty="0">
                <a:latin typeface="Times New Roman" pitchFamily="18" charset="0"/>
              </a:rPr>
              <a:t>１</a:t>
            </a:r>
            <a:r>
              <a:rPr lang="zh-CN" altLang="en-US" sz="2800" dirty="0"/>
              <a:t>篇 概论</a:t>
            </a:r>
            <a:endParaRPr lang="en-US" altLang="zh-CN" sz="2800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1.4 本书结构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586038" y="154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84945" y="1014413"/>
            <a:ext cx="1936750" cy="2346325"/>
            <a:chOff x="1874" y="639"/>
            <a:chExt cx="1220" cy="1478"/>
          </a:xfrm>
        </p:grpSpPr>
        <p:sp>
          <p:nvSpPr>
            <p:cNvPr id="50197" name="Rectangle 6"/>
            <p:cNvSpPr>
              <a:spLocks noChangeArrowheads="1"/>
            </p:cNvSpPr>
            <p:nvPr/>
          </p:nvSpPr>
          <p:spPr bwMode="auto">
            <a:xfrm>
              <a:off x="2226" y="1427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8" name="Rectangle 7"/>
            <p:cNvSpPr>
              <a:spLocks noChangeArrowheads="1"/>
            </p:cNvSpPr>
            <p:nvPr/>
          </p:nvSpPr>
          <p:spPr bwMode="auto">
            <a:xfrm>
              <a:off x="1874" y="1039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9" name="Rectangle 8"/>
            <p:cNvSpPr>
              <a:spLocks noChangeArrowheads="1"/>
            </p:cNvSpPr>
            <p:nvPr/>
          </p:nvSpPr>
          <p:spPr bwMode="auto">
            <a:xfrm>
              <a:off x="2562" y="1039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0" name="Rectangle 9"/>
            <p:cNvSpPr>
              <a:spLocks noChangeArrowheads="1"/>
            </p:cNvSpPr>
            <p:nvPr/>
          </p:nvSpPr>
          <p:spPr bwMode="auto">
            <a:xfrm>
              <a:off x="2226" y="1913"/>
              <a:ext cx="53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1" name="Rectangle 10"/>
            <p:cNvSpPr>
              <a:spLocks noChangeArrowheads="1"/>
            </p:cNvSpPr>
            <p:nvPr/>
          </p:nvSpPr>
          <p:spPr bwMode="auto">
            <a:xfrm>
              <a:off x="2181" y="639"/>
              <a:ext cx="623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074738" y="4179888"/>
            <a:ext cx="1938337" cy="2287587"/>
            <a:chOff x="677" y="2633"/>
            <a:chExt cx="1221" cy="1441"/>
          </a:xfrm>
        </p:grpSpPr>
        <p:sp>
          <p:nvSpPr>
            <p:cNvPr id="50192" name="Rectangle 12"/>
            <p:cNvSpPr>
              <a:spLocks noChangeArrowheads="1"/>
            </p:cNvSpPr>
            <p:nvPr/>
          </p:nvSpPr>
          <p:spPr bwMode="auto">
            <a:xfrm>
              <a:off x="1031" y="3369"/>
              <a:ext cx="532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3" name="Rectangle 13"/>
            <p:cNvSpPr>
              <a:spLocks noChangeArrowheads="1"/>
            </p:cNvSpPr>
            <p:nvPr/>
          </p:nvSpPr>
          <p:spPr bwMode="auto">
            <a:xfrm>
              <a:off x="677" y="2995"/>
              <a:ext cx="533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4" name="Rectangle 14"/>
            <p:cNvSpPr>
              <a:spLocks noChangeArrowheads="1"/>
            </p:cNvSpPr>
            <p:nvPr/>
          </p:nvSpPr>
          <p:spPr bwMode="auto">
            <a:xfrm>
              <a:off x="1365" y="2995"/>
              <a:ext cx="533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5" name="Rectangle 15"/>
            <p:cNvSpPr>
              <a:spLocks noChangeArrowheads="1"/>
            </p:cNvSpPr>
            <p:nvPr/>
          </p:nvSpPr>
          <p:spPr bwMode="auto">
            <a:xfrm>
              <a:off x="1031" y="3869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6" name="Rectangle 16"/>
            <p:cNvSpPr>
              <a:spLocks noChangeArrowheads="1"/>
            </p:cNvSpPr>
            <p:nvPr/>
          </p:nvSpPr>
          <p:spPr bwMode="auto">
            <a:xfrm>
              <a:off x="893" y="2633"/>
              <a:ext cx="806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086350" y="4119563"/>
            <a:ext cx="2016125" cy="2239962"/>
            <a:chOff x="3204" y="2595"/>
            <a:chExt cx="1270" cy="1411"/>
          </a:xfrm>
        </p:grpSpPr>
        <p:sp>
          <p:nvSpPr>
            <p:cNvPr id="50188" name="Rectangle 18"/>
            <p:cNvSpPr>
              <a:spLocks noChangeArrowheads="1"/>
            </p:cNvSpPr>
            <p:nvPr/>
          </p:nvSpPr>
          <p:spPr bwMode="auto">
            <a:xfrm>
              <a:off x="3884" y="3193"/>
              <a:ext cx="590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9" name="Rectangle 19"/>
            <p:cNvSpPr>
              <a:spLocks noChangeArrowheads="1"/>
            </p:cNvSpPr>
            <p:nvPr/>
          </p:nvSpPr>
          <p:spPr bwMode="auto">
            <a:xfrm>
              <a:off x="3288" y="2595"/>
              <a:ext cx="806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0" name="Rectangle 20"/>
            <p:cNvSpPr>
              <a:spLocks noChangeArrowheads="1"/>
            </p:cNvSpPr>
            <p:nvPr/>
          </p:nvSpPr>
          <p:spPr bwMode="auto">
            <a:xfrm>
              <a:off x="3204" y="3069"/>
              <a:ext cx="59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1" name="Rectangle 21"/>
            <p:cNvSpPr>
              <a:spLocks noChangeArrowheads="1"/>
            </p:cNvSpPr>
            <p:nvPr/>
          </p:nvSpPr>
          <p:spPr bwMode="auto">
            <a:xfrm>
              <a:off x="3390" y="3823"/>
              <a:ext cx="664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043608" y="990600"/>
            <a:ext cx="3048000" cy="2747963"/>
            <a:chOff x="1533" y="624"/>
            <a:chExt cx="1920" cy="1731"/>
          </a:xfrm>
        </p:grpSpPr>
        <p:sp>
          <p:nvSpPr>
            <p:cNvPr id="50186" name="Rectangle 23"/>
            <p:cNvSpPr>
              <a:spLocks noChangeArrowheads="1"/>
            </p:cNvSpPr>
            <p:nvPr/>
          </p:nvSpPr>
          <p:spPr bwMode="auto">
            <a:xfrm>
              <a:off x="2306" y="679"/>
              <a:ext cx="43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800"/>
                <a:t>计算机</a:t>
              </a:r>
            </a:p>
          </p:txBody>
        </p:sp>
        <p:sp>
          <p:nvSpPr>
            <p:cNvPr id="50187" name="Oval 24"/>
            <p:cNvSpPr>
              <a:spLocks noChangeArrowheads="1"/>
            </p:cNvSpPr>
            <p:nvPr/>
          </p:nvSpPr>
          <p:spPr bwMode="auto">
            <a:xfrm>
              <a:off x="1533" y="624"/>
              <a:ext cx="1920" cy="1731"/>
            </a:xfrm>
            <a:prstGeom prst="ellipse">
              <a:avLst/>
            </a:prstGeom>
            <a:noFill/>
            <a:ln w="20638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185" name="AutoShape 2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BB465-4E91-4563-92B4-29749C38EF0F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4334098" y="2060848"/>
            <a:ext cx="4558382" cy="259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计算机系统简介</a:t>
            </a:r>
            <a:endParaRPr lang="en-US" altLang="zh-CN" sz="2800" dirty="0" smtClean="0"/>
          </a:p>
          <a:p>
            <a:r>
              <a:rPr lang="zh-CN" altLang="en-US" sz="2800" dirty="0" smtClean="0"/>
              <a:t>计算机的基本组成</a:t>
            </a:r>
            <a:endParaRPr lang="en-US" altLang="zh-CN" sz="2800" dirty="0" smtClean="0"/>
          </a:p>
          <a:p>
            <a:r>
              <a:rPr lang="zh-CN" altLang="en-US" sz="2800" dirty="0" smtClean="0"/>
              <a:t>计算机硬件的主要技术指标</a:t>
            </a:r>
            <a:endParaRPr lang="en-US" altLang="zh-CN" sz="2800" dirty="0" smtClean="0"/>
          </a:p>
          <a:p>
            <a:r>
              <a:rPr lang="zh-CN" altLang="en-US" sz="2800" dirty="0" smtClean="0"/>
              <a:t>计算机的发展</a:t>
            </a:r>
            <a:endParaRPr lang="en-US" altLang="zh-CN" sz="2800" dirty="0" smtClean="0"/>
          </a:p>
          <a:p>
            <a:r>
              <a:rPr lang="zh-CN" altLang="en-US" sz="2800" dirty="0" smtClean="0"/>
              <a:t>计算机的应用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 autoUpdateAnimBg="0"/>
      <p:bldP spid="2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909888" y="936625"/>
            <a:ext cx="9350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itchFamily="18" charset="0"/>
              </a:rPr>
              <a:t>ALU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3232150" y="1981200"/>
            <a:ext cx="898525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主存</a:t>
            </a:r>
          </a:p>
          <a:p>
            <a:r>
              <a:rPr lang="zh-CN" altLang="en-US" sz="2800"/>
              <a:t>辅存</a:t>
            </a:r>
          </a:p>
        </p:txBody>
      </p:sp>
      <p:sp>
        <p:nvSpPr>
          <p:cNvPr id="24586" name="AutoShape 10"/>
          <p:cNvSpPr>
            <a:spLocks/>
          </p:cNvSpPr>
          <p:nvPr/>
        </p:nvSpPr>
        <p:spPr bwMode="auto">
          <a:xfrm>
            <a:off x="2987675" y="2149475"/>
            <a:ext cx="152400" cy="765175"/>
          </a:xfrm>
          <a:prstGeom prst="leftBrace">
            <a:avLst>
              <a:gd name="adj1" fmla="val 4184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587" name="AutoShape 11"/>
          <p:cNvSpPr>
            <a:spLocks/>
          </p:cNvSpPr>
          <p:nvPr/>
        </p:nvSpPr>
        <p:spPr bwMode="auto">
          <a:xfrm>
            <a:off x="3762375" y="1143000"/>
            <a:ext cx="152400" cy="762000"/>
          </a:xfrm>
          <a:prstGeom prst="rightBrace">
            <a:avLst>
              <a:gd name="adj1" fmla="val 41667"/>
              <a:gd name="adj2" fmla="val 47454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3879850" y="1241425"/>
            <a:ext cx="915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CPU</a:t>
            </a:r>
          </a:p>
        </p:txBody>
      </p:sp>
      <p:sp>
        <p:nvSpPr>
          <p:cNvPr id="24589" name="AutoShape 13"/>
          <p:cNvSpPr>
            <a:spLocks/>
          </p:cNvSpPr>
          <p:nvPr/>
        </p:nvSpPr>
        <p:spPr bwMode="auto">
          <a:xfrm>
            <a:off x="4953000" y="1447800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5181600" y="1692275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folHlink"/>
                </a:solidFill>
              </a:rPr>
              <a:t>主机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5181600" y="3122613"/>
            <a:ext cx="17668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I/O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设备</a:t>
            </a:r>
          </a:p>
        </p:txBody>
      </p:sp>
      <p:sp>
        <p:nvSpPr>
          <p:cNvPr id="24594" name="AutoShape 18"/>
          <p:cNvSpPr>
            <a:spLocks/>
          </p:cNvSpPr>
          <p:nvPr/>
        </p:nvSpPr>
        <p:spPr bwMode="auto">
          <a:xfrm>
            <a:off x="6580188" y="1981200"/>
            <a:ext cx="152400" cy="1447800"/>
          </a:xfrm>
          <a:prstGeom prst="rightBrace">
            <a:avLst>
              <a:gd name="adj1" fmla="val 791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6769100" y="23622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folHlink"/>
                </a:solidFill>
              </a:rPr>
              <a:t>硬件</a:t>
            </a:r>
          </a:p>
        </p:txBody>
      </p:sp>
      <p:sp>
        <p:nvSpPr>
          <p:cNvPr id="24644" name="Text Box 68"/>
          <p:cNvSpPr txBox="1">
            <a:spLocks noChangeArrowheads="1"/>
          </p:cNvSpPr>
          <p:nvPr/>
        </p:nvSpPr>
        <p:spPr bwMode="auto">
          <a:xfrm>
            <a:off x="3003550" y="1560513"/>
            <a:ext cx="698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itchFamily="18" charset="0"/>
              </a:rPr>
              <a:t>CU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5613" name="Text Box 75"/>
          <p:cNvSpPr txBox="1">
            <a:spLocks noChangeArrowheads="1"/>
          </p:cNvSpPr>
          <p:nvPr/>
        </p:nvSpPr>
        <p:spPr bwMode="auto">
          <a:xfrm>
            <a:off x="606425" y="301625"/>
            <a:ext cx="5794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latin typeface="Times New Roman" pitchFamily="18" charset="0"/>
              </a:rPr>
              <a:t>2</a:t>
            </a:r>
            <a:r>
              <a:rPr lang="zh-CN" altLang="en-US" sz="3600"/>
              <a:t>.现代计算机硬件框图</a:t>
            </a:r>
          </a:p>
        </p:txBody>
      </p:sp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1323975" y="914400"/>
            <a:ext cx="2867025" cy="3140075"/>
            <a:chOff x="834" y="576"/>
            <a:chExt cx="1806" cy="1978"/>
          </a:xfrm>
        </p:grpSpPr>
        <p:sp>
          <p:nvSpPr>
            <p:cNvPr id="25634" name="Text Box 4"/>
            <p:cNvSpPr txBox="1">
              <a:spLocks noChangeArrowheads="1"/>
            </p:cNvSpPr>
            <p:nvPr/>
          </p:nvSpPr>
          <p:spPr bwMode="auto">
            <a:xfrm>
              <a:off x="834" y="1392"/>
              <a:ext cx="113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000"/>
                <a:t>存储器</a:t>
              </a:r>
            </a:p>
          </p:txBody>
        </p:sp>
        <p:sp>
          <p:nvSpPr>
            <p:cNvPr id="25635" name="Text Box 5"/>
            <p:cNvSpPr txBox="1">
              <a:spLocks noChangeArrowheads="1"/>
            </p:cNvSpPr>
            <p:nvPr/>
          </p:nvSpPr>
          <p:spPr bwMode="auto">
            <a:xfrm>
              <a:off x="834" y="1824"/>
              <a:ext cx="1758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000"/>
                <a:t>输入设备</a:t>
              </a:r>
            </a:p>
          </p:txBody>
        </p:sp>
        <p:sp>
          <p:nvSpPr>
            <p:cNvPr id="25636" name="Text Box 8"/>
            <p:cNvSpPr txBox="1">
              <a:spLocks noChangeArrowheads="1"/>
            </p:cNvSpPr>
            <p:nvPr/>
          </p:nvSpPr>
          <p:spPr bwMode="auto">
            <a:xfrm>
              <a:off x="834" y="576"/>
              <a:ext cx="133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000"/>
                <a:t>运算器</a:t>
              </a:r>
            </a:p>
          </p:txBody>
        </p:sp>
        <p:sp>
          <p:nvSpPr>
            <p:cNvPr id="25637" name="Text Box 76"/>
            <p:cNvSpPr txBox="1">
              <a:spLocks noChangeArrowheads="1"/>
            </p:cNvSpPr>
            <p:nvPr/>
          </p:nvSpPr>
          <p:spPr bwMode="auto">
            <a:xfrm>
              <a:off x="834" y="2208"/>
              <a:ext cx="180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000"/>
                <a:t>输出设备</a:t>
              </a:r>
            </a:p>
          </p:txBody>
        </p:sp>
        <p:sp>
          <p:nvSpPr>
            <p:cNvPr id="25638" name="Text Box 77"/>
            <p:cNvSpPr txBox="1">
              <a:spLocks noChangeArrowheads="1"/>
            </p:cNvSpPr>
            <p:nvPr/>
          </p:nvSpPr>
          <p:spPr bwMode="auto">
            <a:xfrm>
              <a:off x="834" y="960"/>
              <a:ext cx="1182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000"/>
                <a:t>控制器</a:t>
              </a:r>
            </a:p>
          </p:txBody>
        </p:sp>
      </p:grpSp>
      <p:sp>
        <p:nvSpPr>
          <p:cNvPr id="24668" name="Rectangle 9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24682" name="AutoShape 106"/>
          <p:cNvSpPr>
            <a:spLocks/>
          </p:cNvSpPr>
          <p:nvPr/>
        </p:nvSpPr>
        <p:spPr bwMode="auto">
          <a:xfrm>
            <a:off x="4953000" y="2971800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5618" name="AutoShape 10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BB465-4E91-4563-92B4-29749C38EF0F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40" name="Text Box 154"/>
          <p:cNvSpPr txBox="1">
            <a:spLocks noChangeArrowheads="1"/>
          </p:cNvSpPr>
          <p:nvPr/>
        </p:nvSpPr>
        <p:spPr bwMode="auto">
          <a:xfrm>
            <a:off x="6732240" y="4313187"/>
            <a:ext cx="2351926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  实线：控制线</a:t>
            </a:r>
            <a:endParaRPr lang="en-US" altLang="zh-CN" sz="2400" dirty="0" smtClean="0"/>
          </a:p>
          <a:p>
            <a:r>
              <a:rPr lang="zh-CN" altLang="en-US" sz="2400" dirty="0" smtClean="0"/>
              <a:t>  虚线：反馈线</a:t>
            </a:r>
            <a:endParaRPr lang="en-US" altLang="zh-CN" sz="2400" dirty="0" smtClean="0"/>
          </a:p>
          <a:p>
            <a:r>
              <a:rPr lang="zh-CN" altLang="en-US" sz="2400" dirty="0" smtClean="0"/>
              <a:t>中空线：数据线</a:t>
            </a:r>
            <a:endParaRPr lang="zh-CN" altLang="en-US" sz="2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107504" y="4200525"/>
            <a:ext cx="6448425" cy="2428875"/>
            <a:chOff x="107504" y="4200525"/>
            <a:chExt cx="6448425" cy="2428875"/>
          </a:xfrm>
        </p:grpSpPr>
        <p:grpSp>
          <p:nvGrpSpPr>
            <p:cNvPr id="3" name="Group 110"/>
            <p:cNvGrpSpPr>
              <a:grpSpLocks/>
            </p:cNvGrpSpPr>
            <p:nvPr/>
          </p:nvGrpSpPr>
          <p:grpSpPr bwMode="auto">
            <a:xfrm>
              <a:off x="107504" y="4200525"/>
              <a:ext cx="6448425" cy="2428875"/>
              <a:chOff x="882" y="2646"/>
              <a:chExt cx="4062" cy="1530"/>
            </a:xfrm>
          </p:grpSpPr>
          <p:sp>
            <p:nvSpPr>
              <p:cNvPr id="25619" name="Rectangle 23"/>
              <p:cNvSpPr>
                <a:spLocks noChangeArrowheads="1"/>
              </p:cNvSpPr>
              <p:nvPr/>
            </p:nvSpPr>
            <p:spPr bwMode="auto">
              <a:xfrm>
                <a:off x="2201" y="2838"/>
                <a:ext cx="1436" cy="1247"/>
              </a:xfrm>
              <a:prstGeom prst="rect">
                <a:avLst/>
              </a:prstGeom>
              <a:noFill/>
              <a:ln w="27051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0" name="Rectangle 32"/>
              <p:cNvSpPr>
                <a:spLocks noChangeArrowheads="1"/>
              </p:cNvSpPr>
              <p:nvPr/>
            </p:nvSpPr>
            <p:spPr bwMode="auto">
              <a:xfrm>
                <a:off x="2389" y="3078"/>
                <a:ext cx="1133" cy="384"/>
              </a:xfrm>
              <a:prstGeom prst="rect">
                <a:avLst/>
              </a:prstGeom>
              <a:noFill/>
              <a:ln w="27051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tIns="54000"/>
              <a:lstStyle/>
              <a:p>
                <a:pPr algn="ctr"/>
                <a:r>
                  <a:rPr lang="en-US" altLang="zh-CN" sz="2800">
                    <a:latin typeface="Times New Roman" pitchFamily="18" charset="0"/>
                  </a:rPr>
                  <a:t>ALU</a:t>
                </a:r>
              </a:p>
            </p:txBody>
          </p:sp>
          <p:sp>
            <p:nvSpPr>
              <p:cNvPr id="25621" name="Rectangle 54"/>
              <p:cNvSpPr>
                <a:spLocks noChangeArrowheads="1"/>
              </p:cNvSpPr>
              <p:nvPr/>
            </p:nvSpPr>
            <p:spPr bwMode="auto">
              <a:xfrm>
                <a:off x="2710" y="2848"/>
                <a:ext cx="39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altLang="zh-CN" sz="2400">
                    <a:latin typeface="Times New Roman" pitchFamily="18" charset="0"/>
                  </a:rPr>
                  <a:t>CPU</a:t>
                </a:r>
                <a:endParaRPr lang="en-US" altLang="zh-CN" sz="2400"/>
              </a:p>
            </p:txBody>
          </p:sp>
          <p:sp>
            <p:nvSpPr>
              <p:cNvPr id="25622" name="Rectangle 55"/>
              <p:cNvSpPr>
                <a:spLocks noChangeArrowheads="1"/>
              </p:cNvSpPr>
              <p:nvPr/>
            </p:nvSpPr>
            <p:spPr bwMode="auto">
              <a:xfrm>
                <a:off x="882" y="2646"/>
                <a:ext cx="2906" cy="1530"/>
              </a:xfrm>
              <a:prstGeom prst="rect">
                <a:avLst/>
              </a:prstGeom>
              <a:noFill/>
              <a:ln w="27051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3" name="Rectangle 57"/>
              <p:cNvSpPr>
                <a:spLocks noChangeArrowheads="1"/>
              </p:cNvSpPr>
              <p:nvPr/>
            </p:nvSpPr>
            <p:spPr bwMode="auto">
              <a:xfrm>
                <a:off x="1722" y="2694"/>
                <a:ext cx="38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400"/>
                  <a:t>主机</a:t>
                </a:r>
              </a:p>
            </p:txBody>
          </p:sp>
          <p:sp>
            <p:nvSpPr>
              <p:cNvPr id="25624" name="Rectangle 38"/>
              <p:cNvSpPr>
                <a:spLocks noChangeArrowheads="1"/>
              </p:cNvSpPr>
              <p:nvPr/>
            </p:nvSpPr>
            <p:spPr bwMode="auto">
              <a:xfrm>
                <a:off x="4305" y="2646"/>
                <a:ext cx="639" cy="1530"/>
              </a:xfrm>
              <a:prstGeom prst="rect">
                <a:avLst/>
              </a:prstGeom>
              <a:noFill/>
              <a:ln w="27051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5" name="Text Box 62"/>
              <p:cNvSpPr txBox="1">
                <a:spLocks noChangeArrowheads="1"/>
              </p:cNvSpPr>
              <p:nvPr/>
            </p:nvSpPr>
            <p:spPr bwMode="auto">
              <a:xfrm>
                <a:off x="4290" y="3031"/>
                <a:ext cx="624" cy="7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3200">
                    <a:latin typeface="Times New Roman" pitchFamily="18" charset="0"/>
                  </a:rPr>
                  <a:t>I/O</a:t>
                </a:r>
              </a:p>
              <a:p>
                <a:pPr algn="ctr">
                  <a:spcBef>
                    <a:spcPct val="5000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设备</a:t>
                </a:r>
              </a:p>
            </p:txBody>
          </p:sp>
          <p:sp>
            <p:nvSpPr>
              <p:cNvPr id="25626" name="Rectangle 78"/>
              <p:cNvSpPr>
                <a:spLocks noChangeArrowheads="1"/>
              </p:cNvSpPr>
              <p:nvPr/>
            </p:nvSpPr>
            <p:spPr bwMode="auto">
              <a:xfrm>
                <a:off x="2389" y="3606"/>
                <a:ext cx="1133" cy="384"/>
              </a:xfrm>
              <a:prstGeom prst="rect">
                <a:avLst/>
              </a:prstGeom>
              <a:noFill/>
              <a:ln w="27051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tIns="54000"/>
              <a:lstStyle/>
              <a:p>
                <a:pPr algn="ctr"/>
                <a:r>
                  <a:rPr lang="en-US" altLang="zh-CN" sz="2800">
                    <a:latin typeface="Times New Roman" pitchFamily="18" charset="0"/>
                  </a:rPr>
                  <a:t>CU</a:t>
                </a:r>
              </a:p>
            </p:txBody>
          </p:sp>
          <p:sp>
            <p:nvSpPr>
              <p:cNvPr id="25627" name="Freeform 80"/>
              <p:cNvSpPr>
                <a:spLocks/>
              </p:cNvSpPr>
              <p:nvPr/>
            </p:nvSpPr>
            <p:spPr bwMode="auto">
              <a:xfrm>
                <a:off x="2944" y="3460"/>
                <a:ext cx="1" cy="146"/>
              </a:xfrm>
              <a:custGeom>
                <a:avLst/>
                <a:gdLst>
                  <a:gd name="T0" fmla="*/ 0 w 1"/>
                  <a:gd name="T1" fmla="*/ 146 h 146"/>
                  <a:gd name="T2" fmla="*/ 0 w 1"/>
                  <a:gd name="T3" fmla="*/ 0 h 146"/>
                  <a:gd name="T4" fmla="*/ 0 60000 65536"/>
                  <a:gd name="T5" fmla="*/ 0 60000 65536"/>
                  <a:gd name="T6" fmla="*/ 0 w 1"/>
                  <a:gd name="T7" fmla="*/ 0 h 146"/>
                  <a:gd name="T8" fmla="*/ 1 w 1"/>
                  <a:gd name="T9" fmla="*/ 146 h 1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46">
                    <a:moveTo>
                      <a:pt x="0" y="146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28" name="Rectangle 24"/>
              <p:cNvSpPr>
                <a:spLocks noChangeArrowheads="1"/>
              </p:cNvSpPr>
              <p:nvPr/>
            </p:nvSpPr>
            <p:spPr bwMode="auto">
              <a:xfrm>
                <a:off x="1026" y="2838"/>
                <a:ext cx="640" cy="1247"/>
              </a:xfrm>
              <a:prstGeom prst="rect">
                <a:avLst/>
              </a:prstGeom>
              <a:noFill/>
              <a:ln w="27051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25629" name="Text Box 81"/>
              <p:cNvSpPr txBox="1">
                <a:spLocks noChangeArrowheads="1"/>
              </p:cNvSpPr>
              <p:nvPr/>
            </p:nvSpPr>
            <p:spPr bwMode="auto">
              <a:xfrm>
                <a:off x="1169" y="3081"/>
                <a:ext cx="341" cy="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800"/>
                  <a:t>主</a:t>
                </a:r>
              </a:p>
              <a:p>
                <a:pPr algn="ctr"/>
                <a:r>
                  <a:rPr lang="zh-CN" altLang="en-US" sz="2800"/>
                  <a:t>存</a:t>
                </a:r>
              </a:p>
            </p:txBody>
          </p:sp>
          <p:sp>
            <p:nvSpPr>
              <p:cNvPr id="25630" name="Freeform 88"/>
              <p:cNvSpPr>
                <a:spLocks/>
              </p:cNvSpPr>
              <p:nvPr/>
            </p:nvSpPr>
            <p:spPr bwMode="auto">
              <a:xfrm>
                <a:off x="3790" y="3889"/>
                <a:ext cx="514" cy="1"/>
              </a:xfrm>
              <a:custGeom>
                <a:avLst/>
                <a:gdLst>
                  <a:gd name="T0" fmla="*/ 0 w 514"/>
                  <a:gd name="T1" fmla="*/ 0 h 1"/>
                  <a:gd name="T2" fmla="*/ 514 w 514"/>
                  <a:gd name="T3" fmla="*/ 0 h 1"/>
                  <a:gd name="T4" fmla="*/ 0 60000 65536"/>
                  <a:gd name="T5" fmla="*/ 0 60000 65536"/>
                  <a:gd name="T6" fmla="*/ 0 w 514"/>
                  <a:gd name="T7" fmla="*/ 0 h 1"/>
                  <a:gd name="T8" fmla="*/ 514 w 51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14" h="1">
                    <a:moveTo>
                      <a:pt x="0" y="0"/>
                    </a:moveTo>
                    <a:lnTo>
                      <a:pt x="514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31" name="Freeform 98"/>
              <p:cNvSpPr>
                <a:spLocks/>
              </p:cNvSpPr>
              <p:nvPr/>
            </p:nvSpPr>
            <p:spPr bwMode="auto">
              <a:xfrm>
                <a:off x="1669" y="3803"/>
                <a:ext cx="527" cy="1"/>
              </a:xfrm>
              <a:custGeom>
                <a:avLst/>
                <a:gdLst>
                  <a:gd name="T0" fmla="*/ 527 w 527"/>
                  <a:gd name="T1" fmla="*/ 0 h 1"/>
                  <a:gd name="T2" fmla="*/ 0 w 527"/>
                  <a:gd name="T3" fmla="*/ 0 h 1"/>
                  <a:gd name="T4" fmla="*/ 0 60000 65536"/>
                  <a:gd name="T5" fmla="*/ 0 60000 65536"/>
                  <a:gd name="T6" fmla="*/ 0 w 527"/>
                  <a:gd name="T7" fmla="*/ 0 h 1"/>
                  <a:gd name="T8" fmla="*/ 527 w 52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27" h="1">
                    <a:moveTo>
                      <a:pt x="527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32" name="AutoShape 99"/>
              <p:cNvSpPr>
                <a:spLocks noChangeArrowheads="1"/>
              </p:cNvSpPr>
              <p:nvPr/>
            </p:nvSpPr>
            <p:spPr bwMode="auto">
              <a:xfrm>
                <a:off x="1686" y="3222"/>
                <a:ext cx="492" cy="144"/>
              </a:xfrm>
              <a:prstGeom prst="leftRightArrow">
                <a:avLst>
                  <a:gd name="adj1" fmla="val 50000"/>
                  <a:gd name="adj2" fmla="val 68333"/>
                </a:avLst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33" name="AutoShape 100"/>
              <p:cNvSpPr>
                <a:spLocks noChangeArrowheads="1"/>
              </p:cNvSpPr>
              <p:nvPr/>
            </p:nvSpPr>
            <p:spPr bwMode="auto">
              <a:xfrm>
                <a:off x="3810" y="3222"/>
                <a:ext cx="480" cy="144"/>
              </a:xfrm>
              <a:prstGeom prst="leftRightArrow">
                <a:avLst>
                  <a:gd name="adj1" fmla="val 50000"/>
                  <a:gd name="adj2" fmla="val 66667"/>
                </a:avLst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1" name="Line 20"/>
            <p:cNvSpPr>
              <a:spLocks noChangeShapeType="1"/>
            </p:cNvSpPr>
            <p:nvPr/>
          </p:nvSpPr>
          <p:spPr bwMode="auto">
            <a:xfrm flipH="1" flipV="1">
              <a:off x="4716016" y="5784305"/>
              <a:ext cx="792088" cy="2095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dash"/>
              <a:round/>
              <a:headEnd/>
              <a:tailEnd type="stealth" w="med" len="med"/>
            </a:ln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500"/>
                                        <p:tgtEl>
                                          <p:spTgt spid="2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utoUpdateAnimBg="0"/>
      <p:bldP spid="24582" grpId="0" autoUpdateAnimBg="0"/>
      <p:bldP spid="24586" grpId="0" animBg="1"/>
      <p:bldP spid="24587" grpId="0" animBg="1"/>
      <p:bldP spid="24588" grpId="0" autoUpdateAnimBg="0"/>
      <p:bldP spid="24589" grpId="0" animBg="1"/>
      <p:bldP spid="24590" grpId="0" autoUpdateAnimBg="0"/>
      <p:bldP spid="24592" grpId="0" autoUpdateAnimBg="0"/>
      <p:bldP spid="24594" grpId="0" animBg="1"/>
      <p:bldP spid="24595" grpId="0" autoUpdateAnimBg="0"/>
      <p:bldP spid="24644" grpId="0" autoUpdateAnimBg="0"/>
      <p:bldP spid="24682" grpId="0" animBg="1"/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003300" y="1052736"/>
            <a:ext cx="4787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dirty="0">
                <a:latin typeface="Times New Roman" pitchFamily="18" charset="0"/>
              </a:rPr>
              <a:t>1</a:t>
            </a:r>
            <a:r>
              <a:rPr lang="zh-CN" altLang="en-US" sz="3200" dirty="0"/>
              <a:t>.上机前的准备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552575" y="1729011"/>
            <a:ext cx="3171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sz="2800"/>
              <a:t> 建立数学模型     </a:t>
            </a:r>
          </a:p>
        </p:txBody>
      </p:sp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1981200" y="2967261"/>
            <a:ext cx="5383213" cy="838200"/>
            <a:chOff x="1248" y="1956"/>
            <a:chExt cx="3391" cy="528"/>
          </a:xfrm>
        </p:grpSpPr>
        <p:sp>
          <p:nvSpPr>
            <p:cNvPr id="26657" name="Line 8"/>
            <p:cNvSpPr>
              <a:spLocks noChangeShapeType="1"/>
            </p:cNvSpPr>
            <p:nvPr/>
          </p:nvSpPr>
          <p:spPr bwMode="auto">
            <a:xfrm>
              <a:off x="2270" y="2208"/>
              <a:ext cx="222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8" name="Line 9"/>
            <p:cNvSpPr>
              <a:spLocks noChangeShapeType="1"/>
            </p:cNvSpPr>
            <p:nvPr/>
          </p:nvSpPr>
          <p:spPr bwMode="auto">
            <a:xfrm>
              <a:off x="2798" y="2207"/>
              <a:ext cx="225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9" name="Line 10"/>
            <p:cNvSpPr>
              <a:spLocks noChangeShapeType="1"/>
            </p:cNvSpPr>
            <p:nvPr/>
          </p:nvSpPr>
          <p:spPr bwMode="auto">
            <a:xfrm>
              <a:off x="3326" y="2207"/>
              <a:ext cx="232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0" name="Line 11"/>
            <p:cNvSpPr>
              <a:spLocks noChangeShapeType="1"/>
            </p:cNvSpPr>
            <p:nvPr/>
          </p:nvSpPr>
          <p:spPr bwMode="auto">
            <a:xfrm>
              <a:off x="3841" y="2207"/>
              <a:ext cx="228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1" name="Rectangle 13"/>
            <p:cNvSpPr>
              <a:spLocks noChangeArrowheads="1"/>
            </p:cNvSpPr>
            <p:nvPr/>
          </p:nvSpPr>
          <p:spPr bwMode="auto">
            <a:xfrm>
              <a:off x="4170" y="2064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Symbol" pitchFamily="18" charset="2"/>
                </a:rPr>
                <a:t>-</a:t>
              </a:r>
              <a:endParaRPr lang="zh-CN" altLang="en-US" sz="2800"/>
            </a:p>
          </p:txBody>
        </p:sp>
        <p:sp>
          <p:nvSpPr>
            <p:cNvPr id="26662" name="Rectangle 14"/>
            <p:cNvSpPr>
              <a:spLocks noChangeArrowheads="1"/>
            </p:cNvSpPr>
            <p:nvPr/>
          </p:nvSpPr>
          <p:spPr bwMode="auto">
            <a:xfrm>
              <a:off x="3654" y="2064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Symbol" pitchFamily="18" charset="2"/>
                </a:rPr>
                <a:t>+</a:t>
              </a:r>
              <a:endParaRPr lang="zh-CN" altLang="en-US" sz="2800"/>
            </a:p>
          </p:txBody>
        </p:sp>
        <p:sp>
          <p:nvSpPr>
            <p:cNvPr id="26663" name="Rectangle 15"/>
            <p:cNvSpPr>
              <a:spLocks noChangeArrowheads="1"/>
            </p:cNvSpPr>
            <p:nvPr/>
          </p:nvSpPr>
          <p:spPr bwMode="auto">
            <a:xfrm>
              <a:off x="3114" y="2064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Symbol" pitchFamily="18" charset="2"/>
                </a:rPr>
                <a:t>-</a:t>
              </a:r>
              <a:endParaRPr lang="zh-CN" altLang="en-US" sz="2800"/>
            </a:p>
          </p:txBody>
        </p:sp>
        <p:sp>
          <p:nvSpPr>
            <p:cNvPr id="26664" name="Rectangle 16"/>
            <p:cNvSpPr>
              <a:spLocks noChangeArrowheads="1"/>
            </p:cNvSpPr>
            <p:nvPr/>
          </p:nvSpPr>
          <p:spPr bwMode="auto">
            <a:xfrm>
              <a:off x="2598" y="2064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Symbol" pitchFamily="18" charset="2"/>
                </a:rPr>
                <a:t>+</a:t>
              </a:r>
              <a:endParaRPr lang="zh-CN" altLang="en-US" sz="2800"/>
            </a:p>
          </p:txBody>
        </p:sp>
        <p:sp>
          <p:nvSpPr>
            <p:cNvPr id="26665" name="Rectangle 17"/>
            <p:cNvSpPr>
              <a:spLocks noChangeArrowheads="1"/>
            </p:cNvSpPr>
            <p:nvPr/>
          </p:nvSpPr>
          <p:spPr bwMode="auto">
            <a:xfrm>
              <a:off x="2070" y="2064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Symbol" pitchFamily="18" charset="2"/>
                </a:rPr>
                <a:t>-</a:t>
              </a:r>
              <a:endParaRPr lang="zh-CN" altLang="en-US" sz="2800"/>
            </a:p>
          </p:txBody>
        </p:sp>
        <p:sp>
          <p:nvSpPr>
            <p:cNvPr id="26666" name="Rectangle 18"/>
            <p:cNvSpPr>
              <a:spLocks noChangeArrowheads="1"/>
            </p:cNvSpPr>
            <p:nvPr/>
          </p:nvSpPr>
          <p:spPr bwMode="auto">
            <a:xfrm>
              <a:off x="1699" y="2064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Symbol" pitchFamily="18" charset="2"/>
                </a:rPr>
                <a:t>=</a:t>
              </a:r>
              <a:endParaRPr lang="zh-CN" altLang="en-US" sz="2800"/>
            </a:p>
          </p:txBody>
        </p:sp>
        <p:sp>
          <p:nvSpPr>
            <p:cNvPr id="26667" name="Rectangle 19"/>
            <p:cNvSpPr>
              <a:spLocks noChangeArrowheads="1"/>
            </p:cNvSpPr>
            <p:nvPr/>
          </p:nvSpPr>
          <p:spPr bwMode="auto">
            <a:xfrm>
              <a:off x="4026" y="2215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!</a:t>
              </a:r>
              <a:endParaRPr lang="zh-CN" altLang="en-US" sz="2800"/>
            </a:p>
          </p:txBody>
        </p:sp>
        <p:sp>
          <p:nvSpPr>
            <p:cNvPr id="26668" name="Rectangle 20"/>
            <p:cNvSpPr>
              <a:spLocks noChangeArrowheads="1"/>
            </p:cNvSpPr>
            <p:nvPr/>
          </p:nvSpPr>
          <p:spPr bwMode="auto">
            <a:xfrm>
              <a:off x="3923" y="1956"/>
              <a:ext cx="18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 baseline="30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6669" name="Rectangle 21"/>
            <p:cNvSpPr>
              <a:spLocks noChangeArrowheads="1"/>
            </p:cNvSpPr>
            <p:nvPr/>
          </p:nvSpPr>
          <p:spPr bwMode="auto">
            <a:xfrm>
              <a:off x="3492" y="2215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!</a:t>
              </a:r>
              <a:endParaRPr lang="zh-CN" altLang="en-US" sz="2800"/>
            </a:p>
          </p:txBody>
        </p:sp>
        <p:sp>
          <p:nvSpPr>
            <p:cNvPr id="26670" name="Rectangle 22"/>
            <p:cNvSpPr>
              <a:spLocks noChangeArrowheads="1"/>
            </p:cNvSpPr>
            <p:nvPr/>
          </p:nvSpPr>
          <p:spPr bwMode="auto">
            <a:xfrm>
              <a:off x="3408" y="1956"/>
              <a:ext cx="18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 baseline="30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6671" name="Rectangle 23"/>
            <p:cNvSpPr>
              <a:spLocks noChangeArrowheads="1"/>
            </p:cNvSpPr>
            <p:nvPr/>
          </p:nvSpPr>
          <p:spPr bwMode="auto">
            <a:xfrm>
              <a:off x="2981" y="2215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!</a:t>
              </a:r>
              <a:endParaRPr lang="zh-CN" altLang="en-US" sz="2800"/>
            </a:p>
          </p:txBody>
        </p:sp>
        <p:sp>
          <p:nvSpPr>
            <p:cNvPr id="26672" name="Rectangle 24"/>
            <p:cNvSpPr>
              <a:spLocks noChangeArrowheads="1"/>
            </p:cNvSpPr>
            <p:nvPr/>
          </p:nvSpPr>
          <p:spPr bwMode="auto">
            <a:xfrm>
              <a:off x="2880" y="1956"/>
              <a:ext cx="18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 baseline="30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6673" name="Rectangle 25"/>
            <p:cNvSpPr>
              <a:spLocks noChangeArrowheads="1"/>
            </p:cNvSpPr>
            <p:nvPr/>
          </p:nvSpPr>
          <p:spPr bwMode="auto">
            <a:xfrm>
              <a:off x="2449" y="2215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!</a:t>
              </a:r>
              <a:endParaRPr lang="zh-CN" altLang="en-US" sz="2800"/>
            </a:p>
          </p:txBody>
        </p:sp>
        <p:sp>
          <p:nvSpPr>
            <p:cNvPr id="26674" name="Rectangle 26"/>
            <p:cNvSpPr>
              <a:spLocks noChangeArrowheads="1"/>
            </p:cNvSpPr>
            <p:nvPr/>
          </p:nvSpPr>
          <p:spPr bwMode="auto">
            <a:xfrm>
              <a:off x="2352" y="1956"/>
              <a:ext cx="18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 baseline="30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6675" name="Rectangle 27"/>
            <p:cNvSpPr>
              <a:spLocks noChangeArrowheads="1"/>
            </p:cNvSpPr>
            <p:nvPr/>
          </p:nvSpPr>
          <p:spPr bwMode="auto">
            <a:xfrm>
              <a:off x="1901" y="2064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i="1">
                  <a:latin typeface="Times New Roman" pitchFamily="18" charset="0"/>
                </a:rPr>
                <a:t>x</a:t>
              </a:r>
              <a:endParaRPr lang="en-US" altLang="zh-CN" sz="2800"/>
            </a:p>
          </p:txBody>
        </p:sp>
        <p:sp>
          <p:nvSpPr>
            <p:cNvPr id="26676" name="Rectangle 28"/>
            <p:cNvSpPr>
              <a:spLocks noChangeArrowheads="1"/>
            </p:cNvSpPr>
            <p:nvPr/>
          </p:nvSpPr>
          <p:spPr bwMode="auto">
            <a:xfrm>
              <a:off x="1554" y="2064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i="1">
                  <a:latin typeface="Times New Roman" pitchFamily="18" charset="0"/>
                </a:rPr>
                <a:t>x</a:t>
              </a:r>
              <a:endParaRPr lang="en-US" altLang="zh-CN" sz="2800"/>
            </a:p>
          </p:txBody>
        </p:sp>
        <p:sp>
          <p:nvSpPr>
            <p:cNvPr id="26677" name="Rectangle 29"/>
            <p:cNvSpPr>
              <a:spLocks noChangeArrowheads="1"/>
            </p:cNvSpPr>
            <p:nvPr/>
          </p:nvSpPr>
          <p:spPr bwMode="auto">
            <a:xfrm>
              <a:off x="3911" y="2208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9</a:t>
              </a:r>
              <a:endParaRPr lang="zh-CN" altLang="en-US" sz="2800"/>
            </a:p>
          </p:txBody>
        </p:sp>
        <p:sp>
          <p:nvSpPr>
            <p:cNvPr id="26678" name="Rectangle 30"/>
            <p:cNvSpPr>
              <a:spLocks noChangeArrowheads="1"/>
            </p:cNvSpPr>
            <p:nvPr/>
          </p:nvSpPr>
          <p:spPr bwMode="auto">
            <a:xfrm>
              <a:off x="3397" y="2208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7</a:t>
              </a:r>
              <a:endParaRPr lang="zh-CN" altLang="en-US" sz="2800"/>
            </a:p>
          </p:txBody>
        </p:sp>
        <p:sp>
          <p:nvSpPr>
            <p:cNvPr id="26679" name="Rectangle 31"/>
            <p:cNvSpPr>
              <a:spLocks noChangeArrowheads="1"/>
            </p:cNvSpPr>
            <p:nvPr/>
          </p:nvSpPr>
          <p:spPr bwMode="auto">
            <a:xfrm>
              <a:off x="2868" y="2208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5</a:t>
              </a:r>
              <a:endParaRPr lang="zh-CN" altLang="en-US" sz="2800"/>
            </a:p>
          </p:txBody>
        </p:sp>
        <p:sp>
          <p:nvSpPr>
            <p:cNvPr id="26680" name="Rectangle 32"/>
            <p:cNvSpPr>
              <a:spLocks noChangeArrowheads="1"/>
            </p:cNvSpPr>
            <p:nvPr/>
          </p:nvSpPr>
          <p:spPr bwMode="auto">
            <a:xfrm>
              <a:off x="2340" y="2208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3</a:t>
              </a:r>
              <a:endParaRPr lang="zh-CN" altLang="en-US" sz="2800"/>
            </a:p>
          </p:txBody>
        </p:sp>
        <p:sp>
          <p:nvSpPr>
            <p:cNvPr id="26681" name="Rectangle 33"/>
            <p:cNvSpPr>
              <a:spLocks noChangeArrowheads="1"/>
            </p:cNvSpPr>
            <p:nvPr/>
          </p:nvSpPr>
          <p:spPr bwMode="auto">
            <a:xfrm>
              <a:off x="1248" y="2064"/>
              <a:ext cx="27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sin</a:t>
              </a:r>
              <a:endParaRPr lang="en-US" altLang="zh-CN" sz="2800"/>
            </a:p>
          </p:txBody>
        </p:sp>
        <p:sp>
          <p:nvSpPr>
            <p:cNvPr id="26682" name="Text Box 39"/>
            <p:cNvSpPr txBox="1">
              <a:spLocks noChangeArrowheads="1"/>
            </p:cNvSpPr>
            <p:nvPr/>
          </p:nvSpPr>
          <p:spPr bwMode="auto">
            <a:xfrm>
              <a:off x="4299" y="1989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…</a:t>
              </a:r>
              <a:endParaRPr lang="zh-CN" altLang="en-US" sz="2800"/>
            </a:p>
          </p:txBody>
        </p:sp>
      </p:grpSp>
      <p:sp>
        <p:nvSpPr>
          <p:cNvPr id="35920" name="Text Box 80"/>
          <p:cNvSpPr txBox="1">
            <a:spLocks noChangeArrowheads="1"/>
          </p:cNvSpPr>
          <p:nvPr/>
        </p:nvSpPr>
        <p:spPr bwMode="auto">
          <a:xfrm>
            <a:off x="1552575" y="4592861"/>
            <a:ext cx="2619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sz="2800" dirty="0"/>
              <a:t> 编制解题程序</a:t>
            </a:r>
          </a:p>
        </p:txBody>
      </p:sp>
      <p:sp>
        <p:nvSpPr>
          <p:cNvPr id="35923" name="Text Box 83"/>
          <p:cNvSpPr txBox="1">
            <a:spLocks noChangeArrowheads="1"/>
          </p:cNvSpPr>
          <p:nvPr/>
        </p:nvSpPr>
        <p:spPr bwMode="auto">
          <a:xfrm>
            <a:off x="1552575" y="2459261"/>
            <a:ext cx="3476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sz="2800" dirty="0"/>
              <a:t> 确定计算方法</a:t>
            </a:r>
          </a:p>
        </p:txBody>
      </p:sp>
      <p:sp>
        <p:nvSpPr>
          <p:cNvPr id="35924" name="Text Box 84"/>
          <p:cNvSpPr txBox="1">
            <a:spLocks noChangeArrowheads="1"/>
          </p:cNvSpPr>
          <p:nvPr/>
        </p:nvSpPr>
        <p:spPr bwMode="auto">
          <a:xfrm>
            <a:off x="1905000" y="5134199"/>
            <a:ext cx="518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/>
              <a:t>程序 </a:t>
            </a:r>
            <a:r>
              <a:rPr lang="en-US" altLang="zh-CN" sz="2400" dirty="0">
                <a:latin typeface="Times New Roman" pitchFamily="18" charset="0"/>
              </a:rPr>
              <a:t>——</a:t>
            </a:r>
            <a:r>
              <a:rPr lang="en-US" altLang="zh-CN" sz="2400" dirty="0"/>
              <a:t> </a:t>
            </a:r>
            <a:r>
              <a:rPr lang="zh-CN" altLang="en-US" sz="2400" dirty="0"/>
              <a:t>运算的 </a:t>
            </a:r>
            <a:r>
              <a:rPr lang="zh-CN" altLang="en-US" sz="2400" dirty="0">
                <a:solidFill>
                  <a:schemeClr val="folHlink"/>
                </a:solidFill>
              </a:rPr>
              <a:t>全部步骤</a:t>
            </a:r>
          </a:p>
        </p:txBody>
      </p:sp>
      <p:grpSp>
        <p:nvGrpSpPr>
          <p:cNvPr id="3" name="Group 101"/>
          <p:cNvGrpSpPr>
            <a:grpSpLocks/>
          </p:cNvGrpSpPr>
          <p:nvPr/>
        </p:nvGrpSpPr>
        <p:grpSpPr bwMode="auto">
          <a:xfrm>
            <a:off x="2019300" y="3707036"/>
            <a:ext cx="5829300" cy="869950"/>
            <a:chOff x="1272" y="2422"/>
            <a:chExt cx="3672" cy="548"/>
          </a:xfrm>
        </p:grpSpPr>
        <p:sp>
          <p:nvSpPr>
            <p:cNvPr id="26637" name="Text Box 89"/>
            <p:cNvSpPr txBox="1">
              <a:spLocks noChangeArrowheads="1"/>
            </p:cNvSpPr>
            <p:nvPr/>
          </p:nvSpPr>
          <p:spPr bwMode="auto">
            <a:xfrm>
              <a:off x="3386" y="2520"/>
              <a:ext cx="15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</a:rPr>
                <a:t>0, 1, 2,</a:t>
              </a:r>
              <a:endParaRPr lang="zh-CN" altLang="en-US" sz="2400"/>
            </a:p>
          </p:txBody>
        </p:sp>
        <p:sp>
          <p:nvSpPr>
            <p:cNvPr id="26638" name="Freeform 46"/>
            <p:cNvSpPr>
              <a:spLocks/>
            </p:cNvSpPr>
            <p:nvPr/>
          </p:nvSpPr>
          <p:spPr bwMode="auto">
            <a:xfrm>
              <a:off x="1894" y="2700"/>
              <a:ext cx="186" cy="1"/>
            </a:xfrm>
            <a:custGeom>
              <a:avLst/>
              <a:gdLst>
                <a:gd name="T0" fmla="*/ 0 w 186"/>
                <a:gd name="T1" fmla="*/ 0 h 1"/>
                <a:gd name="T2" fmla="*/ 186 w 186"/>
                <a:gd name="T3" fmla="*/ 0 h 1"/>
                <a:gd name="T4" fmla="*/ 0 60000 65536"/>
                <a:gd name="T5" fmla="*/ 0 60000 65536"/>
                <a:gd name="T6" fmla="*/ 0 w 186"/>
                <a:gd name="T7" fmla="*/ 0 h 1"/>
                <a:gd name="T8" fmla="*/ 186 w 18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6" h="1">
                  <a:moveTo>
                    <a:pt x="0" y="0"/>
                  </a:moveTo>
                  <a:lnTo>
                    <a:pt x="186" y="0"/>
                  </a:lnTo>
                </a:path>
              </a:pathLst>
            </a:cu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9" name="Freeform 47"/>
            <p:cNvSpPr>
              <a:spLocks/>
            </p:cNvSpPr>
            <p:nvPr/>
          </p:nvSpPr>
          <p:spPr bwMode="auto">
            <a:xfrm>
              <a:off x="2602" y="2697"/>
              <a:ext cx="237" cy="3"/>
            </a:xfrm>
            <a:custGeom>
              <a:avLst/>
              <a:gdLst>
                <a:gd name="T0" fmla="*/ 0 w 237"/>
                <a:gd name="T1" fmla="*/ 3 h 3"/>
                <a:gd name="T2" fmla="*/ 237 w 237"/>
                <a:gd name="T3" fmla="*/ 0 h 3"/>
                <a:gd name="T4" fmla="*/ 0 60000 65536"/>
                <a:gd name="T5" fmla="*/ 0 60000 65536"/>
                <a:gd name="T6" fmla="*/ 0 w 237"/>
                <a:gd name="T7" fmla="*/ 0 h 3"/>
                <a:gd name="T8" fmla="*/ 237 w 237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7" h="3">
                  <a:moveTo>
                    <a:pt x="0" y="3"/>
                  </a:moveTo>
                  <a:lnTo>
                    <a:pt x="237" y="0"/>
                  </a:lnTo>
                </a:path>
              </a:pathLst>
            </a:cu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0" name="Rectangle 48"/>
            <p:cNvSpPr>
              <a:spLocks noChangeArrowheads="1"/>
            </p:cNvSpPr>
            <p:nvPr/>
          </p:nvSpPr>
          <p:spPr bwMode="auto">
            <a:xfrm>
              <a:off x="4368" y="2520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)</a:t>
              </a:r>
              <a:endParaRPr lang="zh-CN" altLang="en-US" sz="2800"/>
            </a:p>
          </p:txBody>
        </p:sp>
        <p:sp>
          <p:nvSpPr>
            <p:cNvPr id="26641" name="Rectangle 52"/>
            <p:cNvSpPr>
              <a:spLocks noChangeArrowheads="1"/>
            </p:cNvSpPr>
            <p:nvPr/>
          </p:nvSpPr>
          <p:spPr bwMode="auto">
            <a:xfrm>
              <a:off x="2952" y="2520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(</a:t>
              </a:r>
              <a:endParaRPr lang="zh-CN" altLang="en-US" sz="2800"/>
            </a:p>
          </p:txBody>
        </p:sp>
        <p:sp>
          <p:nvSpPr>
            <p:cNvPr id="26642" name="Rectangle 53"/>
            <p:cNvSpPr>
              <a:spLocks noChangeArrowheads="1"/>
            </p:cNvSpPr>
            <p:nvPr/>
          </p:nvSpPr>
          <p:spPr bwMode="auto">
            <a:xfrm>
              <a:off x="2856" y="2520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)</a:t>
              </a:r>
              <a:endParaRPr lang="zh-CN" altLang="en-US" sz="2800"/>
            </a:p>
          </p:txBody>
        </p:sp>
        <p:sp>
          <p:nvSpPr>
            <p:cNvPr id="26643" name="Rectangle 54"/>
            <p:cNvSpPr>
              <a:spLocks noChangeArrowheads="1"/>
            </p:cNvSpPr>
            <p:nvPr/>
          </p:nvSpPr>
          <p:spPr bwMode="auto">
            <a:xfrm>
              <a:off x="2118" y="2520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(</a:t>
              </a:r>
              <a:endParaRPr lang="zh-CN" altLang="en-US" sz="2800"/>
            </a:p>
          </p:txBody>
        </p:sp>
        <p:sp>
          <p:nvSpPr>
            <p:cNvPr id="26644" name="Rectangle 55"/>
            <p:cNvSpPr>
              <a:spLocks noChangeArrowheads="1"/>
            </p:cNvSpPr>
            <p:nvPr/>
          </p:nvSpPr>
          <p:spPr bwMode="auto">
            <a:xfrm>
              <a:off x="1927" y="2701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2</a:t>
              </a:r>
              <a:endParaRPr lang="zh-CN" altLang="en-US" sz="2800"/>
            </a:p>
          </p:txBody>
        </p:sp>
        <p:sp>
          <p:nvSpPr>
            <p:cNvPr id="26645" name="Rectangle 56"/>
            <p:cNvSpPr>
              <a:spLocks noChangeArrowheads="1"/>
            </p:cNvSpPr>
            <p:nvPr/>
          </p:nvSpPr>
          <p:spPr bwMode="auto">
            <a:xfrm>
              <a:off x="1927" y="2422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1</a:t>
              </a:r>
              <a:endParaRPr lang="zh-CN" altLang="en-US" sz="2800"/>
            </a:p>
          </p:txBody>
        </p:sp>
        <p:sp>
          <p:nvSpPr>
            <p:cNvPr id="26646" name="Rectangle 62"/>
            <p:cNvSpPr>
              <a:spLocks noChangeArrowheads="1"/>
            </p:cNvSpPr>
            <p:nvPr/>
          </p:nvSpPr>
          <p:spPr bwMode="auto">
            <a:xfrm>
              <a:off x="3090" y="2520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i="1">
                  <a:latin typeface="Times New Roman" pitchFamily="18" charset="0"/>
                </a:rPr>
                <a:t>n</a:t>
              </a:r>
              <a:endParaRPr lang="en-US" altLang="zh-CN" sz="2800"/>
            </a:p>
          </p:txBody>
        </p:sp>
        <p:sp>
          <p:nvSpPr>
            <p:cNvPr id="26647" name="Rectangle 63"/>
            <p:cNvSpPr>
              <a:spLocks noChangeArrowheads="1"/>
            </p:cNvSpPr>
            <p:nvPr/>
          </p:nvSpPr>
          <p:spPr bwMode="auto">
            <a:xfrm>
              <a:off x="2649" y="2647"/>
              <a:ext cx="18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800" i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6648" name="Rectangle 64"/>
            <p:cNvSpPr>
              <a:spLocks noChangeArrowheads="1"/>
            </p:cNvSpPr>
            <p:nvPr/>
          </p:nvSpPr>
          <p:spPr bwMode="auto">
            <a:xfrm>
              <a:off x="2612" y="2429"/>
              <a:ext cx="16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i="1">
                  <a:latin typeface="Times New Roman" pitchFamily="18" charset="0"/>
                </a:rPr>
                <a:t> x</a:t>
              </a:r>
              <a:endParaRPr lang="en-US" altLang="zh-CN" sz="2800"/>
            </a:p>
          </p:txBody>
        </p:sp>
        <p:sp>
          <p:nvSpPr>
            <p:cNvPr id="26649" name="Rectangle 65"/>
            <p:cNvSpPr>
              <a:spLocks noChangeArrowheads="1"/>
            </p:cNvSpPr>
            <p:nvPr/>
          </p:nvSpPr>
          <p:spPr bwMode="auto">
            <a:xfrm>
              <a:off x="2238" y="2520"/>
              <a:ext cx="18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800" i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6650" name="Rectangle 66"/>
            <p:cNvSpPr>
              <a:spLocks noChangeArrowheads="1"/>
            </p:cNvSpPr>
            <p:nvPr/>
          </p:nvSpPr>
          <p:spPr bwMode="auto">
            <a:xfrm>
              <a:off x="1492" y="2535"/>
              <a:ext cx="12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3200" i="1">
                  <a:latin typeface="Times New Roman" pitchFamily="18" charset="0"/>
                </a:rPr>
                <a:t>x</a:t>
              </a:r>
              <a:endParaRPr lang="en-US" altLang="zh-CN" sz="2800"/>
            </a:p>
          </p:txBody>
        </p:sp>
        <p:sp>
          <p:nvSpPr>
            <p:cNvPr id="26651" name="Rectangle 71"/>
            <p:cNvSpPr>
              <a:spLocks noChangeArrowheads="1"/>
            </p:cNvSpPr>
            <p:nvPr/>
          </p:nvSpPr>
          <p:spPr bwMode="auto">
            <a:xfrm>
              <a:off x="3276" y="2520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Symbol" pitchFamily="18" charset="2"/>
                </a:rPr>
                <a:t>=</a:t>
              </a:r>
              <a:endParaRPr lang="zh-CN" altLang="en-US" sz="2800"/>
            </a:p>
          </p:txBody>
        </p:sp>
        <p:sp>
          <p:nvSpPr>
            <p:cNvPr id="26652" name="Rectangle 72"/>
            <p:cNvSpPr>
              <a:spLocks noChangeArrowheads="1"/>
            </p:cNvSpPr>
            <p:nvPr/>
          </p:nvSpPr>
          <p:spPr bwMode="auto">
            <a:xfrm>
              <a:off x="2439" y="2536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Symbol" pitchFamily="18" charset="2"/>
                </a:rPr>
                <a:t>+</a:t>
              </a:r>
              <a:endParaRPr lang="zh-CN" altLang="en-US" sz="2800"/>
            </a:p>
          </p:txBody>
        </p:sp>
        <p:sp>
          <p:nvSpPr>
            <p:cNvPr id="26653" name="Rectangle 73"/>
            <p:cNvSpPr>
              <a:spLocks noChangeArrowheads="1"/>
            </p:cNvSpPr>
            <p:nvPr/>
          </p:nvSpPr>
          <p:spPr bwMode="auto">
            <a:xfrm>
              <a:off x="1693" y="254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Symbol" pitchFamily="18" charset="2"/>
                </a:rPr>
                <a:t>=</a:t>
              </a:r>
              <a:endParaRPr lang="zh-CN" altLang="en-US" sz="2800"/>
            </a:p>
          </p:txBody>
        </p:sp>
        <p:sp>
          <p:nvSpPr>
            <p:cNvPr id="26654" name="Text Box 76"/>
            <p:cNvSpPr txBox="1">
              <a:spLocks noChangeArrowheads="1"/>
            </p:cNvSpPr>
            <p:nvPr/>
          </p:nvSpPr>
          <p:spPr bwMode="auto">
            <a:xfrm>
              <a:off x="1272" y="2551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/>
                <a:t>√</a:t>
              </a:r>
            </a:p>
          </p:txBody>
        </p:sp>
        <p:sp>
          <p:nvSpPr>
            <p:cNvPr id="26655" name="Line 77"/>
            <p:cNvSpPr>
              <a:spLocks noChangeShapeType="1"/>
            </p:cNvSpPr>
            <p:nvPr/>
          </p:nvSpPr>
          <p:spPr bwMode="auto">
            <a:xfrm>
              <a:off x="1496" y="264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6" name="Text Box 82"/>
            <p:cNvSpPr txBox="1">
              <a:spLocks noChangeArrowheads="1"/>
            </p:cNvSpPr>
            <p:nvPr/>
          </p:nvSpPr>
          <p:spPr bwMode="auto">
            <a:xfrm>
              <a:off x="4032" y="2448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…</a:t>
              </a:r>
              <a:endParaRPr lang="zh-CN" altLang="en-US" sz="2800"/>
            </a:p>
          </p:txBody>
        </p:sp>
      </p:grpSp>
      <p:sp>
        <p:nvSpPr>
          <p:cNvPr id="35934" name="Text Box 94"/>
          <p:cNvSpPr txBox="1">
            <a:spLocks noChangeArrowheads="1"/>
          </p:cNvSpPr>
          <p:nvPr/>
        </p:nvSpPr>
        <p:spPr bwMode="auto">
          <a:xfrm>
            <a:off x="1905000" y="5591399"/>
            <a:ext cx="3532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/>
              <a:t>指令 </a:t>
            </a:r>
            <a:r>
              <a:rPr lang="en-US" altLang="zh-CN" sz="2400" dirty="0">
                <a:latin typeface="Times New Roman" pitchFamily="18" charset="0"/>
              </a:rPr>
              <a:t>——</a:t>
            </a:r>
            <a:r>
              <a:rPr lang="en-US" altLang="zh-CN" sz="2400" dirty="0"/>
              <a:t> </a:t>
            </a:r>
            <a:r>
              <a:rPr lang="zh-CN" altLang="en-US" sz="2400" dirty="0"/>
              <a:t>每 </a:t>
            </a:r>
            <a:r>
              <a:rPr lang="zh-CN" altLang="en-US" sz="2400" dirty="0">
                <a:solidFill>
                  <a:schemeClr val="folHlink"/>
                </a:solidFill>
              </a:rPr>
              <a:t>一个步骤</a:t>
            </a:r>
          </a:p>
        </p:txBody>
      </p:sp>
      <p:sp>
        <p:nvSpPr>
          <p:cNvPr id="35936" name="Rectangle 9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26635" name="Text Box 97"/>
          <p:cNvSpPr txBox="1">
            <a:spLocks noChangeArrowheads="1"/>
          </p:cNvSpPr>
          <p:nvPr/>
        </p:nvSpPr>
        <p:spPr bwMode="auto">
          <a:xfrm>
            <a:off x="457200" y="265113"/>
            <a:ext cx="6553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dirty="0" smtClean="0">
                <a:latin typeface="Times New Roman" pitchFamily="18" charset="0"/>
              </a:rPr>
              <a:t>四 、</a:t>
            </a:r>
            <a:r>
              <a:rPr lang="zh-CN" altLang="en-US" sz="3600" dirty="0">
                <a:latin typeface="Times New Roman" pitchFamily="18" charset="0"/>
              </a:rPr>
              <a:t>计算机的工作步骤</a:t>
            </a:r>
          </a:p>
        </p:txBody>
      </p:sp>
      <p:sp>
        <p:nvSpPr>
          <p:cNvPr id="26636" name="AutoShape 10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BB465-4E91-4563-92B4-29749C38EF0F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1115616" y="6140673"/>
            <a:ext cx="4787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</a:rPr>
              <a:t>2</a:t>
            </a:r>
            <a:r>
              <a:rPr lang="zh-CN" altLang="en-US" sz="3200" dirty="0" smtClean="0"/>
              <a:t>.计算机的解题过程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utoUpdateAnimBg="0"/>
      <p:bldP spid="35845" grpId="0" autoUpdateAnimBg="0"/>
      <p:bldP spid="35920" grpId="0" autoUpdateAnimBg="0"/>
      <p:bldP spid="35923" grpId="0" autoUpdateAnimBg="0"/>
      <p:bldP spid="35924" grpId="0" autoUpdateAnimBg="0"/>
      <p:bldP spid="35934" grpId="0" autoUpdateAnimBg="0"/>
      <p:bldP spid="6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7"/>
          <p:cNvSpPr txBox="1">
            <a:spLocks noChangeArrowheads="1"/>
          </p:cNvSpPr>
          <p:nvPr/>
        </p:nvSpPr>
        <p:spPr bwMode="auto">
          <a:xfrm>
            <a:off x="457200" y="116632"/>
            <a:ext cx="8291264" cy="241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Times New Roman" pitchFamily="18" charset="0"/>
              </a:rPr>
              <a:t>例如：计算机</a:t>
            </a:r>
            <a:r>
              <a:rPr lang="en-US" altLang="zh-CN" sz="3600" dirty="0" err="1" smtClean="0">
                <a:latin typeface="Times New Roman" pitchFamily="18" charset="0"/>
              </a:rPr>
              <a:t>a+b</a:t>
            </a:r>
            <a:r>
              <a:rPr lang="en-US" altLang="zh-CN" sz="3600" dirty="0" smtClean="0">
                <a:latin typeface="Times New Roman" pitchFamily="18" charset="0"/>
              </a:rPr>
              <a:t>-c=?</a:t>
            </a:r>
          </a:p>
          <a:p>
            <a:r>
              <a:rPr lang="en-US" altLang="zh-CN" sz="3600" dirty="0" smtClean="0">
                <a:latin typeface="Times New Roman" pitchFamily="18" charset="0"/>
              </a:rPr>
              <a:t>         a</a:t>
            </a:r>
            <a:r>
              <a:rPr lang="zh-CN" altLang="en-US" sz="3600" dirty="0" smtClean="0">
                <a:latin typeface="Times New Roman" pitchFamily="18" charset="0"/>
              </a:rPr>
              <a:t>、</a:t>
            </a:r>
            <a:r>
              <a:rPr lang="en-US" altLang="zh-CN" sz="3600" dirty="0" smtClean="0">
                <a:latin typeface="Times New Roman" pitchFamily="18" charset="0"/>
              </a:rPr>
              <a:t>b</a:t>
            </a:r>
            <a:r>
              <a:rPr lang="zh-CN" altLang="en-US" sz="3600" dirty="0" smtClean="0">
                <a:latin typeface="Times New Roman" pitchFamily="18" charset="0"/>
              </a:rPr>
              <a:t>、</a:t>
            </a:r>
            <a:r>
              <a:rPr lang="en-US" altLang="zh-CN" sz="3600" dirty="0" smtClean="0">
                <a:latin typeface="Times New Roman" pitchFamily="18" charset="0"/>
              </a:rPr>
              <a:t>c</a:t>
            </a:r>
            <a:r>
              <a:rPr lang="zh-CN" altLang="en-US" sz="3600" dirty="0" smtClean="0">
                <a:latin typeface="Times New Roman" pitchFamily="18" charset="0"/>
              </a:rPr>
              <a:t>为三个已知数，分别存放在主存的</a:t>
            </a:r>
            <a:r>
              <a:rPr lang="en-US" altLang="zh-CN" sz="3600" dirty="0" smtClean="0">
                <a:latin typeface="Times New Roman" pitchFamily="18" charset="0"/>
              </a:rPr>
              <a:t>5-7</a:t>
            </a:r>
            <a:r>
              <a:rPr lang="zh-CN" altLang="en-US" sz="3600" dirty="0" smtClean="0">
                <a:latin typeface="Times New Roman" pitchFamily="18" charset="0"/>
              </a:rPr>
              <a:t>号单元中；要求，结果存放在</a:t>
            </a:r>
            <a:r>
              <a:rPr lang="en-US" altLang="zh-CN" sz="3600" dirty="0" smtClean="0">
                <a:latin typeface="Times New Roman" pitchFamily="18" charset="0"/>
              </a:rPr>
              <a:t>8</a:t>
            </a:r>
            <a:r>
              <a:rPr lang="zh-CN" altLang="en-US" sz="3600" dirty="0" smtClean="0">
                <a:latin typeface="Times New Roman" pitchFamily="18" charset="0"/>
              </a:rPr>
              <a:t>号单元中。</a:t>
            </a:r>
            <a:r>
              <a:rPr lang="en-US" altLang="zh-CN" sz="3600" dirty="0" smtClean="0">
                <a:latin typeface="Times New Roman" pitchFamily="18" charset="0"/>
              </a:rPr>
              <a:t>             </a:t>
            </a:r>
            <a:endParaRPr lang="zh-CN" altLang="en-US" sz="3600" dirty="0">
              <a:latin typeface="Times New Roman" pitchFamily="18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6084168" y="2708920"/>
          <a:ext cx="182386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bg2"/>
                          </a:solidFill>
                        </a:rPr>
                        <a:t>   </a:t>
                      </a:r>
                      <a:r>
                        <a:rPr lang="zh-CN" altLang="en-US" sz="2400" b="1" dirty="0" smtClean="0">
                          <a:solidFill>
                            <a:schemeClr val="bg2"/>
                          </a:solidFill>
                        </a:rPr>
                        <a:t>取数</a:t>
                      </a: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</a:rPr>
                        <a:t>005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/>
                        <a:t>加法</a:t>
                      </a:r>
                      <a:r>
                        <a:rPr lang="en-US" altLang="zh-CN" sz="2400" b="1" dirty="0" smtClean="0"/>
                        <a:t>006</a:t>
                      </a:r>
                      <a:endParaRPr lang="zh-CN" altLang="en-US" sz="2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   </a:t>
                      </a:r>
                      <a:r>
                        <a:rPr lang="zh-CN" altLang="en-US" sz="2400" b="1" dirty="0" smtClean="0"/>
                        <a:t>减法</a:t>
                      </a:r>
                      <a:r>
                        <a:rPr lang="en-US" altLang="zh-CN" sz="2400" b="1" dirty="0" smtClean="0"/>
                        <a:t>007</a:t>
                      </a:r>
                      <a:endParaRPr lang="zh-CN" altLang="en-US" sz="2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   </a:t>
                      </a:r>
                      <a:r>
                        <a:rPr lang="zh-CN" altLang="en-US" sz="2400" b="1" dirty="0" smtClean="0"/>
                        <a:t>存数</a:t>
                      </a:r>
                      <a:r>
                        <a:rPr lang="en-US" altLang="zh-CN" sz="2400" b="1" dirty="0" smtClean="0"/>
                        <a:t>008</a:t>
                      </a:r>
                      <a:endParaRPr lang="zh-CN" altLang="en-US" sz="2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/>
                        <a:t>      停机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          </a:t>
                      </a:r>
                      <a:r>
                        <a:rPr lang="en-US" altLang="zh-CN" sz="2400" b="1" dirty="0" smtClean="0"/>
                        <a:t>a</a:t>
                      </a:r>
                      <a:endParaRPr lang="zh-CN" altLang="en-US" sz="2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             </a:t>
                      </a:r>
                      <a:r>
                        <a:rPr lang="en-US" altLang="zh-CN" sz="2400" b="1" dirty="0" smtClean="0"/>
                        <a:t>b</a:t>
                      </a:r>
                      <a:endParaRPr lang="zh-CN" altLang="en-US" sz="2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          c</a:t>
                      </a:r>
                      <a:endParaRPr lang="zh-CN" altLang="en-US" sz="2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6012160" y="2129482"/>
            <a:ext cx="1944216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主存储器</a:t>
            </a:r>
            <a:endParaRPr lang="zh-CN" altLang="en-US" sz="3200" dirty="0"/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4932040" y="2708920"/>
            <a:ext cx="1152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00000</a:t>
            </a:r>
            <a:endParaRPr lang="zh-CN" altLang="en-US" sz="2400" dirty="0"/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4932040" y="4941168"/>
            <a:ext cx="1152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00005</a:t>
            </a:r>
            <a:endParaRPr lang="zh-CN" altLang="en-US" sz="2400" dirty="0"/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4932040" y="5343599"/>
            <a:ext cx="1152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00006</a:t>
            </a:r>
            <a:endParaRPr lang="zh-CN" altLang="en-US" sz="2400" dirty="0"/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4932040" y="5847655"/>
            <a:ext cx="1152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00007</a:t>
            </a:r>
            <a:endParaRPr lang="zh-CN" altLang="en-US" sz="2400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4932040" y="3602633"/>
            <a:ext cx="1152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00002</a:t>
            </a:r>
            <a:endParaRPr lang="zh-CN" altLang="en-US" sz="2400" dirty="0"/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4932040" y="4047455"/>
            <a:ext cx="1152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00003</a:t>
            </a:r>
            <a:endParaRPr lang="zh-CN" altLang="en-US" sz="2400" dirty="0"/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4932040" y="4509120"/>
            <a:ext cx="1152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00004</a:t>
            </a:r>
            <a:endParaRPr lang="zh-CN" altLang="en-US" sz="2400" dirty="0"/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4932040" y="3183359"/>
            <a:ext cx="1152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00001</a:t>
            </a:r>
            <a:endParaRPr lang="zh-CN" altLang="en-US" sz="2400" dirty="0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4932040" y="6279703"/>
            <a:ext cx="1152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00008</a:t>
            </a:r>
            <a:endParaRPr lang="zh-CN" altLang="en-US" sz="2400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BB465-4E91-4563-92B4-29749C38EF0F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7"/>
          <p:cNvSpPr txBox="1">
            <a:spLocks noChangeArrowheads="1"/>
          </p:cNvSpPr>
          <p:nvPr/>
        </p:nvSpPr>
        <p:spPr bwMode="auto">
          <a:xfrm>
            <a:off x="179512" y="257043"/>
            <a:ext cx="5544616" cy="5312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Times New Roman" pitchFamily="18" charset="0"/>
              </a:rPr>
              <a:t>例如：计算机</a:t>
            </a:r>
            <a:r>
              <a:rPr lang="en-US" altLang="zh-CN" sz="3200" dirty="0" err="1" smtClean="0">
                <a:latin typeface="Times New Roman" pitchFamily="18" charset="0"/>
              </a:rPr>
              <a:t>a+b</a:t>
            </a:r>
            <a:r>
              <a:rPr lang="en-US" altLang="zh-CN" sz="3200" dirty="0" smtClean="0">
                <a:latin typeface="Times New Roman" pitchFamily="18" charset="0"/>
              </a:rPr>
              <a:t>-c=?</a:t>
            </a:r>
          </a:p>
          <a:p>
            <a:endParaRPr lang="en-US" altLang="zh-CN" sz="3200" dirty="0" smtClean="0">
              <a:latin typeface="Times New Roman" pitchFamily="18" charset="0"/>
            </a:endParaRPr>
          </a:p>
          <a:p>
            <a:r>
              <a:rPr lang="zh-CN" altLang="en-US" sz="3200" dirty="0" smtClean="0">
                <a:latin typeface="Times New Roman" pitchFamily="18" charset="0"/>
              </a:rPr>
              <a:t>        程序编好后，顺序存放在主存中。</a:t>
            </a:r>
            <a:endParaRPr lang="en-US" altLang="zh-CN" sz="3200" dirty="0" smtClean="0">
              <a:latin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</a:rPr>
              <a:t>        </a:t>
            </a:r>
            <a:r>
              <a:rPr lang="zh-CN" altLang="en-US" sz="3200" dirty="0" smtClean="0">
                <a:latin typeface="Times New Roman" pitchFamily="18" charset="0"/>
              </a:rPr>
              <a:t>上例中的五条指令依次存放在主存的</a:t>
            </a:r>
            <a:r>
              <a:rPr lang="en-US" altLang="zh-CN" sz="3200" dirty="0" smtClean="0">
                <a:latin typeface="Times New Roman" pitchFamily="18" charset="0"/>
              </a:rPr>
              <a:t>0-4</a:t>
            </a:r>
            <a:r>
              <a:rPr lang="zh-CN" altLang="en-US" sz="3200" dirty="0" smtClean="0">
                <a:latin typeface="Times New Roman" pitchFamily="18" charset="0"/>
              </a:rPr>
              <a:t>号单元中，参加运算的数也必须存放在主存指定的单元中。计算机的控制器将逐条完成该程序的执行，从而得到结果。</a:t>
            </a:r>
            <a:endParaRPr lang="en-US" altLang="zh-CN" sz="3200" dirty="0" smtClean="0">
              <a:latin typeface="Times New Roman" pitchFamily="18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7236296" y="2348880"/>
          <a:ext cx="182386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bg2"/>
                          </a:solidFill>
                        </a:rPr>
                        <a:t>   </a:t>
                      </a:r>
                      <a:r>
                        <a:rPr lang="zh-CN" altLang="en-US" sz="2400" b="1" dirty="0" smtClean="0">
                          <a:solidFill>
                            <a:schemeClr val="bg2"/>
                          </a:solidFill>
                        </a:rPr>
                        <a:t>取数</a:t>
                      </a: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</a:rPr>
                        <a:t>005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/>
                        <a:t>加法</a:t>
                      </a:r>
                      <a:r>
                        <a:rPr lang="en-US" altLang="zh-CN" sz="2400" b="1" dirty="0" smtClean="0"/>
                        <a:t>006</a:t>
                      </a:r>
                      <a:endParaRPr lang="zh-CN" altLang="en-US" sz="2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   </a:t>
                      </a:r>
                      <a:r>
                        <a:rPr lang="zh-CN" altLang="en-US" sz="2400" b="1" dirty="0" smtClean="0"/>
                        <a:t>减法</a:t>
                      </a:r>
                      <a:r>
                        <a:rPr lang="en-US" altLang="zh-CN" sz="2400" b="1" dirty="0" smtClean="0"/>
                        <a:t>007</a:t>
                      </a:r>
                      <a:endParaRPr lang="zh-CN" altLang="en-US" sz="2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   </a:t>
                      </a:r>
                      <a:r>
                        <a:rPr lang="zh-CN" altLang="en-US" sz="2400" b="1" dirty="0" smtClean="0"/>
                        <a:t>存数</a:t>
                      </a:r>
                      <a:r>
                        <a:rPr lang="en-US" altLang="zh-CN" sz="2400" b="1" dirty="0" smtClean="0"/>
                        <a:t>008</a:t>
                      </a:r>
                      <a:endParaRPr lang="zh-CN" altLang="en-US" sz="2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/>
                        <a:t>      停机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          </a:t>
                      </a:r>
                      <a:r>
                        <a:rPr lang="en-US" altLang="zh-CN" sz="2400" b="1" dirty="0" smtClean="0"/>
                        <a:t>a</a:t>
                      </a:r>
                      <a:endParaRPr lang="zh-CN" altLang="en-US" sz="2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             </a:t>
                      </a:r>
                      <a:r>
                        <a:rPr lang="en-US" altLang="zh-CN" sz="2400" b="1" dirty="0" smtClean="0"/>
                        <a:t>b</a:t>
                      </a:r>
                      <a:endParaRPr lang="zh-CN" altLang="en-US" sz="2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          c</a:t>
                      </a:r>
                      <a:endParaRPr lang="zh-CN" altLang="en-US" sz="2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7164288" y="1769442"/>
            <a:ext cx="1944216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主存储器</a:t>
            </a:r>
            <a:endParaRPr lang="zh-CN" altLang="en-US" sz="3200" dirty="0"/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6084168" y="2348880"/>
            <a:ext cx="1152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00000</a:t>
            </a:r>
            <a:endParaRPr lang="zh-CN" altLang="en-US" sz="2400" dirty="0"/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6084168" y="4581128"/>
            <a:ext cx="1152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00005</a:t>
            </a:r>
            <a:endParaRPr lang="zh-CN" altLang="en-US" sz="2400" dirty="0"/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6084168" y="4983559"/>
            <a:ext cx="1152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00006</a:t>
            </a:r>
            <a:endParaRPr lang="zh-CN" altLang="en-US" sz="2400" dirty="0"/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6084168" y="5487615"/>
            <a:ext cx="1152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00007</a:t>
            </a:r>
            <a:endParaRPr lang="zh-CN" altLang="en-US" sz="2400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6084168" y="3242593"/>
            <a:ext cx="1152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00002</a:t>
            </a:r>
            <a:endParaRPr lang="zh-CN" altLang="en-US" sz="2400" dirty="0"/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6084168" y="3687415"/>
            <a:ext cx="1152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00003</a:t>
            </a:r>
            <a:endParaRPr lang="zh-CN" altLang="en-US" sz="2400" dirty="0"/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6084168" y="4149080"/>
            <a:ext cx="1152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00004</a:t>
            </a:r>
            <a:endParaRPr lang="zh-CN" altLang="en-US" sz="2400" dirty="0"/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6084168" y="2823319"/>
            <a:ext cx="1152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00001</a:t>
            </a:r>
            <a:endParaRPr lang="zh-CN" altLang="en-US" sz="2400" dirty="0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6084168" y="5919663"/>
            <a:ext cx="1152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00008</a:t>
            </a:r>
            <a:endParaRPr lang="zh-CN" altLang="en-US" sz="2400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BB465-4E91-4563-92B4-29749C38EF0F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7"/>
          <p:cNvSpPr txBox="1">
            <a:spLocks noChangeArrowheads="1"/>
          </p:cNvSpPr>
          <p:nvPr/>
        </p:nvSpPr>
        <p:spPr bwMode="auto">
          <a:xfrm>
            <a:off x="179512" y="548680"/>
            <a:ext cx="5688632" cy="541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Times New Roman" pitchFamily="18" charset="0"/>
              </a:rPr>
              <a:t>例如：计算机</a:t>
            </a:r>
            <a:r>
              <a:rPr lang="en-US" altLang="zh-CN" sz="3200" dirty="0" err="1" smtClean="0">
                <a:latin typeface="Times New Roman" pitchFamily="18" charset="0"/>
              </a:rPr>
              <a:t>a+b</a:t>
            </a:r>
            <a:r>
              <a:rPr lang="en-US" altLang="zh-CN" sz="3200" dirty="0" smtClean="0">
                <a:latin typeface="Times New Roman" pitchFamily="18" charset="0"/>
              </a:rPr>
              <a:t>-c=?</a:t>
            </a:r>
          </a:p>
          <a:p>
            <a:r>
              <a:rPr lang="zh-CN" altLang="en-US" sz="3200" dirty="0" smtClean="0">
                <a:latin typeface="Times New Roman" pitchFamily="18" charset="0"/>
              </a:rPr>
              <a:t>完成这个运算，需要五个步骤：</a:t>
            </a:r>
            <a:endParaRPr lang="en-US" altLang="zh-CN" sz="3200" dirty="0" smtClean="0">
              <a:latin typeface="Times New Roman" pitchFamily="18" charset="0"/>
            </a:endParaRPr>
          </a:p>
          <a:p>
            <a:endParaRPr lang="en-US" altLang="zh-CN" sz="3200" dirty="0" smtClean="0">
              <a:latin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</a:rPr>
              <a:t>1</a:t>
            </a:r>
            <a:r>
              <a:rPr lang="zh-CN" altLang="en-US" sz="3200" dirty="0" smtClean="0">
                <a:latin typeface="Times New Roman" pitchFamily="18" charset="0"/>
              </a:rPr>
              <a:t>、执行取数执行，从主存的</a:t>
            </a:r>
            <a:r>
              <a:rPr lang="en-US" altLang="zh-CN" sz="3200" dirty="0" smtClean="0">
                <a:latin typeface="Times New Roman" pitchFamily="18" charset="0"/>
              </a:rPr>
              <a:t>5</a:t>
            </a:r>
            <a:r>
              <a:rPr lang="zh-CN" altLang="en-US" sz="3200" dirty="0" smtClean="0">
                <a:latin typeface="Times New Roman" pitchFamily="18" charset="0"/>
              </a:rPr>
              <a:t>号单元取出数，把</a:t>
            </a:r>
            <a:r>
              <a:rPr lang="en-US" altLang="zh-CN" sz="3200" dirty="0" smtClean="0">
                <a:latin typeface="Times New Roman" pitchFamily="18" charset="0"/>
              </a:rPr>
              <a:t>a</a:t>
            </a:r>
            <a:r>
              <a:rPr lang="zh-CN" altLang="en-US" sz="3200" dirty="0" smtClean="0">
                <a:latin typeface="Times New Roman" pitchFamily="18" charset="0"/>
              </a:rPr>
              <a:t>取出来，送入累加器（位于</a:t>
            </a:r>
            <a:r>
              <a:rPr lang="en-US" altLang="zh-CN" sz="3200" dirty="0" smtClean="0">
                <a:latin typeface="Times New Roman" pitchFamily="18" charset="0"/>
              </a:rPr>
              <a:t>ALU</a:t>
            </a:r>
            <a:r>
              <a:rPr lang="zh-CN" altLang="en-US" sz="3200" dirty="0" smtClean="0">
                <a:latin typeface="Times New Roman" pitchFamily="18" charset="0"/>
              </a:rPr>
              <a:t>）中。</a:t>
            </a:r>
            <a:endParaRPr lang="en-US" altLang="zh-CN" sz="3200" dirty="0" smtClean="0">
              <a:latin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</a:rPr>
              <a:t>2</a:t>
            </a:r>
            <a:r>
              <a:rPr lang="zh-CN" altLang="en-US" sz="3200" dirty="0" smtClean="0">
                <a:latin typeface="Times New Roman" pitchFamily="18" charset="0"/>
              </a:rPr>
              <a:t>、执行加法指令，从主存</a:t>
            </a:r>
            <a:r>
              <a:rPr lang="en-US" altLang="zh-CN" sz="3200" dirty="0" smtClean="0">
                <a:latin typeface="Times New Roman" pitchFamily="18" charset="0"/>
              </a:rPr>
              <a:t>6</a:t>
            </a:r>
            <a:r>
              <a:rPr lang="zh-CN" altLang="en-US" sz="3200" dirty="0" smtClean="0">
                <a:latin typeface="Times New Roman" pitchFamily="18" charset="0"/>
              </a:rPr>
              <a:t>号单元取出数</a:t>
            </a:r>
            <a:r>
              <a:rPr lang="en-US" altLang="zh-CN" sz="3200" dirty="0" smtClean="0">
                <a:latin typeface="Times New Roman" pitchFamily="18" charset="0"/>
              </a:rPr>
              <a:t>b</a:t>
            </a:r>
            <a:r>
              <a:rPr lang="zh-CN" altLang="en-US" sz="3200" dirty="0" smtClean="0">
                <a:latin typeface="Times New Roman" pitchFamily="18" charset="0"/>
              </a:rPr>
              <a:t>与累加器中的</a:t>
            </a:r>
            <a:r>
              <a:rPr lang="en-US" altLang="zh-CN" sz="3200" dirty="0" smtClean="0">
                <a:latin typeface="Times New Roman" pitchFamily="18" charset="0"/>
              </a:rPr>
              <a:t>a</a:t>
            </a:r>
            <a:r>
              <a:rPr lang="zh-CN" altLang="en-US" sz="3200" dirty="0" smtClean="0">
                <a:latin typeface="Times New Roman" pitchFamily="18" charset="0"/>
              </a:rPr>
              <a:t>一起送到运算器中相加，结果</a:t>
            </a:r>
            <a:r>
              <a:rPr lang="en-US" altLang="zh-CN" sz="3200" dirty="0" err="1" smtClean="0">
                <a:latin typeface="Times New Roman" pitchFamily="18" charset="0"/>
              </a:rPr>
              <a:t>a+b</a:t>
            </a:r>
            <a:r>
              <a:rPr lang="zh-CN" altLang="en-US" sz="3200" dirty="0" smtClean="0">
                <a:latin typeface="Times New Roman" pitchFamily="18" charset="0"/>
              </a:rPr>
              <a:t>保留在累加器中。</a:t>
            </a:r>
            <a:endParaRPr lang="en-US" altLang="zh-CN" sz="3200" dirty="0" smtClean="0">
              <a:latin typeface="Times New Roman" pitchFamily="18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7236296" y="2348880"/>
          <a:ext cx="182386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bg2"/>
                          </a:solidFill>
                        </a:rPr>
                        <a:t>   </a:t>
                      </a:r>
                      <a:r>
                        <a:rPr lang="zh-CN" altLang="en-US" sz="2400" b="1" dirty="0" smtClean="0">
                          <a:solidFill>
                            <a:schemeClr val="bg2"/>
                          </a:solidFill>
                        </a:rPr>
                        <a:t>取数</a:t>
                      </a: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</a:rPr>
                        <a:t>005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/>
                        <a:t>加法</a:t>
                      </a:r>
                      <a:r>
                        <a:rPr lang="en-US" altLang="zh-CN" sz="2400" b="1" dirty="0" smtClean="0"/>
                        <a:t>006</a:t>
                      </a:r>
                      <a:endParaRPr lang="zh-CN" altLang="en-US" sz="2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   </a:t>
                      </a:r>
                      <a:r>
                        <a:rPr lang="zh-CN" altLang="en-US" sz="2400" b="1" dirty="0" smtClean="0"/>
                        <a:t>减法</a:t>
                      </a:r>
                      <a:r>
                        <a:rPr lang="en-US" altLang="zh-CN" sz="2400" b="1" dirty="0" smtClean="0"/>
                        <a:t>007</a:t>
                      </a:r>
                      <a:endParaRPr lang="zh-CN" altLang="en-US" sz="2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   </a:t>
                      </a:r>
                      <a:r>
                        <a:rPr lang="zh-CN" altLang="en-US" sz="2400" b="1" dirty="0" smtClean="0"/>
                        <a:t>存数</a:t>
                      </a:r>
                      <a:r>
                        <a:rPr lang="en-US" altLang="zh-CN" sz="2400" b="1" dirty="0" smtClean="0"/>
                        <a:t>008</a:t>
                      </a:r>
                      <a:endParaRPr lang="zh-CN" altLang="en-US" sz="2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/>
                        <a:t>      停机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          </a:t>
                      </a:r>
                      <a:r>
                        <a:rPr lang="en-US" altLang="zh-CN" sz="2400" b="1" dirty="0" smtClean="0"/>
                        <a:t>a</a:t>
                      </a:r>
                      <a:endParaRPr lang="zh-CN" altLang="en-US" sz="2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             </a:t>
                      </a:r>
                      <a:r>
                        <a:rPr lang="en-US" altLang="zh-CN" sz="2400" b="1" dirty="0" smtClean="0"/>
                        <a:t>b</a:t>
                      </a:r>
                      <a:endParaRPr lang="zh-CN" altLang="en-US" sz="2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          c</a:t>
                      </a:r>
                      <a:endParaRPr lang="zh-CN" altLang="en-US" sz="2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7164288" y="1769442"/>
            <a:ext cx="1944216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主存储器</a:t>
            </a:r>
            <a:endParaRPr lang="zh-CN" altLang="en-US" sz="3200" dirty="0"/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6084168" y="2348880"/>
            <a:ext cx="1152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00000</a:t>
            </a:r>
            <a:endParaRPr lang="zh-CN" altLang="en-US" sz="2400" dirty="0"/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6084168" y="4581128"/>
            <a:ext cx="1152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00005</a:t>
            </a:r>
            <a:endParaRPr lang="zh-CN" altLang="en-US" sz="2400" dirty="0"/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6084168" y="4983559"/>
            <a:ext cx="1152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00006</a:t>
            </a:r>
            <a:endParaRPr lang="zh-CN" altLang="en-US" sz="2400" dirty="0"/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6084168" y="5487615"/>
            <a:ext cx="1152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00007</a:t>
            </a:r>
            <a:endParaRPr lang="zh-CN" altLang="en-US" sz="2400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6084168" y="3242593"/>
            <a:ext cx="1152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00002</a:t>
            </a:r>
            <a:endParaRPr lang="zh-CN" altLang="en-US" sz="2400" dirty="0"/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6084168" y="3687415"/>
            <a:ext cx="1152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00003</a:t>
            </a:r>
            <a:endParaRPr lang="zh-CN" altLang="en-US" sz="2400" dirty="0"/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6084168" y="4149080"/>
            <a:ext cx="1152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00004</a:t>
            </a:r>
            <a:endParaRPr lang="zh-CN" altLang="en-US" sz="2400" dirty="0"/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6084168" y="2823319"/>
            <a:ext cx="1152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00001</a:t>
            </a:r>
            <a:endParaRPr lang="zh-CN" altLang="en-US" sz="2400" dirty="0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6084168" y="5919663"/>
            <a:ext cx="1152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00008</a:t>
            </a:r>
            <a:endParaRPr lang="zh-CN" altLang="en-US" sz="2400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BB465-4E91-4563-92B4-29749C38EF0F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7"/>
          <p:cNvSpPr txBox="1">
            <a:spLocks noChangeArrowheads="1"/>
          </p:cNvSpPr>
          <p:nvPr/>
        </p:nvSpPr>
        <p:spPr bwMode="auto">
          <a:xfrm>
            <a:off x="179512" y="257043"/>
            <a:ext cx="5832648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Times New Roman" pitchFamily="18" charset="0"/>
              </a:rPr>
              <a:t>例如：计算机</a:t>
            </a:r>
            <a:r>
              <a:rPr lang="en-US" altLang="zh-CN" sz="3200" dirty="0" err="1" smtClean="0">
                <a:latin typeface="Times New Roman" pitchFamily="18" charset="0"/>
              </a:rPr>
              <a:t>a+b</a:t>
            </a:r>
            <a:r>
              <a:rPr lang="en-US" altLang="zh-CN" sz="3200" dirty="0" smtClean="0">
                <a:latin typeface="Times New Roman" pitchFamily="18" charset="0"/>
              </a:rPr>
              <a:t>-c=?</a:t>
            </a:r>
          </a:p>
          <a:p>
            <a:r>
              <a:rPr lang="zh-CN" altLang="en-US" sz="3200" dirty="0" smtClean="0">
                <a:latin typeface="Times New Roman" pitchFamily="18" charset="0"/>
              </a:rPr>
              <a:t>完成这个运算，需要五个步骤：</a:t>
            </a:r>
            <a:endParaRPr lang="en-US" altLang="zh-CN" sz="3200" dirty="0" smtClean="0">
              <a:latin typeface="Times New Roman" pitchFamily="18" charset="0"/>
            </a:endParaRPr>
          </a:p>
          <a:p>
            <a:endParaRPr lang="en-US" altLang="zh-CN" sz="3200" dirty="0" smtClean="0">
              <a:latin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</a:rPr>
              <a:t>3</a:t>
            </a:r>
            <a:r>
              <a:rPr lang="zh-CN" altLang="en-US" sz="3200" dirty="0" smtClean="0">
                <a:latin typeface="Times New Roman" pitchFamily="18" charset="0"/>
              </a:rPr>
              <a:t>、执行减法命令，将累加器中的内容与从主存</a:t>
            </a:r>
            <a:r>
              <a:rPr lang="en-US" altLang="zh-CN" sz="3200" dirty="0" smtClean="0">
                <a:latin typeface="Times New Roman" pitchFamily="18" charset="0"/>
              </a:rPr>
              <a:t>7</a:t>
            </a:r>
            <a:r>
              <a:rPr lang="zh-CN" altLang="en-US" sz="3200" dirty="0" smtClean="0">
                <a:latin typeface="Times New Roman" pitchFamily="18" charset="0"/>
              </a:rPr>
              <a:t>号单元取出的数</a:t>
            </a:r>
            <a:r>
              <a:rPr lang="en-US" altLang="zh-CN" sz="3200" dirty="0" smtClean="0">
                <a:latin typeface="Times New Roman" pitchFamily="18" charset="0"/>
              </a:rPr>
              <a:t>c</a:t>
            </a:r>
            <a:r>
              <a:rPr lang="zh-CN" altLang="en-US" sz="3200" dirty="0" smtClean="0">
                <a:latin typeface="Times New Roman" pitchFamily="18" charset="0"/>
              </a:rPr>
              <a:t>一起送到运算器中相减，结果</a:t>
            </a:r>
            <a:r>
              <a:rPr lang="en-US" altLang="zh-CN" sz="3200" dirty="0" err="1" smtClean="0">
                <a:latin typeface="Times New Roman" pitchFamily="18" charset="0"/>
              </a:rPr>
              <a:t>a+b</a:t>
            </a:r>
            <a:r>
              <a:rPr lang="en-US" altLang="zh-CN" sz="3200" dirty="0" smtClean="0">
                <a:latin typeface="Times New Roman" pitchFamily="18" charset="0"/>
              </a:rPr>
              <a:t>-c</a:t>
            </a:r>
            <a:r>
              <a:rPr lang="zh-CN" altLang="en-US" sz="3200" dirty="0" smtClean="0">
                <a:latin typeface="Times New Roman" pitchFamily="18" charset="0"/>
              </a:rPr>
              <a:t>保留在累加器中。</a:t>
            </a:r>
            <a:endParaRPr lang="en-US" altLang="zh-CN" sz="3200" dirty="0" smtClean="0">
              <a:latin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</a:rPr>
              <a:t>4</a:t>
            </a:r>
            <a:r>
              <a:rPr lang="zh-CN" altLang="en-US" sz="3200" dirty="0" smtClean="0">
                <a:latin typeface="Times New Roman" pitchFamily="18" charset="0"/>
              </a:rPr>
              <a:t>、执行存数指令，把累加器中的内容存至主存的</a:t>
            </a:r>
            <a:r>
              <a:rPr lang="en-US" altLang="zh-CN" sz="3200" dirty="0" smtClean="0">
                <a:latin typeface="Times New Roman" pitchFamily="18" charset="0"/>
              </a:rPr>
              <a:t>8</a:t>
            </a:r>
            <a:r>
              <a:rPr lang="zh-CN" altLang="en-US" sz="3200" dirty="0" smtClean="0">
                <a:latin typeface="Times New Roman" pitchFamily="18" charset="0"/>
              </a:rPr>
              <a:t>号单元。</a:t>
            </a:r>
            <a:endParaRPr lang="en-US" altLang="zh-CN" sz="3200" dirty="0" smtClean="0">
              <a:latin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</a:rPr>
              <a:t>5</a:t>
            </a:r>
            <a:r>
              <a:rPr lang="zh-CN" altLang="en-US" sz="3200" dirty="0" smtClean="0">
                <a:latin typeface="Times New Roman" pitchFamily="18" charset="0"/>
              </a:rPr>
              <a:t>、执行停机指令，计算机停止工作。</a:t>
            </a:r>
            <a:endParaRPr lang="zh-CN" altLang="en-US" sz="3200" dirty="0">
              <a:latin typeface="Times New Roman" pitchFamily="18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7236296" y="2348880"/>
          <a:ext cx="182386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bg2"/>
                          </a:solidFill>
                        </a:rPr>
                        <a:t>   </a:t>
                      </a:r>
                      <a:r>
                        <a:rPr lang="zh-CN" altLang="en-US" sz="2400" b="1" dirty="0" smtClean="0">
                          <a:solidFill>
                            <a:schemeClr val="bg2"/>
                          </a:solidFill>
                        </a:rPr>
                        <a:t>取数</a:t>
                      </a: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</a:rPr>
                        <a:t>005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/>
                        <a:t>加法</a:t>
                      </a:r>
                      <a:r>
                        <a:rPr lang="en-US" altLang="zh-CN" sz="2400" b="1" dirty="0" smtClean="0"/>
                        <a:t>006</a:t>
                      </a:r>
                      <a:endParaRPr lang="zh-CN" altLang="en-US" sz="2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   </a:t>
                      </a:r>
                      <a:r>
                        <a:rPr lang="zh-CN" altLang="en-US" sz="2400" b="1" dirty="0" smtClean="0"/>
                        <a:t>减法</a:t>
                      </a:r>
                      <a:r>
                        <a:rPr lang="en-US" altLang="zh-CN" sz="2400" b="1" dirty="0" smtClean="0"/>
                        <a:t>007</a:t>
                      </a:r>
                      <a:endParaRPr lang="zh-CN" altLang="en-US" sz="2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   </a:t>
                      </a:r>
                      <a:r>
                        <a:rPr lang="zh-CN" altLang="en-US" sz="2400" b="1" dirty="0" smtClean="0"/>
                        <a:t>存数</a:t>
                      </a:r>
                      <a:r>
                        <a:rPr lang="en-US" altLang="zh-CN" sz="2400" b="1" dirty="0" smtClean="0"/>
                        <a:t>008</a:t>
                      </a:r>
                      <a:endParaRPr lang="zh-CN" altLang="en-US" sz="2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/>
                        <a:t>      停机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          </a:t>
                      </a:r>
                      <a:r>
                        <a:rPr lang="en-US" altLang="zh-CN" sz="2400" b="1" dirty="0" smtClean="0"/>
                        <a:t>a</a:t>
                      </a:r>
                      <a:endParaRPr lang="zh-CN" altLang="en-US" sz="2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             </a:t>
                      </a:r>
                      <a:r>
                        <a:rPr lang="en-US" altLang="zh-CN" sz="2400" b="1" dirty="0" smtClean="0"/>
                        <a:t>b</a:t>
                      </a:r>
                      <a:endParaRPr lang="zh-CN" altLang="en-US" sz="2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          c</a:t>
                      </a:r>
                      <a:endParaRPr lang="zh-CN" altLang="en-US" sz="2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7164288" y="1769442"/>
            <a:ext cx="1944216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主存储器</a:t>
            </a:r>
            <a:endParaRPr lang="zh-CN" altLang="en-US" sz="3200" dirty="0"/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6084168" y="2348880"/>
            <a:ext cx="1152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00000</a:t>
            </a:r>
            <a:endParaRPr lang="zh-CN" altLang="en-US" sz="2400" dirty="0"/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6084168" y="4581128"/>
            <a:ext cx="1152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00005</a:t>
            </a:r>
            <a:endParaRPr lang="zh-CN" altLang="en-US" sz="2400" dirty="0"/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6084168" y="4983559"/>
            <a:ext cx="1152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00006</a:t>
            </a:r>
            <a:endParaRPr lang="zh-CN" altLang="en-US" sz="2400" dirty="0"/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6084168" y="5487615"/>
            <a:ext cx="1152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00007</a:t>
            </a:r>
            <a:endParaRPr lang="zh-CN" altLang="en-US" sz="2400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6084168" y="3242593"/>
            <a:ext cx="1152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00002</a:t>
            </a:r>
            <a:endParaRPr lang="zh-CN" altLang="en-US" sz="2400" dirty="0"/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6084168" y="3687415"/>
            <a:ext cx="1152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00003</a:t>
            </a:r>
            <a:endParaRPr lang="zh-CN" altLang="en-US" sz="2400" dirty="0"/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6084168" y="4149080"/>
            <a:ext cx="1152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00004</a:t>
            </a:r>
            <a:endParaRPr lang="zh-CN" altLang="en-US" sz="2400" dirty="0"/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6084168" y="2823319"/>
            <a:ext cx="1152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00001</a:t>
            </a:r>
            <a:endParaRPr lang="zh-CN" altLang="en-US" sz="2400" dirty="0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6084168" y="5919663"/>
            <a:ext cx="1152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00008</a:t>
            </a:r>
            <a:endParaRPr lang="zh-CN" altLang="en-US" sz="2400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BB465-4E91-4563-92B4-29749C38EF0F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1.3 计算机硬件的主要技术指标</a:t>
            </a:r>
            <a:endParaRPr lang="en-US" altLang="zh-CN" b="1" smtClean="0"/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236538" y="1450975"/>
            <a:ext cx="27352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dirty="0">
                <a:latin typeface="Times New Roman" pitchFamily="18" charset="0"/>
              </a:rPr>
              <a:t>1</a:t>
            </a:r>
            <a:r>
              <a:rPr lang="zh-CN" altLang="en-US" sz="3200" dirty="0"/>
              <a:t>.机器字长</a:t>
            </a: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2667001" y="1347788"/>
            <a:ext cx="5937448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itchFamily="18" charset="0"/>
              </a:rPr>
              <a:t>CPU</a:t>
            </a:r>
            <a:r>
              <a:rPr lang="en-US" altLang="zh-CN" sz="1400" dirty="0"/>
              <a:t> </a:t>
            </a:r>
            <a:r>
              <a:rPr lang="zh-CN" altLang="en-US" sz="2800" dirty="0"/>
              <a:t>一次能处理数据的位数</a:t>
            </a:r>
          </a:p>
          <a:p>
            <a:r>
              <a:rPr lang="zh-CN" altLang="en-US" sz="2800" dirty="0"/>
              <a:t>与</a:t>
            </a:r>
            <a:r>
              <a:rPr lang="zh-CN" altLang="en-US" sz="1400" dirty="0"/>
              <a:t> </a:t>
            </a:r>
            <a:r>
              <a:rPr lang="en-US" altLang="zh-CN" sz="2800" dirty="0">
                <a:latin typeface="Times New Roman" pitchFamily="18" charset="0"/>
              </a:rPr>
              <a:t>CPU</a:t>
            </a:r>
            <a:r>
              <a:rPr lang="en-US" altLang="zh-CN" sz="1400" dirty="0"/>
              <a:t> </a:t>
            </a:r>
            <a:r>
              <a:rPr lang="zh-CN" altLang="en-US" sz="2800" dirty="0"/>
              <a:t>中的</a:t>
            </a:r>
            <a:r>
              <a:rPr lang="zh-CN" altLang="en-US" sz="1400" dirty="0"/>
              <a:t> </a:t>
            </a:r>
            <a:r>
              <a:rPr lang="zh-CN" altLang="en-US" sz="2800" dirty="0">
                <a:solidFill>
                  <a:schemeClr val="folHlink"/>
                </a:solidFill>
              </a:rPr>
              <a:t>寄存器位数</a:t>
            </a:r>
            <a:r>
              <a:rPr lang="zh-CN" altLang="en-US" sz="1400" dirty="0">
                <a:solidFill>
                  <a:schemeClr val="folHlink"/>
                </a:solidFill>
              </a:rPr>
              <a:t> </a:t>
            </a:r>
            <a:r>
              <a:rPr lang="zh-CN" altLang="en-US" sz="2800" dirty="0"/>
              <a:t>有关</a:t>
            </a: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971600" y="2708920"/>
            <a:ext cx="66579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 smtClean="0"/>
              <a:t>字长越长，表数范围越大，精度越高。</a:t>
            </a:r>
            <a:endParaRPr lang="zh-CN" altLang="en-US" sz="2800" dirty="0"/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971600" y="3356992"/>
            <a:ext cx="66579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 smtClean="0"/>
              <a:t>字长会影响机器的运算速度。</a:t>
            </a:r>
            <a:endParaRPr lang="zh-CN" altLang="en-US" sz="2800" dirty="0"/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216024" y="4057908"/>
            <a:ext cx="846043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    字长对硬件（</a:t>
            </a:r>
            <a:r>
              <a:rPr lang="en-US" altLang="zh-CN" sz="2800" dirty="0" smtClean="0"/>
              <a:t>ALU</a:t>
            </a:r>
            <a:r>
              <a:rPr lang="zh-CN" altLang="en-US" sz="2800" dirty="0" smtClean="0"/>
              <a:t>、数据总线、存储字长的位数）的造价有较大的影响</a:t>
            </a:r>
            <a:r>
              <a:rPr lang="zh-CN" altLang="en-US" sz="2800" b="0" dirty="0" smtClean="0"/>
              <a:t>。</a:t>
            </a:r>
            <a:endParaRPr lang="zh-CN" altLang="en-US" sz="2800" b="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BB465-4E91-4563-92B4-29749C38EF0F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autoUpdateAnimBg="0"/>
      <p:bldP spid="120838" grpId="0" autoUpdateAnimBg="0"/>
      <p:bldP spid="30" grpId="0" autoUpdateAnimBg="0"/>
      <p:bldP spid="31" grpId="0" autoUpdateAnimBg="0"/>
      <p:bldP spid="3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4594225" y="4821238"/>
            <a:ext cx="2597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itchFamily="18" charset="0"/>
              </a:rPr>
              <a:t>2</a:t>
            </a:r>
            <a:r>
              <a:rPr lang="en-US" altLang="zh-CN" sz="2800" baseline="45000" dirty="0">
                <a:latin typeface="Times New Roman" pitchFamily="18" charset="0"/>
              </a:rPr>
              <a:t>21</a:t>
            </a:r>
            <a:r>
              <a:rPr lang="en-US" altLang="zh-CN" sz="2800" baseline="30000" dirty="0">
                <a:latin typeface="Times New Roman" pitchFamily="18" charset="0"/>
              </a:rPr>
              <a:t>  </a:t>
            </a:r>
            <a:r>
              <a:rPr lang="zh-CN" altLang="en-US" sz="2800" dirty="0"/>
              <a:t>=</a:t>
            </a:r>
            <a:r>
              <a:rPr lang="zh-CN" altLang="en-US" sz="1000" dirty="0"/>
              <a:t> </a:t>
            </a:r>
            <a:r>
              <a:rPr lang="zh-CN" altLang="en-US" sz="2800" dirty="0">
                <a:latin typeface="Times New Roman" pitchFamily="18" charset="0"/>
              </a:rPr>
              <a:t>256</a:t>
            </a:r>
            <a:r>
              <a:rPr lang="zh-CN" altLang="en-US" dirty="0">
                <a:latin typeface="Times New Roman" pitchFamily="18" charset="0"/>
              </a:rPr>
              <a:t>    </a:t>
            </a:r>
            <a:r>
              <a:rPr lang="en-US" altLang="zh-CN" sz="2800" dirty="0">
                <a:latin typeface="Times New Roman" pitchFamily="18" charset="0"/>
              </a:rPr>
              <a:t>KB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657600" y="4267200"/>
            <a:ext cx="3505200" cy="585788"/>
            <a:chOff x="2304" y="2688"/>
            <a:chExt cx="2208" cy="369"/>
          </a:xfrm>
        </p:grpSpPr>
        <p:sp>
          <p:nvSpPr>
            <p:cNvPr id="49181" name="Text Box 4"/>
            <p:cNvSpPr txBox="1">
              <a:spLocks noChangeArrowheads="1"/>
            </p:cNvSpPr>
            <p:nvPr/>
          </p:nvSpPr>
          <p:spPr bwMode="auto">
            <a:xfrm>
              <a:off x="2894" y="2730"/>
              <a:ext cx="16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>
                  <a:latin typeface="Times New Roman" pitchFamily="18" charset="0"/>
                </a:rPr>
                <a:t>2</a:t>
              </a:r>
              <a:r>
                <a:rPr lang="en-US" altLang="zh-CN" sz="2800" baseline="45000">
                  <a:latin typeface="Times New Roman" pitchFamily="18" charset="0"/>
                </a:rPr>
                <a:t>13</a:t>
              </a:r>
              <a:r>
                <a:rPr lang="en-US" altLang="zh-CN" sz="2800" baseline="40000">
                  <a:latin typeface="Times New Roman" pitchFamily="18" charset="0"/>
                </a:rPr>
                <a:t>  </a:t>
              </a:r>
              <a:r>
                <a:rPr lang="zh-CN" altLang="en-US" sz="2800"/>
                <a:t>=</a:t>
              </a:r>
              <a:r>
                <a:rPr lang="zh-CN" altLang="en-US" sz="1000"/>
                <a:t> </a:t>
              </a:r>
              <a:r>
                <a:rPr lang="zh-CN" altLang="en-US" sz="2800">
                  <a:latin typeface="Times New Roman" pitchFamily="18" charset="0"/>
                </a:rPr>
                <a:t>1</a:t>
              </a:r>
              <a:r>
                <a:rPr lang="zh-CN" altLang="en-US">
                  <a:latin typeface="Times New Roman" pitchFamily="18" charset="0"/>
                </a:rPr>
                <a:t>    </a:t>
              </a:r>
              <a:r>
                <a:rPr lang="en-US" altLang="zh-CN" sz="2800">
                  <a:latin typeface="Times New Roman" pitchFamily="18" charset="0"/>
                </a:rPr>
                <a:t>KB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49182" name="Text Box 5"/>
            <p:cNvSpPr txBox="1">
              <a:spLocks noChangeArrowheads="1"/>
            </p:cNvSpPr>
            <p:nvPr/>
          </p:nvSpPr>
          <p:spPr bwMode="auto">
            <a:xfrm>
              <a:off x="2304" y="2688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/>
                <a:t>如</a:t>
              </a:r>
              <a:endParaRPr lang="zh-CN" altLang="en-US" sz="3200"/>
            </a:p>
          </p:txBody>
        </p:sp>
      </p:grpSp>
      <p:sp>
        <p:nvSpPr>
          <p:cNvPr id="49156" name="Text Box 6"/>
          <p:cNvSpPr txBox="1">
            <a:spLocks noChangeArrowheads="1"/>
          </p:cNvSpPr>
          <p:nvPr/>
        </p:nvSpPr>
        <p:spPr bwMode="auto">
          <a:xfrm>
            <a:off x="474663" y="609600"/>
            <a:ext cx="31829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</a:rPr>
              <a:t>2</a:t>
            </a:r>
            <a:r>
              <a:rPr lang="zh-CN" altLang="en-US" sz="3200" dirty="0" smtClean="0"/>
              <a:t>.</a:t>
            </a:r>
            <a:r>
              <a:rPr lang="zh-CN" altLang="en-US" sz="3200" dirty="0"/>
              <a:t>存储容量</a:t>
            </a:r>
          </a:p>
        </p:txBody>
      </p:sp>
      <p:sp>
        <p:nvSpPr>
          <p:cNvPr id="121863" name="AutoShape 7"/>
          <p:cNvSpPr>
            <a:spLocks/>
          </p:cNvSpPr>
          <p:nvPr/>
        </p:nvSpPr>
        <p:spPr bwMode="auto">
          <a:xfrm>
            <a:off x="457200" y="3048000"/>
            <a:ext cx="304800" cy="2667000"/>
          </a:xfrm>
          <a:prstGeom prst="leftBrace">
            <a:avLst>
              <a:gd name="adj1" fmla="val 72917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64" name="Text Box 8"/>
          <p:cNvSpPr txBox="1">
            <a:spLocks noChangeArrowheads="1"/>
          </p:cNvSpPr>
          <p:nvPr/>
        </p:nvSpPr>
        <p:spPr bwMode="auto">
          <a:xfrm>
            <a:off x="762000" y="2719388"/>
            <a:ext cx="2441575" cy="11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dirty="0"/>
              <a:t>主存</a:t>
            </a:r>
            <a:r>
              <a:rPr lang="zh-CN" altLang="en-US" sz="3200" dirty="0" smtClean="0"/>
              <a:t>容量</a:t>
            </a:r>
            <a:endParaRPr lang="en-US" altLang="zh-CN" sz="3200" dirty="0" smtClean="0"/>
          </a:p>
          <a:p>
            <a:r>
              <a:rPr lang="zh-CN" altLang="en-US" sz="3200" dirty="0" smtClean="0"/>
              <a:t>（内存）</a:t>
            </a:r>
            <a:endParaRPr lang="zh-CN" altLang="en-US" sz="3200" dirty="0"/>
          </a:p>
        </p:txBody>
      </p:sp>
      <p:sp>
        <p:nvSpPr>
          <p:cNvPr id="121865" name="Text Box 9"/>
          <p:cNvSpPr txBox="1">
            <a:spLocks noChangeArrowheads="1"/>
          </p:cNvSpPr>
          <p:nvPr/>
        </p:nvSpPr>
        <p:spPr bwMode="auto">
          <a:xfrm>
            <a:off x="762000" y="5507038"/>
            <a:ext cx="2297113" cy="11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dirty="0"/>
              <a:t>辅存</a:t>
            </a:r>
            <a:r>
              <a:rPr lang="zh-CN" altLang="en-US" sz="3200" dirty="0" smtClean="0"/>
              <a:t>容量</a:t>
            </a:r>
            <a:endParaRPr lang="en-US" altLang="zh-CN" sz="3200" dirty="0" smtClean="0"/>
          </a:p>
          <a:p>
            <a:r>
              <a:rPr lang="zh-CN" altLang="en-US" sz="3200" dirty="0" smtClean="0"/>
              <a:t>（外存）</a:t>
            </a:r>
            <a:endParaRPr lang="zh-CN" altLang="en-US" sz="3200" dirty="0"/>
          </a:p>
        </p:txBody>
      </p:sp>
      <p:sp>
        <p:nvSpPr>
          <p:cNvPr id="121866" name="AutoShape 10"/>
          <p:cNvSpPr>
            <a:spLocks/>
          </p:cNvSpPr>
          <p:nvPr/>
        </p:nvSpPr>
        <p:spPr bwMode="auto">
          <a:xfrm>
            <a:off x="2667000" y="1847850"/>
            <a:ext cx="304800" cy="2286000"/>
          </a:xfrm>
          <a:prstGeom prst="leftBrace">
            <a:avLst>
              <a:gd name="adj1" fmla="val 62500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1867" name="Text Box 11"/>
          <p:cNvSpPr txBox="1">
            <a:spLocks noChangeArrowheads="1"/>
          </p:cNvSpPr>
          <p:nvPr/>
        </p:nvSpPr>
        <p:spPr bwMode="auto">
          <a:xfrm>
            <a:off x="3048000" y="1576388"/>
            <a:ext cx="510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 smtClean="0"/>
              <a:t>存储单元</a:t>
            </a:r>
            <a:r>
              <a:rPr lang="zh-CN" altLang="en-US" sz="2800" dirty="0"/>
              <a:t>个数</a:t>
            </a:r>
            <a:r>
              <a:rPr lang="zh-CN" altLang="en-US" sz="900" dirty="0"/>
              <a:t>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dirty="0"/>
              <a:t>存储字长</a:t>
            </a:r>
          </a:p>
        </p:txBody>
      </p:sp>
      <p:sp>
        <p:nvSpPr>
          <p:cNvPr id="121868" name="Text Box 12"/>
          <p:cNvSpPr txBox="1">
            <a:spLocks noChangeArrowheads="1"/>
          </p:cNvSpPr>
          <p:nvPr/>
        </p:nvSpPr>
        <p:spPr bwMode="auto">
          <a:xfrm>
            <a:off x="3048000" y="3840163"/>
            <a:ext cx="21002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字节数</a:t>
            </a:r>
          </a:p>
        </p:txBody>
      </p:sp>
      <p:sp>
        <p:nvSpPr>
          <p:cNvPr id="121869" name="Text Box 13"/>
          <p:cNvSpPr txBox="1">
            <a:spLocks noChangeArrowheads="1"/>
          </p:cNvSpPr>
          <p:nvPr/>
        </p:nvSpPr>
        <p:spPr bwMode="auto">
          <a:xfrm>
            <a:off x="3048000" y="5508625"/>
            <a:ext cx="342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字节数    </a:t>
            </a:r>
            <a:r>
              <a:rPr lang="zh-CN" altLang="en-US" sz="2800">
                <a:latin typeface="Times New Roman" pitchFamily="18" charset="0"/>
              </a:rPr>
              <a:t>80 </a:t>
            </a:r>
            <a:r>
              <a:rPr lang="en-US" altLang="zh-CN" sz="2800">
                <a:latin typeface="Times New Roman" pitchFamily="18" charset="0"/>
              </a:rPr>
              <a:t>GB</a:t>
            </a:r>
          </a:p>
        </p:txBody>
      </p:sp>
      <p:sp>
        <p:nvSpPr>
          <p:cNvPr id="121870" name="Text Box 14"/>
          <p:cNvSpPr txBox="1">
            <a:spLocks noChangeArrowheads="1"/>
          </p:cNvSpPr>
          <p:nvPr/>
        </p:nvSpPr>
        <p:spPr bwMode="auto">
          <a:xfrm>
            <a:off x="3589338" y="2133600"/>
            <a:ext cx="52498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sz="2800" dirty="0"/>
              <a:t>如  </a:t>
            </a:r>
            <a:r>
              <a:rPr lang="en-US" altLang="zh-CN" sz="2800" dirty="0">
                <a:latin typeface="Times New Roman" pitchFamily="18" charset="0"/>
              </a:rPr>
              <a:t>MAR   MDR</a:t>
            </a:r>
            <a:r>
              <a:rPr lang="en-US" altLang="zh-CN" sz="2800" dirty="0"/>
              <a:t>   </a:t>
            </a:r>
            <a:r>
              <a:rPr lang="zh-CN" altLang="en-US" sz="2800" dirty="0"/>
              <a:t>容量</a:t>
            </a:r>
            <a:endParaRPr lang="en-US" altLang="zh-CN" sz="2800" dirty="0"/>
          </a:p>
        </p:txBody>
      </p:sp>
      <p:sp>
        <p:nvSpPr>
          <p:cNvPr id="121871" name="Text Box 15"/>
          <p:cNvSpPr txBox="1">
            <a:spLocks noChangeArrowheads="1"/>
          </p:cNvSpPr>
          <p:nvPr/>
        </p:nvSpPr>
        <p:spPr bwMode="auto">
          <a:xfrm>
            <a:off x="4267200" y="2590800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itchFamily="18" charset="0"/>
              </a:rPr>
              <a:t>   10</a:t>
            </a:r>
            <a:r>
              <a:rPr lang="zh-CN" altLang="en-US" sz="2800" dirty="0"/>
              <a:t>     </a:t>
            </a:r>
            <a:r>
              <a:rPr lang="zh-CN" altLang="en-US" sz="2800" dirty="0">
                <a:latin typeface="Times New Roman" pitchFamily="18" charset="0"/>
              </a:rPr>
              <a:t>8</a:t>
            </a:r>
          </a:p>
        </p:txBody>
      </p:sp>
      <p:sp>
        <p:nvSpPr>
          <p:cNvPr id="121872" name="Text Box 16"/>
          <p:cNvSpPr txBox="1">
            <a:spLocks noChangeArrowheads="1"/>
          </p:cNvSpPr>
          <p:nvPr/>
        </p:nvSpPr>
        <p:spPr bwMode="auto">
          <a:xfrm>
            <a:off x="4267200" y="3070225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   16</a:t>
            </a:r>
            <a:r>
              <a:rPr lang="zh-CN" altLang="en-US" sz="2800"/>
              <a:t>    </a:t>
            </a:r>
            <a:r>
              <a:rPr lang="zh-CN" altLang="en-US"/>
              <a:t>  </a:t>
            </a:r>
            <a:r>
              <a:rPr lang="zh-CN" altLang="en-US" sz="2800">
                <a:latin typeface="Times New Roman" pitchFamily="18" charset="0"/>
              </a:rPr>
              <a:t>32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3048000" y="609600"/>
            <a:ext cx="510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存放二进制信息的总位数</a:t>
            </a:r>
          </a:p>
        </p:txBody>
      </p:sp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1.3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781800" y="3733800"/>
            <a:ext cx="1893888" cy="457200"/>
            <a:chOff x="4272" y="2352"/>
            <a:chExt cx="1248" cy="288"/>
          </a:xfrm>
        </p:grpSpPr>
        <p:sp>
          <p:nvSpPr>
            <p:cNvPr id="49179" name="AutoShape 20"/>
            <p:cNvSpPr>
              <a:spLocks noChangeArrowheads="1"/>
            </p:cNvSpPr>
            <p:nvPr/>
          </p:nvSpPr>
          <p:spPr bwMode="auto">
            <a:xfrm>
              <a:off x="4272" y="2352"/>
              <a:ext cx="912" cy="288"/>
            </a:xfrm>
            <a:prstGeom prst="wedgeRoundRectCallout">
              <a:avLst>
                <a:gd name="adj1" fmla="val -32894"/>
                <a:gd name="adj2" fmla="val -96528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3200"/>
            </a:p>
          </p:txBody>
        </p:sp>
        <p:sp>
          <p:nvSpPr>
            <p:cNvPr id="49180" name="Text Box 21"/>
            <p:cNvSpPr txBox="1">
              <a:spLocks noChangeArrowheads="1"/>
            </p:cNvSpPr>
            <p:nvPr/>
          </p:nvSpPr>
          <p:spPr bwMode="auto">
            <a:xfrm>
              <a:off x="4320" y="2352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1</a:t>
              </a:r>
              <a:r>
                <a:rPr lang="en-US" altLang="zh-CN" sz="2400">
                  <a:latin typeface="Times New Roman" pitchFamily="18" charset="0"/>
                </a:rPr>
                <a:t>K = 2</a:t>
              </a:r>
              <a:r>
                <a:rPr lang="en-US" altLang="zh-CN" sz="2000" baseline="45000">
                  <a:latin typeface="Times New Roman" pitchFamily="18" charset="0"/>
                </a:rPr>
                <a:t>10</a:t>
              </a:r>
              <a:endParaRPr lang="zh-CN" altLang="en-US" sz="2000" baseline="45000">
                <a:latin typeface="Times New Roman" pitchFamily="18" charset="0"/>
              </a:endParaRP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886575" y="4419600"/>
            <a:ext cx="2438400" cy="457200"/>
            <a:chOff x="4224" y="2880"/>
            <a:chExt cx="1536" cy="288"/>
          </a:xfrm>
        </p:grpSpPr>
        <p:sp>
          <p:nvSpPr>
            <p:cNvPr id="49177" name="Text Box 23"/>
            <p:cNvSpPr txBox="1">
              <a:spLocks noChangeArrowheads="1"/>
            </p:cNvSpPr>
            <p:nvPr/>
          </p:nvSpPr>
          <p:spPr bwMode="auto">
            <a:xfrm>
              <a:off x="4272" y="2880"/>
              <a:ext cx="14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latin typeface="Times New Roman" pitchFamily="18" charset="0"/>
                </a:rPr>
                <a:t>    </a:t>
              </a:r>
              <a:r>
                <a:rPr lang="zh-CN" altLang="en-US" sz="2400">
                  <a:latin typeface="Times New Roman" pitchFamily="18" charset="0"/>
                </a:rPr>
                <a:t>1</a:t>
              </a:r>
              <a:r>
                <a:rPr lang="en-US" altLang="zh-CN" sz="2400">
                  <a:latin typeface="Times New Roman" pitchFamily="18" charset="0"/>
                </a:rPr>
                <a:t>B = 2</a:t>
              </a:r>
              <a:r>
                <a:rPr lang="en-US" altLang="zh-CN" sz="2000" baseline="45000">
                  <a:latin typeface="Times New Roman" pitchFamily="18" charset="0"/>
                </a:rPr>
                <a:t>3</a:t>
              </a:r>
              <a:r>
                <a:rPr lang="en-US" altLang="zh-CN" sz="2000">
                  <a:latin typeface="Times New Roman" pitchFamily="18" charset="0"/>
                </a:rPr>
                <a:t>b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49178" name="AutoShape 24"/>
            <p:cNvSpPr>
              <a:spLocks noChangeArrowheads="1"/>
            </p:cNvSpPr>
            <p:nvPr/>
          </p:nvSpPr>
          <p:spPr bwMode="auto">
            <a:xfrm>
              <a:off x="4224" y="2880"/>
              <a:ext cx="1008" cy="288"/>
            </a:xfrm>
            <a:prstGeom prst="wedgeRoundRectCallout">
              <a:avLst>
                <a:gd name="adj1" fmla="val -79764"/>
                <a:gd name="adj2" fmla="val 3472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3200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867400" y="6096000"/>
            <a:ext cx="2376488" cy="457200"/>
            <a:chOff x="3552" y="3888"/>
            <a:chExt cx="1296" cy="288"/>
          </a:xfrm>
        </p:grpSpPr>
        <p:sp>
          <p:nvSpPr>
            <p:cNvPr id="49175" name="AutoShape 26"/>
            <p:cNvSpPr>
              <a:spLocks noChangeArrowheads="1"/>
            </p:cNvSpPr>
            <p:nvPr/>
          </p:nvSpPr>
          <p:spPr bwMode="auto">
            <a:xfrm>
              <a:off x="3552" y="3888"/>
              <a:ext cx="912" cy="288"/>
            </a:xfrm>
            <a:prstGeom prst="wedgeRoundRectCallout">
              <a:avLst>
                <a:gd name="adj1" fmla="val -72370"/>
                <a:gd name="adj2" fmla="val -71528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3200"/>
            </a:p>
          </p:txBody>
        </p:sp>
        <p:sp>
          <p:nvSpPr>
            <p:cNvPr id="49176" name="Text Box 27"/>
            <p:cNvSpPr txBox="1">
              <a:spLocks noChangeArrowheads="1"/>
            </p:cNvSpPr>
            <p:nvPr/>
          </p:nvSpPr>
          <p:spPr bwMode="auto">
            <a:xfrm>
              <a:off x="3648" y="3888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1</a:t>
              </a:r>
              <a:r>
                <a:rPr lang="en-US" altLang="zh-CN" sz="2400">
                  <a:latin typeface="Times New Roman" pitchFamily="18" charset="0"/>
                </a:rPr>
                <a:t>GB = 2</a:t>
              </a:r>
              <a:r>
                <a:rPr lang="en-US" altLang="zh-CN" sz="2000" baseline="45000">
                  <a:latin typeface="Times New Roman" pitchFamily="18" charset="0"/>
                </a:rPr>
                <a:t>30</a:t>
              </a:r>
              <a:r>
                <a:rPr lang="en-US" altLang="zh-CN" sz="2000">
                  <a:latin typeface="Times New Roman" pitchFamily="18" charset="0"/>
                </a:rPr>
                <a:t>b</a:t>
              </a:r>
              <a:endParaRPr lang="zh-CN" altLang="en-US" sz="2000">
                <a:latin typeface="Times New Roman" pitchFamily="18" charset="0"/>
              </a:endParaRPr>
            </a:p>
          </p:txBody>
        </p:sp>
      </p:grpSp>
      <p:sp>
        <p:nvSpPr>
          <p:cNvPr id="121884" name="Text Box 28"/>
          <p:cNvSpPr txBox="1">
            <a:spLocks noChangeArrowheads="1"/>
          </p:cNvSpPr>
          <p:nvPr/>
        </p:nvSpPr>
        <p:spPr bwMode="auto">
          <a:xfrm>
            <a:off x="6580188" y="2590800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   </a:t>
            </a:r>
            <a:r>
              <a:rPr lang="en-US" altLang="zh-CN" sz="2800">
                <a:latin typeface="Times New Roman" pitchFamily="18" charset="0"/>
              </a:rPr>
              <a:t>K</a:t>
            </a:r>
            <a:r>
              <a:rPr lang="en-US" altLang="zh-CN" sz="900">
                <a:latin typeface="Times New Roman" pitchFamily="18" charset="0"/>
              </a:rPr>
              <a:t> </a:t>
            </a:r>
            <a:r>
              <a:rPr lang="en-US" altLang="zh-CN" sz="26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9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8</a:t>
            </a:r>
            <a:r>
              <a:rPr lang="zh-CN" altLang="en-US" sz="2800">
                <a:latin typeface="Times New Roman" pitchFamily="18" charset="0"/>
              </a:rPr>
              <a:t>位</a:t>
            </a:r>
          </a:p>
        </p:txBody>
      </p:sp>
      <p:sp>
        <p:nvSpPr>
          <p:cNvPr id="121885" name="Text Box 29"/>
          <p:cNvSpPr txBox="1">
            <a:spLocks noChangeArrowheads="1"/>
          </p:cNvSpPr>
          <p:nvPr/>
        </p:nvSpPr>
        <p:spPr bwMode="auto">
          <a:xfrm>
            <a:off x="6400800" y="3070225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64</a:t>
            </a:r>
            <a:r>
              <a:rPr lang="zh-CN" altLang="en-US">
                <a:latin typeface="Times New Roman" pitchFamily="18" charset="0"/>
              </a:rPr>
              <a:t>   </a:t>
            </a:r>
            <a:r>
              <a:rPr lang="en-US" altLang="zh-CN" sz="2800">
                <a:latin typeface="Times New Roman" pitchFamily="18" charset="0"/>
              </a:rPr>
              <a:t>K</a:t>
            </a:r>
            <a:r>
              <a:rPr lang="en-US" altLang="zh-CN" sz="900">
                <a:latin typeface="Times New Roman" pitchFamily="18" charset="0"/>
              </a:rPr>
              <a:t> </a:t>
            </a:r>
            <a:r>
              <a:rPr lang="en-US" altLang="zh-CN" sz="26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9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32</a:t>
            </a:r>
            <a:r>
              <a:rPr lang="zh-CN" altLang="en-US" sz="2800">
                <a:latin typeface="Times New Roman" pitchFamily="18" charset="0"/>
              </a:rPr>
              <a:t>位</a:t>
            </a:r>
          </a:p>
        </p:txBody>
      </p:sp>
      <p:sp>
        <p:nvSpPr>
          <p:cNvPr id="49174" name="AutoShape 3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BB465-4E91-4563-92B4-29749C38EF0F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2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2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autoUpdateAnimBg="0"/>
      <p:bldP spid="121863" grpId="0" animBg="1"/>
      <p:bldP spid="121864" grpId="0" autoUpdateAnimBg="0"/>
      <p:bldP spid="121865" grpId="0" autoUpdateAnimBg="0"/>
      <p:bldP spid="121866" grpId="0" animBg="1"/>
      <p:bldP spid="121867" grpId="0" autoUpdateAnimBg="0"/>
      <p:bldP spid="121868" grpId="0" autoUpdateAnimBg="0"/>
      <p:bldP spid="121869" grpId="0" autoUpdateAnimBg="0"/>
      <p:bldP spid="121870" grpId="0" autoUpdateAnimBg="0"/>
      <p:bldP spid="121871" grpId="0" autoUpdateAnimBg="0"/>
      <p:bldP spid="121872" grpId="0" autoUpdateAnimBg="0"/>
      <p:bldP spid="121873" grpId="0" autoUpdateAnimBg="0"/>
      <p:bldP spid="121884" grpId="0" autoUpdateAnimBg="0"/>
      <p:bldP spid="12188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1.3 计算机硬件的主要技术指标</a:t>
            </a:r>
            <a:endParaRPr lang="en-US" altLang="zh-CN" b="1" smtClean="0"/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201613" y="3408958"/>
            <a:ext cx="29225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</a:rPr>
              <a:t>3</a:t>
            </a:r>
            <a:r>
              <a:rPr lang="zh-CN" altLang="en-US" sz="3200" dirty="0" smtClean="0"/>
              <a:t>.</a:t>
            </a:r>
            <a:r>
              <a:rPr lang="zh-CN" altLang="en-US" sz="3200" dirty="0"/>
              <a:t>运算速度</a:t>
            </a:r>
          </a:p>
        </p:txBody>
      </p:sp>
      <p:sp>
        <p:nvSpPr>
          <p:cNvPr id="120837" name="AutoShape 5"/>
          <p:cNvSpPr>
            <a:spLocks/>
          </p:cNvSpPr>
          <p:nvPr/>
        </p:nvSpPr>
        <p:spPr bwMode="auto">
          <a:xfrm>
            <a:off x="2484438" y="2393032"/>
            <a:ext cx="228600" cy="3124200"/>
          </a:xfrm>
          <a:prstGeom prst="leftBrace">
            <a:avLst>
              <a:gd name="adj1" fmla="val 113889"/>
              <a:gd name="adj2" fmla="val 4547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667000" y="1556792"/>
            <a:ext cx="4170363" cy="936625"/>
            <a:chOff x="1776" y="1992"/>
            <a:chExt cx="2627" cy="590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880" y="1992"/>
              <a:ext cx="1523" cy="590"/>
              <a:chOff x="2880" y="1992"/>
              <a:chExt cx="1523" cy="590"/>
            </a:xfrm>
          </p:grpSpPr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2880" y="1992"/>
                <a:ext cx="1523" cy="590"/>
                <a:chOff x="2880" y="1992"/>
                <a:chExt cx="1523" cy="590"/>
              </a:xfrm>
            </p:grpSpPr>
            <p:sp>
              <p:nvSpPr>
                <p:cNvPr id="42008" name="Rectangle 10"/>
                <p:cNvSpPr>
                  <a:spLocks noChangeArrowheads="1"/>
                </p:cNvSpPr>
                <p:nvPr/>
              </p:nvSpPr>
              <p:spPr bwMode="auto">
                <a:xfrm>
                  <a:off x="3271" y="2128"/>
                  <a:ext cx="384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zh-CN" altLang="en-US" sz="3200">
                      <a:latin typeface="Symbol" pitchFamily="18" charset="2"/>
                    </a:rPr>
                    <a:t>=</a:t>
                  </a:r>
                  <a:endParaRPr lang="zh-CN" altLang="en-US" sz="3200"/>
                </a:p>
              </p:txBody>
            </p:sp>
            <p:sp>
              <p:nvSpPr>
                <p:cNvPr id="42009" name="Rectangle 11"/>
                <p:cNvSpPr>
                  <a:spLocks noChangeArrowheads="1"/>
                </p:cNvSpPr>
                <p:nvPr/>
              </p:nvSpPr>
              <p:spPr bwMode="auto">
                <a:xfrm>
                  <a:off x="3570" y="1992"/>
                  <a:ext cx="107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altLang="zh-CN" sz="2400" i="1">
                      <a:latin typeface="Times New Roman" pitchFamily="18" charset="0"/>
                    </a:rPr>
                    <a:t>n</a:t>
                  </a:r>
                  <a:endParaRPr lang="en-US" altLang="zh-CN" sz="2400" i="1"/>
                </a:p>
              </p:txBody>
            </p:sp>
            <p:sp>
              <p:nvSpPr>
                <p:cNvPr id="42010" name="Rectangle 12"/>
                <p:cNvSpPr>
                  <a:spLocks noChangeArrowheads="1"/>
                </p:cNvSpPr>
                <p:nvPr/>
              </p:nvSpPr>
              <p:spPr bwMode="auto">
                <a:xfrm>
                  <a:off x="3489" y="2352"/>
                  <a:ext cx="59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sz="2000" i="1">
                      <a:latin typeface="Times New Roman" pitchFamily="18" charset="0"/>
                    </a:rPr>
                    <a:t>i</a:t>
                  </a:r>
                  <a:r>
                    <a:rPr lang="en-US" altLang="zh-CN" sz="2000">
                      <a:latin typeface="Times New Roman" pitchFamily="18" charset="0"/>
                    </a:rPr>
                    <a:t> </a:t>
                  </a:r>
                  <a:r>
                    <a:rPr lang="zh-CN" altLang="en-US" sz="2400">
                      <a:latin typeface="Symbol" pitchFamily="18" charset="2"/>
                    </a:rPr>
                    <a:t>=</a:t>
                  </a:r>
                  <a:r>
                    <a:rPr lang="zh-CN" altLang="en-US" sz="2000">
                      <a:latin typeface="Times New Roman" pitchFamily="18" charset="0"/>
                    </a:rPr>
                    <a:t>1</a:t>
                  </a:r>
                  <a:endParaRPr lang="en-US" altLang="zh-CN" sz="2000">
                    <a:latin typeface="Times New Roman" pitchFamily="18" charset="0"/>
                  </a:endParaRPr>
                </a:p>
              </p:txBody>
            </p:sp>
            <p:sp>
              <p:nvSpPr>
                <p:cNvPr id="42011" name="Rectangle 13"/>
                <p:cNvSpPr>
                  <a:spLocks noChangeArrowheads="1"/>
                </p:cNvSpPr>
                <p:nvPr/>
              </p:nvSpPr>
              <p:spPr bwMode="auto">
                <a:xfrm>
                  <a:off x="3799" y="2145"/>
                  <a:ext cx="604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sz="3200" i="1" dirty="0" err="1">
                      <a:latin typeface="Times New Roman" pitchFamily="18" charset="0"/>
                    </a:rPr>
                    <a:t>f</a:t>
                  </a:r>
                  <a:r>
                    <a:rPr lang="en-US" altLang="zh-CN" sz="3200" i="1" baseline="-30000" dirty="0" err="1">
                      <a:latin typeface="Times New Roman" pitchFamily="18" charset="0"/>
                    </a:rPr>
                    <a:t>i</a:t>
                  </a:r>
                  <a:r>
                    <a:rPr lang="en-US" altLang="zh-CN" sz="3200" baseline="-30000" dirty="0">
                      <a:latin typeface="Times New Roman" pitchFamily="18" charset="0"/>
                    </a:rPr>
                    <a:t> </a:t>
                  </a:r>
                  <a:r>
                    <a:rPr lang="en-US" altLang="zh-CN" sz="3200" i="1" dirty="0" err="1">
                      <a:latin typeface="Times New Roman" pitchFamily="18" charset="0"/>
                    </a:rPr>
                    <a:t>t</a:t>
                  </a:r>
                  <a:r>
                    <a:rPr lang="en-US" altLang="zh-CN" sz="3200" i="1" baseline="-30000" dirty="0" err="1">
                      <a:latin typeface="Times New Roman" pitchFamily="18" charset="0"/>
                    </a:rPr>
                    <a:t>i</a:t>
                  </a:r>
                  <a:endParaRPr lang="en-US" altLang="zh-CN" sz="3200" i="1" baseline="-30000" dirty="0">
                    <a:latin typeface="Times New Roman" pitchFamily="18" charset="0"/>
                  </a:endParaRPr>
                </a:p>
              </p:txBody>
            </p:sp>
            <p:sp>
              <p:nvSpPr>
                <p:cNvPr id="42012" name="Rectangle 14"/>
                <p:cNvSpPr>
                  <a:spLocks noChangeArrowheads="1"/>
                </p:cNvSpPr>
                <p:nvPr/>
              </p:nvSpPr>
              <p:spPr bwMode="auto">
                <a:xfrm>
                  <a:off x="2880" y="2145"/>
                  <a:ext cx="583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sz="3200" i="1" dirty="0">
                      <a:latin typeface="Times New Roman" pitchFamily="18" charset="0"/>
                    </a:rPr>
                    <a:t>T</a:t>
                  </a:r>
                  <a:r>
                    <a:rPr lang="en-US" altLang="zh-CN" sz="2800" baseline="-30000" dirty="0">
                      <a:latin typeface="Times New Roman" pitchFamily="18" charset="0"/>
                    </a:rPr>
                    <a:t>M</a:t>
                  </a:r>
                </a:p>
              </p:txBody>
            </p:sp>
          </p:grpSp>
          <p:sp>
            <p:nvSpPr>
              <p:cNvPr id="42007" name="Rectangle 15"/>
              <p:cNvSpPr>
                <a:spLocks noChangeArrowheads="1"/>
              </p:cNvSpPr>
              <p:nvPr/>
            </p:nvSpPr>
            <p:spPr bwMode="auto">
              <a:xfrm>
                <a:off x="3497" y="2150"/>
                <a:ext cx="258" cy="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zh-CN" altLang="en-US" sz="3200" dirty="0">
                    <a:latin typeface="Symbol" pitchFamily="18" charset="2"/>
                  </a:rPr>
                  <a:t>∑</a:t>
                </a:r>
                <a:endParaRPr lang="zh-CN" altLang="en-US" sz="3200" dirty="0"/>
              </a:p>
            </p:txBody>
          </p:sp>
        </p:grpSp>
        <p:sp>
          <p:nvSpPr>
            <p:cNvPr id="42005" name="Text Box 16"/>
            <p:cNvSpPr txBox="1">
              <a:spLocks noChangeArrowheads="1"/>
            </p:cNvSpPr>
            <p:nvPr/>
          </p:nvSpPr>
          <p:spPr bwMode="auto">
            <a:xfrm>
              <a:off x="1776" y="2141"/>
              <a:ext cx="14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/>
                <a:t>吉普森法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686050" y="4117429"/>
            <a:ext cx="5924550" cy="579438"/>
            <a:chOff x="1692" y="2602"/>
            <a:chExt cx="3732" cy="365"/>
          </a:xfrm>
        </p:grpSpPr>
        <p:sp>
          <p:nvSpPr>
            <p:cNvPr id="42002" name="Text Box 19"/>
            <p:cNvSpPr txBox="1">
              <a:spLocks noChangeArrowheads="1"/>
            </p:cNvSpPr>
            <p:nvPr/>
          </p:nvSpPr>
          <p:spPr bwMode="auto">
            <a:xfrm>
              <a:off x="2618" y="2617"/>
              <a:ext cx="28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dirty="0"/>
                <a:t>每秒执行百万条指令</a:t>
              </a:r>
            </a:p>
          </p:txBody>
        </p:sp>
        <p:sp>
          <p:nvSpPr>
            <p:cNvPr id="42003" name="Text Box 20"/>
            <p:cNvSpPr txBox="1">
              <a:spLocks noChangeArrowheads="1"/>
            </p:cNvSpPr>
            <p:nvPr/>
          </p:nvSpPr>
          <p:spPr bwMode="auto">
            <a:xfrm>
              <a:off x="1692" y="2602"/>
              <a:ext cx="8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200" dirty="0">
                  <a:latin typeface="Times New Roman" pitchFamily="18" charset="0"/>
                </a:rPr>
                <a:t>MIPS</a:t>
              </a:r>
              <a:endParaRPr lang="zh-CN" altLang="en-US" sz="3200" dirty="0">
                <a:latin typeface="Times New Roman" pitchFamily="18" charset="0"/>
              </a:endParaRP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2641600" y="4909592"/>
            <a:ext cx="6361113" cy="625475"/>
            <a:chOff x="1771" y="3129"/>
            <a:chExt cx="4007" cy="394"/>
          </a:xfrm>
        </p:grpSpPr>
        <p:sp>
          <p:nvSpPr>
            <p:cNvPr id="42000" name="Text Box 22"/>
            <p:cNvSpPr txBox="1">
              <a:spLocks noChangeArrowheads="1"/>
            </p:cNvSpPr>
            <p:nvPr/>
          </p:nvSpPr>
          <p:spPr bwMode="auto">
            <a:xfrm>
              <a:off x="2724" y="3129"/>
              <a:ext cx="30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 dirty="0"/>
                <a:t>执行一条指令所需时钟周期数</a:t>
              </a:r>
            </a:p>
          </p:txBody>
        </p:sp>
        <p:sp>
          <p:nvSpPr>
            <p:cNvPr id="42001" name="Text Box 23"/>
            <p:cNvSpPr txBox="1">
              <a:spLocks noChangeArrowheads="1"/>
            </p:cNvSpPr>
            <p:nvPr/>
          </p:nvSpPr>
          <p:spPr bwMode="auto">
            <a:xfrm>
              <a:off x="1771" y="3158"/>
              <a:ext cx="55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>
                  <a:latin typeface="Times New Roman" pitchFamily="18" charset="0"/>
                </a:rPr>
                <a:t>CPI</a:t>
              </a:r>
              <a:endParaRPr lang="zh-CN" altLang="en-US" sz="3200">
                <a:latin typeface="Times New Roman" pitchFamily="18" charset="0"/>
              </a:endParaRP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2700338" y="5576342"/>
            <a:ext cx="5695950" cy="588962"/>
            <a:chOff x="1692" y="3613"/>
            <a:chExt cx="3588" cy="371"/>
          </a:xfrm>
        </p:grpSpPr>
        <p:sp>
          <p:nvSpPr>
            <p:cNvPr id="41998" name="Text Box 25"/>
            <p:cNvSpPr txBox="1">
              <a:spLocks noChangeArrowheads="1"/>
            </p:cNvSpPr>
            <p:nvPr/>
          </p:nvSpPr>
          <p:spPr bwMode="auto">
            <a:xfrm>
              <a:off x="2610" y="3657"/>
              <a:ext cx="26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dirty="0"/>
                <a:t>每秒浮点运算次数</a:t>
              </a:r>
            </a:p>
          </p:txBody>
        </p:sp>
        <p:sp>
          <p:nvSpPr>
            <p:cNvPr id="41999" name="Text Box 26"/>
            <p:cNvSpPr txBox="1">
              <a:spLocks noChangeArrowheads="1"/>
            </p:cNvSpPr>
            <p:nvPr/>
          </p:nvSpPr>
          <p:spPr bwMode="auto">
            <a:xfrm>
              <a:off x="1692" y="3613"/>
              <a:ext cx="106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200">
                  <a:latin typeface="Times New Roman" pitchFamily="18" charset="0"/>
                </a:rPr>
                <a:t>FLOPS</a:t>
              </a:r>
              <a:endParaRPr lang="zh-CN" altLang="en-US" sz="3200">
                <a:latin typeface="Times New Roman" pitchFamily="18" charset="0"/>
              </a:endParaRPr>
            </a:p>
          </p:txBody>
        </p:sp>
      </p:grpSp>
      <p:sp>
        <p:nvSpPr>
          <p:cNvPr id="41996" name="AutoShape 2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BB465-4E91-4563-92B4-29749C38EF0F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2699792" y="2492896"/>
            <a:ext cx="6444208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i="1" dirty="0" err="1" smtClean="0">
                <a:latin typeface="Times New Roman" pitchFamily="18" charset="0"/>
              </a:rPr>
              <a:t>f</a:t>
            </a:r>
            <a:r>
              <a:rPr lang="en-US" altLang="zh-CN" sz="3200" baseline="-30000" dirty="0" err="1" smtClean="0">
                <a:latin typeface="Times New Roman" pitchFamily="18" charset="0"/>
              </a:rPr>
              <a:t>i</a:t>
            </a:r>
            <a:r>
              <a:rPr lang="en-US" altLang="zh-CN" sz="2800" dirty="0" smtClean="0">
                <a:latin typeface="Times New Roman" pitchFamily="18" charset="0"/>
              </a:rPr>
              <a:t>—</a:t>
            </a:r>
            <a:r>
              <a:rPr lang="zh-CN" altLang="en-US" sz="2800" dirty="0" smtClean="0">
                <a:latin typeface="Times New Roman" pitchFamily="18" charset="0"/>
              </a:rPr>
              <a:t>第</a:t>
            </a:r>
            <a:r>
              <a:rPr lang="en-US" altLang="zh-CN" sz="2800" dirty="0" err="1" smtClean="0">
                <a:latin typeface="Times New Roman" pitchFamily="18" charset="0"/>
              </a:rPr>
              <a:t>i</a:t>
            </a:r>
            <a:r>
              <a:rPr lang="zh-CN" altLang="en-US" sz="2800" dirty="0" smtClean="0">
                <a:latin typeface="Times New Roman" pitchFamily="18" charset="0"/>
              </a:rPr>
              <a:t>条指令占全部操作的百分比数</a:t>
            </a:r>
            <a:endParaRPr lang="en-US" altLang="zh-CN" sz="2800" dirty="0" smtClean="0">
              <a:latin typeface="Times New Roman" pitchFamily="18" charset="0"/>
            </a:endParaRPr>
          </a:p>
          <a:p>
            <a:r>
              <a:rPr lang="en-US" altLang="zh-CN" sz="3600" i="1" dirty="0" err="1" smtClean="0">
                <a:latin typeface="Times New Roman" pitchFamily="18" charset="0"/>
              </a:rPr>
              <a:t>t</a:t>
            </a:r>
            <a:r>
              <a:rPr lang="en-US" altLang="zh-CN" sz="3600" i="1" baseline="-30000" dirty="0" err="1" smtClean="0">
                <a:latin typeface="Times New Roman" pitchFamily="18" charset="0"/>
              </a:rPr>
              <a:t>i</a:t>
            </a:r>
            <a:r>
              <a:rPr lang="en-US" altLang="zh-CN" sz="2800" dirty="0" smtClean="0">
                <a:latin typeface="Times New Roman" pitchFamily="18" charset="0"/>
              </a:rPr>
              <a:t>—</a:t>
            </a:r>
            <a:r>
              <a:rPr lang="zh-CN" altLang="en-US" sz="2800" dirty="0" smtClean="0">
                <a:latin typeface="Times New Roman" pitchFamily="18" charset="0"/>
              </a:rPr>
              <a:t>第</a:t>
            </a:r>
            <a:r>
              <a:rPr lang="en-US" altLang="zh-CN" sz="2800" dirty="0" err="1" smtClean="0">
                <a:latin typeface="Times New Roman" pitchFamily="18" charset="0"/>
              </a:rPr>
              <a:t>i</a:t>
            </a:r>
            <a:r>
              <a:rPr lang="zh-CN" altLang="en-US" sz="2800" dirty="0" smtClean="0">
                <a:latin typeface="Times New Roman" pitchFamily="18" charset="0"/>
              </a:rPr>
              <a:t>条指令的执行时间</a:t>
            </a:r>
            <a:endParaRPr lang="en-US" altLang="zh-CN" sz="2800" baseline="-30000" dirty="0">
              <a:latin typeface="Times New Roman" pitchFamily="18" charset="0"/>
            </a:endParaRPr>
          </a:p>
        </p:txBody>
      </p:sp>
      <p:sp>
        <p:nvSpPr>
          <p:cNvPr id="32" name="AutoShape 132"/>
          <p:cNvSpPr>
            <a:spLocks noChangeArrowheads="1"/>
          </p:cNvSpPr>
          <p:nvPr/>
        </p:nvSpPr>
        <p:spPr bwMode="auto">
          <a:xfrm>
            <a:off x="3490864" y="3068960"/>
            <a:ext cx="5653136" cy="578882"/>
          </a:xfrm>
          <a:prstGeom prst="wedgeRoundRectCallout">
            <a:avLst>
              <a:gd name="adj1" fmla="val -56025"/>
              <a:gd name="adj2" fmla="val 148700"/>
              <a:gd name="adj3" fmla="val 16667"/>
            </a:avLst>
          </a:prstGeom>
          <a:solidFill>
            <a:schemeClr val="tx1"/>
          </a:solidFill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2"/>
                </a:solidFill>
              </a:rPr>
              <a:t>Million Instruction Per Second</a:t>
            </a:r>
            <a:endParaRPr lang="zh-CN" altLang="en-US" sz="2800" dirty="0">
              <a:solidFill>
                <a:schemeClr val="bg2"/>
              </a:solidFill>
            </a:endParaRPr>
          </a:p>
        </p:txBody>
      </p:sp>
      <p:sp>
        <p:nvSpPr>
          <p:cNvPr id="33" name="AutoShape 132"/>
          <p:cNvSpPr>
            <a:spLocks noChangeArrowheads="1"/>
          </p:cNvSpPr>
          <p:nvPr/>
        </p:nvSpPr>
        <p:spPr bwMode="auto">
          <a:xfrm>
            <a:off x="0" y="3933056"/>
            <a:ext cx="2411760" cy="1055608"/>
          </a:xfrm>
          <a:prstGeom prst="wedgeRoundRectCallout">
            <a:avLst>
              <a:gd name="adj1" fmla="val 66233"/>
              <a:gd name="adj2" fmla="val 59112"/>
              <a:gd name="adj3" fmla="val 16667"/>
            </a:avLst>
          </a:prstGeom>
          <a:solidFill>
            <a:schemeClr val="tx1"/>
          </a:solidFill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2"/>
                </a:solidFill>
              </a:rPr>
              <a:t>Cycle Per Instruction</a:t>
            </a:r>
            <a:endParaRPr lang="zh-CN" altLang="en-US" sz="2800" dirty="0">
              <a:solidFill>
                <a:schemeClr val="bg2"/>
              </a:solidFill>
            </a:endParaRPr>
          </a:p>
        </p:txBody>
      </p:sp>
      <p:sp>
        <p:nvSpPr>
          <p:cNvPr id="34" name="AutoShape 132"/>
          <p:cNvSpPr>
            <a:spLocks noChangeArrowheads="1"/>
          </p:cNvSpPr>
          <p:nvPr/>
        </p:nvSpPr>
        <p:spPr bwMode="auto">
          <a:xfrm>
            <a:off x="0" y="6279118"/>
            <a:ext cx="5653136" cy="578882"/>
          </a:xfrm>
          <a:prstGeom prst="wedgeRoundRectCallout">
            <a:avLst>
              <a:gd name="adj1" fmla="val -2324"/>
              <a:gd name="adj2" fmla="val -94558"/>
              <a:gd name="adj3" fmla="val 16667"/>
            </a:avLst>
          </a:prstGeom>
          <a:solidFill>
            <a:schemeClr val="tx1"/>
          </a:solidFill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2"/>
                </a:solidFill>
              </a:rPr>
              <a:t>Floating Point Per Second</a:t>
            </a:r>
            <a:endParaRPr lang="zh-CN" altLang="en-US" sz="2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utoUpdateAnimBg="0"/>
      <p:bldP spid="120837" grpId="0" animBg="1"/>
      <p:bldP spid="30" grpId="0" autoUpdateAnimBg="0"/>
      <p:bldP spid="32" grpId="0" animBg="1" autoUpdateAnimBg="0"/>
      <p:bldP spid="33" grpId="0" animBg="1" autoUpdateAnimBg="0"/>
      <p:bldP spid="34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1.4 本书结构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2586038" y="154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74975" y="1014413"/>
            <a:ext cx="1936750" cy="2346325"/>
            <a:chOff x="1874" y="639"/>
            <a:chExt cx="1220" cy="1478"/>
          </a:xfrm>
        </p:grpSpPr>
        <p:sp>
          <p:nvSpPr>
            <p:cNvPr id="51232" name="Rectangle 5"/>
            <p:cNvSpPr>
              <a:spLocks noChangeArrowheads="1"/>
            </p:cNvSpPr>
            <p:nvPr/>
          </p:nvSpPr>
          <p:spPr bwMode="auto">
            <a:xfrm>
              <a:off x="2226" y="1427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3" name="Rectangle 6"/>
            <p:cNvSpPr>
              <a:spLocks noChangeArrowheads="1"/>
            </p:cNvSpPr>
            <p:nvPr/>
          </p:nvSpPr>
          <p:spPr bwMode="auto">
            <a:xfrm>
              <a:off x="1874" y="1039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4" name="Rectangle 7"/>
            <p:cNvSpPr>
              <a:spLocks noChangeArrowheads="1"/>
            </p:cNvSpPr>
            <p:nvPr/>
          </p:nvSpPr>
          <p:spPr bwMode="auto">
            <a:xfrm>
              <a:off x="2562" y="1039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5" name="Rectangle 8"/>
            <p:cNvSpPr>
              <a:spLocks noChangeArrowheads="1"/>
            </p:cNvSpPr>
            <p:nvPr/>
          </p:nvSpPr>
          <p:spPr bwMode="auto">
            <a:xfrm>
              <a:off x="2226" y="1913"/>
              <a:ext cx="53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6" name="Rectangle 9"/>
            <p:cNvSpPr>
              <a:spLocks noChangeArrowheads="1"/>
            </p:cNvSpPr>
            <p:nvPr/>
          </p:nvSpPr>
          <p:spPr bwMode="auto">
            <a:xfrm>
              <a:off x="2181" y="639"/>
              <a:ext cx="623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086350" y="4119563"/>
            <a:ext cx="2016125" cy="2239962"/>
            <a:chOff x="3204" y="2595"/>
            <a:chExt cx="1270" cy="1411"/>
          </a:xfrm>
        </p:grpSpPr>
        <p:sp>
          <p:nvSpPr>
            <p:cNvPr id="51223" name="Rectangle 17"/>
            <p:cNvSpPr>
              <a:spLocks noChangeArrowheads="1"/>
            </p:cNvSpPr>
            <p:nvPr/>
          </p:nvSpPr>
          <p:spPr bwMode="auto">
            <a:xfrm>
              <a:off x="3884" y="3193"/>
              <a:ext cx="590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4" name="Rectangle 18"/>
            <p:cNvSpPr>
              <a:spLocks noChangeArrowheads="1"/>
            </p:cNvSpPr>
            <p:nvPr/>
          </p:nvSpPr>
          <p:spPr bwMode="auto">
            <a:xfrm>
              <a:off x="3288" y="2595"/>
              <a:ext cx="806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5" name="Rectangle 19"/>
            <p:cNvSpPr>
              <a:spLocks noChangeArrowheads="1"/>
            </p:cNvSpPr>
            <p:nvPr/>
          </p:nvSpPr>
          <p:spPr bwMode="auto">
            <a:xfrm>
              <a:off x="3204" y="3069"/>
              <a:ext cx="59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6" name="Rectangle 20"/>
            <p:cNvSpPr>
              <a:spLocks noChangeArrowheads="1"/>
            </p:cNvSpPr>
            <p:nvPr/>
          </p:nvSpPr>
          <p:spPr bwMode="auto">
            <a:xfrm>
              <a:off x="3390" y="3823"/>
              <a:ext cx="664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925" name="Text Box 21"/>
          <p:cNvSpPr txBox="1">
            <a:spLocks noChangeArrowheads="1"/>
          </p:cNvSpPr>
          <p:nvPr/>
        </p:nvSpPr>
        <p:spPr bwMode="auto">
          <a:xfrm>
            <a:off x="5402263" y="1268413"/>
            <a:ext cx="374015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/>
              <a:t>第２篇</a:t>
            </a:r>
          </a:p>
          <a:p>
            <a:pPr algn="ctr"/>
            <a:r>
              <a:rPr lang="zh-CN" altLang="en-US" sz="2800" dirty="0"/>
              <a:t>计算机系统的硬件结构</a:t>
            </a: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433638" y="990600"/>
            <a:ext cx="3048000" cy="2747963"/>
            <a:chOff x="1533" y="624"/>
            <a:chExt cx="1920" cy="1731"/>
          </a:xfrm>
        </p:grpSpPr>
        <p:sp>
          <p:nvSpPr>
            <p:cNvPr id="51221" name="Rectangle 23"/>
            <p:cNvSpPr>
              <a:spLocks noChangeArrowheads="1"/>
            </p:cNvSpPr>
            <p:nvPr/>
          </p:nvSpPr>
          <p:spPr bwMode="auto">
            <a:xfrm>
              <a:off x="2306" y="679"/>
              <a:ext cx="43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800"/>
                <a:t>计算机</a:t>
              </a:r>
            </a:p>
          </p:txBody>
        </p:sp>
        <p:sp>
          <p:nvSpPr>
            <p:cNvPr id="51222" name="Oval 24"/>
            <p:cNvSpPr>
              <a:spLocks noChangeArrowheads="1"/>
            </p:cNvSpPr>
            <p:nvPr/>
          </p:nvSpPr>
          <p:spPr bwMode="auto">
            <a:xfrm>
              <a:off x="1533" y="624"/>
              <a:ext cx="1920" cy="1731"/>
            </a:xfrm>
            <a:prstGeom prst="ellipse">
              <a:avLst/>
            </a:prstGeom>
            <a:noFill/>
            <a:ln w="20638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438400" y="990600"/>
            <a:ext cx="3048000" cy="2747963"/>
            <a:chOff x="1533" y="624"/>
            <a:chExt cx="1920" cy="1731"/>
          </a:xfrm>
        </p:grpSpPr>
        <p:sp>
          <p:nvSpPr>
            <p:cNvPr id="51211" name="Rectangle 26"/>
            <p:cNvSpPr>
              <a:spLocks noChangeArrowheads="1"/>
            </p:cNvSpPr>
            <p:nvPr/>
          </p:nvSpPr>
          <p:spPr bwMode="auto">
            <a:xfrm>
              <a:off x="2618" y="997"/>
              <a:ext cx="47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I/O</a:t>
              </a:r>
              <a:endParaRPr lang="en-US" altLang="zh-CN" sz="2800"/>
            </a:p>
          </p:txBody>
        </p: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1533" y="624"/>
              <a:ext cx="1920" cy="1731"/>
              <a:chOff x="1533" y="624"/>
              <a:chExt cx="1920" cy="1731"/>
            </a:xfrm>
          </p:grpSpPr>
          <p:sp>
            <p:nvSpPr>
              <p:cNvPr id="51213" name="Oval 28"/>
              <p:cNvSpPr>
                <a:spLocks noChangeArrowheads="1"/>
              </p:cNvSpPr>
              <p:nvPr/>
            </p:nvSpPr>
            <p:spPr bwMode="auto">
              <a:xfrm>
                <a:off x="2111" y="1200"/>
                <a:ext cx="817" cy="739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14" name="Rectangle 29"/>
              <p:cNvSpPr>
                <a:spLocks noChangeArrowheads="1"/>
              </p:cNvSpPr>
              <p:nvPr/>
            </p:nvSpPr>
            <p:spPr bwMode="auto">
              <a:xfrm>
                <a:off x="2118" y="1465"/>
                <a:ext cx="77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zh-CN" altLang="en-US" sz="2400"/>
                  <a:t>系统总线</a:t>
                </a:r>
              </a:p>
            </p:txBody>
          </p:sp>
          <p:sp>
            <p:nvSpPr>
              <p:cNvPr id="51215" name="Oval 30"/>
              <p:cNvSpPr>
                <a:spLocks noChangeArrowheads="1"/>
              </p:cNvSpPr>
              <p:nvPr/>
            </p:nvSpPr>
            <p:spPr bwMode="auto">
              <a:xfrm>
                <a:off x="1806" y="841"/>
                <a:ext cx="667" cy="601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16" name="Rectangle 31"/>
              <p:cNvSpPr>
                <a:spLocks noChangeArrowheads="1"/>
              </p:cNvSpPr>
              <p:nvPr/>
            </p:nvSpPr>
            <p:spPr bwMode="auto">
              <a:xfrm>
                <a:off x="1816" y="997"/>
                <a:ext cx="57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400"/>
                  <a:t>存储器</a:t>
                </a:r>
              </a:p>
            </p:txBody>
          </p:sp>
          <p:sp>
            <p:nvSpPr>
              <p:cNvPr id="51217" name="Oval 32"/>
              <p:cNvSpPr>
                <a:spLocks noChangeArrowheads="1"/>
              </p:cNvSpPr>
              <p:nvPr/>
            </p:nvSpPr>
            <p:spPr bwMode="auto">
              <a:xfrm>
                <a:off x="2494" y="872"/>
                <a:ext cx="667" cy="601"/>
              </a:xfrm>
              <a:prstGeom prst="ellipse">
                <a:avLst/>
              </a:prstGeom>
              <a:noFill/>
              <a:ln w="20701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18" name="Oval 33"/>
              <p:cNvSpPr>
                <a:spLocks noChangeArrowheads="1"/>
              </p:cNvSpPr>
              <p:nvPr/>
            </p:nvSpPr>
            <p:spPr bwMode="auto">
              <a:xfrm>
                <a:off x="2159" y="1714"/>
                <a:ext cx="667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19" name="Rectangle 34"/>
              <p:cNvSpPr>
                <a:spLocks noChangeArrowheads="1"/>
              </p:cNvSpPr>
              <p:nvPr/>
            </p:nvSpPr>
            <p:spPr bwMode="auto">
              <a:xfrm>
                <a:off x="2284" y="1946"/>
                <a:ext cx="461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800">
                    <a:latin typeface="Times New Roman" pitchFamily="18" charset="0"/>
                  </a:rPr>
                  <a:t>CPU</a:t>
                </a:r>
                <a:endParaRPr lang="en-US" altLang="zh-CN" sz="2800"/>
              </a:p>
            </p:txBody>
          </p:sp>
          <p:sp>
            <p:nvSpPr>
              <p:cNvPr id="51220" name="Oval 35"/>
              <p:cNvSpPr>
                <a:spLocks noChangeArrowheads="1"/>
              </p:cNvSpPr>
              <p:nvPr/>
            </p:nvSpPr>
            <p:spPr bwMode="auto">
              <a:xfrm>
                <a:off x="1533" y="624"/>
                <a:ext cx="1920" cy="1731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210" name="AutoShape 3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BB465-4E91-4563-92B4-29749C38EF0F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683568" y="4221088"/>
            <a:ext cx="5256567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I/O:Input &amp; Output </a:t>
            </a:r>
          </a:p>
          <a:p>
            <a:r>
              <a:rPr lang="en-US" altLang="zh-CN" sz="2800" dirty="0" smtClean="0"/>
              <a:t>CPU: Central Processing Unit</a:t>
            </a:r>
            <a:endParaRPr lang="zh-CN" altLang="en-US" sz="2800" dirty="0"/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683568" y="5589240"/>
            <a:ext cx="77588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运算器、控制器、存储器、输入设备和输出设备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5" grpId="0" autoUpdateAnimBg="0"/>
      <p:bldP spid="38" grpId="0" autoUpdateAnimBg="0"/>
      <p:bldP spid="3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1.4 本书结构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2586038" y="154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74975" y="1014413"/>
            <a:ext cx="1936750" cy="2346325"/>
            <a:chOff x="1874" y="639"/>
            <a:chExt cx="1220" cy="1478"/>
          </a:xfrm>
        </p:grpSpPr>
        <p:sp>
          <p:nvSpPr>
            <p:cNvPr id="52271" name="Rectangle 5"/>
            <p:cNvSpPr>
              <a:spLocks noChangeArrowheads="1"/>
            </p:cNvSpPr>
            <p:nvPr/>
          </p:nvSpPr>
          <p:spPr bwMode="auto">
            <a:xfrm>
              <a:off x="2226" y="1427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2" name="Rectangle 6"/>
            <p:cNvSpPr>
              <a:spLocks noChangeArrowheads="1"/>
            </p:cNvSpPr>
            <p:nvPr/>
          </p:nvSpPr>
          <p:spPr bwMode="auto">
            <a:xfrm>
              <a:off x="1874" y="1039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3" name="Rectangle 7"/>
            <p:cNvSpPr>
              <a:spLocks noChangeArrowheads="1"/>
            </p:cNvSpPr>
            <p:nvPr/>
          </p:nvSpPr>
          <p:spPr bwMode="auto">
            <a:xfrm>
              <a:off x="2562" y="1039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4" name="Rectangle 8"/>
            <p:cNvSpPr>
              <a:spLocks noChangeArrowheads="1"/>
            </p:cNvSpPr>
            <p:nvPr/>
          </p:nvSpPr>
          <p:spPr bwMode="auto">
            <a:xfrm>
              <a:off x="2226" y="1913"/>
              <a:ext cx="53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5" name="Rectangle 9"/>
            <p:cNvSpPr>
              <a:spLocks noChangeArrowheads="1"/>
            </p:cNvSpPr>
            <p:nvPr/>
          </p:nvSpPr>
          <p:spPr bwMode="auto">
            <a:xfrm>
              <a:off x="2181" y="639"/>
              <a:ext cx="623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074738" y="4179888"/>
            <a:ext cx="1938337" cy="2287587"/>
            <a:chOff x="677" y="2633"/>
            <a:chExt cx="1221" cy="1441"/>
          </a:xfrm>
        </p:grpSpPr>
        <p:sp>
          <p:nvSpPr>
            <p:cNvPr id="52266" name="Rectangle 11"/>
            <p:cNvSpPr>
              <a:spLocks noChangeArrowheads="1"/>
            </p:cNvSpPr>
            <p:nvPr/>
          </p:nvSpPr>
          <p:spPr bwMode="auto">
            <a:xfrm>
              <a:off x="1031" y="3369"/>
              <a:ext cx="532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7" name="Rectangle 12"/>
            <p:cNvSpPr>
              <a:spLocks noChangeArrowheads="1"/>
            </p:cNvSpPr>
            <p:nvPr/>
          </p:nvSpPr>
          <p:spPr bwMode="auto">
            <a:xfrm>
              <a:off x="677" y="2995"/>
              <a:ext cx="533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8" name="Rectangle 13"/>
            <p:cNvSpPr>
              <a:spLocks noChangeArrowheads="1"/>
            </p:cNvSpPr>
            <p:nvPr/>
          </p:nvSpPr>
          <p:spPr bwMode="auto">
            <a:xfrm>
              <a:off x="1365" y="2995"/>
              <a:ext cx="533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9" name="Rectangle 14"/>
            <p:cNvSpPr>
              <a:spLocks noChangeArrowheads="1"/>
            </p:cNvSpPr>
            <p:nvPr/>
          </p:nvSpPr>
          <p:spPr bwMode="auto">
            <a:xfrm>
              <a:off x="1031" y="3869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0" name="Rectangle 15"/>
            <p:cNvSpPr>
              <a:spLocks noChangeArrowheads="1"/>
            </p:cNvSpPr>
            <p:nvPr/>
          </p:nvSpPr>
          <p:spPr bwMode="auto">
            <a:xfrm>
              <a:off x="893" y="2633"/>
              <a:ext cx="806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533400" y="2874963"/>
            <a:ext cx="3952875" cy="3968750"/>
            <a:chOff x="336" y="1811"/>
            <a:chExt cx="2490" cy="2500"/>
          </a:xfrm>
        </p:grpSpPr>
        <p:sp>
          <p:nvSpPr>
            <p:cNvPr id="52252" name="Rectangle 17"/>
            <p:cNvSpPr>
              <a:spLocks noChangeArrowheads="1"/>
            </p:cNvSpPr>
            <p:nvPr/>
          </p:nvSpPr>
          <p:spPr bwMode="auto">
            <a:xfrm>
              <a:off x="1121" y="3307"/>
              <a:ext cx="84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/>
                <a:t> </a:t>
              </a:r>
              <a:r>
                <a:rPr lang="en-US" altLang="zh-CN" sz="1600">
                  <a:latin typeface="Times New Roman" pitchFamily="18" charset="0"/>
                </a:rPr>
                <a:t>CPU</a:t>
              </a:r>
              <a:endParaRPr lang="zh-CN" altLang="en-US" sz="1600">
                <a:latin typeface="Times New Roman" pitchFamily="18" charset="0"/>
              </a:endParaRPr>
            </a:p>
          </p:txBody>
        </p:sp>
        <p:grpSp>
          <p:nvGrpSpPr>
            <p:cNvPr id="5" name="Group 54"/>
            <p:cNvGrpSpPr>
              <a:grpSpLocks/>
            </p:cNvGrpSpPr>
            <p:nvPr/>
          </p:nvGrpSpPr>
          <p:grpSpPr bwMode="auto">
            <a:xfrm>
              <a:off x="336" y="1811"/>
              <a:ext cx="2490" cy="2500"/>
              <a:chOff x="336" y="1811"/>
              <a:chExt cx="2490" cy="2500"/>
            </a:xfrm>
          </p:grpSpPr>
          <p:sp>
            <p:nvSpPr>
              <p:cNvPr id="52254" name="Oval 19"/>
              <p:cNvSpPr>
                <a:spLocks noChangeArrowheads="1"/>
              </p:cNvSpPr>
              <p:nvPr/>
            </p:nvSpPr>
            <p:spPr bwMode="auto">
              <a:xfrm>
                <a:off x="963" y="3185"/>
                <a:ext cx="668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5" name="Rectangle 20"/>
              <p:cNvSpPr>
                <a:spLocks noChangeArrowheads="1"/>
              </p:cNvSpPr>
              <p:nvPr/>
            </p:nvSpPr>
            <p:spPr bwMode="auto">
              <a:xfrm>
                <a:off x="1020" y="3482"/>
                <a:ext cx="60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zh-CN" altLang="en-US" sz="1600"/>
                  <a:t>内部互连</a:t>
                </a:r>
              </a:p>
            </p:txBody>
          </p:sp>
          <p:sp>
            <p:nvSpPr>
              <p:cNvPr id="52256" name="Oval 21"/>
              <p:cNvSpPr>
                <a:spLocks noChangeArrowheads="1"/>
              </p:cNvSpPr>
              <p:nvPr/>
            </p:nvSpPr>
            <p:spPr bwMode="auto">
              <a:xfrm>
                <a:off x="610" y="2797"/>
                <a:ext cx="668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7" name="Rectangle 22"/>
              <p:cNvSpPr>
                <a:spLocks noChangeArrowheads="1"/>
              </p:cNvSpPr>
              <p:nvPr/>
            </p:nvSpPr>
            <p:spPr bwMode="auto">
              <a:xfrm>
                <a:off x="699" y="2928"/>
                <a:ext cx="47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800">
                    <a:latin typeface="Times New Roman" pitchFamily="18" charset="0"/>
                  </a:rPr>
                  <a:t>ALU</a:t>
                </a:r>
                <a:endParaRPr lang="en-US" altLang="zh-CN" sz="2800"/>
              </a:p>
            </p:txBody>
          </p:sp>
          <p:sp>
            <p:nvSpPr>
              <p:cNvPr id="52258" name="Oval 23"/>
              <p:cNvSpPr>
                <a:spLocks noChangeArrowheads="1"/>
              </p:cNvSpPr>
              <p:nvPr/>
            </p:nvSpPr>
            <p:spPr bwMode="auto">
              <a:xfrm>
                <a:off x="1297" y="2797"/>
                <a:ext cx="669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9" name="Rectangle 24"/>
              <p:cNvSpPr>
                <a:spLocks noChangeArrowheads="1"/>
              </p:cNvSpPr>
              <p:nvPr/>
            </p:nvSpPr>
            <p:spPr bwMode="auto">
              <a:xfrm>
                <a:off x="1485" y="2928"/>
                <a:ext cx="324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800">
                    <a:latin typeface="Times New Roman" pitchFamily="18" charset="0"/>
                  </a:rPr>
                  <a:t>CU</a:t>
                </a:r>
                <a:endParaRPr lang="en-US" altLang="zh-CN" sz="2800"/>
              </a:p>
            </p:txBody>
          </p:sp>
          <p:sp>
            <p:nvSpPr>
              <p:cNvPr id="52260" name="Oval 25"/>
              <p:cNvSpPr>
                <a:spLocks noChangeArrowheads="1"/>
              </p:cNvSpPr>
              <p:nvPr/>
            </p:nvSpPr>
            <p:spPr bwMode="auto">
              <a:xfrm>
                <a:off x="963" y="3670"/>
                <a:ext cx="668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61" name="Rectangle 26"/>
              <p:cNvSpPr>
                <a:spLocks noChangeArrowheads="1"/>
              </p:cNvSpPr>
              <p:nvPr/>
            </p:nvSpPr>
            <p:spPr bwMode="auto">
              <a:xfrm>
                <a:off x="1008" y="3906"/>
                <a:ext cx="57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zh-CN" altLang="en-US" sz="2400"/>
                  <a:t>寄存器</a:t>
                </a:r>
              </a:p>
            </p:txBody>
          </p:sp>
          <p:sp>
            <p:nvSpPr>
              <p:cNvPr id="52262" name="Rectangle 27"/>
              <p:cNvSpPr>
                <a:spLocks noChangeArrowheads="1"/>
              </p:cNvSpPr>
              <p:nvPr/>
            </p:nvSpPr>
            <p:spPr bwMode="auto">
              <a:xfrm>
                <a:off x="845" y="2631"/>
                <a:ext cx="1507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zh-CN" altLang="en-US" sz="1800"/>
                  <a:t>中央处理器</a:t>
                </a:r>
              </a:p>
            </p:txBody>
          </p:sp>
          <p:sp>
            <p:nvSpPr>
              <p:cNvPr id="52263" name="Oval 28"/>
              <p:cNvSpPr>
                <a:spLocks noChangeArrowheads="1"/>
              </p:cNvSpPr>
              <p:nvPr/>
            </p:nvSpPr>
            <p:spPr bwMode="auto">
              <a:xfrm>
                <a:off x="336" y="2580"/>
                <a:ext cx="1921" cy="1731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64" name="Line 29"/>
              <p:cNvSpPr>
                <a:spLocks noChangeShapeType="1"/>
              </p:cNvSpPr>
              <p:nvPr/>
            </p:nvSpPr>
            <p:spPr bwMode="auto">
              <a:xfrm flipH="1">
                <a:off x="755" y="1811"/>
                <a:ext cx="1484" cy="923"/>
              </a:xfrm>
              <a:prstGeom prst="lin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65" name="Line 30"/>
              <p:cNvSpPr>
                <a:spLocks noChangeShapeType="1"/>
              </p:cNvSpPr>
              <p:nvPr/>
            </p:nvSpPr>
            <p:spPr bwMode="auto">
              <a:xfrm flipH="1">
                <a:off x="2221" y="2070"/>
                <a:ext cx="605" cy="1608"/>
              </a:xfrm>
              <a:prstGeom prst="lin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086350" y="4119563"/>
            <a:ext cx="2016125" cy="2239962"/>
            <a:chOff x="3204" y="2595"/>
            <a:chExt cx="1270" cy="1411"/>
          </a:xfrm>
        </p:grpSpPr>
        <p:sp>
          <p:nvSpPr>
            <p:cNvPr id="52248" name="Rectangle 32"/>
            <p:cNvSpPr>
              <a:spLocks noChangeArrowheads="1"/>
            </p:cNvSpPr>
            <p:nvPr/>
          </p:nvSpPr>
          <p:spPr bwMode="auto">
            <a:xfrm>
              <a:off x="3884" y="3193"/>
              <a:ext cx="590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9" name="Rectangle 33"/>
            <p:cNvSpPr>
              <a:spLocks noChangeArrowheads="1"/>
            </p:cNvSpPr>
            <p:nvPr/>
          </p:nvSpPr>
          <p:spPr bwMode="auto">
            <a:xfrm>
              <a:off x="3288" y="2595"/>
              <a:ext cx="806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0" name="Rectangle 34"/>
            <p:cNvSpPr>
              <a:spLocks noChangeArrowheads="1"/>
            </p:cNvSpPr>
            <p:nvPr/>
          </p:nvSpPr>
          <p:spPr bwMode="auto">
            <a:xfrm>
              <a:off x="3204" y="3069"/>
              <a:ext cx="59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1" name="Rectangle 35"/>
            <p:cNvSpPr>
              <a:spLocks noChangeArrowheads="1"/>
            </p:cNvSpPr>
            <p:nvPr/>
          </p:nvSpPr>
          <p:spPr bwMode="auto">
            <a:xfrm>
              <a:off x="3390" y="3823"/>
              <a:ext cx="664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4964" name="Text Box 36"/>
          <p:cNvSpPr txBox="1">
            <a:spLocks noChangeArrowheads="1"/>
          </p:cNvSpPr>
          <p:nvPr/>
        </p:nvSpPr>
        <p:spPr bwMode="auto">
          <a:xfrm>
            <a:off x="6110288" y="1295400"/>
            <a:ext cx="3033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/>
              <a:t>第</a:t>
            </a:r>
            <a:r>
              <a:rPr lang="zh-CN" altLang="en-US" sz="2800">
                <a:latin typeface="Times New Roman" pitchFamily="18" charset="0"/>
              </a:rPr>
              <a:t>３</a:t>
            </a:r>
            <a:r>
              <a:rPr lang="zh-CN" altLang="en-US" sz="2800"/>
              <a:t>篇 </a:t>
            </a:r>
            <a:r>
              <a:rPr lang="en-US" altLang="zh-CN" sz="2800">
                <a:latin typeface="Times New Roman" pitchFamily="18" charset="0"/>
              </a:rPr>
              <a:t>CPU</a:t>
            </a:r>
          </a:p>
        </p:txBody>
      </p: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2433638" y="990600"/>
            <a:ext cx="3048000" cy="2747963"/>
            <a:chOff x="1533" y="624"/>
            <a:chExt cx="1920" cy="1731"/>
          </a:xfrm>
        </p:grpSpPr>
        <p:sp>
          <p:nvSpPr>
            <p:cNvPr id="52246" name="Rectangle 38"/>
            <p:cNvSpPr>
              <a:spLocks noChangeArrowheads="1"/>
            </p:cNvSpPr>
            <p:nvPr/>
          </p:nvSpPr>
          <p:spPr bwMode="auto">
            <a:xfrm>
              <a:off x="2306" y="679"/>
              <a:ext cx="43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800"/>
                <a:t>计算机</a:t>
              </a:r>
            </a:p>
          </p:txBody>
        </p:sp>
        <p:sp>
          <p:nvSpPr>
            <p:cNvPr id="52247" name="Oval 39"/>
            <p:cNvSpPr>
              <a:spLocks noChangeArrowheads="1"/>
            </p:cNvSpPr>
            <p:nvPr/>
          </p:nvSpPr>
          <p:spPr bwMode="auto">
            <a:xfrm>
              <a:off x="1533" y="624"/>
              <a:ext cx="1920" cy="1731"/>
            </a:xfrm>
            <a:prstGeom prst="ellipse">
              <a:avLst/>
            </a:prstGeom>
            <a:noFill/>
            <a:ln w="20638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2438400" y="990600"/>
            <a:ext cx="3048000" cy="2747963"/>
            <a:chOff x="1533" y="624"/>
            <a:chExt cx="1920" cy="1731"/>
          </a:xfrm>
        </p:grpSpPr>
        <p:sp>
          <p:nvSpPr>
            <p:cNvPr id="52236" name="Rectangle 41"/>
            <p:cNvSpPr>
              <a:spLocks noChangeArrowheads="1"/>
            </p:cNvSpPr>
            <p:nvPr/>
          </p:nvSpPr>
          <p:spPr bwMode="auto">
            <a:xfrm>
              <a:off x="2618" y="997"/>
              <a:ext cx="47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I/O</a:t>
              </a:r>
              <a:endParaRPr lang="en-US" altLang="zh-CN" sz="2800"/>
            </a:p>
          </p:txBody>
        </p:sp>
        <p:grpSp>
          <p:nvGrpSpPr>
            <p:cNvPr id="9" name="Group 42"/>
            <p:cNvGrpSpPr>
              <a:grpSpLocks/>
            </p:cNvGrpSpPr>
            <p:nvPr/>
          </p:nvGrpSpPr>
          <p:grpSpPr bwMode="auto">
            <a:xfrm>
              <a:off x="1533" y="624"/>
              <a:ext cx="1920" cy="1731"/>
              <a:chOff x="1533" y="624"/>
              <a:chExt cx="1920" cy="1731"/>
            </a:xfrm>
          </p:grpSpPr>
          <p:sp>
            <p:nvSpPr>
              <p:cNvPr id="52238" name="Oval 43"/>
              <p:cNvSpPr>
                <a:spLocks noChangeArrowheads="1"/>
              </p:cNvSpPr>
              <p:nvPr/>
            </p:nvSpPr>
            <p:spPr bwMode="auto">
              <a:xfrm>
                <a:off x="2111" y="1200"/>
                <a:ext cx="817" cy="739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9" name="Rectangle 44"/>
              <p:cNvSpPr>
                <a:spLocks noChangeArrowheads="1"/>
              </p:cNvSpPr>
              <p:nvPr/>
            </p:nvSpPr>
            <p:spPr bwMode="auto">
              <a:xfrm>
                <a:off x="2118" y="1465"/>
                <a:ext cx="77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zh-CN" altLang="en-US" sz="2400"/>
                  <a:t>系统总线</a:t>
                </a:r>
              </a:p>
            </p:txBody>
          </p:sp>
          <p:sp>
            <p:nvSpPr>
              <p:cNvPr id="52240" name="Oval 45"/>
              <p:cNvSpPr>
                <a:spLocks noChangeArrowheads="1"/>
              </p:cNvSpPr>
              <p:nvPr/>
            </p:nvSpPr>
            <p:spPr bwMode="auto">
              <a:xfrm>
                <a:off x="1806" y="841"/>
                <a:ext cx="667" cy="601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1" name="Rectangle 46"/>
              <p:cNvSpPr>
                <a:spLocks noChangeArrowheads="1"/>
              </p:cNvSpPr>
              <p:nvPr/>
            </p:nvSpPr>
            <p:spPr bwMode="auto">
              <a:xfrm>
                <a:off x="1813" y="997"/>
                <a:ext cx="58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zh-CN" altLang="en-US" sz="2400"/>
                  <a:t>存储器</a:t>
                </a:r>
              </a:p>
            </p:txBody>
          </p:sp>
          <p:sp>
            <p:nvSpPr>
              <p:cNvPr id="52242" name="Oval 47"/>
              <p:cNvSpPr>
                <a:spLocks noChangeArrowheads="1"/>
              </p:cNvSpPr>
              <p:nvPr/>
            </p:nvSpPr>
            <p:spPr bwMode="auto">
              <a:xfrm>
                <a:off x="2494" y="872"/>
                <a:ext cx="667" cy="601"/>
              </a:xfrm>
              <a:prstGeom prst="ellipse">
                <a:avLst/>
              </a:prstGeom>
              <a:noFill/>
              <a:ln w="20701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3" name="Oval 48"/>
              <p:cNvSpPr>
                <a:spLocks noChangeArrowheads="1"/>
              </p:cNvSpPr>
              <p:nvPr/>
            </p:nvSpPr>
            <p:spPr bwMode="auto">
              <a:xfrm>
                <a:off x="2159" y="1714"/>
                <a:ext cx="667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4" name="Rectangle 49"/>
              <p:cNvSpPr>
                <a:spLocks noChangeArrowheads="1"/>
              </p:cNvSpPr>
              <p:nvPr/>
            </p:nvSpPr>
            <p:spPr bwMode="auto">
              <a:xfrm>
                <a:off x="2284" y="1946"/>
                <a:ext cx="461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800">
                    <a:latin typeface="Times New Roman" pitchFamily="18" charset="0"/>
                  </a:rPr>
                  <a:t>CPU</a:t>
                </a:r>
                <a:endParaRPr lang="en-US" altLang="zh-CN" sz="2800"/>
              </a:p>
            </p:txBody>
          </p:sp>
          <p:sp>
            <p:nvSpPr>
              <p:cNvPr id="52245" name="Oval 50"/>
              <p:cNvSpPr>
                <a:spLocks noChangeArrowheads="1"/>
              </p:cNvSpPr>
              <p:nvPr/>
            </p:nvSpPr>
            <p:spPr bwMode="auto">
              <a:xfrm>
                <a:off x="1533" y="624"/>
                <a:ext cx="1920" cy="1731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2235" name="AutoShape 5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BB465-4E91-4563-92B4-29749C38EF0F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3" name="Text Box 21"/>
          <p:cNvSpPr txBox="1">
            <a:spLocks noChangeArrowheads="1"/>
          </p:cNvSpPr>
          <p:nvPr/>
        </p:nvSpPr>
        <p:spPr bwMode="auto">
          <a:xfrm>
            <a:off x="4068572" y="4653136"/>
            <a:ext cx="5075428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ALU: Arithmetic Logic Unit</a:t>
            </a:r>
          </a:p>
          <a:p>
            <a:r>
              <a:rPr lang="en-US" altLang="zh-CN" sz="2800" dirty="0" smtClean="0"/>
              <a:t>CU: Control Unit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64" grpId="0" autoUpdateAnimBg="0"/>
      <p:bldP spid="5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1.4 本书结构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2586038" y="154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74975" y="1014413"/>
            <a:ext cx="1936750" cy="2346325"/>
            <a:chOff x="1874" y="639"/>
            <a:chExt cx="1220" cy="1478"/>
          </a:xfrm>
        </p:grpSpPr>
        <p:sp>
          <p:nvSpPr>
            <p:cNvPr id="53308" name="Rectangle 5"/>
            <p:cNvSpPr>
              <a:spLocks noChangeArrowheads="1"/>
            </p:cNvSpPr>
            <p:nvPr/>
          </p:nvSpPr>
          <p:spPr bwMode="auto">
            <a:xfrm>
              <a:off x="2226" y="1427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9" name="Rectangle 6"/>
            <p:cNvSpPr>
              <a:spLocks noChangeArrowheads="1"/>
            </p:cNvSpPr>
            <p:nvPr/>
          </p:nvSpPr>
          <p:spPr bwMode="auto">
            <a:xfrm>
              <a:off x="1874" y="1039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0" name="Rectangle 7"/>
            <p:cNvSpPr>
              <a:spLocks noChangeArrowheads="1"/>
            </p:cNvSpPr>
            <p:nvPr/>
          </p:nvSpPr>
          <p:spPr bwMode="auto">
            <a:xfrm>
              <a:off x="2562" y="1039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1" name="Rectangle 8"/>
            <p:cNvSpPr>
              <a:spLocks noChangeArrowheads="1"/>
            </p:cNvSpPr>
            <p:nvPr/>
          </p:nvSpPr>
          <p:spPr bwMode="auto">
            <a:xfrm>
              <a:off x="2226" y="1913"/>
              <a:ext cx="53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2" name="Rectangle 9"/>
            <p:cNvSpPr>
              <a:spLocks noChangeArrowheads="1"/>
            </p:cNvSpPr>
            <p:nvPr/>
          </p:nvSpPr>
          <p:spPr bwMode="auto">
            <a:xfrm>
              <a:off x="2181" y="639"/>
              <a:ext cx="623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074738" y="4179888"/>
            <a:ext cx="1938337" cy="2287587"/>
            <a:chOff x="677" y="2633"/>
            <a:chExt cx="1221" cy="1441"/>
          </a:xfrm>
        </p:grpSpPr>
        <p:sp>
          <p:nvSpPr>
            <p:cNvPr id="53303" name="Rectangle 11"/>
            <p:cNvSpPr>
              <a:spLocks noChangeArrowheads="1"/>
            </p:cNvSpPr>
            <p:nvPr/>
          </p:nvSpPr>
          <p:spPr bwMode="auto">
            <a:xfrm>
              <a:off x="1031" y="3369"/>
              <a:ext cx="532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4" name="Rectangle 12"/>
            <p:cNvSpPr>
              <a:spLocks noChangeArrowheads="1"/>
            </p:cNvSpPr>
            <p:nvPr/>
          </p:nvSpPr>
          <p:spPr bwMode="auto">
            <a:xfrm>
              <a:off x="677" y="2995"/>
              <a:ext cx="533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5" name="Rectangle 13"/>
            <p:cNvSpPr>
              <a:spLocks noChangeArrowheads="1"/>
            </p:cNvSpPr>
            <p:nvPr/>
          </p:nvSpPr>
          <p:spPr bwMode="auto">
            <a:xfrm>
              <a:off x="1365" y="2995"/>
              <a:ext cx="533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6" name="Rectangle 14"/>
            <p:cNvSpPr>
              <a:spLocks noChangeArrowheads="1"/>
            </p:cNvSpPr>
            <p:nvPr/>
          </p:nvSpPr>
          <p:spPr bwMode="auto">
            <a:xfrm>
              <a:off x="1031" y="3869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7" name="Rectangle 15"/>
            <p:cNvSpPr>
              <a:spLocks noChangeArrowheads="1"/>
            </p:cNvSpPr>
            <p:nvPr/>
          </p:nvSpPr>
          <p:spPr bwMode="auto">
            <a:xfrm>
              <a:off x="893" y="2633"/>
              <a:ext cx="806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533400" y="2874963"/>
            <a:ext cx="3952875" cy="3968750"/>
            <a:chOff x="336" y="1811"/>
            <a:chExt cx="2490" cy="2500"/>
          </a:xfrm>
        </p:grpSpPr>
        <p:sp>
          <p:nvSpPr>
            <p:cNvPr id="53289" name="Rectangle 17"/>
            <p:cNvSpPr>
              <a:spLocks noChangeArrowheads="1"/>
            </p:cNvSpPr>
            <p:nvPr/>
          </p:nvSpPr>
          <p:spPr bwMode="auto">
            <a:xfrm>
              <a:off x="1121" y="3307"/>
              <a:ext cx="84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1600">
                  <a:latin typeface="Times New Roman" pitchFamily="18" charset="0"/>
                </a:rPr>
                <a:t> </a:t>
              </a:r>
              <a:r>
                <a:rPr lang="en-US" altLang="zh-CN" sz="1600">
                  <a:latin typeface="Times New Roman" pitchFamily="18" charset="0"/>
                </a:rPr>
                <a:t>CPU</a:t>
              </a:r>
              <a:endParaRPr lang="zh-CN" altLang="en-US" sz="1600"/>
            </a:p>
          </p:txBody>
        </p:sp>
        <p:grpSp>
          <p:nvGrpSpPr>
            <p:cNvPr id="5" name="Group 67"/>
            <p:cNvGrpSpPr>
              <a:grpSpLocks/>
            </p:cNvGrpSpPr>
            <p:nvPr/>
          </p:nvGrpSpPr>
          <p:grpSpPr bwMode="auto">
            <a:xfrm>
              <a:off x="336" y="1811"/>
              <a:ext cx="2490" cy="2500"/>
              <a:chOff x="336" y="1811"/>
              <a:chExt cx="2490" cy="2500"/>
            </a:xfrm>
          </p:grpSpPr>
          <p:sp>
            <p:nvSpPr>
              <p:cNvPr id="53291" name="Oval 19"/>
              <p:cNvSpPr>
                <a:spLocks noChangeArrowheads="1"/>
              </p:cNvSpPr>
              <p:nvPr/>
            </p:nvSpPr>
            <p:spPr bwMode="auto">
              <a:xfrm>
                <a:off x="963" y="3185"/>
                <a:ext cx="668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92" name="Rectangle 20"/>
              <p:cNvSpPr>
                <a:spLocks noChangeArrowheads="1"/>
              </p:cNvSpPr>
              <p:nvPr/>
            </p:nvSpPr>
            <p:spPr bwMode="auto">
              <a:xfrm>
                <a:off x="1029" y="3482"/>
                <a:ext cx="60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zh-CN" altLang="en-US" sz="1600"/>
                  <a:t>内部互连</a:t>
                </a:r>
              </a:p>
            </p:txBody>
          </p:sp>
          <p:sp>
            <p:nvSpPr>
              <p:cNvPr id="53293" name="Oval 21"/>
              <p:cNvSpPr>
                <a:spLocks noChangeArrowheads="1"/>
              </p:cNvSpPr>
              <p:nvPr/>
            </p:nvSpPr>
            <p:spPr bwMode="auto">
              <a:xfrm>
                <a:off x="610" y="2797"/>
                <a:ext cx="668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94" name="Rectangle 22"/>
              <p:cNvSpPr>
                <a:spLocks noChangeArrowheads="1"/>
              </p:cNvSpPr>
              <p:nvPr/>
            </p:nvSpPr>
            <p:spPr bwMode="auto">
              <a:xfrm>
                <a:off x="699" y="2928"/>
                <a:ext cx="47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800">
                    <a:latin typeface="Times New Roman" pitchFamily="18" charset="0"/>
                  </a:rPr>
                  <a:t>ALU</a:t>
                </a:r>
                <a:endParaRPr lang="en-US" altLang="zh-CN" sz="2800"/>
              </a:p>
            </p:txBody>
          </p:sp>
          <p:sp>
            <p:nvSpPr>
              <p:cNvPr id="53295" name="Oval 23"/>
              <p:cNvSpPr>
                <a:spLocks noChangeArrowheads="1"/>
              </p:cNvSpPr>
              <p:nvPr/>
            </p:nvSpPr>
            <p:spPr bwMode="auto">
              <a:xfrm>
                <a:off x="1297" y="2797"/>
                <a:ext cx="669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96" name="Rectangle 24"/>
              <p:cNvSpPr>
                <a:spLocks noChangeArrowheads="1"/>
              </p:cNvSpPr>
              <p:nvPr/>
            </p:nvSpPr>
            <p:spPr bwMode="auto">
              <a:xfrm>
                <a:off x="1485" y="2928"/>
                <a:ext cx="324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800">
                    <a:latin typeface="Times New Roman" pitchFamily="18" charset="0"/>
                  </a:rPr>
                  <a:t>CU</a:t>
                </a:r>
                <a:endParaRPr lang="en-US" altLang="zh-CN" sz="2800"/>
              </a:p>
            </p:txBody>
          </p:sp>
          <p:sp>
            <p:nvSpPr>
              <p:cNvPr id="53297" name="Oval 25"/>
              <p:cNvSpPr>
                <a:spLocks noChangeArrowheads="1"/>
              </p:cNvSpPr>
              <p:nvPr/>
            </p:nvSpPr>
            <p:spPr bwMode="auto">
              <a:xfrm>
                <a:off x="963" y="3670"/>
                <a:ext cx="668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98" name="Rectangle 26"/>
              <p:cNvSpPr>
                <a:spLocks noChangeArrowheads="1"/>
              </p:cNvSpPr>
              <p:nvPr/>
            </p:nvSpPr>
            <p:spPr bwMode="auto">
              <a:xfrm>
                <a:off x="1008" y="3906"/>
                <a:ext cx="57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400"/>
                  <a:t>寄存器</a:t>
                </a:r>
              </a:p>
            </p:txBody>
          </p:sp>
          <p:sp>
            <p:nvSpPr>
              <p:cNvPr id="53299" name="Rectangle 27"/>
              <p:cNvSpPr>
                <a:spLocks noChangeArrowheads="1"/>
              </p:cNvSpPr>
              <p:nvPr/>
            </p:nvSpPr>
            <p:spPr bwMode="auto">
              <a:xfrm>
                <a:off x="845" y="2631"/>
                <a:ext cx="1507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zh-CN" altLang="en-US" sz="1800"/>
                  <a:t>中央处理器</a:t>
                </a:r>
              </a:p>
            </p:txBody>
          </p:sp>
          <p:sp>
            <p:nvSpPr>
              <p:cNvPr id="53300" name="Oval 28"/>
              <p:cNvSpPr>
                <a:spLocks noChangeArrowheads="1"/>
              </p:cNvSpPr>
              <p:nvPr/>
            </p:nvSpPr>
            <p:spPr bwMode="auto">
              <a:xfrm>
                <a:off x="336" y="2580"/>
                <a:ext cx="1921" cy="1731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01" name="Line 29"/>
              <p:cNvSpPr>
                <a:spLocks noChangeShapeType="1"/>
              </p:cNvSpPr>
              <p:nvPr/>
            </p:nvSpPr>
            <p:spPr bwMode="auto">
              <a:xfrm flipH="1">
                <a:off x="755" y="1811"/>
                <a:ext cx="1484" cy="923"/>
              </a:xfrm>
              <a:prstGeom prst="lin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02" name="Line 30"/>
              <p:cNvSpPr>
                <a:spLocks noChangeShapeType="1"/>
              </p:cNvSpPr>
              <p:nvPr/>
            </p:nvSpPr>
            <p:spPr bwMode="auto">
              <a:xfrm flipH="1">
                <a:off x="2221" y="2070"/>
                <a:ext cx="605" cy="1608"/>
              </a:xfrm>
              <a:prstGeom prst="lin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086350" y="4119563"/>
            <a:ext cx="2016125" cy="2239962"/>
            <a:chOff x="3204" y="2595"/>
            <a:chExt cx="1270" cy="1411"/>
          </a:xfrm>
        </p:grpSpPr>
        <p:sp>
          <p:nvSpPr>
            <p:cNvPr id="53285" name="Rectangle 32"/>
            <p:cNvSpPr>
              <a:spLocks noChangeArrowheads="1"/>
            </p:cNvSpPr>
            <p:nvPr/>
          </p:nvSpPr>
          <p:spPr bwMode="auto">
            <a:xfrm>
              <a:off x="3884" y="3193"/>
              <a:ext cx="590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6" name="Rectangle 33"/>
            <p:cNvSpPr>
              <a:spLocks noChangeArrowheads="1"/>
            </p:cNvSpPr>
            <p:nvPr/>
          </p:nvSpPr>
          <p:spPr bwMode="auto">
            <a:xfrm>
              <a:off x="3288" y="2595"/>
              <a:ext cx="806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7" name="Rectangle 34"/>
            <p:cNvSpPr>
              <a:spLocks noChangeArrowheads="1"/>
            </p:cNvSpPr>
            <p:nvPr/>
          </p:nvSpPr>
          <p:spPr bwMode="auto">
            <a:xfrm>
              <a:off x="3204" y="3069"/>
              <a:ext cx="59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8" name="Rectangle 35"/>
            <p:cNvSpPr>
              <a:spLocks noChangeArrowheads="1"/>
            </p:cNvSpPr>
            <p:nvPr/>
          </p:nvSpPr>
          <p:spPr bwMode="auto">
            <a:xfrm>
              <a:off x="3390" y="3823"/>
              <a:ext cx="664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2433638" y="4095750"/>
            <a:ext cx="4953000" cy="2762250"/>
            <a:chOff x="1533" y="2580"/>
            <a:chExt cx="3120" cy="1740"/>
          </a:xfrm>
        </p:grpSpPr>
        <p:sp>
          <p:nvSpPr>
            <p:cNvPr id="53273" name="Rectangle 37"/>
            <p:cNvSpPr>
              <a:spLocks noChangeArrowheads="1"/>
            </p:cNvSpPr>
            <p:nvPr/>
          </p:nvSpPr>
          <p:spPr bwMode="auto">
            <a:xfrm>
              <a:off x="3935" y="3168"/>
              <a:ext cx="4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/>
                <a:t>寄存器</a:t>
              </a:r>
            </a:p>
          </p:txBody>
        </p:sp>
        <p:grpSp>
          <p:nvGrpSpPr>
            <p:cNvPr id="8" name="Group 69"/>
            <p:cNvGrpSpPr>
              <a:grpSpLocks/>
            </p:cNvGrpSpPr>
            <p:nvPr/>
          </p:nvGrpSpPr>
          <p:grpSpPr bwMode="auto">
            <a:xfrm>
              <a:off x="1533" y="2580"/>
              <a:ext cx="3120" cy="1740"/>
              <a:chOff x="1533" y="2580"/>
              <a:chExt cx="3120" cy="1740"/>
            </a:xfrm>
          </p:grpSpPr>
          <p:sp>
            <p:nvSpPr>
              <p:cNvPr id="53275" name="Oval 39"/>
              <p:cNvSpPr>
                <a:spLocks noChangeArrowheads="1"/>
              </p:cNvSpPr>
              <p:nvPr/>
            </p:nvSpPr>
            <p:spPr bwMode="auto">
              <a:xfrm>
                <a:off x="3766" y="3036"/>
                <a:ext cx="824" cy="74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6" name="Rectangle 40"/>
              <p:cNvSpPr>
                <a:spLocks noChangeArrowheads="1"/>
              </p:cNvSpPr>
              <p:nvPr/>
            </p:nvSpPr>
            <p:spPr bwMode="auto">
              <a:xfrm>
                <a:off x="3878" y="3408"/>
                <a:ext cx="6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000"/>
                  <a:t>和解码器</a:t>
                </a:r>
              </a:p>
            </p:txBody>
          </p:sp>
          <p:sp>
            <p:nvSpPr>
              <p:cNvPr id="53277" name="Rectangle 41"/>
              <p:cNvSpPr>
                <a:spLocks noChangeArrowheads="1"/>
              </p:cNvSpPr>
              <p:nvPr/>
            </p:nvSpPr>
            <p:spPr bwMode="auto">
              <a:xfrm>
                <a:off x="3411" y="2602"/>
                <a:ext cx="83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zh-CN" altLang="en-US" sz="1800"/>
                  <a:t>控制单元</a:t>
                </a:r>
              </a:p>
            </p:txBody>
          </p:sp>
          <p:sp>
            <p:nvSpPr>
              <p:cNvPr id="53278" name="Oval 42"/>
              <p:cNvSpPr>
                <a:spLocks noChangeArrowheads="1"/>
              </p:cNvSpPr>
              <p:nvPr/>
            </p:nvSpPr>
            <p:spPr bwMode="auto">
              <a:xfrm>
                <a:off x="2731" y="2580"/>
                <a:ext cx="1922" cy="1731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9" name="Oval 43"/>
              <p:cNvSpPr>
                <a:spLocks noChangeArrowheads="1"/>
              </p:cNvSpPr>
              <p:nvPr/>
            </p:nvSpPr>
            <p:spPr bwMode="auto">
              <a:xfrm>
                <a:off x="3086" y="2789"/>
                <a:ext cx="824" cy="743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0" name="Rectangle 44"/>
              <p:cNvSpPr>
                <a:spLocks noChangeArrowheads="1"/>
              </p:cNvSpPr>
              <p:nvPr/>
            </p:nvSpPr>
            <p:spPr bwMode="auto">
              <a:xfrm>
                <a:off x="3116" y="2934"/>
                <a:ext cx="776" cy="4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zh-CN" altLang="en-US" sz="2000"/>
                  <a:t>排队</a:t>
                </a:r>
              </a:p>
              <a:p>
                <a:pPr algn="ctr"/>
                <a:r>
                  <a:rPr lang="zh-CN" altLang="en-US" sz="2000"/>
                  <a:t>逻辑</a:t>
                </a:r>
              </a:p>
            </p:txBody>
          </p:sp>
          <p:sp>
            <p:nvSpPr>
              <p:cNvPr id="53281" name="Oval 45"/>
              <p:cNvSpPr>
                <a:spLocks noChangeArrowheads="1"/>
              </p:cNvSpPr>
              <p:nvPr/>
            </p:nvSpPr>
            <p:spPr bwMode="auto">
              <a:xfrm>
                <a:off x="3312" y="3577"/>
                <a:ext cx="824" cy="743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2" name="Rectangle 46"/>
              <p:cNvSpPr>
                <a:spLocks noChangeArrowheads="1"/>
              </p:cNvSpPr>
              <p:nvPr/>
            </p:nvSpPr>
            <p:spPr bwMode="auto">
              <a:xfrm>
                <a:off x="3390" y="3705"/>
                <a:ext cx="683" cy="4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zh-CN" altLang="en-US" sz="2000"/>
                  <a:t>控制</a:t>
                </a:r>
              </a:p>
              <a:p>
                <a:pPr algn="ctr"/>
                <a:r>
                  <a:rPr lang="zh-CN" altLang="en-US" sz="2000"/>
                  <a:t>存储器</a:t>
                </a:r>
              </a:p>
            </p:txBody>
          </p:sp>
          <p:sp>
            <p:nvSpPr>
              <p:cNvPr id="53283" name="Line 47"/>
              <p:cNvSpPr>
                <a:spLocks noChangeShapeType="1"/>
              </p:cNvSpPr>
              <p:nvPr/>
            </p:nvSpPr>
            <p:spPr bwMode="auto">
              <a:xfrm>
                <a:off x="1533" y="3387"/>
                <a:ext cx="1679" cy="811"/>
              </a:xfrm>
              <a:prstGeom prst="lin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4" name="Line 48"/>
              <p:cNvSpPr>
                <a:spLocks noChangeShapeType="1"/>
              </p:cNvSpPr>
              <p:nvPr/>
            </p:nvSpPr>
            <p:spPr bwMode="auto">
              <a:xfrm flipV="1">
                <a:off x="1576" y="2592"/>
                <a:ext cx="1963" cy="209"/>
              </a:xfrm>
              <a:prstGeom prst="lin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26001" name="Text Box 49"/>
          <p:cNvSpPr txBox="1">
            <a:spLocks noChangeArrowheads="1"/>
          </p:cNvSpPr>
          <p:nvPr/>
        </p:nvSpPr>
        <p:spPr bwMode="auto">
          <a:xfrm>
            <a:off x="6172200" y="1254125"/>
            <a:ext cx="2720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/>
              <a:t>第４篇 </a:t>
            </a:r>
            <a:r>
              <a:rPr lang="en-US" altLang="zh-CN" sz="2800" dirty="0">
                <a:latin typeface="Times New Roman" pitchFamily="18" charset="0"/>
              </a:rPr>
              <a:t>CU</a:t>
            </a:r>
          </a:p>
        </p:txBody>
      </p:sp>
      <p:grpSp>
        <p:nvGrpSpPr>
          <p:cNvPr id="9" name="Group 50"/>
          <p:cNvGrpSpPr>
            <a:grpSpLocks/>
          </p:cNvGrpSpPr>
          <p:nvPr/>
        </p:nvGrpSpPr>
        <p:grpSpPr bwMode="auto">
          <a:xfrm>
            <a:off x="2433638" y="990600"/>
            <a:ext cx="3048000" cy="2747963"/>
            <a:chOff x="1533" y="624"/>
            <a:chExt cx="1920" cy="1731"/>
          </a:xfrm>
        </p:grpSpPr>
        <p:sp>
          <p:nvSpPr>
            <p:cNvPr id="53271" name="Rectangle 51"/>
            <p:cNvSpPr>
              <a:spLocks noChangeArrowheads="1"/>
            </p:cNvSpPr>
            <p:nvPr/>
          </p:nvSpPr>
          <p:spPr bwMode="auto">
            <a:xfrm>
              <a:off x="2306" y="679"/>
              <a:ext cx="43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800"/>
                <a:t>计算机</a:t>
              </a:r>
            </a:p>
          </p:txBody>
        </p:sp>
        <p:sp>
          <p:nvSpPr>
            <p:cNvPr id="53272" name="Oval 52"/>
            <p:cNvSpPr>
              <a:spLocks noChangeArrowheads="1"/>
            </p:cNvSpPr>
            <p:nvPr/>
          </p:nvSpPr>
          <p:spPr bwMode="auto">
            <a:xfrm>
              <a:off x="1533" y="624"/>
              <a:ext cx="1920" cy="1731"/>
            </a:xfrm>
            <a:prstGeom prst="ellipse">
              <a:avLst/>
            </a:prstGeom>
            <a:noFill/>
            <a:ln w="20638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53"/>
          <p:cNvGrpSpPr>
            <a:grpSpLocks/>
          </p:cNvGrpSpPr>
          <p:nvPr/>
        </p:nvGrpSpPr>
        <p:grpSpPr bwMode="auto">
          <a:xfrm>
            <a:off x="2438400" y="990600"/>
            <a:ext cx="3048000" cy="2747963"/>
            <a:chOff x="1533" y="624"/>
            <a:chExt cx="1920" cy="1731"/>
          </a:xfrm>
        </p:grpSpPr>
        <p:sp>
          <p:nvSpPr>
            <p:cNvPr id="53261" name="Rectangle 54"/>
            <p:cNvSpPr>
              <a:spLocks noChangeArrowheads="1"/>
            </p:cNvSpPr>
            <p:nvPr/>
          </p:nvSpPr>
          <p:spPr bwMode="auto">
            <a:xfrm>
              <a:off x="2618" y="997"/>
              <a:ext cx="47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I/O</a:t>
              </a:r>
              <a:endParaRPr lang="en-US" altLang="zh-CN" sz="2800"/>
            </a:p>
          </p:txBody>
        </p:sp>
        <p:grpSp>
          <p:nvGrpSpPr>
            <p:cNvPr id="11" name="Group 55"/>
            <p:cNvGrpSpPr>
              <a:grpSpLocks/>
            </p:cNvGrpSpPr>
            <p:nvPr/>
          </p:nvGrpSpPr>
          <p:grpSpPr bwMode="auto">
            <a:xfrm>
              <a:off x="1533" y="624"/>
              <a:ext cx="1920" cy="1731"/>
              <a:chOff x="1533" y="624"/>
              <a:chExt cx="1920" cy="1731"/>
            </a:xfrm>
          </p:grpSpPr>
          <p:sp>
            <p:nvSpPr>
              <p:cNvPr id="53263" name="Oval 56"/>
              <p:cNvSpPr>
                <a:spLocks noChangeArrowheads="1"/>
              </p:cNvSpPr>
              <p:nvPr/>
            </p:nvSpPr>
            <p:spPr bwMode="auto">
              <a:xfrm>
                <a:off x="2111" y="1200"/>
                <a:ext cx="817" cy="739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4" name="Rectangle 57"/>
              <p:cNvSpPr>
                <a:spLocks noChangeArrowheads="1"/>
              </p:cNvSpPr>
              <p:nvPr/>
            </p:nvSpPr>
            <p:spPr bwMode="auto">
              <a:xfrm>
                <a:off x="2122" y="1465"/>
                <a:ext cx="77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400"/>
                  <a:t>系统总线</a:t>
                </a:r>
              </a:p>
            </p:txBody>
          </p:sp>
          <p:sp>
            <p:nvSpPr>
              <p:cNvPr id="53265" name="Oval 58"/>
              <p:cNvSpPr>
                <a:spLocks noChangeArrowheads="1"/>
              </p:cNvSpPr>
              <p:nvPr/>
            </p:nvSpPr>
            <p:spPr bwMode="auto">
              <a:xfrm>
                <a:off x="1806" y="841"/>
                <a:ext cx="667" cy="601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6" name="Rectangle 59"/>
              <p:cNvSpPr>
                <a:spLocks noChangeArrowheads="1"/>
              </p:cNvSpPr>
              <p:nvPr/>
            </p:nvSpPr>
            <p:spPr bwMode="auto">
              <a:xfrm>
                <a:off x="1816" y="997"/>
                <a:ext cx="57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400"/>
                  <a:t>存储器</a:t>
                </a:r>
              </a:p>
            </p:txBody>
          </p:sp>
          <p:sp>
            <p:nvSpPr>
              <p:cNvPr id="53267" name="Oval 60"/>
              <p:cNvSpPr>
                <a:spLocks noChangeArrowheads="1"/>
              </p:cNvSpPr>
              <p:nvPr/>
            </p:nvSpPr>
            <p:spPr bwMode="auto">
              <a:xfrm>
                <a:off x="2494" y="872"/>
                <a:ext cx="667" cy="601"/>
              </a:xfrm>
              <a:prstGeom prst="ellipse">
                <a:avLst/>
              </a:prstGeom>
              <a:noFill/>
              <a:ln w="20701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8" name="Oval 61"/>
              <p:cNvSpPr>
                <a:spLocks noChangeArrowheads="1"/>
              </p:cNvSpPr>
              <p:nvPr/>
            </p:nvSpPr>
            <p:spPr bwMode="auto">
              <a:xfrm>
                <a:off x="2159" y="1714"/>
                <a:ext cx="667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9" name="Rectangle 62"/>
              <p:cNvSpPr>
                <a:spLocks noChangeArrowheads="1"/>
              </p:cNvSpPr>
              <p:nvPr/>
            </p:nvSpPr>
            <p:spPr bwMode="auto">
              <a:xfrm>
                <a:off x="2284" y="1946"/>
                <a:ext cx="461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800">
                    <a:latin typeface="Times New Roman" pitchFamily="18" charset="0"/>
                  </a:rPr>
                  <a:t>CPU</a:t>
                </a:r>
                <a:endParaRPr lang="en-US" altLang="zh-CN" sz="2800"/>
              </a:p>
            </p:txBody>
          </p:sp>
          <p:sp>
            <p:nvSpPr>
              <p:cNvPr id="53270" name="Oval 63"/>
              <p:cNvSpPr>
                <a:spLocks noChangeArrowheads="1"/>
              </p:cNvSpPr>
              <p:nvPr/>
            </p:nvSpPr>
            <p:spPr bwMode="auto">
              <a:xfrm>
                <a:off x="1533" y="624"/>
                <a:ext cx="1920" cy="1731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3260" name="AutoShape 6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5" name="灯片编号占位符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BB465-4E91-4563-92B4-29749C38EF0F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315913"/>
            <a:ext cx="5256213" cy="5921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dirty="0" smtClean="0">
                <a:hlinkClick r:id="rId3" action="ppaction://hlinksldjump"/>
              </a:rPr>
              <a:t>第</a:t>
            </a:r>
            <a:r>
              <a:rPr lang="zh-CN" altLang="en-US" sz="2800" b="1" dirty="0" smtClean="0">
                <a:latin typeface="Times New Roman" pitchFamily="18" charset="0"/>
                <a:hlinkClick r:id="rId3" action="ppaction://hlinksldjump"/>
              </a:rPr>
              <a:t>１</a:t>
            </a:r>
            <a:r>
              <a:rPr lang="zh-CN" altLang="en-US" sz="2800" b="1" dirty="0" smtClean="0">
                <a:hlinkClick r:id="rId3" action="ppaction://hlinksldjump"/>
              </a:rPr>
              <a:t>章  计算机系统概论</a:t>
            </a:r>
          </a:p>
        </p:txBody>
      </p:sp>
      <p:sp>
        <p:nvSpPr>
          <p:cNvPr id="658439" name="Rectangle 7"/>
          <p:cNvSpPr>
            <a:spLocks noChangeArrowheads="1"/>
          </p:cNvSpPr>
          <p:nvPr/>
        </p:nvSpPr>
        <p:spPr bwMode="auto">
          <a:xfrm>
            <a:off x="179512" y="154781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３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系统总线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0" name="Rectangle 8"/>
          <p:cNvSpPr>
            <a:spLocks noChangeArrowheads="1"/>
          </p:cNvSpPr>
          <p:nvPr/>
        </p:nvSpPr>
        <p:spPr bwMode="auto">
          <a:xfrm>
            <a:off x="179512" y="216376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４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存储器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1" name="Rectangle 9"/>
          <p:cNvSpPr>
            <a:spLocks noChangeArrowheads="1"/>
          </p:cNvSpPr>
          <p:nvPr/>
        </p:nvSpPr>
        <p:spPr bwMode="auto">
          <a:xfrm>
            <a:off x="179512" y="277971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５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输入输出系统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2" name="Rectangle 10"/>
          <p:cNvSpPr>
            <a:spLocks noChangeArrowheads="1"/>
          </p:cNvSpPr>
          <p:nvPr/>
        </p:nvSpPr>
        <p:spPr bwMode="auto">
          <a:xfrm>
            <a:off x="179512" y="339566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６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计算机的运算方法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3" name="Rectangle 11"/>
          <p:cNvSpPr>
            <a:spLocks noChangeArrowheads="1"/>
          </p:cNvSpPr>
          <p:nvPr/>
        </p:nvSpPr>
        <p:spPr bwMode="auto">
          <a:xfrm>
            <a:off x="179512" y="401161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７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指令系统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4" name="Rectangle 12"/>
          <p:cNvSpPr>
            <a:spLocks noChangeArrowheads="1"/>
          </p:cNvSpPr>
          <p:nvPr/>
        </p:nvSpPr>
        <p:spPr bwMode="auto">
          <a:xfrm>
            <a:off x="179512" y="462756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８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CPU 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的结构和功能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58445" name="Rectangle 13"/>
          <p:cNvSpPr>
            <a:spLocks noChangeArrowheads="1"/>
          </p:cNvSpPr>
          <p:nvPr/>
        </p:nvSpPr>
        <p:spPr bwMode="auto">
          <a:xfrm>
            <a:off x="179512" y="524351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９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控制单元的功能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6" name="Rectangle 14"/>
          <p:cNvSpPr>
            <a:spLocks noChangeArrowheads="1"/>
          </p:cNvSpPr>
          <p:nvPr/>
        </p:nvSpPr>
        <p:spPr bwMode="auto">
          <a:xfrm>
            <a:off x="179512" y="5861050"/>
            <a:ext cx="5256213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10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控制单元的设计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7" name="Rectangle 1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79512" y="93186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２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计算机的发展及应用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3324" name="AutoShape 17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BB465-4E91-4563-92B4-29749C38EF0F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grpSp>
        <p:nvGrpSpPr>
          <p:cNvPr id="23" name="组合 22"/>
          <p:cNvGrpSpPr/>
          <p:nvPr/>
        </p:nvGrpSpPr>
        <p:grpSpPr>
          <a:xfrm>
            <a:off x="4860032" y="548680"/>
            <a:ext cx="3598216" cy="792088"/>
            <a:chOff x="4860032" y="548680"/>
            <a:chExt cx="3598216" cy="792088"/>
          </a:xfrm>
        </p:grpSpPr>
        <p:sp>
          <p:nvSpPr>
            <p:cNvPr id="15" name="右大括号 14"/>
            <p:cNvSpPr/>
            <p:nvPr/>
          </p:nvSpPr>
          <p:spPr bwMode="auto">
            <a:xfrm>
              <a:off x="4860032" y="548680"/>
              <a:ext cx="504000" cy="792088"/>
            </a:xfrm>
            <a:prstGeom prst="rightBrace">
              <a:avLst>
                <a:gd name="adj1" fmla="val 8508"/>
                <a:gd name="adj2" fmla="val 50000"/>
              </a:avLst>
            </a:prstGeom>
            <a:noFill/>
            <a:ln w="476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6" name="Text Box 49"/>
            <p:cNvSpPr txBox="1">
              <a:spLocks noChangeArrowheads="1"/>
            </p:cNvSpPr>
            <p:nvPr/>
          </p:nvSpPr>
          <p:spPr bwMode="auto">
            <a:xfrm>
              <a:off x="5508104" y="692696"/>
              <a:ext cx="2950144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800" dirty="0" smtClean="0"/>
                <a:t>第</a:t>
              </a:r>
              <a:r>
                <a:rPr lang="en-US" altLang="zh-CN" sz="2800" dirty="0" smtClean="0"/>
                <a:t>1</a:t>
              </a:r>
              <a:r>
                <a:rPr lang="zh-CN" altLang="en-US" sz="2800" dirty="0" smtClean="0"/>
                <a:t>篇 概述</a:t>
              </a:r>
              <a:endParaRPr lang="en-US" altLang="zh-CN" sz="2800" dirty="0">
                <a:latin typeface="Times New Roman" pitchFamily="18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788080" y="1772816"/>
            <a:ext cx="4752472" cy="1512000"/>
            <a:chOff x="4788080" y="1772816"/>
            <a:chExt cx="4752472" cy="1512000"/>
          </a:xfrm>
        </p:grpSpPr>
        <p:sp>
          <p:nvSpPr>
            <p:cNvPr id="17" name="右大括号 16"/>
            <p:cNvSpPr/>
            <p:nvPr/>
          </p:nvSpPr>
          <p:spPr bwMode="auto">
            <a:xfrm>
              <a:off x="4788080" y="1772816"/>
              <a:ext cx="504000" cy="1512000"/>
            </a:xfrm>
            <a:prstGeom prst="rightBrace">
              <a:avLst>
                <a:gd name="adj1" fmla="val 8508"/>
                <a:gd name="adj2" fmla="val 50000"/>
              </a:avLst>
            </a:prstGeom>
            <a:noFill/>
            <a:ln w="476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8" name="Text Box 49"/>
            <p:cNvSpPr txBox="1">
              <a:spLocks noChangeArrowheads="1"/>
            </p:cNvSpPr>
            <p:nvPr/>
          </p:nvSpPr>
          <p:spPr bwMode="auto">
            <a:xfrm>
              <a:off x="5292080" y="2132856"/>
              <a:ext cx="4248472" cy="1040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800" dirty="0" smtClean="0"/>
                <a:t>第</a:t>
              </a:r>
              <a:r>
                <a:rPr lang="en-US" altLang="zh-CN" sz="2800" dirty="0" smtClean="0"/>
                <a:t>2</a:t>
              </a:r>
              <a:r>
                <a:rPr lang="zh-CN" altLang="en-US" sz="2800" dirty="0" smtClean="0"/>
                <a:t>篇  </a:t>
              </a:r>
              <a:endParaRPr lang="en-US" altLang="zh-CN" sz="2800" dirty="0" smtClean="0"/>
            </a:p>
            <a:p>
              <a:r>
                <a:rPr lang="zh-CN" altLang="en-US" sz="2800" dirty="0" smtClean="0"/>
                <a:t>计算机系统的硬件结构</a:t>
              </a:r>
              <a:endParaRPr lang="en-US" altLang="zh-CN" sz="2800" dirty="0">
                <a:latin typeface="Times New Roman" pitchFamily="18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788080" y="3573016"/>
            <a:ext cx="3888376" cy="1512000"/>
            <a:chOff x="4788080" y="3573016"/>
            <a:chExt cx="3888376" cy="1512000"/>
          </a:xfrm>
        </p:grpSpPr>
        <p:sp>
          <p:nvSpPr>
            <p:cNvPr id="19" name="右大括号 18"/>
            <p:cNvSpPr/>
            <p:nvPr/>
          </p:nvSpPr>
          <p:spPr bwMode="auto">
            <a:xfrm>
              <a:off x="4788080" y="3573016"/>
              <a:ext cx="504000" cy="1512000"/>
            </a:xfrm>
            <a:prstGeom prst="rightBrace">
              <a:avLst>
                <a:gd name="adj1" fmla="val 8508"/>
                <a:gd name="adj2" fmla="val 50000"/>
              </a:avLst>
            </a:prstGeom>
            <a:noFill/>
            <a:ln w="476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0" name="Text Box 49"/>
            <p:cNvSpPr txBox="1">
              <a:spLocks noChangeArrowheads="1"/>
            </p:cNvSpPr>
            <p:nvPr/>
          </p:nvSpPr>
          <p:spPr bwMode="auto">
            <a:xfrm>
              <a:off x="5292080" y="4129916"/>
              <a:ext cx="338437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800" dirty="0" smtClean="0"/>
                <a:t>第</a:t>
              </a:r>
              <a:r>
                <a:rPr lang="en-US" altLang="zh-CN" sz="2800" dirty="0" smtClean="0"/>
                <a:t>3</a:t>
              </a:r>
              <a:r>
                <a:rPr lang="zh-CN" altLang="en-US" sz="2800" dirty="0" smtClean="0"/>
                <a:t>篇 </a:t>
              </a:r>
              <a:r>
                <a:rPr lang="zh-CN" altLang="en-US" sz="2800" dirty="0" smtClean="0">
                  <a:latin typeface="Times New Roman" pitchFamily="18" charset="0"/>
                </a:rPr>
                <a:t>中央处理器</a:t>
              </a:r>
              <a:endParaRPr lang="en-US" altLang="zh-CN" sz="2800" dirty="0">
                <a:latin typeface="Times New Roman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788024" y="5301208"/>
            <a:ext cx="3960384" cy="1152000"/>
            <a:chOff x="4788024" y="5301208"/>
            <a:chExt cx="3960384" cy="1152000"/>
          </a:xfrm>
        </p:grpSpPr>
        <p:sp>
          <p:nvSpPr>
            <p:cNvPr id="21" name="右大括号 20"/>
            <p:cNvSpPr/>
            <p:nvPr/>
          </p:nvSpPr>
          <p:spPr bwMode="auto">
            <a:xfrm>
              <a:off x="4788024" y="5301208"/>
              <a:ext cx="504000" cy="1152000"/>
            </a:xfrm>
            <a:prstGeom prst="rightBrace">
              <a:avLst>
                <a:gd name="adj1" fmla="val 8508"/>
                <a:gd name="adj2" fmla="val 50000"/>
              </a:avLst>
            </a:prstGeom>
            <a:noFill/>
            <a:ln w="476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5364032" y="5642084"/>
              <a:ext cx="338437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800" dirty="0" smtClean="0"/>
                <a:t>第</a:t>
              </a:r>
              <a:r>
                <a:rPr lang="en-US" altLang="zh-CN" sz="2800" dirty="0" smtClean="0"/>
                <a:t>4</a:t>
              </a:r>
              <a:r>
                <a:rPr lang="zh-CN" altLang="en-US" sz="2800" dirty="0" smtClean="0"/>
                <a:t>篇 控制单元</a:t>
              </a:r>
              <a:endParaRPr lang="en-US" altLang="zh-CN" sz="2800" dirty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第</a:t>
            </a:r>
            <a:r>
              <a:rPr lang="zh-CN" altLang="en-US" b="1" smtClean="0">
                <a:latin typeface="Times New Roman" pitchFamily="18" charset="0"/>
              </a:rPr>
              <a:t>１</a:t>
            </a:r>
            <a:r>
              <a:rPr lang="zh-CN" altLang="en-US" b="1" smtClean="0"/>
              <a:t>章  计算机系统概论</a:t>
            </a: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1930400" y="2098675"/>
            <a:ext cx="36496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>
                <a:latin typeface="Times New Roman" pitchFamily="18" charset="0"/>
                <a:hlinkClick r:id="rId2" action="ppaction://hlinksldjump"/>
              </a:rPr>
              <a:t>1.1 计算机系统简介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1930400" y="5592763"/>
            <a:ext cx="2425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itchFamily="18" charset="0"/>
                <a:hlinkClick r:id="" action="ppaction://noaction"/>
              </a:rPr>
              <a:t>1.4 本书结构</a:t>
            </a:r>
            <a:endParaRPr lang="zh-CN" altLang="en-US" sz="3200" dirty="0">
              <a:latin typeface="Times New Roman" pitchFamily="18" charset="0"/>
            </a:endParaRPr>
          </a:p>
        </p:txBody>
      </p:sp>
      <p:sp>
        <p:nvSpPr>
          <p:cNvPr id="14341" name="Text Box 7"/>
          <p:cNvSpPr txBox="1">
            <a:spLocks noChangeArrowheads="1"/>
          </p:cNvSpPr>
          <p:nvPr/>
        </p:nvSpPr>
        <p:spPr bwMode="auto">
          <a:xfrm>
            <a:off x="1930400" y="4427538"/>
            <a:ext cx="5689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latin typeface="Times New Roman" pitchFamily="18" charset="0"/>
                <a:hlinkClick r:id="rId3" action="ppaction://hlinksldjump"/>
              </a:rPr>
              <a:t>1.3 计算机硬件的主要技术指标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1930400" y="3262313"/>
            <a:ext cx="40576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>
                <a:latin typeface="Times New Roman" pitchFamily="18" charset="0"/>
                <a:hlinkClick r:id="rId4" action="ppaction://hlinksldjump"/>
              </a:rPr>
              <a:t>1.2 计算机的基本组成</a:t>
            </a:r>
            <a:endParaRPr lang="zh-CN" altLang="en-US" sz="3200"/>
          </a:p>
        </p:txBody>
      </p:sp>
      <p:sp>
        <p:nvSpPr>
          <p:cNvPr id="14343" name="AutoShape 10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BB465-4E91-4563-92B4-29749C38EF0F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1.1 计算机系统简介</a:t>
            </a: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2006601" y="4841284"/>
            <a:ext cx="713739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000" dirty="0">
                <a:latin typeface="Times New Roman" pitchFamily="18" charset="0"/>
              </a:rPr>
              <a:t>由具有各类特殊</a:t>
            </a:r>
            <a:r>
              <a:rPr lang="zh-CN" altLang="en-US" sz="3000" dirty="0" smtClean="0">
                <a:latin typeface="Times New Roman" pitchFamily="18" charset="0"/>
              </a:rPr>
              <a:t>功能的信息（程序）组成</a:t>
            </a:r>
            <a:endParaRPr lang="en-US" altLang="zh-CN" sz="3000" dirty="0" smtClean="0">
              <a:latin typeface="Times New Roman" pitchFamily="18" charset="0"/>
            </a:endParaRPr>
          </a:p>
          <a:p>
            <a:r>
              <a:rPr lang="zh-CN" altLang="en-US" sz="3000" dirty="0" smtClean="0">
                <a:latin typeface="Times New Roman" pitchFamily="18" charset="0"/>
              </a:rPr>
              <a:t>存储在计算机的各类媒体中（主存、辅存）</a:t>
            </a:r>
            <a:endParaRPr lang="en-US" altLang="zh-CN" sz="3000" dirty="0" smtClean="0">
              <a:latin typeface="Times New Roman" pitchFamily="18" charset="0"/>
            </a:endParaRPr>
          </a:p>
        </p:txBody>
      </p:sp>
      <p:sp>
        <p:nvSpPr>
          <p:cNvPr id="6181" name="Text Box 37"/>
          <p:cNvSpPr txBox="1">
            <a:spLocks noChangeArrowheads="1"/>
          </p:cNvSpPr>
          <p:nvPr/>
        </p:nvSpPr>
        <p:spPr bwMode="auto">
          <a:xfrm>
            <a:off x="787226" y="2163763"/>
            <a:ext cx="4876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latin typeface="Times New Roman" pitchFamily="18" charset="0"/>
              </a:rPr>
              <a:t>1. </a:t>
            </a:r>
            <a:r>
              <a:rPr lang="zh-CN" altLang="en-US" sz="3200" dirty="0"/>
              <a:t>计算机系统</a:t>
            </a:r>
          </a:p>
        </p:txBody>
      </p:sp>
      <p:sp>
        <p:nvSpPr>
          <p:cNvPr id="6184" name="Text Box 40"/>
          <p:cNvSpPr txBox="1">
            <a:spLocks noChangeArrowheads="1"/>
          </p:cNvSpPr>
          <p:nvPr/>
        </p:nvSpPr>
        <p:spPr bwMode="auto">
          <a:xfrm>
            <a:off x="179512" y="3111624"/>
            <a:ext cx="6413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000" dirty="0"/>
              <a:t>计算机系统</a:t>
            </a:r>
          </a:p>
        </p:txBody>
      </p:sp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2157339" y="3487862"/>
            <a:ext cx="723919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zh-CN" altLang="en-US" sz="3000" dirty="0"/>
              <a:t>计算机的</a:t>
            </a:r>
            <a:r>
              <a:rPr lang="zh-CN" altLang="en-US" sz="3000" dirty="0" smtClean="0"/>
              <a:t>实体，由电子元器件、光、电、机设备的实物组成，如</a:t>
            </a:r>
            <a:r>
              <a:rPr lang="zh-CN" altLang="en-US" sz="3000" dirty="0"/>
              <a:t>主机、外设等</a:t>
            </a:r>
            <a:endParaRPr lang="en-US" altLang="zh-CN" sz="3000" dirty="0"/>
          </a:p>
        </p:txBody>
      </p:sp>
      <p:sp>
        <p:nvSpPr>
          <p:cNvPr id="6189" name="Text Box 45"/>
          <p:cNvSpPr txBox="1">
            <a:spLocks noChangeArrowheads="1"/>
          </p:cNvSpPr>
          <p:nvPr/>
        </p:nvSpPr>
        <p:spPr bwMode="auto">
          <a:xfrm>
            <a:off x="520700" y="1263650"/>
            <a:ext cx="82280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latin typeface="Times New Roman" pitchFamily="18" charset="0"/>
              </a:rPr>
              <a:t>一、 计算机的软硬件概念</a:t>
            </a:r>
          </a:p>
        </p:txBody>
      </p:sp>
      <p:sp>
        <p:nvSpPr>
          <p:cNvPr id="6163" name="Freeform 19"/>
          <p:cNvSpPr>
            <a:spLocks/>
          </p:cNvSpPr>
          <p:nvPr/>
        </p:nvSpPr>
        <p:spPr bwMode="auto">
          <a:xfrm>
            <a:off x="755576" y="3721224"/>
            <a:ext cx="304800" cy="1676400"/>
          </a:xfrm>
          <a:custGeom>
            <a:avLst/>
            <a:gdLst>
              <a:gd name="T0" fmla="*/ 2147483647 w 40"/>
              <a:gd name="T1" fmla="*/ 0 h 347"/>
              <a:gd name="T2" fmla="*/ 2147483647 w 40"/>
              <a:gd name="T3" fmla="*/ 2147483647 h 347"/>
              <a:gd name="T4" fmla="*/ 2147483647 w 40"/>
              <a:gd name="T5" fmla="*/ 2147483647 h 347"/>
              <a:gd name="T6" fmla="*/ 0 w 40"/>
              <a:gd name="T7" fmla="*/ 2147483647 h 347"/>
              <a:gd name="T8" fmla="*/ 2147483647 w 40"/>
              <a:gd name="T9" fmla="*/ 2147483647 h 347"/>
              <a:gd name="T10" fmla="*/ 2147483647 w 40"/>
              <a:gd name="T11" fmla="*/ 2147483647 h 347"/>
              <a:gd name="T12" fmla="*/ 2147483647 w 40"/>
              <a:gd name="T13" fmla="*/ 2147483647 h 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"/>
              <a:gd name="T22" fmla="*/ 0 h 347"/>
              <a:gd name="T23" fmla="*/ 40 w 40"/>
              <a:gd name="T24" fmla="*/ 347 h 3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" h="347">
                <a:moveTo>
                  <a:pt x="40" y="0"/>
                </a:moveTo>
                <a:cubicBezTo>
                  <a:pt x="29" y="0"/>
                  <a:pt x="20" y="13"/>
                  <a:pt x="20" y="29"/>
                </a:cubicBezTo>
                <a:lnTo>
                  <a:pt x="20" y="145"/>
                </a:lnTo>
                <a:cubicBezTo>
                  <a:pt x="20" y="161"/>
                  <a:pt x="11" y="173"/>
                  <a:pt x="0" y="173"/>
                </a:cubicBezTo>
                <a:cubicBezTo>
                  <a:pt x="11" y="173"/>
                  <a:pt x="20" y="186"/>
                  <a:pt x="20" y="202"/>
                </a:cubicBezTo>
                <a:lnTo>
                  <a:pt x="20" y="318"/>
                </a:lnTo>
                <a:cubicBezTo>
                  <a:pt x="20" y="334"/>
                  <a:pt x="29" y="347"/>
                  <a:pt x="40" y="347"/>
                </a:cubicBezTo>
              </a:path>
            </a:pathLst>
          </a:custGeom>
          <a:noFill/>
          <a:ln w="381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1120701" y="3487862"/>
            <a:ext cx="946150" cy="2097087"/>
            <a:chOff x="1958" y="2061"/>
            <a:chExt cx="596" cy="1321"/>
          </a:xfrm>
        </p:grpSpPr>
        <p:sp>
          <p:nvSpPr>
            <p:cNvPr id="15371" name="Text Box 46"/>
            <p:cNvSpPr txBox="1">
              <a:spLocks noChangeArrowheads="1"/>
            </p:cNvSpPr>
            <p:nvPr/>
          </p:nvSpPr>
          <p:spPr bwMode="auto">
            <a:xfrm>
              <a:off x="1958" y="2061"/>
              <a:ext cx="59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000">
                  <a:solidFill>
                    <a:schemeClr val="folHlink"/>
                  </a:solidFill>
                </a:rPr>
                <a:t>硬件</a:t>
              </a:r>
            </a:p>
          </p:txBody>
        </p:sp>
        <p:sp>
          <p:nvSpPr>
            <p:cNvPr id="15372" name="Text Box 47"/>
            <p:cNvSpPr txBox="1">
              <a:spLocks noChangeArrowheads="1"/>
            </p:cNvSpPr>
            <p:nvPr/>
          </p:nvSpPr>
          <p:spPr bwMode="auto">
            <a:xfrm>
              <a:off x="1958" y="3036"/>
              <a:ext cx="59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000">
                  <a:solidFill>
                    <a:schemeClr val="folHlink"/>
                  </a:solidFill>
                </a:rPr>
                <a:t>软件</a:t>
              </a:r>
            </a:p>
          </p:txBody>
        </p:sp>
      </p:grpSp>
      <p:sp>
        <p:nvSpPr>
          <p:cNvPr id="15370" name="AutoShape 5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BB465-4E91-4563-92B4-29749C38EF0F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4" name="圆角矩形标注 13"/>
          <p:cNvSpPr/>
          <p:nvPr/>
        </p:nvSpPr>
        <p:spPr bwMode="auto">
          <a:xfrm>
            <a:off x="2865686" y="2708920"/>
            <a:ext cx="2448272" cy="540000"/>
          </a:xfrm>
          <a:prstGeom prst="wedgeRoundRectCallout">
            <a:avLst>
              <a:gd name="adj1" fmla="val -91830"/>
              <a:gd name="adj2" fmla="val 126633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660033"/>
                </a:solidFill>
                <a:effectLst/>
                <a:latin typeface="宋体" pitchFamily="2" charset="-122"/>
                <a:ea typeface="宋体" pitchFamily="2" charset="-122"/>
              </a:rPr>
              <a:t>看得见、</a:t>
            </a:r>
            <a:r>
              <a:rPr lang="zh-CN" altLang="en-US" sz="2400" dirty="0" smtClean="0">
                <a:solidFill>
                  <a:srgbClr val="660033"/>
                </a:solidFill>
              </a:rPr>
              <a:t>摸得着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660033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7" name="圆角矩形标注 16"/>
          <p:cNvSpPr/>
          <p:nvPr/>
        </p:nvSpPr>
        <p:spPr bwMode="auto">
          <a:xfrm>
            <a:off x="2843808" y="5949280"/>
            <a:ext cx="2448272" cy="540000"/>
          </a:xfrm>
          <a:prstGeom prst="wedgeRoundRectCallout">
            <a:avLst>
              <a:gd name="adj1" fmla="val -89224"/>
              <a:gd name="adj2" fmla="val -121460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660033"/>
                </a:solidFill>
                <a:effectLst/>
                <a:latin typeface="宋体" pitchFamily="2" charset="-122"/>
                <a:ea typeface="宋体" pitchFamily="2" charset="-122"/>
              </a:rPr>
              <a:t>看不见、</a:t>
            </a:r>
            <a:r>
              <a:rPr lang="zh-CN" altLang="en-US" sz="2400" dirty="0" smtClean="0">
                <a:solidFill>
                  <a:srgbClr val="660033"/>
                </a:solidFill>
              </a:rPr>
              <a:t>摸不着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660033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1" grpId="0" autoUpdateAnimBg="0"/>
      <p:bldP spid="6181" grpId="0" autoUpdateAnimBg="0"/>
      <p:bldP spid="6184" grpId="0" autoUpdateAnimBg="0"/>
      <p:bldP spid="6185" grpId="0" autoUpdateAnimBg="0"/>
      <p:bldP spid="6189" grpId="0" autoUpdateAnimBg="0"/>
      <p:bldP spid="6163" grpId="0" animBg="1"/>
      <p:bldP spid="14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3421434" y="5627191"/>
            <a:ext cx="5722566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>
            <a:spAutoFit/>
          </a:bodyPr>
          <a:lstStyle/>
          <a:p>
            <a:r>
              <a:rPr lang="zh-CN" altLang="en-US" sz="3200" dirty="0">
                <a:latin typeface="Times New Roman" pitchFamily="18" charset="0"/>
              </a:rPr>
              <a:t>按任务需要编制成的各种程序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3421434" y="836712"/>
            <a:ext cx="533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r>
              <a:rPr lang="zh-CN" altLang="en-US" sz="3200" dirty="0">
                <a:latin typeface="Times New Roman" pitchFamily="18" charset="0"/>
              </a:rPr>
              <a:t>用来管理整个</a:t>
            </a:r>
            <a:r>
              <a:rPr lang="zh-CN" altLang="en-US" sz="3200" dirty="0" smtClean="0">
                <a:latin typeface="Times New Roman" pitchFamily="18" charset="0"/>
              </a:rPr>
              <a:t>计算机系统，监视服务，使系统资源得到合理调度，高效运行。 </a:t>
            </a:r>
            <a:endParaRPr lang="zh-CN" altLang="en-US" sz="3200" dirty="0"/>
          </a:p>
        </p:txBody>
      </p:sp>
      <p:sp>
        <p:nvSpPr>
          <p:cNvPr id="100356" name="AutoShape 4"/>
          <p:cNvSpPr>
            <a:spLocks/>
          </p:cNvSpPr>
          <p:nvPr/>
        </p:nvSpPr>
        <p:spPr bwMode="auto">
          <a:xfrm>
            <a:off x="989384" y="1371600"/>
            <a:ext cx="342256" cy="4577680"/>
          </a:xfrm>
          <a:prstGeom prst="leftBrace">
            <a:avLst>
              <a:gd name="adj1" fmla="val 8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94184" y="1066800"/>
            <a:ext cx="2286000" cy="5721891"/>
            <a:chOff x="864" y="672"/>
            <a:chExt cx="1440" cy="2996"/>
          </a:xfrm>
        </p:grpSpPr>
        <p:sp>
          <p:nvSpPr>
            <p:cNvPr id="16398" name="Text Box 6"/>
            <p:cNvSpPr txBox="1">
              <a:spLocks noChangeArrowheads="1"/>
            </p:cNvSpPr>
            <p:nvPr/>
          </p:nvSpPr>
          <p:spPr bwMode="auto">
            <a:xfrm>
              <a:off x="864" y="672"/>
              <a:ext cx="1440" cy="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200" dirty="0" smtClean="0">
                  <a:solidFill>
                    <a:schemeClr val="folHlink"/>
                  </a:solidFill>
                  <a:latin typeface="Times New Roman" pitchFamily="18" charset="0"/>
                </a:rPr>
                <a:t>系统软件</a:t>
              </a:r>
              <a:endParaRPr lang="en-US" altLang="zh-CN" sz="3200" dirty="0" smtClean="0">
                <a:solidFill>
                  <a:schemeClr val="folHlink"/>
                </a:solidFill>
                <a:latin typeface="Times New Roman" pitchFamily="18" charset="0"/>
              </a:endParaRPr>
            </a:p>
            <a:p>
              <a:r>
                <a:rPr lang="en-US" altLang="zh-CN" sz="3200" dirty="0" smtClean="0">
                  <a:solidFill>
                    <a:schemeClr val="folHlink"/>
                  </a:solidFill>
                  <a:latin typeface="Times New Roman" pitchFamily="18" charset="0"/>
                </a:rPr>
                <a:t>(</a:t>
              </a:r>
              <a:r>
                <a:rPr lang="zh-CN" altLang="en-US" sz="3200" dirty="0" smtClean="0">
                  <a:solidFill>
                    <a:schemeClr val="folHlink"/>
                  </a:solidFill>
                  <a:latin typeface="Times New Roman" pitchFamily="18" charset="0"/>
                </a:rPr>
                <a:t>系统程序</a:t>
              </a:r>
              <a:r>
                <a:rPr lang="en-US" altLang="zh-CN" sz="3200" dirty="0" smtClean="0">
                  <a:solidFill>
                    <a:schemeClr val="folHlink"/>
                  </a:solidFill>
                  <a:latin typeface="Times New Roman" pitchFamily="18" charset="0"/>
                </a:rPr>
                <a:t>)</a:t>
              </a:r>
              <a:endParaRPr lang="zh-CN" altLang="en-US" sz="3200" dirty="0">
                <a:latin typeface="Times New Roman" pitchFamily="18" charset="0"/>
              </a:endParaRPr>
            </a:p>
          </p:txBody>
        </p:sp>
        <p:sp>
          <p:nvSpPr>
            <p:cNvPr id="16399" name="Text Box 7"/>
            <p:cNvSpPr txBox="1">
              <a:spLocks noChangeArrowheads="1"/>
            </p:cNvSpPr>
            <p:nvPr/>
          </p:nvSpPr>
          <p:spPr bwMode="auto">
            <a:xfrm>
              <a:off x="864" y="3052"/>
              <a:ext cx="1440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200" dirty="0" smtClean="0">
                  <a:solidFill>
                    <a:schemeClr val="folHlink"/>
                  </a:solidFill>
                  <a:latin typeface="Times New Roman" pitchFamily="18" charset="0"/>
                </a:rPr>
                <a:t>应用软件</a:t>
              </a:r>
              <a:endParaRPr lang="en-US" altLang="zh-CN" sz="3200" dirty="0" smtClean="0">
                <a:solidFill>
                  <a:schemeClr val="folHlink"/>
                </a:solidFill>
                <a:latin typeface="Times New Roman" pitchFamily="18" charset="0"/>
              </a:endParaRPr>
            </a:p>
            <a:p>
              <a:r>
                <a:rPr lang="en-US" altLang="zh-CN" sz="3200" dirty="0" smtClean="0">
                  <a:solidFill>
                    <a:schemeClr val="folHlink"/>
                  </a:solidFill>
                  <a:latin typeface="Times New Roman" pitchFamily="18" charset="0"/>
                </a:rPr>
                <a:t>(</a:t>
              </a:r>
              <a:r>
                <a:rPr lang="zh-CN" altLang="en-US" sz="3200" dirty="0" smtClean="0">
                  <a:solidFill>
                    <a:schemeClr val="folHlink"/>
                  </a:solidFill>
                  <a:latin typeface="Times New Roman" pitchFamily="18" charset="0"/>
                </a:rPr>
                <a:t>应用程序</a:t>
              </a:r>
              <a:r>
                <a:rPr lang="en-US" altLang="zh-CN" sz="3200" dirty="0" smtClean="0">
                  <a:solidFill>
                    <a:schemeClr val="folHlink"/>
                  </a:solidFill>
                  <a:latin typeface="Times New Roman" pitchFamily="18" charset="0"/>
                </a:rPr>
                <a:t>)</a:t>
              </a:r>
              <a:endParaRPr lang="zh-CN" altLang="en-US" sz="3200" dirty="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</p:grp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3732584" y="2564904"/>
            <a:ext cx="50878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Times New Roman" pitchFamily="18" charset="0"/>
              </a:rPr>
              <a:t>语言处理程序（编译程序）</a:t>
            </a: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100361" name="Text Box 9"/>
          <p:cNvSpPr txBox="1">
            <a:spLocks noChangeArrowheads="1"/>
          </p:cNvSpPr>
          <p:nvPr/>
        </p:nvSpPr>
        <p:spPr bwMode="auto">
          <a:xfrm>
            <a:off x="3732584" y="3128466"/>
            <a:ext cx="2147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操作系统</a:t>
            </a:r>
          </a:p>
        </p:txBody>
      </p:sp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3732584" y="3692029"/>
            <a:ext cx="54114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</a:rPr>
              <a:t>服务性</a:t>
            </a:r>
            <a:r>
              <a:rPr lang="zh-CN" altLang="en-US" sz="2800" dirty="0" smtClean="0">
                <a:latin typeface="Times New Roman" pitchFamily="18" charset="0"/>
              </a:rPr>
              <a:t>程序（诊断、调试、连接）</a:t>
            </a: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100363" name="Text Box 11"/>
          <p:cNvSpPr txBox="1">
            <a:spLocks noChangeArrowheads="1"/>
          </p:cNvSpPr>
          <p:nvPr/>
        </p:nvSpPr>
        <p:spPr bwMode="auto">
          <a:xfrm>
            <a:off x="3732584" y="4255591"/>
            <a:ext cx="320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</a:rPr>
              <a:t>数据库管理系统</a:t>
            </a:r>
          </a:p>
        </p:txBody>
      </p:sp>
      <p:sp>
        <p:nvSpPr>
          <p:cNvPr id="100364" name="Text Box 12"/>
          <p:cNvSpPr txBox="1">
            <a:spLocks noChangeArrowheads="1"/>
          </p:cNvSpPr>
          <p:nvPr/>
        </p:nvSpPr>
        <p:spPr bwMode="auto">
          <a:xfrm>
            <a:off x="3732584" y="4820741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网络软件</a:t>
            </a:r>
          </a:p>
        </p:txBody>
      </p:sp>
      <p:sp>
        <p:nvSpPr>
          <p:cNvPr id="16395" name="Text Box 13"/>
          <p:cNvSpPr txBox="1">
            <a:spLocks noChangeArrowheads="1"/>
          </p:cNvSpPr>
          <p:nvPr/>
        </p:nvSpPr>
        <p:spPr bwMode="auto">
          <a:xfrm>
            <a:off x="221034" y="2586038"/>
            <a:ext cx="642938" cy="130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600">
                <a:latin typeface="Times New Roman" pitchFamily="18" charset="0"/>
              </a:rPr>
              <a:t>软</a:t>
            </a:r>
          </a:p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600">
                <a:latin typeface="Times New Roman" pitchFamily="18" charset="0"/>
              </a:rPr>
              <a:t>件</a:t>
            </a:r>
            <a:endParaRPr lang="zh-CN" altLang="en-US" sz="3600"/>
          </a:p>
        </p:txBody>
      </p:sp>
      <p:sp>
        <p:nvSpPr>
          <p:cNvPr id="100366" name="Rectangle 1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1.1</a:t>
            </a:r>
          </a:p>
        </p:txBody>
      </p:sp>
      <p:sp>
        <p:nvSpPr>
          <p:cNvPr id="16397" name="AutoShape 1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BB465-4E91-4563-92B4-29749C38EF0F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autoUpdateAnimBg="0"/>
      <p:bldP spid="100355" grpId="0" autoUpdateAnimBg="0"/>
      <p:bldP spid="100356" grpId="0" animBg="1"/>
      <p:bldP spid="100360" grpId="0" autoUpdateAnimBg="0"/>
      <p:bldP spid="100361" grpId="0" autoUpdateAnimBg="0"/>
      <p:bldP spid="100362" grpId="0" autoUpdateAnimBg="0"/>
      <p:bldP spid="100363" grpId="0" autoUpdateAnimBg="0"/>
      <p:bldP spid="100364" grpId="0" autoUpdateAnimBg="0"/>
    </p:bldLst>
  </p:timing>
</p:sld>
</file>

<file path=ppt/theme/theme1.xml><?xml version="1.0" encoding="utf-8"?>
<a:theme xmlns:a="http://schemas.openxmlformats.org/drawingml/2006/main" name="Soaring">
  <a:themeElements>
    <a:clrScheme name="Soaring 6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FFFF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6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FF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11354</TotalTime>
  <Words>1729</Words>
  <Application>Microsoft Office PowerPoint</Application>
  <PresentationFormat>全屏显示(4:3)</PresentationFormat>
  <Paragraphs>482</Paragraphs>
  <Slides>28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楷体_GB2312</vt:lpstr>
      <vt:lpstr>宋体</vt:lpstr>
      <vt:lpstr>Arial</vt:lpstr>
      <vt:lpstr>Symbol</vt:lpstr>
      <vt:lpstr>Tahoma</vt:lpstr>
      <vt:lpstr>Times New Roman</vt:lpstr>
      <vt:lpstr>Wingdings</vt:lpstr>
      <vt:lpstr>Soaring</vt:lpstr>
      <vt:lpstr>Image</vt:lpstr>
      <vt:lpstr>计算机组成原理</vt:lpstr>
      <vt:lpstr>1.4 本书结构</vt:lpstr>
      <vt:lpstr>1.4 本书结构</vt:lpstr>
      <vt:lpstr>1.4 本书结构</vt:lpstr>
      <vt:lpstr>1.4 本书结构</vt:lpstr>
      <vt:lpstr>第１章  计算机系统概论</vt:lpstr>
      <vt:lpstr>第１章  计算机系统概论</vt:lpstr>
      <vt:lpstr>1.1 计算机系统简介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1.2 计算机的基本组成</vt:lpstr>
      <vt:lpstr>1.2 计算机的基本组成</vt:lpstr>
      <vt:lpstr>1.2 计算机的基本组成</vt:lpstr>
      <vt:lpstr>PowerPoint 演示文稿</vt:lpstr>
      <vt:lpstr>1.2 计算机的基本组成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1.3 计算机硬件的主要技术指标</vt:lpstr>
      <vt:lpstr>PowerPoint 演示文稿</vt:lpstr>
      <vt:lpstr>1.3 计算机硬件的主要技术指标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zl</dc:creator>
  <cp:lastModifiedBy>SSS</cp:lastModifiedBy>
  <cp:revision>1718</cp:revision>
  <dcterms:created xsi:type="dcterms:W3CDTF">1601-01-01T00:00:00Z</dcterms:created>
  <dcterms:modified xsi:type="dcterms:W3CDTF">2019-09-27T03:31:52Z</dcterms:modified>
</cp:coreProperties>
</file>