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sldIdLst>
    <p:sldId id="352" r:id="rId2"/>
    <p:sldId id="353" r:id="rId3"/>
    <p:sldId id="1012" r:id="rId4"/>
    <p:sldId id="354" r:id="rId5"/>
    <p:sldId id="1013" r:id="rId6"/>
    <p:sldId id="1014" r:id="rId7"/>
    <p:sldId id="1043" r:id="rId8"/>
    <p:sldId id="1015" r:id="rId9"/>
    <p:sldId id="1016" r:id="rId10"/>
    <p:sldId id="1017" r:id="rId11"/>
    <p:sldId id="355" r:id="rId12"/>
    <p:sldId id="364" r:id="rId13"/>
    <p:sldId id="365" r:id="rId14"/>
    <p:sldId id="370" r:id="rId15"/>
    <p:sldId id="371" r:id="rId16"/>
    <p:sldId id="995" r:id="rId17"/>
    <p:sldId id="1044" r:id="rId18"/>
    <p:sldId id="1045" r:id="rId19"/>
    <p:sldId id="998" r:id="rId20"/>
    <p:sldId id="999" r:id="rId21"/>
    <p:sldId id="1002" r:id="rId22"/>
    <p:sldId id="1003" r:id="rId23"/>
    <p:sldId id="1004" r:id="rId24"/>
    <p:sldId id="1005" r:id="rId25"/>
    <p:sldId id="1006" r:id="rId26"/>
    <p:sldId id="1007" r:id="rId27"/>
    <p:sldId id="1008" r:id="rId28"/>
    <p:sldId id="1009" r:id="rId29"/>
    <p:sldId id="372" r:id="rId30"/>
    <p:sldId id="373" r:id="rId31"/>
  </p:sldIdLst>
  <p:sldSz cx="9144000" cy="6858000" type="screen4x3"/>
  <p:notesSz cx="6858000" cy="9144000"/>
  <p:kinsoku lang="zh-CN" invalStChars="!),.:;?]}、。—ˇ¨〃々～‖…’”〕〉》」』〗】∶！＂＇），．：；？］｀｜｝·" invalEndChars="([{‘“〔〈《「『〖【（［｛．·"/>
  <p:defaultTextStyle>
    <a:defPPr>
      <a:defRPr lang="en-US"/>
    </a:defPPr>
    <a:lvl1pPr algn="l" rtl="0" fontAlgn="base">
      <a:spcBef>
        <a:spcPct val="20000"/>
      </a:spcBef>
      <a:spcAft>
        <a:spcPct val="0"/>
      </a:spcAft>
      <a:defRPr kumimoji="1" sz="800" b="1" kern="1200">
        <a:solidFill>
          <a:schemeClr val="tx1"/>
        </a:solidFill>
        <a:latin typeface="宋体" pitchFamily="2" charset="-122"/>
        <a:ea typeface="宋体" pitchFamily="2" charset="-122"/>
        <a:cs typeface="+mn-cs"/>
      </a:defRPr>
    </a:lvl1pPr>
    <a:lvl2pPr marL="457200" algn="l" rtl="0" fontAlgn="base">
      <a:spcBef>
        <a:spcPct val="20000"/>
      </a:spcBef>
      <a:spcAft>
        <a:spcPct val="0"/>
      </a:spcAft>
      <a:defRPr kumimoji="1" sz="800" b="1" kern="1200">
        <a:solidFill>
          <a:schemeClr val="tx1"/>
        </a:solidFill>
        <a:latin typeface="宋体" pitchFamily="2" charset="-122"/>
        <a:ea typeface="宋体" pitchFamily="2" charset="-122"/>
        <a:cs typeface="+mn-cs"/>
      </a:defRPr>
    </a:lvl2pPr>
    <a:lvl3pPr marL="914400" algn="l" rtl="0" fontAlgn="base">
      <a:spcBef>
        <a:spcPct val="20000"/>
      </a:spcBef>
      <a:spcAft>
        <a:spcPct val="0"/>
      </a:spcAft>
      <a:defRPr kumimoji="1" sz="800" b="1" kern="1200">
        <a:solidFill>
          <a:schemeClr val="tx1"/>
        </a:solidFill>
        <a:latin typeface="宋体" pitchFamily="2" charset="-122"/>
        <a:ea typeface="宋体" pitchFamily="2" charset="-122"/>
        <a:cs typeface="+mn-cs"/>
      </a:defRPr>
    </a:lvl3pPr>
    <a:lvl4pPr marL="1371600" algn="l" rtl="0" fontAlgn="base">
      <a:spcBef>
        <a:spcPct val="20000"/>
      </a:spcBef>
      <a:spcAft>
        <a:spcPct val="0"/>
      </a:spcAft>
      <a:defRPr kumimoji="1" sz="800" b="1" kern="1200">
        <a:solidFill>
          <a:schemeClr val="tx1"/>
        </a:solidFill>
        <a:latin typeface="宋体" pitchFamily="2" charset="-122"/>
        <a:ea typeface="宋体" pitchFamily="2" charset="-122"/>
        <a:cs typeface="+mn-cs"/>
      </a:defRPr>
    </a:lvl4pPr>
    <a:lvl5pPr marL="1828800" algn="l" rtl="0" fontAlgn="base">
      <a:spcBef>
        <a:spcPct val="20000"/>
      </a:spcBef>
      <a:spcAft>
        <a:spcPct val="0"/>
      </a:spcAft>
      <a:defRPr kumimoji="1" sz="800" b="1" kern="1200">
        <a:solidFill>
          <a:schemeClr val="tx1"/>
        </a:solidFill>
        <a:latin typeface="宋体" pitchFamily="2" charset="-122"/>
        <a:ea typeface="宋体" pitchFamily="2" charset="-122"/>
        <a:cs typeface="+mn-cs"/>
      </a:defRPr>
    </a:lvl5pPr>
    <a:lvl6pPr marL="2286000" algn="l" defTabSz="914400" rtl="0" eaLnBrk="1" latinLnBrk="0" hangingPunct="1">
      <a:defRPr kumimoji="1" sz="800" b="1" kern="1200">
        <a:solidFill>
          <a:schemeClr val="tx1"/>
        </a:solidFill>
        <a:latin typeface="宋体" pitchFamily="2" charset="-122"/>
        <a:ea typeface="宋体" pitchFamily="2" charset="-122"/>
        <a:cs typeface="+mn-cs"/>
      </a:defRPr>
    </a:lvl6pPr>
    <a:lvl7pPr marL="2743200" algn="l" defTabSz="914400" rtl="0" eaLnBrk="1" latinLnBrk="0" hangingPunct="1">
      <a:defRPr kumimoji="1" sz="800" b="1" kern="1200">
        <a:solidFill>
          <a:schemeClr val="tx1"/>
        </a:solidFill>
        <a:latin typeface="宋体" pitchFamily="2" charset="-122"/>
        <a:ea typeface="宋体" pitchFamily="2" charset="-122"/>
        <a:cs typeface="+mn-cs"/>
      </a:defRPr>
    </a:lvl7pPr>
    <a:lvl8pPr marL="3200400" algn="l" defTabSz="914400" rtl="0" eaLnBrk="1" latinLnBrk="0" hangingPunct="1">
      <a:defRPr kumimoji="1" sz="800" b="1" kern="1200">
        <a:solidFill>
          <a:schemeClr val="tx1"/>
        </a:solidFill>
        <a:latin typeface="宋体" pitchFamily="2" charset="-122"/>
        <a:ea typeface="宋体" pitchFamily="2" charset="-122"/>
        <a:cs typeface="+mn-cs"/>
      </a:defRPr>
    </a:lvl8pPr>
    <a:lvl9pPr marL="3657600" algn="l" defTabSz="914400" rtl="0" eaLnBrk="1" latinLnBrk="0" hangingPunct="1">
      <a:defRPr kumimoji="1" sz="800" b="1" kern="1200">
        <a:solidFill>
          <a:schemeClr val="tx1"/>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53A"/>
    <a:srgbClr val="0033CC"/>
    <a:srgbClr val="003399"/>
    <a:srgbClr val="3366FF"/>
    <a:srgbClr val="0066FF"/>
    <a:srgbClr val="C28F3E"/>
    <a:srgbClr val="BC7D3E"/>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9" autoAdjust="0"/>
    <p:restoredTop sz="57968" autoAdjust="0"/>
  </p:normalViewPr>
  <p:slideViewPr>
    <p:cSldViewPr>
      <p:cViewPr varScale="1">
        <p:scale>
          <a:sx n="42" d="100"/>
          <a:sy n="42" d="100"/>
        </p:scale>
        <p:origin x="-19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宋体" pitchFamily="2" charset="-122"/>
                <a:ea typeface="宋体"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宋体" pitchFamily="2" charset="-122"/>
                <a:ea typeface="宋体" pitchFamily="2" charset="-122"/>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宋体" pitchFamily="2" charset="-122"/>
                <a:ea typeface="宋体"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宋体" pitchFamily="2" charset="-122"/>
                <a:ea typeface="宋体" pitchFamily="2" charset="-122"/>
              </a:defRPr>
            </a:lvl1pPr>
          </a:lstStyle>
          <a:p>
            <a:pPr>
              <a:defRPr/>
            </a:pPr>
            <a:fld id="{165CBFCF-E487-43C5-A4BC-46AC84541D3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p:spPr>
        <p:txBody>
          <a:bodyPr/>
          <a:lstStyle/>
          <a:p>
            <a:endParaRPr lang="zh-CN" altLang="en-US" smtClean="0"/>
          </a:p>
        </p:txBody>
      </p:sp>
      <p:sp>
        <p:nvSpPr>
          <p:cNvPr id="57348" name="灯片编号占位符 3"/>
          <p:cNvSpPr>
            <a:spLocks noGrp="1"/>
          </p:cNvSpPr>
          <p:nvPr>
            <p:ph type="sldNum" sz="quarter" idx="5"/>
          </p:nvPr>
        </p:nvSpPr>
        <p:spPr>
          <a:noFill/>
        </p:spPr>
        <p:txBody>
          <a:bodyPr/>
          <a:lstStyle/>
          <a:p>
            <a:fld id="{00A554AA-4DD2-422F-9631-6C32A57CC414}" type="slidenum">
              <a:rPr lang="zh-CN" altLang="en-US" smtClean="0"/>
              <a:pPr/>
              <a:t>1</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p:spPr>
        <p:txBody>
          <a:bodyPr/>
          <a:lstStyle/>
          <a:p>
            <a:endParaRPr lang="zh-CN" altLang="en-US" smtClean="0"/>
          </a:p>
        </p:txBody>
      </p:sp>
      <p:sp>
        <p:nvSpPr>
          <p:cNvPr id="66564" name="灯片编号占位符 3"/>
          <p:cNvSpPr>
            <a:spLocks noGrp="1"/>
          </p:cNvSpPr>
          <p:nvPr>
            <p:ph type="sldNum" sz="quarter" idx="5"/>
          </p:nvPr>
        </p:nvSpPr>
        <p:spPr>
          <a:noFill/>
        </p:spPr>
        <p:txBody>
          <a:bodyPr/>
          <a:lstStyle/>
          <a:p>
            <a:fld id="{BFA4D1E0-AE9C-45AD-9E89-DD46A6B20B7E}" type="slidenum">
              <a:rPr lang="zh-CN" altLang="en-US" smtClean="0"/>
              <a:pPr/>
              <a:t>12</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p:spPr>
        <p:txBody>
          <a:bodyPr/>
          <a:lstStyle/>
          <a:p>
            <a:endParaRPr lang="zh-CN" altLang="en-US" smtClean="0"/>
          </a:p>
        </p:txBody>
      </p:sp>
      <p:sp>
        <p:nvSpPr>
          <p:cNvPr id="88068" name="灯片编号占位符 3"/>
          <p:cNvSpPr>
            <a:spLocks noGrp="1"/>
          </p:cNvSpPr>
          <p:nvPr>
            <p:ph type="sldNum" sz="quarter" idx="5"/>
          </p:nvPr>
        </p:nvSpPr>
        <p:spPr>
          <a:noFill/>
        </p:spPr>
        <p:txBody>
          <a:bodyPr/>
          <a:lstStyle/>
          <a:p>
            <a:fld id="{3D718EA3-1C0D-435C-8FA0-E3370AF481CA}" type="slidenum">
              <a:rPr lang="zh-CN" altLang="en-US" smtClean="0"/>
              <a:pPr/>
              <a:t>13</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endParaRPr lang="zh-CN" altLang="en-US" smtClean="0"/>
          </a:p>
        </p:txBody>
      </p:sp>
      <p:sp>
        <p:nvSpPr>
          <p:cNvPr id="89092" name="灯片编号占位符 3"/>
          <p:cNvSpPr>
            <a:spLocks noGrp="1"/>
          </p:cNvSpPr>
          <p:nvPr>
            <p:ph type="sldNum" sz="quarter" idx="5"/>
          </p:nvPr>
        </p:nvSpPr>
        <p:spPr>
          <a:noFill/>
        </p:spPr>
        <p:txBody>
          <a:bodyPr/>
          <a:lstStyle/>
          <a:p>
            <a:fld id="{98B745A4-3899-410F-9EE0-2E9EE0940421}" type="slidenum">
              <a:rPr lang="zh-CN" altLang="en-US" smtClean="0"/>
              <a:pPr/>
              <a:t>14</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p:spPr>
        <p:txBody>
          <a:bodyPr/>
          <a:lstStyle/>
          <a:p>
            <a:endParaRPr lang="zh-CN" altLang="en-US" smtClean="0"/>
          </a:p>
        </p:txBody>
      </p:sp>
      <p:sp>
        <p:nvSpPr>
          <p:cNvPr id="90116" name="灯片编号占位符 3"/>
          <p:cNvSpPr>
            <a:spLocks noGrp="1"/>
          </p:cNvSpPr>
          <p:nvPr>
            <p:ph type="sldNum" sz="quarter" idx="5"/>
          </p:nvPr>
        </p:nvSpPr>
        <p:spPr>
          <a:noFill/>
        </p:spPr>
        <p:txBody>
          <a:bodyPr/>
          <a:lstStyle/>
          <a:p>
            <a:fld id="{CD76E138-46EF-41ED-933F-9277E0F59C4E}" type="slidenum">
              <a:rPr lang="zh-CN" altLang="en-US" smtClean="0"/>
              <a:pPr/>
              <a:t>15</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p:spPr>
        <p:txBody>
          <a:bodyPr/>
          <a:lstStyle/>
          <a:p>
            <a:endParaRPr lang="zh-CN" altLang="en-US" smtClean="0">
              <a:solidFill>
                <a:srgbClr val="FF0000"/>
              </a:solidFill>
            </a:endParaRPr>
          </a:p>
        </p:txBody>
      </p:sp>
      <p:sp>
        <p:nvSpPr>
          <p:cNvPr id="91140" name="灯片编号占位符 3"/>
          <p:cNvSpPr>
            <a:spLocks noGrp="1"/>
          </p:cNvSpPr>
          <p:nvPr>
            <p:ph type="sldNum" sz="quarter" idx="5"/>
          </p:nvPr>
        </p:nvSpPr>
        <p:spPr>
          <a:noFill/>
        </p:spPr>
        <p:txBody>
          <a:bodyPr/>
          <a:lstStyle/>
          <a:p>
            <a:fld id="{86421779-031F-467B-8CB8-2B45D0F4CEA9}" type="slidenum">
              <a:rPr lang="zh-CN" altLang="en-US" smtClean="0"/>
              <a:pPr/>
              <a:t>25</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p:spPr>
        <p:txBody>
          <a:bodyPr/>
          <a:lstStyle/>
          <a:p>
            <a:endParaRPr lang="zh-CN" altLang="en-US" smtClean="0"/>
          </a:p>
        </p:txBody>
      </p:sp>
      <p:sp>
        <p:nvSpPr>
          <p:cNvPr id="58372" name="灯片编号占位符 3"/>
          <p:cNvSpPr>
            <a:spLocks noGrp="1"/>
          </p:cNvSpPr>
          <p:nvPr>
            <p:ph type="sldNum" sz="quarter" idx="5"/>
          </p:nvPr>
        </p:nvSpPr>
        <p:spPr>
          <a:noFill/>
        </p:spPr>
        <p:txBody>
          <a:bodyPr/>
          <a:lstStyle/>
          <a:p>
            <a:fld id="{B5D503EB-8950-46FF-83A2-3C63428FD044}" type="slidenum">
              <a:rPr lang="zh-CN" altLang="en-US" smtClean="0"/>
              <a:pPr/>
              <a:t>2</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endParaRPr lang="zh-CN" altLang="en-US" smtClean="0"/>
          </a:p>
        </p:txBody>
      </p:sp>
      <p:sp>
        <p:nvSpPr>
          <p:cNvPr id="59396" name="灯片编号占位符 3"/>
          <p:cNvSpPr>
            <a:spLocks noGrp="1"/>
          </p:cNvSpPr>
          <p:nvPr>
            <p:ph type="sldNum" sz="quarter" idx="5"/>
          </p:nvPr>
        </p:nvSpPr>
        <p:spPr>
          <a:noFill/>
        </p:spPr>
        <p:txBody>
          <a:bodyPr/>
          <a:lstStyle/>
          <a:p>
            <a:fld id="{3D84EB3A-10BA-44C2-AF15-1ADC3FF23261}" type="slidenum">
              <a:rPr lang="zh-CN" altLang="en-US" smtClean="0"/>
              <a:pPr/>
              <a:t>3</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p:spPr>
        <p:txBody>
          <a:bodyPr/>
          <a:lstStyle/>
          <a:p>
            <a:endParaRPr lang="zh-CN" altLang="en-US" smtClean="0"/>
          </a:p>
        </p:txBody>
      </p:sp>
      <p:sp>
        <p:nvSpPr>
          <p:cNvPr id="60420" name="灯片编号占位符 3"/>
          <p:cNvSpPr>
            <a:spLocks noGrp="1"/>
          </p:cNvSpPr>
          <p:nvPr>
            <p:ph type="sldNum" sz="quarter" idx="5"/>
          </p:nvPr>
        </p:nvSpPr>
        <p:spPr>
          <a:noFill/>
        </p:spPr>
        <p:txBody>
          <a:bodyPr/>
          <a:lstStyle/>
          <a:p>
            <a:fld id="{59AC3C51-8B71-4EE9-BECB-D35515CB1F58}" type="slidenum">
              <a:rPr lang="zh-CN" altLang="en-US" smtClean="0"/>
              <a:pPr/>
              <a:t>4</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FBC47DB-5A2B-47E8-8E8C-94F1E0DFAD6D}" type="slidenum">
              <a:rPr lang="en-US" altLang="zh-CN" smtClean="0"/>
              <a:pPr/>
              <a:t>5</a:t>
            </a:fld>
            <a:endParaRPr lang="en-US" altLang="zh-CN" smtClean="0"/>
          </a:p>
        </p:txBody>
      </p:sp>
      <p:sp>
        <p:nvSpPr>
          <p:cNvPr id="61443" name="Rectangle 2050"/>
          <p:cNvSpPr>
            <a:spLocks noGrp="1" noRot="1" noChangeAspect="1" noChangeArrowheads="1" noTextEdit="1"/>
          </p:cNvSpPr>
          <p:nvPr>
            <p:ph type="sldImg"/>
          </p:nvPr>
        </p:nvSpPr>
        <p:spPr>
          <a:ln/>
        </p:spPr>
      </p:sp>
      <p:sp>
        <p:nvSpPr>
          <p:cNvPr id="61444" name="Rectangle 2051"/>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89F4E7E-6049-40DF-875B-2640317008D7}" type="slidenum">
              <a:rPr lang="en-US" altLang="zh-CN" smtClean="0"/>
              <a:pPr/>
              <a:t>6</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ltLang="zh-CN" sz="10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endParaRPr lang="zh-CN" altLang="en-US" smtClean="0"/>
          </a:p>
        </p:txBody>
      </p:sp>
      <p:sp>
        <p:nvSpPr>
          <p:cNvPr id="63492" name="灯片编号占位符 3"/>
          <p:cNvSpPr>
            <a:spLocks noGrp="1"/>
          </p:cNvSpPr>
          <p:nvPr>
            <p:ph type="sldNum" sz="quarter" idx="5"/>
          </p:nvPr>
        </p:nvSpPr>
        <p:spPr>
          <a:noFill/>
        </p:spPr>
        <p:txBody>
          <a:bodyPr/>
          <a:lstStyle/>
          <a:p>
            <a:fld id="{1651226F-04C4-46DB-9D65-6C1E54602D61}" type="slidenum">
              <a:rPr lang="zh-CN" altLang="en-US" smtClean="0"/>
              <a:pPr/>
              <a:t>8</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p:spPr>
        <p:txBody>
          <a:bodyPr/>
          <a:lstStyle/>
          <a:p>
            <a:endParaRPr lang="zh-CN" altLang="en-US" smtClean="0"/>
          </a:p>
        </p:txBody>
      </p:sp>
      <p:sp>
        <p:nvSpPr>
          <p:cNvPr id="64516" name="灯片编号占位符 3"/>
          <p:cNvSpPr>
            <a:spLocks noGrp="1"/>
          </p:cNvSpPr>
          <p:nvPr>
            <p:ph type="sldNum" sz="quarter" idx="5"/>
          </p:nvPr>
        </p:nvSpPr>
        <p:spPr>
          <a:noFill/>
        </p:spPr>
        <p:txBody>
          <a:bodyPr/>
          <a:lstStyle/>
          <a:p>
            <a:fld id="{F84B47F4-AC8D-4C6C-A654-3ECABAC72BE8}" type="slidenum">
              <a:rPr lang="zh-CN" altLang="en-US" smtClean="0"/>
              <a:pPr/>
              <a:t>9</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p:spPr>
        <p:txBody>
          <a:bodyPr/>
          <a:lstStyle/>
          <a:p>
            <a:endParaRPr lang="zh-CN" altLang="en-US" smtClean="0"/>
          </a:p>
        </p:txBody>
      </p:sp>
      <p:sp>
        <p:nvSpPr>
          <p:cNvPr id="65540" name="灯片编号占位符 3"/>
          <p:cNvSpPr>
            <a:spLocks noGrp="1"/>
          </p:cNvSpPr>
          <p:nvPr>
            <p:ph type="sldNum" sz="quarter" idx="5"/>
          </p:nvPr>
        </p:nvSpPr>
        <p:spPr>
          <a:noFill/>
        </p:spPr>
        <p:txBody>
          <a:bodyPr/>
          <a:lstStyle/>
          <a:p>
            <a:fld id="{FD2D2758-F4A1-41DB-95F9-16DB60CE3D44}" type="slidenum">
              <a:rPr lang="zh-CN" altLang="en-US" smtClean="0"/>
              <a:pPr/>
              <a:t>11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p>
          </p:txBody>
        </p:sp>
      </p:grpSp>
      <p:sp>
        <p:nvSpPr>
          <p:cNvPr id="10245"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024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pPr>
              <a:defRPr/>
            </a:pPr>
            <a:fld id="{A2CE55A7-19B1-40D3-9E47-AACCDD826E09}"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BD98735-B01E-466E-842C-558FA8FDA5D8}"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EA3DABC-F885-4E92-BB0C-50636A423368}"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531E8BCF-5090-4F88-BD3F-1B7C8D62B07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1432F94-A1D9-4A36-917E-14B8C8092302}"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7CB265A-304D-4420-A7D6-04A9D298ACBE}"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F5C7749-B8BF-415D-9C09-FBCE1F6A67D7}"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63F1C25-4676-4E6E-8E9B-C353585463D3}"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728CD10D-9FC0-4C69-A804-F0B3439FAE69}"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6A62559-914A-48E6-B5B6-535111026C4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7CECAA0-2E06-4F53-A51E-FBCE4476A84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125BD81-852E-4DDA-BD0F-17E0DB51CA3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9219"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p>
          </p:txBody>
        </p:sp>
        <p:sp>
          <p:nvSpPr>
            <p:cNvPr id="9220"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p>
          </p:txBody>
        </p:sp>
      </p:grpSp>
      <p:sp>
        <p:nvSpPr>
          <p:cNvPr id="9221"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9222"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spcBef>
                <a:spcPct val="0"/>
              </a:spcBef>
              <a:defRPr kumimoji="0" sz="1400" b="0">
                <a:latin typeface="+mn-lt"/>
                <a:ea typeface="宋体" pitchFamily="2" charset="-122"/>
              </a:defRPr>
            </a:lvl1pPr>
          </a:lstStyle>
          <a:p>
            <a:pPr>
              <a:defRPr/>
            </a:pPr>
            <a:endParaRPr lang="en-US" altLang="zh-CN"/>
          </a:p>
        </p:txBody>
      </p:sp>
      <p:sp>
        <p:nvSpPr>
          <p:cNvPr id="9223"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spcBef>
                <a:spcPct val="0"/>
              </a:spcBef>
              <a:defRPr kumimoji="0" sz="1400" b="0">
                <a:latin typeface="+mn-lt"/>
                <a:ea typeface="宋体" pitchFamily="2" charset="-122"/>
              </a:defRPr>
            </a:lvl1pPr>
          </a:lstStyle>
          <a:p>
            <a:pPr>
              <a:defRPr/>
            </a:pPr>
            <a:endParaRPr lang="en-US" altLang="zh-CN"/>
          </a:p>
        </p:txBody>
      </p:sp>
      <p:sp>
        <p:nvSpPr>
          <p:cNvPr id="9224"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spcBef>
                <a:spcPct val="0"/>
              </a:spcBef>
              <a:defRPr kumimoji="0" sz="1400" b="0">
                <a:latin typeface="+mn-lt"/>
                <a:ea typeface="宋体" pitchFamily="2" charset="-122"/>
              </a:defRPr>
            </a:lvl1pPr>
          </a:lstStyle>
          <a:p>
            <a:pPr>
              <a:defRPr/>
            </a:pPr>
            <a:fld id="{05198766-B364-4038-B4D7-37715628F3E0}" type="slidenum">
              <a:rPr lang="zh-CN" altLang="en-US"/>
              <a:pPr>
                <a:defRPr/>
              </a:pPr>
              <a:t>‹#›</a:t>
            </a:fld>
            <a:endParaRPr lang="en-US" altLang="zh-CN"/>
          </a:p>
        </p:txBody>
      </p:sp>
      <p:sp>
        <p:nvSpPr>
          <p:cNvPr id="1031"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95"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14.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zh-CN" altLang="en-US" b="1" smtClean="0"/>
              <a:t>第２章   计算机的发展及应用</a:t>
            </a:r>
          </a:p>
        </p:txBody>
      </p:sp>
      <p:sp>
        <p:nvSpPr>
          <p:cNvPr id="3075" name="Text Box 3"/>
          <p:cNvSpPr txBox="1">
            <a:spLocks noChangeArrowheads="1"/>
          </p:cNvSpPr>
          <p:nvPr/>
        </p:nvSpPr>
        <p:spPr bwMode="auto">
          <a:xfrm>
            <a:off x="2127250" y="4800600"/>
            <a:ext cx="4730750" cy="579438"/>
          </a:xfrm>
          <a:prstGeom prst="rect">
            <a:avLst/>
          </a:prstGeom>
          <a:noFill/>
          <a:ln w="9525">
            <a:noFill/>
            <a:miter lim="800000"/>
            <a:headEnd/>
            <a:tailEnd/>
          </a:ln>
        </p:spPr>
        <p:txBody>
          <a:bodyPr>
            <a:spAutoFit/>
          </a:bodyPr>
          <a:lstStyle/>
          <a:p>
            <a:pPr>
              <a:spcBef>
                <a:spcPct val="0"/>
              </a:spcBef>
            </a:pPr>
            <a:r>
              <a:rPr lang="zh-CN" altLang="en-US" sz="3200">
                <a:latin typeface="Times New Roman" pitchFamily="18" charset="0"/>
                <a:hlinkClick r:id="rId3" action="ppaction://hlinksldjump"/>
              </a:rPr>
              <a:t>2.3 计算机的展望</a:t>
            </a:r>
            <a:endParaRPr lang="zh-CN" altLang="en-US" sz="3200">
              <a:latin typeface="Times New Roman" pitchFamily="18" charset="0"/>
            </a:endParaRPr>
          </a:p>
        </p:txBody>
      </p:sp>
      <p:sp>
        <p:nvSpPr>
          <p:cNvPr id="3076" name="Text Box 4"/>
          <p:cNvSpPr txBox="1">
            <a:spLocks noChangeArrowheads="1"/>
          </p:cNvSpPr>
          <p:nvPr/>
        </p:nvSpPr>
        <p:spPr bwMode="auto">
          <a:xfrm>
            <a:off x="2127250" y="3476625"/>
            <a:ext cx="4425950" cy="579438"/>
          </a:xfrm>
          <a:prstGeom prst="rect">
            <a:avLst/>
          </a:prstGeom>
          <a:noFill/>
          <a:ln w="9525">
            <a:noFill/>
            <a:miter lim="800000"/>
            <a:headEnd/>
            <a:tailEnd/>
          </a:ln>
        </p:spPr>
        <p:txBody>
          <a:bodyPr>
            <a:spAutoFit/>
          </a:bodyPr>
          <a:lstStyle/>
          <a:p>
            <a:pPr>
              <a:spcBef>
                <a:spcPct val="0"/>
              </a:spcBef>
            </a:pPr>
            <a:r>
              <a:rPr lang="zh-CN" altLang="en-US" sz="3200">
                <a:latin typeface="Times New Roman" pitchFamily="18" charset="0"/>
                <a:hlinkClick r:id="rId4" action="ppaction://hlinksldjump"/>
              </a:rPr>
              <a:t>2.2 计算机的应用</a:t>
            </a:r>
            <a:endParaRPr lang="zh-CN" altLang="en-US" sz="3200">
              <a:latin typeface="Times New Roman" pitchFamily="18" charset="0"/>
            </a:endParaRPr>
          </a:p>
        </p:txBody>
      </p:sp>
      <p:sp>
        <p:nvSpPr>
          <p:cNvPr id="3077" name="Text Box 5"/>
          <p:cNvSpPr txBox="1">
            <a:spLocks noChangeArrowheads="1"/>
          </p:cNvSpPr>
          <p:nvPr/>
        </p:nvSpPr>
        <p:spPr bwMode="auto">
          <a:xfrm>
            <a:off x="2127250" y="2152650"/>
            <a:ext cx="4502150" cy="579438"/>
          </a:xfrm>
          <a:prstGeom prst="rect">
            <a:avLst/>
          </a:prstGeom>
          <a:noFill/>
          <a:ln w="9525">
            <a:noFill/>
            <a:miter lim="800000"/>
            <a:headEnd/>
            <a:tailEnd/>
          </a:ln>
        </p:spPr>
        <p:txBody>
          <a:bodyPr>
            <a:spAutoFit/>
          </a:bodyPr>
          <a:lstStyle/>
          <a:p>
            <a:pPr>
              <a:spcBef>
                <a:spcPct val="0"/>
              </a:spcBef>
            </a:pPr>
            <a:r>
              <a:rPr lang="zh-CN" altLang="en-US" sz="3200">
                <a:latin typeface="Times New Roman" pitchFamily="18" charset="0"/>
                <a:hlinkClick r:id="rId5" action="ppaction://hlinksldjump"/>
              </a:rPr>
              <a:t>2.1 计算机的发展史</a:t>
            </a:r>
            <a:endParaRPr lang="zh-CN" altLang="en-US" sz="3200">
              <a:latin typeface="Times New Roman" pitchFamily="18" charset="0"/>
            </a:endParaRPr>
          </a:p>
        </p:txBody>
      </p:sp>
      <p:sp>
        <p:nvSpPr>
          <p:cNvPr id="3078" name="AutoShape 9">
            <a:hlinkClick r:id="rId6"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7" name="灯片编号占位符 6"/>
          <p:cNvSpPr>
            <a:spLocks noGrp="1"/>
          </p:cNvSpPr>
          <p:nvPr>
            <p:ph type="sldNum" sz="quarter" idx="12"/>
          </p:nvPr>
        </p:nvSpPr>
        <p:spPr/>
        <p:txBody>
          <a:bodyPr/>
          <a:lstStyle/>
          <a:p>
            <a:pPr>
              <a:defRPr/>
            </a:pPr>
            <a:fld id="{21F8CD0C-B46A-4C4D-B0BB-16DA62DD1942}" type="slidenum">
              <a:rPr lang="zh-CN" altLang="en-US"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descr="ibm360"/>
          <p:cNvPicPr>
            <a:picLocks noChangeAspect="1" noChangeArrowheads="1"/>
          </p:cNvPicPr>
          <p:nvPr/>
        </p:nvPicPr>
        <p:blipFill>
          <a:blip r:embed="rId2" cstate="print"/>
          <a:srcRect b="4900"/>
          <a:stretch>
            <a:fillRect/>
          </a:stretch>
        </p:blipFill>
        <p:spPr bwMode="auto">
          <a:xfrm>
            <a:off x="1371600" y="1676400"/>
            <a:ext cx="6400800" cy="4057650"/>
          </a:xfrm>
          <a:prstGeom prst="rect">
            <a:avLst/>
          </a:prstGeom>
          <a:noFill/>
          <a:ln w="9525">
            <a:noFill/>
            <a:miter lim="800000"/>
            <a:headEnd/>
            <a:tailEnd/>
          </a:ln>
        </p:spPr>
      </p:pic>
      <p:sp>
        <p:nvSpPr>
          <p:cNvPr id="12291" name="Text Box 3"/>
          <p:cNvSpPr txBox="1">
            <a:spLocks noChangeArrowheads="1"/>
          </p:cNvSpPr>
          <p:nvPr/>
        </p:nvSpPr>
        <p:spPr bwMode="auto">
          <a:xfrm>
            <a:off x="685800" y="304800"/>
            <a:ext cx="4191000" cy="641350"/>
          </a:xfrm>
          <a:prstGeom prst="rect">
            <a:avLst/>
          </a:prstGeom>
          <a:noFill/>
          <a:ln w="9525">
            <a:noFill/>
            <a:miter lim="800000"/>
            <a:headEnd/>
            <a:tailEnd/>
          </a:ln>
        </p:spPr>
        <p:txBody>
          <a:bodyPr>
            <a:spAutoFit/>
          </a:bodyPr>
          <a:lstStyle/>
          <a:p>
            <a:pPr>
              <a:spcBef>
                <a:spcPct val="0"/>
              </a:spcBef>
            </a:pPr>
            <a:r>
              <a:rPr lang="en-US" altLang="zh-CN" sz="3600">
                <a:latin typeface="Times New Roman" pitchFamily="18" charset="0"/>
              </a:rPr>
              <a:t>IBM  System／360</a:t>
            </a:r>
            <a:r>
              <a:rPr lang="en-US" altLang="zh-CN" sz="3200">
                <a:latin typeface="Times New Roman" pitchFamily="18" charset="0"/>
              </a:rPr>
              <a:t> </a:t>
            </a:r>
          </a:p>
        </p:txBody>
      </p:sp>
      <p:sp>
        <p:nvSpPr>
          <p:cNvPr id="137220" name="Rectangle 4"/>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spcBef>
                <a:spcPct val="0"/>
              </a:spcBef>
              <a:defRPr/>
            </a:pPr>
            <a:r>
              <a:rPr lang="zh-CN" altLang="en-US" sz="4400">
                <a:solidFill>
                  <a:schemeClr val="tx2"/>
                </a:solidFill>
                <a:effectLst>
                  <a:outerShdw blurRad="38100" dist="38100" dir="2700000" algn="tl">
                    <a:srgbClr val="000000"/>
                  </a:outerShdw>
                </a:effectLst>
                <a:latin typeface="Arial" charset="0"/>
              </a:rPr>
              <a:t>2.1</a:t>
            </a:r>
          </a:p>
        </p:txBody>
      </p:sp>
      <p:sp>
        <p:nvSpPr>
          <p:cNvPr id="12293" name="AutoShape 6">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6" name="灯片编号占位符 5"/>
          <p:cNvSpPr>
            <a:spLocks noGrp="1"/>
          </p:cNvSpPr>
          <p:nvPr>
            <p:ph type="sldNum" sz="quarter" idx="12"/>
          </p:nvPr>
        </p:nvSpPr>
        <p:spPr/>
        <p:txBody>
          <a:bodyPr/>
          <a:lstStyle/>
          <a:p>
            <a:pPr>
              <a:defRPr/>
            </a:pPr>
            <a:fld id="{32B77FF3-4BFF-4FD6-ABBD-5C6B8ACB6AD0}" type="slidenum">
              <a:rPr lang="zh-CN" altLang="en-US" smtClean="0"/>
              <a:pPr>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barn(outVertical)">
                                      <p:cBhvr>
                                        <p:cTn id="7" dur="500"/>
                                        <p:tgtEl>
                                          <p:spTgt spid="137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33363" y="381000"/>
            <a:ext cx="7434262" cy="641350"/>
          </a:xfrm>
          <a:prstGeom prst="rect">
            <a:avLst/>
          </a:prstGeom>
          <a:noFill/>
          <a:ln w="9525">
            <a:noFill/>
            <a:miter lim="800000"/>
            <a:headEnd/>
            <a:tailEnd/>
          </a:ln>
        </p:spPr>
        <p:txBody>
          <a:bodyPr>
            <a:spAutoFit/>
          </a:bodyPr>
          <a:lstStyle/>
          <a:p>
            <a:pPr>
              <a:spcBef>
                <a:spcPct val="0"/>
              </a:spcBef>
            </a:pPr>
            <a:r>
              <a:rPr lang="zh-CN" altLang="en-US" sz="3600">
                <a:latin typeface="Times New Roman" pitchFamily="18" charset="0"/>
              </a:rPr>
              <a:t>硬件技术对计算机更新换代的影响</a:t>
            </a:r>
          </a:p>
        </p:txBody>
      </p:sp>
      <p:sp>
        <p:nvSpPr>
          <p:cNvPr id="13315" name="Line 3"/>
          <p:cNvSpPr>
            <a:spLocks noChangeShapeType="1"/>
          </p:cNvSpPr>
          <p:nvPr/>
        </p:nvSpPr>
        <p:spPr bwMode="auto">
          <a:xfrm>
            <a:off x="1914525" y="1524000"/>
            <a:ext cx="2057400" cy="0"/>
          </a:xfrm>
          <a:prstGeom prst="line">
            <a:avLst/>
          </a:prstGeom>
          <a:noFill/>
          <a:ln w="12700">
            <a:noFill/>
            <a:round/>
            <a:headEnd/>
            <a:tailEnd/>
          </a:ln>
        </p:spPr>
        <p:txBody>
          <a:bodyPr wrap="none"/>
          <a:lstStyle/>
          <a:p>
            <a:endParaRPr lang="zh-CN" altLang="en-US"/>
          </a:p>
        </p:txBody>
      </p:sp>
      <p:grpSp>
        <p:nvGrpSpPr>
          <p:cNvPr id="2" name="Group 51"/>
          <p:cNvGrpSpPr>
            <a:grpSpLocks/>
          </p:cNvGrpSpPr>
          <p:nvPr/>
        </p:nvGrpSpPr>
        <p:grpSpPr bwMode="auto">
          <a:xfrm>
            <a:off x="323850" y="1341438"/>
            <a:ext cx="8791575" cy="5297487"/>
            <a:chOff x="204" y="845"/>
            <a:chExt cx="5538" cy="3337"/>
          </a:xfrm>
        </p:grpSpPr>
        <p:sp>
          <p:nvSpPr>
            <p:cNvPr id="13320" name="Rectangle 5"/>
            <p:cNvSpPr>
              <a:spLocks noChangeArrowheads="1"/>
            </p:cNvSpPr>
            <p:nvPr/>
          </p:nvSpPr>
          <p:spPr bwMode="auto">
            <a:xfrm>
              <a:off x="3996" y="3533"/>
              <a:ext cx="1602"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100 000 000</a:t>
              </a:r>
            </a:p>
          </p:txBody>
        </p:sp>
        <p:sp>
          <p:nvSpPr>
            <p:cNvPr id="13321" name="Rectangle 6"/>
            <p:cNvSpPr>
              <a:spLocks noChangeArrowheads="1"/>
            </p:cNvSpPr>
            <p:nvPr/>
          </p:nvSpPr>
          <p:spPr bwMode="auto">
            <a:xfrm>
              <a:off x="2554" y="3375"/>
              <a:ext cx="1442"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超大规模</a:t>
              </a:r>
            </a:p>
            <a:p>
              <a:pPr>
                <a:buClr>
                  <a:schemeClr val="accent2"/>
                </a:buClr>
                <a:buSzPct val="80000"/>
                <a:buFont typeface="Wingdings" pitchFamily="2" charset="2"/>
                <a:buNone/>
              </a:pPr>
              <a:r>
                <a:rPr lang="zh-CN" altLang="en-US" sz="2800">
                  <a:latin typeface="Times New Roman" pitchFamily="18" charset="0"/>
                </a:rPr>
                <a:t>    集成电路</a:t>
              </a:r>
            </a:p>
          </p:txBody>
        </p:sp>
        <p:sp>
          <p:nvSpPr>
            <p:cNvPr id="13322" name="Rectangle 7"/>
            <p:cNvSpPr>
              <a:spLocks noChangeArrowheads="1"/>
            </p:cNvSpPr>
            <p:nvPr/>
          </p:nvSpPr>
          <p:spPr bwMode="auto">
            <a:xfrm>
              <a:off x="1112" y="3533"/>
              <a:ext cx="1442"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1978－现在</a:t>
              </a:r>
            </a:p>
          </p:txBody>
        </p:sp>
        <p:sp>
          <p:nvSpPr>
            <p:cNvPr id="13323" name="Rectangle 8"/>
            <p:cNvSpPr>
              <a:spLocks noChangeArrowheads="1"/>
            </p:cNvSpPr>
            <p:nvPr/>
          </p:nvSpPr>
          <p:spPr bwMode="auto">
            <a:xfrm>
              <a:off x="248" y="3507"/>
              <a:ext cx="908"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五</a:t>
              </a:r>
            </a:p>
          </p:txBody>
        </p:sp>
        <p:sp>
          <p:nvSpPr>
            <p:cNvPr id="13324" name="Rectangle 9"/>
            <p:cNvSpPr>
              <a:spLocks noChangeArrowheads="1"/>
            </p:cNvSpPr>
            <p:nvPr/>
          </p:nvSpPr>
          <p:spPr bwMode="auto">
            <a:xfrm>
              <a:off x="3996" y="2932"/>
              <a:ext cx="1602"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10 000 000</a:t>
              </a:r>
            </a:p>
          </p:txBody>
        </p:sp>
        <p:sp>
          <p:nvSpPr>
            <p:cNvPr id="13325" name="Rectangle 10"/>
            <p:cNvSpPr>
              <a:spLocks noChangeArrowheads="1"/>
            </p:cNvSpPr>
            <p:nvPr/>
          </p:nvSpPr>
          <p:spPr bwMode="auto">
            <a:xfrm>
              <a:off x="2564" y="2726"/>
              <a:ext cx="1443"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大规模</a:t>
              </a:r>
            </a:p>
            <a:p>
              <a:pPr>
                <a:buClr>
                  <a:schemeClr val="accent2"/>
                </a:buClr>
                <a:buSzPct val="80000"/>
                <a:buFont typeface="Wingdings" pitchFamily="2" charset="2"/>
                <a:buNone/>
              </a:pPr>
              <a:r>
                <a:rPr lang="zh-CN" altLang="en-US" sz="2800">
                  <a:latin typeface="Times New Roman" pitchFamily="18" charset="0"/>
                </a:rPr>
                <a:t>    集成电路</a:t>
              </a:r>
            </a:p>
          </p:txBody>
        </p:sp>
        <p:sp>
          <p:nvSpPr>
            <p:cNvPr id="13326" name="Rectangle 11"/>
            <p:cNvSpPr>
              <a:spLocks noChangeArrowheads="1"/>
            </p:cNvSpPr>
            <p:nvPr/>
          </p:nvSpPr>
          <p:spPr bwMode="auto">
            <a:xfrm>
              <a:off x="1112" y="2909"/>
              <a:ext cx="1442"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1972－1977</a:t>
              </a:r>
            </a:p>
          </p:txBody>
        </p:sp>
        <p:sp>
          <p:nvSpPr>
            <p:cNvPr id="13327" name="Rectangle 12"/>
            <p:cNvSpPr>
              <a:spLocks noChangeArrowheads="1"/>
            </p:cNvSpPr>
            <p:nvPr/>
          </p:nvSpPr>
          <p:spPr bwMode="auto">
            <a:xfrm>
              <a:off x="204" y="2726"/>
              <a:ext cx="908" cy="649"/>
            </a:xfrm>
            <a:prstGeom prst="rect">
              <a:avLst/>
            </a:prstGeom>
            <a:noFill/>
            <a:ln w="9525">
              <a:noFill/>
              <a:miter lim="800000"/>
              <a:headEnd/>
              <a:tailEnd/>
            </a:ln>
          </p:spPr>
          <p:txBody>
            <a:bodyPr/>
            <a:lstStyle/>
            <a:p>
              <a:pPr>
                <a:buClr>
                  <a:schemeClr val="accent2"/>
                </a:buClr>
                <a:buSzPct val="80000"/>
                <a:buFont typeface="Wingdings" pitchFamily="2" charset="2"/>
                <a:buNone/>
              </a:pPr>
              <a:endParaRPr lang="zh-CN" altLang="en-US" sz="2800">
                <a:latin typeface="Times New Roman" pitchFamily="18" charset="0"/>
              </a:endParaRPr>
            </a:p>
          </p:txBody>
        </p:sp>
        <p:sp>
          <p:nvSpPr>
            <p:cNvPr id="13328" name="Rectangle 13"/>
            <p:cNvSpPr>
              <a:spLocks noChangeArrowheads="1"/>
            </p:cNvSpPr>
            <p:nvPr/>
          </p:nvSpPr>
          <p:spPr bwMode="auto">
            <a:xfrm>
              <a:off x="3996" y="2260"/>
              <a:ext cx="1602"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1 000 000</a:t>
              </a:r>
            </a:p>
          </p:txBody>
        </p:sp>
        <p:sp>
          <p:nvSpPr>
            <p:cNvPr id="13329" name="Rectangle 14"/>
            <p:cNvSpPr>
              <a:spLocks noChangeArrowheads="1"/>
            </p:cNvSpPr>
            <p:nvPr/>
          </p:nvSpPr>
          <p:spPr bwMode="auto">
            <a:xfrm>
              <a:off x="2554" y="2077"/>
              <a:ext cx="1442"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中小规模</a:t>
              </a:r>
            </a:p>
            <a:p>
              <a:pPr>
                <a:buClr>
                  <a:schemeClr val="accent2"/>
                </a:buClr>
                <a:buSzPct val="80000"/>
                <a:buFont typeface="Wingdings" pitchFamily="2" charset="2"/>
                <a:buNone/>
              </a:pPr>
              <a:r>
                <a:rPr lang="zh-CN" altLang="en-US" sz="2800">
                  <a:latin typeface="Times New Roman" pitchFamily="18" charset="0"/>
                </a:rPr>
                <a:t>    集成电路</a:t>
              </a:r>
            </a:p>
          </p:txBody>
        </p:sp>
        <p:sp>
          <p:nvSpPr>
            <p:cNvPr id="13330" name="Rectangle 15"/>
            <p:cNvSpPr>
              <a:spLocks noChangeArrowheads="1"/>
            </p:cNvSpPr>
            <p:nvPr/>
          </p:nvSpPr>
          <p:spPr bwMode="auto">
            <a:xfrm>
              <a:off x="1112" y="2237"/>
              <a:ext cx="1442"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1965－</a:t>
              </a:r>
              <a:r>
                <a:rPr lang="en-US" altLang="zh-CN" sz="2800">
                  <a:latin typeface="Times New Roman" pitchFamily="18" charset="0"/>
                </a:rPr>
                <a:t>1971</a:t>
              </a:r>
            </a:p>
          </p:txBody>
        </p:sp>
        <p:sp>
          <p:nvSpPr>
            <p:cNvPr id="13331" name="Rectangle 16"/>
            <p:cNvSpPr>
              <a:spLocks noChangeArrowheads="1"/>
            </p:cNvSpPr>
            <p:nvPr/>
          </p:nvSpPr>
          <p:spPr bwMode="auto">
            <a:xfrm>
              <a:off x="204" y="2077"/>
              <a:ext cx="908" cy="64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a:t>
              </a:r>
            </a:p>
          </p:txBody>
        </p:sp>
        <p:sp>
          <p:nvSpPr>
            <p:cNvPr id="13332" name="Rectangle 17"/>
            <p:cNvSpPr>
              <a:spLocks noChangeArrowheads="1"/>
            </p:cNvSpPr>
            <p:nvPr/>
          </p:nvSpPr>
          <p:spPr bwMode="auto">
            <a:xfrm>
              <a:off x="3996" y="1714"/>
              <a:ext cx="1602" cy="427"/>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200 000</a:t>
              </a:r>
            </a:p>
          </p:txBody>
        </p:sp>
        <p:sp>
          <p:nvSpPr>
            <p:cNvPr id="13333" name="Rectangle 18"/>
            <p:cNvSpPr>
              <a:spLocks noChangeArrowheads="1"/>
            </p:cNvSpPr>
            <p:nvPr/>
          </p:nvSpPr>
          <p:spPr bwMode="auto">
            <a:xfrm>
              <a:off x="2554" y="1695"/>
              <a:ext cx="1442" cy="427"/>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晶体管</a:t>
              </a:r>
            </a:p>
          </p:txBody>
        </p:sp>
        <p:sp>
          <p:nvSpPr>
            <p:cNvPr id="13334" name="Rectangle 19"/>
            <p:cNvSpPr>
              <a:spLocks noChangeArrowheads="1"/>
            </p:cNvSpPr>
            <p:nvPr/>
          </p:nvSpPr>
          <p:spPr bwMode="auto">
            <a:xfrm>
              <a:off x="1112" y="1714"/>
              <a:ext cx="1442" cy="427"/>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1958－1964</a:t>
              </a:r>
            </a:p>
          </p:txBody>
        </p:sp>
        <p:sp>
          <p:nvSpPr>
            <p:cNvPr id="13335" name="Rectangle 20"/>
            <p:cNvSpPr>
              <a:spLocks noChangeArrowheads="1"/>
            </p:cNvSpPr>
            <p:nvPr/>
          </p:nvSpPr>
          <p:spPr bwMode="auto">
            <a:xfrm>
              <a:off x="204" y="1650"/>
              <a:ext cx="908" cy="427"/>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a:t>
              </a:r>
            </a:p>
          </p:txBody>
        </p:sp>
        <p:sp>
          <p:nvSpPr>
            <p:cNvPr id="13336" name="Rectangle 21"/>
            <p:cNvSpPr>
              <a:spLocks noChangeArrowheads="1"/>
            </p:cNvSpPr>
            <p:nvPr/>
          </p:nvSpPr>
          <p:spPr bwMode="auto">
            <a:xfrm>
              <a:off x="3996" y="1283"/>
              <a:ext cx="1602" cy="426"/>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40 000</a:t>
              </a:r>
            </a:p>
          </p:txBody>
        </p:sp>
        <p:sp>
          <p:nvSpPr>
            <p:cNvPr id="13337" name="Rectangle 22"/>
            <p:cNvSpPr>
              <a:spLocks noChangeArrowheads="1"/>
            </p:cNvSpPr>
            <p:nvPr/>
          </p:nvSpPr>
          <p:spPr bwMode="auto">
            <a:xfrm>
              <a:off x="2554" y="1287"/>
              <a:ext cx="1442" cy="426"/>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电子管</a:t>
              </a:r>
            </a:p>
          </p:txBody>
        </p:sp>
        <p:sp>
          <p:nvSpPr>
            <p:cNvPr id="13338" name="Rectangle 23"/>
            <p:cNvSpPr>
              <a:spLocks noChangeArrowheads="1"/>
            </p:cNvSpPr>
            <p:nvPr/>
          </p:nvSpPr>
          <p:spPr bwMode="auto">
            <a:xfrm>
              <a:off x="1112" y="1283"/>
              <a:ext cx="1442" cy="426"/>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1946－1957</a:t>
              </a:r>
            </a:p>
          </p:txBody>
        </p:sp>
        <p:sp>
          <p:nvSpPr>
            <p:cNvPr id="13339" name="Rectangle 24"/>
            <p:cNvSpPr>
              <a:spLocks noChangeArrowheads="1"/>
            </p:cNvSpPr>
            <p:nvPr/>
          </p:nvSpPr>
          <p:spPr bwMode="auto">
            <a:xfrm>
              <a:off x="204" y="1224"/>
              <a:ext cx="908" cy="426"/>
            </a:xfrm>
            <a:prstGeom prst="rect">
              <a:avLst/>
            </a:prstGeom>
            <a:noFill/>
            <a:ln w="9525">
              <a:noFill/>
              <a:miter lim="800000"/>
              <a:headEnd/>
              <a:tailEnd/>
            </a:ln>
          </p:spPr>
          <p:txBody>
            <a:bodyPr/>
            <a:lstStyle/>
            <a:p>
              <a:pPr>
                <a:buClr>
                  <a:schemeClr val="accent2"/>
                </a:buClr>
                <a:buSzPct val="80000"/>
                <a:buFont typeface="Wingdings" pitchFamily="2" charset="2"/>
                <a:buNone/>
              </a:pPr>
              <a:endParaRPr lang="zh-CN" altLang="en-US" sz="2800">
                <a:latin typeface="Times New Roman" pitchFamily="18" charset="0"/>
              </a:endParaRPr>
            </a:p>
          </p:txBody>
        </p:sp>
        <p:sp>
          <p:nvSpPr>
            <p:cNvPr id="13340" name="Rectangle 25"/>
            <p:cNvSpPr>
              <a:spLocks noChangeArrowheads="1"/>
            </p:cNvSpPr>
            <p:nvPr/>
          </p:nvSpPr>
          <p:spPr bwMode="auto">
            <a:xfrm>
              <a:off x="3978" y="881"/>
              <a:ext cx="1764" cy="37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速度</a:t>
              </a:r>
              <a:r>
                <a:rPr lang="zh-CN" altLang="en-US">
                  <a:latin typeface="Times New Roman" pitchFamily="18" charset="0"/>
                </a:rPr>
                <a:t>    </a:t>
              </a:r>
              <a:r>
                <a:rPr lang="en-US" altLang="zh-CN" sz="2800">
                  <a:latin typeface="Times New Roman" pitchFamily="18" charset="0"/>
                </a:rPr>
                <a:t>/</a:t>
              </a:r>
              <a:r>
                <a:rPr lang="zh-CN" altLang="en-US" sz="2800">
                  <a:latin typeface="Times New Roman" pitchFamily="18" charset="0"/>
                </a:rPr>
                <a:t>（次/秒）</a:t>
              </a:r>
            </a:p>
          </p:txBody>
        </p:sp>
        <p:sp>
          <p:nvSpPr>
            <p:cNvPr id="13341" name="Rectangle 26"/>
            <p:cNvSpPr>
              <a:spLocks noChangeArrowheads="1"/>
            </p:cNvSpPr>
            <p:nvPr/>
          </p:nvSpPr>
          <p:spPr bwMode="auto">
            <a:xfrm>
              <a:off x="2554" y="881"/>
              <a:ext cx="1442" cy="37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硬件技术</a:t>
              </a:r>
            </a:p>
          </p:txBody>
        </p:sp>
        <p:sp>
          <p:nvSpPr>
            <p:cNvPr id="13342" name="Rectangle 27"/>
            <p:cNvSpPr>
              <a:spLocks noChangeArrowheads="1"/>
            </p:cNvSpPr>
            <p:nvPr/>
          </p:nvSpPr>
          <p:spPr bwMode="auto">
            <a:xfrm>
              <a:off x="1112" y="881"/>
              <a:ext cx="1442" cy="37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时间</a:t>
              </a:r>
            </a:p>
          </p:txBody>
        </p:sp>
        <p:sp>
          <p:nvSpPr>
            <p:cNvPr id="13343" name="Rectangle 28"/>
            <p:cNvSpPr>
              <a:spLocks noChangeArrowheads="1"/>
            </p:cNvSpPr>
            <p:nvPr/>
          </p:nvSpPr>
          <p:spPr bwMode="auto">
            <a:xfrm>
              <a:off x="204" y="881"/>
              <a:ext cx="908" cy="379"/>
            </a:xfrm>
            <a:prstGeom prst="rect">
              <a:avLst/>
            </a:prstGeom>
            <a:noFill/>
            <a:ln w="9525">
              <a:noFill/>
              <a:miter lim="800000"/>
              <a:headEnd/>
              <a:tailEnd/>
            </a:ln>
          </p:spPr>
          <p:txBody>
            <a:bodyPr/>
            <a:lstStyle/>
            <a:p>
              <a:pPr>
                <a:buClr>
                  <a:schemeClr val="accent2"/>
                </a:buClr>
                <a:buSzPct val="80000"/>
                <a:buFont typeface="Wingdings" pitchFamily="2" charset="2"/>
                <a:buNone/>
              </a:pPr>
              <a:r>
                <a:rPr lang="zh-CN" altLang="en-US" sz="2800">
                  <a:latin typeface="Times New Roman" pitchFamily="18" charset="0"/>
                </a:rPr>
                <a:t>     代</a:t>
              </a:r>
            </a:p>
          </p:txBody>
        </p:sp>
        <p:sp>
          <p:nvSpPr>
            <p:cNvPr id="13344" name="Line 29"/>
            <p:cNvSpPr>
              <a:spLocks noChangeShapeType="1"/>
            </p:cNvSpPr>
            <p:nvPr/>
          </p:nvSpPr>
          <p:spPr bwMode="auto">
            <a:xfrm>
              <a:off x="204" y="1224"/>
              <a:ext cx="5394" cy="0"/>
            </a:xfrm>
            <a:prstGeom prst="line">
              <a:avLst/>
            </a:prstGeom>
            <a:noFill/>
            <a:ln w="12700">
              <a:solidFill>
                <a:schemeClr val="tx1"/>
              </a:solidFill>
              <a:round/>
              <a:headEnd/>
              <a:tailEnd/>
            </a:ln>
          </p:spPr>
          <p:txBody>
            <a:bodyPr wrap="none"/>
            <a:lstStyle/>
            <a:p>
              <a:endParaRPr lang="zh-CN" altLang="en-US"/>
            </a:p>
          </p:txBody>
        </p:sp>
        <p:sp>
          <p:nvSpPr>
            <p:cNvPr id="13345" name="Line 30"/>
            <p:cNvSpPr>
              <a:spLocks noChangeShapeType="1"/>
            </p:cNvSpPr>
            <p:nvPr/>
          </p:nvSpPr>
          <p:spPr bwMode="auto">
            <a:xfrm>
              <a:off x="204" y="1650"/>
              <a:ext cx="5394" cy="0"/>
            </a:xfrm>
            <a:prstGeom prst="line">
              <a:avLst/>
            </a:prstGeom>
            <a:noFill/>
            <a:ln w="12700">
              <a:solidFill>
                <a:schemeClr val="tx1"/>
              </a:solidFill>
              <a:round/>
              <a:headEnd/>
              <a:tailEnd/>
            </a:ln>
          </p:spPr>
          <p:txBody>
            <a:bodyPr wrap="none"/>
            <a:lstStyle/>
            <a:p>
              <a:endParaRPr lang="zh-CN" altLang="en-US"/>
            </a:p>
          </p:txBody>
        </p:sp>
        <p:sp>
          <p:nvSpPr>
            <p:cNvPr id="13346" name="Line 31"/>
            <p:cNvSpPr>
              <a:spLocks noChangeShapeType="1"/>
            </p:cNvSpPr>
            <p:nvPr/>
          </p:nvSpPr>
          <p:spPr bwMode="auto">
            <a:xfrm>
              <a:off x="204" y="2077"/>
              <a:ext cx="5394" cy="0"/>
            </a:xfrm>
            <a:prstGeom prst="line">
              <a:avLst/>
            </a:prstGeom>
            <a:noFill/>
            <a:ln w="12700">
              <a:solidFill>
                <a:schemeClr val="tx1"/>
              </a:solidFill>
              <a:round/>
              <a:headEnd/>
              <a:tailEnd/>
            </a:ln>
          </p:spPr>
          <p:txBody>
            <a:bodyPr wrap="none"/>
            <a:lstStyle/>
            <a:p>
              <a:endParaRPr lang="zh-CN" altLang="en-US"/>
            </a:p>
          </p:txBody>
        </p:sp>
        <p:sp>
          <p:nvSpPr>
            <p:cNvPr id="13347" name="Line 32"/>
            <p:cNvSpPr>
              <a:spLocks noChangeShapeType="1"/>
            </p:cNvSpPr>
            <p:nvPr/>
          </p:nvSpPr>
          <p:spPr bwMode="auto">
            <a:xfrm>
              <a:off x="204" y="2726"/>
              <a:ext cx="5394" cy="0"/>
            </a:xfrm>
            <a:prstGeom prst="line">
              <a:avLst/>
            </a:prstGeom>
            <a:noFill/>
            <a:ln w="12700">
              <a:solidFill>
                <a:schemeClr val="tx1"/>
              </a:solidFill>
              <a:round/>
              <a:headEnd/>
              <a:tailEnd/>
            </a:ln>
          </p:spPr>
          <p:txBody>
            <a:bodyPr wrap="none"/>
            <a:lstStyle/>
            <a:p>
              <a:endParaRPr lang="zh-CN" altLang="en-US"/>
            </a:p>
          </p:txBody>
        </p:sp>
        <p:sp>
          <p:nvSpPr>
            <p:cNvPr id="13348" name="Line 33"/>
            <p:cNvSpPr>
              <a:spLocks noChangeShapeType="1"/>
            </p:cNvSpPr>
            <p:nvPr/>
          </p:nvSpPr>
          <p:spPr bwMode="auto">
            <a:xfrm>
              <a:off x="204" y="3375"/>
              <a:ext cx="5394" cy="0"/>
            </a:xfrm>
            <a:prstGeom prst="line">
              <a:avLst/>
            </a:prstGeom>
            <a:noFill/>
            <a:ln w="12700">
              <a:solidFill>
                <a:schemeClr val="tx1"/>
              </a:solidFill>
              <a:round/>
              <a:headEnd/>
              <a:tailEnd/>
            </a:ln>
          </p:spPr>
          <p:txBody>
            <a:bodyPr wrap="none"/>
            <a:lstStyle/>
            <a:p>
              <a:endParaRPr lang="zh-CN" altLang="en-US"/>
            </a:p>
          </p:txBody>
        </p:sp>
        <p:sp>
          <p:nvSpPr>
            <p:cNvPr id="13349" name="Line 34"/>
            <p:cNvSpPr>
              <a:spLocks noChangeShapeType="1"/>
            </p:cNvSpPr>
            <p:nvPr/>
          </p:nvSpPr>
          <p:spPr bwMode="auto">
            <a:xfrm>
              <a:off x="204" y="4024"/>
              <a:ext cx="5394" cy="0"/>
            </a:xfrm>
            <a:prstGeom prst="line">
              <a:avLst/>
            </a:prstGeom>
            <a:noFill/>
            <a:ln w="28575" cap="sq">
              <a:solidFill>
                <a:schemeClr val="tx1"/>
              </a:solidFill>
              <a:round/>
              <a:headEnd/>
              <a:tailEnd/>
            </a:ln>
          </p:spPr>
          <p:txBody>
            <a:bodyPr wrap="none"/>
            <a:lstStyle/>
            <a:p>
              <a:endParaRPr lang="zh-CN" altLang="en-US"/>
            </a:p>
          </p:txBody>
        </p:sp>
        <p:sp>
          <p:nvSpPr>
            <p:cNvPr id="13350" name="Line 35"/>
            <p:cNvSpPr>
              <a:spLocks noChangeShapeType="1"/>
            </p:cNvSpPr>
            <p:nvPr/>
          </p:nvSpPr>
          <p:spPr bwMode="auto">
            <a:xfrm>
              <a:off x="204" y="845"/>
              <a:ext cx="0" cy="3179"/>
            </a:xfrm>
            <a:prstGeom prst="line">
              <a:avLst/>
            </a:prstGeom>
            <a:noFill/>
            <a:ln w="28575" cap="sq">
              <a:solidFill>
                <a:schemeClr val="tx1"/>
              </a:solidFill>
              <a:round/>
              <a:headEnd/>
              <a:tailEnd/>
            </a:ln>
          </p:spPr>
          <p:txBody>
            <a:bodyPr wrap="none"/>
            <a:lstStyle/>
            <a:p>
              <a:endParaRPr lang="zh-CN" altLang="en-US"/>
            </a:p>
          </p:txBody>
        </p:sp>
        <p:sp>
          <p:nvSpPr>
            <p:cNvPr id="13351" name="Line 36"/>
            <p:cNvSpPr>
              <a:spLocks noChangeShapeType="1"/>
            </p:cNvSpPr>
            <p:nvPr/>
          </p:nvSpPr>
          <p:spPr bwMode="auto">
            <a:xfrm>
              <a:off x="1112" y="845"/>
              <a:ext cx="0" cy="3179"/>
            </a:xfrm>
            <a:prstGeom prst="line">
              <a:avLst/>
            </a:prstGeom>
            <a:noFill/>
            <a:ln w="12700">
              <a:solidFill>
                <a:schemeClr val="tx1"/>
              </a:solidFill>
              <a:round/>
              <a:headEnd/>
              <a:tailEnd/>
            </a:ln>
          </p:spPr>
          <p:txBody>
            <a:bodyPr wrap="none"/>
            <a:lstStyle/>
            <a:p>
              <a:endParaRPr lang="zh-CN" altLang="en-US"/>
            </a:p>
          </p:txBody>
        </p:sp>
        <p:sp>
          <p:nvSpPr>
            <p:cNvPr id="13352" name="Line 37"/>
            <p:cNvSpPr>
              <a:spLocks noChangeShapeType="1"/>
            </p:cNvSpPr>
            <p:nvPr/>
          </p:nvSpPr>
          <p:spPr bwMode="auto">
            <a:xfrm>
              <a:off x="2554" y="845"/>
              <a:ext cx="0" cy="3179"/>
            </a:xfrm>
            <a:prstGeom prst="line">
              <a:avLst/>
            </a:prstGeom>
            <a:noFill/>
            <a:ln w="12700">
              <a:solidFill>
                <a:schemeClr val="tx1"/>
              </a:solidFill>
              <a:round/>
              <a:headEnd/>
              <a:tailEnd/>
            </a:ln>
          </p:spPr>
          <p:txBody>
            <a:bodyPr wrap="none"/>
            <a:lstStyle/>
            <a:p>
              <a:endParaRPr lang="zh-CN" altLang="en-US"/>
            </a:p>
          </p:txBody>
        </p:sp>
        <p:sp>
          <p:nvSpPr>
            <p:cNvPr id="13353" name="Line 38"/>
            <p:cNvSpPr>
              <a:spLocks noChangeShapeType="1"/>
            </p:cNvSpPr>
            <p:nvPr/>
          </p:nvSpPr>
          <p:spPr bwMode="auto">
            <a:xfrm>
              <a:off x="3996" y="845"/>
              <a:ext cx="0" cy="3179"/>
            </a:xfrm>
            <a:prstGeom prst="line">
              <a:avLst/>
            </a:prstGeom>
            <a:noFill/>
            <a:ln w="12700">
              <a:solidFill>
                <a:schemeClr val="tx1"/>
              </a:solidFill>
              <a:round/>
              <a:headEnd/>
              <a:tailEnd/>
            </a:ln>
          </p:spPr>
          <p:txBody>
            <a:bodyPr wrap="none"/>
            <a:lstStyle/>
            <a:p>
              <a:endParaRPr lang="zh-CN" altLang="en-US"/>
            </a:p>
          </p:txBody>
        </p:sp>
        <p:sp>
          <p:nvSpPr>
            <p:cNvPr id="13354" name="Line 39"/>
            <p:cNvSpPr>
              <a:spLocks noChangeShapeType="1"/>
            </p:cNvSpPr>
            <p:nvPr/>
          </p:nvSpPr>
          <p:spPr bwMode="auto">
            <a:xfrm>
              <a:off x="5598" y="845"/>
              <a:ext cx="0" cy="3179"/>
            </a:xfrm>
            <a:prstGeom prst="line">
              <a:avLst/>
            </a:prstGeom>
            <a:noFill/>
            <a:ln w="28575" cap="sq">
              <a:solidFill>
                <a:schemeClr val="tx1"/>
              </a:solidFill>
              <a:round/>
              <a:headEnd/>
              <a:tailEnd/>
            </a:ln>
          </p:spPr>
          <p:txBody>
            <a:bodyPr wrap="none"/>
            <a:lstStyle/>
            <a:p>
              <a:endParaRPr lang="zh-CN" altLang="en-US"/>
            </a:p>
          </p:txBody>
        </p:sp>
        <p:sp>
          <p:nvSpPr>
            <p:cNvPr id="13355" name="Line 40"/>
            <p:cNvSpPr>
              <a:spLocks noChangeShapeType="1"/>
            </p:cNvSpPr>
            <p:nvPr/>
          </p:nvSpPr>
          <p:spPr bwMode="auto">
            <a:xfrm>
              <a:off x="204" y="845"/>
              <a:ext cx="908" cy="0"/>
            </a:xfrm>
            <a:prstGeom prst="line">
              <a:avLst/>
            </a:prstGeom>
            <a:noFill/>
            <a:ln w="28575" cap="sq">
              <a:solidFill>
                <a:schemeClr val="tx1"/>
              </a:solidFill>
              <a:round/>
              <a:headEnd/>
              <a:tailEnd/>
            </a:ln>
          </p:spPr>
          <p:txBody>
            <a:bodyPr wrap="none"/>
            <a:lstStyle/>
            <a:p>
              <a:endParaRPr lang="zh-CN" altLang="en-US"/>
            </a:p>
          </p:txBody>
        </p:sp>
        <p:sp>
          <p:nvSpPr>
            <p:cNvPr id="13356" name="Line 41"/>
            <p:cNvSpPr>
              <a:spLocks noChangeShapeType="1"/>
            </p:cNvSpPr>
            <p:nvPr/>
          </p:nvSpPr>
          <p:spPr bwMode="auto">
            <a:xfrm>
              <a:off x="2554" y="845"/>
              <a:ext cx="3044" cy="0"/>
            </a:xfrm>
            <a:prstGeom prst="line">
              <a:avLst/>
            </a:prstGeom>
            <a:noFill/>
            <a:ln w="28575" cap="sq">
              <a:solidFill>
                <a:schemeClr val="tx1"/>
              </a:solidFill>
              <a:round/>
              <a:headEnd/>
              <a:tailEnd/>
            </a:ln>
          </p:spPr>
          <p:txBody>
            <a:bodyPr wrap="none"/>
            <a:lstStyle/>
            <a:p>
              <a:endParaRPr lang="zh-CN" altLang="en-US"/>
            </a:p>
          </p:txBody>
        </p:sp>
        <p:sp>
          <p:nvSpPr>
            <p:cNvPr id="13357" name="Text Box 42"/>
            <p:cNvSpPr txBox="1">
              <a:spLocks noChangeArrowheads="1"/>
            </p:cNvSpPr>
            <p:nvPr/>
          </p:nvSpPr>
          <p:spPr bwMode="auto">
            <a:xfrm>
              <a:off x="471" y="2198"/>
              <a:ext cx="340" cy="327"/>
            </a:xfrm>
            <a:prstGeom prst="rect">
              <a:avLst/>
            </a:prstGeom>
            <a:noFill/>
            <a:ln w="9525">
              <a:noFill/>
              <a:miter lim="800000"/>
              <a:headEnd/>
              <a:tailEnd/>
            </a:ln>
          </p:spPr>
          <p:txBody>
            <a:bodyPr wrap="none">
              <a:spAutoFit/>
            </a:bodyPr>
            <a:lstStyle/>
            <a:p>
              <a:pPr>
                <a:spcBef>
                  <a:spcPct val="0"/>
                </a:spcBef>
              </a:pPr>
              <a:r>
                <a:rPr lang="zh-CN" altLang="en-US" sz="2800">
                  <a:latin typeface="Times New Roman" pitchFamily="18" charset="0"/>
                </a:rPr>
                <a:t>三</a:t>
              </a:r>
            </a:p>
          </p:txBody>
        </p:sp>
        <p:sp>
          <p:nvSpPr>
            <p:cNvPr id="13358" name="Text Box 43"/>
            <p:cNvSpPr txBox="1">
              <a:spLocks noChangeArrowheads="1"/>
            </p:cNvSpPr>
            <p:nvPr/>
          </p:nvSpPr>
          <p:spPr bwMode="auto">
            <a:xfrm>
              <a:off x="471" y="2861"/>
              <a:ext cx="340" cy="327"/>
            </a:xfrm>
            <a:prstGeom prst="rect">
              <a:avLst/>
            </a:prstGeom>
            <a:noFill/>
            <a:ln w="9525">
              <a:noFill/>
              <a:miter lim="800000"/>
              <a:headEnd/>
              <a:tailEnd/>
            </a:ln>
          </p:spPr>
          <p:txBody>
            <a:bodyPr wrap="none">
              <a:spAutoFit/>
            </a:bodyPr>
            <a:lstStyle/>
            <a:p>
              <a:pPr>
                <a:spcBef>
                  <a:spcPct val="0"/>
                </a:spcBef>
              </a:pPr>
              <a:r>
                <a:rPr lang="zh-CN" altLang="en-US" sz="2800">
                  <a:latin typeface="Times New Roman" pitchFamily="18" charset="0"/>
                </a:rPr>
                <a:t>四</a:t>
              </a:r>
            </a:p>
          </p:txBody>
        </p:sp>
        <p:sp>
          <p:nvSpPr>
            <p:cNvPr id="13359" name="Text Box 44"/>
            <p:cNvSpPr txBox="1">
              <a:spLocks noChangeArrowheads="1"/>
            </p:cNvSpPr>
            <p:nvPr/>
          </p:nvSpPr>
          <p:spPr bwMode="auto">
            <a:xfrm>
              <a:off x="471" y="1661"/>
              <a:ext cx="340" cy="327"/>
            </a:xfrm>
            <a:prstGeom prst="rect">
              <a:avLst/>
            </a:prstGeom>
            <a:noFill/>
            <a:ln w="9525">
              <a:noFill/>
              <a:miter lim="800000"/>
              <a:headEnd/>
              <a:tailEnd/>
            </a:ln>
          </p:spPr>
          <p:txBody>
            <a:bodyPr wrap="none">
              <a:spAutoFit/>
            </a:bodyPr>
            <a:lstStyle/>
            <a:p>
              <a:pPr>
                <a:spcBef>
                  <a:spcPct val="0"/>
                </a:spcBef>
              </a:pPr>
              <a:r>
                <a:rPr lang="zh-CN" altLang="en-US" sz="2800">
                  <a:latin typeface="Times New Roman" pitchFamily="18" charset="0"/>
                </a:rPr>
                <a:t>二</a:t>
              </a:r>
            </a:p>
          </p:txBody>
        </p:sp>
        <p:sp>
          <p:nvSpPr>
            <p:cNvPr id="13360" name="Text Box 45"/>
            <p:cNvSpPr txBox="1">
              <a:spLocks noChangeArrowheads="1"/>
            </p:cNvSpPr>
            <p:nvPr/>
          </p:nvSpPr>
          <p:spPr bwMode="auto">
            <a:xfrm>
              <a:off x="471" y="1277"/>
              <a:ext cx="340" cy="327"/>
            </a:xfrm>
            <a:prstGeom prst="rect">
              <a:avLst/>
            </a:prstGeom>
            <a:noFill/>
            <a:ln w="9525">
              <a:noFill/>
              <a:miter lim="800000"/>
              <a:headEnd/>
              <a:tailEnd/>
            </a:ln>
          </p:spPr>
          <p:txBody>
            <a:bodyPr wrap="none">
              <a:spAutoFit/>
            </a:bodyPr>
            <a:lstStyle/>
            <a:p>
              <a:pPr>
                <a:spcBef>
                  <a:spcPct val="0"/>
                </a:spcBef>
              </a:pPr>
              <a:r>
                <a:rPr lang="zh-CN" altLang="en-US" sz="2800">
                  <a:latin typeface="Times New Roman" pitchFamily="18" charset="0"/>
                </a:rPr>
                <a:t>一</a:t>
              </a:r>
            </a:p>
          </p:txBody>
        </p:sp>
        <p:sp>
          <p:nvSpPr>
            <p:cNvPr id="13361" name="Line 46"/>
            <p:cNvSpPr>
              <a:spLocks noChangeShapeType="1"/>
            </p:cNvSpPr>
            <p:nvPr/>
          </p:nvSpPr>
          <p:spPr bwMode="auto">
            <a:xfrm>
              <a:off x="1112" y="845"/>
              <a:ext cx="1602" cy="0"/>
            </a:xfrm>
            <a:prstGeom prst="line">
              <a:avLst/>
            </a:prstGeom>
            <a:noFill/>
            <a:ln w="28575">
              <a:solidFill>
                <a:schemeClr val="tx1"/>
              </a:solidFill>
              <a:round/>
              <a:headEnd/>
              <a:tailEnd/>
            </a:ln>
          </p:spPr>
          <p:txBody>
            <a:bodyPr wrap="none"/>
            <a:lstStyle/>
            <a:p>
              <a:endParaRPr lang="zh-CN" altLang="en-US"/>
            </a:p>
          </p:txBody>
        </p:sp>
      </p:grpSp>
      <p:sp>
        <p:nvSpPr>
          <p:cNvPr id="135215" name="Rectangle 47"/>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spcBef>
                <a:spcPct val="0"/>
              </a:spcBef>
              <a:defRPr/>
            </a:pPr>
            <a:r>
              <a:rPr lang="zh-CN" altLang="en-US" sz="4400">
                <a:solidFill>
                  <a:schemeClr val="tx2"/>
                </a:solidFill>
                <a:effectLst>
                  <a:outerShdw blurRad="38100" dist="38100" dir="2700000" algn="tl">
                    <a:srgbClr val="000000"/>
                  </a:outerShdw>
                </a:effectLst>
                <a:latin typeface="Arial" charset="0"/>
              </a:rPr>
              <a:t>2.1</a:t>
            </a:r>
          </a:p>
        </p:txBody>
      </p:sp>
      <p:sp>
        <p:nvSpPr>
          <p:cNvPr id="13318" name="AutoShape 50">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49" name="灯片编号占位符 48"/>
          <p:cNvSpPr>
            <a:spLocks noGrp="1"/>
          </p:cNvSpPr>
          <p:nvPr>
            <p:ph type="sldNum" sz="quarter" idx="12"/>
          </p:nvPr>
        </p:nvSpPr>
        <p:spPr/>
        <p:txBody>
          <a:bodyPr/>
          <a:lstStyle/>
          <a:p>
            <a:pPr>
              <a:defRPr/>
            </a:pPr>
            <a:fld id="{F5D39B5A-CDA0-4C7A-9E92-28DF8A0632EF}" type="slidenum">
              <a:rPr lang="zh-CN" altLang="en-US" smtClean="0"/>
              <a:pPr>
                <a:defRPr/>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457200"/>
            <a:ext cx="6781800" cy="641350"/>
          </a:xfrm>
          <a:prstGeom prst="rect">
            <a:avLst/>
          </a:prstGeom>
          <a:noFill/>
          <a:ln w="9525">
            <a:noFill/>
            <a:miter lim="800000"/>
            <a:headEnd/>
            <a:tailEnd/>
          </a:ln>
        </p:spPr>
        <p:txBody>
          <a:bodyPr>
            <a:spAutoFit/>
          </a:bodyPr>
          <a:lstStyle/>
          <a:p>
            <a:pPr>
              <a:spcBef>
                <a:spcPct val="0"/>
              </a:spcBef>
            </a:pPr>
            <a:r>
              <a:rPr lang="zh-CN" altLang="en-US" sz="3600">
                <a:latin typeface="Times New Roman" pitchFamily="18" charset="0"/>
              </a:rPr>
              <a:t>二、微型计算机的出现和发展</a:t>
            </a:r>
          </a:p>
        </p:txBody>
      </p:sp>
      <p:sp>
        <p:nvSpPr>
          <p:cNvPr id="144405" name="Rectangle 21"/>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spcBef>
                <a:spcPct val="0"/>
              </a:spcBef>
              <a:defRPr/>
            </a:pPr>
            <a:r>
              <a:rPr lang="zh-CN" altLang="en-US" sz="4400">
                <a:solidFill>
                  <a:schemeClr val="tx2"/>
                </a:solidFill>
                <a:effectLst>
                  <a:outerShdw blurRad="38100" dist="38100" dir="2700000" algn="tl">
                    <a:srgbClr val="000000"/>
                  </a:outerShdw>
                </a:effectLst>
                <a:latin typeface="Arial" charset="0"/>
              </a:rPr>
              <a:t>2.1</a:t>
            </a:r>
          </a:p>
        </p:txBody>
      </p:sp>
      <p:sp>
        <p:nvSpPr>
          <p:cNvPr id="24" name="Rectangle 2"/>
          <p:cNvSpPr>
            <a:spLocks noChangeArrowheads="1"/>
          </p:cNvSpPr>
          <p:nvPr/>
        </p:nvSpPr>
        <p:spPr bwMode="auto">
          <a:xfrm>
            <a:off x="457200" y="1341438"/>
            <a:ext cx="8305800" cy="3429000"/>
          </a:xfrm>
          <a:prstGeom prst="rect">
            <a:avLst/>
          </a:prstGeom>
          <a:noFill/>
          <a:ln w="9525">
            <a:noFill/>
            <a:miter lim="800000"/>
            <a:headEnd/>
            <a:tailEnd/>
          </a:ln>
          <a:effectLst/>
        </p:spPr>
        <p:txBody>
          <a:bodyPr anchor="b"/>
          <a:lstStyle/>
          <a:p>
            <a:pPr>
              <a:defRPr/>
            </a:pPr>
            <a:r>
              <a:rPr lang="zh-CN" altLang="en-US" sz="3600" dirty="0">
                <a:solidFill>
                  <a:schemeClr val="hlink"/>
                </a:solidFill>
                <a:effectLst>
                  <a:outerShdw blurRad="38100" dist="38100" dir="2700000" algn="tl">
                    <a:srgbClr val="C0C0C0"/>
                  </a:outerShdw>
                </a:effectLst>
                <a:latin typeface="楷体_GB2312" pitchFamily="49" charset="-122"/>
                <a:ea typeface="楷体_GB2312" pitchFamily="49" charset="-122"/>
              </a:rPr>
              <a:t>微处理器：</a:t>
            </a:r>
          </a:p>
          <a:p>
            <a:pPr>
              <a:defRPr/>
            </a:pPr>
            <a:r>
              <a:rPr lang="zh-CN" altLang="en-US" sz="3200" dirty="0">
                <a:solidFill>
                  <a:schemeClr val="hlink"/>
                </a:solidFill>
                <a:latin typeface="楷体_GB2312" pitchFamily="49" charset="-122"/>
                <a:ea typeface="楷体_GB2312" pitchFamily="49" charset="-122"/>
              </a:rPr>
              <a:t>    </a:t>
            </a:r>
            <a:r>
              <a:rPr lang="zh-CN" altLang="en-US" sz="3200" dirty="0">
                <a:latin typeface="楷体_GB2312" pitchFamily="49" charset="-122"/>
                <a:ea typeface="楷体_GB2312" pitchFamily="49" charset="-122"/>
              </a:rPr>
              <a:t>它就是一块集成了数量庞大的微型晶体管与其他电路元件的半导体集成电路（</a:t>
            </a:r>
            <a:r>
              <a:rPr lang="en-US" altLang="zh-CN" sz="3200" dirty="0">
                <a:latin typeface="楷体_GB2312" pitchFamily="49" charset="-122"/>
                <a:ea typeface="楷体_GB2312" pitchFamily="49" charset="-122"/>
              </a:rPr>
              <a:t>IC）</a:t>
            </a:r>
            <a:r>
              <a:rPr lang="zh-CN" altLang="en-US" sz="3200" dirty="0">
                <a:latin typeface="楷体_GB2312" pitchFamily="49" charset="-122"/>
                <a:ea typeface="楷体_GB2312" pitchFamily="49" charset="-122"/>
              </a:rPr>
              <a:t>芯片。</a:t>
            </a:r>
          </a:p>
          <a:p>
            <a:pPr>
              <a:defRPr/>
            </a:pPr>
            <a:r>
              <a:rPr lang="zh-CN" altLang="en-US" sz="3200" dirty="0">
                <a:latin typeface="楷体_GB2312" pitchFamily="49" charset="-122"/>
                <a:ea typeface="楷体_GB2312" pitchFamily="49" charset="-122"/>
              </a:rPr>
              <a:t>    它就是电子计算机的中央处理器（</a:t>
            </a:r>
            <a:r>
              <a:rPr lang="en-US" altLang="zh-CN" sz="3200" dirty="0">
                <a:latin typeface="楷体_GB2312" pitchFamily="49" charset="-122"/>
                <a:ea typeface="楷体_GB2312" pitchFamily="49" charset="-122"/>
              </a:rPr>
              <a:t>CPU）。</a:t>
            </a:r>
            <a:r>
              <a:rPr lang="zh-CN" altLang="en-US" sz="4000" dirty="0">
                <a:solidFill>
                  <a:schemeClr val="hlink"/>
                </a:solidFill>
                <a:latin typeface="楷体_GB2312" pitchFamily="49" charset="-122"/>
                <a:ea typeface="楷体_GB2312" pitchFamily="49" charset="-122"/>
              </a:rPr>
              <a:t>        </a:t>
            </a:r>
          </a:p>
        </p:txBody>
      </p:sp>
      <p:sp>
        <p:nvSpPr>
          <p:cNvPr id="5" name="灯片编号占位符 4"/>
          <p:cNvSpPr>
            <a:spLocks noGrp="1"/>
          </p:cNvSpPr>
          <p:nvPr>
            <p:ph type="sldNum" sz="quarter" idx="12"/>
          </p:nvPr>
        </p:nvSpPr>
        <p:spPr/>
        <p:txBody>
          <a:bodyPr/>
          <a:lstStyle/>
          <a:p>
            <a:pPr>
              <a:defRPr/>
            </a:pPr>
            <a:fld id="{F083BDDF-E1DD-401E-89D4-EF6D1E517FE3}" type="slidenum">
              <a:rPr lang="zh-CN" altLang="en-US"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85800" y="609600"/>
            <a:ext cx="2511425" cy="641350"/>
          </a:xfrm>
          <a:prstGeom prst="rect">
            <a:avLst/>
          </a:prstGeom>
          <a:noFill/>
          <a:ln w="9525">
            <a:noFill/>
            <a:miter lim="800000"/>
            <a:headEnd/>
            <a:tailEnd/>
          </a:ln>
        </p:spPr>
        <p:txBody>
          <a:bodyPr wrap="none">
            <a:spAutoFit/>
          </a:bodyPr>
          <a:lstStyle/>
          <a:p>
            <a:pPr>
              <a:spcBef>
                <a:spcPct val="0"/>
              </a:spcBef>
            </a:pPr>
            <a:r>
              <a:rPr lang="en-US" altLang="zh-CN" sz="3600">
                <a:latin typeface="Times New Roman" pitchFamily="18" charset="0"/>
              </a:rPr>
              <a:t>Moore </a:t>
            </a:r>
            <a:r>
              <a:rPr lang="zh-CN" altLang="en-US" sz="3600">
                <a:latin typeface="Times New Roman" pitchFamily="18" charset="0"/>
              </a:rPr>
              <a:t>定律</a:t>
            </a:r>
          </a:p>
        </p:txBody>
      </p:sp>
      <p:sp>
        <p:nvSpPr>
          <p:cNvPr id="145411" name="Text Box 3"/>
          <p:cNvSpPr txBox="1">
            <a:spLocks noChangeArrowheads="1"/>
          </p:cNvSpPr>
          <p:nvPr/>
        </p:nvSpPr>
        <p:spPr bwMode="auto">
          <a:xfrm>
            <a:off x="2241550" y="1876425"/>
            <a:ext cx="3930650" cy="946150"/>
          </a:xfrm>
          <a:prstGeom prst="rect">
            <a:avLst/>
          </a:prstGeom>
          <a:noFill/>
          <a:ln w="9525">
            <a:noFill/>
            <a:miter lim="800000"/>
            <a:headEnd/>
            <a:tailEnd/>
          </a:ln>
        </p:spPr>
        <p:txBody>
          <a:bodyPr wrap="none">
            <a:spAutoFit/>
          </a:bodyPr>
          <a:lstStyle/>
          <a:p>
            <a:pPr>
              <a:spcBef>
                <a:spcPct val="0"/>
              </a:spcBef>
            </a:pPr>
            <a:r>
              <a:rPr lang="en-US" altLang="zh-CN" sz="2800">
                <a:latin typeface="Times New Roman" pitchFamily="18" charset="0"/>
              </a:rPr>
              <a:t>Intel </a:t>
            </a:r>
            <a:r>
              <a:rPr lang="zh-CN" altLang="en-US" sz="2800">
                <a:latin typeface="Times New Roman" pitchFamily="18" charset="0"/>
              </a:rPr>
              <a:t>公司的缔造者之一 </a:t>
            </a:r>
          </a:p>
          <a:p>
            <a:pPr>
              <a:spcBef>
                <a:spcPct val="0"/>
              </a:spcBef>
            </a:pPr>
            <a:r>
              <a:rPr lang="en-US" altLang="zh-CN" sz="2800">
                <a:latin typeface="Times New Roman" pitchFamily="18" charset="0"/>
              </a:rPr>
              <a:t>Gordon  Moore </a:t>
            </a:r>
            <a:r>
              <a:rPr lang="zh-CN" altLang="en-US" sz="2800">
                <a:latin typeface="Times New Roman" pitchFamily="18" charset="0"/>
              </a:rPr>
              <a:t>提出</a:t>
            </a:r>
          </a:p>
        </p:txBody>
      </p:sp>
      <p:grpSp>
        <p:nvGrpSpPr>
          <p:cNvPr id="2" name="Group 4"/>
          <p:cNvGrpSpPr>
            <a:grpSpLocks/>
          </p:cNvGrpSpPr>
          <p:nvPr/>
        </p:nvGrpSpPr>
        <p:grpSpPr bwMode="auto">
          <a:xfrm>
            <a:off x="1931988" y="3276600"/>
            <a:ext cx="4468812" cy="1331913"/>
            <a:chOff x="1217" y="2064"/>
            <a:chExt cx="2815" cy="839"/>
          </a:xfrm>
        </p:grpSpPr>
        <p:sp>
          <p:nvSpPr>
            <p:cNvPr id="35848" name="Text Box 5"/>
            <p:cNvSpPr txBox="1">
              <a:spLocks noChangeArrowheads="1"/>
            </p:cNvSpPr>
            <p:nvPr/>
          </p:nvSpPr>
          <p:spPr bwMode="auto">
            <a:xfrm>
              <a:off x="1814" y="2064"/>
              <a:ext cx="1691" cy="327"/>
            </a:xfrm>
            <a:prstGeom prst="rect">
              <a:avLst/>
            </a:prstGeom>
            <a:noFill/>
            <a:ln w="9525">
              <a:noFill/>
              <a:miter lim="800000"/>
              <a:headEnd/>
              <a:tailEnd/>
            </a:ln>
          </p:spPr>
          <p:txBody>
            <a:bodyPr wrap="none">
              <a:spAutoFit/>
            </a:bodyPr>
            <a:lstStyle/>
            <a:p>
              <a:pPr>
                <a:spcBef>
                  <a:spcPct val="0"/>
                </a:spcBef>
              </a:pPr>
              <a:r>
                <a:rPr lang="zh-CN" altLang="en-US" sz="2800">
                  <a:solidFill>
                    <a:schemeClr val="folHlink"/>
                  </a:solidFill>
                  <a:latin typeface="Times New Roman" pitchFamily="18" charset="0"/>
                </a:rPr>
                <a:t>微芯片上集成的</a:t>
              </a:r>
            </a:p>
          </p:txBody>
        </p:sp>
        <p:sp>
          <p:nvSpPr>
            <p:cNvPr id="35849" name="Text Box 6"/>
            <p:cNvSpPr txBox="1">
              <a:spLocks noChangeArrowheads="1"/>
            </p:cNvSpPr>
            <p:nvPr/>
          </p:nvSpPr>
          <p:spPr bwMode="auto">
            <a:xfrm>
              <a:off x="1217" y="2576"/>
              <a:ext cx="2815" cy="327"/>
            </a:xfrm>
            <a:prstGeom prst="rect">
              <a:avLst/>
            </a:prstGeom>
            <a:noFill/>
            <a:ln w="9525">
              <a:noFill/>
              <a:miter lim="800000"/>
              <a:headEnd/>
              <a:tailEnd/>
            </a:ln>
          </p:spPr>
          <p:txBody>
            <a:bodyPr wrap="none">
              <a:spAutoFit/>
            </a:bodyPr>
            <a:lstStyle/>
            <a:p>
              <a:pPr>
                <a:spcBef>
                  <a:spcPct val="0"/>
                </a:spcBef>
              </a:pPr>
              <a:r>
                <a:rPr lang="zh-CN" altLang="en-US" sz="2800">
                  <a:solidFill>
                    <a:schemeClr val="folHlink"/>
                  </a:solidFill>
                  <a:latin typeface="Times New Roman" pitchFamily="18" charset="0"/>
                </a:rPr>
                <a:t>    晶体管数目每三年翻两番</a:t>
              </a:r>
            </a:p>
          </p:txBody>
        </p:sp>
      </p:grpSp>
      <p:sp>
        <p:nvSpPr>
          <p:cNvPr id="145415" name="Rectangle 7"/>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spcBef>
                <a:spcPct val="0"/>
              </a:spcBef>
              <a:defRPr/>
            </a:pPr>
            <a:r>
              <a:rPr lang="zh-CN" altLang="en-US" sz="4400">
                <a:solidFill>
                  <a:schemeClr val="tx2"/>
                </a:solidFill>
                <a:effectLst>
                  <a:outerShdw blurRad="38100" dist="38100" dir="2700000" algn="tl">
                    <a:srgbClr val="000000"/>
                  </a:outerShdw>
                </a:effectLst>
                <a:latin typeface="Arial" charset="0"/>
              </a:rPr>
              <a:t>2.1</a:t>
            </a:r>
          </a:p>
        </p:txBody>
      </p:sp>
      <p:sp>
        <p:nvSpPr>
          <p:cNvPr id="35846" name="AutoShape 9">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9" name="灯片编号占位符 8"/>
          <p:cNvSpPr>
            <a:spLocks noGrp="1"/>
          </p:cNvSpPr>
          <p:nvPr>
            <p:ph type="sldNum" sz="quarter" idx="12"/>
          </p:nvPr>
        </p:nvSpPr>
        <p:spPr/>
        <p:txBody>
          <a:bodyPr/>
          <a:lstStyle/>
          <a:p>
            <a:pPr>
              <a:defRPr/>
            </a:pPr>
            <a:fld id="{230B071C-B84E-464A-9B95-BF3854C5C028}" type="slidenum">
              <a:rPr lang="zh-CN" altLang="en-US" smtClean="0"/>
              <a:pPr>
                <a:defRPr/>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blinds(horizontal)">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228600"/>
            <a:ext cx="7772400" cy="1143000"/>
          </a:xfrm>
        </p:spPr>
        <p:txBody>
          <a:bodyPr/>
          <a:lstStyle/>
          <a:p>
            <a:pPr eaLnBrk="1" hangingPunct="1">
              <a:defRPr/>
            </a:pPr>
            <a:r>
              <a:rPr lang="zh-CN" altLang="en-US" b="1" smtClean="0"/>
              <a:t>2.2 计算机的应用</a:t>
            </a:r>
          </a:p>
        </p:txBody>
      </p:sp>
      <p:sp>
        <p:nvSpPr>
          <p:cNvPr id="150531" name="Text Box 3"/>
          <p:cNvSpPr txBox="1">
            <a:spLocks noChangeArrowheads="1"/>
          </p:cNvSpPr>
          <p:nvPr/>
        </p:nvSpPr>
        <p:spPr bwMode="auto">
          <a:xfrm>
            <a:off x="1347788" y="1668463"/>
            <a:ext cx="4672012" cy="579437"/>
          </a:xfrm>
          <a:prstGeom prst="rect">
            <a:avLst/>
          </a:prstGeom>
          <a:noFill/>
          <a:ln w="9525">
            <a:noFill/>
            <a:miter lim="800000"/>
            <a:headEnd/>
            <a:tailEnd/>
          </a:ln>
        </p:spPr>
        <p:txBody>
          <a:bodyPr wrap="none">
            <a:spAutoFit/>
          </a:bodyPr>
          <a:lstStyle/>
          <a:p>
            <a:pPr>
              <a:spcBef>
                <a:spcPct val="0"/>
              </a:spcBef>
            </a:pPr>
            <a:r>
              <a:rPr lang="zh-CN" altLang="en-US" sz="3200">
                <a:latin typeface="Times New Roman" pitchFamily="18" charset="0"/>
              </a:rPr>
              <a:t>一、科学计算和数据处理</a:t>
            </a:r>
          </a:p>
        </p:txBody>
      </p:sp>
      <p:sp>
        <p:nvSpPr>
          <p:cNvPr id="150532" name="Text Box 4"/>
          <p:cNvSpPr txBox="1">
            <a:spLocks noChangeArrowheads="1"/>
          </p:cNvSpPr>
          <p:nvPr/>
        </p:nvSpPr>
        <p:spPr bwMode="auto">
          <a:xfrm>
            <a:off x="1347788" y="2586038"/>
            <a:ext cx="4672012" cy="579437"/>
          </a:xfrm>
          <a:prstGeom prst="rect">
            <a:avLst/>
          </a:prstGeom>
          <a:noFill/>
          <a:ln w="9525">
            <a:noFill/>
            <a:miter lim="800000"/>
            <a:headEnd/>
            <a:tailEnd/>
          </a:ln>
        </p:spPr>
        <p:txBody>
          <a:bodyPr wrap="none">
            <a:spAutoFit/>
          </a:bodyPr>
          <a:lstStyle/>
          <a:p>
            <a:pPr>
              <a:spcBef>
                <a:spcPct val="0"/>
              </a:spcBef>
            </a:pPr>
            <a:r>
              <a:rPr lang="zh-CN" altLang="en-US" sz="3200">
                <a:latin typeface="Times New Roman" pitchFamily="18" charset="0"/>
              </a:rPr>
              <a:t>二、工业控制和实时控制</a:t>
            </a:r>
          </a:p>
        </p:txBody>
      </p:sp>
      <p:sp>
        <p:nvSpPr>
          <p:cNvPr id="150533" name="Text Box 5"/>
          <p:cNvSpPr txBox="1">
            <a:spLocks noChangeArrowheads="1"/>
          </p:cNvSpPr>
          <p:nvPr/>
        </p:nvSpPr>
        <p:spPr bwMode="auto">
          <a:xfrm>
            <a:off x="1347788" y="3505200"/>
            <a:ext cx="2632075" cy="579438"/>
          </a:xfrm>
          <a:prstGeom prst="rect">
            <a:avLst/>
          </a:prstGeom>
          <a:noFill/>
          <a:ln w="9525">
            <a:noFill/>
            <a:miter lim="800000"/>
            <a:headEnd/>
            <a:tailEnd/>
          </a:ln>
        </p:spPr>
        <p:txBody>
          <a:bodyPr wrap="none">
            <a:spAutoFit/>
          </a:bodyPr>
          <a:lstStyle/>
          <a:p>
            <a:pPr>
              <a:spcBef>
                <a:spcPct val="0"/>
              </a:spcBef>
            </a:pPr>
            <a:r>
              <a:rPr lang="zh-CN" altLang="en-US" sz="3200">
                <a:latin typeface="Times New Roman" pitchFamily="18" charset="0"/>
              </a:rPr>
              <a:t>三、网络技术</a:t>
            </a:r>
          </a:p>
        </p:txBody>
      </p:sp>
      <p:sp>
        <p:nvSpPr>
          <p:cNvPr id="150534" name="Text Box 6"/>
          <p:cNvSpPr txBox="1">
            <a:spLocks noChangeArrowheads="1"/>
          </p:cNvSpPr>
          <p:nvPr/>
        </p:nvSpPr>
        <p:spPr bwMode="auto">
          <a:xfrm>
            <a:off x="1897063" y="4467225"/>
            <a:ext cx="1968500" cy="519113"/>
          </a:xfrm>
          <a:prstGeom prst="rect">
            <a:avLst/>
          </a:prstGeom>
          <a:noFill/>
          <a:ln w="9525">
            <a:noFill/>
            <a:miter lim="800000"/>
            <a:headEnd/>
            <a:tailEnd/>
          </a:ln>
        </p:spPr>
        <p:txBody>
          <a:bodyPr wrap="none">
            <a:spAutoFit/>
          </a:bodyPr>
          <a:lstStyle/>
          <a:p>
            <a:pPr>
              <a:spcBef>
                <a:spcPct val="0"/>
              </a:spcBef>
            </a:pPr>
            <a:r>
              <a:rPr lang="zh-CN" altLang="en-US" sz="2800">
                <a:latin typeface="Times New Roman" pitchFamily="18" charset="0"/>
              </a:rPr>
              <a:t>1. 电子商务</a:t>
            </a:r>
          </a:p>
        </p:txBody>
      </p:sp>
      <p:sp>
        <p:nvSpPr>
          <p:cNvPr id="150535" name="Text Box 7"/>
          <p:cNvSpPr txBox="1">
            <a:spLocks noChangeArrowheads="1"/>
          </p:cNvSpPr>
          <p:nvPr/>
        </p:nvSpPr>
        <p:spPr bwMode="auto">
          <a:xfrm>
            <a:off x="1897063" y="5114925"/>
            <a:ext cx="1968500" cy="519113"/>
          </a:xfrm>
          <a:prstGeom prst="rect">
            <a:avLst/>
          </a:prstGeom>
          <a:noFill/>
          <a:ln w="9525">
            <a:noFill/>
            <a:miter lim="800000"/>
            <a:headEnd/>
            <a:tailEnd/>
          </a:ln>
        </p:spPr>
        <p:txBody>
          <a:bodyPr wrap="none">
            <a:spAutoFit/>
          </a:bodyPr>
          <a:lstStyle/>
          <a:p>
            <a:pPr>
              <a:spcBef>
                <a:spcPct val="0"/>
              </a:spcBef>
            </a:pPr>
            <a:r>
              <a:rPr lang="zh-CN" altLang="en-US" sz="2800">
                <a:latin typeface="Times New Roman" pitchFamily="18" charset="0"/>
              </a:rPr>
              <a:t>2. 网络教育</a:t>
            </a:r>
          </a:p>
        </p:txBody>
      </p:sp>
      <p:sp>
        <p:nvSpPr>
          <p:cNvPr id="150536" name="Text Box 8"/>
          <p:cNvSpPr txBox="1">
            <a:spLocks noChangeArrowheads="1"/>
          </p:cNvSpPr>
          <p:nvPr/>
        </p:nvSpPr>
        <p:spPr bwMode="auto">
          <a:xfrm>
            <a:off x="1897063" y="5762625"/>
            <a:ext cx="1968500" cy="519113"/>
          </a:xfrm>
          <a:prstGeom prst="rect">
            <a:avLst/>
          </a:prstGeom>
          <a:noFill/>
          <a:ln w="9525">
            <a:noFill/>
            <a:miter lim="800000"/>
            <a:headEnd/>
            <a:tailEnd/>
          </a:ln>
        </p:spPr>
        <p:txBody>
          <a:bodyPr wrap="none">
            <a:spAutoFit/>
          </a:bodyPr>
          <a:lstStyle/>
          <a:p>
            <a:pPr>
              <a:spcBef>
                <a:spcPct val="0"/>
              </a:spcBef>
            </a:pPr>
            <a:r>
              <a:rPr lang="zh-CN" altLang="en-US" sz="2800">
                <a:latin typeface="Times New Roman" pitchFamily="18" charset="0"/>
              </a:rPr>
              <a:t>3. 敏捷制造</a:t>
            </a:r>
          </a:p>
        </p:txBody>
      </p:sp>
      <p:sp>
        <p:nvSpPr>
          <p:cNvPr id="36873" name="AutoShape 10">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10" name="灯片编号占位符 9"/>
          <p:cNvSpPr>
            <a:spLocks noGrp="1"/>
          </p:cNvSpPr>
          <p:nvPr>
            <p:ph type="sldNum" sz="quarter" idx="12"/>
          </p:nvPr>
        </p:nvSpPr>
        <p:spPr/>
        <p:txBody>
          <a:bodyPr/>
          <a:lstStyle/>
          <a:p>
            <a:pPr>
              <a:defRPr/>
            </a:pPr>
            <a:fld id="{86FD0DCF-2177-4976-9688-1D92C4099B01}" type="slidenum">
              <a:rPr lang="zh-CN" altLang="en-US"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blinds(horizontal)">
                                      <p:cBhvr>
                                        <p:cTn id="7" dur="500"/>
                                        <p:tgtEl>
                                          <p:spTgt spid="1505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blinds(horizontal)">
                                      <p:cBhvr>
                                        <p:cTn id="12" dur="500"/>
                                        <p:tgtEl>
                                          <p:spTgt spid="1505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533"/>
                                        </p:tgtEl>
                                        <p:attrNameLst>
                                          <p:attrName>style.visibility</p:attrName>
                                        </p:attrNameLst>
                                      </p:cBhvr>
                                      <p:to>
                                        <p:strVal val="visible"/>
                                      </p:to>
                                    </p:set>
                                    <p:animEffect transition="in" filter="blinds(horizontal)">
                                      <p:cBhvr>
                                        <p:cTn id="17" dur="500"/>
                                        <p:tgtEl>
                                          <p:spTgt spid="1505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534"/>
                                        </p:tgtEl>
                                        <p:attrNameLst>
                                          <p:attrName>style.visibility</p:attrName>
                                        </p:attrNameLst>
                                      </p:cBhvr>
                                      <p:to>
                                        <p:strVal val="visible"/>
                                      </p:to>
                                    </p:set>
                                    <p:animEffect transition="in" filter="blinds(horizontal)">
                                      <p:cBhvr>
                                        <p:cTn id="22" dur="500"/>
                                        <p:tgtEl>
                                          <p:spTgt spid="1505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35"/>
                                        </p:tgtEl>
                                        <p:attrNameLst>
                                          <p:attrName>style.visibility</p:attrName>
                                        </p:attrNameLst>
                                      </p:cBhvr>
                                      <p:to>
                                        <p:strVal val="visible"/>
                                      </p:to>
                                    </p:set>
                                    <p:animEffect transition="in" filter="blinds(horizontal)">
                                      <p:cBhvr>
                                        <p:cTn id="27" dur="500"/>
                                        <p:tgtEl>
                                          <p:spTgt spid="1505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0536"/>
                                        </p:tgtEl>
                                        <p:attrNameLst>
                                          <p:attrName>style.visibility</p:attrName>
                                        </p:attrNameLst>
                                      </p:cBhvr>
                                      <p:to>
                                        <p:strVal val="visible"/>
                                      </p:to>
                                    </p:set>
                                    <p:animEffect transition="in" filter="blinds(horizontal)">
                                      <p:cBhvr>
                                        <p:cTn id="32" dur="500"/>
                                        <p:tgtEl>
                                          <p:spTgt spid="150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p:bldP spid="150532" grpId="0" autoUpdateAnimBg="0"/>
      <p:bldP spid="150533" grpId="0" autoUpdateAnimBg="0"/>
      <p:bldP spid="150534" grpId="0" autoUpdateAnimBg="0"/>
      <p:bldP spid="150535" grpId="0" autoUpdateAnimBg="0"/>
      <p:bldP spid="15053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974725" y="1119188"/>
            <a:ext cx="2632075" cy="579437"/>
          </a:xfrm>
          <a:prstGeom prst="rect">
            <a:avLst/>
          </a:prstGeom>
          <a:noFill/>
          <a:ln w="9525">
            <a:noFill/>
            <a:miter lim="800000"/>
            <a:headEnd/>
            <a:tailEnd/>
          </a:ln>
        </p:spPr>
        <p:txBody>
          <a:bodyPr wrap="none">
            <a:spAutoFit/>
          </a:bodyPr>
          <a:lstStyle/>
          <a:p>
            <a:pPr>
              <a:spcBef>
                <a:spcPct val="0"/>
              </a:spcBef>
            </a:pPr>
            <a:r>
              <a:rPr lang="zh-CN" altLang="en-US" sz="3200">
                <a:latin typeface="Times New Roman" pitchFamily="18" charset="0"/>
              </a:rPr>
              <a:t>四、虚拟现实</a:t>
            </a:r>
          </a:p>
        </p:txBody>
      </p:sp>
      <p:sp>
        <p:nvSpPr>
          <p:cNvPr id="151555" name="Text Box 3"/>
          <p:cNvSpPr txBox="1">
            <a:spLocks noChangeArrowheads="1"/>
          </p:cNvSpPr>
          <p:nvPr/>
        </p:nvSpPr>
        <p:spPr bwMode="auto">
          <a:xfrm>
            <a:off x="974725" y="2109788"/>
            <a:ext cx="6981825" cy="579437"/>
          </a:xfrm>
          <a:prstGeom prst="rect">
            <a:avLst/>
          </a:prstGeom>
          <a:noFill/>
          <a:ln w="9525">
            <a:noFill/>
            <a:miter lim="800000"/>
            <a:headEnd/>
            <a:tailEnd/>
          </a:ln>
        </p:spPr>
        <p:txBody>
          <a:bodyPr>
            <a:spAutoFit/>
          </a:bodyPr>
          <a:lstStyle/>
          <a:p>
            <a:pPr>
              <a:spcBef>
                <a:spcPct val="0"/>
              </a:spcBef>
            </a:pPr>
            <a:r>
              <a:rPr lang="zh-CN" altLang="en-US" sz="3200">
                <a:latin typeface="Times New Roman" pitchFamily="18" charset="0"/>
              </a:rPr>
              <a:t>五、办公自动化和管理信息系统</a:t>
            </a:r>
          </a:p>
        </p:txBody>
      </p:sp>
      <p:sp>
        <p:nvSpPr>
          <p:cNvPr id="151556" name="Text Box 4"/>
          <p:cNvSpPr txBox="1">
            <a:spLocks noChangeArrowheads="1"/>
          </p:cNvSpPr>
          <p:nvPr/>
        </p:nvSpPr>
        <p:spPr bwMode="auto">
          <a:xfrm>
            <a:off x="974725" y="3098800"/>
            <a:ext cx="6118225" cy="579438"/>
          </a:xfrm>
          <a:prstGeom prst="rect">
            <a:avLst/>
          </a:prstGeom>
          <a:noFill/>
          <a:ln w="9525">
            <a:noFill/>
            <a:miter lim="800000"/>
            <a:headEnd/>
            <a:tailEnd/>
          </a:ln>
        </p:spPr>
        <p:txBody>
          <a:bodyPr>
            <a:spAutoFit/>
          </a:bodyPr>
          <a:lstStyle/>
          <a:p>
            <a:pPr>
              <a:spcBef>
                <a:spcPct val="0"/>
              </a:spcBef>
            </a:pPr>
            <a:r>
              <a:rPr lang="zh-CN" altLang="en-US" sz="3200">
                <a:latin typeface="Times New Roman" pitchFamily="18" charset="0"/>
              </a:rPr>
              <a:t>六、</a:t>
            </a:r>
            <a:r>
              <a:rPr lang="en-US" altLang="zh-CN" sz="3200">
                <a:latin typeface="Times New Roman" pitchFamily="18" charset="0"/>
              </a:rPr>
              <a:t>CAD/CAM/CIMS</a:t>
            </a:r>
          </a:p>
        </p:txBody>
      </p:sp>
      <p:sp>
        <p:nvSpPr>
          <p:cNvPr id="151557" name="Text Box 5"/>
          <p:cNvSpPr txBox="1">
            <a:spLocks noChangeArrowheads="1"/>
          </p:cNvSpPr>
          <p:nvPr/>
        </p:nvSpPr>
        <p:spPr bwMode="auto">
          <a:xfrm>
            <a:off x="974725" y="4090988"/>
            <a:ext cx="6477000" cy="579437"/>
          </a:xfrm>
          <a:prstGeom prst="rect">
            <a:avLst/>
          </a:prstGeom>
          <a:noFill/>
          <a:ln w="9525">
            <a:noFill/>
            <a:miter lim="800000"/>
            <a:headEnd/>
            <a:tailEnd/>
          </a:ln>
        </p:spPr>
        <p:txBody>
          <a:bodyPr>
            <a:spAutoFit/>
          </a:bodyPr>
          <a:lstStyle/>
          <a:p>
            <a:pPr>
              <a:spcBef>
                <a:spcPct val="0"/>
              </a:spcBef>
            </a:pPr>
            <a:r>
              <a:rPr lang="zh-CN" altLang="en-US" sz="3200">
                <a:latin typeface="Times New Roman" pitchFamily="18" charset="0"/>
              </a:rPr>
              <a:t>七、多媒体技术</a:t>
            </a:r>
          </a:p>
        </p:txBody>
      </p:sp>
      <p:sp>
        <p:nvSpPr>
          <p:cNvPr id="151558" name="Text Box 6"/>
          <p:cNvSpPr txBox="1">
            <a:spLocks noChangeArrowheads="1"/>
          </p:cNvSpPr>
          <p:nvPr/>
        </p:nvSpPr>
        <p:spPr bwMode="auto">
          <a:xfrm>
            <a:off x="974725" y="5081588"/>
            <a:ext cx="6477000" cy="579437"/>
          </a:xfrm>
          <a:prstGeom prst="rect">
            <a:avLst/>
          </a:prstGeom>
          <a:noFill/>
          <a:ln w="9525">
            <a:noFill/>
            <a:miter lim="800000"/>
            <a:headEnd/>
            <a:tailEnd/>
          </a:ln>
        </p:spPr>
        <p:txBody>
          <a:bodyPr>
            <a:spAutoFit/>
          </a:bodyPr>
          <a:lstStyle/>
          <a:p>
            <a:pPr>
              <a:spcBef>
                <a:spcPct val="0"/>
              </a:spcBef>
            </a:pPr>
            <a:r>
              <a:rPr lang="zh-CN" altLang="en-US" sz="3200">
                <a:latin typeface="Times New Roman" pitchFamily="18" charset="0"/>
              </a:rPr>
              <a:t>八、人工智能</a:t>
            </a:r>
          </a:p>
        </p:txBody>
      </p:sp>
      <p:sp>
        <p:nvSpPr>
          <p:cNvPr id="151559" name="Rectangle 7"/>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spcBef>
                <a:spcPct val="0"/>
              </a:spcBef>
              <a:defRPr/>
            </a:pPr>
            <a:r>
              <a:rPr lang="zh-CN" altLang="en-US" sz="4400">
                <a:solidFill>
                  <a:schemeClr val="tx2"/>
                </a:solidFill>
                <a:effectLst>
                  <a:outerShdw blurRad="38100" dist="38100" dir="2700000" algn="tl">
                    <a:srgbClr val="000000"/>
                  </a:outerShdw>
                </a:effectLst>
                <a:latin typeface="Arial" charset="0"/>
              </a:rPr>
              <a:t>2.2</a:t>
            </a:r>
          </a:p>
        </p:txBody>
      </p:sp>
      <p:sp>
        <p:nvSpPr>
          <p:cNvPr id="37896" name="AutoShape 10">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9" name="灯片编号占位符 8"/>
          <p:cNvSpPr>
            <a:spLocks noGrp="1"/>
          </p:cNvSpPr>
          <p:nvPr>
            <p:ph type="sldNum" sz="quarter" idx="12"/>
          </p:nvPr>
        </p:nvSpPr>
        <p:spPr/>
        <p:txBody>
          <a:bodyPr/>
          <a:lstStyle/>
          <a:p>
            <a:pPr>
              <a:defRPr/>
            </a:pPr>
            <a:fld id="{11ABAB2F-6F86-4405-A0FF-BEF792269657}" type="slidenum">
              <a:rPr lang="zh-CN" altLang="en-US"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blinds(horizontal)">
                                      <p:cBhvr>
                                        <p:cTn id="7" dur="500"/>
                                        <p:tgtEl>
                                          <p:spTgt spid="1515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6"/>
                                        </p:tgtEl>
                                        <p:attrNameLst>
                                          <p:attrName>style.visibility</p:attrName>
                                        </p:attrNameLst>
                                      </p:cBhvr>
                                      <p:to>
                                        <p:strVal val="visible"/>
                                      </p:to>
                                    </p:set>
                                    <p:animEffect transition="in" filter="blinds(horizontal)">
                                      <p:cBhvr>
                                        <p:cTn id="12" dur="500"/>
                                        <p:tgtEl>
                                          <p:spTgt spid="1515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557"/>
                                        </p:tgtEl>
                                        <p:attrNameLst>
                                          <p:attrName>style.visibility</p:attrName>
                                        </p:attrNameLst>
                                      </p:cBhvr>
                                      <p:to>
                                        <p:strVal val="visible"/>
                                      </p:to>
                                    </p:set>
                                    <p:animEffect transition="in" filter="blinds(horizontal)">
                                      <p:cBhvr>
                                        <p:cTn id="17" dur="500"/>
                                        <p:tgtEl>
                                          <p:spTgt spid="1515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1558"/>
                                        </p:tgtEl>
                                        <p:attrNameLst>
                                          <p:attrName>style.visibility</p:attrName>
                                        </p:attrNameLst>
                                      </p:cBhvr>
                                      <p:to>
                                        <p:strVal val="visible"/>
                                      </p:to>
                                    </p:set>
                                    <p:animEffect transition="in" filter="blinds(horizontal)">
                                      <p:cBhvr>
                                        <p:cTn id="22"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utoUpdateAnimBg="0"/>
      <p:bldP spid="151556" grpId="0" autoUpdateAnimBg="0"/>
      <p:bldP spid="151557" grpId="0" autoUpdateAnimBg="0"/>
      <p:bldP spid="15155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609600"/>
            <a:ext cx="8893175" cy="1143000"/>
          </a:xfrm>
        </p:spPr>
        <p:txBody>
          <a:bodyPr/>
          <a:lstStyle/>
          <a:p>
            <a:pPr eaLnBrk="1" hangingPunct="1">
              <a:defRPr/>
            </a:pPr>
            <a:r>
              <a:rPr lang="zh-CN" altLang="en-US" sz="3200" b="1" dirty="0" smtClean="0"/>
              <a:t>中国天河二号：全球超级电脑排名第</a:t>
            </a:r>
            <a:r>
              <a:rPr lang="en-US" sz="3200" b="1" dirty="0" smtClean="0"/>
              <a:t>1</a:t>
            </a:r>
            <a:r>
              <a:rPr lang="zh-CN" altLang="en-US" sz="3200" b="1" dirty="0" smtClean="0"/>
              <a:t>（</a:t>
            </a:r>
            <a:r>
              <a:rPr lang="en-US" altLang="zh-CN" sz="3200" b="1" dirty="0" smtClean="0"/>
              <a:t>2014</a:t>
            </a:r>
            <a:r>
              <a:rPr lang="zh-CN" altLang="en-US" sz="3200" b="1" dirty="0" smtClean="0"/>
              <a:t>年）</a:t>
            </a:r>
            <a:endParaRPr lang="zh-CN" altLang="en-US" sz="3200" dirty="0" smtClean="0"/>
          </a:p>
        </p:txBody>
      </p:sp>
      <p:sp>
        <p:nvSpPr>
          <p:cNvPr id="38915" name="内容占位符 3"/>
          <p:cNvSpPr>
            <a:spLocks noGrp="1"/>
          </p:cNvSpPr>
          <p:nvPr>
            <p:ph sz="half" idx="1"/>
          </p:nvPr>
        </p:nvSpPr>
        <p:spPr>
          <a:xfrm>
            <a:off x="0" y="1643063"/>
            <a:ext cx="3357563" cy="4643437"/>
          </a:xfrm>
        </p:spPr>
        <p:txBody>
          <a:bodyPr/>
          <a:lstStyle/>
          <a:p>
            <a:pPr eaLnBrk="1" hangingPunct="1"/>
            <a:r>
              <a:rPr lang="zh-CN" altLang="en-US" smtClean="0"/>
              <a:t>简介：由国防科大研制的天河二号超级计算机系统，以峰值计算速度每秒</a:t>
            </a:r>
            <a:r>
              <a:rPr lang="en-US" altLang="zh-CN" smtClean="0"/>
              <a:t>5.49</a:t>
            </a:r>
            <a:r>
              <a:rPr lang="zh-CN" altLang="en-US" smtClean="0"/>
              <a:t>亿亿次、持续计算速度每秒</a:t>
            </a:r>
            <a:r>
              <a:rPr lang="en-US" altLang="zh-CN" smtClean="0"/>
              <a:t>3.39</a:t>
            </a:r>
            <a:r>
              <a:rPr lang="zh-CN" altLang="en-US" smtClean="0"/>
              <a:t>亿亿次双精度浮点运算的优异性能位居榜首，成为全球最快超级计算机。</a:t>
            </a:r>
          </a:p>
        </p:txBody>
      </p:sp>
      <p:pic>
        <p:nvPicPr>
          <p:cNvPr id="38916" name="内容占位符 5" descr="美博客评全球15大最智能计算机 中国天河居首"/>
          <p:cNvPicPr>
            <a:picLocks noGrp="1"/>
          </p:cNvPicPr>
          <p:nvPr>
            <p:ph sz="half" idx="2"/>
          </p:nvPr>
        </p:nvPicPr>
        <p:blipFill>
          <a:blip r:embed="rId2" cstate="print"/>
          <a:srcRect/>
          <a:stretch>
            <a:fillRect/>
          </a:stretch>
        </p:blipFill>
        <p:spPr>
          <a:xfrm>
            <a:off x="3714750" y="1643063"/>
            <a:ext cx="5000625" cy="4857750"/>
          </a:xfrm>
        </p:spPr>
      </p:pic>
      <p:sp>
        <p:nvSpPr>
          <p:cNvPr id="5" name="灯片编号占位符 4"/>
          <p:cNvSpPr>
            <a:spLocks noGrp="1"/>
          </p:cNvSpPr>
          <p:nvPr>
            <p:ph type="sldNum" sz="quarter" idx="12"/>
          </p:nvPr>
        </p:nvSpPr>
        <p:spPr/>
        <p:txBody>
          <a:bodyPr/>
          <a:lstStyle/>
          <a:p>
            <a:pPr>
              <a:defRPr/>
            </a:pPr>
            <a:fld id="{DE34DF80-A179-4798-972D-09C75FACC16A}" type="slidenum">
              <a:rPr lang="zh-CN" altLang="en-US"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79388" y="-171450"/>
            <a:ext cx="8893175" cy="1143000"/>
          </a:xfrm>
        </p:spPr>
        <p:txBody>
          <a:bodyPr/>
          <a:lstStyle/>
          <a:p>
            <a:pPr eaLnBrk="1" hangingPunct="1">
              <a:defRPr/>
            </a:pPr>
            <a:r>
              <a:rPr lang="zh-CN" altLang="en-US" sz="3200" b="1" dirty="0" smtClean="0"/>
              <a:t>美国</a:t>
            </a:r>
            <a:r>
              <a:rPr lang="en-US" altLang="zh-CN" sz="3200" b="1" dirty="0" smtClean="0"/>
              <a:t>Titian</a:t>
            </a:r>
            <a:r>
              <a:rPr lang="zh-CN" altLang="en-US" sz="3200" b="1" dirty="0" smtClean="0"/>
              <a:t>：全球超级电脑排名第</a:t>
            </a:r>
            <a:r>
              <a:rPr lang="en-US" altLang="zh-CN" sz="3200" b="1" dirty="0" smtClean="0"/>
              <a:t>2</a:t>
            </a:r>
            <a:r>
              <a:rPr lang="zh-CN" altLang="en-US" sz="3200" b="1" dirty="0" smtClean="0"/>
              <a:t>（</a:t>
            </a:r>
            <a:r>
              <a:rPr lang="en-US" altLang="zh-CN" sz="3200" b="1" dirty="0" smtClean="0"/>
              <a:t>2014</a:t>
            </a:r>
            <a:r>
              <a:rPr lang="zh-CN" altLang="en-US" sz="3200" b="1" dirty="0" smtClean="0"/>
              <a:t>年）</a:t>
            </a:r>
            <a:endParaRPr lang="zh-CN" altLang="en-US" sz="3200" dirty="0" smtClean="0"/>
          </a:p>
        </p:txBody>
      </p:sp>
      <p:sp>
        <p:nvSpPr>
          <p:cNvPr id="39939" name="内容占位符 3"/>
          <p:cNvSpPr>
            <a:spLocks noGrp="1"/>
          </p:cNvSpPr>
          <p:nvPr>
            <p:ph sz="half" idx="1"/>
          </p:nvPr>
        </p:nvSpPr>
        <p:spPr>
          <a:xfrm>
            <a:off x="0" y="4003675"/>
            <a:ext cx="9144000" cy="2073275"/>
          </a:xfrm>
        </p:spPr>
        <p:txBody>
          <a:bodyPr/>
          <a:lstStyle/>
          <a:p>
            <a:pPr eaLnBrk="1" hangingPunct="1"/>
            <a:r>
              <a:rPr lang="zh-CN" altLang="en-US" sz="2600" smtClean="0"/>
              <a:t>简介：泰坦（英语：</a:t>
            </a:r>
            <a:r>
              <a:rPr lang="en-US" altLang="zh-CN" sz="2600" smtClean="0"/>
              <a:t>Titan</a:t>
            </a:r>
            <a:r>
              <a:rPr lang="zh-CN" altLang="en-US" sz="2600" smtClean="0"/>
              <a:t>）是一台由克雷公司承建的超级电脑，置放于美国能源部下属的橡树岭国家实验室中，供各项科学研究专案使用。泰坦是由原来也置放于橡树岭国家实验室的美洲虎（英文：</a:t>
            </a:r>
            <a:r>
              <a:rPr lang="en-US" altLang="zh-CN" sz="2600" smtClean="0"/>
              <a:t>Jaguar</a:t>
            </a:r>
            <a:r>
              <a:rPr lang="zh-CN" altLang="en-US" sz="2600" smtClean="0"/>
              <a:t>）经过多次升级改装而成。泰坦也是世界上第一台以通用图形处理器（</a:t>
            </a:r>
            <a:r>
              <a:rPr lang="en-US" altLang="zh-CN" sz="2600" smtClean="0"/>
              <a:t>GPGPU</a:t>
            </a:r>
            <a:r>
              <a:rPr lang="zh-CN" altLang="en-US" sz="2600" smtClean="0"/>
              <a:t>）为主要数据处理单元的超级电脑，</a:t>
            </a:r>
            <a:r>
              <a:rPr lang="en-US" altLang="zh-CN" sz="2600" smtClean="0"/>
              <a:t>2012</a:t>
            </a:r>
            <a:r>
              <a:rPr lang="zh-CN" altLang="en-US" sz="2600" smtClean="0"/>
              <a:t>年</a:t>
            </a:r>
            <a:r>
              <a:rPr lang="en-US" altLang="zh-CN" sz="2600" smtClean="0"/>
              <a:t>11</a:t>
            </a:r>
            <a:r>
              <a:rPr lang="zh-CN" altLang="en-US" sz="2600" smtClean="0"/>
              <a:t>月至</a:t>
            </a:r>
            <a:r>
              <a:rPr lang="en-US" altLang="zh-CN" sz="2600" smtClean="0"/>
              <a:t>2013</a:t>
            </a:r>
            <a:r>
              <a:rPr lang="zh-CN" altLang="en-US" sz="2600" smtClean="0"/>
              <a:t>年</a:t>
            </a:r>
            <a:r>
              <a:rPr lang="en-US" altLang="zh-CN" sz="2600" smtClean="0"/>
              <a:t>6</a:t>
            </a:r>
            <a:r>
              <a:rPr lang="zh-CN" altLang="en-US" sz="2600" smtClean="0"/>
              <a:t>月是世界上最快的超级电脑。</a:t>
            </a:r>
          </a:p>
        </p:txBody>
      </p:sp>
      <p:sp>
        <p:nvSpPr>
          <p:cNvPr id="9" name="灯片编号占位符 4"/>
          <p:cNvSpPr>
            <a:spLocks noGrp="1"/>
          </p:cNvSpPr>
          <p:nvPr>
            <p:ph type="sldNum" sz="quarter" idx="12"/>
          </p:nvPr>
        </p:nvSpPr>
        <p:spPr>
          <a:xfrm>
            <a:off x="6481763" y="5467350"/>
            <a:ext cx="1905000" cy="457200"/>
          </a:xfrm>
        </p:spPr>
        <p:txBody>
          <a:bodyPr/>
          <a:lstStyle/>
          <a:p>
            <a:pPr>
              <a:defRPr/>
            </a:pPr>
            <a:fld id="{1212C44A-A033-4474-AD89-F5B0D942580E}" type="slidenum">
              <a:rPr lang="zh-CN" altLang="en-US" smtClean="0"/>
              <a:pPr>
                <a:defRPr/>
              </a:pPr>
              <a:t>17</a:t>
            </a:fld>
            <a:endParaRPr lang="en-US" altLang="zh-CN"/>
          </a:p>
        </p:txBody>
      </p:sp>
      <p:pic>
        <p:nvPicPr>
          <p:cNvPr id="39941" name="图片 10" descr="201406top500b.png"/>
          <p:cNvPicPr>
            <a:picLocks noChangeAspect="1"/>
          </p:cNvPicPr>
          <p:nvPr/>
        </p:nvPicPr>
        <p:blipFill>
          <a:blip r:embed="rId2" cstate="print"/>
          <a:srcRect/>
          <a:stretch>
            <a:fillRect/>
          </a:stretch>
        </p:blipFill>
        <p:spPr bwMode="auto">
          <a:xfrm>
            <a:off x="684213" y="776288"/>
            <a:ext cx="6200775" cy="3287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79388" y="-171450"/>
            <a:ext cx="8893175" cy="1143000"/>
          </a:xfrm>
        </p:spPr>
        <p:txBody>
          <a:bodyPr/>
          <a:lstStyle/>
          <a:p>
            <a:pPr eaLnBrk="1" hangingPunct="1">
              <a:defRPr/>
            </a:pPr>
            <a:r>
              <a:rPr lang="zh-CN" altLang="en-US" sz="3200" b="1" dirty="0" smtClean="0"/>
              <a:t>美国</a:t>
            </a:r>
            <a:r>
              <a:rPr lang="en-US" altLang="zh-CN" sz="3200" dirty="0" smtClean="0"/>
              <a:t>Sequoia</a:t>
            </a:r>
            <a:r>
              <a:rPr lang="zh-CN" altLang="en-US" sz="3200" b="1" dirty="0" smtClean="0"/>
              <a:t>：全球超级电脑排名第</a:t>
            </a:r>
            <a:r>
              <a:rPr lang="en-US" altLang="zh-CN" sz="3200" b="1" dirty="0" smtClean="0"/>
              <a:t>3</a:t>
            </a:r>
            <a:r>
              <a:rPr lang="zh-CN" altLang="en-US" sz="3200" b="1" dirty="0" smtClean="0"/>
              <a:t>（</a:t>
            </a:r>
            <a:r>
              <a:rPr lang="en-US" altLang="zh-CN" sz="3200" b="1" dirty="0" smtClean="0"/>
              <a:t>2014</a:t>
            </a:r>
            <a:r>
              <a:rPr lang="zh-CN" altLang="en-US" sz="3200" b="1" dirty="0" smtClean="0"/>
              <a:t>年）</a:t>
            </a:r>
            <a:endParaRPr lang="zh-CN" altLang="en-US" sz="3200" dirty="0" smtClean="0"/>
          </a:p>
        </p:txBody>
      </p:sp>
      <p:sp>
        <p:nvSpPr>
          <p:cNvPr id="40963" name="内容占位符 3"/>
          <p:cNvSpPr>
            <a:spLocks noGrp="1"/>
          </p:cNvSpPr>
          <p:nvPr>
            <p:ph sz="half" idx="1"/>
          </p:nvPr>
        </p:nvSpPr>
        <p:spPr>
          <a:xfrm>
            <a:off x="-34925" y="4092575"/>
            <a:ext cx="9144000" cy="2073275"/>
          </a:xfrm>
        </p:spPr>
        <p:txBody>
          <a:bodyPr/>
          <a:lstStyle/>
          <a:p>
            <a:pPr eaLnBrk="1" hangingPunct="1"/>
            <a:r>
              <a:rPr lang="zh-CN" altLang="en-US" sz="2600" b="1" smtClean="0"/>
              <a:t>简介：</a:t>
            </a:r>
            <a:r>
              <a:rPr lang="zh-CN" altLang="en-US" sz="2400" b="1" smtClean="0"/>
              <a:t>由美国国际商业机器公司</a:t>
            </a:r>
            <a:r>
              <a:rPr lang="en-US" altLang="zh-CN" sz="2400" b="1" smtClean="0"/>
              <a:t>(IBM)</a:t>
            </a:r>
            <a:r>
              <a:rPr lang="zh-CN" altLang="en-US" sz="2400" b="1" smtClean="0"/>
              <a:t>最新研制的超级计算机“红杉”</a:t>
            </a:r>
            <a:r>
              <a:rPr lang="en-US" altLang="zh-CN" sz="2400" b="1" smtClean="0"/>
              <a:t>(Sequoia)</a:t>
            </a:r>
            <a:r>
              <a:rPr lang="zh-CN" altLang="en-US" sz="2400" b="1" smtClean="0"/>
              <a:t>，为美国夺得全球最快超级计算机宝座。“红杉”的持续运算测试达到每秒</a:t>
            </a:r>
            <a:r>
              <a:rPr lang="en-US" altLang="zh-CN" sz="2400" b="1" smtClean="0"/>
              <a:t>16.324petaflops</a:t>
            </a:r>
            <a:r>
              <a:rPr lang="zh-CN" altLang="en-US" sz="2400" b="1" smtClean="0"/>
              <a:t>，即每秒</a:t>
            </a:r>
            <a:r>
              <a:rPr lang="en-US" altLang="zh-CN" sz="2400" b="1" smtClean="0"/>
              <a:t>16324</a:t>
            </a:r>
            <a:r>
              <a:rPr lang="zh-CN" altLang="en-US" sz="2400" b="1" smtClean="0"/>
              <a:t>万亿次运算，其峰值运算速度高达每秒</a:t>
            </a:r>
            <a:r>
              <a:rPr lang="en-US" altLang="zh-CN" sz="2400" b="1" smtClean="0"/>
              <a:t>20132</a:t>
            </a:r>
            <a:r>
              <a:rPr lang="zh-CN" altLang="en-US" sz="2400" b="1" smtClean="0"/>
              <a:t>万亿次。“红杉”将用来进行模拟核试验，以及延长老旧核武器的寿命，避免进行地下核试验。它目前被安装在美国能源部所属的劳伦斯利福摩尔国家实验室。</a:t>
            </a:r>
            <a:endParaRPr lang="zh-CN" altLang="en-US" sz="2600" b="1" smtClean="0"/>
          </a:p>
        </p:txBody>
      </p:sp>
      <p:sp>
        <p:nvSpPr>
          <p:cNvPr id="8" name="灯片编号占位符 4"/>
          <p:cNvSpPr>
            <a:spLocks noGrp="1"/>
          </p:cNvSpPr>
          <p:nvPr>
            <p:ph type="sldNum" sz="quarter" idx="12"/>
          </p:nvPr>
        </p:nvSpPr>
        <p:spPr>
          <a:xfrm>
            <a:off x="6481763" y="5467350"/>
            <a:ext cx="1905000" cy="457200"/>
          </a:xfrm>
        </p:spPr>
        <p:txBody>
          <a:bodyPr/>
          <a:lstStyle/>
          <a:p>
            <a:pPr>
              <a:defRPr/>
            </a:pPr>
            <a:fld id="{A2BB2BD6-E374-46AC-BF42-BCBD4E90EE3C}" type="slidenum">
              <a:rPr lang="zh-CN" altLang="en-US" smtClean="0"/>
              <a:pPr>
                <a:defRPr/>
              </a:pPr>
              <a:t>18</a:t>
            </a:fld>
            <a:endParaRPr lang="en-US" altLang="zh-CN"/>
          </a:p>
        </p:txBody>
      </p:sp>
      <p:pic>
        <p:nvPicPr>
          <p:cNvPr id="40965" name="图片 8" descr="201406top500b.png"/>
          <p:cNvPicPr>
            <a:picLocks noChangeAspect="1"/>
          </p:cNvPicPr>
          <p:nvPr/>
        </p:nvPicPr>
        <p:blipFill>
          <a:blip r:embed="rId2" cstate="print"/>
          <a:srcRect/>
          <a:stretch>
            <a:fillRect/>
          </a:stretch>
        </p:blipFill>
        <p:spPr bwMode="auto">
          <a:xfrm>
            <a:off x="684213" y="776288"/>
            <a:ext cx="6200775" cy="3287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85750"/>
            <a:ext cx="8278813" cy="1143000"/>
          </a:xfrm>
        </p:spPr>
        <p:txBody>
          <a:bodyPr/>
          <a:lstStyle/>
          <a:p>
            <a:pPr eaLnBrk="1" hangingPunct="1">
              <a:defRPr/>
            </a:pPr>
            <a:r>
              <a:rPr lang="zh-CN" altLang="en-US" sz="2800" b="1" dirty="0" smtClean="0"/>
              <a:t>日本 </a:t>
            </a:r>
            <a:r>
              <a:rPr lang="en-US" altLang="zh-CN" sz="2800" dirty="0" smtClean="0"/>
              <a:t>K Computer</a:t>
            </a:r>
            <a:r>
              <a:rPr lang="zh-CN" altLang="en-US" sz="2800" b="1" dirty="0" smtClean="0"/>
              <a:t>：全球超级电脑排名第</a:t>
            </a:r>
            <a:r>
              <a:rPr lang="en-US" sz="2800" b="1" dirty="0" smtClean="0"/>
              <a:t>4</a:t>
            </a:r>
            <a:r>
              <a:rPr lang="zh-CN" altLang="en-US" sz="2800" b="1" dirty="0" smtClean="0"/>
              <a:t>（</a:t>
            </a:r>
            <a:r>
              <a:rPr lang="en-US" altLang="zh-CN" sz="2800" b="1" dirty="0" smtClean="0"/>
              <a:t>2014</a:t>
            </a:r>
            <a:r>
              <a:rPr lang="zh-CN" altLang="en-US" sz="2800" b="1" dirty="0" smtClean="0"/>
              <a:t>年）</a:t>
            </a:r>
            <a:endParaRPr lang="zh-CN" altLang="en-US" sz="2800" dirty="0" smtClean="0"/>
          </a:p>
        </p:txBody>
      </p:sp>
      <p:sp>
        <p:nvSpPr>
          <p:cNvPr id="41987" name="内容占位符 2"/>
          <p:cNvSpPr>
            <a:spLocks noGrp="1"/>
          </p:cNvSpPr>
          <p:nvPr>
            <p:ph sz="half" idx="1"/>
          </p:nvPr>
        </p:nvSpPr>
        <p:spPr>
          <a:xfrm>
            <a:off x="-107950" y="3951288"/>
            <a:ext cx="9144000" cy="2646362"/>
          </a:xfrm>
        </p:spPr>
        <p:txBody>
          <a:bodyPr/>
          <a:lstStyle/>
          <a:p>
            <a:pPr eaLnBrk="1" hangingPunct="1">
              <a:lnSpc>
                <a:spcPct val="120000"/>
              </a:lnSpc>
            </a:pPr>
            <a:r>
              <a:rPr lang="zh-CN" altLang="en-US" sz="2400" b="1" smtClean="0"/>
              <a:t>简介：由日本政府出资、富士通制造的巨型计算机“</a:t>
            </a:r>
            <a:r>
              <a:rPr lang="en-US" altLang="zh-CN" sz="2400" b="1" smtClean="0"/>
              <a:t>K Computer”</a:t>
            </a:r>
            <a:r>
              <a:rPr lang="zh-CN" altLang="en-US" sz="2400" b="1" smtClean="0"/>
              <a:t>目前落户于日本理化研究所。超级计算机</a:t>
            </a:r>
            <a:r>
              <a:rPr lang="en-US" altLang="zh-CN" sz="2400" b="1" smtClean="0"/>
              <a:t>K</a:t>
            </a:r>
            <a:r>
              <a:rPr lang="zh-CN" altLang="en-US" sz="2400" b="1" smtClean="0"/>
              <a:t>的运行速度为每秒</a:t>
            </a:r>
            <a:r>
              <a:rPr lang="en-US" altLang="zh-CN" sz="2400" b="1" smtClean="0"/>
              <a:t>8.16</a:t>
            </a:r>
            <a:r>
              <a:rPr lang="zh-CN" altLang="en-US" sz="2400" b="1" smtClean="0"/>
              <a:t>千万亿次浮点计算</a:t>
            </a:r>
            <a:r>
              <a:rPr lang="en-US" altLang="zh-CN" sz="2400" b="1" smtClean="0"/>
              <a:t>(Petaflops)</a:t>
            </a:r>
            <a:r>
              <a:rPr lang="zh-CN" altLang="en-US" sz="2400" b="1" smtClean="0"/>
              <a:t>，由</a:t>
            </a:r>
            <a:r>
              <a:rPr lang="en-US" altLang="zh-CN" sz="2400" b="1" smtClean="0"/>
              <a:t>68544</a:t>
            </a:r>
            <a:r>
              <a:rPr lang="zh-CN" altLang="en-US" sz="2400" b="1" smtClean="0"/>
              <a:t>个</a:t>
            </a:r>
            <a:r>
              <a:rPr lang="en-US" altLang="zh-CN" sz="2400" b="1" smtClean="0"/>
              <a:t>SPARC64 VIIIfx</a:t>
            </a:r>
            <a:r>
              <a:rPr lang="zh-CN" altLang="en-US" sz="2400" b="1" smtClean="0"/>
              <a:t>处理器组成，每个处理器均内置</a:t>
            </a:r>
            <a:r>
              <a:rPr lang="en-US" altLang="zh-CN" sz="2400" b="1" smtClean="0"/>
              <a:t>8</a:t>
            </a:r>
            <a:r>
              <a:rPr lang="zh-CN" altLang="en-US" sz="2400" b="1" smtClean="0"/>
              <a:t>个内核，总内核数量为</a:t>
            </a:r>
            <a:r>
              <a:rPr lang="en-US" altLang="zh-CN" sz="2400" b="1" smtClean="0"/>
              <a:t>548352</a:t>
            </a:r>
            <a:r>
              <a:rPr lang="zh-CN" altLang="en-US" sz="2400" b="1" smtClean="0"/>
              <a:t>个。</a:t>
            </a:r>
          </a:p>
        </p:txBody>
      </p:sp>
      <p:pic>
        <p:nvPicPr>
          <p:cNvPr id="41988" name="图片 6" descr="52144638.jpg"/>
          <p:cNvPicPr>
            <a:picLocks noChangeAspect="1"/>
          </p:cNvPicPr>
          <p:nvPr/>
        </p:nvPicPr>
        <p:blipFill>
          <a:blip r:embed="rId2" cstate="print"/>
          <a:srcRect/>
          <a:stretch>
            <a:fillRect/>
          </a:stretch>
        </p:blipFill>
        <p:spPr bwMode="auto">
          <a:xfrm>
            <a:off x="611188" y="1268413"/>
            <a:ext cx="7912100" cy="2405062"/>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pPr>
              <a:defRPr/>
            </a:pPr>
            <a:fld id="{4B16EAC8-66CF-470E-80C2-AFFBF531FB06}" type="slidenum">
              <a:rPr lang="zh-CN" altLang="en-US"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09600" y="-17463"/>
            <a:ext cx="7772400" cy="1143001"/>
          </a:xfrm>
        </p:spPr>
        <p:txBody>
          <a:bodyPr/>
          <a:lstStyle/>
          <a:p>
            <a:pPr eaLnBrk="1" hangingPunct="1">
              <a:defRPr/>
            </a:pPr>
            <a:r>
              <a:rPr lang="zh-CN" altLang="en-US" b="1" dirty="0" smtClean="0"/>
              <a:t>2.1 计算机的发展史</a:t>
            </a:r>
          </a:p>
        </p:txBody>
      </p:sp>
      <p:sp>
        <p:nvSpPr>
          <p:cNvPr id="133123" name="Text Box 3"/>
          <p:cNvSpPr txBox="1">
            <a:spLocks noChangeArrowheads="1"/>
          </p:cNvSpPr>
          <p:nvPr/>
        </p:nvSpPr>
        <p:spPr bwMode="auto">
          <a:xfrm>
            <a:off x="381000" y="1120775"/>
            <a:ext cx="4672013" cy="579438"/>
          </a:xfrm>
          <a:prstGeom prst="rect">
            <a:avLst/>
          </a:prstGeom>
          <a:noFill/>
          <a:ln w="9525">
            <a:noFill/>
            <a:miter lim="800000"/>
            <a:headEnd/>
            <a:tailEnd/>
          </a:ln>
        </p:spPr>
        <p:txBody>
          <a:bodyPr wrap="none">
            <a:spAutoFit/>
          </a:bodyPr>
          <a:lstStyle/>
          <a:p>
            <a:pPr>
              <a:spcBef>
                <a:spcPct val="0"/>
              </a:spcBef>
            </a:pPr>
            <a:r>
              <a:rPr lang="zh-CN" altLang="en-US" sz="3200">
                <a:latin typeface="Times New Roman" pitchFamily="18" charset="0"/>
              </a:rPr>
              <a:t>一、计算机的产生和发展</a:t>
            </a:r>
          </a:p>
        </p:txBody>
      </p:sp>
      <p:sp>
        <p:nvSpPr>
          <p:cNvPr id="133124" name="Text Box 4"/>
          <p:cNvSpPr txBox="1">
            <a:spLocks noChangeArrowheads="1"/>
          </p:cNvSpPr>
          <p:nvPr/>
        </p:nvSpPr>
        <p:spPr bwMode="auto">
          <a:xfrm>
            <a:off x="504825" y="1844675"/>
            <a:ext cx="8170863" cy="3324225"/>
          </a:xfrm>
          <a:prstGeom prst="rect">
            <a:avLst/>
          </a:prstGeom>
          <a:noFill/>
          <a:ln w="9525">
            <a:noFill/>
            <a:miter lim="800000"/>
            <a:headEnd/>
            <a:tailEnd/>
          </a:ln>
        </p:spPr>
        <p:txBody>
          <a:bodyPr>
            <a:spAutoFit/>
          </a:bodyPr>
          <a:lstStyle/>
          <a:p>
            <a:pPr>
              <a:lnSpc>
                <a:spcPct val="150000"/>
              </a:lnSpc>
              <a:spcBef>
                <a:spcPct val="0"/>
              </a:spcBef>
            </a:pPr>
            <a:r>
              <a:rPr lang="en-US" altLang="zh-CN" sz="2800">
                <a:latin typeface="Times New Roman" pitchFamily="18" charset="0"/>
              </a:rPr>
              <a:t>1943</a:t>
            </a:r>
            <a:r>
              <a:rPr lang="zh-CN" altLang="en-US" sz="2800">
                <a:latin typeface="Times New Roman" pitchFamily="18" charset="0"/>
              </a:rPr>
              <a:t>年开始研制，1946年交付使用  </a:t>
            </a:r>
            <a:endParaRPr lang="en-US" altLang="zh-CN" sz="2800">
              <a:latin typeface="Times New Roman" pitchFamily="18" charset="0"/>
            </a:endParaRPr>
          </a:p>
          <a:p>
            <a:pPr>
              <a:lnSpc>
                <a:spcPct val="150000"/>
              </a:lnSpc>
              <a:spcBef>
                <a:spcPct val="0"/>
              </a:spcBef>
            </a:pPr>
            <a:r>
              <a:rPr lang="zh-CN" altLang="en-US" sz="2800">
                <a:latin typeface="Times New Roman" pitchFamily="18" charset="0"/>
              </a:rPr>
              <a:t>美国军方    战争需要  </a:t>
            </a:r>
            <a:endParaRPr lang="en-US" altLang="zh-CN" sz="2800">
              <a:latin typeface="Times New Roman" pitchFamily="18" charset="0"/>
            </a:endParaRPr>
          </a:p>
          <a:p>
            <a:pPr>
              <a:lnSpc>
                <a:spcPct val="150000"/>
              </a:lnSpc>
              <a:spcBef>
                <a:spcPct val="0"/>
              </a:spcBef>
            </a:pPr>
            <a:r>
              <a:rPr lang="en-US" altLang="zh-CN" sz="2800">
                <a:latin typeface="Times New Roman" pitchFamily="18" charset="0"/>
              </a:rPr>
              <a:t>ENIAC </a:t>
            </a:r>
            <a:r>
              <a:rPr lang="en-US" altLang="zh-CN" sz="2400">
                <a:latin typeface="Times New Roman" pitchFamily="18" charset="0"/>
              </a:rPr>
              <a:t>( Electronic Numerical Integrator and Computer</a:t>
            </a:r>
            <a:r>
              <a:rPr lang="en-US" altLang="zh-CN" sz="2800">
                <a:latin typeface="Times New Roman" pitchFamily="18" charset="0"/>
              </a:rPr>
              <a:t>) </a:t>
            </a:r>
          </a:p>
          <a:p>
            <a:pPr>
              <a:lnSpc>
                <a:spcPct val="150000"/>
              </a:lnSpc>
              <a:spcBef>
                <a:spcPct val="0"/>
              </a:spcBef>
            </a:pPr>
            <a:r>
              <a:rPr lang="en-US" altLang="zh-CN" sz="2800">
                <a:latin typeface="Times New Roman" pitchFamily="18" charset="0"/>
              </a:rPr>
              <a:t>              </a:t>
            </a:r>
            <a:r>
              <a:rPr lang="zh-CN" altLang="en-US" sz="2800">
                <a:latin typeface="Times New Roman" pitchFamily="18" charset="0"/>
              </a:rPr>
              <a:t>（电子数字积分机和计算机）</a:t>
            </a:r>
            <a:endParaRPr lang="en-US" altLang="zh-CN" sz="2800">
              <a:latin typeface="Times New Roman" pitchFamily="18" charset="0"/>
            </a:endParaRPr>
          </a:p>
          <a:p>
            <a:pPr>
              <a:lnSpc>
                <a:spcPct val="150000"/>
              </a:lnSpc>
              <a:spcBef>
                <a:spcPct val="0"/>
              </a:spcBef>
            </a:pPr>
            <a:r>
              <a:rPr lang="zh-CN" altLang="en-US" sz="2800">
                <a:latin typeface="Times New Roman" pitchFamily="18" charset="0"/>
              </a:rPr>
              <a:t>首要任务是完成一系列测量氢弹可靠性的复杂运算</a:t>
            </a:r>
            <a:endParaRPr lang="en-US" altLang="zh-CN" sz="2800">
              <a:latin typeface="Times New Roman" pitchFamily="18" charset="0"/>
            </a:endParaRPr>
          </a:p>
        </p:txBody>
      </p:sp>
      <p:sp>
        <p:nvSpPr>
          <p:cNvPr id="133125" name="Text Box 5"/>
          <p:cNvSpPr txBox="1">
            <a:spLocks noChangeArrowheads="1"/>
          </p:cNvSpPr>
          <p:nvPr/>
        </p:nvSpPr>
        <p:spPr bwMode="auto">
          <a:xfrm>
            <a:off x="539750" y="5229225"/>
            <a:ext cx="2576513" cy="519113"/>
          </a:xfrm>
          <a:prstGeom prst="rect">
            <a:avLst/>
          </a:prstGeom>
          <a:noFill/>
          <a:ln w="9525">
            <a:noFill/>
            <a:miter lim="800000"/>
            <a:headEnd/>
            <a:tailEnd/>
          </a:ln>
        </p:spPr>
        <p:txBody>
          <a:bodyPr>
            <a:spAutoFit/>
          </a:bodyPr>
          <a:lstStyle/>
          <a:p>
            <a:pPr>
              <a:spcBef>
                <a:spcPct val="0"/>
              </a:spcBef>
            </a:pPr>
            <a:r>
              <a:rPr lang="zh-CN" altLang="en-US" sz="2800">
                <a:latin typeface="Times New Roman" pitchFamily="18" charset="0"/>
              </a:rPr>
              <a:t>1955年退役</a:t>
            </a:r>
          </a:p>
        </p:txBody>
      </p:sp>
      <p:sp>
        <p:nvSpPr>
          <p:cNvPr id="4102" name="AutoShape 23">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23" name="灯片编号占位符 22"/>
          <p:cNvSpPr>
            <a:spLocks noGrp="1"/>
          </p:cNvSpPr>
          <p:nvPr>
            <p:ph type="sldNum" sz="quarter" idx="12"/>
          </p:nvPr>
        </p:nvSpPr>
        <p:spPr/>
        <p:txBody>
          <a:bodyPr/>
          <a:lstStyle/>
          <a:p>
            <a:pPr>
              <a:defRPr/>
            </a:pPr>
            <a:fld id="{E1DFDFBE-CB8A-4D8F-A103-7C28E699579A}" type="slidenum">
              <a:rPr lang="zh-CN" altLang="en-US" smtClean="0"/>
              <a:pPr>
                <a:defRPr/>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blinds(horizontal)">
                                      <p:cBhvr>
                                        <p:cTn id="7" dur="500"/>
                                        <p:tgtEl>
                                          <p:spTgt spid="133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24"/>
                                        </p:tgtEl>
                                        <p:attrNameLst>
                                          <p:attrName>style.visibility</p:attrName>
                                        </p:attrNameLst>
                                      </p:cBhvr>
                                      <p:to>
                                        <p:strVal val="visible"/>
                                      </p:to>
                                    </p:set>
                                    <p:animEffect transition="in" filter="blinds(horizontal)">
                                      <p:cBhvr>
                                        <p:cTn id="12" dur="500"/>
                                        <p:tgtEl>
                                          <p:spTgt spid="133124"/>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33125"/>
                                        </p:tgtEl>
                                        <p:attrNameLst>
                                          <p:attrName>style.visibility</p:attrName>
                                        </p:attrNameLst>
                                      </p:cBhvr>
                                      <p:to>
                                        <p:strVal val="visible"/>
                                      </p:to>
                                    </p:set>
                                    <p:anim calcmode="lin" valueType="num">
                                      <p:cBhvr additive="base">
                                        <p:cTn id="16" dur="500" fill="hold"/>
                                        <p:tgtEl>
                                          <p:spTgt spid="133125"/>
                                        </p:tgtEl>
                                        <p:attrNameLst>
                                          <p:attrName>ppt_x</p:attrName>
                                        </p:attrNameLst>
                                      </p:cBhvr>
                                      <p:tavLst>
                                        <p:tav tm="0">
                                          <p:val>
                                            <p:strVal val="1+#ppt_w/2"/>
                                          </p:val>
                                        </p:tav>
                                        <p:tav tm="100000">
                                          <p:val>
                                            <p:strVal val="#ppt_x"/>
                                          </p:val>
                                        </p:tav>
                                      </p:tavLst>
                                    </p:anim>
                                    <p:anim calcmode="lin" valueType="num">
                                      <p:cBhvr additive="base">
                                        <p:cTn id="17" dur="500" fill="hold"/>
                                        <p:tgtEl>
                                          <p:spTgt spid="133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P spid="133124" grpId="0" autoUpdateAnimBg="0"/>
      <p:bldP spid="13312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513" y="44450"/>
            <a:ext cx="8059737" cy="1143000"/>
          </a:xfrm>
        </p:spPr>
        <p:txBody>
          <a:bodyPr/>
          <a:lstStyle/>
          <a:p>
            <a:pPr eaLnBrk="1" hangingPunct="1">
              <a:defRPr/>
            </a:pPr>
            <a:r>
              <a:rPr lang="zh-CN" altLang="en-US" sz="3200" b="1" dirty="0" smtClean="0"/>
              <a:t>美国</a:t>
            </a:r>
            <a:r>
              <a:rPr lang="en-US" altLang="zh-CN" sz="3200" b="1" dirty="0" smtClean="0"/>
              <a:t>Mira</a:t>
            </a:r>
            <a:r>
              <a:rPr lang="zh-CN" altLang="en-US" sz="3200" b="1" dirty="0" smtClean="0"/>
              <a:t>：全球超级电脑排名第</a:t>
            </a:r>
            <a:r>
              <a:rPr lang="en-US" sz="3200" b="1" dirty="0" smtClean="0"/>
              <a:t>5</a:t>
            </a:r>
            <a:r>
              <a:rPr lang="zh-CN" altLang="en-US" sz="3200" b="1" dirty="0" smtClean="0"/>
              <a:t>（</a:t>
            </a:r>
            <a:r>
              <a:rPr lang="en-US" altLang="zh-CN" sz="3200" b="1" dirty="0" smtClean="0"/>
              <a:t>2014</a:t>
            </a:r>
            <a:r>
              <a:rPr lang="zh-CN" altLang="en-US" sz="3200" b="1" dirty="0" smtClean="0"/>
              <a:t>年）</a:t>
            </a:r>
            <a:endParaRPr lang="zh-CN" altLang="en-US" sz="3200" dirty="0" smtClean="0"/>
          </a:p>
        </p:txBody>
      </p:sp>
      <p:sp>
        <p:nvSpPr>
          <p:cNvPr id="43011" name="内容占位符 2"/>
          <p:cNvSpPr>
            <a:spLocks noGrp="1"/>
          </p:cNvSpPr>
          <p:nvPr>
            <p:ph sz="half" idx="1"/>
          </p:nvPr>
        </p:nvSpPr>
        <p:spPr>
          <a:xfrm>
            <a:off x="0" y="5102225"/>
            <a:ext cx="9144000" cy="1855788"/>
          </a:xfrm>
        </p:spPr>
        <p:txBody>
          <a:bodyPr/>
          <a:lstStyle/>
          <a:p>
            <a:pPr eaLnBrk="1" hangingPunct="1">
              <a:lnSpc>
                <a:spcPct val="120000"/>
              </a:lnSpc>
            </a:pPr>
            <a:r>
              <a:rPr lang="zh-CN" altLang="en-US" sz="2400" b="1" smtClean="0"/>
              <a:t>简介：</a:t>
            </a:r>
            <a:r>
              <a:rPr lang="en-US" altLang="zh-CN" sz="2400" b="1" smtClean="0"/>
              <a:t>Mira</a:t>
            </a:r>
            <a:r>
              <a:rPr lang="zh-CN" altLang="en-US" sz="2400" b="1" smtClean="0"/>
              <a:t>（米拉）超级计算机和</a:t>
            </a:r>
            <a:r>
              <a:rPr lang="en-US" altLang="zh-CN" sz="2400" b="1" smtClean="0"/>
              <a:t>Titan</a:t>
            </a:r>
            <a:r>
              <a:rPr lang="zh-CN" altLang="en-US" sz="2400" b="1" smtClean="0"/>
              <a:t>（泰坦）超级计算机有着相同的血统。它采用</a:t>
            </a:r>
            <a:r>
              <a:rPr lang="en-US" altLang="zh-CN" sz="2400" b="1" smtClean="0"/>
              <a:t>IBM</a:t>
            </a:r>
            <a:r>
              <a:rPr lang="zh-CN" altLang="en-US" sz="2400" b="1" smtClean="0"/>
              <a:t>第三代“蓝色基因</a:t>
            </a:r>
            <a:r>
              <a:rPr lang="en-US" altLang="zh-CN" sz="2400" b="1" smtClean="0"/>
              <a:t>/Q”</a:t>
            </a:r>
            <a:r>
              <a:rPr lang="zh-CN" altLang="en-US" sz="2400" b="1" smtClean="0"/>
              <a:t>构建，由美国阿贡国家实验室和劳伦斯</a:t>
            </a:r>
            <a:r>
              <a:rPr lang="en-US" altLang="zh-CN" sz="2400" b="1" smtClean="0"/>
              <a:t>·</a:t>
            </a:r>
            <a:r>
              <a:rPr lang="zh-CN" altLang="en-US" sz="2400" b="1" smtClean="0"/>
              <a:t>利弗莫尔国家实验室共同设计而成。</a:t>
            </a:r>
          </a:p>
        </p:txBody>
      </p:sp>
      <p:sp>
        <p:nvSpPr>
          <p:cNvPr id="5" name="灯片编号占位符 4"/>
          <p:cNvSpPr>
            <a:spLocks noGrp="1"/>
          </p:cNvSpPr>
          <p:nvPr>
            <p:ph type="sldNum" sz="quarter" idx="12"/>
          </p:nvPr>
        </p:nvSpPr>
        <p:spPr/>
        <p:txBody>
          <a:bodyPr/>
          <a:lstStyle/>
          <a:p>
            <a:pPr>
              <a:defRPr/>
            </a:pPr>
            <a:fld id="{48C57D15-011F-4DED-A1A9-0BD7C0F9164B}" type="slidenum">
              <a:rPr lang="zh-CN" altLang="en-US" smtClean="0"/>
              <a:pPr>
                <a:defRPr/>
              </a:pPr>
              <a:t>20</a:t>
            </a:fld>
            <a:endParaRPr lang="en-US" altLang="zh-CN"/>
          </a:p>
        </p:txBody>
      </p:sp>
      <p:pic>
        <p:nvPicPr>
          <p:cNvPr id="43013" name="图片 6" descr="5882b2b7d0a20cf411879b4f77094b36acaf990e.jpg"/>
          <p:cNvPicPr>
            <a:picLocks noChangeAspect="1"/>
          </p:cNvPicPr>
          <p:nvPr/>
        </p:nvPicPr>
        <p:blipFill>
          <a:blip r:embed="rId2" cstate="print"/>
          <a:srcRect/>
          <a:stretch>
            <a:fillRect/>
          </a:stretch>
        </p:blipFill>
        <p:spPr bwMode="auto">
          <a:xfrm>
            <a:off x="1331913" y="1052513"/>
            <a:ext cx="5688012"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463" y="214313"/>
            <a:ext cx="9469438" cy="1143000"/>
          </a:xfrm>
        </p:spPr>
        <p:txBody>
          <a:bodyPr/>
          <a:lstStyle/>
          <a:p>
            <a:pPr eaLnBrk="1" hangingPunct="1">
              <a:defRPr/>
            </a:pPr>
            <a:r>
              <a:rPr lang="en-US" sz="3200" b="1" dirty="0" smtClean="0"/>
              <a:t>Falcon Northwest</a:t>
            </a:r>
            <a:r>
              <a:rPr lang="zh-CN" altLang="en-US" sz="3200" b="1" dirty="0" smtClean="0"/>
              <a:t>：世界最好的台式电脑</a:t>
            </a:r>
            <a:r>
              <a:rPr lang="en-US" altLang="zh-CN" sz="3200" b="1" dirty="0" smtClean="0"/>
              <a:t/>
            </a:r>
            <a:br>
              <a:rPr lang="en-US" altLang="zh-CN" sz="3200" b="1" dirty="0" smtClean="0"/>
            </a:br>
            <a:r>
              <a:rPr lang="en-US" altLang="zh-CN" sz="3200" b="1" dirty="0" smtClean="0"/>
              <a:t>(</a:t>
            </a:r>
            <a:r>
              <a:rPr lang="zh-CN" altLang="en-US" sz="3200" b="1" dirty="0" smtClean="0"/>
              <a:t>建成日期   </a:t>
            </a:r>
            <a:r>
              <a:rPr lang="en-US" altLang="zh-CN" sz="3200" b="1" dirty="0" smtClean="0"/>
              <a:t>2011</a:t>
            </a:r>
            <a:r>
              <a:rPr lang="zh-CN" altLang="en-US" sz="3200" b="1" dirty="0" smtClean="0"/>
              <a:t>年</a:t>
            </a:r>
            <a:r>
              <a:rPr lang="en-US" altLang="zh-CN" sz="3200" b="1" dirty="0" smtClean="0"/>
              <a:t>)</a:t>
            </a:r>
            <a:endParaRPr lang="zh-CN" altLang="en-US" sz="3200" dirty="0" smtClean="0"/>
          </a:p>
        </p:txBody>
      </p:sp>
      <p:sp>
        <p:nvSpPr>
          <p:cNvPr id="44035" name="内容占位符 2"/>
          <p:cNvSpPr>
            <a:spLocks noGrp="1"/>
          </p:cNvSpPr>
          <p:nvPr>
            <p:ph sz="half" idx="1"/>
          </p:nvPr>
        </p:nvSpPr>
        <p:spPr>
          <a:xfrm>
            <a:off x="107950" y="1381125"/>
            <a:ext cx="2714625" cy="5072063"/>
          </a:xfrm>
        </p:spPr>
        <p:txBody>
          <a:bodyPr/>
          <a:lstStyle/>
          <a:p>
            <a:pPr eaLnBrk="1" hangingPunct="1"/>
            <a:r>
              <a:rPr lang="zh-CN" altLang="en-US" sz="2400" b="1" smtClean="0"/>
              <a:t>简介：价格高达</a:t>
            </a:r>
            <a:r>
              <a:rPr lang="en-US" altLang="zh-CN" sz="2400" b="1" smtClean="0"/>
              <a:t>18667</a:t>
            </a:r>
            <a:r>
              <a:rPr lang="zh-CN" altLang="en-US" sz="2400" b="1" smtClean="0"/>
              <a:t>美元。完全定制的</a:t>
            </a:r>
            <a:r>
              <a:rPr lang="en-US" altLang="zh-CN" sz="2400" b="1" smtClean="0"/>
              <a:t>Falcon Mach V</a:t>
            </a:r>
            <a:r>
              <a:rPr lang="zh-CN" altLang="en-US" sz="2400" b="1" smtClean="0"/>
              <a:t>台式电脑，有多个视频卡、</a:t>
            </a:r>
            <a:r>
              <a:rPr lang="en-US" altLang="zh-CN" sz="2400" b="1" smtClean="0"/>
              <a:t>24G</a:t>
            </a:r>
            <a:r>
              <a:rPr lang="zh-CN" altLang="en-US" sz="2400" b="1" smtClean="0"/>
              <a:t>硬盘和顶级处理器及显卡，可连接</a:t>
            </a:r>
            <a:r>
              <a:rPr lang="en-US" altLang="zh-CN" sz="2400" b="1" smtClean="0"/>
              <a:t>6</a:t>
            </a:r>
            <a:r>
              <a:rPr lang="zh-CN" altLang="en-US" sz="2400" b="1" smtClean="0"/>
              <a:t>台显示器。其也是最快的游戏电脑，可以每秒</a:t>
            </a:r>
            <a:r>
              <a:rPr lang="en-US" altLang="zh-CN" sz="2400" b="1" smtClean="0"/>
              <a:t>60</a:t>
            </a:r>
            <a:r>
              <a:rPr lang="zh-CN" altLang="en-US" sz="2400" b="1" smtClean="0"/>
              <a:t>帧速度播放高清视频。</a:t>
            </a:r>
          </a:p>
          <a:p>
            <a:pPr eaLnBrk="1" hangingPunct="1"/>
            <a:endParaRPr lang="zh-CN" altLang="en-US" b="1" smtClean="0"/>
          </a:p>
        </p:txBody>
      </p:sp>
      <p:pic>
        <p:nvPicPr>
          <p:cNvPr id="44036" name="内容占位符 4" descr="美博客评全球15大最智能计算机 中国天河居首"/>
          <p:cNvPicPr>
            <a:picLocks noGrp="1"/>
          </p:cNvPicPr>
          <p:nvPr>
            <p:ph sz="half" idx="2"/>
          </p:nvPr>
        </p:nvPicPr>
        <p:blipFill>
          <a:blip r:embed="rId2" cstate="print"/>
          <a:srcRect/>
          <a:stretch>
            <a:fillRect/>
          </a:stretch>
        </p:blipFill>
        <p:spPr>
          <a:xfrm>
            <a:off x="3257550" y="1285875"/>
            <a:ext cx="5386388" cy="4857750"/>
          </a:xfrm>
        </p:spPr>
      </p:pic>
      <p:sp>
        <p:nvSpPr>
          <p:cNvPr id="5" name="灯片编号占位符 4"/>
          <p:cNvSpPr>
            <a:spLocks noGrp="1"/>
          </p:cNvSpPr>
          <p:nvPr>
            <p:ph type="sldNum" sz="quarter" idx="12"/>
          </p:nvPr>
        </p:nvSpPr>
        <p:spPr/>
        <p:txBody>
          <a:bodyPr/>
          <a:lstStyle/>
          <a:p>
            <a:pPr>
              <a:defRPr/>
            </a:pPr>
            <a:fld id="{E9318A4B-4715-4FC4-A603-996EBC065946}" type="slidenum">
              <a:rPr lang="zh-CN" altLang="en-US"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3" y="285750"/>
            <a:ext cx="9180513" cy="1143000"/>
          </a:xfrm>
        </p:spPr>
        <p:txBody>
          <a:bodyPr/>
          <a:lstStyle/>
          <a:p>
            <a:pPr eaLnBrk="1" hangingPunct="1">
              <a:defRPr/>
            </a:pPr>
            <a:r>
              <a:rPr lang="en-US" sz="3200" b="1" dirty="0" smtClean="0"/>
              <a:t>IBM</a:t>
            </a:r>
            <a:r>
              <a:rPr lang="zh-CN" altLang="en-US" sz="3200" b="1" dirty="0" smtClean="0"/>
              <a:t>深蓝：曾经玩国际象棋最快的电脑</a:t>
            </a:r>
            <a:r>
              <a:rPr lang="en-US" altLang="zh-CN" sz="3200" b="1" dirty="0" smtClean="0"/>
              <a:t/>
            </a:r>
            <a:br>
              <a:rPr lang="en-US" altLang="zh-CN" sz="3200" b="1" dirty="0" smtClean="0"/>
            </a:br>
            <a:r>
              <a:rPr lang="en-US" altLang="zh-CN" sz="3200" b="1" dirty="0" smtClean="0"/>
              <a:t>(</a:t>
            </a:r>
            <a:r>
              <a:rPr lang="zh-CN" altLang="en-US" sz="3200" b="1" dirty="0" smtClean="0"/>
              <a:t>建成日期   </a:t>
            </a:r>
            <a:r>
              <a:rPr lang="en-US" altLang="zh-CN" sz="3200" b="1" dirty="0" smtClean="0"/>
              <a:t>1997</a:t>
            </a:r>
            <a:r>
              <a:rPr lang="zh-CN" altLang="en-US" sz="3200" b="1" dirty="0" smtClean="0"/>
              <a:t>年</a:t>
            </a:r>
            <a:r>
              <a:rPr lang="en-US" altLang="zh-CN" sz="3200" b="1" dirty="0" smtClean="0"/>
              <a:t>)</a:t>
            </a:r>
            <a:endParaRPr lang="zh-CN" altLang="en-US" sz="3200" dirty="0" smtClean="0"/>
          </a:p>
        </p:txBody>
      </p:sp>
      <p:sp>
        <p:nvSpPr>
          <p:cNvPr id="45059" name="内容占位符 2"/>
          <p:cNvSpPr>
            <a:spLocks noGrp="1"/>
          </p:cNvSpPr>
          <p:nvPr>
            <p:ph sz="half" idx="1"/>
          </p:nvPr>
        </p:nvSpPr>
        <p:spPr>
          <a:xfrm>
            <a:off x="357188" y="1285875"/>
            <a:ext cx="3643312" cy="5214938"/>
          </a:xfrm>
        </p:spPr>
        <p:txBody>
          <a:bodyPr/>
          <a:lstStyle/>
          <a:p>
            <a:pPr eaLnBrk="1" hangingPunct="1"/>
            <a:r>
              <a:rPr lang="zh-CN" altLang="en-US" sz="2400" smtClean="0"/>
              <a:t>简介：曾在</a:t>
            </a:r>
            <a:r>
              <a:rPr lang="en-US" altLang="zh-CN" sz="2400" smtClean="0"/>
              <a:t>1997</a:t>
            </a:r>
            <a:r>
              <a:rPr lang="zh-CN" altLang="en-US" sz="2400" smtClean="0"/>
              <a:t>年打败过国际象棋大师加里</a:t>
            </a:r>
            <a:r>
              <a:rPr lang="en-US" altLang="zh-CN" sz="2400" smtClean="0"/>
              <a:t>·</a:t>
            </a:r>
            <a:r>
              <a:rPr lang="zh-CN" altLang="en-US" sz="2400" smtClean="0"/>
              <a:t>卡斯帕罗夫（</a:t>
            </a:r>
            <a:r>
              <a:rPr lang="en-US" altLang="zh-CN" sz="2400" smtClean="0"/>
              <a:t>Garry Kasparov</a:t>
            </a:r>
            <a:r>
              <a:rPr lang="zh-CN" altLang="en-US" sz="2400" smtClean="0"/>
              <a:t>）。卡斯帕罗夫一直称在决定性的比赛中电脑有欺诈嫌疑，并要求重赛。但</a:t>
            </a:r>
            <a:r>
              <a:rPr lang="en-US" altLang="zh-CN" sz="2400" smtClean="0"/>
              <a:t>IBM</a:t>
            </a:r>
            <a:r>
              <a:rPr lang="zh-CN" altLang="en-US" sz="2400" smtClean="0"/>
              <a:t>拒绝，并将电脑封存以保留吹嘘的权利。</a:t>
            </a:r>
          </a:p>
          <a:p>
            <a:pPr eaLnBrk="1" hangingPunct="1"/>
            <a:r>
              <a:rPr lang="zh-CN" altLang="en-US" sz="2400" smtClean="0"/>
              <a:t>实际上深蓝的绝对速度只有每秒</a:t>
            </a:r>
            <a:r>
              <a:rPr lang="en-US" altLang="zh-CN" sz="2400" smtClean="0"/>
              <a:t>11.38</a:t>
            </a:r>
            <a:r>
              <a:rPr lang="zh-CN" altLang="en-US" sz="2400" smtClean="0"/>
              <a:t>亿次，但可将计算能力完全投入到象棋计算中，可算出后</a:t>
            </a:r>
            <a:r>
              <a:rPr lang="en-US" altLang="zh-CN" sz="2400" smtClean="0"/>
              <a:t>20</a:t>
            </a:r>
            <a:r>
              <a:rPr lang="zh-CN" altLang="en-US" sz="2400" smtClean="0"/>
              <a:t>步棋。</a:t>
            </a:r>
          </a:p>
        </p:txBody>
      </p:sp>
      <p:pic>
        <p:nvPicPr>
          <p:cNvPr id="45060" name="内容占位符 4" descr="美博客评全球15大最智能计算机 中国天河居首"/>
          <p:cNvPicPr>
            <a:picLocks noGrp="1"/>
          </p:cNvPicPr>
          <p:nvPr>
            <p:ph sz="half" idx="2"/>
          </p:nvPr>
        </p:nvPicPr>
        <p:blipFill>
          <a:blip r:embed="rId2" cstate="print"/>
          <a:srcRect/>
          <a:stretch>
            <a:fillRect/>
          </a:stretch>
        </p:blipFill>
        <p:spPr>
          <a:xfrm>
            <a:off x="4143375" y="1428750"/>
            <a:ext cx="4643438" cy="5000625"/>
          </a:xfrm>
        </p:spPr>
      </p:pic>
      <p:sp>
        <p:nvSpPr>
          <p:cNvPr id="5" name="灯片编号占位符 4"/>
          <p:cNvSpPr>
            <a:spLocks noGrp="1"/>
          </p:cNvSpPr>
          <p:nvPr>
            <p:ph type="sldNum" sz="quarter" idx="12"/>
          </p:nvPr>
        </p:nvSpPr>
        <p:spPr/>
        <p:txBody>
          <a:bodyPr/>
          <a:lstStyle/>
          <a:p>
            <a:pPr>
              <a:defRPr/>
            </a:pPr>
            <a:fld id="{57BEE652-B7F1-4DD9-ABEC-80806A4E59AD}" type="slidenum">
              <a:rPr lang="zh-CN" altLang="en-US"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3" y="142875"/>
            <a:ext cx="8643937" cy="1143000"/>
          </a:xfrm>
        </p:spPr>
        <p:txBody>
          <a:bodyPr/>
          <a:lstStyle/>
          <a:p>
            <a:pPr eaLnBrk="1" hangingPunct="1">
              <a:defRPr/>
            </a:pPr>
            <a:r>
              <a:rPr lang="en-US" sz="3200" b="1" dirty="0" smtClean="0"/>
              <a:t>Deep </a:t>
            </a:r>
            <a:r>
              <a:rPr lang="en-US" sz="3200" b="1" dirty="0" err="1" smtClean="0"/>
              <a:t>Rybka</a:t>
            </a:r>
            <a:r>
              <a:rPr lang="en-US" sz="3200" b="1" dirty="0" smtClean="0"/>
              <a:t> 3</a:t>
            </a:r>
            <a:r>
              <a:rPr lang="zh-CN" altLang="en-US" sz="3200" b="1" dirty="0" smtClean="0"/>
              <a:t>：世界上最好的玩国际象棋电脑</a:t>
            </a:r>
            <a:r>
              <a:rPr lang="en-US" altLang="zh-CN" sz="3200" b="1" dirty="0" smtClean="0"/>
              <a:t/>
            </a:r>
            <a:br>
              <a:rPr lang="en-US" altLang="zh-CN" sz="3200" b="1" dirty="0" smtClean="0"/>
            </a:br>
            <a:r>
              <a:rPr lang="zh-CN" altLang="en-US" sz="3200" b="1" dirty="0" smtClean="0"/>
              <a:t>（开发日期  </a:t>
            </a:r>
            <a:r>
              <a:rPr lang="en-US" altLang="zh-CN" sz="3200" b="1" dirty="0" smtClean="0"/>
              <a:t>2011</a:t>
            </a:r>
            <a:r>
              <a:rPr lang="zh-CN" altLang="en-US" sz="3200" b="1" dirty="0" smtClean="0"/>
              <a:t>年）</a:t>
            </a:r>
            <a:endParaRPr lang="zh-CN" altLang="en-US" sz="3200" dirty="0" smtClean="0"/>
          </a:p>
        </p:txBody>
      </p:sp>
      <p:sp>
        <p:nvSpPr>
          <p:cNvPr id="46083" name="内容占位符 2"/>
          <p:cNvSpPr>
            <a:spLocks noGrp="1"/>
          </p:cNvSpPr>
          <p:nvPr>
            <p:ph sz="half" idx="1"/>
          </p:nvPr>
        </p:nvSpPr>
        <p:spPr>
          <a:xfrm>
            <a:off x="285750" y="1214438"/>
            <a:ext cx="3286125" cy="5214937"/>
          </a:xfrm>
        </p:spPr>
        <p:txBody>
          <a:bodyPr/>
          <a:lstStyle/>
          <a:p>
            <a:pPr eaLnBrk="1" hangingPunct="1"/>
            <a:r>
              <a:rPr lang="zh-CN" altLang="en-US" smtClean="0"/>
              <a:t>简介：世界上最好的玩国际象棋电脑是一种软件，</a:t>
            </a:r>
            <a:r>
              <a:rPr lang="en-US" altLang="zh-CN" smtClean="0"/>
              <a:t>Deep Rybka 3</a:t>
            </a:r>
            <a:r>
              <a:rPr lang="zh-CN" altLang="en-US" smtClean="0"/>
              <a:t>是国际象棋大师</a:t>
            </a:r>
            <a:r>
              <a:rPr lang="en-US" altLang="zh-CN" smtClean="0"/>
              <a:t>Vasik Rajlich</a:t>
            </a:r>
            <a:r>
              <a:rPr lang="zh-CN" altLang="en-US" smtClean="0"/>
              <a:t>（瓦希克拉伊利赫）开发的顶级电脑象棋引擎，拿到了</a:t>
            </a:r>
            <a:r>
              <a:rPr lang="en-US" altLang="zh-CN" smtClean="0"/>
              <a:t>3227</a:t>
            </a:r>
            <a:r>
              <a:rPr lang="zh-CN" altLang="en-US" smtClean="0"/>
              <a:t>个</a:t>
            </a:r>
            <a:r>
              <a:rPr lang="en-US" altLang="zh-CN" smtClean="0"/>
              <a:t>ELO</a:t>
            </a:r>
            <a:r>
              <a:rPr lang="zh-CN" altLang="en-US" smtClean="0"/>
              <a:t>分数，而人类最高只有</a:t>
            </a:r>
            <a:r>
              <a:rPr lang="en-US" altLang="zh-CN" smtClean="0"/>
              <a:t>2814</a:t>
            </a:r>
            <a:r>
              <a:rPr lang="zh-CN" altLang="en-US" smtClean="0"/>
              <a:t>分。</a:t>
            </a:r>
          </a:p>
          <a:p>
            <a:pPr eaLnBrk="1" hangingPunct="1"/>
            <a:endParaRPr lang="zh-CN" altLang="en-US" smtClean="0"/>
          </a:p>
        </p:txBody>
      </p:sp>
      <p:pic>
        <p:nvPicPr>
          <p:cNvPr id="46084" name="内容占位符 4" descr="美博客评全球15大最智能计算机 中国天河居首"/>
          <p:cNvPicPr>
            <a:picLocks noGrp="1"/>
          </p:cNvPicPr>
          <p:nvPr>
            <p:ph sz="half" idx="2"/>
          </p:nvPr>
        </p:nvPicPr>
        <p:blipFill>
          <a:blip r:embed="rId2" cstate="print"/>
          <a:srcRect/>
          <a:stretch>
            <a:fillRect/>
          </a:stretch>
        </p:blipFill>
        <p:spPr>
          <a:xfrm>
            <a:off x="3643313" y="1214438"/>
            <a:ext cx="5072062" cy="5286375"/>
          </a:xfrm>
        </p:spPr>
      </p:pic>
      <p:sp>
        <p:nvSpPr>
          <p:cNvPr id="5" name="灯片编号占位符 4"/>
          <p:cNvSpPr>
            <a:spLocks noGrp="1"/>
          </p:cNvSpPr>
          <p:nvPr>
            <p:ph type="sldNum" sz="quarter" idx="12"/>
          </p:nvPr>
        </p:nvSpPr>
        <p:spPr/>
        <p:txBody>
          <a:bodyPr/>
          <a:lstStyle/>
          <a:p>
            <a:pPr>
              <a:defRPr/>
            </a:pPr>
            <a:fld id="{E317E376-1889-4857-BE2C-2030F6693E24}" type="slidenum">
              <a:rPr lang="zh-CN" altLang="en-US"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85750"/>
            <a:ext cx="7772400" cy="1143000"/>
          </a:xfrm>
        </p:spPr>
        <p:txBody>
          <a:bodyPr/>
          <a:lstStyle/>
          <a:p>
            <a:pPr eaLnBrk="1" hangingPunct="1">
              <a:defRPr/>
            </a:pPr>
            <a:r>
              <a:rPr lang="zh-CN" altLang="en-US" sz="2800" b="1" dirty="0" smtClean="0"/>
              <a:t>层云（</a:t>
            </a:r>
            <a:r>
              <a:rPr lang="en-US" sz="2800" b="1" dirty="0" smtClean="0"/>
              <a:t>Stratus</a:t>
            </a:r>
            <a:r>
              <a:rPr lang="zh-CN" altLang="en-US" sz="2800" b="1" dirty="0" smtClean="0"/>
              <a:t>）和卷云（</a:t>
            </a:r>
            <a:r>
              <a:rPr lang="en-US" sz="2800" b="1" dirty="0" smtClean="0"/>
              <a:t>Cirrus</a:t>
            </a:r>
            <a:r>
              <a:rPr lang="zh-CN" altLang="en-US" sz="2800" b="1" dirty="0" smtClean="0"/>
              <a:t>）：世界上最好的天气及气候预报超级电脑</a:t>
            </a:r>
            <a:r>
              <a:rPr lang="en-US" altLang="zh-CN" sz="2800" b="1" dirty="0" smtClean="0"/>
              <a:t/>
            </a:r>
            <a:br>
              <a:rPr lang="en-US" altLang="zh-CN" sz="2800" b="1" dirty="0" smtClean="0"/>
            </a:br>
            <a:r>
              <a:rPr lang="zh-CN" altLang="en-US" sz="2800" b="1" dirty="0" smtClean="0"/>
              <a:t>（建成日期   </a:t>
            </a:r>
            <a:r>
              <a:rPr lang="en-US" altLang="zh-CN" sz="2800" b="1" dirty="0" smtClean="0"/>
              <a:t>2009</a:t>
            </a:r>
            <a:r>
              <a:rPr lang="zh-CN" altLang="en-US" sz="2800" b="1" dirty="0" smtClean="0"/>
              <a:t>年）</a:t>
            </a:r>
            <a:endParaRPr lang="zh-CN" altLang="en-US" sz="2800" dirty="0" smtClean="0"/>
          </a:p>
        </p:txBody>
      </p:sp>
      <p:sp>
        <p:nvSpPr>
          <p:cNvPr id="47107" name="内容占位符 2"/>
          <p:cNvSpPr>
            <a:spLocks noGrp="1"/>
          </p:cNvSpPr>
          <p:nvPr>
            <p:ph sz="half" idx="1"/>
          </p:nvPr>
        </p:nvSpPr>
        <p:spPr>
          <a:xfrm>
            <a:off x="685800" y="1500188"/>
            <a:ext cx="3028950" cy="5000625"/>
          </a:xfrm>
        </p:spPr>
        <p:txBody>
          <a:bodyPr/>
          <a:lstStyle/>
          <a:p>
            <a:pPr eaLnBrk="1" hangingPunct="1"/>
            <a:r>
              <a:rPr lang="zh-CN" altLang="en-US" smtClean="0"/>
              <a:t>简介：美国国家气象局使用该电脑“提高预报准确率，用于延长极端天气，包括飓风、空气质量、森林火灾、洪水、暴风雪等的提前预报时间”。运行速度可达</a:t>
            </a:r>
            <a:r>
              <a:rPr lang="en-US" altLang="zh-CN" smtClean="0"/>
              <a:t>70</a:t>
            </a:r>
            <a:r>
              <a:rPr lang="zh-CN" altLang="en-US" smtClean="0"/>
              <a:t>万亿次。</a:t>
            </a:r>
          </a:p>
          <a:p>
            <a:pPr eaLnBrk="1" hangingPunct="1"/>
            <a:endParaRPr lang="zh-CN" altLang="en-US" smtClean="0"/>
          </a:p>
        </p:txBody>
      </p:sp>
      <p:pic>
        <p:nvPicPr>
          <p:cNvPr id="47108" name="内容占位符 4" descr="美博客评全球15大最智能计算机 中国天河居首"/>
          <p:cNvPicPr>
            <a:picLocks noGrp="1"/>
          </p:cNvPicPr>
          <p:nvPr>
            <p:ph sz="half" idx="2"/>
          </p:nvPr>
        </p:nvPicPr>
        <p:blipFill>
          <a:blip r:embed="rId2" cstate="print"/>
          <a:srcRect/>
          <a:stretch>
            <a:fillRect/>
          </a:stretch>
        </p:blipFill>
        <p:spPr>
          <a:xfrm>
            <a:off x="4071938" y="1643063"/>
            <a:ext cx="4386262" cy="4786312"/>
          </a:xfrm>
        </p:spPr>
      </p:pic>
      <p:sp>
        <p:nvSpPr>
          <p:cNvPr id="5" name="灯片编号占位符 4"/>
          <p:cNvSpPr>
            <a:spLocks noGrp="1"/>
          </p:cNvSpPr>
          <p:nvPr>
            <p:ph type="sldNum" sz="quarter" idx="12"/>
          </p:nvPr>
        </p:nvSpPr>
        <p:spPr/>
        <p:txBody>
          <a:bodyPr/>
          <a:lstStyle/>
          <a:p>
            <a:pPr>
              <a:defRPr/>
            </a:pPr>
            <a:fld id="{B7A797C7-8897-4A6F-8A54-B15536E45936}" type="slidenum">
              <a:rPr lang="zh-CN" altLang="en-US"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85750"/>
            <a:ext cx="7772400" cy="1143000"/>
          </a:xfrm>
        </p:spPr>
        <p:txBody>
          <a:bodyPr/>
          <a:lstStyle/>
          <a:p>
            <a:pPr eaLnBrk="1" hangingPunct="1">
              <a:defRPr/>
            </a:pPr>
            <a:r>
              <a:rPr lang="zh-CN" altLang="en-US" sz="3200" b="1" dirty="0" smtClean="0"/>
              <a:t>沃森（</a:t>
            </a:r>
            <a:r>
              <a:rPr lang="en-US" sz="3200" b="1" dirty="0" smtClean="0"/>
              <a:t>Watson</a:t>
            </a:r>
            <a:r>
              <a:rPr lang="zh-CN" altLang="en-US" sz="3200" b="1" dirty="0" smtClean="0"/>
              <a:t>）：世界上玩</a:t>
            </a:r>
            <a:r>
              <a:rPr lang="en-US" sz="3200" b="1" dirty="0" smtClean="0"/>
              <a:t>Jeopardy</a:t>
            </a:r>
            <a:r>
              <a:rPr lang="zh-CN" altLang="en-US" sz="3200" b="1" dirty="0" smtClean="0"/>
              <a:t>游戏最好的电脑（建成日期  </a:t>
            </a:r>
            <a:r>
              <a:rPr lang="en-US" altLang="zh-CN" sz="3200" b="1" dirty="0" smtClean="0"/>
              <a:t>2010</a:t>
            </a:r>
            <a:r>
              <a:rPr lang="zh-CN" altLang="en-US" sz="3200" b="1" dirty="0" smtClean="0"/>
              <a:t>年）</a:t>
            </a:r>
            <a:endParaRPr lang="zh-CN" altLang="en-US" sz="3200" dirty="0" smtClean="0"/>
          </a:p>
        </p:txBody>
      </p:sp>
      <p:sp>
        <p:nvSpPr>
          <p:cNvPr id="48131" name="内容占位符 2"/>
          <p:cNvSpPr>
            <a:spLocks noGrp="1"/>
          </p:cNvSpPr>
          <p:nvPr>
            <p:ph sz="half" idx="1"/>
          </p:nvPr>
        </p:nvSpPr>
        <p:spPr>
          <a:xfrm>
            <a:off x="685800" y="1500188"/>
            <a:ext cx="2600325" cy="4929187"/>
          </a:xfrm>
        </p:spPr>
        <p:txBody>
          <a:bodyPr/>
          <a:lstStyle/>
          <a:p>
            <a:pPr eaLnBrk="1" hangingPunct="1"/>
            <a:r>
              <a:rPr lang="zh-CN" altLang="en-US" smtClean="0"/>
              <a:t>简介：</a:t>
            </a:r>
            <a:r>
              <a:rPr lang="en-US" altLang="zh-CN" smtClean="0"/>
              <a:t>Jeopardy</a:t>
            </a:r>
            <a:r>
              <a:rPr lang="zh-CN" altLang="en-US" smtClean="0"/>
              <a:t>节目冠军，打败</a:t>
            </a:r>
            <a:r>
              <a:rPr lang="en-US" altLang="zh-CN" smtClean="0"/>
              <a:t>2</a:t>
            </a:r>
            <a:r>
              <a:rPr lang="zh-CN" altLang="en-US" smtClean="0"/>
              <a:t>位超级玩家的电脑，将人工智能提高到新的高度。沃森可自己组织语言，无需人工帮助。</a:t>
            </a:r>
          </a:p>
        </p:txBody>
      </p:sp>
      <p:pic>
        <p:nvPicPr>
          <p:cNvPr id="48132" name="内容占位符 4" descr="美博客评全球15大最智能计算机 中国天河居首"/>
          <p:cNvPicPr>
            <a:picLocks noGrp="1"/>
          </p:cNvPicPr>
          <p:nvPr>
            <p:ph sz="half" idx="2"/>
          </p:nvPr>
        </p:nvPicPr>
        <p:blipFill>
          <a:blip r:embed="rId3" cstate="print"/>
          <a:srcRect/>
          <a:stretch>
            <a:fillRect/>
          </a:stretch>
        </p:blipFill>
        <p:spPr>
          <a:xfrm>
            <a:off x="3571875" y="1571625"/>
            <a:ext cx="4886325" cy="4643438"/>
          </a:xfrm>
        </p:spPr>
      </p:pic>
      <p:sp>
        <p:nvSpPr>
          <p:cNvPr id="5" name="灯片编号占位符 4"/>
          <p:cNvSpPr>
            <a:spLocks noGrp="1"/>
          </p:cNvSpPr>
          <p:nvPr>
            <p:ph type="sldNum" sz="quarter" idx="12"/>
          </p:nvPr>
        </p:nvSpPr>
        <p:spPr/>
        <p:txBody>
          <a:bodyPr/>
          <a:lstStyle/>
          <a:p>
            <a:pPr>
              <a:defRPr/>
            </a:pPr>
            <a:fld id="{4B2C4AB6-43BB-4C27-B041-7D8A6B7EC780}" type="slidenum">
              <a:rPr lang="zh-CN" altLang="en-US"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3" y="285750"/>
            <a:ext cx="8572500" cy="1143000"/>
          </a:xfrm>
        </p:spPr>
        <p:txBody>
          <a:bodyPr/>
          <a:lstStyle/>
          <a:p>
            <a:pPr eaLnBrk="1" hangingPunct="1">
              <a:defRPr/>
            </a:pPr>
            <a:r>
              <a:rPr lang="zh-CN" altLang="en-US" sz="3200" b="1" dirty="0" smtClean="0"/>
              <a:t>海怪（</a:t>
            </a:r>
            <a:r>
              <a:rPr lang="en-US" sz="3200" b="1" dirty="0" smtClean="0"/>
              <a:t>Kraken</a:t>
            </a:r>
            <a:r>
              <a:rPr lang="zh-CN" altLang="en-US" sz="3200" b="1" dirty="0" smtClean="0"/>
              <a:t>）：世界上最好的联网超级电脑</a:t>
            </a:r>
            <a:r>
              <a:rPr lang="en-US" altLang="zh-CN" sz="3200" b="1" dirty="0" smtClean="0"/>
              <a:t/>
            </a:r>
            <a:br>
              <a:rPr lang="en-US" altLang="zh-CN" sz="3200" b="1" dirty="0" smtClean="0"/>
            </a:br>
            <a:r>
              <a:rPr lang="zh-CN" altLang="en-US" sz="3200" b="1" dirty="0" smtClean="0"/>
              <a:t>（建成日期  </a:t>
            </a:r>
            <a:r>
              <a:rPr lang="en-US" altLang="zh-CN" sz="3200" b="1" dirty="0" smtClean="0"/>
              <a:t>2010</a:t>
            </a:r>
            <a:r>
              <a:rPr lang="zh-CN" altLang="en-US" sz="3200" b="1" dirty="0" smtClean="0"/>
              <a:t>年）</a:t>
            </a:r>
            <a:endParaRPr lang="zh-CN" altLang="en-US" sz="3200" dirty="0" smtClean="0"/>
          </a:p>
        </p:txBody>
      </p:sp>
      <p:sp>
        <p:nvSpPr>
          <p:cNvPr id="49155" name="内容占位符 2"/>
          <p:cNvSpPr>
            <a:spLocks noGrp="1"/>
          </p:cNvSpPr>
          <p:nvPr>
            <p:ph sz="half" idx="1"/>
          </p:nvPr>
        </p:nvSpPr>
        <p:spPr>
          <a:xfrm>
            <a:off x="685800" y="1428750"/>
            <a:ext cx="2243138" cy="4667250"/>
          </a:xfrm>
        </p:spPr>
        <p:txBody>
          <a:bodyPr/>
          <a:lstStyle/>
          <a:p>
            <a:pPr eaLnBrk="1" hangingPunct="1"/>
            <a:r>
              <a:rPr lang="zh-CN" altLang="en-US" smtClean="0"/>
              <a:t>简介：位于田纳西大学和国家计算科学研究院的海怪，允许全球科学家共享高性能处理能力。</a:t>
            </a:r>
          </a:p>
        </p:txBody>
      </p:sp>
      <p:pic>
        <p:nvPicPr>
          <p:cNvPr id="49156" name="内容占位符 4" descr="美博客评全球15大最智能计算机 中国天河居首"/>
          <p:cNvPicPr>
            <a:picLocks noGrp="1"/>
          </p:cNvPicPr>
          <p:nvPr>
            <p:ph sz="half" idx="2"/>
          </p:nvPr>
        </p:nvPicPr>
        <p:blipFill>
          <a:blip r:embed="rId2" cstate="print"/>
          <a:srcRect/>
          <a:stretch>
            <a:fillRect/>
          </a:stretch>
        </p:blipFill>
        <p:spPr>
          <a:xfrm>
            <a:off x="3000375" y="1500188"/>
            <a:ext cx="5457825" cy="4643437"/>
          </a:xfrm>
        </p:spPr>
      </p:pic>
      <p:sp>
        <p:nvSpPr>
          <p:cNvPr id="5" name="灯片编号占位符 4"/>
          <p:cNvSpPr>
            <a:spLocks noGrp="1"/>
          </p:cNvSpPr>
          <p:nvPr>
            <p:ph type="sldNum" sz="quarter" idx="12"/>
          </p:nvPr>
        </p:nvSpPr>
        <p:spPr/>
        <p:txBody>
          <a:bodyPr/>
          <a:lstStyle/>
          <a:p>
            <a:pPr>
              <a:defRPr/>
            </a:pPr>
            <a:fld id="{7C5DFB01-F36B-4A02-877C-B1D955628A46}" type="slidenum">
              <a:rPr lang="zh-CN" altLang="en-US"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57188"/>
            <a:ext cx="7772400" cy="1143000"/>
          </a:xfrm>
        </p:spPr>
        <p:txBody>
          <a:bodyPr/>
          <a:lstStyle/>
          <a:p>
            <a:pPr eaLnBrk="1" hangingPunct="1">
              <a:defRPr/>
            </a:pPr>
            <a:r>
              <a:rPr lang="en-US" sz="3200" b="1" dirty="0" smtClean="0"/>
              <a:t>The Connection Machine 5</a:t>
            </a:r>
            <a:r>
              <a:rPr lang="zh-CN" altLang="en-US" sz="3200" b="1" dirty="0" smtClean="0"/>
              <a:t>：世界上最有</a:t>
            </a:r>
            <a:r>
              <a:rPr lang="en-US" sz="3200" b="1" dirty="0" smtClean="0"/>
              <a:t>“</a:t>
            </a:r>
            <a:r>
              <a:rPr lang="zh-CN" altLang="en-US" sz="3200" b="1" dirty="0" smtClean="0"/>
              <a:t>好莱坞</a:t>
            </a:r>
            <a:r>
              <a:rPr lang="en-US" sz="3200" b="1" dirty="0" smtClean="0"/>
              <a:t>”</a:t>
            </a:r>
            <a:r>
              <a:rPr lang="zh-CN" altLang="en-US" sz="3200" b="1" dirty="0" smtClean="0"/>
              <a:t>人缘的超级电脑</a:t>
            </a:r>
            <a:r>
              <a:rPr lang="en-US" altLang="zh-CN" sz="3200" b="1" dirty="0" smtClean="0"/>
              <a:t/>
            </a:r>
            <a:br>
              <a:rPr lang="en-US" altLang="zh-CN" sz="3200" b="1" dirty="0" smtClean="0"/>
            </a:br>
            <a:r>
              <a:rPr lang="zh-CN" altLang="en-US" sz="3200" b="1" dirty="0" smtClean="0"/>
              <a:t>（建成日期 </a:t>
            </a:r>
            <a:r>
              <a:rPr lang="en-US" altLang="zh-CN" sz="3200" b="1" dirty="0" smtClean="0"/>
              <a:t>1991</a:t>
            </a:r>
            <a:r>
              <a:rPr lang="zh-CN" altLang="en-US" sz="3200" b="1" dirty="0" smtClean="0"/>
              <a:t>年）</a:t>
            </a:r>
            <a:endParaRPr lang="zh-CN" altLang="en-US" sz="3200" dirty="0" smtClean="0"/>
          </a:p>
        </p:txBody>
      </p:sp>
      <p:pic>
        <p:nvPicPr>
          <p:cNvPr id="50179" name="内容占位符 4" descr="美博客评全球15大最智能计算机 中国天河居首"/>
          <p:cNvPicPr>
            <a:picLocks noGrp="1"/>
          </p:cNvPicPr>
          <p:nvPr>
            <p:ph sz="half" idx="1"/>
          </p:nvPr>
        </p:nvPicPr>
        <p:blipFill>
          <a:blip r:embed="rId2" cstate="print"/>
          <a:srcRect/>
          <a:stretch>
            <a:fillRect/>
          </a:stretch>
        </p:blipFill>
        <p:spPr>
          <a:xfrm>
            <a:off x="685800" y="2000250"/>
            <a:ext cx="7600950" cy="4357688"/>
          </a:xfrm>
        </p:spPr>
      </p:pic>
      <p:sp>
        <p:nvSpPr>
          <p:cNvPr id="4" name="灯片编号占位符 3"/>
          <p:cNvSpPr>
            <a:spLocks noGrp="1"/>
          </p:cNvSpPr>
          <p:nvPr>
            <p:ph type="sldNum" sz="quarter" idx="12"/>
          </p:nvPr>
        </p:nvSpPr>
        <p:spPr/>
        <p:txBody>
          <a:bodyPr/>
          <a:lstStyle/>
          <a:p>
            <a:pPr>
              <a:defRPr/>
            </a:pPr>
            <a:fld id="{F34CD27C-4139-4A55-9AA8-F2B8DD56DA69}" type="slidenum">
              <a:rPr lang="zh-CN" altLang="en-US"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57188"/>
            <a:ext cx="7772400" cy="1143000"/>
          </a:xfrm>
        </p:spPr>
        <p:txBody>
          <a:bodyPr/>
          <a:lstStyle/>
          <a:p>
            <a:pPr eaLnBrk="1" hangingPunct="1">
              <a:defRPr/>
            </a:pPr>
            <a:r>
              <a:rPr lang="zh-CN" altLang="en-US" sz="3600" b="1" dirty="0" smtClean="0"/>
              <a:t>量子计算机：下一个最重要的超级电脑突破技术</a:t>
            </a:r>
            <a:r>
              <a:rPr lang="en-US" altLang="zh-CN" sz="3600" b="1" dirty="0" smtClean="0"/>
              <a:t/>
            </a:r>
            <a:br>
              <a:rPr lang="en-US" altLang="zh-CN" sz="3600" b="1" dirty="0" smtClean="0"/>
            </a:br>
            <a:r>
              <a:rPr lang="zh-CN" altLang="en-US" sz="3600" b="1" dirty="0" smtClean="0"/>
              <a:t>（开发日期：</a:t>
            </a:r>
            <a:r>
              <a:rPr lang="en-US" altLang="zh-CN" sz="3600" b="1" dirty="0" smtClean="0"/>
              <a:t>2011</a:t>
            </a:r>
            <a:r>
              <a:rPr lang="zh-CN" altLang="en-US" sz="3600" b="1" dirty="0" smtClean="0"/>
              <a:t>年</a:t>
            </a:r>
            <a:r>
              <a:rPr lang="en-US" altLang="zh-CN" sz="3600" b="1" dirty="0" smtClean="0"/>
              <a:t>1</a:t>
            </a:r>
            <a:r>
              <a:rPr lang="zh-CN" altLang="en-US" sz="3600" b="1" dirty="0" smtClean="0"/>
              <a:t>月并还在测试）</a:t>
            </a:r>
            <a:endParaRPr lang="zh-CN" altLang="en-US" sz="3600" dirty="0" smtClean="0"/>
          </a:p>
        </p:txBody>
      </p:sp>
      <p:sp>
        <p:nvSpPr>
          <p:cNvPr id="51203" name="内容占位符 2"/>
          <p:cNvSpPr>
            <a:spLocks noGrp="1"/>
          </p:cNvSpPr>
          <p:nvPr>
            <p:ph sz="half" idx="1"/>
          </p:nvPr>
        </p:nvSpPr>
        <p:spPr>
          <a:xfrm>
            <a:off x="323850" y="1966913"/>
            <a:ext cx="3390900" cy="4500562"/>
          </a:xfrm>
        </p:spPr>
        <p:txBody>
          <a:bodyPr/>
          <a:lstStyle/>
          <a:p>
            <a:pPr eaLnBrk="1" hangingPunct="1"/>
            <a:r>
              <a:rPr lang="zh-CN" altLang="en-US" smtClean="0"/>
              <a:t>简介：理论上量子计算机能处理多维的无限计算任务，是拥有无限计算能力和容量的电脑。</a:t>
            </a:r>
            <a:r>
              <a:rPr lang="en-US" altLang="zh-CN" smtClean="0"/>
              <a:t>2011</a:t>
            </a:r>
            <a:r>
              <a:rPr lang="zh-CN" altLang="en-US" smtClean="0"/>
              <a:t>年</a:t>
            </a:r>
            <a:r>
              <a:rPr lang="en-US" altLang="zh-CN" smtClean="0"/>
              <a:t>1</a:t>
            </a:r>
            <a:r>
              <a:rPr lang="zh-CN" altLang="en-US" smtClean="0"/>
              <a:t>月牛津大学物理学家推出实验成功的量子芯片，为开发量子计算机又迈出一步。</a:t>
            </a:r>
          </a:p>
          <a:p>
            <a:pPr eaLnBrk="1" hangingPunct="1"/>
            <a:endParaRPr lang="zh-CN" altLang="en-US" smtClean="0"/>
          </a:p>
        </p:txBody>
      </p:sp>
      <p:pic>
        <p:nvPicPr>
          <p:cNvPr id="51204" name="内容占位符 4" descr="美博客评全球15大最智能计算机 中国天河居首"/>
          <p:cNvPicPr>
            <a:picLocks noGrp="1"/>
          </p:cNvPicPr>
          <p:nvPr>
            <p:ph sz="half" idx="2"/>
          </p:nvPr>
        </p:nvPicPr>
        <p:blipFill>
          <a:blip r:embed="rId2" cstate="print"/>
          <a:srcRect/>
          <a:stretch>
            <a:fillRect/>
          </a:stretch>
        </p:blipFill>
        <p:spPr>
          <a:xfrm>
            <a:off x="4000500" y="2038350"/>
            <a:ext cx="4714875" cy="4643438"/>
          </a:xfrm>
        </p:spPr>
      </p:pic>
      <p:sp>
        <p:nvSpPr>
          <p:cNvPr id="5" name="灯片编号占位符 4"/>
          <p:cNvSpPr>
            <a:spLocks noGrp="1"/>
          </p:cNvSpPr>
          <p:nvPr>
            <p:ph type="sldNum" sz="quarter" idx="12"/>
          </p:nvPr>
        </p:nvSpPr>
        <p:spPr>
          <a:xfrm>
            <a:off x="6553200" y="6500813"/>
            <a:ext cx="1905000" cy="457200"/>
          </a:xfrm>
        </p:spPr>
        <p:txBody>
          <a:bodyPr/>
          <a:lstStyle/>
          <a:p>
            <a:pPr>
              <a:defRPr/>
            </a:pPr>
            <a:fld id="{5CF5070A-2F72-423C-8914-FC28D5B5CA5A}" type="slidenum">
              <a:rPr lang="zh-CN" altLang="en-US"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685800" y="228600"/>
            <a:ext cx="7772400" cy="1143000"/>
          </a:xfrm>
          <a:prstGeom prst="rect">
            <a:avLst/>
          </a:prstGeom>
          <a:noFill/>
          <a:ln w="9525">
            <a:noFill/>
            <a:miter lim="800000"/>
            <a:headEnd/>
            <a:tailEnd/>
          </a:ln>
          <a:effectLst/>
        </p:spPr>
        <p:txBody>
          <a:bodyPr lIns="92075" tIns="46038" rIns="92075" bIns="46038" anchor="ctr"/>
          <a:lstStyle/>
          <a:p>
            <a:pPr algn="ctr">
              <a:spcBef>
                <a:spcPct val="0"/>
              </a:spcBef>
              <a:defRPr/>
            </a:pPr>
            <a:r>
              <a:rPr lang="zh-CN" altLang="en-US" sz="4400">
                <a:solidFill>
                  <a:schemeClr val="tx2"/>
                </a:solidFill>
                <a:effectLst>
                  <a:outerShdw blurRad="38100" dist="38100" dir="2700000" algn="tl">
                    <a:srgbClr val="000000"/>
                  </a:outerShdw>
                </a:effectLst>
                <a:latin typeface="Arial" charset="0"/>
              </a:rPr>
              <a:t>2.3 计算机的展望</a:t>
            </a:r>
          </a:p>
        </p:txBody>
      </p:sp>
      <p:sp>
        <p:nvSpPr>
          <p:cNvPr id="152579" name="Text Box 3"/>
          <p:cNvSpPr txBox="1">
            <a:spLocks noChangeArrowheads="1"/>
          </p:cNvSpPr>
          <p:nvPr/>
        </p:nvSpPr>
        <p:spPr bwMode="auto">
          <a:xfrm>
            <a:off x="719138" y="1668463"/>
            <a:ext cx="8532812" cy="1212850"/>
          </a:xfrm>
          <a:prstGeom prst="rect">
            <a:avLst/>
          </a:prstGeom>
          <a:noFill/>
          <a:ln w="9525">
            <a:noFill/>
            <a:miter lim="800000"/>
            <a:headEnd/>
            <a:tailEnd/>
          </a:ln>
        </p:spPr>
        <p:txBody>
          <a:bodyPr>
            <a:spAutoFit/>
          </a:bodyPr>
          <a:lstStyle/>
          <a:p>
            <a:pPr>
              <a:lnSpc>
                <a:spcPct val="115000"/>
              </a:lnSpc>
              <a:spcBef>
                <a:spcPct val="0"/>
              </a:spcBef>
            </a:pPr>
            <a:r>
              <a:rPr lang="zh-CN" altLang="en-US" sz="3200">
                <a:latin typeface="Times New Roman" pitchFamily="18" charset="0"/>
              </a:rPr>
              <a:t>一、计算机具有类似人脑的一些超级</a:t>
            </a:r>
          </a:p>
          <a:p>
            <a:pPr>
              <a:lnSpc>
                <a:spcPct val="115000"/>
              </a:lnSpc>
              <a:spcBef>
                <a:spcPct val="0"/>
              </a:spcBef>
            </a:pPr>
            <a:r>
              <a:rPr lang="zh-CN" altLang="en-US" sz="3200">
                <a:latin typeface="Times New Roman" pitchFamily="18" charset="0"/>
              </a:rPr>
              <a:t>        </a:t>
            </a:r>
            <a:r>
              <a:rPr lang="zh-CN" altLang="en-US">
                <a:latin typeface="Times New Roman" pitchFamily="18" charset="0"/>
              </a:rPr>
              <a:t>  </a:t>
            </a:r>
            <a:r>
              <a:rPr lang="zh-CN" altLang="en-US" sz="3200">
                <a:latin typeface="Times New Roman" pitchFamily="18" charset="0"/>
              </a:rPr>
              <a:t>智能功能</a:t>
            </a:r>
          </a:p>
        </p:txBody>
      </p:sp>
      <p:sp>
        <p:nvSpPr>
          <p:cNvPr id="152580" name="Text Box 4"/>
          <p:cNvSpPr txBox="1">
            <a:spLocks noChangeArrowheads="1"/>
          </p:cNvSpPr>
          <p:nvPr/>
        </p:nvSpPr>
        <p:spPr bwMode="auto">
          <a:xfrm>
            <a:off x="1601788" y="2994025"/>
            <a:ext cx="7000875" cy="579438"/>
          </a:xfrm>
          <a:prstGeom prst="rect">
            <a:avLst/>
          </a:prstGeom>
          <a:noFill/>
          <a:ln w="9525">
            <a:noFill/>
            <a:miter lim="800000"/>
            <a:headEnd/>
            <a:tailEnd/>
          </a:ln>
        </p:spPr>
        <p:txBody>
          <a:bodyPr>
            <a:spAutoFit/>
          </a:bodyPr>
          <a:lstStyle/>
          <a:p>
            <a:pPr>
              <a:spcBef>
                <a:spcPct val="0"/>
              </a:spcBef>
            </a:pPr>
            <a:r>
              <a:rPr lang="zh-CN" altLang="en-US" sz="3200">
                <a:latin typeface="Times New Roman" pitchFamily="18" charset="0"/>
              </a:rPr>
              <a:t>要求计算机的速度达</a:t>
            </a:r>
            <a:r>
              <a:rPr lang="en-US" altLang="zh-CN" sz="3200">
                <a:latin typeface="Times New Roman" pitchFamily="18" charset="0"/>
              </a:rPr>
              <a:t>10</a:t>
            </a:r>
            <a:r>
              <a:rPr lang="en-US" altLang="zh-CN" sz="2800" baseline="50000">
                <a:latin typeface="Times New Roman" pitchFamily="18" charset="0"/>
              </a:rPr>
              <a:t>15</a:t>
            </a:r>
            <a:r>
              <a:rPr lang="en-US" altLang="zh-CN" sz="3200">
                <a:latin typeface="Times New Roman" pitchFamily="18" charset="0"/>
              </a:rPr>
              <a:t>/</a:t>
            </a:r>
            <a:r>
              <a:rPr lang="zh-CN" altLang="en-US" sz="3200">
                <a:latin typeface="Times New Roman" pitchFamily="18" charset="0"/>
              </a:rPr>
              <a:t>秒</a:t>
            </a:r>
            <a:endParaRPr lang="en-US" altLang="zh-CN" sz="3200">
              <a:latin typeface="Times New Roman" pitchFamily="18" charset="0"/>
            </a:endParaRPr>
          </a:p>
        </p:txBody>
      </p:sp>
      <p:sp>
        <p:nvSpPr>
          <p:cNvPr id="152581" name="Text Box 5"/>
          <p:cNvSpPr txBox="1">
            <a:spLocks noChangeArrowheads="1"/>
          </p:cNvSpPr>
          <p:nvPr/>
        </p:nvSpPr>
        <p:spPr bwMode="auto">
          <a:xfrm>
            <a:off x="719138" y="3892550"/>
            <a:ext cx="8208962" cy="579438"/>
          </a:xfrm>
          <a:prstGeom prst="rect">
            <a:avLst/>
          </a:prstGeom>
          <a:noFill/>
          <a:ln w="9525">
            <a:noFill/>
            <a:miter lim="800000"/>
            <a:headEnd/>
            <a:tailEnd/>
          </a:ln>
        </p:spPr>
        <p:txBody>
          <a:bodyPr>
            <a:spAutoFit/>
          </a:bodyPr>
          <a:lstStyle/>
          <a:p>
            <a:pPr>
              <a:spcBef>
                <a:spcPct val="0"/>
              </a:spcBef>
            </a:pPr>
            <a:r>
              <a:rPr lang="zh-CN" altLang="en-US" sz="3200">
                <a:latin typeface="Times New Roman" pitchFamily="18" charset="0"/>
              </a:rPr>
              <a:t>二、芯片集成度的提高受以下三方面的限制</a:t>
            </a:r>
          </a:p>
        </p:txBody>
      </p:sp>
      <p:sp>
        <p:nvSpPr>
          <p:cNvPr id="152582" name="Text Box 6"/>
          <p:cNvSpPr txBox="1">
            <a:spLocks noChangeArrowheads="1"/>
          </p:cNvSpPr>
          <p:nvPr/>
        </p:nvSpPr>
        <p:spPr bwMode="auto">
          <a:xfrm>
            <a:off x="1655763" y="4854575"/>
            <a:ext cx="6491287" cy="519113"/>
          </a:xfrm>
          <a:prstGeom prst="rect">
            <a:avLst/>
          </a:prstGeom>
          <a:noFill/>
          <a:ln w="9525">
            <a:noFill/>
            <a:miter lim="800000"/>
            <a:headEnd/>
            <a:tailEnd/>
          </a:ln>
        </p:spPr>
        <p:txBody>
          <a:bodyPr>
            <a:spAutoFit/>
          </a:bodyPr>
          <a:lstStyle/>
          <a:p>
            <a:pPr>
              <a:spcBef>
                <a:spcPct val="0"/>
              </a:spcBef>
              <a:buFontTx/>
              <a:buChar char="•"/>
            </a:pPr>
            <a:r>
              <a:rPr lang="zh-CN" altLang="en-US" sz="2800">
                <a:latin typeface="Times New Roman" pitchFamily="18" charset="0"/>
              </a:rPr>
              <a:t> 芯片集成度受物理极限的制约</a:t>
            </a:r>
          </a:p>
        </p:txBody>
      </p:sp>
      <p:sp>
        <p:nvSpPr>
          <p:cNvPr id="152583" name="Text Box 7"/>
          <p:cNvSpPr txBox="1">
            <a:spLocks noChangeArrowheads="1"/>
          </p:cNvSpPr>
          <p:nvPr/>
        </p:nvSpPr>
        <p:spPr bwMode="auto">
          <a:xfrm>
            <a:off x="1655763" y="5502275"/>
            <a:ext cx="6707187" cy="519113"/>
          </a:xfrm>
          <a:prstGeom prst="rect">
            <a:avLst/>
          </a:prstGeom>
          <a:noFill/>
          <a:ln w="9525">
            <a:noFill/>
            <a:miter lim="800000"/>
            <a:headEnd/>
            <a:tailEnd/>
          </a:ln>
        </p:spPr>
        <p:txBody>
          <a:bodyPr>
            <a:spAutoFit/>
          </a:bodyPr>
          <a:lstStyle/>
          <a:p>
            <a:pPr>
              <a:spcBef>
                <a:spcPct val="0"/>
              </a:spcBef>
              <a:buFontTx/>
              <a:buChar char="•"/>
            </a:pPr>
            <a:r>
              <a:rPr lang="zh-CN" altLang="en-US" sz="2800">
                <a:latin typeface="Times New Roman" pitchFamily="18" charset="0"/>
              </a:rPr>
              <a:t> 按几何级数递增的制作成本</a:t>
            </a:r>
          </a:p>
        </p:txBody>
      </p:sp>
      <p:sp>
        <p:nvSpPr>
          <p:cNvPr id="152584" name="Text Box 8"/>
          <p:cNvSpPr txBox="1">
            <a:spLocks noChangeArrowheads="1"/>
          </p:cNvSpPr>
          <p:nvPr/>
        </p:nvSpPr>
        <p:spPr bwMode="auto">
          <a:xfrm>
            <a:off x="1655763" y="6149975"/>
            <a:ext cx="4979987" cy="519113"/>
          </a:xfrm>
          <a:prstGeom prst="rect">
            <a:avLst/>
          </a:prstGeom>
          <a:noFill/>
          <a:ln w="9525">
            <a:noFill/>
            <a:miter lim="800000"/>
            <a:headEnd/>
            <a:tailEnd/>
          </a:ln>
        </p:spPr>
        <p:txBody>
          <a:bodyPr>
            <a:spAutoFit/>
          </a:bodyPr>
          <a:lstStyle/>
          <a:p>
            <a:pPr>
              <a:spcBef>
                <a:spcPct val="0"/>
              </a:spcBef>
              <a:buFontTx/>
              <a:buChar char="•"/>
            </a:pPr>
            <a:r>
              <a:rPr lang="zh-CN" altLang="en-US" sz="2800">
                <a:latin typeface="Times New Roman" pitchFamily="18" charset="0"/>
              </a:rPr>
              <a:t> 芯片的功耗、散热、线延迟</a:t>
            </a:r>
          </a:p>
        </p:txBody>
      </p:sp>
      <p:sp>
        <p:nvSpPr>
          <p:cNvPr id="52233" name="AutoShape 10">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10" name="灯片编号占位符 9"/>
          <p:cNvSpPr>
            <a:spLocks noGrp="1"/>
          </p:cNvSpPr>
          <p:nvPr>
            <p:ph type="sldNum" sz="quarter" idx="12"/>
          </p:nvPr>
        </p:nvSpPr>
        <p:spPr/>
        <p:txBody>
          <a:bodyPr/>
          <a:lstStyle/>
          <a:p>
            <a:pPr>
              <a:defRPr/>
            </a:pPr>
            <a:fld id="{20395FFB-8E4E-482F-ACA9-B750CA9B6E30}" type="slidenum">
              <a:rPr lang="zh-CN" altLang="en-US" smtClean="0"/>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blinds(horizontal)">
                                      <p:cBhvr>
                                        <p:cTn id="7" dur="500"/>
                                        <p:tgtEl>
                                          <p:spTgt spid="152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2580"/>
                                        </p:tgtEl>
                                        <p:attrNameLst>
                                          <p:attrName>style.visibility</p:attrName>
                                        </p:attrNameLst>
                                      </p:cBhvr>
                                      <p:to>
                                        <p:strVal val="visible"/>
                                      </p:to>
                                    </p:set>
                                    <p:animEffect transition="in" filter="blinds(horizontal)">
                                      <p:cBhvr>
                                        <p:cTn id="12" dur="500"/>
                                        <p:tgtEl>
                                          <p:spTgt spid="1525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2581"/>
                                        </p:tgtEl>
                                        <p:attrNameLst>
                                          <p:attrName>style.visibility</p:attrName>
                                        </p:attrNameLst>
                                      </p:cBhvr>
                                      <p:to>
                                        <p:strVal val="visible"/>
                                      </p:to>
                                    </p:set>
                                    <p:animEffect transition="in" filter="blinds(horizontal)">
                                      <p:cBhvr>
                                        <p:cTn id="17" dur="500"/>
                                        <p:tgtEl>
                                          <p:spTgt spid="1525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2582"/>
                                        </p:tgtEl>
                                        <p:attrNameLst>
                                          <p:attrName>style.visibility</p:attrName>
                                        </p:attrNameLst>
                                      </p:cBhvr>
                                      <p:to>
                                        <p:strVal val="visible"/>
                                      </p:to>
                                    </p:set>
                                    <p:animEffect transition="in" filter="blinds(horizontal)">
                                      <p:cBhvr>
                                        <p:cTn id="22" dur="500"/>
                                        <p:tgtEl>
                                          <p:spTgt spid="1525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2583"/>
                                        </p:tgtEl>
                                        <p:attrNameLst>
                                          <p:attrName>style.visibility</p:attrName>
                                        </p:attrNameLst>
                                      </p:cBhvr>
                                      <p:to>
                                        <p:strVal val="visible"/>
                                      </p:to>
                                    </p:set>
                                    <p:animEffect transition="in" filter="blinds(horizontal)">
                                      <p:cBhvr>
                                        <p:cTn id="27" dur="500"/>
                                        <p:tgtEl>
                                          <p:spTgt spid="1525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2584"/>
                                        </p:tgtEl>
                                        <p:attrNameLst>
                                          <p:attrName>style.visibility</p:attrName>
                                        </p:attrNameLst>
                                      </p:cBhvr>
                                      <p:to>
                                        <p:strVal val="visible"/>
                                      </p:to>
                                    </p:set>
                                    <p:animEffect transition="in" filter="blinds(horizontal)">
                                      <p:cBhvr>
                                        <p:cTn id="32" dur="500"/>
                                        <p:tgtEl>
                                          <p:spTgt spid="152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autoUpdateAnimBg="0"/>
      <p:bldP spid="152580" grpId="0" autoUpdateAnimBg="0"/>
      <p:bldP spid="152581" grpId="0" autoUpdateAnimBg="0"/>
      <p:bldP spid="152582" grpId="0" autoUpdateAnimBg="0"/>
      <p:bldP spid="152583" grpId="0" autoUpdateAnimBg="0"/>
      <p:bldP spid="15258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09600" y="-90488"/>
            <a:ext cx="7772400" cy="1143001"/>
          </a:xfrm>
        </p:spPr>
        <p:txBody>
          <a:bodyPr/>
          <a:lstStyle/>
          <a:p>
            <a:pPr eaLnBrk="1" hangingPunct="1">
              <a:defRPr/>
            </a:pPr>
            <a:r>
              <a:rPr lang="zh-CN" altLang="en-US" b="1" dirty="0" smtClean="0"/>
              <a:t>2.1 计算机的发展史</a:t>
            </a:r>
          </a:p>
        </p:txBody>
      </p:sp>
      <p:sp>
        <p:nvSpPr>
          <p:cNvPr id="133123" name="Text Box 3"/>
          <p:cNvSpPr txBox="1">
            <a:spLocks noChangeArrowheads="1"/>
          </p:cNvSpPr>
          <p:nvPr/>
        </p:nvSpPr>
        <p:spPr bwMode="auto">
          <a:xfrm>
            <a:off x="381000" y="833438"/>
            <a:ext cx="4672013" cy="579437"/>
          </a:xfrm>
          <a:prstGeom prst="rect">
            <a:avLst/>
          </a:prstGeom>
          <a:noFill/>
          <a:ln w="9525">
            <a:noFill/>
            <a:miter lim="800000"/>
            <a:headEnd/>
            <a:tailEnd/>
          </a:ln>
        </p:spPr>
        <p:txBody>
          <a:bodyPr wrap="none">
            <a:spAutoFit/>
          </a:bodyPr>
          <a:lstStyle/>
          <a:p>
            <a:pPr>
              <a:spcBef>
                <a:spcPct val="0"/>
              </a:spcBef>
            </a:pPr>
            <a:r>
              <a:rPr lang="zh-CN" altLang="en-US" sz="3200">
                <a:latin typeface="Times New Roman" pitchFamily="18" charset="0"/>
              </a:rPr>
              <a:t>一、计算机的产生和发展</a:t>
            </a:r>
          </a:p>
        </p:txBody>
      </p:sp>
      <p:sp>
        <p:nvSpPr>
          <p:cNvPr id="133124" name="Text Box 4"/>
          <p:cNvSpPr txBox="1">
            <a:spLocks noChangeArrowheads="1"/>
          </p:cNvSpPr>
          <p:nvPr/>
        </p:nvSpPr>
        <p:spPr bwMode="auto">
          <a:xfrm>
            <a:off x="1766888" y="2117725"/>
            <a:ext cx="4100512" cy="519113"/>
          </a:xfrm>
          <a:prstGeom prst="rect">
            <a:avLst/>
          </a:prstGeom>
          <a:noFill/>
          <a:ln w="9525">
            <a:noFill/>
            <a:miter lim="800000"/>
            <a:headEnd/>
            <a:tailEnd/>
          </a:ln>
        </p:spPr>
        <p:txBody>
          <a:bodyPr>
            <a:spAutoFit/>
          </a:bodyPr>
          <a:lstStyle/>
          <a:p>
            <a:pPr>
              <a:spcBef>
                <a:spcPct val="0"/>
              </a:spcBef>
            </a:pPr>
            <a:r>
              <a:rPr lang="zh-CN" altLang="en-US" sz="2800">
                <a:latin typeface="Times New Roman" pitchFamily="18" charset="0"/>
              </a:rPr>
              <a:t>1946年  美国  </a:t>
            </a:r>
            <a:r>
              <a:rPr lang="en-US" altLang="zh-CN" sz="2800">
                <a:latin typeface="Times New Roman" pitchFamily="18" charset="0"/>
              </a:rPr>
              <a:t>ENIAC</a:t>
            </a:r>
          </a:p>
        </p:txBody>
      </p:sp>
      <p:grpSp>
        <p:nvGrpSpPr>
          <p:cNvPr id="2" name="Group 6"/>
          <p:cNvGrpSpPr>
            <a:grpSpLocks/>
          </p:cNvGrpSpPr>
          <p:nvPr/>
        </p:nvGrpSpPr>
        <p:grpSpPr bwMode="auto">
          <a:xfrm>
            <a:off x="1766888" y="2708275"/>
            <a:ext cx="7377112" cy="3670300"/>
            <a:chOff x="1113" y="1480"/>
            <a:chExt cx="3469" cy="2312"/>
          </a:xfrm>
        </p:grpSpPr>
        <p:sp>
          <p:nvSpPr>
            <p:cNvPr id="5130" name="Text Box 7"/>
            <p:cNvSpPr txBox="1">
              <a:spLocks noChangeArrowheads="1"/>
            </p:cNvSpPr>
            <p:nvPr/>
          </p:nvSpPr>
          <p:spPr bwMode="auto">
            <a:xfrm>
              <a:off x="1113" y="1480"/>
              <a:ext cx="2775"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十进制运算</a:t>
              </a:r>
            </a:p>
          </p:txBody>
        </p:sp>
        <p:grpSp>
          <p:nvGrpSpPr>
            <p:cNvPr id="5131" name="Group 8"/>
            <p:cNvGrpSpPr>
              <a:grpSpLocks/>
            </p:cNvGrpSpPr>
            <p:nvPr/>
          </p:nvGrpSpPr>
          <p:grpSpPr bwMode="auto">
            <a:xfrm>
              <a:off x="1113" y="1863"/>
              <a:ext cx="3469" cy="1929"/>
              <a:chOff x="1113" y="1863"/>
              <a:chExt cx="3469" cy="1929"/>
            </a:xfrm>
          </p:grpSpPr>
          <p:sp>
            <p:nvSpPr>
              <p:cNvPr id="5132" name="Text Box 9"/>
              <p:cNvSpPr txBox="1">
                <a:spLocks noChangeArrowheads="1"/>
              </p:cNvSpPr>
              <p:nvPr/>
            </p:nvSpPr>
            <p:spPr bwMode="auto">
              <a:xfrm>
                <a:off x="1113" y="1863"/>
                <a:ext cx="1719"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18 000</a:t>
                </a:r>
              </a:p>
            </p:txBody>
          </p:sp>
          <p:sp>
            <p:nvSpPr>
              <p:cNvPr id="5133" name="Text Box 10"/>
              <p:cNvSpPr txBox="1">
                <a:spLocks noChangeArrowheads="1"/>
              </p:cNvSpPr>
              <p:nvPr/>
            </p:nvSpPr>
            <p:spPr bwMode="auto">
              <a:xfrm>
                <a:off x="1113" y="2191"/>
                <a:ext cx="1623"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1 500</a:t>
                </a:r>
              </a:p>
            </p:txBody>
          </p:sp>
          <p:sp>
            <p:nvSpPr>
              <p:cNvPr id="5134" name="Text Box 11"/>
              <p:cNvSpPr txBox="1">
                <a:spLocks noChangeArrowheads="1"/>
              </p:cNvSpPr>
              <p:nvPr/>
            </p:nvSpPr>
            <p:spPr bwMode="auto">
              <a:xfrm>
                <a:off x="1113" y="2519"/>
                <a:ext cx="999"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150</a:t>
                </a:r>
              </a:p>
            </p:txBody>
          </p:sp>
          <p:sp>
            <p:nvSpPr>
              <p:cNvPr id="5135" name="Text Box 12"/>
              <p:cNvSpPr txBox="1">
                <a:spLocks noChangeArrowheads="1"/>
              </p:cNvSpPr>
              <p:nvPr/>
            </p:nvSpPr>
            <p:spPr bwMode="auto">
              <a:xfrm>
                <a:off x="1113" y="2847"/>
                <a:ext cx="1095"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30</a:t>
                </a:r>
              </a:p>
            </p:txBody>
          </p:sp>
          <p:sp>
            <p:nvSpPr>
              <p:cNvPr id="5136" name="Text Box 13"/>
              <p:cNvSpPr txBox="1">
                <a:spLocks noChangeArrowheads="1"/>
              </p:cNvSpPr>
              <p:nvPr/>
            </p:nvSpPr>
            <p:spPr bwMode="auto">
              <a:xfrm>
                <a:off x="1113" y="3175"/>
                <a:ext cx="1191"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1 500</a:t>
                </a:r>
              </a:p>
            </p:txBody>
          </p:sp>
          <p:sp>
            <p:nvSpPr>
              <p:cNvPr id="5137" name="Text Box 14"/>
              <p:cNvSpPr txBox="1">
                <a:spLocks noChangeArrowheads="1"/>
              </p:cNvSpPr>
              <p:nvPr/>
            </p:nvSpPr>
            <p:spPr bwMode="auto">
              <a:xfrm>
                <a:off x="2160" y="1864"/>
                <a:ext cx="2304" cy="291"/>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多个电子管          电路复杂</a:t>
                </a:r>
              </a:p>
            </p:txBody>
          </p:sp>
          <p:sp>
            <p:nvSpPr>
              <p:cNvPr id="5138" name="Text Box 15"/>
              <p:cNvSpPr txBox="1">
                <a:spLocks noChangeArrowheads="1"/>
              </p:cNvSpPr>
              <p:nvPr/>
            </p:nvSpPr>
            <p:spPr bwMode="auto">
              <a:xfrm>
                <a:off x="2160" y="2192"/>
                <a:ext cx="2160"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多个继电器</a:t>
                </a:r>
              </a:p>
            </p:txBody>
          </p:sp>
          <p:sp>
            <p:nvSpPr>
              <p:cNvPr id="5139" name="Text Box 16"/>
              <p:cNvSpPr txBox="1">
                <a:spLocks noChangeArrowheads="1"/>
              </p:cNvSpPr>
              <p:nvPr/>
            </p:nvSpPr>
            <p:spPr bwMode="auto">
              <a:xfrm>
                <a:off x="2160" y="2520"/>
                <a:ext cx="2422"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千瓦                       耗电量大                      </a:t>
                </a:r>
              </a:p>
            </p:txBody>
          </p:sp>
          <p:sp>
            <p:nvSpPr>
              <p:cNvPr id="5140" name="Text Box 17"/>
              <p:cNvSpPr txBox="1">
                <a:spLocks noChangeArrowheads="1"/>
              </p:cNvSpPr>
              <p:nvPr/>
            </p:nvSpPr>
            <p:spPr bwMode="auto">
              <a:xfrm>
                <a:off x="2160" y="2848"/>
                <a:ext cx="2202"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吨                           体积庞大             </a:t>
                </a:r>
              </a:p>
            </p:txBody>
          </p:sp>
          <p:sp>
            <p:nvSpPr>
              <p:cNvPr id="5141" name="Text Box 18"/>
              <p:cNvSpPr txBox="1">
                <a:spLocks noChangeArrowheads="1"/>
              </p:cNvSpPr>
              <p:nvPr/>
            </p:nvSpPr>
            <p:spPr bwMode="auto">
              <a:xfrm>
                <a:off x="2160" y="3176"/>
                <a:ext cx="1968"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平方英尺               占地面积达</a:t>
                </a:r>
              </a:p>
            </p:txBody>
          </p:sp>
          <p:sp>
            <p:nvSpPr>
              <p:cNvPr id="5142" name="Text Box 19"/>
              <p:cNvSpPr txBox="1">
                <a:spLocks noChangeArrowheads="1"/>
              </p:cNvSpPr>
              <p:nvPr/>
            </p:nvSpPr>
            <p:spPr bwMode="auto">
              <a:xfrm>
                <a:off x="1113" y="3504"/>
                <a:ext cx="3351" cy="288"/>
              </a:xfrm>
              <a:prstGeom prst="rect">
                <a:avLst/>
              </a:prstGeom>
              <a:noFill/>
              <a:ln w="9525">
                <a:noFill/>
                <a:miter lim="800000"/>
                <a:headEnd/>
                <a:tailEnd/>
              </a:ln>
            </p:spPr>
            <p:txBody>
              <a:bodyPr>
                <a:spAutoFit/>
              </a:bodyPr>
              <a:lstStyle/>
              <a:p>
                <a:pPr>
                  <a:spcBef>
                    <a:spcPct val="0"/>
                  </a:spcBef>
                </a:pPr>
                <a:r>
                  <a:rPr lang="zh-CN" altLang="en-US" sz="2400">
                    <a:latin typeface="Times New Roman" pitchFamily="18" charset="0"/>
                  </a:rPr>
                  <a:t>5 000</a:t>
                </a:r>
                <a:endParaRPr lang="en-US" altLang="zh-CN" sz="2400">
                  <a:latin typeface="Times New Roman" pitchFamily="18" charset="0"/>
                </a:endParaRPr>
              </a:p>
            </p:txBody>
          </p:sp>
          <p:sp>
            <p:nvSpPr>
              <p:cNvPr id="5143" name="Text Box 20"/>
              <p:cNvSpPr txBox="1">
                <a:spLocks noChangeArrowheads="1"/>
              </p:cNvSpPr>
              <p:nvPr/>
            </p:nvSpPr>
            <p:spPr bwMode="auto">
              <a:xfrm>
                <a:off x="2160" y="3504"/>
                <a:ext cx="1968" cy="288"/>
              </a:xfrm>
              <a:prstGeom prst="rect">
                <a:avLst/>
              </a:prstGeom>
              <a:noFill/>
              <a:ln w="9525">
                <a:noFill/>
                <a:miter lim="800000"/>
                <a:headEnd/>
                <a:tailEnd/>
              </a:ln>
            </p:spPr>
            <p:txBody>
              <a:bodyPr>
                <a:spAutoFit/>
              </a:bodyPr>
              <a:lstStyle/>
              <a:p>
                <a:pPr>
                  <a:spcBef>
                    <a:spcPct val="50000"/>
                  </a:spcBef>
                </a:pPr>
                <a:r>
                  <a:rPr lang="zh-CN" altLang="en-US" sz="2400">
                    <a:latin typeface="Times New Roman" pitchFamily="18" charset="0"/>
                  </a:rPr>
                  <a:t>次加法／秒            </a:t>
                </a:r>
                <a:r>
                  <a:rPr lang="zh-CN" altLang="en-US" sz="2400">
                    <a:solidFill>
                      <a:srgbClr val="FF0000"/>
                    </a:solidFill>
                    <a:latin typeface="Times New Roman" pitchFamily="18" charset="0"/>
                  </a:rPr>
                  <a:t>运算速度快</a:t>
                </a:r>
              </a:p>
            </p:txBody>
          </p:sp>
        </p:grpSp>
      </p:grpSp>
      <p:sp>
        <p:nvSpPr>
          <p:cNvPr id="133141" name="Text Box 21"/>
          <p:cNvSpPr txBox="1">
            <a:spLocks noChangeArrowheads="1"/>
          </p:cNvSpPr>
          <p:nvPr/>
        </p:nvSpPr>
        <p:spPr bwMode="auto">
          <a:xfrm>
            <a:off x="1403350" y="6356350"/>
            <a:ext cx="7086600" cy="457200"/>
          </a:xfrm>
          <a:prstGeom prst="rect">
            <a:avLst/>
          </a:prstGeom>
          <a:noFill/>
          <a:ln w="9525">
            <a:noFill/>
            <a:miter lim="800000"/>
            <a:headEnd/>
            <a:tailEnd/>
          </a:ln>
        </p:spPr>
        <p:txBody>
          <a:bodyPr>
            <a:spAutoFit/>
          </a:bodyPr>
          <a:lstStyle/>
          <a:p>
            <a:pPr>
              <a:spcBef>
                <a:spcPct val="50000"/>
              </a:spcBef>
            </a:pPr>
            <a:r>
              <a:rPr lang="zh-CN" altLang="en-US" sz="2400">
                <a:latin typeface="Times New Roman" pitchFamily="18" charset="0"/>
              </a:rPr>
              <a:t>用手工搬动开关和拔插电缆来编程      使用不方便</a:t>
            </a:r>
          </a:p>
        </p:txBody>
      </p:sp>
      <p:sp>
        <p:nvSpPr>
          <p:cNvPr id="5127" name="AutoShape 23">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23" name="灯片编号占位符 22"/>
          <p:cNvSpPr>
            <a:spLocks noGrp="1"/>
          </p:cNvSpPr>
          <p:nvPr>
            <p:ph type="sldNum" sz="quarter" idx="12"/>
          </p:nvPr>
        </p:nvSpPr>
        <p:spPr/>
        <p:txBody>
          <a:bodyPr/>
          <a:lstStyle/>
          <a:p>
            <a:pPr>
              <a:defRPr/>
            </a:pPr>
            <a:fld id="{230C1C67-B1A4-4656-83E8-447C25E504F7}" type="slidenum">
              <a:rPr lang="zh-CN" altLang="en-US" smtClean="0"/>
              <a:pPr>
                <a:defRPr/>
              </a:pPr>
              <a:t>3</a:t>
            </a:fld>
            <a:endParaRPr lang="en-US" altLang="zh-CN" dirty="0"/>
          </a:p>
        </p:txBody>
      </p:sp>
      <p:sp>
        <p:nvSpPr>
          <p:cNvPr id="24" name="Text Box 4"/>
          <p:cNvSpPr txBox="1">
            <a:spLocks noChangeArrowheads="1"/>
          </p:cNvSpPr>
          <p:nvPr/>
        </p:nvSpPr>
        <p:spPr bwMode="auto">
          <a:xfrm>
            <a:off x="395288" y="1484313"/>
            <a:ext cx="4100512" cy="519112"/>
          </a:xfrm>
          <a:prstGeom prst="rect">
            <a:avLst/>
          </a:prstGeom>
          <a:noFill/>
          <a:ln w="9525">
            <a:noFill/>
            <a:miter lim="800000"/>
            <a:headEnd/>
            <a:tailEnd/>
          </a:ln>
        </p:spPr>
        <p:txBody>
          <a:bodyPr>
            <a:spAutoFit/>
          </a:bodyPr>
          <a:lstStyle/>
          <a:p>
            <a:pPr>
              <a:spcBef>
                <a:spcPct val="0"/>
              </a:spcBef>
            </a:pPr>
            <a:r>
              <a:rPr lang="en-US" altLang="zh-CN" sz="2800">
                <a:latin typeface="Times New Roman" pitchFamily="18" charset="0"/>
              </a:rPr>
              <a:t>1</a:t>
            </a:r>
            <a:r>
              <a:rPr lang="zh-CN" altLang="en-US" sz="2800">
                <a:latin typeface="Times New Roman" pitchFamily="18" charset="0"/>
              </a:rPr>
              <a:t>、第一代电子管计算机</a:t>
            </a:r>
            <a:endParaRPr lang="en-US" altLang="zh-CN" sz="28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blinds(horizontal)">
                                      <p:cBhvr>
                                        <p:cTn id="7" dur="500"/>
                                        <p:tgtEl>
                                          <p:spTgt spid="133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24"/>
                                        </p:tgtEl>
                                        <p:attrNameLst>
                                          <p:attrName>style.visibility</p:attrName>
                                        </p:attrNameLst>
                                      </p:cBhvr>
                                      <p:to>
                                        <p:strVal val="visible"/>
                                      </p:to>
                                    </p:set>
                                    <p:animEffect transition="in" filter="blinds(horizontal)">
                                      <p:cBhvr>
                                        <p:cTn id="17" dur="500"/>
                                        <p:tgtEl>
                                          <p:spTgt spid="1331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41"/>
                                        </p:tgtEl>
                                        <p:attrNameLst>
                                          <p:attrName>style.visibility</p:attrName>
                                        </p:attrNameLst>
                                      </p:cBhvr>
                                      <p:to>
                                        <p:strVal val="visible"/>
                                      </p:to>
                                    </p:set>
                                    <p:animEffect transition="in" filter="blinds(horizontal)">
                                      <p:cBhvr>
                                        <p:cTn id="27" dur="500"/>
                                        <p:tgtEl>
                                          <p:spTgt spid="13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P spid="133124" grpId="0" autoUpdateAnimBg="0"/>
      <p:bldP spid="133141" grpId="0" autoUpdateAnimBg="0"/>
      <p:bldP spid="2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971550" y="549275"/>
            <a:ext cx="8532813" cy="652463"/>
          </a:xfrm>
          <a:prstGeom prst="rect">
            <a:avLst/>
          </a:prstGeom>
          <a:noFill/>
          <a:ln w="9525">
            <a:noFill/>
            <a:miter lim="800000"/>
            <a:headEnd/>
            <a:tailEnd/>
          </a:ln>
        </p:spPr>
        <p:txBody>
          <a:bodyPr>
            <a:spAutoFit/>
          </a:bodyPr>
          <a:lstStyle/>
          <a:p>
            <a:pPr>
              <a:lnSpc>
                <a:spcPct val="115000"/>
              </a:lnSpc>
              <a:spcBef>
                <a:spcPct val="0"/>
              </a:spcBef>
            </a:pPr>
            <a:r>
              <a:rPr lang="zh-CN" altLang="en-US" sz="3200">
                <a:latin typeface="Times New Roman" pitchFamily="18" charset="0"/>
              </a:rPr>
              <a:t>三、？替代传统的硅芯片</a:t>
            </a:r>
          </a:p>
        </p:txBody>
      </p:sp>
      <p:sp>
        <p:nvSpPr>
          <p:cNvPr id="153603" name="Text Box 3"/>
          <p:cNvSpPr txBox="1">
            <a:spLocks noChangeArrowheads="1"/>
          </p:cNvSpPr>
          <p:nvPr/>
        </p:nvSpPr>
        <p:spPr bwMode="auto">
          <a:xfrm>
            <a:off x="1800225" y="1517650"/>
            <a:ext cx="5699125" cy="519113"/>
          </a:xfrm>
          <a:prstGeom prst="rect">
            <a:avLst/>
          </a:prstGeom>
          <a:noFill/>
          <a:ln w="9525">
            <a:noFill/>
            <a:miter lim="800000"/>
            <a:headEnd/>
            <a:tailEnd/>
          </a:ln>
        </p:spPr>
        <p:txBody>
          <a:bodyPr>
            <a:spAutoFit/>
          </a:bodyPr>
          <a:lstStyle/>
          <a:p>
            <a:pPr>
              <a:spcBef>
                <a:spcPct val="0"/>
              </a:spcBef>
            </a:pPr>
            <a:r>
              <a:rPr lang="zh-CN" altLang="en-US" sz="2800">
                <a:latin typeface="Times New Roman" pitchFamily="18" charset="0"/>
              </a:rPr>
              <a:t>1. 光计算机</a:t>
            </a:r>
          </a:p>
        </p:txBody>
      </p:sp>
      <p:sp>
        <p:nvSpPr>
          <p:cNvPr id="153604" name="Text Box 4"/>
          <p:cNvSpPr txBox="1">
            <a:spLocks noChangeArrowheads="1"/>
          </p:cNvSpPr>
          <p:nvPr/>
        </p:nvSpPr>
        <p:spPr bwMode="auto">
          <a:xfrm>
            <a:off x="1800225" y="3111500"/>
            <a:ext cx="4187825" cy="519113"/>
          </a:xfrm>
          <a:prstGeom prst="rect">
            <a:avLst/>
          </a:prstGeom>
          <a:noFill/>
          <a:ln w="9525">
            <a:noFill/>
            <a:miter lim="800000"/>
            <a:headEnd/>
            <a:tailEnd/>
          </a:ln>
        </p:spPr>
        <p:txBody>
          <a:bodyPr>
            <a:spAutoFit/>
          </a:bodyPr>
          <a:lstStyle/>
          <a:p>
            <a:pPr>
              <a:spcBef>
                <a:spcPct val="0"/>
              </a:spcBef>
            </a:pPr>
            <a:r>
              <a:rPr lang="zh-CN" altLang="en-US" sz="2800">
                <a:latin typeface="Times New Roman" pitchFamily="18" charset="0"/>
              </a:rPr>
              <a:t>2. </a:t>
            </a:r>
            <a:r>
              <a:rPr lang="en-US" altLang="zh-CN" sz="2800">
                <a:latin typeface="Times New Roman" pitchFamily="18" charset="0"/>
              </a:rPr>
              <a:t>DNA</a:t>
            </a:r>
            <a:r>
              <a:rPr lang="zh-CN" altLang="en-US" sz="2800">
                <a:latin typeface="Times New Roman" pitchFamily="18" charset="0"/>
              </a:rPr>
              <a:t>生物计算机</a:t>
            </a:r>
          </a:p>
        </p:txBody>
      </p:sp>
      <p:sp>
        <p:nvSpPr>
          <p:cNvPr id="153605" name="Text Box 5"/>
          <p:cNvSpPr txBox="1">
            <a:spLocks noChangeArrowheads="1"/>
          </p:cNvSpPr>
          <p:nvPr/>
        </p:nvSpPr>
        <p:spPr bwMode="auto">
          <a:xfrm>
            <a:off x="1800225" y="4705350"/>
            <a:ext cx="4187825" cy="519113"/>
          </a:xfrm>
          <a:prstGeom prst="rect">
            <a:avLst/>
          </a:prstGeom>
          <a:noFill/>
          <a:ln w="9525">
            <a:noFill/>
            <a:miter lim="800000"/>
            <a:headEnd/>
            <a:tailEnd/>
          </a:ln>
        </p:spPr>
        <p:txBody>
          <a:bodyPr>
            <a:spAutoFit/>
          </a:bodyPr>
          <a:lstStyle/>
          <a:p>
            <a:pPr>
              <a:spcBef>
                <a:spcPct val="0"/>
              </a:spcBef>
            </a:pPr>
            <a:r>
              <a:rPr lang="zh-CN" altLang="en-US" sz="2800">
                <a:latin typeface="Times New Roman" pitchFamily="18" charset="0"/>
              </a:rPr>
              <a:t>3. 量子计算机</a:t>
            </a:r>
          </a:p>
        </p:txBody>
      </p:sp>
      <p:sp>
        <p:nvSpPr>
          <p:cNvPr id="153606" name="Text Box 6"/>
          <p:cNvSpPr txBox="1">
            <a:spLocks noChangeArrowheads="1"/>
          </p:cNvSpPr>
          <p:nvPr/>
        </p:nvSpPr>
        <p:spPr bwMode="auto">
          <a:xfrm>
            <a:off x="2160588" y="2314575"/>
            <a:ext cx="5699125" cy="519113"/>
          </a:xfrm>
          <a:prstGeom prst="rect">
            <a:avLst/>
          </a:prstGeom>
          <a:noFill/>
          <a:ln w="9525">
            <a:noFill/>
            <a:miter lim="800000"/>
            <a:headEnd/>
            <a:tailEnd/>
          </a:ln>
        </p:spPr>
        <p:txBody>
          <a:bodyPr>
            <a:spAutoFit/>
          </a:bodyPr>
          <a:lstStyle/>
          <a:p>
            <a:pPr>
              <a:spcBef>
                <a:spcPct val="0"/>
              </a:spcBef>
            </a:pPr>
            <a:r>
              <a:rPr lang="zh-CN" altLang="en-US" sz="2800">
                <a:latin typeface="Times New Roman" pitchFamily="18" charset="0"/>
              </a:rPr>
              <a:t>利用光子取代电子进行运算和存储</a:t>
            </a:r>
          </a:p>
        </p:txBody>
      </p:sp>
      <p:sp>
        <p:nvSpPr>
          <p:cNvPr id="153607" name="Text Box 7"/>
          <p:cNvSpPr txBox="1">
            <a:spLocks noChangeArrowheads="1"/>
          </p:cNvSpPr>
          <p:nvPr/>
        </p:nvSpPr>
        <p:spPr bwMode="auto">
          <a:xfrm>
            <a:off x="2160588" y="3908425"/>
            <a:ext cx="6480175" cy="519113"/>
          </a:xfrm>
          <a:prstGeom prst="rect">
            <a:avLst/>
          </a:prstGeom>
          <a:noFill/>
          <a:ln w="9525">
            <a:noFill/>
            <a:miter lim="800000"/>
            <a:headEnd/>
            <a:tailEnd/>
          </a:ln>
        </p:spPr>
        <p:txBody>
          <a:bodyPr>
            <a:spAutoFit/>
          </a:bodyPr>
          <a:lstStyle/>
          <a:p>
            <a:pPr>
              <a:spcBef>
                <a:spcPct val="0"/>
              </a:spcBef>
            </a:pPr>
            <a:r>
              <a:rPr lang="zh-CN" altLang="en-US" sz="2800">
                <a:latin typeface="Times New Roman" pitchFamily="18" charset="0"/>
              </a:rPr>
              <a:t>通过控制</a:t>
            </a:r>
            <a:r>
              <a:rPr lang="en-US" altLang="zh-CN" sz="2800">
                <a:latin typeface="Times New Roman" pitchFamily="18" charset="0"/>
              </a:rPr>
              <a:t>DNA</a:t>
            </a:r>
            <a:r>
              <a:rPr lang="zh-CN" altLang="en-US" sz="2800">
                <a:latin typeface="Times New Roman" pitchFamily="18" charset="0"/>
              </a:rPr>
              <a:t>分子间的生化反应</a:t>
            </a:r>
          </a:p>
        </p:txBody>
      </p:sp>
      <p:sp>
        <p:nvSpPr>
          <p:cNvPr id="153608" name="Text Box 8"/>
          <p:cNvSpPr txBox="1">
            <a:spLocks noChangeArrowheads="1"/>
          </p:cNvSpPr>
          <p:nvPr/>
        </p:nvSpPr>
        <p:spPr bwMode="auto">
          <a:xfrm>
            <a:off x="2160588" y="5502275"/>
            <a:ext cx="6480175" cy="519113"/>
          </a:xfrm>
          <a:prstGeom prst="rect">
            <a:avLst/>
          </a:prstGeom>
          <a:noFill/>
          <a:ln w="9525">
            <a:noFill/>
            <a:miter lim="800000"/>
            <a:headEnd/>
            <a:tailEnd/>
          </a:ln>
        </p:spPr>
        <p:txBody>
          <a:bodyPr>
            <a:spAutoFit/>
          </a:bodyPr>
          <a:lstStyle/>
          <a:p>
            <a:pPr>
              <a:spcBef>
                <a:spcPct val="0"/>
              </a:spcBef>
            </a:pPr>
            <a:r>
              <a:rPr lang="zh-CN" altLang="en-US" sz="2800">
                <a:latin typeface="Times New Roman" pitchFamily="18" charset="0"/>
              </a:rPr>
              <a:t>利用原子所具有的量子特性</a:t>
            </a:r>
          </a:p>
        </p:txBody>
      </p:sp>
      <p:sp>
        <p:nvSpPr>
          <p:cNvPr id="153609" name="Rectangle 9"/>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spcBef>
                <a:spcPct val="0"/>
              </a:spcBef>
              <a:defRPr/>
            </a:pPr>
            <a:r>
              <a:rPr lang="zh-CN" altLang="en-US" sz="4400">
                <a:solidFill>
                  <a:schemeClr val="tx2"/>
                </a:solidFill>
                <a:effectLst>
                  <a:outerShdw blurRad="38100" dist="38100" dir="2700000" algn="tl">
                    <a:srgbClr val="000000"/>
                  </a:outerShdw>
                </a:effectLst>
                <a:latin typeface="Arial" charset="0"/>
              </a:rPr>
              <a:t>2.</a:t>
            </a:r>
            <a:r>
              <a:rPr lang="en-US" altLang="zh-CN" sz="4400">
                <a:solidFill>
                  <a:schemeClr val="tx2"/>
                </a:solidFill>
                <a:effectLst>
                  <a:outerShdw blurRad="38100" dist="38100" dir="2700000" algn="tl">
                    <a:srgbClr val="000000"/>
                  </a:outerShdw>
                </a:effectLst>
                <a:latin typeface="Arial" charset="0"/>
              </a:rPr>
              <a:t>3</a:t>
            </a:r>
          </a:p>
        </p:txBody>
      </p:sp>
      <p:sp>
        <p:nvSpPr>
          <p:cNvPr id="53258" name="AutoShape 12">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11" name="灯片编号占位符 10"/>
          <p:cNvSpPr>
            <a:spLocks noGrp="1"/>
          </p:cNvSpPr>
          <p:nvPr>
            <p:ph type="sldNum" sz="quarter" idx="12"/>
          </p:nvPr>
        </p:nvSpPr>
        <p:spPr/>
        <p:txBody>
          <a:bodyPr/>
          <a:lstStyle/>
          <a:p>
            <a:pPr>
              <a:defRPr/>
            </a:pPr>
            <a:fld id="{2ACB804C-D296-4B77-9ED7-FB38393B19B4}" type="slidenum">
              <a:rPr lang="zh-CN" altLang="en-US" smtClean="0"/>
              <a:pPr>
                <a:defRPr/>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blinds(horizontal)">
                                      <p:cBhvr>
                                        <p:cTn id="7" dur="500"/>
                                        <p:tgtEl>
                                          <p:spTgt spid="1536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04"/>
                                        </p:tgtEl>
                                        <p:attrNameLst>
                                          <p:attrName>style.visibility</p:attrName>
                                        </p:attrNameLst>
                                      </p:cBhvr>
                                      <p:to>
                                        <p:strVal val="visible"/>
                                      </p:to>
                                    </p:set>
                                    <p:animEffect transition="in" filter="blinds(horizontal)">
                                      <p:cBhvr>
                                        <p:cTn id="12" dur="500"/>
                                        <p:tgtEl>
                                          <p:spTgt spid="1536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05"/>
                                        </p:tgtEl>
                                        <p:attrNameLst>
                                          <p:attrName>style.visibility</p:attrName>
                                        </p:attrNameLst>
                                      </p:cBhvr>
                                      <p:to>
                                        <p:strVal val="visible"/>
                                      </p:to>
                                    </p:set>
                                    <p:animEffect transition="in" filter="blinds(horizontal)">
                                      <p:cBhvr>
                                        <p:cTn id="17" dur="500"/>
                                        <p:tgtEl>
                                          <p:spTgt spid="1536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06"/>
                                        </p:tgtEl>
                                        <p:attrNameLst>
                                          <p:attrName>style.visibility</p:attrName>
                                        </p:attrNameLst>
                                      </p:cBhvr>
                                      <p:to>
                                        <p:strVal val="visible"/>
                                      </p:to>
                                    </p:set>
                                    <p:animEffect transition="in" filter="blinds(horizontal)">
                                      <p:cBhvr>
                                        <p:cTn id="22" dur="500"/>
                                        <p:tgtEl>
                                          <p:spTgt spid="1536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07"/>
                                        </p:tgtEl>
                                        <p:attrNameLst>
                                          <p:attrName>style.visibility</p:attrName>
                                        </p:attrNameLst>
                                      </p:cBhvr>
                                      <p:to>
                                        <p:strVal val="visible"/>
                                      </p:to>
                                    </p:set>
                                    <p:animEffect transition="in" filter="blinds(horizontal)">
                                      <p:cBhvr>
                                        <p:cTn id="27" dur="500"/>
                                        <p:tgtEl>
                                          <p:spTgt spid="15360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08"/>
                                        </p:tgtEl>
                                        <p:attrNameLst>
                                          <p:attrName>style.visibility</p:attrName>
                                        </p:attrNameLst>
                                      </p:cBhvr>
                                      <p:to>
                                        <p:strVal val="visible"/>
                                      </p:to>
                                    </p:set>
                                    <p:animEffect transition="in" filter="blinds(horizontal)">
                                      <p:cBhvr>
                                        <p:cTn id="32" dur="500"/>
                                        <p:tgtEl>
                                          <p:spTgt spid="153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P spid="153604" grpId="0" autoUpdateAnimBg="0"/>
      <p:bldP spid="153605" grpId="0" autoUpdateAnimBg="0"/>
      <p:bldP spid="153606" grpId="0" autoUpdateAnimBg="0"/>
      <p:bldP spid="153607" grpId="0" autoUpdateAnimBg="0"/>
      <p:bldP spid="15360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NIAC3"/>
          <p:cNvPicPr>
            <a:picLocks noChangeAspect="1" noChangeArrowheads="1"/>
          </p:cNvPicPr>
          <p:nvPr/>
        </p:nvPicPr>
        <p:blipFill>
          <a:blip r:embed="rId3" cstate="print"/>
          <a:srcRect/>
          <a:stretch>
            <a:fillRect/>
          </a:stretch>
        </p:blipFill>
        <p:spPr bwMode="auto">
          <a:xfrm>
            <a:off x="1143000" y="990600"/>
            <a:ext cx="6629400" cy="4191000"/>
          </a:xfrm>
          <a:prstGeom prst="rect">
            <a:avLst/>
          </a:prstGeom>
          <a:noFill/>
          <a:ln w="9525">
            <a:noFill/>
            <a:miter lim="800000"/>
            <a:headEnd/>
            <a:tailEnd/>
          </a:ln>
        </p:spPr>
      </p:pic>
      <p:sp>
        <p:nvSpPr>
          <p:cNvPr id="6147" name="Text Box 3"/>
          <p:cNvSpPr txBox="1">
            <a:spLocks noChangeArrowheads="1"/>
          </p:cNvSpPr>
          <p:nvPr/>
        </p:nvSpPr>
        <p:spPr bwMode="auto">
          <a:xfrm>
            <a:off x="1066800" y="5715000"/>
            <a:ext cx="7543800" cy="579438"/>
          </a:xfrm>
          <a:prstGeom prst="rect">
            <a:avLst/>
          </a:prstGeom>
          <a:noFill/>
          <a:ln w="9525">
            <a:noFill/>
            <a:miter lim="800000"/>
            <a:headEnd/>
            <a:tailEnd/>
          </a:ln>
        </p:spPr>
        <p:txBody>
          <a:bodyPr>
            <a:spAutoFit/>
          </a:bodyPr>
          <a:lstStyle/>
          <a:p>
            <a:pPr>
              <a:spcBef>
                <a:spcPct val="0"/>
              </a:spcBef>
            </a:pPr>
            <a:r>
              <a:rPr kumimoji="0" lang="zh-CN" altLang="en-US" sz="3200"/>
              <a:t>世界上第一台电子计算机 </a:t>
            </a:r>
            <a:r>
              <a:rPr kumimoji="0" lang="en-US" altLang="zh-CN" sz="3200">
                <a:latin typeface="Times New Roman" pitchFamily="18" charset="0"/>
              </a:rPr>
              <a:t>ENIAC(1946)</a:t>
            </a:r>
            <a:endParaRPr kumimoji="0" lang="zh-CN" altLang="en-US" sz="3200">
              <a:latin typeface="Times New Roman" pitchFamily="18" charset="0"/>
            </a:endParaRPr>
          </a:p>
        </p:txBody>
      </p:sp>
      <p:sp>
        <p:nvSpPr>
          <p:cNvPr id="134148" name="Rectangle 4"/>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spcBef>
                <a:spcPct val="0"/>
              </a:spcBef>
              <a:defRPr/>
            </a:pPr>
            <a:r>
              <a:rPr lang="zh-CN" altLang="en-US" sz="4400">
                <a:solidFill>
                  <a:schemeClr val="tx2"/>
                </a:solidFill>
                <a:effectLst>
                  <a:outerShdw blurRad="38100" dist="38100" dir="2700000" algn="tl">
                    <a:srgbClr val="000000"/>
                  </a:outerShdw>
                </a:effectLst>
                <a:latin typeface="Arial" charset="0"/>
              </a:rPr>
              <a:t>2.1</a:t>
            </a:r>
          </a:p>
        </p:txBody>
      </p:sp>
      <p:sp>
        <p:nvSpPr>
          <p:cNvPr id="6149" name="AutoShape 6">
            <a:hlinkClick r:id="rId4"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6" name="灯片编号占位符 5"/>
          <p:cNvSpPr>
            <a:spLocks noGrp="1"/>
          </p:cNvSpPr>
          <p:nvPr>
            <p:ph type="sldNum" sz="quarter" idx="12"/>
          </p:nvPr>
        </p:nvSpPr>
        <p:spPr/>
        <p:txBody>
          <a:bodyPr/>
          <a:lstStyle/>
          <a:p>
            <a:pPr>
              <a:defRPr/>
            </a:pPr>
            <a:fld id="{88A90E46-1907-458E-B3F8-B2CEBEEA62C3}" type="slidenum">
              <a:rPr lang="zh-CN" altLang="en-US" smtClean="0"/>
              <a:pPr>
                <a:defRPr/>
              </a:pPr>
              <a:t>4</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04800" y="228600"/>
            <a:ext cx="2438400" cy="685800"/>
          </a:xfrm>
          <a:prstGeom prst="rect">
            <a:avLst/>
          </a:prstGeom>
          <a:noFill/>
          <a:ln w="9525">
            <a:noFill/>
            <a:miter lim="800000"/>
            <a:headEnd/>
            <a:tailEnd/>
          </a:ln>
        </p:spPr>
        <p:txBody>
          <a:bodyPr anchor="b"/>
          <a:lstStyle/>
          <a:p>
            <a:r>
              <a:rPr lang="en-US" altLang="zh-CN" sz="4400" b="0">
                <a:solidFill>
                  <a:schemeClr val="tx2"/>
                </a:solidFill>
              </a:rPr>
              <a:t>ENIAC</a:t>
            </a:r>
          </a:p>
        </p:txBody>
      </p:sp>
      <p:pic>
        <p:nvPicPr>
          <p:cNvPr id="7171" name="Picture 3" descr="G:\教程\微机原理\ENIAC\eniac4.jpg"/>
          <p:cNvPicPr>
            <a:picLocks noChangeAspect="1" noChangeArrowheads="1"/>
          </p:cNvPicPr>
          <p:nvPr/>
        </p:nvPicPr>
        <p:blipFill>
          <a:blip r:embed="rId3" cstate="print"/>
          <a:srcRect/>
          <a:stretch>
            <a:fillRect/>
          </a:stretch>
        </p:blipFill>
        <p:spPr bwMode="auto">
          <a:xfrm>
            <a:off x="304800" y="838200"/>
            <a:ext cx="8534400" cy="55816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047D541A-D037-45F5-B82C-D23AB9F15808}" type="slidenum">
              <a:rPr lang="zh-CN" altLang="en-US" smtClean="0"/>
              <a:pPr>
                <a:defRPr/>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27" name="Rectangle 19"/>
          <p:cNvSpPr>
            <a:spLocks noGrp="1" noChangeArrowheads="1"/>
          </p:cNvSpPr>
          <p:nvPr>
            <p:ph type="title"/>
          </p:nvPr>
        </p:nvSpPr>
        <p:spPr>
          <a:xfrm>
            <a:off x="304800" y="76200"/>
            <a:ext cx="2362200" cy="762000"/>
          </a:xfrm>
        </p:spPr>
        <p:txBody>
          <a:bodyPr anchor="b"/>
          <a:lstStyle/>
          <a:p>
            <a:pPr>
              <a:defRPr/>
            </a:pPr>
            <a:r>
              <a:rPr lang="en-US" altLang="zh-CN"/>
              <a:t>ENIAC</a:t>
            </a:r>
          </a:p>
        </p:txBody>
      </p:sp>
      <p:pic>
        <p:nvPicPr>
          <p:cNvPr id="8195" name="Picture 20" descr="G:\教程\微机原理\ENIAC\eniac3.jpg"/>
          <p:cNvPicPr>
            <a:picLocks noChangeAspect="1" noChangeArrowheads="1"/>
          </p:cNvPicPr>
          <p:nvPr/>
        </p:nvPicPr>
        <p:blipFill>
          <a:blip r:embed="rId3" cstate="print"/>
          <a:srcRect/>
          <a:stretch>
            <a:fillRect/>
          </a:stretch>
        </p:blipFill>
        <p:spPr bwMode="auto">
          <a:xfrm>
            <a:off x="304800" y="838200"/>
            <a:ext cx="8458200" cy="54864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57AAB9BC-A836-4E32-9E1C-1E5C862159DF}" type="slidenum">
              <a:rPr lang="zh-CN" altLang="en-US"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descr="ias"/>
          <p:cNvPicPr>
            <a:picLocks noChangeAspect="1" noChangeArrowheads="1"/>
          </p:cNvPicPr>
          <p:nvPr/>
        </p:nvPicPr>
        <p:blipFill>
          <a:blip r:embed="rId2" cstate="print"/>
          <a:srcRect/>
          <a:stretch>
            <a:fillRect/>
          </a:stretch>
        </p:blipFill>
        <p:spPr bwMode="auto">
          <a:xfrm>
            <a:off x="1066800" y="2771775"/>
            <a:ext cx="7086600" cy="3465513"/>
          </a:xfrm>
          <a:prstGeom prst="rect">
            <a:avLst/>
          </a:prstGeom>
          <a:noFill/>
          <a:ln w="9525">
            <a:noFill/>
            <a:miter lim="800000"/>
            <a:headEnd/>
            <a:tailEnd/>
          </a:ln>
        </p:spPr>
      </p:pic>
      <p:sp>
        <p:nvSpPr>
          <p:cNvPr id="9219" name="Text Box 3"/>
          <p:cNvSpPr txBox="1">
            <a:spLocks noChangeArrowheads="1"/>
          </p:cNvSpPr>
          <p:nvPr/>
        </p:nvSpPr>
        <p:spPr bwMode="auto">
          <a:xfrm>
            <a:off x="179388" y="533400"/>
            <a:ext cx="8929687" cy="1508125"/>
          </a:xfrm>
          <a:prstGeom prst="rect">
            <a:avLst/>
          </a:prstGeom>
          <a:noFill/>
          <a:ln w="9525">
            <a:noFill/>
            <a:miter lim="800000"/>
            <a:headEnd/>
            <a:tailEnd/>
          </a:ln>
        </p:spPr>
        <p:txBody>
          <a:bodyPr>
            <a:spAutoFit/>
          </a:bodyPr>
          <a:lstStyle/>
          <a:p>
            <a:pPr>
              <a:spcBef>
                <a:spcPct val="0"/>
              </a:spcBef>
            </a:pPr>
            <a:r>
              <a:rPr kumimoji="0" lang="zh-CN" altLang="en-US" sz="3200">
                <a:latin typeface="Arial" charset="0"/>
              </a:rPr>
              <a:t>第一台</a:t>
            </a:r>
            <a:r>
              <a:rPr kumimoji="0" lang="en-US" altLang="zh-CN" sz="3200">
                <a:latin typeface="Arial" charset="0"/>
              </a:rPr>
              <a:t>von Neumann </a:t>
            </a:r>
            <a:r>
              <a:rPr kumimoji="0" lang="zh-CN" altLang="en-US" sz="3200">
                <a:latin typeface="Arial" charset="0"/>
              </a:rPr>
              <a:t>系统结构的计算机</a:t>
            </a:r>
            <a:endParaRPr kumimoji="0" lang="en-US" altLang="zh-CN" sz="3200">
              <a:latin typeface="Arial" charset="0"/>
            </a:endParaRPr>
          </a:p>
          <a:p>
            <a:pPr>
              <a:spcBef>
                <a:spcPct val="0"/>
              </a:spcBef>
            </a:pPr>
            <a:r>
              <a:rPr lang="en-US" altLang="zh-CN" sz="3200" b="0"/>
              <a:t>EDSAC</a:t>
            </a:r>
            <a:r>
              <a:rPr lang="zh-CN" altLang="en-US" sz="3200" b="0"/>
              <a:t>（电子延迟存储自动计算机</a:t>
            </a:r>
            <a:r>
              <a:rPr lang="en-US" altLang="zh-CN" sz="3200" b="0"/>
              <a:t>)</a:t>
            </a:r>
          </a:p>
          <a:p>
            <a:pPr>
              <a:spcBef>
                <a:spcPct val="0"/>
              </a:spcBef>
            </a:pPr>
            <a:r>
              <a:rPr lang="en-US" altLang="zh-CN" sz="2800" b="0"/>
              <a:t>Electronic Delay Storage Automatic Calculator</a:t>
            </a:r>
            <a:r>
              <a:rPr lang="zh-CN" altLang="en-US" sz="2800" b="0"/>
              <a:t> </a:t>
            </a:r>
            <a:endParaRPr kumimoji="0" lang="zh-CN" altLang="en-US" sz="2800">
              <a:latin typeface="Arial" charset="0"/>
            </a:endParaRPr>
          </a:p>
        </p:txBody>
      </p:sp>
      <p:sp>
        <p:nvSpPr>
          <p:cNvPr id="136196" name="Rectangle 4"/>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spcBef>
                <a:spcPct val="0"/>
              </a:spcBef>
              <a:defRPr/>
            </a:pPr>
            <a:r>
              <a:rPr lang="zh-CN" altLang="en-US" sz="4400">
                <a:solidFill>
                  <a:schemeClr val="tx2"/>
                </a:solidFill>
                <a:effectLst>
                  <a:outerShdw blurRad="38100" dist="38100" dir="2700000" algn="tl">
                    <a:srgbClr val="000000"/>
                  </a:outerShdw>
                </a:effectLst>
                <a:latin typeface="Arial" charset="0"/>
              </a:rPr>
              <a:t>2.1</a:t>
            </a:r>
          </a:p>
        </p:txBody>
      </p:sp>
      <p:sp>
        <p:nvSpPr>
          <p:cNvPr id="9221" name="AutoShape 6">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w="9525">
            <a:noFill/>
            <a:miter lim="800000"/>
            <a:headEnd/>
            <a:tailEnd/>
          </a:ln>
        </p:spPr>
        <p:txBody>
          <a:bodyPr wrap="none" anchor="ctr">
            <a:spAutoFit/>
          </a:bodyPr>
          <a:lstStyle/>
          <a:p>
            <a:endParaRPr lang="zh-CN" altLang="en-US"/>
          </a:p>
        </p:txBody>
      </p:sp>
      <p:sp>
        <p:nvSpPr>
          <p:cNvPr id="6" name="灯片编号占位符 5"/>
          <p:cNvSpPr>
            <a:spLocks noGrp="1"/>
          </p:cNvSpPr>
          <p:nvPr>
            <p:ph type="sldNum" sz="quarter" idx="12"/>
          </p:nvPr>
        </p:nvSpPr>
        <p:spPr/>
        <p:txBody>
          <a:bodyPr/>
          <a:lstStyle/>
          <a:p>
            <a:pPr>
              <a:defRPr/>
            </a:pPr>
            <a:fld id="{0A0E8AB7-C55A-46A8-85DE-04EDAFAA5D2F}" type="slidenum">
              <a:rPr lang="zh-CN" altLang="en-US"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barn(outVertical)">
                                      <p:cBhvr>
                                        <p:cTn id="7" dur="500"/>
                                        <p:tgtEl>
                                          <p:spTgt spid="13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39750" y="549275"/>
            <a:ext cx="4100513" cy="519113"/>
          </a:xfrm>
          <a:prstGeom prst="rect">
            <a:avLst/>
          </a:prstGeom>
          <a:noFill/>
          <a:ln w="9525">
            <a:noFill/>
            <a:miter lim="800000"/>
            <a:headEnd/>
            <a:tailEnd/>
          </a:ln>
        </p:spPr>
        <p:txBody>
          <a:bodyPr>
            <a:spAutoFit/>
          </a:bodyPr>
          <a:lstStyle/>
          <a:p>
            <a:pPr>
              <a:spcBef>
                <a:spcPct val="0"/>
              </a:spcBef>
            </a:pPr>
            <a:r>
              <a:rPr lang="en-US" altLang="zh-CN" sz="2800">
                <a:latin typeface="Times New Roman" pitchFamily="18" charset="0"/>
              </a:rPr>
              <a:t>2</a:t>
            </a:r>
            <a:r>
              <a:rPr lang="zh-CN" altLang="en-US" sz="2800">
                <a:latin typeface="Times New Roman" pitchFamily="18" charset="0"/>
              </a:rPr>
              <a:t>、第二代晶体管计算机</a:t>
            </a:r>
            <a:endParaRPr lang="en-US" altLang="zh-CN" sz="2800">
              <a:latin typeface="Times New Roman" pitchFamily="18" charset="0"/>
            </a:endParaRPr>
          </a:p>
        </p:txBody>
      </p:sp>
      <p:sp>
        <p:nvSpPr>
          <p:cNvPr id="6" name="Text Box 4"/>
          <p:cNvSpPr txBox="1">
            <a:spLocks noChangeArrowheads="1"/>
          </p:cNvSpPr>
          <p:nvPr/>
        </p:nvSpPr>
        <p:spPr bwMode="auto">
          <a:xfrm>
            <a:off x="755650" y="1412875"/>
            <a:ext cx="7704138" cy="3970338"/>
          </a:xfrm>
          <a:prstGeom prst="rect">
            <a:avLst/>
          </a:prstGeom>
          <a:noFill/>
          <a:ln w="9525">
            <a:noFill/>
            <a:miter lim="800000"/>
            <a:headEnd/>
            <a:tailEnd/>
          </a:ln>
        </p:spPr>
        <p:txBody>
          <a:bodyPr>
            <a:spAutoFit/>
          </a:bodyPr>
          <a:lstStyle/>
          <a:p>
            <a:pPr>
              <a:lnSpc>
                <a:spcPct val="150000"/>
              </a:lnSpc>
              <a:spcBef>
                <a:spcPct val="0"/>
              </a:spcBef>
            </a:pPr>
            <a:r>
              <a:rPr lang="en-US" altLang="zh-CN" sz="2800">
                <a:latin typeface="Times New Roman" pitchFamily="18" charset="0"/>
              </a:rPr>
              <a:t>        1947</a:t>
            </a:r>
            <a:r>
              <a:rPr lang="zh-CN" altLang="en-US" sz="2800">
                <a:latin typeface="Times New Roman" pitchFamily="18" charset="0"/>
              </a:rPr>
              <a:t>年，在</a:t>
            </a:r>
            <a:r>
              <a:rPr lang="en-US" altLang="zh-CN" sz="2800">
                <a:latin typeface="Times New Roman" pitchFamily="18" charset="0"/>
              </a:rPr>
              <a:t>Bell</a:t>
            </a:r>
            <a:r>
              <a:rPr lang="zh-CN" altLang="en-US" sz="2800">
                <a:latin typeface="Times New Roman" pitchFamily="18" charset="0"/>
              </a:rPr>
              <a:t>实验室成功地用半导体硅作为基本，制成了第一个晶体管，它的</a:t>
            </a:r>
            <a:r>
              <a:rPr lang="zh-CN" altLang="en-US" sz="2800" u="sng">
                <a:latin typeface="Times New Roman" pitchFamily="18" charset="0"/>
              </a:rPr>
              <a:t>小体积、低耗电</a:t>
            </a:r>
            <a:r>
              <a:rPr lang="zh-CN" altLang="en-US" sz="2800">
                <a:latin typeface="Times New Roman" pitchFamily="18" charset="0"/>
              </a:rPr>
              <a:t>以及</a:t>
            </a:r>
            <a:r>
              <a:rPr lang="zh-CN" altLang="en-US" sz="2800" u="sng">
                <a:latin typeface="Times New Roman" pitchFamily="18" charset="0"/>
              </a:rPr>
              <a:t>载流子高速运行</a:t>
            </a:r>
            <a:r>
              <a:rPr lang="zh-CN" altLang="en-US" sz="2800">
                <a:latin typeface="Times New Roman" pitchFamily="18" charset="0"/>
              </a:rPr>
              <a:t>的特点。</a:t>
            </a:r>
            <a:endParaRPr lang="en-US" altLang="zh-CN" sz="2800">
              <a:latin typeface="Times New Roman" pitchFamily="18" charset="0"/>
            </a:endParaRPr>
          </a:p>
          <a:p>
            <a:pPr>
              <a:lnSpc>
                <a:spcPct val="150000"/>
              </a:lnSpc>
              <a:spcBef>
                <a:spcPct val="0"/>
              </a:spcBef>
            </a:pPr>
            <a:r>
              <a:rPr lang="en-US" altLang="zh-CN" sz="2800">
                <a:latin typeface="Times New Roman" pitchFamily="18" charset="0"/>
              </a:rPr>
              <a:t>         </a:t>
            </a:r>
            <a:r>
              <a:rPr lang="zh-CN" altLang="en-US" sz="2800">
                <a:latin typeface="Times New Roman" pitchFamily="18" charset="0"/>
              </a:rPr>
              <a:t>进入</a:t>
            </a:r>
            <a:r>
              <a:rPr lang="en-US" altLang="zh-CN" sz="2800">
                <a:latin typeface="Times New Roman" pitchFamily="18" charset="0"/>
              </a:rPr>
              <a:t>20</a:t>
            </a:r>
            <a:r>
              <a:rPr lang="zh-CN" altLang="en-US" sz="2800">
                <a:latin typeface="Times New Roman" pitchFamily="18" charset="0"/>
              </a:rPr>
              <a:t>世纪</a:t>
            </a:r>
            <a:r>
              <a:rPr lang="en-US" altLang="zh-CN" sz="2800">
                <a:latin typeface="Times New Roman" pitchFamily="18" charset="0"/>
              </a:rPr>
              <a:t>50</a:t>
            </a:r>
            <a:r>
              <a:rPr lang="zh-CN" altLang="en-US" sz="2800">
                <a:latin typeface="Times New Roman" pitchFamily="18" charset="0"/>
              </a:rPr>
              <a:t>年代后，全球出现了一场以晶体管替代电子管的革命，计算机的性能有了很大的提高。</a:t>
            </a:r>
            <a:endParaRPr lang="en-US" altLang="zh-CN" sz="280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70AF39F-3E6A-4016-99F2-CF8E250D2700}" type="slidenum">
              <a:rPr lang="zh-CN" altLang="en-US"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8313" y="312738"/>
            <a:ext cx="5688012" cy="523875"/>
          </a:xfrm>
          <a:prstGeom prst="rect">
            <a:avLst/>
          </a:prstGeom>
          <a:noFill/>
          <a:ln w="9525">
            <a:noFill/>
            <a:miter lim="800000"/>
            <a:headEnd/>
            <a:tailEnd/>
          </a:ln>
        </p:spPr>
        <p:txBody>
          <a:bodyPr>
            <a:spAutoFit/>
          </a:bodyPr>
          <a:lstStyle/>
          <a:p>
            <a:pPr>
              <a:spcBef>
                <a:spcPct val="0"/>
              </a:spcBef>
            </a:pPr>
            <a:r>
              <a:rPr lang="en-US" altLang="zh-CN" sz="2800">
                <a:latin typeface="Times New Roman" pitchFamily="18" charset="0"/>
              </a:rPr>
              <a:t>3</a:t>
            </a:r>
            <a:r>
              <a:rPr lang="zh-CN" altLang="en-US" sz="2800">
                <a:latin typeface="Times New Roman" pitchFamily="18" charset="0"/>
              </a:rPr>
              <a:t>、第三代集成电路计算机</a:t>
            </a:r>
            <a:endParaRPr lang="en-US" altLang="zh-CN" sz="2800">
              <a:latin typeface="Times New Roman" pitchFamily="18" charset="0"/>
            </a:endParaRPr>
          </a:p>
        </p:txBody>
      </p:sp>
      <p:sp>
        <p:nvSpPr>
          <p:cNvPr id="6" name="Text Box 4"/>
          <p:cNvSpPr txBox="1">
            <a:spLocks noChangeArrowheads="1"/>
          </p:cNvSpPr>
          <p:nvPr/>
        </p:nvSpPr>
        <p:spPr bwMode="auto">
          <a:xfrm>
            <a:off x="323850" y="908050"/>
            <a:ext cx="8424863" cy="5910263"/>
          </a:xfrm>
          <a:prstGeom prst="rect">
            <a:avLst/>
          </a:prstGeom>
          <a:noFill/>
          <a:ln w="9525">
            <a:noFill/>
            <a:miter lim="800000"/>
            <a:headEnd/>
            <a:tailEnd/>
          </a:ln>
        </p:spPr>
        <p:txBody>
          <a:bodyPr>
            <a:spAutoFit/>
          </a:bodyPr>
          <a:lstStyle/>
          <a:p>
            <a:pPr>
              <a:lnSpc>
                <a:spcPct val="150000"/>
              </a:lnSpc>
              <a:spcBef>
                <a:spcPct val="0"/>
              </a:spcBef>
            </a:pPr>
            <a:r>
              <a:rPr lang="en-US" altLang="zh-CN" sz="2800">
                <a:latin typeface="Times New Roman" pitchFamily="18" charset="0"/>
              </a:rPr>
              <a:t>        </a:t>
            </a:r>
            <a:r>
              <a:rPr lang="zh-CN" altLang="en-US" sz="2800">
                <a:latin typeface="Times New Roman" pitchFamily="18" charset="0"/>
              </a:rPr>
              <a:t>集成电路制造技术出现后，利用光刻技术把晶体管、电阻、电容等构成的单个电路制作在一块极小（如几个平方微米）的硅片上。</a:t>
            </a:r>
            <a:endParaRPr lang="en-US" altLang="zh-CN" sz="2800">
              <a:latin typeface="Times New Roman" pitchFamily="18" charset="0"/>
            </a:endParaRPr>
          </a:p>
          <a:p>
            <a:pPr>
              <a:lnSpc>
                <a:spcPct val="150000"/>
              </a:lnSpc>
              <a:spcBef>
                <a:spcPct val="0"/>
              </a:spcBef>
            </a:pPr>
            <a:r>
              <a:rPr lang="en-US" altLang="zh-CN" sz="2800">
                <a:latin typeface="Times New Roman" pitchFamily="18" charset="0"/>
              </a:rPr>
              <a:t>         </a:t>
            </a:r>
            <a:r>
              <a:rPr lang="zh-CN" altLang="en-US" sz="2800">
                <a:latin typeface="Times New Roman" pitchFamily="18" charset="0"/>
              </a:rPr>
              <a:t>进一步发展，将成百上千个这样的门电路全部制作在一个极小（如几个平方毫米）的硅片上，并引出与外部连接的引线，这样，缩小了体积，降低了耗电量，提高了可靠性。</a:t>
            </a:r>
            <a:endParaRPr lang="en-US" altLang="zh-CN" sz="2800">
              <a:latin typeface="Times New Roman" pitchFamily="18" charset="0"/>
            </a:endParaRPr>
          </a:p>
          <a:p>
            <a:pPr>
              <a:lnSpc>
                <a:spcPct val="150000"/>
              </a:lnSpc>
              <a:spcBef>
                <a:spcPct val="0"/>
              </a:spcBef>
            </a:pPr>
            <a:r>
              <a:rPr lang="en-US" altLang="zh-CN" sz="2800">
                <a:latin typeface="Times New Roman" pitchFamily="18" charset="0"/>
              </a:rPr>
              <a:t>         </a:t>
            </a:r>
            <a:r>
              <a:rPr lang="zh-CN" altLang="en-US" sz="2800">
                <a:latin typeface="Times New Roman" pitchFamily="18" charset="0"/>
              </a:rPr>
              <a:t>这就是人们称为小规模集成电路（</a:t>
            </a:r>
            <a:r>
              <a:rPr lang="en-US" altLang="zh-CN" sz="2800">
                <a:latin typeface="Times New Roman" pitchFamily="18" charset="0"/>
              </a:rPr>
              <a:t>SSI</a:t>
            </a:r>
            <a:r>
              <a:rPr lang="zh-CN" altLang="en-US" sz="2800">
                <a:latin typeface="Times New Roman" pitchFamily="18" charset="0"/>
              </a:rPr>
              <a:t>）和中等规模集成电路 </a:t>
            </a:r>
            <a:r>
              <a:rPr lang="en-US" altLang="zh-CN" sz="2800">
                <a:latin typeface="Times New Roman" pitchFamily="18" charset="0"/>
              </a:rPr>
              <a:t>(MSI) </a:t>
            </a:r>
            <a:r>
              <a:rPr lang="zh-CN" altLang="en-US" sz="2800">
                <a:latin typeface="Times New Roman" pitchFamily="18" charset="0"/>
              </a:rPr>
              <a:t>的第三代计算机。</a:t>
            </a:r>
            <a:endParaRPr lang="en-US" altLang="zh-CN" sz="2800">
              <a:latin typeface="Times New Roman" pitchFamily="18" charset="0"/>
            </a:endParaRPr>
          </a:p>
        </p:txBody>
      </p:sp>
      <p:sp>
        <p:nvSpPr>
          <p:cNvPr id="4" name="灯片编号占位符 3"/>
          <p:cNvSpPr>
            <a:spLocks noGrp="1"/>
          </p:cNvSpPr>
          <p:nvPr>
            <p:ph type="sldNum" sz="quarter" idx="12"/>
          </p:nvPr>
        </p:nvSpPr>
        <p:spPr/>
        <p:txBody>
          <a:bodyPr/>
          <a:lstStyle/>
          <a:p>
            <a:pPr>
              <a:defRPr/>
            </a:pPr>
            <a:fld id="{C260B413-9463-404E-A329-EA72AD6ED708}" type="slidenum">
              <a:rPr lang="zh-CN" altLang="en-US"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theme/theme1.xml><?xml version="1.0" encoding="utf-8"?>
<a:theme xmlns:a="http://schemas.openxmlformats.org/drawingml/2006/main" name="Soaring">
  <a:themeElements>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9788</TotalTime>
  <Words>1564</Words>
  <Application>Microsoft Office PowerPoint</Application>
  <PresentationFormat>全屏显示(4:3)</PresentationFormat>
  <Paragraphs>188</Paragraphs>
  <Slides>30</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楷体_GB2312</vt:lpstr>
      <vt:lpstr>宋体</vt:lpstr>
      <vt:lpstr>Arial</vt:lpstr>
      <vt:lpstr>Times New Roman</vt:lpstr>
      <vt:lpstr>Wingdings</vt:lpstr>
      <vt:lpstr>Soaring</vt:lpstr>
      <vt:lpstr>第２章   计算机的发展及应用</vt:lpstr>
      <vt:lpstr>2.1 计算机的发展史</vt:lpstr>
      <vt:lpstr>2.1 计算机的发展史</vt:lpstr>
      <vt:lpstr>PowerPoint 演示文稿</vt:lpstr>
      <vt:lpstr>PowerPoint 演示文稿</vt:lpstr>
      <vt:lpstr>ENIAC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计算机的应用</vt:lpstr>
      <vt:lpstr>PowerPoint 演示文稿</vt:lpstr>
      <vt:lpstr>中国天河二号：全球超级电脑排名第1（2014年）</vt:lpstr>
      <vt:lpstr>美国Titian：全球超级电脑排名第2（2014年）</vt:lpstr>
      <vt:lpstr>美国Sequoia：全球超级电脑排名第3（2014年）</vt:lpstr>
      <vt:lpstr>日本 K Computer：全球超级电脑排名第4（2014年）</vt:lpstr>
      <vt:lpstr>美国Mira：全球超级电脑排名第5（2014年）</vt:lpstr>
      <vt:lpstr>Falcon Northwest：世界最好的台式电脑 (建成日期   2011年)</vt:lpstr>
      <vt:lpstr>IBM深蓝：曾经玩国际象棋最快的电脑 (建成日期   1997年)</vt:lpstr>
      <vt:lpstr>Deep Rybka 3：世界上最好的玩国际象棋电脑 （开发日期  2011年）</vt:lpstr>
      <vt:lpstr>层云（Stratus）和卷云（Cirrus）：世界上最好的天气及气候预报超级电脑 （建成日期   2009年）</vt:lpstr>
      <vt:lpstr>沃森（Watson）：世界上玩Jeopardy游戏最好的电脑（建成日期  2010年）</vt:lpstr>
      <vt:lpstr>海怪（Kraken）：世界上最好的联网超级电脑 （建成日期  2010年）</vt:lpstr>
      <vt:lpstr>The Connection Machine 5：世界上最有“好莱坞”人缘的超级电脑 （建成日期 1991年）</vt:lpstr>
      <vt:lpstr>量子计算机：下一个最重要的超级电脑突破技术 （开发日期：2011年1月并还在测试）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zl</dc:creator>
  <cp:lastModifiedBy>SSS</cp:lastModifiedBy>
  <cp:revision>1593</cp:revision>
  <dcterms:created xsi:type="dcterms:W3CDTF">1601-01-01T00:00:00Z</dcterms:created>
  <dcterms:modified xsi:type="dcterms:W3CDTF">2019-09-27T03:32:27Z</dcterms:modified>
</cp:coreProperties>
</file>