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1" r:id="rId2"/>
  </p:sldMasterIdLst>
  <p:notesMasterIdLst>
    <p:notesMasterId r:id="rId138"/>
  </p:notesMasterIdLst>
  <p:handoutMasterIdLst>
    <p:handoutMasterId r:id="rId139"/>
  </p:handoutMasterIdLst>
  <p:sldIdLst>
    <p:sldId id="256" r:id="rId3"/>
    <p:sldId id="257" r:id="rId4"/>
    <p:sldId id="260" r:id="rId5"/>
    <p:sldId id="258" r:id="rId6"/>
    <p:sldId id="462" r:id="rId7"/>
    <p:sldId id="261" r:id="rId8"/>
    <p:sldId id="262" r:id="rId9"/>
    <p:sldId id="264" r:id="rId10"/>
    <p:sldId id="266" r:id="rId11"/>
    <p:sldId id="267" r:id="rId12"/>
    <p:sldId id="268" r:id="rId13"/>
    <p:sldId id="269" r:id="rId14"/>
    <p:sldId id="272" r:id="rId15"/>
    <p:sldId id="438" r:id="rId16"/>
    <p:sldId id="273" r:id="rId17"/>
    <p:sldId id="405" r:id="rId18"/>
    <p:sldId id="276" r:id="rId19"/>
    <p:sldId id="408" r:id="rId20"/>
    <p:sldId id="403" r:id="rId21"/>
    <p:sldId id="277" r:id="rId22"/>
    <p:sldId id="278" r:id="rId23"/>
    <p:sldId id="409" r:id="rId24"/>
    <p:sldId id="457" r:id="rId25"/>
    <p:sldId id="279" r:id="rId26"/>
    <p:sldId id="280" r:id="rId27"/>
    <p:sldId id="281" r:id="rId28"/>
    <p:sldId id="282" r:id="rId29"/>
    <p:sldId id="283" r:id="rId30"/>
    <p:sldId id="284" r:id="rId31"/>
    <p:sldId id="285" r:id="rId32"/>
    <p:sldId id="287" r:id="rId33"/>
    <p:sldId id="289" r:id="rId34"/>
    <p:sldId id="417" r:id="rId35"/>
    <p:sldId id="290" r:id="rId36"/>
    <p:sldId id="291" r:id="rId37"/>
    <p:sldId id="292" r:id="rId38"/>
    <p:sldId id="293" r:id="rId39"/>
    <p:sldId id="297" r:id="rId40"/>
    <p:sldId id="298" r:id="rId41"/>
    <p:sldId id="299" r:id="rId42"/>
    <p:sldId id="300" r:id="rId43"/>
    <p:sldId id="301" r:id="rId44"/>
    <p:sldId id="453" r:id="rId45"/>
    <p:sldId id="454" r:id="rId46"/>
    <p:sldId id="305" r:id="rId47"/>
    <p:sldId id="306" r:id="rId48"/>
    <p:sldId id="307" r:id="rId49"/>
    <p:sldId id="412" r:id="rId50"/>
    <p:sldId id="309" r:id="rId51"/>
    <p:sldId id="311" r:id="rId52"/>
    <p:sldId id="418" r:id="rId53"/>
    <p:sldId id="312" r:id="rId54"/>
    <p:sldId id="437" r:id="rId55"/>
    <p:sldId id="419" r:id="rId56"/>
    <p:sldId id="318" r:id="rId57"/>
    <p:sldId id="319" r:id="rId58"/>
    <p:sldId id="321" r:id="rId59"/>
    <p:sldId id="322" r:id="rId60"/>
    <p:sldId id="325" r:id="rId61"/>
    <p:sldId id="326" r:id="rId62"/>
    <p:sldId id="327" r:id="rId63"/>
    <p:sldId id="328" r:id="rId64"/>
    <p:sldId id="330" r:id="rId65"/>
    <p:sldId id="331" r:id="rId66"/>
    <p:sldId id="444" r:id="rId67"/>
    <p:sldId id="339" r:id="rId68"/>
    <p:sldId id="340" r:id="rId69"/>
    <p:sldId id="343" r:id="rId70"/>
    <p:sldId id="345" r:id="rId71"/>
    <p:sldId id="445" r:id="rId72"/>
    <p:sldId id="346" r:id="rId73"/>
    <p:sldId id="347" r:id="rId74"/>
    <p:sldId id="348" r:id="rId75"/>
    <p:sldId id="349" r:id="rId76"/>
    <p:sldId id="350" r:id="rId77"/>
    <p:sldId id="351" r:id="rId78"/>
    <p:sldId id="352" r:id="rId79"/>
    <p:sldId id="353" r:id="rId80"/>
    <p:sldId id="455" r:id="rId81"/>
    <p:sldId id="355" r:id="rId82"/>
    <p:sldId id="429" r:id="rId83"/>
    <p:sldId id="354" r:id="rId84"/>
    <p:sldId id="356" r:id="rId85"/>
    <p:sldId id="461" r:id="rId86"/>
    <p:sldId id="459" r:id="rId87"/>
    <p:sldId id="358" r:id="rId88"/>
    <p:sldId id="359" r:id="rId89"/>
    <p:sldId id="360" r:id="rId90"/>
    <p:sldId id="361" r:id="rId91"/>
    <p:sldId id="362" r:id="rId92"/>
    <p:sldId id="447" r:id="rId93"/>
    <p:sldId id="427" r:id="rId94"/>
    <p:sldId id="363" r:id="rId95"/>
    <p:sldId id="449" r:id="rId96"/>
    <p:sldId id="450" r:id="rId97"/>
    <p:sldId id="364" r:id="rId98"/>
    <p:sldId id="365" r:id="rId99"/>
    <p:sldId id="460" r:id="rId100"/>
    <p:sldId id="366" r:id="rId101"/>
    <p:sldId id="368" r:id="rId102"/>
    <p:sldId id="426" r:id="rId103"/>
    <p:sldId id="369" r:id="rId104"/>
    <p:sldId id="414" r:id="rId105"/>
    <p:sldId id="415" r:id="rId106"/>
    <p:sldId id="371" r:id="rId107"/>
    <p:sldId id="433" r:id="rId108"/>
    <p:sldId id="434" r:id="rId109"/>
    <p:sldId id="376" r:id="rId110"/>
    <p:sldId id="377" r:id="rId111"/>
    <p:sldId id="378" r:id="rId112"/>
    <p:sldId id="451" r:id="rId113"/>
    <p:sldId id="379" r:id="rId114"/>
    <p:sldId id="380" r:id="rId115"/>
    <p:sldId id="381"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46" r:id="rId136"/>
    <p:sldId id="431" r:id="rId137"/>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FF"/>
    <a:srgbClr val="000099"/>
    <a:srgbClr val="FFFF66"/>
    <a:srgbClr val="66FF66"/>
    <a:srgbClr val="00FF00"/>
    <a:srgbClr val="0000CC"/>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590" autoAdjust="0"/>
  </p:normalViewPr>
  <p:slideViewPr>
    <p:cSldViewPr>
      <p:cViewPr varScale="1">
        <p:scale>
          <a:sx n="73" d="100"/>
          <a:sy n="73" d="100"/>
        </p:scale>
        <p:origin x="390"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454"/>
    </p:cViewPr>
  </p:sorter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aidu.com/s?wd=MAC%E5%B8%A7&amp;tn=SE_PcZhidaonwhc_ngpagmjz&amp;rsv_dl=gh_pc_zhidao"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www.baidu.com/s?wd=ppp%E5%8D%8F%E8%AE%AE&amp;tn=SE_PcZhidaonwhc_ngpagmjz&amp;rsv_dl=gh_pc_zhidao"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61559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12</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174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13</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2992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15</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33341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16</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213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17</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76011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18</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0535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19</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585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20</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137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21</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273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101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3</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867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55827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solidFill>
                  <a:srgbClr val="FF0000"/>
                </a:solidFill>
              </a:rPr>
              <a:t>要做到“可靠传输”（解决数据丢失、乱序、和比特差错）就必须再加上确认和重传机制。</a:t>
            </a:r>
            <a:r>
              <a:rPr lang="zh-CN" altLang="en-US" sz="1200" dirty="0" smtClean="0">
                <a:solidFill>
                  <a:srgbClr val="C00000"/>
                </a:solidFill>
              </a:rPr>
              <a:t>  </a:t>
            </a:r>
          </a:p>
          <a:p>
            <a:endParaRPr lang="zh-CN" altLang="zh-CN" dirty="0"/>
          </a:p>
        </p:txBody>
      </p:sp>
    </p:spTree>
    <p:extLst>
      <p:ext uri="{BB962C8B-B14F-4D97-AF65-F5344CB8AC3E}">
        <p14:creationId xmlns:p14="http://schemas.microsoft.com/office/powerpoint/2010/main" val="3361765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点</a:t>
            </a:r>
            <a:r>
              <a:rPr lang="en-US" altLang="zh-CN" dirty="0" smtClean="0"/>
              <a:t>-</a:t>
            </a:r>
            <a:r>
              <a:rPr lang="zh-CN" altLang="en-US" dirty="0" smtClean="0"/>
              <a:t>点协议</a:t>
            </a:r>
            <a:r>
              <a:rPr lang="en-US" altLang="zh-CN" dirty="0" smtClean="0"/>
              <a:t>PPP</a:t>
            </a:r>
            <a:r>
              <a:rPr lang="zh-CN" altLang="en-US" dirty="0" smtClean="0"/>
              <a:t>：特点是简单，适用范围广，广泛应用于广域网环境中路由器</a:t>
            </a:r>
            <a:r>
              <a:rPr lang="en-US" altLang="zh-CN" dirty="0" smtClean="0"/>
              <a:t>-</a:t>
            </a:r>
            <a:r>
              <a:rPr lang="zh-CN" altLang="en-US" dirty="0" smtClean="0"/>
              <a:t>路由器连接，以及家庭用户接入</a:t>
            </a:r>
            <a:r>
              <a:rPr lang="en-US" altLang="zh-CN" dirty="0" smtClean="0"/>
              <a:t>Internet</a:t>
            </a:r>
            <a:r>
              <a:rPr lang="zh-CN" altLang="en-US" dirty="0" smtClean="0"/>
              <a:t>之中，成点</a:t>
            </a:r>
            <a:r>
              <a:rPr lang="en-US" altLang="zh-CN" dirty="0" smtClean="0"/>
              <a:t>-</a:t>
            </a:r>
            <a:r>
              <a:rPr lang="zh-CN" altLang="en-US" smtClean="0"/>
              <a:t>点线路中应用最多的数据链路层协议</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26</a:t>
            </a:fld>
            <a:endParaRPr lang="en-US" altLang="zh-CN"/>
          </a:p>
        </p:txBody>
      </p:sp>
    </p:spTree>
    <p:extLst>
      <p:ext uri="{BB962C8B-B14F-4D97-AF65-F5344CB8AC3E}">
        <p14:creationId xmlns:p14="http://schemas.microsoft.com/office/powerpoint/2010/main" val="289294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en-US" altLang="zh-CN" dirty="0" smtClean="0">
                <a:hlinkClick r:id="rId3"/>
              </a:rPr>
              <a:t>MAC</a:t>
            </a:r>
            <a:r>
              <a:rPr lang="zh-CN" altLang="en-US" dirty="0" smtClean="0">
                <a:hlinkClick r:id="rId3"/>
              </a:rPr>
              <a:t>帧</a:t>
            </a:r>
            <a:r>
              <a:rPr lang="zh-CN" altLang="en-US" dirty="0" smtClean="0"/>
              <a:t>不是连续发送，两个帧当中有间隔，当信道当中没有电压的改变接收方就知道发送方的帧发送结束了</a:t>
            </a:r>
            <a:br>
              <a:rPr lang="zh-CN" altLang="en-US" dirty="0" smtClean="0"/>
            </a:br>
            <a:r>
              <a:rPr lang="zh-CN" altLang="en-US" dirty="0" smtClean="0"/>
              <a:t>而</a:t>
            </a:r>
            <a:r>
              <a:rPr lang="en-US" altLang="zh-CN" dirty="0" err="1" smtClean="0">
                <a:hlinkClick r:id="rId4"/>
              </a:rPr>
              <a:t>ppp</a:t>
            </a:r>
            <a:r>
              <a:rPr lang="zh-CN" altLang="en-US" dirty="0" smtClean="0">
                <a:hlinkClick r:id="rId4"/>
              </a:rPr>
              <a:t>协议</a:t>
            </a:r>
            <a:r>
              <a:rPr lang="zh-CN" altLang="en-US" dirty="0" smtClean="0"/>
              <a:t>当中帧是可以连续发送的，因此需要帧结束的标志字段</a:t>
            </a:r>
            <a:endParaRPr lang="en-US" altLang="zh-CN" dirty="0" smtClean="0"/>
          </a:p>
          <a:p>
            <a:endParaRPr lang="en-US" altLang="zh-CN" dirty="0" smtClean="0"/>
          </a:p>
          <a:p>
            <a:r>
              <a:rPr lang="en-US" altLang="zh-CN" dirty="0" err="1" smtClean="0"/>
              <a:t>Ppp</a:t>
            </a:r>
            <a:r>
              <a:rPr lang="zh-CN" altLang="en-US" dirty="0" smtClean="0"/>
              <a:t>广泛用于拨号上网，路由器和路由器间的线路租借</a:t>
            </a:r>
            <a:endParaRPr lang="en-US" altLang="zh-CN" dirty="0" smtClean="0"/>
          </a:p>
          <a:p>
            <a:endParaRPr lang="en-US" altLang="zh-CN" dirty="0" smtClean="0"/>
          </a:p>
          <a:p>
            <a:r>
              <a:rPr lang="zh-CN" altLang="en-US" sz="1200" b="0" i="0" kern="1200" dirty="0" smtClean="0">
                <a:solidFill>
                  <a:schemeClr val="tx1"/>
                </a:solidFill>
                <a:effectLst/>
                <a:latin typeface="宋体" pitchFamily="2" charset="-122"/>
                <a:ea typeface="宋体" pitchFamily="2" charset="-122"/>
                <a:cs typeface="+mn-cs"/>
              </a:rPr>
              <a:t>它们为在点对点链路上直接相连的两个设备之间提供一种传送数据报的方法。互联的两端设备可以是主机与主机、路由器和路由器、主机和路由器。</a:t>
            </a:r>
            <a:endParaRPr lang="en-US" altLang="zh-CN" sz="1200" b="0" i="0" kern="1200" dirty="0" smtClean="0">
              <a:solidFill>
                <a:schemeClr val="tx1"/>
              </a:solidFill>
              <a:effectLst/>
              <a:latin typeface="宋体" pitchFamily="2" charset="-122"/>
              <a:ea typeface="宋体" pitchFamily="2" charset="-122"/>
              <a:cs typeface="+mn-cs"/>
            </a:endParaRPr>
          </a:p>
          <a:p>
            <a:r>
              <a:rPr lang="en-US" altLang="zh-CN" sz="1200" b="0" i="0" kern="1200" dirty="0" smtClean="0">
                <a:solidFill>
                  <a:schemeClr val="tx1"/>
                </a:solidFill>
                <a:effectLst/>
                <a:latin typeface="宋体" pitchFamily="2" charset="-122"/>
                <a:ea typeface="宋体" pitchFamily="2" charset="-122"/>
                <a:cs typeface="+mn-cs"/>
              </a:rPr>
              <a:t>PPP</a:t>
            </a:r>
            <a:r>
              <a:rPr lang="zh-CN" altLang="en-US" sz="1200" b="0" i="0" kern="1200" dirty="0" smtClean="0">
                <a:solidFill>
                  <a:schemeClr val="tx1"/>
                </a:solidFill>
                <a:effectLst/>
                <a:latin typeface="宋体" pitchFamily="2" charset="-122"/>
                <a:ea typeface="宋体" pitchFamily="2" charset="-122"/>
                <a:cs typeface="+mn-cs"/>
              </a:rPr>
              <a:t> 最初设计是为两个对等节点之间的 </a:t>
            </a:r>
            <a:r>
              <a:rPr lang="en-US" altLang="zh-CN" sz="1200" b="0" i="0" kern="1200" dirty="0" smtClean="0">
                <a:solidFill>
                  <a:schemeClr val="tx1"/>
                </a:solidFill>
                <a:effectLst/>
                <a:latin typeface="宋体" pitchFamily="2" charset="-122"/>
                <a:ea typeface="宋体" pitchFamily="2" charset="-122"/>
                <a:cs typeface="+mn-cs"/>
              </a:rPr>
              <a:t>IP </a:t>
            </a:r>
            <a:r>
              <a:rPr lang="zh-CN" altLang="en-US" sz="1200" b="0" i="0" kern="1200" dirty="0" smtClean="0">
                <a:solidFill>
                  <a:schemeClr val="tx1"/>
                </a:solidFill>
                <a:effectLst/>
                <a:latin typeface="宋体" pitchFamily="2" charset="-122"/>
                <a:ea typeface="宋体" pitchFamily="2" charset="-122"/>
                <a:cs typeface="+mn-cs"/>
              </a:rPr>
              <a:t>流量传输提供一种封装协议。</a:t>
            </a:r>
            <a:endParaRPr lang="en-US" altLang="zh-CN" dirty="0" smtClean="0"/>
          </a:p>
        </p:txBody>
      </p:sp>
    </p:spTree>
    <p:extLst>
      <p:ext uri="{BB962C8B-B14F-4D97-AF65-F5344CB8AC3E}">
        <p14:creationId xmlns:p14="http://schemas.microsoft.com/office/powerpoint/2010/main" val="2975114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274592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8644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9296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altLang="zh-CN" dirty="0" smtClean="0"/>
              <a:t>(1)        </a:t>
            </a:r>
            <a:r>
              <a:rPr lang="zh-CN" altLang="en-US" dirty="0" smtClean="0"/>
              <a:t>链路控制协议（</a:t>
            </a:r>
            <a:r>
              <a:rPr lang="en-US" altLang="zh-CN" dirty="0" smtClean="0"/>
              <a:t>LCP</a:t>
            </a:r>
            <a:r>
              <a:rPr lang="zh-CN" altLang="en-US" dirty="0" smtClean="0"/>
              <a:t>：</a:t>
            </a:r>
            <a:r>
              <a:rPr lang="en-US" altLang="zh-CN" dirty="0" smtClean="0"/>
              <a:t>Link Control Protocol</a:t>
            </a:r>
            <a:r>
              <a:rPr lang="zh-CN" altLang="en-US" dirty="0" smtClean="0"/>
              <a:t>），主要用来建立、拆除和监控数据链路。</a:t>
            </a:r>
          </a:p>
          <a:p>
            <a:r>
              <a:rPr lang="en-US" altLang="zh-CN" dirty="0" smtClean="0"/>
              <a:t>(2)        </a:t>
            </a:r>
            <a:r>
              <a:rPr lang="zh-CN" altLang="en-US" dirty="0" smtClean="0"/>
              <a:t>网络层控制协议（</a:t>
            </a:r>
            <a:r>
              <a:rPr lang="en-US" altLang="zh-CN" dirty="0" smtClean="0"/>
              <a:t>NCP</a:t>
            </a:r>
            <a:r>
              <a:rPr lang="zh-CN" altLang="en-US" dirty="0" smtClean="0"/>
              <a:t>：</a:t>
            </a:r>
            <a:r>
              <a:rPr lang="en-US" altLang="zh-CN" dirty="0" smtClean="0"/>
              <a:t>Network Control Protocol</a:t>
            </a:r>
            <a:r>
              <a:rPr lang="zh-CN" altLang="en-US" dirty="0" smtClean="0"/>
              <a:t>），主要用来协商在该数据链路上所传输的数据包的格式与类型。</a:t>
            </a:r>
          </a:p>
          <a:p>
            <a:r>
              <a:rPr lang="en-US" altLang="zh-CN" dirty="0" smtClean="0"/>
              <a:t>(3)        </a:t>
            </a:r>
            <a:r>
              <a:rPr lang="zh-CN" altLang="en-US" dirty="0" smtClean="0"/>
              <a:t>扩展协议族，主要用于提供对</a:t>
            </a:r>
            <a:r>
              <a:rPr lang="en-US" altLang="zh-CN" dirty="0" smtClean="0"/>
              <a:t>PPP</a:t>
            </a:r>
            <a:r>
              <a:rPr lang="zh-CN" altLang="en-US" dirty="0" smtClean="0"/>
              <a:t>功能的进一步支持。例如用于网络安全方面的验证的</a:t>
            </a:r>
            <a:r>
              <a:rPr lang="en-US" altLang="zh-CN" dirty="0" smtClean="0"/>
              <a:t>PAP</a:t>
            </a:r>
            <a:r>
              <a:rPr lang="zh-CN" altLang="en-US" dirty="0" smtClean="0"/>
              <a:t>和</a:t>
            </a:r>
            <a:r>
              <a:rPr lang="en-US" altLang="zh-CN" dirty="0" smtClean="0"/>
              <a:t>CHAP</a:t>
            </a:r>
            <a:r>
              <a:rPr lang="zh-CN" altLang="en-US" dirty="0" smtClean="0"/>
              <a:t>。</a:t>
            </a:r>
            <a:endParaRPr lang="zh-CN" altLang="zh-CN" dirty="0"/>
          </a:p>
        </p:txBody>
      </p:sp>
    </p:spTree>
    <p:extLst>
      <p:ext uri="{BB962C8B-B14F-4D97-AF65-F5344CB8AC3E}">
        <p14:creationId xmlns:p14="http://schemas.microsoft.com/office/powerpoint/2010/main" val="1623338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8466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33</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493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4</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2140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34</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4996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35</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r>
              <a:rPr lang="zh-CN" altLang="en-US" sz="1200" b="1" i="0" kern="1200" smtClean="0">
                <a:solidFill>
                  <a:schemeClr val="tx1"/>
                </a:solidFill>
                <a:effectLst/>
                <a:latin typeface="宋体" pitchFamily="2" charset="-122"/>
                <a:ea typeface="宋体" pitchFamily="2" charset="-122"/>
                <a:cs typeface="+mn-cs"/>
              </a:rPr>
              <a:t>异步通信也可以是以帧作为发送的单位。接收端必须随时做好接收帧的准备</a:t>
            </a:r>
            <a:r>
              <a:rPr lang="zh-CN" altLang="en-US" sz="1200" b="0" i="0" kern="1200" smtClean="0">
                <a:solidFill>
                  <a:schemeClr val="tx1"/>
                </a:solidFill>
                <a:effectLst/>
                <a:latin typeface="宋体" pitchFamily="2" charset="-122"/>
                <a:ea typeface="宋体" pitchFamily="2" charset="-122"/>
                <a:cs typeface="+mn-cs"/>
              </a:rPr>
              <a:t>。这时，帧的首部必须设有一些特殊的比特组合，使得接收端能够找出一帧的开始。这也称为</a:t>
            </a:r>
            <a:r>
              <a:rPr lang="zh-CN" altLang="en-US" sz="1200" b="1" i="0" kern="1200" smtClean="0">
                <a:solidFill>
                  <a:schemeClr val="tx1"/>
                </a:solidFill>
                <a:effectLst/>
                <a:latin typeface="宋体" pitchFamily="2" charset="-122"/>
                <a:ea typeface="宋体" pitchFamily="2" charset="-122"/>
                <a:cs typeface="+mn-cs"/>
              </a:rPr>
              <a:t>帧定界</a:t>
            </a:r>
            <a:r>
              <a:rPr lang="zh-CN" altLang="en-US" sz="1200" b="0" i="0" kern="1200" smtClean="0">
                <a:solidFill>
                  <a:schemeClr val="tx1"/>
                </a:solidFill>
                <a:effectLst/>
                <a:latin typeface="宋体" pitchFamily="2" charset="-122"/>
                <a:ea typeface="宋体" pitchFamily="2" charset="-122"/>
                <a:cs typeface="+mn-cs"/>
              </a:rPr>
              <a:t>。帧定界还包含确定帧的结束位置。这有两种方法。一种是在帧的尾部设有某种特殊的比特组合来标志帧的结束。或者在帧首部中设有帧长度的字段。需要注意的是，在异步发送帧时，并不是说发送端对帧中的每一个字符都必须加上开始位和停止位后再发送出去，而是说，发送端可以在任意时间发送一个帧，而帧与帧之间的时间间隔也可以是任意的。在一帧中的所有比特是连续发送的。发送端不需要在发送一帧之前和接收端进行协调（不需要先进行比特同步）。</a:t>
            </a:r>
            <a:endParaRPr lang="zh-CN" altLang="zh-CN"/>
          </a:p>
        </p:txBody>
      </p:sp>
    </p:spTree>
    <p:extLst>
      <p:ext uri="{BB962C8B-B14F-4D97-AF65-F5344CB8AC3E}">
        <p14:creationId xmlns:p14="http://schemas.microsoft.com/office/powerpoint/2010/main" val="3496107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36</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0898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不提供使用序号和确认的可靠传输 </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37</a:t>
            </a:fld>
            <a:endParaRPr lang="en-US" altLang="zh-CN"/>
          </a:p>
        </p:txBody>
      </p:sp>
    </p:spTree>
    <p:extLst>
      <p:ext uri="{BB962C8B-B14F-4D97-AF65-F5344CB8AC3E}">
        <p14:creationId xmlns:p14="http://schemas.microsoft.com/office/powerpoint/2010/main" val="2233383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广播信道</a:t>
            </a:r>
            <a:r>
              <a:rPr lang="en-US" altLang="zh-CN" dirty="0" smtClean="0"/>
              <a:t>(broadcasting </a:t>
            </a:r>
            <a:r>
              <a:rPr lang="en-US" altLang="zh-CN" dirty="0" err="1" smtClean="0"/>
              <a:t>infomation</a:t>
            </a:r>
            <a:r>
              <a:rPr lang="en-US" altLang="zh-CN" dirty="0" smtClean="0"/>
              <a:t> channel)</a:t>
            </a:r>
            <a:r>
              <a:rPr lang="zh-CN" altLang="en-US" dirty="0" smtClean="0"/>
              <a:t>是通过广播的方式传输信息的信息通道。是通过向所有站点发送分组的方式</a:t>
            </a:r>
            <a:r>
              <a:rPr lang="en-US" altLang="zh-CN" dirty="0" smtClean="0"/>
              <a:t>,</a:t>
            </a:r>
            <a:r>
              <a:rPr lang="zh-CN" altLang="en-US" dirty="0" smtClean="0"/>
              <a:t>传输信息</a:t>
            </a:r>
            <a:r>
              <a:rPr lang="en-US" altLang="zh-CN" dirty="0" smtClean="0"/>
              <a:t>.</a:t>
            </a:r>
            <a:r>
              <a:rPr lang="zh-CN" altLang="en-US" dirty="0" smtClean="0"/>
              <a:t>现实中</a:t>
            </a:r>
            <a:r>
              <a:rPr lang="en-US" altLang="zh-CN" dirty="0" smtClean="0"/>
              <a:t>,</a:t>
            </a:r>
            <a:r>
              <a:rPr lang="zh-CN" altLang="en-US" dirty="0" smtClean="0"/>
              <a:t>无线广播电台</a:t>
            </a:r>
            <a:r>
              <a:rPr lang="en-US" altLang="zh-CN" dirty="0" smtClean="0"/>
              <a:t>,</a:t>
            </a:r>
            <a:r>
              <a:rPr lang="zh-CN" altLang="en-US" dirty="0" smtClean="0"/>
              <a:t>局域网</a:t>
            </a:r>
            <a:r>
              <a:rPr lang="en-US" altLang="zh-CN" dirty="0" smtClean="0"/>
              <a:t>(LAN)</a:t>
            </a:r>
            <a:r>
              <a:rPr lang="zh-CN" altLang="en-US" dirty="0" smtClean="0"/>
              <a:t>大多采用这种方式传播分组信息。</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38</a:t>
            </a:fld>
            <a:endParaRPr lang="en-US" altLang="zh-CN"/>
          </a:p>
        </p:txBody>
      </p:sp>
    </p:spTree>
    <p:extLst>
      <p:ext uri="{BB962C8B-B14F-4D97-AF65-F5344CB8AC3E}">
        <p14:creationId xmlns:p14="http://schemas.microsoft.com/office/powerpoint/2010/main" val="462069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39</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0258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40</a:t>
            </a:fld>
            <a:endParaRPr lang="en-US" altLang="zh-CN"/>
          </a:p>
        </p:txBody>
      </p:sp>
    </p:spTree>
    <p:extLst>
      <p:ext uri="{BB962C8B-B14F-4D97-AF65-F5344CB8AC3E}">
        <p14:creationId xmlns:p14="http://schemas.microsoft.com/office/powerpoint/2010/main" val="35783501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41</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r>
              <a:rPr lang="zh-CN" altLang="en-US" dirty="0" smtClean="0"/>
              <a:t>随机接入：也就是说信道不是固定的分配给某一个主机而是每个主机都可以随时的发送信息，但是这里的问题是如果同时有多个用户发送信息的话，就会造成碰撞，这样就都会失败，所以说必须要有解决碰撞的协议</a:t>
            </a:r>
          </a:p>
          <a:p>
            <a:endParaRPr lang="zh-CN" altLang="en-US" dirty="0" smtClean="0"/>
          </a:p>
          <a:p>
            <a:r>
              <a:rPr lang="zh-CN" altLang="en-US" dirty="0" smtClean="0"/>
              <a:t>受控接入：受控接入的特点是用户不能够随时的发送信息，而是受到一定的控制，比如说给每个用户一个令牌，或者说轮询</a:t>
            </a:r>
            <a:endParaRPr lang="zh-CN" altLang="zh-CN" dirty="0"/>
          </a:p>
        </p:txBody>
      </p:sp>
    </p:spTree>
    <p:extLst>
      <p:ext uri="{BB962C8B-B14F-4D97-AF65-F5344CB8AC3E}">
        <p14:creationId xmlns:p14="http://schemas.microsoft.com/office/powerpoint/2010/main" val="4223393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42</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严格说来，“以太网”应当是指符合 </a:t>
            </a:r>
            <a:r>
              <a:rPr lang="en-US" altLang="zh-CN" dirty="0" smtClean="0"/>
              <a:t>DIX Ethernet V2 </a:t>
            </a:r>
            <a:r>
              <a:rPr lang="zh-CN" altLang="en-US" dirty="0" smtClean="0"/>
              <a:t>标准的局域网 </a:t>
            </a:r>
            <a:r>
              <a:rPr lang="zh-CN" altLang="en-US" dirty="0" smtClean="0">
                <a:solidFill>
                  <a:srgbClr val="66FF66"/>
                </a:solidFill>
              </a:rPr>
              <a:t>。</a:t>
            </a:r>
            <a:endParaRPr lang="en-US" altLang="zh-CN" dirty="0" smtClean="0">
              <a:solidFill>
                <a:srgbClr val="66FF66"/>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以太网标准是一个古老而又充满活力的标准。自从</a:t>
            </a:r>
            <a:r>
              <a:rPr lang="en-US" altLang="zh-CN" dirty="0" smtClean="0"/>
              <a:t>1982</a:t>
            </a:r>
            <a:r>
              <a:rPr lang="zh-CN" altLang="en-US" dirty="0" smtClean="0"/>
              <a:t>年以太网协议被</a:t>
            </a:r>
            <a:r>
              <a:rPr lang="en-US" altLang="zh-CN" dirty="0" smtClean="0"/>
              <a:t>IEEE</a:t>
            </a:r>
            <a:r>
              <a:rPr lang="zh-CN" altLang="en-US" dirty="0" smtClean="0"/>
              <a:t>采纳成为标准以后，已经历了</a:t>
            </a:r>
            <a:r>
              <a:rPr lang="en-US" altLang="zh-CN" dirty="0" smtClean="0"/>
              <a:t>20</a:t>
            </a:r>
            <a:r>
              <a:rPr lang="zh-CN" altLang="en-US" dirty="0" smtClean="0"/>
              <a:t>年的风风雨雨。在这</a:t>
            </a:r>
            <a:r>
              <a:rPr lang="en-US" altLang="zh-CN" dirty="0" smtClean="0"/>
              <a:t>20</a:t>
            </a:r>
            <a:r>
              <a:rPr lang="zh-CN" altLang="en-US" dirty="0" smtClean="0"/>
              <a:t>年中，以太网技术作为局域网链路层标准战胜了令牌总线、令牌环等技术，成为局域网事实标准。以太网技术当前在局域网范围市场占有率超过</a:t>
            </a:r>
            <a:r>
              <a:rPr lang="en-US" altLang="zh-CN" dirty="0" smtClean="0"/>
              <a:t>90%</a:t>
            </a:r>
            <a:r>
              <a:rPr lang="zh-CN" altLang="en-US" dirty="0" smtClean="0"/>
              <a:t>。</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p>
        </p:txBody>
      </p:sp>
    </p:spTree>
    <p:extLst>
      <p:ext uri="{BB962C8B-B14F-4D97-AF65-F5344CB8AC3E}">
        <p14:creationId xmlns:p14="http://schemas.microsoft.com/office/powerpoint/2010/main" val="2832892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C72AA-9B5B-41C3-9F5E-076B93D9B102}" type="slidenum">
              <a:rPr lang="en-US" altLang="zh-CN"/>
              <a:pPr/>
              <a:t>43</a:t>
            </a:fld>
            <a:endParaRPr lang="en-US" altLang="zh-CN"/>
          </a:p>
        </p:txBody>
      </p:sp>
      <p:sp>
        <p:nvSpPr>
          <p:cNvPr id="540674" name="Rectangle 2"/>
          <p:cNvSpPr>
            <a:spLocks noGrp="1" noRot="1" noChangeAspect="1" noChangeArrowheads="1" noTextEdit="1"/>
          </p:cNvSpPr>
          <p:nvPr>
            <p:ph type="sldImg"/>
          </p:nvPr>
        </p:nvSpPr>
        <p:spPr>
          <a:xfrm>
            <a:off x="987425" y="696913"/>
            <a:ext cx="5035550" cy="3486150"/>
          </a:xfrm>
          <a:ln/>
        </p:spPr>
      </p:sp>
      <p:sp>
        <p:nvSpPr>
          <p:cNvPr id="540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991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0030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45</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44117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46</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83800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47</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30282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48</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3614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49</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solidFill>
                  <a:srgbClr val="0000FF"/>
                </a:solidFill>
                <a:ea typeface="黑体" pitchFamily="2" charset="-122"/>
              </a:rPr>
              <a:t>这样做的理由是局域网信道的质量很好，因信道质量产生差错的概率是很小的。</a:t>
            </a:r>
            <a:r>
              <a:rPr lang="zh-CN" altLang="en-US" dirty="0" smtClean="0">
                <a:solidFill>
                  <a:srgbClr val="0000FF"/>
                </a:solidFill>
              </a:rPr>
              <a:t> </a:t>
            </a:r>
            <a:endParaRPr lang="en-US" altLang="zh-CN" dirty="0" smtClean="0">
              <a:solidFill>
                <a:srgbClr val="0000FF"/>
              </a:solidFill>
            </a:endParaRPr>
          </a:p>
          <a:p>
            <a:endParaRPr lang="zh-CN" altLang="zh-CN" dirty="0"/>
          </a:p>
        </p:txBody>
      </p:sp>
    </p:spTree>
    <p:extLst>
      <p:ext uri="{BB962C8B-B14F-4D97-AF65-F5344CB8AC3E}">
        <p14:creationId xmlns:p14="http://schemas.microsoft.com/office/powerpoint/2010/main" val="462880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50</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3597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51</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7322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52</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39560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54</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14949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55</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89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55433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56</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r>
              <a:rPr lang="zh-CN" altLang="en-US" sz="1200" dirty="0" smtClean="0"/>
              <a:t>最先发送数据帧的站，在发送数据帧后</a:t>
            </a:r>
            <a:r>
              <a:rPr lang="zh-CN" altLang="en-US" sz="1200" dirty="0" smtClean="0">
                <a:solidFill>
                  <a:srgbClr val="FF0000"/>
                </a:solidFill>
              </a:rPr>
              <a:t>最多</a:t>
            </a:r>
            <a:r>
              <a:rPr lang="zh-CN" altLang="en-US" sz="1200" dirty="0" smtClean="0"/>
              <a:t>经过时间 </a:t>
            </a:r>
            <a:r>
              <a:rPr lang="en-US" altLang="zh-CN" sz="1200" dirty="0" smtClean="0">
                <a:solidFill>
                  <a:srgbClr val="FF0000"/>
                </a:solidFill>
              </a:rPr>
              <a:t>2</a:t>
            </a:r>
            <a:r>
              <a:rPr lang="en-US" altLang="zh-CN" sz="1200" i="1" dirty="0" smtClean="0">
                <a:solidFill>
                  <a:srgbClr val="FF0000"/>
                </a:solidFill>
                <a:sym typeface="Symbol" pitchFamily="18" charset="2"/>
              </a:rPr>
              <a:t> </a:t>
            </a:r>
            <a:r>
              <a:rPr lang="zh-CN" altLang="en-US" sz="1200" dirty="0" smtClean="0">
                <a:solidFill>
                  <a:srgbClr val="FF0000"/>
                </a:solidFill>
                <a:sym typeface="Symbol" pitchFamily="18" charset="2"/>
              </a:rPr>
              <a:t>（两倍的端到端往返时延）</a:t>
            </a:r>
            <a:r>
              <a:rPr lang="zh-CN" altLang="en-US" sz="1200" dirty="0" smtClean="0"/>
              <a:t>就可知道发送的数据帧是否遭受了碰撞。</a:t>
            </a:r>
          </a:p>
          <a:p>
            <a:r>
              <a:rPr lang="zh-CN" altLang="en-US" sz="1200" dirty="0" smtClean="0"/>
              <a:t>以太网的端到端往返时延 </a:t>
            </a:r>
            <a:r>
              <a:rPr lang="en-US" altLang="zh-CN" sz="1200" dirty="0" smtClean="0"/>
              <a:t>2</a:t>
            </a:r>
            <a:r>
              <a:rPr lang="en-US" altLang="zh-CN" sz="1200" i="1" dirty="0" smtClean="0">
                <a:sym typeface="Symbol" pitchFamily="18" charset="2"/>
              </a:rPr>
              <a:t> </a:t>
            </a:r>
            <a:r>
              <a:rPr lang="zh-CN" altLang="en-US" sz="1200" dirty="0" smtClean="0"/>
              <a:t>称为</a:t>
            </a:r>
            <a:r>
              <a:rPr lang="zh-CN" altLang="en-US" sz="1200" dirty="0" smtClean="0">
                <a:solidFill>
                  <a:srgbClr val="FF0000"/>
                </a:solidFill>
              </a:rPr>
              <a:t>争用期，</a:t>
            </a:r>
            <a:r>
              <a:rPr lang="zh-CN" altLang="en-US" sz="1200" dirty="0" smtClean="0"/>
              <a:t>或</a:t>
            </a:r>
            <a:r>
              <a:rPr lang="zh-CN" altLang="en-US" sz="1200" dirty="0" smtClean="0">
                <a:solidFill>
                  <a:srgbClr val="FF0000"/>
                </a:solidFill>
              </a:rPr>
              <a:t>碰撞窗口。</a:t>
            </a:r>
          </a:p>
          <a:p>
            <a:r>
              <a:rPr lang="zh-CN" altLang="en-US" sz="1200" dirty="0" smtClean="0">
                <a:solidFill>
                  <a:srgbClr val="0000FF"/>
                </a:solidFill>
              </a:rPr>
              <a:t>经过争用期这段时间还没有检测到碰撞，才能肯定这次发送不会发生碰撞。</a:t>
            </a:r>
          </a:p>
          <a:p>
            <a:endParaRPr lang="zh-CN" altLang="zh-CN" dirty="0"/>
          </a:p>
        </p:txBody>
      </p:sp>
    </p:spTree>
    <p:extLst>
      <p:ext uri="{BB962C8B-B14F-4D97-AF65-F5344CB8AC3E}">
        <p14:creationId xmlns:p14="http://schemas.microsoft.com/office/powerpoint/2010/main" val="38156514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57</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5313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58</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56229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CSMA/CA</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59</a:t>
            </a:fld>
            <a:endParaRPr lang="en-US" altLang="zh-CN"/>
          </a:p>
        </p:txBody>
      </p:sp>
    </p:spTree>
    <p:extLst>
      <p:ext uri="{BB962C8B-B14F-4D97-AF65-F5344CB8AC3E}">
        <p14:creationId xmlns:p14="http://schemas.microsoft.com/office/powerpoint/2010/main" val="21193281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62</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2065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63</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22532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64</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87009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65</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65155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67</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55291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69</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11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8</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67988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70</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897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71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1996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72</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67519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73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776637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74</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73689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75</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67320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76</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918793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77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76498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78</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273420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79</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927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9</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59021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80</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10218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82</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37055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83</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76928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84</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49974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88</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912211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89</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90453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90</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51656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91</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r>
              <a:rPr lang="en-US" altLang="zh-CN" dirty="0" smtClean="0"/>
              <a:t>Hub</a:t>
            </a:r>
            <a:r>
              <a:rPr lang="zh-CN" altLang="en-US" dirty="0" smtClean="0"/>
              <a:t>里没有缓存，</a:t>
            </a:r>
            <a:r>
              <a:rPr lang="en-US" altLang="zh-CN" dirty="0" smtClean="0"/>
              <a:t>100mbps</a:t>
            </a:r>
            <a:r>
              <a:rPr lang="zh-CN" altLang="en-US" dirty="0" smtClean="0"/>
              <a:t>的数据到</a:t>
            </a:r>
            <a:r>
              <a:rPr lang="en-US" altLang="zh-CN" dirty="0" smtClean="0"/>
              <a:t>10mbps</a:t>
            </a:r>
            <a:r>
              <a:rPr lang="zh-CN" altLang="en-US" dirty="0" smtClean="0"/>
              <a:t>的</a:t>
            </a:r>
            <a:r>
              <a:rPr lang="en-US" altLang="zh-CN" dirty="0" smtClean="0"/>
              <a:t>hub</a:t>
            </a:r>
            <a:r>
              <a:rPr lang="zh-CN" altLang="en-US" dirty="0" smtClean="0"/>
              <a:t>是没法转发的</a:t>
            </a:r>
            <a:endParaRPr lang="zh-CN" altLang="zh-CN" dirty="0"/>
          </a:p>
        </p:txBody>
      </p:sp>
    </p:spTree>
    <p:extLst>
      <p:ext uri="{BB962C8B-B14F-4D97-AF65-F5344CB8AC3E}">
        <p14:creationId xmlns:p14="http://schemas.microsoft.com/office/powerpoint/2010/main" val="39114023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宋体" pitchFamily="2" charset="-122"/>
                <a:ea typeface="宋体" pitchFamily="2" charset="-122"/>
                <a:cs typeface="+mn-cs"/>
              </a:rPr>
              <a:t>第一层设备的加入是扩大了冲突域，只有加入第二层设备或三层设备才可以分隔冲突域，也就是说如果加入了网桥、交换机和路由器可以将冲突域分割成较小的部分，从面降低对带宽的竞争，减少冲突。路由器还有一个好处，可以划分更小的广播域。这就叫网络分段。而用二层设备来减少冲突域的范围叫做“微分段”，也就是说不是正真意义的分段。真正意义的分段是网段号不同，不可能进行直接通讯。所以二层设备可以实现分段，但不能真正将网络进行分段，而路由器是可以实现真正网络分段的。</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92</a:t>
            </a:fld>
            <a:endParaRPr lang="en-US" altLang="zh-CN"/>
          </a:p>
        </p:txBody>
      </p:sp>
    </p:spTree>
    <p:extLst>
      <p:ext uri="{BB962C8B-B14F-4D97-AF65-F5344CB8AC3E}">
        <p14:creationId xmlns:p14="http://schemas.microsoft.com/office/powerpoint/2010/main" val="41470940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93</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zh-CN" dirty="0" smtClean="0"/>
              <a:t>通常都有十几个或更多的接口</a:t>
            </a:r>
            <a:r>
              <a:rPr lang="zh-CN" altLang="en-US" dirty="0" smtClean="0"/>
              <a:t>。</a:t>
            </a:r>
            <a:endParaRPr lang="en-US" altLang="zh-CN" dirty="0" smtClean="0"/>
          </a:p>
          <a:p>
            <a:endParaRPr lang="zh-CN" altLang="zh-CN" dirty="0"/>
          </a:p>
        </p:txBody>
      </p:sp>
    </p:spTree>
    <p:extLst>
      <p:ext uri="{BB962C8B-B14F-4D97-AF65-F5344CB8AC3E}">
        <p14:creationId xmlns:p14="http://schemas.microsoft.com/office/powerpoint/2010/main" val="71986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10</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44166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使用以太网交换机时，虽然在每个接口到主机的带宽还是 </a:t>
            </a:r>
            <a:r>
              <a:rPr lang="en-US" altLang="zh-CN" sz="1200" dirty="0" smtClean="0"/>
              <a:t>10 Mbit/s</a:t>
            </a:r>
            <a:r>
              <a:rPr lang="zh-CN" altLang="en-US" sz="1200" dirty="0" smtClean="0"/>
              <a:t>，但由于一个用户在通信时是独占而不是和其他网络用户共享传输媒体的带宽，因此</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99</a:t>
            </a:fld>
            <a:endParaRPr lang="en-US" altLang="zh-CN"/>
          </a:p>
        </p:txBody>
      </p:sp>
    </p:spTree>
    <p:extLst>
      <p:ext uri="{BB962C8B-B14F-4D97-AF65-F5344CB8AC3E}">
        <p14:creationId xmlns:p14="http://schemas.microsoft.com/office/powerpoint/2010/main" val="91038569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写表，广播</a:t>
            </a:r>
            <a:endParaRPr lang="en-US" altLang="zh-CN" dirty="0" smtClean="0"/>
          </a:p>
          <a:p>
            <a:r>
              <a:rPr lang="zh-CN" altLang="en-US" dirty="0" smtClean="0"/>
              <a:t>写表，丢弃</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106</a:t>
            </a:fld>
            <a:endParaRPr lang="en-US" altLang="zh-CN"/>
          </a:p>
        </p:txBody>
      </p:sp>
    </p:spTree>
    <p:extLst>
      <p:ext uri="{BB962C8B-B14F-4D97-AF65-F5344CB8AC3E}">
        <p14:creationId xmlns:p14="http://schemas.microsoft.com/office/powerpoint/2010/main" val="14249442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110</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的目的就两个</a:t>
            </a:r>
            <a:r>
              <a:rPr lang="en-US" altLang="zh-CN" sz="1200" b="0" i="0" kern="1200" dirty="0" smtClean="0">
                <a:solidFill>
                  <a:schemeClr val="tx1"/>
                </a:solidFill>
                <a:latin typeface="宋体" pitchFamily="2" charset="-122"/>
                <a:ea typeface="宋体" pitchFamily="2" charset="-122"/>
                <a:cs typeface="+mn-cs"/>
              </a:rPr>
              <a:t>:</a:t>
            </a:r>
            <a:r>
              <a:rPr lang="zh-CN" altLang="en-US" dirty="0" smtClean="0"/>
              <a:t/>
            </a:r>
            <a:br>
              <a:rPr lang="zh-CN" altLang="en-US" dirty="0" smtClean="0"/>
            </a:b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提高安全性</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举个例子</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没有划分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前</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交换机端口连接下的所有</a:t>
            </a:r>
            <a:r>
              <a:rPr lang="en-US" altLang="zh-CN" sz="1200" b="0" i="0" kern="1200" dirty="0" smtClean="0">
                <a:solidFill>
                  <a:schemeClr val="tx1"/>
                </a:solidFill>
                <a:latin typeface="宋体" pitchFamily="2" charset="-122"/>
                <a:ea typeface="宋体" pitchFamily="2" charset="-122"/>
                <a:cs typeface="+mn-cs"/>
              </a:rPr>
              <a:t>PC</a:t>
            </a:r>
            <a:r>
              <a:rPr lang="zh-CN" altLang="en-US" sz="1200" b="0" i="0" kern="1200" dirty="0" smtClean="0">
                <a:solidFill>
                  <a:schemeClr val="tx1"/>
                </a:solidFill>
                <a:latin typeface="宋体" pitchFamily="2" charset="-122"/>
                <a:ea typeface="宋体" pitchFamily="2" charset="-122"/>
                <a:cs typeface="+mn-cs"/>
              </a:rPr>
              <a:t>都处于一个</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中即一个广播域中</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实现</a:t>
            </a:r>
            <a:r>
              <a:rPr lang="en-US" altLang="zh-CN" sz="1200" b="0" i="0" kern="1200" dirty="0" smtClean="0">
                <a:solidFill>
                  <a:schemeClr val="tx1"/>
                </a:solidFill>
                <a:latin typeface="宋体" pitchFamily="2" charset="-122"/>
                <a:ea typeface="宋体" pitchFamily="2" charset="-122"/>
                <a:cs typeface="+mn-cs"/>
              </a:rPr>
              <a:t>ARP</a:t>
            </a:r>
            <a:r>
              <a:rPr lang="zh-CN" altLang="en-US" sz="1200" b="0" i="0" kern="1200" dirty="0" smtClean="0">
                <a:solidFill>
                  <a:schemeClr val="tx1"/>
                </a:solidFill>
                <a:latin typeface="宋体" pitchFamily="2" charset="-122"/>
                <a:ea typeface="宋体" pitchFamily="2" charset="-122"/>
                <a:cs typeface="+mn-cs"/>
              </a:rPr>
              <a:t>中间人攻击太简单了</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划分了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之后</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缩小了</a:t>
            </a:r>
            <a:r>
              <a:rPr lang="en-US" altLang="zh-CN" sz="1200" b="0" i="0" kern="1200" dirty="0" smtClean="0">
                <a:solidFill>
                  <a:schemeClr val="tx1"/>
                </a:solidFill>
                <a:latin typeface="宋体" pitchFamily="2" charset="-122"/>
                <a:ea typeface="宋体" pitchFamily="2" charset="-122"/>
                <a:cs typeface="+mn-cs"/>
              </a:rPr>
              <a:t>ARP</a:t>
            </a:r>
            <a:r>
              <a:rPr lang="zh-CN" altLang="en-US" sz="1200" b="0" i="0" kern="1200" dirty="0" smtClean="0">
                <a:solidFill>
                  <a:schemeClr val="tx1"/>
                </a:solidFill>
                <a:latin typeface="宋体" pitchFamily="2" charset="-122"/>
                <a:ea typeface="宋体" pitchFamily="2" charset="-122"/>
                <a:cs typeface="+mn-cs"/>
              </a:rPr>
              <a:t>攻击的范围</a:t>
            </a:r>
            <a:r>
              <a:rPr lang="en-US" altLang="zh-CN" sz="1200" b="0" i="0" kern="1200" dirty="0" smtClean="0">
                <a:solidFill>
                  <a:schemeClr val="tx1"/>
                </a:solidFill>
                <a:latin typeface="宋体" pitchFamily="2" charset="-122"/>
                <a:ea typeface="宋体" pitchFamily="2" charset="-122"/>
                <a:cs typeface="+mn-cs"/>
              </a:rPr>
              <a:t>.ARP</a:t>
            </a:r>
            <a:r>
              <a:rPr lang="zh-CN" altLang="en-US" sz="1200" b="0" i="0" kern="1200" dirty="0" smtClean="0">
                <a:solidFill>
                  <a:schemeClr val="tx1"/>
                </a:solidFill>
                <a:latin typeface="宋体" pitchFamily="2" charset="-122"/>
                <a:ea typeface="宋体" pitchFamily="2" charset="-122"/>
                <a:cs typeface="+mn-cs"/>
              </a:rPr>
              <a:t>报文是一个</a:t>
            </a:r>
            <a:r>
              <a:rPr lang="en-US" altLang="zh-CN" sz="1200" b="0" i="0" kern="1200" dirty="0" smtClean="0">
                <a:solidFill>
                  <a:schemeClr val="tx1"/>
                </a:solidFill>
                <a:latin typeface="宋体" pitchFamily="2" charset="-122"/>
                <a:ea typeface="宋体" pitchFamily="2" charset="-122"/>
                <a:cs typeface="+mn-cs"/>
              </a:rPr>
              <a:t>2.5</a:t>
            </a:r>
            <a:r>
              <a:rPr lang="zh-CN" altLang="en-US" sz="1200" b="0" i="0" kern="1200" dirty="0" smtClean="0">
                <a:solidFill>
                  <a:schemeClr val="tx1"/>
                </a:solidFill>
                <a:latin typeface="宋体" pitchFamily="2" charset="-122"/>
                <a:ea typeface="宋体" pitchFamily="2" charset="-122"/>
                <a:cs typeface="+mn-cs"/>
              </a:rPr>
              <a:t>层的报文</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只能在同一个</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中传播</a:t>
            </a:r>
            <a:r>
              <a:rPr lang="en-US" altLang="zh-CN" sz="1200" b="0" i="0" kern="1200" dirty="0" smtClean="0">
                <a:solidFill>
                  <a:schemeClr val="tx1"/>
                </a:solidFill>
                <a:latin typeface="宋体" pitchFamily="2" charset="-122"/>
                <a:ea typeface="宋体" pitchFamily="2" charset="-122"/>
                <a:cs typeface="+mn-cs"/>
              </a:rPr>
              <a:t>.</a:t>
            </a:r>
            <a:r>
              <a:rPr lang="zh-CN" altLang="en-US" dirty="0" smtClean="0"/>
              <a:t/>
            </a:r>
            <a:br>
              <a:rPr lang="zh-CN" altLang="en-US" dirty="0" smtClean="0"/>
            </a:br>
            <a:r>
              <a:rPr lang="en-US" altLang="zh-CN" sz="1200" b="0" i="0" kern="1200" dirty="0" smtClean="0">
                <a:solidFill>
                  <a:schemeClr val="tx1"/>
                </a:solidFill>
                <a:latin typeface="宋体" pitchFamily="2" charset="-122"/>
                <a:ea typeface="宋体" pitchFamily="2" charset="-122"/>
                <a:cs typeface="+mn-cs"/>
              </a:rPr>
              <a:t>2.</a:t>
            </a:r>
            <a:r>
              <a:rPr lang="zh-CN" altLang="en-US" sz="1200" b="0" i="0" kern="1200" dirty="0" smtClean="0">
                <a:solidFill>
                  <a:schemeClr val="tx1"/>
                </a:solidFill>
                <a:latin typeface="宋体" pitchFamily="2" charset="-122"/>
                <a:ea typeface="宋体" pitchFamily="2" charset="-122"/>
                <a:cs typeface="+mn-cs"/>
              </a:rPr>
              <a:t>提高性能</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不划分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整个交换机都处于一个广播域</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随便一台</a:t>
            </a:r>
            <a:r>
              <a:rPr lang="en-US" altLang="zh-CN" sz="1200" b="0" i="0" kern="1200" dirty="0" smtClean="0">
                <a:solidFill>
                  <a:schemeClr val="tx1"/>
                </a:solidFill>
                <a:latin typeface="宋体" pitchFamily="2" charset="-122"/>
                <a:ea typeface="宋体" pitchFamily="2" charset="-122"/>
                <a:cs typeface="+mn-cs"/>
              </a:rPr>
              <a:t>PC</a:t>
            </a:r>
            <a:r>
              <a:rPr lang="zh-CN" altLang="en-US" sz="1200" b="0" i="0" kern="1200" dirty="0" smtClean="0">
                <a:solidFill>
                  <a:schemeClr val="tx1"/>
                </a:solidFill>
                <a:latin typeface="宋体" pitchFamily="2" charset="-122"/>
                <a:ea typeface="宋体" pitchFamily="2" charset="-122"/>
                <a:cs typeface="+mn-cs"/>
              </a:rPr>
              <a:t>发送的广播报文都能传送整个广域播</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占用了很多带宽</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划分了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缩小的广播域的大小</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缩小了广播报文能够到达的范围</a:t>
            </a:r>
            <a:r>
              <a:rPr lang="en-US" altLang="zh-CN" sz="1200" b="0" i="0" kern="1200" dirty="0" smtClean="0">
                <a:solidFill>
                  <a:schemeClr val="tx1"/>
                </a:solidFill>
                <a:latin typeface="宋体" pitchFamily="2" charset="-122"/>
                <a:ea typeface="宋体" pitchFamily="2" charset="-122"/>
                <a:cs typeface="+mn-cs"/>
              </a:rPr>
              <a:t>.</a:t>
            </a:r>
            <a:endParaRPr lang="zh-CN" altLang="zh-CN" dirty="0"/>
          </a:p>
        </p:txBody>
      </p:sp>
    </p:spTree>
    <p:extLst>
      <p:ext uri="{BB962C8B-B14F-4D97-AF65-F5344CB8AC3E}">
        <p14:creationId xmlns:p14="http://schemas.microsoft.com/office/powerpoint/2010/main" val="32728053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111</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的目的就两个</a:t>
            </a:r>
            <a:r>
              <a:rPr lang="en-US" altLang="zh-CN" sz="1200" b="0" i="0" kern="1200" dirty="0" smtClean="0">
                <a:solidFill>
                  <a:schemeClr val="tx1"/>
                </a:solidFill>
                <a:latin typeface="宋体" pitchFamily="2" charset="-122"/>
                <a:ea typeface="宋体" pitchFamily="2" charset="-122"/>
                <a:cs typeface="+mn-cs"/>
              </a:rPr>
              <a:t>:</a:t>
            </a:r>
            <a:r>
              <a:rPr lang="zh-CN" altLang="en-US" dirty="0" smtClean="0"/>
              <a:t/>
            </a:r>
            <a:br>
              <a:rPr lang="zh-CN" altLang="en-US" dirty="0" smtClean="0"/>
            </a:br>
            <a:r>
              <a:rPr lang="en-US" altLang="zh-CN" sz="1200" b="0" i="0" kern="1200" dirty="0" smtClean="0">
                <a:solidFill>
                  <a:schemeClr val="tx1"/>
                </a:solidFill>
                <a:latin typeface="宋体" pitchFamily="2" charset="-122"/>
                <a:ea typeface="宋体" pitchFamily="2" charset="-122"/>
                <a:cs typeface="+mn-cs"/>
              </a:rPr>
              <a:t>1.</a:t>
            </a:r>
            <a:r>
              <a:rPr lang="zh-CN" altLang="en-US" sz="1200" b="0" i="0" kern="1200" dirty="0" smtClean="0">
                <a:solidFill>
                  <a:schemeClr val="tx1"/>
                </a:solidFill>
                <a:latin typeface="宋体" pitchFamily="2" charset="-122"/>
                <a:ea typeface="宋体" pitchFamily="2" charset="-122"/>
                <a:cs typeface="+mn-cs"/>
              </a:rPr>
              <a:t>提高安全性</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举个例子</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没有划分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前</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交换机端口连接下的所有</a:t>
            </a:r>
            <a:r>
              <a:rPr lang="en-US" altLang="zh-CN" sz="1200" b="0" i="0" kern="1200" dirty="0" smtClean="0">
                <a:solidFill>
                  <a:schemeClr val="tx1"/>
                </a:solidFill>
                <a:latin typeface="宋体" pitchFamily="2" charset="-122"/>
                <a:ea typeface="宋体" pitchFamily="2" charset="-122"/>
                <a:cs typeface="+mn-cs"/>
              </a:rPr>
              <a:t>PC</a:t>
            </a:r>
            <a:r>
              <a:rPr lang="zh-CN" altLang="en-US" sz="1200" b="0" i="0" kern="1200" dirty="0" smtClean="0">
                <a:solidFill>
                  <a:schemeClr val="tx1"/>
                </a:solidFill>
                <a:latin typeface="宋体" pitchFamily="2" charset="-122"/>
                <a:ea typeface="宋体" pitchFamily="2" charset="-122"/>
                <a:cs typeface="+mn-cs"/>
              </a:rPr>
              <a:t>都处于一个</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中即一个广播域中</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实现</a:t>
            </a:r>
            <a:r>
              <a:rPr lang="en-US" altLang="zh-CN" sz="1200" b="0" i="0" kern="1200" dirty="0" smtClean="0">
                <a:solidFill>
                  <a:schemeClr val="tx1"/>
                </a:solidFill>
                <a:latin typeface="宋体" pitchFamily="2" charset="-122"/>
                <a:ea typeface="宋体" pitchFamily="2" charset="-122"/>
                <a:cs typeface="+mn-cs"/>
              </a:rPr>
              <a:t>ARP</a:t>
            </a:r>
            <a:r>
              <a:rPr lang="zh-CN" altLang="en-US" sz="1200" b="0" i="0" kern="1200" dirty="0" smtClean="0">
                <a:solidFill>
                  <a:schemeClr val="tx1"/>
                </a:solidFill>
                <a:latin typeface="宋体" pitchFamily="2" charset="-122"/>
                <a:ea typeface="宋体" pitchFamily="2" charset="-122"/>
                <a:cs typeface="+mn-cs"/>
              </a:rPr>
              <a:t>中间人攻击太简单了</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划分了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之后</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缩小了</a:t>
            </a:r>
            <a:r>
              <a:rPr lang="en-US" altLang="zh-CN" sz="1200" b="0" i="0" kern="1200" dirty="0" smtClean="0">
                <a:solidFill>
                  <a:schemeClr val="tx1"/>
                </a:solidFill>
                <a:latin typeface="宋体" pitchFamily="2" charset="-122"/>
                <a:ea typeface="宋体" pitchFamily="2" charset="-122"/>
                <a:cs typeface="+mn-cs"/>
              </a:rPr>
              <a:t>ARP</a:t>
            </a:r>
            <a:r>
              <a:rPr lang="zh-CN" altLang="en-US" sz="1200" b="0" i="0" kern="1200" dirty="0" smtClean="0">
                <a:solidFill>
                  <a:schemeClr val="tx1"/>
                </a:solidFill>
                <a:latin typeface="宋体" pitchFamily="2" charset="-122"/>
                <a:ea typeface="宋体" pitchFamily="2" charset="-122"/>
                <a:cs typeface="+mn-cs"/>
              </a:rPr>
              <a:t>攻击的范围</a:t>
            </a:r>
            <a:r>
              <a:rPr lang="en-US" altLang="zh-CN" sz="1200" b="0" i="0" kern="1200" dirty="0" smtClean="0">
                <a:solidFill>
                  <a:schemeClr val="tx1"/>
                </a:solidFill>
                <a:latin typeface="宋体" pitchFamily="2" charset="-122"/>
                <a:ea typeface="宋体" pitchFamily="2" charset="-122"/>
                <a:cs typeface="+mn-cs"/>
              </a:rPr>
              <a:t>.ARP</a:t>
            </a:r>
            <a:r>
              <a:rPr lang="zh-CN" altLang="en-US" sz="1200" b="0" i="0" kern="1200" dirty="0" smtClean="0">
                <a:solidFill>
                  <a:schemeClr val="tx1"/>
                </a:solidFill>
                <a:latin typeface="宋体" pitchFamily="2" charset="-122"/>
                <a:ea typeface="宋体" pitchFamily="2" charset="-122"/>
                <a:cs typeface="+mn-cs"/>
              </a:rPr>
              <a:t>报文是一个</a:t>
            </a:r>
            <a:r>
              <a:rPr lang="en-US" altLang="zh-CN" sz="1200" b="0" i="0" kern="1200" dirty="0" smtClean="0">
                <a:solidFill>
                  <a:schemeClr val="tx1"/>
                </a:solidFill>
                <a:latin typeface="宋体" pitchFamily="2" charset="-122"/>
                <a:ea typeface="宋体" pitchFamily="2" charset="-122"/>
                <a:cs typeface="+mn-cs"/>
              </a:rPr>
              <a:t>2.5</a:t>
            </a:r>
            <a:r>
              <a:rPr lang="zh-CN" altLang="en-US" sz="1200" b="0" i="0" kern="1200" dirty="0" smtClean="0">
                <a:solidFill>
                  <a:schemeClr val="tx1"/>
                </a:solidFill>
                <a:latin typeface="宋体" pitchFamily="2" charset="-122"/>
                <a:ea typeface="宋体" pitchFamily="2" charset="-122"/>
                <a:cs typeface="+mn-cs"/>
              </a:rPr>
              <a:t>层的报文</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只能在同一个</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中传播</a:t>
            </a:r>
            <a:r>
              <a:rPr lang="en-US" altLang="zh-CN" sz="1200" b="0" i="0" kern="1200" dirty="0" smtClean="0">
                <a:solidFill>
                  <a:schemeClr val="tx1"/>
                </a:solidFill>
                <a:latin typeface="宋体" pitchFamily="2" charset="-122"/>
                <a:ea typeface="宋体" pitchFamily="2" charset="-122"/>
                <a:cs typeface="+mn-cs"/>
              </a:rPr>
              <a:t>.</a:t>
            </a:r>
            <a:r>
              <a:rPr lang="zh-CN" altLang="en-US" dirty="0" smtClean="0"/>
              <a:t/>
            </a:r>
            <a:br>
              <a:rPr lang="zh-CN" altLang="en-US" dirty="0" smtClean="0"/>
            </a:br>
            <a:r>
              <a:rPr lang="en-US" altLang="zh-CN" sz="1200" b="0" i="0" kern="1200" dirty="0" smtClean="0">
                <a:solidFill>
                  <a:schemeClr val="tx1"/>
                </a:solidFill>
                <a:latin typeface="宋体" pitchFamily="2" charset="-122"/>
                <a:ea typeface="宋体" pitchFamily="2" charset="-122"/>
                <a:cs typeface="+mn-cs"/>
              </a:rPr>
              <a:t>2.</a:t>
            </a:r>
            <a:r>
              <a:rPr lang="zh-CN" altLang="en-US" sz="1200" b="0" i="0" kern="1200" dirty="0" smtClean="0">
                <a:solidFill>
                  <a:schemeClr val="tx1"/>
                </a:solidFill>
                <a:latin typeface="宋体" pitchFamily="2" charset="-122"/>
                <a:ea typeface="宋体" pitchFamily="2" charset="-122"/>
                <a:cs typeface="+mn-cs"/>
              </a:rPr>
              <a:t>提高性能</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不划分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整个交换机都处于一个广播域</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随便一台</a:t>
            </a:r>
            <a:r>
              <a:rPr lang="en-US" altLang="zh-CN" sz="1200" b="0" i="0" kern="1200" dirty="0" smtClean="0">
                <a:solidFill>
                  <a:schemeClr val="tx1"/>
                </a:solidFill>
                <a:latin typeface="宋体" pitchFamily="2" charset="-122"/>
                <a:ea typeface="宋体" pitchFamily="2" charset="-122"/>
                <a:cs typeface="+mn-cs"/>
              </a:rPr>
              <a:t>PC</a:t>
            </a:r>
            <a:r>
              <a:rPr lang="zh-CN" altLang="en-US" sz="1200" b="0" i="0" kern="1200" dirty="0" smtClean="0">
                <a:solidFill>
                  <a:schemeClr val="tx1"/>
                </a:solidFill>
                <a:latin typeface="宋体" pitchFamily="2" charset="-122"/>
                <a:ea typeface="宋体" pitchFamily="2" charset="-122"/>
                <a:cs typeface="+mn-cs"/>
              </a:rPr>
              <a:t>发送的广播报文都能传送整个广域播</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占用了很多带宽</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划分了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缩小的广播域的大小</a:t>
            </a:r>
            <a:r>
              <a:rPr lang="en-US" altLang="zh-CN" sz="1200" b="0" i="0" kern="1200" dirty="0" smtClean="0">
                <a:solidFill>
                  <a:schemeClr val="tx1"/>
                </a:solidFill>
                <a:latin typeface="宋体" pitchFamily="2" charset="-122"/>
                <a:ea typeface="宋体" pitchFamily="2" charset="-122"/>
                <a:cs typeface="+mn-cs"/>
              </a:rPr>
              <a:t>,</a:t>
            </a:r>
            <a:r>
              <a:rPr lang="zh-CN" altLang="en-US" sz="1200" b="0" i="0" kern="1200" dirty="0" smtClean="0">
                <a:solidFill>
                  <a:schemeClr val="tx1"/>
                </a:solidFill>
                <a:latin typeface="宋体" pitchFamily="2" charset="-122"/>
                <a:ea typeface="宋体" pitchFamily="2" charset="-122"/>
                <a:cs typeface="+mn-cs"/>
              </a:rPr>
              <a:t>缩小了广播报文能够到达的范围</a:t>
            </a:r>
            <a:r>
              <a:rPr lang="en-US" altLang="zh-CN" sz="1200" b="0" i="0" kern="1200" dirty="0" smtClean="0">
                <a:solidFill>
                  <a:schemeClr val="tx1"/>
                </a:solidFill>
                <a:latin typeface="宋体" pitchFamily="2" charset="-122"/>
                <a:ea typeface="宋体" pitchFamily="2" charset="-122"/>
                <a:cs typeface="+mn-cs"/>
              </a:rPr>
              <a:t>.</a:t>
            </a:r>
            <a:endParaRPr lang="zh-CN" altLang="zh-CN" dirty="0"/>
          </a:p>
        </p:txBody>
      </p:sp>
    </p:spTree>
    <p:extLst>
      <p:ext uri="{BB962C8B-B14F-4D97-AF65-F5344CB8AC3E}">
        <p14:creationId xmlns:p14="http://schemas.microsoft.com/office/powerpoint/2010/main" val="4615482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112</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r>
              <a:rPr lang="zh-CN" altLang="en-US" sz="1200" b="0" i="0" kern="1200" dirty="0" smtClean="0">
                <a:solidFill>
                  <a:schemeClr val="tx1"/>
                </a:solidFill>
                <a:latin typeface="宋体" pitchFamily="2" charset="-122"/>
                <a:ea typeface="宋体" pitchFamily="2" charset="-122"/>
                <a:cs typeface="+mn-cs"/>
              </a:rPr>
              <a:t>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是为了控制广播域。减少广播风暴的影响。 间接提高了安全性。 只是划分</a:t>
            </a:r>
            <a:r>
              <a:rPr lang="en-US" altLang="zh-CN" sz="1200" b="0" i="0" kern="1200" dirty="0" smtClean="0">
                <a:solidFill>
                  <a:schemeClr val="tx1"/>
                </a:solidFill>
                <a:latin typeface="宋体" pitchFamily="2" charset="-122"/>
                <a:ea typeface="宋体" pitchFamily="2" charset="-122"/>
                <a:cs typeface="+mn-cs"/>
              </a:rPr>
              <a:t>VLAN</a:t>
            </a:r>
            <a:r>
              <a:rPr lang="zh-CN" altLang="en-US" sz="1200" b="0" i="0" kern="1200" dirty="0" smtClean="0">
                <a:solidFill>
                  <a:schemeClr val="tx1"/>
                </a:solidFill>
                <a:latin typeface="宋体" pitchFamily="2" charset="-122"/>
                <a:ea typeface="宋体" pitchFamily="2" charset="-122"/>
                <a:cs typeface="+mn-cs"/>
              </a:rPr>
              <a:t>在实际表现中就是端口之间不能正常通信（</a:t>
            </a:r>
            <a:r>
              <a:rPr lang="en-US" altLang="zh-CN" sz="1200" b="0" i="0" kern="1200" dirty="0" smtClean="0">
                <a:solidFill>
                  <a:schemeClr val="tx1"/>
                </a:solidFill>
                <a:latin typeface="宋体" pitchFamily="2" charset="-122"/>
                <a:ea typeface="宋体" pitchFamily="2" charset="-122"/>
                <a:cs typeface="+mn-cs"/>
              </a:rPr>
              <a:t>ARP</a:t>
            </a:r>
            <a:r>
              <a:rPr lang="zh-CN" altLang="en-US" sz="1200" b="0" i="0" kern="1200" dirty="0" smtClean="0">
                <a:solidFill>
                  <a:schemeClr val="tx1"/>
                </a:solidFill>
                <a:latin typeface="宋体" pitchFamily="2" charset="-122"/>
                <a:ea typeface="宋体" pitchFamily="2" charset="-122"/>
                <a:cs typeface="+mn-cs"/>
              </a:rPr>
              <a:t>泛洪接收不到）所以就会被认为是起到了隔离的作用。</a:t>
            </a:r>
            <a:endParaRPr lang="zh-CN" altLang="zh-CN" dirty="0"/>
          </a:p>
        </p:txBody>
      </p:sp>
    </p:spTree>
    <p:extLst>
      <p:ext uri="{BB962C8B-B14F-4D97-AF65-F5344CB8AC3E}">
        <p14:creationId xmlns:p14="http://schemas.microsoft.com/office/powerpoint/2010/main" val="2922651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113</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43822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114</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968881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116</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5762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117</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78035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118</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486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11</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16157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119</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75835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120</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78005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121</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51809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122</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44797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123</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649202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124</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352088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125</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1932761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126</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5156825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130</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9422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131</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21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742950" y="1752602"/>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4078" y="4953000"/>
            <a:ext cx="9910079"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7287618" y="6407944"/>
            <a:ext cx="208026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745079" y="6407945"/>
            <a:ext cx="254657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1704" y="214290"/>
            <a:ext cx="8899984" cy="1214446"/>
          </a:xfrm>
        </p:spPr>
        <p:txBody>
          <a:bodyPr/>
          <a:lstStyle>
            <a:lvl1pPr algn="ct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41703" y="1643050"/>
            <a:ext cx="8853518" cy="4244988"/>
          </a:xfrm>
        </p:spPr>
        <p:txBody>
          <a:bodyPr/>
          <a:lstStyle>
            <a:lvl1pPr>
              <a:defRPr>
                <a:latin typeface="Times New Roman" pitchFamily="18" charset="0"/>
                <a:cs typeface="Times New Roman" pitchFamily="18" charset="0"/>
              </a:defRPr>
            </a:lvl1pPr>
            <a:lvl2pPr>
              <a:defRPr>
                <a:latin typeface="Times New Roman" pitchFamily="18" charset="0"/>
                <a:ea typeface="+mn-ea"/>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0" y="6429396"/>
            <a:ext cx="851303" cy="428604"/>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299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17"/>
          <p:cNvSpPr txBox="1">
            <a:spLocks/>
          </p:cNvSpPr>
          <p:nvPr userDrawn="1"/>
        </p:nvSpPr>
        <p:spPr>
          <a:xfrm>
            <a:off x="4798218" y="6429396"/>
            <a:ext cx="619129" cy="428604"/>
          </a:xfrm>
          <a:prstGeom prst="rect">
            <a:avLst/>
          </a:prstGeom>
        </p:spPr>
        <p:txBody>
          <a:bodyPr vert="horz" anchor="b"/>
          <a:lstStyle>
            <a:lvl1pPr algn="r" eaLnBrk="1" latinLnBrk="0" hangingPunct="1">
              <a:defRPr kumimoji="0" sz="1800" b="0">
                <a:solidFill>
                  <a:schemeClr val="tx1"/>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1E1E844E-51FF-46B2-9312-5393FDF9EB21}" type="slidenum">
              <a:rPr kumimoji="0" lang="zh-CN" altLang="en-US" sz="1800" b="0" i="0" u="none" strike="noStrike" kern="0" cap="none" spc="0" normalizeH="0" baseline="0" noProof="0" smtClean="0">
                <a:ln>
                  <a:noFill/>
                </a:ln>
                <a:solidFill>
                  <a:sysClr val="windowText" lastClr="000000"/>
                </a:solidFill>
                <a:effectLst/>
                <a:uLnTx/>
                <a:uFillTx/>
                <a:latin typeface="Arial"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0" cap="none" spc="0" normalizeH="0" baseline="0" noProof="0" dirty="0">
              <a:ln>
                <a:noFill/>
              </a:ln>
              <a:solidFill>
                <a:sysClr val="windowText" lastClr="000000"/>
              </a:solidFill>
              <a:effectLst/>
              <a:uLnTx/>
              <a:uFillTx/>
              <a:latin typeface="Arial" charset="0"/>
              <a:ea typeface="宋体" pitchFamily="2" charset="-122"/>
              <a:cs typeface="+mn-cs"/>
            </a:endParaRPr>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lgn="ct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8" name="灯片编号占位符 17"/>
          <p:cNvSpPr>
            <a:spLocks noGrp="1"/>
          </p:cNvSpPr>
          <p:nvPr>
            <p:ph type="sldNum" sz="quarter" idx="4"/>
          </p:nvPr>
        </p:nvSpPr>
        <p:spPr>
          <a:xfrm>
            <a:off x="4798218" y="6429396"/>
            <a:ext cx="619129" cy="428604"/>
          </a:xfrm>
          <a:prstGeom prst="rect">
            <a:avLst/>
          </a:prstGeom>
        </p:spPr>
        <p:txBody>
          <a:bodyPr vert="horz" anchor="b"/>
          <a:lstStyle>
            <a:lvl1pPr algn="r" eaLnBrk="1" latinLnBrk="0" hangingPunct="1">
              <a:defRPr kumimoji="0" sz="1800" b="0">
                <a:solidFill>
                  <a:schemeClr val="tx1"/>
                </a:solidFill>
              </a:defRPr>
            </a:lvl1pPr>
            <a:extLst/>
          </a:lstStyle>
          <a:p>
            <a:pPr fontAlgn="auto">
              <a:spcBef>
                <a:spcPts val="0"/>
              </a:spcBef>
              <a:spcAft>
                <a:spcPts val="0"/>
              </a:spcAft>
            </a:pPr>
            <a:fld id="{933BF653-98BB-4C7E-B7CC-6512836E3FE0}"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946922" y="6400800"/>
            <a:ext cx="206375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619126" y="1500188"/>
            <a:ext cx="8911960" cy="31750"/>
          </a:xfrm>
          <a:prstGeom prst="rect">
            <a:avLst/>
          </a:prstGeom>
          <a:solidFill>
            <a:schemeClr val="accent6">
              <a:lumMod val="75000"/>
            </a:schemeClr>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619094" y="214313"/>
            <a:ext cx="899282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619095" y="1643050"/>
            <a:ext cx="8745202"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851269" y="5000637"/>
            <a:ext cx="41188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8024" y="5785023"/>
            <a:ext cx="41188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545" y="5791253"/>
            <a:ext cx="3685840"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10006" y="5787739"/>
            <a:ext cx="3689301"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39" name="日期占位符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40" name="页脚占位符 21"/>
          <p:cNvSpPr>
            <a:spLocks noGrp="1"/>
          </p:cNvSpPr>
          <p:nvPr>
            <p:ph type="ftr" sz="quarter" idx="3"/>
          </p:nvPr>
        </p:nvSpPr>
        <p:spPr>
          <a:xfrm>
            <a:off x="7359430" y="6286521"/>
            <a:ext cx="254657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0" y="6215082"/>
            <a:ext cx="1006051" cy="642918"/>
          </a:xfrm>
          <a:prstGeom prst="rect">
            <a:avLst/>
          </a:prstGeom>
        </p:spPr>
        <p:txBody>
          <a:bodyPr vert="horz" anchor="b"/>
          <a:lstStyle>
            <a:lvl1pPr algn="r" eaLnBrk="1" latinLnBrk="0" hangingPunct="1">
              <a:defRPr kumimoji="0" sz="1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ipe dir="r"/>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ea"/>
          <a:ea typeface="+mn-ea"/>
          <a:cs typeface="Times New Roman" pitchFamily="18"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imes New Roman" pitchFamily="18" charset="0"/>
          <a:ea typeface="宋体" pitchFamily="2" charset="-122"/>
          <a:cs typeface="Times New Roman" pitchFamily="18"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imes New Roman" pitchFamily="18" charset="0"/>
          <a:ea typeface="宋体" pitchFamily="2" charset="-122"/>
          <a:cs typeface="Times New Roman" pitchFamily="18"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ea typeface="宋体" pitchFamily="2" charset="-122"/>
          <a:cs typeface="Times New Roman" pitchFamily="18"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6.xml"/><Relationship Id="rId1" Type="http://schemas.openxmlformats.org/officeDocument/2006/relationships/slideLayout" Target="../slideLayouts/slideLayout6.xml"/><Relationship Id="rId4" Type="http://schemas.openxmlformats.org/officeDocument/2006/relationships/image" Target="../media/image18.wmf"/></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9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
        <p:nvSpPr>
          <p:cNvPr id="4" name="灯片编号占位符 3"/>
          <p:cNvSpPr>
            <a:spLocks noGrp="1"/>
          </p:cNvSpPr>
          <p:nvPr>
            <p:ph type="sldNum" sz="quarter" idx="4"/>
          </p:nvPr>
        </p:nvSpPr>
        <p:spPr/>
        <p:txBody>
          <a:bodyPr/>
          <a:lstStyle/>
          <a:p>
            <a:fld id="{AC80574E-8B94-4515-ADE1-BF6C35829DF0}" type="slidenum">
              <a:rPr lang="zh-CN" altLang="en-US" smtClean="0"/>
              <a:pPr/>
              <a:t>1</a:t>
            </a:fld>
            <a:endParaRPr lang="en-US" altLang="zh-CN"/>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r>
              <a:rPr lang="zh-CN" altLang="en-US" sz="2800" dirty="0"/>
              <a:t>首部和尾部的一个重要作用就是进行</a:t>
            </a:r>
            <a:r>
              <a:rPr lang="zh-CN" altLang="en-US" sz="2800" dirty="0">
                <a:solidFill>
                  <a:srgbClr val="FF0000"/>
                </a:solidFill>
              </a:rPr>
              <a:t>帧定界</a:t>
            </a:r>
            <a:r>
              <a:rPr lang="zh-CN" altLang="en-US" sz="2800" dirty="0"/>
              <a:t>。</a:t>
            </a:r>
            <a:r>
              <a:rPr lang="zh-CN" altLang="en-US" dirty="0"/>
              <a:t>  </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
        <p:nvSpPr>
          <p:cNvPr id="26" name="灯片编号占位符 25"/>
          <p:cNvSpPr>
            <a:spLocks noGrp="1"/>
          </p:cNvSpPr>
          <p:nvPr>
            <p:ph type="sldNum" sz="quarter" idx="12"/>
          </p:nvPr>
        </p:nvSpPr>
        <p:spPr/>
        <p:txBody>
          <a:bodyPr/>
          <a:lstStyle/>
          <a:p>
            <a:fld id="{7AC79822-BC0D-4DE8-A7E5-90A3732A2B82}" type="slidenum">
              <a:rPr lang="zh-CN" altLang="en-US" smtClean="0"/>
              <a:pPr/>
              <a:t>10</a:t>
            </a:fld>
            <a:endParaRPr lang="en-US" altLang="zh-CN"/>
          </a:p>
        </p:txBody>
      </p:sp>
    </p:spTree>
    <p:extLst>
      <p:ext uri="{BB962C8B-B14F-4D97-AF65-F5344CB8AC3E}">
        <p14:creationId xmlns:p14="http://schemas.microsoft.com/office/powerpoint/2010/main" val="36477275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有</a:t>
            </a:r>
            <a:r>
              <a:rPr lang="zh-CN" altLang="en-US" dirty="0" smtClean="0">
                <a:solidFill>
                  <a:srgbClr val="FF0000"/>
                </a:solidFill>
              </a:rPr>
              <a:t>交换表。</a:t>
            </a:r>
            <a:endParaRPr lang="en-US" altLang="zh-CN" dirty="0" smtClean="0">
              <a:solidFill>
                <a:srgbClr val="FF0000"/>
              </a:solidFill>
            </a:endParaRPr>
          </a:p>
          <a:p>
            <a:pPr lvl="1"/>
            <a:r>
              <a:rPr lang="zh-CN" altLang="en-US" dirty="0" smtClean="0">
                <a:solidFill>
                  <a:srgbClr val="FF0000"/>
                </a:solidFill>
              </a:rPr>
              <a:t>记录主机接在哪个端口上</a:t>
            </a:r>
            <a:endParaRPr lang="en-US" altLang="zh-CN" dirty="0" smtClean="0">
              <a:solidFill>
                <a:srgbClr val="FF0000"/>
              </a:solidFill>
            </a:endParaRPr>
          </a:p>
          <a:p>
            <a:pPr lvl="1"/>
            <a:r>
              <a:rPr lang="zh-CN" altLang="en-US" dirty="0" smtClean="0">
                <a:solidFill>
                  <a:srgbClr val="FF0000"/>
                </a:solidFill>
              </a:rPr>
              <a:t>根据交换表进行转发</a:t>
            </a:r>
            <a:endParaRPr lang="en-US" altLang="zh-CN" dirty="0">
              <a:solidFill>
                <a:srgbClr val="FF0000"/>
              </a:solidFill>
            </a:endParaRPr>
          </a:p>
        </p:txBody>
      </p:sp>
      <p:grpSp>
        <p:nvGrpSpPr>
          <p:cNvPr id="41" name="组合 40"/>
          <p:cNvGrpSpPr/>
          <p:nvPr/>
        </p:nvGrpSpPr>
        <p:grpSpPr>
          <a:xfrm>
            <a:off x="2309794" y="2930910"/>
            <a:ext cx="5546783" cy="3714776"/>
            <a:chOff x="2390532" y="2564904"/>
            <a:chExt cx="4886552" cy="3096356"/>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t> </a:t>
              </a:r>
              <a:endParaRPr lang="zh-CN" altLang="en-US" sz="2000"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sz="2000" b="1">
                <a:latin typeface="+mn-lt"/>
                <a:ea typeface="黑体" pitchFamily="2" charset="-122"/>
              </a:endParaRPr>
            </a:p>
          </p:txBody>
        </p:sp>
        <p:cxnSp>
          <p:nvCxnSpPr>
            <p:cNvPr id="6" name="直接连接符 5"/>
            <p:cNvCxnSpPr>
              <a:stCxn id="27" idx="3"/>
            </p:cNvCxnSpPr>
            <p:nvPr/>
          </p:nvCxnSpPr>
          <p:spPr>
            <a:xfrm>
              <a:off x="6307091" y="3609079"/>
              <a:ext cx="446754" cy="180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09079"/>
              <a:ext cx="504827" cy="18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07091" y="3141898"/>
              <a:ext cx="518192" cy="79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79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58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b="1" dirty="0">
                  <a:latin typeface="+mn-lt"/>
                  <a:ea typeface="黑体" pitchFamily="2" charset="-122"/>
                </a:rPr>
                <a:t>MAC</a:t>
              </a:r>
              <a:r>
                <a:rPr kumimoji="1" lang="zh-CN" altLang="en-US" b="1" dirty="0">
                  <a:latin typeface="+mn-lt"/>
                  <a:ea typeface="黑体" pitchFamily="2" charset="-122"/>
                </a:rPr>
                <a:t>地址  </a:t>
              </a:r>
              <a:r>
                <a:rPr kumimoji="1" lang="zh-CN" altLang="en-US" b="1" dirty="0" smtClean="0">
                  <a:latin typeface="+mn-lt"/>
                  <a:ea typeface="黑体" pitchFamily="2" charset="-122"/>
                </a:rPr>
                <a:t>接口   有效时间</a:t>
              </a:r>
              <a:endParaRPr kumimoji="1" lang="zh-CN" altLang="en-US" b="1" dirty="0">
                <a:latin typeface="+mn-lt"/>
                <a:ea typeface="黑体" pitchFamily="2" charset="-122"/>
              </a:endParaRPr>
            </a:p>
            <a:p>
              <a:pPr defTabSz="762000" eaLnBrk="0" hangingPunct="0">
                <a:lnSpc>
                  <a:spcPct val="115000"/>
                </a:lnSpc>
              </a:pPr>
              <a:r>
                <a:rPr kumimoji="1" lang="zh-CN" altLang="en-US" b="1" dirty="0">
                  <a:latin typeface="+mn-lt"/>
                  <a:ea typeface="黑体" pitchFamily="2" charset="-122"/>
                </a:rPr>
                <a:t>   </a:t>
              </a:r>
              <a:endParaRPr kumimoji="1" lang="en-US" altLang="zh-CN" b="1" baseline="-25000" dirty="0">
                <a:latin typeface="+mn-lt"/>
                <a:ea typeface="黑体" pitchFamily="2" charset="-122"/>
              </a:endParaRPr>
            </a:p>
          </p:txBody>
        </p:sp>
        <p:sp>
          <p:nvSpPr>
            <p:cNvPr id="11" name="Rectangle 24"/>
            <p:cNvSpPr>
              <a:spLocks noChangeArrowheads="1"/>
            </p:cNvSpPr>
            <p:nvPr/>
          </p:nvSpPr>
          <p:spPr bwMode="auto">
            <a:xfrm>
              <a:off x="3944888" y="2564904"/>
              <a:ext cx="2067459" cy="43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800" b="1" dirty="0">
                  <a:latin typeface="黑体" pitchFamily="2" charset="-122"/>
                  <a:ea typeface="黑体" pitchFamily="2" charset="-122"/>
                </a:rPr>
                <a:t>以太网交换机</a:t>
              </a:r>
              <a:endParaRPr kumimoji="1" lang="en-US" altLang="zh-CN" sz="28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07860" cy="30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dirty="0">
                  <a:latin typeface="+mn-lt"/>
                  <a:ea typeface="黑体" pitchFamily="2" charset="-122"/>
                </a:rPr>
                <a:t>A</a:t>
              </a:r>
              <a:endParaRPr kumimoji="1" lang="en-US" altLang="zh-CN"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latin typeface="+mn-lt"/>
                  <a:ea typeface="黑体" pitchFamily="2" charset="-122"/>
                </a:endParaRPr>
              </a:p>
            </p:txBody>
          </p:sp>
        </p:grpSp>
        <p:grpSp>
          <p:nvGrpSpPr>
            <p:cNvPr id="19" name="组合 57"/>
            <p:cNvGrpSpPr>
              <a:grpSpLocks/>
            </p:cNvGrpSpPr>
            <p:nvPr/>
          </p:nvGrpSpPr>
          <p:grpSpPr bwMode="auto">
            <a:xfrm>
              <a:off x="3452904" y="3068873"/>
              <a:ext cx="287337" cy="305710"/>
              <a:chOff x="2267744" y="1268760"/>
              <a:chExt cx="288032" cy="305710"/>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74630" cy="30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a:latin typeface="+mn-lt"/>
                    <a:ea typeface="黑体" pitchFamily="2" charset="-122"/>
                  </a:rPr>
                  <a:t>1</a:t>
                </a:r>
                <a:endParaRPr kumimoji="1" lang="en-US" altLang="zh-CN" b="1" baseline="-25000">
                  <a:latin typeface="+mn-lt"/>
                  <a:ea typeface="黑体" pitchFamily="2" charset="-122"/>
                </a:endParaRPr>
              </a:p>
            </p:txBody>
          </p:sp>
        </p:grpSp>
        <p:grpSp>
          <p:nvGrpSpPr>
            <p:cNvPr id="22" name="组合 58"/>
            <p:cNvGrpSpPr>
              <a:grpSpLocks/>
            </p:cNvGrpSpPr>
            <p:nvPr/>
          </p:nvGrpSpPr>
          <p:grpSpPr bwMode="auto">
            <a:xfrm>
              <a:off x="3452904" y="3456225"/>
              <a:ext cx="287337" cy="305710"/>
              <a:chOff x="2267744" y="1268760"/>
              <a:chExt cx="288032" cy="306647"/>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74630" cy="30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a:latin typeface="+mn-lt"/>
                    <a:ea typeface="黑体" pitchFamily="2" charset="-122"/>
                  </a:rPr>
                  <a:t>2</a:t>
                </a:r>
                <a:endParaRPr kumimoji="1" lang="en-US" altLang="zh-CN" b="1" baseline="-25000">
                  <a:latin typeface="+mn-lt"/>
                  <a:ea typeface="黑体" pitchFamily="2" charset="-122"/>
                </a:endParaRPr>
              </a:p>
            </p:txBody>
          </p:sp>
        </p:grpSp>
        <p:grpSp>
          <p:nvGrpSpPr>
            <p:cNvPr id="25" name="组合 61"/>
            <p:cNvGrpSpPr>
              <a:grpSpLocks/>
            </p:cNvGrpSpPr>
            <p:nvPr/>
          </p:nvGrpSpPr>
          <p:grpSpPr bwMode="auto">
            <a:xfrm>
              <a:off x="6033120" y="3456225"/>
              <a:ext cx="288925" cy="305710"/>
              <a:chOff x="2267744" y="1268760"/>
              <a:chExt cx="288032" cy="306647"/>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73121" cy="30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a:latin typeface="+mn-lt"/>
                    <a:ea typeface="黑体" pitchFamily="2" charset="-122"/>
                  </a:rPr>
                  <a:t>4</a:t>
                </a:r>
                <a:endParaRPr kumimoji="1" lang="en-US" altLang="zh-CN" b="1" baseline="-25000">
                  <a:latin typeface="+mn-lt"/>
                  <a:ea typeface="黑体" pitchFamily="2" charset="-122"/>
                </a:endParaRPr>
              </a:p>
            </p:txBody>
          </p:sp>
        </p:grpSp>
        <p:grpSp>
          <p:nvGrpSpPr>
            <p:cNvPr id="28" name="组合 64"/>
            <p:cNvGrpSpPr>
              <a:grpSpLocks/>
            </p:cNvGrpSpPr>
            <p:nvPr/>
          </p:nvGrpSpPr>
          <p:grpSpPr bwMode="auto">
            <a:xfrm>
              <a:off x="6033120" y="3068875"/>
              <a:ext cx="288925" cy="305710"/>
              <a:chOff x="2267744" y="1268760"/>
              <a:chExt cx="288032" cy="305200"/>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73121" cy="3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a:latin typeface="+mn-lt"/>
                    <a:ea typeface="黑体" pitchFamily="2" charset="-122"/>
                  </a:rPr>
                  <a:t>3</a:t>
                </a:r>
                <a:endParaRPr kumimoji="1" lang="en-US" altLang="zh-CN" b="1" baseline="-25000">
                  <a:latin typeface="+mn-lt"/>
                  <a:ea typeface="黑体" pitchFamily="2" charset="-122"/>
                </a:endParaRPr>
              </a:p>
            </p:txBody>
          </p:sp>
        </p:grpSp>
        <p:sp>
          <p:nvSpPr>
            <p:cNvPr id="31" name="Rectangle 24"/>
            <p:cNvSpPr>
              <a:spLocks noChangeArrowheads="1"/>
            </p:cNvSpPr>
            <p:nvPr/>
          </p:nvSpPr>
          <p:spPr bwMode="auto">
            <a:xfrm>
              <a:off x="4586536" y="3818173"/>
              <a:ext cx="843083" cy="33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000" b="1" dirty="0">
                  <a:latin typeface="+mn-lt"/>
                  <a:ea typeface="黑体" pitchFamily="2" charset="-122"/>
                </a:rPr>
                <a:t>交换表</a:t>
              </a:r>
              <a:endParaRPr kumimoji="1" lang="en-US" altLang="zh-CN" sz="2000"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07860" cy="30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dirty="0">
                  <a:latin typeface="+mn-lt"/>
                  <a:ea typeface="黑体" pitchFamily="2" charset="-122"/>
                </a:rPr>
                <a:t>D</a:t>
              </a:r>
              <a:endParaRPr kumimoji="1" lang="en-US" altLang="zh-CN"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07860" cy="30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dirty="0">
                  <a:latin typeface="+mn-lt"/>
                  <a:ea typeface="黑体" pitchFamily="2" charset="-122"/>
                </a:rPr>
                <a:t>B</a:t>
              </a:r>
              <a:endParaRPr kumimoji="1" lang="en-US" altLang="zh-CN"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latin typeface="+mn-lt"/>
                <a:ea typeface="黑体" pitchFamily="2" charset="-122"/>
              </a:endParaRPr>
            </a:p>
          </p:txBody>
        </p:sp>
        <p:sp>
          <p:nvSpPr>
            <p:cNvPr id="39" name="Rectangle 34"/>
            <p:cNvSpPr>
              <a:spLocks noChangeArrowheads="1"/>
            </p:cNvSpPr>
            <p:nvPr/>
          </p:nvSpPr>
          <p:spPr bwMode="auto">
            <a:xfrm>
              <a:off x="2403252" y="3501008"/>
              <a:ext cx="307860" cy="30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b="1" dirty="0">
                  <a:latin typeface="+mn-lt"/>
                  <a:ea typeface="黑体" pitchFamily="2" charset="-122"/>
                </a:rPr>
                <a:t>C</a:t>
              </a:r>
              <a:endParaRPr kumimoji="1" lang="en-US" altLang="zh-CN" b="1" baseline="-25000" dirty="0">
                <a:latin typeface="+mn-lt"/>
                <a:ea typeface="黑体" pitchFamily="2" charset="-122"/>
              </a:endParaRPr>
            </a:p>
          </p:txBody>
        </p:sp>
      </p:grpSp>
      <p:sp>
        <p:nvSpPr>
          <p:cNvPr id="42" name="灯片编号占位符 41"/>
          <p:cNvSpPr>
            <a:spLocks noGrp="1"/>
          </p:cNvSpPr>
          <p:nvPr>
            <p:ph type="sldNum" sz="quarter" idx="12"/>
          </p:nvPr>
        </p:nvSpPr>
        <p:spPr/>
        <p:txBody>
          <a:bodyPr/>
          <a:lstStyle/>
          <a:p>
            <a:fld id="{7AC79822-BC0D-4DE8-A7E5-90A3732A2B82}" type="slidenum">
              <a:rPr lang="zh-CN" altLang="en-US" smtClean="0"/>
              <a:pPr/>
              <a:t>100</a:t>
            </a:fld>
            <a:endParaRPr lang="en-US" altLang="zh-CN"/>
          </a:p>
        </p:txBody>
      </p:sp>
      <p:sp>
        <p:nvSpPr>
          <p:cNvPr id="43" name="矩形 42"/>
          <p:cNvSpPr/>
          <p:nvPr/>
        </p:nvSpPr>
        <p:spPr>
          <a:xfrm>
            <a:off x="2809860" y="5145488"/>
            <a:ext cx="3370241" cy="1569660"/>
          </a:xfrm>
          <a:prstGeom prst="rect">
            <a:avLst/>
          </a:prstGeom>
        </p:spPr>
        <p:txBody>
          <a:bodyPr wrap="square">
            <a:spAutoFit/>
          </a:bodyPr>
          <a:lstStyle/>
          <a:p>
            <a:pPr algn="ctr"/>
            <a:r>
              <a:rPr lang="en-US" altLang="zh-CN" sz="2400" b="1" dirty="0" smtClean="0">
                <a:latin typeface="+mn-lt"/>
                <a:ea typeface="黑体" pitchFamily="2" charset="-122"/>
              </a:rPr>
              <a:t>MAC-A      1</a:t>
            </a:r>
          </a:p>
          <a:p>
            <a:pPr algn="ctr"/>
            <a:r>
              <a:rPr lang="en-US" altLang="zh-CN" sz="2400" b="1" dirty="0" smtClean="0">
                <a:latin typeface="+mn-lt"/>
                <a:ea typeface="黑体" pitchFamily="2" charset="-122"/>
              </a:rPr>
              <a:t>MAC-C       2</a:t>
            </a:r>
          </a:p>
          <a:p>
            <a:pPr algn="ctr"/>
            <a:r>
              <a:rPr lang="en-US" altLang="zh-CN" sz="2400" b="1" dirty="0" smtClean="0">
                <a:ea typeface="黑体" pitchFamily="2" charset="-122"/>
              </a:rPr>
              <a:t>MAC-</a:t>
            </a:r>
            <a:r>
              <a:rPr lang="en-US" altLang="zh-CN" sz="2400" b="1" dirty="0" smtClean="0">
                <a:latin typeface="+mn-lt"/>
                <a:ea typeface="黑体" pitchFamily="2" charset="-122"/>
              </a:rPr>
              <a:t>B      3</a:t>
            </a:r>
          </a:p>
          <a:p>
            <a:pPr algn="ctr"/>
            <a:r>
              <a:rPr lang="en-US" altLang="zh-CN" sz="2400" b="1" dirty="0" smtClean="0">
                <a:ea typeface="黑体" pitchFamily="2" charset="-122"/>
              </a:rPr>
              <a:t>MAC-</a:t>
            </a:r>
            <a:r>
              <a:rPr lang="en-US" altLang="zh-CN" sz="2400" b="1" dirty="0" smtClean="0">
                <a:latin typeface="+mn-lt"/>
                <a:ea typeface="黑体" pitchFamily="2" charset="-122"/>
              </a:rPr>
              <a:t>D       4</a:t>
            </a:r>
            <a:endParaRPr lang="zh-CN" altLang="en-US" sz="2400" b="1" dirty="0">
              <a:latin typeface="+mn-lt"/>
              <a:ea typeface="黑体" pitchFamily="2" charset="-122"/>
            </a:endParaRPr>
          </a:p>
        </p:txBody>
      </p:sp>
      <p:sp>
        <p:nvSpPr>
          <p:cNvPr id="44" name="矩形 43"/>
          <p:cNvSpPr/>
          <p:nvPr/>
        </p:nvSpPr>
        <p:spPr>
          <a:xfrm>
            <a:off x="4595810" y="3714752"/>
            <a:ext cx="992579" cy="523220"/>
          </a:xfrm>
          <a:prstGeom prst="rect">
            <a:avLst/>
          </a:prstGeom>
          <a:ln>
            <a:solidFill>
              <a:srgbClr val="000066"/>
            </a:solidFill>
          </a:ln>
        </p:spPr>
        <p:txBody>
          <a:bodyPr wrap="none">
            <a:spAutoFit/>
          </a:bodyPr>
          <a:lstStyle/>
          <a:p>
            <a:r>
              <a:rPr lang="en-US" altLang="zh-CN" sz="2800" dirty="0" smtClean="0">
                <a:solidFill>
                  <a:srgbClr val="FF0000"/>
                </a:solidFill>
              </a:rPr>
              <a:t>A-&gt;B</a:t>
            </a:r>
            <a:endParaRPr lang="zh-CN" altLang="en-US" sz="2800" dirty="0"/>
          </a:p>
        </p:txBody>
      </p:sp>
      <p:cxnSp>
        <p:nvCxnSpPr>
          <p:cNvPr id="46" name="直接箭头连接符 45"/>
          <p:cNvCxnSpPr/>
          <p:nvPr/>
        </p:nvCxnSpPr>
        <p:spPr bwMode="auto">
          <a:xfrm flipV="1">
            <a:off x="5667380" y="3786190"/>
            <a:ext cx="714380" cy="21431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1388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a:t>
            </a:r>
            <a:r>
              <a:rPr lang="zh-CN" altLang="en-US" dirty="0" smtClean="0">
                <a:solidFill>
                  <a:srgbClr val="FF0000"/>
                </a:solidFill>
              </a:rPr>
              <a:t>。</a:t>
            </a:r>
            <a:endParaRPr lang="en-US" altLang="zh-CN" dirty="0">
              <a:solidFill>
                <a:srgbClr val="FF0000"/>
              </a:solidFill>
            </a:endParaRPr>
          </a:p>
          <a:p>
            <a:r>
              <a:rPr lang="zh-CN" altLang="en-US" dirty="0" smtClean="0"/>
              <a:t>按照自学习算法处理收到的帧和建立交换表</a:t>
            </a:r>
            <a:endParaRPr lang="zh-CN" altLang="en-US" dirty="0"/>
          </a:p>
        </p:txBody>
      </p:sp>
      <p:grpSp>
        <p:nvGrpSpPr>
          <p:cNvPr id="19" name="组合 40"/>
          <p:cNvGrpSpPr/>
          <p:nvPr/>
        </p:nvGrpSpPr>
        <p:grpSpPr>
          <a:xfrm>
            <a:off x="2524108" y="2643182"/>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22"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5"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8"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37"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41"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
        <p:nvSpPr>
          <p:cNvPr id="42" name="灯片编号占位符 41"/>
          <p:cNvSpPr>
            <a:spLocks noGrp="1"/>
          </p:cNvSpPr>
          <p:nvPr>
            <p:ph type="sldNum" sz="quarter" idx="12"/>
          </p:nvPr>
        </p:nvSpPr>
        <p:spPr/>
        <p:txBody>
          <a:bodyPr/>
          <a:lstStyle/>
          <a:p>
            <a:fld id="{7AC79822-BC0D-4DE8-A7E5-90A3732A2B82}" type="slidenum">
              <a:rPr lang="zh-CN" altLang="en-US" smtClean="0"/>
              <a:pPr/>
              <a:t>101</a:t>
            </a:fld>
            <a:endParaRPr lang="en-US" altLang="zh-CN"/>
          </a:p>
        </p:txBody>
      </p:sp>
    </p:spTree>
    <p:extLst>
      <p:ext uri="{BB962C8B-B14F-4D97-AF65-F5344CB8AC3E}">
        <p14:creationId xmlns:p14="http://schemas.microsoft.com/office/powerpoint/2010/main" val="341388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3844" y="1071546"/>
            <a:ext cx="9382156" cy="4934173"/>
          </a:xfrm>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a:solidFill>
                  <a:srgbClr val="FF0000"/>
                </a:solidFill>
              </a:rPr>
              <a:t>接口</a:t>
            </a:r>
            <a:r>
              <a:rPr lang="en-US" altLang="zh-CN" sz="2800" dirty="0" smtClean="0">
                <a:solidFill>
                  <a:srgbClr val="FF0000"/>
                </a:solidFill>
              </a:rPr>
              <a:t>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a:t>
            </a:r>
            <a:r>
              <a:rPr lang="zh-CN" altLang="zh-CN" sz="2800" dirty="0" smtClean="0">
                <a:solidFill>
                  <a:srgbClr val="0000FF"/>
                </a:solidFill>
              </a:rPr>
              <a:t>并</a:t>
            </a:r>
            <a:endParaRPr lang="en-US" altLang="zh-CN" sz="2800" dirty="0" smtClean="0">
              <a:solidFill>
                <a:srgbClr val="0000FF"/>
              </a:solidFill>
            </a:endParaRPr>
          </a:p>
          <a:p>
            <a:r>
              <a:rPr lang="zh-CN" altLang="zh-CN" sz="2800" dirty="0" smtClean="0">
                <a:solidFill>
                  <a:srgbClr val="0000FF"/>
                </a:solidFill>
              </a:rPr>
              <a:t>向</a:t>
            </a:r>
            <a:r>
              <a:rPr lang="zh-CN" altLang="zh-CN" sz="2800" dirty="0">
                <a:solidFill>
                  <a:srgbClr val="0000FF"/>
                </a:solidFill>
              </a:rPr>
              <a:t>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102</a:t>
            </a:fld>
            <a:endParaRPr lang="en-US" altLang="zh-CN"/>
          </a:p>
        </p:txBody>
      </p:sp>
      <p:grpSp>
        <p:nvGrpSpPr>
          <p:cNvPr id="5" name="组合 4"/>
          <p:cNvGrpSpPr/>
          <p:nvPr/>
        </p:nvGrpSpPr>
        <p:grpSpPr>
          <a:xfrm>
            <a:off x="595282" y="3761644"/>
            <a:ext cx="6837738" cy="3096356"/>
            <a:chOff x="461706" y="2564904"/>
            <a:chExt cx="6837738" cy="3096356"/>
          </a:xfrm>
        </p:grpSpPr>
        <p:sp>
          <p:nvSpPr>
            <p:cNvPr id="6" name="矩形 5"/>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7"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8" name="直接连接符 7"/>
            <p:cNvCxnSpPr>
              <a:stCxn id="34"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36"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2"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38"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3"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6"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7" name="组合 36"/>
            <p:cNvGrpSpPr/>
            <p:nvPr/>
          </p:nvGrpSpPr>
          <p:grpSpPr>
            <a:xfrm>
              <a:off x="3575141" y="4437298"/>
              <a:ext cx="2601995" cy="863600"/>
              <a:chOff x="3575141" y="4437298"/>
              <a:chExt cx="1439863" cy="863600"/>
            </a:xfrm>
          </p:grpSpPr>
          <p:sp>
            <p:nvSpPr>
              <p:cNvPr id="39"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0"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1"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2"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8" name="组合 57"/>
            <p:cNvGrpSpPr>
              <a:grpSpLocks/>
            </p:cNvGrpSpPr>
            <p:nvPr/>
          </p:nvGrpSpPr>
          <p:grpSpPr bwMode="auto">
            <a:xfrm>
              <a:off x="3452906" y="3068873"/>
              <a:ext cx="296557" cy="335989"/>
              <a:chOff x="2267744" y="1268760"/>
              <a:chExt cx="297274" cy="335989"/>
            </a:xfrm>
          </p:grpSpPr>
          <p:sp>
            <p:nvSpPr>
              <p:cNvPr id="37" name="矩形 3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8"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19" name="组合 58"/>
            <p:cNvGrpSpPr>
              <a:grpSpLocks/>
            </p:cNvGrpSpPr>
            <p:nvPr/>
          </p:nvGrpSpPr>
          <p:grpSpPr bwMode="auto">
            <a:xfrm>
              <a:off x="3452906" y="3456224"/>
              <a:ext cx="296557" cy="335989"/>
              <a:chOff x="2267744" y="1268760"/>
              <a:chExt cx="297274" cy="337019"/>
            </a:xfrm>
          </p:grpSpPr>
          <p:sp>
            <p:nvSpPr>
              <p:cNvPr id="35" name="矩形 3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6"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0" name="组合 61"/>
            <p:cNvGrpSpPr>
              <a:grpSpLocks/>
            </p:cNvGrpSpPr>
            <p:nvPr/>
          </p:nvGrpSpPr>
          <p:grpSpPr bwMode="auto">
            <a:xfrm>
              <a:off x="6033123" y="3456224"/>
              <a:ext cx="296557" cy="335989"/>
              <a:chOff x="2267744" y="1268760"/>
              <a:chExt cx="295640" cy="337019"/>
            </a:xfrm>
          </p:grpSpPr>
          <p:sp>
            <p:nvSpPr>
              <p:cNvPr id="33" name="矩形 3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4"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1" name="组合 64"/>
            <p:cNvGrpSpPr>
              <a:grpSpLocks/>
            </p:cNvGrpSpPr>
            <p:nvPr/>
          </p:nvGrpSpPr>
          <p:grpSpPr bwMode="auto">
            <a:xfrm>
              <a:off x="6033123" y="3068869"/>
              <a:ext cx="296557" cy="335988"/>
              <a:chOff x="2267744" y="1268760"/>
              <a:chExt cx="295640" cy="335429"/>
            </a:xfrm>
          </p:grpSpPr>
          <p:sp>
            <p:nvSpPr>
              <p:cNvPr id="31" name="矩形 3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2"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22"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2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2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2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2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30" name="矩形 29"/>
            <p:cNvSpPr/>
            <p:nvPr/>
          </p:nvSpPr>
          <p:spPr>
            <a:xfrm>
              <a:off x="461706" y="5123945"/>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
        <p:nvSpPr>
          <p:cNvPr id="43" name="矩形 42"/>
          <p:cNvSpPr/>
          <p:nvPr/>
        </p:nvSpPr>
        <p:spPr>
          <a:xfrm>
            <a:off x="3238488" y="5572140"/>
            <a:ext cx="2969083" cy="461665"/>
          </a:xfrm>
          <a:prstGeom prst="rect">
            <a:avLst/>
          </a:prstGeom>
        </p:spPr>
        <p:txBody>
          <a:bodyPr wrap="square">
            <a:spAutoFit/>
          </a:bodyPr>
          <a:lstStyle/>
          <a:p>
            <a:pPr algn="ctr"/>
            <a:r>
              <a:rPr lang="en-US" altLang="zh-CN" sz="2400" b="1" dirty="0" smtClean="0">
                <a:latin typeface="+mn-lt"/>
                <a:ea typeface="黑体" pitchFamily="2" charset="-122"/>
              </a:rPr>
              <a:t>A      1</a:t>
            </a:r>
            <a:endParaRPr lang="zh-CN" altLang="en-US" sz="2400" b="1" dirty="0">
              <a:latin typeface="+mn-lt"/>
              <a:ea typeface="黑体" pitchFamily="2" charset="-122"/>
            </a:endParaRPr>
          </a:p>
        </p:txBody>
      </p:sp>
      <p:sp>
        <p:nvSpPr>
          <p:cNvPr id="44" name="标题 1"/>
          <p:cNvSpPr txBox="1">
            <a:spLocks/>
          </p:cNvSpPr>
          <p:nvPr/>
        </p:nvSpPr>
        <p:spPr bwMode="auto">
          <a:xfrm>
            <a:off x="595282" y="285728"/>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333399"/>
                </a:solidFill>
                <a:effectLst/>
                <a:uLnTx/>
                <a:uFillTx/>
                <a:latin typeface="+mn-lt"/>
                <a:ea typeface="黑体" pitchFamily="2" charset="-122"/>
                <a:cs typeface="+mj-cs"/>
              </a:rPr>
              <a:t/>
            </a:r>
            <a:br>
              <a:rPr kumimoji="0" lang="en-US" altLang="zh-CN" sz="3200" b="1" i="0" u="none" strike="noStrike" kern="0" cap="none" spc="0" normalizeH="0" baseline="0" noProof="0" dirty="0" smtClean="0">
                <a:ln>
                  <a:noFill/>
                </a:ln>
                <a:solidFill>
                  <a:srgbClr val="333399"/>
                </a:solidFill>
                <a:effectLst/>
                <a:uLnTx/>
                <a:uFillTx/>
                <a:latin typeface="+mn-lt"/>
                <a:ea typeface="黑体" pitchFamily="2" charset="-122"/>
                <a:cs typeface="+mj-cs"/>
              </a:rPr>
            </a:br>
            <a:r>
              <a:rPr kumimoji="0" lang="zh-CN" altLang="en-US" sz="3200" b="1" i="0" u="none" strike="noStrike" kern="0" cap="none" spc="0" normalizeH="0" baseline="0" noProof="0" dirty="0" smtClean="0">
                <a:ln>
                  <a:noFill/>
                </a:ln>
                <a:solidFill>
                  <a:srgbClr val="333399"/>
                </a:solidFill>
                <a:effectLst/>
                <a:uLnTx/>
                <a:uFillTx/>
                <a:latin typeface="+mn-lt"/>
                <a:ea typeface="黑体" pitchFamily="2" charset="-122"/>
                <a:cs typeface="+mj-cs"/>
              </a:rPr>
              <a:t>转发帧和建立交换表</a:t>
            </a:r>
            <a:endParaRPr kumimoji="0" lang="zh-CN" altLang="en-US" sz="3200" b="1" i="0" u="none" strike="noStrike" kern="0" cap="none" spc="0" normalizeH="0" baseline="0" noProof="0" dirty="0">
              <a:ln>
                <a:noFill/>
              </a:ln>
              <a:solidFill>
                <a:srgbClr val="333399"/>
              </a:solidFill>
              <a:effectLst/>
              <a:uLnTx/>
              <a:uFillTx/>
              <a:latin typeface="+mn-lt"/>
              <a:ea typeface="黑体" pitchFamily="2" charset="-122"/>
              <a:cs typeface="+mj-cs"/>
            </a:endParaRPr>
          </a:p>
        </p:txBody>
      </p:sp>
      <p:sp>
        <p:nvSpPr>
          <p:cNvPr id="45" name="矩形 44"/>
          <p:cNvSpPr/>
          <p:nvPr/>
        </p:nvSpPr>
        <p:spPr>
          <a:xfrm>
            <a:off x="4452934" y="4357694"/>
            <a:ext cx="992579" cy="523220"/>
          </a:xfrm>
          <a:prstGeom prst="rect">
            <a:avLst/>
          </a:prstGeom>
          <a:ln>
            <a:solidFill>
              <a:srgbClr val="000066"/>
            </a:solidFill>
          </a:ln>
        </p:spPr>
        <p:txBody>
          <a:bodyPr wrap="none">
            <a:spAutoFit/>
          </a:bodyPr>
          <a:lstStyle/>
          <a:p>
            <a:r>
              <a:rPr lang="en-US" altLang="zh-CN" sz="2800" dirty="0" smtClean="0">
                <a:solidFill>
                  <a:srgbClr val="FF0000"/>
                </a:solidFill>
              </a:rPr>
              <a:t>A-&gt;B</a:t>
            </a:r>
            <a:endParaRPr lang="zh-CN" altLang="en-US" sz="2800" dirty="0"/>
          </a:p>
        </p:txBody>
      </p:sp>
      <p:cxnSp>
        <p:nvCxnSpPr>
          <p:cNvPr id="46" name="直接箭头连接符 45"/>
          <p:cNvCxnSpPr/>
          <p:nvPr/>
        </p:nvCxnSpPr>
        <p:spPr bwMode="auto">
          <a:xfrm rot="10800000" flipV="1">
            <a:off x="3883040" y="4714883"/>
            <a:ext cx="498457" cy="10607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flipV="1">
            <a:off x="5445513" y="4500570"/>
            <a:ext cx="650495" cy="11873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5453066" y="4786322"/>
            <a:ext cx="713633" cy="3463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3533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3" grpId="0"/>
      <p:bldP spid="4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转发帧和建立交换表</a:t>
            </a:r>
            <a:endParaRPr lang="zh-CN" altLang="en-US" sz="3200" dirty="0"/>
          </a:p>
        </p:txBody>
      </p:sp>
      <p:sp>
        <p:nvSpPr>
          <p:cNvPr id="3" name="内容占位符 2"/>
          <p:cNvSpPr>
            <a:spLocks noGrp="1"/>
          </p:cNvSpPr>
          <p:nvPr>
            <p:ph idx="1"/>
          </p:nvPr>
        </p:nvSpPr>
        <p:spPr>
          <a:xfrm>
            <a:off x="595282" y="1214422"/>
            <a:ext cx="9066212" cy="4791297"/>
          </a:xfrm>
        </p:spPr>
        <p:txBody>
          <a:bodyPr/>
          <a:lstStyle/>
          <a:p>
            <a:r>
              <a:rPr lang="en-US" altLang="zh-CN" sz="2800" dirty="0" smtClean="0"/>
              <a:t>C </a:t>
            </a:r>
            <a:r>
              <a:rPr lang="zh-CN" altLang="zh-CN" sz="2800" dirty="0" smtClean="0"/>
              <a:t>和</a:t>
            </a:r>
            <a:r>
              <a:rPr lang="en-US" altLang="zh-CN" sz="2800" dirty="0" smtClean="0"/>
              <a:t> D </a:t>
            </a:r>
            <a:r>
              <a:rPr lang="zh-CN" altLang="zh-CN" sz="2800" dirty="0" smtClean="0"/>
              <a:t>将丢弃这个帧，因为目的地址不对。只</a:t>
            </a:r>
            <a:r>
              <a:rPr lang="en-US" altLang="zh-CN" sz="2800" dirty="0" smtClean="0"/>
              <a:t> B </a:t>
            </a:r>
            <a:r>
              <a:rPr lang="zh-CN" altLang="zh-CN" sz="2800" dirty="0" smtClean="0"/>
              <a:t>才收下这个目的地址正确的帧。</a:t>
            </a:r>
            <a:endParaRPr lang="zh-CN" altLang="zh-CN" sz="2800" dirty="0" smtClean="0">
              <a:solidFill>
                <a:srgbClr val="FF0000"/>
              </a:solidFill>
            </a:endParaRPr>
          </a:p>
          <a:p>
            <a:r>
              <a:rPr lang="zh-CN" altLang="en-US" sz="2800" dirty="0" smtClean="0"/>
              <a:t>写入</a:t>
            </a:r>
            <a:r>
              <a:rPr lang="en-US" altLang="zh-CN" sz="2800" dirty="0" smtClean="0"/>
              <a:t>(A, 1) </a:t>
            </a:r>
            <a:r>
              <a:rPr lang="zh-CN" altLang="en-US" sz="2800" dirty="0" smtClean="0"/>
              <a:t>的用途：</a:t>
            </a:r>
            <a:endParaRPr lang="en-US" altLang="zh-CN" sz="2800" dirty="0" smtClean="0"/>
          </a:p>
          <a:p>
            <a:pPr lvl="1"/>
            <a:r>
              <a:rPr lang="zh-CN" altLang="en-US" sz="2400" dirty="0" smtClean="0"/>
              <a:t>主机</a:t>
            </a:r>
            <a:r>
              <a:rPr lang="en-US" altLang="zh-CN" sz="2400" dirty="0" smtClean="0"/>
              <a:t>A</a:t>
            </a:r>
            <a:r>
              <a:rPr lang="zh-CN" altLang="en-US" sz="2400" dirty="0" smtClean="0"/>
              <a:t>连在</a:t>
            </a:r>
            <a:r>
              <a:rPr lang="zh-CN" altLang="zh-CN" sz="2400" dirty="0" smtClean="0"/>
              <a:t>接口</a:t>
            </a:r>
            <a:r>
              <a:rPr lang="en-US" altLang="zh-CN" sz="2400" dirty="0" smtClean="0"/>
              <a:t>1</a:t>
            </a:r>
            <a:r>
              <a:rPr lang="zh-CN" altLang="en-US" sz="2400" dirty="0" smtClean="0"/>
              <a:t>上，</a:t>
            </a:r>
            <a:endParaRPr lang="en-US" altLang="zh-CN" sz="2400" dirty="0" smtClean="0"/>
          </a:p>
          <a:p>
            <a:pPr lvl="1"/>
            <a:r>
              <a:rPr lang="zh-CN" altLang="en-US" sz="2400" dirty="0" smtClean="0"/>
              <a:t>发往</a:t>
            </a:r>
            <a:r>
              <a:rPr lang="en-US" altLang="zh-CN" sz="2400" dirty="0" smtClean="0"/>
              <a:t>A</a:t>
            </a:r>
            <a:r>
              <a:rPr lang="zh-CN" altLang="en-US" sz="2400" dirty="0" smtClean="0"/>
              <a:t>的数据应该发往接口</a:t>
            </a:r>
            <a:r>
              <a:rPr lang="en-US" altLang="zh-CN" sz="2400" dirty="0" smtClean="0"/>
              <a:t>1</a:t>
            </a:r>
            <a:r>
              <a:rPr lang="zh-CN" altLang="zh-CN" sz="2400" dirty="0" smtClean="0"/>
              <a:t>。</a:t>
            </a:r>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103</a:t>
            </a:fld>
            <a:endParaRPr lang="en-US" altLang="zh-CN"/>
          </a:p>
        </p:txBody>
      </p:sp>
      <p:grpSp>
        <p:nvGrpSpPr>
          <p:cNvPr id="5" name="组合 4"/>
          <p:cNvGrpSpPr/>
          <p:nvPr/>
        </p:nvGrpSpPr>
        <p:grpSpPr>
          <a:xfrm>
            <a:off x="595282" y="3761644"/>
            <a:ext cx="6837738" cy="3096356"/>
            <a:chOff x="461706" y="2564904"/>
            <a:chExt cx="6837738" cy="3096356"/>
          </a:xfrm>
        </p:grpSpPr>
        <p:sp>
          <p:nvSpPr>
            <p:cNvPr id="6" name="矩形 5"/>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7"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8" name="直接连接符 7"/>
            <p:cNvCxnSpPr>
              <a:stCxn id="34"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36"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2"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38"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3"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6"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7" name="组合 36"/>
            <p:cNvGrpSpPr/>
            <p:nvPr/>
          </p:nvGrpSpPr>
          <p:grpSpPr>
            <a:xfrm>
              <a:off x="3575141" y="4437298"/>
              <a:ext cx="2601995" cy="863600"/>
              <a:chOff x="3575141" y="4437298"/>
              <a:chExt cx="1439863" cy="863600"/>
            </a:xfrm>
          </p:grpSpPr>
          <p:sp>
            <p:nvSpPr>
              <p:cNvPr id="39"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0"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1"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2"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8" name="组合 57"/>
            <p:cNvGrpSpPr>
              <a:grpSpLocks/>
            </p:cNvGrpSpPr>
            <p:nvPr/>
          </p:nvGrpSpPr>
          <p:grpSpPr bwMode="auto">
            <a:xfrm>
              <a:off x="3452906" y="3068873"/>
              <a:ext cx="296557" cy="335989"/>
              <a:chOff x="2267744" y="1268760"/>
              <a:chExt cx="297274" cy="335989"/>
            </a:xfrm>
          </p:grpSpPr>
          <p:sp>
            <p:nvSpPr>
              <p:cNvPr id="37" name="矩形 3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8"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19" name="组合 58"/>
            <p:cNvGrpSpPr>
              <a:grpSpLocks/>
            </p:cNvGrpSpPr>
            <p:nvPr/>
          </p:nvGrpSpPr>
          <p:grpSpPr bwMode="auto">
            <a:xfrm>
              <a:off x="3452906" y="3456224"/>
              <a:ext cx="296557" cy="335989"/>
              <a:chOff x="2267744" y="1268760"/>
              <a:chExt cx="297274" cy="337019"/>
            </a:xfrm>
          </p:grpSpPr>
          <p:sp>
            <p:nvSpPr>
              <p:cNvPr id="35" name="矩形 3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6"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0" name="组合 61"/>
            <p:cNvGrpSpPr>
              <a:grpSpLocks/>
            </p:cNvGrpSpPr>
            <p:nvPr/>
          </p:nvGrpSpPr>
          <p:grpSpPr bwMode="auto">
            <a:xfrm>
              <a:off x="6033123" y="3456224"/>
              <a:ext cx="296557" cy="335989"/>
              <a:chOff x="2267744" y="1268760"/>
              <a:chExt cx="295640" cy="337019"/>
            </a:xfrm>
          </p:grpSpPr>
          <p:sp>
            <p:nvSpPr>
              <p:cNvPr id="33" name="矩形 3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4"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1" name="组合 64"/>
            <p:cNvGrpSpPr>
              <a:grpSpLocks/>
            </p:cNvGrpSpPr>
            <p:nvPr/>
          </p:nvGrpSpPr>
          <p:grpSpPr bwMode="auto">
            <a:xfrm>
              <a:off x="6033123" y="3068869"/>
              <a:ext cx="296557" cy="335988"/>
              <a:chOff x="2267744" y="1268760"/>
              <a:chExt cx="295640" cy="335429"/>
            </a:xfrm>
          </p:grpSpPr>
          <p:sp>
            <p:nvSpPr>
              <p:cNvPr id="31" name="矩形 3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2"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22"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2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2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2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2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30" name="矩形 29"/>
            <p:cNvSpPr/>
            <p:nvPr/>
          </p:nvSpPr>
          <p:spPr>
            <a:xfrm>
              <a:off x="461706" y="5123945"/>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
        <p:nvSpPr>
          <p:cNvPr id="43" name="矩形 42"/>
          <p:cNvSpPr/>
          <p:nvPr/>
        </p:nvSpPr>
        <p:spPr>
          <a:xfrm>
            <a:off x="3238488" y="5572140"/>
            <a:ext cx="2969083" cy="461665"/>
          </a:xfrm>
          <a:prstGeom prst="rect">
            <a:avLst/>
          </a:prstGeom>
        </p:spPr>
        <p:txBody>
          <a:bodyPr wrap="square">
            <a:spAutoFit/>
          </a:bodyPr>
          <a:lstStyle/>
          <a:p>
            <a:pPr algn="ctr"/>
            <a:r>
              <a:rPr lang="en-US" altLang="zh-CN" sz="2400" b="1" dirty="0" smtClean="0">
                <a:latin typeface="+mn-lt"/>
                <a:ea typeface="黑体" pitchFamily="2" charset="-122"/>
              </a:rPr>
              <a:t>A      1</a:t>
            </a:r>
            <a:endParaRPr lang="zh-CN" altLang="en-US" sz="2400" b="1" dirty="0">
              <a:latin typeface="+mn-lt"/>
              <a:ea typeface="黑体" pitchFamily="2" charset="-122"/>
            </a:endParaRPr>
          </a:p>
        </p:txBody>
      </p:sp>
      <p:sp>
        <p:nvSpPr>
          <p:cNvPr id="44" name="矩形 43"/>
          <p:cNvSpPr/>
          <p:nvPr/>
        </p:nvSpPr>
        <p:spPr>
          <a:xfrm>
            <a:off x="4452934" y="4357694"/>
            <a:ext cx="992579" cy="523220"/>
          </a:xfrm>
          <a:prstGeom prst="rect">
            <a:avLst/>
          </a:prstGeom>
          <a:ln>
            <a:solidFill>
              <a:srgbClr val="000066"/>
            </a:solidFill>
          </a:ln>
        </p:spPr>
        <p:txBody>
          <a:bodyPr wrap="none">
            <a:spAutoFit/>
          </a:bodyPr>
          <a:lstStyle/>
          <a:p>
            <a:r>
              <a:rPr lang="en-US" altLang="zh-CN" sz="2800" dirty="0" smtClean="0">
                <a:solidFill>
                  <a:srgbClr val="FF0000"/>
                </a:solidFill>
              </a:rPr>
              <a:t>A-&gt;B</a:t>
            </a:r>
            <a:endParaRPr lang="zh-CN" altLang="en-US" sz="2800" dirty="0"/>
          </a:p>
        </p:txBody>
      </p:sp>
      <p:cxnSp>
        <p:nvCxnSpPr>
          <p:cNvPr id="46" name="直接箭头连接符 45"/>
          <p:cNvCxnSpPr>
            <a:endCxn id="36" idx="3"/>
          </p:cNvCxnSpPr>
          <p:nvPr/>
        </p:nvCxnSpPr>
        <p:spPr bwMode="auto">
          <a:xfrm rot="10800000" flipV="1">
            <a:off x="3883040" y="4714883"/>
            <a:ext cx="498457" cy="10607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a:stCxn id="44" idx="3"/>
          </p:cNvCxnSpPr>
          <p:nvPr/>
        </p:nvCxnSpPr>
        <p:spPr bwMode="auto">
          <a:xfrm flipV="1">
            <a:off x="5445513" y="4500570"/>
            <a:ext cx="650495" cy="11873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a:endCxn id="34" idx="1"/>
          </p:cNvCxnSpPr>
          <p:nvPr/>
        </p:nvCxnSpPr>
        <p:spPr bwMode="auto">
          <a:xfrm>
            <a:off x="5453066" y="4786322"/>
            <a:ext cx="713633" cy="3463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3533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转发帧和建立交换表</a:t>
            </a:r>
            <a:endParaRPr lang="zh-CN" altLang="en-US" sz="3200" dirty="0"/>
          </a:p>
        </p:txBody>
      </p:sp>
      <p:sp>
        <p:nvSpPr>
          <p:cNvPr id="3" name="内容占位符 2"/>
          <p:cNvSpPr>
            <a:spLocks noGrp="1"/>
          </p:cNvSpPr>
          <p:nvPr>
            <p:ph idx="1"/>
          </p:nvPr>
        </p:nvSpPr>
        <p:spPr>
          <a:xfrm>
            <a:off x="523844" y="1000108"/>
            <a:ext cx="9066212" cy="4791297"/>
          </a:xfrm>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发送一帧。</a:t>
            </a:r>
            <a:endParaRPr lang="en-US" altLang="zh-CN" sz="2800" dirty="0" smtClean="0"/>
          </a:p>
          <a:p>
            <a:r>
              <a:rPr lang="zh-CN" altLang="zh-CN" sz="2800" dirty="0" smtClean="0"/>
              <a:t>交换机查找交换表，</a:t>
            </a:r>
            <a:r>
              <a:rPr lang="zh-CN" altLang="zh-CN" sz="2800" dirty="0" smtClean="0">
                <a:solidFill>
                  <a:srgbClr val="0000FF"/>
                </a:solidFill>
              </a:rPr>
              <a:t>发现交换表中的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smtClean="0">
                <a:solidFill>
                  <a:srgbClr val="0000FF"/>
                </a:solidFill>
              </a:rPr>
              <a:t>。于是就把这个帧传送到接口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显然，现在已经没有必要再广播收到的帧。</a:t>
            </a:r>
            <a:endParaRPr lang="en-US" altLang="zh-CN" sz="2800" dirty="0" smtClean="0"/>
          </a:p>
          <a:p>
            <a:r>
              <a:rPr lang="zh-CN" altLang="en-US" sz="2800" dirty="0" smtClean="0"/>
              <a:t>并且，</a:t>
            </a:r>
            <a:r>
              <a:rPr lang="zh-CN" altLang="zh-CN" sz="2800" dirty="0" smtClean="0"/>
              <a:t>交换表这时新增加的项目</a:t>
            </a:r>
            <a:r>
              <a:rPr lang="en-US" altLang="zh-CN" sz="2800" dirty="0" smtClean="0"/>
              <a:t> (B, 3)</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104</a:t>
            </a:fld>
            <a:endParaRPr lang="en-US" altLang="zh-CN"/>
          </a:p>
        </p:txBody>
      </p:sp>
      <p:grpSp>
        <p:nvGrpSpPr>
          <p:cNvPr id="5" name="组合 4"/>
          <p:cNvGrpSpPr/>
          <p:nvPr/>
        </p:nvGrpSpPr>
        <p:grpSpPr>
          <a:xfrm>
            <a:off x="595282" y="3761644"/>
            <a:ext cx="6837738" cy="3096356"/>
            <a:chOff x="461706" y="2564904"/>
            <a:chExt cx="6837738" cy="3096356"/>
          </a:xfrm>
        </p:grpSpPr>
        <p:sp>
          <p:nvSpPr>
            <p:cNvPr id="6" name="矩形 5"/>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7"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8" name="直接连接符 7"/>
            <p:cNvCxnSpPr>
              <a:stCxn id="34"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36"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2"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38"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3"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6"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7" name="组合 36"/>
            <p:cNvGrpSpPr/>
            <p:nvPr/>
          </p:nvGrpSpPr>
          <p:grpSpPr>
            <a:xfrm>
              <a:off x="3575141" y="4437298"/>
              <a:ext cx="2601995" cy="863600"/>
              <a:chOff x="3575141" y="4437298"/>
              <a:chExt cx="1439863" cy="863600"/>
            </a:xfrm>
          </p:grpSpPr>
          <p:sp>
            <p:nvSpPr>
              <p:cNvPr id="39"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0"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1"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2"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8" name="组合 57"/>
            <p:cNvGrpSpPr>
              <a:grpSpLocks/>
            </p:cNvGrpSpPr>
            <p:nvPr/>
          </p:nvGrpSpPr>
          <p:grpSpPr bwMode="auto">
            <a:xfrm>
              <a:off x="3452906" y="3068873"/>
              <a:ext cx="296557" cy="335989"/>
              <a:chOff x="2267744" y="1268760"/>
              <a:chExt cx="297274" cy="335989"/>
            </a:xfrm>
          </p:grpSpPr>
          <p:sp>
            <p:nvSpPr>
              <p:cNvPr id="37" name="矩形 3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8"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19" name="组合 58"/>
            <p:cNvGrpSpPr>
              <a:grpSpLocks/>
            </p:cNvGrpSpPr>
            <p:nvPr/>
          </p:nvGrpSpPr>
          <p:grpSpPr bwMode="auto">
            <a:xfrm>
              <a:off x="3452906" y="3456224"/>
              <a:ext cx="296557" cy="335989"/>
              <a:chOff x="2267744" y="1268760"/>
              <a:chExt cx="297274" cy="337019"/>
            </a:xfrm>
          </p:grpSpPr>
          <p:sp>
            <p:nvSpPr>
              <p:cNvPr id="35" name="矩形 3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6"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0" name="组合 61"/>
            <p:cNvGrpSpPr>
              <a:grpSpLocks/>
            </p:cNvGrpSpPr>
            <p:nvPr/>
          </p:nvGrpSpPr>
          <p:grpSpPr bwMode="auto">
            <a:xfrm>
              <a:off x="6033123" y="3456224"/>
              <a:ext cx="296557" cy="335989"/>
              <a:chOff x="2267744" y="1268760"/>
              <a:chExt cx="295640" cy="337019"/>
            </a:xfrm>
          </p:grpSpPr>
          <p:sp>
            <p:nvSpPr>
              <p:cNvPr id="33" name="矩形 3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4"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1" name="组合 64"/>
            <p:cNvGrpSpPr>
              <a:grpSpLocks/>
            </p:cNvGrpSpPr>
            <p:nvPr/>
          </p:nvGrpSpPr>
          <p:grpSpPr bwMode="auto">
            <a:xfrm>
              <a:off x="6033123" y="3068869"/>
              <a:ext cx="296557" cy="335988"/>
              <a:chOff x="2267744" y="1268760"/>
              <a:chExt cx="295640" cy="335429"/>
            </a:xfrm>
          </p:grpSpPr>
          <p:sp>
            <p:nvSpPr>
              <p:cNvPr id="31" name="矩形 3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2"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22"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2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2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2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2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30" name="矩形 29"/>
            <p:cNvSpPr/>
            <p:nvPr/>
          </p:nvSpPr>
          <p:spPr>
            <a:xfrm>
              <a:off x="461706" y="5123945"/>
              <a:ext cx="2969083" cy="461665"/>
            </a:xfrm>
            <a:prstGeom prst="rect">
              <a:avLst/>
            </a:prstGeom>
          </p:spPr>
          <p:txBody>
            <a:bodyPr wrap="square">
              <a:spAutoFit/>
            </a:bodyPr>
            <a:lstStyle/>
            <a:p>
              <a:pPr algn="ctr"/>
              <a:endParaRPr lang="zh-CN" altLang="en-US" sz="2400" b="1" dirty="0">
                <a:latin typeface="+mn-lt"/>
                <a:ea typeface="黑体" pitchFamily="2" charset="-122"/>
              </a:endParaRPr>
            </a:p>
          </p:txBody>
        </p:sp>
      </p:grpSp>
      <p:sp>
        <p:nvSpPr>
          <p:cNvPr id="43" name="矩形 42"/>
          <p:cNvSpPr/>
          <p:nvPr/>
        </p:nvSpPr>
        <p:spPr>
          <a:xfrm>
            <a:off x="3238488" y="5572140"/>
            <a:ext cx="2969083" cy="461665"/>
          </a:xfrm>
          <a:prstGeom prst="rect">
            <a:avLst/>
          </a:prstGeom>
        </p:spPr>
        <p:txBody>
          <a:bodyPr wrap="square">
            <a:spAutoFit/>
          </a:bodyPr>
          <a:lstStyle/>
          <a:p>
            <a:pPr algn="ctr"/>
            <a:r>
              <a:rPr lang="en-US" altLang="zh-CN" sz="2400" b="1" dirty="0" smtClean="0">
                <a:latin typeface="+mn-lt"/>
                <a:ea typeface="黑体" pitchFamily="2" charset="-122"/>
              </a:rPr>
              <a:t>A      1</a:t>
            </a:r>
            <a:endParaRPr lang="zh-CN" altLang="en-US" sz="2400" b="1" dirty="0">
              <a:latin typeface="+mn-lt"/>
              <a:ea typeface="黑体" pitchFamily="2" charset="-122"/>
            </a:endParaRPr>
          </a:p>
        </p:txBody>
      </p:sp>
      <p:sp>
        <p:nvSpPr>
          <p:cNvPr id="44" name="矩形 43"/>
          <p:cNvSpPr/>
          <p:nvPr/>
        </p:nvSpPr>
        <p:spPr>
          <a:xfrm>
            <a:off x="3238488" y="5896293"/>
            <a:ext cx="2969083" cy="461665"/>
          </a:xfrm>
          <a:prstGeom prst="rect">
            <a:avLst/>
          </a:prstGeom>
        </p:spPr>
        <p:txBody>
          <a:bodyPr wrap="square">
            <a:spAutoFit/>
          </a:bodyPr>
          <a:lstStyle/>
          <a:p>
            <a:pPr algn="ctr"/>
            <a:r>
              <a:rPr lang="en-US" altLang="zh-CN" sz="2400" b="1" dirty="0" smtClean="0">
                <a:latin typeface="+mn-lt"/>
                <a:ea typeface="黑体" pitchFamily="2" charset="-122"/>
              </a:rPr>
              <a:t>B      3</a:t>
            </a:r>
            <a:endParaRPr lang="zh-CN" altLang="en-US" sz="2400" b="1" dirty="0">
              <a:latin typeface="+mn-lt"/>
              <a:ea typeface="黑体" pitchFamily="2" charset="-122"/>
            </a:endParaRPr>
          </a:p>
        </p:txBody>
      </p:sp>
      <p:sp>
        <p:nvSpPr>
          <p:cNvPr id="45" name="矩形 44"/>
          <p:cNvSpPr/>
          <p:nvPr/>
        </p:nvSpPr>
        <p:spPr>
          <a:xfrm>
            <a:off x="4452934" y="4357694"/>
            <a:ext cx="992579" cy="523220"/>
          </a:xfrm>
          <a:prstGeom prst="rect">
            <a:avLst/>
          </a:prstGeom>
          <a:ln>
            <a:solidFill>
              <a:srgbClr val="000066"/>
            </a:solidFill>
          </a:ln>
        </p:spPr>
        <p:txBody>
          <a:bodyPr wrap="none">
            <a:spAutoFit/>
          </a:bodyPr>
          <a:lstStyle/>
          <a:p>
            <a:r>
              <a:rPr lang="en-US" altLang="zh-CN" sz="2800" dirty="0" smtClean="0">
                <a:solidFill>
                  <a:srgbClr val="FF0000"/>
                </a:solidFill>
              </a:rPr>
              <a:t>B-&gt;A</a:t>
            </a:r>
            <a:endParaRPr lang="zh-CN" altLang="en-US" sz="2800" dirty="0"/>
          </a:p>
        </p:txBody>
      </p:sp>
      <p:cxnSp>
        <p:nvCxnSpPr>
          <p:cNvPr id="46" name="直接箭头连接符 45"/>
          <p:cNvCxnSpPr>
            <a:stCxn id="45" idx="1"/>
          </p:cNvCxnSpPr>
          <p:nvPr/>
        </p:nvCxnSpPr>
        <p:spPr bwMode="auto">
          <a:xfrm rot="10800000">
            <a:off x="3809994" y="4463770"/>
            <a:ext cx="642941" cy="1555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3533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1200329"/>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904863"/>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smtClean="0">
                <a:solidFill>
                  <a:srgbClr val="000066"/>
                </a:solidFill>
                <a:latin typeface="+mn-lt"/>
                <a:ea typeface="黑体" pitchFamily="2" charset="-122"/>
              </a:rPr>
              <a:t>这种</a:t>
            </a:r>
            <a:r>
              <a:rPr lang="zh-CN" altLang="zh-CN" sz="2400" b="1" dirty="0">
                <a:solidFill>
                  <a:srgbClr val="000066"/>
                </a:solidFill>
                <a:latin typeface="+mn-lt"/>
                <a:ea typeface="黑体" pitchFamily="2" charset="-122"/>
              </a:rPr>
              <a:t>自学习方法使得以太网交换机能够即插即用，不必人工进行配置，因此非常方便。</a:t>
            </a:r>
          </a:p>
        </p:txBody>
      </p:sp>
      <p:sp>
        <p:nvSpPr>
          <p:cNvPr id="47" name="灯片编号占位符 46"/>
          <p:cNvSpPr>
            <a:spLocks noGrp="1"/>
          </p:cNvSpPr>
          <p:nvPr>
            <p:ph type="sldNum" sz="quarter" idx="12"/>
          </p:nvPr>
        </p:nvSpPr>
        <p:spPr/>
        <p:txBody>
          <a:bodyPr/>
          <a:lstStyle/>
          <a:p>
            <a:fld id="{14338B79-8FD5-46F1-8A19-651A319ADB19}" type="slidenum">
              <a:rPr lang="zh-CN" altLang="en-US" smtClean="0"/>
              <a:pPr/>
              <a:t>105</a:t>
            </a:fld>
            <a:endParaRPr lang="en-US" altLang="zh-CN"/>
          </a:p>
        </p:txBody>
      </p:sp>
    </p:spTree>
    <p:extLst>
      <p:ext uri="{BB962C8B-B14F-4D97-AF65-F5344CB8AC3E}">
        <p14:creationId xmlns:p14="http://schemas.microsoft.com/office/powerpoint/2010/main" val="19668421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380968" y="1000108"/>
            <a:ext cx="9066212" cy="4934173"/>
          </a:xfrm>
        </p:spPr>
        <p:txBody>
          <a:bodyPr/>
          <a:lstStyle/>
          <a:p>
            <a:r>
              <a:rPr lang="en-US" altLang="zh-CN" dirty="0" smtClean="0"/>
              <a:t>F-&gt;D</a:t>
            </a:r>
          </a:p>
          <a:p>
            <a:r>
              <a:rPr lang="en-US" altLang="zh-CN" dirty="0" smtClean="0"/>
              <a:t>D-&gt;F</a:t>
            </a:r>
          </a:p>
          <a:p>
            <a:r>
              <a:rPr lang="en-US" altLang="zh-CN" dirty="0" smtClean="0"/>
              <a:t>C-&gt;B</a:t>
            </a:r>
          </a:p>
          <a:p>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106</a:t>
            </a:fld>
            <a:endParaRPr lang="en-US" altLang="zh-CN" dirty="0"/>
          </a:p>
        </p:txBody>
      </p:sp>
      <p:grpSp>
        <p:nvGrpSpPr>
          <p:cNvPr id="5" name="组合 4"/>
          <p:cNvGrpSpPr/>
          <p:nvPr/>
        </p:nvGrpSpPr>
        <p:grpSpPr>
          <a:xfrm>
            <a:off x="1523976" y="1571612"/>
            <a:ext cx="6837738" cy="3096356"/>
            <a:chOff x="461706" y="2564904"/>
            <a:chExt cx="6837738" cy="3096356"/>
          </a:xfrm>
        </p:grpSpPr>
        <p:sp>
          <p:nvSpPr>
            <p:cNvPr id="6" name="矩形 5"/>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7"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8" name="直接连接符 7"/>
            <p:cNvCxnSpPr>
              <a:stCxn id="34"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2"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3"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sp>
          <p:nvSpPr>
            <p:cNvPr id="16"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7" name="组合 36"/>
            <p:cNvGrpSpPr/>
            <p:nvPr/>
          </p:nvGrpSpPr>
          <p:grpSpPr>
            <a:xfrm>
              <a:off x="3575141" y="4437298"/>
              <a:ext cx="2601995" cy="863600"/>
              <a:chOff x="3575141" y="4437298"/>
              <a:chExt cx="1439863" cy="863600"/>
            </a:xfrm>
          </p:grpSpPr>
          <p:sp>
            <p:nvSpPr>
              <p:cNvPr id="39"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0"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1"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42"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8" name="组合 57"/>
            <p:cNvGrpSpPr>
              <a:grpSpLocks/>
            </p:cNvGrpSpPr>
            <p:nvPr/>
          </p:nvGrpSpPr>
          <p:grpSpPr bwMode="auto">
            <a:xfrm>
              <a:off x="3452906" y="3068873"/>
              <a:ext cx="296557" cy="335989"/>
              <a:chOff x="2267744" y="1268760"/>
              <a:chExt cx="297274" cy="335989"/>
            </a:xfrm>
          </p:grpSpPr>
          <p:sp>
            <p:nvSpPr>
              <p:cNvPr id="37" name="矩形 3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8"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19" name="组合 58"/>
            <p:cNvGrpSpPr>
              <a:grpSpLocks/>
            </p:cNvGrpSpPr>
            <p:nvPr/>
          </p:nvGrpSpPr>
          <p:grpSpPr bwMode="auto">
            <a:xfrm>
              <a:off x="3452906" y="3456224"/>
              <a:ext cx="296557" cy="335989"/>
              <a:chOff x="2267744" y="1268760"/>
              <a:chExt cx="297274" cy="337019"/>
            </a:xfrm>
          </p:grpSpPr>
          <p:sp>
            <p:nvSpPr>
              <p:cNvPr id="35" name="矩形 3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6"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0" name="组合 61"/>
            <p:cNvGrpSpPr>
              <a:grpSpLocks/>
            </p:cNvGrpSpPr>
            <p:nvPr/>
          </p:nvGrpSpPr>
          <p:grpSpPr bwMode="auto">
            <a:xfrm>
              <a:off x="6033123" y="3456224"/>
              <a:ext cx="296557" cy="335989"/>
              <a:chOff x="2267744" y="1268760"/>
              <a:chExt cx="295640" cy="337019"/>
            </a:xfrm>
          </p:grpSpPr>
          <p:sp>
            <p:nvSpPr>
              <p:cNvPr id="33" name="矩形 3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4"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1" name="组合 64"/>
            <p:cNvGrpSpPr>
              <a:grpSpLocks/>
            </p:cNvGrpSpPr>
            <p:nvPr/>
          </p:nvGrpSpPr>
          <p:grpSpPr bwMode="auto">
            <a:xfrm>
              <a:off x="6033123" y="3068869"/>
              <a:ext cx="296557" cy="335988"/>
              <a:chOff x="2267744" y="1268760"/>
              <a:chExt cx="295640" cy="335429"/>
            </a:xfrm>
          </p:grpSpPr>
          <p:sp>
            <p:nvSpPr>
              <p:cNvPr id="31" name="矩形 3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2"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22"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2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25"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284" y="2993532"/>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2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29" name="Rectangle 34"/>
            <p:cNvSpPr>
              <a:spLocks noChangeArrowheads="1"/>
            </p:cNvSpPr>
            <p:nvPr/>
          </p:nvSpPr>
          <p:spPr bwMode="auto">
            <a:xfrm>
              <a:off x="2247656" y="299353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30" name="矩形 29"/>
            <p:cNvSpPr/>
            <p:nvPr/>
          </p:nvSpPr>
          <p:spPr>
            <a:xfrm>
              <a:off x="461706" y="5123945"/>
              <a:ext cx="2969083" cy="461665"/>
            </a:xfrm>
            <a:prstGeom prst="rect">
              <a:avLst/>
            </a:prstGeom>
          </p:spPr>
          <p:txBody>
            <a:bodyPr wrap="square">
              <a:spAutoFit/>
            </a:bodyPr>
            <a:lstStyle/>
            <a:p>
              <a:pPr algn="ctr"/>
              <a:endParaRPr lang="zh-CN" altLang="en-US" sz="2400" b="1" dirty="0">
                <a:latin typeface="+mn-lt"/>
                <a:ea typeface="黑体" pitchFamily="2" charset="-122"/>
              </a:endParaRPr>
            </a:p>
          </p:txBody>
        </p:sp>
        <p:cxnSp>
          <p:nvCxnSpPr>
            <p:cNvPr id="47" name="直接连接符 46"/>
            <p:cNvCxnSpPr/>
            <p:nvPr/>
          </p:nvCxnSpPr>
          <p:spPr>
            <a:xfrm>
              <a:off x="2890598" y="3707912"/>
              <a:ext cx="615856" cy="11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160" y="3565036"/>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34"/>
            <p:cNvSpPr>
              <a:spLocks noChangeArrowheads="1"/>
            </p:cNvSpPr>
            <p:nvPr/>
          </p:nvSpPr>
          <p:spPr bwMode="auto">
            <a:xfrm>
              <a:off x="2390532" y="3636474"/>
              <a:ext cx="32861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800" b="1" baseline="-25000" dirty="0" smtClean="0">
                  <a:latin typeface="+mn-lt"/>
                  <a:ea typeface="黑体" pitchFamily="2" charset="-122"/>
                </a:rPr>
                <a:t>F</a:t>
              </a:r>
              <a:endParaRPr kumimoji="1" lang="en-US" altLang="zh-CN" sz="2800" b="1" baseline="-25000" dirty="0">
                <a:latin typeface="+mn-lt"/>
                <a:ea typeface="黑体" pitchFamily="2" charset="-122"/>
              </a:endParaRPr>
            </a:p>
          </p:txBody>
        </p:sp>
      </p:grpSp>
      <p:sp>
        <p:nvSpPr>
          <p:cNvPr id="43" name="矩形 42"/>
          <p:cNvSpPr/>
          <p:nvPr/>
        </p:nvSpPr>
        <p:spPr>
          <a:xfrm>
            <a:off x="4167182" y="3357562"/>
            <a:ext cx="2969083" cy="461665"/>
          </a:xfrm>
          <a:prstGeom prst="rect">
            <a:avLst/>
          </a:prstGeom>
        </p:spPr>
        <p:txBody>
          <a:bodyPr wrap="square">
            <a:spAutoFit/>
          </a:bodyPr>
          <a:lstStyle/>
          <a:p>
            <a:pPr algn="ctr"/>
            <a:r>
              <a:rPr lang="en-US" altLang="zh-CN" sz="2400" b="1" dirty="0" smtClean="0">
                <a:latin typeface="+mn-lt"/>
                <a:ea typeface="黑体" pitchFamily="2" charset="-122"/>
              </a:rPr>
              <a:t>A      1</a:t>
            </a:r>
            <a:endParaRPr lang="zh-CN" altLang="en-US" sz="2400" b="1" dirty="0">
              <a:latin typeface="+mn-lt"/>
              <a:ea typeface="黑体" pitchFamily="2" charset="-122"/>
            </a:endParaRPr>
          </a:p>
        </p:txBody>
      </p:sp>
      <p:sp>
        <p:nvSpPr>
          <p:cNvPr id="44" name="矩形 43"/>
          <p:cNvSpPr/>
          <p:nvPr/>
        </p:nvSpPr>
        <p:spPr>
          <a:xfrm>
            <a:off x="4167182" y="3681715"/>
            <a:ext cx="2969083" cy="461665"/>
          </a:xfrm>
          <a:prstGeom prst="rect">
            <a:avLst/>
          </a:prstGeom>
        </p:spPr>
        <p:txBody>
          <a:bodyPr wrap="square">
            <a:spAutoFit/>
          </a:bodyPr>
          <a:lstStyle/>
          <a:p>
            <a:pPr algn="ctr"/>
            <a:r>
              <a:rPr lang="en-US" altLang="zh-CN" sz="2400" b="1" dirty="0" smtClean="0">
                <a:latin typeface="+mn-lt"/>
                <a:ea typeface="黑体" pitchFamily="2" charset="-122"/>
              </a:rPr>
              <a:t>B      3</a:t>
            </a:r>
            <a:endParaRPr lang="zh-CN" altLang="en-US" sz="2400" b="1" dirty="0">
              <a:latin typeface="+mn-lt"/>
              <a:ea typeface="黑体" pitchFamily="2" charset="-122"/>
            </a:endParaRPr>
          </a:p>
        </p:txBody>
      </p:sp>
      <p:cxnSp>
        <p:nvCxnSpPr>
          <p:cNvPr id="52" name="直接连接符 51"/>
          <p:cNvCxnSpPr/>
          <p:nvPr/>
        </p:nvCxnSpPr>
        <p:spPr bwMode="auto">
          <a:xfrm flipV="1">
            <a:off x="4167182" y="2214554"/>
            <a:ext cx="317505" cy="1269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marL="342900" lvl="1" indent="-342900">
              <a:buClr>
                <a:srgbClr val="333399"/>
              </a:buClr>
              <a:buSzPct val="75000"/>
            </a:pPr>
            <a:r>
              <a:rPr lang="zh-CN" altLang="en-US" dirty="0" smtClean="0"/>
              <a:t>集线器</a:t>
            </a:r>
            <a:r>
              <a:rPr lang="zh-CN" altLang="zh-CN" dirty="0"/>
              <a:t>在物理层</a:t>
            </a:r>
            <a:r>
              <a:rPr lang="zh-CN" altLang="zh-CN" dirty="0" smtClean="0"/>
              <a:t>扩展以太网</a:t>
            </a:r>
          </a:p>
          <a:p>
            <a:pPr lvl="1"/>
            <a:r>
              <a:rPr lang="zh-CN" altLang="en-US" dirty="0" smtClean="0"/>
              <a:t>收到比特</a:t>
            </a:r>
            <a:r>
              <a:rPr lang="en-US" altLang="zh-CN" dirty="0" smtClean="0"/>
              <a:t>0</a:t>
            </a:r>
            <a:r>
              <a:rPr lang="zh-CN" altLang="en-US" dirty="0" smtClean="0"/>
              <a:t>转发</a:t>
            </a:r>
            <a:r>
              <a:rPr lang="en-US" altLang="zh-CN" dirty="0" smtClean="0"/>
              <a:t>0</a:t>
            </a:r>
            <a:r>
              <a:rPr lang="zh-CN" altLang="en-US" dirty="0" smtClean="0"/>
              <a:t>，收到比特</a:t>
            </a:r>
            <a:r>
              <a:rPr lang="en-US" altLang="zh-CN" dirty="0" smtClean="0"/>
              <a:t>1</a:t>
            </a:r>
            <a:r>
              <a:rPr lang="zh-CN" altLang="en-US" dirty="0" smtClean="0"/>
              <a:t>转发</a:t>
            </a:r>
            <a:r>
              <a:rPr lang="en-US" altLang="zh-CN" dirty="0" smtClean="0"/>
              <a:t>1</a:t>
            </a:r>
          </a:p>
          <a:p>
            <a:pPr marL="342900" lvl="1" indent="-342900">
              <a:buClr>
                <a:srgbClr val="333399"/>
              </a:buClr>
              <a:buSzPct val="75000"/>
            </a:pPr>
            <a:r>
              <a:rPr lang="zh-CN" altLang="en-US" dirty="0"/>
              <a:t>网桥、</a:t>
            </a:r>
            <a:r>
              <a:rPr lang="zh-CN" altLang="en-US" dirty="0" smtClean="0"/>
              <a:t>交换机</a:t>
            </a:r>
            <a:r>
              <a:rPr lang="zh-CN" altLang="zh-CN" dirty="0" smtClean="0"/>
              <a:t>在数据链路层扩展以太网</a:t>
            </a:r>
            <a:endParaRPr lang="en-US" altLang="zh-CN" dirty="0" smtClean="0"/>
          </a:p>
          <a:p>
            <a:pPr lvl="1"/>
            <a:r>
              <a:rPr lang="zh-CN" altLang="en-US" dirty="0" smtClean="0">
                <a:solidFill>
                  <a:srgbClr val="C00000"/>
                </a:solidFill>
              </a:rPr>
              <a:t>根据</a:t>
            </a:r>
            <a:r>
              <a:rPr lang="zh-CN" altLang="zh-CN" dirty="0" smtClean="0"/>
              <a:t>数据链路层</a:t>
            </a:r>
            <a:r>
              <a:rPr lang="zh-CN" altLang="en-US" dirty="0" smtClean="0"/>
              <a:t>的</a:t>
            </a:r>
            <a:r>
              <a:rPr lang="en-US" altLang="zh-CN" dirty="0" smtClean="0">
                <a:solidFill>
                  <a:srgbClr val="C00000"/>
                </a:solidFill>
              </a:rPr>
              <a:t>MAC </a:t>
            </a:r>
            <a:r>
              <a:rPr lang="zh-CN" altLang="en-US" dirty="0" smtClean="0">
                <a:solidFill>
                  <a:srgbClr val="C00000"/>
                </a:solidFill>
              </a:rPr>
              <a:t>帧的目的地址对收到的帧进行</a:t>
            </a:r>
            <a:r>
              <a:rPr lang="zh-CN" altLang="zh-CN" dirty="0" smtClean="0">
                <a:solidFill>
                  <a:srgbClr val="C00000"/>
                </a:solidFill>
              </a:rPr>
              <a:t>转发和过滤</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107</a:t>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pPr lvl="1"/>
            <a:r>
              <a:rPr lang="zh-CN" altLang="zh-CN" dirty="0" smtClean="0"/>
              <a:t>总线以太网使用</a:t>
            </a:r>
            <a:r>
              <a:rPr lang="en-US" altLang="zh-CN" dirty="0" smtClean="0"/>
              <a:t> CSMA/CD </a:t>
            </a:r>
            <a:r>
              <a:rPr lang="zh-CN" altLang="zh-CN" dirty="0" smtClean="0"/>
              <a:t>协议，以半双工方式工作。</a:t>
            </a:r>
            <a:endParaRPr lang="en-US" altLang="zh-CN" dirty="0" smtClean="0"/>
          </a:p>
          <a:p>
            <a:r>
              <a:rPr lang="zh-CN" altLang="en-US" dirty="0" smtClean="0"/>
              <a:t>现在，</a:t>
            </a:r>
            <a:r>
              <a:rPr lang="zh-CN" altLang="zh-CN" dirty="0" smtClean="0"/>
              <a:t>采用</a:t>
            </a:r>
            <a:r>
              <a:rPr lang="zh-CN" altLang="zh-CN" dirty="0">
                <a:solidFill>
                  <a:srgbClr val="FF0000"/>
                </a:solidFill>
              </a:rPr>
              <a:t>以太网交换机的星形</a:t>
            </a:r>
            <a:r>
              <a:rPr lang="zh-CN" altLang="zh-CN" dirty="0" smtClean="0">
                <a:solidFill>
                  <a:srgbClr val="FF0000"/>
                </a:solidFill>
              </a:rPr>
              <a:t>结构</a:t>
            </a:r>
            <a:r>
              <a:rPr lang="zh-CN" altLang="zh-CN" dirty="0" smtClean="0"/>
              <a:t>成为</a:t>
            </a:r>
            <a:r>
              <a:rPr lang="zh-CN" altLang="zh-CN" dirty="0"/>
              <a:t>以太网的首选</a:t>
            </a:r>
            <a:r>
              <a:rPr lang="zh-CN" altLang="zh-CN" dirty="0" smtClean="0"/>
              <a:t>拓扑</a:t>
            </a:r>
            <a:r>
              <a:rPr lang="zh-CN" altLang="en-US" dirty="0" smtClean="0"/>
              <a:t>。</a:t>
            </a:r>
            <a:endParaRPr lang="en-US" altLang="zh-CN" dirty="0" smtClean="0"/>
          </a:p>
          <a:p>
            <a:pPr lvl="1"/>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108</a:t>
            </a:fld>
            <a:endParaRPr lang="en-US" altLang="zh-CN"/>
          </a:p>
        </p:txBody>
      </p:sp>
    </p:spTree>
    <p:extLst>
      <p:ext uri="{BB962C8B-B14F-4D97-AF65-F5344CB8AC3E}">
        <p14:creationId xmlns:p14="http://schemas.microsoft.com/office/powerpoint/2010/main" val="5873954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a:t>
            </a:r>
            <a:r>
              <a:rPr lang="zh-CN" altLang="zh-CN" sz="2800" dirty="0" smtClean="0"/>
              <a:t>。</a:t>
            </a:r>
            <a:endParaRPr lang="zh-CN" altLang="zh-CN"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109</a:t>
            </a:fld>
            <a:endParaRPr lang="en-US" altLang="zh-CN"/>
          </a:p>
        </p:txBody>
      </p:sp>
    </p:spTree>
    <p:extLst>
      <p:ext uri="{BB962C8B-B14F-4D97-AF65-F5344CB8AC3E}">
        <p14:creationId xmlns:p14="http://schemas.microsoft.com/office/powerpoint/2010/main" val="830050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dirty="0">
                <a:solidFill>
                  <a:srgbClr val="000099"/>
                </a:solidFill>
                <a:latin typeface="+mn-lt"/>
                <a:ea typeface="黑体" pitchFamily="2" charset="-122"/>
              </a:rPr>
              <a:t>装在帧中</a:t>
            </a:r>
            <a:r>
              <a:rPr kumimoji="1" lang="zh-CN" altLang="en-US" sz="2400" b="1" dirty="0" smtClean="0">
                <a:solidFill>
                  <a:srgbClr val="000099"/>
                </a:solidFill>
                <a:latin typeface="+mn-lt"/>
                <a:ea typeface="黑体" pitchFamily="2" charset="-122"/>
              </a:rPr>
              <a:t>的其他部分</a:t>
            </a:r>
            <a:endParaRPr kumimoji="1" lang="zh-CN" altLang="en-US" sz="2400" b="1" dirty="0">
              <a:solidFill>
                <a:srgbClr val="000099"/>
              </a:solidFill>
              <a:latin typeface="+mn-lt"/>
              <a:ea typeface="黑体" pitchFamily="2" charset="-122"/>
            </a:endParaRP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
        <p:nvSpPr>
          <p:cNvPr id="16" name="灯片编号占位符 15"/>
          <p:cNvSpPr>
            <a:spLocks noGrp="1"/>
          </p:cNvSpPr>
          <p:nvPr>
            <p:ph type="sldNum" sz="quarter" idx="12"/>
          </p:nvPr>
        </p:nvSpPr>
        <p:spPr/>
        <p:txBody>
          <a:bodyPr/>
          <a:lstStyle/>
          <a:p>
            <a:fld id="{7AC79822-BC0D-4DE8-A7E5-90A3732A2B82}" type="slidenum">
              <a:rPr lang="zh-CN" altLang="en-US" smtClean="0"/>
              <a:pPr/>
              <a:t>11</a:t>
            </a:fld>
            <a:endParaRPr lang="en-US" altLang="zh-CN"/>
          </a:p>
        </p:txBody>
      </p:sp>
    </p:spTree>
    <p:extLst>
      <p:ext uri="{BB962C8B-B14F-4D97-AF65-F5344CB8AC3E}">
        <p14:creationId xmlns:p14="http://schemas.microsoft.com/office/powerpoint/2010/main" val="425067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
        <p:nvSpPr>
          <p:cNvPr id="54" name="灯片编号占位符 53"/>
          <p:cNvSpPr>
            <a:spLocks noGrp="1"/>
          </p:cNvSpPr>
          <p:nvPr>
            <p:ph type="sldNum" sz="quarter" idx="12"/>
          </p:nvPr>
        </p:nvSpPr>
        <p:spPr/>
        <p:txBody>
          <a:bodyPr/>
          <a:lstStyle/>
          <a:p>
            <a:fld id="{137DC1DE-D772-415A-B75D-6C2A3BBF0EE5}" type="slidenum">
              <a:rPr lang="zh-CN" altLang="en-US" smtClean="0"/>
              <a:pPr/>
              <a:t>110</a:t>
            </a:fld>
            <a:endParaRPr lang="en-US" altLang="zh-CN"/>
          </a:p>
        </p:txBody>
      </p:sp>
    </p:spTree>
    <p:extLst>
      <p:ext uri="{BB962C8B-B14F-4D97-AF65-F5344CB8AC3E}">
        <p14:creationId xmlns:p14="http://schemas.microsoft.com/office/powerpoint/2010/main" val="2741633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422298"/>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3024174" y="5042118"/>
            <a:ext cx="6643734" cy="1815882"/>
          </a:xfrm>
          <a:prstGeom prst="rect">
            <a:avLst/>
          </a:prstGeom>
          <a:solidFill>
            <a:srgbClr val="FFCC66"/>
          </a:solidFill>
          <a:ln>
            <a:solidFill>
              <a:srgbClr val="000099"/>
            </a:solidFill>
          </a:ln>
          <a:effectLst/>
        </p:spPr>
        <p:txBody>
          <a:bodyPr wrap="square">
            <a:spAutoFit/>
          </a:bodyPr>
          <a:lstStyle/>
          <a:p>
            <a:r>
              <a:rPr lang="zh-CN" altLang="en-US" sz="2800" dirty="0" smtClean="0">
                <a:latin typeface="宋体" pitchFamily="2" charset="-122"/>
                <a:ea typeface="宋体" pitchFamily="2" charset="-122"/>
              </a:rPr>
              <a:t>没有划分</a:t>
            </a:r>
            <a:r>
              <a:rPr lang="en-US" altLang="zh-CN" sz="2800" dirty="0" smtClean="0">
                <a:latin typeface="宋体" pitchFamily="2" charset="-122"/>
                <a:ea typeface="宋体" pitchFamily="2" charset="-122"/>
              </a:rPr>
              <a:t>VLAN</a:t>
            </a:r>
            <a:r>
              <a:rPr lang="zh-CN" altLang="en-US" sz="2800" dirty="0" smtClean="0">
                <a:latin typeface="宋体" pitchFamily="2" charset="-122"/>
                <a:ea typeface="宋体" pitchFamily="2" charset="-122"/>
              </a:rPr>
              <a:t>前</a:t>
            </a:r>
            <a:r>
              <a:rPr lang="en-US" altLang="zh-CN" sz="2800" dirty="0" smtClean="0">
                <a:latin typeface="宋体" pitchFamily="2" charset="-122"/>
                <a:ea typeface="宋体" pitchFamily="2" charset="-122"/>
              </a:rPr>
              <a:t>,</a:t>
            </a:r>
            <a:r>
              <a:rPr lang="zh-CN" altLang="en-US" sz="2800" dirty="0" smtClean="0">
                <a:latin typeface="宋体" pitchFamily="2" charset="-122"/>
                <a:ea typeface="宋体" pitchFamily="2" charset="-122"/>
              </a:rPr>
              <a:t>交换机端口连接下的所有</a:t>
            </a:r>
            <a:r>
              <a:rPr lang="en-US" altLang="zh-CN" sz="2800" dirty="0" smtClean="0">
                <a:latin typeface="宋体" pitchFamily="2" charset="-122"/>
                <a:ea typeface="宋体" pitchFamily="2" charset="-122"/>
              </a:rPr>
              <a:t>PC</a:t>
            </a:r>
            <a:r>
              <a:rPr lang="zh-CN" altLang="en-US" sz="2800" dirty="0" smtClean="0">
                <a:latin typeface="宋体" pitchFamily="2" charset="-122"/>
                <a:ea typeface="宋体" pitchFamily="2" charset="-122"/>
              </a:rPr>
              <a:t>都处于一个广播域中</a:t>
            </a:r>
            <a:r>
              <a:rPr lang="en-US" altLang="zh-CN" sz="2800" dirty="0" smtClean="0">
                <a:latin typeface="宋体" pitchFamily="2" charset="-122"/>
                <a:ea typeface="宋体" pitchFamily="2" charset="-122"/>
              </a:rPr>
              <a:t>:</a:t>
            </a:r>
          </a:p>
          <a:p>
            <a:r>
              <a:rPr lang="en-US" altLang="zh-CN" sz="2800" b="1" dirty="0" smtClean="0">
                <a:solidFill>
                  <a:srgbClr val="000099"/>
                </a:solidFill>
                <a:latin typeface="宋体" pitchFamily="2" charset="-122"/>
                <a:ea typeface="宋体" pitchFamily="2" charset="-122"/>
              </a:rPr>
              <a:t>1.</a:t>
            </a:r>
            <a:r>
              <a:rPr lang="zh-CN" altLang="en-US" sz="2800" b="1" dirty="0" smtClean="0">
                <a:solidFill>
                  <a:srgbClr val="000099"/>
                </a:solidFill>
                <a:latin typeface="宋体" pitchFamily="2" charset="-122"/>
                <a:ea typeface="宋体" pitchFamily="2" charset="-122"/>
              </a:rPr>
              <a:t>容易被攻击</a:t>
            </a:r>
            <a:endParaRPr lang="en-US" altLang="zh-CN" sz="2800" b="1" dirty="0" smtClean="0">
              <a:solidFill>
                <a:srgbClr val="000099"/>
              </a:solidFill>
              <a:latin typeface="宋体" pitchFamily="2" charset="-122"/>
              <a:ea typeface="宋体" pitchFamily="2" charset="-122"/>
            </a:endParaRPr>
          </a:p>
          <a:p>
            <a:r>
              <a:rPr lang="en-US" altLang="zh-CN" sz="2800" b="1" dirty="0" smtClean="0">
                <a:solidFill>
                  <a:srgbClr val="000099"/>
                </a:solidFill>
                <a:latin typeface="宋体" pitchFamily="2" charset="-122"/>
                <a:ea typeface="宋体" pitchFamily="2" charset="-122"/>
              </a:rPr>
              <a:t>2.</a:t>
            </a:r>
            <a:r>
              <a:rPr lang="zh-CN" altLang="en-US" sz="2800" b="1" dirty="0" smtClean="0">
                <a:solidFill>
                  <a:srgbClr val="000099"/>
                </a:solidFill>
                <a:latin typeface="宋体" pitchFamily="2" charset="-122"/>
                <a:ea typeface="宋体" pitchFamily="2" charset="-122"/>
              </a:rPr>
              <a:t>广播信息浪费带宽</a:t>
            </a:r>
            <a:endParaRPr lang="en-US" altLang="zh-CN" sz="2800" b="1" dirty="0">
              <a:solidFill>
                <a:srgbClr val="000099"/>
              </a:solidFill>
              <a:latin typeface="+mn-lt"/>
              <a:ea typeface="黑体" pitchFamily="2" charset="-122"/>
            </a:endParaRPr>
          </a:p>
        </p:txBody>
      </p:sp>
      <p:sp>
        <p:nvSpPr>
          <p:cNvPr id="54" name="灯片编号占位符 53"/>
          <p:cNvSpPr>
            <a:spLocks noGrp="1"/>
          </p:cNvSpPr>
          <p:nvPr>
            <p:ph type="sldNum" sz="quarter" idx="12"/>
          </p:nvPr>
        </p:nvSpPr>
        <p:spPr/>
        <p:txBody>
          <a:bodyPr/>
          <a:lstStyle/>
          <a:p>
            <a:fld id="{137DC1DE-D772-415A-B75D-6C2A3BBF0EE5}" type="slidenum">
              <a:rPr lang="zh-CN" altLang="en-US" smtClean="0"/>
              <a:pPr/>
              <a:t>111</a:t>
            </a:fld>
            <a:endParaRPr lang="en-US" altLang="zh-CN"/>
          </a:p>
        </p:txBody>
      </p:sp>
    </p:spTree>
    <p:extLst>
      <p:ext uri="{BB962C8B-B14F-4D97-AF65-F5344CB8AC3E}">
        <p14:creationId xmlns:p14="http://schemas.microsoft.com/office/powerpoint/2010/main" val="2741633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54" name="灯片编号占位符 53"/>
          <p:cNvSpPr>
            <a:spLocks noGrp="1"/>
          </p:cNvSpPr>
          <p:nvPr>
            <p:ph type="sldNum" sz="quarter" idx="12"/>
          </p:nvPr>
        </p:nvSpPr>
        <p:spPr/>
        <p:txBody>
          <a:bodyPr/>
          <a:lstStyle/>
          <a:p>
            <a:fld id="{137DC1DE-D772-415A-B75D-6C2A3BBF0EE5}" type="slidenum">
              <a:rPr lang="zh-CN" altLang="en-US" smtClean="0"/>
              <a:pPr/>
              <a:t>112</a:t>
            </a:fld>
            <a:endParaRPr lang="en-US" altLang="zh-CN"/>
          </a:p>
        </p:txBody>
      </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105" name="灯片编号占位符 104"/>
          <p:cNvSpPr>
            <a:spLocks noGrp="1"/>
          </p:cNvSpPr>
          <p:nvPr>
            <p:ph type="sldNum" sz="quarter" idx="12"/>
          </p:nvPr>
        </p:nvSpPr>
        <p:spPr/>
        <p:txBody>
          <a:bodyPr/>
          <a:lstStyle/>
          <a:p>
            <a:fld id="{137DC1DE-D772-415A-B75D-6C2A3BBF0EE5}" type="slidenum">
              <a:rPr lang="zh-CN" altLang="en-US" smtClean="0"/>
              <a:pPr/>
              <a:t>113</a:t>
            </a:fld>
            <a:endParaRPr lang="en-US" altLang="zh-CN"/>
          </a:p>
        </p:txBody>
      </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105" name="灯片编号占位符 104"/>
          <p:cNvSpPr>
            <a:spLocks noGrp="1"/>
          </p:cNvSpPr>
          <p:nvPr>
            <p:ph type="sldNum" sz="quarter" idx="12"/>
          </p:nvPr>
        </p:nvSpPr>
        <p:spPr/>
        <p:txBody>
          <a:bodyPr/>
          <a:lstStyle/>
          <a:p>
            <a:fld id="{137DC1DE-D772-415A-B75D-6C2A3BBF0EE5}" type="slidenum">
              <a:rPr lang="zh-CN" altLang="en-US" smtClean="0"/>
              <a:pPr/>
              <a:t>114</a:t>
            </a:fld>
            <a:endParaRPr lang="en-US" altLang="zh-CN"/>
          </a:p>
        </p:txBody>
      </p:sp>
      <p:sp>
        <p:nvSpPr>
          <p:cNvPr id="106" name="矩形 105"/>
          <p:cNvSpPr/>
          <p:nvPr/>
        </p:nvSpPr>
        <p:spPr>
          <a:xfrm>
            <a:off x="1809728" y="0"/>
            <a:ext cx="6905656" cy="954107"/>
          </a:xfrm>
          <a:prstGeom prst="rect">
            <a:avLst/>
          </a:prstGeom>
          <a:solidFill>
            <a:schemeClr val="bg2">
              <a:lumMod val="40000"/>
              <a:lumOff val="60000"/>
            </a:schemeClr>
          </a:solidFill>
        </p:spPr>
        <p:txBody>
          <a:bodyPr wrap="square">
            <a:spAutoFit/>
          </a:bodyPr>
          <a:lstStyle/>
          <a:p>
            <a:pPr marL="342900" lvl="0" indent="-342900" eaLnBrk="1" hangingPunct="1">
              <a:spcBef>
                <a:spcPts val="600"/>
              </a:spcBef>
              <a:buClr>
                <a:srgbClr val="333399"/>
              </a:buClr>
              <a:buSzPct val="75000"/>
              <a:buFont typeface="Wingdings" pitchFamily="2" charset="2"/>
              <a:buChar char="n"/>
            </a:pPr>
            <a:r>
              <a:rPr lang="zh-CN" altLang="zh-CN" sz="2800" b="1" kern="0" dirty="0" smtClean="0">
                <a:solidFill>
                  <a:srgbClr val="FF0000"/>
                </a:solidFill>
                <a:latin typeface="Arial"/>
                <a:ea typeface="黑体" pitchFamily="2" charset="-122"/>
              </a:rPr>
              <a:t>虚拟局域网其实只是局域网给用户提供的一种服务，而并不是一种新型局域网。</a:t>
            </a:r>
            <a:endParaRPr lang="en-US" altLang="zh-CN" sz="2800" b="1" kern="0" dirty="0" smtClean="0">
              <a:solidFill>
                <a:srgbClr val="FF0000"/>
              </a:solidFill>
              <a:latin typeface="Arial"/>
              <a:ea typeface="黑体" pitchFamily="2" charset="-122"/>
            </a:endParaRPr>
          </a:p>
        </p:txBody>
      </p:sp>
      <p:sp>
        <p:nvSpPr>
          <p:cNvPr id="478261" name="Text Box 53"/>
          <p:cNvSpPr txBox="1">
            <a:spLocks noChangeArrowheads="1"/>
          </p:cNvSpPr>
          <p:nvPr/>
        </p:nvSpPr>
        <p:spPr bwMode="auto">
          <a:xfrm>
            <a:off x="3309926" y="5042118"/>
            <a:ext cx="6253295" cy="1815882"/>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800" dirty="0"/>
              <a:t>虚拟局域网限制了接收广播信息的工作站数，使得</a:t>
            </a:r>
            <a:r>
              <a:rPr lang="zh-CN" altLang="en-US" sz="2800" dirty="0" smtClean="0"/>
              <a:t>网络</a:t>
            </a:r>
            <a:r>
              <a:rPr lang="zh-CN" altLang="en-US" sz="2800" dirty="0" smtClean="0">
                <a:solidFill>
                  <a:srgbClr val="0000FF"/>
                </a:solidFill>
              </a:rPr>
              <a:t>不会</a:t>
            </a:r>
            <a:r>
              <a:rPr lang="zh-CN" altLang="en-US" sz="2800" dirty="0">
                <a:solidFill>
                  <a:srgbClr val="0000FF"/>
                </a:solidFill>
              </a:rPr>
              <a:t>因传播过多的广播信息</a:t>
            </a:r>
            <a:r>
              <a:rPr lang="en-US" altLang="zh-CN" sz="2800" dirty="0">
                <a:solidFill>
                  <a:srgbClr val="0000FF"/>
                </a:solidFill>
              </a:rPr>
              <a:t>(</a:t>
            </a:r>
            <a:r>
              <a:rPr lang="zh-CN" altLang="en-US" sz="2800" dirty="0">
                <a:solidFill>
                  <a:srgbClr val="0000FF"/>
                </a:solidFill>
              </a:rPr>
              <a:t>即“广播风暴”</a:t>
            </a:r>
            <a:r>
              <a:rPr lang="en-US" altLang="zh-CN" sz="2800" dirty="0">
                <a:solidFill>
                  <a:srgbClr val="0000FF"/>
                </a:solidFill>
              </a:rPr>
              <a:t>)</a:t>
            </a:r>
            <a:r>
              <a:rPr lang="zh-CN" altLang="en-US" sz="2800" dirty="0"/>
              <a:t>而引起性能恶化。 </a:t>
            </a:r>
          </a:p>
        </p:txBody>
      </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r>
              <a:rPr lang="zh-CN" altLang="en-US" dirty="0" smtClean="0"/>
              <a:t>（自学</a:t>
            </a:r>
            <a:r>
              <a:rPr lang="en-US" altLang="zh-CN" dirty="0" smtClean="0"/>
              <a:t>,</a:t>
            </a:r>
            <a:r>
              <a:rPr lang="zh-CN" altLang="en-US" smtClean="0"/>
              <a:t>不要求）</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a:t>
            </a:r>
            <a:r>
              <a:rPr lang="zh-CN" altLang="zh-CN" dirty="0" smtClean="0"/>
              <a:t>接入</a:t>
            </a:r>
            <a:endParaRPr lang="en-US" altLang="zh-CN" dirty="0" smtClean="0"/>
          </a:p>
          <a:p>
            <a:endParaRPr lang="en-US" altLang="zh-CN" dirty="0" smtClean="0"/>
          </a:p>
          <a:p>
            <a:r>
              <a:rPr lang="zh-CN" altLang="en-US" dirty="0" smtClean="0"/>
              <a:t>带宽，帧长，帧间间隔，传输距离，传输介质</a:t>
            </a:r>
            <a:endParaRPr lang="en-US" altLang="zh-CN" dirty="0" smtClean="0"/>
          </a:p>
          <a:p>
            <a:r>
              <a:rPr lang="zh-CN" altLang="en-US" dirty="0" smtClean="0"/>
              <a:t>是否使用</a:t>
            </a:r>
            <a:r>
              <a:rPr lang="en-US" altLang="zh-CN" dirty="0" err="1" smtClean="0"/>
              <a:t>csma</a:t>
            </a:r>
            <a:r>
              <a:rPr lang="en-US" altLang="zh-CN" dirty="0" smtClean="0"/>
              <a:t>/</a:t>
            </a:r>
            <a:r>
              <a:rPr lang="en-US" altLang="zh-CN" dirty="0" err="1" smtClean="0"/>
              <a:t>cd</a:t>
            </a:r>
            <a:endParaRPr lang="en-US" altLang="zh-CN" dirty="0" smtClean="0"/>
          </a:p>
          <a:p>
            <a:r>
              <a:rPr lang="zh-CN" altLang="en-US" dirty="0" smtClean="0"/>
              <a:t>采用了哪些新技术</a:t>
            </a:r>
            <a:endParaRPr lang="en-US" altLang="zh-CN" dirty="0" smtClean="0"/>
          </a:p>
          <a:p>
            <a:r>
              <a:rPr lang="zh-CN" altLang="en-US" dirty="0" smtClean="0"/>
              <a:t>什么是</a:t>
            </a:r>
            <a:r>
              <a:rPr lang="en-US" altLang="zh-CN" dirty="0" err="1" smtClean="0"/>
              <a:t>PPPoE</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115</a:t>
            </a:fld>
            <a:endParaRPr lang="en-US" altLang="zh-CN"/>
          </a:p>
        </p:txBody>
      </p:sp>
    </p:spTree>
    <p:extLst>
      <p:ext uri="{BB962C8B-B14F-4D97-AF65-F5344CB8AC3E}">
        <p14:creationId xmlns:p14="http://schemas.microsoft.com/office/powerpoint/2010/main" val="29193159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116</a:t>
            </a:fld>
            <a:endParaRPr lang="en-US" altLang="zh-CN"/>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117</a:t>
            </a:fld>
            <a:endParaRPr lang="en-US" altLang="zh-CN"/>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118</a:t>
            </a:fld>
            <a:endParaRPr lang="en-US" altLang="zh-CN"/>
          </a:p>
        </p:txBody>
      </p:sp>
    </p:spTree>
    <p:extLst>
      <p:ext uri="{BB962C8B-B14F-4D97-AF65-F5344CB8AC3E}">
        <p14:creationId xmlns:p14="http://schemas.microsoft.com/office/powerpoint/2010/main" val="416948807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a:t>下全双工和半双工两种方式工作。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119</a:t>
            </a:fld>
            <a:endParaRPr lang="en-US" altLang="zh-CN"/>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smtClean="0">
                <a:solidFill>
                  <a:srgbClr val="000099"/>
                </a:solidFill>
                <a:latin typeface="+mn-lt"/>
                <a:ea typeface="黑体" pitchFamily="2" charset="-122"/>
              </a:rPr>
              <a:t>其他部分</a:t>
            </a:r>
            <a:endParaRPr kumimoji="1" lang="zh-CN" altLang="en-US" sz="2400" b="1" dirty="0">
              <a:solidFill>
                <a:srgbClr val="000099"/>
              </a:solidFill>
              <a:latin typeface="+mn-lt"/>
              <a:ea typeface="黑体" pitchFamily="2" charset="-122"/>
            </a:endParaRP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
        <p:nvSpPr>
          <p:cNvPr id="25" name="灯片编号占位符 24"/>
          <p:cNvSpPr>
            <a:spLocks noGrp="1"/>
          </p:cNvSpPr>
          <p:nvPr>
            <p:ph type="sldNum" sz="quarter" idx="12"/>
          </p:nvPr>
        </p:nvSpPr>
        <p:spPr/>
        <p:txBody>
          <a:bodyPr/>
          <a:lstStyle/>
          <a:p>
            <a:fld id="{7AC79822-BC0D-4DE8-A7E5-90A3732A2B82}" type="slidenum">
              <a:rPr lang="zh-CN" altLang="en-US" smtClean="0"/>
              <a:pPr/>
              <a:t>12</a:t>
            </a:fld>
            <a:endParaRPr lang="en-US" altLang="zh-CN"/>
          </a:p>
        </p:txBody>
      </p:sp>
    </p:spTree>
    <p:extLst>
      <p:ext uri="{BB962C8B-B14F-4D97-AF65-F5344CB8AC3E}">
        <p14:creationId xmlns:p14="http://schemas.microsoft.com/office/powerpoint/2010/main" val="72090389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使用两种成熟的技术</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640430312"/>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2</a:t>
                      </a:r>
                      <a:r>
                        <a:rPr lang="zh-CN" sz="2000" b="1" dirty="0">
                          <a:effectLst/>
                          <a:latin typeface="+mn-lt"/>
                          <a:ea typeface="黑体" pitchFamily="2" charset="-122"/>
                        </a:rPr>
                        <a:t>对屏蔽双绞线电缆</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4</a:t>
                      </a:r>
                      <a:r>
                        <a:rPr lang="zh-CN" sz="2000" b="1" dirty="0">
                          <a:effectLst/>
                          <a:latin typeface="+mn-lt"/>
                          <a:ea typeface="黑体" pitchFamily="2" charset="-122"/>
                        </a:rPr>
                        <a:t>对</a:t>
                      </a:r>
                      <a:r>
                        <a:rPr lang="en-US" sz="2000" b="1" dirty="0">
                          <a:effectLst/>
                          <a:latin typeface="+mn-lt"/>
                          <a:ea typeface="黑体" pitchFamily="2" charset="-122"/>
                        </a:rPr>
                        <a:t>UTP 5</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120</a:t>
            </a:fld>
            <a:endParaRPr lang="en-US" altLang="zh-CN"/>
          </a:p>
        </p:txBody>
      </p:sp>
    </p:spTree>
    <p:extLst>
      <p:ext uri="{BB962C8B-B14F-4D97-AF65-F5344CB8AC3E}">
        <p14:creationId xmlns:p14="http://schemas.microsoft.com/office/powerpoint/2010/main" val="76214798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121</a:t>
            </a:fld>
            <a:endParaRPr lang="en-US" altLang="zh-CN"/>
          </a:p>
        </p:txBody>
      </p:sp>
    </p:spTree>
    <p:extLst>
      <p:ext uri="{BB962C8B-B14F-4D97-AF65-F5344CB8AC3E}">
        <p14:creationId xmlns:p14="http://schemas.microsoft.com/office/powerpoint/2010/main" val="224154928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216696" y="5420072"/>
              <a:ext cx="6234080"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a:t>
              </a:r>
              <a:r>
                <a:rPr lang="en-US" altLang="zh-CN" sz="2000" b="1" dirty="0" smtClean="0">
                  <a:solidFill>
                    <a:srgbClr val="000099"/>
                  </a:solidFill>
                  <a:latin typeface="+mn-lt"/>
                  <a:ea typeface="黑体" pitchFamily="2" charset="-122"/>
                </a:rPr>
                <a:t>=</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
        <p:nvSpPr>
          <p:cNvPr id="29" name="灯片编号占位符 28"/>
          <p:cNvSpPr>
            <a:spLocks noGrp="1"/>
          </p:cNvSpPr>
          <p:nvPr>
            <p:ph type="sldNum" sz="quarter" idx="12"/>
          </p:nvPr>
        </p:nvSpPr>
        <p:spPr/>
        <p:txBody>
          <a:bodyPr/>
          <a:lstStyle/>
          <a:p>
            <a:fld id="{7AC79822-BC0D-4DE8-A7E5-90A3732A2B82}" type="slidenum">
              <a:rPr lang="zh-CN" altLang="en-US" smtClean="0"/>
              <a:pPr/>
              <a:t>122</a:t>
            </a:fld>
            <a:endParaRPr lang="en-US" altLang="zh-CN"/>
          </a:p>
        </p:txBody>
      </p:sp>
    </p:spTree>
    <p:extLst>
      <p:ext uri="{BB962C8B-B14F-4D97-AF65-F5344CB8AC3E}">
        <p14:creationId xmlns:p14="http://schemas.microsoft.com/office/powerpoint/2010/main" val="217603013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
        <p:nvSpPr>
          <p:cNvPr id="23" name="灯片编号占位符 22"/>
          <p:cNvSpPr>
            <a:spLocks noGrp="1"/>
          </p:cNvSpPr>
          <p:nvPr>
            <p:ph type="sldNum" sz="quarter" idx="12"/>
          </p:nvPr>
        </p:nvSpPr>
        <p:spPr/>
        <p:txBody>
          <a:bodyPr/>
          <a:lstStyle/>
          <a:p>
            <a:fld id="{7AC79822-BC0D-4DE8-A7E5-90A3732A2B82}" type="slidenum">
              <a:rPr lang="zh-CN" altLang="en-US" smtClean="0"/>
              <a:pPr/>
              <a:t>123</a:t>
            </a:fld>
            <a:endParaRPr lang="en-US" altLang="zh-CN"/>
          </a:p>
        </p:txBody>
      </p:sp>
    </p:spTree>
    <p:extLst>
      <p:ext uri="{BB962C8B-B14F-4D97-AF65-F5344CB8AC3E}">
        <p14:creationId xmlns:p14="http://schemas.microsoft.com/office/powerpoint/2010/main" val="351324964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124</a:t>
            </a:fld>
            <a:endParaRPr lang="en-US" altLang="zh-CN"/>
          </a:p>
        </p:txBody>
      </p:sp>
    </p:spTree>
    <p:extLst>
      <p:ext uri="{BB962C8B-B14F-4D97-AF65-F5344CB8AC3E}">
        <p14:creationId xmlns:p14="http://schemas.microsoft.com/office/powerpoint/2010/main" val="270417991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
        <p:nvSpPr>
          <p:cNvPr id="40" name="灯片编号占位符 39"/>
          <p:cNvSpPr>
            <a:spLocks noGrp="1"/>
          </p:cNvSpPr>
          <p:nvPr>
            <p:ph type="sldNum" sz="quarter" idx="12"/>
          </p:nvPr>
        </p:nvSpPr>
        <p:spPr/>
        <p:txBody>
          <a:bodyPr/>
          <a:lstStyle/>
          <a:p>
            <a:fld id="{14338B79-8FD5-46F1-8A19-651A319ADB19}" type="slidenum">
              <a:rPr lang="zh-CN" altLang="en-US" smtClean="0"/>
              <a:pPr/>
              <a:t>125</a:t>
            </a:fld>
            <a:endParaRPr lang="en-US" altLang="zh-CN"/>
          </a:p>
        </p:txBody>
      </p:sp>
    </p:spTree>
    <p:extLst>
      <p:ext uri="{BB962C8B-B14F-4D97-AF65-F5344CB8AC3E}">
        <p14:creationId xmlns:p14="http://schemas.microsoft.com/office/powerpoint/2010/main" val="1232615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把吉比特以太网的速率简单地提高到</a:t>
            </a:r>
            <a:r>
              <a:rPr lang="en-US" altLang="zh-CN" dirty="0"/>
              <a:t>10</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 </a:t>
            </a:r>
            <a:r>
              <a:rPr lang="en-US" altLang="zh-CN" dirty="0" err="1" smtClean="0"/>
              <a:t>Mbit</a:t>
            </a:r>
            <a:r>
              <a:rPr lang="en-US" altLang="zh-CN" dirty="0" smtClean="0"/>
              <a:t>/s</a:t>
            </a:r>
            <a:r>
              <a:rPr lang="zh-CN" altLang="en-US" dirty="0" smtClean="0"/>
              <a:t>、</a:t>
            </a:r>
            <a:r>
              <a:rPr lang="en-US" altLang="zh-CN" dirty="0" smtClean="0"/>
              <a:t>100 </a:t>
            </a:r>
            <a:r>
              <a:rPr lang="en-US" altLang="zh-CN" dirty="0" err="1" smtClean="0"/>
              <a:t>Mbit</a:t>
            </a:r>
            <a:r>
              <a:rPr lang="en-US" altLang="zh-CN" dirty="0" smtClean="0"/>
              <a:t>/s </a:t>
            </a:r>
            <a:r>
              <a:rPr lang="zh-CN" altLang="en-US" dirty="0"/>
              <a:t>和 </a:t>
            </a:r>
            <a:r>
              <a:rPr lang="en-US" altLang="zh-CN" dirty="0"/>
              <a:t>1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126</a:t>
            </a:fld>
            <a:endParaRPr lang="en-US" altLang="zh-CN"/>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945742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使用</a:t>
                      </a:r>
                      <a:r>
                        <a:rPr lang="pt-BR" sz="2000" b="1" dirty="0">
                          <a:effectLst/>
                          <a:latin typeface="+mn-lt"/>
                          <a:ea typeface="黑体" pitchFamily="2" charset="-122"/>
                        </a:rPr>
                        <a:t>4</a:t>
                      </a:r>
                      <a:r>
                        <a:rPr lang="zh-CN" sz="2000" b="1" dirty="0">
                          <a:effectLst/>
                          <a:latin typeface="+mn-lt"/>
                          <a:ea typeface="黑体" pitchFamily="2" charset="-122"/>
                        </a:rPr>
                        <a:t>对双芯同轴电缆</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pt-BR" sz="2000" b="1" dirty="0" smtClean="0">
                          <a:effectLst/>
                          <a:latin typeface="+mn-lt"/>
                          <a:ea typeface="黑体" pitchFamily="2" charset="-122"/>
                        </a:rPr>
                        <a:t>4</a:t>
                      </a:r>
                      <a:r>
                        <a:rPr lang="zh-CN" sz="2000" b="1" dirty="0" smtClean="0">
                          <a:effectLst/>
                          <a:latin typeface="+mn-lt"/>
                          <a:ea typeface="黑体" pitchFamily="2" charset="-122"/>
                        </a:rPr>
                        <a:t>对</a:t>
                      </a:r>
                      <a:r>
                        <a:rPr lang="pt-BR" sz="2000" b="1" dirty="0" smtClean="0">
                          <a:effectLst/>
                          <a:latin typeface="+mn-lt"/>
                          <a:ea typeface="黑体" pitchFamily="2" charset="-122"/>
                        </a:rPr>
                        <a:t>6A</a:t>
                      </a:r>
                      <a:r>
                        <a:rPr lang="zh-CN" sz="2000" b="1" dirty="0" smtClean="0">
                          <a:effectLst/>
                          <a:latin typeface="+mn-lt"/>
                          <a:ea typeface="黑体" pitchFamily="2" charset="-122"/>
                        </a:rPr>
                        <a:t>类</a:t>
                      </a:r>
                      <a:r>
                        <a:rPr lang="pt-BR" sz="2000" b="1" dirty="0" smtClean="0">
                          <a:effectLst/>
                          <a:latin typeface="+mn-lt"/>
                          <a:ea typeface="黑体" pitchFamily="2" charset="-122"/>
                        </a:rPr>
                        <a:t>UTP</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127</a:t>
            </a:fld>
            <a:endParaRPr lang="en-US" altLang="zh-CN"/>
          </a:p>
        </p:txBody>
      </p:sp>
    </p:spTree>
    <p:extLst>
      <p:ext uri="{BB962C8B-B14F-4D97-AF65-F5344CB8AC3E}">
        <p14:creationId xmlns:p14="http://schemas.microsoft.com/office/powerpoint/2010/main" val="343698068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a:t>
            </a:r>
            <a:r>
              <a:rPr lang="zh-CN" altLang="zh-CN" sz="2600" dirty="0"/>
              <a:t>协议），</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a:t>
            </a:r>
            <a:r>
              <a:rPr lang="en-US" altLang="zh-CN" sz="2600" dirty="0"/>
              <a:t>km</a:t>
            </a:r>
            <a:r>
              <a:rPr lang="zh-CN" altLang="zh-CN" sz="2600" dirty="0"/>
              <a:t>的传输距离，但这是需要波分复用（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Gbits</a:t>
            </a:r>
            <a:r>
              <a:rPr lang="en-US" altLang="zh-CN" sz="2600" dirty="0" smtClean="0"/>
              <a:t>/s</a:t>
            </a:r>
            <a:r>
              <a:rPr lang="zh-CN" altLang="zh-CN" sz="2600" dirty="0"/>
              <a:t>）</a:t>
            </a:r>
            <a:endParaRPr lang="en-US" altLang="zh-CN" sz="2600" dirty="0" smtClean="0"/>
          </a:p>
          <a:p>
            <a:endParaRPr lang="zh-CN" altLang="en-US" sz="26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128</a:t>
            </a:fld>
            <a:endParaRPr lang="en-US" altLang="zh-CN"/>
          </a:p>
        </p:txBody>
      </p:sp>
    </p:spTree>
    <p:extLst>
      <p:ext uri="{BB962C8B-B14F-4D97-AF65-F5344CB8AC3E}">
        <p14:creationId xmlns:p14="http://schemas.microsoft.com/office/powerpoint/2010/main" val="1303234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52998134"/>
              </p:ext>
            </p:extLst>
          </p:nvPr>
        </p:nvGraphicFramePr>
        <p:xfrm>
          <a:off x="776536" y="1946448"/>
          <a:ext cx="8496944" cy="3236137"/>
        </p:xfrm>
        <a:graphic>
          <a:graphicData uri="http://schemas.openxmlformats.org/drawingml/2006/table">
            <a:tbl>
              <a:tblPr firstRow="1" firstCol="1" lastRow="1" lastCol="1" bandRow="1" bandCol="1"/>
              <a:tblGrid>
                <a:gridCol w="3456384"/>
                <a:gridCol w="2448272"/>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传输至少超过</a:t>
                      </a:r>
                      <a:r>
                        <a:rPr lang="en-US" sz="2000" b="1" kern="1200" dirty="0">
                          <a:effectLst/>
                          <a:latin typeface="+mn-lt"/>
                          <a:ea typeface="黑体" pitchFamily="2" charset="-122"/>
                        </a:rPr>
                        <a:t>1 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在铜缆上传输至少超过</a:t>
                      </a:r>
                      <a:r>
                        <a:rPr lang="en-US" sz="2000" b="1" kern="1200">
                          <a:effectLst/>
                          <a:latin typeface="+mn-lt"/>
                          <a:ea typeface="黑体" pitchFamily="2" charset="-122"/>
                        </a:rPr>
                        <a:t>7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在多模光纤上传输至少</a:t>
                      </a:r>
                      <a:r>
                        <a:rPr lang="en-US" sz="2000" b="1" kern="1200">
                          <a:effectLst/>
                          <a:latin typeface="+mn-lt"/>
                          <a:ea typeface="黑体" pitchFamily="2" charset="-122"/>
                        </a:rPr>
                        <a:t>100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p>
                    <a:p>
                      <a:pPr algn="just">
                        <a:lnSpc>
                          <a:spcPct val="100000"/>
                        </a:lnSpc>
                        <a:spcAft>
                          <a:spcPts val="0"/>
                        </a:spcAft>
                        <a:tabLst>
                          <a:tab pos="1752600" algn="l"/>
                        </a:tabLst>
                      </a:pP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10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100GBASE-LR4</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40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smtClean="0">
                <a:latin typeface="+mn-lt"/>
                <a:ea typeface="黑体" pitchFamily="2" charset="-122"/>
                <a:cs typeface="Times New Roman" pitchFamily="18" charset="0"/>
              </a:rPr>
              <a:t>40GE/100 </a:t>
            </a:r>
            <a:r>
              <a:rPr lang="en-US" altLang="zh-CN" sz="2400" b="1" dirty="0" smtClean="0">
                <a:latin typeface="+mn-lt"/>
                <a:ea typeface="黑体" pitchFamily="2" charset="-122"/>
                <a:cs typeface="Times New Roman" pitchFamily="18" charset="0"/>
              </a:rPr>
              <a:t>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
        <p:nvSpPr>
          <p:cNvPr id="6" name="灯片编号占位符 5"/>
          <p:cNvSpPr>
            <a:spLocks noGrp="1"/>
          </p:cNvSpPr>
          <p:nvPr>
            <p:ph type="sldNum" sz="quarter" idx="12"/>
          </p:nvPr>
        </p:nvSpPr>
        <p:spPr/>
        <p:txBody>
          <a:bodyPr/>
          <a:lstStyle/>
          <a:p>
            <a:fld id="{14338B79-8FD5-46F1-8A19-651A319ADB19}" type="slidenum">
              <a:rPr lang="zh-CN" altLang="en-US" smtClean="0"/>
              <a:pPr/>
              <a:t>129</a:t>
            </a:fld>
            <a:endParaRPr lang="en-US" altLang="zh-CN"/>
          </a:p>
        </p:txBody>
      </p:sp>
    </p:spTree>
    <p:extLst>
      <p:ext uri="{BB962C8B-B14F-4D97-AF65-F5344CB8AC3E}">
        <p14:creationId xmlns:p14="http://schemas.microsoft.com/office/powerpoint/2010/main" val="1998035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smtClean="0">
                <a:solidFill>
                  <a:srgbClr val="FF0000"/>
                </a:solidFill>
              </a:rPr>
              <a:t>误码率</a:t>
            </a:r>
            <a:r>
              <a:rPr lang="zh-CN" altLang="en-US" dirty="0" smtClean="0"/>
              <a:t> </a:t>
            </a:r>
            <a:r>
              <a:rPr lang="en-US" altLang="zh-CN" dirty="0"/>
              <a:t>BER (Bit Error Rate)</a:t>
            </a:r>
            <a:r>
              <a:rPr lang="zh-CN" altLang="en-US" dirty="0" smtClean="0"/>
              <a:t>。</a:t>
            </a:r>
            <a:endParaRPr lang="en-US" altLang="zh-CN" dirty="0" smtClean="0"/>
          </a:p>
          <a:p>
            <a:r>
              <a:rPr lang="zh-CN" altLang="en-US" dirty="0" smtClean="0">
                <a:solidFill>
                  <a:srgbClr val="FF0000"/>
                </a:solidFill>
              </a:rPr>
              <a:t>误码率</a:t>
            </a:r>
            <a:r>
              <a:rPr lang="zh-CN" altLang="en-US" dirty="0" smtClean="0"/>
              <a:t>与</a:t>
            </a:r>
            <a:r>
              <a:rPr lang="zh-CN" altLang="en-US" dirty="0"/>
              <a:t>信噪比有很大的关系</a:t>
            </a:r>
            <a:r>
              <a:rPr lang="zh-CN" altLang="en-US" dirty="0" smtClean="0"/>
              <a:t>。</a:t>
            </a:r>
            <a:endParaRPr lang="en-US" altLang="zh-CN" dirty="0" smtClean="0"/>
          </a:p>
          <a:p>
            <a:r>
              <a:rPr lang="zh-CN" altLang="en-US" dirty="0" smtClean="0"/>
              <a:t>光纤在数据传输中的误码率能保持低于</a:t>
            </a:r>
            <a:r>
              <a:rPr lang="en-US" altLang="zh-CN" dirty="0" smtClean="0"/>
              <a:t>10</a:t>
            </a:r>
            <a:r>
              <a:rPr lang="zh-CN" altLang="en-US" dirty="0" smtClean="0"/>
              <a:t>的</a:t>
            </a:r>
            <a:r>
              <a:rPr lang="en-US" altLang="zh-CN" dirty="0" smtClean="0"/>
              <a:t>-9</a:t>
            </a:r>
            <a:r>
              <a:rPr lang="zh-CN" altLang="en-US" dirty="0" smtClean="0"/>
              <a:t>次方。最好可以达到</a:t>
            </a:r>
            <a:r>
              <a:rPr lang="en-US" altLang="zh-CN" dirty="0" smtClean="0"/>
              <a:t>10</a:t>
            </a:r>
            <a:r>
              <a:rPr lang="zh-CN" altLang="en-US" dirty="0" smtClean="0"/>
              <a:t>的</a:t>
            </a:r>
            <a:r>
              <a:rPr lang="en-US" altLang="zh-CN" dirty="0" smtClean="0"/>
              <a:t>-12</a:t>
            </a:r>
            <a:r>
              <a:rPr lang="zh-CN" altLang="en-US" dirty="0" smtClean="0"/>
              <a:t>次方。</a:t>
            </a:r>
            <a:endParaRPr lang="zh-CN" altLang="en-US" dirty="0"/>
          </a:p>
          <a:p>
            <a:r>
              <a:rPr lang="zh-CN" altLang="en-US" dirty="0"/>
              <a:t>为了保证数据传输的可靠性，在计算机网络传输数据时，必须采用各种差错检测措施。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a:t>
            </a:fld>
            <a:endParaRPr lang="en-US" altLang="zh-CN"/>
          </a:p>
        </p:txBody>
      </p:sp>
    </p:spTree>
    <p:extLst>
      <p:ext uri="{BB962C8B-B14F-4D97-AF65-F5344CB8AC3E}">
        <p14:creationId xmlns:p14="http://schemas.microsoft.com/office/powerpoint/2010/main" val="140552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5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5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55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130</a:t>
            </a:fld>
            <a:endParaRPr lang="en-US" altLang="zh-CN"/>
          </a:p>
        </p:txBody>
      </p:sp>
    </p:spTree>
    <p:extLst>
      <p:ext uri="{BB962C8B-B14F-4D97-AF65-F5344CB8AC3E}">
        <p14:creationId xmlns:p14="http://schemas.microsoft.com/office/powerpoint/2010/main" val="26340731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131</a:t>
            </a:fld>
            <a:endParaRPr lang="en-US" altLang="zh-CN"/>
          </a:p>
        </p:txBody>
      </p:sp>
    </p:spTree>
    <p:extLst>
      <p:ext uri="{BB962C8B-B14F-4D97-AF65-F5344CB8AC3E}">
        <p14:creationId xmlns:p14="http://schemas.microsoft.com/office/powerpoint/2010/main" val="346313023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具有以下特点：</a:t>
            </a:r>
            <a:endParaRPr lang="en-US" altLang="zh-CN" dirty="0" smtClean="0"/>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132</a:t>
            </a:fld>
            <a:endParaRPr lang="en-US" altLang="zh-CN"/>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133</a:t>
            </a:fld>
            <a:endParaRPr lang="en-US" altLang="zh-CN"/>
          </a:p>
        </p:txBody>
      </p:sp>
    </p:spTree>
    <p:extLst>
      <p:ext uri="{BB962C8B-B14F-4D97-AF65-F5344CB8AC3E}">
        <p14:creationId xmlns:p14="http://schemas.microsoft.com/office/powerpoint/2010/main" val="346429690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sz="2800" dirty="0" smtClean="0"/>
              <a:t>哪两种信道？</a:t>
            </a:r>
            <a:r>
              <a:rPr lang="en-US" altLang="zh-CN" sz="2800" dirty="0" smtClean="0"/>
              <a:t>2</a:t>
            </a:r>
            <a:r>
              <a:rPr lang="zh-CN" altLang="en-US" sz="2800" dirty="0" smtClean="0"/>
              <a:t>种数据链路层协议？</a:t>
            </a:r>
            <a:endParaRPr lang="en-US" altLang="zh-CN" sz="2800" dirty="0" smtClean="0"/>
          </a:p>
          <a:p>
            <a:r>
              <a:rPr lang="zh-CN" altLang="en-US" sz="2800" dirty="0" smtClean="0"/>
              <a:t>数据链路层传输的分组叫法？要解决的三个问题？</a:t>
            </a:r>
            <a:endParaRPr lang="en-US" altLang="zh-CN" sz="2800" dirty="0" smtClean="0"/>
          </a:p>
          <a:p>
            <a:r>
              <a:rPr lang="en-US" altLang="zh-CN" sz="2800" dirty="0" smtClean="0"/>
              <a:t>CRC</a:t>
            </a:r>
            <a:r>
              <a:rPr lang="zh-CN" altLang="en-US" sz="2800" dirty="0" smtClean="0"/>
              <a:t>（发送方和接收方如何处理）</a:t>
            </a:r>
            <a:endParaRPr lang="en-US" altLang="zh-CN" sz="2800" dirty="0" smtClean="0"/>
          </a:p>
          <a:p>
            <a:r>
              <a:rPr lang="en-US" altLang="zh-CN" sz="2800" dirty="0" err="1" smtClean="0"/>
              <a:t>Csma</a:t>
            </a:r>
            <a:r>
              <a:rPr lang="en-US" altLang="zh-CN" sz="2800" dirty="0" smtClean="0"/>
              <a:t>/ca</a:t>
            </a:r>
            <a:r>
              <a:rPr lang="zh-CN" altLang="en-US" sz="2800" dirty="0" smtClean="0"/>
              <a:t>工作过程，用途（实现用户接入网络），争用期和最短帧长，最新帧间隔</a:t>
            </a:r>
            <a:endParaRPr lang="en-US" altLang="zh-CN" sz="2800" dirty="0" smtClean="0"/>
          </a:p>
          <a:p>
            <a:r>
              <a:rPr lang="zh-CN" altLang="en-US" sz="2800" dirty="0" smtClean="0"/>
              <a:t>网卡（适配器的用途）</a:t>
            </a:r>
            <a:endParaRPr lang="en-US" altLang="zh-CN" sz="2800" dirty="0" smtClean="0"/>
          </a:p>
          <a:p>
            <a:r>
              <a:rPr lang="zh-CN" altLang="en-US" sz="2800" dirty="0" smtClean="0"/>
              <a:t>星型以太网标准，特点</a:t>
            </a:r>
            <a:endParaRPr lang="en-US" altLang="zh-CN" sz="2800" dirty="0" smtClean="0"/>
          </a:p>
          <a:p>
            <a:r>
              <a:rPr lang="zh-CN" altLang="en-US" sz="2800" dirty="0" smtClean="0"/>
              <a:t>硬件地址相关</a:t>
            </a:r>
            <a:endParaRPr lang="en-US" altLang="zh-CN" sz="2800" dirty="0" smtClean="0"/>
          </a:p>
          <a:p>
            <a:r>
              <a:rPr lang="zh-CN" altLang="en-US" sz="2800" dirty="0" smtClean="0"/>
              <a:t>交换机相关知识和自学习帧转发算法</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134</a:t>
            </a:fld>
            <a:endParaRPr lang="en-US" altLang="zh-CN"/>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135</a:t>
            </a:fld>
            <a:endParaRPr lang="en-US" altLang="zh-CN"/>
          </a:p>
        </p:txBody>
      </p:sp>
      <p:pic>
        <p:nvPicPr>
          <p:cNvPr id="206850" name="Picture 2" descr="https://gss0.bdstatic.com/94o3dSag_xI4khGkpoWK1HF6hhy/baike/c0%3Dbaike92%2C5%2C5%2C92%2C30/sign=923f2f4f4cfbfbedc8543e2d19999c53/c8ea15ce36d3d5397e90b1b33d87e950352ab015.jpg"/>
          <p:cNvPicPr>
            <a:picLocks noChangeAspect="1" noChangeArrowheads="1"/>
          </p:cNvPicPr>
          <p:nvPr/>
        </p:nvPicPr>
        <p:blipFill>
          <a:blip r:embed="rId2"/>
          <a:srcRect/>
          <a:stretch>
            <a:fillRect/>
          </a:stretch>
        </p:blipFill>
        <p:spPr bwMode="auto">
          <a:xfrm>
            <a:off x="809596" y="1285860"/>
            <a:ext cx="8124825" cy="446722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a:t>
            </a:fld>
            <a:endParaRPr lang="en-US" altLang="zh-CN"/>
          </a:p>
        </p:txBody>
      </p:sp>
      <p:pic>
        <p:nvPicPr>
          <p:cNvPr id="294914" name="Picture 2" descr="这里写图片描述"/>
          <p:cNvPicPr>
            <a:picLocks noChangeAspect="1" noChangeArrowheads="1"/>
          </p:cNvPicPr>
          <p:nvPr/>
        </p:nvPicPr>
        <p:blipFill>
          <a:blip r:embed="rId2"/>
          <a:srcRect/>
          <a:stretch>
            <a:fillRect/>
          </a:stretch>
        </p:blipFill>
        <p:spPr bwMode="auto">
          <a:xfrm>
            <a:off x="1523976" y="214290"/>
            <a:ext cx="6599807" cy="664371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dirty="0"/>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a:t>
            </a:fld>
            <a:endParaRPr lang="en-US" altLang="zh-CN"/>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smtClean="0"/>
              <a:t>循环冗余检验的原理 </a:t>
            </a:r>
            <a:endParaRPr lang="zh-CN" altLang="en-US" dirty="0"/>
          </a:p>
        </p:txBody>
      </p:sp>
      <p:sp>
        <p:nvSpPr>
          <p:cNvPr id="146435" name="Rectangle 3"/>
          <p:cNvSpPr>
            <a:spLocks noGrp="1" noChangeArrowheads="1"/>
          </p:cNvSpPr>
          <p:nvPr>
            <p:ph idx="1"/>
          </p:nvPr>
        </p:nvSpPr>
        <p:spPr/>
        <p:txBody>
          <a:bodyPr/>
          <a:lstStyle/>
          <a:p>
            <a:pPr marL="514350" indent="-514350">
              <a:buFont typeface="+mj-lt"/>
              <a:buAutoNum type="arabicPeriod"/>
            </a:pPr>
            <a:r>
              <a:rPr lang="zh-CN" altLang="en-US" sz="2800" dirty="0" smtClean="0"/>
              <a:t>在发送端，先把数据划分为组。假定每组 </a:t>
            </a:r>
            <a:r>
              <a:rPr lang="en-US" altLang="zh-CN" sz="2800" i="1" dirty="0" smtClean="0"/>
              <a:t>k </a:t>
            </a:r>
            <a:r>
              <a:rPr lang="zh-CN" altLang="en-US" sz="2800" dirty="0" smtClean="0"/>
              <a:t>个比特。 </a:t>
            </a:r>
          </a:p>
          <a:p>
            <a:pPr marL="514350" indent="-514350">
              <a:buFont typeface="+mj-lt"/>
              <a:buAutoNum type="arabicPeriod"/>
            </a:pPr>
            <a:r>
              <a:rPr lang="zh-CN" altLang="en-US" sz="2800" dirty="0" smtClean="0"/>
              <a:t>假设待传送的一组数据 </a:t>
            </a:r>
            <a:r>
              <a:rPr lang="en-US" altLang="zh-CN" sz="2800" i="1" dirty="0" smtClean="0"/>
              <a:t>M</a:t>
            </a:r>
            <a:r>
              <a:rPr lang="en-US" altLang="zh-CN" sz="2800" dirty="0" smtClean="0"/>
              <a:t> = 10</a:t>
            </a:r>
            <a:r>
              <a:rPr lang="zh-CN" altLang="en-US" sz="2800" dirty="0" smtClean="0"/>
              <a:t>（现在 </a:t>
            </a:r>
            <a:r>
              <a:rPr lang="en-US" altLang="zh-CN" sz="2800" i="1" dirty="0" smtClean="0"/>
              <a:t>k</a:t>
            </a:r>
            <a:r>
              <a:rPr lang="en-US" altLang="zh-CN" sz="2800" dirty="0" smtClean="0"/>
              <a:t> = 2</a:t>
            </a:r>
            <a:r>
              <a:rPr lang="zh-CN" altLang="en-US" sz="2800" dirty="0" smtClean="0"/>
              <a:t>）。</a:t>
            </a:r>
          </a:p>
          <a:p>
            <a:pPr marL="514350" indent="-514350">
              <a:buFont typeface="+mj-lt"/>
              <a:buAutoNum type="arabicPeriod"/>
            </a:pPr>
            <a:r>
              <a:rPr lang="zh-CN" altLang="en-US" sz="2800" dirty="0" smtClean="0"/>
              <a:t>事先选定好长度为 </a:t>
            </a:r>
            <a:r>
              <a:rPr lang="en-US" altLang="zh-CN" sz="2800" dirty="0" smtClean="0"/>
              <a:t>(</a:t>
            </a:r>
            <a:r>
              <a:rPr lang="en-US" altLang="zh-CN" sz="2800" i="1" dirty="0" smtClean="0"/>
              <a:t>n</a:t>
            </a:r>
            <a:r>
              <a:rPr lang="en-US" altLang="zh-CN" sz="2800" dirty="0" smtClean="0"/>
              <a:t> + 1) </a:t>
            </a:r>
            <a:r>
              <a:rPr lang="zh-CN" altLang="en-US" sz="2800" dirty="0" smtClean="0"/>
              <a:t>位的</a:t>
            </a:r>
            <a:r>
              <a:rPr lang="zh-CN" altLang="en-US" sz="2800" dirty="0" smtClean="0">
                <a:solidFill>
                  <a:srgbClr val="FF0000"/>
                </a:solidFill>
              </a:rPr>
              <a:t>除数</a:t>
            </a:r>
            <a:r>
              <a:rPr lang="zh-CN" altLang="en-US" sz="2800" dirty="0" smtClean="0"/>
              <a:t> </a:t>
            </a:r>
            <a:r>
              <a:rPr lang="en-US" altLang="zh-CN" sz="2800" i="1" dirty="0" smtClean="0"/>
              <a:t>P=1101</a:t>
            </a:r>
            <a:r>
              <a:rPr lang="zh-CN" altLang="en-US" sz="2800" dirty="0" smtClean="0"/>
              <a:t>（</a:t>
            </a:r>
            <a:r>
              <a:rPr lang="en-US" altLang="zh-CN" sz="2800" i="1" dirty="0" smtClean="0"/>
              <a:t>P=</a:t>
            </a:r>
            <a:r>
              <a:rPr lang="en-US" altLang="zh-CN" sz="2800" dirty="0" smtClean="0"/>
              <a:t>x</a:t>
            </a:r>
            <a:r>
              <a:rPr lang="en-US" altLang="zh-CN" sz="2800" baseline="30000" dirty="0" smtClean="0"/>
              <a:t>3</a:t>
            </a:r>
            <a:r>
              <a:rPr lang="en-US" altLang="zh-CN" sz="2800" dirty="0" smtClean="0"/>
              <a:t>+x</a:t>
            </a:r>
            <a:r>
              <a:rPr lang="en-US" altLang="zh-CN" sz="2800" baseline="30000" dirty="0" smtClean="0"/>
              <a:t>2</a:t>
            </a:r>
            <a:r>
              <a:rPr lang="en-US" altLang="zh-CN" sz="2800" dirty="0" smtClean="0"/>
              <a:t>+1</a:t>
            </a:r>
            <a:r>
              <a:rPr lang="zh-CN" altLang="en-US" sz="2800" dirty="0" smtClean="0"/>
              <a:t>）</a:t>
            </a:r>
            <a:endParaRPr lang="en-US" altLang="zh-CN" sz="2800" dirty="0" smtClean="0"/>
          </a:p>
          <a:p>
            <a:pPr marL="514350" indent="-514350">
              <a:buFont typeface="+mj-lt"/>
              <a:buAutoNum type="arabicPeriod"/>
            </a:pPr>
            <a:r>
              <a:rPr lang="zh-CN" altLang="en-US" sz="2800" dirty="0" smtClean="0"/>
              <a:t>用</a:t>
            </a:r>
            <a:r>
              <a:rPr lang="zh-CN" altLang="en-US" sz="2800" dirty="0"/>
              <a:t>二进制的模 </a:t>
            </a:r>
            <a:r>
              <a:rPr lang="en-US" altLang="zh-CN" sz="2800" dirty="0"/>
              <a:t>2 </a:t>
            </a:r>
            <a:r>
              <a:rPr lang="zh-CN" altLang="en-US" sz="2800" dirty="0" smtClean="0"/>
              <a:t>运算（异或操作）进行 </a:t>
            </a:r>
            <a:r>
              <a:rPr lang="en-US" altLang="zh-CN" sz="2800" dirty="0"/>
              <a:t>2</a:t>
            </a:r>
            <a:r>
              <a:rPr lang="en-US" altLang="zh-CN" sz="2800" i="1" baseline="30000" dirty="0"/>
              <a:t>n </a:t>
            </a:r>
            <a:r>
              <a:rPr lang="zh-CN" altLang="en-US" sz="2800" dirty="0"/>
              <a:t>乘 </a:t>
            </a:r>
            <a:r>
              <a:rPr lang="en-US" altLang="zh-CN" sz="2800" i="1" dirty="0"/>
              <a:t>M </a:t>
            </a:r>
            <a:r>
              <a:rPr lang="zh-CN" altLang="en-US" sz="2800" dirty="0"/>
              <a:t>的运算，这相当于</a:t>
            </a:r>
            <a:r>
              <a:rPr lang="zh-CN" altLang="en-US" sz="2800" dirty="0">
                <a:solidFill>
                  <a:srgbClr val="FF0000"/>
                </a:solidFill>
              </a:rPr>
              <a:t>在 </a:t>
            </a:r>
            <a:r>
              <a:rPr lang="en-US" altLang="zh-CN" sz="2800" i="1" dirty="0">
                <a:solidFill>
                  <a:srgbClr val="FF0000"/>
                </a:solidFill>
              </a:rPr>
              <a:t>M </a:t>
            </a:r>
            <a:r>
              <a:rPr lang="zh-CN" altLang="en-US" sz="2800" dirty="0">
                <a:solidFill>
                  <a:srgbClr val="FF0000"/>
                </a:solidFill>
              </a:rPr>
              <a:t>后面添加 </a:t>
            </a:r>
            <a:r>
              <a:rPr lang="en-US" altLang="zh-CN" sz="2800" i="1" dirty="0">
                <a:solidFill>
                  <a:srgbClr val="FF0000"/>
                </a:solidFill>
              </a:rPr>
              <a:t>n </a:t>
            </a:r>
            <a:r>
              <a:rPr lang="zh-CN" altLang="en-US" sz="2800" dirty="0">
                <a:solidFill>
                  <a:srgbClr val="FF0000"/>
                </a:solidFill>
              </a:rPr>
              <a:t>个 </a:t>
            </a:r>
            <a:r>
              <a:rPr lang="en-US" altLang="zh-CN" sz="2800" dirty="0" smtClean="0">
                <a:solidFill>
                  <a:srgbClr val="FF0000"/>
                </a:solidFill>
              </a:rPr>
              <a:t>0</a:t>
            </a:r>
            <a:r>
              <a:rPr lang="zh-CN" altLang="en-US" sz="2800" dirty="0" smtClean="0"/>
              <a:t>，除以</a:t>
            </a:r>
            <a:r>
              <a:rPr lang="en-US" altLang="zh-CN" sz="2800" i="1" dirty="0" smtClean="0"/>
              <a:t>P</a:t>
            </a:r>
            <a:r>
              <a:rPr lang="zh-CN" altLang="en-US" sz="2800" i="1" dirty="0" smtClean="0"/>
              <a:t>，</a:t>
            </a:r>
            <a:r>
              <a:rPr lang="zh-CN" altLang="en-US" sz="2800" dirty="0" smtClean="0">
                <a:solidFill>
                  <a:srgbClr val="FF0000"/>
                </a:solidFill>
              </a:rPr>
              <a:t>余数</a:t>
            </a:r>
            <a:r>
              <a:rPr lang="zh-CN" altLang="en-US" sz="2800" dirty="0" smtClean="0"/>
              <a:t>是 </a:t>
            </a:r>
            <a:r>
              <a:rPr lang="en-US" altLang="zh-CN" sz="2800" i="1" dirty="0" smtClean="0"/>
              <a:t>R</a:t>
            </a:r>
            <a:r>
              <a:rPr lang="zh-CN" altLang="en-US" sz="2800" i="1" dirty="0" smtClean="0"/>
              <a:t>（</a:t>
            </a:r>
            <a:r>
              <a:rPr lang="en-US" altLang="zh-CN" sz="2800" i="1" dirty="0" smtClean="0">
                <a:solidFill>
                  <a:srgbClr val="FF0000"/>
                </a:solidFill>
              </a:rPr>
              <a:t>n</a:t>
            </a:r>
            <a:r>
              <a:rPr lang="en-US" altLang="zh-CN" sz="2800" dirty="0" smtClean="0">
                <a:solidFill>
                  <a:srgbClr val="FF0000"/>
                </a:solidFill>
              </a:rPr>
              <a:t> </a:t>
            </a:r>
            <a:r>
              <a:rPr lang="zh-CN" altLang="en-US" sz="2800" dirty="0" smtClean="0">
                <a:solidFill>
                  <a:srgbClr val="FF0000"/>
                </a:solidFill>
              </a:rPr>
              <a:t>位长</a:t>
            </a:r>
            <a:r>
              <a:rPr lang="zh-CN" altLang="en-US" sz="2800" i="1" dirty="0" smtClean="0"/>
              <a:t>）</a:t>
            </a:r>
            <a:endParaRPr lang="zh-CN" altLang="en-US" sz="2800" dirty="0"/>
          </a:p>
          <a:p>
            <a:pPr marL="514350" indent="-514350">
              <a:buFont typeface="+mj-lt"/>
              <a:buAutoNum type="arabicPeriod"/>
            </a:pPr>
            <a:r>
              <a:rPr lang="zh-CN" altLang="en-US" sz="2800" dirty="0" smtClean="0"/>
              <a:t>将</a:t>
            </a:r>
            <a:r>
              <a:rPr lang="zh-CN" altLang="zh-CN" sz="2800" dirty="0" smtClean="0"/>
              <a:t>余数</a:t>
            </a:r>
            <a:r>
              <a:rPr lang="en-US" altLang="zh-CN" sz="2800" dirty="0" smtClean="0"/>
              <a:t> </a:t>
            </a:r>
            <a:r>
              <a:rPr lang="en-US" altLang="zh-CN" sz="2800" i="1" dirty="0" smtClean="0"/>
              <a:t>R </a:t>
            </a:r>
            <a:r>
              <a:rPr lang="zh-CN" altLang="zh-CN" sz="2800" dirty="0" smtClean="0"/>
              <a:t>作为</a:t>
            </a:r>
            <a:r>
              <a:rPr lang="zh-CN" altLang="zh-CN" sz="2800" dirty="0"/>
              <a:t>冗余码拼接在</a:t>
            </a:r>
            <a:r>
              <a:rPr lang="zh-CN" altLang="zh-CN" sz="2800" dirty="0" smtClean="0"/>
              <a:t>数据</a:t>
            </a:r>
            <a:r>
              <a:rPr lang="en-US" altLang="zh-CN" sz="2800" dirty="0" smtClean="0"/>
              <a:t> </a:t>
            </a:r>
            <a:r>
              <a:rPr lang="en-US" altLang="zh-CN" sz="2800" i="1" dirty="0" smtClean="0"/>
              <a:t>M </a:t>
            </a:r>
            <a:r>
              <a:rPr lang="zh-CN" altLang="zh-CN" sz="2800" dirty="0" smtClean="0"/>
              <a:t>后面</a:t>
            </a:r>
            <a:r>
              <a:rPr lang="zh-CN" altLang="zh-CN" sz="2800" dirty="0"/>
              <a:t>发送</a:t>
            </a:r>
            <a:r>
              <a:rPr lang="zh-CN" altLang="zh-CN" sz="2800" dirty="0" smtClean="0"/>
              <a:t>出去</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16</a:t>
            </a:fld>
            <a:endParaRPr lang="en-US" altLang="zh-CN"/>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1"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sp>
        <p:nvSpPr>
          <p:cNvPr id="33" name="Rectangle 4"/>
          <p:cNvSpPr>
            <a:spLocks noChangeArrowheads="1"/>
          </p:cNvSpPr>
          <p:nvPr/>
        </p:nvSpPr>
        <p:spPr bwMode="auto">
          <a:xfrm>
            <a:off x="814576" y="1586770"/>
            <a:ext cx="1114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454619" y="1585641"/>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1101</a:t>
            </a:r>
            <a:endParaRPr lang="en-US" altLang="zh-CN" sz="2800" b="1" dirty="0">
              <a:latin typeface="Times New Roman" pitchFamily="18" charset="0"/>
              <a:ea typeface="宋体" charset="-122"/>
            </a:endParaRPr>
          </a:p>
        </p:txBody>
      </p:sp>
      <p:sp>
        <p:nvSpPr>
          <p:cNvPr id="35" name="Rectangle 6"/>
          <p:cNvSpPr>
            <a:spLocks noChangeArrowheads="1"/>
          </p:cNvSpPr>
          <p:nvPr/>
        </p:nvSpPr>
        <p:spPr bwMode="auto">
          <a:xfrm>
            <a:off x="4137772" y="1142984"/>
            <a:ext cx="13867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558443" y="1582637"/>
            <a:ext cx="23268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6005906" y="1604516"/>
            <a:ext cx="2259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smtClean="0"/>
              <a:t>(</a:t>
            </a:r>
            <a:r>
              <a:rPr lang="zh-CN" altLang="en-US" sz="2400" b="1" dirty="0" smtClean="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558443" y="1916117"/>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761250" y="2296163"/>
            <a:ext cx="8015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1010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758153" y="2590586"/>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1" name="Rectangle 12"/>
          <p:cNvSpPr>
            <a:spLocks noChangeArrowheads="1"/>
          </p:cNvSpPr>
          <p:nvPr/>
        </p:nvSpPr>
        <p:spPr bwMode="auto">
          <a:xfrm>
            <a:off x="3957863" y="2960117"/>
            <a:ext cx="5615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5167314" y="3000372"/>
            <a:ext cx="35004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smtClean="0"/>
              <a:t>FCS</a:t>
            </a:r>
          </a:p>
          <a:p>
            <a:r>
              <a:rPr lang="zh-CN" altLang="en-US" sz="2400" b="1" dirty="0" smtClean="0">
                <a:latin typeface="Times New Roman" pitchFamily="18" charset="0"/>
                <a:ea typeface="宋体" charset="-122"/>
              </a:rPr>
              <a:t>注意：余数取</a:t>
            </a:r>
            <a:r>
              <a:rPr lang="en-US" altLang="zh-CN" sz="2400" b="1" dirty="0" smtClean="0">
                <a:latin typeface="Times New Roman" pitchFamily="18" charset="0"/>
                <a:ea typeface="宋体" charset="-122"/>
              </a:rPr>
              <a:t>n=3</a:t>
            </a:r>
            <a:r>
              <a:rPr lang="zh-CN" altLang="en-US" sz="2400" b="1" dirty="0" smtClean="0">
                <a:latin typeface="Times New Roman" pitchFamily="18" charset="0"/>
                <a:ea typeface="宋体" charset="-122"/>
              </a:rPr>
              <a:t>比特</a:t>
            </a:r>
            <a:endParaRPr lang="en-US" altLang="zh-CN" sz="2400" b="1" dirty="0">
              <a:latin typeface="Times New Roman" pitchFamily="18" charset="0"/>
              <a:ea typeface="宋体" charset="-122"/>
            </a:endParaRPr>
          </a:p>
        </p:txBody>
      </p:sp>
      <p:sp>
        <p:nvSpPr>
          <p:cNvPr id="51" name="Freeform 22"/>
          <p:cNvSpPr>
            <a:spLocks/>
          </p:cNvSpPr>
          <p:nvPr/>
        </p:nvSpPr>
        <p:spPr bwMode="auto">
          <a:xfrm>
            <a:off x="3281326" y="1569117"/>
            <a:ext cx="2535854" cy="429618"/>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2050554" y="1767402"/>
            <a:ext cx="33594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87858" y="2312687"/>
            <a:ext cx="7384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809241" y="2987156"/>
            <a:ext cx="7384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414567" y="1779420"/>
            <a:ext cx="492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4600129" y="3180694"/>
            <a:ext cx="492309"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91972" y="1169713"/>
            <a:ext cx="8383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413018" y="1354309"/>
            <a:ext cx="492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Rectangle 21"/>
          <p:cNvSpPr>
            <a:spLocks noChangeArrowheads="1"/>
          </p:cNvSpPr>
          <p:nvPr/>
        </p:nvSpPr>
        <p:spPr bwMode="auto">
          <a:xfrm>
            <a:off x="952472" y="4429132"/>
            <a:ext cx="621510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800" b="1" dirty="0" smtClean="0">
                <a:latin typeface="Times New Roman" pitchFamily="18" charset="0"/>
                <a:ea typeface="宋体" charset="-122"/>
              </a:rPr>
              <a:t>发送的数据是  </a:t>
            </a:r>
            <a:r>
              <a:rPr lang="en-US" altLang="zh-CN" sz="2800" b="1" dirty="0" smtClean="0">
                <a:latin typeface="Times New Roman" pitchFamily="18" charset="0"/>
                <a:ea typeface="宋体" charset="-122"/>
              </a:rPr>
              <a:t>10</a:t>
            </a:r>
            <a:r>
              <a:rPr lang="en-US" altLang="zh-CN" sz="2800" b="1" dirty="0" smtClean="0">
                <a:solidFill>
                  <a:srgbClr val="FF0000"/>
                </a:solidFill>
                <a:latin typeface="Times New Roman" pitchFamily="18" charset="0"/>
                <a:ea typeface="宋体" charset="-122"/>
              </a:rPr>
              <a:t>111</a:t>
            </a:r>
            <a:endParaRPr lang="en-US" altLang="zh-CN" sz="2800" b="1" dirty="0">
              <a:solidFill>
                <a:srgbClr val="FF0000"/>
              </a:solidFill>
              <a:latin typeface="Times New Roman" pitchFamily="18" charset="0"/>
              <a:ea typeface="宋体" charset="-122"/>
            </a:endParaRPr>
          </a:p>
        </p:txBody>
      </p:sp>
      <p:sp>
        <p:nvSpPr>
          <p:cNvPr id="65" name="灯片编号占位符 64"/>
          <p:cNvSpPr>
            <a:spLocks noGrp="1"/>
          </p:cNvSpPr>
          <p:nvPr>
            <p:ph type="sldNum" sz="quarter" idx="12"/>
          </p:nvPr>
        </p:nvSpPr>
        <p:spPr/>
        <p:txBody>
          <a:bodyPr/>
          <a:lstStyle/>
          <a:p>
            <a:fld id="{7AC79822-BC0D-4DE8-A7E5-90A3732A2B82}" type="slidenum">
              <a:rPr lang="zh-CN" altLang="en-US" smtClean="0"/>
              <a:pPr/>
              <a:t>17</a:t>
            </a:fld>
            <a:endParaRPr lang="en-US" altLang="zh-CN"/>
          </a:p>
        </p:txBody>
      </p:sp>
      <p:sp>
        <p:nvSpPr>
          <p:cNvPr id="23" name="矩形 22"/>
          <p:cNvSpPr/>
          <p:nvPr/>
        </p:nvSpPr>
        <p:spPr>
          <a:xfrm>
            <a:off x="0" y="5143512"/>
            <a:ext cx="9906000" cy="1175706"/>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zh-CN" altLang="en-US" sz="3200" b="1" kern="0" dirty="0" smtClean="0">
                <a:solidFill>
                  <a:srgbClr val="000000"/>
                </a:solidFill>
                <a:latin typeface="Arial"/>
                <a:ea typeface="黑体" pitchFamily="2" charset="-122"/>
              </a:rPr>
              <a:t>在数据后面添加上的冗余码称为</a:t>
            </a:r>
            <a:r>
              <a:rPr lang="zh-CN" altLang="en-US" sz="3200" b="1" kern="0" dirty="0" smtClean="0">
                <a:solidFill>
                  <a:srgbClr val="FF0000"/>
                </a:solidFill>
                <a:latin typeface="Arial"/>
                <a:ea typeface="黑体" pitchFamily="2" charset="-122"/>
              </a:rPr>
              <a:t>帧检验序列</a:t>
            </a:r>
            <a:r>
              <a:rPr lang="zh-CN" altLang="en-US" sz="3200" b="1" kern="0" dirty="0" smtClean="0">
                <a:solidFill>
                  <a:srgbClr val="000000"/>
                </a:solidFill>
                <a:latin typeface="Arial"/>
                <a:ea typeface="黑体" pitchFamily="2" charset="-122"/>
              </a:rPr>
              <a:t> </a:t>
            </a:r>
            <a:r>
              <a:rPr lang="en-US" altLang="zh-CN" sz="3200" b="1" kern="0" dirty="0" smtClean="0">
                <a:solidFill>
                  <a:srgbClr val="000000"/>
                </a:solidFill>
                <a:latin typeface="Arial"/>
                <a:ea typeface="黑体" pitchFamily="2" charset="-122"/>
              </a:rPr>
              <a:t>FCS (Frame Check Sequence)</a:t>
            </a:r>
            <a:r>
              <a:rPr lang="zh-CN" altLang="en-US" sz="3200" b="1" kern="0" dirty="0" smtClean="0">
                <a:solidFill>
                  <a:srgbClr val="000000"/>
                </a:solidFill>
                <a:latin typeface="Arial"/>
                <a:ea typeface="黑体" pitchFamily="2" charset="-122"/>
              </a:rPr>
              <a:t>。</a:t>
            </a:r>
            <a:endParaRPr lang="zh-CN" altLang="en-US" sz="32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69929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50" grpId="0"/>
      <p:bldP spid="58" grpId="0" animBg="1"/>
      <p:bldP spid="68" grpId="0" animBg="1"/>
      <p:bldP spid="63"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dirty="0"/>
              <a:t>冗余码的计算</a:t>
            </a:r>
            <a:r>
              <a:rPr lang="zh-CN" altLang="en-US" dirty="0" smtClean="0"/>
              <a:t>举例</a:t>
            </a:r>
            <a:r>
              <a:rPr lang="en-US" altLang="zh-CN" dirty="0" smtClean="0"/>
              <a:t>-</a:t>
            </a:r>
            <a:r>
              <a:rPr lang="zh-CN" altLang="en-US" dirty="0" smtClean="0"/>
              <a:t>书上</a:t>
            </a:r>
            <a:endParaRPr lang="zh-CN" altLang="en-US" dirty="0"/>
          </a:p>
        </p:txBody>
      </p:sp>
      <p:sp>
        <p:nvSpPr>
          <p:cNvPr id="145411" name="Rectangle 3"/>
          <p:cNvSpPr>
            <a:spLocks noGrp="1" noChangeArrowheads="1"/>
          </p:cNvSpPr>
          <p:nvPr>
            <p:ph idx="1"/>
          </p:nvPr>
        </p:nvSpPr>
        <p:spPr>
          <a:xfrm>
            <a:off x="495300" y="1000108"/>
            <a:ext cx="9066212" cy="4934173"/>
          </a:xfrm>
        </p:spPr>
        <p:txBody>
          <a:bodyPr/>
          <a:lstStyle/>
          <a:p>
            <a:r>
              <a:rPr lang="zh-CN" altLang="en-US" sz="2800" dirty="0" smtClean="0"/>
              <a:t>假设待传送的一组数据 </a:t>
            </a:r>
            <a:r>
              <a:rPr lang="en-US" altLang="zh-CN" sz="2800" i="1" dirty="0" smtClean="0"/>
              <a:t>M</a:t>
            </a:r>
            <a:r>
              <a:rPr lang="en-US" altLang="zh-CN" sz="2800" dirty="0" smtClean="0"/>
              <a:t> = 101001</a:t>
            </a:r>
            <a:r>
              <a:rPr lang="zh-CN" altLang="en-US" sz="2800" dirty="0" smtClean="0"/>
              <a:t>（现在 </a:t>
            </a:r>
            <a:r>
              <a:rPr lang="en-US" altLang="zh-CN" sz="2800" i="1" dirty="0" smtClean="0"/>
              <a:t>k</a:t>
            </a:r>
            <a:r>
              <a:rPr lang="en-US" altLang="zh-CN" sz="2800" dirty="0" smtClean="0"/>
              <a:t> = 6</a:t>
            </a:r>
            <a:r>
              <a:rPr lang="zh-CN" altLang="en-US" sz="2800" dirty="0" smtClean="0"/>
              <a:t>）。</a:t>
            </a:r>
            <a:endParaRPr lang="en-US" altLang="zh-CN" sz="2800" dirty="0" smtClean="0"/>
          </a:p>
          <a:p>
            <a:r>
              <a:rPr lang="zh-CN" altLang="en-US" sz="2800" dirty="0" smtClean="0"/>
              <a:t>现在</a:t>
            </a:r>
            <a:r>
              <a:rPr lang="zh-CN" altLang="en-US" sz="2800" i="1" dirty="0" smtClean="0"/>
              <a:t> </a:t>
            </a:r>
            <a:r>
              <a:rPr lang="en-US" altLang="zh-CN" sz="2800" i="1" dirty="0" smtClean="0"/>
              <a:t>k</a:t>
            </a:r>
            <a:r>
              <a:rPr lang="en-US" altLang="zh-CN" sz="2800" dirty="0" smtClean="0"/>
              <a:t> = 6, </a:t>
            </a:r>
            <a:r>
              <a:rPr lang="en-US" altLang="zh-CN" sz="2800" i="1" dirty="0" smtClean="0"/>
              <a:t>M</a:t>
            </a:r>
            <a:r>
              <a:rPr lang="en-US" altLang="zh-CN" sz="2800" dirty="0" smtClean="0"/>
              <a:t> = 101001</a:t>
            </a:r>
            <a:r>
              <a:rPr lang="zh-CN" altLang="en-US" sz="2800" dirty="0" smtClean="0"/>
              <a:t>。</a:t>
            </a:r>
          </a:p>
          <a:p>
            <a:r>
              <a:rPr lang="zh-CN" altLang="en-US" sz="2800" dirty="0" smtClean="0"/>
              <a:t>设</a:t>
            </a:r>
            <a:r>
              <a:rPr lang="zh-CN" altLang="en-US" sz="2800" i="1" dirty="0" smtClean="0"/>
              <a:t> </a:t>
            </a:r>
            <a:r>
              <a:rPr lang="zh-CN" altLang="en-US" sz="2800" dirty="0" smtClean="0">
                <a:solidFill>
                  <a:srgbClr val="FF0000"/>
                </a:solidFill>
              </a:rPr>
              <a:t>除数</a:t>
            </a:r>
            <a:r>
              <a:rPr lang="zh-CN" altLang="en-US" sz="2800" dirty="0" smtClean="0"/>
              <a:t> </a:t>
            </a:r>
            <a:r>
              <a:rPr lang="en-US" altLang="zh-CN" sz="2800" i="1" dirty="0" smtClean="0"/>
              <a:t>P</a:t>
            </a:r>
            <a:r>
              <a:rPr lang="en-US" altLang="zh-CN" sz="2800" dirty="0" smtClean="0"/>
              <a:t> = 1101</a:t>
            </a:r>
            <a:r>
              <a:rPr lang="zh-CN" altLang="en-US" sz="2800" dirty="0" smtClean="0"/>
              <a:t>，</a:t>
            </a:r>
            <a:r>
              <a:rPr lang="en-US" altLang="zh-CN" sz="2800" i="1" dirty="0" smtClean="0"/>
              <a:t>n</a:t>
            </a:r>
            <a:r>
              <a:rPr lang="en-US" altLang="zh-CN" sz="2800" dirty="0" smtClean="0"/>
              <a:t> = 3, </a:t>
            </a:r>
            <a:endParaRPr lang="zh-CN" altLang="en-US" sz="2800" dirty="0" smtClean="0"/>
          </a:p>
          <a:p>
            <a:r>
              <a:rPr lang="zh-CN" altLang="en-US" sz="2800" dirty="0" smtClean="0"/>
              <a:t>被除数是 </a:t>
            </a:r>
            <a:r>
              <a:rPr lang="en-US" altLang="zh-CN" sz="2800" dirty="0" smtClean="0"/>
              <a:t>2</a:t>
            </a:r>
            <a:r>
              <a:rPr lang="en-US" altLang="zh-CN" sz="2800" i="1" baseline="30000" dirty="0" smtClean="0"/>
              <a:t>n</a:t>
            </a:r>
            <a:r>
              <a:rPr lang="en-US" altLang="zh-CN" sz="2800" i="1" dirty="0" smtClean="0"/>
              <a:t>M</a:t>
            </a:r>
            <a:r>
              <a:rPr lang="en-US" altLang="zh-CN" sz="2800" dirty="0" smtClean="0"/>
              <a:t> = 101001</a:t>
            </a:r>
            <a:r>
              <a:rPr lang="en-US" altLang="zh-CN" sz="2800" dirty="0" smtClean="0">
                <a:solidFill>
                  <a:srgbClr val="FF0000"/>
                </a:solidFill>
              </a:rPr>
              <a:t>000</a:t>
            </a:r>
            <a:r>
              <a:rPr lang="zh-CN" altLang="en-US" sz="2800" dirty="0" smtClean="0"/>
              <a:t>。</a:t>
            </a:r>
            <a:endParaRPr lang="en-US" altLang="zh-CN" sz="2800" dirty="0" smtClean="0"/>
          </a:p>
          <a:p>
            <a:r>
              <a:rPr lang="zh-CN" altLang="en-US" sz="2800" dirty="0" smtClean="0"/>
              <a:t>被除数和除数做模二除法，求得</a:t>
            </a:r>
            <a:r>
              <a:rPr lang="en-US" altLang="zh-CN" sz="2800" i="1" dirty="0"/>
              <a:t>n</a:t>
            </a:r>
            <a:r>
              <a:rPr lang="en-US" altLang="zh-CN" sz="2800" dirty="0"/>
              <a:t> </a:t>
            </a:r>
            <a:r>
              <a:rPr lang="zh-CN" altLang="en-US" sz="2800" dirty="0" smtClean="0"/>
              <a:t>位长余数（</a:t>
            </a:r>
            <a:r>
              <a:rPr lang="zh-CN" altLang="en-US" sz="2800" dirty="0">
                <a:solidFill>
                  <a:srgbClr val="FF0000"/>
                </a:solidFill>
              </a:rPr>
              <a:t>冗余码</a:t>
            </a:r>
            <a:r>
              <a:rPr lang="zh-CN" altLang="en-US" sz="2800" dirty="0" smtClean="0"/>
              <a:t>）</a:t>
            </a:r>
            <a:endParaRPr lang="en-US" altLang="zh-CN" sz="2800" dirty="0" smtClean="0"/>
          </a:p>
          <a:p>
            <a:r>
              <a:rPr lang="zh-CN" altLang="en-US" sz="2800" dirty="0" smtClean="0"/>
              <a:t>在 </a:t>
            </a:r>
            <a:r>
              <a:rPr lang="en-US" altLang="zh-CN" sz="2800" i="1" dirty="0" smtClean="0"/>
              <a:t>M </a:t>
            </a:r>
            <a:r>
              <a:rPr lang="zh-CN" altLang="en-US" sz="2800" dirty="0" smtClean="0"/>
              <a:t>的后面再添加供差错检测用的 </a:t>
            </a:r>
            <a:r>
              <a:rPr lang="en-US" altLang="zh-CN" sz="2800" i="1" dirty="0" smtClean="0"/>
              <a:t>n</a:t>
            </a:r>
            <a:r>
              <a:rPr lang="en-US" altLang="zh-CN" sz="2800" dirty="0" smtClean="0"/>
              <a:t> </a:t>
            </a:r>
            <a:r>
              <a:rPr lang="zh-CN" altLang="en-US" sz="2800" dirty="0" smtClean="0"/>
              <a:t>位</a:t>
            </a:r>
            <a:r>
              <a:rPr lang="zh-CN" altLang="en-US" sz="2800" dirty="0" smtClean="0">
                <a:solidFill>
                  <a:srgbClr val="FF0000"/>
                </a:solidFill>
              </a:rPr>
              <a:t>冗余码</a:t>
            </a:r>
            <a:r>
              <a:rPr lang="zh-CN" altLang="en-US" sz="2800" dirty="0" smtClean="0"/>
              <a:t>一起发送。 </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18</a:t>
            </a:fld>
            <a:endParaRPr lang="en-US" altLang="zh-CN"/>
          </a:p>
        </p:txBody>
      </p:sp>
    </p:spTree>
    <p:extLst>
      <p:ext uri="{BB962C8B-B14F-4D97-AF65-F5344CB8AC3E}">
        <p14:creationId xmlns:p14="http://schemas.microsoft.com/office/powerpoint/2010/main" val="358339469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dirty="0"/>
              <a:t>循环冗余检验的原理</a:t>
            </a:r>
            <a:r>
              <a:rPr lang="zh-CN" altLang="en-US" dirty="0" smtClean="0"/>
              <a:t>说明</a:t>
            </a:r>
            <a:r>
              <a:rPr lang="en-US" altLang="zh-CN" dirty="0" smtClean="0"/>
              <a:t>-</a:t>
            </a:r>
            <a:r>
              <a:rPr lang="zh-CN" altLang="en-US" dirty="0" smtClean="0"/>
              <a:t>书上 </a:t>
            </a:r>
            <a:endParaRPr lang="zh-CN" altLang="en-US" dirty="0"/>
          </a:p>
        </p:txBody>
      </p:sp>
      <p:grpSp>
        <p:nvGrpSpPr>
          <p:cNvPr id="2"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110101</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604443"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814680"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5026506"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239918"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 name="灯片编号占位符 62"/>
          <p:cNvSpPr>
            <a:spLocks noGrp="1"/>
          </p:cNvSpPr>
          <p:nvPr>
            <p:ph type="sldNum" sz="quarter" idx="12"/>
          </p:nvPr>
        </p:nvSpPr>
        <p:spPr/>
        <p:txBody>
          <a:bodyPr/>
          <a:lstStyle/>
          <a:p>
            <a:fld id="{7AC79822-BC0D-4DE8-A7E5-90A3732A2B82}" type="slidenum">
              <a:rPr lang="zh-CN" altLang="en-US" smtClean="0"/>
              <a:pPr/>
              <a:t>19</a:t>
            </a:fld>
            <a:endParaRPr lang="en-US" altLang="zh-CN"/>
          </a:p>
        </p:txBody>
      </p:sp>
      <p:sp>
        <p:nvSpPr>
          <p:cNvPr id="65" name="矩形 64"/>
          <p:cNvSpPr/>
          <p:nvPr/>
        </p:nvSpPr>
        <p:spPr>
          <a:xfrm>
            <a:off x="238092" y="5740771"/>
            <a:ext cx="9001188" cy="1117229"/>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zh-CN" altLang="en-US" sz="2800" b="1" kern="0" dirty="0" smtClean="0">
                <a:solidFill>
                  <a:srgbClr val="000000"/>
                </a:solidFill>
                <a:latin typeface="Arial"/>
                <a:ea typeface="黑体" pitchFamily="2" charset="-122"/>
              </a:rPr>
              <a:t>发送的数据是：</a:t>
            </a:r>
            <a:r>
              <a:rPr lang="en-US" altLang="zh-CN" sz="2800" b="1" kern="0" dirty="0" smtClean="0">
                <a:solidFill>
                  <a:srgbClr val="000000"/>
                </a:solidFill>
                <a:latin typeface="Arial"/>
                <a:ea typeface="黑体" pitchFamily="2" charset="-122"/>
              </a:rPr>
              <a:t>2</a:t>
            </a:r>
            <a:r>
              <a:rPr lang="en-US" altLang="zh-CN" sz="2800" b="1" i="1" kern="0" baseline="30000" dirty="0" smtClean="0">
                <a:solidFill>
                  <a:srgbClr val="000000"/>
                </a:solidFill>
                <a:latin typeface="Arial"/>
                <a:ea typeface="黑体" pitchFamily="2" charset="-122"/>
              </a:rPr>
              <a:t>n</a:t>
            </a:r>
            <a:r>
              <a:rPr lang="en-US" altLang="zh-CN" sz="2800" b="1" i="1" kern="0" dirty="0" smtClean="0">
                <a:solidFill>
                  <a:srgbClr val="000000"/>
                </a:solidFill>
                <a:latin typeface="Arial"/>
                <a:ea typeface="黑体" pitchFamily="2" charset="-122"/>
              </a:rPr>
              <a:t>M</a:t>
            </a:r>
            <a:r>
              <a:rPr lang="en-US" altLang="zh-CN" sz="2800" b="1" kern="0" dirty="0" smtClean="0">
                <a:solidFill>
                  <a:srgbClr val="000000"/>
                </a:solidFill>
                <a:latin typeface="Arial"/>
                <a:ea typeface="黑体" pitchFamily="2" charset="-122"/>
              </a:rPr>
              <a:t> + </a:t>
            </a:r>
            <a:r>
              <a:rPr lang="en-US" altLang="zh-CN" sz="2800" b="1" i="1" kern="0" dirty="0" smtClean="0">
                <a:solidFill>
                  <a:srgbClr val="000000"/>
                </a:solidFill>
                <a:latin typeface="Arial"/>
                <a:ea typeface="黑体" pitchFamily="2" charset="-122"/>
              </a:rPr>
              <a:t>R</a:t>
            </a:r>
            <a:r>
              <a:rPr lang="en-US" altLang="zh-CN" sz="2800" b="1" kern="0" dirty="0" smtClean="0">
                <a:solidFill>
                  <a:srgbClr val="000000"/>
                </a:solidFill>
                <a:latin typeface="Arial"/>
                <a:ea typeface="黑体" pitchFamily="2" charset="-122"/>
              </a:rPr>
              <a:t> </a:t>
            </a:r>
          </a:p>
          <a:p>
            <a:pPr marL="342900" lvl="0" indent="-342900" eaLnBrk="1" hangingPunct="1">
              <a:lnSpc>
                <a:spcPct val="110000"/>
              </a:lnSpc>
              <a:spcBef>
                <a:spcPts val="600"/>
              </a:spcBef>
              <a:buClr>
                <a:srgbClr val="333399"/>
              </a:buClr>
              <a:buSzPct val="75000"/>
            </a:pPr>
            <a:r>
              <a:rPr lang="en-US" altLang="zh-CN" sz="2800" b="1" kern="0" dirty="0" smtClean="0">
                <a:solidFill>
                  <a:srgbClr val="000000"/>
                </a:solidFill>
                <a:latin typeface="Arial"/>
                <a:ea typeface="黑体" pitchFamily="2" charset="-122"/>
              </a:rPr>
              <a:t>   </a:t>
            </a:r>
            <a:r>
              <a:rPr lang="zh-CN" altLang="en-US" sz="2800" b="1" kern="0" dirty="0" smtClean="0">
                <a:solidFill>
                  <a:srgbClr val="000000"/>
                </a:solidFill>
                <a:latin typeface="Arial"/>
                <a:ea typeface="黑体" pitchFamily="2" charset="-122"/>
              </a:rPr>
              <a:t>即：</a:t>
            </a:r>
            <a:r>
              <a:rPr lang="en-US" altLang="zh-CN" sz="2800" b="1" kern="0" dirty="0" smtClean="0">
                <a:solidFill>
                  <a:srgbClr val="000000"/>
                </a:solidFill>
                <a:latin typeface="Arial"/>
                <a:ea typeface="黑体" pitchFamily="2" charset="-122"/>
              </a:rPr>
              <a:t>101001</a:t>
            </a:r>
            <a:r>
              <a:rPr lang="en-US" altLang="zh-CN" sz="2800" b="1" kern="0" dirty="0" smtClean="0">
                <a:solidFill>
                  <a:srgbClr val="FF0000"/>
                </a:solidFill>
                <a:latin typeface="Arial"/>
                <a:ea typeface="黑体" pitchFamily="2" charset="-122"/>
              </a:rPr>
              <a:t>001</a:t>
            </a:r>
            <a:r>
              <a:rPr lang="zh-CN" altLang="en-US" sz="2800" b="1" kern="0" dirty="0" smtClean="0">
                <a:solidFill>
                  <a:srgbClr val="000000"/>
                </a:solidFill>
                <a:latin typeface="Arial"/>
                <a:ea typeface="黑体" pitchFamily="2" charset="-122"/>
              </a:rPr>
              <a:t>，共 </a:t>
            </a:r>
            <a:r>
              <a:rPr lang="en-US" altLang="zh-CN" sz="2800" b="1" kern="0" dirty="0" smtClean="0">
                <a:solidFill>
                  <a:srgbClr val="000000"/>
                </a:solidFill>
                <a:latin typeface="Arial"/>
                <a:ea typeface="黑体" pitchFamily="2" charset="-122"/>
              </a:rPr>
              <a:t>(</a:t>
            </a:r>
            <a:r>
              <a:rPr lang="en-US" altLang="zh-CN" sz="2800" b="1" i="1" kern="0" dirty="0" smtClean="0">
                <a:solidFill>
                  <a:srgbClr val="000000"/>
                </a:solidFill>
                <a:latin typeface="Arial"/>
                <a:ea typeface="黑体" pitchFamily="2" charset="-122"/>
              </a:rPr>
              <a:t>k</a:t>
            </a:r>
            <a:r>
              <a:rPr lang="en-US" altLang="zh-CN" sz="2800" b="1" kern="0" dirty="0" smtClean="0">
                <a:solidFill>
                  <a:srgbClr val="000000"/>
                </a:solidFill>
                <a:latin typeface="Arial"/>
                <a:ea typeface="黑体" pitchFamily="2" charset="-122"/>
              </a:rPr>
              <a:t> + </a:t>
            </a:r>
            <a:r>
              <a:rPr lang="en-US" altLang="zh-CN" sz="2800" b="1" i="1" kern="0" dirty="0" smtClean="0">
                <a:solidFill>
                  <a:srgbClr val="000000"/>
                </a:solidFill>
                <a:latin typeface="Arial"/>
                <a:ea typeface="黑体" pitchFamily="2" charset="-122"/>
              </a:rPr>
              <a:t>n</a:t>
            </a:r>
            <a:r>
              <a:rPr lang="en-US" altLang="zh-CN" sz="2800" b="1" kern="0" dirty="0" smtClean="0">
                <a:solidFill>
                  <a:srgbClr val="000000"/>
                </a:solidFill>
                <a:latin typeface="Arial"/>
                <a:ea typeface="黑体" pitchFamily="2" charset="-122"/>
              </a:rPr>
              <a:t>) </a:t>
            </a:r>
            <a:r>
              <a:rPr lang="zh-CN" altLang="en-US" sz="2800" b="1" kern="0" dirty="0" smtClean="0">
                <a:solidFill>
                  <a:srgbClr val="000000"/>
                </a:solidFill>
                <a:latin typeface="Arial"/>
                <a:ea typeface="黑体" pitchFamily="2" charset="-122"/>
              </a:rPr>
              <a:t>位。 </a:t>
            </a:r>
            <a:endParaRPr lang="zh-CN" altLang="en-US" sz="28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699297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3.1  </a:t>
            </a:r>
            <a:r>
              <a:rPr lang="zh-CN" altLang="zh-CN" dirty="0" smtClean="0">
                <a:solidFill>
                  <a:srgbClr val="FF0000"/>
                </a:solidFill>
              </a:rPr>
              <a:t>使用</a:t>
            </a:r>
            <a:r>
              <a:rPr lang="zh-CN" altLang="zh-CN" dirty="0">
                <a:solidFill>
                  <a:srgbClr val="FF0000"/>
                </a:solidFill>
              </a:rPr>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solidFill>
                  <a:srgbClr val="FF0000"/>
                </a:solidFill>
              </a:rPr>
              <a:t>3.3  </a:t>
            </a:r>
            <a:r>
              <a:rPr lang="zh-CN" altLang="zh-CN" dirty="0">
                <a:solidFill>
                  <a:srgbClr val="FF0000"/>
                </a:solidFill>
              </a:rPr>
              <a:t>使用广播信道的数据链路层</a:t>
            </a:r>
          </a:p>
          <a:p>
            <a:r>
              <a:rPr lang="en-US" altLang="zh-CN" dirty="0" smtClean="0">
                <a:solidFill>
                  <a:srgbClr val="FF0000"/>
                </a:solidFill>
              </a:rPr>
              <a:t>3.4  </a:t>
            </a:r>
            <a:r>
              <a:rPr lang="zh-CN" altLang="zh-CN" dirty="0">
                <a:solidFill>
                  <a:srgbClr val="FF0000"/>
                </a:solidFill>
              </a:rPr>
              <a:t>扩展的以太网</a:t>
            </a:r>
          </a:p>
          <a:p>
            <a:r>
              <a:rPr lang="en-US" altLang="zh-CN" dirty="0" smtClean="0"/>
              <a:t>3.5  </a:t>
            </a:r>
            <a:r>
              <a:rPr lang="zh-CN" altLang="zh-CN" dirty="0"/>
              <a:t>高速</a:t>
            </a:r>
            <a:r>
              <a:rPr lang="zh-CN" altLang="zh-CN" dirty="0" smtClean="0"/>
              <a:t>以太网</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a:t>
            </a:fld>
            <a:endParaRPr lang="en-US" altLang="zh-CN"/>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smtClean="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20</a:t>
            </a:fld>
            <a:endParaRPr lang="en-US" altLang="zh-CN"/>
          </a:p>
        </p:txBody>
      </p:sp>
    </p:spTree>
    <p:extLst>
      <p:ext uri="{BB962C8B-B14F-4D97-AF65-F5344CB8AC3E}">
        <p14:creationId xmlns:p14="http://schemas.microsoft.com/office/powerpoint/2010/main" val="1996369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zh-CN" altLang="en-US" dirty="0" smtClean="0"/>
              <a:t>用收到的数据（数据</a:t>
            </a:r>
            <a:r>
              <a:rPr lang="en-US" altLang="zh-CN" dirty="0" smtClean="0"/>
              <a:t>+</a:t>
            </a:r>
            <a:r>
              <a:rPr lang="zh-CN" altLang="en-US" dirty="0" smtClean="0"/>
              <a:t>冗余码），和除数</a:t>
            </a:r>
            <a:r>
              <a:rPr lang="en-US" altLang="zh-CN" dirty="0" smtClean="0"/>
              <a:t>P</a:t>
            </a:r>
            <a:r>
              <a:rPr lang="zh-CN" altLang="en-US" dirty="0" smtClean="0"/>
              <a:t>做模二除法，计算余数</a:t>
            </a:r>
            <a:endParaRPr lang="en-US" altLang="zh-CN" dirty="0" smtClean="0"/>
          </a:p>
          <a:p>
            <a:pPr algn="just">
              <a:lnSpc>
                <a:spcPct val="100000"/>
              </a:lnSpc>
            </a:pPr>
            <a:r>
              <a:rPr lang="en-US" altLang="zh-CN" dirty="0" smtClean="0"/>
              <a:t>(</a:t>
            </a: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r>
              <a:rPr lang="zh-CN" altLang="en-US" dirty="0" smtClean="0">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21</a:t>
            </a:fld>
            <a:endParaRPr lang="en-US" altLang="zh-CN"/>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94697" y="39087"/>
            <a:ext cx="9066212" cy="792088"/>
          </a:xfrm>
        </p:spPr>
        <p:txBody>
          <a:bodyPr/>
          <a:lstStyle/>
          <a:p>
            <a:pPr algn="ctr"/>
            <a:r>
              <a:rPr lang="zh-CN" altLang="en-US" sz="3600" dirty="0" smtClean="0"/>
              <a:t>接收端对收到的每一帧进行 </a:t>
            </a:r>
            <a:r>
              <a:rPr lang="en-US" altLang="zh-CN" sz="3600" dirty="0" smtClean="0"/>
              <a:t>CRC </a:t>
            </a:r>
            <a:r>
              <a:rPr lang="zh-CN" altLang="en-US" sz="3600" dirty="0" smtClean="0"/>
              <a:t>检验 </a:t>
            </a:r>
            <a:endParaRPr lang="zh-CN" altLang="en-US" dirty="0"/>
          </a:p>
        </p:txBody>
      </p:sp>
      <p:sp>
        <p:nvSpPr>
          <p:cNvPr id="33" name="Rectangle 4"/>
          <p:cNvSpPr>
            <a:spLocks noChangeArrowheads="1"/>
          </p:cNvSpPr>
          <p:nvPr/>
        </p:nvSpPr>
        <p:spPr bwMode="auto">
          <a:xfrm>
            <a:off x="814576" y="1424514"/>
            <a:ext cx="1114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454619" y="1423385"/>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1101</a:t>
            </a:r>
            <a:endParaRPr lang="en-US" altLang="zh-CN" sz="2800" b="1" dirty="0">
              <a:latin typeface="Times New Roman" pitchFamily="18" charset="0"/>
              <a:ea typeface="宋体" charset="-122"/>
            </a:endParaRPr>
          </a:p>
        </p:txBody>
      </p:sp>
      <p:sp>
        <p:nvSpPr>
          <p:cNvPr id="35" name="Rectangle 6"/>
          <p:cNvSpPr>
            <a:spLocks noChangeArrowheads="1"/>
          </p:cNvSpPr>
          <p:nvPr/>
        </p:nvSpPr>
        <p:spPr bwMode="auto">
          <a:xfrm>
            <a:off x="4160912" y="1052736"/>
            <a:ext cx="13867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111101</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558443" y="1420381"/>
            <a:ext cx="23268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001</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6005906" y="1442260"/>
            <a:ext cx="2259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a:t>
            </a:r>
            <a:r>
              <a:rPr lang="zh-CN" altLang="en-US" sz="2400" b="1" dirty="0" smtClean="0"/>
              <a:t>收到的数据</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558443" y="1753861"/>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761250" y="2133907"/>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758153" y="2428330"/>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4124502" y="2814224"/>
            <a:ext cx="7618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5909916" y="4151297"/>
            <a:ext cx="3293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smtClean="0"/>
              <a:t>)</a:t>
            </a:r>
            <a:endParaRPr lang="en-US" altLang="zh-CN" sz="2400" b="1" dirty="0">
              <a:latin typeface="Times New Roman" pitchFamily="18" charset="0"/>
              <a:ea typeface="宋体" charset="-122"/>
            </a:endParaRPr>
          </a:p>
        </p:txBody>
      </p:sp>
      <p:sp>
        <p:nvSpPr>
          <p:cNvPr id="51" name="Freeform 22"/>
          <p:cNvSpPr>
            <a:spLocks/>
          </p:cNvSpPr>
          <p:nvPr/>
        </p:nvSpPr>
        <p:spPr bwMode="auto">
          <a:xfrm>
            <a:off x="3281326" y="1406861"/>
            <a:ext cx="2535854" cy="429618"/>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2050554" y="1605146"/>
            <a:ext cx="33594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87858" y="2150431"/>
            <a:ext cx="7384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809241" y="2824900"/>
            <a:ext cx="7384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414567" y="1617164"/>
            <a:ext cx="492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342731" y="4331619"/>
            <a:ext cx="492309"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6015112" y="1079465"/>
            <a:ext cx="8383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436158" y="1264061"/>
            <a:ext cx="4923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Rectangle 21"/>
          <p:cNvSpPr>
            <a:spLocks noChangeArrowheads="1"/>
          </p:cNvSpPr>
          <p:nvPr/>
        </p:nvSpPr>
        <p:spPr bwMode="auto">
          <a:xfrm>
            <a:off x="440548" y="4092734"/>
            <a:ext cx="621510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800" b="1" dirty="0" smtClean="0">
                <a:solidFill>
                  <a:srgbClr val="FF0000"/>
                </a:solidFill>
                <a:latin typeface="Times New Roman" pitchFamily="18" charset="0"/>
                <a:ea typeface="宋体" charset="-122"/>
              </a:rPr>
              <a:t>收到的数据没有出错</a:t>
            </a:r>
            <a:endParaRPr lang="en-US" altLang="zh-CN" sz="2800" b="1" dirty="0">
              <a:solidFill>
                <a:srgbClr val="FF0000"/>
              </a:solidFill>
              <a:latin typeface="Times New Roman" pitchFamily="18" charset="0"/>
              <a:ea typeface="宋体" charset="-122"/>
            </a:endParaRPr>
          </a:p>
        </p:txBody>
      </p:sp>
      <p:sp>
        <p:nvSpPr>
          <p:cNvPr id="22" name="灯片编号占位符 21"/>
          <p:cNvSpPr>
            <a:spLocks noGrp="1"/>
          </p:cNvSpPr>
          <p:nvPr>
            <p:ph type="sldNum" sz="quarter" idx="12"/>
          </p:nvPr>
        </p:nvSpPr>
        <p:spPr>
          <a:xfrm>
            <a:off x="7556612" y="6327573"/>
            <a:ext cx="2311400" cy="457200"/>
          </a:xfrm>
        </p:spPr>
        <p:txBody>
          <a:bodyPr/>
          <a:lstStyle/>
          <a:p>
            <a:fld id="{7AC79822-BC0D-4DE8-A7E5-90A3732A2B82}" type="slidenum">
              <a:rPr lang="zh-CN" altLang="en-US" smtClean="0"/>
              <a:pPr/>
              <a:t>22</a:t>
            </a:fld>
            <a:endParaRPr lang="en-US" altLang="zh-CN"/>
          </a:p>
        </p:txBody>
      </p:sp>
      <p:sp>
        <p:nvSpPr>
          <p:cNvPr id="23" name="矩形 22"/>
          <p:cNvSpPr/>
          <p:nvPr/>
        </p:nvSpPr>
        <p:spPr>
          <a:xfrm>
            <a:off x="238092" y="4645726"/>
            <a:ext cx="9667908" cy="2139047"/>
          </a:xfrm>
          <a:prstGeom prst="rect">
            <a:avLst/>
          </a:prstGeom>
        </p:spPr>
        <p:txBody>
          <a:bodyPr wrap="square">
            <a:spAutoFit/>
          </a:bodyPr>
          <a:lstStyle/>
          <a:p>
            <a:pPr marL="342900" lvl="0" indent="-342900" algn="just" eaLnBrk="1" hangingPunct="1">
              <a:spcBef>
                <a:spcPts val="600"/>
              </a:spcBef>
              <a:buClr>
                <a:srgbClr val="333399"/>
              </a:buClr>
              <a:buSzPct val="75000"/>
              <a:buFont typeface="Wingdings" pitchFamily="2" charset="2"/>
              <a:buChar char="n"/>
            </a:pPr>
            <a:r>
              <a:rPr lang="zh-CN" altLang="en-US" sz="3200" b="1" kern="0" dirty="0" smtClean="0">
                <a:solidFill>
                  <a:srgbClr val="000000"/>
                </a:solidFill>
                <a:latin typeface="Arial"/>
                <a:ea typeface="黑体" pitchFamily="2" charset="-122"/>
              </a:rPr>
              <a:t>但这种检测方法并不能确定究竟是哪一个或哪几个比特出现了差错。</a:t>
            </a:r>
          </a:p>
          <a:p>
            <a:pPr marL="342900" lvl="0" indent="-342900" algn="just" eaLnBrk="1" hangingPunct="1">
              <a:spcBef>
                <a:spcPts val="600"/>
              </a:spcBef>
              <a:buClr>
                <a:srgbClr val="333399"/>
              </a:buClr>
              <a:buSzPct val="75000"/>
              <a:buFont typeface="Wingdings" pitchFamily="2" charset="2"/>
              <a:buChar char="n"/>
            </a:pPr>
            <a:r>
              <a:rPr lang="zh-CN" altLang="en-US" sz="3200" b="1" kern="0" dirty="0" smtClean="0">
                <a:solidFill>
                  <a:srgbClr val="000000"/>
                </a:solidFill>
                <a:latin typeface="Arial"/>
                <a:ea typeface="黑体" pitchFamily="2" charset="-122"/>
              </a:rPr>
              <a:t>只要经过严格的挑选，并使用位数足够多的除数</a:t>
            </a:r>
            <a:r>
              <a:rPr lang="zh-CN" altLang="en-US" sz="1000" b="1" kern="0" dirty="0" smtClean="0">
                <a:solidFill>
                  <a:srgbClr val="000000"/>
                </a:solidFill>
                <a:latin typeface="Arial"/>
                <a:ea typeface="黑体" pitchFamily="2" charset="-122"/>
              </a:rPr>
              <a:t> </a:t>
            </a:r>
            <a:r>
              <a:rPr lang="en-US" altLang="zh-CN" sz="3200" b="1" i="1" kern="0" dirty="0" smtClean="0">
                <a:solidFill>
                  <a:srgbClr val="000000"/>
                </a:solidFill>
                <a:latin typeface="Arial"/>
                <a:ea typeface="黑体" pitchFamily="2" charset="-122"/>
              </a:rPr>
              <a:t>P</a:t>
            </a:r>
            <a:r>
              <a:rPr lang="zh-CN" altLang="en-US" sz="3200" b="1" kern="0" dirty="0" smtClean="0">
                <a:solidFill>
                  <a:srgbClr val="000000"/>
                </a:solidFill>
                <a:latin typeface="Arial"/>
                <a:ea typeface="黑体" pitchFamily="2" charset="-122"/>
              </a:rPr>
              <a:t>，那么出现检测不到的差错的概率就很小很小。 </a:t>
            </a:r>
            <a:endParaRPr lang="zh-CN" altLang="en-US" sz="3200" b="1" kern="0" dirty="0">
              <a:solidFill>
                <a:srgbClr val="000000"/>
              </a:solidFill>
              <a:latin typeface="Arial"/>
              <a:ea typeface="黑体" pitchFamily="2" charset="-122"/>
            </a:endParaRPr>
          </a:p>
        </p:txBody>
      </p:sp>
      <p:sp>
        <p:nvSpPr>
          <p:cNvPr id="24" name="Rectangle 12"/>
          <p:cNvSpPr>
            <a:spLocks noChangeArrowheads="1"/>
          </p:cNvSpPr>
          <p:nvPr/>
        </p:nvSpPr>
        <p:spPr bwMode="auto">
          <a:xfrm>
            <a:off x="4124502" y="3145420"/>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1101</a:t>
            </a:r>
            <a:endParaRPr lang="en-US" altLang="zh-CN" sz="2800" b="1" dirty="0">
              <a:latin typeface="Times New Roman" pitchFamily="18" charset="0"/>
              <a:ea typeface="宋体" charset="-122"/>
            </a:endParaRPr>
          </a:p>
        </p:txBody>
      </p:sp>
      <p:sp>
        <p:nvSpPr>
          <p:cNvPr id="25" name="Line 29"/>
          <p:cNvSpPr>
            <a:spLocks noChangeShapeType="1"/>
          </p:cNvSpPr>
          <p:nvPr/>
        </p:nvSpPr>
        <p:spPr bwMode="auto">
          <a:xfrm>
            <a:off x="4178472" y="3501008"/>
            <a:ext cx="7384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Rectangle 12"/>
          <p:cNvSpPr>
            <a:spLocks noChangeArrowheads="1"/>
          </p:cNvSpPr>
          <p:nvPr/>
        </p:nvSpPr>
        <p:spPr bwMode="auto">
          <a:xfrm>
            <a:off x="4515346" y="3501008"/>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1101</a:t>
            </a:r>
            <a:endParaRPr lang="en-US" altLang="zh-CN" sz="2800" b="1" dirty="0">
              <a:latin typeface="Times New Roman" pitchFamily="18" charset="0"/>
              <a:ea typeface="宋体" charset="-122"/>
            </a:endParaRPr>
          </a:p>
        </p:txBody>
      </p:sp>
      <p:sp>
        <p:nvSpPr>
          <p:cNvPr id="27" name="Rectangle 12"/>
          <p:cNvSpPr>
            <a:spLocks noChangeArrowheads="1"/>
          </p:cNvSpPr>
          <p:nvPr/>
        </p:nvSpPr>
        <p:spPr bwMode="auto">
          <a:xfrm>
            <a:off x="4501255" y="3774758"/>
            <a:ext cx="7816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1101</a:t>
            </a:r>
            <a:endParaRPr lang="en-US" altLang="zh-CN" sz="2800" b="1" dirty="0">
              <a:latin typeface="Times New Roman" pitchFamily="18" charset="0"/>
              <a:ea typeface="宋体" charset="-122"/>
            </a:endParaRPr>
          </a:p>
        </p:txBody>
      </p:sp>
      <p:sp>
        <p:nvSpPr>
          <p:cNvPr id="28" name="Line 29"/>
          <p:cNvSpPr>
            <a:spLocks noChangeShapeType="1"/>
          </p:cNvSpPr>
          <p:nvPr/>
        </p:nvSpPr>
        <p:spPr bwMode="auto">
          <a:xfrm>
            <a:off x="4558572" y="4141701"/>
            <a:ext cx="7384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Rectangle 12"/>
          <p:cNvSpPr>
            <a:spLocks noChangeArrowheads="1"/>
          </p:cNvSpPr>
          <p:nvPr/>
        </p:nvSpPr>
        <p:spPr bwMode="auto">
          <a:xfrm>
            <a:off x="4681201" y="4120519"/>
            <a:ext cx="6011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a:t>
            </a:r>
            <a:endParaRPr lang="en-US" altLang="zh-CN" sz="2800" b="1" dirty="0">
              <a:latin typeface="Times New Roman" pitchFamily="18" charset="0"/>
              <a:ea typeface="宋体" charset="-122"/>
            </a:endParaRPr>
          </a:p>
        </p:txBody>
      </p:sp>
    </p:spTree>
    <p:extLst>
      <p:ext uri="{BB962C8B-B14F-4D97-AF65-F5344CB8AC3E}">
        <p14:creationId xmlns:p14="http://schemas.microsoft.com/office/powerpoint/2010/main" val="69929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23</a:t>
            </a:fld>
            <a:endParaRPr lang="en-US" altLang="zh-CN"/>
          </a:p>
        </p:txBody>
      </p:sp>
      <p:pic>
        <p:nvPicPr>
          <p:cNvPr id="5" name="图片 4"/>
          <p:cNvPicPr>
            <a:picLocks noChangeAspect="1"/>
          </p:cNvPicPr>
          <p:nvPr/>
        </p:nvPicPr>
        <p:blipFill rotWithShape="1">
          <a:blip r:embed="rId2"/>
          <a:srcRect l="17911" t="35345" r="33505" b="41903"/>
          <a:stretch/>
        </p:blipFill>
        <p:spPr>
          <a:xfrm>
            <a:off x="319658" y="1124744"/>
            <a:ext cx="9417496" cy="2808311"/>
          </a:xfrm>
          <a:prstGeom prst="rect">
            <a:avLst/>
          </a:prstGeom>
        </p:spPr>
      </p:pic>
    </p:spTree>
    <p:extLst>
      <p:ext uri="{BB962C8B-B14F-4D97-AF65-F5344CB8AC3E}">
        <p14:creationId xmlns:p14="http://schemas.microsoft.com/office/powerpoint/2010/main" val="3793191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a:t>
            </a:r>
            <a:r>
              <a:rPr lang="zh-CN" altLang="en-US" dirty="0" smtClean="0"/>
              <a:t>注意</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smtClean="0"/>
              <a:t>也就是说</a:t>
            </a:r>
            <a:r>
              <a:rPr lang="zh-CN" altLang="en-US" sz="2800" dirty="0"/>
              <a:t>：“凡是接收端数据链路层接受的帧都没有传输差错”（有差错的帧就丢弃而不接受）</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24</a:t>
            </a:fld>
            <a:endParaRPr lang="en-US" altLang="zh-CN"/>
          </a:p>
        </p:txBody>
      </p:sp>
    </p:spTree>
    <p:extLst>
      <p:ext uri="{BB962C8B-B14F-4D97-AF65-F5344CB8AC3E}">
        <p14:creationId xmlns:p14="http://schemas.microsoft.com/office/powerpoint/2010/main" val="1121827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a:t>
            </a:r>
            <a:r>
              <a:rPr lang="zh-CN" altLang="en-US" dirty="0" smtClean="0"/>
              <a:t>注意</a:t>
            </a:r>
            <a:r>
              <a:rPr lang="en-US" altLang="zh-CN" dirty="0" smtClean="0"/>
              <a:t>(</a:t>
            </a:r>
            <a:r>
              <a:rPr lang="zh-CN" altLang="en-US" dirty="0" smtClean="0"/>
              <a:t>自己看</a:t>
            </a:r>
            <a:r>
              <a:rPr lang="en-US" altLang="zh-CN" dirty="0" smtClean="0"/>
              <a:t>)</a:t>
            </a:r>
            <a:r>
              <a:rPr lang="zh-CN" altLang="en-US" dirty="0" smtClean="0"/>
              <a:t>  </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r>
              <a:rPr lang="zh-CN" altLang="zh-CN" dirty="0" smtClean="0"/>
              <a:t>。</a:t>
            </a:r>
            <a:endParaRPr lang="en-US" altLang="zh-CN" dirty="0" smtClean="0"/>
          </a:p>
          <a:p>
            <a:r>
              <a:rPr lang="zh-CN" altLang="en-US" dirty="0" smtClean="0">
                <a:solidFill>
                  <a:srgbClr val="FF0000"/>
                </a:solidFill>
              </a:rPr>
              <a:t>可靠传输</a:t>
            </a:r>
            <a:r>
              <a:rPr lang="en-US" altLang="zh-CN" dirty="0" smtClean="0">
                <a:solidFill>
                  <a:srgbClr val="FF0000"/>
                </a:solidFill>
              </a:rPr>
              <a:t> </a:t>
            </a:r>
            <a:r>
              <a:rPr lang="zh-CN" altLang="en-US" dirty="0" smtClean="0">
                <a:solidFill>
                  <a:srgbClr val="FF0000"/>
                </a:solidFill>
              </a:rPr>
              <a:t>（可以解决丢失，出错，乱序）</a:t>
            </a:r>
            <a:endParaRPr lang="en-US" altLang="zh-CN" dirty="0" smtClean="0">
              <a:solidFill>
                <a:srgbClr val="FF0000"/>
              </a:solidFill>
            </a:endParaRPr>
          </a:p>
          <a:p>
            <a:pPr algn="just"/>
            <a:endParaRPr lang="zh-CN" altLang="zh-CN" dirty="0"/>
          </a:p>
          <a:p>
            <a:pPr algn="just"/>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25</a:t>
            </a:fld>
            <a:endParaRPr lang="en-US" altLang="zh-CN"/>
          </a:p>
        </p:txBody>
      </p:sp>
    </p:spTree>
    <p:extLst>
      <p:ext uri="{BB962C8B-B14F-4D97-AF65-F5344CB8AC3E}">
        <p14:creationId xmlns:p14="http://schemas.microsoft.com/office/powerpoint/2010/main" val="23326647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26</a:t>
            </a:fld>
            <a:endParaRPr lang="en-US" altLang="zh-CN"/>
          </a:p>
        </p:txBody>
      </p:sp>
    </p:spTree>
    <p:extLst>
      <p:ext uri="{BB962C8B-B14F-4D97-AF65-F5344CB8AC3E}">
        <p14:creationId xmlns:p14="http://schemas.microsoft.com/office/powerpoint/2010/main" val="228549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27</a:t>
            </a:fld>
            <a:endParaRPr lang="en-US" altLang="zh-CN"/>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 name="灯片编号占位符 23"/>
          <p:cNvSpPr>
            <a:spLocks noGrp="1"/>
          </p:cNvSpPr>
          <p:nvPr>
            <p:ph type="sldNum" sz="quarter" idx="12"/>
          </p:nvPr>
        </p:nvSpPr>
        <p:spPr/>
        <p:txBody>
          <a:bodyPr/>
          <a:lstStyle/>
          <a:p>
            <a:fld id="{14338B79-8FD5-46F1-8A19-651A319ADB19}" type="slidenum">
              <a:rPr lang="zh-CN" altLang="en-US" smtClean="0"/>
              <a:pPr/>
              <a:t>28</a:t>
            </a:fld>
            <a:endParaRPr lang="en-US" altLang="zh-CN"/>
          </a:p>
        </p:txBody>
      </p:sp>
      <p:sp>
        <p:nvSpPr>
          <p:cNvPr id="25" name="矩形 24"/>
          <p:cNvSpPr/>
          <p:nvPr/>
        </p:nvSpPr>
        <p:spPr>
          <a:xfrm>
            <a:off x="540674" y="5441861"/>
            <a:ext cx="7274748" cy="584775"/>
          </a:xfrm>
          <a:prstGeom prst="rect">
            <a:avLst/>
          </a:prstGeom>
        </p:spPr>
        <p:txBody>
          <a:bodyPr wrap="none">
            <a:spAutoFit/>
          </a:bodyPr>
          <a:lstStyle/>
          <a:p>
            <a:pPr algn="just"/>
            <a:r>
              <a:rPr lang="zh-CN" altLang="en-US" sz="3200" dirty="0" smtClean="0"/>
              <a:t>该协议具有用户认证</a:t>
            </a:r>
            <a:r>
              <a:rPr lang="en-US" altLang="zh-CN" sz="3200" dirty="0" smtClean="0"/>
              <a:t>,</a:t>
            </a:r>
            <a:r>
              <a:rPr lang="zh-CN" altLang="en-US" sz="3200" dirty="0" smtClean="0"/>
              <a:t>接入计费等功能。</a:t>
            </a:r>
            <a:endParaRPr lang="zh-CN" altLang="en-US" sz="3200" dirty="0"/>
          </a:p>
        </p:txBody>
      </p:sp>
    </p:spTree>
    <p:extLst>
      <p:ext uri="{BB962C8B-B14F-4D97-AF65-F5344CB8AC3E}">
        <p14:creationId xmlns:p14="http://schemas.microsoft.com/office/powerpoint/2010/main" val="353499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29</a:t>
            </a:fld>
            <a:endParaRPr lang="en-US" altLang="zh-CN"/>
          </a:p>
        </p:txBody>
      </p:sp>
    </p:spTree>
    <p:extLst>
      <p:ext uri="{BB962C8B-B14F-4D97-AF65-F5344CB8AC3E}">
        <p14:creationId xmlns:p14="http://schemas.microsoft.com/office/powerpoint/2010/main" val="242846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a:t>
            </a:r>
            <a:r>
              <a:rPr lang="zh-CN" altLang="en-US" dirty="0" smtClean="0">
                <a:latin typeface="黑体" pitchFamily="2" charset="-122"/>
              </a:rPr>
              <a:t>的</a:t>
            </a:r>
            <a:r>
              <a:rPr lang="zh-CN" altLang="en-US" dirty="0">
                <a:latin typeface="黑体" pitchFamily="2" charset="-122"/>
              </a:rPr>
              <a:t>作用</a:t>
            </a:r>
            <a:endParaRPr lang="zh-CN" altLang="en-US" dirty="0">
              <a:latin typeface="黑体" pitchFamily="2" charset="-122"/>
            </a:endParaRPr>
          </a:p>
        </p:txBody>
      </p:sp>
      <p:sp>
        <p:nvSpPr>
          <p:cNvPr id="118788" name="Line 4"/>
          <p:cNvSpPr>
            <a:spLocks noChangeShapeType="1"/>
          </p:cNvSpPr>
          <p:nvPr/>
        </p:nvSpPr>
        <p:spPr bwMode="auto">
          <a:xfrm flipH="1" flipV="1">
            <a:off x="8618459" y="3690288"/>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435242" y="3385488"/>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472159" y="3372788"/>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316459" y="3448988"/>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160759" y="3525188"/>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922509" y="3296588"/>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968825" y="3334688"/>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354059" y="3144188"/>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417809" y="3144188"/>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624184" y="333310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816" y="3175939"/>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6259" y="3372789"/>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1209" y="3436288"/>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559" y="3223564"/>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729209" y="3144188"/>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908067" y="333310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475246" y="2998138"/>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823114" y="3117201"/>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348098" y="2813988"/>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87015" y="3010838"/>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93761" y="2871138"/>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519159" y="334580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528559" y="3372788"/>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710409" y="3220388"/>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958059" y="340930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256031" y="3287063"/>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514236" y="3299764"/>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88052" y="3345800"/>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278506" y="3256901"/>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844439" y="1067443"/>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585" name="灯片编号占位符 584"/>
          <p:cNvSpPr>
            <a:spLocks noGrp="1"/>
          </p:cNvSpPr>
          <p:nvPr>
            <p:ph type="sldNum" sz="quarter" idx="12"/>
          </p:nvPr>
        </p:nvSpPr>
        <p:spPr/>
        <p:txBody>
          <a:bodyPr/>
          <a:lstStyle/>
          <a:p>
            <a:fld id="{14338B79-8FD5-46F1-8A19-651A319ADB19}" type="slidenum">
              <a:rPr lang="zh-CN" altLang="en-US" smtClean="0"/>
              <a:pPr/>
              <a:t>3</a:t>
            </a:fld>
            <a:endParaRPr lang="en-US" altLang="zh-CN"/>
          </a:p>
        </p:txBody>
      </p:sp>
      <p:cxnSp>
        <p:nvCxnSpPr>
          <p:cNvPr id="5" name="直接连接符 4"/>
          <p:cNvCxnSpPr/>
          <p:nvPr/>
        </p:nvCxnSpPr>
        <p:spPr bwMode="auto">
          <a:xfrm flipH="1" flipV="1">
            <a:off x="7996096" y="2676456"/>
            <a:ext cx="22241" cy="641588"/>
          </a:xfrm>
          <a:prstGeom prst="line">
            <a:avLst/>
          </a:prstGeom>
          <a:solidFill>
            <a:schemeClr val="accent1"/>
          </a:solidFill>
          <a:ln w="2857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2" name="直接连接符 641"/>
          <p:cNvCxnSpPr/>
          <p:nvPr/>
        </p:nvCxnSpPr>
        <p:spPr bwMode="auto">
          <a:xfrm flipH="1" flipV="1">
            <a:off x="8745270" y="2715404"/>
            <a:ext cx="22241" cy="641588"/>
          </a:xfrm>
          <a:prstGeom prst="line">
            <a:avLst/>
          </a:prstGeom>
          <a:solidFill>
            <a:schemeClr val="accent1"/>
          </a:solidFill>
          <a:ln w="2857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43"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3894" y="2278170"/>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1581" y="2355995"/>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867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30</a:t>
            </a:fld>
            <a:endParaRPr lang="en-US" altLang="zh-CN"/>
          </a:p>
        </p:txBody>
      </p:sp>
    </p:spTree>
    <p:extLst>
      <p:ext uri="{BB962C8B-B14F-4D97-AF65-F5344CB8AC3E}">
        <p14:creationId xmlns:p14="http://schemas.microsoft.com/office/powerpoint/2010/main" val="30863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smtClean="0">
                <a:latin typeface="Arial" charset="0"/>
                <a:ea typeface="黑体" pitchFamily="2" charset="-122"/>
              </a:rPr>
              <a:t>。</a:t>
            </a:r>
            <a:endParaRPr lang="en-US" altLang="zh-CN" dirty="0" smtClean="0">
              <a:latin typeface="Arial" charset="0"/>
              <a:ea typeface="黑体" pitchFamily="2" charset="-122"/>
            </a:endParaRPr>
          </a:p>
          <a:p>
            <a:pPr lvl="2"/>
            <a:r>
              <a:rPr lang="zh-CN" altLang="en-US" dirty="0" smtClean="0"/>
              <a:t>主要用来建立、拆除和监控数据链路</a:t>
            </a:r>
            <a:endParaRPr lang="zh-CN" altLang="en-US" dirty="0">
              <a:latin typeface="Arial" charset="0"/>
              <a:ea typeface="黑体" pitchFamily="2" charset="-122"/>
            </a:endParaRP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a:t>
            </a:r>
            <a:r>
              <a:rPr lang="en-US" altLang="zh-CN" dirty="0" smtClean="0">
                <a:latin typeface="Arial" charset="0"/>
                <a:ea typeface="黑体" pitchFamily="2" charset="-122"/>
              </a:rPr>
              <a:t>Protocol</a:t>
            </a:r>
            <a:r>
              <a:rPr lang="en-US" altLang="zh-CN" dirty="0">
                <a:latin typeface="Arial" charset="0"/>
                <a:ea typeface="黑体" pitchFamily="2" charset="-122"/>
              </a:rPr>
              <a:t>)</a:t>
            </a:r>
            <a:r>
              <a:rPr lang="zh-CN" altLang="en-US" dirty="0">
                <a:latin typeface="Arial" charset="0"/>
                <a:ea typeface="黑体" pitchFamily="2" charset="-122"/>
              </a:rPr>
              <a:t>。</a:t>
            </a:r>
            <a:r>
              <a:rPr lang="zh-CN" altLang="en-US" dirty="0"/>
              <a:t>   </a:t>
            </a:r>
            <a:endParaRPr lang="en-US" altLang="zh-CN" dirty="0" smtClean="0"/>
          </a:p>
          <a:p>
            <a:pPr lvl="2"/>
            <a:r>
              <a:rPr lang="zh-CN" altLang="en-US" dirty="0" smtClean="0"/>
              <a:t>主要用来协商在该数据链路上所传输的数据包的格式与类型。</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31</a:t>
            </a:fld>
            <a:endParaRPr lang="en-US" altLang="zh-CN"/>
          </a:p>
        </p:txBody>
      </p:sp>
    </p:spTree>
    <p:extLst>
      <p:ext uri="{BB962C8B-B14F-4D97-AF65-F5344CB8AC3E}">
        <p14:creationId xmlns:p14="http://schemas.microsoft.com/office/powerpoint/2010/main" val="10296400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43" name="灯片编号占位符 42"/>
          <p:cNvSpPr>
            <a:spLocks noGrp="1"/>
          </p:cNvSpPr>
          <p:nvPr>
            <p:ph type="sldNum" sz="quarter" idx="12"/>
          </p:nvPr>
        </p:nvSpPr>
        <p:spPr/>
        <p:txBody>
          <a:bodyPr/>
          <a:lstStyle/>
          <a:p>
            <a:fld id="{14338B79-8FD5-46F1-8A19-651A319ADB19}" type="slidenum">
              <a:rPr lang="zh-CN" altLang="en-US" smtClean="0"/>
              <a:pPr/>
              <a:t>32</a:t>
            </a:fld>
            <a:endParaRPr lang="en-US" altLang="zh-CN"/>
          </a:p>
        </p:txBody>
      </p:sp>
      <p:sp>
        <p:nvSpPr>
          <p:cNvPr id="44" name="矩形 43"/>
          <p:cNvSpPr/>
          <p:nvPr/>
        </p:nvSpPr>
        <p:spPr>
          <a:xfrm>
            <a:off x="-47660" y="4093541"/>
            <a:ext cx="9906000" cy="2142125"/>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zh-CN" altLang="en-US" sz="2800" b="1" kern="0" dirty="0" smtClean="0">
                <a:solidFill>
                  <a:srgbClr val="000000"/>
                </a:solidFill>
                <a:latin typeface="Arial"/>
                <a:ea typeface="黑体" pitchFamily="2" charset="-122"/>
              </a:rPr>
              <a:t>标志字段 </a:t>
            </a:r>
            <a:r>
              <a:rPr lang="en-US" altLang="zh-CN" sz="2800" b="1" kern="0" dirty="0" smtClean="0">
                <a:solidFill>
                  <a:srgbClr val="000000"/>
                </a:solidFill>
                <a:latin typeface="Arial"/>
                <a:ea typeface="黑体" pitchFamily="2" charset="-122"/>
              </a:rPr>
              <a:t>F = 0x7E </a:t>
            </a:r>
            <a:r>
              <a:rPr lang="zh-CN" altLang="en-US" sz="2800" b="1" kern="0" dirty="0" smtClean="0">
                <a:solidFill>
                  <a:srgbClr val="000000"/>
                </a:solidFill>
                <a:latin typeface="Arial"/>
                <a:ea typeface="黑体" pitchFamily="2" charset="-122"/>
              </a:rPr>
              <a:t>（ 十六进制的 </a:t>
            </a:r>
            <a:r>
              <a:rPr lang="en-US" altLang="zh-CN" sz="2800" b="1" kern="0" dirty="0" smtClean="0">
                <a:solidFill>
                  <a:srgbClr val="000000"/>
                </a:solidFill>
                <a:latin typeface="Arial"/>
                <a:ea typeface="黑体" pitchFamily="2" charset="-122"/>
              </a:rPr>
              <a:t>7E </a:t>
            </a:r>
            <a:r>
              <a:rPr lang="zh-CN" altLang="en-US" sz="2800" b="1" kern="0" dirty="0" smtClean="0">
                <a:solidFill>
                  <a:srgbClr val="000000"/>
                </a:solidFill>
                <a:latin typeface="Arial"/>
                <a:ea typeface="黑体" pitchFamily="2" charset="-122"/>
              </a:rPr>
              <a:t>的二进制表示是 </a:t>
            </a:r>
            <a:r>
              <a:rPr lang="en-US" altLang="zh-CN" sz="2800" b="1" kern="0" dirty="0" smtClean="0">
                <a:solidFill>
                  <a:srgbClr val="000000"/>
                </a:solidFill>
                <a:latin typeface="Arial"/>
                <a:ea typeface="黑体" pitchFamily="2" charset="-122"/>
              </a:rPr>
              <a:t>01111110</a:t>
            </a:r>
            <a:r>
              <a:rPr lang="zh-CN" altLang="en-US" sz="2800" b="1" kern="0" dirty="0" smtClean="0">
                <a:solidFill>
                  <a:srgbClr val="000000"/>
                </a:solidFill>
                <a:latin typeface="Arial"/>
                <a:ea typeface="黑体" pitchFamily="2" charset="-122"/>
              </a:rPr>
              <a:t>）。</a:t>
            </a:r>
            <a:endParaRPr lang="en-US" altLang="zh-CN" sz="2800" b="1" kern="0" dirty="0" smtClean="0">
              <a:solidFill>
                <a:srgbClr val="000000"/>
              </a:solidFill>
              <a:latin typeface="Arial"/>
              <a:ea typeface="黑体" pitchFamily="2" charset="-122"/>
            </a:endParaRPr>
          </a:p>
          <a:p>
            <a:pPr marL="342900" lvl="0" indent="-342900" eaLnBrk="1" hangingPunct="1">
              <a:lnSpc>
                <a:spcPct val="110000"/>
              </a:lnSpc>
              <a:spcBef>
                <a:spcPts val="600"/>
              </a:spcBef>
              <a:buClr>
                <a:srgbClr val="333399"/>
              </a:buClr>
              <a:buSzPct val="75000"/>
              <a:buFont typeface="Wingdings" pitchFamily="2" charset="2"/>
              <a:buChar char="n"/>
            </a:pPr>
            <a:r>
              <a:rPr lang="zh-CN" altLang="en-US" sz="2800" b="1" kern="0" dirty="0" smtClean="0">
                <a:solidFill>
                  <a:srgbClr val="000000"/>
                </a:solidFill>
                <a:latin typeface="Arial"/>
                <a:ea typeface="黑体" pitchFamily="2" charset="-122"/>
              </a:rPr>
              <a:t>地址字段 </a:t>
            </a:r>
            <a:r>
              <a:rPr lang="en-US" altLang="zh-CN" sz="2800" b="1" kern="0" dirty="0" smtClean="0">
                <a:solidFill>
                  <a:srgbClr val="000000"/>
                </a:solidFill>
                <a:latin typeface="Arial"/>
                <a:ea typeface="黑体" pitchFamily="2" charset="-122"/>
              </a:rPr>
              <a:t>A </a:t>
            </a:r>
            <a:r>
              <a:rPr lang="zh-CN" altLang="en-US" sz="2800" b="1" kern="0" dirty="0" smtClean="0">
                <a:solidFill>
                  <a:srgbClr val="000000"/>
                </a:solidFill>
                <a:latin typeface="Arial"/>
                <a:ea typeface="黑体" pitchFamily="2" charset="-122"/>
              </a:rPr>
              <a:t>只置为 </a:t>
            </a:r>
            <a:r>
              <a:rPr lang="en-US" altLang="zh-CN" sz="2800" b="1" kern="0" dirty="0" smtClean="0">
                <a:solidFill>
                  <a:srgbClr val="000000"/>
                </a:solidFill>
                <a:latin typeface="Arial"/>
                <a:ea typeface="黑体" pitchFamily="2" charset="-122"/>
              </a:rPr>
              <a:t>0xFF</a:t>
            </a:r>
            <a:r>
              <a:rPr lang="zh-CN" altLang="en-US" sz="2800" b="1" kern="0" dirty="0" smtClean="0">
                <a:solidFill>
                  <a:srgbClr val="000000"/>
                </a:solidFill>
                <a:latin typeface="Arial"/>
                <a:ea typeface="黑体" pitchFamily="2" charset="-122"/>
              </a:rPr>
              <a:t>。地址字段实际上并不起作用。</a:t>
            </a:r>
          </a:p>
          <a:p>
            <a:pPr marL="342900" lvl="0" indent="-342900" eaLnBrk="1" hangingPunct="1">
              <a:lnSpc>
                <a:spcPct val="110000"/>
              </a:lnSpc>
              <a:spcBef>
                <a:spcPts val="600"/>
              </a:spcBef>
              <a:buClr>
                <a:srgbClr val="333399"/>
              </a:buClr>
              <a:buSzPct val="75000"/>
              <a:buFont typeface="Wingdings" pitchFamily="2" charset="2"/>
              <a:buChar char="n"/>
            </a:pPr>
            <a:r>
              <a:rPr lang="zh-CN" altLang="en-US" sz="2800" b="1" kern="0" dirty="0" smtClean="0">
                <a:solidFill>
                  <a:srgbClr val="000000"/>
                </a:solidFill>
                <a:latin typeface="Arial"/>
                <a:ea typeface="黑体" pitchFamily="2" charset="-122"/>
              </a:rPr>
              <a:t>控制字段 </a:t>
            </a:r>
            <a:r>
              <a:rPr lang="en-US" altLang="zh-CN" sz="2800" b="1" kern="0" dirty="0" smtClean="0">
                <a:solidFill>
                  <a:srgbClr val="000000"/>
                </a:solidFill>
                <a:latin typeface="Arial"/>
                <a:ea typeface="黑体" pitchFamily="2" charset="-122"/>
              </a:rPr>
              <a:t>C </a:t>
            </a:r>
            <a:r>
              <a:rPr lang="zh-CN" altLang="en-US" sz="2800" b="1" kern="0" dirty="0" smtClean="0">
                <a:solidFill>
                  <a:srgbClr val="000000"/>
                </a:solidFill>
                <a:latin typeface="Arial"/>
                <a:ea typeface="黑体" pitchFamily="2" charset="-122"/>
              </a:rPr>
              <a:t>通常置为 </a:t>
            </a:r>
            <a:r>
              <a:rPr lang="en-US" altLang="zh-CN" sz="2800" b="1" kern="0" dirty="0" smtClean="0">
                <a:solidFill>
                  <a:srgbClr val="000000"/>
                </a:solidFill>
                <a:latin typeface="Arial"/>
                <a:ea typeface="黑体" pitchFamily="2" charset="-122"/>
              </a:rPr>
              <a:t>0x03</a:t>
            </a:r>
            <a:r>
              <a:rPr lang="zh-CN" altLang="en-US" sz="2800" b="1" kern="0" dirty="0" smtClean="0">
                <a:solidFill>
                  <a:srgbClr val="000000"/>
                </a:solidFill>
                <a:latin typeface="Arial"/>
                <a:ea typeface="黑体" pitchFamily="2" charset="-122"/>
              </a:rPr>
              <a:t>。</a:t>
            </a:r>
          </a:p>
        </p:txBody>
      </p:sp>
    </p:spTree>
    <p:extLst>
      <p:ext uri="{BB962C8B-B14F-4D97-AF65-F5344CB8AC3E}">
        <p14:creationId xmlns:p14="http://schemas.microsoft.com/office/powerpoint/2010/main" val="3922854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
        <p:nvSpPr>
          <p:cNvPr id="43" name="灯片编号占位符 42"/>
          <p:cNvSpPr>
            <a:spLocks noGrp="1"/>
          </p:cNvSpPr>
          <p:nvPr>
            <p:ph type="sldNum" sz="quarter" idx="12"/>
          </p:nvPr>
        </p:nvSpPr>
        <p:spPr/>
        <p:txBody>
          <a:bodyPr/>
          <a:lstStyle/>
          <a:p>
            <a:fld id="{14338B79-8FD5-46F1-8A19-651A319ADB19}" type="slidenum">
              <a:rPr lang="zh-CN" altLang="en-US" smtClean="0"/>
              <a:pPr/>
              <a:t>33</a:t>
            </a:fld>
            <a:endParaRPr lang="en-US" altLang="zh-CN"/>
          </a:p>
        </p:txBody>
      </p:sp>
    </p:spTree>
    <p:extLst>
      <p:ext uri="{BB962C8B-B14F-4D97-AF65-F5344CB8AC3E}">
        <p14:creationId xmlns:p14="http://schemas.microsoft.com/office/powerpoint/2010/main" val="39228546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smtClean="0"/>
              <a:t>当 </a:t>
            </a:r>
            <a:r>
              <a:rPr lang="en-US" altLang="zh-CN" dirty="0" smtClean="0"/>
              <a:t>PPP </a:t>
            </a:r>
            <a:r>
              <a:rPr lang="zh-CN" altLang="en-US" dirty="0" smtClean="0"/>
              <a:t>用在异步传输时，就使用一种特殊的</a:t>
            </a:r>
            <a:r>
              <a:rPr lang="zh-CN" altLang="en-US" dirty="0" smtClean="0">
                <a:solidFill>
                  <a:srgbClr val="FF0000"/>
                </a:solidFill>
              </a:rPr>
              <a:t>字节</a:t>
            </a:r>
            <a:r>
              <a:rPr lang="zh-CN" altLang="en-US" dirty="0" smtClean="0"/>
              <a:t>（</a:t>
            </a:r>
            <a:r>
              <a:rPr lang="zh-CN" altLang="en-US" dirty="0" smtClean="0">
                <a:solidFill>
                  <a:srgbClr val="FF0000"/>
                </a:solidFill>
              </a:rPr>
              <a:t>字符）填充法</a:t>
            </a:r>
            <a:r>
              <a:rPr lang="zh-CN" altLang="en-US" dirty="0" smtClean="0"/>
              <a:t>。 </a:t>
            </a:r>
          </a:p>
          <a:p>
            <a:r>
              <a:rPr lang="zh-CN" altLang="en-US" dirty="0" smtClean="0"/>
              <a:t>当 </a:t>
            </a:r>
            <a:r>
              <a:rPr lang="en-US" altLang="zh-CN" dirty="0"/>
              <a:t>PPP </a:t>
            </a:r>
            <a:r>
              <a:rPr lang="zh-CN" altLang="en-US" dirty="0"/>
              <a:t>用在同步传输链路时，协议规定采用硬件来完成</a:t>
            </a:r>
            <a:r>
              <a:rPr lang="zh-CN" altLang="en-US" dirty="0">
                <a:solidFill>
                  <a:srgbClr val="FF0000"/>
                </a:solidFill>
              </a:rPr>
              <a:t>比特</a:t>
            </a:r>
            <a:r>
              <a:rPr lang="zh-CN" altLang="en-US" dirty="0" smtClean="0">
                <a:solidFill>
                  <a:srgbClr val="FF0000"/>
                </a:solidFill>
              </a:rPr>
              <a:t>填充</a:t>
            </a:r>
            <a:r>
              <a:rPr lang="zh-CN" altLang="en-US" dirty="0" smtClean="0"/>
              <a:t>。 </a:t>
            </a:r>
            <a:endParaRPr lang="zh-CN" altLang="en-US" sz="36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34</a:t>
            </a:fld>
            <a:endParaRPr lang="en-US" altLang="zh-CN"/>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sz="2800" b="0" dirty="0"/>
              <a:t>将信息字段中出现的每一个 </a:t>
            </a:r>
            <a:r>
              <a:rPr lang="en-US" altLang="zh-CN" sz="2800" b="0" dirty="0"/>
              <a:t>0x7E </a:t>
            </a:r>
            <a:r>
              <a:rPr lang="zh-CN" altLang="en-US" sz="2800" b="0" dirty="0"/>
              <a:t>字节转变成为 </a:t>
            </a:r>
            <a:r>
              <a:rPr lang="en-US" altLang="zh-CN" sz="2800" b="0" dirty="0"/>
              <a:t>2 </a:t>
            </a:r>
            <a:r>
              <a:rPr lang="zh-CN" altLang="en-US" sz="2800" b="0" dirty="0"/>
              <a:t>字节</a:t>
            </a:r>
            <a:r>
              <a:rPr lang="zh-CN" altLang="en-US" sz="2800" b="0" dirty="0" smtClean="0"/>
              <a:t>序列 </a:t>
            </a:r>
            <a:r>
              <a:rPr lang="en-US" altLang="zh-CN" sz="2800" b="0" dirty="0" smtClean="0"/>
              <a:t>(</a:t>
            </a:r>
            <a:r>
              <a:rPr lang="en-US" altLang="zh-CN" sz="2800" b="0" dirty="0"/>
              <a:t>0x7D, 0x5E)</a:t>
            </a:r>
            <a:r>
              <a:rPr lang="zh-CN" altLang="en-US" sz="2800" b="0" dirty="0"/>
              <a:t>。 </a:t>
            </a:r>
            <a:endParaRPr lang="zh-CN" altLang="en-US" b="0" dirty="0"/>
          </a:p>
          <a:p>
            <a:pPr>
              <a:spcBef>
                <a:spcPts val="1200"/>
              </a:spcBef>
            </a:pPr>
            <a:r>
              <a:rPr lang="zh-CN" altLang="en-US" sz="2800" b="0" dirty="0"/>
              <a:t>若信息字段中出现一个 </a:t>
            </a:r>
            <a:r>
              <a:rPr lang="en-US" altLang="zh-CN" sz="2800" b="0" dirty="0"/>
              <a:t>0x7D </a:t>
            </a:r>
            <a:r>
              <a:rPr lang="zh-CN" altLang="en-US" sz="2800" b="0" dirty="0"/>
              <a:t>的字节</a:t>
            </a:r>
            <a:r>
              <a:rPr lang="en-US" altLang="zh-CN" sz="2800" b="0" dirty="0"/>
              <a:t>, </a:t>
            </a:r>
            <a:r>
              <a:rPr lang="zh-CN" altLang="en-US" sz="2800" b="0" dirty="0"/>
              <a:t>则将其转变成为 </a:t>
            </a:r>
            <a:r>
              <a:rPr lang="en-US" altLang="zh-CN" sz="2800" b="0" dirty="0"/>
              <a:t>2 </a:t>
            </a:r>
            <a:r>
              <a:rPr lang="zh-CN" altLang="en-US" sz="2800" b="0" dirty="0"/>
              <a:t>字节</a:t>
            </a:r>
            <a:r>
              <a:rPr lang="zh-CN" altLang="en-US" sz="2800" b="0" dirty="0" smtClean="0"/>
              <a:t>序列 </a:t>
            </a:r>
            <a:r>
              <a:rPr lang="en-US" altLang="zh-CN" sz="2800" b="0" dirty="0" smtClean="0"/>
              <a:t>(</a:t>
            </a:r>
            <a:r>
              <a:rPr lang="en-US" altLang="zh-CN" sz="2800" b="0" dirty="0"/>
              <a:t>0x7D, 0x5D)</a:t>
            </a:r>
            <a:r>
              <a:rPr lang="zh-CN" altLang="en-US" sz="2800" b="0" dirty="0"/>
              <a:t>。</a:t>
            </a:r>
          </a:p>
          <a:p>
            <a:pPr>
              <a:spcBef>
                <a:spcPts val="1200"/>
              </a:spcBef>
            </a:pPr>
            <a:r>
              <a:rPr lang="zh-CN" altLang="en-US" sz="2800" b="0" dirty="0"/>
              <a:t>若信息字段中出现 </a:t>
            </a:r>
            <a:r>
              <a:rPr lang="en-US" altLang="zh-CN" sz="2800" b="0" dirty="0"/>
              <a:t>ASCII </a:t>
            </a:r>
            <a:r>
              <a:rPr lang="zh-CN" altLang="en-US" sz="2800" b="0" dirty="0"/>
              <a:t>码的控制字符（即数值小于 </a:t>
            </a:r>
            <a:r>
              <a:rPr lang="en-US" altLang="zh-CN" sz="2800" b="0" dirty="0"/>
              <a:t>0x20 </a:t>
            </a:r>
            <a:r>
              <a:rPr lang="zh-CN" altLang="en-US" sz="2800" b="0" dirty="0"/>
              <a:t>的字符），则在该字符前面要加入一个 </a:t>
            </a:r>
            <a:r>
              <a:rPr lang="en-US" altLang="zh-CN" sz="2800" b="0" dirty="0"/>
              <a:t>0x7D </a:t>
            </a:r>
            <a:r>
              <a:rPr lang="zh-CN" altLang="en-US" sz="2800" b="0" dirty="0"/>
              <a:t>字节，同时将该字符的编码加以改变。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35</a:t>
            </a:fld>
            <a:endParaRPr lang="en-US" altLang="zh-CN"/>
          </a:p>
        </p:txBody>
      </p:sp>
      <p:pic>
        <p:nvPicPr>
          <p:cNvPr id="2" name="图片 1"/>
          <p:cNvPicPr>
            <a:picLocks noChangeAspect="1"/>
          </p:cNvPicPr>
          <p:nvPr/>
        </p:nvPicPr>
        <p:blipFill rotWithShape="1">
          <a:blip r:embed="rId3"/>
          <a:srcRect l="17732" t="51034" r="38146" b="35521"/>
          <a:stretch/>
        </p:blipFill>
        <p:spPr>
          <a:xfrm>
            <a:off x="256933" y="4910400"/>
            <a:ext cx="9649067" cy="1872207"/>
          </a:xfrm>
          <a:prstGeom prst="rect">
            <a:avLst/>
          </a:prstGeom>
        </p:spPr>
      </p:pic>
      <p:sp>
        <p:nvSpPr>
          <p:cNvPr id="3" name="矩形 2"/>
          <p:cNvSpPr/>
          <p:nvPr/>
        </p:nvSpPr>
        <p:spPr bwMode="auto">
          <a:xfrm>
            <a:off x="1784648" y="6130925"/>
            <a:ext cx="864096" cy="39441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7473280" y="6130924"/>
            <a:ext cx="864096" cy="39441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36</a:t>
            </a:fld>
            <a:endParaRPr lang="en-US" altLang="zh-CN"/>
          </a:p>
        </p:txBody>
      </p:sp>
    </p:spTree>
    <p:extLst>
      <p:ext uri="{BB962C8B-B14F-4D97-AF65-F5344CB8AC3E}">
        <p14:creationId xmlns:p14="http://schemas.microsoft.com/office/powerpoint/2010/main" val="1397203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
        <p:nvSpPr>
          <p:cNvPr id="25" name="灯片编号占位符 24"/>
          <p:cNvSpPr>
            <a:spLocks noGrp="1"/>
          </p:cNvSpPr>
          <p:nvPr>
            <p:ph type="sldNum" sz="quarter" idx="12"/>
          </p:nvPr>
        </p:nvSpPr>
        <p:spPr/>
        <p:txBody>
          <a:bodyPr/>
          <a:lstStyle/>
          <a:p>
            <a:fld id="{14338B79-8FD5-46F1-8A19-651A319ADB19}" type="slidenum">
              <a:rPr lang="zh-CN" altLang="en-US" smtClean="0"/>
              <a:pPr/>
              <a:t>37</a:t>
            </a:fld>
            <a:endParaRPr lang="en-US" altLang="zh-CN"/>
          </a:p>
        </p:txBody>
      </p:sp>
    </p:spTree>
    <p:extLst>
      <p:ext uri="{BB962C8B-B14F-4D97-AF65-F5344CB8AC3E}">
        <p14:creationId xmlns:p14="http://schemas.microsoft.com/office/powerpoint/2010/main" val="4133965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solidFill>
                  <a:srgbClr val="FF0000"/>
                </a:solidFill>
              </a:rPr>
              <a:t>3.3.3  </a:t>
            </a:r>
            <a:r>
              <a:rPr lang="zh-CN" altLang="zh-CN" dirty="0">
                <a:solidFill>
                  <a:srgbClr val="FF0000"/>
                </a:solidFill>
              </a:rPr>
              <a:t>使用集线器的星形拓扑</a:t>
            </a:r>
          </a:p>
          <a:p>
            <a:r>
              <a:rPr lang="en-US" altLang="zh-CN" dirty="0"/>
              <a:t>3.3.4  </a:t>
            </a:r>
            <a:r>
              <a:rPr lang="zh-CN" altLang="zh-CN" dirty="0"/>
              <a:t>以太网的信道</a:t>
            </a:r>
            <a:r>
              <a:rPr lang="zh-CN" altLang="zh-CN" dirty="0" smtClean="0"/>
              <a:t>利用率</a:t>
            </a:r>
            <a:r>
              <a:rPr lang="en-US" altLang="zh-CN" dirty="0" smtClean="0"/>
              <a:t>(</a:t>
            </a:r>
            <a:r>
              <a:rPr lang="zh-CN" altLang="en-US" dirty="0" smtClean="0"/>
              <a:t>不讲</a:t>
            </a:r>
            <a:r>
              <a:rPr lang="en-US" altLang="zh-CN" dirty="0" smtClean="0"/>
              <a:t>)</a:t>
            </a:r>
            <a:endParaRPr lang="zh-CN" altLang="zh-CN" dirty="0"/>
          </a:p>
          <a:p>
            <a:r>
              <a:rPr lang="en-US" altLang="zh-CN" dirty="0">
                <a:solidFill>
                  <a:srgbClr val="FF0000"/>
                </a:solidFill>
              </a:rPr>
              <a:t>3.3.5  </a:t>
            </a:r>
            <a:r>
              <a:rPr lang="zh-CN" altLang="zh-CN" dirty="0">
                <a:solidFill>
                  <a:srgbClr val="FF0000"/>
                </a:solidFill>
              </a:rPr>
              <a:t>以太网</a:t>
            </a:r>
            <a:r>
              <a:rPr lang="zh-CN" altLang="zh-CN" dirty="0" smtClean="0">
                <a:solidFill>
                  <a:srgbClr val="FF0000"/>
                </a:solidFill>
              </a:rPr>
              <a:t>的</a:t>
            </a:r>
            <a:r>
              <a:rPr lang="en-US" altLang="zh-CN" dirty="0" smtClean="0">
                <a:solidFill>
                  <a:srgbClr val="FF0000"/>
                </a:solidFill>
              </a:rPr>
              <a:t> MAC </a:t>
            </a:r>
            <a:r>
              <a:rPr lang="zh-CN" altLang="zh-CN" dirty="0" smtClean="0">
                <a:solidFill>
                  <a:srgbClr val="FF0000"/>
                </a:solidFill>
              </a:rPr>
              <a:t>层</a:t>
            </a:r>
            <a:endParaRPr lang="zh-CN" altLang="zh-CN"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38</a:t>
            </a:fld>
            <a:endParaRPr lang="en-US" altLang="zh-CN"/>
          </a:p>
        </p:txBody>
      </p:sp>
    </p:spTree>
    <p:extLst>
      <p:ext uri="{BB962C8B-B14F-4D97-AF65-F5344CB8AC3E}">
        <p14:creationId xmlns:p14="http://schemas.microsoft.com/office/powerpoint/2010/main" val="1082775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r>
              <a:rPr lang="zh-CN" altLang="en-US" sz="2800" dirty="0"/>
              <a:t>：</a:t>
            </a:r>
          </a:p>
          <a:p>
            <a:pPr lvl="1"/>
            <a:r>
              <a:rPr lang="zh-CN" altLang="en-US" sz="2400" dirty="0">
                <a:ea typeface="黑体" pitchFamily="2" charset="-122"/>
              </a:rPr>
              <a:t>具有</a:t>
            </a:r>
            <a:r>
              <a:rPr lang="zh-CN" altLang="en-US" sz="2400" dirty="0">
                <a:solidFill>
                  <a:srgbClr val="FF0000"/>
                </a:solidFill>
                <a:ea typeface="黑体" pitchFamily="2" charset="-122"/>
              </a:rPr>
              <a:t>广播</a:t>
            </a:r>
            <a:r>
              <a:rPr lang="zh-CN" altLang="en-US" sz="2400" dirty="0">
                <a:ea typeface="黑体" pitchFamily="2" charset="-122"/>
              </a:rPr>
              <a:t>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39</a:t>
            </a:fld>
            <a:endParaRPr lang="en-US" altLang="zh-CN"/>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a:t>
            </a:fld>
            <a:endParaRPr lang="en-US" altLang="zh-CN"/>
          </a:p>
        </p:txBody>
      </p:sp>
    </p:spTree>
    <p:extLst>
      <p:ext uri="{BB962C8B-B14F-4D97-AF65-F5344CB8AC3E}">
        <p14:creationId xmlns:p14="http://schemas.microsoft.com/office/powerpoint/2010/main" val="3952008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dirty="0"/>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788166" cy="2847221"/>
            <a:chOff x="1350593" y="1340476"/>
            <a:chExt cx="3788166" cy="2847221"/>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8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smtClean="0">
                  <a:latin typeface="黑体" pitchFamily="2" charset="-122"/>
                  <a:ea typeface="黑体" pitchFamily="2" charset="-122"/>
                </a:rPr>
                <a:t>星形网</a:t>
              </a:r>
              <a:endParaRPr kumimoji="0" lang="en-US" altLang="zh-CN" sz="2400" b="1" dirty="0" smtClean="0">
                <a:latin typeface="黑体" pitchFamily="2" charset="-122"/>
                <a:ea typeface="黑体" pitchFamily="2" charset="-122"/>
              </a:endParaRPr>
            </a:p>
            <a:p>
              <a:endParaRPr kumimoji="0" lang="zh-CN" altLang="en-US" sz="2400" b="1" dirty="0">
                <a:latin typeface="黑体" pitchFamily="2" charset="-122"/>
                <a:ea typeface="黑体" pitchFamily="2" charset="-122"/>
              </a:endParaRPr>
            </a:p>
          </p:txBody>
        </p:sp>
        <p:sp>
          <p:nvSpPr>
            <p:cNvPr id="51" name="Rectangle 31"/>
            <p:cNvSpPr>
              <a:spLocks noChangeArrowheads="1"/>
            </p:cNvSpPr>
            <p:nvPr/>
          </p:nvSpPr>
          <p:spPr bwMode="auto">
            <a:xfrm>
              <a:off x="3923682" y="2494051"/>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smtClean="0">
                  <a:solidFill>
                    <a:srgbClr val="000099"/>
                  </a:solidFill>
                  <a:latin typeface="Times New Roman" pitchFamily="18" charset="0"/>
                  <a:ea typeface="黑体" pitchFamily="2" charset="-122"/>
                </a:rPr>
                <a:t>交换设备</a:t>
              </a:r>
              <a:endParaRPr kumimoji="1" lang="zh-CN" altLang="en-US" sz="2000" b="1" dirty="0">
                <a:solidFill>
                  <a:srgbClr val="000099"/>
                </a:solidFill>
                <a:latin typeface="Times New Roman" pitchFamily="18" charset="0"/>
                <a:ea typeface="黑体" pitchFamily="2" charset="-122"/>
              </a:endParaRP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 name="灯片编号占位符 52"/>
          <p:cNvSpPr>
            <a:spLocks noGrp="1"/>
          </p:cNvSpPr>
          <p:nvPr>
            <p:ph type="sldNum" sz="quarter" idx="12"/>
          </p:nvPr>
        </p:nvSpPr>
        <p:spPr/>
        <p:txBody>
          <a:bodyPr/>
          <a:lstStyle/>
          <a:p>
            <a:fld id="{14338B79-8FD5-46F1-8A19-651A319ADB19}" type="slidenum">
              <a:rPr lang="zh-CN" altLang="en-US" smtClean="0"/>
              <a:pPr/>
              <a:t>40</a:t>
            </a:fld>
            <a:endParaRPr lang="en-US" altLang="zh-CN"/>
          </a:p>
        </p:txBody>
      </p:sp>
    </p:spTree>
    <p:extLst>
      <p:ext uri="{BB962C8B-B14F-4D97-AF65-F5344CB8AC3E}">
        <p14:creationId xmlns:p14="http://schemas.microsoft.com/office/powerpoint/2010/main" val="2734635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smtClean="0">
                <a:latin typeface="Arial" charset="0"/>
                <a:ea typeface="黑体" pitchFamily="2" charset="-122"/>
              </a:rPr>
              <a:t>受</a:t>
            </a:r>
            <a:r>
              <a:rPr lang="zh-CN" altLang="en-US" dirty="0">
                <a:latin typeface="Arial" charset="0"/>
                <a:ea typeface="黑体" pitchFamily="2" charset="-122"/>
              </a:rPr>
              <a:t>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a:p>
            <a:pPr lvl="1"/>
            <a:r>
              <a:rPr lang="zh-CN" altLang="en-US" dirty="0" smtClean="0">
                <a:latin typeface="Arial" charset="0"/>
                <a:ea typeface="黑体" pitchFamily="2" charset="-122"/>
              </a:rPr>
              <a:t>随机接入</a:t>
            </a:r>
            <a:endParaRPr lang="zh-CN" altLang="en-US" dirty="0">
              <a:latin typeface="Arial" charset="0"/>
              <a:ea typeface="黑体"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41</a:t>
            </a:fld>
            <a:endParaRPr lang="en-US" altLang="zh-CN"/>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以太网</a:t>
            </a:r>
            <a:r>
              <a:rPr lang="en-US" altLang="zh-CN" sz="2800" dirty="0" smtClean="0">
                <a:solidFill>
                  <a:srgbClr val="FF0000"/>
                </a:solidFill>
              </a:rPr>
              <a:t>(Ethernet)</a:t>
            </a:r>
            <a:r>
              <a:rPr lang="zh-CN" altLang="en-US" sz="2800" dirty="0" smtClean="0"/>
              <a:t>指的是由</a:t>
            </a:r>
            <a:r>
              <a:rPr lang="en-US" altLang="zh-CN" sz="2800" dirty="0" smtClean="0"/>
              <a:t>Xerox</a:t>
            </a:r>
            <a:r>
              <a:rPr lang="zh-CN" altLang="en-US" sz="2800" dirty="0" smtClean="0"/>
              <a:t>公司创建并由</a:t>
            </a:r>
            <a:r>
              <a:rPr lang="en-US" altLang="zh-CN" sz="2800" dirty="0" smtClean="0"/>
              <a:t>Xerox</a:t>
            </a:r>
            <a:r>
              <a:rPr lang="zh-CN" altLang="en-US" sz="2800" dirty="0" smtClean="0"/>
              <a:t>、</a:t>
            </a:r>
            <a:r>
              <a:rPr lang="en-US" altLang="zh-CN" sz="2800" dirty="0" smtClean="0"/>
              <a:t>Intel</a:t>
            </a:r>
            <a:r>
              <a:rPr lang="zh-CN" altLang="en-US" sz="2800" dirty="0" smtClean="0"/>
              <a:t>和</a:t>
            </a:r>
            <a:r>
              <a:rPr lang="en-US" altLang="zh-CN" sz="2800" dirty="0" smtClean="0"/>
              <a:t>DEC(</a:t>
            </a:r>
            <a:r>
              <a:rPr lang="en-US" altLang="zh-CN" sz="2800" dirty="0" smtClean="0">
                <a:solidFill>
                  <a:srgbClr val="FF0000"/>
                </a:solidFill>
              </a:rPr>
              <a:t>DIX</a:t>
            </a:r>
            <a:r>
              <a:rPr lang="en-US" altLang="zh-CN" sz="2800" dirty="0" smtClean="0"/>
              <a:t>)</a:t>
            </a:r>
            <a:r>
              <a:rPr lang="zh-CN" altLang="en-US" sz="2800" dirty="0" smtClean="0"/>
              <a:t>公司联合开发的</a:t>
            </a:r>
            <a:r>
              <a:rPr lang="zh-CN" altLang="en-US" sz="2800" dirty="0" smtClean="0">
                <a:solidFill>
                  <a:srgbClr val="FF0000"/>
                </a:solidFill>
              </a:rPr>
              <a:t>基带局域网规范</a:t>
            </a:r>
            <a:r>
              <a:rPr lang="zh-CN" altLang="en-US" sz="2800" dirty="0" smtClean="0"/>
              <a:t>，是当今现有局域网采用的最通用的通信协议标准。</a:t>
            </a:r>
            <a:endParaRPr lang="en-US" altLang="zh-CN" sz="2800" dirty="0" smtClean="0"/>
          </a:p>
          <a:p>
            <a:r>
              <a:rPr lang="en-US" altLang="zh-CN" sz="2800" dirty="0" smtClean="0">
                <a:solidFill>
                  <a:srgbClr val="FF0000"/>
                </a:solidFill>
              </a:rPr>
              <a:t>1982,DIX </a:t>
            </a:r>
            <a:r>
              <a:rPr lang="en-US" altLang="zh-CN" sz="2800" dirty="0">
                <a:solidFill>
                  <a:srgbClr val="FF0000"/>
                </a:solidFill>
              </a:rPr>
              <a:t>Ethernet V2 </a:t>
            </a:r>
            <a:r>
              <a:rPr lang="zh-CN" altLang="en-US" sz="2800" dirty="0"/>
              <a:t>是世界上第一个局域网产品（以太网）的规约。</a:t>
            </a:r>
          </a:p>
          <a:p>
            <a:r>
              <a:rPr lang="en-US" altLang="zh-CN" sz="2800" dirty="0">
                <a:solidFill>
                  <a:srgbClr val="FF0000"/>
                </a:solidFill>
              </a:rPr>
              <a:t>IEEE </a:t>
            </a:r>
            <a:r>
              <a:rPr lang="en-US" altLang="zh-CN" sz="2800" dirty="0" smtClean="0">
                <a:solidFill>
                  <a:srgbClr val="FF0000"/>
                </a:solidFill>
              </a:rPr>
              <a:t>802.3 </a:t>
            </a:r>
            <a:r>
              <a:rPr lang="zh-CN" altLang="en-US" sz="2800" dirty="0" smtClean="0"/>
              <a:t>是</a:t>
            </a:r>
            <a:r>
              <a:rPr lang="zh-CN" altLang="zh-CN" sz="2800" dirty="0" smtClean="0"/>
              <a:t>第一个</a:t>
            </a:r>
            <a:r>
              <a:rPr lang="en-US" altLang="zh-CN" sz="2800" dirty="0" smtClean="0"/>
              <a:t> IEEE </a:t>
            </a:r>
            <a:r>
              <a:rPr lang="zh-CN" altLang="zh-CN" sz="2800" dirty="0" smtClean="0"/>
              <a:t>的</a:t>
            </a:r>
            <a:r>
              <a:rPr lang="zh-CN" altLang="zh-CN" sz="2800" dirty="0"/>
              <a:t>以太网</a:t>
            </a:r>
            <a:r>
              <a:rPr lang="zh-CN" altLang="zh-CN" sz="2800" dirty="0" smtClean="0"/>
              <a:t>标准</a:t>
            </a:r>
            <a:r>
              <a:rPr lang="zh-CN" altLang="en-US" sz="2800" dirty="0" smtClean="0"/>
              <a:t>。</a:t>
            </a:r>
            <a:endParaRPr lang="zh-CN" altLang="en-US" sz="2800" dirty="0"/>
          </a:p>
          <a:p>
            <a:r>
              <a:rPr lang="en-US" altLang="zh-CN" sz="2800" dirty="0"/>
              <a:t>DIX Ethernet V2 </a:t>
            </a:r>
            <a:r>
              <a:rPr lang="zh-CN" altLang="en-US" sz="2800" dirty="0"/>
              <a:t>标准与 </a:t>
            </a:r>
            <a:r>
              <a:rPr lang="en-US" altLang="zh-CN" sz="2800" dirty="0"/>
              <a:t>IEEE </a:t>
            </a:r>
            <a:r>
              <a:rPr lang="zh-CN" altLang="en-US" sz="2800" dirty="0"/>
              <a:t>的 </a:t>
            </a:r>
            <a:r>
              <a:rPr lang="en-US" altLang="zh-CN" sz="2800" dirty="0"/>
              <a:t>802.3 </a:t>
            </a:r>
            <a:r>
              <a:rPr lang="zh-CN" altLang="en-US" sz="2800" dirty="0"/>
              <a:t>标准只有很小的差别，因此可以将 </a:t>
            </a:r>
            <a:r>
              <a:rPr lang="en-US" altLang="zh-CN" sz="2800" dirty="0"/>
              <a:t>802.3 </a:t>
            </a:r>
            <a:r>
              <a:rPr lang="zh-CN" altLang="en-US" sz="2800" dirty="0"/>
              <a:t>局域网简称为“以太网”</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42</a:t>
            </a:fld>
            <a:endParaRPr lang="en-US" altLang="zh-CN"/>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9" name="Freeform 25"/>
          <p:cNvSpPr>
            <a:spLocks/>
          </p:cNvSpPr>
          <p:nvPr/>
        </p:nvSpPr>
        <p:spPr bwMode="auto">
          <a:xfrm>
            <a:off x="7173253" y="2022467"/>
            <a:ext cx="1475581" cy="2325688"/>
          </a:xfrm>
          <a:custGeom>
            <a:avLst/>
            <a:gdLst/>
            <a:ahLst/>
            <a:cxnLst>
              <a:cxn ang="0">
                <a:pos x="0" y="0"/>
              </a:cxn>
              <a:cxn ang="0">
                <a:pos x="0" y="1230"/>
              </a:cxn>
              <a:cxn ang="0">
                <a:pos x="912" y="1230"/>
              </a:cxn>
              <a:cxn ang="0">
                <a:pos x="912" y="0"/>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p:spPr>
        <p:txBody>
          <a:bodyPr/>
          <a:lstStyle/>
          <a:p>
            <a:endParaRPr lang="zh-CN" altLang="en-US"/>
          </a:p>
        </p:txBody>
      </p:sp>
      <p:sp>
        <p:nvSpPr>
          <p:cNvPr id="400402" name="Freeform 18"/>
          <p:cNvSpPr>
            <a:spLocks/>
          </p:cNvSpPr>
          <p:nvPr/>
        </p:nvSpPr>
        <p:spPr bwMode="auto">
          <a:xfrm>
            <a:off x="2390512" y="2022467"/>
            <a:ext cx="1475581" cy="2325688"/>
          </a:xfrm>
          <a:custGeom>
            <a:avLst/>
            <a:gdLst/>
            <a:ahLst/>
            <a:cxnLst>
              <a:cxn ang="0">
                <a:pos x="0" y="0"/>
              </a:cxn>
              <a:cxn ang="0">
                <a:pos x="0" y="1230"/>
              </a:cxn>
              <a:cxn ang="0">
                <a:pos x="912" y="1230"/>
              </a:cxn>
              <a:cxn ang="0">
                <a:pos x="912" y="0"/>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p:spPr>
        <p:txBody>
          <a:bodyPr/>
          <a:lstStyle/>
          <a:p>
            <a:endParaRPr lang="zh-CN" altLang="en-US"/>
          </a:p>
        </p:txBody>
      </p:sp>
      <p:sp>
        <p:nvSpPr>
          <p:cNvPr id="400431" name="Rectangle 47"/>
          <p:cNvSpPr>
            <a:spLocks noChangeArrowheads="1"/>
          </p:cNvSpPr>
          <p:nvPr/>
        </p:nvSpPr>
        <p:spPr bwMode="auto">
          <a:xfrm>
            <a:off x="7178412" y="2700333"/>
            <a:ext cx="1456664" cy="1100137"/>
          </a:xfrm>
          <a:prstGeom prst="rect">
            <a:avLst/>
          </a:prstGeom>
          <a:solidFill>
            <a:srgbClr val="CCECFF"/>
          </a:solidFill>
          <a:ln w="9525">
            <a:noFill/>
            <a:miter lim="800000"/>
            <a:headEnd/>
            <a:tailEnd/>
          </a:ln>
          <a:effectLst/>
        </p:spPr>
        <p:txBody>
          <a:bodyPr wrap="none" anchor="ctr"/>
          <a:lstStyle/>
          <a:p>
            <a:endParaRPr lang="zh-CN" altLang="en-US"/>
          </a:p>
        </p:txBody>
      </p:sp>
      <p:sp>
        <p:nvSpPr>
          <p:cNvPr id="400430" name="Rectangle 46"/>
          <p:cNvSpPr>
            <a:spLocks noChangeArrowheads="1"/>
          </p:cNvSpPr>
          <p:nvPr/>
        </p:nvSpPr>
        <p:spPr bwMode="auto">
          <a:xfrm>
            <a:off x="2399111" y="2700333"/>
            <a:ext cx="1456663" cy="1100137"/>
          </a:xfrm>
          <a:prstGeom prst="rect">
            <a:avLst/>
          </a:prstGeom>
          <a:solidFill>
            <a:srgbClr val="CCECFF"/>
          </a:solidFill>
          <a:ln w="9525">
            <a:noFill/>
            <a:miter lim="800000"/>
            <a:headEnd/>
            <a:tailEnd/>
          </a:ln>
          <a:effectLst/>
        </p:spPr>
        <p:txBody>
          <a:bodyPr wrap="none" anchor="ctr"/>
          <a:lstStyle/>
          <a:p>
            <a:endParaRPr lang="zh-CN" altLang="en-US"/>
          </a:p>
        </p:txBody>
      </p:sp>
      <p:grpSp>
        <p:nvGrpSpPr>
          <p:cNvPr id="2" name="Group 2"/>
          <p:cNvGrpSpPr>
            <a:grpSpLocks/>
          </p:cNvGrpSpPr>
          <p:nvPr/>
        </p:nvGrpSpPr>
        <p:grpSpPr bwMode="auto">
          <a:xfrm>
            <a:off x="4485218" y="2700330"/>
            <a:ext cx="2027635" cy="1657350"/>
            <a:chOff x="109" y="1226"/>
            <a:chExt cx="2516" cy="1675"/>
          </a:xfrm>
        </p:grpSpPr>
        <p:grpSp>
          <p:nvGrpSpPr>
            <p:cNvPr id="3" name="Group 3"/>
            <p:cNvGrpSpPr>
              <a:grpSpLocks/>
            </p:cNvGrpSpPr>
            <p:nvPr/>
          </p:nvGrpSpPr>
          <p:grpSpPr bwMode="auto">
            <a:xfrm>
              <a:off x="109" y="1226"/>
              <a:ext cx="2516" cy="1675"/>
              <a:chOff x="109" y="1226"/>
              <a:chExt cx="2516" cy="1675"/>
            </a:xfrm>
          </p:grpSpPr>
          <p:grpSp>
            <p:nvGrpSpPr>
              <p:cNvPr id="4" name="Group 4"/>
              <p:cNvGrpSpPr>
                <a:grpSpLocks/>
              </p:cNvGrpSpPr>
              <p:nvPr/>
            </p:nvGrpSpPr>
            <p:grpSpPr bwMode="auto">
              <a:xfrm>
                <a:off x="109" y="1226"/>
                <a:ext cx="2516" cy="1675"/>
                <a:chOff x="109" y="1226"/>
                <a:chExt cx="2516" cy="1675"/>
              </a:xfrm>
            </p:grpSpPr>
            <p:sp>
              <p:nvSpPr>
                <p:cNvPr id="400389" name="Oval 5"/>
                <p:cNvSpPr>
                  <a:spLocks noChangeArrowheads="1"/>
                </p:cNvSpPr>
                <p:nvPr/>
              </p:nvSpPr>
              <p:spPr bwMode="auto">
                <a:xfrm>
                  <a:off x="1749" y="1896"/>
                  <a:ext cx="876" cy="829"/>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400390" name="Oval 6"/>
                <p:cNvSpPr>
                  <a:spLocks noChangeArrowheads="1"/>
                </p:cNvSpPr>
                <p:nvPr/>
              </p:nvSpPr>
              <p:spPr bwMode="auto">
                <a:xfrm>
                  <a:off x="109" y="1632"/>
                  <a:ext cx="859" cy="831"/>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400391" name="Oval 7"/>
                <p:cNvSpPr>
                  <a:spLocks noChangeArrowheads="1"/>
                </p:cNvSpPr>
                <p:nvPr/>
              </p:nvSpPr>
              <p:spPr bwMode="auto">
                <a:xfrm>
                  <a:off x="1612" y="1341"/>
                  <a:ext cx="874" cy="802"/>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400392" name="Oval 8"/>
                <p:cNvSpPr>
                  <a:spLocks noChangeArrowheads="1"/>
                </p:cNvSpPr>
                <p:nvPr/>
              </p:nvSpPr>
              <p:spPr bwMode="auto">
                <a:xfrm>
                  <a:off x="1152" y="2055"/>
                  <a:ext cx="875" cy="846"/>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400393" name="Oval 9"/>
                <p:cNvSpPr>
                  <a:spLocks noChangeArrowheads="1"/>
                </p:cNvSpPr>
                <p:nvPr/>
              </p:nvSpPr>
              <p:spPr bwMode="auto">
                <a:xfrm>
                  <a:off x="400" y="1982"/>
                  <a:ext cx="874" cy="802"/>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400394" name="Oval 10"/>
                <p:cNvSpPr>
                  <a:spLocks noChangeArrowheads="1"/>
                </p:cNvSpPr>
                <p:nvPr/>
              </p:nvSpPr>
              <p:spPr bwMode="auto">
                <a:xfrm>
                  <a:off x="1075" y="1226"/>
                  <a:ext cx="859" cy="829"/>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400395" name="Oval 11"/>
                <p:cNvSpPr>
                  <a:spLocks noChangeArrowheads="1"/>
                </p:cNvSpPr>
                <p:nvPr/>
              </p:nvSpPr>
              <p:spPr bwMode="auto">
                <a:xfrm>
                  <a:off x="523" y="1226"/>
                  <a:ext cx="859" cy="799"/>
                </a:xfrm>
                <a:prstGeom prst="ellipse">
                  <a:avLst/>
                </a:prstGeom>
                <a:solidFill>
                  <a:srgbClr val="FFFFCC"/>
                </a:solidFill>
                <a:ln w="9525">
                  <a:solidFill>
                    <a:srgbClr val="000000"/>
                  </a:solidFill>
                  <a:prstDash val="dash"/>
                  <a:round/>
                  <a:headEnd/>
                  <a:tailEnd/>
                </a:ln>
              </p:spPr>
              <p:txBody>
                <a:bodyPr/>
                <a:lstStyle/>
                <a:p>
                  <a:endParaRPr lang="zh-CN" altLang="en-US"/>
                </a:p>
              </p:txBody>
            </p:sp>
          </p:grpSp>
          <p:sp>
            <p:nvSpPr>
              <p:cNvPr id="400396" name="Oval 12"/>
              <p:cNvSpPr>
                <a:spLocks noChangeArrowheads="1"/>
              </p:cNvSpPr>
              <p:nvPr/>
            </p:nvSpPr>
            <p:spPr bwMode="auto">
              <a:xfrm>
                <a:off x="339" y="1414"/>
                <a:ext cx="2085" cy="1152"/>
              </a:xfrm>
              <a:prstGeom prst="ellipse">
                <a:avLst/>
              </a:prstGeom>
              <a:solidFill>
                <a:srgbClr val="FFFFCC"/>
              </a:solidFill>
              <a:ln w="9525">
                <a:noFill/>
                <a:prstDash val="dash"/>
                <a:round/>
                <a:headEnd/>
                <a:tailEnd/>
              </a:ln>
            </p:spPr>
            <p:txBody>
              <a:bodyPr/>
              <a:lstStyle/>
              <a:p>
                <a:endParaRPr lang="zh-CN" altLang="en-US"/>
              </a:p>
            </p:txBody>
          </p:sp>
        </p:grpSp>
        <p:sp>
          <p:nvSpPr>
            <p:cNvPr id="400397" name="Freeform 13"/>
            <p:cNvSpPr>
              <a:spLocks/>
            </p:cNvSpPr>
            <p:nvPr/>
          </p:nvSpPr>
          <p:spPr bwMode="auto">
            <a:xfrm>
              <a:off x="348" y="2192"/>
              <a:ext cx="126" cy="224"/>
            </a:xfrm>
            <a:custGeom>
              <a:avLst/>
              <a:gdLst/>
              <a:ahLst/>
              <a:cxnLst>
                <a:cxn ang="0">
                  <a:pos x="68" y="0"/>
                </a:cxn>
                <a:cxn ang="0">
                  <a:pos x="92" y="24"/>
                </a:cxn>
                <a:cxn ang="0">
                  <a:pos x="116" y="40"/>
                </a:cxn>
                <a:cxn ang="0">
                  <a:pos x="76" y="216"/>
                </a:cxn>
                <a:cxn ang="0">
                  <a:pos x="52" y="224"/>
                </a:cxn>
                <a:cxn ang="0">
                  <a:pos x="36" y="128"/>
                </a:cxn>
                <a:cxn ang="0">
                  <a:pos x="68" y="0"/>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w="9525">
              <a:noFill/>
              <a:round/>
              <a:headEnd/>
              <a:tailEnd/>
            </a:ln>
            <a:effectLst/>
          </p:spPr>
          <p:txBody>
            <a:bodyPr wrap="none" anchor="ctr"/>
            <a:lstStyle/>
            <a:p>
              <a:endParaRPr lang="zh-CN" altLang="en-US"/>
            </a:p>
          </p:txBody>
        </p:sp>
      </p:grpSp>
      <p:sp>
        <p:nvSpPr>
          <p:cNvPr id="400399" name="Line 15"/>
          <p:cNvSpPr>
            <a:spLocks noChangeShapeType="1"/>
          </p:cNvSpPr>
          <p:nvPr/>
        </p:nvSpPr>
        <p:spPr bwMode="auto">
          <a:xfrm flipV="1">
            <a:off x="3871253" y="4038595"/>
            <a:ext cx="957923" cy="11113"/>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400400" name="Line 16"/>
          <p:cNvSpPr>
            <a:spLocks noChangeShapeType="1"/>
          </p:cNvSpPr>
          <p:nvPr/>
        </p:nvSpPr>
        <p:spPr bwMode="auto">
          <a:xfrm flipH="1">
            <a:off x="6433743" y="4038592"/>
            <a:ext cx="744669" cy="317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400401" name="Rectangle 17"/>
          <p:cNvSpPr>
            <a:spLocks noChangeArrowheads="1"/>
          </p:cNvSpPr>
          <p:nvPr/>
        </p:nvSpPr>
        <p:spPr bwMode="auto">
          <a:xfrm>
            <a:off x="5013195" y="3319455"/>
            <a:ext cx="100348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局 域 网</a:t>
            </a:r>
          </a:p>
        </p:txBody>
      </p:sp>
      <p:sp>
        <p:nvSpPr>
          <p:cNvPr id="400403" name="Line 19"/>
          <p:cNvSpPr>
            <a:spLocks noChangeShapeType="1"/>
          </p:cNvSpPr>
          <p:nvPr/>
        </p:nvSpPr>
        <p:spPr bwMode="auto">
          <a:xfrm>
            <a:off x="2397389" y="3802055"/>
            <a:ext cx="1460104" cy="0"/>
          </a:xfrm>
          <a:prstGeom prst="line">
            <a:avLst/>
          </a:prstGeom>
          <a:noFill/>
          <a:ln w="12700">
            <a:solidFill>
              <a:schemeClr val="folHlink"/>
            </a:solidFill>
            <a:round/>
            <a:headEnd/>
            <a:tailEnd/>
          </a:ln>
          <a:effectLst/>
        </p:spPr>
        <p:txBody>
          <a:bodyPr wrap="none" anchor="ctr"/>
          <a:lstStyle/>
          <a:p>
            <a:endParaRPr lang="zh-CN" altLang="en-US"/>
          </a:p>
        </p:txBody>
      </p:sp>
      <p:sp>
        <p:nvSpPr>
          <p:cNvPr id="400404" name="Line 20"/>
          <p:cNvSpPr>
            <a:spLocks noChangeShapeType="1"/>
          </p:cNvSpPr>
          <p:nvPr/>
        </p:nvSpPr>
        <p:spPr bwMode="auto">
          <a:xfrm>
            <a:off x="2397389" y="3257542"/>
            <a:ext cx="1460104" cy="0"/>
          </a:xfrm>
          <a:prstGeom prst="line">
            <a:avLst/>
          </a:prstGeom>
          <a:noFill/>
          <a:ln w="12700">
            <a:solidFill>
              <a:schemeClr val="folHlink"/>
            </a:solidFill>
            <a:round/>
            <a:headEnd/>
            <a:tailEnd/>
          </a:ln>
          <a:effectLst/>
        </p:spPr>
        <p:txBody>
          <a:bodyPr wrap="none" anchor="ctr"/>
          <a:lstStyle/>
          <a:p>
            <a:endParaRPr lang="zh-CN" altLang="en-US"/>
          </a:p>
        </p:txBody>
      </p:sp>
      <p:sp>
        <p:nvSpPr>
          <p:cNvPr id="400405" name="Line 21"/>
          <p:cNvSpPr>
            <a:spLocks noChangeShapeType="1"/>
          </p:cNvSpPr>
          <p:nvPr/>
        </p:nvSpPr>
        <p:spPr bwMode="auto">
          <a:xfrm>
            <a:off x="2397389" y="2708267"/>
            <a:ext cx="1460104" cy="0"/>
          </a:xfrm>
          <a:prstGeom prst="line">
            <a:avLst/>
          </a:prstGeom>
          <a:noFill/>
          <a:ln w="12700">
            <a:solidFill>
              <a:schemeClr val="folHlink"/>
            </a:solidFill>
            <a:round/>
            <a:headEnd/>
            <a:tailEnd/>
          </a:ln>
          <a:effectLst/>
        </p:spPr>
        <p:txBody>
          <a:bodyPr wrap="none" anchor="ctr"/>
          <a:lstStyle/>
          <a:p>
            <a:endParaRPr lang="zh-CN" altLang="en-US"/>
          </a:p>
        </p:txBody>
      </p:sp>
      <p:sp>
        <p:nvSpPr>
          <p:cNvPr id="400406" name="Rectangle 22"/>
          <p:cNvSpPr>
            <a:spLocks noChangeArrowheads="1"/>
          </p:cNvSpPr>
          <p:nvPr/>
        </p:nvSpPr>
        <p:spPr bwMode="auto">
          <a:xfrm>
            <a:off x="2708674" y="2120894"/>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网络层</a:t>
            </a:r>
          </a:p>
        </p:txBody>
      </p:sp>
      <p:sp>
        <p:nvSpPr>
          <p:cNvPr id="400407" name="Rectangle 23"/>
          <p:cNvSpPr>
            <a:spLocks noChangeArrowheads="1"/>
          </p:cNvSpPr>
          <p:nvPr/>
        </p:nvSpPr>
        <p:spPr bwMode="auto">
          <a:xfrm>
            <a:off x="2677718" y="3876669"/>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物理层</a:t>
            </a:r>
          </a:p>
        </p:txBody>
      </p:sp>
      <p:sp>
        <p:nvSpPr>
          <p:cNvPr id="400408" name="Rectangle 24"/>
          <p:cNvSpPr>
            <a:spLocks noChangeArrowheads="1"/>
          </p:cNvSpPr>
          <p:nvPr/>
        </p:nvSpPr>
        <p:spPr bwMode="auto">
          <a:xfrm>
            <a:off x="2698324" y="1603352"/>
            <a:ext cx="836769"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站点 </a:t>
            </a:r>
            <a:r>
              <a:rPr kumimoji="1" lang="en-US" altLang="zh-CN">
                <a:solidFill>
                  <a:srgbClr val="333399"/>
                </a:solidFill>
                <a:latin typeface="Arial" charset="0"/>
                <a:ea typeface="黑体" pitchFamily="2" charset="-122"/>
              </a:rPr>
              <a:t>1</a:t>
            </a:r>
          </a:p>
        </p:txBody>
      </p:sp>
      <p:sp>
        <p:nvSpPr>
          <p:cNvPr id="400410" name="Line 26"/>
          <p:cNvSpPr>
            <a:spLocks noChangeShapeType="1"/>
          </p:cNvSpPr>
          <p:nvPr/>
        </p:nvSpPr>
        <p:spPr bwMode="auto">
          <a:xfrm>
            <a:off x="7178412" y="3802055"/>
            <a:ext cx="1461823" cy="0"/>
          </a:xfrm>
          <a:prstGeom prst="line">
            <a:avLst/>
          </a:prstGeom>
          <a:noFill/>
          <a:ln w="12700">
            <a:solidFill>
              <a:schemeClr val="folHlink"/>
            </a:solidFill>
            <a:round/>
            <a:headEnd/>
            <a:tailEnd/>
          </a:ln>
          <a:effectLst/>
        </p:spPr>
        <p:txBody>
          <a:bodyPr wrap="none" anchor="ctr"/>
          <a:lstStyle/>
          <a:p>
            <a:endParaRPr lang="zh-CN" altLang="en-US"/>
          </a:p>
        </p:txBody>
      </p:sp>
      <p:sp>
        <p:nvSpPr>
          <p:cNvPr id="400411" name="Line 27"/>
          <p:cNvSpPr>
            <a:spLocks noChangeShapeType="1"/>
          </p:cNvSpPr>
          <p:nvPr/>
        </p:nvSpPr>
        <p:spPr bwMode="auto">
          <a:xfrm>
            <a:off x="7178412" y="3257542"/>
            <a:ext cx="1461823" cy="0"/>
          </a:xfrm>
          <a:prstGeom prst="line">
            <a:avLst/>
          </a:prstGeom>
          <a:noFill/>
          <a:ln w="12700">
            <a:solidFill>
              <a:schemeClr val="folHlink"/>
            </a:solidFill>
            <a:round/>
            <a:headEnd/>
            <a:tailEnd/>
          </a:ln>
          <a:effectLst/>
        </p:spPr>
        <p:txBody>
          <a:bodyPr wrap="none" anchor="ctr"/>
          <a:lstStyle/>
          <a:p>
            <a:endParaRPr lang="zh-CN" altLang="en-US"/>
          </a:p>
        </p:txBody>
      </p:sp>
      <p:sp>
        <p:nvSpPr>
          <p:cNvPr id="400412" name="Line 28"/>
          <p:cNvSpPr>
            <a:spLocks noChangeShapeType="1"/>
          </p:cNvSpPr>
          <p:nvPr/>
        </p:nvSpPr>
        <p:spPr bwMode="auto">
          <a:xfrm>
            <a:off x="7178412" y="2708267"/>
            <a:ext cx="1461823" cy="0"/>
          </a:xfrm>
          <a:prstGeom prst="line">
            <a:avLst/>
          </a:prstGeom>
          <a:noFill/>
          <a:ln w="12700">
            <a:solidFill>
              <a:schemeClr val="folHlink"/>
            </a:solidFill>
            <a:round/>
            <a:headEnd/>
            <a:tailEnd/>
          </a:ln>
          <a:effectLst/>
        </p:spPr>
        <p:txBody>
          <a:bodyPr wrap="none" anchor="ctr"/>
          <a:lstStyle/>
          <a:p>
            <a:endParaRPr lang="zh-CN" altLang="en-US"/>
          </a:p>
        </p:txBody>
      </p:sp>
      <p:sp>
        <p:nvSpPr>
          <p:cNvPr id="400413" name="Rectangle 29"/>
          <p:cNvSpPr>
            <a:spLocks noChangeArrowheads="1"/>
          </p:cNvSpPr>
          <p:nvPr/>
        </p:nvSpPr>
        <p:spPr bwMode="auto">
          <a:xfrm>
            <a:off x="7444980" y="2138357"/>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网络层</a:t>
            </a:r>
          </a:p>
        </p:txBody>
      </p:sp>
      <p:sp>
        <p:nvSpPr>
          <p:cNvPr id="400414" name="Rectangle 30"/>
          <p:cNvSpPr>
            <a:spLocks noChangeArrowheads="1"/>
          </p:cNvSpPr>
          <p:nvPr/>
        </p:nvSpPr>
        <p:spPr bwMode="auto">
          <a:xfrm>
            <a:off x="7458739" y="3876669"/>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物理层</a:t>
            </a:r>
          </a:p>
        </p:txBody>
      </p:sp>
      <p:grpSp>
        <p:nvGrpSpPr>
          <p:cNvPr id="5" name="Group 31"/>
          <p:cNvGrpSpPr>
            <a:grpSpLocks/>
          </p:cNvGrpSpPr>
          <p:nvPr/>
        </p:nvGrpSpPr>
        <p:grpSpPr bwMode="auto">
          <a:xfrm>
            <a:off x="428230" y="2778113"/>
            <a:ext cx="7752821" cy="412750"/>
            <a:chOff x="249" y="2118"/>
            <a:chExt cx="4508" cy="260"/>
          </a:xfrm>
        </p:grpSpPr>
        <p:sp>
          <p:nvSpPr>
            <p:cNvPr id="400416" name="Rectangle 32"/>
            <p:cNvSpPr>
              <a:spLocks noChangeArrowheads="1"/>
            </p:cNvSpPr>
            <p:nvPr/>
          </p:nvSpPr>
          <p:spPr bwMode="auto">
            <a:xfrm>
              <a:off x="249" y="2147"/>
              <a:ext cx="912"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dirty="0">
                  <a:solidFill>
                    <a:srgbClr val="333399"/>
                  </a:solidFill>
                  <a:latin typeface="Arial" charset="0"/>
                  <a:ea typeface="黑体" pitchFamily="2" charset="-122"/>
                </a:rPr>
                <a:t>逻辑链路控制</a:t>
              </a:r>
            </a:p>
          </p:txBody>
        </p:sp>
        <p:sp>
          <p:nvSpPr>
            <p:cNvPr id="400418" name="Rectangle 34"/>
            <p:cNvSpPr>
              <a:spLocks noChangeArrowheads="1"/>
            </p:cNvSpPr>
            <p:nvPr/>
          </p:nvSpPr>
          <p:spPr bwMode="auto">
            <a:xfrm>
              <a:off x="1623" y="2118"/>
              <a:ext cx="352"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LLC</a:t>
              </a:r>
            </a:p>
          </p:txBody>
        </p:sp>
        <p:sp>
          <p:nvSpPr>
            <p:cNvPr id="400419" name="Rectangle 35"/>
            <p:cNvSpPr>
              <a:spLocks noChangeArrowheads="1"/>
            </p:cNvSpPr>
            <p:nvPr/>
          </p:nvSpPr>
          <p:spPr bwMode="auto">
            <a:xfrm>
              <a:off x="4405" y="2118"/>
              <a:ext cx="352"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LLC</a:t>
              </a:r>
            </a:p>
          </p:txBody>
        </p:sp>
      </p:grpSp>
      <p:grpSp>
        <p:nvGrpSpPr>
          <p:cNvPr id="6" name="Group 36"/>
          <p:cNvGrpSpPr>
            <a:grpSpLocks/>
          </p:cNvGrpSpPr>
          <p:nvPr/>
        </p:nvGrpSpPr>
        <p:grpSpPr bwMode="auto">
          <a:xfrm>
            <a:off x="428229" y="3333742"/>
            <a:ext cx="7813015" cy="388938"/>
            <a:chOff x="249" y="2468"/>
            <a:chExt cx="4543" cy="245"/>
          </a:xfrm>
        </p:grpSpPr>
        <p:sp>
          <p:nvSpPr>
            <p:cNvPr id="400421" name="Rectangle 37"/>
            <p:cNvSpPr>
              <a:spLocks noChangeArrowheads="1"/>
            </p:cNvSpPr>
            <p:nvPr/>
          </p:nvSpPr>
          <p:spPr bwMode="auto">
            <a:xfrm>
              <a:off x="249" y="2482"/>
              <a:ext cx="912"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dirty="0">
                  <a:solidFill>
                    <a:srgbClr val="333399"/>
                  </a:solidFill>
                  <a:latin typeface="Arial" charset="0"/>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400424" name="Rectangle 40"/>
            <p:cNvSpPr>
              <a:spLocks noChangeArrowheads="1"/>
            </p:cNvSpPr>
            <p:nvPr/>
          </p:nvSpPr>
          <p:spPr bwMode="auto">
            <a:xfrm>
              <a:off x="1607" y="2468"/>
              <a:ext cx="405"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MAC</a:t>
              </a:r>
            </a:p>
          </p:txBody>
        </p:sp>
        <p:sp>
          <p:nvSpPr>
            <p:cNvPr id="400425" name="Rectangle 41"/>
            <p:cNvSpPr>
              <a:spLocks noChangeArrowheads="1"/>
            </p:cNvSpPr>
            <p:nvPr/>
          </p:nvSpPr>
          <p:spPr bwMode="auto">
            <a:xfrm>
              <a:off x="4387" y="2468"/>
              <a:ext cx="405"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MAC</a:t>
              </a:r>
            </a:p>
          </p:txBody>
        </p:sp>
      </p:grpSp>
      <p:sp>
        <p:nvSpPr>
          <p:cNvPr id="400426" name="AutoShape 42"/>
          <p:cNvSpPr>
            <a:spLocks/>
          </p:cNvSpPr>
          <p:nvPr/>
        </p:nvSpPr>
        <p:spPr bwMode="auto">
          <a:xfrm>
            <a:off x="8650554" y="2717795"/>
            <a:ext cx="128985" cy="1052513"/>
          </a:xfrm>
          <a:prstGeom prst="rightBrace">
            <a:avLst>
              <a:gd name="adj1" fmla="val 73666"/>
              <a:gd name="adj2" fmla="val 50000"/>
            </a:avLst>
          </a:prstGeom>
          <a:noFill/>
          <a:ln w="12700">
            <a:solidFill>
              <a:schemeClr val="tx1"/>
            </a:solidFill>
            <a:round/>
            <a:headEnd/>
            <a:tailEnd/>
          </a:ln>
          <a:effectLst/>
        </p:spPr>
        <p:txBody>
          <a:bodyPr wrap="none" anchor="ctr"/>
          <a:lstStyle/>
          <a:p>
            <a:endParaRPr lang="zh-CN" altLang="en-US"/>
          </a:p>
        </p:txBody>
      </p:sp>
      <p:sp>
        <p:nvSpPr>
          <p:cNvPr id="400427" name="Rectangle 43"/>
          <p:cNvSpPr>
            <a:spLocks noChangeArrowheads="1"/>
          </p:cNvSpPr>
          <p:nvPr/>
        </p:nvSpPr>
        <p:spPr bwMode="auto">
          <a:xfrm>
            <a:off x="8690109" y="2938455"/>
            <a:ext cx="875241"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kumimoji="1" lang="zh-CN" altLang="en-US">
                <a:solidFill>
                  <a:srgbClr val="333399"/>
                </a:solidFill>
                <a:latin typeface="Arial" charset="0"/>
                <a:ea typeface="黑体" pitchFamily="2" charset="-122"/>
              </a:rPr>
              <a:t>数据</a:t>
            </a:r>
          </a:p>
          <a:p>
            <a:pPr algn="ctr" defTabSz="762000" eaLnBrk="0" hangingPunct="0"/>
            <a:r>
              <a:rPr kumimoji="1" lang="zh-CN" altLang="en-US">
                <a:solidFill>
                  <a:srgbClr val="333399"/>
                </a:solidFill>
                <a:latin typeface="Arial" charset="0"/>
                <a:ea typeface="黑体" pitchFamily="2" charset="-122"/>
              </a:rPr>
              <a:t>链路层</a:t>
            </a:r>
          </a:p>
        </p:txBody>
      </p:sp>
      <p:sp>
        <p:nvSpPr>
          <p:cNvPr id="400428" name="Rectangle 44"/>
          <p:cNvSpPr>
            <a:spLocks noChangeArrowheads="1"/>
          </p:cNvSpPr>
          <p:nvPr/>
        </p:nvSpPr>
        <p:spPr bwMode="auto">
          <a:xfrm>
            <a:off x="7445014" y="1566839"/>
            <a:ext cx="836769"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站点 </a:t>
            </a:r>
            <a:r>
              <a:rPr kumimoji="1" lang="en-US" altLang="zh-CN">
                <a:solidFill>
                  <a:srgbClr val="333399"/>
                </a:solidFill>
                <a:latin typeface="Arial" charset="0"/>
                <a:ea typeface="黑体" pitchFamily="2" charset="-122"/>
              </a:rPr>
              <a:t>2</a:t>
            </a:r>
          </a:p>
        </p:txBody>
      </p:sp>
      <p:sp>
        <p:nvSpPr>
          <p:cNvPr id="50" name="标题 49"/>
          <p:cNvSpPr>
            <a:spLocks noGrp="1"/>
          </p:cNvSpPr>
          <p:nvPr>
            <p:ph type="title"/>
          </p:nvPr>
        </p:nvSpPr>
        <p:spPr>
          <a:xfrm>
            <a:off x="245867" y="0"/>
            <a:ext cx="9364297" cy="1214446"/>
          </a:xfrm>
        </p:spPr>
        <p:txBody>
          <a:bodyPr/>
          <a:lstStyle/>
          <a:p>
            <a:r>
              <a:rPr lang="zh-CN" altLang="en-US" sz="3600" dirty="0" smtClean="0"/>
              <a:t>早期，由于有多种局域网拓扑，因此局域网的数据链路层拆成两个子层</a:t>
            </a:r>
            <a:endParaRPr lang="zh-CN" altLang="en-US" sz="3600" dirty="0"/>
          </a:p>
        </p:txBody>
      </p:sp>
      <p:sp>
        <p:nvSpPr>
          <p:cNvPr id="51" name="圆角矩形标注 50"/>
          <p:cNvSpPr/>
          <p:nvPr/>
        </p:nvSpPr>
        <p:spPr>
          <a:xfrm>
            <a:off x="206310" y="1530324"/>
            <a:ext cx="1977788" cy="730260"/>
          </a:xfrm>
          <a:prstGeom prst="wedgeRoundRectCallout">
            <a:avLst>
              <a:gd name="adj1" fmla="val -10498"/>
              <a:gd name="adj2" fmla="val 12610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与接入无关</a:t>
            </a:r>
            <a:endParaRPr lang="zh-CN" altLang="en-US" sz="2400" dirty="0"/>
          </a:p>
        </p:txBody>
      </p:sp>
      <p:sp>
        <p:nvSpPr>
          <p:cNvPr id="52" name="圆角矩形标注 51"/>
          <p:cNvSpPr/>
          <p:nvPr/>
        </p:nvSpPr>
        <p:spPr>
          <a:xfrm>
            <a:off x="206310" y="4451364"/>
            <a:ext cx="3322683" cy="730260"/>
          </a:xfrm>
          <a:prstGeom prst="wedgeRoundRectCallout">
            <a:avLst>
              <a:gd name="adj1" fmla="val -16972"/>
              <a:gd name="adj2" fmla="val -16606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与接入到传输媒体有关的内容</a:t>
            </a:r>
            <a:endParaRPr lang="zh-CN" altLang="en-US" sz="2400" dirty="0"/>
          </a:p>
        </p:txBody>
      </p:sp>
      <p:sp>
        <p:nvSpPr>
          <p:cNvPr id="48" name="Rectangle 3"/>
          <p:cNvSpPr>
            <a:spLocks noGrp="1" noChangeArrowheads="1"/>
          </p:cNvSpPr>
          <p:nvPr>
            <p:ph idx="1"/>
          </p:nvPr>
        </p:nvSpPr>
        <p:spPr>
          <a:xfrm>
            <a:off x="0" y="-4786"/>
            <a:ext cx="9906000" cy="1566872"/>
          </a:xfrm>
          <a:solidFill>
            <a:schemeClr val="accent2"/>
          </a:solidFill>
        </p:spPr>
        <p:txBody>
          <a:bodyPr/>
          <a:lstStyle/>
          <a:p>
            <a:r>
              <a:rPr lang="zh-CN" altLang="en-US" dirty="0" smtClean="0"/>
              <a:t>实际经常</a:t>
            </a:r>
            <a:r>
              <a:rPr lang="zh-CN" altLang="en-US" dirty="0"/>
              <a:t>使用的局域网是 </a:t>
            </a:r>
            <a:r>
              <a:rPr lang="en-US" altLang="zh-CN" dirty="0"/>
              <a:t>DIX Ethernet V2 </a:t>
            </a:r>
            <a:r>
              <a:rPr lang="zh-CN" altLang="en-US" dirty="0"/>
              <a:t>而不是 </a:t>
            </a:r>
            <a:r>
              <a:rPr lang="en-US" altLang="zh-CN" dirty="0"/>
              <a:t>802.3 </a:t>
            </a:r>
            <a:r>
              <a:rPr lang="zh-CN" altLang="en-US" dirty="0"/>
              <a:t>标准中的几种局域网，</a:t>
            </a:r>
            <a:r>
              <a:rPr lang="zh-CN" altLang="en-US" dirty="0" smtClean="0"/>
              <a:t>因此</a:t>
            </a:r>
            <a:r>
              <a:rPr lang="en-US" altLang="zh-CN" dirty="0" smtClean="0"/>
              <a:t>LLC</a:t>
            </a:r>
            <a:r>
              <a:rPr lang="zh-CN" altLang="en-US" dirty="0" smtClean="0"/>
              <a:t>的</a:t>
            </a:r>
            <a:r>
              <a:rPr lang="zh-CN" altLang="en-US" dirty="0"/>
              <a:t>作用已经不大了</a:t>
            </a:r>
            <a:r>
              <a:rPr lang="zh-CN" altLang="en-US" dirty="0" smtClean="0"/>
              <a:t>。</a:t>
            </a:r>
            <a:endParaRPr lang="en-US" altLang="zh-CN" dirty="0" smtClean="0"/>
          </a:p>
        </p:txBody>
      </p:sp>
      <p:pic>
        <p:nvPicPr>
          <p:cNvPr id="7" name="图片 6"/>
          <p:cNvPicPr>
            <a:picLocks noChangeAspect="1"/>
          </p:cNvPicPr>
          <p:nvPr/>
        </p:nvPicPr>
        <p:blipFill rotWithShape="1">
          <a:blip r:embed="rId3"/>
          <a:srcRect l="15757" t="35521" r="40780" b="53102"/>
          <a:stretch/>
        </p:blipFill>
        <p:spPr>
          <a:xfrm>
            <a:off x="81730" y="5210362"/>
            <a:ext cx="9474258" cy="1645483"/>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48"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184" y="307963"/>
            <a:ext cx="8899984" cy="1214446"/>
          </a:xfrm>
        </p:spPr>
        <p:txBody>
          <a:bodyPr/>
          <a:lstStyle/>
          <a:p>
            <a:pPr algn="l"/>
            <a:r>
              <a:rPr lang="en-US" altLang="zh-CN" sz="3200" dirty="0" smtClean="0">
                <a:solidFill>
                  <a:srgbClr val="FF0000"/>
                </a:solidFill>
              </a:rPr>
              <a:t>MAC</a:t>
            </a:r>
            <a:r>
              <a:rPr lang="zh-CN" altLang="en-US" sz="3200" dirty="0" smtClean="0">
                <a:solidFill>
                  <a:srgbClr val="FF0000"/>
                </a:solidFill>
              </a:rPr>
              <a:t>子层</a:t>
            </a:r>
            <a:r>
              <a:rPr lang="zh-CN" altLang="en-US" sz="3200" dirty="0"/>
              <a:t>一是</a:t>
            </a:r>
            <a:r>
              <a:rPr lang="zh-CN" altLang="en-US" sz="3200" dirty="0" smtClean="0"/>
              <a:t>用来封帧，寻址</a:t>
            </a:r>
            <a:r>
              <a:rPr lang="en-US" altLang="zh-CN" sz="3200" dirty="0"/>
              <a:t>(</a:t>
            </a:r>
            <a:r>
              <a:rPr lang="zh-CN" altLang="en-US" sz="3200" dirty="0"/>
              <a:t>这里指</a:t>
            </a:r>
            <a:r>
              <a:rPr lang="en-US" altLang="zh-CN" sz="3200" dirty="0"/>
              <a:t>MAC</a:t>
            </a:r>
            <a:r>
              <a:rPr lang="zh-CN" altLang="en-US" sz="3200" dirty="0"/>
              <a:t>地址</a:t>
            </a:r>
            <a:r>
              <a:rPr lang="en-US" altLang="zh-CN" sz="3200" dirty="0"/>
              <a:t>),</a:t>
            </a:r>
            <a:r>
              <a:rPr lang="zh-CN" altLang="en-US" sz="3200" dirty="0"/>
              <a:t>寻找目的</a:t>
            </a:r>
            <a:r>
              <a:rPr lang="zh-CN" altLang="en-US" sz="3200" dirty="0" smtClean="0"/>
              <a:t>节点，差错检验</a:t>
            </a:r>
            <a:r>
              <a:rPr lang="en-US" altLang="zh-CN" sz="3200" dirty="0" smtClean="0"/>
              <a:t>.</a:t>
            </a:r>
            <a:r>
              <a:rPr lang="zh-CN" altLang="en-US" sz="3200" dirty="0" smtClean="0"/>
              <a:t>二是</a:t>
            </a:r>
            <a:r>
              <a:rPr lang="zh-CN" altLang="en-US" sz="3200" dirty="0"/>
              <a:t>用来解决网络中多个用户争抢共享信道的</a:t>
            </a:r>
            <a:r>
              <a:rPr lang="zh-CN" altLang="en-US" sz="3200" dirty="0" smtClean="0"/>
              <a:t>现象</a:t>
            </a:r>
            <a:endParaRPr lang="zh-CN" altLang="en-US" sz="3200" dirty="0"/>
          </a:p>
        </p:txBody>
      </p:sp>
      <p:sp>
        <p:nvSpPr>
          <p:cNvPr id="3" name="内容占位符 2"/>
          <p:cNvSpPr>
            <a:spLocks noGrp="1"/>
          </p:cNvSpPr>
          <p:nvPr>
            <p:ph idx="1"/>
          </p:nvPr>
        </p:nvSpPr>
        <p:spPr>
          <a:xfrm>
            <a:off x="562312" y="4597416"/>
            <a:ext cx="8853518" cy="1947856"/>
          </a:xfrm>
        </p:spPr>
        <p:txBody>
          <a:bodyPr/>
          <a:lstStyle/>
          <a:p>
            <a:r>
              <a:rPr kumimoji="1" lang="zh-CN" altLang="en-US" dirty="0" smtClean="0">
                <a:latin typeface="Arial" charset="0"/>
                <a:ea typeface="黑体" pitchFamily="2" charset="-122"/>
              </a:rPr>
              <a:t>媒体接入控制</a:t>
            </a:r>
            <a:r>
              <a:rPr kumimoji="1" lang="en-US" altLang="zh-CN" dirty="0" smtClean="0">
                <a:latin typeface="Arial" charset="0"/>
                <a:ea typeface="黑体" pitchFamily="2" charset="-122"/>
              </a:rPr>
              <a:t>MAC</a:t>
            </a:r>
            <a:r>
              <a:rPr kumimoji="1" lang="zh-CN" altLang="en-US" dirty="0" smtClean="0">
                <a:latin typeface="Arial" charset="0"/>
                <a:ea typeface="黑体" pitchFamily="2" charset="-122"/>
              </a:rPr>
              <a:t>也叫做</a:t>
            </a:r>
            <a:r>
              <a:rPr kumimoji="1" lang="zh-CN" altLang="en-US" dirty="0" smtClean="0">
                <a:solidFill>
                  <a:srgbClr val="FF0000"/>
                </a:solidFill>
                <a:latin typeface="Arial" charset="0"/>
                <a:ea typeface="黑体" pitchFamily="2" charset="-122"/>
              </a:rPr>
              <a:t>介质访问控制</a:t>
            </a:r>
            <a:endParaRPr lang="en-US" altLang="zh-CN" dirty="0" smtClean="0">
              <a:solidFill>
                <a:srgbClr val="FF0000"/>
              </a:solidFill>
            </a:endParaRPr>
          </a:p>
          <a:p>
            <a:r>
              <a:rPr lang="zh-CN" altLang="en-US" dirty="0" smtClean="0"/>
              <a:t>在很大程度上决定局域网传输数据的类型、网络的响应时间、吞吐量和利用率，以及网络的应用等</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44</a:t>
            </a:fld>
            <a:endParaRPr lang="zh-CN" altLang="en-US" kern="0" dirty="0">
              <a:solidFill>
                <a:sysClr val="windowText" lastClr="000000"/>
              </a:solidFill>
            </a:endParaRPr>
          </a:p>
        </p:txBody>
      </p:sp>
      <p:sp>
        <p:nvSpPr>
          <p:cNvPr id="5" name="Freeform 25"/>
          <p:cNvSpPr>
            <a:spLocks/>
          </p:cNvSpPr>
          <p:nvPr/>
        </p:nvSpPr>
        <p:spPr bwMode="auto">
          <a:xfrm>
            <a:off x="7173253" y="2022467"/>
            <a:ext cx="1475581" cy="2325688"/>
          </a:xfrm>
          <a:custGeom>
            <a:avLst/>
            <a:gdLst/>
            <a:ahLst/>
            <a:cxnLst>
              <a:cxn ang="0">
                <a:pos x="0" y="0"/>
              </a:cxn>
              <a:cxn ang="0">
                <a:pos x="0" y="1230"/>
              </a:cxn>
              <a:cxn ang="0">
                <a:pos x="912" y="1230"/>
              </a:cxn>
              <a:cxn ang="0">
                <a:pos x="912" y="0"/>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p:spPr>
        <p:txBody>
          <a:bodyPr/>
          <a:lstStyle/>
          <a:p>
            <a:endParaRPr lang="zh-CN" altLang="en-US"/>
          </a:p>
        </p:txBody>
      </p:sp>
      <p:sp>
        <p:nvSpPr>
          <p:cNvPr id="6" name="Freeform 18"/>
          <p:cNvSpPr>
            <a:spLocks/>
          </p:cNvSpPr>
          <p:nvPr/>
        </p:nvSpPr>
        <p:spPr bwMode="auto">
          <a:xfrm>
            <a:off x="2390512" y="2022467"/>
            <a:ext cx="1475581" cy="2325688"/>
          </a:xfrm>
          <a:custGeom>
            <a:avLst/>
            <a:gdLst/>
            <a:ahLst/>
            <a:cxnLst>
              <a:cxn ang="0">
                <a:pos x="0" y="0"/>
              </a:cxn>
              <a:cxn ang="0">
                <a:pos x="0" y="1230"/>
              </a:cxn>
              <a:cxn ang="0">
                <a:pos x="912" y="1230"/>
              </a:cxn>
              <a:cxn ang="0">
                <a:pos x="912" y="0"/>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p:spPr>
        <p:txBody>
          <a:bodyPr/>
          <a:lstStyle/>
          <a:p>
            <a:endParaRPr lang="zh-CN" altLang="en-US"/>
          </a:p>
        </p:txBody>
      </p:sp>
      <p:sp>
        <p:nvSpPr>
          <p:cNvPr id="7" name="Rectangle 47"/>
          <p:cNvSpPr>
            <a:spLocks noChangeArrowheads="1"/>
          </p:cNvSpPr>
          <p:nvPr/>
        </p:nvSpPr>
        <p:spPr bwMode="auto">
          <a:xfrm>
            <a:off x="7178412" y="2700333"/>
            <a:ext cx="1456664" cy="1100137"/>
          </a:xfrm>
          <a:prstGeom prst="rect">
            <a:avLst/>
          </a:prstGeom>
          <a:solidFill>
            <a:srgbClr val="CCECFF"/>
          </a:solidFill>
          <a:ln w="9525">
            <a:noFill/>
            <a:miter lim="800000"/>
            <a:headEnd/>
            <a:tailEnd/>
          </a:ln>
          <a:effectLst/>
        </p:spPr>
        <p:txBody>
          <a:bodyPr wrap="none" anchor="ctr"/>
          <a:lstStyle/>
          <a:p>
            <a:endParaRPr lang="zh-CN" altLang="en-US"/>
          </a:p>
        </p:txBody>
      </p:sp>
      <p:sp>
        <p:nvSpPr>
          <p:cNvPr id="8" name="Rectangle 46"/>
          <p:cNvSpPr>
            <a:spLocks noChangeArrowheads="1"/>
          </p:cNvSpPr>
          <p:nvPr/>
        </p:nvSpPr>
        <p:spPr bwMode="auto">
          <a:xfrm>
            <a:off x="2399111" y="2700333"/>
            <a:ext cx="1456663" cy="1100137"/>
          </a:xfrm>
          <a:prstGeom prst="rect">
            <a:avLst/>
          </a:prstGeom>
          <a:solidFill>
            <a:srgbClr val="CCECFF"/>
          </a:solidFill>
          <a:ln w="9525">
            <a:noFill/>
            <a:miter lim="800000"/>
            <a:headEnd/>
            <a:tailEnd/>
          </a:ln>
          <a:effectLst/>
        </p:spPr>
        <p:txBody>
          <a:bodyPr wrap="none" anchor="ctr"/>
          <a:lstStyle/>
          <a:p>
            <a:endParaRPr lang="zh-CN" altLang="en-US"/>
          </a:p>
        </p:txBody>
      </p:sp>
      <p:grpSp>
        <p:nvGrpSpPr>
          <p:cNvPr id="9" name="Group 2"/>
          <p:cNvGrpSpPr>
            <a:grpSpLocks/>
          </p:cNvGrpSpPr>
          <p:nvPr/>
        </p:nvGrpSpPr>
        <p:grpSpPr bwMode="auto">
          <a:xfrm>
            <a:off x="4485218" y="2700330"/>
            <a:ext cx="2027635" cy="1657350"/>
            <a:chOff x="109" y="1226"/>
            <a:chExt cx="2516" cy="1675"/>
          </a:xfrm>
        </p:grpSpPr>
        <p:grpSp>
          <p:nvGrpSpPr>
            <p:cNvPr id="10" name="Group 3"/>
            <p:cNvGrpSpPr>
              <a:grpSpLocks/>
            </p:cNvGrpSpPr>
            <p:nvPr/>
          </p:nvGrpSpPr>
          <p:grpSpPr bwMode="auto">
            <a:xfrm>
              <a:off x="109" y="1226"/>
              <a:ext cx="2516" cy="1675"/>
              <a:chOff x="109" y="1226"/>
              <a:chExt cx="2516" cy="1675"/>
            </a:xfrm>
          </p:grpSpPr>
          <p:grpSp>
            <p:nvGrpSpPr>
              <p:cNvPr id="12" name="Group 4"/>
              <p:cNvGrpSpPr>
                <a:grpSpLocks/>
              </p:cNvGrpSpPr>
              <p:nvPr/>
            </p:nvGrpSpPr>
            <p:grpSpPr bwMode="auto">
              <a:xfrm>
                <a:off x="109" y="1226"/>
                <a:ext cx="2516" cy="1675"/>
                <a:chOff x="109" y="1226"/>
                <a:chExt cx="2516" cy="1675"/>
              </a:xfrm>
            </p:grpSpPr>
            <p:sp>
              <p:nvSpPr>
                <p:cNvPr id="14" name="Oval 5"/>
                <p:cNvSpPr>
                  <a:spLocks noChangeArrowheads="1"/>
                </p:cNvSpPr>
                <p:nvPr/>
              </p:nvSpPr>
              <p:spPr bwMode="auto">
                <a:xfrm>
                  <a:off x="1749" y="1896"/>
                  <a:ext cx="876" cy="829"/>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15" name="Oval 6"/>
                <p:cNvSpPr>
                  <a:spLocks noChangeArrowheads="1"/>
                </p:cNvSpPr>
                <p:nvPr/>
              </p:nvSpPr>
              <p:spPr bwMode="auto">
                <a:xfrm>
                  <a:off x="109" y="1632"/>
                  <a:ext cx="859" cy="831"/>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16" name="Oval 7"/>
                <p:cNvSpPr>
                  <a:spLocks noChangeArrowheads="1"/>
                </p:cNvSpPr>
                <p:nvPr/>
              </p:nvSpPr>
              <p:spPr bwMode="auto">
                <a:xfrm>
                  <a:off x="1612" y="1341"/>
                  <a:ext cx="874" cy="802"/>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17" name="Oval 8"/>
                <p:cNvSpPr>
                  <a:spLocks noChangeArrowheads="1"/>
                </p:cNvSpPr>
                <p:nvPr/>
              </p:nvSpPr>
              <p:spPr bwMode="auto">
                <a:xfrm>
                  <a:off x="1152" y="2055"/>
                  <a:ext cx="875" cy="846"/>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18" name="Oval 9"/>
                <p:cNvSpPr>
                  <a:spLocks noChangeArrowheads="1"/>
                </p:cNvSpPr>
                <p:nvPr/>
              </p:nvSpPr>
              <p:spPr bwMode="auto">
                <a:xfrm>
                  <a:off x="400" y="1982"/>
                  <a:ext cx="874" cy="802"/>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19" name="Oval 10"/>
                <p:cNvSpPr>
                  <a:spLocks noChangeArrowheads="1"/>
                </p:cNvSpPr>
                <p:nvPr/>
              </p:nvSpPr>
              <p:spPr bwMode="auto">
                <a:xfrm>
                  <a:off x="1075" y="1226"/>
                  <a:ext cx="859" cy="829"/>
                </a:xfrm>
                <a:prstGeom prst="ellipse">
                  <a:avLst/>
                </a:prstGeom>
                <a:solidFill>
                  <a:srgbClr val="FFFFCC"/>
                </a:solidFill>
                <a:ln w="9525">
                  <a:solidFill>
                    <a:srgbClr val="000000"/>
                  </a:solidFill>
                  <a:prstDash val="dash"/>
                  <a:round/>
                  <a:headEnd/>
                  <a:tailEnd/>
                </a:ln>
              </p:spPr>
              <p:txBody>
                <a:bodyPr/>
                <a:lstStyle/>
                <a:p>
                  <a:endParaRPr lang="zh-CN" altLang="en-US"/>
                </a:p>
              </p:txBody>
            </p:sp>
            <p:sp>
              <p:nvSpPr>
                <p:cNvPr id="20" name="Oval 11"/>
                <p:cNvSpPr>
                  <a:spLocks noChangeArrowheads="1"/>
                </p:cNvSpPr>
                <p:nvPr/>
              </p:nvSpPr>
              <p:spPr bwMode="auto">
                <a:xfrm>
                  <a:off x="523" y="1226"/>
                  <a:ext cx="859" cy="799"/>
                </a:xfrm>
                <a:prstGeom prst="ellipse">
                  <a:avLst/>
                </a:prstGeom>
                <a:solidFill>
                  <a:srgbClr val="FFFFCC"/>
                </a:solidFill>
                <a:ln w="9525">
                  <a:solidFill>
                    <a:srgbClr val="000000"/>
                  </a:solidFill>
                  <a:prstDash val="dash"/>
                  <a:round/>
                  <a:headEnd/>
                  <a:tailEnd/>
                </a:ln>
              </p:spPr>
              <p:txBody>
                <a:bodyPr/>
                <a:lstStyle/>
                <a:p>
                  <a:endParaRPr lang="zh-CN" altLang="en-US"/>
                </a:p>
              </p:txBody>
            </p:sp>
          </p:grpSp>
          <p:sp>
            <p:nvSpPr>
              <p:cNvPr id="13" name="Oval 12"/>
              <p:cNvSpPr>
                <a:spLocks noChangeArrowheads="1"/>
              </p:cNvSpPr>
              <p:nvPr/>
            </p:nvSpPr>
            <p:spPr bwMode="auto">
              <a:xfrm>
                <a:off x="339" y="1414"/>
                <a:ext cx="2085" cy="1152"/>
              </a:xfrm>
              <a:prstGeom prst="ellipse">
                <a:avLst/>
              </a:prstGeom>
              <a:solidFill>
                <a:srgbClr val="FFFFCC"/>
              </a:solidFill>
              <a:ln w="9525">
                <a:noFill/>
                <a:prstDash val="dash"/>
                <a:round/>
                <a:headEnd/>
                <a:tailEnd/>
              </a:ln>
            </p:spPr>
            <p:txBody>
              <a:bodyPr/>
              <a:lstStyle/>
              <a:p>
                <a:endParaRPr lang="zh-CN" altLang="en-US"/>
              </a:p>
            </p:txBody>
          </p:sp>
        </p:grpSp>
        <p:sp>
          <p:nvSpPr>
            <p:cNvPr id="11" name="Freeform 13"/>
            <p:cNvSpPr>
              <a:spLocks/>
            </p:cNvSpPr>
            <p:nvPr/>
          </p:nvSpPr>
          <p:spPr bwMode="auto">
            <a:xfrm>
              <a:off x="348" y="2192"/>
              <a:ext cx="126" cy="224"/>
            </a:xfrm>
            <a:custGeom>
              <a:avLst/>
              <a:gdLst/>
              <a:ahLst/>
              <a:cxnLst>
                <a:cxn ang="0">
                  <a:pos x="68" y="0"/>
                </a:cxn>
                <a:cxn ang="0">
                  <a:pos x="92" y="24"/>
                </a:cxn>
                <a:cxn ang="0">
                  <a:pos x="116" y="40"/>
                </a:cxn>
                <a:cxn ang="0">
                  <a:pos x="76" y="216"/>
                </a:cxn>
                <a:cxn ang="0">
                  <a:pos x="52" y="224"/>
                </a:cxn>
                <a:cxn ang="0">
                  <a:pos x="36" y="128"/>
                </a:cxn>
                <a:cxn ang="0">
                  <a:pos x="68" y="0"/>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w="9525">
              <a:noFill/>
              <a:round/>
              <a:headEnd/>
              <a:tailEnd/>
            </a:ln>
            <a:effectLst/>
          </p:spPr>
          <p:txBody>
            <a:bodyPr wrap="none" anchor="ctr"/>
            <a:lstStyle/>
            <a:p>
              <a:endParaRPr lang="zh-CN" altLang="en-US"/>
            </a:p>
          </p:txBody>
        </p:sp>
      </p:grpSp>
      <p:sp>
        <p:nvSpPr>
          <p:cNvPr id="21" name="Line 15"/>
          <p:cNvSpPr>
            <a:spLocks noChangeShapeType="1"/>
          </p:cNvSpPr>
          <p:nvPr/>
        </p:nvSpPr>
        <p:spPr bwMode="auto">
          <a:xfrm flipV="1">
            <a:off x="3871253" y="4038595"/>
            <a:ext cx="957923" cy="11113"/>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22" name="Line 16"/>
          <p:cNvSpPr>
            <a:spLocks noChangeShapeType="1"/>
          </p:cNvSpPr>
          <p:nvPr/>
        </p:nvSpPr>
        <p:spPr bwMode="auto">
          <a:xfrm flipH="1">
            <a:off x="6433743" y="4038592"/>
            <a:ext cx="744669" cy="317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23" name="Rectangle 17"/>
          <p:cNvSpPr>
            <a:spLocks noChangeArrowheads="1"/>
          </p:cNvSpPr>
          <p:nvPr/>
        </p:nvSpPr>
        <p:spPr bwMode="auto">
          <a:xfrm>
            <a:off x="5013195" y="3319455"/>
            <a:ext cx="100348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局 域 网</a:t>
            </a:r>
          </a:p>
        </p:txBody>
      </p:sp>
      <p:sp>
        <p:nvSpPr>
          <p:cNvPr id="24" name="Line 19"/>
          <p:cNvSpPr>
            <a:spLocks noChangeShapeType="1"/>
          </p:cNvSpPr>
          <p:nvPr/>
        </p:nvSpPr>
        <p:spPr bwMode="auto">
          <a:xfrm>
            <a:off x="2397389" y="3802055"/>
            <a:ext cx="1460104" cy="0"/>
          </a:xfrm>
          <a:prstGeom prst="line">
            <a:avLst/>
          </a:prstGeom>
          <a:noFill/>
          <a:ln w="12700">
            <a:solidFill>
              <a:schemeClr val="folHlink"/>
            </a:solidFill>
            <a:round/>
            <a:headEnd/>
            <a:tailEnd/>
          </a:ln>
          <a:effectLst/>
        </p:spPr>
        <p:txBody>
          <a:bodyPr wrap="none" anchor="ctr"/>
          <a:lstStyle/>
          <a:p>
            <a:endParaRPr lang="zh-CN" altLang="en-US"/>
          </a:p>
        </p:txBody>
      </p:sp>
      <p:sp>
        <p:nvSpPr>
          <p:cNvPr id="25" name="Line 20"/>
          <p:cNvSpPr>
            <a:spLocks noChangeShapeType="1"/>
          </p:cNvSpPr>
          <p:nvPr/>
        </p:nvSpPr>
        <p:spPr bwMode="auto">
          <a:xfrm>
            <a:off x="2397389" y="3257542"/>
            <a:ext cx="1460104" cy="0"/>
          </a:xfrm>
          <a:prstGeom prst="line">
            <a:avLst/>
          </a:prstGeom>
          <a:noFill/>
          <a:ln w="12700">
            <a:solidFill>
              <a:schemeClr val="folHlink"/>
            </a:solidFill>
            <a:round/>
            <a:headEnd/>
            <a:tailEnd/>
          </a:ln>
          <a:effectLst/>
        </p:spPr>
        <p:txBody>
          <a:bodyPr wrap="none" anchor="ctr"/>
          <a:lstStyle/>
          <a:p>
            <a:endParaRPr lang="zh-CN" altLang="en-US"/>
          </a:p>
        </p:txBody>
      </p:sp>
      <p:sp>
        <p:nvSpPr>
          <p:cNvPr id="26" name="Line 21"/>
          <p:cNvSpPr>
            <a:spLocks noChangeShapeType="1"/>
          </p:cNvSpPr>
          <p:nvPr/>
        </p:nvSpPr>
        <p:spPr bwMode="auto">
          <a:xfrm>
            <a:off x="2397389" y="2708267"/>
            <a:ext cx="1460104" cy="0"/>
          </a:xfrm>
          <a:prstGeom prst="line">
            <a:avLst/>
          </a:prstGeom>
          <a:noFill/>
          <a:ln w="12700">
            <a:solidFill>
              <a:schemeClr val="folHlink"/>
            </a:solidFill>
            <a:round/>
            <a:headEnd/>
            <a:tailEnd/>
          </a:ln>
          <a:effectLst/>
        </p:spPr>
        <p:txBody>
          <a:bodyPr wrap="none" anchor="ctr"/>
          <a:lstStyle/>
          <a:p>
            <a:endParaRPr lang="zh-CN" altLang="en-US"/>
          </a:p>
        </p:txBody>
      </p:sp>
      <p:sp>
        <p:nvSpPr>
          <p:cNvPr id="27" name="Rectangle 22"/>
          <p:cNvSpPr>
            <a:spLocks noChangeArrowheads="1"/>
          </p:cNvSpPr>
          <p:nvPr/>
        </p:nvSpPr>
        <p:spPr bwMode="auto">
          <a:xfrm>
            <a:off x="2708674" y="2120894"/>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网络层</a:t>
            </a:r>
          </a:p>
        </p:txBody>
      </p:sp>
      <p:sp>
        <p:nvSpPr>
          <p:cNvPr id="28" name="Rectangle 23"/>
          <p:cNvSpPr>
            <a:spLocks noChangeArrowheads="1"/>
          </p:cNvSpPr>
          <p:nvPr/>
        </p:nvSpPr>
        <p:spPr bwMode="auto">
          <a:xfrm>
            <a:off x="2677718" y="3876669"/>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物理层</a:t>
            </a:r>
          </a:p>
        </p:txBody>
      </p:sp>
      <p:sp>
        <p:nvSpPr>
          <p:cNvPr id="29" name="Rectangle 24"/>
          <p:cNvSpPr>
            <a:spLocks noChangeArrowheads="1"/>
          </p:cNvSpPr>
          <p:nvPr/>
        </p:nvSpPr>
        <p:spPr bwMode="auto">
          <a:xfrm>
            <a:off x="2698324" y="1603352"/>
            <a:ext cx="836769"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站点 </a:t>
            </a:r>
            <a:r>
              <a:rPr kumimoji="1" lang="en-US" altLang="zh-CN">
                <a:solidFill>
                  <a:srgbClr val="333399"/>
                </a:solidFill>
                <a:latin typeface="Arial" charset="0"/>
                <a:ea typeface="黑体" pitchFamily="2" charset="-122"/>
              </a:rPr>
              <a:t>1</a:t>
            </a:r>
          </a:p>
        </p:txBody>
      </p:sp>
      <p:sp>
        <p:nvSpPr>
          <p:cNvPr id="30" name="Line 26"/>
          <p:cNvSpPr>
            <a:spLocks noChangeShapeType="1"/>
          </p:cNvSpPr>
          <p:nvPr/>
        </p:nvSpPr>
        <p:spPr bwMode="auto">
          <a:xfrm>
            <a:off x="7178412" y="3802055"/>
            <a:ext cx="1461823" cy="0"/>
          </a:xfrm>
          <a:prstGeom prst="line">
            <a:avLst/>
          </a:prstGeom>
          <a:noFill/>
          <a:ln w="12700">
            <a:solidFill>
              <a:schemeClr val="folHlink"/>
            </a:solidFill>
            <a:round/>
            <a:headEnd/>
            <a:tailEnd/>
          </a:ln>
          <a:effectLst/>
        </p:spPr>
        <p:txBody>
          <a:bodyPr wrap="none" anchor="ctr"/>
          <a:lstStyle/>
          <a:p>
            <a:endParaRPr lang="zh-CN" altLang="en-US"/>
          </a:p>
        </p:txBody>
      </p:sp>
      <p:sp>
        <p:nvSpPr>
          <p:cNvPr id="31" name="Line 27"/>
          <p:cNvSpPr>
            <a:spLocks noChangeShapeType="1"/>
          </p:cNvSpPr>
          <p:nvPr/>
        </p:nvSpPr>
        <p:spPr bwMode="auto">
          <a:xfrm>
            <a:off x="7178412" y="3257542"/>
            <a:ext cx="1461823" cy="0"/>
          </a:xfrm>
          <a:prstGeom prst="line">
            <a:avLst/>
          </a:prstGeom>
          <a:noFill/>
          <a:ln w="12700">
            <a:solidFill>
              <a:schemeClr val="folHlink"/>
            </a:solidFill>
            <a:round/>
            <a:headEnd/>
            <a:tailEnd/>
          </a:ln>
          <a:effectLst/>
        </p:spPr>
        <p:txBody>
          <a:bodyPr wrap="none" anchor="ctr"/>
          <a:lstStyle/>
          <a:p>
            <a:endParaRPr lang="zh-CN" altLang="en-US"/>
          </a:p>
        </p:txBody>
      </p:sp>
      <p:sp>
        <p:nvSpPr>
          <p:cNvPr id="32" name="Line 28"/>
          <p:cNvSpPr>
            <a:spLocks noChangeShapeType="1"/>
          </p:cNvSpPr>
          <p:nvPr/>
        </p:nvSpPr>
        <p:spPr bwMode="auto">
          <a:xfrm>
            <a:off x="7178412" y="2708267"/>
            <a:ext cx="1461823" cy="0"/>
          </a:xfrm>
          <a:prstGeom prst="line">
            <a:avLst/>
          </a:prstGeom>
          <a:noFill/>
          <a:ln w="12700">
            <a:solidFill>
              <a:schemeClr val="folHlink"/>
            </a:solidFill>
            <a:round/>
            <a:headEnd/>
            <a:tailEnd/>
          </a:ln>
          <a:effectLst/>
        </p:spPr>
        <p:txBody>
          <a:bodyPr wrap="none" anchor="ctr"/>
          <a:lstStyle/>
          <a:p>
            <a:endParaRPr lang="zh-CN" altLang="en-US"/>
          </a:p>
        </p:txBody>
      </p:sp>
      <p:sp>
        <p:nvSpPr>
          <p:cNvPr id="33" name="Rectangle 29"/>
          <p:cNvSpPr>
            <a:spLocks noChangeArrowheads="1"/>
          </p:cNvSpPr>
          <p:nvPr/>
        </p:nvSpPr>
        <p:spPr bwMode="auto">
          <a:xfrm>
            <a:off x="7444980" y="2138357"/>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网络层</a:t>
            </a:r>
          </a:p>
        </p:txBody>
      </p:sp>
      <p:sp>
        <p:nvSpPr>
          <p:cNvPr id="34" name="Rectangle 30"/>
          <p:cNvSpPr>
            <a:spLocks noChangeArrowheads="1"/>
          </p:cNvSpPr>
          <p:nvPr/>
        </p:nvSpPr>
        <p:spPr bwMode="auto">
          <a:xfrm>
            <a:off x="7458739" y="3876669"/>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物理层</a:t>
            </a:r>
          </a:p>
        </p:txBody>
      </p:sp>
      <p:grpSp>
        <p:nvGrpSpPr>
          <p:cNvPr id="35" name="Group 31"/>
          <p:cNvGrpSpPr>
            <a:grpSpLocks/>
          </p:cNvGrpSpPr>
          <p:nvPr/>
        </p:nvGrpSpPr>
        <p:grpSpPr bwMode="auto">
          <a:xfrm>
            <a:off x="428230" y="2778113"/>
            <a:ext cx="7329754" cy="412750"/>
            <a:chOff x="249" y="2118"/>
            <a:chExt cx="4262" cy="260"/>
          </a:xfrm>
        </p:grpSpPr>
        <p:sp>
          <p:nvSpPr>
            <p:cNvPr id="36" name="Rectangle 32"/>
            <p:cNvSpPr>
              <a:spLocks noChangeArrowheads="1"/>
            </p:cNvSpPr>
            <p:nvPr/>
          </p:nvSpPr>
          <p:spPr bwMode="auto">
            <a:xfrm>
              <a:off x="249" y="2147"/>
              <a:ext cx="106" cy="231"/>
            </a:xfrm>
            <a:prstGeom prst="rect">
              <a:avLst/>
            </a:prstGeom>
            <a:noFill/>
            <a:ln w="12700">
              <a:noFill/>
              <a:miter lim="800000"/>
              <a:headEnd/>
              <a:tailEnd/>
            </a:ln>
            <a:effectLst/>
          </p:spPr>
          <p:txBody>
            <a:bodyPr wrap="none" lIns="90488" tIns="44450" rIns="90488" bIns="44450">
              <a:spAutoFit/>
            </a:bodyPr>
            <a:lstStyle/>
            <a:p>
              <a:pPr defTabSz="762000" eaLnBrk="0" hangingPunct="0"/>
              <a:endParaRPr kumimoji="1" lang="zh-CN" altLang="en-US" dirty="0">
                <a:solidFill>
                  <a:srgbClr val="333399"/>
                </a:solidFill>
                <a:latin typeface="Arial" charset="0"/>
                <a:ea typeface="黑体" pitchFamily="2" charset="-122"/>
              </a:endParaRPr>
            </a:p>
          </p:txBody>
        </p:sp>
        <p:sp>
          <p:nvSpPr>
            <p:cNvPr id="37" name="Rectangle 34"/>
            <p:cNvSpPr>
              <a:spLocks noChangeArrowheads="1"/>
            </p:cNvSpPr>
            <p:nvPr/>
          </p:nvSpPr>
          <p:spPr bwMode="auto">
            <a:xfrm>
              <a:off x="1623" y="2118"/>
              <a:ext cx="106" cy="231"/>
            </a:xfrm>
            <a:prstGeom prst="rect">
              <a:avLst/>
            </a:prstGeom>
            <a:noFill/>
            <a:ln w="12700">
              <a:noFill/>
              <a:miter lim="800000"/>
              <a:headEnd/>
              <a:tailEnd/>
            </a:ln>
            <a:effectLst/>
          </p:spPr>
          <p:txBody>
            <a:bodyPr wrap="none" lIns="90488" tIns="44450" rIns="90488" bIns="44450">
              <a:spAutoFit/>
            </a:bodyPr>
            <a:lstStyle/>
            <a:p>
              <a:pPr defTabSz="762000" eaLnBrk="0" hangingPunct="0"/>
              <a:endParaRPr kumimoji="1" lang="en-US" altLang="zh-CN" dirty="0">
                <a:solidFill>
                  <a:srgbClr val="333399"/>
                </a:solidFill>
                <a:latin typeface="Arial" charset="0"/>
                <a:ea typeface="黑体" pitchFamily="2" charset="-122"/>
              </a:endParaRPr>
            </a:p>
          </p:txBody>
        </p:sp>
        <p:sp>
          <p:nvSpPr>
            <p:cNvPr id="38" name="Rectangle 35"/>
            <p:cNvSpPr>
              <a:spLocks noChangeArrowheads="1"/>
            </p:cNvSpPr>
            <p:nvPr/>
          </p:nvSpPr>
          <p:spPr bwMode="auto">
            <a:xfrm>
              <a:off x="4405" y="2118"/>
              <a:ext cx="106" cy="231"/>
            </a:xfrm>
            <a:prstGeom prst="rect">
              <a:avLst/>
            </a:prstGeom>
            <a:noFill/>
            <a:ln w="12700">
              <a:noFill/>
              <a:miter lim="800000"/>
              <a:headEnd/>
              <a:tailEnd/>
            </a:ln>
            <a:effectLst/>
          </p:spPr>
          <p:txBody>
            <a:bodyPr wrap="none" lIns="90488" tIns="44450" rIns="90488" bIns="44450">
              <a:spAutoFit/>
            </a:bodyPr>
            <a:lstStyle/>
            <a:p>
              <a:pPr defTabSz="762000" eaLnBrk="0" hangingPunct="0"/>
              <a:endParaRPr kumimoji="1" lang="en-US" altLang="zh-CN" dirty="0">
                <a:solidFill>
                  <a:srgbClr val="333399"/>
                </a:solidFill>
                <a:latin typeface="Arial" charset="0"/>
                <a:ea typeface="黑体" pitchFamily="2" charset="-122"/>
              </a:endParaRPr>
            </a:p>
          </p:txBody>
        </p:sp>
      </p:grpSp>
      <p:grpSp>
        <p:nvGrpSpPr>
          <p:cNvPr id="39" name="Group 36"/>
          <p:cNvGrpSpPr>
            <a:grpSpLocks/>
          </p:cNvGrpSpPr>
          <p:nvPr/>
        </p:nvGrpSpPr>
        <p:grpSpPr bwMode="auto">
          <a:xfrm>
            <a:off x="834100" y="3314692"/>
            <a:ext cx="7407144" cy="385763"/>
            <a:chOff x="485" y="2456"/>
            <a:chExt cx="4307" cy="243"/>
          </a:xfrm>
        </p:grpSpPr>
        <p:sp>
          <p:nvSpPr>
            <p:cNvPr id="40" name="Rectangle 37"/>
            <p:cNvSpPr>
              <a:spLocks noChangeArrowheads="1"/>
            </p:cNvSpPr>
            <p:nvPr/>
          </p:nvSpPr>
          <p:spPr bwMode="auto">
            <a:xfrm>
              <a:off x="485" y="2456"/>
              <a:ext cx="912"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dirty="0">
                  <a:solidFill>
                    <a:srgbClr val="333399"/>
                  </a:solidFill>
                  <a:latin typeface="Arial" charset="0"/>
                  <a:ea typeface="黑体" pitchFamily="2" charset="-122"/>
                </a:rPr>
                <a:t>媒体接入控制</a:t>
              </a:r>
            </a:p>
          </p:txBody>
        </p:sp>
        <p:sp>
          <p:nvSpPr>
            <p:cNvPr id="41"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42"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43" name="Rectangle 40"/>
            <p:cNvSpPr>
              <a:spLocks noChangeArrowheads="1"/>
            </p:cNvSpPr>
            <p:nvPr/>
          </p:nvSpPr>
          <p:spPr bwMode="auto">
            <a:xfrm>
              <a:off x="1607" y="2468"/>
              <a:ext cx="405"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MAC</a:t>
              </a:r>
            </a:p>
          </p:txBody>
        </p:sp>
        <p:sp>
          <p:nvSpPr>
            <p:cNvPr id="44" name="Rectangle 41"/>
            <p:cNvSpPr>
              <a:spLocks noChangeArrowheads="1"/>
            </p:cNvSpPr>
            <p:nvPr/>
          </p:nvSpPr>
          <p:spPr bwMode="auto">
            <a:xfrm>
              <a:off x="4387" y="2468"/>
              <a:ext cx="405"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MAC</a:t>
              </a:r>
            </a:p>
          </p:txBody>
        </p:sp>
      </p:grpSp>
      <p:sp>
        <p:nvSpPr>
          <p:cNvPr id="45" name="AutoShape 42"/>
          <p:cNvSpPr>
            <a:spLocks/>
          </p:cNvSpPr>
          <p:nvPr/>
        </p:nvSpPr>
        <p:spPr bwMode="auto">
          <a:xfrm>
            <a:off x="8650554" y="2717795"/>
            <a:ext cx="128985" cy="1052513"/>
          </a:xfrm>
          <a:prstGeom prst="rightBrace">
            <a:avLst>
              <a:gd name="adj1" fmla="val 73666"/>
              <a:gd name="adj2" fmla="val 50000"/>
            </a:avLst>
          </a:prstGeom>
          <a:noFill/>
          <a:ln w="12700">
            <a:solidFill>
              <a:schemeClr val="tx1"/>
            </a:solidFill>
            <a:round/>
            <a:headEnd/>
            <a:tailEnd/>
          </a:ln>
          <a:effectLst/>
        </p:spPr>
        <p:txBody>
          <a:bodyPr wrap="none" anchor="ctr"/>
          <a:lstStyle/>
          <a:p>
            <a:endParaRPr lang="zh-CN" altLang="en-US"/>
          </a:p>
        </p:txBody>
      </p:sp>
      <p:sp>
        <p:nvSpPr>
          <p:cNvPr id="46" name="Rectangle 43"/>
          <p:cNvSpPr>
            <a:spLocks noChangeArrowheads="1"/>
          </p:cNvSpPr>
          <p:nvPr/>
        </p:nvSpPr>
        <p:spPr bwMode="auto">
          <a:xfrm>
            <a:off x="8690109" y="2938455"/>
            <a:ext cx="875241"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kumimoji="1" lang="zh-CN" altLang="en-US">
                <a:solidFill>
                  <a:srgbClr val="333399"/>
                </a:solidFill>
                <a:latin typeface="Arial" charset="0"/>
                <a:ea typeface="黑体" pitchFamily="2" charset="-122"/>
              </a:rPr>
              <a:t>数据</a:t>
            </a:r>
          </a:p>
          <a:p>
            <a:pPr algn="ctr" defTabSz="762000" eaLnBrk="0" hangingPunct="0"/>
            <a:r>
              <a:rPr kumimoji="1" lang="zh-CN" altLang="en-US">
                <a:solidFill>
                  <a:srgbClr val="333399"/>
                </a:solidFill>
                <a:latin typeface="Arial" charset="0"/>
                <a:ea typeface="黑体" pitchFamily="2" charset="-122"/>
              </a:rPr>
              <a:t>链路层</a:t>
            </a:r>
          </a:p>
        </p:txBody>
      </p:sp>
      <p:sp>
        <p:nvSpPr>
          <p:cNvPr id="47" name="Rectangle 44"/>
          <p:cNvSpPr>
            <a:spLocks noChangeArrowheads="1"/>
          </p:cNvSpPr>
          <p:nvPr/>
        </p:nvSpPr>
        <p:spPr bwMode="auto">
          <a:xfrm>
            <a:off x="7445014" y="1566839"/>
            <a:ext cx="836769"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站点 </a:t>
            </a:r>
            <a:r>
              <a:rPr kumimoji="1" lang="en-US" altLang="zh-CN">
                <a:solidFill>
                  <a:srgbClr val="333399"/>
                </a:solidFill>
                <a:latin typeface="Arial" charset="0"/>
                <a:ea typeface="黑体" pitchFamily="2" charset="-122"/>
              </a:rPr>
              <a:t>2</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dirty="0"/>
              <a:t>2.  </a:t>
            </a:r>
            <a:r>
              <a:rPr lang="zh-CN" altLang="en-US" dirty="0"/>
              <a:t>适配器的</a:t>
            </a:r>
            <a:r>
              <a:rPr lang="zh-CN" altLang="en-US" dirty="0" smtClean="0"/>
              <a:t>作用</a:t>
            </a:r>
            <a:r>
              <a:rPr lang="en-US" altLang="zh-CN" dirty="0" smtClean="0"/>
              <a:t>(</a:t>
            </a:r>
            <a:r>
              <a:rPr lang="zh-CN" altLang="en-US" dirty="0" smtClean="0"/>
              <a:t>自学</a:t>
            </a:r>
            <a:r>
              <a:rPr lang="en-US" altLang="zh-CN" dirty="0" smtClean="0"/>
              <a:t>)</a:t>
            </a:r>
            <a:r>
              <a:rPr lang="zh-CN" altLang="en-US" dirty="0" smtClean="0"/>
              <a:t>  </a:t>
            </a:r>
            <a:endParaRPr lang="zh-CN" altLang="en-US" dirty="0"/>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45</a:t>
            </a:fld>
            <a:endParaRPr lang="en-US" altLang="zh-CN"/>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a:t>
            </a:r>
            <a:r>
              <a:rPr lang="zh-CN" altLang="en-US" sz="3600" dirty="0" smtClean="0"/>
              <a:t>通信</a:t>
            </a:r>
            <a:r>
              <a:rPr lang="en-US" altLang="zh-CN" sz="3600" dirty="0" smtClean="0"/>
              <a:t>(</a:t>
            </a:r>
            <a:r>
              <a:rPr lang="zh-CN" altLang="en-US" sz="3600" dirty="0" smtClean="0"/>
              <a:t>自学</a:t>
            </a:r>
            <a:r>
              <a:rPr lang="en-US" altLang="zh-CN" sz="3600" dirty="0" smtClean="0"/>
              <a:t>)</a:t>
            </a:r>
            <a:r>
              <a:rPr lang="zh-CN" altLang="en-US" sz="3600" dirty="0" smtClean="0"/>
              <a:t>  </a:t>
            </a:r>
            <a:endParaRPr lang="zh-CN" altLang="en-US" sz="3600" dirty="0"/>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
        <p:nvSpPr>
          <p:cNvPr id="22" name="灯片编号占位符 21"/>
          <p:cNvSpPr>
            <a:spLocks noGrp="1"/>
          </p:cNvSpPr>
          <p:nvPr>
            <p:ph type="sldNum" sz="quarter" idx="12"/>
          </p:nvPr>
        </p:nvSpPr>
        <p:spPr/>
        <p:txBody>
          <a:bodyPr/>
          <a:lstStyle/>
          <a:p>
            <a:fld id="{14338B79-8FD5-46F1-8A19-651A319ADB19}" type="slidenum">
              <a:rPr lang="zh-CN" altLang="en-US" smtClean="0"/>
              <a:pPr/>
              <a:t>46</a:t>
            </a:fld>
            <a:endParaRPr lang="en-US" altLang="zh-CN"/>
          </a:p>
        </p:txBody>
      </p:sp>
    </p:spTree>
    <p:extLst>
      <p:ext uri="{BB962C8B-B14F-4D97-AF65-F5344CB8AC3E}">
        <p14:creationId xmlns:p14="http://schemas.microsoft.com/office/powerpoint/2010/main" val="28437198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a:xfrm>
            <a:off x="495300" y="1000108"/>
            <a:ext cx="9066212" cy="4934173"/>
          </a:xfrm>
        </p:spPr>
        <p:txBody>
          <a:bodyPr/>
          <a:lstStyle/>
          <a:p>
            <a:r>
              <a:rPr lang="zh-CN" altLang="en-US" dirty="0">
                <a:solidFill>
                  <a:srgbClr val="FF0000"/>
                </a:solidFill>
              </a:rPr>
              <a:t>最初</a:t>
            </a:r>
            <a:r>
              <a:rPr lang="zh-CN" altLang="en-US" dirty="0"/>
              <a:t>的以太网是将许多计算机都连接到一根总线上</a:t>
            </a:r>
            <a:r>
              <a:rPr lang="zh-CN" altLang="en-US" dirty="0" smtClean="0"/>
              <a:t>。</a:t>
            </a:r>
            <a:endParaRPr lang="en-US" altLang="zh-CN" dirty="0" smtClean="0"/>
          </a:p>
          <a:p>
            <a:r>
              <a:rPr lang="zh-CN" altLang="en-US" smtClean="0"/>
              <a:t>用户随机接入，信道以广播</a:t>
            </a:r>
            <a:r>
              <a:rPr lang="zh-CN" altLang="en-US" dirty="0" smtClean="0"/>
              <a:t>形式发送数据 </a:t>
            </a:r>
          </a:p>
          <a:p>
            <a:r>
              <a:rPr lang="zh-CN" altLang="en-US" dirty="0" smtClean="0"/>
              <a:t>总线上的每一个工作的计算机都能检测到其他站发送的数据信号</a:t>
            </a:r>
            <a:endParaRPr lang="en-US" altLang="zh-CN" dirty="0" smtClean="0"/>
          </a:p>
          <a:p>
            <a:endParaRPr lang="zh-CN" altLang="en-US" dirty="0"/>
          </a:p>
        </p:txBody>
      </p:sp>
      <p:grpSp>
        <p:nvGrpSpPr>
          <p:cNvPr id="404484" name="Group 4"/>
          <p:cNvGrpSpPr>
            <a:grpSpLocks/>
          </p:cNvGrpSpPr>
          <p:nvPr/>
        </p:nvGrpSpPr>
        <p:grpSpPr bwMode="auto">
          <a:xfrm>
            <a:off x="4698471" y="4867596"/>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4856482"/>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4789808"/>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4789808"/>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4867596"/>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4869183"/>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5761358"/>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4867596"/>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4869182"/>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5761358"/>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9" name="Freeform 29"/>
          <p:cNvSpPr>
            <a:spLocks/>
          </p:cNvSpPr>
          <p:nvPr/>
        </p:nvSpPr>
        <p:spPr bwMode="auto">
          <a:xfrm>
            <a:off x="3267604" y="4956496"/>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4969196"/>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4972371"/>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4935857"/>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4935857"/>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4935857"/>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8" name="Text Box 48"/>
          <p:cNvSpPr txBox="1">
            <a:spLocks noChangeArrowheads="1"/>
          </p:cNvSpPr>
          <p:nvPr/>
        </p:nvSpPr>
        <p:spPr bwMode="auto">
          <a:xfrm>
            <a:off x="3166137" y="625348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50" name="灯片编号占位符 49"/>
          <p:cNvSpPr>
            <a:spLocks noGrp="1"/>
          </p:cNvSpPr>
          <p:nvPr>
            <p:ph type="sldNum" sz="quarter" idx="12"/>
          </p:nvPr>
        </p:nvSpPr>
        <p:spPr/>
        <p:txBody>
          <a:bodyPr/>
          <a:lstStyle/>
          <a:p>
            <a:fld id="{7AC79822-BC0D-4DE8-A7E5-90A3732A2B82}" type="slidenum">
              <a:rPr lang="zh-CN" altLang="en-US" smtClean="0"/>
              <a:pPr/>
              <a:t>47</a:t>
            </a:fld>
            <a:endParaRPr lang="en-US" altLang="zh-CN"/>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82">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404513"/>
                                        </p:tgtEl>
                                        <p:attrNameLst>
                                          <p:attrName>style.visibility</p:attrName>
                                        </p:attrNameLst>
                                      </p:cBhvr>
                                      <p:to>
                                        <p:strVal val="visible"/>
                                      </p:to>
                                    </p:set>
                                    <p:animEffect transition="in" filter="wipe(right)">
                                      <p:cBhvr>
                                        <p:cTn id="18" dur="2000"/>
                                        <p:tgtEl>
                                          <p:spTgt spid="40451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04514"/>
                                        </p:tgtEl>
                                        <p:attrNameLst>
                                          <p:attrName>style.visibility</p:attrName>
                                        </p:attrNameLst>
                                      </p:cBhvr>
                                      <p:to>
                                        <p:strVal val="visible"/>
                                      </p:to>
                                    </p:set>
                                    <p:animEffect transition="in" filter="wipe(right)">
                                      <p:cBhvr>
                                        <p:cTn id="21" dur="2000"/>
                                        <p:tgtEl>
                                          <p:spTgt spid="4045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4512"/>
                                        </p:tgtEl>
                                        <p:attrNameLst>
                                          <p:attrName>style.visibility</p:attrName>
                                        </p:attrNameLst>
                                      </p:cBhvr>
                                      <p:to>
                                        <p:strVal val="visible"/>
                                      </p:to>
                                    </p:set>
                                    <p:animEffect transition="in" filter="wipe(left)">
                                      <p:cBhvr>
                                        <p:cTn id="24" dur="2000"/>
                                        <p:tgtEl>
                                          <p:spTgt spid="4045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4511"/>
                                        </p:tgtEl>
                                        <p:attrNameLst>
                                          <p:attrName>style.visibility</p:attrName>
                                        </p:attrNameLst>
                                      </p:cBhvr>
                                      <p:to>
                                        <p:strVal val="visible"/>
                                      </p:to>
                                    </p:set>
                                    <p:animEffect transition="in" filter="wipe(left)">
                                      <p:cBhvr>
                                        <p:cTn id="27" dur="2000"/>
                                        <p:tgtEl>
                                          <p:spTgt spid="40451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04510"/>
                                        </p:tgtEl>
                                        <p:attrNameLst>
                                          <p:attrName>style.visibility</p:attrName>
                                        </p:attrNameLst>
                                      </p:cBhvr>
                                      <p:to>
                                        <p:strVal val="visible"/>
                                      </p:to>
                                    </p:set>
                                    <p:animEffect transition="in" filter="wipe(left)">
                                      <p:cBhvr>
                                        <p:cTn id="30" dur="2000"/>
                                        <p:tgtEl>
                                          <p:spTgt spid="40451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04509"/>
                                        </p:tgtEl>
                                        <p:attrNameLst>
                                          <p:attrName>style.visibility</p:attrName>
                                        </p:attrNameLst>
                                      </p:cBhvr>
                                      <p:to>
                                        <p:strVal val="visible"/>
                                      </p:to>
                                    </p:set>
                                    <p:animEffect transition="in" filter="wipe(left)">
                                      <p:cBhvr>
                                        <p:cTn id="33" dur="2000"/>
                                        <p:tgtEl>
                                          <p:spTgt spid="404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9" grpId="0" animBg="1"/>
      <p:bldP spid="404510" grpId="0" animBg="1"/>
      <p:bldP spid="404511" grpId="0" animBg="1"/>
      <p:bldP spid="404512" grpId="0" animBg="1"/>
      <p:bldP spid="404513" grpId="0" animBg="1"/>
      <p:bldP spid="4045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zh-CN" altLang="en-US" dirty="0" smtClean="0"/>
              <a:t>怎样接收数据呢？</a:t>
            </a:r>
            <a:endParaRPr lang="zh-CN" altLang="en-US" dirty="0"/>
          </a:p>
        </p:txBody>
      </p:sp>
      <p:sp>
        <p:nvSpPr>
          <p:cNvPr id="404482" name="Rectangle 2"/>
          <p:cNvSpPr>
            <a:spLocks noGrp="1" noChangeArrowheads="1"/>
          </p:cNvSpPr>
          <p:nvPr>
            <p:ph idx="1"/>
          </p:nvPr>
        </p:nvSpPr>
        <p:spPr>
          <a:xfrm>
            <a:off x="495300" y="1000108"/>
            <a:ext cx="9066212" cy="4934173"/>
          </a:xfrm>
        </p:spPr>
        <p:txBody>
          <a:bodyPr/>
          <a:lstStyle/>
          <a:p>
            <a:r>
              <a:rPr lang="en-US" altLang="zh-CN" sz="2800" dirty="0" smtClean="0"/>
              <a:t>B</a:t>
            </a:r>
            <a:r>
              <a:rPr lang="zh-CN" altLang="en-US" sz="2800" dirty="0" smtClean="0"/>
              <a:t>发送前会向数据帧首部写入的</a:t>
            </a:r>
            <a:r>
              <a:rPr lang="en-US" altLang="zh-CN" sz="2800" dirty="0" smtClean="0"/>
              <a:t>D</a:t>
            </a:r>
            <a:r>
              <a:rPr lang="zh-CN" altLang="en-US" sz="2800" dirty="0" smtClean="0"/>
              <a:t>的地址</a:t>
            </a:r>
            <a:endParaRPr lang="en-US" altLang="zh-CN" sz="2800" dirty="0" smtClean="0"/>
          </a:p>
          <a:p>
            <a:r>
              <a:rPr lang="zh-CN" altLang="en-US" sz="2800" dirty="0" smtClean="0"/>
              <a:t>由于只有 </a:t>
            </a:r>
            <a:r>
              <a:rPr lang="en-US" altLang="zh-CN" sz="2800" dirty="0" smtClean="0"/>
              <a:t>D </a:t>
            </a:r>
            <a:r>
              <a:rPr lang="zh-CN" altLang="en-US" sz="2800" dirty="0" smtClean="0"/>
              <a:t>的地址与目的地址一致，因此只有 </a:t>
            </a:r>
            <a:r>
              <a:rPr lang="en-US" altLang="zh-CN" sz="2800" dirty="0" smtClean="0"/>
              <a:t>D </a:t>
            </a:r>
            <a:r>
              <a:rPr lang="zh-CN" altLang="en-US" sz="2800" dirty="0" smtClean="0"/>
              <a:t>才接收这个数据帧。 </a:t>
            </a:r>
          </a:p>
          <a:p>
            <a:r>
              <a:rPr lang="zh-CN" altLang="en-US" sz="2800" dirty="0" smtClean="0"/>
              <a:t>其他所有的计算机（</a:t>
            </a:r>
            <a:r>
              <a:rPr lang="en-US" altLang="zh-CN" sz="2800" dirty="0" smtClean="0"/>
              <a:t>A, C </a:t>
            </a:r>
            <a:r>
              <a:rPr lang="zh-CN" altLang="en-US" sz="2800" dirty="0" smtClean="0"/>
              <a:t>和 </a:t>
            </a:r>
            <a:r>
              <a:rPr lang="en-US" altLang="zh-CN" sz="2800" dirty="0" smtClean="0"/>
              <a:t>E</a:t>
            </a:r>
            <a:r>
              <a:rPr lang="zh-CN" altLang="en-US" sz="2800" dirty="0" smtClean="0"/>
              <a:t>）都检测到不是发送给它们的数据帧，因此就丢弃这个数据帧而不接收。</a:t>
            </a:r>
            <a:endParaRPr lang="en-US" altLang="zh-CN" sz="2800" dirty="0" smtClean="0"/>
          </a:p>
          <a:p>
            <a:r>
              <a:rPr lang="zh-CN" altLang="en-US" sz="2800" dirty="0" smtClean="0"/>
              <a:t>在具有广播特性的总线上实现了一对一的通信。  </a:t>
            </a:r>
          </a:p>
          <a:p>
            <a:endParaRPr lang="zh-CN" altLang="en-US" sz="2800" dirty="0" smtClean="0"/>
          </a:p>
          <a:p>
            <a:endParaRPr lang="zh-CN" altLang="en-US" sz="2800" dirty="0"/>
          </a:p>
        </p:txBody>
      </p:sp>
      <p:grpSp>
        <p:nvGrpSpPr>
          <p:cNvPr id="2" name="Group 4"/>
          <p:cNvGrpSpPr>
            <a:grpSpLocks/>
          </p:cNvGrpSpPr>
          <p:nvPr/>
        </p:nvGrpSpPr>
        <p:grpSpPr bwMode="auto">
          <a:xfrm>
            <a:off x="4698471" y="466338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465226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458559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458559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3" name="Group 11"/>
          <p:cNvGrpSpPr>
            <a:grpSpLocks/>
          </p:cNvGrpSpPr>
          <p:nvPr/>
        </p:nvGrpSpPr>
        <p:grpSpPr bwMode="auto">
          <a:xfrm>
            <a:off x="1506537" y="466338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466496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555714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16"/>
          <p:cNvGrpSpPr>
            <a:grpSpLocks/>
          </p:cNvGrpSpPr>
          <p:nvPr/>
        </p:nvGrpSpPr>
        <p:grpSpPr bwMode="auto">
          <a:xfrm>
            <a:off x="6294437" y="466338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466496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555714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595546" y="6150114"/>
            <a:ext cx="15001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606355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604926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604926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604609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7" name="Text Box 27"/>
          <p:cNvSpPr txBox="1">
            <a:spLocks noChangeArrowheads="1"/>
          </p:cNvSpPr>
          <p:nvPr/>
        </p:nvSpPr>
        <p:spPr bwMode="auto">
          <a:xfrm>
            <a:off x="1738290" y="4143380"/>
            <a:ext cx="3100529" cy="400110"/>
          </a:xfrm>
          <a:prstGeom prst="rect">
            <a:avLst/>
          </a:prstGeom>
          <a:solidFill>
            <a:srgbClr val="FFC000"/>
          </a:solidFill>
          <a:ln>
            <a:solidFill>
              <a:srgbClr val="000066"/>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目的地址</a:t>
            </a:r>
            <a:r>
              <a:rPr kumimoji="1" lang="en-US" altLang="zh-CN" sz="2000" b="1" dirty="0" smtClean="0">
                <a:solidFill>
                  <a:srgbClr val="000099"/>
                </a:solidFill>
                <a:latin typeface="+mn-lt"/>
                <a:ea typeface="黑体" pitchFamily="2" charset="-122"/>
              </a:rPr>
              <a:t>=D</a:t>
            </a:r>
            <a:r>
              <a:rPr kumimoji="1" lang="zh-CN" altLang="en-US" sz="2000" b="1" dirty="0" smtClean="0">
                <a:solidFill>
                  <a:srgbClr val="000099"/>
                </a:solidFill>
                <a:latin typeface="+mn-lt"/>
                <a:ea typeface="黑体" pitchFamily="2" charset="-122"/>
              </a:rPr>
              <a:t>，数据。。。</a:t>
            </a:r>
            <a:endParaRPr kumimoji="1" lang="zh-CN" altLang="en-US" sz="2000" b="1" dirty="0">
              <a:solidFill>
                <a:srgbClr val="000099"/>
              </a:solidFill>
              <a:latin typeface="+mn-lt"/>
              <a:ea typeface="黑体" pitchFamily="2" charset="-122"/>
            </a:endParaRPr>
          </a:p>
        </p:txBody>
      </p:sp>
      <p:sp>
        <p:nvSpPr>
          <p:cNvPr id="404509" name="Freeform 29"/>
          <p:cNvSpPr>
            <a:spLocks/>
          </p:cNvSpPr>
          <p:nvPr/>
        </p:nvSpPr>
        <p:spPr bwMode="auto">
          <a:xfrm>
            <a:off x="3267604" y="475228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476498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476815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473164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473164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473164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5" name="Group 35"/>
          <p:cNvGrpSpPr>
            <a:grpSpLocks/>
          </p:cNvGrpSpPr>
          <p:nvPr/>
        </p:nvGrpSpPr>
        <p:grpSpPr bwMode="auto">
          <a:xfrm>
            <a:off x="7866327" y="567303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644296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6" name="Group 39"/>
          <p:cNvGrpSpPr>
            <a:grpSpLocks/>
          </p:cNvGrpSpPr>
          <p:nvPr/>
        </p:nvGrpSpPr>
        <p:grpSpPr bwMode="auto">
          <a:xfrm>
            <a:off x="4682994" y="567303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644296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7" name="Group 43"/>
          <p:cNvGrpSpPr>
            <a:grpSpLocks/>
          </p:cNvGrpSpPr>
          <p:nvPr/>
        </p:nvGrpSpPr>
        <p:grpSpPr bwMode="auto">
          <a:xfrm>
            <a:off x="1484181" y="567303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644296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646043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2666984" y="564357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502056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
        <p:nvSpPr>
          <p:cNvPr id="50" name="灯片编号占位符 49"/>
          <p:cNvSpPr>
            <a:spLocks noGrp="1"/>
          </p:cNvSpPr>
          <p:nvPr>
            <p:ph type="sldNum" sz="quarter" idx="12"/>
          </p:nvPr>
        </p:nvSpPr>
        <p:spPr>
          <a:xfrm>
            <a:off x="7099300" y="6570490"/>
            <a:ext cx="2311400" cy="457200"/>
          </a:xfrm>
        </p:spPr>
        <p:txBody>
          <a:bodyPr/>
          <a:lstStyle/>
          <a:p>
            <a:fld id="{7AC79822-BC0D-4DE8-A7E5-90A3732A2B82}" type="slidenum">
              <a:rPr lang="zh-CN" altLang="en-US" smtClean="0"/>
              <a:pPr/>
              <a:t>48</a:t>
            </a:fld>
            <a:endParaRPr lang="en-US" altLang="zh-CN"/>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8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82">
                                            <p:txEl>
                                              <p:pRg st="2" end="2"/>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0452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0452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0452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0451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par>
                          <p:cTn id="34" fill="hold" nodeType="afterGroup">
                            <p:stCondLst>
                              <p:cond delay="0"/>
                            </p:stCondLst>
                            <p:childTnLst>
                              <p:par>
                                <p:cTn id="35" presetID="35" presetClass="emph" presetSubtype="0" repeatCount="5000" fill="hold" grpId="1" nodeType="afterEffect">
                                  <p:stCondLst>
                                    <p:cond delay="0"/>
                                  </p:stCondLst>
                                  <p:childTnLst>
                                    <p:anim calcmode="discrete" valueType="str">
                                      <p:cBhvr>
                                        <p:cTn id="36" dur="500" fill="hold"/>
                                        <p:tgtEl>
                                          <p:spTgt spid="404526"/>
                                        </p:tgtEl>
                                        <p:attrNameLst>
                                          <p:attrName>style.visibility</p:attrName>
                                        </p:attrNameLst>
                                      </p:cBhvr>
                                      <p:tavLst>
                                        <p:tav tm="0">
                                          <p:val>
                                            <p:strVal val="hidden"/>
                                          </p:val>
                                        </p:tav>
                                        <p:tav tm="50000">
                                          <p:val>
                                            <p:strVal val="visible"/>
                                          </p:val>
                                        </p:tav>
                                      </p:tavLst>
                                    </p:anim>
                                  </p:childTnLst>
                                </p:cTn>
                              </p:par>
                              <p:par>
                                <p:cTn id="37" presetID="35" presetClass="emph" presetSubtype="0" repeatCount="5000" fill="hold" grpId="1" nodeType="withEffect">
                                  <p:stCondLst>
                                    <p:cond delay="0"/>
                                  </p:stCondLst>
                                  <p:childTnLst>
                                    <p:anim calcmode="discrete" valueType="str">
                                      <p:cBhvr>
                                        <p:cTn id="38" dur="500" fill="hold"/>
                                        <p:tgtEl>
                                          <p:spTgt spid="404522"/>
                                        </p:tgtEl>
                                        <p:attrNameLst>
                                          <p:attrName>style.visibility</p:attrName>
                                        </p:attrNameLst>
                                      </p:cBhvr>
                                      <p:tavLst>
                                        <p:tav tm="0">
                                          <p:val>
                                            <p:strVal val="hidden"/>
                                          </p:val>
                                        </p:tav>
                                        <p:tav tm="50000">
                                          <p:val>
                                            <p:strVal val="visible"/>
                                          </p:val>
                                        </p:tav>
                                      </p:tavLst>
                                    </p:anim>
                                  </p:childTnLst>
                                </p:cTn>
                              </p:par>
                              <p:par>
                                <p:cTn id="39" presetID="35" presetClass="emph" presetSubtype="0" repeatCount="5000" fill="hold" grpId="1" nodeType="withEffect">
                                  <p:stCondLst>
                                    <p:cond delay="0"/>
                                  </p:stCondLst>
                                  <p:childTnLst>
                                    <p:anim calcmode="discrete" valueType="str">
                                      <p:cBhvr>
                                        <p:cTn id="40" dur="500" fill="hold"/>
                                        <p:tgtEl>
                                          <p:spTgt spid="404527"/>
                                        </p:tgtEl>
                                        <p:attrNameLst>
                                          <p:attrName>style.visibility</p:attrName>
                                        </p:attrNameLst>
                                      </p:cBhvr>
                                      <p:tavLst>
                                        <p:tav tm="0">
                                          <p:val>
                                            <p:strVal val="hidden"/>
                                          </p:val>
                                        </p:tav>
                                        <p:tav tm="50000">
                                          <p:val>
                                            <p:strVal val="visible"/>
                                          </p:val>
                                        </p:tav>
                                      </p:tavLst>
                                    </p:anim>
                                  </p:childTnLst>
                                </p:cTn>
                              </p:par>
                              <p:par>
                                <p:cTn id="41" presetID="35" presetClass="emph" presetSubtype="0" repeatCount="5000" fill="hold" grpId="1" nodeType="withEffect">
                                  <p:stCondLst>
                                    <p:cond delay="0"/>
                                  </p:stCondLst>
                                  <p:childTnLst>
                                    <p:anim calcmode="discrete" valueType="str">
                                      <p:cBhvr>
                                        <p:cTn id="42" dur="500" fill="hold"/>
                                        <p:tgtEl>
                                          <p:spTgt spid="404518"/>
                                        </p:tgtEl>
                                        <p:attrNameLst>
                                          <p:attrName>style.visibility</p:attrName>
                                        </p:attrNameLst>
                                      </p:cBhvr>
                                      <p:tavLst>
                                        <p:tav tm="0">
                                          <p:val>
                                            <p:strVal val="hidden"/>
                                          </p:val>
                                        </p:tav>
                                        <p:tav tm="50000">
                                          <p:val>
                                            <p:strVal val="visible"/>
                                          </p:val>
                                        </p:tav>
                                      </p:tavLst>
                                    </p:anim>
                                  </p:childTnLst>
                                </p:cTn>
                              </p:par>
                              <p:par>
                                <p:cTn id="43" presetID="35" presetClass="emph" presetSubtype="0" repeatCount="5000" fill="hold" nodeType="withEffect">
                                  <p:stCondLst>
                                    <p:cond delay="0"/>
                                  </p:stCondLst>
                                  <p:childTnLst>
                                    <p:anim calcmode="discrete" valueType="str">
                                      <p:cBhvr>
                                        <p:cTn id="44" dur="500" fill="hold"/>
                                        <p:tgtEl>
                                          <p:spTgt spid="5"/>
                                        </p:tgtEl>
                                        <p:attrNameLst>
                                          <p:attrName>style.visibility</p:attrName>
                                        </p:attrNameLst>
                                      </p:cBhvr>
                                      <p:tavLst>
                                        <p:tav tm="0">
                                          <p:val>
                                            <p:strVal val="hidden"/>
                                          </p:val>
                                        </p:tav>
                                        <p:tav tm="50000">
                                          <p:val>
                                            <p:strVal val="visible"/>
                                          </p:val>
                                        </p:tav>
                                      </p:tavLst>
                                    </p:anim>
                                  </p:childTnLst>
                                </p:cTn>
                              </p:par>
                              <p:par>
                                <p:cTn id="45" presetID="35" presetClass="emph" presetSubtype="0" repeatCount="5000" fill="hold" nodeType="withEffect">
                                  <p:stCondLst>
                                    <p:cond delay="0"/>
                                  </p:stCondLst>
                                  <p:childTnLst>
                                    <p:anim calcmode="discrete" valueType="str">
                                      <p:cBhvr>
                                        <p:cTn id="46" dur="500" fill="hold"/>
                                        <p:tgtEl>
                                          <p:spTgt spid="6"/>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nodeType="withEffect">
                                  <p:stCondLst>
                                    <p:cond delay="0"/>
                                  </p:stCondLst>
                                  <p:childTnLst>
                                    <p:anim calcmode="discrete" valueType="str">
                                      <p:cBhvr>
                                        <p:cTn id="48" dur="500" fill="hold"/>
                                        <p:tgtEl>
                                          <p:spTgt spid="7"/>
                                        </p:tgtEl>
                                        <p:attrNameLst>
                                          <p:attrName>style.visibility</p:attrName>
                                        </p:attrNameLst>
                                      </p:cBhvr>
                                      <p:tavLst>
                                        <p:tav tm="0">
                                          <p:val>
                                            <p:strVal val="hidden"/>
                                          </p:val>
                                        </p:tav>
                                        <p:tav tm="50000">
                                          <p:val>
                                            <p:strVal val="visible"/>
                                          </p:val>
                                        </p:tav>
                                      </p:tavLst>
                                    </p:anim>
                                  </p:childTnLst>
                                </p:cTn>
                              </p:par>
                            </p:childTnLst>
                          </p:cTn>
                        </p:par>
                        <p:par>
                          <p:cTn id="49" fill="hold" nodeType="afterGroup">
                            <p:stCondLst>
                              <p:cond delay="2500"/>
                            </p:stCondLst>
                            <p:childTnLst>
                              <p:par>
                                <p:cTn id="50" presetID="10" presetClass="exit" presetSubtype="0" fill="hold" grpId="1" nodeType="afterEffect">
                                  <p:stCondLst>
                                    <p:cond delay="0"/>
                                  </p:stCondLst>
                                  <p:childTnLst>
                                    <p:animEffect transition="out" filter="fade">
                                      <p:cBhvr>
                                        <p:cTn id="51" dur="2000"/>
                                        <p:tgtEl>
                                          <p:spTgt spid="404509"/>
                                        </p:tgtEl>
                                      </p:cBhvr>
                                    </p:animEffect>
                                    <p:set>
                                      <p:cBhvr>
                                        <p:cTn id="52" dur="1" fill="hold">
                                          <p:stCondLst>
                                            <p:cond delay="1999"/>
                                          </p:stCondLst>
                                        </p:cTn>
                                        <p:tgtEl>
                                          <p:spTgt spid="40450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404511"/>
                                        </p:tgtEl>
                                      </p:cBhvr>
                                    </p:animEffect>
                                    <p:set>
                                      <p:cBhvr>
                                        <p:cTn id="55" dur="1" fill="hold">
                                          <p:stCondLst>
                                            <p:cond delay="1999"/>
                                          </p:stCondLst>
                                        </p:cTn>
                                        <p:tgtEl>
                                          <p:spTgt spid="40451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404512"/>
                                        </p:tgtEl>
                                      </p:cBhvr>
                                    </p:animEffect>
                                    <p:set>
                                      <p:cBhvr>
                                        <p:cTn id="58" dur="1" fill="hold">
                                          <p:stCondLst>
                                            <p:cond delay="1999"/>
                                          </p:stCondLst>
                                        </p:cTn>
                                        <p:tgtEl>
                                          <p:spTgt spid="404512"/>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404514"/>
                                        </p:tgtEl>
                                      </p:cBhvr>
                                    </p:animEffect>
                                    <p:set>
                                      <p:cBhvr>
                                        <p:cTn id="61" dur="1" fill="hold">
                                          <p:stCondLst>
                                            <p:cond delay="1999"/>
                                          </p:stCondLst>
                                        </p:cTn>
                                        <p:tgtEl>
                                          <p:spTgt spid="404514"/>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2000"/>
                                        <p:tgtEl>
                                          <p:spTgt spid="404513"/>
                                        </p:tgtEl>
                                      </p:cBhvr>
                                    </p:animEffect>
                                    <p:set>
                                      <p:cBhvr>
                                        <p:cTn id="64" dur="1" fill="hold">
                                          <p:stCondLst>
                                            <p:cond delay="1999"/>
                                          </p:stCondLst>
                                        </p:cTn>
                                        <p:tgtEl>
                                          <p:spTgt spid="4045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000"/>
                                        <p:tgtEl>
                                          <p:spTgt spid="7"/>
                                        </p:tgtEl>
                                      </p:cBhvr>
                                    </p:animEffect>
                                    <p:set>
                                      <p:cBhvr>
                                        <p:cTn id="67" dur="1" fill="hold">
                                          <p:stCondLst>
                                            <p:cond delay="1999"/>
                                          </p:stCondLst>
                                        </p:cTn>
                                        <p:tgtEl>
                                          <p:spTgt spid="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000"/>
                                        <p:tgtEl>
                                          <p:spTgt spid="6"/>
                                        </p:tgtEl>
                                      </p:cBhvr>
                                    </p:animEffect>
                                    <p:set>
                                      <p:cBhvr>
                                        <p:cTn id="70" dur="1" fill="hold">
                                          <p:stCondLst>
                                            <p:cond delay="1999"/>
                                          </p:stCondLst>
                                        </p:cTn>
                                        <p:tgtEl>
                                          <p:spTgt spid="6"/>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000"/>
                                        <p:tgtEl>
                                          <p:spTgt spid="5"/>
                                        </p:tgtEl>
                                      </p:cBhvr>
                                    </p:animEffect>
                                    <p:set>
                                      <p:cBhvr>
                                        <p:cTn id="73" dur="1" fill="hold">
                                          <p:stCondLst>
                                            <p:cond delay="1999"/>
                                          </p:stCondLst>
                                        </p:cTn>
                                        <p:tgtEl>
                                          <p:spTgt spid="5"/>
                                        </p:tgtEl>
                                        <p:attrNameLst>
                                          <p:attrName>style.visibility</p:attrName>
                                        </p:attrNameLst>
                                      </p:cBhvr>
                                      <p:to>
                                        <p:strVal val="hidden"/>
                                      </p:to>
                                    </p:set>
                                  </p:childTnLst>
                                </p:cTn>
                              </p:par>
                            </p:childTnLst>
                          </p:cTn>
                        </p:par>
                        <p:par>
                          <p:cTn id="74" fill="hold" nodeType="afterGroup">
                            <p:stCondLst>
                              <p:cond delay="4500"/>
                            </p:stCondLst>
                            <p:childTnLst>
                              <p:par>
                                <p:cTn id="75" presetID="1" presetClass="entr" presetSubtype="0" fill="hold" grpId="1" nodeType="afterEffect">
                                  <p:stCondLst>
                                    <p:cond delay="0"/>
                                  </p:stCondLst>
                                  <p:childTnLst>
                                    <p:set>
                                      <p:cBhvr>
                                        <p:cTn id="76" dur="1" fill="hold">
                                          <p:stCondLst>
                                            <p:cond delay="0"/>
                                          </p:stCondLst>
                                        </p:cTn>
                                        <p:tgtEl>
                                          <p:spTgt spid="404529"/>
                                        </p:tgtEl>
                                        <p:attrNameLst>
                                          <p:attrName>style.visibility</p:attrName>
                                        </p:attrNameLst>
                                      </p:cBhvr>
                                      <p:to>
                                        <p:strVal val="visible"/>
                                      </p:to>
                                    </p:set>
                                  </p:childTnLst>
                                </p:cTn>
                              </p:par>
                            </p:childTnLst>
                          </p:cTn>
                        </p:par>
                        <p:par>
                          <p:cTn id="77" fill="hold" nodeType="afterGroup">
                            <p:stCondLst>
                              <p:cond delay="4500"/>
                            </p:stCondLst>
                            <p:childTnLst>
                              <p:par>
                                <p:cTn id="78" presetID="35" presetClass="emph" presetSubtype="0" repeatCount="3000" fill="hold" grpId="0" nodeType="afterEffect">
                                  <p:stCondLst>
                                    <p:cond delay="0"/>
                                  </p:stCondLst>
                                  <p:childTnLst>
                                    <p:anim calcmode="discrete" valueType="str">
                                      <p:cBhvr>
                                        <p:cTn id="79"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044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uiExpand="1" build="p"/>
      <p:bldP spid="404507" grpId="0" animBg="1"/>
      <p:bldP spid="404509" grpId="1" animBg="1"/>
      <p:bldP spid="404511" grpId="1" animBg="1"/>
      <p:bldP spid="404512" grpId="1" animBg="1"/>
      <p:bldP spid="404513" grpId="1"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以太网采取了两种重要的措施 </a:t>
            </a:r>
            <a:endParaRPr lang="zh-CN" altLang="en-US" dirty="0"/>
          </a:p>
        </p:txBody>
      </p:sp>
      <p:sp>
        <p:nvSpPr>
          <p:cNvPr id="406531" name="Rectangle 3"/>
          <p:cNvSpPr>
            <a:spLocks noGrp="1" noChangeArrowheads="1"/>
          </p:cNvSpPr>
          <p:nvPr>
            <p:ph type="body" idx="1"/>
          </p:nvPr>
        </p:nvSpPr>
        <p:spPr>
          <a:xfrm>
            <a:off x="511848" y="1201365"/>
            <a:ext cx="9066212" cy="4934173"/>
          </a:xfrm>
        </p:spPr>
        <p:txBody>
          <a:bodyPr/>
          <a:lstStyle/>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r>
              <a:rPr lang="zh-CN" altLang="en-US" dirty="0" smtClean="0"/>
              <a:t>。</a:t>
            </a:r>
            <a:endParaRPr lang="en-US" altLang="zh-CN" dirty="0" smtClean="0"/>
          </a:p>
          <a:p>
            <a:pPr lvl="1"/>
            <a:r>
              <a:rPr lang="zh-CN" altLang="en-US" dirty="0"/>
              <a:t>当目的站收到有差错的数据帧时就丢弃此帧，其他什么也不做</a:t>
            </a:r>
            <a:r>
              <a:rPr lang="zh-CN" altLang="en-US" dirty="0" smtClean="0"/>
              <a:t>。</a:t>
            </a:r>
            <a:r>
              <a:rPr lang="zh-CN" altLang="en-US" dirty="0" smtClean="0">
                <a:solidFill>
                  <a:srgbClr val="FF0000"/>
                </a:solidFill>
              </a:rPr>
              <a:t>差错</a:t>
            </a:r>
            <a:r>
              <a:rPr lang="zh-CN" altLang="en-US" dirty="0">
                <a:solidFill>
                  <a:srgbClr val="FF0000"/>
                </a:solidFill>
              </a:rPr>
              <a:t>的纠正由高层来决定。</a:t>
            </a:r>
          </a:p>
          <a:p>
            <a:pPr lvl="2"/>
            <a:r>
              <a:rPr lang="zh-CN" altLang="en-US" dirty="0"/>
              <a:t>如果高层发现丢失了一些数据而进行重传，但以太网并不知道这是一个重传的帧，而是当作一个新的数据帧来发送</a:t>
            </a:r>
            <a:r>
              <a:rPr lang="zh-CN" altLang="en-US" dirty="0" smtClean="0"/>
              <a:t>。</a:t>
            </a:r>
            <a:endParaRPr lang="en-US" altLang="zh-CN" dirty="0" smtClean="0"/>
          </a:p>
          <a:p>
            <a:pPr lvl="2"/>
            <a:endParaRPr lang="en-US" altLang="zh-CN" dirty="0" smtClean="0"/>
          </a:p>
          <a:p>
            <a:pPr lvl="2"/>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49</a:t>
            </a:fld>
            <a:endParaRPr lang="en-US" altLang="zh-CN"/>
          </a:p>
        </p:txBody>
      </p:sp>
    </p:spTree>
    <p:extLst>
      <p:ext uri="{BB962C8B-B14F-4D97-AF65-F5344CB8AC3E}">
        <p14:creationId xmlns:p14="http://schemas.microsoft.com/office/powerpoint/2010/main" val="23506829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a:t>
            </a:r>
            <a:r>
              <a:rPr lang="zh-CN" altLang="en-US" dirty="0" smtClean="0">
                <a:latin typeface="黑体" pitchFamily="2" charset="-122"/>
              </a:rPr>
              <a:t>模型</a:t>
            </a:r>
            <a:endParaRPr lang="zh-CN" altLang="en-US" dirty="0">
              <a:latin typeface="黑体" pitchFamily="2" charset="-122"/>
            </a:endParaRP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2" name="矩形 1"/>
          <p:cNvSpPr/>
          <p:nvPr/>
        </p:nvSpPr>
        <p:spPr>
          <a:xfrm>
            <a:off x="2024042" y="6000768"/>
            <a:ext cx="6372257" cy="461665"/>
          </a:xfrm>
          <a:prstGeom prst="rect">
            <a:avLst/>
          </a:prstGeom>
          <a:solidFill>
            <a:srgbClr val="66FF66"/>
          </a:solidFill>
          <a:ln>
            <a:solidFill>
              <a:srgbClr val="0070C0"/>
            </a:solidFill>
          </a:ln>
        </p:spPr>
        <p:txBody>
          <a:bodyPr wrap="none">
            <a:spAutoFit/>
          </a:bodyPr>
          <a:lstStyle/>
          <a:p>
            <a:r>
              <a:rPr lang="zh-CN" altLang="zh-CN" sz="2400" b="1" dirty="0">
                <a:solidFill>
                  <a:srgbClr val="000066"/>
                </a:solidFill>
                <a:latin typeface="+mn-lt"/>
                <a:ea typeface="黑体" pitchFamily="2" charset="-122"/>
              </a:rPr>
              <a:t>不同的链路层可能采用不同的数据链路层协议</a:t>
            </a:r>
            <a:endParaRPr lang="zh-CN" altLang="en-US" sz="24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
        <p:nvSpPr>
          <p:cNvPr id="585" name="灯片编号占位符 584"/>
          <p:cNvSpPr>
            <a:spLocks noGrp="1"/>
          </p:cNvSpPr>
          <p:nvPr>
            <p:ph type="sldNum" sz="quarter" idx="12"/>
          </p:nvPr>
        </p:nvSpPr>
        <p:spPr/>
        <p:txBody>
          <a:bodyPr/>
          <a:lstStyle/>
          <a:p>
            <a:fld id="{14338B79-8FD5-46F1-8A19-651A319ADB19}" type="slidenum">
              <a:rPr lang="zh-CN" altLang="en-US" smtClean="0"/>
              <a:pPr/>
              <a:t>5</a:t>
            </a:fld>
            <a:endParaRPr lang="en-US" altLang="zh-CN"/>
          </a:p>
        </p:txBody>
      </p:sp>
    </p:spTree>
    <p:extLst>
      <p:ext uri="{BB962C8B-B14F-4D97-AF65-F5344CB8AC3E}">
        <p14:creationId xmlns:p14="http://schemas.microsoft.com/office/powerpoint/2010/main" val="109749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19428"/>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500"/>
                                  </p:stCondLst>
                                  <p:childTnLst>
                                    <p:set>
                                      <p:cBhvr>
                                        <p:cTn id="9" dur="1" fill="hold">
                                          <p:stCondLst>
                                            <p:cond delay="0"/>
                                          </p:stCondLst>
                                        </p:cTn>
                                        <p:tgtEl>
                                          <p:spTgt spid="119414"/>
                                        </p:tgtEl>
                                        <p:attrNameLst>
                                          <p:attrName>style.visibility</p:attrName>
                                        </p:attrNameLst>
                                      </p:cBhvr>
                                      <p:to>
                                        <p:strVal val="visible"/>
                                      </p:to>
                                    </p:set>
                                    <p:animEffect transition="in" filter="wipe(left)">
                                      <p:cBhvr>
                                        <p:cTn id="10" dur="500"/>
                                        <p:tgtEl>
                                          <p:spTgt spid="119414"/>
                                        </p:tgtEl>
                                      </p:cBhvr>
                                    </p:animEffect>
                                  </p:childTnLst>
                                </p:cTn>
                              </p:par>
                            </p:childTnLst>
                          </p:cTn>
                        </p:par>
                        <p:par>
                          <p:cTn id="11" fill="hold" nodeType="afterGroup">
                            <p:stCondLst>
                              <p:cond delay="1500"/>
                            </p:stCondLst>
                            <p:childTnLst>
                              <p:par>
                                <p:cTn id="12" presetID="22" presetClass="entr" presetSubtype="8" fill="hold" grpId="0" nodeType="afterEffect">
                                  <p:stCondLst>
                                    <p:cond delay="500"/>
                                  </p:stCondLst>
                                  <p:childTnLst>
                                    <p:set>
                                      <p:cBhvr>
                                        <p:cTn id="13" dur="1" fill="hold">
                                          <p:stCondLst>
                                            <p:cond delay="0"/>
                                          </p:stCondLst>
                                        </p:cTn>
                                        <p:tgtEl>
                                          <p:spTgt spid="119415"/>
                                        </p:tgtEl>
                                        <p:attrNameLst>
                                          <p:attrName>style.visibility</p:attrName>
                                        </p:attrNameLst>
                                      </p:cBhvr>
                                      <p:to>
                                        <p:strVal val="visible"/>
                                      </p:to>
                                    </p:set>
                                    <p:animEffect transition="in" filter="wipe(left)">
                                      <p:cBhvr>
                                        <p:cTn id="14" dur="500"/>
                                        <p:tgtEl>
                                          <p:spTgt spid="119415"/>
                                        </p:tgtEl>
                                      </p:cBhvr>
                                    </p:animEffect>
                                  </p:childTnLst>
                                </p:cTn>
                              </p:par>
                            </p:childTnLst>
                          </p:cTn>
                        </p:par>
                        <p:par>
                          <p:cTn id="15" fill="hold" nodeType="afterGroup">
                            <p:stCondLst>
                              <p:cond delay="2500"/>
                            </p:stCondLst>
                            <p:childTnLst>
                              <p:par>
                                <p:cTn id="16" presetID="22" presetClass="entr" presetSubtype="8" fill="hold" grpId="0" nodeType="afterEffect">
                                  <p:stCondLst>
                                    <p:cond delay="500"/>
                                  </p:stCondLst>
                                  <p:childTnLst>
                                    <p:set>
                                      <p:cBhvr>
                                        <p:cTn id="17" dur="1" fill="hold">
                                          <p:stCondLst>
                                            <p:cond delay="0"/>
                                          </p:stCondLst>
                                        </p:cTn>
                                        <p:tgtEl>
                                          <p:spTgt spid="119416"/>
                                        </p:tgtEl>
                                        <p:attrNameLst>
                                          <p:attrName>style.visibility</p:attrName>
                                        </p:attrNameLst>
                                      </p:cBhvr>
                                      <p:to>
                                        <p:strVal val="visible"/>
                                      </p:to>
                                    </p:set>
                                    <p:animEffect transition="in" filter="wipe(left)">
                                      <p:cBhvr>
                                        <p:cTn id="18" dur="500"/>
                                        <p:tgtEl>
                                          <p:spTgt spid="119416"/>
                                        </p:tgtEl>
                                      </p:cBhvr>
                                    </p:animEffect>
                                  </p:childTnLst>
                                </p:cTn>
                              </p:par>
                            </p:childTnLst>
                          </p:cTn>
                        </p:par>
                        <p:par>
                          <p:cTn id="19" fill="hold" nodeType="afterGroup">
                            <p:stCondLst>
                              <p:cond delay="3500"/>
                            </p:stCondLst>
                            <p:childTnLst>
                              <p:par>
                                <p:cTn id="20" presetID="22" presetClass="entr" presetSubtype="8" fill="hold" grpId="0" nodeType="afterEffect">
                                  <p:stCondLst>
                                    <p:cond delay="500"/>
                                  </p:stCondLst>
                                  <p:childTnLst>
                                    <p:set>
                                      <p:cBhvr>
                                        <p:cTn id="21" dur="1" fill="hold">
                                          <p:stCondLst>
                                            <p:cond delay="0"/>
                                          </p:stCondLst>
                                        </p:cTn>
                                        <p:tgtEl>
                                          <p:spTgt spid="119417"/>
                                        </p:tgtEl>
                                        <p:attrNameLst>
                                          <p:attrName>style.visibility</p:attrName>
                                        </p:attrNameLst>
                                      </p:cBhvr>
                                      <p:to>
                                        <p:strVal val="visible"/>
                                      </p:to>
                                    </p:set>
                                    <p:animEffect transition="in" filter="wipe(left)">
                                      <p:cBhvr>
                                        <p:cTn id="22" dur="500"/>
                                        <p:tgtEl>
                                          <p:spTgt spid="119417"/>
                                        </p:tgtEl>
                                      </p:cBhvr>
                                    </p:animEffect>
                                  </p:childTnLst>
                                </p:cTn>
                              </p:par>
                              <p:par>
                                <p:cTn id="23" presetID="1" presetClass="entr" presetSubtype="0" fill="hold" grpId="0" nodeType="withEffect">
                                  <p:stCondLst>
                                    <p:cond delay="500"/>
                                  </p:stCondLst>
                                  <p:childTnLst>
                                    <p:set>
                                      <p:cBhvr>
                                        <p:cTn id="24" dur="1" fill="hold">
                                          <p:stCondLst>
                                            <p:cond delay="0"/>
                                          </p:stCondLst>
                                        </p:cTn>
                                        <p:tgtEl>
                                          <p:spTgt spid="2"/>
                                        </p:tgtEl>
                                        <p:attrNameLst>
                                          <p:attrName>style.visibility</p:attrName>
                                        </p:attrNameLst>
                                      </p:cBhvr>
                                      <p:to>
                                        <p:strVal val="visible"/>
                                      </p:to>
                                    </p:set>
                                  </p:childTnLst>
                                </p:cTn>
                              </p:par>
                            </p:childTnLst>
                          </p:cTn>
                        </p:par>
                        <p:par>
                          <p:cTn id="25" fill="hold">
                            <p:stCondLst>
                              <p:cond delay="4500"/>
                            </p:stCondLst>
                            <p:childTnLst>
                              <p:par>
                                <p:cTn id="26" presetID="1" presetClass="entr" presetSubtype="0" fill="hold" grpId="0" nodeType="afterEffect">
                                  <p:stCondLst>
                                    <p:cond delay="0"/>
                                  </p:stCondLst>
                                  <p:childTnLst>
                                    <p:set>
                                      <p:cBhvr>
                                        <p:cTn id="27"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3" name="组合 2"/>
          <p:cNvGrpSpPr/>
          <p:nvPr/>
        </p:nvGrpSpPr>
        <p:grpSpPr>
          <a:xfrm>
            <a:off x="1777460" y="2392546"/>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015349" y="2227584"/>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344488" y="3349203"/>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1977634"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715239"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017820"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7959730" y="2502654"/>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250068"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2738575"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530663"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250743"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5762911"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482991" y="2502654"/>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04" name="Rectangle 42"/>
          <p:cNvSpPr>
            <a:spLocks noChangeArrowheads="1"/>
          </p:cNvSpPr>
          <p:nvPr/>
        </p:nvSpPr>
        <p:spPr bwMode="auto">
          <a:xfrm>
            <a:off x="407627" y="2510591"/>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cxnSp>
        <p:nvCxnSpPr>
          <p:cNvPr id="110" name="直接连接符 109"/>
          <p:cNvCxnSpPr/>
          <p:nvPr/>
        </p:nvCxnSpPr>
        <p:spPr bwMode="auto">
          <a:xfrm>
            <a:off x="1793011" y="356108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灯片编号占位符 42"/>
          <p:cNvSpPr>
            <a:spLocks noGrp="1"/>
          </p:cNvSpPr>
          <p:nvPr>
            <p:ph type="sldNum" sz="quarter" idx="12"/>
          </p:nvPr>
        </p:nvSpPr>
        <p:spPr/>
        <p:txBody>
          <a:bodyPr/>
          <a:lstStyle/>
          <a:p>
            <a:fld id="{7AC79822-BC0D-4DE8-A7E5-90A3732A2B82}" type="slidenum">
              <a:rPr lang="zh-CN" altLang="en-US" smtClean="0"/>
              <a:pPr/>
              <a:t>50</a:t>
            </a:fld>
            <a:endParaRPr lang="en-US" altLang="zh-CN"/>
          </a:p>
        </p:txBody>
      </p:sp>
      <p:sp>
        <p:nvSpPr>
          <p:cNvPr id="44" name="Freeform 30"/>
          <p:cNvSpPr>
            <a:spLocks/>
          </p:cNvSpPr>
          <p:nvPr/>
        </p:nvSpPr>
        <p:spPr bwMode="auto">
          <a:xfrm>
            <a:off x="1784648" y="3232075"/>
            <a:ext cx="7467356"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Tree>
    <p:extLst>
      <p:ext uri="{BB962C8B-B14F-4D97-AF65-F5344CB8AC3E}">
        <p14:creationId xmlns:p14="http://schemas.microsoft.com/office/powerpoint/2010/main" val="150006450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a:xfrm>
            <a:off x="487876" y="1272700"/>
            <a:ext cx="9066212" cy="4648421"/>
          </a:xfrm>
        </p:spPr>
        <p:txBody>
          <a:bodyPr/>
          <a:lstStyle/>
          <a:p>
            <a:r>
              <a:rPr lang="zh-CN" altLang="en-US" sz="2800" dirty="0" smtClean="0"/>
              <a:t>具有广播特性的总线如果有多个用户同时发送数据的话，就会发生冲突，导致发送失败。  </a:t>
            </a:r>
          </a:p>
          <a:p>
            <a:endParaRPr lang="zh-CN" altLang="en-US" sz="2800" dirty="0" smtClean="0"/>
          </a:p>
          <a:p>
            <a:endParaRPr lang="zh-CN" altLang="en-US" sz="2800" dirty="0"/>
          </a:p>
        </p:txBody>
      </p:sp>
      <p:grpSp>
        <p:nvGrpSpPr>
          <p:cNvPr id="2" name="Group 4"/>
          <p:cNvGrpSpPr>
            <a:grpSpLocks/>
          </p:cNvGrpSpPr>
          <p:nvPr/>
        </p:nvGrpSpPr>
        <p:grpSpPr bwMode="auto">
          <a:xfrm>
            <a:off x="4610762" y="358839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08807" y="357727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8949797" y="351060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497021" y="351060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3" name="Group 11"/>
          <p:cNvGrpSpPr>
            <a:grpSpLocks/>
          </p:cNvGrpSpPr>
          <p:nvPr/>
        </p:nvGrpSpPr>
        <p:grpSpPr bwMode="auto">
          <a:xfrm>
            <a:off x="1418828" y="358839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272764" y="358997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4795" y="448215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16"/>
          <p:cNvGrpSpPr>
            <a:grpSpLocks/>
          </p:cNvGrpSpPr>
          <p:nvPr/>
        </p:nvGrpSpPr>
        <p:grpSpPr bwMode="auto">
          <a:xfrm>
            <a:off x="6206728" y="358839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062385" y="358997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4416" y="448215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671143" y="536090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382030" y="498856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051947" y="497427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198696" y="497427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546447" y="497110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10" name="Freeform 30"/>
          <p:cNvSpPr>
            <a:spLocks/>
          </p:cNvSpPr>
          <p:nvPr/>
        </p:nvSpPr>
        <p:spPr bwMode="auto">
          <a:xfrm>
            <a:off x="3226331" y="3568456"/>
            <a:ext cx="3339835" cy="1120073"/>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5" name="Group 35"/>
          <p:cNvGrpSpPr>
            <a:grpSpLocks/>
          </p:cNvGrpSpPr>
          <p:nvPr/>
        </p:nvGrpSpPr>
        <p:grpSpPr bwMode="auto">
          <a:xfrm>
            <a:off x="6579803" y="3997084"/>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6" name="Group 39"/>
          <p:cNvGrpSpPr>
            <a:grpSpLocks/>
          </p:cNvGrpSpPr>
          <p:nvPr/>
        </p:nvGrpSpPr>
        <p:grpSpPr bwMode="auto">
          <a:xfrm>
            <a:off x="3365093" y="3854208"/>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8" name="Text Box 48"/>
          <p:cNvSpPr txBox="1">
            <a:spLocks noChangeArrowheads="1"/>
          </p:cNvSpPr>
          <p:nvPr/>
        </p:nvSpPr>
        <p:spPr bwMode="auto">
          <a:xfrm>
            <a:off x="3078428" y="497427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3936597" y="2996952"/>
            <a:ext cx="2249334" cy="400110"/>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smtClean="0">
                <a:solidFill>
                  <a:srgbClr val="000099"/>
                </a:solidFill>
                <a:latin typeface="+mn-lt"/>
                <a:ea typeface="黑体" pitchFamily="2" charset="-122"/>
              </a:rPr>
              <a:t>冲突，发送都失败</a:t>
            </a:r>
            <a:endParaRPr lang="zh-CN" altLang="en-US" sz="2000" b="1" dirty="0">
              <a:solidFill>
                <a:srgbClr val="000099"/>
              </a:solidFill>
              <a:latin typeface="+mn-lt"/>
              <a:ea typeface="黑体" pitchFamily="2" charset="-122"/>
            </a:endParaRPr>
          </a:p>
        </p:txBody>
      </p:sp>
      <p:sp>
        <p:nvSpPr>
          <p:cNvPr id="50" name="灯片编号占位符 49"/>
          <p:cNvSpPr>
            <a:spLocks noGrp="1"/>
          </p:cNvSpPr>
          <p:nvPr>
            <p:ph type="sldNum" sz="quarter" idx="12"/>
          </p:nvPr>
        </p:nvSpPr>
        <p:spPr>
          <a:xfrm>
            <a:off x="7011591" y="5495500"/>
            <a:ext cx="2311400" cy="457200"/>
          </a:xfrm>
        </p:spPr>
        <p:txBody>
          <a:bodyPr/>
          <a:lstStyle/>
          <a:p>
            <a:fld id="{7AC79822-BC0D-4DE8-A7E5-90A3732A2B82}" type="slidenum">
              <a:rPr lang="zh-CN" altLang="en-US" smtClean="0"/>
              <a:pPr/>
              <a:t>51</a:t>
            </a:fld>
            <a:endParaRPr lang="en-US" altLang="zh-CN"/>
          </a:p>
        </p:txBody>
      </p:sp>
      <p:sp>
        <p:nvSpPr>
          <p:cNvPr id="51" name="Text Box 21"/>
          <p:cNvSpPr txBox="1">
            <a:spLocks noChangeArrowheads="1"/>
          </p:cNvSpPr>
          <p:nvPr/>
        </p:nvSpPr>
        <p:spPr bwMode="auto">
          <a:xfrm>
            <a:off x="1140045" y="5292444"/>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A</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smtClean="0">
                <a:solidFill>
                  <a:srgbClr val="FF0000"/>
                </a:solidFill>
                <a:latin typeface="+mn-lt"/>
                <a:ea typeface="黑体" pitchFamily="2" charset="-122"/>
              </a:rPr>
              <a:t>C</a:t>
            </a:r>
            <a:endParaRPr kumimoji="1" lang="en-US" altLang="zh-CN" sz="2000" b="1" dirty="0">
              <a:solidFill>
                <a:srgbClr val="FF0000"/>
              </a:solidFill>
              <a:latin typeface="+mn-lt"/>
              <a:ea typeface="黑体" pitchFamily="2" charset="-122"/>
            </a:endParaRPr>
          </a:p>
          <a:p>
            <a:pPr algn="ctr"/>
            <a:r>
              <a:rPr kumimoji="1" lang="zh-CN" altLang="en-US" sz="2000" b="1" dirty="0">
                <a:solidFill>
                  <a:srgbClr val="FF0000"/>
                </a:solidFill>
                <a:latin typeface="+mn-lt"/>
                <a:ea typeface="黑体" pitchFamily="2" charset="-122"/>
              </a:rPr>
              <a:t>发送数据</a:t>
            </a:r>
          </a:p>
        </p:txBody>
      </p:sp>
      <p:sp>
        <p:nvSpPr>
          <p:cNvPr id="36" name="Freeform 30"/>
          <p:cNvSpPr>
            <a:spLocks/>
          </p:cNvSpPr>
          <p:nvPr/>
        </p:nvSpPr>
        <p:spPr bwMode="auto">
          <a:xfrm>
            <a:off x="1681147" y="3458455"/>
            <a:ext cx="3339835" cy="1120073"/>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en-US" altLang="zh-CN" sz="2800" dirty="0" smtClean="0"/>
          </a:p>
          <a:p>
            <a:pPr>
              <a:lnSpc>
                <a:spcPct val="100000"/>
              </a:lnSpc>
            </a:pPr>
            <a:r>
              <a:rPr lang="zh-CN" altLang="en-US" sz="2800" dirty="0" smtClean="0"/>
              <a:t>碰撞检测也叫冲突检测</a:t>
            </a:r>
            <a:endParaRPr lang="zh-CN" altLang="en-US" sz="2800" dirty="0"/>
          </a:p>
          <a:p>
            <a:pPr>
              <a:lnSpc>
                <a:spcPct val="100000"/>
              </a:lnSpc>
            </a:pPr>
            <a:r>
              <a:rPr lang="zh-CN" altLang="en-US" sz="2800" dirty="0" smtClean="0"/>
              <a:t>带冲突检测的载波侦听多路访问协议</a:t>
            </a:r>
            <a:endParaRPr lang="en-US" altLang="zh-CN" sz="28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52</a:t>
            </a:fld>
            <a:endParaRPr lang="en-US" altLang="zh-CN"/>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0" kern="1200" dirty="0" smtClean="0">
                <a:solidFill>
                  <a:srgbClr val="330066"/>
                </a:solidFill>
                <a:latin typeface="黑体" pitchFamily="49" charset="-122"/>
                <a:ea typeface="黑体" pitchFamily="49" charset="-122"/>
              </a:rPr>
              <a:t>CSMA/CD </a:t>
            </a:r>
            <a:r>
              <a:rPr lang="zh-CN" altLang="en-US" b="0" kern="1200" dirty="0" smtClean="0">
                <a:solidFill>
                  <a:srgbClr val="330066"/>
                </a:solidFill>
                <a:latin typeface="黑体" pitchFamily="49" charset="-122"/>
                <a:ea typeface="黑体" pitchFamily="49" charset="-122"/>
              </a:rPr>
              <a:t>基本思想：</a:t>
            </a:r>
            <a:endParaRPr lang="zh-CN" altLang="en-US" dirty="0"/>
          </a:p>
        </p:txBody>
      </p:sp>
      <p:sp>
        <p:nvSpPr>
          <p:cNvPr id="3" name="内容占位符 2"/>
          <p:cNvSpPr>
            <a:spLocks noGrp="1"/>
          </p:cNvSpPr>
          <p:nvPr>
            <p:ph idx="1"/>
          </p:nvPr>
        </p:nvSpPr>
        <p:spPr/>
        <p:txBody>
          <a:bodyPr/>
          <a:lstStyle/>
          <a:p>
            <a:pPr marL="0" lvl="0" indent="0" eaLnBrk="0" hangingPunct="0">
              <a:lnSpc>
                <a:spcPct val="100000"/>
              </a:lnSpc>
              <a:spcBef>
                <a:spcPct val="0"/>
              </a:spcBef>
              <a:buClrTx/>
              <a:buSzTx/>
              <a:buNone/>
            </a:pPr>
            <a:r>
              <a:rPr lang="zh-CN" altLang="en-US" sz="2800" kern="1200" dirty="0" smtClean="0">
                <a:solidFill>
                  <a:srgbClr val="000000"/>
                </a:solidFill>
                <a:latin typeface="黑体" pitchFamily="49" charset="-122"/>
                <a:ea typeface="黑体" pitchFamily="49" charset="-122"/>
                <a:cs typeface="+mn-cs"/>
              </a:rPr>
              <a:t>某站点想要发送数据，它必须首先</a:t>
            </a:r>
            <a:r>
              <a:rPr lang="zh-CN" altLang="en-US" sz="2800" kern="1200" dirty="0" smtClean="0">
                <a:solidFill>
                  <a:srgbClr val="FF0000"/>
                </a:solidFill>
                <a:latin typeface="黑体" pitchFamily="49" charset="-122"/>
                <a:ea typeface="黑体" pitchFamily="49" charset="-122"/>
                <a:cs typeface="+mn-cs"/>
              </a:rPr>
              <a:t>侦听信道</a:t>
            </a:r>
            <a:r>
              <a:rPr lang="zh-CN" altLang="en-US" sz="2800" kern="1200" dirty="0" smtClean="0">
                <a:solidFill>
                  <a:srgbClr val="000000"/>
                </a:solidFill>
                <a:latin typeface="黑体" pitchFamily="49" charset="-122"/>
                <a:ea typeface="黑体" pitchFamily="49" charset="-122"/>
                <a:cs typeface="+mn-cs"/>
              </a:rPr>
              <a:t>；</a:t>
            </a:r>
          </a:p>
          <a:p>
            <a:pPr marL="457200" lvl="1" indent="0" algn="just" eaLnBrk="0" hangingPunct="0">
              <a:lnSpc>
                <a:spcPct val="120000"/>
              </a:lnSpc>
              <a:spcBef>
                <a:spcPct val="20000"/>
              </a:spcBef>
              <a:buClr>
                <a:srgbClr val="CCCC00"/>
              </a:buClr>
              <a:buSzPct val="85000"/>
            </a:pPr>
            <a:r>
              <a:rPr lang="zh-CN" altLang="en-US" kern="1200" dirty="0" smtClean="0">
                <a:solidFill>
                  <a:srgbClr val="000000"/>
                </a:solidFill>
                <a:latin typeface="黑体" pitchFamily="49" charset="-122"/>
                <a:ea typeface="黑体" pitchFamily="49" charset="-122"/>
                <a:cs typeface="+mn-cs"/>
              </a:rPr>
              <a:t>  如果信道</a:t>
            </a:r>
            <a:r>
              <a:rPr lang="zh-CN" altLang="en-US" kern="1200" dirty="0" smtClean="0">
                <a:solidFill>
                  <a:srgbClr val="FF0000"/>
                </a:solidFill>
                <a:latin typeface="黑体" pitchFamily="49" charset="-122"/>
                <a:ea typeface="黑体" pitchFamily="49" charset="-122"/>
                <a:cs typeface="+mn-cs"/>
              </a:rPr>
              <a:t>空闲</a:t>
            </a:r>
            <a:r>
              <a:rPr lang="zh-CN" altLang="en-US" kern="1200" dirty="0" smtClean="0">
                <a:solidFill>
                  <a:srgbClr val="000000"/>
                </a:solidFill>
                <a:latin typeface="黑体" pitchFamily="49" charset="-122"/>
                <a:ea typeface="黑体" pitchFamily="49" charset="-122"/>
                <a:cs typeface="+mn-cs"/>
              </a:rPr>
              <a:t>，立即发送数据</a:t>
            </a:r>
            <a:r>
              <a:rPr lang="zh-CN" altLang="zh-CN" kern="1200" dirty="0" smtClean="0">
                <a:solidFill>
                  <a:srgbClr val="000000"/>
                </a:solidFill>
                <a:latin typeface="黑体" pitchFamily="49" charset="-122"/>
                <a:ea typeface="黑体" pitchFamily="49" charset="-122"/>
                <a:cs typeface="+mn-cs"/>
              </a:rPr>
              <a:t>,</a:t>
            </a:r>
            <a:r>
              <a:rPr lang="zh-CN" altLang="en-US" kern="1200" dirty="0" smtClean="0">
                <a:solidFill>
                  <a:srgbClr val="000000"/>
                </a:solidFill>
                <a:latin typeface="黑体" pitchFamily="49" charset="-122"/>
                <a:ea typeface="黑体" pitchFamily="49" charset="-122"/>
                <a:cs typeface="+mn-cs"/>
              </a:rPr>
              <a:t>并进行</a:t>
            </a:r>
            <a:r>
              <a:rPr lang="zh-CN" altLang="en-US" kern="1200" dirty="0" smtClean="0">
                <a:solidFill>
                  <a:srgbClr val="FF0000"/>
                </a:solidFill>
                <a:latin typeface="黑体" pitchFamily="49" charset="-122"/>
                <a:ea typeface="黑体" pitchFamily="49" charset="-122"/>
                <a:cs typeface="+mn-cs"/>
              </a:rPr>
              <a:t>冲突检测</a:t>
            </a:r>
            <a:r>
              <a:rPr lang="zh-CN" altLang="en-US" kern="1200" dirty="0" smtClean="0">
                <a:solidFill>
                  <a:srgbClr val="000000"/>
                </a:solidFill>
                <a:latin typeface="黑体" pitchFamily="49" charset="-122"/>
                <a:ea typeface="黑体" pitchFamily="49" charset="-122"/>
                <a:cs typeface="+mn-cs"/>
              </a:rPr>
              <a:t>；</a:t>
            </a:r>
          </a:p>
          <a:p>
            <a:pPr marL="457200" lvl="1" indent="0" algn="just" eaLnBrk="0" hangingPunct="0">
              <a:lnSpc>
                <a:spcPct val="120000"/>
              </a:lnSpc>
              <a:spcBef>
                <a:spcPct val="20000"/>
              </a:spcBef>
              <a:buClr>
                <a:srgbClr val="CCCC00"/>
              </a:buClr>
              <a:buSzPct val="85000"/>
            </a:pPr>
            <a:r>
              <a:rPr lang="zh-CN" altLang="en-US" kern="1200" dirty="0" smtClean="0">
                <a:solidFill>
                  <a:srgbClr val="000000"/>
                </a:solidFill>
                <a:latin typeface="黑体" pitchFamily="49" charset="-122"/>
                <a:ea typeface="黑体" pitchFamily="49" charset="-122"/>
                <a:cs typeface="+mn-cs"/>
              </a:rPr>
              <a:t>  如果</a:t>
            </a:r>
            <a:r>
              <a:rPr lang="zh-CN" altLang="en-US" kern="1200" dirty="0" smtClean="0">
                <a:solidFill>
                  <a:srgbClr val="FF0000"/>
                </a:solidFill>
                <a:latin typeface="黑体" pitchFamily="49" charset="-122"/>
                <a:ea typeface="黑体" pitchFamily="49" charset="-122"/>
                <a:cs typeface="+mn-cs"/>
              </a:rPr>
              <a:t>信道忙（</a:t>
            </a:r>
            <a:r>
              <a:rPr lang="zh-CN" altLang="en-US" dirty="0" smtClean="0"/>
              <a:t>有其他计算机在发送数据</a:t>
            </a:r>
            <a:r>
              <a:rPr lang="zh-CN" altLang="en-US" kern="1200" dirty="0" smtClean="0">
                <a:solidFill>
                  <a:srgbClr val="FF0000"/>
                </a:solidFill>
                <a:latin typeface="黑体" pitchFamily="49" charset="-122"/>
                <a:ea typeface="黑体" pitchFamily="49" charset="-122"/>
                <a:cs typeface="+mn-cs"/>
              </a:rPr>
              <a:t>）</a:t>
            </a:r>
            <a:r>
              <a:rPr lang="zh-CN" altLang="en-US" kern="1200" dirty="0" smtClean="0">
                <a:solidFill>
                  <a:srgbClr val="000000"/>
                </a:solidFill>
                <a:latin typeface="黑体" pitchFamily="49" charset="-122"/>
                <a:ea typeface="黑体" pitchFamily="49" charset="-122"/>
                <a:cs typeface="+mn-cs"/>
              </a:rPr>
              <a:t>，继续侦听信道，直到信道变为空闲，立即发送数据</a:t>
            </a:r>
            <a:r>
              <a:rPr lang="zh-CN" altLang="zh-CN" kern="1200" dirty="0" smtClean="0">
                <a:solidFill>
                  <a:srgbClr val="000000"/>
                </a:solidFill>
                <a:latin typeface="黑体" pitchFamily="49" charset="-122"/>
                <a:ea typeface="黑体" pitchFamily="49" charset="-122"/>
                <a:cs typeface="+mn-cs"/>
              </a:rPr>
              <a:t>,</a:t>
            </a:r>
            <a:r>
              <a:rPr lang="zh-CN" altLang="en-US" kern="1200" dirty="0" smtClean="0">
                <a:solidFill>
                  <a:srgbClr val="000000"/>
                </a:solidFill>
                <a:latin typeface="黑体" pitchFamily="49" charset="-122"/>
                <a:ea typeface="黑体" pitchFamily="49" charset="-122"/>
                <a:cs typeface="+mn-cs"/>
              </a:rPr>
              <a:t>并进行</a:t>
            </a:r>
            <a:r>
              <a:rPr lang="zh-CN" altLang="en-US" kern="1200" dirty="0" smtClean="0">
                <a:solidFill>
                  <a:srgbClr val="FF0000"/>
                </a:solidFill>
                <a:latin typeface="黑体" pitchFamily="49" charset="-122"/>
                <a:ea typeface="黑体" pitchFamily="49" charset="-122"/>
                <a:cs typeface="+mn-cs"/>
              </a:rPr>
              <a:t>冲突检测</a:t>
            </a:r>
            <a:r>
              <a:rPr lang="zh-CN" altLang="en-US" kern="1200" dirty="0" smtClean="0">
                <a:solidFill>
                  <a:srgbClr val="000000"/>
                </a:solidFill>
                <a:latin typeface="黑体" pitchFamily="49" charset="-122"/>
                <a:ea typeface="黑体" pitchFamily="49" charset="-122"/>
                <a:cs typeface="+mn-cs"/>
              </a:rPr>
              <a:t>；</a:t>
            </a:r>
          </a:p>
          <a:p>
            <a:pPr marL="457200" lvl="1" indent="0" algn="just" eaLnBrk="0" hangingPunct="0">
              <a:lnSpc>
                <a:spcPct val="120000"/>
              </a:lnSpc>
              <a:spcBef>
                <a:spcPct val="20000"/>
              </a:spcBef>
              <a:buClr>
                <a:srgbClr val="CCCC00"/>
              </a:buClr>
              <a:buSzPct val="85000"/>
            </a:pPr>
            <a:r>
              <a:rPr lang="zh-CN" altLang="en-US" kern="1200" dirty="0" smtClean="0">
                <a:solidFill>
                  <a:srgbClr val="000000"/>
                </a:solidFill>
                <a:latin typeface="黑体" pitchFamily="49" charset="-122"/>
                <a:ea typeface="黑体" pitchFamily="49" charset="-122"/>
                <a:cs typeface="+mn-cs"/>
              </a:rPr>
              <a:t>  如果站点在发送数据过程中检测到冲突，立即停止发送数据，并等待一随机长的时间，重新侦听信道。</a:t>
            </a:r>
            <a:endParaRPr lang="en-US" altLang="zh-CN" kern="1200" dirty="0" smtClean="0">
              <a:solidFill>
                <a:srgbClr val="000000"/>
              </a:solidFill>
              <a:latin typeface="黑体" pitchFamily="49" charset="-122"/>
              <a:ea typeface="黑体" pitchFamily="49" charset="-122"/>
              <a:cs typeface="+mn-cs"/>
            </a:endParaRPr>
          </a:p>
          <a:p>
            <a:pPr marL="57150" indent="0" algn="just" eaLnBrk="0" hangingPunct="0">
              <a:lnSpc>
                <a:spcPct val="120000"/>
              </a:lnSpc>
              <a:spcBef>
                <a:spcPct val="20000"/>
              </a:spcBef>
              <a:buClr>
                <a:srgbClr val="CCCC00"/>
              </a:buClr>
              <a:buSzPct val="85000"/>
            </a:pPr>
            <a:r>
              <a:rPr lang="zh-CN" altLang="en-US" kern="1200" dirty="0" smtClean="0">
                <a:solidFill>
                  <a:srgbClr val="000000"/>
                </a:solidFill>
                <a:latin typeface="黑体" pitchFamily="49" charset="-122"/>
                <a:ea typeface="黑体" pitchFamily="49" charset="-122"/>
                <a:cs typeface="+mn-cs"/>
              </a:rPr>
              <a:t>动画</a:t>
            </a:r>
            <a:endParaRPr lang="zh-CN" altLang="en-US" sz="4000" dirty="0">
              <a:latin typeface="黑体" pitchFamily="49" charset="-122"/>
              <a:ea typeface="黑体" pitchFamily="49"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35741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14151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14" name="Text Box 18"/>
          <p:cNvSpPr txBox="1">
            <a:spLocks noChangeArrowheads="1"/>
          </p:cNvSpPr>
          <p:nvPr/>
        </p:nvSpPr>
        <p:spPr bwMode="auto">
          <a:xfrm>
            <a:off x="7596206" y="3552770"/>
            <a:ext cx="204254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dirty="0" smtClean="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检测到信道空闲</a:t>
            </a:r>
          </a:p>
          <a:p>
            <a:pPr eaLnBrk="0" hangingPunct="0">
              <a:lnSpc>
                <a:spcPct val="90000"/>
              </a:lnSpc>
            </a:pPr>
            <a:r>
              <a:rPr kumimoji="1" lang="zh-CN" altLang="en-US" b="1" dirty="0">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667644" y="4338588"/>
            <a:ext cx="111440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endParaRPr kumimoji="1" lang="en-US" altLang="zh-CN" b="1" baseline="30000" dirty="0">
              <a:solidFill>
                <a:srgbClr val="000099"/>
              </a:solidFill>
              <a:latin typeface="+mn-lt"/>
              <a:ea typeface="黑体" pitchFamily="2" charset="-122"/>
            </a:endParaRPr>
          </a:p>
          <a:p>
            <a:pPr eaLnBrk="0" hangingPunct="0">
              <a:lnSpc>
                <a:spcPct val="90000"/>
              </a:lnSpc>
            </a:pPr>
            <a:r>
              <a:rPr kumimoji="1" lang="zh-CN" altLang="en-US" b="1" dirty="0">
                <a:solidFill>
                  <a:srgbClr val="000099"/>
                </a:solidFill>
                <a:latin typeface="+mn-lt"/>
                <a:ea typeface="黑体" pitchFamily="2" charset="-122"/>
              </a:rPr>
              <a:t>发生碰撞</a:t>
            </a:r>
          </a:p>
        </p:txBody>
      </p:sp>
      <p:sp>
        <p:nvSpPr>
          <p:cNvPr id="413735" name="Rectangle 39"/>
          <p:cNvSpPr>
            <a:spLocks noChangeArrowheads="1"/>
          </p:cNvSpPr>
          <p:nvPr/>
        </p:nvSpPr>
        <p:spPr bwMode="auto">
          <a:xfrm>
            <a:off x="1973568" y="434408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507007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10" name="Group 41"/>
          <p:cNvGrpSpPr>
            <a:grpSpLocks/>
          </p:cNvGrpSpPr>
          <p:nvPr/>
        </p:nvGrpSpPr>
        <p:grpSpPr bwMode="auto">
          <a:xfrm>
            <a:off x="2406956" y="441711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 name="Group 44"/>
          <p:cNvGrpSpPr>
            <a:grpSpLocks/>
          </p:cNvGrpSpPr>
          <p:nvPr/>
        </p:nvGrpSpPr>
        <p:grpSpPr bwMode="auto">
          <a:xfrm>
            <a:off x="6434708" y="463142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21294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12" name="Group 48"/>
          <p:cNvGrpSpPr>
            <a:grpSpLocks/>
          </p:cNvGrpSpPr>
          <p:nvPr/>
        </p:nvGrpSpPr>
        <p:grpSpPr bwMode="auto">
          <a:xfrm>
            <a:off x="1973568" y="574037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95217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73627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66483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66483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80929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402361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64318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13" name="Group 61"/>
          <p:cNvGrpSpPr>
            <a:grpSpLocks/>
          </p:cNvGrpSpPr>
          <p:nvPr/>
        </p:nvGrpSpPr>
        <p:grpSpPr bwMode="auto">
          <a:xfrm>
            <a:off x="2302049" y="307657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300513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300513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14" name="Group 68"/>
          <p:cNvGrpSpPr>
            <a:grpSpLocks/>
          </p:cNvGrpSpPr>
          <p:nvPr/>
        </p:nvGrpSpPr>
        <p:grpSpPr bwMode="auto">
          <a:xfrm>
            <a:off x="5024438" y="4981530"/>
            <a:ext cx="4617640" cy="749300"/>
            <a:chOff x="2835" y="3100"/>
            <a:chExt cx="2685" cy="472"/>
          </a:xfrm>
        </p:grpSpPr>
        <p:sp>
          <p:nvSpPr>
            <p:cNvPr id="413765" name="Text Box 69"/>
            <p:cNvSpPr txBox="1">
              <a:spLocks noChangeArrowheads="1"/>
            </p:cNvSpPr>
            <p:nvPr/>
          </p:nvSpPr>
          <p:spPr bwMode="auto">
            <a:xfrm>
              <a:off x="4332" y="3100"/>
              <a:ext cx="1188"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dirty="0" smtClean="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15" name="Group 71"/>
          <p:cNvGrpSpPr>
            <a:grpSpLocks/>
          </p:cNvGrpSpPr>
          <p:nvPr/>
        </p:nvGrpSpPr>
        <p:grpSpPr bwMode="auto">
          <a:xfrm>
            <a:off x="452406" y="5553034"/>
            <a:ext cx="2682875" cy="614363"/>
            <a:chOff x="204" y="3566"/>
            <a:chExt cx="1560" cy="387"/>
          </a:xfrm>
        </p:grpSpPr>
        <p:sp>
          <p:nvSpPr>
            <p:cNvPr id="413768" name="Text Box 72"/>
            <p:cNvSpPr txBox="1">
              <a:spLocks noChangeArrowheads="1"/>
            </p:cNvSpPr>
            <p:nvPr/>
          </p:nvSpPr>
          <p:spPr bwMode="auto">
            <a:xfrm>
              <a:off x="204" y="3581"/>
              <a:ext cx="648"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0000"/>
                </a:lnSpc>
              </a:pPr>
              <a:r>
                <a:rPr kumimoji="1" lang="zh-CN" altLang="en-US" b="1" dirty="0">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507007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34408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77" name="灯片编号占位符 76"/>
          <p:cNvSpPr>
            <a:spLocks noGrp="1"/>
          </p:cNvSpPr>
          <p:nvPr>
            <p:ph type="sldNum" sz="quarter" idx="12"/>
          </p:nvPr>
        </p:nvSpPr>
        <p:spPr/>
        <p:txBody>
          <a:bodyPr/>
          <a:lstStyle/>
          <a:p>
            <a:fld id="{137DC1DE-D772-415A-B75D-6C2A3BBF0EE5}" type="slidenum">
              <a:rPr lang="zh-CN" altLang="en-US" smtClean="0"/>
              <a:pPr/>
              <a:t>54</a:t>
            </a:fld>
            <a:endParaRPr lang="en-US" altLang="zh-CN"/>
          </a:p>
        </p:txBody>
      </p:sp>
      <p:sp>
        <p:nvSpPr>
          <p:cNvPr id="78" name="标题 1"/>
          <p:cNvSpPr txBox="1">
            <a:spLocks/>
          </p:cNvSpPr>
          <p:nvPr/>
        </p:nvSpPr>
        <p:spPr>
          <a:xfrm>
            <a:off x="380968" y="214290"/>
            <a:ext cx="9066212" cy="792088"/>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333399"/>
                </a:solidFill>
                <a:effectLst/>
                <a:uLnTx/>
                <a:uFillTx/>
                <a:latin typeface="+mn-lt"/>
                <a:ea typeface="黑体" pitchFamily="2" charset="-122"/>
                <a:cs typeface="+mj-cs"/>
              </a:rPr>
              <a:t>为什么要发送数据过程中进行碰撞检测？</a:t>
            </a:r>
            <a:endParaRPr kumimoji="0" lang="zh-CN" altLang="en-US" sz="4000" b="1" i="0" u="none" strike="noStrike" kern="0" cap="none" spc="0" normalizeH="0" baseline="0" noProof="0" dirty="0">
              <a:ln>
                <a:noFill/>
              </a:ln>
              <a:solidFill>
                <a:srgbClr val="333399"/>
              </a:solidFill>
              <a:effectLst/>
              <a:uLnTx/>
              <a:uFillTx/>
              <a:latin typeface="+mn-lt"/>
              <a:ea typeface="黑体" pitchFamily="2" charset="-122"/>
              <a:cs typeface="+mj-cs"/>
            </a:endParaRPr>
          </a:p>
        </p:txBody>
      </p:sp>
      <p:sp>
        <p:nvSpPr>
          <p:cNvPr id="43" name="矩形 42"/>
          <p:cNvSpPr/>
          <p:nvPr/>
        </p:nvSpPr>
        <p:spPr>
          <a:xfrm>
            <a:off x="309530" y="1143419"/>
            <a:ext cx="9596470" cy="1040285"/>
          </a:xfrm>
          <a:prstGeom prst="rect">
            <a:avLst/>
          </a:prstGeom>
        </p:spPr>
        <p:txBody>
          <a:bodyPr wrap="square">
            <a:spAutoFit/>
          </a:bodyPr>
          <a:lstStyle/>
          <a:p>
            <a:pPr marL="342900" lvl="0" indent="-342900" eaLnBrk="1" hangingPunct="1">
              <a:lnSpc>
                <a:spcPct val="110000"/>
              </a:lnSpc>
              <a:spcBef>
                <a:spcPts val="600"/>
              </a:spcBef>
              <a:buClr>
                <a:srgbClr val="333399"/>
              </a:buClr>
              <a:buSzPct val="75000"/>
              <a:buFont typeface="Wingdings" pitchFamily="2" charset="2"/>
              <a:buChar char="n"/>
            </a:pPr>
            <a:r>
              <a:rPr lang="zh-CN" altLang="en-US" sz="2800" b="1" kern="0" dirty="0" smtClean="0">
                <a:latin typeface="Arial"/>
                <a:ea typeface="黑体" pitchFamily="2" charset="-122"/>
              </a:rPr>
              <a:t>由于电磁波在总线上的传播速率是有限的，数据 从</a:t>
            </a:r>
            <a:r>
              <a:rPr lang="en-US" altLang="zh-CN" sz="2800" b="1" kern="0" dirty="0" smtClean="0">
                <a:latin typeface="Arial"/>
                <a:ea typeface="黑体" pitchFamily="2" charset="-122"/>
              </a:rPr>
              <a:t>A</a:t>
            </a:r>
            <a:r>
              <a:rPr lang="zh-CN" altLang="en-US" sz="2800" b="1" kern="0" dirty="0" smtClean="0">
                <a:latin typeface="Arial"/>
                <a:ea typeface="黑体" pitchFamily="2" charset="-122"/>
              </a:rPr>
              <a:t>到</a:t>
            </a:r>
            <a:r>
              <a:rPr lang="en-US" altLang="zh-CN" sz="2800" b="1" kern="0" dirty="0" smtClean="0">
                <a:latin typeface="Arial"/>
                <a:ea typeface="黑体" pitchFamily="2" charset="-122"/>
              </a:rPr>
              <a:t>B</a:t>
            </a:r>
            <a:r>
              <a:rPr lang="zh-CN" altLang="en-US" sz="2800" b="1" kern="0" dirty="0" smtClean="0">
                <a:latin typeface="Arial"/>
                <a:ea typeface="黑体" pitchFamily="2" charset="-122"/>
              </a:rPr>
              <a:t>存在</a:t>
            </a:r>
            <a:r>
              <a:rPr lang="zh-CN" altLang="en-US" sz="2800" b="1" kern="0" dirty="0" smtClean="0">
                <a:solidFill>
                  <a:srgbClr val="FF0000"/>
                </a:solidFill>
                <a:latin typeface="Arial"/>
                <a:ea typeface="黑体" pitchFamily="2" charset="-122"/>
              </a:rPr>
              <a:t>传输时延</a:t>
            </a:r>
            <a:r>
              <a:rPr lang="zh-CN" altLang="en-US" sz="2800" b="1" kern="0" dirty="0" smtClean="0">
                <a:latin typeface="Arial"/>
                <a:ea typeface="黑体" pitchFamily="2" charset="-122"/>
              </a:rPr>
              <a:t>。 </a:t>
            </a:r>
          </a:p>
        </p:txBody>
      </p:sp>
    </p:spTree>
    <p:extLst>
      <p:ext uri="{BB962C8B-B14F-4D97-AF65-F5344CB8AC3E}">
        <p14:creationId xmlns:p14="http://schemas.microsoft.com/office/powerpoint/2010/main" val="3542315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37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37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3761"/>
                                        </p:tgtEl>
                                        <p:attrNameLst>
                                          <p:attrName>style.visibility</p:attrName>
                                        </p:attrNameLst>
                                      </p:cBhvr>
                                      <p:to>
                                        <p:strVal val="visible"/>
                                      </p:to>
                                    </p:set>
                                  </p:childTnLst>
                                </p:cTn>
                              </p:par>
                              <p:par>
                                <p:cTn id="17" presetID="35" presetClass="emph" presetSubtype="0" repeatCount="3000" fill="hold" grpId="1" nodeType="withEffect">
                                  <p:stCondLst>
                                    <p:cond delay="500"/>
                                  </p:stCondLst>
                                  <p:childTnLst>
                                    <p:anim calcmode="discrete" valueType="str">
                                      <p:cBhvr>
                                        <p:cTn id="18" dur="1000" fill="hold"/>
                                        <p:tgtEl>
                                          <p:spTgt spid="413756"/>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nodeType="withEffect">
                                  <p:stCondLst>
                                    <p:cond delay="500"/>
                                  </p:stCondLst>
                                  <p:childTnLst>
                                    <p:anim calcmode="discrete" valueType="str">
                                      <p:cBhvr>
                                        <p:cTn id="20"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37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37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3714"/>
                                        </p:tgtEl>
                                        <p:attrNameLst>
                                          <p:attrName>style.visibility</p:attrName>
                                        </p:attrNameLst>
                                      </p:cBhvr>
                                      <p:to>
                                        <p:strVal val="visible"/>
                                      </p:to>
                                    </p:set>
                                  </p:childTnLst>
                                </p:cTn>
                              </p:par>
                              <p:par>
                                <p:cTn id="37" presetID="35" presetClass="emph" presetSubtype="0" repeatCount="3000" fill="hold" grpId="1" nodeType="withEffect">
                                  <p:stCondLst>
                                    <p:cond delay="500"/>
                                  </p:stCondLst>
                                  <p:childTnLst>
                                    <p:anim calcmode="discrete" valueType="str">
                                      <p:cBhvr>
                                        <p:cTn id="38" dur="1000" fill="hold"/>
                                        <p:tgtEl>
                                          <p:spTgt spid="413714"/>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0"/>
                                        </p:tgtEl>
                                        <p:attrNameLst>
                                          <p:attrName>style.visibility</p:attrName>
                                        </p:attrNameLst>
                                      </p:cBhvr>
                                      <p:tavLst>
                                        <p:tav tm="0">
                                          <p:val>
                                            <p:strVal val="hidden"/>
                                          </p:val>
                                        </p:tav>
                                        <p:tav tm="50000">
                                          <p:val>
                                            <p:strVal val="visible"/>
                                          </p:val>
                                        </p:tav>
                                      </p:tavLst>
                                    </p:anim>
                                  </p:childTnLst>
                                </p:cTn>
                              </p:par>
                              <p:par>
                                <p:cTn id="41" presetID="35" presetClass="emph" presetSubtype="0" repeatCount="3000" fill="hold" grpId="2" nodeType="withEffect">
                                  <p:stCondLst>
                                    <p:cond delay="500"/>
                                  </p:stCondLst>
                                  <p:childTnLst>
                                    <p:anim calcmode="discrete" valueType="str">
                                      <p:cBhvr>
                                        <p:cTn id="42" dur="1000" fill="hold"/>
                                        <p:tgtEl>
                                          <p:spTgt spid="413750"/>
                                        </p:tgtEl>
                                        <p:attrNameLst>
                                          <p:attrName>style.visibility</p:attrName>
                                        </p:attrNameLst>
                                      </p:cBhvr>
                                      <p:tavLst>
                                        <p:tav tm="0">
                                          <p:val>
                                            <p:strVal val="hidden"/>
                                          </p:val>
                                        </p:tav>
                                        <p:tav tm="50000">
                                          <p:val>
                                            <p:strVal val="visible"/>
                                          </p:val>
                                        </p:tav>
                                      </p:tavLst>
                                    </p:anim>
                                  </p:childTnLst>
                                </p:cTn>
                              </p:par>
                              <p:par>
                                <p:cTn id="43" presetID="35" presetClass="emph" presetSubtype="0" repeatCount="3000" fill="hold" grpId="1" nodeType="withEffect">
                                  <p:stCondLst>
                                    <p:cond delay="500"/>
                                  </p:stCondLst>
                                  <p:childTnLst>
                                    <p:anim calcmode="discrete" valueType="str">
                                      <p:cBhvr>
                                        <p:cTn id="44"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37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3771"/>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8"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7000"/>
                                        <p:tgtEl>
                                          <p:spTgt spid="10"/>
                                        </p:tgtEl>
                                      </p:cBhvr>
                                    </p:animEffect>
                                  </p:childTnLst>
                                </p:cTn>
                              </p:par>
                              <p:par>
                                <p:cTn id="55" presetID="22" presetClass="entr" presetSubtype="2" fill="hold" nodeType="withEffect">
                                  <p:stCondLst>
                                    <p:cond delay="600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1000"/>
                                        <p:tgtEl>
                                          <p:spTgt spid="11"/>
                                        </p:tgtEl>
                                      </p:cBhvr>
                                    </p:animEffect>
                                  </p:childTnLst>
                                </p:cTn>
                              </p:par>
                            </p:childTnLst>
                          </p:cTn>
                        </p:par>
                        <p:par>
                          <p:cTn id="58" fill="hold" nodeType="afterGroup">
                            <p:stCondLst>
                              <p:cond delay="7000"/>
                            </p:stCondLst>
                            <p:childTnLst>
                              <p:par>
                                <p:cTn id="59" presetID="1" presetClass="entr" presetSubtype="0" fill="hold" grpId="0" nodeType="afterEffect">
                                  <p:stCondLst>
                                    <p:cond delay="0"/>
                                  </p:stCondLst>
                                  <p:childTnLst>
                                    <p:set>
                                      <p:cBhvr>
                                        <p:cTn id="60" dur="1" fill="hold">
                                          <p:stCondLst>
                                            <p:cond delay="0"/>
                                          </p:stCondLst>
                                        </p:cTn>
                                        <p:tgtEl>
                                          <p:spTgt spid="413715"/>
                                        </p:tgtEl>
                                        <p:attrNameLst>
                                          <p:attrName>style.visibility</p:attrName>
                                        </p:attrNameLst>
                                      </p:cBhvr>
                                      <p:to>
                                        <p:strVal val="visible"/>
                                      </p:to>
                                    </p:set>
                                  </p:childTnLst>
                                </p:cTn>
                              </p:par>
                            </p:childTnLst>
                          </p:cTn>
                        </p:par>
                        <p:par>
                          <p:cTn id="61" fill="hold" nodeType="afterGroup">
                            <p:stCondLst>
                              <p:cond delay="7000"/>
                            </p:stCondLst>
                            <p:childTnLst>
                              <p:par>
                                <p:cTn id="62" presetID="35" presetClass="emph" presetSubtype="0" repeatCount="4000" fill="hold" grpId="1" nodeType="afterEffect">
                                  <p:stCondLst>
                                    <p:cond delay="0"/>
                                  </p:stCondLst>
                                  <p:childTnLst>
                                    <p:anim calcmode="discrete" valueType="str">
                                      <p:cBhvr>
                                        <p:cTn id="63"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13770"/>
                                        </p:tgtEl>
                                        <p:attrNameLst>
                                          <p:attrName>style.visibility</p:attrName>
                                        </p:attrNameLst>
                                      </p:cBhvr>
                                      <p:to>
                                        <p:strVal val="visible"/>
                                      </p:to>
                                    </p:set>
                                  </p:childTnLst>
                                </p:cTn>
                              </p:par>
                            </p:childTnLst>
                          </p:cTn>
                        </p:par>
                        <p:par>
                          <p:cTn id="68" fill="hold" nodeType="afterGroup">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413736"/>
                                        </p:tgtEl>
                                        <p:attrNameLst>
                                          <p:attrName>style.visibility</p:attrName>
                                        </p:attrNameLst>
                                      </p:cBhvr>
                                      <p:to>
                                        <p:strVal val="visible"/>
                                      </p:to>
                                    </p:set>
                                  </p:childTnLst>
                                </p:cTn>
                              </p:par>
                            </p:childTnLst>
                          </p:cTn>
                        </p:par>
                        <p:par>
                          <p:cTn id="71" fill="hold" nodeType="afterGroup">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41369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1369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13743"/>
                                        </p:tgtEl>
                                        <p:attrNameLst>
                                          <p:attrName>style.visibility</p:attrName>
                                        </p:attrNameLst>
                                      </p:cBhvr>
                                      <p:to>
                                        <p:strVal val="visible"/>
                                      </p:to>
                                    </p:set>
                                  </p:childTnLst>
                                </p:cTn>
                              </p:par>
                            </p:childTnLst>
                          </p:cTn>
                        </p:par>
                        <p:par>
                          <p:cTn id="78" fill="hold" nodeType="afterGroup">
                            <p:stCondLst>
                              <p:cond delay="0"/>
                            </p:stCondLst>
                            <p:childTnLst>
                              <p:par>
                                <p:cTn id="79" presetID="1" presetClass="entr" presetSubtype="0"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par>
                          <p:cTn id="81" fill="hold" nodeType="afterGroup">
                            <p:stCondLst>
                              <p:cond delay="0"/>
                            </p:stCondLst>
                            <p:childTnLst>
                              <p:par>
                                <p:cTn id="82" presetID="35" presetClass="emph" presetSubtype="0" repeatCount="3000" fill="hold" nodeType="afterEffect">
                                  <p:stCondLst>
                                    <p:cond delay="0"/>
                                  </p:stCondLst>
                                  <p:childTnLst>
                                    <p:anim calcmode="discrete" valueType="str">
                                      <p:cBhvr>
                                        <p:cTn id="83"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par>
                          <p:cTn id="88" fill="hold" nodeType="afterGroup">
                            <p:stCondLst>
                              <p:cond delay="0"/>
                            </p:stCondLst>
                            <p:childTnLst>
                              <p:par>
                                <p:cTn id="89" presetID="1" presetClass="entr" presetSubtype="0" fill="hold" nodeType="after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childTnLst>
                          </p:cTn>
                        </p:par>
                        <p:par>
                          <p:cTn id="91" fill="hold" nodeType="afterGroup">
                            <p:stCondLst>
                              <p:cond delay="0"/>
                            </p:stCondLst>
                            <p:childTnLst>
                              <p:par>
                                <p:cTn id="92" presetID="35" presetClass="emph" presetSubtype="0" repeatCount="3000" fill="hold" nodeType="afterEffect">
                                  <p:stCondLst>
                                    <p:cond delay="0"/>
                                  </p:stCondLst>
                                  <p:childTnLst>
                                    <p:anim calcmode="discrete" valueType="str">
                                      <p:cBhvr>
                                        <p:cTn id="93"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55</a:t>
            </a:fld>
            <a:endParaRPr lang="en-US" altLang="zh-CN"/>
          </a:p>
        </p:txBody>
      </p:sp>
    </p:spTree>
    <p:extLst>
      <p:ext uri="{BB962C8B-B14F-4D97-AF65-F5344CB8AC3E}">
        <p14:creationId xmlns:p14="http://schemas.microsoft.com/office/powerpoint/2010/main" val="344114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a:xfrm>
            <a:off x="495300" y="1142984"/>
            <a:ext cx="9066212" cy="4987941"/>
          </a:xfrm>
        </p:spPr>
        <p:txBody>
          <a:bodyPr/>
          <a:lstStyle/>
          <a:p>
            <a:r>
              <a:rPr lang="zh-CN" altLang="en-US" sz="2800" dirty="0" smtClean="0">
                <a:solidFill>
                  <a:srgbClr val="000099"/>
                </a:solidFill>
              </a:rPr>
              <a:t>单程端到端传播时延记为 </a:t>
            </a:r>
            <a:r>
              <a:rPr lang="zh-CN" altLang="en-US" sz="2800" i="1" dirty="0" smtClean="0">
                <a:solidFill>
                  <a:srgbClr val="000099"/>
                </a:solidFill>
                <a:sym typeface="Symbol" pitchFamily="18" charset="2"/>
              </a:rPr>
              <a:t></a:t>
            </a:r>
            <a:r>
              <a:rPr lang="zh-CN" altLang="en-US" sz="2800" dirty="0" smtClean="0">
                <a:solidFill>
                  <a:srgbClr val="000099"/>
                </a:solidFill>
              </a:rPr>
              <a:t> </a:t>
            </a:r>
            <a:endParaRPr lang="en-US" altLang="zh-CN" sz="2800" dirty="0" smtClean="0"/>
          </a:p>
          <a:p>
            <a:r>
              <a:rPr lang="zh-CN" altLang="en-US" sz="2800" dirty="0" smtClean="0"/>
              <a:t>以太网的端到端往返时延 </a:t>
            </a:r>
            <a:r>
              <a:rPr lang="en-US" altLang="zh-CN" sz="2800" dirty="0" smtClean="0"/>
              <a:t>2</a:t>
            </a:r>
            <a:r>
              <a:rPr lang="en-US" altLang="zh-CN" sz="2800" i="1" dirty="0" smtClean="0">
                <a:sym typeface="Symbol" pitchFamily="18" charset="2"/>
              </a:rPr>
              <a:t> </a:t>
            </a:r>
            <a:r>
              <a:rPr lang="zh-CN" altLang="en-US" sz="2800" dirty="0" smtClean="0"/>
              <a:t>称为</a:t>
            </a:r>
            <a:r>
              <a:rPr lang="zh-CN" altLang="en-US" sz="2800" dirty="0" smtClean="0">
                <a:solidFill>
                  <a:srgbClr val="FF0000"/>
                </a:solidFill>
              </a:rPr>
              <a:t>争用期，</a:t>
            </a:r>
            <a:r>
              <a:rPr lang="zh-CN" altLang="en-US" sz="2800" dirty="0" smtClean="0"/>
              <a:t>或</a:t>
            </a:r>
            <a:r>
              <a:rPr lang="zh-CN" altLang="en-US" sz="2800" dirty="0" smtClean="0">
                <a:solidFill>
                  <a:srgbClr val="FF0000"/>
                </a:solidFill>
              </a:rPr>
              <a:t>碰撞窗口。</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56</a:t>
            </a:fld>
            <a:endParaRPr lang="en-US" altLang="zh-CN"/>
          </a:p>
        </p:txBody>
      </p:sp>
      <p:sp>
        <p:nvSpPr>
          <p:cNvPr id="5" name="Line 4"/>
          <p:cNvSpPr>
            <a:spLocks noChangeShapeType="1"/>
          </p:cNvSpPr>
          <p:nvPr/>
        </p:nvSpPr>
        <p:spPr bwMode="auto">
          <a:xfrm>
            <a:off x="2030922" y="348615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 name="Line 5"/>
          <p:cNvSpPr>
            <a:spLocks noChangeShapeType="1"/>
          </p:cNvSpPr>
          <p:nvPr/>
        </p:nvSpPr>
        <p:spPr bwMode="auto">
          <a:xfrm>
            <a:off x="2024042" y="319723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Rectangle 6"/>
          <p:cNvSpPr>
            <a:spLocks noChangeArrowheads="1"/>
          </p:cNvSpPr>
          <p:nvPr/>
        </p:nvSpPr>
        <p:spPr bwMode="auto">
          <a:xfrm>
            <a:off x="4048238" y="298768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8" name="Line 7"/>
          <p:cNvSpPr>
            <a:spLocks noChangeShapeType="1"/>
          </p:cNvSpPr>
          <p:nvPr/>
        </p:nvSpPr>
        <p:spPr bwMode="auto">
          <a:xfrm>
            <a:off x="2018884" y="349091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Rectangle 9"/>
          <p:cNvSpPr>
            <a:spLocks noChangeArrowheads="1"/>
          </p:cNvSpPr>
          <p:nvPr/>
        </p:nvSpPr>
        <p:spPr bwMode="auto">
          <a:xfrm>
            <a:off x="1741996" y="314166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11" name="Rectangle 10"/>
          <p:cNvSpPr>
            <a:spLocks noChangeArrowheads="1"/>
          </p:cNvSpPr>
          <p:nvPr/>
        </p:nvSpPr>
        <p:spPr bwMode="auto">
          <a:xfrm>
            <a:off x="6966723" y="314166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12" name="Line 11"/>
          <p:cNvSpPr>
            <a:spLocks noChangeShapeType="1"/>
          </p:cNvSpPr>
          <p:nvPr/>
        </p:nvSpPr>
        <p:spPr bwMode="auto">
          <a:xfrm flipH="1">
            <a:off x="1891619" y="383381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654288" y="416560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14" name="Line 13"/>
          <p:cNvSpPr>
            <a:spLocks noChangeShapeType="1"/>
          </p:cNvSpPr>
          <p:nvPr/>
        </p:nvSpPr>
        <p:spPr bwMode="auto">
          <a:xfrm flipH="1">
            <a:off x="7041232" y="3479806"/>
            <a:ext cx="35693" cy="20273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 name="Line 14"/>
          <p:cNvSpPr>
            <a:spLocks noChangeShapeType="1"/>
          </p:cNvSpPr>
          <p:nvPr/>
        </p:nvSpPr>
        <p:spPr bwMode="auto">
          <a:xfrm flipH="1">
            <a:off x="2030921" y="4264037"/>
            <a:ext cx="5052747" cy="962029"/>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6" name="Group 15"/>
          <p:cNvGrpSpPr>
            <a:grpSpLocks/>
          </p:cNvGrpSpPr>
          <p:nvPr/>
        </p:nvGrpSpPr>
        <p:grpSpPr bwMode="auto">
          <a:xfrm>
            <a:off x="6167446" y="3500438"/>
            <a:ext cx="1045633" cy="793750"/>
            <a:chOff x="3364" y="411"/>
            <a:chExt cx="608" cy="500"/>
          </a:xfrm>
        </p:grpSpPr>
        <p:sp>
          <p:nvSpPr>
            <p:cNvPr id="17"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dirty="0">
                  <a:solidFill>
                    <a:srgbClr val="000099"/>
                  </a:solidFill>
                  <a:latin typeface="+mn-lt"/>
                  <a:ea typeface="黑体" pitchFamily="2" charset="-122"/>
                </a:rPr>
                <a:t>碰撞</a:t>
              </a:r>
            </a:p>
          </p:txBody>
        </p:sp>
      </p:grpSp>
      <p:grpSp>
        <p:nvGrpSpPr>
          <p:cNvPr id="19" name="Group 20"/>
          <p:cNvGrpSpPr>
            <a:grpSpLocks/>
          </p:cNvGrpSpPr>
          <p:nvPr/>
        </p:nvGrpSpPr>
        <p:grpSpPr bwMode="auto">
          <a:xfrm>
            <a:off x="166261" y="5011753"/>
            <a:ext cx="2385351" cy="703263"/>
            <a:chOff x="118" y="1354"/>
            <a:chExt cx="1387" cy="443"/>
          </a:xfrm>
        </p:grpSpPr>
        <p:sp>
          <p:nvSpPr>
            <p:cNvPr id="20" name="Text Box 21"/>
            <p:cNvSpPr txBox="1">
              <a:spLocks noChangeArrowheads="1"/>
            </p:cNvSpPr>
            <p:nvPr/>
          </p:nvSpPr>
          <p:spPr bwMode="auto">
            <a:xfrm>
              <a:off x="409" y="1354"/>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2</a:t>
              </a:r>
              <a:r>
                <a:rPr kumimoji="1" lang="en-US" altLang="zh-CN" b="1" dirty="0" smtClean="0">
                  <a:solidFill>
                    <a:srgbClr val="000099"/>
                  </a:solidFill>
                  <a:latin typeface="+mn-lt"/>
                  <a:ea typeface="黑体" pitchFamily="2" charset="-122"/>
                  <a:sym typeface="Symbol" pitchFamily="18" charset="2"/>
                </a:rPr>
                <a:t></a:t>
              </a:r>
              <a:endParaRPr kumimoji="1" lang="en-US" altLang="zh-CN" b="1" dirty="0">
                <a:solidFill>
                  <a:srgbClr val="000099"/>
                </a:solidFill>
                <a:latin typeface="+mn-lt"/>
                <a:ea typeface="黑体" pitchFamily="2" charset="-122"/>
                <a:sym typeface="Symbol" pitchFamily="18" charset="2"/>
              </a:endParaRPr>
            </a:p>
          </p:txBody>
        </p:sp>
        <p:sp>
          <p:nvSpPr>
            <p:cNvPr id="21" name="Line 22"/>
            <p:cNvSpPr>
              <a:spLocks noChangeShapeType="1"/>
            </p:cNvSpPr>
            <p:nvPr/>
          </p:nvSpPr>
          <p:spPr bwMode="auto">
            <a:xfrm>
              <a:off x="907" y="1489"/>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4" name="Text Box 25"/>
            <p:cNvSpPr txBox="1">
              <a:spLocks noChangeArrowheads="1"/>
            </p:cNvSpPr>
            <p:nvPr/>
          </p:nvSpPr>
          <p:spPr bwMode="auto">
            <a:xfrm>
              <a:off x="118" y="156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sp>
        <p:nvSpPr>
          <p:cNvPr id="29" name="Text Box 32"/>
          <p:cNvSpPr txBox="1">
            <a:spLocks noChangeArrowheads="1"/>
          </p:cNvSpPr>
          <p:nvPr/>
        </p:nvSpPr>
        <p:spPr bwMode="auto">
          <a:xfrm>
            <a:off x="7334760" y="336709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endParaRPr kumimoji="1" lang="zh-CN" altLang="en-US" b="1" dirty="0">
              <a:solidFill>
                <a:srgbClr val="000099"/>
              </a:solidFill>
              <a:latin typeface="+mn-lt"/>
              <a:ea typeface="黑体" pitchFamily="2" charset="-122"/>
            </a:endParaRPr>
          </a:p>
        </p:txBody>
      </p:sp>
      <p:grpSp>
        <p:nvGrpSpPr>
          <p:cNvPr id="32" name="Group 33"/>
          <p:cNvGrpSpPr>
            <a:grpSpLocks/>
          </p:cNvGrpSpPr>
          <p:nvPr/>
        </p:nvGrpSpPr>
        <p:grpSpPr bwMode="auto">
          <a:xfrm>
            <a:off x="7130832" y="4044656"/>
            <a:ext cx="1171178" cy="369888"/>
            <a:chOff x="4167" y="865"/>
            <a:chExt cx="681" cy="233"/>
          </a:xfrm>
        </p:grpSpPr>
        <p:sp>
          <p:nvSpPr>
            <p:cNvPr id="34"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  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p>
          </p:txBody>
        </p:sp>
      </p:grpSp>
      <p:sp>
        <p:nvSpPr>
          <p:cNvPr id="38" name="Text Box 66"/>
          <p:cNvSpPr txBox="1">
            <a:spLocks noChangeArrowheads="1"/>
          </p:cNvSpPr>
          <p:nvPr/>
        </p:nvSpPr>
        <p:spPr bwMode="auto">
          <a:xfrm>
            <a:off x="808151" y="328136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39" name="Line 67"/>
          <p:cNvSpPr>
            <a:spLocks noChangeShapeType="1"/>
          </p:cNvSpPr>
          <p:nvPr/>
        </p:nvSpPr>
        <p:spPr bwMode="auto">
          <a:xfrm>
            <a:off x="1533902" y="348615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 name="Line 14"/>
          <p:cNvSpPr>
            <a:spLocks noChangeShapeType="1"/>
          </p:cNvSpPr>
          <p:nvPr/>
        </p:nvSpPr>
        <p:spPr bwMode="auto">
          <a:xfrm flipH="1">
            <a:off x="1952604" y="3554421"/>
            <a:ext cx="5059627" cy="879475"/>
          </a:xfrm>
          <a:prstGeom prst="line">
            <a:avLst/>
          </a:prstGeom>
          <a:noFill/>
          <a:ln w="76200">
            <a:solidFill>
              <a:srgbClr val="0000FF"/>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2" name="Group 15"/>
          <p:cNvGrpSpPr>
            <a:grpSpLocks/>
          </p:cNvGrpSpPr>
          <p:nvPr/>
        </p:nvGrpSpPr>
        <p:grpSpPr bwMode="auto">
          <a:xfrm>
            <a:off x="3809992" y="3143248"/>
            <a:ext cx="1045633" cy="793750"/>
            <a:chOff x="3364" y="411"/>
            <a:chExt cx="608" cy="500"/>
          </a:xfrm>
        </p:grpSpPr>
        <p:sp>
          <p:nvSpPr>
            <p:cNvPr id="44"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5"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dirty="0">
                  <a:solidFill>
                    <a:srgbClr val="000099"/>
                  </a:solidFill>
                  <a:latin typeface="+mn-lt"/>
                  <a:ea typeface="黑体" pitchFamily="2" charset="-122"/>
                </a:rPr>
                <a:t>碰撞</a:t>
              </a:r>
            </a:p>
          </p:txBody>
        </p:sp>
      </p:grpSp>
      <p:grpSp>
        <p:nvGrpSpPr>
          <p:cNvPr id="415755" name="组合 415754"/>
          <p:cNvGrpSpPr/>
          <p:nvPr/>
        </p:nvGrpSpPr>
        <p:grpSpPr>
          <a:xfrm>
            <a:off x="1976062" y="3430623"/>
            <a:ext cx="5091289" cy="1760536"/>
            <a:chOff x="2003407" y="3486156"/>
            <a:chExt cx="5091289" cy="1760536"/>
          </a:xfrm>
        </p:grpSpPr>
        <p:cxnSp>
          <p:nvCxnSpPr>
            <p:cNvPr id="3" name="直接箭头连接符 2"/>
            <p:cNvCxnSpPr>
              <a:stCxn id="8" idx="0"/>
              <a:endCxn id="15" idx="0"/>
            </p:cNvCxnSpPr>
            <p:nvPr/>
          </p:nvCxnSpPr>
          <p:spPr bwMode="auto">
            <a:xfrm>
              <a:off x="2018884" y="3490919"/>
              <a:ext cx="5064784" cy="773118"/>
            </a:xfrm>
            <a:prstGeom prst="straightConnector1">
              <a:avLst/>
            </a:prstGeom>
            <a:solidFill>
              <a:schemeClr val="accent1"/>
            </a:solidFill>
            <a:ln w="38100" cap="flat" cmpd="sng" algn="ctr">
              <a:solidFill>
                <a:srgbClr val="FF0000"/>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a:off x="2003407" y="4437112"/>
              <a:ext cx="5064785" cy="773118"/>
            </a:xfrm>
            <a:prstGeom prst="straightConnector1">
              <a:avLst/>
            </a:prstGeom>
            <a:solidFill>
              <a:schemeClr val="accent1"/>
            </a:solidFill>
            <a:ln w="38100" cap="flat" cmpd="sng" algn="ctr">
              <a:solidFill>
                <a:srgbClr val="FF0000"/>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a:stCxn id="5" idx="0"/>
            </p:cNvCxnSpPr>
            <p:nvPr/>
          </p:nvCxnSpPr>
          <p:spPr bwMode="auto">
            <a:xfrm>
              <a:off x="2030922" y="3486156"/>
              <a:ext cx="2197" cy="942353"/>
            </a:xfrm>
            <a:prstGeom prst="straightConnector1">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flipH="1">
              <a:off x="7070903" y="4264037"/>
              <a:ext cx="23793" cy="982655"/>
            </a:xfrm>
            <a:prstGeom prst="straightConnector1">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uiExpand="1" build="p"/>
      <p:bldP spid="15" grpId="0" animBg="1"/>
      <p:bldP spid="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dirty="0"/>
              <a:t>争用期的长度 </a:t>
            </a:r>
          </a:p>
        </p:txBody>
      </p:sp>
      <p:sp>
        <p:nvSpPr>
          <p:cNvPr id="417795" name="Rectangle 3"/>
          <p:cNvSpPr>
            <a:spLocks noGrp="1" noChangeArrowheads="1"/>
          </p:cNvSpPr>
          <p:nvPr>
            <p:ph idx="1"/>
          </p:nvPr>
        </p:nvSpPr>
        <p:spPr>
          <a:xfrm>
            <a:off x="452406" y="4071942"/>
            <a:ext cx="9066212" cy="1416041"/>
          </a:xfrm>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a:t>
            </a:r>
            <a:endParaRPr lang="en-US" altLang="zh-CN" dirty="0" smtClean="0"/>
          </a:p>
          <a:p>
            <a:pPr>
              <a:buNone/>
            </a:pPr>
            <a:r>
              <a:rPr lang="en-US" altLang="zh-CN" dirty="0" smtClean="0"/>
              <a:t>10M×51.2us=</a:t>
            </a:r>
            <a:r>
              <a:rPr lang="zh-CN" altLang="en-US" dirty="0" smtClean="0"/>
              <a:t>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57</a:t>
            </a:fld>
            <a:endParaRPr lang="en-US" altLang="zh-CN"/>
          </a:p>
        </p:txBody>
      </p:sp>
      <p:sp>
        <p:nvSpPr>
          <p:cNvPr id="6" name="Line 4"/>
          <p:cNvSpPr>
            <a:spLocks noChangeShapeType="1"/>
          </p:cNvSpPr>
          <p:nvPr/>
        </p:nvSpPr>
        <p:spPr bwMode="auto">
          <a:xfrm>
            <a:off x="1959076" y="1646223"/>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5"/>
          <p:cNvSpPr>
            <a:spLocks noChangeShapeType="1"/>
          </p:cNvSpPr>
          <p:nvPr/>
        </p:nvSpPr>
        <p:spPr bwMode="auto">
          <a:xfrm>
            <a:off x="1952196" y="1357298"/>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Line 7"/>
          <p:cNvSpPr>
            <a:spLocks noChangeShapeType="1"/>
          </p:cNvSpPr>
          <p:nvPr/>
        </p:nvSpPr>
        <p:spPr bwMode="auto">
          <a:xfrm>
            <a:off x="1947038" y="1650986"/>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1952196" y="1650986"/>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Rectangle 9"/>
          <p:cNvSpPr>
            <a:spLocks noChangeArrowheads="1"/>
          </p:cNvSpPr>
          <p:nvPr/>
        </p:nvSpPr>
        <p:spPr bwMode="auto">
          <a:xfrm>
            <a:off x="1670150" y="1301735"/>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11" name="Rectangle 10"/>
          <p:cNvSpPr>
            <a:spLocks noChangeArrowheads="1"/>
          </p:cNvSpPr>
          <p:nvPr/>
        </p:nvSpPr>
        <p:spPr bwMode="auto">
          <a:xfrm>
            <a:off x="6894877" y="1301735"/>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12" name="Line 11"/>
          <p:cNvSpPr>
            <a:spLocks noChangeShapeType="1"/>
          </p:cNvSpPr>
          <p:nvPr/>
        </p:nvSpPr>
        <p:spPr bwMode="auto">
          <a:xfrm flipH="1">
            <a:off x="1819773" y="1993886"/>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82442" y="2325673"/>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14" name="Line 13"/>
          <p:cNvSpPr>
            <a:spLocks noChangeShapeType="1"/>
          </p:cNvSpPr>
          <p:nvPr/>
        </p:nvSpPr>
        <p:spPr bwMode="auto">
          <a:xfrm>
            <a:off x="7008384" y="1639873"/>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 name="Line 14"/>
          <p:cNvSpPr>
            <a:spLocks noChangeShapeType="1"/>
          </p:cNvSpPr>
          <p:nvPr/>
        </p:nvSpPr>
        <p:spPr bwMode="auto">
          <a:xfrm flipH="1">
            <a:off x="1952196" y="2500306"/>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6" name="Group 15"/>
          <p:cNvGrpSpPr>
            <a:grpSpLocks/>
          </p:cNvGrpSpPr>
          <p:nvPr/>
        </p:nvGrpSpPr>
        <p:grpSpPr bwMode="auto">
          <a:xfrm>
            <a:off x="5677265" y="1646223"/>
            <a:ext cx="1045633" cy="793750"/>
            <a:chOff x="3364" y="411"/>
            <a:chExt cx="608" cy="500"/>
          </a:xfrm>
        </p:grpSpPr>
        <p:sp>
          <p:nvSpPr>
            <p:cNvPr id="17"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19" name="Group 20"/>
          <p:cNvGrpSpPr>
            <a:grpSpLocks/>
          </p:cNvGrpSpPr>
          <p:nvPr/>
        </p:nvGrpSpPr>
        <p:grpSpPr bwMode="auto">
          <a:xfrm>
            <a:off x="595282" y="2190735"/>
            <a:ext cx="3859213" cy="1414464"/>
            <a:chOff x="409" y="754"/>
            <a:chExt cx="2244" cy="891"/>
          </a:xfrm>
        </p:grpSpPr>
        <p:sp>
          <p:nvSpPr>
            <p:cNvPr id="20" name="Text Box 21"/>
            <p:cNvSpPr txBox="1">
              <a:spLocks noChangeArrowheads="1"/>
            </p:cNvSpPr>
            <p:nvPr/>
          </p:nvSpPr>
          <p:spPr bwMode="auto">
            <a:xfrm>
              <a:off x="409" y="1354"/>
              <a:ext cx="5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400" b="1" i="1" dirty="0">
                  <a:solidFill>
                    <a:srgbClr val="000099"/>
                  </a:solidFill>
                  <a:latin typeface="+mn-lt"/>
                  <a:ea typeface="黑体" pitchFamily="2" charset="-122"/>
                </a:rPr>
                <a:t>t</a:t>
              </a:r>
              <a:r>
                <a:rPr kumimoji="1" lang="en-US" altLang="zh-CN" sz="2400" b="1" dirty="0">
                  <a:solidFill>
                    <a:srgbClr val="000099"/>
                  </a:solidFill>
                  <a:latin typeface="+mn-lt"/>
                  <a:ea typeface="黑体" pitchFamily="2" charset="-122"/>
                </a:rPr>
                <a:t> = 2</a:t>
              </a:r>
              <a:r>
                <a:rPr kumimoji="1" lang="en-US" altLang="zh-CN" sz="2400" b="1" dirty="0" smtClean="0">
                  <a:solidFill>
                    <a:srgbClr val="000099"/>
                  </a:solidFill>
                  <a:latin typeface="+mn-lt"/>
                  <a:ea typeface="黑体" pitchFamily="2" charset="-122"/>
                  <a:sym typeface="Symbol" pitchFamily="18" charset="2"/>
                </a:rPr>
                <a:t></a:t>
              </a:r>
              <a:endParaRPr kumimoji="1" lang="en-US" altLang="zh-CN" sz="2400" b="1" dirty="0">
                <a:solidFill>
                  <a:srgbClr val="000099"/>
                </a:solidFill>
                <a:latin typeface="+mn-lt"/>
                <a:ea typeface="黑体" pitchFamily="2" charset="-122"/>
                <a:sym typeface="Symbol" pitchFamily="18" charset="2"/>
              </a:endParaRPr>
            </a:p>
          </p:txBody>
        </p:sp>
        <p:sp>
          <p:nvSpPr>
            <p:cNvPr id="21" name="Line 22"/>
            <p:cNvSpPr>
              <a:spLocks noChangeShapeType="1"/>
            </p:cNvSpPr>
            <p:nvPr/>
          </p:nvSpPr>
          <p:spPr bwMode="auto">
            <a:xfrm>
              <a:off x="907" y="1489"/>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2" name="Group 23"/>
            <p:cNvGrpSpPr>
              <a:grpSpLocks/>
            </p:cNvGrpSpPr>
            <p:nvPr/>
          </p:nvGrpSpPr>
          <p:grpSpPr bwMode="auto">
            <a:xfrm>
              <a:off x="1247" y="754"/>
              <a:ext cx="1406" cy="272"/>
              <a:chOff x="1247" y="754"/>
              <a:chExt cx="1406" cy="272"/>
            </a:xfrm>
          </p:grpSpPr>
          <p:sp>
            <p:nvSpPr>
              <p:cNvPr id="23"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24"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25" name="Group 26"/>
          <p:cNvGrpSpPr>
            <a:grpSpLocks/>
          </p:cNvGrpSpPr>
          <p:nvPr/>
        </p:nvGrpSpPr>
        <p:grpSpPr bwMode="auto">
          <a:xfrm>
            <a:off x="7058259" y="1527161"/>
            <a:ext cx="1998398" cy="942975"/>
            <a:chOff x="4167" y="336"/>
            <a:chExt cx="1162" cy="594"/>
          </a:xfrm>
        </p:grpSpPr>
        <p:grpSp>
          <p:nvGrpSpPr>
            <p:cNvPr id="26" name="Group 27"/>
            <p:cNvGrpSpPr>
              <a:grpSpLocks/>
            </p:cNvGrpSpPr>
            <p:nvPr/>
          </p:nvGrpSpPr>
          <p:grpSpPr bwMode="auto">
            <a:xfrm>
              <a:off x="4167" y="697"/>
              <a:ext cx="922" cy="233"/>
              <a:chOff x="4167" y="697"/>
              <a:chExt cx="922" cy="233"/>
            </a:xfrm>
          </p:grpSpPr>
          <p:sp>
            <p:nvSpPr>
              <p:cNvPr id="30"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27" name="Group 30"/>
            <p:cNvGrpSpPr>
              <a:grpSpLocks/>
            </p:cNvGrpSpPr>
            <p:nvPr/>
          </p:nvGrpSpPr>
          <p:grpSpPr bwMode="auto">
            <a:xfrm>
              <a:off x="4286" y="336"/>
              <a:ext cx="1043" cy="256"/>
              <a:chOff x="4286" y="336"/>
              <a:chExt cx="1043" cy="256"/>
            </a:xfrm>
          </p:grpSpPr>
          <p:sp>
            <p:nvSpPr>
              <p:cNvPr id="28"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29"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32" name="Group 33"/>
          <p:cNvGrpSpPr>
            <a:grpSpLocks/>
          </p:cNvGrpSpPr>
          <p:nvPr/>
        </p:nvGrpSpPr>
        <p:grpSpPr bwMode="auto">
          <a:xfrm>
            <a:off x="4297994" y="2366949"/>
            <a:ext cx="3931445" cy="1006475"/>
            <a:chOff x="2562" y="865"/>
            <a:chExt cx="2286" cy="634"/>
          </a:xfrm>
        </p:grpSpPr>
        <p:grpSp>
          <p:nvGrpSpPr>
            <p:cNvPr id="33" name="Group 34"/>
            <p:cNvGrpSpPr>
              <a:grpSpLocks/>
            </p:cNvGrpSpPr>
            <p:nvPr/>
          </p:nvGrpSpPr>
          <p:grpSpPr bwMode="auto">
            <a:xfrm>
              <a:off x="2562" y="1240"/>
              <a:ext cx="1546" cy="259"/>
              <a:chOff x="2562" y="1240"/>
              <a:chExt cx="1546" cy="259"/>
            </a:xfrm>
          </p:grpSpPr>
          <p:sp>
            <p:nvSpPr>
              <p:cNvPr id="36"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37"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34"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38" name="Text Box 66"/>
          <p:cNvSpPr txBox="1">
            <a:spLocks noChangeArrowheads="1"/>
          </p:cNvSpPr>
          <p:nvPr/>
        </p:nvSpPr>
        <p:spPr bwMode="auto">
          <a:xfrm>
            <a:off x="736305" y="1441436"/>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39" name="Line 67"/>
          <p:cNvSpPr>
            <a:spLocks noChangeShapeType="1"/>
          </p:cNvSpPr>
          <p:nvPr/>
        </p:nvSpPr>
        <p:spPr bwMode="auto">
          <a:xfrm>
            <a:off x="1462056" y="1646223"/>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Text Box 76"/>
          <p:cNvSpPr txBox="1">
            <a:spLocks noChangeArrowheads="1"/>
          </p:cNvSpPr>
          <p:nvPr/>
        </p:nvSpPr>
        <p:spPr bwMode="auto">
          <a:xfrm>
            <a:off x="7152463" y="2774936"/>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41" name="Rectangle 12"/>
          <p:cNvSpPr>
            <a:spLocks noChangeArrowheads="1"/>
          </p:cNvSpPr>
          <p:nvPr/>
        </p:nvSpPr>
        <p:spPr bwMode="auto">
          <a:xfrm>
            <a:off x="952064" y="1643050"/>
            <a:ext cx="965009" cy="1659429"/>
          </a:xfrm>
          <a:prstGeom prst="rect">
            <a:avLst/>
          </a:prstGeom>
          <a:solidFill>
            <a:schemeClr val="bg2">
              <a:lumMod val="60000"/>
              <a:lumOff val="40000"/>
            </a:schemeClr>
          </a:solidFill>
          <a:ln>
            <a:solidFill>
              <a:srgbClr val="FF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endParaRPr lang="en-US" altLang="zh-CN" dirty="0" smtClean="0"/>
          </a:p>
          <a:p>
            <a:pPr defTabSz="762000"/>
            <a:r>
              <a:rPr lang="en-US" altLang="zh-CN" sz="2400" b="1" dirty="0" smtClean="0"/>
              <a:t>64 </a:t>
            </a:r>
          </a:p>
          <a:p>
            <a:pPr defTabSz="762000"/>
            <a:r>
              <a:rPr lang="zh-CN" altLang="en-US" sz="2400" b="1" dirty="0" smtClean="0"/>
              <a:t>字节</a:t>
            </a:r>
            <a:endParaRPr lang="en-US" altLang="zh-CN" dirty="0" smtClean="0"/>
          </a:p>
          <a:p>
            <a:pPr defTabSz="762000"/>
            <a:endParaRPr lang="en-US" altLang="zh-CN" dirty="0" smtClean="0"/>
          </a:p>
          <a:p>
            <a:pPr defTabSz="762000"/>
            <a:endParaRPr kumimoji="1" lang="en-US" altLang="zh-CN" b="1" i="1" dirty="0">
              <a:solidFill>
                <a:srgbClr val="000099"/>
              </a:solidFill>
              <a:latin typeface="+mn-lt"/>
              <a:ea typeface="黑体" pitchFamily="2" charset="-122"/>
            </a:endParaRPr>
          </a:p>
        </p:txBody>
      </p:sp>
    </p:spTree>
    <p:extLst>
      <p:ext uri="{BB962C8B-B14F-4D97-AF65-F5344CB8AC3E}">
        <p14:creationId xmlns:p14="http://schemas.microsoft.com/office/powerpoint/2010/main" val="2745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7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dirty="0"/>
              <a:t>最短有效帧长 </a:t>
            </a:r>
          </a:p>
        </p:txBody>
      </p:sp>
      <p:sp>
        <p:nvSpPr>
          <p:cNvPr id="418819" name="Rectangle 3"/>
          <p:cNvSpPr>
            <a:spLocks noGrp="1" noChangeArrowheads="1"/>
          </p:cNvSpPr>
          <p:nvPr>
            <p:ph idx="1"/>
          </p:nvPr>
        </p:nvSpPr>
        <p:spPr>
          <a:xfrm>
            <a:off x="523844" y="3929066"/>
            <a:ext cx="9066212" cy="2630511"/>
          </a:xfrm>
        </p:spPr>
        <p:txBody>
          <a:bodyPr/>
          <a:lstStyle/>
          <a:p>
            <a:r>
              <a:rPr lang="zh-CN" altLang="en-US" sz="2800" dirty="0" smtClean="0">
                <a:solidFill>
                  <a:srgbClr val="0000FF"/>
                </a:solidFill>
              </a:rPr>
              <a:t>以太网在发送数据时，若前 </a:t>
            </a:r>
            <a:r>
              <a:rPr lang="en-US" altLang="zh-CN" sz="2800" dirty="0" smtClean="0">
                <a:solidFill>
                  <a:srgbClr val="0000FF"/>
                </a:solidFill>
              </a:rPr>
              <a:t>64 </a:t>
            </a:r>
            <a:r>
              <a:rPr lang="zh-CN" altLang="en-US" sz="2800" dirty="0" smtClean="0">
                <a:solidFill>
                  <a:srgbClr val="0000FF"/>
                </a:solidFill>
              </a:rPr>
              <a:t>字节没有发生冲突，则后续的数据就不会发生冲突。</a:t>
            </a:r>
          </a:p>
          <a:p>
            <a:r>
              <a:rPr lang="zh-CN" altLang="en-US" sz="2800" dirty="0" smtClean="0"/>
              <a:t>以太网</a:t>
            </a:r>
            <a:r>
              <a:rPr lang="zh-CN" altLang="en-US" sz="2800" dirty="0"/>
              <a:t>规定了最短有效帧长为 </a:t>
            </a:r>
            <a:r>
              <a:rPr lang="en-US" altLang="zh-CN" sz="2800" dirty="0"/>
              <a:t>64 </a:t>
            </a:r>
            <a:r>
              <a:rPr lang="zh-CN" altLang="en-US" sz="2800" dirty="0"/>
              <a:t>字节，凡长度小于 </a:t>
            </a:r>
            <a:r>
              <a:rPr lang="en-US" altLang="zh-CN" sz="2800" dirty="0"/>
              <a:t>64 </a:t>
            </a:r>
            <a:r>
              <a:rPr lang="zh-CN" altLang="en-US" sz="2800" dirty="0"/>
              <a:t>字节的帧都是由于冲突而异常中止的</a:t>
            </a:r>
            <a:r>
              <a:rPr lang="zh-CN" altLang="en-US" sz="2800" dirty="0">
                <a:solidFill>
                  <a:srgbClr val="FF0000"/>
                </a:solidFill>
              </a:rPr>
              <a:t>无效帧</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最短有效</a:t>
            </a:r>
            <a:r>
              <a:rPr lang="zh-CN" altLang="en-US" sz="2800" dirty="0"/>
              <a:t>帧长</a:t>
            </a:r>
            <a:r>
              <a:rPr lang="zh-CN" altLang="en-US" sz="2800" dirty="0" smtClean="0"/>
              <a:t> </a:t>
            </a:r>
            <a:r>
              <a:rPr lang="en-US" altLang="zh-CN" sz="2800" dirty="0" smtClean="0"/>
              <a:t>= </a:t>
            </a:r>
            <a:r>
              <a:rPr lang="zh-CN" altLang="en-US" sz="2800" dirty="0" smtClean="0"/>
              <a:t>往返时延</a:t>
            </a:r>
            <a:r>
              <a:rPr lang="en-US" altLang="zh-CN" sz="2800" dirty="0" smtClean="0"/>
              <a:t>×</a:t>
            </a:r>
            <a:r>
              <a:rPr lang="zh-CN" altLang="en-US" sz="2800" dirty="0" smtClean="0"/>
              <a:t>数据率</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58</a:t>
            </a:fld>
            <a:endParaRPr lang="en-US" altLang="zh-CN"/>
          </a:p>
        </p:txBody>
      </p:sp>
      <p:sp>
        <p:nvSpPr>
          <p:cNvPr id="5" name="Line 4"/>
          <p:cNvSpPr>
            <a:spLocks noChangeShapeType="1"/>
          </p:cNvSpPr>
          <p:nvPr/>
        </p:nvSpPr>
        <p:spPr bwMode="auto">
          <a:xfrm>
            <a:off x="2030922" y="1646223"/>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 name="Line 5"/>
          <p:cNvSpPr>
            <a:spLocks noChangeShapeType="1"/>
          </p:cNvSpPr>
          <p:nvPr/>
        </p:nvSpPr>
        <p:spPr bwMode="auto">
          <a:xfrm>
            <a:off x="2024042" y="1357298"/>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Rectangle 6"/>
          <p:cNvSpPr>
            <a:spLocks noChangeArrowheads="1"/>
          </p:cNvSpPr>
          <p:nvPr/>
        </p:nvSpPr>
        <p:spPr bwMode="auto">
          <a:xfrm>
            <a:off x="4048238" y="1147749"/>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8" name="Line 7"/>
          <p:cNvSpPr>
            <a:spLocks noChangeShapeType="1"/>
          </p:cNvSpPr>
          <p:nvPr/>
        </p:nvSpPr>
        <p:spPr bwMode="auto">
          <a:xfrm>
            <a:off x="2018884" y="1650986"/>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024042" y="1650986"/>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Rectangle 9"/>
          <p:cNvSpPr>
            <a:spLocks noChangeArrowheads="1"/>
          </p:cNvSpPr>
          <p:nvPr/>
        </p:nvSpPr>
        <p:spPr bwMode="auto">
          <a:xfrm>
            <a:off x="1741996" y="1301735"/>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11" name="Rectangle 10"/>
          <p:cNvSpPr>
            <a:spLocks noChangeArrowheads="1"/>
          </p:cNvSpPr>
          <p:nvPr/>
        </p:nvSpPr>
        <p:spPr bwMode="auto">
          <a:xfrm>
            <a:off x="6966723" y="1301735"/>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12" name="Line 11"/>
          <p:cNvSpPr>
            <a:spLocks noChangeShapeType="1"/>
          </p:cNvSpPr>
          <p:nvPr/>
        </p:nvSpPr>
        <p:spPr bwMode="auto">
          <a:xfrm flipH="1">
            <a:off x="2095480" y="1928802"/>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023910" y="1643050"/>
            <a:ext cx="965009" cy="1659429"/>
          </a:xfrm>
          <a:prstGeom prst="rect">
            <a:avLst/>
          </a:prstGeom>
          <a:solidFill>
            <a:schemeClr val="bg2">
              <a:lumMod val="60000"/>
              <a:lumOff val="40000"/>
            </a:schemeClr>
          </a:solidFill>
          <a:ln>
            <a:solidFill>
              <a:srgbClr val="FF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endParaRPr lang="en-US" altLang="zh-CN" dirty="0" smtClean="0"/>
          </a:p>
          <a:p>
            <a:pPr defTabSz="762000"/>
            <a:r>
              <a:rPr lang="en-US" altLang="zh-CN" sz="2400" b="1" dirty="0" smtClean="0"/>
              <a:t>64 </a:t>
            </a:r>
          </a:p>
          <a:p>
            <a:pPr defTabSz="762000"/>
            <a:r>
              <a:rPr lang="zh-CN" altLang="en-US" sz="2400" b="1" dirty="0" smtClean="0"/>
              <a:t>字节</a:t>
            </a:r>
            <a:endParaRPr lang="en-US" altLang="zh-CN" dirty="0" smtClean="0"/>
          </a:p>
          <a:p>
            <a:pPr defTabSz="762000"/>
            <a:endParaRPr lang="en-US" altLang="zh-CN" dirty="0" smtClean="0"/>
          </a:p>
          <a:p>
            <a:pPr defTabSz="762000"/>
            <a:endParaRPr kumimoji="1" lang="en-US" altLang="zh-CN" b="1" i="1" dirty="0">
              <a:solidFill>
                <a:srgbClr val="000099"/>
              </a:solidFill>
              <a:latin typeface="+mn-lt"/>
              <a:ea typeface="黑体" pitchFamily="2" charset="-122"/>
            </a:endParaRPr>
          </a:p>
        </p:txBody>
      </p:sp>
      <p:sp>
        <p:nvSpPr>
          <p:cNvPr id="14" name="Line 13"/>
          <p:cNvSpPr>
            <a:spLocks noChangeShapeType="1"/>
          </p:cNvSpPr>
          <p:nvPr/>
        </p:nvSpPr>
        <p:spPr bwMode="auto">
          <a:xfrm>
            <a:off x="7080230" y="1639873"/>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 name="Line 14"/>
          <p:cNvSpPr>
            <a:spLocks noChangeShapeType="1"/>
          </p:cNvSpPr>
          <p:nvPr/>
        </p:nvSpPr>
        <p:spPr bwMode="auto">
          <a:xfrm flipH="1">
            <a:off x="2024042" y="2500306"/>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6" name="Group 15"/>
          <p:cNvGrpSpPr>
            <a:grpSpLocks/>
          </p:cNvGrpSpPr>
          <p:nvPr/>
        </p:nvGrpSpPr>
        <p:grpSpPr bwMode="auto">
          <a:xfrm>
            <a:off x="5749111" y="1646223"/>
            <a:ext cx="1045633" cy="793750"/>
            <a:chOff x="3364" y="411"/>
            <a:chExt cx="608" cy="500"/>
          </a:xfrm>
        </p:grpSpPr>
        <p:sp>
          <p:nvSpPr>
            <p:cNvPr id="17"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19" name="Group 20"/>
          <p:cNvGrpSpPr>
            <a:grpSpLocks/>
          </p:cNvGrpSpPr>
          <p:nvPr/>
        </p:nvGrpSpPr>
        <p:grpSpPr bwMode="auto">
          <a:xfrm>
            <a:off x="667128" y="2190735"/>
            <a:ext cx="3859213" cy="1322388"/>
            <a:chOff x="409" y="754"/>
            <a:chExt cx="2244" cy="833"/>
          </a:xfrm>
        </p:grpSpPr>
        <p:sp>
          <p:nvSpPr>
            <p:cNvPr id="20" name="Text Box 21"/>
            <p:cNvSpPr txBox="1">
              <a:spLocks noChangeArrowheads="1"/>
            </p:cNvSpPr>
            <p:nvPr/>
          </p:nvSpPr>
          <p:spPr bwMode="auto">
            <a:xfrm>
              <a:off x="409" y="1354"/>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2</a:t>
              </a:r>
              <a:r>
                <a:rPr kumimoji="1" lang="en-US" altLang="zh-CN" b="1" dirty="0" smtClean="0">
                  <a:solidFill>
                    <a:srgbClr val="000099"/>
                  </a:solidFill>
                  <a:latin typeface="+mn-lt"/>
                  <a:ea typeface="黑体" pitchFamily="2" charset="-122"/>
                  <a:sym typeface="Symbol" pitchFamily="18" charset="2"/>
                </a:rPr>
                <a:t></a:t>
              </a:r>
              <a:endParaRPr kumimoji="1" lang="en-US" altLang="zh-CN" b="1" dirty="0">
                <a:solidFill>
                  <a:srgbClr val="000099"/>
                </a:solidFill>
                <a:latin typeface="+mn-lt"/>
                <a:ea typeface="黑体" pitchFamily="2" charset="-122"/>
                <a:sym typeface="Symbol" pitchFamily="18" charset="2"/>
              </a:endParaRPr>
            </a:p>
          </p:txBody>
        </p:sp>
        <p:sp>
          <p:nvSpPr>
            <p:cNvPr id="21" name="Line 22"/>
            <p:cNvSpPr>
              <a:spLocks noChangeShapeType="1"/>
            </p:cNvSpPr>
            <p:nvPr/>
          </p:nvSpPr>
          <p:spPr bwMode="auto">
            <a:xfrm>
              <a:off x="907" y="1489"/>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2" name="Group 23"/>
            <p:cNvGrpSpPr>
              <a:grpSpLocks/>
            </p:cNvGrpSpPr>
            <p:nvPr/>
          </p:nvGrpSpPr>
          <p:grpSpPr bwMode="auto">
            <a:xfrm>
              <a:off x="1247" y="754"/>
              <a:ext cx="1406" cy="272"/>
              <a:chOff x="1247" y="754"/>
              <a:chExt cx="1406" cy="272"/>
            </a:xfrm>
          </p:grpSpPr>
          <p:sp>
            <p:nvSpPr>
              <p:cNvPr id="23"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24"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25" name="Group 26"/>
          <p:cNvGrpSpPr>
            <a:grpSpLocks/>
          </p:cNvGrpSpPr>
          <p:nvPr/>
        </p:nvGrpSpPr>
        <p:grpSpPr bwMode="auto">
          <a:xfrm>
            <a:off x="7130105" y="1527161"/>
            <a:ext cx="1998398" cy="942975"/>
            <a:chOff x="4167" y="336"/>
            <a:chExt cx="1162" cy="594"/>
          </a:xfrm>
        </p:grpSpPr>
        <p:grpSp>
          <p:nvGrpSpPr>
            <p:cNvPr id="26" name="Group 27"/>
            <p:cNvGrpSpPr>
              <a:grpSpLocks/>
            </p:cNvGrpSpPr>
            <p:nvPr/>
          </p:nvGrpSpPr>
          <p:grpSpPr bwMode="auto">
            <a:xfrm>
              <a:off x="4167" y="697"/>
              <a:ext cx="922" cy="233"/>
              <a:chOff x="4167" y="697"/>
              <a:chExt cx="922" cy="233"/>
            </a:xfrm>
          </p:grpSpPr>
          <p:sp>
            <p:nvSpPr>
              <p:cNvPr id="30"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27" name="Group 30"/>
            <p:cNvGrpSpPr>
              <a:grpSpLocks/>
            </p:cNvGrpSpPr>
            <p:nvPr/>
          </p:nvGrpSpPr>
          <p:grpSpPr bwMode="auto">
            <a:xfrm>
              <a:off x="4286" y="336"/>
              <a:ext cx="1043" cy="256"/>
              <a:chOff x="4286" y="336"/>
              <a:chExt cx="1043" cy="256"/>
            </a:xfrm>
          </p:grpSpPr>
          <p:sp>
            <p:nvSpPr>
              <p:cNvPr id="28"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29"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32" name="Group 33"/>
          <p:cNvGrpSpPr>
            <a:grpSpLocks/>
          </p:cNvGrpSpPr>
          <p:nvPr/>
        </p:nvGrpSpPr>
        <p:grpSpPr bwMode="auto">
          <a:xfrm>
            <a:off x="4369840" y="2366949"/>
            <a:ext cx="3931445" cy="1006475"/>
            <a:chOff x="2562" y="865"/>
            <a:chExt cx="2286" cy="634"/>
          </a:xfrm>
        </p:grpSpPr>
        <p:grpSp>
          <p:nvGrpSpPr>
            <p:cNvPr id="33" name="Group 34"/>
            <p:cNvGrpSpPr>
              <a:grpSpLocks/>
            </p:cNvGrpSpPr>
            <p:nvPr/>
          </p:nvGrpSpPr>
          <p:grpSpPr bwMode="auto">
            <a:xfrm>
              <a:off x="2562" y="1240"/>
              <a:ext cx="1546" cy="259"/>
              <a:chOff x="2562" y="1240"/>
              <a:chExt cx="1546" cy="259"/>
            </a:xfrm>
          </p:grpSpPr>
          <p:sp>
            <p:nvSpPr>
              <p:cNvPr id="36"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37"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34"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38" name="Text Box 66"/>
          <p:cNvSpPr txBox="1">
            <a:spLocks noChangeArrowheads="1"/>
          </p:cNvSpPr>
          <p:nvPr/>
        </p:nvSpPr>
        <p:spPr bwMode="auto">
          <a:xfrm>
            <a:off x="808151" y="1441436"/>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39" name="Line 67"/>
          <p:cNvSpPr>
            <a:spLocks noChangeShapeType="1"/>
          </p:cNvSpPr>
          <p:nvPr/>
        </p:nvSpPr>
        <p:spPr bwMode="auto">
          <a:xfrm>
            <a:off x="1533902" y="1646223"/>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Text Box 76"/>
          <p:cNvSpPr txBox="1">
            <a:spLocks noChangeArrowheads="1"/>
          </p:cNvSpPr>
          <p:nvPr/>
        </p:nvSpPr>
        <p:spPr bwMode="auto">
          <a:xfrm>
            <a:off x="7224309" y="2774936"/>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1205821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a:t>
            </a:r>
            <a:r>
              <a:rPr lang="zh-CN" altLang="zh-CN" dirty="0" smtClean="0"/>
              <a:t>要点</a:t>
            </a:r>
            <a:r>
              <a:rPr lang="zh-CN" altLang="en-US" dirty="0" smtClean="0"/>
              <a:t>（自己整理）</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smtClean="0">
                <a:solidFill>
                  <a:srgbClr val="0000FF"/>
                </a:solidFill>
              </a:rPr>
              <a:t>。封装成帧</a:t>
            </a:r>
            <a:r>
              <a:rPr lang="zh-CN" altLang="zh-CN" sz="2600" dirty="0" smtClean="0"/>
              <a:t>，检测</a:t>
            </a:r>
            <a:r>
              <a:rPr lang="zh-CN" altLang="zh-CN" sz="2600" dirty="0"/>
              <a:t>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t>比特</a:t>
            </a:r>
            <a:r>
              <a:rPr lang="zh-CN" altLang="zh-CN" sz="2600" dirty="0"/>
              <a:t>时间内信道保持空闲（保证了帧间最小间隔），就发送这个帧。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a:t>
            </a:r>
            <a:r>
              <a:rPr lang="zh-CN" altLang="zh-CN" sz="2200" dirty="0">
                <a:solidFill>
                  <a:srgbClr val="FF0000"/>
                </a:solidFill>
              </a:rPr>
              <a:t>指数退避算法</a:t>
            </a:r>
            <a:r>
              <a:rPr lang="zh-CN" altLang="zh-CN" sz="2200" dirty="0"/>
              <a:t>，</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t>比特</a:t>
            </a:r>
            <a:r>
              <a:rPr lang="zh-CN" altLang="zh-CN" sz="2200" dirty="0"/>
              <a:t>时间后，返回到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r>
              <a:rPr lang="zh-CN" altLang="zh-CN" sz="2200" dirty="0" smtClean="0"/>
              <a:t>。</a:t>
            </a:r>
            <a:endParaRPr lang="zh-CN" altLang="en-US" sz="24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59</a:t>
            </a:fld>
            <a:endParaRPr lang="en-US" altLang="zh-CN"/>
          </a:p>
        </p:txBody>
      </p:sp>
    </p:spTree>
    <p:extLst>
      <p:ext uri="{BB962C8B-B14F-4D97-AF65-F5344CB8AC3E}">
        <p14:creationId xmlns:p14="http://schemas.microsoft.com/office/powerpoint/2010/main" val="365352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6</a:t>
            </a:fld>
            <a:endParaRPr lang="en-US" altLang="zh-CN"/>
          </a:p>
        </p:txBody>
      </p:sp>
    </p:spTree>
    <p:extLst>
      <p:ext uri="{BB962C8B-B14F-4D97-AF65-F5344CB8AC3E}">
        <p14:creationId xmlns:p14="http://schemas.microsoft.com/office/powerpoint/2010/main" val="806026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smtClean="0"/>
              <a:t>传统</a:t>
            </a:r>
            <a:r>
              <a:rPr lang="zh-CN" altLang="en-US" dirty="0" smtClean="0">
                <a:solidFill>
                  <a:srgbClr val="FF0000"/>
                </a:solidFill>
              </a:rPr>
              <a:t>总线型</a:t>
            </a:r>
            <a:r>
              <a:rPr lang="zh-CN" altLang="zh-CN" dirty="0" smtClean="0"/>
              <a:t>以太网</a:t>
            </a:r>
            <a:r>
              <a:rPr lang="zh-CN" altLang="zh-CN" dirty="0"/>
              <a:t>最初是使用粗同轴电缆，后来演进到使用比较便宜的细</a:t>
            </a:r>
            <a:r>
              <a:rPr lang="zh-CN" altLang="zh-CN" dirty="0" smtClean="0"/>
              <a:t>同轴电缆</a:t>
            </a:r>
            <a:endParaRPr lang="en-US" altLang="zh-CN" dirty="0" smtClean="0"/>
          </a:p>
          <a:p>
            <a:r>
              <a:rPr lang="zh-CN" altLang="zh-CN" dirty="0" smtClean="0"/>
              <a:t>发展为使用更便宜和更灵活的双绞线</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60</a:t>
            </a:fld>
            <a:endParaRPr lang="en-US" altLang="zh-CN"/>
          </a:p>
        </p:txBody>
      </p:sp>
      <p:pic>
        <p:nvPicPr>
          <p:cNvPr id="5" name="图片 4"/>
          <p:cNvPicPr>
            <a:picLocks noChangeAspect="1"/>
          </p:cNvPicPr>
          <p:nvPr/>
        </p:nvPicPr>
        <p:blipFill>
          <a:blip r:embed="rId2"/>
          <a:stretch>
            <a:fillRect/>
          </a:stretch>
        </p:blipFill>
        <p:spPr>
          <a:xfrm>
            <a:off x="4304928" y="3501008"/>
            <a:ext cx="4680520" cy="2424929"/>
          </a:xfrm>
          <a:prstGeom prst="rect">
            <a:avLst/>
          </a:prstGeom>
        </p:spPr>
      </p:pic>
    </p:spTree>
    <p:extLst>
      <p:ext uri="{BB962C8B-B14F-4D97-AF65-F5344CB8AC3E}">
        <p14:creationId xmlns:p14="http://schemas.microsoft.com/office/powerpoint/2010/main" val="17885684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485229" y="4498897"/>
              <a:ext cx="13112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99"/>
                  </a:solidFill>
                  <a:latin typeface="+mn-lt"/>
                  <a:ea typeface="黑体" pitchFamily="2" charset="-122"/>
                </a:rPr>
                <a:t>双绞线</a:t>
              </a:r>
              <a:endParaRPr lang="zh-CN" altLang="en-US" sz="2400" b="1" dirty="0">
                <a:solidFill>
                  <a:srgbClr val="000099"/>
                </a:solidFill>
                <a:latin typeface="+mn-lt"/>
                <a:ea typeface="黑体" pitchFamily="2" charset="-122"/>
              </a:endParaRP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2" name="灯片编号占位符 21"/>
          <p:cNvSpPr>
            <a:spLocks noGrp="1"/>
          </p:cNvSpPr>
          <p:nvPr>
            <p:ph type="sldNum" sz="quarter" idx="12"/>
          </p:nvPr>
        </p:nvSpPr>
        <p:spPr/>
        <p:txBody>
          <a:bodyPr/>
          <a:lstStyle/>
          <a:p>
            <a:fld id="{14338B79-8FD5-46F1-8A19-651A319ADB19}" type="slidenum">
              <a:rPr lang="zh-CN" altLang="en-US" smtClean="0"/>
              <a:pPr/>
              <a:t>61</a:t>
            </a:fld>
            <a:endParaRPr lang="en-US" altLang="zh-CN"/>
          </a:p>
        </p:txBody>
      </p:sp>
    </p:spTree>
    <p:extLst>
      <p:ext uri="{BB962C8B-B14F-4D97-AF65-F5344CB8AC3E}">
        <p14:creationId xmlns:p14="http://schemas.microsoft.com/office/powerpoint/2010/main" val="1279463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a:t>
            </a:r>
            <a:endParaRPr lang="en-US" altLang="zh-CN" dirty="0"/>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a:t>
            </a:r>
            <a:r>
              <a:rPr lang="zh-CN" altLang="zh-CN" dirty="0" smtClean="0"/>
              <a:t>年</a:t>
            </a:r>
            <a:r>
              <a:rPr lang="en-US" altLang="zh-CN" dirty="0" smtClean="0"/>
              <a:t> 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10BASE-T </a:t>
            </a:r>
            <a:r>
              <a:rPr lang="zh-CN" altLang="en-US" dirty="0" smtClean="0"/>
              <a:t>的通信距离稍短，每个站到集线器的距离不超过 </a:t>
            </a:r>
            <a:r>
              <a:rPr lang="en-US" altLang="zh-CN" dirty="0" smtClean="0"/>
              <a:t>100 m</a:t>
            </a:r>
            <a:r>
              <a:rPr lang="zh-CN" altLang="en-US" dirty="0" smtClean="0"/>
              <a:t>。</a:t>
            </a:r>
          </a:p>
          <a:p>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
        <p:nvSpPr>
          <p:cNvPr id="16" name="灯片编号占位符 15"/>
          <p:cNvSpPr>
            <a:spLocks noGrp="1"/>
          </p:cNvSpPr>
          <p:nvPr>
            <p:ph type="sldNum" sz="quarter" idx="12"/>
          </p:nvPr>
        </p:nvSpPr>
        <p:spPr/>
        <p:txBody>
          <a:bodyPr/>
          <a:lstStyle/>
          <a:p>
            <a:fld id="{7AC79822-BC0D-4DE8-A7E5-90A3732A2B82}" type="slidenum">
              <a:rPr lang="zh-CN" altLang="en-US" smtClean="0"/>
              <a:pPr/>
              <a:t>62</a:t>
            </a:fld>
            <a:endParaRPr lang="en-US" altLang="zh-CN"/>
          </a:p>
        </p:txBody>
      </p:sp>
    </p:spTree>
    <p:extLst>
      <p:ext uri="{BB962C8B-B14F-4D97-AF65-F5344CB8AC3E}">
        <p14:creationId xmlns:p14="http://schemas.microsoft.com/office/powerpoint/2010/main" val="6754554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en-US" altLang="zh-CN" sz="3600" dirty="0"/>
              <a:t>10BASE-T</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en-US" altLang="zh-CN" dirty="0" smtClean="0"/>
              <a:t>10BASE-T </a:t>
            </a:r>
            <a:r>
              <a:rPr lang="zh-CN" altLang="en-US" dirty="0"/>
              <a:t>双绞线以太网的出现，是局域网发展史上的一个非常重要的</a:t>
            </a:r>
            <a:r>
              <a:rPr lang="zh-CN" altLang="en-US" dirty="0">
                <a:solidFill>
                  <a:srgbClr val="FF0000"/>
                </a:solidFill>
              </a:rPr>
              <a:t>里程碑</a:t>
            </a:r>
            <a:r>
              <a:rPr lang="zh-CN" altLang="en-US" dirty="0" smtClean="0"/>
              <a:t>，</a:t>
            </a:r>
            <a:endParaRPr lang="en-US" altLang="zh-CN" dirty="0" smtClean="0"/>
          </a:p>
          <a:p>
            <a:r>
              <a:rPr lang="zh-CN" altLang="zh-CN" dirty="0" smtClean="0"/>
              <a:t>从此</a:t>
            </a:r>
            <a:r>
              <a:rPr lang="zh-CN" altLang="zh-CN" dirty="0"/>
              <a:t>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solidFill>
                  <a:srgbClr val="FF0000"/>
                </a:solidFill>
              </a:rPr>
              <a:t>星</a:t>
            </a:r>
            <a:r>
              <a:rPr lang="zh-CN" altLang="en-US" dirty="0" smtClean="0">
                <a:solidFill>
                  <a:srgbClr val="FF0000"/>
                </a:solidFill>
              </a:rPr>
              <a:t>形</a:t>
            </a:r>
            <a:r>
              <a:rPr lang="zh-CN" altLang="zh-CN" dirty="0" smtClean="0"/>
              <a:t>网络</a:t>
            </a:r>
            <a:r>
              <a:rPr lang="zh-CN" altLang="zh-CN" dirty="0"/>
              <a:t>，而以太网也就在局域网中占据了</a:t>
            </a:r>
            <a:r>
              <a:rPr lang="zh-CN" altLang="zh-CN" dirty="0">
                <a:solidFill>
                  <a:srgbClr val="FF0000"/>
                </a:solidFill>
              </a:rPr>
              <a:t>统治地位。</a:t>
            </a:r>
            <a:r>
              <a:rPr lang="zh-CN" altLang="en-US" dirty="0" smtClean="0">
                <a:solidFill>
                  <a:srgbClr val="FF0000"/>
                </a:solidFill>
              </a:rPr>
              <a:t> </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63</a:t>
            </a:fld>
            <a:endParaRPr lang="en-US" altLang="zh-CN"/>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dirty="0" smtClean="0"/>
              <a:t>集线器</a:t>
            </a:r>
            <a:r>
              <a:rPr lang="en-US" altLang="zh-CN" dirty="0" smtClean="0"/>
              <a:t>hub</a:t>
            </a:r>
            <a:r>
              <a:rPr lang="zh-CN" altLang="en-US" dirty="0" smtClean="0"/>
              <a:t>的</a:t>
            </a:r>
            <a:r>
              <a:rPr lang="zh-CN" altLang="en-US" dirty="0"/>
              <a:t>一些特点 </a:t>
            </a:r>
          </a:p>
        </p:txBody>
      </p:sp>
      <p:sp>
        <p:nvSpPr>
          <p:cNvPr id="429059" name="Rectangle 3"/>
          <p:cNvSpPr>
            <a:spLocks noGrp="1" noChangeArrowheads="1"/>
          </p:cNvSpPr>
          <p:nvPr>
            <p:ph idx="1"/>
          </p:nvPr>
        </p:nvSpPr>
        <p:spPr>
          <a:xfrm>
            <a:off x="309530" y="1071546"/>
            <a:ext cx="9410700" cy="2987677"/>
          </a:xfrm>
        </p:spPr>
        <p:txBody>
          <a:bodyPr/>
          <a:lstStyle/>
          <a:p>
            <a:r>
              <a:rPr lang="en-US" altLang="zh-CN" sz="2900" dirty="0" smtClean="0"/>
              <a:t>(1) </a:t>
            </a:r>
            <a:r>
              <a:rPr lang="zh-CN" altLang="en-US" sz="2900" dirty="0" smtClean="0"/>
              <a:t>集线器</a:t>
            </a:r>
            <a:r>
              <a:rPr lang="zh-CN" altLang="en-US" sz="2900" dirty="0"/>
              <a:t>是使用电子器件来模拟实际电缆线的</a:t>
            </a:r>
            <a:r>
              <a:rPr lang="zh-CN" altLang="en-US" sz="2900" dirty="0" smtClean="0"/>
              <a:t>工作</a:t>
            </a:r>
            <a:endParaRPr lang="zh-CN" altLang="en-US" sz="2900" dirty="0"/>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endParaRPr lang="en-US" altLang="zh-CN" sz="2900" dirty="0" smtClean="0">
              <a:solidFill>
                <a:srgbClr val="0000CC"/>
              </a:solidFill>
            </a:endParaRP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r>
              <a:rPr lang="zh-CN" altLang="en-US" sz="2900" dirty="0" smtClean="0">
                <a:solidFill>
                  <a:srgbClr val="FF0000"/>
                </a:solidFill>
              </a:rPr>
              <a:t>。</a:t>
            </a:r>
            <a:endParaRPr lang="en-US" altLang="zh-CN" sz="2900"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64</a:t>
            </a:fld>
            <a:endParaRPr lang="en-US" altLang="zh-CN"/>
          </a:p>
        </p:txBody>
      </p:sp>
      <p:grpSp>
        <p:nvGrpSpPr>
          <p:cNvPr id="5" name="组合 4"/>
          <p:cNvGrpSpPr/>
          <p:nvPr/>
        </p:nvGrpSpPr>
        <p:grpSpPr>
          <a:xfrm>
            <a:off x="1952604" y="4071942"/>
            <a:ext cx="5429288" cy="2786058"/>
            <a:chOff x="896012" y="1340768"/>
            <a:chExt cx="7255800" cy="3830637"/>
          </a:xfrm>
        </p:grpSpPr>
        <p:sp>
          <p:nvSpPr>
            <p:cNvPr id="6"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7"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17"/>
            <p:cNvSpPr txBox="1">
              <a:spLocks noChangeArrowheads="1"/>
            </p:cNvSpPr>
            <p:nvPr/>
          </p:nvSpPr>
          <p:spPr bwMode="auto">
            <a:xfrm>
              <a:off x="5485229" y="4498897"/>
              <a:ext cx="13112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99"/>
                  </a:solidFill>
                  <a:latin typeface="+mn-lt"/>
                  <a:ea typeface="黑体" pitchFamily="2" charset="-122"/>
                </a:rPr>
                <a:t>双绞线</a:t>
              </a:r>
              <a:endParaRPr lang="zh-CN" altLang="en-US" sz="2400" b="1" dirty="0">
                <a:solidFill>
                  <a:srgbClr val="000099"/>
                </a:solidFill>
                <a:latin typeface="+mn-lt"/>
                <a:ea typeface="黑体" pitchFamily="2" charset="-122"/>
              </a:endParaRPr>
            </a:p>
          </p:txBody>
        </p:sp>
        <p:sp>
          <p:nvSpPr>
            <p:cNvPr id="19"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0"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21"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22"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3"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dirty="0" smtClean="0">
                <a:solidFill>
                  <a:srgbClr val="0000CC"/>
                </a:solidFill>
              </a:rPr>
              <a:t>各工作站</a:t>
            </a:r>
            <a:r>
              <a:rPr lang="zh-CN" altLang="en-US" dirty="0" smtClean="0">
                <a:solidFill>
                  <a:srgbClr val="FF0000"/>
                </a:solidFill>
              </a:rPr>
              <a:t>共享逻辑上的总线。</a:t>
            </a:r>
            <a:endParaRPr lang="zh-CN" altLang="en-US" dirty="0"/>
          </a:p>
        </p:txBody>
      </p:sp>
      <p:sp>
        <p:nvSpPr>
          <p:cNvPr id="429059" name="Rectangle 3"/>
          <p:cNvSpPr>
            <a:spLocks noGrp="1" noChangeArrowheads="1"/>
          </p:cNvSpPr>
          <p:nvPr>
            <p:ph idx="1"/>
          </p:nvPr>
        </p:nvSpPr>
        <p:spPr>
          <a:xfrm>
            <a:off x="309530" y="1071546"/>
            <a:ext cx="9410700" cy="2987677"/>
          </a:xfrm>
        </p:spPr>
        <p:txBody>
          <a:bodyPr/>
          <a:lstStyle/>
          <a:p>
            <a:pPr lvl="1"/>
            <a:r>
              <a:rPr lang="zh-CN" altLang="en-US" dirty="0" smtClean="0">
                <a:solidFill>
                  <a:srgbClr val="000000"/>
                </a:solidFill>
              </a:rPr>
              <a:t>对于 </a:t>
            </a:r>
            <a:r>
              <a:rPr lang="en-US" altLang="zh-CN" dirty="0" smtClean="0">
                <a:solidFill>
                  <a:srgbClr val="000000"/>
                </a:solidFill>
              </a:rPr>
              <a:t>10 </a:t>
            </a:r>
            <a:r>
              <a:rPr lang="en-US" altLang="zh-CN" dirty="0" err="1" smtClean="0">
                <a:solidFill>
                  <a:srgbClr val="000000"/>
                </a:solidFill>
              </a:rPr>
              <a:t>Mbit</a:t>
            </a:r>
            <a:r>
              <a:rPr lang="en-US" altLang="zh-CN" dirty="0" smtClean="0">
                <a:solidFill>
                  <a:srgbClr val="000000"/>
                </a:solidFill>
              </a:rPr>
              <a:t>/s</a:t>
            </a:r>
            <a:r>
              <a:rPr lang="zh-CN" altLang="en-US" dirty="0" smtClean="0">
                <a:solidFill>
                  <a:srgbClr val="000000"/>
                </a:solidFill>
              </a:rPr>
              <a:t>带宽的集线器，</a:t>
            </a:r>
            <a:r>
              <a:rPr lang="en-US" altLang="zh-CN" dirty="0" smtClean="0">
                <a:solidFill>
                  <a:srgbClr val="000000"/>
                </a:solidFill>
              </a:rPr>
              <a:t> </a:t>
            </a:r>
            <a:r>
              <a:rPr lang="zh-CN" altLang="en-US" dirty="0" smtClean="0">
                <a:solidFill>
                  <a:srgbClr val="000000"/>
                </a:solidFill>
              </a:rPr>
              <a:t>若共有 </a:t>
            </a:r>
            <a:r>
              <a:rPr lang="en-US" altLang="zh-CN" i="1" dirty="0" smtClean="0">
                <a:solidFill>
                  <a:srgbClr val="000000"/>
                </a:solidFill>
              </a:rPr>
              <a:t>N </a:t>
            </a:r>
            <a:r>
              <a:rPr lang="zh-CN" altLang="en-US" dirty="0" smtClean="0">
                <a:solidFill>
                  <a:srgbClr val="000000"/>
                </a:solidFill>
              </a:rPr>
              <a:t>个用户，</a:t>
            </a:r>
            <a:endParaRPr lang="en-US" altLang="zh-CN" dirty="0" smtClean="0">
              <a:solidFill>
                <a:srgbClr val="000000"/>
              </a:solidFill>
            </a:endParaRPr>
          </a:p>
          <a:p>
            <a:pPr lvl="1"/>
            <a:r>
              <a:rPr lang="zh-CN" altLang="en-US" dirty="0" smtClean="0">
                <a:solidFill>
                  <a:srgbClr val="000000"/>
                </a:solidFill>
              </a:rPr>
              <a:t>则</a:t>
            </a:r>
            <a:r>
              <a:rPr lang="en-US" altLang="zh-CN" i="1" dirty="0" smtClean="0">
                <a:solidFill>
                  <a:srgbClr val="000000"/>
                </a:solidFill>
              </a:rPr>
              <a:t>N </a:t>
            </a:r>
            <a:r>
              <a:rPr lang="zh-CN" altLang="en-US" dirty="0" smtClean="0">
                <a:solidFill>
                  <a:srgbClr val="000000"/>
                </a:solidFill>
              </a:rPr>
              <a:t>个用户共享</a:t>
            </a:r>
            <a:r>
              <a:rPr lang="en-US" altLang="zh-CN" dirty="0" smtClean="0">
                <a:solidFill>
                  <a:srgbClr val="000000"/>
                </a:solidFill>
              </a:rPr>
              <a:t>10 </a:t>
            </a:r>
            <a:r>
              <a:rPr lang="en-US" altLang="zh-CN" dirty="0" err="1" smtClean="0">
                <a:solidFill>
                  <a:srgbClr val="000000"/>
                </a:solidFill>
              </a:rPr>
              <a:t>Mbit</a:t>
            </a:r>
            <a:r>
              <a:rPr lang="en-US" altLang="zh-CN" dirty="0" smtClean="0">
                <a:solidFill>
                  <a:srgbClr val="000000"/>
                </a:solidFill>
              </a:rPr>
              <a:t>/s</a:t>
            </a:r>
            <a:r>
              <a:rPr lang="zh-CN" altLang="en-US" dirty="0" smtClean="0">
                <a:solidFill>
                  <a:srgbClr val="000000"/>
                </a:solidFill>
              </a:rPr>
              <a:t>带宽，</a:t>
            </a:r>
            <a:endParaRPr lang="zh-CN" altLang="en-US" dirty="0" smtClean="0">
              <a:solidFill>
                <a:srgbClr val="0000CC"/>
              </a:solidFill>
            </a:endParaRPr>
          </a:p>
          <a:p>
            <a:pPr lvl="1"/>
            <a:r>
              <a:rPr lang="zh-CN" altLang="en-US" dirty="0" smtClean="0">
                <a:solidFill>
                  <a:srgbClr val="000000"/>
                </a:solidFill>
              </a:rPr>
              <a:t>每个用户占有的平均带宽只有总带宽 </a:t>
            </a:r>
            <a:r>
              <a:rPr lang="en-US" altLang="zh-CN" dirty="0" smtClean="0">
                <a:solidFill>
                  <a:srgbClr val="000000"/>
                </a:solidFill>
              </a:rPr>
              <a:t>(10 </a:t>
            </a:r>
            <a:r>
              <a:rPr lang="en-US" altLang="zh-CN" dirty="0" err="1" smtClean="0">
                <a:solidFill>
                  <a:srgbClr val="000000"/>
                </a:solidFill>
              </a:rPr>
              <a:t>Mbit</a:t>
            </a:r>
            <a:r>
              <a:rPr lang="en-US" altLang="zh-CN" dirty="0" smtClean="0">
                <a:solidFill>
                  <a:srgbClr val="000000"/>
                </a:solidFill>
              </a:rPr>
              <a:t>/s)</a:t>
            </a:r>
            <a:r>
              <a:rPr lang="zh-CN" altLang="en-US" dirty="0" smtClean="0">
                <a:solidFill>
                  <a:srgbClr val="000000"/>
                </a:solidFill>
              </a:rPr>
              <a:t>的 </a:t>
            </a:r>
            <a:r>
              <a:rPr lang="en-US" altLang="zh-CN" i="1" dirty="0" smtClean="0">
                <a:solidFill>
                  <a:srgbClr val="000000"/>
                </a:solidFill>
              </a:rPr>
              <a:t>N </a:t>
            </a:r>
            <a:r>
              <a:rPr lang="zh-CN" altLang="en-US" dirty="0" smtClean="0">
                <a:solidFill>
                  <a:srgbClr val="000000"/>
                </a:solidFill>
              </a:rPr>
              <a:t>分之一</a:t>
            </a:r>
            <a:endParaRPr lang="en-US" altLang="zh-CN" dirty="0" smtClean="0">
              <a:solidFill>
                <a:srgbClr val="000000"/>
              </a:solidFill>
            </a:endParaRPr>
          </a:p>
          <a:p>
            <a:endParaRPr lang="zh-CN" altLang="zh-CN" sz="36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65</a:t>
            </a:fld>
            <a:endParaRPr lang="en-US" altLang="zh-CN"/>
          </a:p>
        </p:txBody>
      </p:sp>
      <p:grpSp>
        <p:nvGrpSpPr>
          <p:cNvPr id="2" name="组合 4"/>
          <p:cNvGrpSpPr/>
          <p:nvPr/>
        </p:nvGrpSpPr>
        <p:grpSpPr>
          <a:xfrm>
            <a:off x="1952604" y="3214686"/>
            <a:ext cx="5429288" cy="3357562"/>
            <a:chOff x="896012" y="1340768"/>
            <a:chExt cx="7255800" cy="3830637"/>
          </a:xfrm>
        </p:grpSpPr>
        <p:sp>
          <p:nvSpPr>
            <p:cNvPr id="6"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7"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17"/>
            <p:cNvSpPr txBox="1">
              <a:spLocks noChangeArrowheads="1"/>
            </p:cNvSpPr>
            <p:nvPr/>
          </p:nvSpPr>
          <p:spPr bwMode="auto">
            <a:xfrm>
              <a:off x="5485229" y="4498897"/>
              <a:ext cx="13112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000099"/>
                  </a:solidFill>
                  <a:latin typeface="+mn-lt"/>
                  <a:ea typeface="黑体" pitchFamily="2" charset="-122"/>
                </a:rPr>
                <a:t>双绞线</a:t>
              </a:r>
              <a:endParaRPr lang="zh-CN" altLang="en-US" sz="2400" b="1" dirty="0">
                <a:solidFill>
                  <a:srgbClr val="000099"/>
                </a:solidFill>
                <a:latin typeface="+mn-lt"/>
                <a:ea typeface="黑体" pitchFamily="2" charset="-122"/>
              </a:endParaRPr>
            </a:p>
          </p:txBody>
        </p:sp>
        <p:sp>
          <p:nvSpPr>
            <p:cNvPr id="19"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0"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21"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22"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3"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6" name="流程图: 直接访问存储器 25"/>
          <p:cNvSpPr/>
          <p:nvPr/>
        </p:nvSpPr>
        <p:spPr bwMode="auto">
          <a:xfrm>
            <a:off x="3024174" y="4643446"/>
            <a:ext cx="3429024" cy="428628"/>
          </a:xfrm>
          <a:prstGeom prst="flowChartMagneticDrum">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66</a:t>
            </a:fld>
            <a:endParaRPr lang="en-US" altLang="zh-CN"/>
          </a:p>
        </p:txBody>
      </p:sp>
    </p:spTree>
    <p:extLst>
      <p:ext uri="{BB962C8B-B14F-4D97-AF65-F5344CB8AC3E}">
        <p14:creationId xmlns:p14="http://schemas.microsoft.com/office/powerpoint/2010/main" val="39899272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a:t>
            </a:r>
            <a:r>
              <a:rPr lang="en-US" altLang="zh-CN" sz="2800" dirty="0" smtClean="0"/>
              <a:t>MAC</a:t>
            </a:r>
            <a:r>
              <a:rPr lang="zh-CN" altLang="en-US" sz="2800" dirty="0" smtClean="0"/>
              <a:t>地址”实际上就是适配器地址或网卡地址</a:t>
            </a:r>
          </a:p>
          <a:p>
            <a:r>
              <a:rPr lang="zh-CN" altLang="en-US" sz="2800" dirty="0" smtClean="0">
                <a:solidFill>
                  <a:srgbClr val="000066"/>
                </a:solidFill>
              </a:rPr>
              <a:t>请注意，如果连接在网上的节点安装有多个适配器，那么这样的节点就有多个“地址”。</a:t>
            </a:r>
            <a:r>
              <a:rPr lang="zh-CN" altLang="en-US" sz="2800" dirty="0" smtClean="0"/>
              <a:t> </a:t>
            </a:r>
            <a:endParaRPr lang="en-US" altLang="zh-CN" sz="2800" dirty="0" smtClean="0"/>
          </a:p>
          <a:p>
            <a:r>
              <a:rPr lang="en-US" altLang="zh-CN" sz="2800" dirty="0" smtClean="0">
                <a:solidFill>
                  <a:schemeClr val="hlink"/>
                </a:solidFill>
              </a:rPr>
              <a:t>MAC </a:t>
            </a:r>
            <a:r>
              <a:rPr lang="zh-CN" altLang="en-US" sz="2800" dirty="0" smtClean="0">
                <a:solidFill>
                  <a:schemeClr val="hlink"/>
                </a:solidFill>
              </a:rPr>
              <a:t>地址</a:t>
            </a:r>
            <a:r>
              <a:rPr lang="zh-CN" altLang="en-US" sz="2800" dirty="0" smtClean="0"/>
              <a:t>总共</a:t>
            </a:r>
            <a:r>
              <a:rPr lang="en-US" altLang="zh-CN" sz="2800" dirty="0" smtClean="0">
                <a:solidFill>
                  <a:srgbClr val="FF0000"/>
                </a:solidFill>
              </a:rPr>
              <a:t>6</a:t>
            </a:r>
            <a:r>
              <a:rPr lang="zh-CN" altLang="en-US" sz="2800" dirty="0" smtClean="0">
                <a:solidFill>
                  <a:srgbClr val="FF0000"/>
                </a:solidFill>
              </a:rPr>
              <a:t>个</a:t>
            </a:r>
            <a:r>
              <a:rPr lang="zh-CN" altLang="en-US" sz="2800" dirty="0" smtClean="0"/>
              <a:t>字节，</a:t>
            </a:r>
            <a:r>
              <a:rPr lang="en-US" altLang="zh-CN" sz="2800" dirty="0" smtClean="0"/>
              <a:t> 48 </a:t>
            </a:r>
            <a:r>
              <a:rPr lang="zh-CN" altLang="en-US" sz="2800" dirty="0" smtClean="0"/>
              <a:t>位</a:t>
            </a:r>
            <a:endParaRPr lang="en-US" altLang="zh-CN" sz="2800" dirty="0" smtClean="0"/>
          </a:p>
          <a:p>
            <a:pPr lvl="1"/>
            <a:r>
              <a:rPr lang="zh-CN" altLang="en-US" sz="2400" dirty="0" smtClean="0"/>
              <a:t>例如：</a:t>
            </a:r>
            <a:r>
              <a:rPr lang="en-US" altLang="zh-CN" sz="2400" dirty="0" smtClean="0"/>
              <a:t>24-69-68-ef-60-e8</a:t>
            </a:r>
          </a:p>
          <a:p>
            <a:pPr lvl="1">
              <a:lnSpc>
                <a:spcPct val="90000"/>
              </a:lnSpc>
            </a:pPr>
            <a:r>
              <a:rPr lang="zh-CN" altLang="en-US" sz="2400" dirty="0" smtClean="0"/>
              <a:t>前三个字节由</a:t>
            </a:r>
            <a:r>
              <a:rPr lang="zh-CN" altLang="en-US" sz="2400" dirty="0" smtClean="0">
                <a:solidFill>
                  <a:schemeClr val="hlink"/>
                </a:solidFill>
              </a:rPr>
              <a:t>注册管理机构</a:t>
            </a:r>
            <a:r>
              <a:rPr lang="zh-CN" altLang="en-US" sz="2400" dirty="0" smtClean="0"/>
              <a:t> </a:t>
            </a:r>
            <a:r>
              <a:rPr lang="en-US" altLang="zh-CN" sz="2400" dirty="0" smtClean="0"/>
              <a:t>RA </a:t>
            </a:r>
            <a:r>
              <a:rPr lang="zh-CN" altLang="en-US" sz="2400" dirty="0" smtClean="0"/>
              <a:t>负责分配</a:t>
            </a:r>
          </a:p>
          <a:p>
            <a:pPr lvl="1">
              <a:lnSpc>
                <a:spcPct val="90000"/>
              </a:lnSpc>
            </a:pPr>
            <a:r>
              <a:rPr lang="zh-CN" altLang="en-US" sz="2400" dirty="0" smtClean="0"/>
              <a:t>后三个字节由厂家自行指派，必须重复地址。</a:t>
            </a:r>
          </a:p>
          <a:p>
            <a:pPr lvl="1"/>
            <a:endParaRPr lang="en-US" altLang="zh-CN" sz="2400" dirty="0" smtClean="0"/>
          </a:p>
          <a:p>
            <a:endParaRPr lang="en-US" altLang="zh-CN" sz="2800" dirty="0" smtClean="0"/>
          </a:p>
          <a:p>
            <a:endParaRPr lang="en-US" altLang="zh-CN" sz="2800" dirty="0" smtClean="0"/>
          </a:p>
          <a:p>
            <a:endParaRPr lang="zh-CN" altLang="en-US" sz="2800"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67</a:t>
            </a:fld>
            <a:endParaRPr lang="en-US" altLang="zh-CN"/>
          </a:p>
        </p:txBody>
      </p:sp>
    </p:spTree>
    <p:extLst>
      <p:ext uri="{BB962C8B-B14F-4D97-AF65-F5344CB8AC3E}">
        <p14:creationId xmlns:p14="http://schemas.microsoft.com/office/powerpoint/2010/main" val="257299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FF0000"/>
                </a:solidFill>
              </a:rPr>
              <a:t>组地址</a:t>
            </a:r>
            <a:r>
              <a:rPr lang="zh-CN" altLang="zh-CN" sz="2800" dirty="0">
                <a:solidFill>
                  <a:srgbClr val="FF0000"/>
                </a:solidFill>
              </a:rPr>
              <a:t>，</a:t>
            </a:r>
            <a:r>
              <a:rPr lang="zh-CN" altLang="zh-CN" sz="2800" dirty="0"/>
              <a:t>用来进行多播（以前曾译为组播）</a:t>
            </a:r>
            <a:r>
              <a:rPr lang="zh-CN" altLang="zh-CN" sz="2800" dirty="0" smtClean="0"/>
              <a:t>。</a:t>
            </a:r>
            <a:endParaRPr lang="en-US" altLang="zh-CN" sz="2800" dirty="0" smtClean="0"/>
          </a:p>
          <a:p>
            <a:r>
              <a:rPr lang="zh-CN" altLang="en-US" sz="2800" dirty="0" smtClean="0">
                <a:solidFill>
                  <a:srgbClr val="FF0000"/>
                </a:solidFill>
              </a:rPr>
              <a:t>广播地址，</a:t>
            </a:r>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时，只能作为目的地址使用。</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68</a:t>
            </a:fld>
            <a:endParaRPr lang="en-US" altLang="zh-CN"/>
          </a:p>
        </p:txBody>
      </p:sp>
    </p:spTree>
    <p:extLst>
      <p:ext uri="{BB962C8B-B14F-4D97-AF65-F5344CB8AC3E}">
        <p14:creationId xmlns:p14="http://schemas.microsoft.com/office/powerpoint/2010/main" val="115435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en-US" altLang="zh-CN" sz="4800" dirty="0" smtClean="0"/>
              <a:t>MAC </a:t>
            </a:r>
            <a:r>
              <a:rPr lang="zh-CN" altLang="en-US" sz="4800" dirty="0" smtClean="0"/>
              <a:t>地址的用途 </a:t>
            </a:r>
            <a:endParaRPr lang="zh-CN" altLang="en-US" sz="4800" dirty="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zh-CN" altLang="en-US" dirty="0" smtClean="0"/>
              <a:t>目的</a:t>
            </a:r>
            <a:r>
              <a:rPr lang="en-US" altLang="zh-CN" dirty="0" smtClean="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69</a:t>
            </a:fld>
            <a:endParaRPr lang="en-US" altLang="zh-CN"/>
          </a:p>
        </p:txBody>
      </p:sp>
      <p:grpSp>
        <p:nvGrpSpPr>
          <p:cNvPr id="43" name="组合 42"/>
          <p:cNvGrpSpPr/>
          <p:nvPr/>
        </p:nvGrpSpPr>
        <p:grpSpPr>
          <a:xfrm>
            <a:off x="584729" y="4071942"/>
            <a:ext cx="8478807" cy="2453280"/>
            <a:chOff x="584729" y="4071942"/>
            <a:chExt cx="8478807" cy="2453280"/>
          </a:xfrm>
        </p:grpSpPr>
        <p:grpSp>
          <p:nvGrpSpPr>
            <p:cNvPr id="5" name="Group 4"/>
            <p:cNvGrpSpPr>
              <a:grpSpLocks/>
            </p:cNvGrpSpPr>
            <p:nvPr/>
          </p:nvGrpSpPr>
          <p:grpSpPr bwMode="auto">
            <a:xfrm>
              <a:off x="4698471" y="4663382"/>
              <a:ext cx="510779" cy="1406525"/>
              <a:chOff x="1177" y="1994"/>
              <a:chExt cx="258" cy="714"/>
            </a:xfrm>
          </p:grpSpPr>
          <p:sp>
            <p:nvSpPr>
              <p:cNvPr id="6"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Rectangle 9"/>
            <p:cNvSpPr>
              <a:spLocks noChangeArrowheads="1"/>
            </p:cNvSpPr>
            <p:nvPr/>
          </p:nvSpPr>
          <p:spPr bwMode="auto">
            <a:xfrm>
              <a:off x="584730" y="458559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9" name="Group 11"/>
            <p:cNvGrpSpPr>
              <a:grpSpLocks/>
            </p:cNvGrpSpPr>
            <p:nvPr/>
          </p:nvGrpSpPr>
          <p:grpSpPr bwMode="auto">
            <a:xfrm>
              <a:off x="1506537" y="4663382"/>
              <a:ext cx="510779" cy="1406525"/>
              <a:chOff x="1177" y="1994"/>
              <a:chExt cx="258" cy="714"/>
            </a:xfrm>
          </p:grpSpPr>
          <p:sp>
            <p:nvSpPr>
              <p:cNvPr id="10"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1"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Freeform 14"/>
            <p:cNvSpPr>
              <a:spLocks/>
            </p:cNvSpPr>
            <p:nvPr/>
          </p:nvSpPr>
          <p:spPr bwMode="auto">
            <a:xfrm>
              <a:off x="3360473" y="466496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3"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555714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6"/>
            <p:cNvGrpSpPr>
              <a:grpSpLocks/>
            </p:cNvGrpSpPr>
            <p:nvPr/>
          </p:nvGrpSpPr>
          <p:grpSpPr bwMode="auto">
            <a:xfrm>
              <a:off x="6294437" y="4663382"/>
              <a:ext cx="510779" cy="1406525"/>
              <a:chOff x="1177" y="1994"/>
              <a:chExt cx="258" cy="714"/>
            </a:xfrm>
          </p:grpSpPr>
          <p:sp>
            <p:nvSpPr>
              <p:cNvPr id="15"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6"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Freeform 19"/>
            <p:cNvSpPr>
              <a:spLocks/>
            </p:cNvSpPr>
            <p:nvPr/>
          </p:nvSpPr>
          <p:spPr bwMode="auto">
            <a:xfrm>
              <a:off x="8150094" y="466496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8"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555714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Box 22"/>
            <p:cNvSpPr txBox="1">
              <a:spLocks noChangeArrowheads="1"/>
            </p:cNvSpPr>
            <p:nvPr/>
          </p:nvSpPr>
          <p:spPr bwMode="auto">
            <a:xfrm>
              <a:off x="4469739" y="606355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20" name="Text Box 23"/>
            <p:cNvSpPr txBox="1">
              <a:spLocks noChangeArrowheads="1"/>
            </p:cNvSpPr>
            <p:nvPr/>
          </p:nvSpPr>
          <p:spPr bwMode="auto">
            <a:xfrm>
              <a:off x="6139656" y="604926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21" name="Text Box 24"/>
            <p:cNvSpPr txBox="1">
              <a:spLocks noChangeArrowheads="1"/>
            </p:cNvSpPr>
            <p:nvPr/>
          </p:nvSpPr>
          <p:spPr bwMode="auto">
            <a:xfrm>
              <a:off x="1286405" y="604926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22" name="Text Box 25"/>
            <p:cNvSpPr txBox="1">
              <a:spLocks noChangeArrowheads="1"/>
            </p:cNvSpPr>
            <p:nvPr/>
          </p:nvSpPr>
          <p:spPr bwMode="auto">
            <a:xfrm>
              <a:off x="7634156" y="604609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23" name="Text Box 27"/>
            <p:cNvSpPr txBox="1">
              <a:spLocks noChangeArrowheads="1"/>
            </p:cNvSpPr>
            <p:nvPr/>
          </p:nvSpPr>
          <p:spPr bwMode="auto">
            <a:xfrm>
              <a:off x="1738290" y="4071942"/>
              <a:ext cx="3100529" cy="400110"/>
            </a:xfrm>
            <a:prstGeom prst="rect">
              <a:avLst/>
            </a:prstGeom>
            <a:solidFill>
              <a:srgbClr val="FFC000"/>
            </a:solidFill>
            <a:ln>
              <a:solidFill>
                <a:srgbClr val="000066"/>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目的地址</a:t>
              </a:r>
              <a:r>
                <a:rPr kumimoji="1" lang="en-US" altLang="zh-CN" sz="2000" b="1" dirty="0" smtClean="0">
                  <a:solidFill>
                    <a:srgbClr val="000099"/>
                  </a:solidFill>
                  <a:latin typeface="+mn-lt"/>
                  <a:ea typeface="黑体" pitchFamily="2" charset="-122"/>
                </a:rPr>
                <a:t>=D</a:t>
              </a:r>
              <a:r>
                <a:rPr kumimoji="1" lang="zh-CN" altLang="en-US" sz="2000" b="1" dirty="0" smtClean="0">
                  <a:solidFill>
                    <a:srgbClr val="000099"/>
                  </a:solidFill>
                  <a:latin typeface="+mn-lt"/>
                  <a:ea typeface="黑体" pitchFamily="2" charset="-122"/>
                </a:rPr>
                <a:t>，数据。。。</a:t>
              </a:r>
              <a:endParaRPr kumimoji="1" lang="zh-CN" altLang="en-US" sz="2000" b="1" dirty="0">
                <a:solidFill>
                  <a:srgbClr val="000099"/>
                </a:solidFill>
                <a:latin typeface="+mn-lt"/>
                <a:ea typeface="黑体" pitchFamily="2" charset="-122"/>
              </a:endParaRPr>
            </a:p>
          </p:txBody>
        </p:sp>
        <p:sp>
          <p:nvSpPr>
            <p:cNvPr id="24" name="Freeform 29"/>
            <p:cNvSpPr>
              <a:spLocks/>
            </p:cNvSpPr>
            <p:nvPr/>
          </p:nvSpPr>
          <p:spPr bwMode="auto">
            <a:xfrm>
              <a:off x="3267604" y="475228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Freeform 30"/>
            <p:cNvSpPr>
              <a:spLocks/>
            </p:cNvSpPr>
            <p:nvPr/>
          </p:nvSpPr>
          <p:spPr bwMode="auto">
            <a:xfrm>
              <a:off x="3314040" y="476498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6" name="Freeform 31"/>
            <p:cNvSpPr>
              <a:spLocks/>
            </p:cNvSpPr>
            <p:nvPr/>
          </p:nvSpPr>
          <p:spPr bwMode="auto">
            <a:xfrm>
              <a:off x="3314039" y="476815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Freeform 32"/>
            <p:cNvSpPr>
              <a:spLocks/>
            </p:cNvSpPr>
            <p:nvPr/>
          </p:nvSpPr>
          <p:spPr bwMode="auto">
            <a:xfrm>
              <a:off x="3314039" y="473164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 name="Freeform 33"/>
            <p:cNvSpPr>
              <a:spLocks/>
            </p:cNvSpPr>
            <p:nvPr/>
          </p:nvSpPr>
          <p:spPr bwMode="auto">
            <a:xfrm>
              <a:off x="584729" y="473164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9" name="Freeform 34"/>
            <p:cNvSpPr>
              <a:spLocks/>
            </p:cNvSpPr>
            <p:nvPr/>
          </p:nvSpPr>
          <p:spPr bwMode="auto">
            <a:xfrm flipH="1">
              <a:off x="1599406" y="473164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30" name="Group 35"/>
            <p:cNvGrpSpPr>
              <a:grpSpLocks/>
            </p:cNvGrpSpPr>
            <p:nvPr/>
          </p:nvGrpSpPr>
          <p:grpSpPr bwMode="auto">
            <a:xfrm>
              <a:off x="7866327" y="5673032"/>
              <a:ext cx="270008" cy="268287"/>
              <a:chOff x="1474" y="3430"/>
              <a:chExt cx="136" cy="136"/>
            </a:xfrm>
          </p:grpSpPr>
          <p:sp>
            <p:nvSpPr>
              <p:cNvPr id="31"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2"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3" name="Group 39"/>
            <p:cNvGrpSpPr>
              <a:grpSpLocks/>
            </p:cNvGrpSpPr>
            <p:nvPr/>
          </p:nvGrpSpPr>
          <p:grpSpPr bwMode="auto">
            <a:xfrm>
              <a:off x="4682994" y="5673032"/>
              <a:ext cx="270007" cy="268287"/>
              <a:chOff x="1474" y="3430"/>
              <a:chExt cx="136" cy="136"/>
            </a:xfrm>
          </p:grpSpPr>
          <p:sp>
            <p:nvSpPr>
              <p:cNvPr id="34"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6" name="Group 43"/>
            <p:cNvGrpSpPr>
              <a:grpSpLocks/>
            </p:cNvGrpSpPr>
            <p:nvPr/>
          </p:nvGrpSpPr>
          <p:grpSpPr bwMode="auto">
            <a:xfrm>
              <a:off x="1484181" y="5673032"/>
              <a:ext cx="270007" cy="268287"/>
              <a:chOff x="1474" y="3430"/>
              <a:chExt cx="136" cy="136"/>
            </a:xfrm>
          </p:grpSpPr>
          <p:sp>
            <p:nvSpPr>
              <p:cNvPr id="37"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9" name="Text Box 48"/>
            <p:cNvSpPr txBox="1">
              <a:spLocks noChangeArrowheads="1"/>
            </p:cNvSpPr>
            <p:nvPr/>
          </p:nvSpPr>
          <p:spPr bwMode="auto">
            <a:xfrm>
              <a:off x="2666984" y="564357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B</a:t>
              </a:r>
            </a:p>
          </p:txBody>
        </p:sp>
        <p:sp>
          <p:nvSpPr>
            <p:cNvPr id="40" name="Text Box 49"/>
            <p:cNvSpPr txBox="1">
              <a:spLocks noChangeArrowheads="1"/>
            </p:cNvSpPr>
            <p:nvPr/>
          </p:nvSpPr>
          <p:spPr bwMode="auto">
            <a:xfrm>
              <a:off x="4146551" y="502056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
          <p:nvSpPr>
            <p:cNvPr id="42" name="Line 7"/>
            <p:cNvSpPr>
              <a:spLocks noChangeShapeType="1"/>
            </p:cNvSpPr>
            <p:nvPr/>
          </p:nvSpPr>
          <p:spPr bwMode="auto">
            <a:xfrm flipV="1">
              <a:off x="595282" y="4643446"/>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369000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a:t>
            </a:r>
            <a:r>
              <a:rPr lang="zh-CN" altLang="en-US" sz="2800" dirty="0">
                <a:solidFill>
                  <a:srgbClr val="FF0000"/>
                </a:solidFill>
              </a:rPr>
              <a:t>点到点</a:t>
            </a:r>
            <a:r>
              <a:rPr lang="zh-CN" altLang="en-US" sz="2800" dirty="0"/>
              <a:t>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a:t>
            </a:fld>
            <a:endParaRPr lang="en-US" altLang="zh-CN"/>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en-US" altLang="zh-CN" sz="4800" dirty="0" smtClean="0"/>
              <a:t>MAC </a:t>
            </a:r>
            <a:r>
              <a:rPr lang="zh-CN" altLang="en-US" sz="4800" dirty="0" smtClean="0"/>
              <a:t>地址的用途 </a:t>
            </a:r>
            <a:endParaRPr lang="zh-CN" altLang="en-US" sz="4800" dirty="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FF"/>
                </a:solidFill>
              </a:rPr>
              <a:t>“</a:t>
            </a:r>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r>
              <a:rPr lang="zh-CN" altLang="en-US" dirty="0" smtClean="0"/>
              <a:t>），例如</a:t>
            </a:r>
            <a:r>
              <a:rPr lang="en-US" altLang="zh-CN" dirty="0" smtClean="0"/>
              <a:t>B-&gt;D</a:t>
            </a:r>
            <a:endParaRPr lang="zh-CN" altLang="en-US" dirty="0"/>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a:t>
            </a:r>
            <a:r>
              <a:rPr lang="zh-CN" altLang="en-US" dirty="0" smtClean="0"/>
              <a:t>全体</a:t>
            </a:r>
            <a:r>
              <a:rPr lang="en-US" altLang="zh-CN" dirty="0" smtClean="0"/>
              <a:t>,</a:t>
            </a:r>
            <a:r>
              <a:rPr lang="zh-CN" altLang="en-US" dirty="0" smtClean="0"/>
              <a:t>目的</a:t>
            </a:r>
            <a:r>
              <a:rPr lang="en-US" altLang="zh-CN" dirty="0" smtClean="0"/>
              <a:t>MAC</a:t>
            </a:r>
            <a:r>
              <a:rPr lang="zh-CN" altLang="en-US" dirty="0" smtClean="0"/>
              <a:t>地址 </a:t>
            </a:r>
            <a:r>
              <a:rPr lang="en-US" altLang="zh-CN" dirty="0" smtClean="0"/>
              <a:t>48 </a:t>
            </a:r>
            <a:r>
              <a:rPr lang="zh-CN" altLang="en-US" dirty="0" smtClean="0"/>
              <a:t>位都为 </a:t>
            </a:r>
            <a:r>
              <a:rPr lang="en-US" altLang="zh-CN" dirty="0" smtClean="0"/>
              <a:t>1 </a:t>
            </a:r>
            <a:r>
              <a:rPr lang="zh-CN" altLang="en-US" dirty="0" smtClean="0"/>
              <a:t>，</a:t>
            </a:r>
            <a:r>
              <a:rPr lang="en-US" altLang="zh-CN" dirty="0" smtClean="0"/>
              <a:t>0xFFFFFFFFFF</a:t>
            </a:r>
            <a:r>
              <a:rPr lang="en-US" altLang="zh-CN" dirty="0"/>
              <a:t>FF</a:t>
            </a:r>
            <a:r>
              <a:rPr lang="zh-CN" altLang="en-US" dirty="0" smtClean="0"/>
              <a:t>） ，例如</a:t>
            </a:r>
            <a:r>
              <a:rPr lang="en-US" altLang="zh-CN" dirty="0" smtClean="0"/>
              <a:t>B-&gt;</a:t>
            </a:r>
            <a:r>
              <a:rPr lang="zh-CN" altLang="en-US" dirty="0" smtClean="0"/>
              <a:t>全体</a:t>
            </a:r>
            <a:endParaRPr lang="zh-CN" altLang="en-US" dirty="0"/>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a:t>
            </a:r>
            <a:r>
              <a:rPr lang="zh-CN" altLang="en-US" dirty="0" smtClean="0"/>
              <a:t>多） ，例如</a:t>
            </a:r>
            <a:r>
              <a:rPr lang="en-US" altLang="zh-CN" dirty="0" smtClean="0"/>
              <a:t>B-&gt;C</a:t>
            </a:r>
            <a:r>
              <a:rPr lang="zh-CN" altLang="en-US" dirty="0" smtClean="0"/>
              <a:t>、</a:t>
            </a:r>
            <a:r>
              <a:rPr lang="en-US" altLang="zh-CN" dirty="0" smtClean="0"/>
              <a:t>D</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70</a:t>
            </a:fld>
            <a:endParaRPr lang="en-US" altLang="zh-CN"/>
          </a:p>
        </p:txBody>
      </p:sp>
      <p:grpSp>
        <p:nvGrpSpPr>
          <p:cNvPr id="5" name="组合 4"/>
          <p:cNvGrpSpPr/>
          <p:nvPr/>
        </p:nvGrpSpPr>
        <p:grpSpPr>
          <a:xfrm>
            <a:off x="738158" y="4333306"/>
            <a:ext cx="8478807" cy="2453280"/>
            <a:chOff x="584729" y="4071942"/>
            <a:chExt cx="8478807" cy="2453280"/>
          </a:xfrm>
        </p:grpSpPr>
        <p:grpSp>
          <p:nvGrpSpPr>
            <p:cNvPr id="6" name="Group 4"/>
            <p:cNvGrpSpPr>
              <a:grpSpLocks/>
            </p:cNvGrpSpPr>
            <p:nvPr/>
          </p:nvGrpSpPr>
          <p:grpSpPr bwMode="auto">
            <a:xfrm>
              <a:off x="4698458" y="4663382"/>
              <a:ext cx="510776" cy="1406525"/>
              <a:chOff x="1177" y="1994"/>
              <a:chExt cx="258" cy="714"/>
            </a:xfrm>
          </p:grpSpPr>
          <p:sp>
            <p:nvSpPr>
              <p:cNvPr id="41"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2"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Rectangle 9"/>
            <p:cNvSpPr>
              <a:spLocks noChangeArrowheads="1"/>
            </p:cNvSpPr>
            <p:nvPr/>
          </p:nvSpPr>
          <p:spPr bwMode="auto">
            <a:xfrm>
              <a:off x="584730" y="458559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8" name="Group 11"/>
            <p:cNvGrpSpPr>
              <a:grpSpLocks/>
            </p:cNvGrpSpPr>
            <p:nvPr/>
          </p:nvGrpSpPr>
          <p:grpSpPr bwMode="auto">
            <a:xfrm>
              <a:off x="1506524" y="4663382"/>
              <a:ext cx="510776" cy="1406525"/>
              <a:chOff x="1177" y="1994"/>
              <a:chExt cx="258" cy="714"/>
            </a:xfrm>
          </p:grpSpPr>
          <p:sp>
            <p:nvSpPr>
              <p:cNvPr id="39"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Freeform 14"/>
            <p:cNvSpPr>
              <a:spLocks/>
            </p:cNvSpPr>
            <p:nvPr/>
          </p:nvSpPr>
          <p:spPr bwMode="auto">
            <a:xfrm>
              <a:off x="3360473" y="466496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0"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555714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6"/>
            <p:cNvGrpSpPr>
              <a:grpSpLocks/>
            </p:cNvGrpSpPr>
            <p:nvPr/>
          </p:nvGrpSpPr>
          <p:grpSpPr bwMode="auto">
            <a:xfrm>
              <a:off x="6294424" y="4663382"/>
              <a:ext cx="510776" cy="1406525"/>
              <a:chOff x="1177" y="1994"/>
              <a:chExt cx="258" cy="714"/>
            </a:xfrm>
          </p:grpSpPr>
          <p:sp>
            <p:nvSpPr>
              <p:cNvPr id="3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3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Freeform 19"/>
            <p:cNvSpPr>
              <a:spLocks/>
            </p:cNvSpPr>
            <p:nvPr/>
          </p:nvSpPr>
          <p:spPr bwMode="auto">
            <a:xfrm>
              <a:off x="8150094" y="466496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3"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555714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2"/>
            <p:cNvSpPr txBox="1">
              <a:spLocks noChangeArrowheads="1"/>
            </p:cNvSpPr>
            <p:nvPr/>
          </p:nvSpPr>
          <p:spPr bwMode="auto">
            <a:xfrm>
              <a:off x="4469739" y="606355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15" name="Text Box 23"/>
            <p:cNvSpPr txBox="1">
              <a:spLocks noChangeArrowheads="1"/>
            </p:cNvSpPr>
            <p:nvPr/>
          </p:nvSpPr>
          <p:spPr bwMode="auto">
            <a:xfrm>
              <a:off x="6139656" y="604926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16" name="Text Box 24"/>
            <p:cNvSpPr txBox="1">
              <a:spLocks noChangeArrowheads="1"/>
            </p:cNvSpPr>
            <p:nvPr/>
          </p:nvSpPr>
          <p:spPr bwMode="auto">
            <a:xfrm>
              <a:off x="1286405" y="604926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17" name="Text Box 25"/>
            <p:cNvSpPr txBox="1">
              <a:spLocks noChangeArrowheads="1"/>
            </p:cNvSpPr>
            <p:nvPr/>
          </p:nvSpPr>
          <p:spPr bwMode="auto">
            <a:xfrm>
              <a:off x="7634156" y="604609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18" name="Text Box 27"/>
            <p:cNvSpPr txBox="1">
              <a:spLocks noChangeArrowheads="1"/>
            </p:cNvSpPr>
            <p:nvPr/>
          </p:nvSpPr>
          <p:spPr bwMode="auto">
            <a:xfrm>
              <a:off x="1738290" y="4071942"/>
              <a:ext cx="3100529" cy="400110"/>
            </a:xfrm>
            <a:prstGeom prst="rect">
              <a:avLst/>
            </a:prstGeom>
            <a:solidFill>
              <a:srgbClr val="FFC000"/>
            </a:solidFill>
            <a:ln>
              <a:solidFill>
                <a:srgbClr val="000066"/>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目的地址</a:t>
              </a:r>
              <a:r>
                <a:rPr kumimoji="1" lang="en-US" altLang="zh-CN" sz="2000" b="1" dirty="0" smtClean="0">
                  <a:solidFill>
                    <a:srgbClr val="000099"/>
                  </a:solidFill>
                  <a:latin typeface="+mn-lt"/>
                  <a:ea typeface="黑体" pitchFamily="2" charset="-122"/>
                </a:rPr>
                <a:t>=D</a:t>
              </a:r>
              <a:r>
                <a:rPr kumimoji="1" lang="zh-CN" altLang="en-US" sz="2000" b="1" dirty="0" smtClean="0">
                  <a:solidFill>
                    <a:srgbClr val="000099"/>
                  </a:solidFill>
                  <a:latin typeface="+mn-lt"/>
                  <a:ea typeface="黑体" pitchFamily="2" charset="-122"/>
                </a:rPr>
                <a:t>，数据。。。</a:t>
              </a:r>
              <a:endParaRPr kumimoji="1" lang="zh-CN" altLang="en-US" sz="2000" b="1" dirty="0">
                <a:solidFill>
                  <a:srgbClr val="000099"/>
                </a:solidFill>
                <a:latin typeface="+mn-lt"/>
                <a:ea typeface="黑体" pitchFamily="2" charset="-122"/>
              </a:endParaRPr>
            </a:p>
          </p:txBody>
        </p:sp>
        <p:sp>
          <p:nvSpPr>
            <p:cNvPr id="19" name="Freeform 29"/>
            <p:cNvSpPr>
              <a:spLocks/>
            </p:cNvSpPr>
            <p:nvPr/>
          </p:nvSpPr>
          <p:spPr bwMode="auto">
            <a:xfrm>
              <a:off x="3267604" y="475228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0" name="Freeform 30"/>
            <p:cNvSpPr>
              <a:spLocks/>
            </p:cNvSpPr>
            <p:nvPr/>
          </p:nvSpPr>
          <p:spPr bwMode="auto">
            <a:xfrm>
              <a:off x="3314040" y="476498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Freeform 31"/>
            <p:cNvSpPr>
              <a:spLocks/>
            </p:cNvSpPr>
            <p:nvPr/>
          </p:nvSpPr>
          <p:spPr bwMode="auto">
            <a:xfrm>
              <a:off x="3314039" y="476815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Freeform 32"/>
            <p:cNvSpPr>
              <a:spLocks/>
            </p:cNvSpPr>
            <p:nvPr/>
          </p:nvSpPr>
          <p:spPr bwMode="auto">
            <a:xfrm>
              <a:off x="3314039" y="473164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3" name="Freeform 33"/>
            <p:cNvSpPr>
              <a:spLocks/>
            </p:cNvSpPr>
            <p:nvPr/>
          </p:nvSpPr>
          <p:spPr bwMode="auto">
            <a:xfrm>
              <a:off x="584729" y="473164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4" name="Freeform 34"/>
            <p:cNvSpPr>
              <a:spLocks/>
            </p:cNvSpPr>
            <p:nvPr/>
          </p:nvSpPr>
          <p:spPr bwMode="auto">
            <a:xfrm flipH="1">
              <a:off x="1599406" y="473164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 name="Group 35"/>
            <p:cNvGrpSpPr>
              <a:grpSpLocks/>
            </p:cNvGrpSpPr>
            <p:nvPr/>
          </p:nvGrpSpPr>
          <p:grpSpPr bwMode="auto">
            <a:xfrm>
              <a:off x="7866327" y="5673032"/>
              <a:ext cx="270008" cy="268287"/>
              <a:chOff x="1474" y="3430"/>
              <a:chExt cx="136" cy="136"/>
            </a:xfrm>
          </p:grpSpPr>
          <p:sp>
            <p:nvSpPr>
              <p:cNvPr id="35"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6" name="Group 39"/>
            <p:cNvGrpSpPr>
              <a:grpSpLocks/>
            </p:cNvGrpSpPr>
            <p:nvPr/>
          </p:nvGrpSpPr>
          <p:grpSpPr bwMode="auto">
            <a:xfrm>
              <a:off x="4682994" y="5673032"/>
              <a:ext cx="270007" cy="268287"/>
              <a:chOff x="1474" y="3430"/>
              <a:chExt cx="136" cy="136"/>
            </a:xfrm>
          </p:grpSpPr>
          <p:sp>
            <p:nvSpPr>
              <p:cNvPr id="33"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4"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7" name="Group 43"/>
            <p:cNvGrpSpPr>
              <a:grpSpLocks/>
            </p:cNvGrpSpPr>
            <p:nvPr/>
          </p:nvGrpSpPr>
          <p:grpSpPr bwMode="auto">
            <a:xfrm>
              <a:off x="1484181" y="5673032"/>
              <a:ext cx="270007" cy="268287"/>
              <a:chOff x="1474" y="3430"/>
              <a:chExt cx="136" cy="136"/>
            </a:xfrm>
          </p:grpSpPr>
          <p:sp>
            <p:nvSpPr>
              <p:cNvPr id="31"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2"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 name="Text Box 48"/>
            <p:cNvSpPr txBox="1">
              <a:spLocks noChangeArrowheads="1"/>
            </p:cNvSpPr>
            <p:nvPr/>
          </p:nvSpPr>
          <p:spPr bwMode="auto">
            <a:xfrm>
              <a:off x="2666984" y="564357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B</a:t>
              </a:r>
            </a:p>
          </p:txBody>
        </p:sp>
        <p:sp>
          <p:nvSpPr>
            <p:cNvPr id="29" name="Text Box 49"/>
            <p:cNvSpPr txBox="1">
              <a:spLocks noChangeArrowheads="1"/>
            </p:cNvSpPr>
            <p:nvPr/>
          </p:nvSpPr>
          <p:spPr bwMode="auto">
            <a:xfrm>
              <a:off x="4146551" y="502056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
          <p:nvSpPr>
            <p:cNvPr id="30" name="Line 7"/>
            <p:cNvSpPr>
              <a:spLocks noChangeShapeType="1"/>
            </p:cNvSpPr>
            <p:nvPr/>
          </p:nvSpPr>
          <p:spPr bwMode="auto">
            <a:xfrm flipV="1">
              <a:off x="595282" y="4643446"/>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3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3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3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sz="4800" dirty="0" smtClean="0"/>
              <a:t>什么是</a:t>
            </a:r>
            <a:r>
              <a:rPr lang="zh-CN" altLang="zh-CN" sz="4800" dirty="0" smtClean="0">
                <a:solidFill>
                  <a:srgbClr val="FF0000"/>
                </a:solidFill>
              </a:rPr>
              <a:t>混杂方式</a:t>
            </a:r>
            <a:r>
              <a:rPr lang="en-US" altLang="zh-CN" sz="4800" dirty="0" smtClean="0">
                <a:solidFill>
                  <a:srgbClr val="FF0000"/>
                </a:solidFill>
              </a:rPr>
              <a:t> </a:t>
            </a:r>
            <a:r>
              <a:rPr lang="zh-CN" altLang="en-US" sz="4800" dirty="0" smtClean="0">
                <a:solidFill>
                  <a:srgbClr val="FF0000"/>
                </a:solidFill>
              </a:rPr>
              <a:t>（自学）</a:t>
            </a:r>
            <a:endParaRPr lang="zh-CN" altLang="en-US" sz="4800" dirty="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en-US" altLang="zh-CN" dirty="0"/>
          </a:p>
          <a:p>
            <a:r>
              <a:rPr lang="en-US" altLang="zh-CN" dirty="0" smtClean="0"/>
              <a:t>Sniffer</a:t>
            </a:r>
            <a:r>
              <a:rPr lang="zh-CN" altLang="en-US" dirty="0" smtClean="0"/>
              <a:t>软件，例如</a:t>
            </a:r>
            <a:r>
              <a:rPr lang="en-US" altLang="zh-CN" smtClean="0"/>
              <a:t>wireshark</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71</a:t>
            </a:fld>
            <a:endParaRPr lang="en-US" altLang="zh-CN"/>
          </a:p>
        </p:txBody>
      </p:sp>
      <p:grpSp>
        <p:nvGrpSpPr>
          <p:cNvPr id="5" name="组合 4"/>
          <p:cNvGrpSpPr/>
          <p:nvPr/>
        </p:nvGrpSpPr>
        <p:grpSpPr>
          <a:xfrm>
            <a:off x="666720" y="3714752"/>
            <a:ext cx="8478807" cy="2453280"/>
            <a:chOff x="584729" y="4071942"/>
            <a:chExt cx="8478807" cy="2453280"/>
          </a:xfrm>
        </p:grpSpPr>
        <p:grpSp>
          <p:nvGrpSpPr>
            <p:cNvPr id="6" name="Group 4"/>
            <p:cNvGrpSpPr>
              <a:grpSpLocks/>
            </p:cNvGrpSpPr>
            <p:nvPr/>
          </p:nvGrpSpPr>
          <p:grpSpPr bwMode="auto">
            <a:xfrm>
              <a:off x="4698458" y="4663382"/>
              <a:ext cx="510776" cy="1406525"/>
              <a:chOff x="1177" y="1994"/>
              <a:chExt cx="258" cy="714"/>
            </a:xfrm>
          </p:grpSpPr>
          <p:sp>
            <p:nvSpPr>
              <p:cNvPr id="41"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2"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Rectangle 9"/>
            <p:cNvSpPr>
              <a:spLocks noChangeArrowheads="1"/>
            </p:cNvSpPr>
            <p:nvPr/>
          </p:nvSpPr>
          <p:spPr bwMode="auto">
            <a:xfrm>
              <a:off x="584730" y="458559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8" name="Group 11"/>
            <p:cNvGrpSpPr>
              <a:grpSpLocks/>
            </p:cNvGrpSpPr>
            <p:nvPr/>
          </p:nvGrpSpPr>
          <p:grpSpPr bwMode="auto">
            <a:xfrm>
              <a:off x="1506524" y="4663382"/>
              <a:ext cx="510776" cy="1406525"/>
              <a:chOff x="1177" y="1994"/>
              <a:chExt cx="258" cy="714"/>
            </a:xfrm>
          </p:grpSpPr>
          <p:sp>
            <p:nvSpPr>
              <p:cNvPr id="39"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Freeform 14"/>
            <p:cNvSpPr>
              <a:spLocks/>
            </p:cNvSpPr>
            <p:nvPr/>
          </p:nvSpPr>
          <p:spPr bwMode="auto">
            <a:xfrm>
              <a:off x="3360473" y="466496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0"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555714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6"/>
            <p:cNvGrpSpPr>
              <a:grpSpLocks/>
            </p:cNvGrpSpPr>
            <p:nvPr/>
          </p:nvGrpSpPr>
          <p:grpSpPr bwMode="auto">
            <a:xfrm>
              <a:off x="6294424" y="4663382"/>
              <a:ext cx="510776" cy="1406525"/>
              <a:chOff x="1177" y="1994"/>
              <a:chExt cx="258" cy="714"/>
            </a:xfrm>
          </p:grpSpPr>
          <p:sp>
            <p:nvSpPr>
              <p:cNvPr id="3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3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Freeform 19"/>
            <p:cNvSpPr>
              <a:spLocks/>
            </p:cNvSpPr>
            <p:nvPr/>
          </p:nvSpPr>
          <p:spPr bwMode="auto">
            <a:xfrm>
              <a:off x="8150094" y="466496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3"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555714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2"/>
            <p:cNvSpPr txBox="1">
              <a:spLocks noChangeArrowheads="1"/>
            </p:cNvSpPr>
            <p:nvPr/>
          </p:nvSpPr>
          <p:spPr bwMode="auto">
            <a:xfrm>
              <a:off x="4469739" y="606355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15" name="Text Box 23"/>
            <p:cNvSpPr txBox="1">
              <a:spLocks noChangeArrowheads="1"/>
            </p:cNvSpPr>
            <p:nvPr/>
          </p:nvSpPr>
          <p:spPr bwMode="auto">
            <a:xfrm>
              <a:off x="6139656" y="604926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16" name="Text Box 24"/>
            <p:cNvSpPr txBox="1">
              <a:spLocks noChangeArrowheads="1"/>
            </p:cNvSpPr>
            <p:nvPr/>
          </p:nvSpPr>
          <p:spPr bwMode="auto">
            <a:xfrm>
              <a:off x="1286405" y="604926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17" name="Text Box 25"/>
            <p:cNvSpPr txBox="1">
              <a:spLocks noChangeArrowheads="1"/>
            </p:cNvSpPr>
            <p:nvPr/>
          </p:nvSpPr>
          <p:spPr bwMode="auto">
            <a:xfrm>
              <a:off x="7634156" y="604609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18" name="Text Box 27"/>
            <p:cNvSpPr txBox="1">
              <a:spLocks noChangeArrowheads="1"/>
            </p:cNvSpPr>
            <p:nvPr/>
          </p:nvSpPr>
          <p:spPr bwMode="auto">
            <a:xfrm>
              <a:off x="1738290" y="4071942"/>
              <a:ext cx="3100529" cy="400110"/>
            </a:xfrm>
            <a:prstGeom prst="rect">
              <a:avLst/>
            </a:prstGeom>
            <a:solidFill>
              <a:srgbClr val="FFC000"/>
            </a:solidFill>
            <a:ln>
              <a:solidFill>
                <a:srgbClr val="000066"/>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黑体" pitchFamily="2" charset="-122"/>
                </a:rPr>
                <a:t>目的地址</a:t>
              </a:r>
              <a:r>
                <a:rPr kumimoji="1" lang="en-US" altLang="zh-CN" sz="2000" b="1" dirty="0" smtClean="0">
                  <a:solidFill>
                    <a:srgbClr val="000099"/>
                  </a:solidFill>
                  <a:latin typeface="+mn-lt"/>
                  <a:ea typeface="黑体" pitchFamily="2" charset="-122"/>
                </a:rPr>
                <a:t>=D</a:t>
              </a:r>
              <a:r>
                <a:rPr kumimoji="1" lang="zh-CN" altLang="en-US" sz="2000" b="1" dirty="0" smtClean="0">
                  <a:solidFill>
                    <a:srgbClr val="000099"/>
                  </a:solidFill>
                  <a:latin typeface="+mn-lt"/>
                  <a:ea typeface="黑体" pitchFamily="2" charset="-122"/>
                </a:rPr>
                <a:t>，数据。。。</a:t>
              </a:r>
              <a:endParaRPr kumimoji="1" lang="zh-CN" altLang="en-US" sz="2000" b="1" dirty="0">
                <a:solidFill>
                  <a:srgbClr val="000099"/>
                </a:solidFill>
                <a:latin typeface="+mn-lt"/>
                <a:ea typeface="黑体" pitchFamily="2" charset="-122"/>
              </a:endParaRPr>
            </a:p>
          </p:txBody>
        </p:sp>
        <p:sp>
          <p:nvSpPr>
            <p:cNvPr id="19" name="Freeform 29"/>
            <p:cNvSpPr>
              <a:spLocks/>
            </p:cNvSpPr>
            <p:nvPr/>
          </p:nvSpPr>
          <p:spPr bwMode="auto">
            <a:xfrm>
              <a:off x="3267604" y="475228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0" name="Freeform 30"/>
            <p:cNvSpPr>
              <a:spLocks/>
            </p:cNvSpPr>
            <p:nvPr/>
          </p:nvSpPr>
          <p:spPr bwMode="auto">
            <a:xfrm>
              <a:off x="3314040" y="476498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Freeform 31"/>
            <p:cNvSpPr>
              <a:spLocks/>
            </p:cNvSpPr>
            <p:nvPr/>
          </p:nvSpPr>
          <p:spPr bwMode="auto">
            <a:xfrm>
              <a:off x="3314039" y="476815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Freeform 32"/>
            <p:cNvSpPr>
              <a:spLocks/>
            </p:cNvSpPr>
            <p:nvPr/>
          </p:nvSpPr>
          <p:spPr bwMode="auto">
            <a:xfrm>
              <a:off x="3314039" y="473164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3" name="Freeform 33"/>
            <p:cNvSpPr>
              <a:spLocks/>
            </p:cNvSpPr>
            <p:nvPr/>
          </p:nvSpPr>
          <p:spPr bwMode="auto">
            <a:xfrm>
              <a:off x="584729" y="473164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4" name="Freeform 34"/>
            <p:cNvSpPr>
              <a:spLocks/>
            </p:cNvSpPr>
            <p:nvPr/>
          </p:nvSpPr>
          <p:spPr bwMode="auto">
            <a:xfrm flipH="1">
              <a:off x="1599406" y="473164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 name="Group 35"/>
            <p:cNvGrpSpPr>
              <a:grpSpLocks/>
            </p:cNvGrpSpPr>
            <p:nvPr/>
          </p:nvGrpSpPr>
          <p:grpSpPr bwMode="auto">
            <a:xfrm>
              <a:off x="7866327" y="5673032"/>
              <a:ext cx="270008" cy="268287"/>
              <a:chOff x="1474" y="3430"/>
              <a:chExt cx="136" cy="136"/>
            </a:xfrm>
          </p:grpSpPr>
          <p:sp>
            <p:nvSpPr>
              <p:cNvPr id="35"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6" name="Group 39"/>
            <p:cNvGrpSpPr>
              <a:grpSpLocks/>
            </p:cNvGrpSpPr>
            <p:nvPr/>
          </p:nvGrpSpPr>
          <p:grpSpPr bwMode="auto">
            <a:xfrm>
              <a:off x="4682994" y="5673032"/>
              <a:ext cx="270007" cy="268287"/>
              <a:chOff x="1474" y="3430"/>
              <a:chExt cx="136" cy="136"/>
            </a:xfrm>
          </p:grpSpPr>
          <p:sp>
            <p:nvSpPr>
              <p:cNvPr id="33"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4"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7" name="Group 43"/>
            <p:cNvGrpSpPr>
              <a:grpSpLocks/>
            </p:cNvGrpSpPr>
            <p:nvPr/>
          </p:nvGrpSpPr>
          <p:grpSpPr bwMode="auto">
            <a:xfrm>
              <a:off x="1484181" y="5673032"/>
              <a:ext cx="270007" cy="268287"/>
              <a:chOff x="1474" y="3430"/>
              <a:chExt cx="136" cy="136"/>
            </a:xfrm>
          </p:grpSpPr>
          <p:sp>
            <p:nvSpPr>
              <p:cNvPr id="31"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2"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 name="Text Box 48"/>
            <p:cNvSpPr txBox="1">
              <a:spLocks noChangeArrowheads="1"/>
            </p:cNvSpPr>
            <p:nvPr/>
          </p:nvSpPr>
          <p:spPr bwMode="auto">
            <a:xfrm>
              <a:off x="2666984" y="564357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B</a:t>
              </a:r>
            </a:p>
          </p:txBody>
        </p:sp>
        <p:sp>
          <p:nvSpPr>
            <p:cNvPr id="29" name="Text Box 49"/>
            <p:cNvSpPr txBox="1">
              <a:spLocks noChangeArrowheads="1"/>
            </p:cNvSpPr>
            <p:nvPr/>
          </p:nvSpPr>
          <p:spPr bwMode="auto">
            <a:xfrm>
              <a:off x="4146551" y="502056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
          <p:nvSpPr>
            <p:cNvPr id="30" name="Line 7"/>
            <p:cNvSpPr>
              <a:spLocks noChangeShapeType="1"/>
            </p:cNvSpPr>
            <p:nvPr/>
          </p:nvSpPr>
          <p:spPr bwMode="auto">
            <a:xfrm flipV="1">
              <a:off x="595282" y="4643446"/>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345402275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72</a:t>
            </a:fld>
            <a:endParaRPr lang="en-US" altLang="zh-CN"/>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
        <p:nvSpPr>
          <p:cNvPr id="50" name="灯片编号占位符 49"/>
          <p:cNvSpPr>
            <a:spLocks noGrp="1"/>
          </p:cNvSpPr>
          <p:nvPr>
            <p:ph type="sldNum" sz="quarter" idx="12"/>
          </p:nvPr>
        </p:nvSpPr>
        <p:spPr/>
        <p:txBody>
          <a:bodyPr/>
          <a:lstStyle/>
          <a:p>
            <a:fld id="{14338B79-8FD5-46F1-8A19-651A319ADB19}" type="slidenum">
              <a:rPr lang="zh-CN" altLang="en-US" smtClean="0"/>
              <a:pPr/>
              <a:t>73</a:t>
            </a:fld>
            <a:endParaRPr lang="en-US" altLang="zh-CN"/>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smtClean="0">
                <a:solidFill>
                  <a:srgbClr val="000099"/>
                </a:solidFill>
                <a:latin typeface="+mn-lt"/>
                <a:ea typeface="黑体" pitchFamily="2" charset="-122"/>
              </a:rPr>
              <a:t>目的</a:t>
            </a:r>
            <a:r>
              <a:rPr lang="zh-CN" altLang="en-US" sz="2400" b="1" dirty="0" smtClean="0">
                <a:solidFill>
                  <a:srgbClr val="000099"/>
                </a:solidFill>
                <a:ea typeface="黑体" pitchFamily="2" charset="-122"/>
              </a:rPr>
              <a:t>站</a:t>
            </a:r>
            <a:r>
              <a:rPr lang="en-US" altLang="zh-CN" sz="2400" b="1" dirty="0" smtClean="0">
                <a:solidFill>
                  <a:srgbClr val="000099"/>
                </a:solidFill>
                <a:ea typeface="黑体" pitchFamily="2" charset="-122"/>
              </a:rPr>
              <a:t>MAC</a:t>
            </a:r>
            <a:r>
              <a:rPr lang="zh-CN" altLang="en-US" sz="2400" b="1" dirty="0" smtClean="0">
                <a:solidFill>
                  <a:srgbClr val="000099"/>
                </a:solidFill>
                <a:ea typeface="黑体" pitchFamily="2" charset="-122"/>
              </a:rPr>
              <a:t>地址</a:t>
            </a:r>
          </a:p>
          <a:p>
            <a:pPr algn="ctr"/>
            <a:endParaRPr lang="zh-CN" altLang="en-US" sz="2400" b="1" dirty="0">
              <a:solidFill>
                <a:srgbClr val="000099"/>
              </a:solidFill>
              <a:latin typeface="+mn-lt"/>
              <a:ea typeface="黑体" pitchFamily="2" charset="-122"/>
            </a:endParaRPr>
          </a:p>
        </p:txBody>
      </p:sp>
      <p:sp>
        <p:nvSpPr>
          <p:cNvPr id="37" name="灯片编号占位符 36"/>
          <p:cNvSpPr>
            <a:spLocks noGrp="1"/>
          </p:cNvSpPr>
          <p:nvPr>
            <p:ph type="sldNum" sz="quarter" idx="12"/>
          </p:nvPr>
        </p:nvSpPr>
        <p:spPr/>
        <p:txBody>
          <a:bodyPr/>
          <a:lstStyle/>
          <a:p>
            <a:fld id="{14338B79-8FD5-46F1-8A19-651A319ADB19}" type="slidenum">
              <a:rPr lang="zh-CN" altLang="en-US" smtClean="0"/>
              <a:pPr/>
              <a:t>74</a:t>
            </a:fld>
            <a:endParaRPr lang="en-US" altLang="zh-CN"/>
          </a:p>
        </p:txBody>
      </p:sp>
    </p:spTree>
    <p:extLst>
      <p:ext uri="{BB962C8B-B14F-4D97-AF65-F5344CB8AC3E}">
        <p14:creationId xmlns:p14="http://schemas.microsoft.com/office/powerpoint/2010/main" val="6086922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smtClean="0">
                <a:solidFill>
                  <a:srgbClr val="000099"/>
                </a:solidFill>
                <a:latin typeface="+mn-lt"/>
                <a:ea typeface="黑体" pitchFamily="2" charset="-122"/>
              </a:rPr>
              <a:t>源站</a:t>
            </a:r>
            <a:r>
              <a:rPr lang="en-US" altLang="zh-CN" sz="2400" b="1" dirty="0" smtClean="0">
                <a:solidFill>
                  <a:srgbClr val="000099"/>
                </a:solidFill>
                <a:latin typeface="+mn-lt"/>
                <a:ea typeface="黑体" pitchFamily="2" charset="-122"/>
              </a:rPr>
              <a:t>MAC</a:t>
            </a:r>
            <a:r>
              <a:rPr lang="zh-CN" altLang="en-US" sz="2400" b="1" dirty="0" smtClean="0">
                <a:solidFill>
                  <a:srgbClr val="000099"/>
                </a:solidFill>
                <a:latin typeface="+mn-lt"/>
                <a:ea typeface="黑体" pitchFamily="2" charset="-122"/>
              </a:rPr>
              <a:t>地址</a:t>
            </a:r>
            <a:endParaRPr lang="zh-CN" altLang="en-US" sz="2400" b="1" dirty="0">
              <a:solidFill>
                <a:srgbClr val="000099"/>
              </a:solidFill>
              <a:latin typeface="+mn-lt"/>
              <a:ea typeface="黑体" pitchFamily="2" charset="-122"/>
            </a:endParaRPr>
          </a:p>
        </p:txBody>
      </p:sp>
      <p:sp>
        <p:nvSpPr>
          <p:cNvPr id="37" name="灯片编号占位符 36"/>
          <p:cNvSpPr>
            <a:spLocks noGrp="1"/>
          </p:cNvSpPr>
          <p:nvPr>
            <p:ph type="sldNum" sz="quarter" idx="12"/>
          </p:nvPr>
        </p:nvSpPr>
        <p:spPr/>
        <p:txBody>
          <a:bodyPr/>
          <a:lstStyle/>
          <a:p>
            <a:fld id="{14338B79-8FD5-46F1-8A19-651A319ADB19}" type="slidenum">
              <a:rPr lang="zh-CN" altLang="en-US" smtClean="0"/>
              <a:pPr/>
              <a:t>75</a:t>
            </a:fld>
            <a:endParaRPr lang="en-US" altLang="zh-CN"/>
          </a:p>
        </p:txBody>
      </p:sp>
    </p:spTree>
    <p:extLst>
      <p:ext uri="{BB962C8B-B14F-4D97-AF65-F5344CB8AC3E}">
        <p14:creationId xmlns:p14="http://schemas.microsoft.com/office/powerpoint/2010/main" val="8206212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6372257"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r>
              <a:rPr lang="zh-CN" altLang="en-US" sz="2400" b="1" dirty="0" smtClean="0">
                <a:solidFill>
                  <a:srgbClr val="000066"/>
                </a:solidFill>
                <a:latin typeface="+mn-lt"/>
                <a:ea typeface="黑体" pitchFamily="2" charset="-122"/>
              </a:rPr>
              <a:t>，</a:t>
            </a:r>
          </a:p>
          <a:p>
            <a:pPr algn="ct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0x0800</a:t>
            </a:r>
            <a:r>
              <a:rPr lang="zh-CN" altLang="en-US" sz="2400" b="1" dirty="0" smtClean="0">
                <a:solidFill>
                  <a:srgbClr val="000066"/>
                </a:solidFill>
                <a:latin typeface="+mn-lt"/>
                <a:ea typeface="黑体" pitchFamily="2" charset="-122"/>
              </a:rPr>
              <a:t>，表示上一层是</a:t>
            </a:r>
            <a:r>
              <a:rPr lang="en-US" altLang="zh-CN" sz="2400" b="1" dirty="0" smtClean="0">
                <a:solidFill>
                  <a:srgbClr val="000066"/>
                </a:solidFill>
                <a:latin typeface="+mn-lt"/>
                <a:ea typeface="黑体" pitchFamily="2" charset="-122"/>
              </a:rPr>
              <a:t>IP</a:t>
            </a:r>
            <a:r>
              <a:rPr lang="zh-CN" altLang="en-US" sz="2400" b="1" dirty="0" smtClean="0">
                <a:solidFill>
                  <a:srgbClr val="000066"/>
                </a:solidFill>
                <a:latin typeface="+mn-lt"/>
                <a:ea typeface="黑体" pitchFamily="2" charset="-122"/>
              </a:rPr>
              <a:t>数据报</a:t>
            </a:r>
            <a:endParaRPr lang="zh-CN" altLang="en-US" sz="2400" b="1" dirty="0">
              <a:solidFill>
                <a:srgbClr val="000066"/>
              </a:solidFill>
              <a:latin typeface="+mn-lt"/>
              <a:ea typeface="黑体" pitchFamily="2" charset="-122"/>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
        <p:nvSpPr>
          <p:cNvPr id="38" name="灯片编号占位符 37"/>
          <p:cNvSpPr>
            <a:spLocks noGrp="1"/>
          </p:cNvSpPr>
          <p:nvPr>
            <p:ph type="sldNum" sz="quarter" idx="12"/>
          </p:nvPr>
        </p:nvSpPr>
        <p:spPr/>
        <p:txBody>
          <a:bodyPr/>
          <a:lstStyle/>
          <a:p>
            <a:fld id="{14338B79-8FD5-46F1-8A19-651A319ADB19}" type="slidenum">
              <a:rPr lang="zh-CN" altLang="en-US" smtClean="0"/>
              <a:pPr/>
              <a:t>76</a:t>
            </a:fld>
            <a:endParaRPr lang="en-US" altLang="zh-CN"/>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333004"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smtClean="0">
                <a:solidFill>
                  <a:srgbClr val="000066"/>
                </a:solidFill>
              </a:rPr>
              <a:t>最小帧长度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
        <p:nvSpPr>
          <p:cNvPr id="38" name="灯片编号占位符 37"/>
          <p:cNvSpPr>
            <a:spLocks noGrp="1"/>
          </p:cNvSpPr>
          <p:nvPr>
            <p:ph type="sldNum" sz="quarter" idx="12"/>
          </p:nvPr>
        </p:nvSpPr>
        <p:spPr/>
        <p:txBody>
          <a:bodyPr/>
          <a:lstStyle/>
          <a:p>
            <a:fld id="{14338B79-8FD5-46F1-8A19-651A319ADB19}" type="slidenum">
              <a:rPr lang="zh-CN" altLang="en-US" smtClean="0"/>
              <a:pPr/>
              <a:t>77</a:t>
            </a:fld>
            <a:endParaRPr lang="en-US" altLang="zh-CN"/>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5597937" y="1997665"/>
            <a:ext cx="3864107" cy="504825"/>
          </a:xfrm>
          <a:prstGeom prst="wedgeRoundRectCallout">
            <a:avLst>
              <a:gd name="adj1" fmla="val 19052"/>
              <a:gd name="adj2" fmla="val 293096"/>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smtClean="0">
                <a:solidFill>
                  <a:srgbClr val="000099"/>
                </a:solidFill>
                <a:latin typeface="+mn-lt"/>
                <a:ea typeface="黑体" pitchFamily="2" charset="-122"/>
              </a:rPr>
              <a:t>4 </a:t>
            </a:r>
            <a:r>
              <a:rPr lang="zh-CN" altLang="en-US" sz="2400" b="1" dirty="0" smtClean="0">
                <a:solidFill>
                  <a:srgbClr val="000099"/>
                </a:solidFill>
                <a:latin typeface="+mn-lt"/>
                <a:ea typeface="黑体" pitchFamily="2" charset="-122"/>
              </a:rPr>
              <a:t>字节，</a:t>
            </a:r>
            <a:r>
              <a:rPr lang="en-US" altLang="zh-CN" sz="2400" b="1" dirty="0" smtClean="0">
                <a:solidFill>
                  <a:srgbClr val="000099"/>
                </a:solidFill>
                <a:latin typeface="+mn-lt"/>
                <a:ea typeface="黑体" pitchFamily="2" charset="-122"/>
              </a:rPr>
              <a:t>CRC</a:t>
            </a:r>
            <a:r>
              <a:rPr lang="zh-CN" altLang="en-US" sz="2400" b="1" dirty="0" smtClean="0">
                <a:solidFill>
                  <a:srgbClr val="000099"/>
                </a:solidFill>
                <a:latin typeface="+mn-lt"/>
                <a:ea typeface="黑体" pitchFamily="2" charset="-122"/>
              </a:rPr>
              <a:t>计算而来</a:t>
            </a:r>
            <a:endParaRPr lang="zh-CN" altLang="en-US" sz="2400" b="1" dirty="0">
              <a:solidFill>
                <a:srgbClr val="000099"/>
              </a:solidFill>
              <a:latin typeface="+mn-lt"/>
              <a:ea typeface="黑体" pitchFamily="2" charset="-122"/>
            </a:endParaRPr>
          </a:p>
        </p:txBody>
      </p:sp>
      <p:sp>
        <p:nvSpPr>
          <p:cNvPr id="39" name="灯片编号占位符 38"/>
          <p:cNvSpPr>
            <a:spLocks noGrp="1"/>
          </p:cNvSpPr>
          <p:nvPr>
            <p:ph type="sldNum" sz="quarter" idx="12"/>
          </p:nvPr>
        </p:nvSpPr>
        <p:spPr/>
        <p:txBody>
          <a:bodyPr/>
          <a:lstStyle/>
          <a:p>
            <a:fld id="{14338B79-8FD5-46F1-8A19-651A319ADB19}" type="slidenum">
              <a:rPr lang="zh-CN" altLang="en-US" smtClean="0"/>
              <a:pPr/>
              <a:t>78</a:t>
            </a:fld>
            <a:endParaRPr lang="en-US" altLang="zh-CN"/>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600" name="Text Box 40"/>
          <p:cNvSpPr txBox="1">
            <a:spLocks noChangeArrowheads="1"/>
          </p:cNvSpPr>
          <p:nvPr/>
        </p:nvSpPr>
        <p:spPr bwMode="auto">
          <a:xfrm>
            <a:off x="1809728" y="2000240"/>
            <a:ext cx="7805278" cy="523220"/>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kumimoji="1" lang="en-US" altLang="zh-CN" sz="2800" dirty="0" smtClean="0"/>
              <a:t>IP </a:t>
            </a:r>
            <a:r>
              <a:rPr kumimoji="1" lang="zh-CN" altLang="en-US" sz="2800" dirty="0" smtClean="0"/>
              <a:t>数据报</a:t>
            </a:r>
            <a:r>
              <a:rPr lang="zh-CN" altLang="en-US" sz="2800" dirty="0" smtClean="0"/>
              <a:t>大于 </a:t>
            </a:r>
            <a:r>
              <a:rPr lang="en-US" altLang="zh-CN" sz="2800" dirty="0" smtClean="0"/>
              <a:t>1500 </a:t>
            </a:r>
            <a:r>
              <a:rPr lang="zh-CN" altLang="en-US" sz="2800" dirty="0"/>
              <a:t>字节</a:t>
            </a:r>
            <a:r>
              <a:rPr lang="zh-CN" altLang="en-US" sz="2800" dirty="0" smtClean="0"/>
              <a:t>时</a:t>
            </a:r>
            <a:r>
              <a:rPr lang="en-US" altLang="zh-CN" sz="2800" dirty="0" smtClean="0"/>
              <a:t>, </a:t>
            </a:r>
            <a:r>
              <a:rPr lang="zh-CN" altLang="en-US" sz="2800" dirty="0" smtClean="0"/>
              <a:t>能否直接向下交付</a:t>
            </a:r>
            <a:r>
              <a:rPr lang="en-US" altLang="zh-CN" sz="2800" dirty="0" smtClean="0"/>
              <a:t>?</a:t>
            </a:r>
            <a:endParaRPr lang="zh-CN" altLang="en-US" sz="2800" dirty="0"/>
          </a:p>
        </p:txBody>
      </p:sp>
      <p:grpSp>
        <p:nvGrpSpPr>
          <p:cNvPr id="2"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3"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 name="Group 34"/>
            <p:cNvGrpSpPr>
              <a:grpSpLocks/>
            </p:cNvGrpSpPr>
            <p:nvPr/>
          </p:nvGrpSpPr>
          <p:grpSpPr bwMode="auto">
            <a:xfrm>
              <a:off x="4669235" y="2971800"/>
              <a:ext cx="4070747" cy="990600"/>
              <a:chOff x="2715" y="1872"/>
              <a:chExt cx="2367"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2367"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39" name="灯片编号占位符 38"/>
          <p:cNvSpPr>
            <a:spLocks noGrp="1"/>
          </p:cNvSpPr>
          <p:nvPr>
            <p:ph type="sldNum" sz="quarter" idx="12"/>
          </p:nvPr>
        </p:nvSpPr>
        <p:spPr/>
        <p:txBody>
          <a:bodyPr/>
          <a:lstStyle/>
          <a:p>
            <a:fld id="{14338B79-8FD5-46F1-8A19-651A319ADB19}" type="slidenum">
              <a:rPr lang="zh-CN" altLang="en-US" smtClean="0"/>
              <a:pPr/>
              <a:t>79</a:t>
            </a:fld>
            <a:endParaRPr lang="en-US" altLang="zh-CN"/>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dirty="0" smtClean="0"/>
              <a:t>点对点信道</a:t>
            </a:r>
            <a:endParaRPr lang="zh-CN" altLang="en-US" dirty="0"/>
          </a:p>
        </p:txBody>
      </p:sp>
      <p:sp>
        <p:nvSpPr>
          <p:cNvPr id="83" name="灯片编号占位符 82"/>
          <p:cNvSpPr>
            <a:spLocks noGrp="1"/>
          </p:cNvSpPr>
          <p:nvPr>
            <p:ph type="sldNum" sz="quarter" idx="12"/>
          </p:nvPr>
        </p:nvSpPr>
        <p:spPr/>
        <p:txBody>
          <a:bodyPr/>
          <a:lstStyle/>
          <a:p>
            <a:fld id="{14338B79-8FD5-46F1-8A19-651A319ADB19}" type="slidenum">
              <a:rPr lang="zh-CN" altLang="en-US" smtClean="0"/>
              <a:pPr/>
              <a:t>8</a:t>
            </a:fld>
            <a:endParaRPr lang="en-US" altLang="zh-CN"/>
          </a:p>
        </p:txBody>
      </p:sp>
      <p:sp>
        <p:nvSpPr>
          <p:cNvPr id="84" name="矩形 83"/>
          <p:cNvSpPr/>
          <p:nvPr/>
        </p:nvSpPr>
        <p:spPr>
          <a:xfrm>
            <a:off x="4095744" y="1357298"/>
            <a:ext cx="2857520" cy="1077218"/>
          </a:xfrm>
          <a:prstGeom prst="rect">
            <a:avLst/>
          </a:prstGeom>
        </p:spPr>
        <p:txBody>
          <a:bodyPr wrap="square">
            <a:spAutoFit/>
          </a:bodyPr>
          <a:lstStyle/>
          <a:p>
            <a:r>
              <a:rPr lang="zh-CN" altLang="en-US" sz="3200" b="1" kern="0" dirty="0" smtClean="0">
                <a:solidFill>
                  <a:srgbClr val="333399"/>
                </a:solidFill>
                <a:latin typeface="Arial"/>
                <a:ea typeface="黑体" pitchFamily="2" charset="-122"/>
                <a:cs typeface="+mj-cs"/>
              </a:rPr>
              <a:t>数据链路层传送的是帧</a:t>
            </a:r>
            <a:endParaRPr lang="zh-CN" altLang="en-US" sz="1200" dirty="0"/>
          </a:p>
        </p:txBody>
      </p:sp>
    </p:spTree>
    <p:extLst>
      <p:ext uri="{BB962C8B-B14F-4D97-AF65-F5344CB8AC3E}">
        <p14:creationId xmlns:p14="http://schemas.microsoft.com/office/powerpoint/2010/main" val="329019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smtClean="0"/>
              <a:t>帧</a:t>
            </a:r>
            <a:r>
              <a:rPr lang="zh-CN" altLang="en-US" dirty="0"/>
              <a:t>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pPr lvl="1"/>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80</a:t>
            </a:fld>
            <a:endParaRPr lang="en-US" altLang="zh-CN"/>
          </a:p>
        </p:txBody>
      </p:sp>
    </p:spTree>
    <p:extLst>
      <p:ext uri="{BB962C8B-B14F-4D97-AF65-F5344CB8AC3E}">
        <p14:creationId xmlns:p14="http://schemas.microsoft.com/office/powerpoint/2010/main" val="9401476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内容占位符 3"/>
          <p:cNvSpPr>
            <a:spLocks noGrp="1"/>
          </p:cNvSpPr>
          <p:nvPr>
            <p:ph idx="1"/>
          </p:nvPr>
        </p:nvSpPr>
        <p:spPr/>
        <p:txBody>
          <a:bodyPr/>
          <a:lstStyle/>
          <a:p>
            <a:r>
              <a:rPr lang="zh-CN" altLang="en-US" dirty="0" smtClean="0"/>
              <a:t>以太网为什么没有帧定界？</a:t>
            </a:r>
            <a:endParaRPr lang="en-US" altLang="zh-CN" dirty="0" smtClean="0"/>
          </a:p>
          <a:p>
            <a:r>
              <a:rPr lang="zh-CN" altLang="en-US" dirty="0" smtClean="0"/>
              <a:t>是否需要透明传输？为什么？</a:t>
            </a:r>
            <a:endParaRPr lang="en-US" altLang="zh-CN" dirty="0" smtClean="0"/>
          </a:p>
          <a:p>
            <a:r>
              <a:rPr lang="zh-CN" altLang="en-US" dirty="0" smtClean="0"/>
              <a:t>结合教材</a:t>
            </a:r>
            <a:r>
              <a:rPr lang="en-US" altLang="zh-CN" dirty="0" smtClean="0"/>
              <a:t>86-87</a:t>
            </a:r>
            <a:r>
              <a:rPr lang="zh-CN" altLang="en-US" dirty="0" smtClean="0"/>
              <a:t>页相关内容分析</a:t>
            </a:r>
            <a:endParaRPr lang="zh-CN" altLang="en-US" dirty="0"/>
          </a:p>
        </p:txBody>
      </p:sp>
      <p:sp>
        <p:nvSpPr>
          <p:cNvPr id="3" name="灯片编号占位符 2"/>
          <p:cNvSpPr>
            <a:spLocks noGrp="1"/>
          </p:cNvSpPr>
          <p:nvPr>
            <p:ph type="sldNum" sz="quarter" idx="12"/>
          </p:nvPr>
        </p:nvSpPr>
        <p:spPr/>
        <p:txBody>
          <a:bodyPr/>
          <a:lstStyle/>
          <a:p>
            <a:fld id="{14338B79-8FD5-46F1-8A19-651A319ADB19}" type="slidenum">
              <a:rPr lang="zh-CN" altLang="en-US" smtClean="0"/>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smtClean="0">
                <a:solidFill>
                  <a:srgbClr val="000066"/>
                </a:solidFill>
              </a:rPr>
              <a:t>在帧的前面插入（硬件生成）的 </a:t>
            </a:r>
            <a:r>
              <a:rPr lang="en-US" altLang="zh-CN" dirty="0" smtClean="0">
                <a:solidFill>
                  <a:srgbClr val="000066"/>
                </a:solidFill>
              </a:rPr>
              <a:t>8 </a:t>
            </a:r>
            <a:r>
              <a:rPr lang="zh-CN" altLang="en-US" dirty="0" smtClean="0">
                <a:solidFill>
                  <a:srgbClr val="000066"/>
                </a:solidFill>
              </a:rPr>
              <a:t>字节中，第一个字段共 </a:t>
            </a:r>
            <a:r>
              <a:rPr lang="en-US" altLang="zh-CN" dirty="0" smtClean="0">
                <a:solidFill>
                  <a:srgbClr val="000066"/>
                </a:solidFill>
              </a:rPr>
              <a:t>7 </a:t>
            </a:r>
            <a:r>
              <a:rPr lang="zh-CN" altLang="en-US" dirty="0" smtClean="0">
                <a:solidFill>
                  <a:srgbClr val="000066"/>
                </a:solidFill>
              </a:rPr>
              <a:t>个字节，是前同步码，用来迅速实现 </a:t>
            </a:r>
            <a:r>
              <a:rPr lang="en-US" altLang="zh-CN" dirty="0" smtClean="0">
                <a:solidFill>
                  <a:srgbClr val="000066"/>
                </a:solidFill>
              </a:rPr>
              <a:t>MAC </a:t>
            </a:r>
            <a:r>
              <a:rPr lang="zh-CN" altLang="en-US" dirty="0" smtClean="0">
                <a:solidFill>
                  <a:srgbClr val="000066"/>
                </a:solidFill>
              </a:rPr>
              <a:t>帧的比特同步。第二个字段 </a:t>
            </a:r>
            <a:r>
              <a:rPr lang="en-US" altLang="zh-CN" dirty="0" smtClean="0">
                <a:solidFill>
                  <a:srgbClr val="000066"/>
                </a:solidFill>
              </a:rPr>
              <a:t>1 </a:t>
            </a:r>
            <a:r>
              <a:rPr lang="zh-CN" altLang="en-US" dirty="0" smtClean="0">
                <a:solidFill>
                  <a:srgbClr val="000066"/>
                </a:solidFill>
              </a:rPr>
              <a:t>个字节是帧开始定界符，表示后面的信息就是 </a:t>
            </a:r>
            <a:r>
              <a:rPr lang="en-US" altLang="zh-CN" dirty="0" smtClean="0">
                <a:solidFill>
                  <a:srgbClr val="000066"/>
                </a:solidFill>
              </a:rPr>
              <a:t>MAC </a:t>
            </a:r>
            <a:r>
              <a:rPr lang="zh-CN" altLang="en-US" dirty="0" smtClean="0">
                <a:solidFill>
                  <a:srgbClr val="000066"/>
                </a:solidFill>
              </a:rPr>
              <a:t>帧。 </a:t>
            </a:r>
            <a:endParaRPr lang="zh-CN" altLang="en-US" dirty="0">
              <a:solidFill>
                <a:srgbClr val="000066"/>
              </a:solidFill>
            </a:endParaRP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
        <p:nvSpPr>
          <p:cNvPr id="55" name="灯片编号占位符 54"/>
          <p:cNvSpPr>
            <a:spLocks noGrp="1"/>
          </p:cNvSpPr>
          <p:nvPr>
            <p:ph type="sldNum" sz="quarter" idx="12"/>
          </p:nvPr>
        </p:nvSpPr>
        <p:spPr/>
        <p:txBody>
          <a:bodyPr/>
          <a:lstStyle/>
          <a:p>
            <a:fld id="{14338B79-8FD5-46F1-8A19-651A319ADB19}" type="slidenum">
              <a:rPr lang="zh-CN" altLang="en-US" smtClean="0"/>
              <a:pPr/>
              <a:t>82</a:t>
            </a:fld>
            <a:endParaRPr lang="en-US" altLang="zh-CN"/>
          </a:p>
        </p:txBody>
      </p:sp>
    </p:spTree>
    <p:extLst>
      <p:ext uri="{BB962C8B-B14F-4D97-AF65-F5344CB8AC3E}">
        <p14:creationId xmlns:p14="http://schemas.microsoft.com/office/powerpoint/2010/main" val="6532103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pPr marL="0" indent="0"/>
            <a:r>
              <a:rPr lang="zh-CN" altLang="en-US" sz="2800" dirty="0" smtClean="0"/>
              <a:t>大多数应用的以太网数据包是</a:t>
            </a:r>
            <a:r>
              <a:rPr lang="en-US" altLang="zh-CN" sz="2800" dirty="0" smtClean="0"/>
              <a:t>Ethernet V2</a:t>
            </a:r>
            <a:r>
              <a:rPr lang="zh-CN" altLang="en-US" sz="2800" dirty="0" smtClean="0"/>
              <a:t>的帧</a:t>
            </a:r>
            <a:endParaRPr lang="en-US" altLang="zh-CN" sz="2800" dirty="0" smtClean="0"/>
          </a:p>
          <a:p>
            <a:pPr marL="0" indent="0">
              <a:buNone/>
            </a:pPr>
            <a:endParaRPr lang="en-US" altLang="zh-CN" sz="2800" dirty="0" smtClean="0"/>
          </a:p>
          <a:p>
            <a:endParaRPr lang="zh-CN" altLang="en-US" sz="2800"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83</a:t>
            </a:fld>
            <a:endParaRPr lang="en-US" altLang="zh-CN"/>
          </a:p>
        </p:txBody>
      </p:sp>
      <p:grpSp>
        <p:nvGrpSpPr>
          <p:cNvPr id="6" name="组合 5"/>
          <p:cNvGrpSpPr/>
          <p:nvPr/>
        </p:nvGrpSpPr>
        <p:grpSpPr>
          <a:xfrm>
            <a:off x="488504" y="2971800"/>
            <a:ext cx="9414782" cy="2254250"/>
            <a:chOff x="488504" y="2971800"/>
            <a:chExt cx="9414782" cy="2254250"/>
          </a:xfrm>
        </p:grpSpPr>
        <p:sp>
          <p:nvSpPr>
            <p:cNvPr id="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1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1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1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1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7" name="Group 15"/>
            <p:cNvGrpSpPr>
              <a:grpSpLocks/>
            </p:cNvGrpSpPr>
            <p:nvPr/>
          </p:nvGrpSpPr>
          <p:grpSpPr bwMode="auto">
            <a:xfrm>
              <a:off x="1133345" y="3490915"/>
              <a:ext cx="7565370" cy="1385888"/>
              <a:chOff x="659" y="2199"/>
              <a:chExt cx="4399" cy="873"/>
            </a:xfrm>
          </p:grpSpPr>
          <p:sp>
            <p:nvSpPr>
              <p:cNvPr id="2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2" name="Group 17"/>
              <p:cNvGrpSpPr>
                <a:grpSpLocks/>
              </p:cNvGrpSpPr>
              <p:nvPr/>
            </p:nvGrpSpPr>
            <p:grpSpPr bwMode="auto">
              <a:xfrm>
                <a:off x="659" y="2199"/>
                <a:ext cx="4399" cy="489"/>
                <a:chOff x="659" y="2199"/>
                <a:chExt cx="4399" cy="489"/>
              </a:xfrm>
            </p:grpSpPr>
            <p:sp>
              <p:nvSpPr>
                <p:cNvPr id="2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2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30" name="Rectangle 25"/>
                <p:cNvSpPr>
                  <a:spLocks noChangeArrowheads="1"/>
                </p:cNvSpPr>
                <p:nvPr/>
              </p:nvSpPr>
              <p:spPr bwMode="auto">
                <a:xfrm>
                  <a:off x="2091" y="2445"/>
                  <a:ext cx="6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smtClean="0">
                      <a:solidFill>
                        <a:srgbClr val="000099"/>
                      </a:solidFill>
                      <a:latin typeface="+mn-lt"/>
                      <a:ea typeface="黑体" pitchFamily="2" charset="-122"/>
                    </a:rPr>
                    <a:t>类型</a:t>
                  </a:r>
                  <a:r>
                    <a:rPr kumimoji="1" lang="en-US" altLang="zh-CN" b="1" dirty="0" smtClean="0">
                      <a:solidFill>
                        <a:srgbClr val="000099"/>
                      </a:solidFill>
                      <a:latin typeface="+mn-lt"/>
                      <a:ea typeface="黑体" pitchFamily="2" charset="-122"/>
                    </a:rPr>
                    <a:t>/</a:t>
                  </a:r>
                  <a:r>
                    <a:rPr kumimoji="1" lang="en-US" altLang="zh-CN" b="1" dirty="0" smtClean="0">
                      <a:solidFill>
                        <a:srgbClr val="FF0000"/>
                      </a:solidFill>
                      <a:latin typeface="+mn-lt"/>
                      <a:ea typeface="黑体" pitchFamily="2" charset="-122"/>
                    </a:rPr>
                    <a:t>LEN</a:t>
                  </a:r>
                  <a:endParaRPr kumimoji="1" lang="zh-CN" altLang="en-US" b="1" dirty="0">
                    <a:solidFill>
                      <a:srgbClr val="FF0000"/>
                    </a:solidFill>
                    <a:latin typeface="+mn-lt"/>
                    <a:ea typeface="黑体" pitchFamily="2" charset="-122"/>
                  </a:endParaRPr>
                </a:p>
              </p:txBody>
            </p:sp>
            <p:sp>
              <p:nvSpPr>
                <p:cNvPr id="3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3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3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3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3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3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3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3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18" name="Group 34"/>
            <p:cNvGrpSpPr>
              <a:grpSpLocks/>
            </p:cNvGrpSpPr>
            <p:nvPr/>
          </p:nvGrpSpPr>
          <p:grpSpPr bwMode="auto">
            <a:xfrm>
              <a:off x="4669239" y="2971800"/>
              <a:ext cx="3384553" cy="990600"/>
              <a:chOff x="2715" y="1872"/>
              <a:chExt cx="1968" cy="624"/>
            </a:xfrm>
          </p:grpSpPr>
          <p:sp>
            <p:nvSpPr>
              <p:cNvPr id="1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Tree>
    <p:extLst>
      <p:ext uri="{BB962C8B-B14F-4D97-AF65-F5344CB8AC3E}">
        <p14:creationId xmlns:p14="http://schemas.microsoft.com/office/powerpoint/2010/main" val="4179691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en-US" altLang="zh-CN" sz="2400" dirty="0"/>
              <a:t>4B</a:t>
            </a:r>
            <a:r>
              <a:rPr lang="zh-CN" altLang="en-US" sz="2400" dirty="0"/>
              <a:t>的帧校验和（</a:t>
            </a:r>
            <a:r>
              <a:rPr lang="en-US" altLang="zh-CN" sz="2400" dirty="0"/>
              <a:t>Checksum</a:t>
            </a:r>
            <a:r>
              <a:rPr lang="zh-CN" altLang="en-US" sz="2400" dirty="0"/>
              <a:t>）（使用</a:t>
            </a:r>
            <a:r>
              <a:rPr lang="en-US" altLang="zh-CN" sz="2400" dirty="0"/>
              <a:t>CRC</a:t>
            </a:r>
            <a:r>
              <a:rPr lang="zh-CN" altLang="en-US" sz="2400" dirty="0"/>
              <a:t>校验），这个字段只是提供检错功能，并不提供纠错功能。该效验和效验的范围为：目的地址，源地址，类型，数据等字段</a:t>
            </a:r>
            <a:r>
              <a:rPr lang="zh-CN" altLang="en-US" sz="2400" dirty="0" smtClean="0"/>
              <a:t>。</a:t>
            </a:r>
            <a:endParaRPr lang="en-US" altLang="zh-CN" sz="2400" dirty="0" smtClean="0"/>
          </a:p>
          <a:p>
            <a:pPr marL="0" indent="0">
              <a:buNone/>
            </a:pPr>
            <a:r>
              <a:rPr lang="en-US" altLang="zh-CN" sz="2400" dirty="0" smtClean="0"/>
              <a:t>CRC</a:t>
            </a:r>
            <a:r>
              <a:rPr lang="zh-CN" altLang="en-US" sz="2400" dirty="0"/>
              <a:t>效验的生成多项式为：</a:t>
            </a:r>
            <a:r>
              <a:rPr lang="en-US" altLang="zh-CN" sz="2400" dirty="0"/>
              <a:t>G</a:t>
            </a:r>
            <a:r>
              <a:rPr lang="zh-CN" altLang="en-US" sz="2400" dirty="0"/>
              <a:t>（</a:t>
            </a:r>
            <a:r>
              <a:rPr lang="en-US" altLang="zh-CN" sz="2400" dirty="0"/>
              <a:t>x</a:t>
            </a:r>
            <a:r>
              <a:rPr lang="zh-CN" altLang="en-US" sz="2400" dirty="0"/>
              <a:t>）</a:t>
            </a:r>
            <a:r>
              <a:rPr lang="en-US" altLang="zh-CN" sz="2400" dirty="0"/>
              <a:t>=X</a:t>
            </a:r>
            <a:r>
              <a:rPr lang="zh-CN" altLang="en-US" sz="2400" dirty="0"/>
              <a:t>（</a:t>
            </a:r>
            <a:r>
              <a:rPr lang="en-US" altLang="zh-CN" sz="2400" dirty="0"/>
              <a:t>32</a:t>
            </a:r>
            <a:r>
              <a:rPr lang="zh-CN" altLang="en-US" sz="2400" dirty="0"/>
              <a:t>）</a:t>
            </a:r>
            <a:r>
              <a:rPr lang="en-US" altLang="zh-CN" sz="2400" dirty="0"/>
              <a:t>+X</a:t>
            </a:r>
            <a:r>
              <a:rPr lang="zh-CN" altLang="en-US" sz="2400" dirty="0"/>
              <a:t>（</a:t>
            </a:r>
            <a:r>
              <a:rPr lang="en-US" altLang="zh-CN" sz="2400" dirty="0"/>
              <a:t>26</a:t>
            </a:r>
            <a:r>
              <a:rPr lang="zh-CN" altLang="en-US" sz="2400" dirty="0"/>
              <a:t>）</a:t>
            </a:r>
            <a:r>
              <a:rPr lang="en-US" altLang="zh-CN" sz="2400" dirty="0"/>
              <a:t>+X</a:t>
            </a:r>
            <a:r>
              <a:rPr lang="zh-CN" altLang="en-US" sz="2400" dirty="0"/>
              <a:t>（</a:t>
            </a:r>
            <a:r>
              <a:rPr lang="en-US" altLang="zh-CN" sz="2400" dirty="0"/>
              <a:t>23</a:t>
            </a:r>
            <a:r>
              <a:rPr lang="zh-CN" altLang="en-US" sz="2400" dirty="0"/>
              <a:t>）</a:t>
            </a:r>
            <a:r>
              <a:rPr lang="en-US" altLang="zh-CN" sz="2400" dirty="0"/>
              <a:t>+X</a:t>
            </a:r>
            <a:r>
              <a:rPr lang="zh-CN" altLang="en-US" sz="2400" dirty="0"/>
              <a:t>（</a:t>
            </a:r>
            <a:r>
              <a:rPr lang="en-US" altLang="zh-CN" sz="2400" dirty="0"/>
              <a:t>22</a:t>
            </a:r>
            <a:r>
              <a:rPr lang="zh-CN" altLang="en-US" sz="2400" dirty="0"/>
              <a:t>）</a:t>
            </a:r>
            <a:r>
              <a:rPr lang="en-US" altLang="zh-CN" sz="2400" dirty="0"/>
              <a:t>+X</a:t>
            </a:r>
            <a:r>
              <a:rPr lang="zh-CN" altLang="en-US" sz="2400" dirty="0"/>
              <a:t>（</a:t>
            </a:r>
            <a:r>
              <a:rPr lang="en-US" altLang="zh-CN" sz="2400" dirty="0"/>
              <a:t>16</a:t>
            </a:r>
            <a:r>
              <a:rPr lang="zh-CN" altLang="en-US" sz="2400" dirty="0"/>
              <a:t>）</a:t>
            </a:r>
            <a:r>
              <a:rPr lang="en-US" altLang="zh-CN" sz="2400" dirty="0"/>
              <a:t>+X</a:t>
            </a:r>
            <a:r>
              <a:rPr lang="zh-CN" altLang="en-US" sz="2400" dirty="0"/>
              <a:t>（</a:t>
            </a:r>
            <a:r>
              <a:rPr lang="en-US" altLang="zh-CN" sz="2400" dirty="0"/>
              <a:t>12</a:t>
            </a:r>
            <a:r>
              <a:rPr lang="zh-CN" altLang="en-US" sz="2400" dirty="0"/>
              <a:t>）</a:t>
            </a:r>
            <a:r>
              <a:rPr lang="en-US" altLang="zh-CN" sz="2400" dirty="0"/>
              <a:t>+X</a:t>
            </a:r>
            <a:r>
              <a:rPr lang="zh-CN" altLang="en-US" sz="2400" dirty="0"/>
              <a:t>（</a:t>
            </a:r>
            <a:r>
              <a:rPr lang="en-US" altLang="zh-CN" sz="2400" dirty="0"/>
              <a:t>11</a:t>
            </a:r>
            <a:r>
              <a:rPr lang="zh-CN" altLang="en-US" sz="2400" dirty="0"/>
              <a:t>）</a:t>
            </a:r>
            <a:r>
              <a:rPr lang="en-US" altLang="zh-CN" sz="2400" dirty="0"/>
              <a:t>+X</a:t>
            </a:r>
            <a:r>
              <a:rPr lang="zh-CN" altLang="en-US" sz="2400" dirty="0"/>
              <a:t>（</a:t>
            </a:r>
            <a:r>
              <a:rPr lang="en-US" altLang="zh-CN" sz="2400" dirty="0"/>
              <a:t>10</a:t>
            </a:r>
            <a:r>
              <a:rPr lang="zh-CN" altLang="en-US" sz="2400" dirty="0"/>
              <a:t>）</a:t>
            </a:r>
            <a:r>
              <a:rPr lang="en-US" altLang="zh-CN" sz="2400" dirty="0"/>
              <a:t>+X</a:t>
            </a:r>
            <a:r>
              <a:rPr lang="zh-CN" altLang="en-US" sz="2400" dirty="0"/>
              <a:t>（</a:t>
            </a:r>
            <a:r>
              <a:rPr lang="en-US" altLang="zh-CN" sz="2400" dirty="0"/>
              <a:t>8</a:t>
            </a:r>
            <a:r>
              <a:rPr lang="zh-CN" altLang="en-US" sz="2400" dirty="0"/>
              <a:t>）</a:t>
            </a:r>
            <a:r>
              <a:rPr lang="en-US" altLang="zh-CN" sz="2400" dirty="0"/>
              <a:t>+X</a:t>
            </a:r>
            <a:r>
              <a:rPr lang="zh-CN" altLang="en-US" sz="2400" dirty="0"/>
              <a:t>（</a:t>
            </a:r>
            <a:r>
              <a:rPr lang="en-US" altLang="zh-CN" sz="2400" dirty="0"/>
              <a:t>7</a:t>
            </a:r>
            <a:r>
              <a:rPr lang="zh-CN" altLang="en-US" sz="2400" dirty="0"/>
              <a:t>）</a:t>
            </a:r>
            <a:r>
              <a:rPr lang="en-US" altLang="zh-CN" sz="2400" dirty="0"/>
              <a:t>+X</a:t>
            </a:r>
            <a:r>
              <a:rPr lang="zh-CN" altLang="en-US" sz="2400" dirty="0"/>
              <a:t>（</a:t>
            </a:r>
            <a:r>
              <a:rPr lang="en-US" altLang="zh-CN" sz="2400" dirty="0"/>
              <a:t>5</a:t>
            </a:r>
            <a:r>
              <a:rPr lang="zh-CN" altLang="en-US" sz="2400" dirty="0"/>
              <a:t>）</a:t>
            </a:r>
            <a:r>
              <a:rPr lang="en-US" altLang="zh-CN" sz="2400" dirty="0"/>
              <a:t>+X</a:t>
            </a:r>
            <a:r>
              <a:rPr lang="zh-CN" altLang="en-US" sz="2400" dirty="0"/>
              <a:t>（</a:t>
            </a:r>
            <a:r>
              <a:rPr lang="en-US" altLang="zh-CN" sz="2400" dirty="0"/>
              <a:t>4</a:t>
            </a:r>
            <a:r>
              <a:rPr lang="zh-CN" altLang="en-US" sz="2400" dirty="0"/>
              <a:t>）</a:t>
            </a:r>
            <a:r>
              <a:rPr lang="en-US" altLang="zh-CN" sz="2400" dirty="0"/>
              <a:t>+X</a:t>
            </a:r>
            <a:r>
              <a:rPr lang="zh-CN" altLang="en-US" sz="2400" dirty="0"/>
              <a:t>（</a:t>
            </a:r>
            <a:r>
              <a:rPr lang="en-US" altLang="zh-CN" sz="2400" dirty="0"/>
              <a:t>2</a:t>
            </a:r>
            <a:r>
              <a:rPr lang="zh-CN" altLang="en-US" sz="2400" dirty="0"/>
              <a:t>）</a:t>
            </a:r>
            <a:r>
              <a:rPr lang="en-US" altLang="zh-CN" sz="2400" dirty="0"/>
              <a:t>+X</a:t>
            </a:r>
            <a:r>
              <a:rPr lang="zh-CN" altLang="en-US" sz="2400" dirty="0"/>
              <a:t>（</a:t>
            </a:r>
            <a:r>
              <a:rPr lang="en-US" altLang="zh-CN" sz="2400" dirty="0"/>
              <a:t>1</a:t>
            </a:r>
            <a:r>
              <a:rPr lang="zh-CN" altLang="en-US" sz="2400" dirty="0"/>
              <a:t>）</a:t>
            </a:r>
            <a:r>
              <a:rPr lang="en-US" altLang="zh-CN" sz="2400" dirty="0"/>
              <a:t>+</a:t>
            </a:r>
            <a:r>
              <a:rPr lang="en-US" altLang="zh-CN" sz="2400" dirty="0" smtClean="0"/>
              <a:t>1</a:t>
            </a:r>
            <a:endParaRPr lang="zh-CN" altLang="en-US" sz="2400"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84</a:t>
            </a:fld>
            <a:endParaRPr lang="en-US" altLang="zh-CN"/>
          </a:p>
        </p:txBody>
      </p:sp>
      <p:grpSp>
        <p:nvGrpSpPr>
          <p:cNvPr id="6" name="组合 5"/>
          <p:cNvGrpSpPr/>
          <p:nvPr/>
        </p:nvGrpSpPr>
        <p:grpSpPr>
          <a:xfrm>
            <a:off x="146730" y="4320883"/>
            <a:ext cx="9414782" cy="2254250"/>
            <a:chOff x="488504" y="2971800"/>
            <a:chExt cx="9414782" cy="2254250"/>
          </a:xfrm>
        </p:grpSpPr>
        <p:sp>
          <p:nvSpPr>
            <p:cNvPr id="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1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1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1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1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7" name="Group 15"/>
            <p:cNvGrpSpPr>
              <a:grpSpLocks/>
            </p:cNvGrpSpPr>
            <p:nvPr/>
          </p:nvGrpSpPr>
          <p:grpSpPr bwMode="auto">
            <a:xfrm>
              <a:off x="1133345" y="3490915"/>
              <a:ext cx="7565370" cy="1385888"/>
              <a:chOff x="659" y="2199"/>
              <a:chExt cx="4399" cy="873"/>
            </a:xfrm>
          </p:grpSpPr>
          <p:sp>
            <p:nvSpPr>
              <p:cNvPr id="2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2" name="Group 17"/>
              <p:cNvGrpSpPr>
                <a:grpSpLocks/>
              </p:cNvGrpSpPr>
              <p:nvPr/>
            </p:nvGrpSpPr>
            <p:grpSpPr bwMode="auto">
              <a:xfrm>
                <a:off x="659" y="2199"/>
                <a:ext cx="4399" cy="489"/>
                <a:chOff x="659" y="2199"/>
                <a:chExt cx="4399" cy="489"/>
              </a:xfrm>
            </p:grpSpPr>
            <p:sp>
              <p:nvSpPr>
                <p:cNvPr id="2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2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30" name="Rectangle 25"/>
                <p:cNvSpPr>
                  <a:spLocks noChangeArrowheads="1"/>
                </p:cNvSpPr>
                <p:nvPr/>
              </p:nvSpPr>
              <p:spPr bwMode="auto">
                <a:xfrm>
                  <a:off x="2091" y="2445"/>
                  <a:ext cx="6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smtClean="0">
                      <a:solidFill>
                        <a:srgbClr val="000099"/>
                      </a:solidFill>
                      <a:latin typeface="+mn-lt"/>
                      <a:ea typeface="黑体" pitchFamily="2" charset="-122"/>
                    </a:rPr>
                    <a:t>类型</a:t>
                  </a:r>
                  <a:r>
                    <a:rPr kumimoji="1" lang="en-US" altLang="zh-CN" b="1" dirty="0" smtClean="0">
                      <a:solidFill>
                        <a:srgbClr val="000099"/>
                      </a:solidFill>
                      <a:latin typeface="+mn-lt"/>
                      <a:ea typeface="黑体" pitchFamily="2" charset="-122"/>
                    </a:rPr>
                    <a:t>/</a:t>
                  </a:r>
                  <a:r>
                    <a:rPr kumimoji="1" lang="en-US" altLang="zh-CN" b="1" dirty="0" smtClean="0">
                      <a:solidFill>
                        <a:srgbClr val="FF0000"/>
                      </a:solidFill>
                      <a:latin typeface="+mn-lt"/>
                      <a:ea typeface="黑体" pitchFamily="2" charset="-122"/>
                    </a:rPr>
                    <a:t>LEN</a:t>
                  </a:r>
                  <a:endParaRPr kumimoji="1" lang="zh-CN" altLang="en-US" b="1" dirty="0">
                    <a:solidFill>
                      <a:srgbClr val="FF0000"/>
                    </a:solidFill>
                    <a:latin typeface="+mn-lt"/>
                    <a:ea typeface="黑体" pitchFamily="2" charset="-122"/>
                  </a:endParaRPr>
                </a:p>
              </p:txBody>
            </p:sp>
            <p:sp>
              <p:nvSpPr>
                <p:cNvPr id="3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3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3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3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3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3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3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3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18" name="Group 34"/>
            <p:cNvGrpSpPr>
              <a:grpSpLocks/>
            </p:cNvGrpSpPr>
            <p:nvPr/>
          </p:nvGrpSpPr>
          <p:grpSpPr bwMode="auto">
            <a:xfrm>
              <a:off x="4669239" y="2971800"/>
              <a:ext cx="3384553" cy="990600"/>
              <a:chOff x="2715" y="1872"/>
              <a:chExt cx="1968" cy="624"/>
            </a:xfrm>
          </p:grpSpPr>
          <p:sp>
            <p:nvSpPr>
              <p:cNvPr id="1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Tree>
    <p:extLst>
      <p:ext uri="{BB962C8B-B14F-4D97-AF65-F5344CB8AC3E}">
        <p14:creationId xmlns:p14="http://schemas.microsoft.com/office/powerpoint/2010/main" val="4137996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pPr lvl="0"/>
            <a:r>
              <a:rPr lang="zh-CN" altLang="en-US" dirty="0">
                <a:solidFill>
                  <a:srgbClr val="000000"/>
                </a:solidFill>
              </a:rPr>
              <a:t>以太网是可靠传输</a:t>
            </a:r>
            <a:r>
              <a:rPr lang="zh-CN" altLang="en-US" dirty="0" smtClean="0">
                <a:solidFill>
                  <a:srgbClr val="000000"/>
                </a:solidFill>
              </a:rPr>
              <a:t>吗</a:t>
            </a:r>
            <a:endParaRPr lang="en-US" altLang="zh-CN" dirty="0" smtClean="0">
              <a:solidFill>
                <a:srgbClr val="000000"/>
              </a:solidFill>
            </a:endParaRPr>
          </a:p>
          <a:p>
            <a:r>
              <a:rPr lang="zh-CN" altLang="en-US" dirty="0">
                <a:solidFill>
                  <a:srgbClr val="FF0000"/>
                </a:solidFill>
              </a:rPr>
              <a:t>（可以解决丢失，出错，乱</a:t>
            </a:r>
            <a:r>
              <a:rPr lang="zh-CN" altLang="en-US" dirty="0" smtClean="0">
                <a:solidFill>
                  <a:srgbClr val="FF0000"/>
                </a:solidFill>
              </a:rPr>
              <a:t>序等问题吗？）</a:t>
            </a:r>
            <a:endParaRPr lang="en-US" altLang="zh-CN" dirty="0">
              <a:solidFill>
                <a:srgbClr val="FF0000"/>
              </a:solidFill>
            </a:endParaRPr>
          </a:p>
          <a:p>
            <a:pPr lvl="0"/>
            <a:endParaRPr lang="en-US" altLang="zh-CN" dirty="0">
              <a:solidFill>
                <a:srgbClr val="000000"/>
              </a:solidFill>
            </a:endParaRP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85</a:t>
            </a:fld>
            <a:endParaRPr lang="en-US" altLang="zh-CN"/>
          </a:p>
        </p:txBody>
      </p:sp>
    </p:spTree>
    <p:extLst>
      <p:ext uri="{BB962C8B-B14F-4D97-AF65-F5344CB8AC3E}">
        <p14:creationId xmlns:p14="http://schemas.microsoft.com/office/powerpoint/2010/main" val="42034159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a:t>
            </a:r>
            <a:r>
              <a:rPr lang="zh-CN" altLang="zh-CN" dirty="0" smtClean="0"/>
              <a:t>以太网</a:t>
            </a:r>
            <a:endParaRPr lang="zh-CN" altLang="zh-CN" dirty="0"/>
          </a:p>
          <a:p>
            <a:r>
              <a:rPr lang="en-US" altLang="zh-CN" dirty="0"/>
              <a:t>3.4.2  </a:t>
            </a:r>
            <a:r>
              <a:rPr lang="zh-CN" altLang="zh-CN" dirty="0"/>
              <a:t>在数据链路层扩展以太网</a:t>
            </a:r>
          </a:p>
          <a:p>
            <a:r>
              <a:rPr lang="en-US" altLang="zh-CN" dirty="0" smtClean="0"/>
              <a:t>3.4.3  </a:t>
            </a:r>
            <a:r>
              <a:rPr lang="zh-CN" altLang="zh-CN" dirty="0"/>
              <a:t>虚拟局域网</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86</a:t>
            </a:fld>
            <a:endParaRPr lang="en-US" altLang="zh-CN"/>
          </a:p>
        </p:txBody>
      </p:sp>
    </p:spTree>
    <p:extLst>
      <p:ext uri="{BB962C8B-B14F-4D97-AF65-F5344CB8AC3E}">
        <p14:creationId xmlns:p14="http://schemas.microsoft.com/office/powerpoint/2010/main" val="41352410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
        <p:nvSpPr>
          <p:cNvPr id="18" name="灯片编号占位符 17"/>
          <p:cNvSpPr>
            <a:spLocks noGrp="1"/>
          </p:cNvSpPr>
          <p:nvPr>
            <p:ph type="sldNum" sz="quarter" idx="12"/>
          </p:nvPr>
        </p:nvSpPr>
        <p:spPr/>
        <p:txBody>
          <a:bodyPr/>
          <a:lstStyle/>
          <a:p>
            <a:fld id="{7AC79822-BC0D-4DE8-A7E5-90A3732A2B82}" type="slidenum">
              <a:rPr lang="zh-CN" altLang="en-US" smtClean="0"/>
              <a:pPr/>
              <a:t>87</a:t>
            </a:fld>
            <a:endParaRPr lang="en-US" altLang="zh-CN"/>
          </a:p>
        </p:txBody>
      </p:sp>
    </p:spTree>
    <p:extLst>
      <p:ext uri="{BB962C8B-B14F-4D97-AF65-F5344CB8AC3E}">
        <p14:creationId xmlns:p14="http://schemas.microsoft.com/office/powerpoint/2010/main" val="26460805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a:t>
            </a:r>
            <a:r>
              <a:rPr lang="en-US" altLang="zh-CN" dirty="0" smtClean="0">
                <a:solidFill>
                  <a:srgbClr val="000099"/>
                </a:solidFill>
              </a:rPr>
              <a:t>hub</a:t>
            </a:r>
            <a:r>
              <a:rPr lang="zh-CN" altLang="en-US" dirty="0" smtClean="0">
                <a:solidFill>
                  <a:srgbClr val="FF0000"/>
                </a:solidFill>
              </a:rPr>
              <a:t>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88</a:t>
            </a:fld>
            <a:endParaRPr lang="en-US" altLang="zh-CN"/>
          </a:p>
        </p:txBody>
      </p:sp>
    </p:spTree>
    <p:extLst>
      <p:ext uri="{BB962C8B-B14F-4D97-AF65-F5344CB8AC3E}">
        <p14:creationId xmlns:p14="http://schemas.microsoft.com/office/powerpoint/2010/main" val="110240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521852"/>
            <a:ext cx="7416824" cy="2331083"/>
            <a:chOff x="1162682" y="2431742"/>
            <a:chExt cx="7819909" cy="2899640"/>
          </a:xfrm>
        </p:grpSpPr>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 name="组合 2"/>
          <p:cNvGrpSpPr/>
          <p:nvPr/>
        </p:nvGrpSpPr>
        <p:grpSpPr>
          <a:xfrm>
            <a:off x="1238224" y="3566947"/>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矩形 5"/>
          <p:cNvSpPr/>
          <p:nvPr/>
        </p:nvSpPr>
        <p:spPr>
          <a:xfrm>
            <a:off x="1738290" y="214290"/>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1523976" y="3071810"/>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a:t>
            </a:r>
            <a:r>
              <a:rPr lang="zh-CN" altLang="zh-CN" sz="2400" b="1" dirty="0" smtClean="0">
                <a:latin typeface="+mn-lt"/>
                <a:ea typeface="黑体" pitchFamily="2" charset="-122"/>
              </a:rPr>
              <a:t>以太网</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83" name="灯片编号占位符 82"/>
          <p:cNvSpPr>
            <a:spLocks noGrp="1"/>
          </p:cNvSpPr>
          <p:nvPr>
            <p:ph type="sldNum" sz="quarter" idx="12"/>
          </p:nvPr>
        </p:nvSpPr>
        <p:spPr/>
        <p:txBody>
          <a:bodyPr/>
          <a:lstStyle/>
          <a:p>
            <a:fld id="{137DC1DE-D772-415A-B75D-6C2A3BBF0EE5}" type="slidenum">
              <a:rPr lang="zh-CN" altLang="en-US" smtClean="0"/>
              <a:pPr/>
              <a:t>89</a:t>
            </a:fld>
            <a:endParaRPr lang="en-US" altLang="zh-CN"/>
          </a:p>
        </p:txBody>
      </p:sp>
      <p:sp>
        <p:nvSpPr>
          <p:cNvPr id="82" name="矩形 81"/>
          <p:cNvSpPr/>
          <p:nvPr/>
        </p:nvSpPr>
        <p:spPr>
          <a:xfrm>
            <a:off x="116199" y="6000768"/>
            <a:ext cx="9623147" cy="584775"/>
          </a:xfrm>
          <a:prstGeom prst="rect">
            <a:avLst/>
          </a:prstGeom>
          <a:solidFill>
            <a:schemeClr val="accent2"/>
          </a:solidFill>
        </p:spPr>
        <p:txBody>
          <a:bodyPr wrap="none">
            <a:spAutoFit/>
          </a:bodyPr>
          <a:lstStyle/>
          <a:p>
            <a:r>
              <a:rPr lang="zh-CN" altLang="en-US" sz="3200" kern="0" dirty="0" smtClean="0">
                <a:solidFill>
                  <a:srgbClr val="000000"/>
                </a:solidFill>
                <a:latin typeface="Arial"/>
                <a:ea typeface="黑体" pitchFamily="2" charset="-122"/>
              </a:rPr>
              <a:t>相当于所有节点连到一根总线上，叫做共享式以太网</a:t>
            </a:r>
            <a:endParaRPr lang="zh-CN" altLang="en-US" dirty="0"/>
          </a:p>
        </p:txBody>
      </p:sp>
      <p:sp>
        <p:nvSpPr>
          <p:cNvPr id="84" name="矩形 83"/>
          <p:cNvSpPr/>
          <p:nvPr/>
        </p:nvSpPr>
        <p:spPr>
          <a:xfrm>
            <a:off x="595282" y="1357298"/>
            <a:ext cx="1425390" cy="400110"/>
          </a:xfrm>
          <a:prstGeom prst="rect">
            <a:avLst/>
          </a:prstGeom>
        </p:spPr>
        <p:txBody>
          <a:bodyPr wrap="none">
            <a:spAutoFit/>
          </a:bodyPr>
          <a:lstStyle/>
          <a:p>
            <a:r>
              <a:rPr lang="zh-CN" altLang="en-US" sz="2000" dirty="0" smtClean="0"/>
              <a:t>集线器</a:t>
            </a:r>
            <a:r>
              <a:rPr lang="en-US" altLang="zh-CN" sz="2000" b="1" dirty="0" smtClean="0">
                <a:solidFill>
                  <a:srgbClr val="000099"/>
                </a:solidFill>
                <a:ea typeface="黑体" pitchFamily="2" charset="-122"/>
              </a:rPr>
              <a:t>hub</a:t>
            </a:r>
            <a:endParaRPr lang="zh-CN" altLang="en-US" sz="2000" dirty="0"/>
          </a:p>
        </p:txBody>
      </p:sp>
      <p:sp>
        <p:nvSpPr>
          <p:cNvPr id="86" name="矩形 85"/>
          <p:cNvSpPr/>
          <p:nvPr/>
        </p:nvSpPr>
        <p:spPr>
          <a:xfrm>
            <a:off x="6238884" y="1500174"/>
            <a:ext cx="954107" cy="400110"/>
          </a:xfrm>
          <a:prstGeom prst="rect">
            <a:avLst/>
          </a:prstGeom>
        </p:spPr>
        <p:txBody>
          <a:bodyPr wrap="none">
            <a:spAutoFit/>
          </a:bodyPr>
          <a:lstStyle/>
          <a:p>
            <a:r>
              <a:rPr lang="zh-CN" altLang="en-US" sz="2000" dirty="0" smtClean="0"/>
              <a:t>集线器</a:t>
            </a:r>
            <a:endParaRPr lang="zh-CN" altLang="en-US" sz="2000" dirty="0"/>
          </a:p>
        </p:txBody>
      </p:sp>
      <p:sp>
        <p:nvSpPr>
          <p:cNvPr id="87" name="矩形 86"/>
          <p:cNvSpPr/>
          <p:nvPr/>
        </p:nvSpPr>
        <p:spPr>
          <a:xfrm>
            <a:off x="738158" y="4500570"/>
            <a:ext cx="954107" cy="400110"/>
          </a:xfrm>
          <a:prstGeom prst="rect">
            <a:avLst/>
          </a:prstGeom>
        </p:spPr>
        <p:txBody>
          <a:bodyPr wrap="none">
            <a:spAutoFit/>
          </a:bodyPr>
          <a:lstStyle/>
          <a:p>
            <a:r>
              <a:rPr lang="zh-CN" altLang="en-US" sz="2000" dirty="0" smtClean="0"/>
              <a:t>集线器</a:t>
            </a:r>
            <a:endParaRPr lang="zh-CN" altLang="en-US" sz="2000" dirty="0"/>
          </a:p>
        </p:txBody>
      </p:sp>
      <p:sp>
        <p:nvSpPr>
          <p:cNvPr id="88" name="矩形 87"/>
          <p:cNvSpPr/>
          <p:nvPr/>
        </p:nvSpPr>
        <p:spPr>
          <a:xfrm>
            <a:off x="7239016" y="4143380"/>
            <a:ext cx="954107" cy="400110"/>
          </a:xfrm>
          <a:prstGeom prst="rect">
            <a:avLst/>
          </a:prstGeom>
        </p:spPr>
        <p:txBody>
          <a:bodyPr wrap="none">
            <a:spAutoFit/>
          </a:bodyPr>
          <a:lstStyle/>
          <a:p>
            <a:r>
              <a:rPr lang="zh-CN" altLang="en-US" sz="2000" dirty="0" smtClean="0"/>
              <a:t>集线器</a:t>
            </a:r>
            <a:endParaRPr lang="zh-CN" altLang="en-US" sz="2000" dirty="0"/>
          </a:p>
        </p:txBody>
      </p:sp>
      <p:sp>
        <p:nvSpPr>
          <p:cNvPr id="89" name="矩形 88"/>
          <p:cNvSpPr/>
          <p:nvPr/>
        </p:nvSpPr>
        <p:spPr>
          <a:xfrm>
            <a:off x="5381628" y="4429132"/>
            <a:ext cx="954107" cy="400110"/>
          </a:xfrm>
          <a:prstGeom prst="rect">
            <a:avLst/>
          </a:prstGeom>
        </p:spPr>
        <p:txBody>
          <a:bodyPr wrap="none">
            <a:spAutoFit/>
          </a:bodyPr>
          <a:lstStyle/>
          <a:p>
            <a:r>
              <a:rPr lang="zh-CN" altLang="en-US" sz="2000" dirty="0" smtClean="0"/>
              <a:t>集线器</a:t>
            </a:r>
            <a:endParaRPr lang="zh-CN" altLang="en-US" sz="2000" dirty="0"/>
          </a:p>
        </p:txBody>
      </p:sp>
    </p:spTree>
    <p:extLst>
      <p:ext uri="{BB962C8B-B14F-4D97-AF65-F5344CB8AC3E}">
        <p14:creationId xmlns:p14="http://schemas.microsoft.com/office/powerpoint/2010/main" val="12933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a:t>
            </a:r>
            <a:r>
              <a:rPr lang="en-US" altLang="zh-CN" dirty="0"/>
              <a:t>1) </a:t>
            </a:r>
            <a:r>
              <a:rPr lang="zh-CN" altLang="en-US" dirty="0"/>
              <a:t>封装成帧</a:t>
            </a:r>
          </a:p>
          <a:p>
            <a:pPr>
              <a:buFont typeface="Wingdings" pitchFamily="2" charset="2"/>
              <a:buNone/>
            </a:pPr>
            <a:r>
              <a:rPr lang="en-US" altLang="zh-CN" dirty="0"/>
              <a:t>(2) </a:t>
            </a:r>
            <a:r>
              <a:rPr lang="zh-CN" altLang="en-US" dirty="0"/>
              <a:t>透明传输</a:t>
            </a:r>
          </a:p>
          <a:p>
            <a:pPr>
              <a:buFont typeface="Wingdings" pitchFamily="2" charset="2"/>
              <a:buNone/>
            </a:pPr>
            <a:r>
              <a:rPr lang="en-US" altLang="zh-CN" dirty="0"/>
              <a:t>(3) </a:t>
            </a:r>
            <a:r>
              <a:rPr lang="zh-CN" altLang="en-US" dirty="0"/>
              <a:t>差错控制 </a:t>
            </a:r>
          </a:p>
          <a:p>
            <a:pPr>
              <a:buFont typeface="Wingdings" pitchFamily="2" charset="2"/>
              <a:buNone/>
            </a:pPr>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a:t>
            </a:fld>
            <a:endParaRPr lang="en-US" altLang="zh-CN"/>
          </a:p>
        </p:txBody>
      </p:sp>
    </p:spTree>
    <p:extLst>
      <p:ext uri="{BB962C8B-B14F-4D97-AF65-F5344CB8AC3E}">
        <p14:creationId xmlns:p14="http://schemas.microsoft.com/office/powerpoint/2010/main" val="14456926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smtClean="0">
                <a:ea typeface="黑体" pitchFamily="2" charset="-122"/>
              </a:rPr>
              <a:t>扩大了</a:t>
            </a:r>
            <a:r>
              <a:rPr lang="zh-CN" altLang="en-US" dirty="0"/>
              <a:t>以太网覆</a:t>
            </a:r>
            <a:r>
              <a:rPr lang="zh-CN" altLang="en-US" dirty="0">
                <a:ea typeface="黑体" pitchFamily="2" charset="-122"/>
              </a:rPr>
              <a:t>盖的地理范围</a:t>
            </a:r>
            <a:r>
              <a:rPr lang="zh-CN" altLang="en-US" dirty="0" smtClean="0">
                <a:ea typeface="黑体" pitchFamily="2" charset="-122"/>
              </a:rPr>
              <a:t>。</a:t>
            </a:r>
            <a:endParaRPr lang="zh-CN" altLang="en-US" dirty="0">
              <a:ea typeface="黑体"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90</a:t>
            </a:fld>
            <a:endParaRPr lang="en-US" altLang="zh-CN"/>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r>
              <a:rPr lang="zh-CN" altLang="en-US" dirty="0"/>
              <a:t>用集线器</a:t>
            </a:r>
            <a:r>
              <a:rPr lang="zh-CN" altLang="en-US" dirty="0" smtClean="0"/>
              <a:t>扩展以太网</a:t>
            </a:r>
            <a:r>
              <a:rPr lang="en-US" altLang="zh-CN" dirty="0" smtClean="0"/>
              <a:t>--</a:t>
            </a:r>
            <a:r>
              <a:rPr lang="zh-CN" altLang="en-US" dirty="0" smtClean="0">
                <a:solidFill>
                  <a:srgbClr val="0000FF"/>
                </a:solidFill>
              </a:rPr>
              <a:t>缺点</a:t>
            </a:r>
            <a:endParaRPr lang="zh-CN" altLang="en-US" dirty="0"/>
          </a:p>
        </p:txBody>
      </p:sp>
      <p:sp>
        <p:nvSpPr>
          <p:cNvPr id="456706" name="Rectangle 2"/>
          <p:cNvSpPr>
            <a:spLocks noGrp="1" noChangeArrowheads="1"/>
          </p:cNvSpPr>
          <p:nvPr>
            <p:ph idx="1"/>
          </p:nvPr>
        </p:nvSpPr>
        <p:spPr/>
        <p:txBody>
          <a:bodyPr/>
          <a:lstStyle/>
          <a:p>
            <a:pPr lvl="1">
              <a:lnSpc>
                <a:spcPct val="110000"/>
              </a:lnSpc>
            </a:pPr>
            <a:r>
              <a:rPr lang="zh-CN" altLang="en-US" dirty="0" smtClean="0"/>
              <a:t>碰撞</a:t>
            </a:r>
            <a:r>
              <a:rPr lang="zh-CN" altLang="en-US" dirty="0"/>
              <a:t>域增大了，但总的吞吐量并未提高</a:t>
            </a:r>
            <a:r>
              <a:rPr lang="zh-CN" altLang="en-US" dirty="0" smtClean="0"/>
              <a:t>。</a:t>
            </a:r>
            <a:endParaRPr lang="en-US" altLang="zh-CN" dirty="0" smtClean="0"/>
          </a:p>
          <a:p>
            <a:pPr lvl="2"/>
            <a:r>
              <a:rPr lang="zh-CN" altLang="en-US" dirty="0" smtClean="0"/>
              <a:t>碰撞域或</a:t>
            </a:r>
            <a:r>
              <a:rPr lang="zh-CN" altLang="en-US" b="0" dirty="0" smtClean="0"/>
              <a:t>冲突域：总线式（共享式）以太网中多个节点同时发送数据，会导致冲突，那么可能产生冲突的范围，我们就称为冲突域。</a:t>
            </a:r>
          </a:p>
          <a:p>
            <a:pPr lvl="1">
              <a:lnSpc>
                <a:spcPct val="110000"/>
              </a:lnSpc>
            </a:pPr>
            <a:r>
              <a:rPr lang="zh-CN" altLang="en-US" dirty="0" smtClean="0"/>
              <a:t>如果</a:t>
            </a:r>
            <a:r>
              <a:rPr lang="zh-CN" altLang="en-US" dirty="0"/>
              <a:t>不同的碰撞域使用不同的数据率，那么就不能用集线器将它们互连起来。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91</a:t>
            </a:fld>
            <a:endParaRPr lang="en-US" altLang="zh-CN"/>
          </a:p>
        </p:txBody>
      </p:sp>
      <p:grpSp>
        <p:nvGrpSpPr>
          <p:cNvPr id="5" name="组合 4"/>
          <p:cNvGrpSpPr/>
          <p:nvPr/>
        </p:nvGrpSpPr>
        <p:grpSpPr>
          <a:xfrm>
            <a:off x="1023910" y="4214818"/>
            <a:ext cx="7488831" cy="2352674"/>
            <a:chOff x="1280592" y="3823082"/>
            <a:chExt cx="7488831" cy="2352674"/>
          </a:xfrm>
        </p:grpSpPr>
        <p:grpSp>
          <p:nvGrpSpPr>
            <p:cNvPr id="6" name="组合 5"/>
            <p:cNvGrpSpPr/>
            <p:nvPr/>
          </p:nvGrpSpPr>
          <p:grpSpPr>
            <a:xfrm>
              <a:off x="1280592" y="3823082"/>
              <a:ext cx="7488831" cy="2352674"/>
              <a:chOff x="53314" y="2681288"/>
              <a:chExt cx="9658350" cy="3078162"/>
            </a:xfrm>
          </p:grpSpPr>
          <p:sp>
            <p:nvSpPr>
              <p:cNvPr id="8"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solidFill>
                    <a:srgbClr val="0000CC"/>
                  </a:solidFill>
                  <a:latin typeface="+mn-lt"/>
                  <a:ea typeface="黑体" pitchFamily="2" charset="-122"/>
                </a:endParaRPr>
              </a:p>
            </p:txBody>
          </p:sp>
          <p:sp>
            <p:nvSpPr>
              <p:cNvPr id="9"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13"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14"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15"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16"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4"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7"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3"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5"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1"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2"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 Box 50"/>
            <p:cNvSpPr txBox="1">
              <a:spLocks noChangeArrowheads="1"/>
            </p:cNvSpPr>
            <p:nvPr/>
          </p:nvSpPr>
          <p:spPr bwMode="auto">
            <a:xfrm>
              <a:off x="5852624" y="3970887"/>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44" name="流程图: 直接访问存储器 43"/>
          <p:cNvSpPr/>
          <p:nvPr/>
        </p:nvSpPr>
        <p:spPr bwMode="auto">
          <a:xfrm>
            <a:off x="2238356" y="5357826"/>
            <a:ext cx="5429288" cy="285752"/>
          </a:xfrm>
          <a:prstGeom prst="flowChartMagneticDrum">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67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67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b="0" dirty="0" smtClean="0"/>
              <a:t>冲突域：共享式以太网中多个节点同时发送数据，会导致冲突，那么可能产生冲突的这么一个范围，我们就称为冲突域。</a:t>
            </a:r>
          </a:p>
          <a:p>
            <a:r>
              <a:rPr lang="zh-CN" altLang="en-US" b="0" dirty="0" smtClean="0"/>
              <a:t>广播域：广播域是指在一个网络中广播包所能到达的范围。</a:t>
            </a:r>
            <a:endParaRPr lang="en-US" altLang="zh-CN" b="0" dirty="0" smtClean="0"/>
          </a:p>
          <a:p>
            <a:pPr lvl="1"/>
            <a:r>
              <a:rPr lang="zh-CN" altLang="en-US" b="0" dirty="0" smtClean="0"/>
              <a:t>集线器ｈｕｂ上所有机器处在同一广播域中</a:t>
            </a:r>
          </a:p>
          <a:p>
            <a:endParaRPr lang="zh-CN" altLang="en-US" dirty="0"/>
          </a:p>
        </p:txBody>
      </p:sp>
      <p:sp>
        <p:nvSpPr>
          <p:cNvPr id="2" name="灯片编号占位符 1"/>
          <p:cNvSpPr>
            <a:spLocks noGrp="1"/>
          </p:cNvSpPr>
          <p:nvPr>
            <p:ph type="sldNum" sz="quarter" idx="12"/>
          </p:nvPr>
        </p:nvSpPr>
        <p:spPr/>
        <p:txBody>
          <a:bodyPr/>
          <a:lstStyle/>
          <a:p>
            <a:fld id="{137DC1DE-D772-415A-B75D-6C2A3BBF0EE5}" type="slidenum">
              <a:rPr lang="zh-CN" altLang="en-US" smtClean="0"/>
              <a:pPr/>
              <a:t>92</a:t>
            </a:fld>
            <a:endParaRPr lang="en-US" altLang="zh-CN"/>
          </a:p>
        </p:txBody>
      </p:sp>
      <p:sp>
        <p:nvSpPr>
          <p:cNvPr id="6" name="Rectangle 3"/>
          <p:cNvSpPr>
            <a:spLocks noGrp="1" noChangeArrowheads="1"/>
          </p:cNvSpPr>
          <p:nvPr>
            <p:ph type="title"/>
          </p:nvPr>
        </p:nvSpPr>
        <p:spPr>
          <a:xfrm>
            <a:off x="495300" y="188640"/>
            <a:ext cx="9066212" cy="792088"/>
          </a:xfrm>
        </p:spPr>
        <p:txBody>
          <a:bodyPr/>
          <a:lstStyle/>
          <a:p>
            <a:r>
              <a:rPr lang="zh-CN" altLang="en-US" dirty="0" smtClean="0"/>
              <a:t>补充</a:t>
            </a:r>
            <a:endParaRPr lang="zh-CN" altLang="en-US"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495300" y="2564904"/>
            <a:ext cx="8640960" cy="1717393"/>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dirty="0">
                <a:solidFill>
                  <a:srgbClr val="FF0000"/>
                </a:solidFill>
              </a:rPr>
              <a:t>交换机</a:t>
            </a:r>
            <a:r>
              <a:rPr lang="zh-CN" altLang="en-US" sz="2400" b="1" dirty="0" smtClean="0">
                <a:solidFill>
                  <a:srgbClr val="C00000"/>
                </a:solidFill>
                <a:latin typeface="+mn-lt"/>
                <a:ea typeface="黑体" pitchFamily="2" charset="-122"/>
              </a:rPr>
              <a:t>根据</a:t>
            </a:r>
            <a:r>
              <a:rPr lang="zh-CN" altLang="en-US" sz="2400" b="1" dirty="0" smtClean="0">
                <a:solidFill>
                  <a:srgbClr val="000099"/>
                </a:solidFill>
                <a:ea typeface="黑体" pitchFamily="2" charset="-122"/>
              </a:rPr>
              <a:t>数据链路层的</a:t>
            </a:r>
            <a:r>
              <a:rPr lang="en-US" altLang="zh-CN" sz="2400" b="1" dirty="0" smtClean="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smtClean="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dirty="0">
                <a:solidFill>
                  <a:srgbClr val="FF0000"/>
                </a:solidFill>
              </a:rPr>
              <a:t>交换机</a:t>
            </a:r>
            <a:r>
              <a:rPr lang="zh-CN" altLang="en-US" sz="2400" b="1" dirty="0" smtClean="0">
                <a:solidFill>
                  <a:srgbClr val="000099"/>
                </a:solidFill>
                <a:latin typeface="+mn-lt"/>
                <a:ea typeface="黑体" pitchFamily="2" charset="-122"/>
              </a:rPr>
              <a:t>工作在数据链路层。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明显地提高以太网的性能，是以太网扩展的主要设备</a:t>
            </a:r>
            <a:endParaRPr lang="en-US" altLang="zh-CN" sz="2400" b="1" dirty="0" smtClean="0">
              <a:solidFill>
                <a:srgbClr val="000099"/>
              </a:solidFill>
              <a:latin typeface="+mn-lt"/>
              <a:ea typeface="黑体"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93</a:t>
            </a:fld>
            <a:endParaRPr lang="en-US" altLang="zh-CN"/>
          </a:p>
        </p:txBody>
      </p:sp>
      <p:pic>
        <p:nvPicPr>
          <p:cNvPr id="7" name="图片 6"/>
          <p:cNvPicPr>
            <a:picLocks noChangeAspect="1"/>
          </p:cNvPicPr>
          <p:nvPr/>
        </p:nvPicPr>
        <p:blipFill rotWithShape="1">
          <a:blip r:embed="rId3"/>
          <a:srcRect l="3580" t="25697" r="-381" b="45493"/>
          <a:stretch/>
        </p:blipFill>
        <p:spPr>
          <a:xfrm>
            <a:off x="1280592" y="5026823"/>
            <a:ext cx="6984776" cy="706433"/>
          </a:xfrm>
          <a:prstGeom prst="rect">
            <a:avLst/>
          </a:prstGeom>
        </p:spPr>
      </p:pic>
    </p:spTree>
    <p:extLst>
      <p:ext uri="{BB962C8B-B14F-4D97-AF65-F5344CB8AC3E}">
        <p14:creationId xmlns:p14="http://schemas.microsoft.com/office/powerpoint/2010/main" val="34266282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现在的网络拓扑</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94</a:t>
            </a:fld>
            <a:endParaRPr lang="en-US" altLang="zh-CN"/>
          </a:p>
        </p:txBody>
      </p:sp>
      <p:pic>
        <p:nvPicPr>
          <p:cNvPr id="256002" name="Picture 2" descr="https://timgsa.baidu.com/timg?image&amp;quality=80&amp;size=b9999_10000&amp;sec=1522047591693&amp;di=38ce9ff7707c7b772b024c8e8a9eb856&amp;imgtype=jpg&amp;src=http%3A%2F%2Fimg0.imgtn.bdimg.com%2Fit%2Fu%3D4128473000%2C599992845%26fm%3D214%26gp%3D0.jpg"/>
          <p:cNvPicPr>
            <a:picLocks noChangeAspect="1" noChangeArrowheads="1"/>
          </p:cNvPicPr>
          <p:nvPr/>
        </p:nvPicPr>
        <p:blipFill>
          <a:blip r:embed="rId2"/>
          <a:srcRect/>
          <a:stretch>
            <a:fillRect/>
          </a:stretch>
        </p:blipFill>
        <p:spPr bwMode="auto">
          <a:xfrm>
            <a:off x="848544" y="1177007"/>
            <a:ext cx="8072494" cy="5214950"/>
          </a:xfrm>
          <a:prstGeom prst="rect">
            <a:avLst/>
          </a:prstGeom>
          <a:noFill/>
        </p:spPr>
      </p:pic>
      <p:sp>
        <p:nvSpPr>
          <p:cNvPr id="6" name="矩形 5"/>
          <p:cNvSpPr/>
          <p:nvPr/>
        </p:nvSpPr>
        <p:spPr>
          <a:xfrm>
            <a:off x="1952604" y="3000372"/>
            <a:ext cx="2040943" cy="461665"/>
          </a:xfrm>
          <a:prstGeom prst="rect">
            <a:avLst/>
          </a:prstGeom>
          <a:solidFill>
            <a:schemeClr val="accent2"/>
          </a:solidFill>
        </p:spPr>
        <p:txBody>
          <a:bodyPr wrap="none">
            <a:spAutoFit/>
          </a:bodyPr>
          <a:lstStyle/>
          <a:p>
            <a:r>
              <a:rPr lang="zh-CN" altLang="en-US" sz="2400" b="1" dirty="0" smtClean="0">
                <a:solidFill>
                  <a:srgbClr val="000099"/>
                </a:solidFill>
                <a:ea typeface="黑体" pitchFamily="2" charset="-122"/>
              </a:rPr>
              <a:t>以太网交换机</a:t>
            </a:r>
            <a:endParaRPr lang="zh-CN" altLang="en-US" sz="2400" dirty="0"/>
          </a:p>
        </p:txBody>
      </p:sp>
      <p:sp>
        <p:nvSpPr>
          <p:cNvPr id="7" name="矩形 6"/>
          <p:cNvSpPr/>
          <p:nvPr/>
        </p:nvSpPr>
        <p:spPr>
          <a:xfrm>
            <a:off x="3095612" y="1428736"/>
            <a:ext cx="1107996" cy="461665"/>
          </a:xfrm>
          <a:prstGeom prst="rect">
            <a:avLst/>
          </a:prstGeom>
          <a:solidFill>
            <a:schemeClr val="accent2"/>
          </a:solidFill>
        </p:spPr>
        <p:txBody>
          <a:bodyPr wrap="none">
            <a:spAutoFit/>
          </a:bodyPr>
          <a:lstStyle/>
          <a:p>
            <a:r>
              <a:rPr lang="zh-CN" altLang="en-US" sz="2400" dirty="0" smtClean="0"/>
              <a:t>路由器</a:t>
            </a:r>
            <a:endParaRPr lang="zh-CN" altLang="en-US" sz="2400" dirty="0"/>
          </a:p>
        </p:txBody>
      </p:sp>
      <p:sp>
        <p:nvSpPr>
          <p:cNvPr id="8" name="矩形 7"/>
          <p:cNvSpPr/>
          <p:nvPr/>
        </p:nvSpPr>
        <p:spPr>
          <a:xfrm>
            <a:off x="6216155" y="1298035"/>
            <a:ext cx="2376264" cy="830997"/>
          </a:xfrm>
          <a:prstGeom prst="rect">
            <a:avLst/>
          </a:prstGeom>
          <a:solidFill>
            <a:schemeClr val="accent2"/>
          </a:solidFill>
        </p:spPr>
        <p:txBody>
          <a:bodyPr wrap="square">
            <a:spAutoFit/>
          </a:bodyPr>
          <a:lstStyle/>
          <a:p>
            <a:pPr algn="ctr"/>
            <a:r>
              <a:rPr lang="zh-CN" altLang="en-US" sz="2400" dirty="0" smtClean="0"/>
              <a:t>互联网</a:t>
            </a:r>
            <a:endParaRPr lang="en-US" altLang="zh-CN" sz="2400" dirty="0" smtClean="0"/>
          </a:p>
          <a:p>
            <a:pPr algn="ctr"/>
            <a:endParaRPr lang="zh-CN" altLang="en-US" sz="2400" dirty="0"/>
          </a:p>
        </p:txBody>
      </p:sp>
      <p:sp>
        <p:nvSpPr>
          <p:cNvPr id="3" name="左右箭头 2"/>
          <p:cNvSpPr/>
          <p:nvPr/>
        </p:nvSpPr>
        <p:spPr bwMode="auto">
          <a:xfrm>
            <a:off x="5241032" y="1556792"/>
            <a:ext cx="1008112" cy="313485"/>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pic>
        <p:nvPicPr>
          <p:cNvPr id="9" name="图片 8"/>
          <p:cNvPicPr>
            <a:picLocks noChangeAspect="1"/>
          </p:cNvPicPr>
          <p:nvPr/>
        </p:nvPicPr>
        <p:blipFill rotWithShape="1">
          <a:blip r:embed="rId3"/>
          <a:srcRect l="3580" t="25697" r="-381" b="45493"/>
          <a:stretch/>
        </p:blipFill>
        <p:spPr>
          <a:xfrm>
            <a:off x="1466027" y="2975875"/>
            <a:ext cx="5055040" cy="511261"/>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C79822-BC0D-4DE8-A7E5-90A3732A2B82}" type="slidenum">
              <a:rPr lang="zh-CN" altLang="en-US" smtClean="0"/>
              <a:pPr/>
              <a:t>95</a:t>
            </a:fld>
            <a:endParaRPr lang="en-US" altLang="zh-CN"/>
          </a:p>
        </p:txBody>
      </p:sp>
      <p:pic>
        <p:nvPicPr>
          <p:cNvPr id="257026" name="Picture 2" descr="https://timgsa.baidu.com/timg?image&amp;quality=80&amp;size=b9999_10000&amp;sec=1522047561336&amp;di=25c4af5984c5772a2611c74a34a4ab67&amp;imgtype=0&amp;src=http%3A%2F%2Fwww.secnet.cn%2FUploadFiles%2FLocal%2F2012-04%2FCE_20120412133212175.jpg"/>
          <p:cNvPicPr>
            <a:picLocks noChangeAspect="1" noChangeArrowheads="1"/>
          </p:cNvPicPr>
          <p:nvPr/>
        </p:nvPicPr>
        <p:blipFill>
          <a:blip r:embed="rId2"/>
          <a:srcRect/>
          <a:stretch>
            <a:fillRect/>
          </a:stretch>
        </p:blipFill>
        <p:spPr bwMode="auto">
          <a:xfrm>
            <a:off x="523844" y="1035128"/>
            <a:ext cx="8945278" cy="5822872"/>
          </a:xfrm>
          <a:prstGeom prst="rect">
            <a:avLst/>
          </a:prstGeom>
          <a:noFill/>
        </p:spPr>
      </p:pic>
      <p:sp>
        <p:nvSpPr>
          <p:cNvPr id="6" name="矩形 5"/>
          <p:cNvSpPr/>
          <p:nvPr/>
        </p:nvSpPr>
        <p:spPr>
          <a:xfrm>
            <a:off x="952472" y="3929066"/>
            <a:ext cx="2040943" cy="461665"/>
          </a:xfrm>
          <a:prstGeom prst="rect">
            <a:avLst/>
          </a:prstGeom>
          <a:solidFill>
            <a:schemeClr val="accent2"/>
          </a:solidFill>
        </p:spPr>
        <p:txBody>
          <a:bodyPr wrap="none">
            <a:spAutoFit/>
          </a:bodyPr>
          <a:lstStyle/>
          <a:p>
            <a:r>
              <a:rPr lang="zh-CN" altLang="en-US" sz="2400" b="1" dirty="0" smtClean="0">
                <a:solidFill>
                  <a:srgbClr val="000099"/>
                </a:solidFill>
                <a:ea typeface="黑体" pitchFamily="2" charset="-122"/>
              </a:rPr>
              <a:t>以太网交换机</a:t>
            </a:r>
            <a:endParaRPr lang="zh-CN" altLang="en-US" sz="2400" dirty="0"/>
          </a:p>
        </p:txBody>
      </p:sp>
      <p:sp>
        <p:nvSpPr>
          <p:cNvPr id="7" name="矩形 6"/>
          <p:cNvSpPr/>
          <p:nvPr/>
        </p:nvSpPr>
        <p:spPr>
          <a:xfrm>
            <a:off x="2881298" y="2857496"/>
            <a:ext cx="1107996" cy="461665"/>
          </a:xfrm>
          <a:prstGeom prst="rect">
            <a:avLst/>
          </a:prstGeom>
          <a:solidFill>
            <a:schemeClr val="accent2"/>
          </a:solidFill>
        </p:spPr>
        <p:txBody>
          <a:bodyPr wrap="none">
            <a:spAutoFit/>
          </a:bodyPr>
          <a:lstStyle/>
          <a:p>
            <a:r>
              <a:rPr lang="zh-CN" altLang="en-US" sz="2400" dirty="0" smtClean="0"/>
              <a:t>路由器</a:t>
            </a:r>
            <a:endParaRPr lang="zh-CN" altLang="en-US" sz="2400" dirty="0"/>
          </a:p>
        </p:txBody>
      </p:sp>
      <p:pic>
        <p:nvPicPr>
          <p:cNvPr id="2" name="图片 1"/>
          <p:cNvPicPr>
            <a:picLocks noChangeAspect="1"/>
          </p:cNvPicPr>
          <p:nvPr/>
        </p:nvPicPr>
        <p:blipFill>
          <a:blip r:embed="rId3"/>
          <a:stretch>
            <a:fillRect/>
          </a:stretch>
        </p:blipFill>
        <p:spPr>
          <a:xfrm>
            <a:off x="128464" y="0"/>
            <a:ext cx="9065538" cy="1182727"/>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smtClean="0"/>
              <a:t>每个</a:t>
            </a:r>
            <a:r>
              <a:rPr lang="zh-CN" altLang="zh-CN" dirty="0"/>
              <a:t>接口都直接与一个单台主机或另一个以太网交换机</a:t>
            </a:r>
            <a:r>
              <a:rPr lang="zh-CN" altLang="zh-CN" dirty="0" smtClean="0"/>
              <a:t>相连</a:t>
            </a:r>
            <a:endParaRPr lang="en-US" altLang="zh-CN" dirty="0" smtClean="0">
              <a:solidFill>
                <a:srgbClr val="FF0000"/>
              </a:solidFill>
            </a:endParaRPr>
          </a:p>
          <a:p>
            <a:r>
              <a:rPr lang="zh-CN" altLang="zh-CN" dirty="0" smtClean="0"/>
              <a:t>以太网交换机是一种</a:t>
            </a:r>
            <a:r>
              <a:rPr lang="zh-CN" altLang="zh-CN" dirty="0" smtClean="0">
                <a:solidFill>
                  <a:srgbClr val="FF0000"/>
                </a:solidFill>
              </a:rPr>
              <a:t>即插即用</a:t>
            </a:r>
            <a:r>
              <a:rPr lang="zh-CN" altLang="zh-CN" dirty="0" smtClean="0"/>
              <a:t>设备，其内部的帧</a:t>
            </a:r>
            <a:r>
              <a:rPr lang="zh-CN" altLang="zh-CN" dirty="0" smtClean="0">
                <a:solidFill>
                  <a:srgbClr val="0000FF"/>
                </a:solidFill>
              </a:rPr>
              <a:t>交换表</a:t>
            </a:r>
            <a:r>
              <a:rPr lang="zh-CN" altLang="zh-CN" dirty="0" smtClean="0"/>
              <a:t>（又称为</a:t>
            </a:r>
            <a:r>
              <a:rPr lang="zh-CN" altLang="zh-CN" dirty="0" smtClean="0">
                <a:solidFill>
                  <a:srgbClr val="0000FF"/>
                </a:solidFill>
              </a:rPr>
              <a:t>地址表</a:t>
            </a:r>
            <a:r>
              <a:rPr lang="zh-CN" altLang="zh-CN" dirty="0" smtClean="0"/>
              <a:t>）是通过</a:t>
            </a:r>
            <a:r>
              <a:rPr lang="zh-CN" altLang="zh-CN" dirty="0" smtClean="0">
                <a:solidFill>
                  <a:srgbClr val="0000FF"/>
                </a:solidFill>
              </a:rPr>
              <a:t>自学习算法</a:t>
            </a:r>
            <a:r>
              <a:rPr lang="zh-CN" altLang="zh-CN" dirty="0" smtClean="0"/>
              <a:t>自动地逐渐建立起来的。</a:t>
            </a:r>
            <a:endParaRPr lang="en-US" altLang="zh-CN" dirty="0" smtClean="0"/>
          </a:p>
          <a:p>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96</a:t>
            </a:fld>
            <a:endParaRPr lang="en-US" altLang="zh-CN"/>
          </a:p>
        </p:txBody>
      </p:sp>
      <p:graphicFrame>
        <p:nvGraphicFramePr>
          <p:cNvPr id="2050" name="Object 2"/>
          <p:cNvGraphicFramePr>
            <a:graphicFrameLocks noChangeAspect="1"/>
          </p:cNvGraphicFramePr>
          <p:nvPr/>
        </p:nvGraphicFramePr>
        <p:xfrm>
          <a:off x="928688" y="4405313"/>
          <a:ext cx="7215187" cy="2452687"/>
        </p:xfrm>
        <a:graphic>
          <a:graphicData uri="http://schemas.openxmlformats.org/presentationml/2006/ole">
            <mc:AlternateContent xmlns:mc="http://schemas.openxmlformats.org/markup-compatibility/2006">
              <mc:Choice xmlns:v="urn:schemas-microsoft-com:vml" Requires="v">
                <p:oleObj spid="_x0000_s2120" r:id="rId3" imgW="9220810" imgH="3183026" progId="">
                  <p:embed/>
                </p:oleObj>
              </mc:Choice>
              <mc:Fallback>
                <p:oleObj r:id="rId3" imgW="9220810" imgH="318302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4405313"/>
                        <a:ext cx="7215187" cy="245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924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a:t>
            </a:r>
            <a:r>
              <a:rPr lang="zh-CN" altLang="zh-CN" dirty="0" smtClean="0"/>
              <a:t>特点</a:t>
            </a:r>
            <a:r>
              <a:rPr lang="zh-CN" altLang="en-US" dirty="0" smtClean="0"/>
              <a:t>（自学）</a:t>
            </a:r>
            <a:endParaRPr lang="zh-CN" altLang="en-US" dirty="0"/>
          </a:p>
        </p:txBody>
      </p:sp>
      <p:sp>
        <p:nvSpPr>
          <p:cNvPr id="3" name="内容占位符 2"/>
          <p:cNvSpPr>
            <a:spLocks noGrp="1"/>
          </p:cNvSpPr>
          <p:nvPr>
            <p:ph idx="1"/>
          </p:nvPr>
        </p:nvSpPr>
        <p:spPr>
          <a:xfrm>
            <a:off x="495300" y="1076749"/>
            <a:ext cx="9410700" cy="4934173"/>
          </a:xfrm>
        </p:spPr>
        <p:txBody>
          <a:bodyPr/>
          <a:lstStyle/>
          <a:p>
            <a:r>
              <a:rPr lang="zh-CN" altLang="zh-CN" sz="2800" dirty="0" smtClean="0"/>
              <a:t>每个接口都直接与一个单台主机或另一个以太网交换机相连，并且一般都</a:t>
            </a:r>
            <a:r>
              <a:rPr lang="zh-CN" altLang="zh-CN" sz="2800" dirty="0" smtClean="0">
                <a:solidFill>
                  <a:srgbClr val="FF0000"/>
                </a:solidFill>
              </a:rPr>
              <a:t>工作在全双工方式。</a:t>
            </a:r>
            <a:endParaRPr lang="en-US" altLang="zh-CN" sz="2800" dirty="0" smtClean="0">
              <a:solidFill>
                <a:srgbClr val="FF0000"/>
              </a:solidFill>
            </a:endParaRPr>
          </a:p>
          <a:p>
            <a:r>
              <a:rPr lang="zh-CN" altLang="zh-CN" sz="2800" dirty="0" smtClean="0"/>
              <a:t>以太网交换</a:t>
            </a:r>
            <a:r>
              <a:rPr lang="zh-CN" altLang="zh-CN" sz="2800" dirty="0" smtClean="0">
                <a:solidFill>
                  <a:srgbClr val="FF0000"/>
                </a:solidFill>
              </a:rPr>
              <a:t>机具有并行性</a:t>
            </a:r>
            <a:r>
              <a:rPr lang="zh-CN" altLang="en-US" sz="2800" dirty="0" smtClean="0">
                <a:solidFill>
                  <a:srgbClr val="FF0000"/>
                </a:solidFill>
              </a:rPr>
              <a:t>。</a:t>
            </a:r>
            <a:endParaRPr lang="en-US" altLang="zh-CN" sz="2800" dirty="0" smtClean="0">
              <a:solidFill>
                <a:srgbClr val="FF0000"/>
              </a:solidFill>
            </a:endParaRPr>
          </a:p>
          <a:p>
            <a:pPr lvl="1"/>
            <a:r>
              <a:rPr lang="zh-CN" altLang="zh-CN" sz="2400" dirty="0" smtClean="0"/>
              <a:t>能同时连通多对接口，使多对主机能同时通信</a:t>
            </a:r>
            <a:r>
              <a:rPr lang="zh-CN" altLang="en-US" sz="2400" dirty="0" smtClean="0"/>
              <a:t>。</a:t>
            </a:r>
            <a:endParaRPr lang="en-US" altLang="zh-CN" sz="2400" dirty="0" smtClean="0"/>
          </a:p>
          <a:p>
            <a:r>
              <a:rPr lang="zh-CN" altLang="zh-CN" sz="2800" dirty="0" smtClean="0">
                <a:solidFill>
                  <a:srgbClr val="0000FF"/>
                </a:solidFill>
              </a:rPr>
              <a:t>相互通信的主机都是独占传输媒体，无碰撞地传输数据。</a:t>
            </a:r>
            <a:endParaRPr lang="en-US" altLang="zh-CN" sz="2800" dirty="0" smtClean="0">
              <a:solidFill>
                <a:srgbClr val="0000FF"/>
              </a:solidFill>
            </a:endParaRPr>
          </a:p>
          <a:p>
            <a:pPr lvl="1"/>
            <a:r>
              <a:rPr lang="zh-CN" altLang="zh-CN" sz="2400" dirty="0" smtClean="0"/>
              <a:t>交换</a:t>
            </a:r>
            <a:r>
              <a:rPr lang="zh-CN" altLang="zh-CN" sz="2400" dirty="0" smtClean="0">
                <a:solidFill>
                  <a:srgbClr val="FF0000"/>
                </a:solidFill>
              </a:rPr>
              <a:t>机</a:t>
            </a:r>
            <a:r>
              <a:rPr lang="zh-CN" altLang="en-US" sz="2400" dirty="0" smtClean="0">
                <a:solidFill>
                  <a:srgbClr val="FF0000"/>
                </a:solidFill>
              </a:rPr>
              <a:t>有</a:t>
            </a:r>
            <a:r>
              <a:rPr lang="en-US" altLang="zh-CN" sz="2400" dirty="0" smtClean="0">
                <a:solidFill>
                  <a:srgbClr val="0000FF"/>
                </a:solidFill>
              </a:rPr>
              <a:t>10</a:t>
            </a:r>
            <a:r>
              <a:rPr lang="zh-CN" altLang="en-US" sz="2400" dirty="0" smtClean="0">
                <a:solidFill>
                  <a:srgbClr val="0000FF"/>
                </a:solidFill>
              </a:rPr>
              <a:t>个端口，有</a:t>
            </a:r>
            <a:r>
              <a:rPr lang="en-US" altLang="zh-CN" sz="2400" dirty="0" smtClean="0">
                <a:solidFill>
                  <a:srgbClr val="0000FF"/>
                </a:solidFill>
              </a:rPr>
              <a:t>10</a:t>
            </a:r>
            <a:r>
              <a:rPr lang="zh-CN" altLang="en-US" sz="2400" dirty="0" smtClean="0">
                <a:solidFill>
                  <a:srgbClr val="0000FF"/>
                </a:solidFill>
              </a:rPr>
              <a:t>个冲突域，所有端口处在</a:t>
            </a:r>
            <a:r>
              <a:rPr lang="en-US" altLang="zh-CN" sz="2400" dirty="0" smtClean="0">
                <a:solidFill>
                  <a:srgbClr val="0000FF"/>
                </a:solidFill>
              </a:rPr>
              <a:t>1</a:t>
            </a:r>
            <a:r>
              <a:rPr lang="zh-CN" altLang="en-US" sz="2400" dirty="0" smtClean="0">
                <a:solidFill>
                  <a:srgbClr val="0000FF"/>
                </a:solidFill>
              </a:rPr>
              <a:t>个广播域</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97</a:t>
            </a:fld>
            <a:endParaRPr lang="en-US" altLang="zh-CN" dirty="0"/>
          </a:p>
        </p:txBody>
      </p:sp>
      <p:pic>
        <p:nvPicPr>
          <p:cNvPr id="5" name="图片 4"/>
          <p:cNvPicPr>
            <a:picLocks noChangeAspect="1"/>
          </p:cNvPicPr>
          <p:nvPr/>
        </p:nvPicPr>
        <p:blipFill rotWithShape="1">
          <a:blip r:embed="rId2"/>
          <a:srcRect l="3580" t="25697" r="-381" b="45493"/>
          <a:stretch/>
        </p:blipFill>
        <p:spPr>
          <a:xfrm>
            <a:off x="1262584" y="4797152"/>
            <a:ext cx="6984776" cy="706433"/>
          </a:xfrm>
          <a:prstGeom prst="rect">
            <a:avLst/>
          </a:prstGeom>
        </p:spPr>
      </p:pic>
    </p:spTree>
    <p:extLst>
      <p:ext uri="{BB962C8B-B14F-4D97-AF65-F5344CB8AC3E}">
        <p14:creationId xmlns:p14="http://schemas.microsoft.com/office/powerpoint/2010/main" val="4255625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a:t>
            </a:r>
            <a:r>
              <a:rPr lang="zh-CN" altLang="zh-CN" dirty="0" smtClean="0"/>
              <a:t>特点</a:t>
            </a:r>
            <a:r>
              <a:rPr lang="zh-CN" altLang="en-US" dirty="0" smtClean="0"/>
              <a:t>（自学）</a:t>
            </a:r>
            <a:endParaRPr lang="zh-CN" altLang="en-US" dirty="0"/>
          </a:p>
        </p:txBody>
      </p:sp>
      <p:sp>
        <p:nvSpPr>
          <p:cNvPr id="3" name="内容占位符 2"/>
          <p:cNvSpPr>
            <a:spLocks noGrp="1"/>
          </p:cNvSpPr>
          <p:nvPr>
            <p:ph idx="1"/>
          </p:nvPr>
        </p:nvSpPr>
        <p:spPr>
          <a:xfrm>
            <a:off x="495300" y="1076749"/>
            <a:ext cx="9410700" cy="4934173"/>
          </a:xfrm>
        </p:spPr>
        <p:txBody>
          <a:bodyPr/>
          <a:lstStyle/>
          <a:p>
            <a:r>
              <a:rPr lang="zh-CN" altLang="zh-CN" sz="2800" dirty="0" smtClean="0"/>
              <a:t>以太网交换机的</a:t>
            </a:r>
            <a:r>
              <a:rPr lang="zh-CN" altLang="zh-CN" sz="2800" dirty="0" smtClean="0">
                <a:solidFill>
                  <a:srgbClr val="FF0000"/>
                </a:solidFill>
              </a:rPr>
              <a:t>接口有存储器，</a:t>
            </a:r>
            <a:r>
              <a:rPr lang="zh-CN" altLang="zh-CN" sz="2800" dirty="0" smtClean="0"/>
              <a:t>能在输出端口繁忙时把到来的帧进行缓存</a:t>
            </a:r>
            <a:r>
              <a:rPr lang="zh-CN" altLang="en-US" sz="2800" dirty="0" smtClean="0"/>
              <a:t>。</a:t>
            </a:r>
            <a:endParaRPr lang="en-US" altLang="zh-CN" sz="2800" dirty="0" smtClean="0"/>
          </a:p>
          <a:p>
            <a:r>
              <a:rPr lang="zh-CN" altLang="zh-CN" sz="2800" dirty="0" smtClean="0"/>
              <a:t>以太网交换机使用了</a:t>
            </a:r>
            <a:r>
              <a:rPr lang="zh-CN" altLang="zh-CN" sz="2800" dirty="0" smtClean="0">
                <a:solidFill>
                  <a:srgbClr val="FF0000"/>
                </a:solidFill>
              </a:rPr>
              <a:t>专用的交换结构芯片，</a:t>
            </a:r>
            <a:r>
              <a:rPr lang="zh-CN" altLang="zh-CN" sz="2800" dirty="0" smtClean="0"/>
              <a:t>用硬件转发，其转发速率要比使用软件转发的网桥快很多。</a:t>
            </a:r>
            <a:endParaRPr lang="en-US" altLang="zh-CN" sz="28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98</a:t>
            </a:fld>
            <a:endParaRPr lang="en-US" altLang="zh-CN" dirty="0"/>
          </a:p>
        </p:txBody>
      </p:sp>
      <p:pic>
        <p:nvPicPr>
          <p:cNvPr id="5" name="图片 4"/>
          <p:cNvPicPr>
            <a:picLocks noChangeAspect="1"/>
          </p:cNvPicPr>
          <p:nvPr/>
        </p:nvPicPr>
        <p:blipFill rotWithShape="1">
          <a:blip r:embed="rId2"/>
          <a:srcRect l="3580" t="25697" r="-381" b="45493"/>
          <a:stretch/>
        </p:blipFill>
        <p:spPr>
          <a:xfrm>
            <a:off x="1274678" y="3789040"/>
            <a:ext cx="6984776" cy="706433"/>
          </a:xfrm>
          <a:prstGeom prst="rect">
            <a:avLst/>
          </a:prstGeom>
        </p:spPr>
      </p:pic>
    </p:spTree>
    <p:extLst>
      <p:ext uri="{BB962C8B-B14F-4D97-AF65-F5344CB8AC3E}">
        <p14:creationId xmlns:p14="http://schemas.microsoft.com/office/powerpoint/2010/main" val="3931631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smtClean="0"/>
              <a:t>优点（自学）</a:t>
            </a:r>
            <a:endParaRPr lang="zh-CN" altLang="en-US" dirty="0"/>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99</a:t>
            </a:fld>
            <a:endParaRPr lang="en-US" altLang="zh-CN"/>
          </a:p>
        </p:txBody>
      </p:sp>
      <p:pic>
        <p:nvPicPr>
          <p:cNvPr id="6" name="图片 5"/>
          <p:cNvPicPr>
            <a:picLocks noChangeAspect="1"/>
          </p:cNvPicPr>
          <p:nvPr/>
        </p:nvPicPr>
        <p:blipFill rotWithShape="1">
          <a:blip r:embed="rId3"/>
          <a:srcRect l="3580" t="25697" r="-381" b="45493"/>
          <a:stretch/>
        </p:blipFill>
        <p:spPr>
          <a:xfrm>
            <a:off x="1280592" y="5026823"/>
            <a:ext cx="6984776" cy="706433"/>
          </a:xfrm>
          <a:prstGeom prst="rect">
            <a:avLst/>
          </a:prstGeom>
        </p:spPr>
      </p:pic>
    </p:spTree>
    <p:extLst>
      <p:ext uri="{BB962C8B-B14F-4D97-AF65-F5344CB8AC3E}">
        <p14:creationId xmlns:p14="http://schemas.microsoft.com/office/powerpoint/2010/main" val="340413473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9332</TotalTime>
  <Words>9568</Words>
  <Application>Microsoft Office PowerPoint</Application>
  <PresentationFormat>A4 纸张(210x297 毫米)</PresentationFormat>
  <Paragraphs>1721</Paragraphs>
  <Slides>135</Slides>
  <Notes>99</Notes>
  <HiddenSlides>2</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0</vt:i4>
      </vt:variant>
      <vt:variant>
        <vt:lpstr>幻灯片标题</vt:lpstr>
      </vt:variant>
      <vt:variant>
        <vt:i4>135</vt:i4>
      </vt:variant>
    </vt:vector>
  </HeadingPairs>
  <TitlesOfParts>
    <vt:vector size="147" baseType="lpstr">
      <vt:lpstr>黑体</vt:lpstr>
      <vt:lpstr>宋体</vt:lpstr>
      <vt:lpstr>Arial</vt:lpstr>
      <vt:lpstr>Arial Rounded MT Bold</vt:lpstr>
      <vt:lpstr>Courier New</vt:lpstr>
      <vt:lpstr>Lucida Sans Unicode</vt:lpstr>
      <vt:lpstr>Symbol</vt:lpstr>
      <vt:lpstr>Tahoma</vt:lpstr>
      <vt:lpstr>Times New Roman</vt:lpstr>
      <vt:lpstr>Wingdings</vt:lpstr>
      <vt:lpstr>CN(myzh)Icon</vt:lpstr>
      <vt:lpstr>Blends</vt:lpstr>
      <vt:lpstr>第 3 章  数据链路层</vt:lpstr>
      <vt:lpstr>第 3 章  数据链路层</vt:lpstr>
      <vt:lpstr>数据链路层的作用</vt:lpstr>
      <vt:lpstr>数据链路层使用的信道</vt:lpstr>
      <vt:lpstr>数据链路层的简单模型</vt:lpstr>
      <vt:lpstr>3.1  使用点对点信道的数据链路层</vt:lpstr>
      <vt:lpstr>3.1.1  数据链路和帧  </vt:lpstr>
      <vt:lpstr>点对点信道</vt:lpstr>
      <vt:lpstr>3.1.2  三个基本问题 </vt:lpstr>
      <vt:lpstr>1.  封装成帧</vt:lpstr>
      <vt:lpstr>用控制字符进行帧定界的方法举例 </vt:lpstr>
      <vt:lpstr>2.  透明传输</vt:lpstr>
      <vt:lpstr>3.  差错检测</vt:lpstr>
      <vt:lpstr>PowerPoint 演示文稿</vt:lpstr>
      <vt:lpstr>循环冗余检验的原理 </vt:lpstr>
      <vt:lpstr>循环冗余检验的原理 </vt:lpstr>
      <vt:lpstr>循环冗余检验的原理说明 </vt:lpstr>
      <vt:lpstr>冗余码的计算举例-书上</vt:lpstr>
      <vt:lpstr>循环冗余检验的原理说明-书上 </vt:lpstr>
      <vt:lpstr>帧检验序列 FCS </vt:lpstr>
      <vt:lpstr>接收端对收到的每一帧进行 CRC 检验 </vt:lpstr>
      <vt:lpstr>接收端对收到的每一帧进行 CRC 检验 </vt:lpstr>
      <vt:lpstr>PowerPoint 演示文稿</vt:lpstr>
      <vt:lpstr>应当注意</vt:lpstr>
      <vt:lpstr>应当注意(自己看)  </vt:lpstr>
      <vt:lpstr>3.2  点对点协议 PPP</vt:lpstr>
      <vt:lpstr>3.2.1  PPP 协议的特点 </vt:lpstr>
      <vt:lpstr>用户到 ISP 的链路使用 PPP 协议 </vt:lpstr>
      <vt:lpstr>1. PPP 协议应满足的需求 </vt:lpstr>
      <vt:lpstr>1. PPP 协议应满足的需求（续） </vt:lpstr>
      <vt:lpstr>3. PPP 协议的组成 </vt:lpstr>
      <vt:lpstr>PPP 协议的帧格式</vt:lpstr>
      <vt:lpstr>PPP 协议的帧格式</vt:lpstr>
      <vt:lpstr>透明传输问题 </vt:lpstr>
      <vt:lpstr>字符填充 </vt:lpstr>
      <vt:lpstr>零比特填充 </vt:lpstr>
      <vt:lpstr>零比特填充 </vt:lpstr>
      <vt:lpstr>3.3  使用广播信道的数据链路层</vt:lpstr>
      <vt:lpstr>3.3.1  局域网的数据链路层 </vt:lpstr>
      <vt:lpstr>局域网拓扑结构</vt:lpstr>
      <vt:lpstr>媒体共享技术</vt:lpstr>
      <vt:lpstr> 1.  以太网的两个标准  </vt:lpstr>
      <vt:lpstr>早期，由于有多种局域网拓扑，因此局域网的数据链路层拆成两个子层</vt:lpstr>
      <vt:lpstr>MAC子层一是用来封帧，寻址(这里指MAC地址),寻找目的节点，差错检验.二是用来解决网络中多个用户争抢共享信道的现象</vt:lpstr>
      <vt:lpstr>2.  适配器的作用(自学)  </vt:lpstr>
      <vt:lpstr>计算机通过适配器和局域网进行通信(自学)  </vt:lpstr>
      <vt:lpstr>3.3.2   CSMA/CD 协议 </vt:lpstr>
      <vt:lpstr>怎样接收数据呢？</vt:lpstr>
      <vt:lpstr>以太网采取了两种重要的措施 </vt:lpstr>
      <vt:lpstr>以太网采取了两种重要的措施</vt:lpstr>
      <vt:lpstr>3.3.2   CSMA/CD 协议 </vt:lpstr>
      <vt:lpstr>CSMA/CD协议 </vt:lpstr>
      <vt:lpstr>CSMA/CD 基本思想：</vt:lpstr>
      <vt:lpstr>PowerPoint 演示文稿</vt:lpstr>
      <vt:lpstr>CSMA/CD 重要特性</vt:lpstr>
      <vt:lpstr>争用期</vt:lpstr>
      <vt:lpstr>争用期的长度 </vt:lpstr>
      <vt:lpstr>最短有效帧长 </vt:lpstr>
      <vt:lpstr>CSMA/CD协议的要点（自己整理）</vt:lpstr>
      <vt:lpstr>3.3.3  使用集线器的星形拓扑</vt:lpstr>
      <vt:lpstr>使用集线器的双绞线以太网 </vt:lpstr>
      <vt:lpstr>星形以太网</vt:lpstr>
      <vt:lpstr>10BASE-T以太网在局域网中的统治地位</vt:lpstr>
      <vt:lpstr>集线器hub的一些特点 </vt:lpstr>
      <vt:lpstr>各工作站共享逻辑上的总线。</vt:lpstr>
      <vt:lpstr>3.3.5  以太网的 MAC 层</vt:lpstr>
      <vt:lpstr>1.  MAC 层的硬件地址 </vt:lpstr>
      <vt:lpstr>单站地址，组地址，广播地址</vt:lpstr>
      <vt:lpstr>MAC 地址的用途 </vt:lpstr>
      <vt:lpstr>MAC 地址的用途 </vt:lpstr>
      <vt:lpstr>什么是混杂方式 （自学）</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PowerPoint 演示文稿</vt:lpstr>
      <vt:lpstr>以太网 V2 的 MAC 帧格式</vt:lpstr>
      <vt:lpstr>IEEE 802.3 MAC 帧格式</vt:lpstr>
      <vt:lpstr>IEEE 802.3 MAC 帧格式</vt:lpstr>
      <vt:lpstr>思考</vt:lpstr>
      <vt:lpstr>3.4  扩展的以太网</vt:lpstr>
      <vt:lpstr>3.4.1  在物理层扩展以太网</vt:lpstr>
      <vt:lpstr>3.4.1  在物理层扩展以太网</vt:lpstr>
      <vt:lpstr>PowerPoint 演示文稿</vt:lpstr>
      <vt:lpstr>用集线器扩展以太网 </vt:lpstr>
      <vt:lpstr>用集线器扩展以太网--缺点</vt:lpstr>
      <vt:lpstr>补充</vt:lpstr>
      <vt:lpstr>3.4.2  在数据链路层扩展以太网 </vt:lpstr>
      <vt:lpstr>现在的网络拓扑</vt:lpstr>
      <vt:lpstr>PowerPoint 演示文稿</vt:lpstr>
      <vt:lpstr>1. 以太网交换机的特点</vt:lpstr>
      <vt:lpstr>1. 以太网交换机的特点（自学）</vt:lpstr>
      <vt:lpstr>1. 以太网交换机的特点（自学）</vt:lpstr>
      <vt:lpstr>以太网交换机的优点（自学）</vt:lpstr>
      <vt:lpstr>2. 以太网交换机的自学习功能</vt:lpstr>
      <vt:lpstr>2. 以太网交换机的自学习功能</vt:lpstr>
      <vt:lpstr>PowerPoint 演示文稿</vt:lpstr>
      <vt:lpstr>转发帧和建立交换表</vt:lpstr>
      <vt:lpstr>转发帧和建立交换表</vt:lpstr>
      <vt:lpstr>PowerPoint 演示文稿</vt:lpstr>
      <vt:lpstr>练习</vt:lpstr>
      <vt:lpstr>总结</vt:lpstr>
      <vt:lpstr>3. 从总线以太网到星形以太网</vt:lpstr>
      <vt:lpstr>3.4.3  虚拟局域网</vt:lpstr>
      <vt:lpstr>PowerPoint 演示文稿</vt:lpstr>
      <vt:lpstr>PowerPoint 演示文稿</vt:lpstr>
      <vt:lpstr>PowerPoint 演示文稿</vt:lpstr>
      <vt:lpstr>PowerPoint 演示文稿</vt:lpstr>
      <vt:lpstr>PowerPoint 演示文稿</vt:lpstr>
      <vt:lpstr>3.5  高速以太网（自学,不要求）</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小结</vt:lpstr>
      <vt:lpstr>PowerPoint 演示文稿</vt:lpstr>
    </vt:vector>
  </TitlesOfParts>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x201</cp:lastModifiedBy>
  <cp:revision>345</cp:revision>
  <dcterms:created xsi:type="dcterms:W3CDTF">2016-10-04T02:36:21Z</dcterms:created>
  <dcterms:modified xsi:type="dcterms:W3CDTF">2019-09-09T08:52:34Z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