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61" r:id="rId5"/>
    <p:sldId id="259" r:id="rId6"/>
    <p:sldId id="260" r:id="rId7"/>
    <p:sldId id="262" r:id="rId8"/>
    <p:sldId id="263" r:id="rId9"/>
    <p:sldId id="277" r:id="rId10"/>
    <p:sldId id="265" r:id="rId11"/>
    <p:sldId id="266" r:id="rId12"/>
    <p:sldId id="267" r:id="rId13"/>
    <p:sldId id="268" r:id="rId14"/>
    <p:sldId id="269" r:id="rId15"/>
    <p:sldId id="270" r:id="rId16"/>
    <p:sldId id="272"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51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4DD83-FCB4-4457-AC3E-A67BF78FDA8E}" v="15" dt="2024-05-04T07:28:32.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19C2DBC-7731-4322-9D9D-63D9BBD6A8F3}" type="datetimeFigureOut">
              <a:rPr lang="en-IN" smtClean="0"/>
              <a:t>04-05-2024</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B15056D-5B95-4E60-8A5C-894664119F36}"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5603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C2DBC-7731-4322-9D9D-63D9BBD6A8F3}"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81483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C2DBC-7731-4322-9D9D-63D9BBD6A8F3}"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350106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C2DBC-7731-4322-9D9D-63D9BBD6A8F3}"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9670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C2DBC-7731-4322-9D9D-63D9BBD6A8F3}"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833991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9C2DBC-7731-4322-9D9D-63D9BBD6A8F3}"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514932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9C2DBC-7731-4322-9D9D-63D9BBD6A8F3}"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156347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C2DBC-7731-4322-9D9D-63D9BBD6A8F3}"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113607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C2DBC-7731-4322-9D9D-63D9BBD6A8F3}"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293821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C2DBC-7731-4322-9D9D-63D9BBD6A8F3}"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09343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C2DBC-7731-4322-9D9D-63D9BBD6A8F3}"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192208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9C2DBC-7731-4322-9D9D-63D9BBD6A8F3}"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100835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C2DBC-7731-4322-9D9D-63D9BBD6A8F3}" type="datetimeFigureOut">
              <a:rPr lang="en-IN" smtClean="0"/>
              <a:t>04-05-2024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98010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9C2DBC-7731-4322-9D9D-63D9BBD6A8F3}"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48812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C2DBC-7731-4322-9D9D-63D9BBD6A8F3}" type="datetimeFigureOut">
              <a:rPr lang="en-IN" smtClean="0"/>
              <a:t>04-05-2024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67697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C2DBC-7731-4322-9D9D-63D9BBD6A8F3}"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252853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C2DBC-7731-4322-9D9D-63D9BBD6A8F3}"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81248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19C2DBC-7731-4322-9D9D-63D9BBD6A8F3}" type="datetimeFigureOut">
              <a:rPr lang="en-IN" smtClean="0"/>
              <a:t>04-05-2024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B15056D-5B95-4E60-8A5C-894664119F36}" type="slidenum">
              <a:rPr lang="en-IN" smtClean="0"/>
              <a:t>‹#›</a:t>
            </a:fld>
            <a:endParaRPr lang="en-IN"/>
          </a:p>
        </p:txBody>
      </p:sp>
    </p:spTree>
    <p:extLst>
      <p:ext uri="{BB962C8B-B14F-4D97-AF65-F5344CB8AC3E}">
        <p14:creationId xmlns:p14="http://schemas.microsoft.com/office/powerpoint/2010/main" val="241598798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CC9E1B-EDBF-6EC4-11FD-19CB9BD6F562}"/>
              </a:ext>
            </a:extLst>
          </p:cNvPr>
          <p:cNvSpPr txBox="1"/>
          <p:nvPr/>
        </p:nvSpPr>
        <p:spPr>
          <a:xfrm>
            <a:off x="2272938" y="2200165"/>
            <a:ext cx="10363200" cy="1446550"/>
          </a:xfrm>
          <a:prstGeom prst="rect">
            <a:avLst/>
          </a:prstGeom>
          <a:noFill/>
        </p:spPr>
        <p:txBody>
          <a:bodyPr wrap="square" rtlCol="0">
            <a:spAutoFit/>
          </a:bodyPr>
          <a:lstStyle/>
          <a:p>
            <a:r>
              <a:rPr lang="en-IN" sz="8800" b="1" dirty="0"/>
              <a:t>Cricket Analysis</a:t>
            </a:r>
          </a:p>
        </p:txBody>
      </p:sp>
    </p:spTree>
    <p:extLst>
      <p:ext uri="{BB962C8B-B14F-4D97-AF65-F5344CB8AC3E}">
        <p14:creationId xmlns:p14="http://schemas.microsoft.com/office/powerpoint/2010/main" val="1030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16EF1D-4D1F-A3D1-E4AC-D6B7959A3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04472"/>
            <a:ext cx="10983686" cy="5779697"/>
          </a:xfrm>
          <a:prstGeom prst="rect">
            <a:avLst/>
          </a:prstGeom>
        </p:spPr>
      </p:pic>
    </p:spTree>
    <p:extLst>
      <p:ext uri="{BB962C8B-B14F-4D97-AF65-F5344CB8AC3E}">
        <p14:creationId xmlns:p14="http://schemas.microsoft.com/office/powerpoint/2010/main" val="134697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924B8E-8135-0C6C-F5FB-D65179F3E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70" y="0"/>
            <a:ext cx="10646229" cy="6248399"/>
          </a:xfrm>
          <a:prstGeom prst="rect">
            <a:avLst/>
          </a:prstGeom>
        </p:spPr>
      </p:pic>
    </p:spTree>
    <p:extLst>
      <p:ext uri="{BB962C8B-B14F-4D97-AF65-F5344CB8AC3E}">
        <p14:creationId xmlns:p14="http://schemas.microsoft.com/office/powerpoint/2010/main" val="2029781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6981AB-57A6-29BC-4BD2-2D4074BCD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086" y="0"/>
            <a:ext cx="8131628" cy="6259533"/>
          </a:xfrm>
          <a:prstGeom prst="rect">
            <a:avLst/>
          </a:prstGeom>
        </p:spPr>
      </p:pic>
    </p:spTree>
    <p:extLst>
      <p:ext uri="{BB962C8B-B14F-4D97-AF65-F5344CB8AC3E}">
        <p14:creationId xmlns:p14="http://schemas.microsoft.com/office/powerpoint/2010/main" val="129779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D57269-57B2-75F3-D0E5-DFA1932B9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6" y="783772"/>
            <a:ext cx="10189028" cy="4533468"/>
          </a:xfrm>
          <a:prstGeom prst="rect">
            <a:avLst/>
          </a:prstGeom>
        </p:spPr>
      </p:pic>
      <p:sp>
        <p:nvSpPr>
          <p:cNvPr id="5" name="TextBox 4">
            <a:extLst>
              <a:ext uri="{FF2B5EF4-FFF2-40B4-BE49-F238E27FC236}">
                <a16:creationId xmlns:a16="http://schemas.microsoft.com/office/drawing/2014/main" id="{82DD4B02-0B16-4034-1302-7F58FC4CEB93}"/>
              </a:ext>
            </a:extLst>
          </p:cNvPr>
          <p:cNvSpPr txBox="1"/>
          <p:nvPr/>
        </p:nvSpPr>
        <p:spPr>
          <a:xfrm>
            <a:off x="620486" y="222179"/>
            <a:ext cx="7903028" cy="461665"/>
          </a:xfrm>
          <a:prstGeom prst="rect">
            <a:avLst/>
          </a:prstGeom>
          <a:noFill/>
        </p:spPr>
        <p:txBody>
          <a:bodyPr wrap="square" rtlCol="0">
            <a:spAutoFit/>
          </a:bodyPr>
          <a:lstStyle/>
          <a:p>
            <a:r>
              <a:rPr lang="en-IN" sz="2400" dirty="0"/>
              <a:t>Runs Count:</a:t>
            </a:r>
          </a:p>
        </p:txBody>
      </p:sp>
    </p:spTree>
    <p:extLst>
      <p:ext uri="{BB962C8B-B14F-4D97-AF65-F5344CB8AC3E}">
        <p14:creationId xmlns:p14="http://schemas.microsoft.com/office/powerpoint/2010/main" val="1179498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58D4EF-E5C9-2D88-8EA6-D39000450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972" y="503777"/>
            <a:ext cx="5048580" cy="4801706"/>
          </a:xfrm>
          <a:prstGeom prst="rect">
            <a:avLst/>
          </a:prstGeom>
        </p:spPr>
      </p:pic>
      <p:sp>
        <p:nvSpPr>
          <p:cNvPr id="5" name="TextBox 4">
            <a:extLst>
              <a:ext uri="{FF2B5EF4-FFF2-40B4-BE49-F238E27FC236}">
                <a16:creationId xmlns:a16="http://schemas.microsoft.com/office/drawing/2014/main" id="{F2C86DEA-9547-65E3-81D4-0124DB01A0ED}"/>
              </a:ext>
            </a:extLst>
          </p:cNvPr>
          <p:cNvSpPr txBox="1"/>
          <p:nvPr/>
        </p:nvSpPr>
        <p:spPr>
          <a:xfrm>
            <a:off x="468086" y="261257"/>
            <a:ext cx="7195457" cy="369332"/>
          </a:xfrm>
          <a:prstGeom prst="rect">
            <a:avLst/>
          </a:prstGeom>
          <a:noFill/>
        </p:spPr>
        <p:txBody>
          <a:bodyPr wrap="square" rtlCol="0">
            <a:spAutoFit/>
          </a:bodyPr>
          <a:lstStyle/>
          <a:p>
            <a:r>
              <a:rPr lang="en-IN" dirty="0"/>
              <a:t>Inning between team according to id’s</a:t>
            </a:r>
          </a:p>
        </p:txBody>
      </p:sp>
    </p:spTree>
    <p:extLst>
      <p:ext uri="{BB962C8B-B14F-4D97-AF65-F5344CB8AC3E}">
        <p14:creationId xmlns:p14="http://schemas.microsoft.com/office/powerpoint/2010/main" val="3373423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B3606C-4D7C-4718-861F-292DA605C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8" y="260817"/>
            <a:ext cx="9198428" cy="5138938"/>
          </a:xfrm>
          <a:prstGeom prst="rect">
            <a:avLst/>
          </a:prstGeom>
        </p:spPr>
      </p:pic>
    </p:spTree>
    <p:extLst>
      <p:ext uri="{BB962C8B-B14F-4D97-AF65-F5344CB8AC3E}">
        <p14:creationId xmlns:p14="http://schemas.microsoft.com/office/powerpoint/2010/main" val="3946330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939EF5-72C1-E4C3-567C-F81210A61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4" y="141514"/>
            <a:ext cx="10831726" cy="6107326"/>
          </a:xfrm>
          <a:prstGeom prst="rect">
            <a:avLst/>
          </a:prstGeom>
        </p:spPr>
      </p:pic>
    </p:spTree>
    <p:extLst>
      <p:ext uri="{BB962C8B-B14F-4D97-AF65-F5344CB8AC3E}">
        <p14:creationId xmlns:p14="http://schemas.microsoft.com/office/powerpoint/2010/main" val="104076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2EFF32-678A-E66B-824B-507BD0AAD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282588"/>
            <a:ext cx="9895114" cy="5138938"/>
          </a:xfrm>
          <a:prstGeom prst="rect">
            <a:avLst/>
          </a:prstGeom>
        </p:spPr>
      </p:pic>
    </p:spTree>
    <p:extLst>
      <p:ext uri="{BB962C8B-B14F-4D97-AF65-F5344CB8AC3E}">
        <p14:creationId xmlns:p14="http://schemas.microsoft.com/office/powerpoint/2010/main" val="841139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D26576-54BE-674A-E3D5-7F51F5C5B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283029"/>
            <a:ext cx="10765971" cy="5345326"/>
          </a:xfrm>
          <a:prstGeom prst="rect">
            <a:avLst/>
          </a:prstGeom>
        </p:spPr>
      </p:pic>
    </p:spTree>
    <p:extLst>
      <p:ext uri="{BB962C8B-B14F-4D97-AF65-F5344CB8AC3E}">
        <p14:creationId xmlns:p14="http://schemas.microsoft.com/office/powerpoint/2010/main" val="64034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A234ED-81BE-F8E7-CC53-5A9A5B53B53B}"/>
              </a:ext>
            </a:extLst>
          </p:cNvPr>
          <p:cNvSpPr txBox="1"/>
          <p:nvPr/>
        </p:nvSpPr>
        <p:spPr>
          <a:xfrm>
            <a:off x="1706879" y="2290354"/>
            <a:ext cx="9353006" cy="1569660"/>
          </a:xfrm>
          <a:prstGeom prst="rect">
            <a:avLst/>
          </a:prstGeom>
          <a:noFill/>
        </p:spPr>
        <p:txBody>
          <a:bodyPr wrap="square" rtlCol="0">
            <a:spAutoFit/>
          </a:bodyPr>
          <a:lstStyle/>
          <a:p>
            <a:r>
              <a:rPr lang="en-IN" sz="9600" b="1" dirty="0">
                <a:solidFill>
                  <a:srgbClr val="FF0000"/>
                </a:solidFill>
              </a:rPr>
              <a:t>THANKING YOU</a:t>
            </a:r>
          </a:p>
        </p:txBody>
      </p:sp>
    </p:spTree>
    <p:extLst>
      <p:ext uri="{BB962C8B-B14F-4D97-AF65-F5344CB8AC3E}">
        <p14:creationId xmlns:p14="http://schemas.microsoft.com/office/powerpoint/2010/main" val="329316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4A01C-F16C-CAD8-FF58-B08136E7151F}"/>
              </a:ext>
            </a:extLst>
          </p:cNvPr>
          <p:cNvSpPr txBox="1"/>
          <p:nvPr/>
        </p:nvSpPr>
        <p:spPr>
          <a:xfrm>
            <a:off x="457200" y="0"/>
            <a:ext cx="10398034" cy="707886"/>
          </a:xfrm>
          <a:prstGeom prst="rect">
            <a:avLst/>
          </a:prstGeom>
          <a:noFill/>
        </p:spPr>
        <p:txBody>
          <a:bodyPr wrap="square" rtlCol="0">
            <a:spAutoFit/>
          </a:bodyPr>
          <a:lstStyle/>
          <a:p>
            <a:r>
              <a:rPr lang="en-IN" sz="4000" b="1" u="sng" dirty="0"/>
              <a:t>Problem Statement</a:t>
            </a:r>
          </a:p>
        </p:txBody>
      </p:sp>
      <p:sp>
        <p:nvSpPr>
          <p:cNvPr id="3" name="TextBox 2">
            <a:extLst>
              <a:ext uri="{FF2B5EF4-FFF2-40B4-BE49-F238E27FC236}">
                <a16:creationId xmlns:a16="http://schemas.microsoft.com/office/drawing/2014/main" id="{26A0A079-4738-4B35-5C99-BD3D7B637607}"/>
              </a:ext>
            </a:extLst>
          </p:cNvPr>
          <p:cNvSpPr txBox="1"/>
          <p:nvPr/>
        </p:nvSpPr>
        <p:spPr>
          <a:xfrm>
            <a:off x="457200" y="669630"/>
            <a:ext cx="10633165" cy="5016758"/>
          </a:xfrm>
          <a:prstGeom prst="rect">
            <a:avLst/>
          </a:prstGeom>
          <a:noFill/>
        </p:spPr>
        <p:txBody>
          <a:bodyPr wrap="square" rtlCol="0">
            <a:spAutoFit/>
          </a:bodyPr>
          <a:lstStyle/>
          <a:p>
            <a:r>
              <a:rPr lang="en-US" sz="2000" b="1" i="0" u="none" strike="noStrike" baseline="0" dirty="0">
                <a:solidFill>
                  <a:srgbClr val="000000"/>
                </a:solidFill>
                <a:latin typeface="Calibri" panose="020F0502020204030204" pitchFamily="34" charset="0"/>
              </a:rPr>
              <a:t>T-20 World Cup 2022 Data Analysis </a:t>
            </a:r>
            <a:r>
              <a:rPr lang="en-US" sz="2000" b="0" i="0" u="none" strike="noStrike" baseline="0" dirty="0">
                <a:solidFill>
                  <a:srgbClr val="000000"/>
                </a:solidFill>
                <a:latin typeface="Calibri" panose="020F0502020204030204" pitchFamily="34" charset="0"/>
              </a:rPr>
              <a:t>Welcome to the T-20 World Cup 2022 Data Science project. In this endeavor, we'll embark on an exciting journey of comprehensive data analysis, drawing meaningful insights from the action-packed world of T- 20 cricket. We'll dive deep into the dataset, explore the nuances of the game, and provide valuable insights and inferences. </a:t>
            </a:r>
            <a:r>
              <a:rPr lang="en-US" sz="2000" b="1" i="0" u="none" strike="noStrike" baseline="0" dirty="0">
                <a:solidFill>
                  <a:srgbClr val="000000"/>
                </a:solidFill>
                <a:latin typeface="Calibri" panose="020F0502020204030204" pitchFamily="34" charset="0"/>
              </a:rPr>
              <a:t>Problem Statement: </a:t>
            </a:r>
            <a:r>
              <a:rPr lang="en-US" sz="2000" b="0" i="0" u="none" strike="noStrike" baseline="0" dirty="0">
                <a:solidFill>
                  <a:srgbClr val="000000"/>
                </a:solidFill>
                <a:latin typeface="Calibri" panose="020F0502020204030204" pitchFamily="34" charset="0"/>
              </a:rPr>
              <a:t>The T-20 World Cup 2022 dataset provides a goldmine of cricket data, including detailed match statistics, player performances, and game-changing events. Your mission is to unravel the stories hidden within this dataset by: 1. </a:t>
            </a:r>
            <a:r>
              <a:rPr lang="en-US" sz="2000" b="1" i="0" u="none" strike="noStrike" baseline="0" dirty="0">
                <a:solidFill>
                  <a:srgbClr val="000000"/>
                </a:solidFill>
                <a:latin typeface="Calibri" panose="020F0502020204030204" pitchFamily="34" charset="0"/>
              </a:rPr>
              <a:t>Data Exploration: </a:t>
            </a:r>
            <a:r>
              <a:rPr lang="en-US" sz="2000" b="0" i="0" u="none" strike="noStrike" baseline="0" dirty="0">
                <a:solidFill>
                  <a:srgbClr val="000000"/>
                </a:solidFill>
                <a:latin typeface="Calibri" panose="020F0502020204030204" pitchFamily="34" charset="0"/>
              </a:rPr>
              <a:t>Delve into the dataset to uncover trends, patterns, and insights. Analyze the performance of teams, players, and key events within the matches. 2. </a:t>
            </a:r>
            <a:r>
              <a:rPr lang="en-US" sz="2000" b="1" i="0" u="none" strike="noStrike" baseline="0" dirty="0">
                <a:solidFill>
                  <a:srgbClr val="000000"/>
                </a:solidFill>
                <a:latin typeface="Calibri" panose="020F0502020204030204" pitchFamily="34" charset="0"/>
              </a:rPr>
              <a:t>In-Depth Analysis: </a:t>
            </a:r>
            <a:r>
              <a:rPr lang="en-US" sz="2000" b="0" i="0" u="none" strike="noStrike" baseline="0" dirty="0">
                <a:solidFill>
                  <a:srgbClr val="000000"/>
                </a:solidFill>
                <a:latin typeface="Calibri" panose="020F0502020204030204" pitchFamily="34" charset="0"/>
              </a:rPr>
              <a:t>Examine player statistics, including runs, wickets, and over-by-over progress, to understand the dynamics of the game. 3. </a:t>
            </a:r>
            <a:r>
              <a:rPr lang="en-US" sz="2000" b="1" i="0" u="none" strike="noStrike" baseline="0" dirty="0">
                <a:solidFill>
                  <a:srgbClr val="000000"/>
                </a:solidFill>
                <a:latin typeface="Calibri" panose="020F0502020204030204" pitchFamily="34" charset="0"/>
              </a:rPr>
              <a:t>Event Inference: </a:t>
            </a:r>
            <a:r>
              <a:rPr lang="en-US" sz="2000" b="0" i="0" u="none" strike="noStrike" baseline="0" dirty="0">
                <a:solidFill>
                  <a:srgbClr val="000000"/>
                </a:solidFill>
                <a:latin typeface="Calibri" panose="020F0502020204030204" pitchFamily="34" charset="0"/>
              </a:rPr>
              <a:t>Identify and analyze critical match events, such as boundaries, wickets, and strategic moments. Uncover the factors that contribute to the success or downfall of a team. 4. </a:t>
            </a:r>
            <a:r>
              <a:rPr lang="en-US" sz="2000" b="1" i="0" u="none" strike="noStrike" baseline="0" dirty="0">
                <a:solidFill>
                  <a:srgbClr val="000000"/>
                </a:solidFill>
                <a:latin typeface="Calibri" panose="020F0502020204030204" pitchFamily="34" charset="0"/>
              </a:rPr>
              <a:t>Performance Evaluation: </a:t>
            </a:r>
            <a:r>
              <a:rPr lang="en-US" sz="2000" b="0" i="0" u="none" strike="noStrike" baseline="0" dirty="0">
                <a:solidFill>
                  <a:srgbClr val="000000"/>
                </a:solidFill>
                <a:latin typeface="Calibri" panose="020F0502020204030204" pitchFamily="34" charset="0"/>
              </a:rPr>
              <a:t>Evaluate individual and team performances, including standout players, consistent run-scorers, and top wicket-takers. Discover what sets them apart. 5. </a:t>
            </a:r>
            <a:r>
              <a:rPr lang="en-US" sz="2000" b="1" i="0" u="none" strike="noStrike" baseline="0" dirty="0">
                <a:solidFill>
                  <a:srgbClr val="000000"/>
                </a:solidFill>
                <a:latin typeface="Calibri" panose="020F0502020204030204" pitchFamily="34" charset="0"/>
              </a:rPr>
              <a:t>Statistical Insights: </a:t>
            </a:r>
            <a:r>
              <a:rPr lang="en-US" sz="2000" b="0" i="0" u="none" strike="noStrike" baseline="0" dirty="0">
                <a:solidFill>
                  <a:srgbClr val="000000"/>
                </a:solidFill>
                <a:latin typeface="Calibri" panose="020F0502020204030204" pitchFamily="34" charset="0"/>
              </a:rPr>
              <a:t>Utilize statistical techniques to gain insights into team strategies, batting, bowling, and match outcomes. Create visualizations that convey the story of the tournament. </a:t>
            </a:r>
            <a:endParaRPr lang="en-IN" sz="2000" b="1" dirty="0">
              <a:solidFill>
                <a:srgbClr val="4851A2"/>
              </a:solidFill>
            </a:endParaRPr>
          </a:p>
        </p:txBody>
      </p:sp>
    </p:spTree>
    <p:extLst>
      <p:ext uri="{BB962C8B-B14F-4D97-AF65-F5344CB8AC3E}">
        <p14:creationId xmlns:p14="http://schemas.microsoft.com/office/powerpoint/2010/main" val="218921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AFA5B-2B41-A38E-C587-A62138FF8F94}"/>
              </a:ext>
            </a:extLst>
          </p:cNvPr>
          <p:cNvSpPr txBox="1"/>
          <p:nvPr/>
        </p:nvSpPr>
        <p:spPr>
          <a:xfrm>
            <a:off x="330925" y="391885"/>
            <a:ext cx="10467703" cy="646331"/>
          </a:xfrm>
          <a:prstGeom prst="rect">
            <a:avLst/>
          </a:prstGeom>
          <a:noFill/>
        </p:spPr>
        <p:txBody>
          <a:bodyPr wrap="square" rtlCol="0">
            <a:spAutoFit/>
          </a:bodyPr>
          <a:lstStyle/>
          <a:p>
            <a:pPr algn="l"/>
            <a:r>
              <a:rPr lang="en-US" sz="3600" b="1" i="0" u="sng" dirty="0">
                <a:effectLst/>
                <a:latin typeface="Roboto" panose="02000000000000000000" pitchFamily="2" charset="0"/>
              </a:rPr>
              <a:t>Import Data And Required Packages</a:t>
            </a:r>
          </a:p>
        </p:txBody>
      </p:sp>
      <p:sp>
        <p:nvSpPr>
          <p:cNvPr id="3" name="TextBox 2">
            <a:extLst>
              <a:ext uri="{FF2B5EF4-FFF2-40B4-BE49-F238E27FC236}">
                <a16:creationId xmlns:a16="http://schemas.microsoft.com/office/drawing/2014/main" id="{C584F927-2869-90DF-297A-8DD78250336C}"/>
              </a:ext>
            </a:extLst>
          </p:cNvPr>
          <p:cNvSpPr txBox="1"/>
          <p:nvPr/>
        </p:nvSpPr>
        <p:spPr>
          <a:xfrm>
            <a:off x="687977" y="1645920"/>
            <a:ext cx="9144000" cy="3046988"/>
          </a:xfrm>
          <a:prstGeom prst="rect">
            <a:avLst/>
          </a:prstGeom>
          <a:noFill/>
        </p:spPr>
        <p:txBody>
          <a:bodyPr wrap="square" rtlCol="0">
            <a:spAutoFit/>
          </a:bodyPr>
          <a:lstStyle/>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pandas</a:t>
            </a:r>
            <a:r>
              <a:rPr lang="en-IN" sz="3200" b="0" dirty="0">
                <a:solidFill>
                  <a:srgbClr val="D4D4D4"/>
                </a:solidFill>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pd</a:t>
            </a: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numpy</a:t>
            </a:r>
            <a:r>
              <a:rPr lang="en-IN" sz="3200" b="0" dirty="0">
                <a:solidFill>
                  <a:srgbClr val="D4D4D4"/>
                </a:solidFill>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np</a:t>
            </a: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matplotlib.pyplot</a:t>
            </a:r>
            <a:r>
              <a:rPr lang="en-IN" sz="3200" b="0" dirty="0">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plt</a:t>
            </a:r>
            <a:endParaRPr lang="en-IN" sz="3200" b="0" dirty="0">
              <a:effectLst/>
              <a:latin typeface="Courier New" panose="02070309020205020404" pitchFamily="49" charset="0"/>
            </a:endParaRP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seaborn</a:t>
            </a:r>
            <a:r>
              <a:rPr lang="en-IN" sz="3200" b="0" dirty="0">
                <a:solidFill>
                  <a:srgbClr val="D4D4D4"/>
                </a:solidFill>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sns</a:t>
            </a:r>
            <a:endParaRPr lang="en-IN" sz="3200" b="0" dirty="0">
              <a:effectLst/>
              <a:latin typeface="Courier New" panose="02070309020205020404" pitchFamily="49" charset="0"/>
            </a:endParaRP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plotly.express</a:t>
            </a:r>
            <a:r>
              <a:rPr lang="en-IN" sz="3200" b="0" dirty="0">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px</a:t>
            </a:r>
            <a:endParaRPr lang="en-IN" sz="3200" b="0" dirty="0">
              <a:effectLst/>
              <a:latin typeface="Courier New" panose="02070309020205020404" pitchFamily="49" charset="0"/>
            </a:endParaRP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warnings</a:t>
            </a:r>
          </a:p>
        </p:txBody>
      </p:sp>
    </p:spTree>
    <p:extLst>
      <p:ext uri="{BB962C8B-B14F-4D97-AF65-F5344CB8AC3E}">
        <p14:creationId xmlns:p14="http://schemas.microsoft.com/office/powerpoint/2010/main" val="319829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DE6D2F-EC88-66E1-AE26-BB7EDF8A6E91}"/>
              </a:ext>
            </a:extLst>
          </p:cNvPr>
          <p:cNvSpPr txBox="1"/>
          <p:nvPr/>
        </p:nvSpPr>
        <p:spPr>
          <a:xfrm>
            <a:off x="566057" y="435429"/>
            <a:ext cx="9831977" cy="707886"/>
          </a:xfrm>
          <a:prstGeom prst="rect">
            <a:avLst/>
          </a:prstGeom>
          <a:noFill/>
        </p:spPr>
        <p:txBody>
          <a:bodyPr wrap="square" rtlCol="0">
            <a:spAutoFit/>
          </a:bodyPr>
          <a:lstStyle/>
          <a:p>
            <a:r>
              <a:rPr lang="en-IN" sz="4000" b="1" u="sng" dirty="0">
                <a:solidFill>
                  <a:srgbClr val="FF0000"/>
                </a:solidFill>
              </a:rPr>
              <a:t>Data Cleaning and Manipulation</a:t>
            </a:r>
          </a:p>
        </p:txBody>
      </p:sp>
      <p:sp>
        <p:nvSpPr>
          <p:cNvPr id="5" name="TextBox 4">
            <a:extLst>
              <a:ext uri="{FF2B5EF4-FFF2-40B4-BE49-F238E27FC236}">
                <a16:creationId xmlns:a16="http://schemas.microsoft.com/office/drawing/2014/main" id="{A6155857-58E7-E97F-697E-03F8ECD0B90F}"/>
              </a:ext>
            </a:extLst>
          </p:cNvPr>
          <p:cNvSpPr txBox="1"/>
          <p:nvPr/>
        </p:nvSpPr>
        <p:spPr>
          <a:xfrm>
            <a:off x="566057" y="1593669"/>
            <a:ext cx="10859589"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first stage in any EDA problem solving strategy is Data cleaning and Manipulation stage.</a:t>
            </a:r>
          </a:p>
          <a:p>
            <a:pPr marL="342900" indent="-342900">
              <a:buFont typeface="Wingdings" panose="05000000000000000000" pitchFamily="2" charset="2"/>
              <a:buChar char="Ø"/>
            </a:pPr>
            <a:r>
              <a:rPr lang="en-US" sz="2000" dirty="0"/>
              <a:t>Data Cleaning and Manipulation Steps</a:t>
            </a:r>
          </a:p>
          <a:p>
            <a:pPr marL="342900" indent="-342900">
              <a:buFont typeface="Wingdings" panose="05000000000000000000" pitchFamily="2" charset="2"/>
              <a:buChar char="Ø"/>
            </a:pPr>
            <a:r>
              <a:rPr lang="en-US" sz="2000" dirty="0"/>
              <a:t>Data Understanding</a:t>
            </a:r>
          </a:p>
          <a:p>
            <a:pPr marL="342900" indent="-342900">
              <a:buFont typeface="Wingdings" panose="05000000000000000000" pitchFamily="2" charset="2"/>
              <a:buChar char="Ø"/>
            </a:pPr>
            <a:r>
              <a:rPr lang="en-US" sz="2000" dirty="0"/>
              <a:t>Reading Dataset documentation Importing data - understanding each column data </a:t>
            </a:r>
            <a:r>
              <a:rPr lang="en-US" sz="2000" dirty="0" err="1"/>
              <a:t>Data</a:t>
            </a:r>
            <a:r>
              <a:rPr lang="en-US" sz="2000" dirty="0"/>
              <a:t> </a:t>
            </a:r>
            <a:r>
              <a:rPr lang="en-US" sz="2000" dirty="0" err="1"/>
              <a:t>Summarisation</a:t>
            </a:r>
            <a:r>
              <a:rPr lang="en-US" sz="2000" dirty="0"/>
              <a:t> like Check data type of columns, number of rows etc. Data Cleaning</a:t>
            </a:r>
          </a:p>
          <a:p>
            <a:pPr marL="342900" indent="-342900">
              <a:buFont typeface="Wingdings" panose="05000000000000000000" pitchFamily="2" charset="2"/>
              <a:buChar char="Ø"/>
            </a:pPr>
            <a:r>
              <a:rPr lang="en-US" sz="2000" dirty="0"/>
              <a:t>Dropping irrelevant columns Renaming the columns Dropping the duplicate rows Dropping or handling missing values Dropping invalid data rows (Also check if column have correct data type) Detecting and handling outliers (this can be handled in data analysis part as well) Data Manipulation</a:t>
            </a:r>
          </a:p>
          <a:p>
            <a:pPr marL="342900" indent="-342900">
              <a:buFont typeface="Wingdings" panose="05000000000000000000" pitchFamily="2" charset="2"/>
              <a:buChar char="Ø"/>
            </a:pPr>
            <a:r>
              <a:rPr lang="en-US" sz="2000" dirty="0"/>
              <a:t>Column transformation Joining datasets other manipulation like pivoting or transposing (this is also applied in data analysis part)</a:t>
            </a:r>
          </a:p>
        </p:txBody>
      </p:sp>
    </p:spTree>
    <p:extLst>
      <p:ext uri="{BB962C8B-B14F-4D97-AF65-F5344CB8AC3E}">
        <p14:creationId xmlns:p14="http://schemas.microsoft.com/office/powerpoint/2010/main" val="173431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A4466-F86E-80B2-7CA6-A1473AE7DB46}"/>
              </a:ext>
            </a:extLst>
          </p:cNvPr>
          <p:cNvSpPr txBox="1"/>
          <p:nvPr/>
        </p:nvSpPr>
        <p:spPr>
          <a:xfrm>
            <a:off x="548640" y="470263"/>
            <a:ext cx="10755086" cy="646331"/>
          </a:xfrm>
          <a:prstGeom prst="rect">
            <a:avLst/>
          </a:prstGeom>
          <a:noFill/>
        </p:spPr>
        <p:txBody>
          <a:bodyPr wrap="square" rtlCol="0">
            <a:spAutoFit/>
          </a:bodyPr>
          <a:lstStyle/>
          <a:p>
            <a:r>
              <a:rPr lang="en-US" sz="1800" b="1" i="0" u="none" strike="noStrike" dirty="0">
                <a:solidFill>
                  <a:srgbClr val="000000"/>
                </a:solidFill>
                <a:latin typeface="Corbel" panose="020B0503020204020204" pitchFamily="34" charset="0"/>
              </a:rPr>
              <a:t>After uploading our data set in google collab by using pandas lib we can see how our data actually look like</a:t>
            </a:r>
            <a:endParaRPr lang="en-US" sz="1800" b="0" i="0" u="none" strike="noStrike" dirty="0">
              <a:solidFill>
                <a:prstClr val="black"/>
              </a:solidFill>
              <a:latin typeface="Lucida Sans" panose="020B0602030504020204" pitchFamily="34" charset="0"/>
            </a:endParaRPr>
          </a:p>
          <a:p>
            <a:endParaRPr lang="en-IN" dirty="0"/>
          </a:p>
        </p:txBody>
      </p:sp>
      <p:pic>
        <p:nvPicPr>
          <p:cNvPr id="5" name="Picture 4">
            <a:extLst>
              <a:ext uri="{FF2B5EF4-FFF2-40B4-BE49-F238E27FC236}">
                <a16:creationId xmlns:a16="http://schemas.microsoft.com/office/drawing/2014/main" id="{06B93364-4A79-234C-0296-5A2C8805E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34" y="793428"/>
            <a:ext cx="10894897" cy="4750611"/>
          </a:xfrm>
          <a:prstGeom prst="rect">
            <a:avLst/>
          </a:prstGeom>
        </p:spPr>
      </p:pic>
    </p:spTree>
    <p:extLst>
      <p:ext uri="{BB962C8B-B14F-4D97-AF65-F5344CB8AC3E}">
        <p14:creationId xmlns:p14="http://schemas.microsoft.com/office/powerpoint/2010/main" val="135419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2FDEA9-3055-351A-22F7-5F7FD9A26F1A}"/>
              </a:ext>
            </a:extLst>
          </p:cNvPr>
          <p:cNvSpPr txBox="1"/>
          <p:nvPr/>
        </p:nvSpPr>
        <p:spPr>
          <a:xfrm>
            <a:off x="265612" y="0"/>
            <a:ext cx="8273143" cy="861774"/>
          </a:xfrm>
          <a:prstGeom prst="rect">
            <a:avLst/>
          </a:prstGeom>
          <a:noFill/>
        </p:spPr>
        <p:txBody>
          <a:bodyPr wrap="square" rtlCol="0">
            <a:spAutoFit/>
          </a:bodyPr>
          <a:lstStyle/>
          <a:p>
            <a:r>
              <a:rPr lang="en-IN" sz="3200" b="1" i="0" u="sng" strike="noStrike" dirty="0">
                <a:solidFill>
                  <a:schemeClr val="tx2">
                    <a:lumMod val="60000"/>
                    <a:lumOff val="40000"/>
                  </a:schemeClr>
                </a:solidFill>
                <a:latin typeface="Roboto" panose="02000000000000000000" pitchFamily="2" charset="0"/>
              </a:rPr>
              <a:t>Data Summarisation</a:t>
            </a:r>
            <a:endParaRPr lang="en-IN" sz="3200" b="1" i="0" u="none" strike="noStrike" dirty="0">
              <a:solidFill>
                <a:schemeClr val="tx2">
                  <a:lumMod val="60000"/>
                  <a:lumOff val="40000"/>
                </a:schemeClr>
              </a:solidFill>
              <a:latin typeface="Lucida Sans" panose="020B0602030504020204" pitchFamily="34" charset="0"/>
            </a:endParaRPr>
          </a:p>
          <a:p>
            <a:endParaRPr lang="en-IN" dirty="0"/>
          </a:p>
        </p:txBody>
      </p:sp>
      <p:sp>
        <p:nvSpPr>
          <p:cNvPr id="3" name="TextBox 2">
            <a:extLst>
              <a:ext uri="{FF2B5EF4-FFF2-40B4-BE49-F238E27FC236}">
                <a16:creationId xmlns:a16="http://schemas.microsoft.com/office/drawing/2014/main" id="{4541A840-6DC2-7C1B-72DF-1F6F1AE99F7E}"/>
              </a:ext>
            </a:extLst>
          </p:cNvPr>
          <p:cNvSpPr txBox="1"/>
          <p:nvPr/>
        </p:nvSpPr>
        <p:spPr>
          <a:xfrm>
            <a:off x="108857" y="430887"/>
            <a:ext cx="11817531" cy="1200329"/>
          </a:xfrm>
          <a:prstGeom prst="rect">
            <a:avLst/>
          </a:prstGeom>
          <a:noFill/>
        </p:spPr>
        <p:txBody>
          <a:bodyPr wrap="square" rtlCol="0">
            <a:spAutoFit/>
          </a:bodyPr>
          <a:lstStyle/>
          <a:p>
            <a:pPr marL="285840" indent="-285480">
              <a:lnSpc>
                <a:spcPct val="100000"/>
              </a:lnSpc>
              <a:buClr>
                <a:srgbClr val="000000"/>
              </a:buClr>
              <a:buFont typeface="Arial"/>
              <a:buChar char="•"/>
            </a:pPr>
            <a:r>
              <a:rPr lang="en-IN" sz="1800" b="0" strike="noStrike" spc="-1" dirty="0">
                <a:solidFill>
                  <a:srgbClr val="000000"/>
                </a:solidFill>
                <a:latin typeface="Corbel"/>
              </a:rPr>
              <a:t>What is the shape of the data which means how many row and columns are present in the data it can be done by using </a:t>
            </a:r>
            <a:r>
              <a:rPr lang="en-IN" sz="1800" b="0" strike="noStrike" spc="-1" dirty="0" err="1">
                <a:solidFill>
                  <a:srgbClr val="000000"/>
                </a:solidFill>
                <a:latin typeface="Corbel"/>
              </a:rPr>
              <a:t>pandas.shape</a:t>
            </a:r>
            <a:endParaRPr lang="en-IN" sz="1800" b="0" strike="noStrike" spc="-1" dirty="0">
              <a:latin typeface="Arial"/>
            </a:endParaRPr>
          </a:p>
          <a:p>
            <a:pPr marL="285840" indent="-285480">
              <a:lnSpc>
                <a:spcPct val="100000"/>
              </a:lnSpc>
              <a:buClr>
                <a:srgbClr val="000000"/>
              </a:buClr>
              <a:buFont typeface="Arial"/>
              <a:buChar char="•"/>
            </a:pPr>
            <a:r>
              <a:rPr lang="en-IN" sz="1800" b="0" strike="noStrike" spc="-1" dirty="0">
                <a:solidFill>
                  <a:srgbClr val="000000"/>
                </a:solidFill>
                <a:latin typeface="Corbel"/>
              </a:rPr>
              <a:t>To get the information about the data that is the any null value present in the data or what type of value a column hold</a:t>
            </a:r>
            <a:endParaRPr lang="en-IN" sz="1800" b="0" strike="noStrike" spc="-1" dirty="0">
              <a:latin typeface="Arial"/>
            </a:endParaRPr>
          </a:p>
          <a:p>
            <a:endParaRPr lang="en-IN" dirty="0"/>
          </a:p>
        </p:txBody>
      </p:sp>
      <p:pic>
        <p:nvPicPr>
          <p:cNvPr id="6" name="Picture 5">
            <a:extLst>
              <a:ext uri="{FF2B5EF4-FFF2-40B4-BE49-F238E27FC236}">
                <a16:creationId xmlns:a16="http://schemas.microsoft.com/office/drawing/2014/main" id="{64C5766A-103B-8D2F-FD45-91E491947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12" y="1341346"/>
            <a:ext cx="11183991" cy="4175308"/>
          </a:xfrm>
          <a:prstGeom prst="rect">
            <a:avLst/>
          </a:prstGeom>
        </p:spPr>
      </p:pic>
    </p:spTree>
    <p:extLst>
      <p:ext uri="{BB962C8B-B14F-4D97-AF65-F5344CB8AC3E}">
        <p14:creationId xmlns:p14="http://schemas.microsoft.com/office/powerpoint/2010/main" val="298769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62F86-6045-6B0B-CC09-250DDD4F0040}"/>
              </a:ext>
            </a:extLst>
          </p:cNvPr>
          <p:cNvSpPr txBox="1"/>
          <p:nvPr/>
        </p:nvSpPr>
        <p:spPr>
          <a:xfrm>
            <a:off x="557349" y="470263"/>
            <a:ext cx="9204960" cy="584775"/>
          </a:xfrm>
          <a:prstGeom prst="rect">
            <a:avLst/>
          </a:prstGeom>
          <a:noFill/>
        </p:spPr>
        <p:txBody>
          <a:bodyPr wrap="square" rtlCol="0">
            <a:spAutoFit/>
          </a:bodyPr>
          <a:lstStyle/>
          <a:p>
            <a:r>
              <a:rPr lang="en-IN" sz="3200" b="1" u="sng" dirty="0">
                <a:solidFill>
                  <a:schemeClr val="tx2">
                    <a:lumMod val="60000"/>
                    <a:lumOff val="40000"/>
                  </a:schemeClr>
                </a:solidFill>
              </a:rPr>
              <a:t>Data Cleaning Required</a:t>
            </a:r>
          </a:p>
        </p:txBody>
      </p:sp>
      <p:sp>
        <p:nvSpPr>
          <p:cNvPr id="3" name="TextBox 2">
            <a:extLst>
              <a:ext uri="{FF2B5EF4-FFF2-40B4-BE49-F238E27FC236}">
                <a16:creationId xmlns:a16="http://schemas.microsoft.com/office/drawing/2014/main" id="{BB0EB209-CBFA-E1B6-B553-DC4704E18D87}"/>
              </a:ext>
            </a:extLst>
          </p:cNvPr>
          <p:cNvSpPr txBox="1"/>
          <p:nvPr/>
        </p:nvSpPr>
        <p:spPr>
          <a:xfrm>
            <a:off x="618309" y="1463040"/>
            <a:ext cx="9204960"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Drop the Duplicate Values</a:t>
            </a:r>
          </a:p>
          <a:p>
            <a:pPr marL="457200" indent="-457200">
              <a:buFont typeface="Wingdings" panose="05000000000000000000" pitchFamily="2" charset="2"/>
              <a:buChar char="Ø"/>
            </a:pPr>
            <a:r>
              <a:rPr lang="en-US" sz="2800" b="1" dirty="0"/>
              <a:t>Drop unnecessary Columns</a:t>
            </a:r>
          </a:p>
          <a:p>
            <a:pPr marL="457200" indent="-457200">
              <a:buFont typeface="Wingdings" panose="05000000000000000000" pitchFamily="2" charset="2"/>
              <a:buChar char="Ø"/>
            </a:pPr>
            <a:r>
              <a:rPr lang="en-US" sz="2800" b="1" dirty="0"/>
              <a:t>Fill missing Values</a:t>
            </a:r>
          </a:p>
          <a:p>
            <a:pPr marL="457200" indent="-457200">
              <a:buFont typeface="Wingdings" panose="05000000000000000000" pitchFamily="2" charset="2"/>
              <a:buChar char="Ø"/>
            </a:pPr>
            <a:r>
              <a:rPr lang="en-US" sz="2800" b="1" dirty="0"/>
              <a:t>Change data or Time Columns in particular style</a:t>
            </a:r>
          </a:p>
          <a:p>
            <a:pPr marL="457200" indent="-457200">
              <a:buFont typeface="Wingdings" panose="05000000000000000000" pitchFamily="2" charset="2"/>
              <a:buChar char="Ø"/>
            </a:pPr>
            <a:r>
              <a:rPr lang="en-US" sz="2800" b="1" dirty="0"/>
              <a:t>Apply some </a:t>
            </a:r>
            <a:r>
              <a:rPr lang="en-US" sz="2800" b="1" dirty="0" err="1"/>
              <a:t>Standarization</a:t>
            </a:r>
            <a:r>
              <a:rPr lang="en-US" sz="2800" b="1" dirty="0"/>
              <a:t> method to deal with over and underfitting problems</a:t>
            </a:r>
          </a:p>
          <a:p>
            <a:pPr marL="457200" indent="-457200">
              <a:buFont typeface="Wingdings" panose="05000000000000000000" pitchFamily="2" charset="2"/>
              <a:buChar char="Ø"/>
            </a:pPr>
            <a:r>
              <a:rPr lang="en-US" sz="2800" b="1" dirty="0"/>
              <a:t>Apply Column Transformation if Required</a:t>
            </a:r>
          </a:p>
        </p:txBody>
      </p:sp>
    </p:spTree>
    <p:extLst>
      <p:ext uri="{BB962C8B-B14F-4D97-AF65-F5344CB8AC3E}">
        <p14:creationId xmlns:p14="http://schemas.microsoft.com/office/powerpoint/2010/main" val="405964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DCEBA9-3ABE-182A-FAA9-457480800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03" y="1532709"/>
            <a:ext cx="10930871" cy="4797755"/>
          </a:xfrm>
          <a:prstGeom prst="rect">
            <a:avLst/>
          </a:prstGeom>
        </p:spPr>
      </p:pic>
      <p:sp>
        <p:nvSpPr>
          <p:cNvPr id="4" name="TextBox 3">
            <a:extLst>
              <a:ext uri="{FF2B5EF4-FFF2-40B4-BE49-F238E27FC236}">
                <a16:creationId xmlns:a16="http://schemas.microsoft.com/office/drawing/2014/main" id="{DC228762-EFFA-B422-7E09-FF8F6485CEAD}"/>
              </a:ext>
            </a:extLst>
          </p:cNvPr>
          <p:cNvSpPr txBox="1"/>
          <p:nvPr/>
        </p:nvSpPr>
        <p:spPr>
          <a:xfrm>
            <a:off x="520900" y="635725"/>
            <a:ext cx="10930871" cy="584775"/>
          </a:xfrm>
          <a:prstGeom prst="rect">
            <a:avLst/>
          </a:prstGeom>
          <a:noFill/>
        </p:spPr>
        <p:txBody>
          <a:bodyPr wrap="square" rtlCol="0">
            <a:spAutoFit/>
          </a:bodyPr>
          <a:lstStyle/>
          <a:p>
            <a:r>
              <a:rPr lang="en-IN" sz="3200" b="1" u="sng" dirty="0">
                <a:solidFill>
                  <a:schemeClr val="tx2">
                    <a:lumMod val="60000"/>
                    <a:lumOff val="40000"/>
                  </a:schemeClr>
                </a:solidFill>
              </a:rPr>
              <a:t>Describe </a:t>
            </a:r>
            <a:r>
              <a:rPr lang="en-IN" sz="3200" b="1" u="sng" dirty="0" err="1">
                <a:solidFill>
                  <a:schemeClr val="tx2">
                    <a:lumMod val="60000"/>
                    <a:lumOff val="40000"/>
                  </a:schemeClr>
                </a:solidFill>
              </a:rPr>
              <a:t>everthing</a:t>
            </a:r>
            <a:r>
              <a:rPr lang="en-IN" sz="3200" b="1" u="sng" dirty="0">
                <a:solidFill>
                  <a:schemeClr val="tx2">
                    <a:lumMod val="60000"/>
                    <a:lumOff val="40000"/>
                  </a:schemeClr>
                </a:solidFill>
              </a:rPr>
              <a:t> between numerical column in the data set</a:t>
            </a:r>
          </a:p>
        </p:txBody>
      </p:sp>
    </p:spTree>
    <p:extLst>
      <p:ext uri="{BB962C8B-B14F-4D97-AF65-F5344CB8AC3E}">
        <p14:creationId xmlns:p14="http://schemas.microsoft.com/office/powerpoint/2010/main" val="251352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1D2753-CFA1-A1F5-AC42-2E8FEA80D41E}"/>
              </a:ext>
            </a:extLst>
          </p:cNvPr>
          <p:cNvSpPr txBox="1"/>
          <p:nvPr/>
        </p:nvSpPr>
        <p:spPr>
          <a:xfrm>
            <a:off x="766354" y="714103"/>
            <a:ext cx="7846423" cy="584775"/>
          </a:xfrm>
          <a:prstGeom prst="rect">
            <a:avLst/>
          </a:prstGeom>
          <a:noFill/>
        </p:spPr>
        <p:txBody>
          <a:bodyPr wrap="square" rtlCol="0">
            <a:spAutoFit/>
          </a:bodyPr>
          <a:lstStyle/>
          <a:p>
            <a:r>
              <a:rPr lang="en-IN" sz="3200" b="1" u="sng" dirty="0">
                <a:solidFill>
                  <a:schemeClr val="tx2">
                    <a:lumMod val="60000"/>
                    <a:lumOff val="40000"/>
                  </a:schemeClr>
                </a:solidFill>
              </a:rPr>
              <a:t>Data Visualization:</a:t>
            </a:r>
          </a:p>
        </p:txBody>
      </p:sp>
      <p:sp>
        <p:nvSpPr>
          <p:cNvPr id="3" name="TextBox 2">
            <a:extLst>
              <a:ext uri="{FF2B5EF4-FFF2-40B4-BE49-F238E27FC236}">
                <a16:creationId xmlns:a16="http://schemas.microsoft.com/office/drawing/2014/main" id="{80877949-9E5A-05C8-885B-2713B25165E9}"/>
              </a:ext>
            </a:extLst>
          </p:cNvPr>
          <p:cNvSpPr txBox="1"/>
          <p:nvPr/>
        </p:nvSpPr>
        <p:spPr>
          <a:xfrm>
            <a:off x="766354" y="1436914"/>
            <a:ext cx="9187543" cy="4801314"/>
          </a:xfrm>
          <a:prstGeom prst="rect">
            <a:avLst/>
          </a:prstGeom>
          <a:noFill/>
        </p:spPr>
        <p:txBody>
          <a:bodyPr wrap="square" rtlCol="0">
            <a:spAutoFit/>
          </a:bodyPr>
          <a:lstStyle/>
          <a:p>
            <a:pPr algn="l"/>
            <a:r>
              <a:rPr lang="en-US" sz="2400" b="1" i="0" dirty="0">
                <a:solidFill>
                  <a:srgbClr val="555555"/>
                </a:solidFill>
                <a:effectLst/>
                <a:latin typeface="TradeGothic"/>
              </a:rPr>
              <a:t>To be a successful leader in the modern finance workplace, you need to be fluent in data analysis and visualization. Data visualization tools help you quickly compare large volumes of data and easily identify patterns that aren’t immediately available in blocks of text. Good data visualization also makes it easier to communicate detailed concepts to other people.</a:t>
            </a:r>
            <a:r>
              <a:rPr lang="en-US" sz="2400" b="1" i="0" baseline="30000" dirty="0">
                <a:solidFill>
                  <a:srgbClr val="555555"/>
                </a:solidFill>
                <a:effectLst/>
                <a:latin typeface="TradeGothic"/>
              </a:rPr>
              <a:t>1</a:t>
            </a:r>
            <a:endParaRPr lang="en-US" sz="2400" b="1" i="0" dirty="0">
              <a:solidFill>
                <a:srgbClr val="555555"/>
              </a:solidFill>
              <a:effectLst/>
              <a:latin typeface="TradeGothic"/>
            </a:endParaRPr>
          </a:p>
          <a:p>
            <a:pPr algn="l"/>
            <a:r>
              <a:rPr lang="en-US" sz="2400" b="1" i="0" dirty="0">
                <a:solidFill>
                  <a:srgbClr val="555555"/>
                </a:solidFill>
                <a:effectLst/>
                <a:latin typeface="TradeGothic"/>
              </a:rPr>
              <a:t>There are many ways to share your information as graphical representation—histograms, bar charts, heat maps, pie charts, tree maps, box plots, and word clouds, among others—so you have lots of options when it comes to presenting complex data to diverse audiences.</a:t>
            </a:r>
            <a:r>
              <a:rPr lang="en-US" sz="2400" b="1" i="0" baseline="30000" dirty="0">
                <a:solidFill>
                  <a:srgbClr val="555555"/>
                </a:solidFill>
                <a:effectLst/>
                <a:latin typeface="TradeGothic"/>
              </a:rPr>
              <a:t>2</a:t>
            </a:r>
            <a:r>
              <a:rPr lang="en-US" sz="2400" b="1" i="0" dirty="0">
                <a:solidFill>
                  <a:srgbClr val="555555"/>
                </a:solidFill>
                <a:effectLst/>
                <a:latin typeface="TradeGothic"/>
              </a:rPr>
              <a:t> Keep reading to explore the techniques and tools involved in data analysis and visualization</a:t>
            </a:r>
            <a:r>
              <a:rPr lang="en-US" b="0" i="0" dirty="0">
                <a:solidFill>
                  <a:srgbClr val="555555"/>
                </a:solidFill>
                <a:effectLst/>
                <a:latin typeface="TradeGothic"/>
              </a:rPr>
              <a:t>.</a:t>
            </a:r>
          </a:p>
          <a:p>
            <a:endParaRPr lang="en-IN" dirty="0"/>
          </a:p>
        </p:txBody>
      </p:sp>
    </p:spTree>
    <p:extLst>
      <p:ext uri="{BB962C8B-B14F-4D97-AF65-F5344CB8AC3E}">
        <p14:creationId xmlns:p14="http://schemas.microsoft.com/office/powerpoint/2010/main" val="11229863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71</TotalTime>
  <Words>684</Words>
  <Application>Microsoft Office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Corbel</vt:lpstr>
      <vt:lpstr>Courier New</vt:lpstr>
      <vt:lpstr>Impact</vt:lpstr>
      <vt:lpstr>Lucida Sans</vt:lpstr>
      <vt:lpstr>Roboto</vt:lpstr>
      <vt:lpstr>TradeGothic</vt:lpstr>
      <vt:lpstr>Wingdings</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Lipika Hazra</dc:creator>
  <cp:lastModifiedBy>Lipika Hazra</cp:lastModifiedBy>
  <cp:revision>2</cp:revision>
  <dcterms:created xsi:type="dcterms:W3CDTF">2024-04-30T13:49:32Z</dcterms:created>
  <dcterms:modified xsi:type="dcterms:W3CDTF">2024-05-04T07:29:20Z</dcterms:modified>
</cp:coreProperties>
</file>