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B4D5DE-52D2-46A1-AB89-AA1B7E29B803}"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2971758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4D5DE-52D2-46A1-AB89-AA1B7E29B803}"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3067225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4D5DE-52D2-46A1-AB89-AA1B7E29B803}"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171704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4D5DE-52D2-46A1-AB89-AA1B7E29B803}"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344298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4D5DE-52D2-46A1-AB89-AA1B7E29B803}"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361859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4D5DE-52D2-46A1-AB89-AA1B7E29B803}"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269954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B4D5DE-52D2-46A1-AB89-AA1B7E29B803}" type="datetimeFigureOut">
              <a:rPr lang="en-IN" smtClean="0"/>
              <a:t>01-09-2022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154553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B4D5DE-52D2-46A1-AB89-AA1B7E29B803}"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292779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4D5DE-52D2-46A1-AB89-AA1B7E29B803}" type="datetimeFigureOut">
              <a:rPr lang="en-IN" smtClean="0"/>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43912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4D5DE-52D2-46A1-AB89-AA1B7E29B803}"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282900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4D5DE-52D2-46A1-AB89-AA1B7E29B803}"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E4506-2AA7-4705-8AF6-32F2EA8A5ACB}" type="slidenum">
              <a:rPr lang="en-IN" smtClean="0"/>
              <a:t>‹#›</a:t>
            </a:fld>
            <a:endParaRPr lang="en-IN"/>
          </a:p>
        </p:txBody>
      </p:sp>
    </p:spTree>
    <p:extLst>
      <p:ext uri="{BB962C8B-B14F-4D97-AF65-F5344CB8AC3E}">
        <p14:creationId xmlns:p14="http://schemas.microsoft.com/office/powerpoint/2010/main" val="224853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4D5DE-52D2-46A1-AB89-AA1B7E29B803}" type="datetimeFigureOut">
              <a:rPr lang="en-IN" smtClean="0"/>
              <a:t>01-09-2022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E4506-2AA7-4705-8AF6-32F2EA8A5ACB}" type="slidenum">
              <a:rPr lang="en-IN" smtClean="0"/>
              <a:t>‹#›</a:t>
            </a:fld>
            <a:endParaRPr lang="en-IN"/>
          </a:p>
        </p:txBody>
      </p:sp>
    </p:spTree>
    <p:extLst>
      <p:ext uri="{BB962C8B-B14F-4D97-AF65-F5344CB8AC3E}">
        <p14:creationId xmlns:p14="http://schemas.microsoft.com/office/powerpoint/2010/main" val="3694617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3DCD-ECE0-E7AE-EF7F-FCBB154189C6}"/>
              </a:ext>
            </a:extLst>
          </p:cNvPr>
          <p:cNvSpPr>
            <a:spLocks noGrp="1"/>
          </p:cNvSpPr>
          <p:nvPr>
            <p:ph type="ctrTitle"/>
          </p:nvPr>
        </p:nvSpPr>
        <p:spPr>
          <a:xfrm>
            <a:off x="1337569" y="230819"/>
            <a:ext cx="9144000" cy="1455938"/>
          </a:xfrm>
        </p:spPr>
        <p:txBody>
          <a:bodyPr>
            <a:noAutofit/>
          </a:bodyPr>
          <a:lstStyle/>
          <a:p>
            <a:r>
              <a:rPr lang="en-US" sz="9600" dirty="0">
                <a:solidFill>
                  <a:srgbClr val="FF0000"/>
                </a:solidFill>
              </a:rPr>
              <a:t>Data Visualization</a:t>
            </a:r>
            <a:endParaRPr lang="en-IN" sz="9600" dirty="0">
              <a:solidFill>
                <a:srgbClr val="FF0000"/>
              </a:solidFill>
            </a:endParaRPr>
          </a:p>
        </p:txBody>
      </p:sp>
      <p:sp>
        <p:nvSpPr>
          <p:cNvPr id="3" name="Subtitle 2">
            <a:extLst>
              <a:ext uri="{FF2B5EF4-FFF2-40B4-BE49-F238E27FC236}">
                <a16:creationId xmlns:a16="http://schemas.microsoft.com/office/drawing/2014/main" id="{861806EB-972A-E7F2-DBC8-26B41BD328B2}"/>
              </a:ext>
            </a:extLst>
          </p:cNvPr>
          <p:cNvSpPr>
            <a:spLocks noGrp="1"/>
          </p:cNvSpPr>
          <p:nvPr>
            <p:ph type="subTitle" idx="1"/>
          </p:nvPr>
        </p:nvSpPr>
        <p:spPr>
          <a:xfrm>
            <a:off x="1523999" y="5193437"/>
            <a:ext cx="10327689" cy="1050199"/>
          </a:xfrm>
        </p:spPr>
        <p:txBody>
          <a:bodyPr/>
          <a:lstStyle/>
          <a:p>
            <a:pPr algn="r"/>
            <a:r>
              <a:rPr lang="en-US" i="1" dirty="0">
                <a:solidFill>
                  <a:srgbClr val="FFFF00"/>
                </a:solidFill>
              </a:rPr>
              <a:t>Presented by :</a:t>
            </a:r>
          </a:p>
          <a:p>
            <a:pPr algn="r"/>
            <a:r>
              <a:rPr lang="en-US" i="1" dirty="0">
                <a:solidFill>
                  <a:srgbClr val="FFFF00"/>
                </a:solidFill>
              </a:rPr>
              <a:t>Lipika Sharma</a:t>
            </a:r>
            <a:endParaRPr lang="en-IN" i="1" dirty="0">
              <a:solidFill>
                <a:srgbClr val="FFFF00"/>
              </a:solidFill>
            </a:endParaRPr>
          </a:p>
        </p:txBody>
      </p:sp>
      <p:pic>
        <p:nvPicPr>
          <p:cNvPr id="7" name="Picture 6">
            <a:extLst>
              <a:ext uri="{FF2B5EF4-FFF2-40B4-BE49-F238E27FC236}">
                <a16:creationId xmlns:a16="http://schemas.microsoft.com/office/drawing/2014/main" id="{0D884D7E-C3CD-351F-6EDB-E8F37D182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9" y="1882066"/>
            <a:ext cx="9001956" cy="4361571"/>
          </a:xfrm>
          <a:prstGeom prst="rect">
            <a:avLst/>
          </a:prstGeom>
        </p:spPr>
      </p:pic>
    </p:spTree>
    <p:extLst>
      <p:ext uri="{BB962C8B-B14F-4D97-AF65-F5344CB8AC3E}">
        <p14:creationId xmlns:p14="http://schemas.microsoft.com/office/powerpoint/2010/main" val="188513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CE09-6DEE-5890-FDF4-EADA7920F289}"/>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24045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7D54-694D-D6BC-34EF-D3C4FA159840}"/>
              </a:ext>
            </a:extLst>
          </p:cNvPr>
          <p:cNvSpPr>
            <a:spLocks noGrp="1"/>
          </p:cNvSpPr>
          <p:nvPr>
            <p:ph type="title"/>
          </p:nvPr>
        </p:nvSpPr>
        <p:spPr>
          <a:xfrm>
            <a:off x="-213064" y="365125"/>
            <a:ext cx="12405064" cy="1325563"/>
          </a:xfrm>
        </p:spPr>
        <p:txBody>
          <a:bodyPr>
            <a:noAutofit/>
          </a:bodyPr>
          <a:lstStyle/>
          <a:p>
            <a:pPr algn="ctr"/>
            <a:r>
              <a:rPr lang="en-US" sz="9600" b="1" dirty="0">
                <a:solidFill>
                  <a:srgbClr val="FF0000"/>
                </a:solidFill>
              </a:rPr>
              <a:t>Introduction</a:t>
            </a:r>
            <a:endParaRPr lang="en-IN" sz="9600" b="1" dirty="0">
              <a:solidFill>
                <a:srgbClr val="FF0000"/>
              </a:solidFill>
            </a:endParaRPr>
          </a:p>
        </p:txBody>
      </p:sp>
      <p:sp>
        <p:nvSpPr>
          <p:cNvPr id="3" name="Content Placeholder 2">
            <a:extLst>
              <a:ext uri="{FF2B5EF4-FFF2-40B4-BE49-F238E27FC236}">
                <a16:creationId xmlns:a16="http://schemas.microsoft.com/office/drawing/2014/main" id="{BD21C50D-D66C-C465-59C5-26478964C91D}"/>
              </a:ext>
            </a:extLst>
          </p:cNvPr>
          <p:cNvSpPr>
            <a:spLocks noGrp="1"/>
          </p:cNvSpPr>
          <p:nvPr>
            <p:ph idx="1"/>
          </p:nvPr>
        </p:nvSpPr>
        <p:spPr>
          <a:xfrm>
            <a:off x="1145220" y="2139518"/>
            <a:ext cx="8788894" cy="4465468"/>
          </a:xfrm>
        </p:spPr>
        <p:txBody>
          <a:bodyPr>
            <a:normAutofit lnSpcReduction="10000"/>
          </a:bodyPr>
          <a:lstStyle/>
          <a:p>
            <a:pPr marL="0" indent="0" algn="ctr">
              <a:buNone/>
            </a:pPr>
            <a:r>
              <a:rPr lang="en-US" sz="4000" i="0" dirty="0">
                <a:effectLst/>
                <a:latin typeface="arial" panose="020B0604020202020204" pitchFamily="34" charset="0"/>
              </a:rPr>
              <a:t>Data visualization is the graphical representation of information and data. By using visual elements like charts, graphs, and maps, data visualization tools provide an accessible way to see and understand trends, outliers, and patterns in data</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71943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0FCD-4B6A-A8FB-BE36-D708276FF78B}"/>
              </a:ext>
            </a:extLst>
          </p:cNvPr>
          <p:cNvSpPr>
            <a:spLocks noGrp="1"/>
          </p:cNvSpPr>
          <p:nvPr>
            <p:ph type="title"/>
          </p:nvPr>
        </p:nvSpPr>
        <p:spPr/>
        <p:txBody>
          <a:bodyPr>
            <a:noAutofit/>
          </a:bodyPr>
          <a:lstStyle/>
          <a:p>
            <a:pPr algn="ctr"/>
            <a:r>
              <a:rPr lang="en-US" sz="9600" dirty="0">
                <a:solidFill>
                  <a:srgbClr val="FF0000"/>
                </a:solidFill>
              </a:rPr>
              <a:t>Explain </a:t>
            </a:r>
            <a:endParaRPr lang="en-IN" sz="9600" dirty="0">
              <a:solidFill>
                <a:srgbClr val="FF0000"/>
              </a:solidFill>
            </a:endParaRPr>
          </a:p>
        </p:txBody>
      </p:sp>
      <p:pic>
        <p:nvPicPr>
          <p:cNvPr id="5" name="Content Placeholder 4">
            <a:extLst>
              <a:ext uri="{FF2B5EF4-FFF2-40B4-BE49-F238E27FC236}">
                <a16:creationId xmlns:a16="http://schemas.microsoft.com/office/drawing/2014/main" id="{2B8E57A9-DD68-5257-7F32-E2F0EA62F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139" y="1882066"/>
            <a:ext cx="9925235" cy="4492101"/>
          </a:xfrm>
        </p:spPr>
      </p:pic>
    </p:spTree>
    <p:extLst>
      <p:ext uri="{BB962C8B-B14F-4D97-AF65-F5344CB8AC3E}">
        <p14:creationId xmlns:p14="http://schemas.microsoft.com/office/powerpoint/2010/main" val="59362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CCF7-4DF7-A103-9DE4-2999590066AF}"/>
              </a:ext>
            </a:extLst>
          </p:cNvPr>
          <p:cNvSpPr>
            <a:spLocks noGrp="1"/>
          </p:cNvSpPr>
          <p:nvPr>
            <p:ph type="title"/>
          </p:nvPr>
        </p:nvSpPr>
        <p:spPr/>
        <p:txBody>
          <a:bodyPr>
            <a:noAutofit/>
          </a:bodyPr>
          <a:lstStyle/>
          <a:p>
            <a:pPr algn="ctr"/>
            <a:r>
              <a:rPr lang="en-US" sz="9600" dirty="0">
                <a:solidFill>
                  <a:srgbClr val="FF0000"/>
                </a:solidFill>
              </a:rPr>
              <a:t>Explain</a:t>
            </a:r>
            <a:endParaRPr lang="en-IN" sz="9600" dirty="0">
              <a:solidFill>
                <a:srgbClr val="FF0000"/>
              </a:solidFill>
            </a:endParaRPr>
          </a:p>
        </p:txBody>
      </p:sp>
      <p:pic>
        <p:nvPicPr>
          <p:cNvPr id="5" name="Content Placeholder 4">
            <a:extLst>
              <a:ext uri="{FF2B5EF4-FFF2-40B4-BE49-F238E27FC236}">
                <a16:creationId xmlns:a16="http://schemas.microsoft.com/office/drawing/2014/main" id="{18B58F42-65DD-0BDB-7E81-529A7411B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608" y="2086251"/>
            <a:ext cx="9729926" cy="4332303"/>
          </a:xfrm>
        </p:spPr>
      </p:pic>
    </p:spTree>
    <p:extLst>
      <p:ext uri="{BB962C8B-B14F-4D97-AF65-F5344CB8AC3E}">
        <p14:creationId xmlns:p14="http://schemas.microsoft.com/office/powerpoint/2010/main" val="83929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6BA3-681D-B5AE-BAC9-95AB1058CD9B}"/>
              </a:ext>
            </a:extLst>
          </p:cNvPr>
          <p:cNvSpPr>
            <a:spLocks noGrp="1"/>
          </p:cNvSpPr>
          <p:nvPr>
            <p:ph type="title"/>
          </p:nvPr>
        </p:nvSpPr>
        <p:spPr/>
        <p:txBody>
          <a:bodyPr>
            <a:noAutofit/>
          </a:bodyPr>
          <a:lstStyle/>
          <a:p>
            <a:pPr algn="ctr"/>
            <a:r>
              <a:rPr lang="en-US" sz="9600" dirty="0">
                <a:solidFill>
                  <a:srgbClr val="FF0000"/>
                </a:solidFill>
              </a:rPr>
              <a:t>Perception</a:t>
            </a:r>
            <a:endParaRPr lang="en-IN" sz="9600" dirty="0">
              <a:solidFill>
                <a:srgbClr val="FF0000"/>
              </a:solidFill>
            </a:endParaRPr>
          </a:p>
        </p:txBody>
      </p:sp>
      <p:pic>
        <p:nvPicPr>
          <p:cNvPr id="5" name="Content Placeholder 4">
            <a:extLst>
              <a:ext uri="{FF2B5EF4-FFF2-40B4-BE49-F238E27FC236}">
                <a16:creationId xmlns:a16="http://schemas.microsoft.com/office/drawing/2014/main" id="{0608386C-6AED-09A7-18FE-279F41112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523" y="2583401"/>
            <a:ext cx="3642336" cy="3052223"/>
          </a:xfrm>
        </p:spPr>
      </p:pic>
      <p:pic>
        <p:nvPicPr>
          <p:cNvPr id="7" name="Picture 6">
            <a:extLst>
              <a:ext uri="{FF2B5EF4-FFF2-40B4-BE49-F238E27FC236}">
                <a16:creationId xmlns:a16="http://schemas.microsoft.com/office/drawing/2014/main" id="{68686393-A358-A3AF-56C5-1CC9588E7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588" y="2096294"/>
            <a:ext cx="6018814" cy="3810000"/>
          </a:xfrm>
          <a:prstGeom prst="rect">
            <a:avLst/>
          </a:prstGeom>
        </p:spPr>
      </p:pic>
    </p:spTree>
    <p:extLst>
      <p:ext uri="{BB962C8B-B14F-4D97-AF65-F5344CB8AC3E}">
        <p14:creationId xmlns:p14="http://schemas.microsoft.com/office/powerpoint/2010/main" val="22419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8488-3B92-4904-E5C3-FEE9DCE05BDF}"/>
              </a:ext>
            </a:extLst>
          </p:cNvPr>
          <p:cNvSpPr>
            <a:spLocks noGrp="1"/>
          </p:cNvSpPr>
          <p:nvPr>
            <p:ph type="title"/>
          </p:nvPr>
        </p:nvSpPr>
        <p:spPr/>
        <p:txBody>
          <a:bodyPr>
            <a:noAutofit/>
          </a:bodyPr>
          <a:lstStyle/>
          <a:p>
            <a:pPr algn="ctr"/>
            <a:r>
              <a:rPr lang="en-US" sz="9600" dirty="0">
                <a:solidFill>
                  <a:srgbClr val="FF0000"/>
                </a:solidFill>
              </a:rPr>
              <a:t>How to Analyze</a:t>
            </a:r>
            <a:endParaRPr lang="en-IN" sz="9600" dirty="0">
              <a:solidFill>
                <a:srgbClr val="FF0000"/>
              </a:solidFill>
            </a:endParaRPr>
          </a:p>
        </p:txBody>
      </p:sp>
      <p:sp>
        <p:nvSpPr>
          <p:cNvPr id="3" name="Content Placeholder 2">
            <a:extLst>
              <a:ext uri="{FF2B5EF4-FFF2-40B4-BE49-F238E27FC236}">
                <a16:creationId xmlns:a16="http://schemas.microsoft.com/office/drawing/2014/main" id="{3FD349B5-BBA3-2C56-19DF-12DB6DC87343}"/>
              </a:ext>
            </a:extLst>
          </p:cNvPr>
          <p:cNvSpPr>
            <a:spLocks noGrp="1"/>
          </p:cNvSpPr>
          <p:nvPr>
            <p:ph idx="1"/>
          </p:nvPr>
        </p:nvSpPr>
        <p:spPr>
          <a:xfrm>
            <a:off x="838200" y="2334827"/>
            <a:ext cx="10515600" cy="3329126"/>
          </a:xfrm>
        </p:spPr>
        <p:txBody>
          <a:bodyPr>
            <a:normAutofit/>
          </a:bodyPr>
          <a:lstStyle/>
          <a:p>
            <a:pPr algn="ctr"/>
            <a:r>
              <a:rPr lang="en-US" sz="4400" dirty="0"/>
              <a:t>Day to Day Life  - Spreadsheets</a:t>
            </a:r>
          </a:p>
          <a:p>
            <a:pPr algn="ctr"/>
            <a:r>
              <a:rPr lang="en-US" sz="4400" dirty="0"/>
              <a:t>Programmatic Access - Python</a:t>
            </a:r>
          </a:p>
          <a:p>
            <a:pPr algn="ctr"/>
            <a:r>
              <a:rPr lang="en-US" sz="4400" dirty="0"/>
              <a:t>Advanced and Dynamic Effect - Tableau</a:t>
            </a:r>
            <a:endParaRPr lang="en-IN" sz="4400" dirty="0"/>
          </a:p>
        </p:txBody>
      </p:sp>
    </p:spTree>
    <p:extLst>
      <p:ext uri="{BB962C8B-B14F-4D97-AF65-F5344CB8AC3E}">
        <p14:creationId xmlns:p14="http://schemas.microsoft.com/office/powerpoint/2010/main" val="129840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C200-A163-8413-B6E5-AF97AC2533A0}"/>
              </a:ext>
            </a:extLst>
          </p:cNvPr>
          <p:cNvSpPr>
            <a:spLocks noGrp="1"/>
          </p:cNvSpPr>
          <p:nvPr>
            <p:ph type="title"/>
          </p:nvPr>
        </p:nvSpPr>
        <p:spPr/>
        <p:txBody>
          <a:bodyPr>
            <a:noAutofit/>
          </a:bodyPr>
          <a:lstStyle/>
          <a:p>
            <a:r>
              <a:rPr lang="en-IN" sz="1800" b="1" i="0" u="none" strike="noStrike" baseline="0" dirty="0">
                <a:solidFill>
                  <a:srgbClr val="000000"/>
                </a:solidFill>
                <a:latin typeface="Calibri" panose="020F0502020204030204" pitchFamily="34" charset="0"/>
              </a:rPr>
              <a:t>Country	GDP	</a:t>
            </a:r>
            <a:br>
              <a:rPr lang="en-IN" sz="1800" b="1"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USA	45000	</a:t>
            </a:r>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Canada	42000	</a:t>
            </a:r>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Germany	52000	</a:t>
            </a:r>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UK	49000	</a:t>
            </a:r>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France	47000	</a:t>
            </a:r>
            <a:r>
              <a:rPr lang="en-US" sz="1800" dirty="0">
                <a:solidFill>
                  <a:srgbClr val="FF0000"/>
                </a:solidFill>
              </a:rPr>
              <a:t> </a:t>
            </a:r>
            <a:r>
              <a:rPr lang="en-US" sz="9600" dirty="0">
                <a:solidFill>
                  <a:srgbClr val="FF0000"/>
                </a:solidFill>
              </a:rPr>
              <a:t>Spreadsheets</a:t>
            </a:r>
            <a:br>
              <a:rPr lang="en-IN" sz="1800" b="0" i="0" u="none" strike="noStrike" baseline="0" dirty="0">
                <a:solidFill>
                  <a:srgbClr val="000000"/>
                </a:solidFill>
                <a:latin typeface="Calibri" panose="020F0502020204030204" pitchFamily="34" charset="0"/>
              </a:rPr>
            </a:br>
            <a:endParaRPr lang="en-IN" sz="9600" dirty="0">
              <a:solidFill>
                <a:srgbClr val="FF0000"/>
              </a:solidFill>
            </a:endParaRPr>
          </a:p>
        </p:txBody>
      </p:sp>
      <p:pic>
        <p:nvPicPr>
          <p:cNvPr id="10" name="Content Placeholder 9">
            <a:extLst>
              <a:ext uri="{FF2B5EF4-FFF2-40B4-BE49-F238E27FC236}">
                <a16:creationId xmlns:a16="http://schemas.microsoft.com/office/drawing/2014/main" id="{EE59BC7A-9765-36CC-1C2F-34F0F8076C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501" y="1825625"/>
            <a:ext cx="9744703" cy="4086989"/>
          </a:xfrm>
        </p:spPr>
      </p:pic>
    </p:spTree>
    <p:extLst>
      <p:ext uri="{BB962C8B-B14F-4D97-AF65-F5344CB8AC3E}">
        <p14:creationId xmlns:p14="http://schemas.microsoft.com/office/powerpoint/2010/main" val="362853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BACF-CBF9-3B08-9912-587F1D984F07}"/>
              </a:ext>
            </a:extLst>
          </p:cNvPr>
          <p:cNvSpPr>
            <a:spLocks noGrp="1"/>
          </p:cNvSpPr>
          <p:nvPr>
            <p:ph type="ctrTitle"/>
          </p:nvPr>
        </p:nvSpPr>
        <p:spPr>
          <a:xfrm>
            <a:off x="168676" y="301841"/>
            <a:ext cx="11496582" cy="1298359"/>
          </a:xfrm>
        </p:spPr>
        <p:txBody>
          <a:bodyPr>
            <a:normAutofit fontScale="90000"/>
          </a:bodyPr>
          <a:lstStyle/>
          <a:p>
            <a:r>
              <a:rPr lang="en-US" dirty="0"/>
              <a:t>	</a:t>
            </a:r>
            <a:r>
              <a:rPr lang="en-US" sz="9600" dirty="0">
                <a:solidFill>
                  <a:srgbClr val="FF0000"/>
                </a:solidFill>
              </a:rPr>
              <a:t>Programmatic Access</a:t>
            </a:r>
            <a:endParaRPr lang="en-IN" sz="9600" dirty="0">
              <a:solidFill>
                <a:srgbClr val="FF0000"/>
              </a:solidFill>
            </a:endParaRPr>
          </a:p>
        </p:txBody>
      </p:sp>
      <p:sp>
        <p:nvSpPr>
          <p:cNvPr id="3" name="Subtitle 2">
            <a:extLst>
              <a:ext uri="{FF2B5EF4-FFF2-40B4-BE49-F238E27FC236}">
                <a16:creationId xmlns:a16="http://schemas.microsoft.com/office/drawing/2014/main" id="{D5FC2C9A-C299-1EFF-2360-D9B184BDAA6C}"/>
              </a:ext>
            </a:extLst>
          </p:cNvPr>
          <p:cNvSpPr>
            <a:spLocks noGrp="1"/>
          </p:cNvSpPr>
          <p:nvPr>
            <p:ph type="subTitle" idx="1"/>
          </p:nvPr>
        </p:nvSpPr>
        <p:spPr>
          <a:xfrm>
            <a:off x="1524000" y="1686757"/>
            <a:ext cx="9144000" cy="3571043"/>
          </a:xfrm>
        </p:spPr>
        <p:txBody>
          <a:bodyPr/>
          <a:lstStyle/>
          <a:p>
            <a:endParaRPr lang="en-IN" dirty="0"/>
          </a:p>
        </p:txBody>
      </p:sp>
      <p:pic>
        <p:nvPicPr>
          <p:cNvPr id="5" name="Picture 4">
            <a:extLst>
              <a:ext uri="{FF2B5EF4-FFF2-40B4-BE49-F238E27FC236}">
                <a16:creationId xmlns:a16="http://schemas.microsoft.com/office/drawing/2014/main" id="{FF576816-4B0A-6146-6E72-9BEBBE211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924" y="1686757"/>
            <a:ext cx="9024152" cy="4375561"/>
          </a:xfrm>
          <a:prstGeom prst="rect">
            <a:avLst/>
          </a:prstGeom>
        </p:spPr>
      </p:pic>
    </p:spTree>
    <p:extLst>
      <p:ext uri="{BB962C8B-B14F-4D97-AF65-F5344CB8AC3E}">
        <p14:creationId xmlns:p14="http://schemas.microsoft.com/office/powerpoint/2010/main" val="417254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B02D-AE98-DBF1-B5F8-E5A158A9915E}"/>
              </a:ext>
            </a:extLst>
          </p:cNvPr>
          <p:cNvSpPr>
            <a:spLocks noGrp="1"/>
          </p:cNvSpPr>
          <p:nvPr>
            <p:ph type="title"/>
          </p:nvPr>
        </p:nvSpPr>
        <p:spPr>
          <a:xfrm>
            <a:off x="839788" y="457200"/>
            <a:ext cx="9573719" cy="767918"/>
          </a:xfrm>
        </p:spPr>
        <p:txBody>
          <a:bodyPr>
            <a:noAutofit/>
          </a:bodyPr>
          <a:lstStyle/>
          <a:p>
            <a:r>
              <a:rPr lang="en-US" sz="6000" b="1" dirty="0">
                <a:solidFill>
                  <a:srgbClr val="FF0000"/>
                </a:solidFill>
              </a:rPr>
              <a:t>Business Intelligence</a:t>
            </a:r>
            <a:endParaRPr lang="en-IN" sz="6000" b="1" dirty="0">
              <a:solidFill>
                <a:srgbClr val="FF0000"/>
              </a:solidFill>
            </a:endParaRPr>
          </a:p>
        </p:txBody>
      </p:sp>
      <p:pic>
        <p:nvPicPr>
          <p:cNvPr id="6" name="Content Placeholder 5">
            <a:extLst>
              <a:ext uri="{FF2B5EF4-FFF2-40B4-BE49-F238E27FC236}">
                <a16:creationId xmlns:a16="http://schemas.microsoft.com/office/drawing/2014/main" id="{F4498995-4F74-BB1D-0C2E-BA750796DF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5873" y="1722268"/>
            <a:ext cx="6957765" cy="4190260"/>
          </a:xfrm>
        </p:spPr>
      </p:pic>
      <p:sp>
        <p:nvSpPr>
          <p:cNvPr id="4" name="Text Placeholder 3">
            <a:extLst>
              <a:ext uri="{FF2B5EF4-FFF2-40B4-BE49-F238E27FC236}">
                <a16:creationId xmlns:a16="http://schemas.microsoft.com/office/drawing/2014/main" id="{4757E4D1-E986-AC6A-1E27-398497A43926}"/>
              </a:ext>
            </a:extLst>
          </p:cNvPr>
          <p:cNvSpPr>
            <a:spLocks noGrp="1"/>
          </p:cNvSpPr>
          <p:nvPr>
            <p:ph type="body" sz="half" idx="2"/>
          </p:nvPr>
        </p:nvSpPr>
        <p:spPr>
          <a:xfrm>
            <a:off x="839788" y="2057400"/>
            <a:ext cx="3932237" cy="1759998"/>
          </a:xfrm>
        </p:spPr>
        <p:txBody>
          <a:bodyPr>
            <a:normAutofit fontScale="92500" lnSpcReduction="20000"/>
          </a:bodyPr>
          <a:lstStyle/>
          <a:p>
            <a:pPr marL="285750" indent="-285750">
              <a:buFont typeface="Arial" panose="020B0604020202020204" pitchFamily="34" charset="0"/>
              <a:buChar char="•"/>
            </a:pPr>
            <a:r>
              <a:rPr lang="en-US" sz="4400" dirty="0"/>
              <a:t>Tableau</a:t>
            </a:r>
          </a:p>
          <a:p>
            <a:endParaRPr lang="en-US" sz="4400" dirty="0"/>
          </a:p>
          <a:p>
            <a:pPr marL="285750" indent="-285750">
              <a:buFont typeface="Arial" panose="020B0604020202020204" pitchFamily="34" charset="0"/>
              <a:buChar char="•"/>
            </a:pPr>
            <a:r>
              <a:rPr lang="en-US" sz="4400" dirty="0"/>
              <a:t>Power BI</a:t>
            </a:r>
            <a:endParaRPr lang="en-IN" sz="4400" dirty="0"/>
          </a:p>
        </p:txBody>
      </p:sp>
    </p:spTree>
    <p:extLst>
      <p:ext uri="{BB962C8B-B14F-4D97-AF65-F5344CB8AC3E}">
        <p14:creationId xmlns:p14="http://schemas.microsoft.com/office/powerpoint/2010/main" val="34534335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207</TotalTime>
  <Words>115</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vt:lpstr>
      <vt:lpstr>Calibri</vt:lpstr>
      <vt:lpstr>Calibri Light</vt:lpstr>
      <vt:lpstr>Office Theme</vt:lpstr>
      <vt:lpstr>Data Visualization</vt:lpstr>
      <vt:lpstr>Introduction</vt:lpstr>
      <vt:lpstr>Explain </vt:lpstr>
      <vt:lpstr>Explain</vt:lpstr>
      <vt:lpstr>Perception</vt:lpstr>
      <vt:lpstr>How to Analyze</vt:lpstr>
      <vt:lpstr>Country GDP  USA 45000  Canada 42000  Germany 52000  UK 49000  France 47000  Spreadsheets </vt:lpstr>
      <vt:lpstr> Programmatic Access</vt:lpstr>
      <vt:lpstr>Business Intelligence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lipika</dc:creator>
  <cp:lastModifiedBy>lipika</cp:lastModifiedBy>
  <cp:revision>7</cp:revision>
  <dcterms:created xsi:type="dcterms:W3CDTF">2022-06-07T04:45:13Z</dcterms:created>
  <dcterms:modified xsi:type="dcterms:W3CDTF">2022-09-01T06:44:14Z</dcterms:modified>
</cp:coreProperties>
</file>