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13"/>
    <p:restoredTop sz="96327"/>
  </p:normalViewPr>
  <p:slideViewPr>
    <p:cSldViewPr snapToGrid="0">
      <p:cViewPr varScale="1">
        <p:scale>
          <a:sx n="147" d="100"/>
          <a:sy n="147" d="100"/>
        </p:scale>
        <p:origin x="224"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8/31/23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24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8/31/23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5400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4398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8/31/23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423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8/31/23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9799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8/31/23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907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8/31/23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117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318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8/31/23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713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8/31/23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124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8/31/23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397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8/31/23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906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8/31/23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080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8/31/23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177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8/31/23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1630743"/>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160A-78D9-2F90-D3E9-D3F0E888420D}"/>
              </a:ext>
            </a:extLst>
          </p:cNvPr>
          <p:cNvSpPr>
            <a:spLocks noGrp="1"/>
          </p:cNvSpPr>
          <p:nvPr>
            <p:ph type="ctrTitle"/>
          </p:nvPr>
        </p:nvSpPr>
        <p:spPr>
          <a:xfrm>
            <a:off x="2606040" y="-370944"/>
            <a:ext cx="6979920" cy="3654076"/>
          </a:xfrm>
        </p:spPr>
        <p:txBody>
          <a:bodyPr/>
          <a:lstStyle/>
          <a:p>
            <a:pPr algn="ctr"/>
            <a:r>
              <a:rPr lang="en-US" sz="8000" dirty="0"/>
              <a:t>BROKEWISE</a:t>
            </a:r>
          </a:p>
        </p:txBody>
      </p:sp>
      <p:sp>
        <p:nvSpPr>
          <p:cNvPr id="3" name="Subtitle 2">
            <a:extLst>
              <a:ext uri="{FF2B5EF4-FFF2-40B4-BE49-F238E27FC236}">
                <a16:creationId xmlns:a16="http://schemas.microsoft.com/office/drawing/2014/main" id="{34AF45FF-6AD9-E990-22C4-86A70605851D}"/>
              </a:ext>
            </a:extLst>
          </p:cNvPr>
          <p:cNvSpPr>
            <a:spLocks noGrp="1"/>
          </p:cNvSpPr>
          <p:nvPr>
            <p:ph type="subTitle" idx="1"/>
          </p:nvPr>
        </p:nvSpPr>
        <p:spPr>
          <a:xfrm>
            <a:off x="705498" y="5481145"/>
            <a:ext cx="11033656" cy="867404"/>
          </a:xfrm>
        </p:spPr>
        <p:txBody>
          <a:bodyPr>
            <a:normAutofit fontScale="92500" lnSpcReduction="20000"/>
          </a:bodyPr>
          <a:lstStyle/>
          <a:p>
            <a:r>
              <a:rPr lang="en-IN" sz="3200" dirty="0">
                <a:solidFill>
                  <a:srgbClr val="D1D5DB"/>
                </a:solidFill>
                <a:latin typeface="Söhne"/>
              </a:rPr>
              <a:t>All in one </a:t>
            </a:r>
            <a:r>
              <a:rPr lang="en-IN" sz="3200" b="0" i="0" u="none" strike="noStrike" dirty="0">
                <a:solidFill>
                  <a:srgbClr val="D1D5DB"/>
                </a:solidFill>
                <a:effectLst/>
                <a:latin typeface="Söhne"/>
              </a:rPr>
              <a:t>web application designed to revolutionize the way you manage your finances!</a:t>
            </a:r>
            <a:endParaRPr lang="en-US" sz="3200" dirty="0"/>
          </a:p>
        </p:txBody>
      </p:sp>
    </p:spTree>
    <p:extLst>
      <p:ext uri="{BB962C8B-B14F-4D97-AF65-F5344CB8AC3E}">
        <p14:creationId xmlns:p14="http://schemas.microsoft.com/office/powerpoint/2010/main" val="2250504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31AF-8FDF-9FB5-F4B7-F3F4F44D77AE}"/>
              </a:ext>
            </a:extLst>
          </p:cNvPr>
          <p:cNvSpPr>
            <a:spLocks noGrp="1"/>
          </p:cNvSpPr>
          <p:nvPr>
            <p:ph type="ctrTitle"/>
          </p:nvPr>
        </p:nvSpPr>
        <p:spPr>
          <a:xfrm>
            <a:off x="810001" y="1769419"/>
            <a:ext cx="10572000" cy="1659581"/>
          </a:xfrm>
        </p:spPr>
        <p:txBody>
          <a:bodyPr/>
          <a:lstStyle/>
          <a:p>
            <a:pPr algn="ctr"/>
            <a:r>
              <a:rPr lang="en-US" sz="11500" dirty="0"/>
              <a:t>THANK YOU!</a:t>
            </a:r>
          </a:p>
        </p:txBody>
      </p:sp>
    </p:spTree>
    <p:extLst>
      <p:ext uri="{BB962C8B-B14F-4D97-AF65-F5344CB8AC3E}">
        <p14:creationId xmlns:p14="http://schemas.microsoft.com/office/powerpoint/2010/main" val="429444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DDB8-E52A-346C-40FA-98DFFF97A77D}"/>
              </a:ext>
            </a:extLst>
          </p:cNvPr>
          <p:cNvSpPr>
            <a:spLocks noGrp="1"/>
          </p:cNvSpPr>
          <p:nvPr>
            <p:ph type="title"/>
          </p:nvPr>
        </p:nvSpPr>
        <p:spPr/>
        <p:txBody>
          <a:bodyPr/>
          <a:lstStyle/>
          <a:p>
            <a:pPr algn="ctr"/>
            <a:r>
              <a:rPr lang="en-US" dirty="0"/>
              <a:t>ABOUT BROKEWISE </a:t>
            </a:r>
          </a:p>
        </p:txBody>
      </p:sp>
      <p:sp>
        <p:nvSpPr>
          <p:cNvPr id="3" name="Content Placeholder 2">
            <a:extLst>
              <a:ext uri="{FF2B5EF4-FFF2-40B4-BE49-F238E27FC236}">
                <a16:creationId xmlns:a16="http://schemas.microsoft.com/office/drawing/2014/main" id="{EA7DC86A-5DD0-FB33-1F9B-BA43044AAC23}"/>
              </a:ext>
            </a:extLst>
          </p:cNvPr>
          <p:cNvSpPr>
            <a:spLocks noGrp="1"/>
          </p:cNvSpPr>
          <p:nvPr>
            <p:ph idx="1"/>
          </p:nvPr>
        </p:nvSpPr>
        <p:spPr>
          <a:xfrm>
            <a:off x="1389043" y="2553214"/>
            <a:ext cx="9413914" cy="3577622"/>
          </a:xfrm>
        </p:spPr>
        <p:txBody>
          <a:bodyPr>
            <a:normAutofit fontScale="92500"/>
          </a:bodyPr>
          <a:lstStyle/>
          <a:p>
            <a:pPr marL="0" indent="0" algn="ctr">
              <a:buNone/>
            </a:pPr>
            <a:r>
              <a:rPr lang="en-IN" sz="2800" b="0" i="0" u="none" strike="noStrike" dirty="0">
                <a:solidFill>
                  <a:srgbClr val="D1D5DB"/>
                </a:solidFill>
                <a:effectLst/>
                <a:latin typeface="Söhne"/>
              </a:rPr>
              <a:t>In the era of intricate finances, </a:t>
            </a:r>
            <a:r>
              <a:rPr lang="en-IN" sz="2800" b="0" i="0" u="none" strike="noStrike" dirty="0" err="1">
                <a:solidFill>
                  <a:srgbClr val="D1D5DB"/>
                </a:solidFill>
                <a:effectLst/>
                <a:latin typeface="Söhne"/>
              </a:rPr>
              <a:t>BrokeWise</a:t>
            </a:r>
            <a:r>
              <a:rPr lang="en-IN" sz="2800" b="0" i="0" u="none" strike="noStrike" dirty="0">
                <a:solidFill>
                  <a:srgbClr val="D1D5DB"/>
                </a:solidFill>
                <a:effectLst/>
                <a:latin typeface="Söhne"/>
              </a:rPr>
              <a:t> emerges as your ultimate financial companion. </a:t>
            </a:r>
            <a:r>
              <a:rPr lang="en-IN" sz="2800" dirty="0">
                <a:solidFill>
                  <a:srgbClr val="D1D5DB"/>
                </a:solidFill>
                <a:latin typeface="Söhne"/>
              </a:rPr>
              <a:t>I</a:t>
            </a:r>
            <a:r>
              <a:rPr lang="en-IN" sz="2800" b="0" i="0" u="none" strike="noStrike" dirty="0">
                <a:solidFill>
                  <a:srgbClr val="D1D5DB"/>
                </a:solidFill>
                <a:effectLst/>
                <a:latin typeface="Söhne"/>
              </a:rPr>
              <a:t>t's a financial empowerment tool designed to simplify your money management experience. With </a:t>
            </a:r>
            <a:r>
              <a:rPr lang="en-IN" sz="2800" b="0" i="0" u="none" strike="noStrike" dirty="0" err="1">
                <a:solidFill>
                  <a:srgbClr val="D1D5DB"/>
                </a:solidFill>
                <a:effectLst/>
                <a:latin typeface="Söhne"/>
              </a:rPr>
              <a:t>BrokeWise</a:t>
            </a:r>
            <a:r>
              <a:rPr lang="en-IN" sz="2800" b="0" i="0" u="none" strike="noStrike" dirty="0">
                <a:solidFill>
                  <a:srgbClr val="D1D5DB"/>
                </a:solidFill>
                <a:effectLst/>
                <a:latin typeface="Söhne"/>
              </a:rPr>
              <a:t>, you can effortlessly track your expenses, set realistic financial goals, and gain real-time insights into your financial health.</a:t>
            </a:r>
            <a:endParaRPr lang="en-IN" sz="2800" dirty="0">
              <a:solidFill>
                <a:srgbClr val="D1D5DB"/>
              </a:solidFill>
              <a:latin typeface="Söhne"/>
            </a:endParaRPr>
          </a:p>
          <a:p>
            <a:pPr marL="0" indent="0" algn="ctr">
              <a:buNone/>
            </a:pPr>
            <a:r>
              <a:rPr lang="en-IN" sz="2800" dirty="0">
                <a:solidFill>
                  <a:srgbClr val="D1D5DB"/>
                </a:solidFill>
                <a:latin typeface="Söhne"/>
              </a:rPr>
              <a:t>I</a:t>
            </a:r>
            <a:r>
              <a:rPr lang="en-IN" sz="2800" b="0" i="0" u="none" strike="noStrike" dirty="0">
                <a:solidFill>
                  <a:srgbClr val="D1D5DB"/>
                </a:solidFill>
                <a:effectLst/>
                <a:latin typeface="Söhne"/>
              </a:rPr>
              <a:t>magine having a virtual financial advisor at your fingertips, guiding you towards smarter spending, better savings, and effective debt reduction strategies. </a:t>
            </a:r>
            <a:endParaRPr lang="en-US" sz="2800" dirty="0"/>
          </a:p>
        </p:txBody>
      </p:sp>
    </p:spTree>
    <p:extLst>
      <p:ext uri="{BB962C8B-B14F-4D97-AF65-F5344CB8AC3E}">
        <p14:creationId xmlns:p14="http://schemas.microsoft.com/office/powerpoint/2010/main" val="948306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6FFF-33DE-2346-206B-4AC4BD4BBC8D}"/>
              </a:ext>
            </a:extLst>
          </p:cNvPr>
          <p:cNvSpPr>
            <a:spLocks noGrp="1"/>
          </p:cNvSpPr>
          <p:nvPr>
            <p:ph type="title"/>
          </p:nvPr>
        </p:nvSpPr>
        <p:spPr>
          <a:xfrm>
            <a:off x="810000" y="447187"/>
            <a:ext cx="11042366" cy="972309"/>
          </a:xfrm>
        </p:spPr>
        <p:txBody>
          <a:bodyPr/>
          <a:lstStyle/>
          <a:p>
            <a:r>
              <a:rPr lang="en-IN" b="1" i="0" u="none" strike="noStrike" dirty="0">
                <a:effectLst/>
                <a:latin typeface="Söhne"/>
              </a:rPr>
              <a:t>Need for </a:t>
            </a:r>
            <a:r>
              <a:rPr lang="en-IN" b="1" i="0" u="none" strike="noStrike" dirty="0" err="1">
                <a:effectLst/>
                <a:latin typeface="Söhne"/>
              </a:rPr>
              <a:t>BrokeWise</a:t>
            </a:r>
            <a:r>
              <a:rPr lang="en-IN" b="1" i="0" u="none" strike="noStrike" dirty="0">
                <a:effectLst/>
                <a:latin typeface="Söhne"/>
              </a:rPr>
              <a:t> in Today's Financial Landscape</a:t>
            </a:r>
            <a:endParaRPr lang="en-US" dirty="0"/>
          </a:p>
        </p:txBody>
      </p:sp>
      <p:sp>
        <p:nvSpPr>
          <p:cNvPr id="3" name="Content Placeholder 2">
            <a:extLst>
              <a:ext uri="{FF2B5EF4-FFF2-40B4-BE49-F238E27FC236}">
                <a16:creationId xmlns:a16="http://schemas.microsoft.com/office/drawing/2014/main" id="{65384D7D-2462-76F5-E5F4-C5C0D3139765}"/>
              </a:ext>
            </a:extLst>
          </p:cNvPr>
          <p:cNvSpPr>
            <a:spLocks noGrp="1"/>
          </p:cNvSpPr>
          <p:nvPr>
            <p:ph idx="1"/>
          </p:nvPr>
        </p:nvSpPr>
        <p:spPr>
          <a:xfrm>
            <a:off x="818713" y="2774302"/>
            <a:ext cx="10554574" cy="3636511"/>
          </a:xfrm>
        </p:spPr>
        <p:txBody>
          <a:bodyPr/>
          <a:lstStyle/>
          <a:p>
            <a:pPr>
              <a:buFont typeface="+mj-lt"/>
              <a:buAutoNum type="arabicPeriod"/>
            </a:pPr>
            <a:r>
              <a:rPr lang="en-IN" b="1" i="0" u="none" strike="noStrike" dirty="0">
                <a:solidFill>
                  <a:srgbClr val="D1D5DB"/>
                </a:solidFill>
                <a:effectLst/>
                <a:latin typeface="Söhne"/>
              </a:rPr>
              <a:t>Complex Financial Landscape: </a:t>
            </a:r>
            <a:r>
              <a:rPr lang="en-IN" b="0" i="0" u="none" strike="noStrike" dirty="0">
                <a:solidFill>
                  <a:srgbClr val="D1D5DB"/>
                </a:solidFill>
                <a:effectLst/>
                <a:latin typeface="Söhne"/>
              </a:rPr>
              <a:t>As the financial landscape becomes more intricate, individuals often find it challenging to keep track of their income, expenses, and savings. </a:t>
            </a:r>
          </a:p>
          <a:p>
            <a:pPr>
              <a:buFont typeface="+mj-lt"/>
              <a:buAutoNum type="arabicPeriod"/>
            </a:pPr>
            <a:r>
              <a:rPr lang="en-IN" b="1" i="0" u="none" strike="noStrike" dirty="0">
                <a:effectLst/>
                <a:latin typeface="Söhne"/>
              </a:rPr>
              <a:t>Rising Expenses and Debt:</a:t>
            </a:r>
            <a:r>
              <a:rPr lang="en-IN" b="0" i="0" u="none" strike="noStrike" dirty="0">
                <a:solidFill>
                  <a:srgbClr val="D1D5DB"/>
                </a:solidFill>
                <a:effectLst/>
                <a:latin typeface="Söhne"/>
              </a:rPr>
              <a:t> With the increasing cost of living and higher education expenses, many people struggle with managing debt effectively. </a:t>
            </a:r>
            <a:endParaRPr lang="en-IN" dirty="0">
              <a:solidFill>
                <a:srgbClr val="D1D5DB"/>
              </a:solidFill>
              <a:latin typeface="Söhne"/>
            </a:endParaRPr>
          </a:p>
          <a:p>
            <a:pPr>
              <a:buFont typeface="+mj-lt"/>
              <a:buAutoNum type="arabicPeriod"/>
            </a:pPr>
            <a:r>
              <a:rPr lang="en-IN" b="1" i="0" u="none" strike="noStrike" dirty="0">
                <a:effectLst/>
                <a:latin typeface="Söhne"/>
              </a:rPr>
              <a:t>Financial Awareness:</a:t>
            </a:r>
            <a:r>
              <a:rPr lang="en-IN" b="0" i="0" u="none" strike="noStrike" dirty="0">
                <a:solidFill>
                  <a:srgbClr val="D1D5DB"/>
                </a:solidFill>
                <a:effectLst/>
                <a:latin typeface="Söhne"/>
              </a:rPr>
              <a:t> In an era of abundant options and spending opportunities, it's essential to cultivate financial awareness. </a:t>
            </a:r>
          </a:p>
          <a:p>
            <a:pPr>
              <a:buFont typeface="+mj-lt"/>
              <a:buAutoNum type="arabicPeriod"/>
            </a:pPr>
            <a:r>
              <a:rPr lang="en-IN" b="1" i="0" u="none" strike="noStrike" dirty="0">
                <a:effectLst/>
                <a:latin typeface="Söhne"/>
              </a:rPr>
              <a:t>Goal-Oriented Approach:</a:t>
            </a:r>
            <a:r>
              <a:rPr lang="en-IN" b="0" i="0" u="none" strike="noStrike" dirty="0">
                <a:solidFill>
                  <a:srgbClr val="D1D5DB"/>
                </a:solidFill>
                <a:effectLst/>
                <a:latin typeface="Söhne"/>
              </a:rPr>
              <a:t> Setting and achieving financial goals is a priority for individuals and families.</a:t>
            </a:r>
          </a:p>
          <a:p>
            <a:pPr>
              <a:buFont typeface="+mj-lt"/>
              <a:buAutoNum type="arabicPeriod"/>
            </a:pPr>
            <a:r>
              <a:rPr lang="en-IN" b="1" i="0" u="none" strike="noStrike" dirty="0">
                <a:effectLst/>
                <a:latin typeface="Söhne"/>
              </a:rPr>
              <a:t>Holistic Financial Health:</a:t>
            </a:r>
            <a:r>
              <a:rPr lang="en-IN" b="0" i="0" u="none" strike="noStrike" dirty="0">
                <a:solidFill>
                  <a:srgbClr val="D1D5DB"/>
                </a:solidFill>
                <a:effectLst/>
                <a:latin typeface="Söhne"/>
              </a:rPr>
              <a:t> Financial well-being encompasses more than just tracking expenses. </a:t>
            </a:r>
            <a:r>
              <a:rPr lang="en-IN" b="0" i="0" u="none" strike="noStrike" dirty="0" err="1">
                <a:solidFill>
                  <a:srgbClr val="D1D5DB"/>
                </a:solidFill>
                <a:effectLst/>
                <a:latin typeface="Söhne"/>
              </a:rPr>
              <a:t>BrokeWise</a:t>
            </a:r>
            <a:r>
              <a:rPr lang="en-IN" b="0" i="0" u="none" strike="noStrike" dirty="0">
                <a:solidFill>
                  <a:srgbClr val="D1D5DB"/>
                </a:solidFill>
                <a:effectLst/>
                <a:latin typeface="Söhne"/>
              </a:rPr>
              <a:t> offers a holistic approach by integrating budgeting, savings, debt management, and goal planning in one platform.</a:t>
            </a:r>
            <a:endParaRPr lang="en-IN" dirty="0">
              <a:solidFill>
                <a:srgbClr val="D1D5DB"/>
              </a:solidFill>
              <a:latin typeface="Söhne"/>
            </a:endParaRPr>
          </a:p>
          <a:p>
            <a:endParaRPr lang="en-IN" b="0" i="0" u="none" strike="noStrike" dirty="0">
              <a:solidFill>
                <a:srgbClr val="D1D5DB"/>
              </a:solidFill>
              <a:effectLst/>
              <a:latin typeface="Söhne"/>
            </a:endParaRPr>
          </a:p>
          <a:p>
            <a:endParaRPr lang="en-US" dirty="0"/>
          </a:p>
        </p:txBody>
      </p:sp>
    </p:spTree>
    <p:extLst>
      <p:ext uri="{BB962C8B-B14F-4D97-AF65-F5344CB8AC3E}">
        <p14:creationId xmlns:p14="http://schemas.microsoft.com/office/powerpoint/2010/main" val="2182616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FF03-C702-FF4D-B02E-ED288F97BE33}"/>
              </a:ext>
            </a:extLst>
          </p:cNvPr>
          <p:cNvSpPr>
            <a:spLocks noGrp="1"/>
          </p:cNvSpPr>
          <p:nvPr>
            <p:ph type="title"/>
          </p:nvPr>
        </p:nvSpPr>
        <p:spPr/>
        <p:txBody>
          <a:bodyPr/>
          <a:lstStyle/>
          <a:p>
            <a:r>
              <a:rPr lang="en-US" dirty="0"/>
              <a:t>KEY FEATURES</a:t>
            </a:r>
          </a:p>
        </p:txBody>
      </p:sp>
      <p:sp>
        <p:nvSpPr>
          <p:cNvPr id="3" name="Content Placeholder 2">
            <a:extLst>
              <a:ext uri="{FF2B5EF4-FFF2-40B4-BE49-F238E27FC236}">
                <a16:creationId xmlns:a16="http://schemas.microsoft.com/office/drawing/2014/main" id="{E1226EF1-34AD-7E19-A119-BFC42C1B8F71}"/>
              </a:ext>
            </a:extLst>
          </p:cNvPr>
          <p:cNvSpPr>
            <a:spLocks noGrp="1"/>
          </p:cNvSpPr>
          <p:nvPr>
            <p:ph idx="1"/>
          </p:nvPr>
        </p:nvSpPr>
        <p:spPr>
          <a:xfrm>
            <a:off x="818711" y="2222287"/>
            <a:ext cx="10754979" cy="4265599"/>
          </a:xfrm>
        </p:spPr>
        <p:txBody>
          <a:bodyPr>
            <a:normAutofit/>
          </a:bodyPr>
          <a:lstStyle/>
          <a:p>
            <a:pPr>
              <a:buFont typeface="Wingdings" pitchFamily="2" charset="2"/>
              <a:buChar char="Ø"/>
            </a:pPr>
            <a:r>
              <a:rPr lang="en-IN" sz="2000" b="0" i="0" u="none" strike="noStrike" dirty="0">
                <a:solidFill>
                  <a:srgbClr val="D1D5DB"/>
                </a:solidFill>
                <a:effectLst/>
                <a:latin typeface="Söhne"/>
              </a:rPr>
              <a:t>📊 </a:t>
            </a:r>
            <a:r>
              <a:rPr lang="en-IN" sz="2000" b="1" i="0" u="none" strike="noStrike" dirty="0">
                <a:effectLst/>
                <a:latin typeface="Söhne"/>
              </a:rPr>
              <a:t>Real-Time Financial Insights:</a:t>
            </a:r>
            <a:r>
              <a:rPr lang="en-IN" sz="2000" b="0" i="0" u="none" strike="noStrike" dirty="0">
                <a:solidFill>
                  <a:srgbClr val="D1D5DB"/>
                </a:solidFill>
                <a:effectLst/>
                <a:latin typeface="Söhne"/>
              </a:rPr>
              <a:t> Stay on top of your financial health with up-to-the-minute insights into your income, expenses, and savings. </a:t>
            </a:r>
            <a:r>
              <a:rPr lang="en-IN" sz="2000" b="0" i="0" u="none" strike="noStrike" dirty="0" err="1">
                <a:solidFill>
                  <a:srgbClr val="D1D5DB"/>
                </a:solidFill>
                <a:effectLst/>
                <a:latin typeface="Söhne"/>
              </a:rPr>
              <a:t>BrokeWise</a:t>
            </a:r>
            <a:r>
              <a:rPr lang="en-IN" sz="2000" b="0" i="0" u="none" strike="noStrike" dirty="0">
                <a:solidFill>
                  <a:srgbClr val="D1D5DB"/>
                </a:solidFill>
                <a:effectLst/>
                <a:latin typeface="Söhne"/>
              </a:rPr>
              <a:t> provides you with a clear snapshot of where your money is going.</a:t>
            </a:r>
          </a:p>
          <a:p>
            <a:pPr>
              <a:buFont typeface="Wingdings" pitchFamily="2" charset="2"/>
              <a:buChar char="Ø"/>
            </a:pPr>
            <a:r>
              <a:rPr lang="en-IN" sz="2000" b="1" i="0" u="none" strike="noStrike" dirty="0">
                <a:effectLst/>
                <a:latin typeface="Söhne"/>
              </a:rPr>
              <a:t>Categorization and Analysis:</a:t>
            </a:r>
            <a:r>
              <a:rPr lang="en-IN" sz="2000" b="0" i="0" u="none" strike="noStrike" dirty="0">
                <a:solidFill>
                  <a:srgbClr val="D1D5DB"/>
                </a:solidFill>
                <a:effectLst/>
                <a:latin typeface="Söhne"/>
              </a:rPr>
              <a:t> Each expense is automatically categorized into defined categories (e.g., groceries, entertainment, utilities) based on the type of transaction. This categorization provides users with an instant overview of where their money is going, helping them identify patterns in their spending behaviour.</a:t>
            </a:r>
          </a:p>
          <a:p>
            <a:pPr>
              <a:buFont typeface="Wingdings" pitchFamily="2" charset="2"/>
              <a:buChar char="Ø"/>
            </a:pPr>
            <a:r>
              <a:rPr lang="en-IN" sz="2000" b="1" i="0" u="none" strike="noStrike" dirty="0">
                <a:effectLst/>
                <a:latin typeface="Söhne"/>
              </a:rPr>
              <a:t>Visualize Spending Patterns:</a:t>
            </a:r>
            <a:r>
              <a:rPr lang="en-IN" sz="2000" b="0" i="0" u="none" strike="noStrike" dirty="0">
                <a:solidFill>
                  <a:srgbClr val="D1D5DB"/>
                </a:solidFill>
                <a:effectLst/>
                <a:latin typeface="Söhne"/>
              </a:rPr>
              <a:t> The application generates visual charts and reports that display spending trends over time. These graphical representations make it easy for users to visualize their financial data, track changes, and gain deeper insights into their spending patterns.</a:t>
            </a:r>
            <a:endParaRPr lang="en-US" sz="2000" dirty="0"/>
          </a:p>
        </p:txBody>
      </p:sp>
    </p:spTree>
    <p:extLst>
      <p:ext uri="{BB962C8B-B14F-4D97-AF65-F5344CB8AC3E}">
        <p14:creationId xmlns:p14="http://schemas.microsoft.com/office/powerpoint/2010/main" val="388923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98F3-8983-1782-7276-39778673B3D4}"/>
              </a:ext>
            </a:extLst>
          </p:cNvPr>
          <p:cNvSpPr>
            <a:spLocks noGrp="1"/>
          </p:cNvSpPr>
          <p:nvPr>
            <p:ph type="title"/>
          </p:nvPr>
        </p:nvSpPr>
        <p:spPr/>
        <p:txBody>
          <a:bodyPr/>
          <a:lstStyle/>
          <a:p>
            <a:r>
              <a:rPr lang="en-US" dirty="0"/>
              <a:t>TECH STACK </a:t>
            </a:r>
          </a:p>
        </p:txBody>
      </p:sp>
      <p:sp>
        <p:nvSpPr>
          <p:cNvPr id="3" name="Content Placeholder 2">
            <a:extLst>
              <a:ext uri="{FF2B5EF4-FFF2-40B4-BE49-F238E27FC236}">
                <a16:creationId xmlns:a16="http://schemas.microsoft.com/office/drawing/2014/main" id="{F5B70317-5AE5-99BF-4FBA-72D500B6B13C}"/>
              </a:ext>
            </a:extLst>
          </p:cNvPr>
          <p:cNvSpPr>
            <a:spLocks noGrp="1"/>
          </p:cNvSpPr>
          <p:nvPr>
            <p:ph idx="1"/>
          </p:nvPr>
        </p:nvSpPr>
        <p:spPr/>
        <p:txBody>
          <a:bodyPr/>
          <a:lstStyle/>
          <a:p>
            <a:r>
              <a:rPr lang="en-US" sz="2800" dirty="0"/>
              <a:t>HTML</a:t>
            </a:r>
          </a:p>
          <a:p>
            <a:r>
              <a:rPr lang="en-US" sz="2800" dirty="0"/>
              <a:t>CSS</a:t>
            </a:r>
          </a:p>
          <a:p>
            <a:r>
              <a:rPr lang="en-US" sz="2800" dirty="0"/>
              <a:t>JAVASCRIPT</a:t>
            </a:r>
          </a:p>
          <a:p>
            <a:r>
              <a:rPr lang="en-US" sz="2800" dirty="0"/>
              <a:t>BOOTSTRAP</a:t>
            </a:r>
          </a:p>
          <a:p>
            <a:r>
              <a:rPr lang="en-US" sz="2800" dirty="0"/>
              <a:t>DSA IN C++</a:t>
            </a:r>
            <a:endParaRPr lang="en-US" dirty="0"/>
          </a:p>
        </p:txBody>
      </p:sp>
    </p:spTree>
    <p:extLst>
      <p:ext uri="{BB962C8B-B14F-4D97-AF65-F5344CB8AC3E}">
        <p14:creationId xmlns:p14="http://schemas.microsoft.com/office/powerpoint/2010/main" val="104133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9601-2E5E-E876-A0C9-7D739D8046F9}"/>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C4B5932B-9BA5-5A17-48D5-A09AC6925DFA}"/>
              </a:ext>
            </a:extLst>
          </p:cNvPr>
          <p:cNvSpPr>
            <a:spLocks noGrp="1"/>
          </p:cNvSpPr>
          <p:nvPr>
            <p:ph idx="1"/>
          </p:nvPr>
        </p:nvSpPr>
        <p:spPr>
          <a:xfrm>
            <a:off x="818712" y="2222287"/>
            <a:ext cx="8046614" cy="3882422"/>
          </a:xfrm>
        </p:spPr>
        <p:txBody>
          <a:bodyPr/>
          <a:lstStyle/>
          <a:p>
            <a:pPr marL="514350" indent="-514350">
              <a:buFont typeface="+mj-lt"/>
              <a:buAutoNum type="alphaUcPeriod"/>
            </a:pPr>
            <a:r>
              <a:rPr lang="en-IN" sz="2400" b="1" i="0" u="none" strike="noStrike" dirty="0">
                <a:effectLst/>
                <a:latin typeface="+mj-lt"/>
              </a:rPr>
              <a:t>Young Professionals and Millennials</a:t>
            </a:r>
            <a:endParaRPr lang="en-US" sz="2400" b="1" i="0" u="none" strike="noStrike" dirty="0">
              <a:effectLst/>
              <a:latin typeface="+mj-lt"/>
            </a:endParaRPr>
          </a:p>
          <a:p>
            <a:pPr marL="514350" indent="-514350">
              <a:buFont typeface="+mj-lt"/>
              <a:buAutoNum type="alphaUcPeriod"/>
            </a:pPr>
            <a:r>
              <a:rPr lang="en-IN" sz="2400" b="1" i="0" u="none" strike="noStrike" dirty="0">
                <a:effectLst/>
                <a:latin typeface="+mj-lt"/>
              </a:rPr>
              <a:t>Families</a:t>
            </a:r>
            <a:endParaRPr lang="en-US" sz="2400" b="1" dirty="0">
              <a:latin typeface="+mj-lt"/>
            </a:endParaRPr>
          </a:p>
          <a:p>
            <a:pPr marL="514350" indent="-514350">
              <a:buFont typeface="+mj-lt"/>
              <a:buAutoNum type="alphaUcPeriod"/>
            </a:pPr>
            <a:r>
              <a:rPr lang="en-US" sz="2400" b="1" dirty="0">
                <a:latin typeface="+mj-lt"/>
              </a:rPr>
              <a:t> </a:t>
            </a:r>
            <a:r>
              <a:rPr lang="en-IN" sz="2400" b="1" i="0" u="none" strike="noStrike" dirty="0">
                <a:effectLst/>
                <a:latin typeface="+mj-lt"/>
              </a:rPr>
              <a:t>Students and Recent Graduates</a:t>
            </a:r>
            <a:endParaRPr lang="en-US" sz="2400" b="1" i="0" u="none" strike="noStrike" dirty="0">
              <a:effectLst/>
              <a:latin typeface="+mj-lt"/>
            </a:endParaRPr>
          </a:p>
          <a:p>
            <a:pPr marL="514350" indent="-514350">
              <a:buFont typeface="+mj-lt"/>
              <a:buAutoNum type="alphaUcPeriod"/>
            </a:pPr>
            <a:r>
              <a:rPr lang="en-IN" sz="2400" b="1" i="0" u="none" strike="noStrike" dirty="0">
                <a:effectLst/>
                <a:latin typeface="+mj-lt"/>
              </a:rPr>
              <a:t>Freelancers and Gig Economy Workers</a:t>
            </a:r>
            <a:endParaRPr lang="en-US" sz="2400" b="1" dirty="0">
              <a:latin typeface="+mj-lt"/>
            </a:endParaRPr>
          </a:p>
          <a:p>
            <a:pPr marL="514350" indent="-514350">
              <a:buFont typeface="+mj-lt"/>
              <a:buAutoNum type="alphaUcPeriod"/>
            </a:pPr>
            <a:r>
              <a:rPr lang="en-IN" sz="2400" b="1" i="0" u="none" strike="noStrike" dirty="0">
                <a:effectLst/>
                <a:latin typeface="+mj-lt"/>
              </a:rPr>
              <a:t>Small Business Owners</a:t>
            </a:r>
          </a:p>
          <a:p>
            <a:pPr marL="514350" indent="-514350">
              <a:buFont typeface="+mj-lt"/>
              <a:buAutoNum type="alphaUcPeriod"/>
            </a:pPr>
            <a:r>
              <a:rPr lang="en-IN" sz="2400" b="1" i="0" u="none" strike="noStrike" dirty="0">
                <a:effectLst/>
                <a:latin typeface="+mj-lt"/>
              </a:rPr>
              <a:t>Individuals with Debt</a:t>
            </a:r>
            <a:endParaRPr lang="en-US" sz="2400" dirty="0">
              <a:latin typeface="+mj-lt"/>
            </a:endParaRPr>
          </a:p>
          <a:p>
            <a:endParaRPr lang="en-US" dirty="0"/>
          </a:p>
        </p:txBody>
      </p:sp>
    </p:spTree>
    <p:extLst>
      <p:ext uri="{BB962C8B-B14F-4D97-AF65-F5344CB8AC3E}">
        <p14:creationId xmlns:p14="http://schemas.microsoft.com/office/powerpoint/2010/main" val="328249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9951-02A4-1EBA-D35F-BC3E6E60D956}"/>
              </a:ext>
            </a:extLst>
          </p:cNvPr>
          <p:cNvSpPr>
            <a:spLocks noGrp="1"/>
          </p:cNvSpPr>
          <p:nvPr>
            <p:ph type="title"/>
          </p:nvPr>
        </p:nvSpPr>
        <p:spPr/>
        <p:txBody>
          <a:bodyPr/>
          <a:lstStyle/>
          <a:p>
            <a:r>
              <a:rPr lang="en-US" dirty="0"/>
              <a:t>PROGRESS REPORT</a:t>
            </a:r>
          </a:p>
        </p:txBody>
      </p:sp>
      <p:sp>
        <p:nvSpPr>
          <p:cNvPr id="3" name="Content Placeholder 2">
            <a:extLst>
              <a:ext uri="{FF2B5EF4-FFF2-40B4-BE49-F238E27FC236}">
                <a16:creationId xmlns:a16="http://schemas.microsoft.com/office/drawing/2014/main" id="{EEFDDA34-E18E-CD7D-9384-9A7E42F864BF}"/>
              </a:ext>
            </a:extLst>
          </p:cNvPr>
          <p:cNvSpPr>
            <a:spLocks noGrp="1"/>
          </p:cNvSpPr>
          <p:nvPr>
            <p:ph idx="1"/>
          </p:nvPr>
        </p:nvSpPr>
        <p:spPr>
          <a:xfrm>
            <a:off x="810000" y="3633075"/>
            <a:ext cx="10554574" cy="3636511"/>
          </a:xfrm>
        </p:spPr>
        <p:txBody>
          <a:bodyPr>
            <a:normAutofit fontScale="92500"/>
          </a:bodyPr>
          <a:lstStyle/>
          <a:p>
            <a:pPr>
              <a:buFont typeface="+mj-lt"/>
              <a:buAutoNum type="arabicPeriod"/>
            </a:pPr>
            <a:r>
              <a:rPr lang="en-US" sz="2400" dirty="0"/>
              <a:t>Created Basic Layout for </a:t>
            </a:r>
            <a:r>
              <a:rPr lang="en-US" sz="2400" dirty="0" err="1"/>
              <a:t>BrokeWise</a:t>
            </a:r>
            <a:r>
              <a:rPr lang="en-US" sz="2400" dirty="0"/>
              <a:t> using HTML and CSS.</a:t>
            </a:r>
          </a:p>
          <a:p>
            <a:pPr>
              <a:buFont typeface="+mj-lt"/>
              <a:buAutoNum type="arabicPeriod"/>
            </a:pPr>
            <a:r>
              <a:rPr lang="en-US" sz="2400" dirty="0"/>
              <a:t>Created Logo for </a:t>
            </a:r>
            <a:r>
              <a:rPr lang="en-US" sz="2400" dirty="0" err="1"/>
              <a:t>BrokeWise</a:t>
            </a:r>
            <a:r>
              <a:rPr lang="en-US" sz="2400" dirty="0"/>
              <a:t> using icons from Bootstrap.</a:t>
            </a:r>
          </a:p>
          <a:p>
            <a:pPr>
              <a:buFont typeface="+mj-lt"/>
              <a:buAutoNum type="arabicPeriod"/>
            </a:pPr>
            <a:r>
              <a:rPr lang="en-US" sz="2400" dirty="0"/>
              <a:t>Added Navigation Tab which include About, Key Features and Benefits of </a:t>
            </a:r>
            <a:r>
              <a:rPr lang="en-US" sz="2400" dirty="0" err="1"/>
              <a:t>BrokeWise</a:t>
            </a:r>
            <a:r>
              <a:rPr lang="en-US" sz="2400" dirty="0"/>
              <a:t> which is styled using Bootstrap Framework.</a:t>
            </a:r>
          </a:p>
          <a:p>
            <a:pPr>
              <a:buFont typeface="+mj-lt"/>
              <a:buAutoNum type="arabicPeriod"/>
            </a:pPr>
            <a:r>
              <a:rPr lang="en-US" sz="2400" dirty="0"/>
              <a:t>Used </a:t>
            </a:r>
            <a:r>
              <a:rPr lang="en-US" sz="2400" dirty="0" err="1"/>
              <a:t>chart.js</a:t>
            </a:r>
            <a:r>
              <a:rPr lang="en-US" sz="2400" dirty="0"/>
              <a:t> which is a JavaScript Library used for making basic HTML charts</a:t>
            </a:r>
          </a:p>
          <a:p>
            <a:pPr>
              <a:buFont typeface="+mj-lt"/>
              <a:buAutoNum type="arabicPeriod"/>
            </a:pPr>
            <a:r>
              <a:rPr lang="en-US" sz="2400" dirty="0"/>
              <a:t>Created expenses and income chart using </a:t>
            </a:r>
            <a:r>
              <a:rPr lang="en-US" sz="2400" dirty="0" err="1"/>
              <a:t>chart.js</a:t>
            </a:r>
            <a:endParaRPr lang="en-US" sz="2400" dirty="0"/>
          </a:p>
          <a:p>
            <a:pPr>
              <a:buFont typeface="+mj-lt"/>
              <a:buAutoNum type="arabicPeriod"/>
            </a:pPr>
            <a:r>
              <a:rPr lang="en-US" sz="2400" dirty="0"/>
              <a:t>Created Total Income and Expense Calculator functions using </a:t>
            </a:r>
            <a:r>
              <a:rPr lang="en-US" sz="2400" dirty="0" err="1"/>
              <a:t>Javascript</a:t>
            </a:r>
            <a:endParaRPr lang="en-US" sz="2400" dirty="0"/>
          </a:p>
          <a:p>
            <a:pPr marL="0" indent="0">
              <a:buNone/>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1641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AA42-B58A-958F-F6CC-6346626C7B7F}"/>
              </a:ext>
            </a:extLst>
          </p:cNvPr>
          <p:cNvSpPr>
            <a:spLocks noGrp="1"/>
          </p:cNvSpPr>
          <p:nvPr>
            <p:ph type="title"/>
          </p:nvPr>
        </p:nvSpPr>
        <p:spPr/>
        <p:txBody>
          <a:bodyPr/>
          <a:lstStyle/>
          <a:p>
            <a:r>
              <a:rPr lang="en-US" dirty="0"/>
              <a:t>SCREENSHOTS/IMAGES</a:t>
            </a:r>
          </a:p>
        </p:txBody>
      </p:sp>
      <p:pic>
        <p:nvPicPr>
          <p:cNvPr id="1026" name="Picture 2">
            <a:extLst>
              <a:ext uri="{FF2B5EF4-FFF2-40B4-BE49-F238E27FC236}">
                <a16:creationId xmlns:a16="http://schemas.microsoft.com/office/drawing/2014/main" id="{CB648E28-33FE-CC25-EB0F-BDBBF8E5A2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2059" y="2597074"/>
            <a:ext cx="6567879" cy="36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72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AA42-B58A-958F-F6CC-6346626C7B7F}"/>
              </a:ext>
            </a:extLst>
          </p:cNvPr>
          <p:cNvSpPr>
            <a:spLocks noGrp="1"/>
          </p:cNvSpPr>
          <p:nvPr>
            <p:ph type="title"/>
          </p:nvPr>
        </p:nvSpPr>
        <p:spPr/>
        <p:txBody>
          <a:bodyPr/>
          <a:lstStyle/>
          <a:p>
            <a:r>
              <a:rPr lang="en-US" dirty="0"/>
              <a:t>SCREENSHOTS/IMAGES</a:t>
            </a:r>
          </a:p>
        </p:txBody>
      </p:sp>
      <p:pic>
        <p:nvPicPr>
          <p:cNvPr id="3074" name="Picture 2">
            <a:extLst>
              <a:ext uri="{FF2B5EF4-FFF2-40B4-BE49-F238E27FC236}">
                <a16:creationId xmlns:a16="http://schemas.microsoft.com/office/drawing/2014/main" id="{87529834-33D6-F08F-D97C-90FE07A7F0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8711" y="2448923"/>
            <a:ext cx="6494576" cy="36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834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1">
      <a:dk1>
        <a:srgbClr val="000000"/>
      </a:dk1>
      <a:lt1>
        <a:srgbClr val="FFFFFF"/>
      </a:lt1>
      <a:dk2>
        <a:srgbClr val="212121"/>
      </a:dk2>
      <a:lt2>
        <a:srgbClr val="636363"/>
      </a:lt2>
      <a:accent1>
        <a:srgbClr val="813BE7"/>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{152E1F81-FEE3-4D47-9F55-8870B59D21AB}tf10001121_mac</Template>
  <TotalTime>60</TotalTime>
  <Words>479</Words>
  <Application>Microsoft Macintosh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Söhne</vt:lpstr>
      <vt:lpstr>Wingdings</vt:lpstr>
      <vt:lpstr>Wingdings 2</vt:lpstr>
      <vt:lpstr>Quotable</vt:lpstr>
      <vt:lpstr>BROKEWISE</vt:lpstr>
      <vt:lpstr>ABOUT BROKEWISE </vt:lpstr>
      <vt:lpstr>Need for BrokeWise in Today's Financial Landscape</vt:lpstr>
      <vt:lpstr>KEY FEATURES</vt:lpstr>
      <vt:lpstr>TECH STACK </vt:lpstr>
      <vt:lpstr>TARGET AUDIENCE</vt:lpstr>
      <vt:lpstr>PROGRESS REPORT</vt:lpstr>
      <vt:lpstr>SCREENSHOTS/IMAGES</vt:lpstr>
      <vt:lpstr>SCREENSHOTS/IMAGES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BROKEWISE</dc:title>
  <dc:creator>Lipika Arya</dc:creator>
  <cp:lastModifiedBy>Lipika Arya</cp:lastModifiedBy>
  <cp:revision>2</cp:revision>
  <dcterms:created xsi:type="dcterms:W3CDTF">2023-08-31T18:05:59Z</dcterms:created>
  <dcterms:modified xsi:type="dcterms:W3CDTF">2023-08-31T19:06:49Z</dcterms:modified>
</cp:coreProperties>
</file>