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8C"/>
    <a:srgbClr val="061818"/>
    <a:srgbClr val="17375E"/>
    <a:srgbClr val="00AAAD"/>
    <a:srgbClr val="FFCC33"/>
    <a:srgbClr val="FFFF66"/>
    <a:srgbClr val="008000"/>
    <a:srgbClr val="F2730D"/>
    <a:srgbClr val="EE5E1F"/>
    <a:srgbClr val="29C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 autoAdjust="0"/>
    <p:restoredTop sz="91573" autoAdjust="0"/>
  </p:normalViewPr>
  <p:slideViewPr>
    <p:cSldViewPr snapToGrid="0" snapToObjects="1">
      <p:cViewPr>
        <p:scale>
          <a:sx n="21" d="100"/>
          <a:sy n="21" d="100"/>
        </p:scale>
        <p:origin x="2344" y="43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1A8C8C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study of influence of inputs on automated recidivism decisions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</a:t>
            </a:r>
            <a:b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</a:br>
            <a:r>
              <a:rPr lang="en-US" sz="4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Institute for Applied Computational Science, Harvard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363FF-F411-8C4D-87C8-8522E0B7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21" b="14291"/>
          <a:stretch/>
        </p:blipFill>
        <p:spPr>
          <a:xfrm>
            <a:off x="1185601" y="-51005"/>
            <a:ext cx="2629458" cy="40198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506623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25" y="5484850"/>
            <a:ext cx="13845581" cy="15379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an open question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(Datta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 is computed as a difference between the actual feature distribution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criminal records of </a:t>
            </a:r>
            <a:r>
              <a:rPr lang="en-US" sz="4400" dirty="0"/>
              <a:t>7,214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individuals in Broward County, FL,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Sex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Race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Priors,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Misdemeanor Counts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We trained three classifiers and report on the Decision Tree.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20725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1214591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933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9338" y="16102600"/>
            <a:ext cx="13845581" cy="16323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lvl="4" algn="just">
              <a:spcBef>
                <a:spcPts val="600"/>
              </a:spcBef>
            </a:pPr>
            <a:endParaRPr lang="en-US" sz="10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for predicted low and medium decile scores, these three features appear to bias for or against Caucasians.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Further, the magnitude of bias is arguably minor given the scale.</a:t>
            </a:r>
          </a:p>
          <a:p>
            <a:pPr lvl="4" algn="just">
              <a:spcBef>
                <a:spcPts val="600"/>
              </a:spcBef>
            </a:pP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influential features that led to this classification were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9338" y="1519592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2195499"/>
            <a:ext cx="13856693" cy="1023107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quantity of interest for unary QII is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513426"/>
            <a:ext cx="13856693" cy="9233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" r="5437" b="57578"/>
          <a:stretch/>
        </p:blipFill>
        <p:spPr>
          <a:xfrm>
            <a:off x="915075" y="26103481"/>
            <a:ext cx="13479103" cy="10690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0" t="65141" r="29199" b="5204"/>
          <a:stretch/>
        </p:blipFill>
        <p:spPr>
          <a:xfrm>
            <a:off x="3976423" y="29268011"/>
            <a:ext cx="7334183" cy="8861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400086" y="12696313"/>
            <a:ext cx="13068804" cy="0"/>
          </a:xfrm>
          <a:prstGeom prst="line">
            <a:avLst/>
          </a:prstGeom>
          <a:ln w="3175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209" y="25905313"/>
            <a:ext cx="12862559" cy="643128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8505"/>
              </p:ext>
            </p:extLst>
          </p:nvPr>
        </p:nvGraphicFramePr>
        <p:xfrm>
          <a:off x="15497261" y="2165872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Recid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95" b="2602"/>
          <a:stretch/>
        </p:blipFill>
        <p:spPr>
          <a:xfrm>
            <a:off x="15500353" y="6431615"/>
            <a:ext cx="12868270" cy="5732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340"/>
          <a:stretch/>
        </p:blipFill>
        <p:spPr>
          <a:xfrm>
            <a:off x="15502205" y="13885703"/>
            <a:ext cx="12864566" cy="5767193"/>
          </a:xfrm>
          <a:prstGeom prst="rect">
            <a:avLst/>
          </a:prstGeom>
          <a:solidFill>
            <a:srgbClr val="061818"/>
          </a:solidFill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5E804-88B0-E645-BB63-F8DF9E74EE03}"/>
              </a:ext>
            </a:extLst>
          </p:cNvPr>
          <p:cNvCxnSpPr>
            <a:cxnSpLocks/>
          </p:cNvCxnSpPr>
          <p:nvPr/>
        </p:nvCxnSpPr>
        <p:spPr>
          <a:xfrm>
            <a:off x="15652333" y="20549947"/>
            <a:ext cx="13068804" cy="0"/>
          </a:xfrm>
          <a:prstGeom prst="line">
            <a:avLst/>
          </a:prstGeom>
          <a:ln w="2540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E4373-A1DE-574B-8814-D4393682E849}"/>
              </a:ext>
            </a:extLst>
          </p:cNvPr>
          <p:cNvSpPr txBox="1"/>
          <p:nvPr/>
        </p:nvSpPr>
        <p:spPr>
          <a:xfrm>
            <a:off x="15652332" y="5905451"/>
            <a:ext cx="127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1. </a:t>
            </a:r>
            <a:r>
              <a:rPr lang="en-US" sz="2800" dirty="0">
                <a:latin typeface="Avenir Book" panose="02000503020000020003" pitchFamily="2" charset="0"/>
              </a:rPr>
              <a:t>Unary QIIs on Individual Outcomes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C9FC6-0AC7-5444-9461-8DD4BCF098B6}"/>
              </a:ext>
            </a:extLst>
          </p:cNvPr>
          <p:cNvSpPr txBox="1"/>
          <p:nvPr/>
        </p:nvSpPr>
        <p:spPr>
          <a:xfrm>
            <a:off x="15644712" y="13447077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2. </a:t>
            </a:r>
            <a:r>
              <a:rPr lang="en-US" sz="2800" dirty="0">
                <a:latin typeface="Avenir Book" panose="02000503020000020003" pitchFamily="2" charset="0"/>
              </a:rPr>
              <a:t>Unary QII on Group Disparity – Caucasian vs. 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A424B-BFD4-D149-8C84-37F3EE5E84DF}"/>
              </a:ext>
            </a:extLst>
          </p:cNvPr>
          <p:cNvSpPr txBox="1"/>
          <p:nvPr/>
        </p:nvSpPr>
        <p:spPr>
          <a:xfrm>
            <a:off x="15497261" y="20825269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3. </a:t>
            </a:r>
            <a:r>
              <a:rPr lang="en-US" sz="2800" dirty="0">
                <a:latin typeface="Avenir Book" panose="02000503020000020003" pitchFamily="2" charset="0"/>
              </a:rPr>
              <a:t>Transparency Report for Ms.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1DE-FF1D-A247-AB5A-396DA4F6F691}"/>
              </a:ext>
            </a:extLst>
          </p:cNvPr>
          <p:cNvSpPr/>
          <p:nvPr/>
        </p:nvSpPr>
        <p:spPr>
          <a:xfrm>
            <a:off x="19300371" y="25984380"/>
            <a:ext cx="6074229" cy="47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26953-3639-5343-A0F5-D4FE63FFA4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8" t="14012" r="3442" b="20444"/>
          <a:stretch/>
        </p:blipFill>
        <p:spPr>
          <a:xfrm>
            <a:off x="31186361" y="10639702"/>
            <a:ext cx="10100422" cy="871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79EB90-43B6-A642-B8E7-6EC5013101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4695"/>
          <a:stretch/>
        </p:blipFill>
        <p:spPr>
          <a:xfrm>
            <a:off x="40105442" y="777422"/>
            <a:ext cx="2629458" cy="30718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12046</TotalTime>
  <Words>534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Avenir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264</cp:revision>
  <cp:lastPrinted>2019-05-07T17:40:36Z</cp:lastPrinted>
  <dcterms:modified xsi:type="dcterms:W3CDTF">2019-05-08T20:33:59Z</dcterms:modified>
</cp:coreProperties>
</file>