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9144000" cy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a Hsu" initials="" lastIdx="1" clrIdx="0"/>
  <p:cmAuthor id="7" name="Karina Huang" initials="KH [4]" lastIdx="1" clrIdx="7">
    <p:extLst/>
  </p:cmAuthor>
  <p:cmAuthor id="1" name="Alexandra Singer" initials="" lastIdx="2" clrIdx="1"/>
  <p:cmAuthor id="2" name="Kelcie Grenier" initials="" lastIdx="2" clrIdx="2"/>
  <p:cmAuthor id="3" name="osxadmin" initials="o" lastIdx="24" clrIdx="3"/>
  <p:cmAuthor id="4" name="Karina Huang" initials="KH" lastIdx="1" clrIdx="4">
    <p:extLst/>
  </p:cmAuthor>
  <p:cmAuthor id="5" name="Karina Huang" initials="KH [2]" lastIdx="1" clrIdx="5">
    <p:extLst/>
  </p:cmAuthor>
  <p:cmAuthor id="6" name="Karina Huang" initials="KH [3]" lastIdx="1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C8C"/>
    <a:srgbClr val="061818"/>
    <a:srgbClr val="17375E"/>
    <a:srgbClr val="00AAAD"/>
    <a:srgbClr val="FFCC33"/>
    <a:srgbClr val="FFFF66"/>
    <a:srgbClr val="008000"/>
    <a:srgbClr val="F2730D"/>
    <a:srgbClr val="EE5E1F"/>
    <a:srgbClr val="29C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3C788D-AEED-4340-9FDC-0209E74E415F}">
  <a:tblStyle styleId="{863C788D-AEED-4340-9FDC-0209E74E415F}" styleName="Table_0"/>
  <a:tblStyle styleId="{7E3C92F1-64F6-45C0-9674-CD2E8BCEACB4}" styleName="Table_1"/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7" autoAdjust="0"/>
    <p:restoredTop sz="91503" autoAdjust="0"/>
  </p:normalViewPr>
  <p:slideViewPr>
    <p:cSldViewPr snapToGrid="0" snapToObjects="1">
      <p:cViewPr>
        <p:scale>
          <a:sx n="28" d="100"/>
          <a:sy n="28" d="100"/>
        </p:scale>
        <p:origin x="1408" y="-69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5180012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53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4" name="Shape 124"/>
          <p:cNvSpPr txBox="1"/>
          <p:nvPr/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53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569" y="10226675"/>
            <a:ext cx="37308065" cy="7054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136" y="18653125"/>
            <a:ext cx="30724928" cy="8413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467101" y="21153440"/>
            <a:ext cx="37308065" cy="6537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467101" y="13952537"/>
            <a:ext cx="3730806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290887" y="9512300"/>
            <a:ext cx="37309424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22768153" y="11429322"/>
            <a:ext cx="26336626" cy="932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4048805" y="2166940"/>
            <a:ext cx="26336626" cy="2785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12071350" y="731837"/>
            <a:ext cx="19748499" cy="373094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602435" y="23042565"/>
            <a:ext cx="26335264" cy="2720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8602435" y="2941641"/>
            <a:ext cx="26335264" cy="19750086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602435" y="25763540"/>
            <a:ext cx="26335264" cy="3862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833" y="1311275"/>
            <a:ext cx="14439900" cy="557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7159968" y="1311275"/>
            <a:ext cx="24536398" cy="28093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833" y="688816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194833" y="1317625"/>
            <a:ext cx="39501537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2194833" y="7369178"/>
            <a:ext cx="19392900" cy="307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2194833" y="10439403"/>
            <a:ext cx="19392900" cy="1896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22296664" y="7369178"/>
            <a:ext cx="19399703" cy="307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22296664" y="10439403"/>
            <a:ext cx="19399703" cy="1896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291569" y="9512300"/>
            <a:ext cx="18588716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22010914" y="9512300"/>
            <a:ext cx="18588718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09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290887" y="9512300"/>
            <a:ext cx="37309424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marR="0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marR="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marR="0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marR="0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marR="0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36121975" y="6581775"/>
            <a:ext cx="908049" cy="2578099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31837" y="14316075"/>
            <a:ext cx="12069761" cy="1192211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720725" y="475684"/>
            <a:ext cx="42449751" cy="3675278"/>
          </a:xfrm>
          <a:prstGeom prst="rect">
            <a:avLst/>
          </a:prstGeom>
          <a:solidFill>
            <a:srgbClr val="1A8C8C"/>
          </a:solidFill>
          <a:ln w="76200" cap="flat">
            <a:noFill/>
            <a:prstDash val="solid"/>
            <a:miter/>
            <a:headEnd type="none" w="med" len="med"/>
            <a:tailEnd type="none" w="med" len="med"/>
          </a:ln>
        </p:spPr>
        <p:txBody>
          <a:bodyPr lIns="397100" tIns="198550" rIns="397100" bIns="19855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 study of influence of inputs on automated recidivism decisions</a:t>
            </a:r>
          </a:p>
          <a:p>
            <a:pPr algn="ctr">
              <a:lnSpc>
                <a:spcPct val="150000"/>
              </a:lnSpc>
            </a:pPr>
            <a:r>
              <a:rPr lang="en-US" sz="7000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Karina Huang, Lipika Ramaswamy 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1543962" y="13676312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21543962" y="13085761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1543962" y="13009561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628650" y="4005262"/>
            <a:ext cx="184149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43543537" y="14854237"/>
            <a:ext cx="184149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C363FF-F411-8C4D-87C8-8522E0B77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921" b="14291"/>
          <a:stretch/>
        </p:blipFill>
        <p:spPr>
          <a:xfrm>
            <a:off x="1151166" y="-32982"/>
            <a:ext cx="2629458" cy="401988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EF0ABDD-8EC0-AA4F-B901-6347F8E3E681}"/>
              </a:ext>
            </a:extLst>
          </p:cNvPr>
          <p:cNvSpPr txBox="1"/>
          <p:nvPr/>
        </p:nvSpPr>
        <p:spPr>
          <a:xfrm>
            <a:off x="15022810" y="5506623"/>
            <a:ext cx="13845581" cy="26919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lvl="0" algn="ctr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725" y="5484850"/>
            <a:ext cx="13845581" cy="15379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lIns="411480" tIns="274320" rIns="411480" bIns="274320" rtlCol="0" anchor="t">
            <a:noAutofit/>
          </a:bodyPr>
          <a:lstStyle/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endParaRPr lang="en-US" sz="1000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Automated decision making has gained popularity in hiring and sentencing procedures. Fairness of automated processes, however, remains an open question due to limited interpretability of the black box models.  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The Quantitative Input Influence (QII) framework (</a:t>
            </a:r>
            <a:r>
              <a:rPr lang="en-US" sz="4400" dirty="0" err="1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Datta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et al., 2016) offers effective and straight-forward explanations of algorithms by quantifying the influence of input features on individual and group observations.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Influence is computed as a difference between the actual feature distribution and a random feature distribution.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We applied this framework to classification algorithms, using criminal records of </a:t>
            </a:r>
            <a:r>
              <a:rPr lang="en-US" sz="4400" dirty="0"/>
              <a:t>7,214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individuals in Broward County, FL, to investigate fairness of COMPAS assignment of decile scores. 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We modeled the assignment of violence decile scores using individuals’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Age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,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Sex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,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Race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,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Priors,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and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Misdemeanor Counts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. We trained three classifiers and report on the Decision Tree.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64B10-F296-514E-9AD2-374B6C1FEADA}"/>
              </a:ext>
            </a:extLst>
          </p:cNvPr>
          <p:cNvSpPr txBox="1"/>
          <p:nvPr/>
        </p:nvSpPr>
        <p:spPr>
          <a:xfrm>
            <a:off x="720725" y="4571563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07BC7-A260-5548-B40E-43A7FF3C1B47}"/>
              </a:ext>
            </a:extLst>
          </p:cNvPr>
          <p:cNvSpPr txBox="1"/>
          <p:nvPr/>
        </p:nvSpPr>
        <p:spPr>
          <a:xfrm>
            <a:off x="720725" y="21214591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METHOD I: UNARY QII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E384C5-BCE9-9B4D-827E-C39B9ADA348A}"/>
              </a:ext>
            </a:extLst>
          </p:cNvPr>
          <p:cNvSpPr txBox="1"/>
          <p:nvPr/>
        </p:nvSpPr>
        <p:spPr>
          <a:xfrm>
            <a:off x="29319338" y="4571563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METHOD II: MARGINAL QII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D13BA-EB2A-874C-98EA-8A2A69B26ADA}"/>
              </a:ext>
            </a:extLst>
          </p:cNvPr>
          <p:cNvSpPr txBox="1"/>
          <p:nvPr/>
        </p:nvSpPr>
        <p:spPr>
          <a:xfrm>
            <a:off x="29319338" y="16102600"/>
            <a:ext cx="13845581" cy="1632397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lIns="411480" tIns="274320" rIns="411480" bIns="274320" rtlCol="0" anchor="t">
            <a:noAutofit/>
          </a:bodyPr>
          <a:lstStyle/>
          <a:p>
            <a:pPr lvl="4" algn="just">
              <a:spcBef>
                <a:spcPts val="600"/>
              </a:spcBef>
            </a:pPr>
            <a:endParaRPr lang="en-US" sz="1000" b="1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4" algn="just">
              <a:spcBef>
                <a:spcPts val="600"/>
              </a:spcBef>
            </a:pPr>
            <a:r>
              <a:rPr lang="en-US" sz="4400" b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Unary QII</a:t>
            </a:r>
          </a:p>
          <a:p>
            <a:pPr marL="571500" lvl="5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Figure 1 shows that the feature with the highest influence is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Priors Count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, followed by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Age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and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Juvenile Misdemeanor Count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. </a:t>
            </a:r>
          </a:p>
          <a:p>
            <a:pPr marL="571500" lvl="5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Group disparity reports that for predicted low and medium decile scores, these three features appear to bias for or against Caucasians. </a:t>
            </a:r>
          </a:p>
          <a:p>
            <a:pPr marL="571500" lvl="5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Note that the direction of bias is not captured by this measure. Further, the magnitude of bias is arguably minor given the scale.</a:t>
            </a:r>
          </a:p>
          <a:p>
            <a:pPr lvl="4" algn="just">
              <a:spcBef>
                <a:spcPts val="600"/>
              </a:spcBef>
            </a:pPr>
            <a:endParaRPr lang="en-US" sz="4400" b="1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4" algn="just">
              <a:spcBef>
                <a:spcPts val="600"/>
              </a:spcBef>
            </a:pPr>
            <a:r>
              <a:rPr lang="en-US" sz="4400" b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Marginal QII</a:t>
            </a:r>
          </a:p>
          <a:p>
            <a:pPr marL="571500" lvl="4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 transparency report is presented for Ms. X in Figure 3. The Decision Tree classifier predicted a high violence decile score for Ms. X, when her assigned  violence decile score was low. </a:t>
            </a:r>
          </a:p>
          <a:p>
            <a:pPr marL="571500" lvl="4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The result might be surprising at first glance. However, the transparency report shows that the most influential features that led to this classification were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Age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and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Priors Count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. </a:t>
            </a:r>
          </a:p>
          <a:p>
            <a:pPr marL="571500" lvl="4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This alerts us of the problematic behaviors of the underlying classifier, which heavily weights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Age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. </a:t>
            </a:r>
            <a:endParaRPr lang="en-US" sz="4400" b="1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4" algn="just">
              <a:spcBef>
                <a:spcPts val="600"/>
              </a:spcBef>
            </a:pPr>
            <a:endParaRPr lang="en-US" sz="4400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47339B-FB24-FE40-BFE8-4132AD66AEDD}"/>
              </a:ext>
            </a:extLst>
          </p:cNvPr>
          <p:cNvSpPr txBox="1"/>
          <p:nvPr/>
        </p:nvSpPr>
        <p:spPr>
          <a:xfrm>
            <a:off x="29319338" y="15051642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DISCUSSION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66FA2F-52D5-7847-8234-3EF09F21C9DF}"/>
              </a:ext>
            </a:extLst>
          </p:cNvPr>
          <p:cNvSpPr txBox="1"/>
          <p:nvPr/>
        </p:nvSpPr>
        <p:spPr>
          <a:xfrm>
            <a:off x="720725" y="22195499"/>
            <a:ext cx="13856693" cy="10231077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lIns="411480" tIns="274320" rIns="411480" bIns="274320" rtlCol="0">
            <a:noAutofit/>
          </a:bodyPr>
          <a:lstStyle/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b="1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Unary QII on individual outcomes</a:t>
            </a: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communicates the average influence of a feature on all individuals in the dataset. Intuitively, this influence represents how important a feature is to predicting the outcome. </a:t>
            </a: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just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b="1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Unary QII on group outcomes/group disparity</a:t>
            </a: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denotes the influence of a feature on a group of individuals. </a:t>
            </a:r>
          </a:p>
          <a:p>
            <a:pPr lvl="0" algn="just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The quantity of interest for unary QII is the probability of being predicted a given decile score category.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7B7C7-2BF1-674C-804C-85B5F898E516}"/>
              </a:ext>
            </a:extLst>
          </p:cNvPr>
          <p:cNvSpPr txBox="1"/>
          <p:nvPr/>
        </p:nvSpPr>
        <p:spPr>
          <a:xfrm>
            <a:off x="29308226" y="5513426"/>
            <a:ext cx="13856693" cy="923351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lIns="411480" tIns="274320" rIns="411480" bIns="274320" rtlCol="0">
            <a:noAutofit/>
          </a:bodyPr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Transparency reports can provide individuals with detailed information on (un)expected classification outcomes.</a:t>
            </a:r>
          </a:p>
          <a:p>
            <a:pPr marL="571500" lvl="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Marginal QII, reflected in transparency reports, represents the influence of a single feature within a subset of features.</a:t>
            </a:r>
          </a:p>
          <a:p>
            <a:pPr marL="571500" lvl="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just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571500" lvl="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One influence measure for marginal QII is the Shapley value. This metric is grounded in cooperative game theory.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77ACC5-879B-D145-9C85-E8AD54EE1918}"/>
              </a:ext>
            </a:extLst>
          </p:cNvPr>
          <p:cNvSpPr txBox="1"/>
          <p:nvPr/>
        </p:nvSpPr>
        <p:spPr>
          <a:xfrm>
            <a:off x="15011698" y="4571563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6E4F8-0DA5-A349-955D-04F44C43F8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" r="5437" b="57578"/>
          <a:stretch/>
        </p:blipFill>
        <p:spPr>
          <a:xfrm>
            <a:off x="915075" y="26103481"/>
            <a:ext cx="13479103" cy="106908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DE2907C-6EAA-B34C-9B4D-86845FFE59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60" t="65141" r="29199" b="5204"/>
          <a:stretch/>
        </p:blipFill>
        <p:spPr>
          <a:xfrm>
            <a:off x="3976423" y="29268011"/>
            <a:ext cx="7334183" cy="886102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DBF0FE-C7D9-EC4D-B183-B904B02E0F5D}"/>
              </a:ext>
            </a:extLst>
          </p:cNvPr>
          <p:cNvCxnSpPr>
            <a:cxnSpLocks/>
          </p:cNvCxnSpPr>
          <p:nvPr/>
        </p:nvCxnSpPr>
        <p:spPr>
          <a:xfrm>
            <a:off x="15400086" y="12696313"/>
            <a:ext cx="13068804" cy="0"/>
          </a:xfrm>
          <a:prstGeom prst="line">
            <a:avLst/>
          </a:prstGeom>
          <a:ln w="31750">
            <a:solidFill>
              <a:schemeClr val="bg1">
                <a:lumMod val="65000"/>
                <a:alpha val="36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C1988899-5BF6-4D4B-967B-EDC57EFE3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3209" y="25905313"/>
            <a:ext cx="12862559" cy="6431280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4AE68D3-F799-974B-A176-70D4E16E6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88505"/>
              </p:ext>
            </p:extLst>
          </p:nvPr>
        </p:nvGraphicFramePr>
        <p:xfrm>
          <a:off x="15497261" y="21658720"/>
          <a:ext cx="12874454" cy="4251960"/>
        </p:xfrm>
        <a:graphic>
          <a:graphicData uri="http://schemas.openxmlformats.org/drawingml/2006/table">
            <a:tbl>
              <a:tblPr firstRow="1" bandRow="1">
                <a:tableStyleId>{863C788D-AEED-4340-9FDC-0209E74E415F}</a:tableStyleId>
              </a:tblPr>
              <a:tblGrid>
                <a:gridCol w="6437227">
                  <a:extLst>
                    <a:ext uri="{9D8B030D-6E8A-4147-A177-3AD203B41FA5}">
                      <a16:colId xmlns:a16="http://schemas.microsoft.com/office/drawing/2014/main" val="4066865838"/>
                    </a:ext>
                  </a:extLst>
                </a:gridCol>
                <a:gridCol w="6437227">
                  <a:extLst>
                    <a:ext uri="{9D8B030D-6E8A-4147-A177-3AD203B41FA5}">
                      <a16:colId xmlns:a16="http://schemas.microsoft.com/office/drawing/2014/main" val="20390620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Avenir Roman" panose="02000503020000020003" pitchFamily="2" charset="0"/>
                        </a:rPr>
                        <a:t>Ms. X’s 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6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8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Juvenile Misdemeanor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06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Juvenile Felony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44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Juvenile Other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28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Priors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4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Violence Decile Score (Category)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4 (Low)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9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African-American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68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Two-Year Recid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37079"/>
                  </a:ext>
                </a:extLst>
              </a:tr>
            </a:tbl>
          </a:graphicData>
        </a:graphic>
      </p:graphicFrame>
      <p:pic>
        <p:nvPicPr>
          <p:cNvPr id="58" name="Picture 57">
            <a:extLst>
              <a:ext uri="{FF2B5EF4-FFF2-40B4-BE49-F238E27FC236}">
                <a16:creationId xmlns:a16="http://schemas.microsoft.com/office/drawing/2014/main" id="{6123DE13-BDB0-4640-80D1-313C0161C4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295" b="2602"/>
          <a:stretch/>
        </p:blipFill>
        <p:spPr>
          <a:xfrm>
            <a:off x="15500353" y="6431615"/>
            <a:ext cx="12868270" cy="573299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F9F733E-BCFC-EE43-B061-F231E1980E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340"/>
          <a:stretch/>
        </p:blipFill>
        <p:spPr>
          <a:xfrm>
            <a:off x="15502205" y="13885703"/>
            <a:ext cx="12864566" cy="5767193"/>
          </a:xfrm>
          <a:prstGeom prst="rect">
            <a:avLst/>
          </a:prstGeom>
          <a:solidFill>
            <a:srgbClr val="061818"/>
          </a:solidFill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A5E804-88B0-E645-BB63-F8DF9E74EE03}"/>
              </a:ext>
            </a:extLst>
          </p:cNvPr>
          <p:cNvCxnSpPr>
            <a:cxnSpLocks/>
          </p:cNvCxnSpPr>
          <p:nvPr/>
        </p:nvCxnSpPr>
        <p:spPr>
          <a:xfrm>
            <a:off x="15652333" y="20549947"/>
            <a:ext cx="13068804" cy="0"/>
          </a:xfrm>
          <a:prstGeom prst="line">
            <a:avLst/>
          </a:prstGeom>
          <a:ln w="25400">
            <a:solidFill>
              <a:schemeClr val="bg1">
                <a:lumMod val="65000"/>
                <a:alpha val="36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6E4373-A1DE-574B-8814-D4393682E849}"/>
              </a:ext>
            </a:extLst>
          </p:cNvPr>
          <p:cNvSpPr txBox="1"/>
          <p:nvPr/>
        </p:nvSpPr>
        <p:spPr>
          <a:xfrm>
            <a:off x="15652332" y="5905451"/>
            <a:ext cx="12713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venir Book" panose="02000503020000020003" pitchFamily="2" charset="0"/>
              </a:rPr>
              <a:t>Figure 1. </a:t>
            </a:r>
            <a:r>
              <a:rPr lang="en-US" sz="2800" dirty="0">
                <a:latin typeface="Avenir Book" panose="02000503020000020003" pitchFamily="2" charset="0"/>
              </a:rPr>
              <a:t>Unary QIIs on Individual Outcomes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5C9FC6-0AC7-5444-9461-8DD4BCF098B6}"/>
              </a:ext>
            </a:extLst>
          </p:cNvPr>
          <p:cNvSpPr txBox="1"/>
          <p:nvPr/>
        </p:nvSpPr>
        <p:spPr>
          <a:xfrm>
            <a:off x="15644712" y="13447077"/>
            <a:ext cx="1271343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venir Book" panose="02000503020000020003" pitchFamily="2" charset="0"/>
              </a:rPr>
              <a:t>Figure 2. </a:t>
            </a:r>
            <a:r>
              <a:rPr lang="en-US" sz="2800" dirty="0">
                <a:latin typeface="Avenir Book" panose="02000503020000020003" pitchFamily="2" charset="0"/>
              </a:rPr>
              <a:t>Unary QII on Group Disparity – Caucasian vs. Other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3A424B-BFD4-D149-8C84-37F3EE5E84DF}"/>
              </a:ext>
            </a:extLst>
          </p:cNvPr>
          <p:cNvSpPr txBox="1"/>
          <p:nvPr/>
        </p:nvSpPr>
        <p:spPr>
          <a:xfrm>
            <a:off x="15497261" y="20825269"/>
            <a:ext cx="1271343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venir Book" panose="02000503020000020003" pitchFamily="2" charset="0"/>
              </a:rPr>
              <a:t>Figure 3. </a:t>
            </a:r>
            <a:r>
              <a:rPr lang="en-US" sz="2800" dirty="0">
                <a:latin typeface="Avenir Book" panose="02000503020000020003" pitchFamily="2" charset="0"/>
              </a:rPr>
              <a:t>Transparency Report for Ms. 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8E1DE-FF1D-A247-AB5A-396DA4F6F691}"/>
              </a:ext>
            </a:extLst>
          </p:cNvPr>
          <p:cNvSpPr/>
          <p:nvPr/>
        </p:nvSpPr>
        <p:spPr>
          <a:xfrm>
            <a:off x="19300371" y="25984380"/>
            <a:ext cx="6074229" cy="474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26953-3639-5343-A0F5-D4FE63FFA42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68" t="14012" r="3442" b="20444"/>
          <a:stretch/>
        </p:blipFill>
        <p:spPr>
          <a:xfrm>
            <a:off x="31186361" y="10639702"/>
            <a:ext cx="10100422" cy="87114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lank Presenta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11614</TotalTime>
  <Words>534</Words>
  <Application>Microsoft Macintosh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Book</vt:lpstr>
      <vt:lpstr>Avenir Roman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Bailey</dc:creator>
  <cp:lastModifiedBy>Ramaswamy, Lipika</cp:lastModifiedBy>
  <cp:revision>257</cp:revision>
  <dcterms:modified xsi:type="dcterms:W3CDTF">2019-05-07T17:20:16Z</dcterms:modified>
</cp:coreProperties>
</file>