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a Hsu" initials="" lastIdx="1" clrIdx="0"/>
  <p:cmAuthor id="7" name="Karina Huang" initials="KH [4]" lastIdx="1" clrIdx="7">
    <p:extLst/>
  </p:cmAuthor>
  <p:cmAuthor id="1" name="Alexandra Singer" initials="" lastIdx="2" clrIdx="1"/>
  <p:cmAuthor id="2" name="Kelcie Grenier" initials="" lastIdx="2" clrIdx="2"/>
  <p:cmAuthor id="3" name="osxadmin" initials="o" lastIdx="24" clrIdx="3"/>
  <p:cmAuthor id="4" name="Karina Huang" initials="KH" lastIdx="1" clrIdx="4">
    <p:extLst/>
  </p:cmAuthor>
  <p:cmAuthor id="5" name="Karina Huang" initials="KH [2]" lastIdx="1" clrIdx="5">
    <p:extLst/>
  </p:cmAuthor>
  <p:cmAuthor id="6" name="Karina Huang" initials="KH [3]" lastIdx="1"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a:srgbClr val="FFFF66"/>
    <a:srgbClr val="008000"/>
    <a:srgbClr val="F2730D"/>
    <a:srgbClr val="EE5E1F"/>
    <a:srgbClr val="29C1E2"/>
    <a:srgbClr val="EA0000"/>
    <a:srgbClr val="F3691C"/>
    <a:srgbClr val="EF87D4"/>
    <a:srgbClr val="F84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3C788D-AEED-4340-9FDC-0209E74E415F}">
  <a:tblStyle styleId="{863C788D-AEED-4340-9FDC-0209E74E415F}" styleName="Table_0"/>
  <a:tblStyle styleId="{7E3C92F1-64F6-45C0-9674-CD2E8BCEACB4}" styleName="Table_1"/>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93" autoAdjust="0"/>
    <p:restoredTop sz="92416" autoAdjust="0"/>
  </p:normalViewPr>
  <p:slideViewPr>
    <p:cSldViewPr snapToGrid="0" snapToObjects="1">
      <p:cViewPr>
        <p:scale>
          <a:sx n="27" d="100"/>
          <a:sy n="27" d="100"/>
        </p:scale>
        <p:origin x="888" y="5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ReeNaaah/Desktop/RCAT%20Summer2016/SRCD/Earning%20Resp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ReeNaaah/Desktop/RCAT%20Summer2016/SRCD/Coding_Disrespect_5th%20Grade_08021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Users/KaReeNaaah/Desktop/RCAT%20Summer2016/SRCD/Earning%20Resp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Ending!$B$29</c:f>
              <c:strCache>
                <c:ptCount val="1"/>
                <c:pt idx="0">
                  <c:v>Third</c:v>
                </c:pt>
              </c:strCache>
            </c:strRef>
          </c:tx>
          <c:spPr>
            <a:solidFill>
              <a:srgbClr val="0070C0"/>
            </a:solidFill>
            <a:ln>
              <a:noFill/>
            </a:ln>
            <a:effectLst/>
          </c:spPr>
          <c:invertIfNegative val="0"/>
          <c:cat>
            <c:strRef>
              <c:f>Ending!$A$30:$A$34</c:f>
              <c:strCache>
                <c:ptCount val="5"/>
                <c:pt idx="0">
                  <c:v>Friendship Value</c:v>
                </c:pt>
                <c:pt idx="1">
                  <c:v>More Respect</c:v>
                </c:pt>
                <c:pt idx="2">
                  <c:v>Reciprocation</c:v>
                </c:pt>
                <c:pt idx="3">
                  <c:v>Why Respect</c:v>
                </c:pt>
                <c:pt idx="4">
                  <c:v>Others</c:v>
                </c:pt>
              </c:strCache>
            </c:strRef>
          </c:cat>
          <c:val>
            <c:numRef>
              <c:f>Ending!$B$30:$B$34</c:f>
              <c:numCache>
                <c:formatCode>General</c:formatCode>
                <c:ptCount val="5"/>
                <c:pt idx="0">
                  <c:v>37.5</c:v>
                </c:pt>
                <c:pt idx="1">
                  <c:v>12.5</c:v>
                </c:pt>
                <c:pt idx="2">
                  <c:v>20.83333333333329</c:v>
                </c:pt>
                <c:pt idx="3">
                  <c:v>12.5</c:v>
                </c:pt>
                <c:pt idx="4">
                  <c:v>16.666666666666661</c:v>
                </c:pt>
              </c:numCache>
            </c:numRef>
          </c:val>
          <c:extLst>
            <c:ext xmlns:c16="http://schemas.microsoft.com/office/drawing/2014/chart" uri="{C3380CC4-5D6E-409C-BE32-E72D297353CC}">
              <c16:uniqueId val="{00000000-56D4-754B-884E-1B6B64A6DDCB}"/>
            </c:ext>
          </c:extLst>
        </c:ser>
        <c:ser>
          <c:idx val="1"/>
          <c:order val="1"/>
          <c:tx>
            <c:strRef>
              <c:f>Ending!$C$29</c:f>
              <c:strCache>
                <c:ptCount val="1"/>
                <c:pt idx="0">
                  <c:v>Fourth</c:v>
                </c:pt>
              </c:strCache>
            </c:strRef>
          </c:tx>
          <c:spPr>
            <a:solidFill>
              <a:srgbClr val="FFC000"/>
            </a:solidFill>
            <a:ln>
              <a:noFill/>
            </a:ln>
            <a:effectLst/>
          </c:spPr>
          <c:invertIfNegative val="0"/>
          <c:cat>
            <c:strRef>
              <c:f>Ending!$A$30:$A$34</c:f>
              <c:strCache>
                <c:ptCount val="5"/>
                <c:pt idx="0">
                  <c:v>Friendship Value</c:v>
                </c:pt>
                <c:pt idx="1">
                  <c:v>More Respect</c:v>
                </c:pt>
                <c:pt idx="2">
                  <c:v>Reciprocation</c:v>
                </c:pt>
                <c:pt idx="3">
                  <c:v>Why Respect</c:v>
                </c:pt>
                <c:pt idx="4">
                  <c:v>Others</c:v>
                </c:pt>
              </c:strCache>
            </c:strRef>
          </c:cat>
          <c:val>
            <c:numRef>
              <c:f>Ending!$C$30:$C$34</c:f>
              <c:numCache>
                <c:formatCode>General</c:formatCode>
                <c:ptCount val="5"/>
                <c:pt idx="0">
                  <c:v>50</c:v>
                </c:pt>
                <c:pt idx="1">
                  <c:v>16.666666666666661</c:v>
                </c:pt>
                <c:pt idx="2">
                  <c:v>16.666666666666661</c:v>
                </c:pt>
                <c:pt idx="3">
                  <c:v>50</c:v>
                </c:pt>
                <c:pt idx="4">
                  <c:v>66.666666666666643</c:v>
                </c:pt>
              </c:numCache>
            </c:numRef>
          </c:val>
          <c:extLst>
            <c:ext xmlns:c16="http://schemas.microsoft.com/office/drawing/2014/chart" uri="{C3380CC4-5D6E-409C-BE32-E72D297353CC}">
              <c16:uniqueId val="{00000001-56D4-754B-884E-1B6B64A6DDCB}"/>
            </c:ext>
          </c:extLst>
        </c:ser>
        <c:ser>
          <c:idx val="2"/>
          <c:order val="2"/>
          <c:tx>
            <c:strRef>
              <c:f>Ending!$D$29</c:f>
              <c:strCache>
                <c:ptCount val="1"/>
                <c:pt idx="0">
                  <c:v>Fifth</c:v>
                </c:pt>
              </c:strCache>
            </c:strRef>
          </c:tx>
          <c:spPr>
            <a:solidFill>
              <a:srgbClr val="008000"/>
            </a:solidFill>
            <a:ln>
              <a:noFill/>
            </a:ln>
            <a:effectLst/>
          </c:spPr>
          <c:invertIfNegative val="0"/>
          <c:cat>
            <c:strRef>
              <c:f>Ending!$A$30:$A$34</c:f>
              <c:strCache>
                <c:ptCount val="5"/>
                <c:pt idx="0">
                  <c:v>Friendship Value</c:v>
                </c:pt>
                <c:pt idx="1">
                  <c:v>More Respect</c:v>
                </c:pt>
                <c:pt idx="2">
                  <c:v>Reciprocation</c:v>
                </c:pt>
                <c:pt idx="3">
                  <c:v>Why Respect</c:v>
                </c:pt>
                <c:pt idx="4">
                  <c:v>Others</c:v>
                </c:pt>
              </c:strCache>
            </c:strRef>
          </c:cat>
          <c:val>
            <c:numRef>
              <c:f>Ending!$D$30:$D$34</c:f>
              <c:numCache>
                <c:formatCode>General</c:formatCode>
                <c:ptCount val="5"/>
                <c:pt idx="0">
                  <c:v>18.18181818181818</c:v>
                </c:pt>
                <c:pt idx="1">
                  <c:v>21.212121212121179</c:v>
                </c:pt>
                <c:pt idx="2">
                  <c:v>6.0606060606060614</c:v>
                </c:pt>
                <c:pt idx="3">
                  <c:v>39.393939393939398</c:v>
                </c:pt>
                <c:pt idx="4">
                  <c:v>15.15151515151515</c:v>
                </c:pt>
              </c:numCache>
            </c:numRef>
          </c:val>
          <c:extLst>
            <c:ext xmlns:c16="http://schemas.microsoft.com/office/drawing/2014/chart" uri="{C3380CC4-5D6E-409C-BE32-E72D297353CC}">
              <c16:uniqueId val="{00000002-56D4-754B-884E-1B6B64A6DDCB}"/>
            </c:ext>
          </c:extLst>
        </c:ser>
        <c:dLbls>
          <c:showLegendKey val="0"/>
          <c:showVal val="0"/>
          <c:showCatName val="0"/>
          <c:showSerName val="0"/>
          <c:showPercent val="0"/>
          <c:showBubbleSize val="0"/>
        </c:dLbls>
        <c:gapWidth val="219"/>
        <c:overlap val="-27"/>
        <c:axId val="1718754976"/>
        <c:axId val="1718757296"/>
      </c:barChart>
      <c:catAx>
        <c:axId val="1718754976"/>
        <c:scaling>
          <c:orientation val="minMax"/>
        </c:scaling>
        <c:delete val="0"/>
        <c:axPos val="b"/>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1718757296"/>
        <c:crosses val="autoZero"/>
        <c:auto val="1"/>
        <c:lblAlgn val="ctr"/>
        <c:lblOffset val="100"/>
        <c:noMultiLvlLbl val="0"/>
      </c:catAx>
      <c:valAx>
        <c:axId val="1718757296"/>
        <c:scaling>
          <c:orientation val="minMax"/>
        </c:scaling>
        <c:delete val="0"/>
        <c:axPos val="l"/>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Arial" charset="0"/>
                    <a:ea typeface="Arial" charset="0"/>
                    <a:cs typeface="Arial" charset="0"/>
                  </a:defRPr>
                </a:pPr>
                <a:r>
                  <a:rPr lang="en-US" sz="2800" dirty="0">
                    <a:solidFill>
                      <a:schemeClr val="tx1"/>
                    </a:solidFill>
                    <a:latin typeface="Arial" charset="0"/>
                    <a:ea typeface="Arial" charset="0"/>
                    <a:cs typeface="Arial" charset="0"/>
                  </a:rPr>
                  <a:t>Percentage</a:t>
                </a:r>
                <a:r>
                  <a:rPr lang="en-US" sz="2800" baseline="0" dirty="0">
                    <a:solidFill>
                      <a:schemeClr val="tx1"/>
                    </a:solidFill>
                    <a:latin typeface="Arial" charset="0"/>
                    <a:ea typeface="Arial" charset="0"/>
                    <a:cs typeface="Arial" charset="0"/>
                  </a:rPr>
                  <a:t> </a:t>
                </a:r>
                <a:endParaRPr lang="en-US" sz="2800" dirty="0">
                  <a:solidFill>
                    <a:schemeClr val="tx1"/>
                  </a:solidFill>
                  <a:latin typeface="Arial" charset="0"/>
                  <a:ea typeface="Arial" charset="0"/>
                  <a:cs typeface="Arial" charset="0"/>
                </a:endParaRPr>
              </a:p>
            </c:rich>
          </c:tx>
          <c:layout>
            <c:manualLayout>
              <c:xMode val="edge"/>
              <c:yMode val="edge"/>
              <c:x val="8.9029512525007192E-3"/>
              <c:y val="0.21709113305481501"/>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Arial" charset="0"/>
                  <a:ea typeface="Arial" charset="0"/>
                  <a:cs typeface="Arial" charset="0"/>
                </a:defRPr>
              </a:pPr>
              <a:endParaRPr lang="en-US"/>
            </a:p>
          </c:txPr>
        </c:title>
        <c:numFmt formatCode="General" sourceLinked="0"/>
        <c:majorTickMark val="in"/>
        <c:minorTickMark val="none"/>
        <c:tickLblPos val="nextTo"/>
        <c:spPr>
          <a:noFill/>
          <a:ln>
            <a:solidFill>
              <a:schemeClr val="bg2">
                <a:lumMod val="75000"/>
              </a:schemeClr>
            </a:solidFill>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1718754976"/>
        <c:crosses val="autoZero"/>
        <c:crossBetween val="between"/>
      </c:valAx>
      <c:spPr>
        <a:noFill/>
        <a:ln>
          <a:noFill/>
        </a:ln>
        <a:effectLst/>
      </c:spPr>
    </c:plotArea>
    <c:legend>
      <c:legendPos val="b"/>
      <c:layout>
        <c:manualLayout>
          <c:xMode val="edge"/>
          <c:yMode val="edge"/>
          <c:x val="0.68549065365573303"/>
          <c:y val="1.5889077357731901E-2"/>
          <c:w val="0.30379934741492398"/>
          <c:h val="9.2801463158107902E-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990768461880605E-2"/>
          <c:y val="0.13123462381779"/>
          <c:w val="0.88650056434218305"/>
          <c:h val="0.61252826829662899"/>
        </c:manualLayout>
      </c:layout>
      <c:barChart>
        <c:barDir val="col"/>
        <c:grouping val="clustered"/>
        <c:varyColors val="0"/>
        <c:ser>
          <c:idx val="0"/>
          <c:order val="0"/>
          <c:tx>
            <c:strRef>
              <c:f>[1]Sheet1!$G$34</c:f>
              <c:strCache>
                <c:ptCount val="1"/>
                <c:pt idx="0">
                  <c:v>Third</c:v>
                </c:pt>
              </c:strCache>
            </c:strRef>
          </c:tx>
          <c:spPr>
            <a:solidFill>
              <a:srgbClr val="0070C0"/>
            </a:solidFill>
            <a:ln>
              <a:noFill/>
            </a:ln>
            <a:effectLst/>
          </c:spPr>
          <c:invertIfNegative val="0"/>
          <c:cat>
            <c:multiLvlStrRef>
              <c:f>[1]Sheet1!$H$32:$M$33</c:f>
              <c:multiLvlStrCache>
                <c:ptCount val="6"/>
                <c:lvl>
                  <c:pt idx="0">
                    <c:v>Respect</c:v>
                  </c:pt>
                  <c:pt idx="1">
                    <c:v>Disrespect</c:v>
                  </c:pt>
                  <c:pt idx="2">
                    <c:v>Respect</c:v>
                  </c:pt>
                  <c:pt idx="3">
                    <c:v>Disrespect</c:v>
                  </c:pt>
                  <c:pt idx="4">
                    <c:v>Respect</c:v>
                  </c:pt>
                  <c:pt idx="5">
                    <c:v>Disrespect</c:v>
                  </c:pt>
                </c:lvl>
                <c:lvl>
                  <c:pt idx="0">
                    <c:v>Non-Friends</c:v>
                  </c:pt>
                  <c:pt idx="2">
                    <c:v>Friends</c:v>
                  </c:pt>
                  <c:pt idx="4">
                    <c:v>Best Friends</c:v>
                  </c:pt>
                </c:lvl>
              </c:multiLvlStrCache>
            </c:multiLvlStrRef>
          </c:cat>
          <c:val>
            <c:numRef>
              <c:f>[1]Sheet1!$H$34:$M$34</c:f>
              <c:numCache>
                <c:formatCode>General</c:formatCode>
                <c:ptCount val="6"/>
                <c:pt idx="0">
                  <c:v>58.620689655172377</c:v>
                </c:pt>
                <c:pt idx="1">
                  <c:v>72.549019607843164</c:v>
                </c:pt>
                <c:pt idx="2">
                  <c:v>37.931034482758591</c:v>
                </c:pt>
                <c:pt idx="3">
                  <c:v>19.6078431372549</c:v>
                </c:pt>
                <c:pt idx="4">
                  <c:v>3.4482758620689649</c:v>
                </c:pt>
                <c:pt idx="5">
                  <c:v>9.8039215686274517</c:v>
                </c:pt>
              </c:numCache>
            </c:numRef>
          </c:val>
          <c:extLst>
            <c:ext xmlns:c16="http://schemas.microsoft.com/office/drawing/2014/chart" uri="{C3380CC4-5D6E-409C-BE32-E72D297353CC}">
              <c16:uniqueId val="{00000000-AE24-AB48-8B6D-C93FB72310C8}"/>
            </c:ext>
          </c:extLst>
        </c:ser>
        <c:ser>
          <c:idx val="1"/>
          <c:order val="1"/>
          <c:tx>
            <c:strRef>
              <c:f>[1]Sheet1!$G$35</c:f>
              <c:strCache>
                <c:ptCount val="1"/>
                <c:pt idx="0">
                  <c:v>Fourth</c:v>
                </c:pt>
              </c:strCache>
            </c:strRef>
          </c:tx>
          <c:spPr>
            <a:solidFill>
              <a:srgbClr val="FFC000"/>
            </a:solidFill>
            <a:ln>
              <a:noFill/>
            </a:ln>
            <a:effectLst/>
          </c:spPr>
          <c:invertIfNegative val="0"/>
          <c:cat>
            <c:multiLvlStrRef>
              <c:f>[1]Sheet1!$H$32:$M$33</c:f>
              <c:multiLvlStrCache>
                <c:ptCount val="6"/>
                <c:lvl>
                  <c:pt idx="0">
                    <c:v>Respect</c:v>
                  </c:pt>
                  <c:pt idx="1">
                    <c:v>Disrespect</c:v>
                  </c:pt>
                  <c:pt idx="2">
                    <c:v>Respect</c:v>
                  </c:pt>
                  <c:pt idx="3">
                    <c:v>Disrespect</c:v>
                  </c:pt>
                  <c:pt idx="4">
                    <c:v>Respect</c:v>
                  </c:pt>
                  <c:pt idx="5">
                    <c:v>Disrespect</c:v>
                  </c:pt>
                </c:lvl>
                <c:lvl>
                  <c:pt idx="0">
                    <c:v>Non-Friends</c:v>
                  </c:pt>
                  <c:pt idx="2">
                    <c:v>Friends</c:v>
                  </c:pt>
                  <c:pt idx="4">
                    <c:v>Best Friends</c:v>
                  </c:pt>
                </c:lvl>
              </c:multiLvlStrCache>
            </c:multiLvlStrRef>
          </c:cat>
          <c:val>
            <c:numRef>
              <c:f>[1]Sheet1!$H$35:$M$35</c:f>
              <c:numCache>
                <c:formatCode>General</c:formatCode>
                <c:ptCount val="6"/>
                <c:pt idx="0">
                  <c:v>71.428571428571388</c:v>
                </c:pt>
                <c:pt idx="1">
                  <c:v>70.454545454545453</c:v>
                </c:pt>
                <c:pt idx="2">
                  <c:v>28.571428571428569</c:v>
                </c:pt>
                <c:pt idx="3">
                  <c:v>15.90909090909091</c:v>
                </c:pt>
                <c:pt idx="4">
                  <c:v>0</c:v>
                </c:pt>
                <c:pt idx="5">
                  <c:v>13.63636363636363</c:v>
                </c:pt>
              </c:numCache>
            </c:numRef>
          </c:val>
          <c:extLst>
            <c:ext xmlns:c16="http://schemas.microsoft.com/office/drawing/2014/chart" uri="{C3380CC4-5D6E-409C-BE32-E72D297353CC}">
              <c16:uniqueId val="{00000001-AE24-AB48-8B6D-C93FB72310C8}"/>
            </c:ext>
          </c:extLst>
        </c:ser>
        <c:ser>
          <c:idx val="2"/>
          <c:order val="2"/>
          <c:tx>
            <c:strRef>
              <c:f>[1]Sheet1!$G$36</c:f>
              <c:strCache>
                <c:ptCount val="1"/>
                <c:pt idx="0">
                  <c:v>Fifth</c:v>
                </c:pt>
              </c:strCache>
            </c:strRef>
          </c:tx>
          <c:spPr>
            <a:solidFill>
              <a:srgbClr val="008000"/>
            </a:solidFill>
            <a:ln>
              <a:noFill/>
            </a:ln>
            <a:effectLst/>
          </c:spPr>
          <c:invertIfNegative val="0"/>
          <c:cat>
            <c:multiLvlStrRef>
              <c:f>[1]Sheet1!$H$32:$M$33</c:f>
              <c:multiLvlStrCache>
                <c:ptCount val="6"/>
                <c:lvl>
                  <c:pt idx="0">
                    <c:v>Respect</c:v>
                  </c:pt>
                  <c:pt idx="1">
                    <c:v>Disrespect</c:v>
                  </c:pt>
                  <c:pt idx="2">
                    <c:v>Respect</c:v>
                  </c:pt>
                  <c:pt idx="3">
                    <c:v>Disrespect</c:v>
                  </c:pt>
                  <c:pt idx="4">
                    <c:v>Respect</c:v>
                  </c:pt>
                  <c:pt idx="5">
                    <c:v>Disrespect</c:v>
                  </c:pt>
                </c:lvl>
                <c:lvl>
                  <c:pt idx="0">
                    <c:v>Non-Friends</c:v>
                  </c:pt>
                  <c:pt idx="2">
                    <c:v>Friends</c:v>
                  </c:pt>
                  <c:pt idx="4">
                    <c:v>Best Friends</c:v>
                  </c:pt>
                </c:lvl>
              </c:multiLvlStrCache>
            </c:multiLvlStrRef>
          </c:cat>
          <c:val>
            <c:numRef>
              <c:f>[1]Sheet1!$H$36:$M$36</c:f>
              <c:numCache>
                <c:formatCode>General</c:formatCode>
                <c:ptCount val="6"/>
                <c:pt idx="0">
                  <c:v>70.588235294117666</c:v>
                </c:pt>
                <c:pt idx="1">
                  <c:v>75.675675675675677</c:v>
                </c:pt>
                <c:pt idx="2">
                  <c:v>26.47058823529412</c:v>
                </c:pt>
                <c:pt idx="3">
                  <c:v>21.621621621621621</c:v>
                </c:pt>
                <c:pt idx="4">
                  <c:v>2.9411764705882351</c:v>
                </c:pt>
                <c:pt idx="5">
                  <c:v>5.4054054054054053</c:v>
                </c:pt>
              </c:numCache>
            </c:numRef>
          </c:val>
          <c:extLst>
            <c:ext xmlns:c16="http://schemas.microsoft.com/office/drawing/2014/chart" uri="{C3380CC4-5D6E-409C-BE32-E72D297353CC}">
              <c16:uniqueId val="{00000002-AE24-AB48-8B6D-C93FB72310C8}"/>
            </c:ext>
          </c:extLst>
        </c:ser>
        <c:dLbls>
          <c:showLegendKey val="0"/>
          <c:showVal val="0"/>
          <c:showCatName val="0"/>
          <c:showSerName val="0"/>
          <c:showPercent val="0"/>
          <c:showBubbleSize val="0"/>
        </c:dLbls>
        <c:gapWidth val="219"/>
        <c:overlap val="-27"/>
        <c:axId val="1674815920"/>
        <c:axId val="1674812256"/>
      </c:barChart>
      <c:catAx>
        <c:axId val="167481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1674812256"/>
        <c:crosses val="autoZero"/>
        <c:auto val="1"/>
        <c:lblAlgn val="ctr"/>
        <c:lblOffset val="100"/>
        <c:noMultiLvlLbl val="0"/>
      </c:catAx>
      <c:valAx>
        <c:axId val="1674812256"/>
        <c:scaling>
          <c:orientation val="minMax"/>
        </c:scaling>
        <c:delete val="0"/>
        <c:axPos val="l"/>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fr-FR" sz="2800">
                    <a:solidFill>
                      <a:schemeClr val="tx1"/>
                    </a:solidFill>
                  </a:rPr>
                  <a:t>Percentage</a:t>
                </a:r>
                <a:endParaRPr lang="fr-FR" sz="2800" dirty="0">
                  <a:solidFill>
                    <a:schemeClr val="tx1"/>
                  </a:solidFill>
                </a:endParaRP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1674815920"/>
        <c:crosses val="autoZero"/>
        <c:crossBetween val="between"/>
      </c:valAx>
      <c:spPr>
        <a:noFill/>
        <a:ln>
          <a:noFill/>
        </a:ln>
        <a:effectLst/>
      </c:spPr>
    </c:plotArea>
    <c:legend>
      <c:legendPos val="b"/>
      <c:layout>
        <c:manualLayout>
          <c:xMode val="edge"/>
          <c:yMode val="edge"/>
          <c:x val="0.678334846967796"/>
          <c:y val="8.4434640059905697E-2"/>
          <c:w val="0.27179829306071901"/>
          <c:h val="0.1451869119927660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Sheet1!$O$13</c:f>
              <c:strCache>
                <c:ptCount val="1"/>
                <c:pt idx="0">
                  <c:v>Third</c:v>
                </c:pt>
              </c:strCache>
            </c:strRef>
          </c:tx>
          <c:spPr>
            <a:solidFill>
              <a:srgbClr val="0070C0"/>
            </a:solidFill>
            <a:ln>
              <a:noFill/>
            </a:ln>
            <a:effectLst/>
          </c:spPr>
          <c:invertIfNegative val="0"/>
          <c:cat>
            <c:multiLvlStrRef>
              <c:f>Sheet1!$P$11:$U$12</c:f>
              <c:multiLvlStrCache>
                <c:ptCount val="6"/>
                <c:lvl>
                  <c:pt idx="0">
                    <c:v>Respect</c:v>
                  </c:pt>
                  <c:pt idx="1">
                    <c:v>Disrespect</c:v>
                  </c:pt>
                  <c:pt idx="2">
                    <c:v>Respect</c:v>
                  </c:pt>
                  <c:pt idx="3">
                    <c:v>Disrespect</c:v>
                  </c:pt>
                  <c:pt idx="4">
                    <c:v>Respect</c:v>
                  </c:pt>
                  <c:pt idx="5">
                    <c:v>Disrespect</c:v>
                  </c:pt>
                </c:lvl>
                <c:lvl>
                  <c:pt idx="0">
                    <c:v>Context</c:v>
                  </c:pt>
                  <c:pt idx="2">
                    <c:v>Chronology</c:v>
                  </c:pt>
                  <c:pt idx="4">
                    <c:v>Theme</c:v>
                  </c:pt>
                </c:lvl>
              </c:multiLvlStrCache>
            </c:multiLvlStrRef>
          </c:cat>
          <c:val>
            <c:numRef>
              <c:f>Sheet1!$P$13:$U$13</c:f>
              <c:numCache>
                <c:formatCode>General</c:formatCode>
                <c:ptCount val="6"/>
                <c:pt idx="0">
                  <c:v>1.6896551719999999</c:v>
                </c:pt>
                <c:pt idx="1">
                  <c:v>1.923076923</c:v>
                </c:pt>
                <c:pt idx="2">
                  <c:v>2.7931034480000001</c:v>
                </c:pt>
                <c:pt idx="3">
                  <c:v>2.711538462</c:v>
                </c:pt>
                <c:pt idx="4">
                  <c:v>1.9655172409999999</c:v>
                </c:pt>
                <c:pt idx="5">
                  <c:v>2.134615385</c:v>
                </c:pt>
              </c:numCache>
            </c:numRef>
          </c:val>
          <c:extLst>
            <c:ext xmlns:c16="http://schemas.microsoft.com/office/drawing/2014/chart" uri="{C3380CC4-5D6E-409C-BE32-E72D297353CC}">
              <c16:uniqueId val="{00000000-75F4-BB4E-8684-E3DAFC641CC6}"/>
            </c:ext>
          </c:extLst>
        </c:ser>
        <c:ser>
          <c:idx val="1"/>
          <c:order val="1"/>
          <c:tx>
            <c:strRef>
              <c:f>Sheet1!$O$14</c:f>
              <c:strCache>
                <c:ptCount val="1"/>
                <c:pt idx="0">
                  <c:v>Fourth </c:v>
                </c:pt>
              </c:strCache>
            </c:strRef>
          </c:tx>
          <c:spPr>
            <a:solidFill>
              <a:srgbClr val="FFC000"/>
            </a:solidFill>
            <a:ln>
              <a:noFill/>
            </a:ln>
            <a:effectLst/>
          </c:spPr>
          <c:invertIfNegative val="0"/>
          <c:cat>
            <c:multiLvlStrRef>
              <c:f>Sheet1!$P$11:$U$12</c:f>
              <c:multiLvlStrCache>
                <c:ptCount val="6"/>
                <c:lvl>
                  <c:pt idx="0">
                    <c:v>Respect</c:v>
                  </c:pt>
                  <c:pt idx="1">
                    <c:v>Disrespect</c:v>
                  </c:pt>
                  <c:pt idx="2">
                    <c:v>Respect</c:v>
                  </c:pt>
                  <c:pt idx="3">
                    <c:v>Disrespect</c:v>
                  </c:pt>
                  <c:pt idx="4">
                    <c:v>Respect</c:v>
                  </c:pt>
                  <c:pt idx="5">
                    <c:v>Disrespect</c:v>
                  </c:pt>
                </c:lvl>
                <c:lvl>
                  <c:pt idx="0">
                    <c:v>Context</c:v>
                  </c:pt>
                  <c:pt idx="2">
                    <c:v>Chronology</c:v>
                  </c:pt>
                  <c:pt idx="4">
                    <c:v>Theme</c:v>
                  </c:pt>
                </c:lvl>
              </c:multiLvlStrCache>
            </c:multiLvlStrRef>
          </c:cat>
          <c:val>
            <c:numRef>
              <c:f>Sheet1!$P$14:$U$14</c:f>
              <c:numCache>
                <c:formatCode>General</c:formatCode>
                <c:ptCount val="6"/>
                <c:pt idx="0">
                  <c:v>2.3571428569999999</c:v>
                </c:pt>
                <c:pt idx="1">
                  <c:v>1.931818182</c:v>
                </c:pt>
                <c:pt idx="2">
                  <c:v>2.9285714289999998</c:v>
                </c:pt>
                <c:pt idx="3">
                  <c:v>2.75</c:v>
                </c:pt>
                <c:pt idx="4">
                  <c:v>2.2857142860000002</c:v>
                </c:pt>
                <c:pt idx="5">
                  <c:v>1.931818182</c:v>
                </c:pt>
              </c:numCache>
            </c:numRef>
          </c:val>
          <c:extLst>
            <c:ext xmlns:c16="http://schemas.microsoft.com/office/drawing/2014/chart" uri="{C3380CC4-5D6E-409C-BE32-E72D297353CC}">
              <c16:uniqueId val="{00000001-75F4-BB4E-8684-E3DAFC641CC6}"/>
            </c:ext>
          </c:extLst>
        </c:ser>
        <c:ser>
          <c:idx val="2"/>
          <c:order val="2"/>
          <c:tx>
            <c:strRef>
              <c:f>Sheet1!$O$15</c:f>
              <c:strCache>
                <c:ptCount val="1"/>
                <c:pt idx="0">
                  <c:v>Fifth</c:v>
                </c:pt>
              </c:strCache>
            </c:strRef>
          </c:tx>
          <c:spPr>
            <a:solidFill>
              <a:srgbClr val="008000"/>
            </a:solidFill>
            <a:ln>
              <a:noFill/>
            </a:ln>
            <a:effectLst/>
          </c:spPr>
          <c:invertIfNegative val="0"/>
          <c:cat>
            <c:multiLvlStrRef>
              <c:f>Sheet1!$P$11:$U$12</c:f>
              <c:multiLvlStrCache>
                <c:ptCount val="6"/>
                <c:lvl>
                  <c:pt idx="0">
                    <c:v>Respect</c:v>
                  </c:pt>
                  <c:pt idx="1">
                    <c:v>Disrespect</c:v>
                  </c:pt>
                  <c:pt idx="2">
                    <c:v>Respect</c:v>
                  </c:pt>
                  <c:pt idx="3">
                    <c:v>Disrespect</c:v>
                  </c:pt>
                  <c:pt idx="4">
                    <c:v>Respect</c:v>
                  </c:pt>
                  <c:pt idx="5">
                    <c:v>Disrespect</c:v>
                  </c:pt>
                </c:lvl>
                <c:lvl>
                  <c:pt idx="0">
                    <c:v>Context</c:v>
                  </c:pt>
                  <c:pt idx="2">
                    <c:v>Chronology</c:v>
                  </c:pt>
                  <c:pt idx="4">
                    <c:v>Theme</c:v>
                  </c:pt>
                </c:lvl>
              </c:multiLvlStrCache>
            </c:multiLvlStrRef>
          </c:cat>
          <c:val>
            <c:numRef>
              <c:f>Sheet1!$P$15:$U$15</c:f>
              <c:numCache>
                <c:formatCode>General</c:formatCode>
                <c:ptCount val="6"/>
                <c:pt idx="0">
                  <c:v>1.9705882349999999</c:v>
                </c:pt>
                <c:pt idx="1">
                  <c:v>1.7105263159999999</c:v>
                </c:pt>
                <c:pt idx="2">
                  <c:v>2.8823529410000002</c:v>
                </c:pt>
                <c:pt idx="3">
                  <c:v>2.8684210530000001</c:v>
                </c:pt>
                <c:pt idx="4">
                  <c:v>2.088235294</c:v>
                </c:pt>
                <c:pt idx="5">
                  <c:v>2.263157895</c:v>
                </c:pt>
              </c:numCache>
            </c:numRef>
          </c:val>
          <c:extLst>
            <c:ext xmlns:c16="http://schemas.microsoft.com/office/drawing/2014/chart" uri="{C3380CC4-5D6E-409C-BE32-E72D297353CC}">
              <c16:uniqueId val="{00000002-75F4-BB4E-8684-E3DAFC641CC6}"/>
            </c:ext>
          </c:extLst>
        </c:ser>
        <c:dLbls>
          <c:showLegendKey val="0"/>
          <c:showVal val="0"/>
          <c:showCatName val="0"/>
          <c:showSerName val="0"/>
          <c:showPercent val="0"/>
          <c:showBubbleSize val="0"/>
        </c:dLbls>
        <c:gapWidth val="219"/>
        <c:overlap val="-27"/>
        <c:axId val="1674675648"/>
        <c:axId val="1674664784"/>
      </c:barChart>
      <c:catAx>
        <c:axId val="1674675648"/>
        <c:scaling>
          <c:orientation val="minMax"/>
        </c:scaling>
        <c:delete val="0"/>
        <c:axPos val="b"/>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vert="horz"/>
          <a:lstStyle/>
          <a:p>
            <a:pPr>
              <a:defRPr sz="2800"/>
            </a:pPr>
            <a:endParaRPr lang="en-US"/>
          </a:p>
        </c:txPr>
        <c:crossAx val="1674664784"/>
        <c:crosses val="autoZero"/>
        <c:auto val="1"/>
        <c:lblAlgn val="ctr"/>
        <c:lblOffset val="100"/>
        <c:noMultiLvlLbl val="0"/>
      </c:catAx>
      <c:valAx>
        <c:axId val="1674664784"/>
        <c:scaling>
          <c:orientation val="minMax"/>
        </c:scaling>
        <c:delete val="0"/>
        <c:axPos val="l"/>
        <c:title>
          <c:tx>
            <c:rich>
              <a:bodyPr rot="-5400000" vert="horz"/>
              <a:lstStyle/>
              <a:p>
                <a:pPr>
                  <a:defRPr sz="2800" b="0"/>
                </a:pPr>
                <a:r>
                  <a:rPr lang="fr-FR" sz="2800" b="0"/>
                  <a:t>Score</a:t>
                </a:r>
              </a:p>
            </c:rich>
          </c:tx>
          <c:overlay val="0"/>
          <c:spPr>
            <a:noFill/>
            <a:ln>
              <a:noFill/>
            </a:ln>
            <a:effectLst/>
          </c:spPr>
        </c:title>
        <c:numFmt formatCode="General" sourceLinked="0"/>
        <c:majorTickMark val="in"/>
        <c:minorTickMark val="none"/>
        <c:tickLblPos val="nextTo"/>
        <c:spPr>
          <a:noFill/>
          <a:ln>
            <a:solidFill>
              <a:schemeClr val="bg2">
                <a:lumMod val="75000"/>
              </a:schemeClr>
            </a:solidFill>
          </a:ln>
          <a:effectLst/>
        </c:spPr>
        <c:txPr>
          <a:bodyPr rot="-60000000" vert="horz"/>
          <a:lstStyle/>
          <a:p>
            <a:pPr>
              <a:defRPr sz="2800"/>
            </a:pPr>
            <a:endParaRPr lang="en-US"/>
          </a:p>
        </c:txPr>
        <c:crossAx val="1674675648"/>
        <c:crosses val="autoZero"/>
        <c:crossBetween val="between"/>
      </c:valAx>
      <c:spPr>
        <a:noFill/>
        <a:ln>
          <a:noFill/>
        </a:ln>
        <a:effectLst/>
      </c:spPr>
    </c:plotArea>
    <c:legend>
      <c:legendPos val="b"/>
      <c:layout>
        <c:manualLayout>
          <c:xMode val="edge"/>
          <c:yMode val="edge"/>
          <c:x val="0.62006690880584203"/>
          <c:y val="3.3073201735081298E-2"/>
          <c:w val="0.352004731764541"/>
          <c:h val="7.3191208475832895E-2"/>
        </c:manualLayout>
      </c:layout>
      <c:overlay val="0"/>
      <c:spPr>
        <a:noFill/>
        <a:ln>
          <a:noFill/>
        </a:ln>
        <a:effectLst/>
      </c:spPr>
      <c:txPr>
        <a:bodyPr rot="0" vert="horz"/>
        <a:lstStyle/>
        <a:p>
          <a:pPr>
            <a:defRPr sz="2400"/>
          </a:pPr>
          <a:endParaRPr lang="en-US"/>
        </a:p>
      </c:txPr>
    </c:legend>
    <c:plotVisOnly val="1"/>
    <c:dispBlanksAs val="gap"/>
    <c:showDLblsOverMax val="0"/>
  </c:chart>
  <c:spPr>
    <a:noFill/>
    <a:ln>
      <a:noFill/>
    </a:ln>
    <a:effectLst/>
  </c:spPr>
  <c:txPr>
    <a:bodyPr/>
    <a:lstStyle/>
    <a:p>
      <a:pPr>
        <a:defRPr sz="20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5180012" y="0"/>
            <a:ext cx="3962399" cy="342899"/>
          </a:xfrm>
          <a:prstGeom prst="rect">
            <a:avLst/>
          </a:prstGeom>
          <a:noFill/>
          <a:ln>
            <a:noFill/>
          </a:ln>
        </p:spPr>
        <p:txBody>
          <a:bodyPr lIns="91425" tIns="91425" rIns="91425" bIns="91425" anchor="t" anchorCtr="0"/>
          <a:lstStyle>
            <a:lvl1pPr marL="0" marR="0" indent="0" algn="r" rtl="0">
              <a:lnSpc>
                <a:spcPct val="100000"/>
              </a:lnSpc>
              <a:spcBef>
                <a:spcPts val="24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2857500" y="514350"/>
            <a:ext cx="3429000"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914400" y="3257550"/>
            <a:ext cx="7315200" cy="308609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6513512"/>
            <a:ext cx="3962399" cy="3428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5180012" y="6513512"/>
            <a:ext cx="3962399" cy="342899"/>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1" i="0" u="none" strike="noStrike" cap="none" baseline="0">
                <a:solidFill>
                  <a:srgbClr val="000000"/>
                </a:solidFill>
                <a:latin typeface="Arial"/>
                <a:ea typeface="Arial"/>
                <a:cs typeface="Arial"/>
                <a:sym typeface="Arial"/>
              </a:defRPr>
            </a:lvl1pPr>
          </a:lstStyle>
          <a:p>
            <a:pPr marL="0" lvl="0" indent="0">
              <a:spcBef>
                <a:spcPts val="0"/>
              </a:spcBef>
              <a:buClr>
                <a:srgbClr val="000000"/>
              </a:buClr>
              <a:buSzPct val="25000"/>
              <a:buFont typeface="Arial"/>
              <a:buNone/>
            </a:pPr>
            <a:fld id="{00000000-1234-1234-1234-123412341234}" type="slidenum">
              <a:rPr lang="en-US"/>
              <a:t>‹#›</a:t>
            </a:fld>
            <a:endParaRPr lang="en-US"/>
          </a:p>
        </p:txBody>
      </p:sp>
    </p:spTree>
    <p:extLst>
      <p:ext uri="{BB962C8B-B14F-4D97-AF65-F5344CB8AC3E}">
        <p14:creationId xmlns:p14="http://schemas.microsoft.com/office/powerpoint/2010/main" val="78146538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3" name="Shape 123"/>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a:spcBef>
                <a:spcPts val="0"/>
              </a:spcBef>
              <a:buNone/>
            </a:pPr>
            <a:endParaRPr dirty="0"/>
          </a:p>
        </p:txBody>
      </p:sp>
      <p:sp>
        <p:nvSpPr>
          <p:cNvPr id="124" name="Shape 124"/>
          <p:cNvSpPr txBox="1"/>
          <p:nvPr/>
        </p:nvSpPr>
        <p:spPr>
          <a:xfrm>
            <a:off x="5180012" y="6513512"/>
            <a:ext cx="39623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1" i="0" u="none" strike="noStrike" cap="none" baseline="0">
                <a:solidFill>
                  <a:srgbClr val="000000"/>
                </a:solidFill>
                <a:latin typeface="Arial"/>
                <a:ea typeface="Arial"/>
                <a:cs typeface="Arial"/>
                <a:sym typeface="Arial"/>
              </a:rPr>
              <a:t>1</a:t>
            </a:fld>
            <a:endParaRPr lang="en-US" sz="1200" b="1" i="0" u="none" strike="noStrike" cap="none" baseline="0">
              <a:solidFill>
                <a:srgbClr val="000000"/>
              </a:solidFill>
              <a:latin typeface="Arial"/>
              <a:ea typeface="Arial"/>
              <a:cs typeface="Arial"/>
              <a:sym typeface="Arial"/>
            </a:endParaRPr>
          </a:p>
        </p:txBody>
      </p:sp>
    </p:spTree>
    <p:extLst>
      <p:ext uri="{BB962C8B-B14F-4D97-AF65-F5344CB8AC3E}">
        <p14:creationId xmlns:p14="http://schemas.microsoft.com/office/powerpoint/2010/main" val="122953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569" y="10226675"/>
            <a:ext cx="37308065" cy="705484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6583136" y="18653125"/>
            <a:ext cx="30724928" cy="8413749"/>
          </a:xfrm>
          <a:prstGeom prst="rect">
            <a:avLst/>
          </a:prstGeom>
          <a:noFill/>
          <a:ln>
            <a:noFill/>
          </a:ln>
        </p:spPr>
        <p:txBody>
          <a:bodyPr lIns="91425" tIns="91425" rIns="91425" bIns="91425" anchor="t" anchorCtr="0"/>
          <a:lstStyle>
            <a:lvl1pPr marL="0" marR="0" indent="0" algn="ctr" rtl="0">
              <a:spcBef>
                <a:spcPts val="3560"/>
              </a:spcBef>
              <a:spcAft>
                <a:spcPts val="0"/>
              </a:spcAft>
              <a:buClr>
                <a:schemeClr val="dk1"/>
              </a:buClr>
              <a:buFont typeface="Arial"/>
              <a:buNone/>
              <a:defRPr/>
            </a:lvl1pPr>
            <a:lvl2pPr marL="457200" marR="0" indent="0" algn="ctr" rtl="0">
              <a:spcBef>
                <a:spcPts val="3140"/>
              </a:spcBef>
              <a:spcAft>
                <a:spcPts val="0"/>
              </a:spcAft>
              <a:buClr>
                <a:schemeClr val="dk1"/>
              </a:buClr>
              <a:buFont typeface="Arial"/>
              <a:buNone/>
              <a:defRPr/>
            </a:lvl2pPr>
            <a:lvl3pPr marL="914400" marR="0" indent="0" algn="ctr" rtl="0">
              <a:spcBef>
                <a:spcPts val="2680"/>
              </a:spcBef>
              <a:spcAft>
                <a:spcPts val="0"/>
              </a:spcAft>
              <a:buClr>
                <a:schemeClr val="dk1"/>
              </a:buClr>
              <a:buFont typeface="Arial"/>
              <a:buNone/>
              <a:defRPr/>
            </a:lvl3pPr>
            <a:lvl4pPr marL="1371600" marR="0" indent="0" algn="ctr" rtl="0">
              <a:spcBef>
                <a:spcPts val="2220"/>
              </a:spcBef>
              <a:spcAft>
                <a:spcPts val="0"/>
              </a:spcAft>
              <a:buClr>
                <a:schemeClr val="dk1"/>
              </a:buClr>
              <a:buFont typeface="Arial"/>
              <a:buNone/>
              <a:defRPr/>
            </a:lvl4pPr>
            <a:lvl5pPr marL="1828800" marR="0" indent="0" algn="ctr" rtl="0">
              <a:spcBef>
                <a:spcPts val="2220"/>
              </a:spcBef>
              <a:spcAft>
                <a:spcPts val="0"/>
              </a:spcAft>
              <a:buClr>
                <a:schemeClr val="dk1"/>
              </a:buClr>
              <a:buFont typeface="Arial"/>
              <a:buNone/>
              <a:defRPr/>
            </a:lvl5pPr>
            <a:lvl6pPr marL="2286000" marR="0" indent="0" algn="ctr" rtl="0">
              <a:spcBef>
                <a:spcPts val="2220"/>
              </a:spcBef>
              <a:spcAft>
                <a:spcPts val="0"/>
              </a:spcAft>
              <a:buClr>
                <a:schemeClr val="dk1"/>
              </a:buClr>
              <a:buFont typeface="Arial"/>
              <a:buNone/>
              <a:defRPr/>
            </a:lvl6pPr>
            <a:lvl7pPr marL="2743200" marR="0" indent="0" algn="ctr" rtl="0">
              <a:spcBef>
                <a:spcPts val="2220"/>
              </a:spcBef>
              <a:spcAft>
                <a:spcPts val="0"/>
              </a:spcAft>
              <a:buClr>
                <a:schemeClr val="dk1"/>
              </a:buClr>
              <a:buFont typeface="Arial"/>
              <a:buNone/>
              <a:defRPr/>
            </a:lvl7pPr>
            <a:lvl8pPr marL="3200400" marR="0" indent="0" algn="ctr" rtl="0">
              <a:spcBef>
                <a:spcPts val="2220"/>
              </a:spcBef>
              <a:spcAft>
                <a:spcPts val="0"/>
              </a:spcAft>
              <a:buClr>
                <a:schemeClr val="dk1"/>
              </a:buClr>
              <a:buFont typeface="Arial"/>
              <a:buNone/>
              <a:defRPr/>
            </a:lvl8pPr>
            <a:lvl9pPr marL="3657600" marR="0" indent="0" algn="ctr" rtl="0">
              <a:spcBef>
                <a:spcPts val="2220"/>
              </a:spcBef>
              <a:spcAft>
                <a:spcPts val="0"/>
              </a:spcAft>
              <a:buClr>
                <a:schemeClr val="dk1"/>
              </a:buClr>
              <a:buFont typeface="Arial"/>
              <a:buNone/>
              <a:defRPr/>
            </a:lvl9pPr>
          </a:lstStyle>
          <a:p>
            <a:endParaRPr/>
          </a:p>
        </p:txBody>
      </p:sp>
      <p:sp>
        <p:nvSpPr>
          <p:cNvPr id="17" name="Shape 17"/>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467101" y="21153440"/>
            <a:ext cx="37308065" cy="653732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3467101" y="13952537"/>
            <a:ext cx="37308065" cy="7200900"/>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74" name="Shape 74"/>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290887" y="2924175"/>
            <a:ext cx="37309424"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9" name="Shape 79"/>
          <p:cNvSpPr txBox="1">
            <a:spLocks noGrp="1"/>
          </p:cNvSpPr>
          <p:nvPr>
            <p:ph type="body" idx="1"/>
          </p:nvPr>
        </p:nvSpPr>
        <p:spPr>
          <a:xfrm>
            <a:off x="3290887" y="9512300"/>
            <a:ext cx="37309424" cy="19748499"/>
          </a:xfrm>
          <a:prstGeom prst="rect">
            <a:avLst/>
          </a:prstGeom>
          <a:noFill/>
          <a:ln>
            <a:noFill/>
          </a:ln>
        </p:spPr>
        <p:txBody>
          <a:bodyPr lIns="91425" tIns="91425" rIns="91425" bIns="91425" anchor="t" anchorCtr="0"/>
          <a:lstStyle>
            <a:lvl1pPr marL="1914525" indent="-784225" algn="l" rtl="0">
              <a:spcBef>
                <a:spcPts val="3560"/>
              </a:spcBef>
              <a:spcAft>
                <a:spcPts val="0"/>
              </a:spcAft>
              <a:buClr>
                <a:schemeClr val="dk1"/>
              </a:buClr>
              <a:buFont typeface="Arial"/>
              <a:buChar char="•"/>
              <a:defRPr/>
            </a:lvl1pPr>
            <a:lvl2pPr marL="4146550" indent="-596900" algn="l" rtl="0">
              <a:spcBef>
                <a:spcPts val="3140"/>
              </a:spcBef>
              <a:spcAft>
                <a:spcPts val="0"/>
              </a:spcAft>
              <a:buClr>
                <a:schemeClr val="dk1"/>
              </a:buClr>
              <a:buFont typeface="Arial"/>
              <a:buChar char="–"/>
              <a:defRPr/>
            </a:lvl2pPr>
            <a:lvl3pPr marL="6383338" indent="-427037" algn="l" rtl="0">
              <a:spcBef>
                <a:spcPts val="2680"/>
              </a:spcBef>
              <a:spcAft>
                <a:spcPts val="0"/>
              </a:spcAft>
              <a:buClr>
                <a:schemeClr val="dk1"/>
              </a:buClr>
              <a:buFont typeface="Arial"/>
              <a:buChar char="•"/>
              <a:defRPr/>
            </a:lvl3pPr>
            <a:lvl4pPr marL="8939213" indent="-576263" algn="l" rtl="0">
              <a:spcBef>
                <a:spcPts val="2220"/>
              </a:spcBef>
              <a:spcAft>
                <a:spcPts val="0"/>
              </a:spcAft>
              <a:buClr>
                <a:schemeClr val="dk1"/>
              </a:buClr>
              <a:buFont typeface="Arial"/>
              <a:buChar char="–"/>
              <a:defRPr/>
            </a:lvl4pPr>
            <a:lvl5pPr marL="11488738" indent="-573088" algn="l" rtl="0">
              <a:spcBef>
                <a:spcPts val="2220"/>
              </a:spcBef>
              <a:spcAft>
                <a:spcPts val="0"/>
              </a:spcAft>
              <a:buClr>
                <a:schemeClr val="dk1"/>
              </a:buClr>
              <a:buFont typeface="Arial"/>
              <a:buChar char="»"/>
              <a:defRPr/>
            </a:lvl5pPr>
            <a:lvl6pPr marL="11945938" indent="-573088" algn="l" rtl="0">
              <a:spcBef>
                <a:spcPts val="2220"/>
              </a:spcBef>
              <a:spcAft>
                <a:spcPts val="0"/>
              </a:spcAft>
              <a:buClr>
                <a:schemeClr val="dk1"/>
              </a:buClr>
              <a:buFont typeface="Arial"/>
              <a:buChar char="»"/>
              <a:defRPr/>
            </a:lvl6pPr>
            <a:lvl7pPr marL="12403138" indent="-573088" algn="l" rtl="0">
              <a:spcBef>
                <a:spcPts val="2220"/>
              </a:spcBef>
              <a:spcAft>
                <a:spcPts val="0"/>
              </a:spcAft>
              <a:buClr>
                <a:schemeClr val="dk1"/>
              </a:buClr>
              <a:buFont typeface="Arial"/>
              <a:buChar char="»"/>
              <a:defRPr/>
            </a:lvl7pPr>
            <a:lvl8pPr marL="12860338" indent="-573088" algn="l" rtl="0">
              <a:spcBef>
                <a:spcPts val="2220"/>
              </a:spcBef>
              <a:spcAft>
                <a:spcPts val="0"/>
              </a:spcAft>
              <a:buClr>
                <a:schemeClr val="dk1"/>
              </a:buClr>
              <a:buFont typeface="Arial"/>
              <a:buChar char="»"/>
              <a:defRPr/>
            </a:lvl8pPr>
            <a:lvl9pPr marL="13317538" indent="-573087" algn="l" rtl="0">
              <a:spcBef>
                <a:spcPts val="2220"/>
              </a:spcBef>
              <a:spcAft>
                <a:spcPts val="0"/>
              </a:spcAft>
              <a:buClr>
                <a:schemeClr val="dk1"/>
              </a:buClr>
              <a:buFont typeface="Arial"/>
              <a:buChar char="»"/>
              <a:defRPr/>
            </a:lvl9pPr>
          </a:lstStyle>
          <a:p>
            <a:endParaRPr/>
          </a:p>
        </p:txBody>
      </p:sp>
      <p:sp>
        <p:nvSpPr>
          <p:cNvPr id="80" name="Shape 80"/>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rot="5400000">
            <a:off x="22768153" y="11429322"/>
            <a:ext cx="26336626" cy="9326336"/>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rot="5400000">
            <a:off x="4048805" y="2166940"/>
            <a:ext cx="26336626" cy="27851099"/>
          </a:xfrm>
          <a:prstGeom prst="rect">
            <a:avLst/>
          </a:prstGeom>
          <a:noFill/>
          <a:ln>
            <a:noFill/>
          </a:ln>
        </p:spPr>
        <p:txBody>
          <a:bodyPr lIns="91425" tIns="91425" rIns="91425" bIns="91425" anchor="t" anchorCtr="0"/>
          <a:lstStyle>
            <a:lvl1pPr marL="1914525" indent="-784225" algn="l" rtl="0">
              <a:spcBef>
                <a:spcPts val="3560"/>
              </a:spcBef>
              <a:spcAft>
                <a:spcPts val="0"/>
              </a:spcAft>
              <a:buClr>
                <a:schemeClr val="dk1"/>
              </a:buClr>
              <a:buFont typeface="Arial"/>
              <a:buChar char="•"/>
              <a:defRPr/>
            </a:lvl1pPr>
            <a:lvl2pPr marL="4146550" indent="-596900" algn="l" rtl="0">
              <a:spcBef>
                <a:spcPts val="3140"/>
              </a:spcBef>
              <a:spcAft>
                <a:spcPts val="0"/>
              </a:spcAft>
              <a:buClr>
                <a:schemeClr val="dk1"/>
              </a:buClr>
              <a:buFont typeface="Arial"/>
              <a:buChar char="–"/>
              <a:defRPr/>
            </a:lvl2pPr>
            <a:lvl3pPr marL="6383338" indent="-427037" algn="l" rtl="0">
              <a:spcBef>
                <a:spcPts val="2680"/>
              </a:spcBef>
              <a:spcAft>
                <a:spcPts val="0"/>
              </a:spcAft>
              <a:buClr>
                <a:schemeClr val="dk1"/>
              </a:buClr>
              <a:buFont typeface="Arial"/>
              <a:buChar char="•"/>
              <a:defRPr/>
            </a:lvl3pPr>
            <a:lvl4pPr marL="8939213" indent="-576263" algn="l" rtl="0">
              <a:spcBef>
                <a:spcPts val="2220"/>
              </a:spcBef>
              <a:spcAft>
                <a:spcPts val="0"/>
              </a:spcAft>
              <a:buClr>
                <a:schemeClr val="dk1"/>
              </a:buClr>
              <a:buFont typeface="Arial"/>
              <a:buChar char="–"/>
              <a:defRPr/>
            </a:lvl4pPr>
            <a:lvl5pPr marL="11488738" indent="-573088" algn="l" rtl="0">
              <a:spcBef>
                <a:spcPts val="2220"/>
              </a:spcBef>
              <a:spcAft>
                <a:spcPts val="0"/>
              </a:spcAft>
              <a:buClr>
                <a:schemeClr val="dk1"/>
              </a:buClr>
              <a:buFont typeface="Arial"/>
              <a:buChar char="»"/>
              <a:defRPr/>
            </a:lvl5pPr>
            <a:lvl6pPr marL="11945938" indent="-573088" algn="l" rtl="0">
              <a:spcBef>
                <a:spcPts val="2220"/>
              </a:spcBef>
              <a:spcAft>
                <a:spcPts val="0"/>
              </a:spcAft>
              <a:buClr>
                <a:schemeClr val="dk1"/>
              </a:buClr>
              <a:buFont typeface="Arial"/>
              <a:buChar char="»"/>
              <a:defRPr/>
            </a:lvl6pPr>
            <a:lvl7pPr marL="12403138" indent="-573088" algn="l" rtl="0">
              <a:spcBef>
                <a:spcPts val="2220"/>
              </a:spcBef>
              <a:spcAft>
                <a:spcPts val="0"/>
              </a:spcAft>
              <a:buClr>
                <a:schemeClr val="dk1"/>
              </a:buClr>
              <a:buFont typeface="Arial"/>
              <a:buChar char="»"/>
              <a:defRPr/>
            </a:lvl7pPr>
            <a:lvl8pPr marL="12860338" indent="-573088" algn="l" rtl="0">
              <a:spcBef>
                <a:spcPts val="2220"/>
              </a:spcBef>
              <a:spcAft>
                <a:spcPts val="0"/>
              </a:spcAft>
              <a:buClr>
                <a:schemeClr val="dk1"/>
              </a:buClr>
              <a:buFont typeface="Arial"/>
              <a:buChar char="»"/>
              <a:defRPr/>
            </a:lvl8pPr>
            <a:lvl9pPr marL="13317538" indent="-573087" algn="l" rtl="0">
              <a:spcBef>
                <a:spcPts val="2220"/>
              </a:spcBef>
              <a:spcAft>
                <a:spcPts val="0"/>
              </a:spcAft>
              <a:buClr>
                <a:schemeClr val="dk1"/>
              </a:buClr>
              <a:buFont typeface="Arial"/>
              <a:buChar char="»"/>
              <a:defRPr/>
            </a:lvl9pPr>
          </a:lstStyle>
          <a:p>
            <a:endParaRPr/>
          </a:p>
        </p:txBody>
      </p:sp>
      <p:sp>
        <p:nvSpPr>
          <p:cNvPr id="23" name="Shape 23"/>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290887" y="2924175"/>
            <a:ext cx="37309424"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12071350" y="731837"/>
            <a:ext cx="19748499" cy="37309424"/>
          </a:xfrm>
          <a:prstGeom prst="rect">
            <a:avLst/>
          </a:prstGeom>
          <a:noFill/>
          <a:ln>
            <a:noFill/>
          </a:ln>
        </p:spPr>
        <p:txBody>
          <a:bodyPr lIns="91425" tIns="91425" rIns="91425" bIns="91425" anchor="t" anchorCtr="0"/>
          <a:lstStyle>
            <a:lvl1pPr marL="1914525" indent="-784225" algn="l" rtl="0">
              <a:spcBef>
                <a:spcPts val="3560"/>
              </a:spcBef>
              <a:spcAft>
                <a:spcPts val="0"/>
              </a:spcAft>
              <a:buClr>
                <a:schemeClr val="dk1"/>
              </a:buClr>
              <a:buFont typeface="Arial"/>
              <a:buChar char="•"/>
              <a:defRPr/>
            </a:lvl1pPr>
            <a:lvl2pPr marL="4146550" indent="-596900" algn="l" rtl="0">
              <a:spcBef>
                <a:spcPts val="3140"/>
              </a:spcBef>
              <a:spcAft>
                <a:spcPts val="0"/>
              </a:spcAft>
              <a:buClr>
                <a:schemeClr val="dk1"/>
              </a:buClr>
              <a:buFont typeface="Arial"/>
              <a:buChar char="–"/>
              <a:defRPr/>
            </a:lvl2pPr>
            <a:lvl3pPr marL="6383338" indent="-427037" algn="l" rtl="0">
              <a:spcBef>
                <a:spcPts val="2680"/>
              </a:spcBef>
              <a:spcAft>
                <a:spcPts val="0"/>
              </a:spcAft>
              <a:buClr>
                <a:schemeClr val="dk1"/>
              </a:buClr>
              <a:buFont typeface="Arial"/>
              <a:buChar char="•"/>
              <a:defRPr/>
            </a:lvl3pPr>
            <a:lvl4pPr marL="8939213" indent="-576263" algn="l" rtl="0">
              <a:spcBef>
                <a:spcPts val="2220"/>
              </a:spcBef>
              <a:spcAft>
                <a:spcPts val="0"/>
              </a:spcAft>
              <a:buClr>
                <a:schemeClr val="dk1"/>
              </a:buClr>
              <a:buFont typeface="Arial"/>
              <a:buChar char="–"/>
              <a:defRPr/>
            </a:lvl4pPr>
            <a:lvl5pPr marL="11488738" indent="-573088" algn="l" rtl="0">
              <a:spcBef>
                <a:spcPts val="2220"/>
              </a:spcBef>
              <a:spcAft>
                <a:spcPts val="0"/>
              </a:spcAft>
              <a:buClr>
                <a:schemeClr val="dk1"/>
              </a:buClr>
              <a:buFont typeface="Arial"/>
              <a:buChar char="»"/>
              <a:defRPr/>
            </a:lvl5pPr>
            <a:lvl6pPr marL="11945938" indent="-573088" algn="l" rtl="0">
              <a:spcBef>
                <a:spcPts val="2220"/>
              </a:spcBef>
              <a:spcAft>
                <a:spcPts val="0"/>
              </a:spcAft>
              <a:buClr>
                <a:schemeClr val="dk1"/>
              </a:buClr>
              <a:buFont typeface="Arial"/>
              <a:buChar char="»"/>
              <a:defRPr/>
            </a:lvl6pPr>
            <a:lvl7pPr marL="12403138" indent="-573088" algn="l" rtl="0">
              <a:spcBef>
                <a:spcPts val="2220"/>
              </a:spcBef>
              <a:spcAft>
                <a:spcPts val="0"/>
              </a:spcAft>
              <a:buClr>
                <a:schemeClr val="dk1"/>
              </a:buClr>
              <a:buFont typeface="Arial"/>
              <a:buChar char="»"/>
              <a:defRPr/>
            </a:lvl7pPr>
            <a:lvl8pPr marL="12860338" indent="-573088" algn="l" rtl="0">
              <a:spcBef>
                <a:spcPts val="2220"/>
              </a:spcBef>
              <a:spcAft>
                <a:spcPts val="0"/>
              </a:spcAft>
              <a:buClr>
                <a:schemeClr val="dk1"/>
              </a:buClr>
              <a:buFont typeface="Arial"/>
              <a:buChar char="»"/>
              <a:defRPr/>
            </a:lvl8pPr>
            <a:lvl9pPr marL="13317538" indent="-573087" algn="l" rtl="0">
              <a:spcBef>
                <a:spcPts val="2220"/>
              </a:spcBef>
              <a:spcAft>
                <a:spcPts val="0"/>
              </a:spcAft>
              <a:buClr>
                <a:schemeClr val="dk1"/>
              </a:buClr>
              <a:buFont typeface="Arial"/>
              <a:buChar char="»"/>
              <a:defRPr/>
            </a:lvl9pPr>
          </a:lstStyle>
          <a:p>
            <a:endParaRPr/>
          </a:p>
        </p:txBody>
      </p:sp>
      <p:sp>
        <p:nvSpPr>
          <p:cNvPr id="29" name="Shape 29"/>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602435" y="23042565"/>
            <a:ext cx="26335264" cy="2720974"/>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a:spLocks noGrp="1"/>
          </p:cNvSpPr>
          <p:nvPr>
            <p:ph type="pic" idx="2"/>
          </p:nvPr>
        </p:nvSpPr>
        <p:spPr>
          <a:xfrm>
            <a:off x="8602435" y="2941641"/>
            <a:ext cx="26335264" cy="19750086"/>
          </a:xfrm>
          <a:prstGeom prst="rect">
            <a:avLst/>
          </a:prstGeom>
          <a:noFill/>
          <a:ln>
            <a:noFill/>
          </a:ln>
        </p:spPr>
      </p:sp>
      <p:sp>
        <p:nvSpPr>
          <p:cNvPr id="35" name="Shape 35"/>
          <p:cNvSpPr txBox="1">
            <a:spLocks noGrp="1"/>
          </p:cNvSpPr>
          <p:nvPr>
            <p:ph type="body" idx="1"/>
          </p:nvPr>
        </p:nvSpPr>
        <p:spPr>
          <a:xfrm>
            <a:off x="8602435" y="25763540"/>
            <a:ext cx="26335264" cy="3862387"/>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6" name="Shape 36"/>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833" y="1311275"/>
            <a:ext cx="14439900" cy="557688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17159968" y="1311275"/>
            <a:ext cx="24536398" cy="2809398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2"/>
          </p:nvPr>
        </p:nvSpPr>
        <p:spPr>
          <a:xfrm>
            <a:off x="2194833" y="6888163"/>
            <a:ext cx="14439900" cy="22517100"/>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3" name="Shape 43"/>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290887" y="2924175"/>
            <a:ext cx="37309424"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2" name="Shape 52"/>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3" name="Shape 53"/>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194833" y="1317625"/>
            <a:ext cx="39501537"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2194833" y="7369178"/>
            <a:ext cx="19392900" cy="3070224"/>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8" name="Shape 58"/>
          <p:cNvSpPr txBox="1">
            <a:spLocks noGrp="1"/>
          </p:cNvSpPr>
          <p:nvPr>
            <p:ph type="body" idx="2"/>
          </p:nvPr>
        </p:nvSpPr>
        <p:spPr>
          <a:xfrm>
            <a:off x="2194833" y="10439403"/>
            <a:ext cx="19392900" cy="189658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3"/>
          </p:nvPr>
        </p:nvSpPr>
        <p:spPr>
          <a:xfrm>
            <a:off x="22296664" y="7369178"/>
            <a:ext cx="19399703" cy="3070224"/>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0" name="Shape 60"/>
          <p:cNvSpPr txBox="1">
            <a:spLocks noGrp="1"/>
          </p:cNvSpPr>
          <p:nvPr>
            <p:ph type="body" idx="4"/>
          </p:nvPr>
        </p:nvSpPr>
        <p:spPr>
          <a:xfrm>
            <a:off x="22296664" y="10439403"/>
            <a:ext cx="19399703" cy="189658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290887" y="2924175"/>
            <a:ext cx="37309424"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6" name="Shape 66"/>
          <p:cNvSpPr txBox="1">
            <a:spLocks noGrp="1"/>
          </p:cNvSpPr>
          <p:nvPr>
            <p:ph type="body" idx="1"/>
          </p:nvPr>
        </p:nvSpPr>
        <p:spPr>
          <a:xfrm>
            <a:off x="3291569" y="9512300"/>
            <a:ext cx="18588716" cy="197484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2"/>
          </p:nvPr>
        </p:nvSpPr>
        <p:spPr>
          <a:xfrm>
            <a:off x="22010914" y="9512300"/>
            <a:ext cx="18588718" cy="197484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C090"/>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3290887" y="2924175"/>
            <a:ext cx="37309424" cy="54863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3290887" y="9512300"/>
            <a:ext cx="37309424" cy="19748499"/>
          </a:xfrm>
          <a:prstGeom prst="rect">
            <a:avLst/>
          </a:prstGeom>
          <a:noFill/>
          <a:ln>
            <a:noFill/>
          </a:ln>
        </p:spPr>
        <p:txBody>
          <a:bodyPr lIns="91425" tIns="91425" rIns="91425" bIns="91425" anchor="t" anchorCtr="0"/>
          <a:lstStyle>
            <a:lvl1pPr marL="1914525" marR="0" indent="-784225" algn="l" rtl="0">
              <a:spcBef>
                <a:spcPts val="3560"/>
              </a:spcBef>
              <a:spcAft>
                <a:spcPts val="0"/>
              </a:spcAft>
              <a:buClr>
                <a:schemeClr val="dk1"/>
              </a:buClr>
              <a:buFont typeface="Arial"/>
              <a:buChar char="•"/>
              <a:defRPr/>
            </a:lvl1pPr>
            <a:lvl2pPr marL="4146550" marR="0" indent="-596900" algn="l" rtl="0">
              <a:spcBef>
                <a:spcPts val="3140"/>
              </a:spcBef>
              <a:spcAft>
                <a:spcPts val="0"/>
              </a:spcAft>
              <a:buClr>
                <a:schemeClr val="dk1"/>
              </a:buClr>
              <a:buFont typeface="Arial"/>
              <a:buChar char="–"/>
              <a:defRPr/>
            </a:lvl2pPr>
            <a:lvl3pPr marL="6383338" marR="0" indent="-427037" algn="l" rtl="0">
              <a:spcBef>
                <a:spcPts val="2680"/>
              </a:spcBef>
              <a:spcAft>
                <a:spcPts val="0"/>
              </a:spcAft>
              <a:buClr>
                <a:schemeClr val="dk1"/>
              </a:buClr>
              <a:buFont typeface="Arial"/>
              <a:buChar char="•"/>
              <a:defRPr/>
            </a:lvl3pPr>
            <a:lvl4pPr marL="8939213" marR="0" indent="-576263" algn="l" rtl="0">
              <a:spcBef>
                <a:spcPts val="2220"/>
              </a:spcBef>
              <a:spcAft>
                <a:spcPts val="0"/>
              </a:spcAft>
              <a:buClr>
                <a:schemeClr val="dk1"/>
              </a:buClr>
              <a:buFont typeface="Arial"/>
              <a:buChar char="–"/>
              <a:defRPr/>
            </a:lvl4pPr>
            <a:lvl5pPr marL="11488738" marR="0" indent="-573088" algn="l" rtl="0">
              <a:spcBef>
                <a:spcPts val="2220"/>
              </a:spcBef>
              <a:spcAft>
                <a:spcPts val="0"/>
              </a:spcAft>
              <a:buClr>
                <a:schemeClr val="dk1"/>
              </a:buClr>
              <a:buFont typeface="Arial"/>
              <a:buChar char="»"/>
              <a:defRPr/>
            </a:lvl5pPr>
            <a:lvl6pPr marL="11945938" marR="0" indent="-573088" algn="l" rtl="0">
              <a:spcBef>
                <a:spcPts val="2220"/>
              </a:spcBef>
              <a:spcAft>
                <a:spcPts val="0"/>
              </a:spcAft>
              <a:buClr>
                <a:schemeClr val="dk1"/>
              </a:buClr>
              <a:buFont typeface="Arial"/>
              <a:buChar char="»"/>
              <a:defRPr/>
            </a:lvl6pPr>
            <a:lvl7pPr marL="12403138" marR="0" indent="-573088" algn="l" rtl="0">
              <a:spcBef>
                <a:spcPts val="2220"/>
              </a:spcBef>
              <a:spcAft>
                <a:spcPts val="0"/>
              </a:spcAft>
              <a:buClr>
                <a:schemeClr val="dk1"/>
              </a:buClr>
              <a:buFont typeface="Arial"/>
              <a:buChar char="»"/>
              <a:defRPr/>
            </a:lvl7pPr>
            <a:lvl8pPr marL="12860338" marR="0" indent="-573088" algn="l" rtl="0">
              <a:spcBef>
                <a:spcPts val="2220"/>
              </a:spcBef>
              <a:spcAft>
                <a:spcPts val="0"/>
              </a:spcAft>
              <a:buClr>
                <a:schemeClr val="dk1"/>
              </a:buClr>
              <a:buFont typeface="Arial"/>
              <a:buChar char="»"/>
              <a:defRPr/>
            </a:lvl8pPr>
            <a:lvl9pPr marL="13317538" marR="0" indent="-573087" algn="l" rtl="0">
              <a:spcBef>
                <a:spcPts val="222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3290887" y="29994225"/>
            <a:ext cx="9144000"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14997112" y="29994225"/>
            <a:ext cx="13896975" cy="21907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31456312" y="29994225"/>
            <a:ext cx="9144000" cy="2190750"/>
          </a:xfrm>
          <a:prstGeom prst="rect">
            <a:avLst/>
          </a:prstGeom>
          <a:noFill/>
          <a:ln>
            <a:noFill/>
          </a:ln>
        </p:spPr>
        <p:txBody>
          <a:bodyPr lIns="510675" tIns="255325" rIns="510675" bIns="255325" anchor="t" anchorCtr="0">
            <a:noAutofit/>
          </a:bodyPr>
          <a:lstStyle>
            <a:lvl1pPr marL="0" marR="0" indent="0" algn="r" rtl="0">
              <a:lnSpc>
                <a:spcPct val="100000"/>
              </a:lnSpc>
              <a:spcBef>
                <a:spcPts val="0"/>
              </a:spcBef>
              <a:spcAft>
                <a:spcPts val="0"/>
              </a:spcAft>
              <a:buNone/>
              <a:defRPr sz="79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83"/>
        <p:cNvGrpSpPr/>
        <p:nvPr/>
      </p:nvGrpSpPr>
      <p:grpSpPr>
        <a:xfrm>
          <a:off x="0" y="0"/>
          <a:ext cx="0" cy="0"/>
          <a:chOff x="0" y="0"/>
          <a:chExt cx="0" cy="0"/>
        </a:xfrm>
      </p:grpSpPr>
      <p:sp>
        <p:nvSpPr>
          <p:cNvPr id="33" name="TextBox 32"/>
          <p:cNvSpPr txBox="1"/>
          <p:nvPr/>
        </p:nvSpPr>
        <p:spPr>
          <a:xfrm>
            <a:off x="14200238" y="16999116"/>
            <a:ext cx="13359444" cy="15527399"/>
          </a:xfrm>
          <a:prstGeom prst="rect">
            <a:avLst/>
          </a:prstGeom>
          <a:solidFill>
            <a:schemeClr val="bg1"/>
          </a:solidFill>
          <a:ln w="76200">
            <a:solidFill>
              <a:schemeClr val="bg2">
                <a:lumMod val="75000"/>
              </a:schemeClr>
            </a:solidFill>
          </a:ln>
        </p:spPr>
        <p:txBody>
          <a:bodyPr wrap="square" rtlCol="0">
            <a:noAutofit/>
          </a:bodyPr>
          <a:lstStyle/>
          <a:p>
            <a:pPr marL="457200" marR="0" lvl="0" indent="-457200" defTabSz="914400" eaLnBrk="1" fontAlgn="auto" latinLnBrk="0" hangingPunct="1">
              <a:lnSpc>
                <a:spcPct val="100000"/>
              </a:lnSpc>
              <a:spcBef>
                <a:spcPts val="600"/>
              </a:spcBef>
              <a:spcAft>
                <a:spcPts val="0"/>
              </a:spcAft>
              <a:buClrTx/>
              <a:buSzTx/>
              <a:buFont typeface="Arial" charset="0"/>
              <a:buNone/>
              <a:tabLst/>
              <a:defRPr/>
            </a:pPr>
            <a:endParaRPr lang="en-US" sz="3200" dirty="0">
              <a:latin typeface="Arial" charset="0"/>
              <a:ea typeface="Arial" charset="0"/>
              <a:cs typeface="Arial" charset="0"/>
            </a:endParaRPr>
          </a:p>
        </p:txBody>
      </p:sp>
      <p:sp>
        <p:nvSpPr>
          <p:cNvPr id="31" name="TextBox 30"/>
          <p:cNvSpPr txBox="1"/>
          <p:nvPr/>
        </p:nvSpPr>
        <p:spPr>
          <a:xfrm>
            <a:off x="14211151" y="4880867"/>
            <a:ext cx="13348531" cy="11029563"/>
          </a:xfrm>
          <a:prstGeom prst="rect">
            <a:avLst/>
          </a:prstGeom>
          <a:solidFill>
            <a:schemeClr val="bg1"/>
          </a:solidFill>
          <a:ln w="76200">
            <a:solidFill>
              <a:schemeClr val="bg2">
                <a:lumMod val="75000"/>
              </a:schemeClr>
            </a:solidFill>
          </a:ln>
        </p:spPr>
        <p:txBody>
          <a:bodyPr wrap="square" rtlCol="0">
            <a:noAutofit/>
          </a:bodyPr>
          <a:lstStyle/>
          <a:p>
            <a:pPr marL="457200" marR="0" lvl="0" indent="-457200" defTabSz="914400" eaLnBrk="1" fontAlgn="auto" latinLnBrk="0" hangingPunct="1">
              <a:lnSpc>
                <a:spcPct val="100000"/>
              </a:lnSpc>
              <a:spcBef>
                <a:spcPts val="600"/>
              </a:spcBef>
              <a:spcAft>
                <a:spcPts val="0"/>
              </a:spcAft>
              <a:buClrTx/>
              <a:buSzTx/>
              <a:buFont typeface="Arial" charset="0"/>
              <a:buNone/>
              <a:tabLst/>
              <a:defRPr/>
            </a:pPr>
            <a:endParaRPr lang="en-US" sz="3200" dirty="0">
              <a:latin typeface="Arial" charset="0"/>
              <a:ea typeface="Arial" charset="0"/>
              <a:cs typeface="Arial" charset="0"/>
            </a:endParaRPr>
          </a:p>
        </p:txBody>
      </p:sp>
      <p:sp>
        <p:nvSpPr>
          <p:cNvPr id="85" name="Shape 85"/>
          <p:cNvSpPr txBox="1"/>
          <p:nvPr/>
        </p:nvSpPr>
        <p:spPr>
          <a:xfrm>
            <a:off x="36121975" y="6581775"/>
            <a:ext cx="908049" cy="2578099"/>
          </a:xfrm>
          <a:prstGeom prst="rect">
            <a:avLst/>
          </a:prstGeom>
          <a:noFill/>
          <a:ln>
            <a:noFill/>
          </a:ln>
        </p:spPr>
        <p:txBody>
          <a:bodyPr lIns="510675" tIns="255325" rIns="510675" bIns="255325" anchor="t"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sp>
        <p:nvSpPr>
          <p:cNvPr id="87" name="Shape 87"/>
          <p:cNvSpPr txBox="1"/>
          <p:nvPr/>
        </p:nvSpPr>
        <p:spPr>
          <a:xfrm>
            <a:off x="731837" y="14316075"/>
            <a:ext cx="12069761" cy="1192211"/>
          </a:xfrm>
          <a:prstGeom prst="rect">
            <a:avLst/>
          </a:prstGeom>
          <a:noFill/>
          <a:ln>
            <a:noFill/>
          </a:ln>
        </p:spPr>
        <p:txBody>
          <a:bodyPr lIns="510675" tIns="255325" rIns="510675" bIns="255325" anchor="t"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sp>
        <p:nvSpPr>
          <p:cNvPr id="89" name="Shape 89"/>
          <p:cNvSpPr txBox="1"/>
          <p:nvPr/>
        </p:nvSpPr>
        <p:spPr>
          <a:xfrm>
            <a:off x="304459" y="290437"/>
            <a:ext cx="43282279" cy="3976763"/>
          </a:xfrm>
          <a:prstGeom prst="rect">
            <a:avLst/>
          </a:prstGeom>
          <a:solidFill>
            <a:schemeClr val="lt1"/>
          </a:solidFill>
          <a:ln w="76200" cap="flat">
            <a:solidFill>
              <a:schemeClr val="bg2">
                <a:lumMod val="75000"/>
              </a:schemeClr>
            </a:solidFill>
            <a:prstDash val="solid"/>
            <a:miter/>
            <a:headEnd type="none" w="med" len="med"/>
            <a:tailEnd type="none" w="med" len="med"/>
          </a:ln>
        </p:spPr>
        <p:txBody>
          <a:bodyPr lIns="397100" tIns="198550" rIns="397100" bIns="198550" anchor="t" anchorCtr="0">
            <a:noAutofit/>
          </a:bodyPr>
          <a:lstStyle/>
          <a:p>
            <a:pPr algn="ctr">
              <a:lnSpc>
                <a:spcPct val="150000"/>
              </a:lnSpc>
            </a:pPr>
            <a:r>
              <a:rPr lang="en-US" sz="6600" b="1" dirty="0">
                <a:latin typeface="Arial" charset="0"/>
                <a:ea typeface="Arial" charset="0"/>
                <a:cs typeface="Arial" charset="0"/>
              </a:rPr>
              <a:t>“I gave my </a:t>
            </a:r>
            <a:r>
              <a:rPr lang="en-US" sz="6600" b="1" dirty="0" err="1">
                <a:latin typeface="Arial" charset="0"/>
                <a:ea typeface="Arial" charset="0"/>
                <a:cs typeface="Arial" charset="0"/>
              </a:rPr>
              <a:t>bff</a:t>
            </a:r>
            <a:r>
              <a:rPr lang="en-US" sz="6600" b="1" dirty="0">
                <a:latin typeface="Arial" charset="0"/>
                <a:ea typeface="Arial" charset="0"/>
                <a:cs typeface="Arial" charset="0"/>
              </a:rPr>
              <a:t> all the respect I had in me”: Narrative Structure in Children’s Peer (Dis)respect Experiences</a:t>
            </a:r>
          </a:p>
          <a:p>
            <a:pPr algn="ctr">
              <a:lnSpc>
                <a:spcPct val="150000"/>
              </a:lnSpc>
            </a:pPr>
            <a:r>
              <a:rPr lang="en-US" sz="5400" dirty="0">
                <a:latin typeface="Arial" charset="0"/>
                <a:ea typeface="Arial" charset="0"/>
                <a:cs typeface="Arial" charset="0"/>
              </a:rPr>
              <a:t>Karina Huang</a:t>
            </a:r>
            <a:r>
              <a:rPr lang="en-US" sz="5400" baseline="30000" dirty="0">
                <a:latin typeface="Arial" charset="0"/>
                <a:ea typeface="Arial" charset="0"/>
                <a:cs typeface="Arial" charset="0"/>
              </a:rPr>
              <a:t>1</a:t>
            </a:r>
            <a:r>
              <a:rPr lang="en-US" sz="5400" dirty="0">
                <a:latin typeface="Arial" charset="0"/>
                <a:ea typeface="Arial" charset="0"/>
                <a:cs typeface="Arial" charset="0"/>
              </a:rPr>
              <a:t>, B.A.,</a:t>
            </a:r>
            <a:r>
              <a:rPr lang="en-US" sz="5400" i="0" u="none" strike="noStrike" cap="none" baseline="0" dirty="0">
                <a:latin typeface="Arial" charset="0"/>
                <a:ea typeface="Arial" charset="0"/>
                <a:cs typeface="Arial" charset="0"/>
              </a:rPr>
              <a:t> Shannon R. Audley</a:t>
            </a:r>
            <a:r>
              <a:rPr lang="en-US" sz="5400" i="0" u="none" strike="noStrike" cap="none" baseline="30000" dirty="0">
                <a:latin typeface="Arial" charset="0"/>
                <a:ea typeface="Arial" charset="0"/>
                <a:cs typeface="Arial" charset="0"/>
              </a:rPr>
              <a:t>2</a:t>
            </a:r>
            <a:r>
              <a:rPr lang="en-US" sz="5400" dirty="0">
                <a:latin typeface="Arial" charset="0"/>
                <a:ea typeface="Arial" charset="0"/>
                <a:cs typeface="Arial" charset="0"/>
              </a:rPr>
              <a:t>, </a:t>
            </a:r>
            <a:r>
              <a:rPr lang="en-US" sz="5400" i="0" u="none" strike="noStrike" cap="none" baseline="0" dirty="0" err="1">
                <a:latin typeface="Arial" charset="0"/>
                <a:ea typeface="Arial" charset="0"/>
                <a:cs typeface="Arial" charset="0"/>
              </a:rPr>
              <a:t>Ph.D</a:t>
            </a:r>
            <a:endParaRPr lang="en-US" sz="4400" dirty="0">
              <a:latin typeface="Arial" charset="0"/>
              <a:ea typeface="Arial" charset="0"/>
              <a:cs typeface="Arial" charset="0"/>
            </a:endParaRPr>
          </a:p>
          <a:p>
            <a:pPr algn="ctr">
              <a:lnSpc>
                <a:spcPct val="150000"/>
              </a:lnSpc>
            </a:pPr>
            <a:r>
              <a:rPr lang="en-US" sz="4400" i="0" u="none" strike="noStrike" cap="none" baseline="0" dirty="0">
                <a:solidFill>
                  <a:schemeClr val="dk1"/>
                </a:solidFill>
                <a:latin typeface="Arial" charset="0"/>
                <a:ea typeface="Arial" charset="0"/>
                <a:cs typeface="Arial" charset="0"/>
              </a:rPr>
              <a:t>Departments</a:t>
            </a:r>
            <a:r>
              <a:rPr lang="en-US" sz="4400" i="0" u="none" strike="noStrike" cap="none" dirty="0">
                <a:solidFill>
                  <a:schemeClr val="dk1"/>
                </a:solidFill>
                <a:latin typeface="Arial" charset="0"/>
                <a:ea typeface="Arial" charset="0"/>
                <a:cs typeface="Arial" charset="0"/>
              </a:rPr>
              <a:t> of </a:t>
            </a:r>
            <a:r>
              <a:rPr lang="en-US" sz="4400" i="0" u="none" strike="noStrike" cap="none" baseline="0" dirty="0">
                <a:solidFill>
                  <a:schemeClr val="dk1"/>
                </a:solidFill>
                <a:latin typeface="Arial" charset="0"/>
                <a:ea typeface="Arial" charset="0"/>
                <a:cs typeface="Arial" charset="0"/>
              </a:rPr>
              <a:t> Psychology</a:t>
            </a:r>
            <a:r>
              <a:rPr lang="en-US" sz="4400" i="0" u="none" strike="noStrike" cap="none" baseline="30000" dirty="0">
                <a:solidFill>
                  <a:schemeClr val="dk1"/>
                </a:solidFill>
                <a:latin typeface="Arial" charset="0"/>
                <a:ea typeface="Arial" charset="0"/>
                <a:cs typeface="Arial" charset="0"/>
              </a:rPr>
              <a:t>1</a:t>
            </a:r>
            <a:r>
              <a:rPr lang="en-US" sz="4400" i="0" u="none" strike="noStrike" cap="none" baseline="0" dirty="0">
                <a:solidFill>
                  <a:schemeClr val="dk1"/>
                </a:solidFill>
                <a:latin typeface="Arial" charset="0"/>
                <a:ea typeface="Arial" charset="0"/>
                <a:cs typeface="Arial" charset="0"/>
              </a:rPr>
              <a:t> and Education and Child Study</a:t>
            </a:r>
            <a:r>
              <a:rPr lang="en-US" sz="4400" baseline="30000" dirty="0">
                <a:solidFill>
                  <a:schemeClr val="dk1"/>
                </a:solidFill>
                <a:latin typeface="Arial" charset="0"/>
                <a:ea typeface="Arial" charset="0"/>
                <a:cs typeface="Arial" charset="0"/>
              </a:rPr>
              <a:t>2</a:t>
            </a:r>
            <a:r>
              <a:rPr lang="en-US" sz="4400" dirty="0">
                <a:solidFill>
                  <a:schemeClr val="dk1"/>
                </a:solidFill>
                <a:latin typeface="Arial" charset="0"/>
                <a:ea typeface="Arial" charset="0"/>
                <a:cs typeface="Arial" charset="0"/>
              </a:rPr>
              <a:t>, Smith College</a:t>
            </a:r>
          </a:p>
        </p:txBody>
      </p:sp>
      <p:sp>
        <p:nvSpPr>
          <p:cNvPr id="91" name="Shape 91"/>
          <p:cNvSpPr txBox="1"/>
          <p:nvPr/>
        </p:nvSpPr>
        <p:spPr>
          <a:xfrm>
            <a:off x="21543962" y="13676312"/>
            <a:ext cx="803275" cy="1108074"/>
          </a:xfrm>
          <a:prstGeom prst="rect">
            <a:avLst/>
          </a:prstGeom>
          <a:noFill/>
          <a:ln>
            <a:noFill/>
          </a:ln>
        </p:spPr>
        <p:txBody>
          <a:bodyPr lIns="397100" tIns="198550" rIns="397100" bIns="198550" anchor="ctr"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sp>
        <p:nvSpPr>
          <p:cNvPr id="92" name="Shape 92"/>
          <p:cNvSpPr txBox="1"/>
          <p:nvPr/>
        </p:nvSpPr>
        <p:spPr>
          <a:xfrm>
            <a:off x="21543962" y="13085761"/>
            <a:ext cx="803275" cy="1108074"/>
          </a:xfrm>
          <a:prstGeom prst="rect">
            <a:avLst/>
          </a:prstGeom>
          <a:noFill/>
          <a:ln>
            <a:noFill/>
          </a:ln>
        </p:spPr>
        <p:txBody>
          <a:bodyPr lIns="397100" tIns="198550" rIns="397100" bIns="198550" anchor="ctr"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sp>
        <p:nvSpPr>
          <p:cNvPr id="93" name="Shape 93"/>
          <p:cNvSpPr txBox="1"/>
          <p:nvPr/>
        </p:nvSpPr>
        <p:spPr>
          <a:xfrm>
            <a:off x="21543962" y="13009561"/>
            <a:ext cx="803275" cy="1108074"/>
          </a:xfrm>
          <a:prstGeom prst="rect">
            <a:avLst/>
          </a:prstGeom>
          <a:noFill/>
          <a:ln>
            <a:noFill/>
          </a:ln>
        </p:spPr>
        <p:txBody>
          <a:bodyPr lIns="397100" tIns="198550" rIns="397100" bIns="198550" anchor="ctr"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pic>
        <p:nvPicPr>
          <p:cNvPr id="98" name="Shape 98"/>
          <p:cNvPicPr preferRelativeResize="0"/>
          <p:nvPr/>
        </p:nvPicPr>
        <p:blipFill rotWithShape="1">
          <a:blip r:embed="rId3">
            <a:alphaModFix/>
          </a:blip>
          <a:srcRect/>
          <a:stretch/>
        </p:blipFill>
        <p:spPr>
          <a:xfrm>
            <a:off x="391141" y="2393802"/>
            <a:ext cx="7467600" cy="1593900"/>
          </a:xfrm>
          <a:prstGeom prst="rect">
            <a:avLst/>
          </a:prstGeom>
          <a:noFill/>
          <a:ln>
            <a:noFill/>
          </a:ln>
        </p:spPr>
      </p:pic>
      <p:sp>
        <p:nvSpPr>
          <p:cNvPr id="101" name="Shape 101"/>
          <p:cNvSpPr txBox="1"/>
          <p:nvPr/>
        </p:nvSpPr>
        <p:spPr>
          <a:xfrm>
            <a:off x="628650" y="4005262"/>
            <a:ext cx="184149" cy="8000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sp>
        <p:nvSpPr>
          <p:cNvPr id="102" name="Shape 102"/>
          <p:cNvSpPr txBox="1"/>
          <p:nvPr/>
        </p:nvSpPr>
        <p:spPr>
          <a:xfrm>
            <a:off x="43543537" y="14854237"/>
            <a:ext cx="184149" cy="8000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4600" b="1" i="0" u="none" strike="noStrike" cap="none" baseline="0">
              <a:solidFill>
                <a:schemeClr val="dk1"/>
              </a:solidFill>
              <a:latin typeface="Arial"/>
              <a:ea typeface="Arial"/>
              <a:cs typeface="Arial"/>
              <a:sym typeface="Arial"/>
            </a:endParaRPr>
          </a:p>
        </p:txBody>
      </p:sp>
      <p:sp>
        <p:nvSpPr>
          <p:cNvPr id="6" name="TextBox 5"/>
          <p:cNvSpPr txBox="1"/>
          <p:nvPr/>
        </p:nvSpPr>
        <p:spPr>
          <a:xfrm>
            <a:off x="304459" y="4692606"/>
            <a:ext cx="13518875" cy="784830"/>
          </a:xfrm>
          <a:prstGeom prst="rect">
            <a:avLst/>
          </a:prstGeom>
          <a:solidFill>
            <a:srgbClr val="FFCC33"/>
          </a:solidFill>
          <a:ln w="76200">
            <a:solidFill>
              <a:schemeClr val="bg2">
                <a:lumMod val="75000"/>
              </a:schemeClr>
            </a:solidFill>
          </a:ln>
        </p:spPr>
        <p:txBody>
          <a:bodyPr wrap="square" rtlCol="0">
            <a:spAutoFit/>
          </a:bodyPr>
          <a:lstStyle/>
          <a:p>
            <a:pPr algn="ctr"/>
            <a:r>
              <a:rPr lang="fr-FR" sz="4500" b="1" dirty="0">
                <a:latin typeface="Arial" charset="0"/>
                <a:ea typeface="Arial" charset="0"/>
                <a:cs typeface="Arial" charset="0"/>
              </a:rPr>
              <a:t>INTRODUCTION</a:t>
            </a:r>
          </a:p>
        </p:txBody>
      </p:sp>
      <p:sp>
        <p:nvSpPr>
          <p:cNvPr id="34" name="TextBox 33"/>
          <p:cNvSpPr txBox="1"/>
          <p:nvPr/>
        </p:nvSpPr>
        <p:spPr>
          <a:xfrm>
            <a:off x="289171" y="21479836"/>
            <a:ext cx="13534164" cy="784830"/>
          </a:xfrm>
          <a:prstGeom prst="rect">
            <a:avLst/>
          </a:prstGeom>
          <a:solidFill>
            <a:srgbClr val="FFC000"/>
          </a:solidFill>
          <a:ln w="76200">
            <a:solidFill>
              <a:schemeClr val="bg2">
                <a:lumMod val="75000"/>
              </a:schemeClr>
            </a:solidFill>
          </a:ln>
        </p:spPr>
        <p:txBody>
          <a:bodyPr wrap="square" rtlCol="0">
            <a:spAutoFit/>
          </a:bodyPr>
          <a:lstStyle/>
          <a:p>
            <a:pPr algn="ctr"/>
            <a:r>
              <a:rPr lang="fr-FR" sz="4500" b="1" dirty="0">
                <a:latin typeface="Arial" charset="0"/>
                <a:ea typeface="Arial" charset="0"/>
                <a:cs typeface="Arial" charset="0"/>
              </a:rPr>
              <a:t>METHOD</a:t>
            </a:r>
          </a:p>
        </p:txBody>
      </p:sp>
      <p:sp>
        <p:nvSpPr>
          <p:cNvPr id="36" name="TextBox 35"/>
          <p:cNvSpPr txBox="1"/>
          <p:nvPr/>
        </p:nvSpPr>
        <p:spPr>
          <a:xfrm>
            <a:off x="27924990" y="4708292"/>
            <a:ext cx="15661348" cy="784830"/>
          </a:xfrm>
          <a:prstGeom prst="rect">
            <a:avLst/>
          </a:prstGeom>
          <a:solidFill>
            <a:srgbClr val="FFCC33"/>
          </a:solidFill>
          <a:ln w="76200">
            <a:solidFill>
              <a:schemeClr val="bg2">
                <a:lumMod val="75000"/>
              </a:schemeClr>
            </a:solidFill>
          </a:ln>
        </p:spPr>
        <p:txBody>
          <a:bodyPr wrap="square" rtlCol="0">
            <a:spAutoFit/>
          </a:bodyPr>
          <a:lstStyle/>
          <a:p>
            <a:pPr algn="ctr"/>
            <a:r>
              <a:rPr lang="fr-FR" sz="4500" b="1" dirty="0">
                <a:latin typeface="Arial" charset="0"/>
                <a:ea typeface="Arial" charset="0"/>
                <a:cs typeface="Arial" charset="0"/>
              </a:rPr>
              <a:t>RESULTS</a:t>
            </a:r>
          </a:p>
        </p:txBody>
      </p:sp>
      <p:sp>
        <p:nvSpPr>
          <p:cNvPr id="37" name="TextBox 36"/>
          <p:cNvSpPr txBox="1"/>
          <p:nvPr/>
        </p:nvSpPr>
        <p:spPr>
          <a:xfrm>
            <a:off x="27936586" y="19971014"/>
            <a:ext cx="15649751" cy="784830"/>
          </a:xfrm>
          <a:prstGeom prst="rect">
            <a:avLst/>
          </a:prstGeom>
          <a:solidFill>
            <a:srgbClr val="FFCC33"/>
          </a:solidFill>
          <a:ln w="76200">
            <a:solidFill>
              <a:schemeClr val="bg2">
                <a:lumMod val="75000"/>
              </a:schemeClr>
            </a:solidFill>
          </a:ln>
        </p:spPr>
        <p:txBody>
          <a:bodyPr wrap="square" rtlCol="0">
            <a:spAutoFit/>
          </a:bodyPr>
          <a:lstStyle/>
          <a:p>
            <a:pPr algn="ctr"/>
            <a:r>
              <a:rPr lang="fr-FR" sz="4500" b="1" dirty="0">
                <a:latin typeface="Arial" charset="0"/>
                <a:ea typeface="Arial" charset="0"/>
                <a:cs typeface="Arial" charset="0"/>
              </a:rPr>
              <a:t>DISCUSSION</a:t>
            </a:r>
          </a:p>
        </p:txBody>
      </p:sp>
      <p:sp>
        <p:nvSpPr>
          <p:cNvPr id="2" name="TextBox 1"/>
          <p:cNvSpPr txBox="1"/>
          <p:nvPr/>
        </p:nvSpPr>
        <p:spPr>
          <a:xfrm>
            <a:off x="285568" y="5477435"/>
            <a:ext cx="13537766" cy="15278408"/>
          </a:xfrm>
          <a:prstGeom prst="rect">
            <a:avLst/>
          </a:prstGeom>
          <a:solidFill>
            <a:schemeClr val="bg1"/>
          </a:solidFill>
          <a:ln w="76200">
            <a:solidFill>
              <a:schemeClr val="bg2">
                <a:lumMod val="75000"/>
              </a:schemeClr>
            </a:solidFill>
          </a:ln>
        </p:spPr>
        <p:txBody>
          <a:bodyPr wrap="square" rtlCol="0">
            <a:noAutofit/>
          </a:bodyPr>
          <a:lstStyle/>
          <a:p>
            <a:pPr marL="457200" lvl="0" indent="-457200">
              <a:spcBef>
                <a:spcPts val="600"/>
              </a:spcBef>
              <a:buFont typeface="Arial" charset="0"/>
              <a:buChar char="•"/>
            </a:pPr>
            <a:r>
              <a:rPr lang="en-US" sz="3200" dirty="0">
                <a:latin typeface="Arial" charset="0"/>
                <a:ea typeface="Arial" charset="0"/>
                <a:cs typeface="Arial" charset="0"/>
              </a:rPr>
              <a:t>Respect and disrespect have been identified as important attributes in relational maintenance and breakdown in adult close relationships (du Plessis &amp; </a:t>
            </a:r>
            <a:r>
              <a:rPr lang="en-US" sz="3200" dirty="0" err="1">
                <a:latin typeface="Arial" charset="0"/>
                <a:ea typeface="Arial" charset="0"/>
                <a:cs typeface="Arial" charset="0"/>
              </a:rPr>
              <a:t>Corney</a:t>
            </a:r>
            <a:r>
              <a:rPr lang="en-US" sz="3200" dirty="0">
                <a:latin typeface="Arial" charset="0"/>
                <a:ea typeface="Arial" charset="0"/>
                <a:cs typeface="Arial" charset="0"/>
              </a:rPr>
              <a:t>, 2011). However, little is known about children’s experiences of respect and disrespect and how they shape peer relationship formation and termination.</a:t>
            </a:r>
          </a:p>
          <a:p>
            <a:pPr marL="457200" lvl="0" indent="-457200">
              <a:spcBef>
                <a:spcPts val="600"/>
              </a:spcBef>
              <a:buFont typeface="Arial" charset="0"/>
              <a:buChar char="•"/>
            </a:pPr>
            <a:r>
              <a:rPr lang="en-US" sz="3200" dirty="0">
                <a:latin typeface="Arial" charset="0"/>
                <a:ea typeface="Arial" charset="0"/>
                <a:cs typeface="Arial" charset="0"/>
              </a:rPr>
              <a:t>Research often employs hypothetical vignettes and peer nominations to examine children’s moral and social experiences (e.g., Smetana, 1993). </a:t>
            </a:r>
          </a:p>
          <a:p>
            <a:pPr marL="457200" lvl="0" indent="-457200">
              <a:spcBef>
                <a:spcPts val="600"/>
              </a:spcBef>
              <a:buFont typeface="Arial" charset="0"/>
              <a:buChar char="•"/>
            </a:pPr>
            <a:r>
              <a:rPr lang="en-US" sz="3200" dirty="0">
                <a:latin typeface="Arial" charset="0"/>
                <a:ea typeface="Arial" charset="0"/>
                <a:cs typeface="Arial" charset="0"/>
              </a:rPr>
              <a:t>However, in these methods, children explicitly receive salient features such as intention for interpreting vignettes, information which they may not have access to in real-life situations (</a:t>
            </a:r>
            <a:r>
              <a:rPr lang="en-US" sz="3200" dirty="0" err="1">
                <a:latin typeface="Arial" charset="0"/>
                <a:ea typeface="Arial" charset="0"/>
                <a:cs typeface="Arial" charset="0"/>
              </a:rPr>
              <a:t>Turiel</a:t>
            </a:r>
            <a:r>
              <a:rPr lang="en-US" sz="3200" dirty="0">
                <a:latin typeface="Arial" charset="0"/>
                <a:ea typeface="Arial" charset="0"/>
                <a:cs typeface="Arial" charset="0"/>
              </a:rPr>
              <a:t>, 2005). </a:t>
            </a:r>
          </a:p>
          <a:p>
            <a:pPr marL="457200" lvl="0" indent="-457200">
              <a:spcBef>
                <a:spcPts val="600"/>
              </a:spcBef>
              <a:buFont typeface="Arial" charset="0"/>
              <a:buChar char="•"/>
            </a:pPr>
            <a:r>
              <a:rPr lang="en-US" sz="3200" dirty="0">
                <a:latin typeface="Arial" charset="0"/>
                <a:ea typeface="Arial" charset="0"/>
                <a:cs typeface="Arial" charset="0"/>
              </a:rPr>
              <a:t>Moreover, as children’s </a:t>
            </a:r>
            <a:r>
              <a:rPr lang="en-US" sz="3200" i="1" dirty="0">
                <a:latin typeface="Arial" charset="0"/>
                <a:ea typeface="Arial" charset="0"/>
                <a:cs typeface="Arial" charset="0"/>
              </a:rPr>
              <a:t>in vivo</a:t>
            </a:r>
            <a:r>
              <a:rPr lang="en-US" sz="3200" dirty="0">
                <a:latin typeface="Arial" charset="0"/>
                <a:ea typeface="Arial" charset="0"/>
                <a:cs typeface="Arial" charset="0"/>
              </a:rPr>
              <a:t> social and moral learning may be influence by a myriad of other features (e.g., emotions, culture, personal history, Murphy &amp; Eisenberg, 2002), it is important to understand not just </a:t>
            </a:r>
            <a:r>
              <a:rPr lang="en-US" sz="3200" i="1" dirty="0">
                <a:latin typeface="Arial" charset="0"/>
                <a:ea typeface="Arial" charset="0"/>
                <a:cs typeface="Arial" charset="0"/>
              </a:rPr>
              <a:t>what happened </a:t>
            </a:r>
            <a:r>
              <a:rPr lang="en-US" sz="3200" dirty="0">
                <a:latin typeface="Arial" charset="0"/>
                <a:ea typeface="Arial" charset="0"/>
                <a:cs typeface="Arial" charset="0"/>
              </a:rPr>
              <a:t>but </a:t>
            </a:r>
            <a:r>
              <a:rPr lang="en-US" sz="3200" i="1" dirty="0">
                <a:latin typeface="Arial" charset="0"/>
                <a:ea typeface="Arial" charset="0"/>
                <a:cs typeface="Arial" charset="0"/>
              </a:rPr>
              <a:t>why it mattered</a:t>
            </a:r>
            <a:r>
              <a:rPr lang="en-US" sz="3200" dirty="0">
                <a:latin typeface="Arial" charset="0"/>
                <a:ea typeface="Arial" charset="0"/>
                <a:cs typeface="Arial" charset="0"/>
              </a:rPr>
              <a:t>. </a:t>
            </a:r>
          </a:p>
          <a:p>
            <a:pPr marL="457200" lvl="0" indent="-457200">
              <a:spcBef>
                <a:spcPts val="600"/>
              </a:spcBef>
              <a:buFont typeface="Arial" charset="0"/>
              <a:buChar char="•"/>
            </a:pPr>
            <a:r>
              <a:rPr lang="en-US" sz="3200" dirty="0">
                <a:latin typeface="Arial" charset="0"/>
                <a:ea typeface="Arial" charset="0"/>
                <a:cs typeface="Arial" charset="0"/>
              </a:rPr>
              <a:t>Narrative methodology captures children’s personal accounts for what matters (saliency) and their psychological processing of the events (how they think about an event; </a:t>
            </a:r>
            <a:r>
              <a:rPr lang="en-US" sz="3200" dirty="0" err="1">
                <a:latin typeface="Arial" charset="0"/>
                <a:ea typeface="Arial" charset="0"/>
                <a:cs typeface="Arial" charset="0"/>
              </a:rPr>
              <a:t>Daiute</a:t>
            </a:r>
            <a:r>
              <a:rPr lang="en-US" sz="3200" dirty="0">
                <a:latin typeface="Arial" charset="0"/>
                <a:ea typeface="Arial" charset="0"/>
                <a:cs typeface="Arial" charset="0"/>
              </a:rPr>
              <a:t> &amp; Lightfoot, 2004).</a:t>
            </a:r>
          </a:p>
          <a:p>
            <a:pPr marL="457200" lvl="2" indent="-457200">
              <a:spcBef>
                <a:spcPts val="600"/>
              </a:spcBef>
              <a:buFont typeface="Arial" charset="0"/>
              <a:buChar char="•"/>
            </a:pPr>
            <a:r>
              <a:rPr lang="en-US" sz="3200" dirty="0">
                <a:latin typeface="Arial" charset="0"/>
                <a:ea typeface="Arial" charset="0"/>
                <a:cs typeface="Arial" charset="0"/>
              </a:rPr>
              <a:t>In particular, Plot Analysis (</a:t>
            </a:r>
            <a:r>
              <a:rPr lang="en-US" sz="3200" dirty="0" err="1">
                <a:latin typeface="Arial" charset="0"/>
                <a:ea typeface="Arial" charset="0"/>
                <a:cs typeface="Arial" charset="0"/>
              </a:rPr>
              <a:t>Daiute</a:t>
            </a:r>
            <a:r>
              <a:rPr lang="en-US" sz="3200" dirty="0">
                <a:latin typeface="Arial" charset="0"/>
                <a:ea typeface="Arial" charset="0"/>
                <a:cs typeface="Arial" charset="0"/>
              </a:rPr>
              <a:t>, 2014) reflects culturally-dependent relationship values as narrators selectively describe interactions between characters based on what they have learned from their culture.</a:t>
            </a:r>
          </a:p>
          <a:p>
            <a:pPr marL="457200" lvl="0" indent="-457200">
              <a:spcBef>
                <a:spcPts val="600"/>
              </a:spcBef>
              <a:buFont typeface="Arial" charset="0"/>
              <a:buChar char="•"/>
            </a:pPr>
            <a:r>
              <a:rPr lang="en-US" sz="3200" dirty="0">
                <a:latin typeface="Arial" charset="0"/>
                <a:ea typeface="Arial" charset="0"/>
                <a:cs typeface="Arial" charset="0"/>
              </a:rPr>
              <a:t>Additionally, plot analysis gives information about how situations form, develop and end by breaking narratives into different plot elements, thus allowing for structural, developmental comparisons in understanding certain features of peer relationship dynamics as children gradually adjust social expectations (Rubin et al., 2006) and conflict interpretations (Furman &amp; Rose, 2015).  </a:t>
            </a:r>
          </a:p>
          <a:p>
            <a:pPr marL="457200" lvl="1" indent="-457200">
              <a:spcBef>
                <a:spcPts val="600"/>
              </a:spcBef>
              <a:buFont typeface="Arial" charset="0"/>
              <a:buChar char="•"/>
            </a:pPr>
            <a:r>
              <a:rPr lang="en-US" sz="3200" dirty="0">
                <a:latin typeface="Arial" charset="0"/>
                <a:ea typeface="Arial" charset="0"/>
                <a:cs typeface="Arial" charset="0"/>
              </a:rPr>
              <a:t>This research had two foci: </a:t>
            </a:r>
          </a:p>
          <a:p>
            <a:pPr marL="889000" lvl="1" indent="-381000">
              <a:spcBef>
                <a:spcPts val="600"/>
              </a:spcBef>
              <a:buFont typeface="+mj-lt"/>
              <a:buAutoNum type="arabicPeriod"/>
            </a:pPr>
            <a:r>
              <a:rPr lang="en-US" sz="3200" dirty="0">
                <a:latin typeface="Arial" charset="0"/>
                <a:ea typeface="Arial" charset="0"/>
                <a:cs typeface="Arial" charset="0"/>
              </a:rPr>
              <a:t>How are (dis)respect narratives structured?</a:t>
            </a:r>
          </a:p>
          <a:p>
            <a:pPr marL="889000" lvl="1" indent="-381000">
              <a:spcBef>
                <a:spcPts val="600"/>
              </a:spcBef>
              <a:buFont typeface="+mj-lt"/>
              <a:buAutoNum type="arabicPeriod"/>
            </a:pPr>
            <a:r>
              <a:rPr lang="en-US" sz="3200" dirty="0">
                <a:latin typeface="Arial" charset="0"/>
                <a:ea typeface="Arial" charset="0"/>
                <a:cs typeface="Arial" charset="0"/>
              </a:rPr>
              <a:t>How do (dis)respect narratives change with age? </a:t>
            </a:r>
          </a:p>
        </p:txBody>
      </p:sp>
      <p:sp>
        <p:nvSpPr>
          <p:cNvPr id="3" name="TextBox 2"/>
          <p:cNvSpPr txBox="1"/>
          <p:nvPr/>
        </p:nvSpPr>
        <p:spPr>
          <a:xfrm>
            <a:off x="309830" y="22264666"/>
            <a:ext cx="13513504" cy="10261847"/>
          </a:xfrm>
          <a:prstGeom prst="rect">
            <a:avLst/>
          </a:prstGeom>
          <a:solidFill>
            <a:schemeClr val="bg1"/>
          </a:solidFill>
          <a:ln w="76200">
            <a:solidFill>
              <a:schemeClr val="bg2">
                <a:lumMod val="75000"/>
              </a:schemeClr>
            </a:solidFill>
          </a:ln>
        </p:spPr>
        <p:txBody>
          <a:bodyPr wrap="square" rtlCol="0">
            <a:noAutofit/>
          </a:bodyPr>
          <a:lstStyle/>
          <a:p>
            <a:pPr lvl="0">
              <a:spcBef>
                <a:spcPts val="600"/>
              </a:spcBef>
            </a:pPr>
            <a:r>
              <a:rPr lang="en-US" sz="3200" b="1" dirty="0">
                <a:latin typeface="Arial" charset="0"/>
                <a:ea typeface="Arial" charset="0"/>
                <a:cs typeface="Arial" charset="0"/>
              </a:rPr>
              <a:t>Participants and Procedures</a:t>
            </a:r>
          </a:p>
          <a:p>
            <a:pPr marL="457200" lvl="0" indent="-457200">
              <a:spcBef>
                <a:spcPts val="600"/>
              </a:spcBef>
              <a:buFont typeface="Arial" charset="0"/>
              <a:buChar char="•"/>
            </a:pPr>
            <a:r>
              <a:rPr lang="en-US" sz="3200" dirty="0">
                <a:latin typeface="Arial" charset="0"/>
                <a:ea typeface="Arial" charset="0"/>
                <a:cs typeface="Arial" charset="0"/>
              </a:rPr>
              <a:t>188 children from grade 3-5 (M</a:t>
            </a:r>
            <a:r>
              <a:rPr lang="en-US" sz="3200" baseline="-25000" dirty="0">
                <a:latin typeface="Arial" charset="0"/>
                <a:ea typeface="Arial" charset="0"/>
                <a:cs typeface="Arial" charset="0"/>
              </a:rPr>
              <a:t>age </a:t>
            </a:r>
            <a:r>
              <a:rPr lang="en-US" sz="3200" dirty="0">
                <a:latin typeface="Arial" charset="0"/>
                <a:ea typeface="Arial" charset="0"/>
                <a:cs typeface="Arial" charset="0"/>
              </a:rPr>
              <a:t>= 9.23, SD = 0.93, 56% female; 74.4 %  White) were asked to write in response to the prompts:</a:t>
            </a:r>
          </a:p>
          <a:p>
            <a:pPr marL="869950" lvl="0" indent="-457200">
              <a:spcBef>
                <a:spcPts val="600"/>
              </a:spcBef>
              <a:buFont typeface="Wingdings" charset="2"/>
              <a:buChar char="§"/>
            </a:pPr>
            <a:r>
              <a:rPr lang="en-US" sz="2800" i="1" dirty="0">
                <a:latin typeface="Arial" charset="0"/>
                <a:ea typeface="Arial" charset="0"/>
                <a:cs typeface="Arial" charset="0"/>
              </a:rPr>
              <a:t>Write a true story about a time a classmate earned your respect.</a:t>
            </a:r>
          </a:p>
          <a:p>
            <a:pPr marL="869950" lvl="0" indent="-457200">
              <a:spcBef>
                <a:spcPts val="600"/>
              </a:spcBef>
              <a:buFont typeface="Wingdings" charset="2"/>
              <a:buChar char="§"/>
            </a:pPr>
            <a:r>
              <a:rPr lang="en-US" sz="2800" i="1" dirty="0">
                <a:latin typeface="Arial" charset="0"/>
                <a:ea typeface="Arial" charset="0"/>
                <a:cs typeface="Arial" charset="0"/>
              </a:rPr>
              <a:t>Write a true story about a time you felt disrespected by a classmate.</a:t>
            </a:r>
          </a:p>
          <a:p>
            <a:pPr marL="31750" lvl="0">
              <a:spcBef>
                <a:spcPts val="600"/>
              </a:spcBef>
            </a:pPr>
            <a:r>
              <a:rPr lang="en-US" sz="3200" b="1" dirty="0">
                <a:latin typeface="Arial" charset="0"/>
                <a:ea typeface="Arial" charset="0"/>
                <a:cs typeface="Arial" charset="0"/>
              </a:rPr>
              <a:t>Coding</a:t>
            </a:r>
          </a:p>
          <a:p>
            <a:pPr marL="488950" lvl="0" indent="-457200">
              <a:spcBef>
                <a:spcPts val="600"/>
              </a:spcBef>
              <a:buFont typeface="Arial" charset="0"/>
              <a:buChar char="•"/>
            </a:pPr>
            <a:r>
              <a:rPr lang="en-US" sz="3200" dirty="0">
                <a:latin typeface="Arial" charset="0"/>
                <a:ea typeface="Arial" charset="0"/>
                <a:cs typeface="Arial" charset="0"/>
              </a:rPr>
              <a:t>Codebooks were created inductively for respect and disrespect narratives following guidelines for plot analysis by </a:t>
            </a:r>
            <a:r>
              <a:rPr lang="en-US" sz="3200" dirty="0" err="1">
                <a:latin typeface="Arial" charset="0"/>
                <a:ea typeface="Arial" charset="0"/>
                <a:cs typeface="Arial" charset="0"/>
              </a:rPr>
              <a:t>Daiute</a:t>
            </a:r>
            <a:r>
              <a:rPr lang="en-US" sz="3200" dirty="0">
                <a:latin typeface="Arial" charset="0"/>
                <a:ea typeface="Arial" charset="0"/>
                <a:cs typeface="Arial" charset="0"/>
              </a:rPr>
              <a:t> (2015). </a:t>
            </a:r>
          </a:p>
          <a:p>
            <a:pPr marL="698500" lvl="0" indent="-222250">
              <a:spcBef>
                <a:spcPts val="600"/>
              </a:spcBef>
              <a:buFont typeface="Wingdings" charset="2"/>
              <a:buChar char="§"/>
            </a:pPr>
            <a:r>
              <a:rPr lang="en-US" sz="3200" dirty="0">
                <a:latin typeface="Arial" charset="0"/>
                <a:ea typeface="Arial" charset="0"/>
                <a:cs typeface="Arial" charset="0"/>
              </a:rPr>
              <a:t>Respect narratives were broken down into 1) Rising Actions (initiating   and complicating actions), 2) High Point, and 3) Ending (See Table 1)</a:t>
            </a:r>
          </a:p>
          <a:p>
            <a:pPr marL="698500" lvl="0" indent="-222250">
              <a:spcBef>
                <a:spcPts val="600"/>
              </a:spcBef>
              <a:buFont typeface="Wingdings" charset="2"/>
              <a:buChar char="§"/>
            </a:pPr>
            <a:r>
              <a:rPr lang="en-US" sz="3200" dirty="0">
                <a:latin typeface="Arial" charset="0"/>
                <a:ea typeface="Arial" charset="0"/>
                <a:cs typeface="Arial" charset="0"/>
              </a:rPr>
              <a:t>Instead of endings, resolution strategies and final resolutions were identified for disrespect narratives. </a:t>
            </a:r>
          </a:p>
          <a:p>
            <a:pPr marL="488950" lvl="0" indent="-457200">
              <a:spcBef>
                <a:spcPts val="600"/>
              </a:spcBef>
              <a:buFont typeface="Arial" charset="0"/>
              <a:buChar char="•"/>
            </a:pPr>
            <a:r>
              <a:rPr lang="en-US" sz="3200" dirty="0">
                <a:latin typeface="Arial" charset="0"/>
                <a:ea typeface="Arial" charset="0"/>
                <a:cs typeface="Arial" charset="0"/>
              </a:rPr>
              <a:t>Codes for each plot element were created based on common themes identified in narratives.</a:t>
            </a:r>
          </a:p>
          <a:p>
            <a:pPr marL="488950" indent="-12700">
              <a:spcBef>
                <a:spcPts val="600"/>
              </a:spcBef>
              <a:buFont typeface="Wingdings" charset="2"/>
              <a:buChar char="§"/>
            </a:pPr>
            <a:r>
              <a:rPr lang="en-US" sz="3200" dirty="0">
                <a:latin typeface="Arial" charset="0"/>
                <a:ea typeface="Arial" charset="0"/>
                <a:cs typeface="Arial" charset="0"/>
              </a:rPr>
              <a:t> All narratives were coded by one researcher and checked by another</a:t>
            </a:r>
          </a:p>
          <a:p>
            <a:pPr marL="488950" lvl="0" indent="-12700">
              <a:spcBef>
                <a:spcPts val="600"/>
              </a:spcBef>
              <a:buFont typeface="Wingdings" charset="2"/>
              <a:buChar char="§"/>
            </a:pPr>
            <a:r>
              <a:rPr lang="en-US" sz="3200" dirty="0">
                <a:latin typeface="Arial" charset="0"/>
                <a:ea typeface="Arial" charset="0"/>
                <a:cs typeface="Arial" charset="0"/>
              </a:rPr>
              <a:t>Types of (dis)respect were identified in rising actions and high point.</a:t>
            </a:r>
          </a:p>
          <a:p>
            <a:pPr marL="488950" lvl="0" indent="-457200">
              <a:spcBef>
                <a:spcPts val="600"/>
              </a:spcBef>
              <a:buFont typeface="Arial" charset="0"/>
              <a:buChar char="•"/>
            </a:pPr>
            <a:r>
              <a:rPr lang="en-US" sz="3200" dirty="0">
                <a:latin typeface="Arial" charset="0"/>
                <a:ea typeface="Arial" charset="0"/>
                <a:cs typeface="Arial" charset="0"/>
              </a:rPr>
              <a:t>Narratives were coded for themes by plot elements and for coherence following the Narrative Coherence Coding Scheme (Reese et al., 2011). </a:t>
            </a:r>
          </a:p>
        </p:txBody>
      </p:sp>
      <p:sp>
        <p:nvSpPr>
          <p:cNvPr id="9" name="TextBox 8"/>
          <p:cNvSpPr txBox="1"/>
          <p:nvPr/>
        </p:nvSpPr>
        <p:spPr>
          <a:xfrm>
            <a:off x="27924990" y="5477435"/>
            <a:ext cx="15661348" cy="14116851"/>
          </a:xfrm>
          <a:prstGeom prst="rect">
            <a:avLst/>
          </a:prstGeom>
          <a:solidFill>
            <a:schemeClr val="bg1"/>
          </a:solidFill>
          <a:ln w="76200">
            <a:solidFill>
              <a:schemeClr val="bg2">
                <a:lumMod val="75000"/>
              </a:schemeClr>
            </a:solidFill>
          </a:ln>
        </p:spPr>
        <p:txBody>
          <a:bodyPr wrap="square" rtlCol="0">
            <a:noAutofit/>
          </a:bodyPr>
          <a:lstStyle/>
          <a:p>
            <a:pPr marL="34925" marR="0" lvl="0" defTabSz="914400" eaLnBrk="1" fontAlgn="auto" latinLnBrk="0" hangingPunct="1">
              <a:lnSpc>
                <a:spcPct val="100000"/>
              </a:lnSpc>
              <a:spcAft>
                <a:spcPts val="0"/>
              </a:spcAft>
              <a:buClrTx/>
              <a:buSzTx/>
              <a:tabLst/>
              <a:defRPr/>
            </a:pPr>
            <a:r>
              <a:rPr lang="en-US" sz="3200" b="1" dirty="0">
                <a:latin typeface="Arial" charset="0"/>
                <a:ea typeface="Arial" charset="0"/>
                <a:cs typeface="Arial" charset="0"/>
              </a:rPr>
              <a:t>Features of Respect and Disrespect Narratives</a:t>
            </a:r>
          </a:p>
          <a:p>
            <a:pPr marL="492125" marR="0" lvl="0" indent="-457200" defTabSz="914400" eaLnBrk="1" fontAlgn="auto" latinLnBrk="0" hangingPunct="1">
              <a:lnSpc>
                <a:spcPct val="100000"/>
              </a:lnSpc>
              <a:spcAft>
                <a:spcPts val="0"/>
              </a:spcAft>
              <a:buClrTx/>
              <a:buSzTx/>
              <a:buFont typeface="Arial"/>
              <a:buChar char="•"/>
              <a:tabLst/>
              <a:defRPr/>
            </a:pPr>
            <a:r>
              <a:rPr lang="en-US" sz="3200" dirty="0">
                <a:latin typeface="Arial" charset="0"/>
                <a:ea typeface="Arial" charset="0"/>
                <a:cs typeface="Arial" charset="0"/>
              </a:rPr>
              <a:t>Narrative Coherence (Figure 1)</a:t>
            </a:r>
            <a:r>
              <a:rPr lang="en-US" sz="3200" i="1" dirty="0">
                <a:latin typeface="Arial" charset="0"/>
                <a:ea typeface="Arial" charset="0"/>
                <a:cs typeface="Arial" charset="0"/>
              </a:rPr>
              <a:t> </a:t>
            </a:r>
          </a:p>
          <a:p>
            <a:pPr marL="692150" marR="0" lvl="0" indent="-269875" defTabSz="914400" eaLnBrk="1" fontAlgn="auto" latinLnBrk="0" hangingPunct="1">
              <a:lnSpc>
                <a:spcPct val="100000"/>
              </a:lnSpc>
              <a:spcAft>
                <a:spcPts val="0"/>
              </a:spcAft>
              <a:buClrTx/>
              <a:buSzTx/>
              <a:buFont typeface="Arial"/>
              <a:buChar char="•"/>
              <a:defRPr/>
            </a:pPr>
            <a:r>
              <a:rPr lang="en-US" sz="3200" i="1" dirty="0">
                <a:latin typeface="Arial" charset="0"/>
                <a:ea typeface="Arial" charset="0"/>
                <a:cs typeface="Arial" charset="0"/>
              </a:rPr>
              <a:t>In general, authors scored highest in chronological coherence, followed by thematic coherence. Contextual coherence remained the lowest for all grades and both narrative sets. </a:t>
            </a:r>
          </a:p>
          <a:p>
            <a:pPr marL="492125" marR="0" lvl="0" indent="-457200" defTabSz="914400" eaLnBrk="1" fontAlgn="auto" latinLnBrk="0" hangingPunct="1">
              <a:lnSpc>
                <a:spcPct val="100000"/>
              </a:lnSpc>
              <a:spcAft>
                <a:spcPts val="0"/>
              </a:spcAft>
              <a:buClrTx/>
              <a:buSzTx/>
              <a:buFont typeface="Arial"/>
              <a:buChar char="•"/>
              <a:tabLst/>
              <a:defRPr/>
            </a:pPr>
            <a:r>
              <a:rPr lang="en-US" sz="3200" dirty="0">
                <a:latin typeface="Arial" charset="0"/>
                <a:ea typeface="Arial" charset="0"/>
                <a:cs typeface="Arial" charset="0"/>
              </a:rPr>
              <a:t>Characters (Figure 2)</a:t>
            </a:r>
            <a:endParaRPr lang="en-US" sz="3200" i="1" dirty="0">
              <a:latin typeface="Arial" charset="0"/>
              <a:ea typeface="Arial" charset="0"/>
              <a:cs typeface="Arial" charset="0"/>
            </a:endParaRPr>
          </a:p>
          <a:p>
            <a:pPr marL="768350" marR="0" lvl="0" indent="-307975" defTabSz="914400" eaLnBrk="1" fontAlgn="auto" latinLnBrk="0" hangingPunct="1">
              <a:lnSpc>
                <a:spcPct val="100000"/>
              </a:lnSpc>
              <a:spcAft>
                <a:spcPts val="0"/>
              </a:spcAft>
              <a:buClrTx/>
              <a:buSzTx/>
              <a:buFont typeface="Arial"/>
              <a:buChar char="•"/>
              <a:defRPr/>
            </a:pPr>
            <a:r>
              <a:rPr lang="en-US" sz="3200" i="1" dirty="0">
                <a:latin typeface="Arial" charset="0"/>
                <a:ea typeface="Arial" charset="0"/>
                <a:cs typeface="Arial" charset="0"/>
              </a:rPr>
              <a:t>For both prompts, authors provided most experiences about non-friends and least stories about best friends.  </a:t>
            </a:r>
          </a:p>
          <a:p>
            <a:pPr marL="492125" marR="0" lvl="0" indent="-457200" defTabSz="914400" eaLnBrk="1" fontAlgn="auto" latinLnBrk="0" hangingPunct="1">
              <a:lnSpc>
                <a:spcPct val="100000"/>
              </a:lnSpc>
              <a:spcAft>
                <a:spcPts val="0"/>
              </a:spcAft>
              <a:buClrTx/>
              <a:buSzTx/>
              <a:buFont typeface="Arial"/>
              <a:buChar char="•"/>
              <a:tabLst/>
              <a:defRPr/>
            </a:pPr>
            <a:r>
              <a:rPr lang="en-US" sz="3200" dirty="0">
                <a:latin typeface="Arial" charset="0"/>
                <a:ea typeface="Arial" charset="0"/>
                <a:cs typeface="Arial" charset="0"/>
              </a:rPr>
              <a:t>Action</a:t>
            </a:r>
          </a:p>
          <a:p>
            <a:pPr marL="768350" lvl="2" indent="-307975">
              <a:buFont typeface="Arial"/>
              <a:buChar char="•"/>
              <a:defRPr/>
            </a:pPr>
            <a:r>
              <a:rPr lang="en-US" sz="3200" dirty="0">
                <a:latin typeface="Arial" charset="0"/>
                <a:ea typeface="Arial" charset="0"/>
                <a:cs typeface="Arial" charset="0"/>
              </a:rPr>
              <a:t>Types of disrespect appeared in all action stages (initiating, complicating actions and high point), but types of respect were identified almost exclusively in high point. </a:t>
            </a:r>
          </a:p>
          <a:p>
            <a:pPr marL="768350" lvl="2" indent="-307975">
              <a:buFont typeface="Arial"/>
              <a:buChar char="•"/>
              <a:defRPr/>
            </a:pPr>
            <a:endParaRPr lang="en-US" sz="1000" dirty="0">
              <a:latin typeface="Arial" charset="0"/>
              <a:ea typeface="Arial" charset="0"/>
              <a:cs typeface="Arial" charset="0"/>
            </a:endParaRPr>
          </a:p>
          <a:p>
            <a:pPr marL="34925" marR="0" lvl="0" defTabSz="914400" eaLnBrk="1" fontAlgn="auto" latinLnBrk="0" hangingPunct="1">
              <a:lnSpc>
                <a:spcPct val="100000"/>
              </a:lnSpc>
              <a:spcAft>
                <a:spcPts val="0"/>
              </a:spcAft>
              <a:buClrTx/>
              <a:buSzTx/>
              <a:tabLst/>
              <a:defRPr/>
            </a:pPr>
            <a:r>
              <a:rPr lang="en-US" sz="3200" b="1" dirty="0">
                <a:latin typeface="Arial" charset="0"/>
                <a:ea typeface="Arial" charset="0"/>
                <a:cs typeface="Arial" charset="0"/>
              </a:rPr>
              <a:t>Developmental Differences among and between narratives</a:t>
            </a:r>
          </a:p>
          <a:p>
            <a:pPr marL="492125" marR="0" lvl="0" indent="-457200" defTabSz="914400" eaLnBrk="1" fontAlgn="auto" latinLnBrk="0" hangingPunct="1">
              <a:lnSpc>
                <a:spcPct val="100000"/>
              </a:lnSpc>
              <a:spcAft>
                <a:spcPts val="0"/>
              </a:spcAft>
              <a:buClrTx/>
              <a:buSzTx/>
              <a:buFont typeface="Arial"/>
              <a:buChar char="•"/>
              <a:tabLst/>
              <a:defRPr/>
            </a:pPr>
            <a:r>
              <a:rPr lang="en-US" sz="3200" dirty="0">
                <a:latin typeface="Arial" charset="0"/>
                <a:ea typeface="Arial" charset="0"/>
                <a:cs typeface="Arial" charset="0"/>
              </a:rPr>
              <a:t>Earning Respect</a:t>
            </a:r>
          </a:p>
          <a:p>
            <a:pPr marL="768350" marR="0" lvl="0" indent="-268288" defTabSz="914400" eaLnBrk="1" fontAlgn="auto" latinLnBrk="0" hangingPunct="1">
              <a:lnSpc>
                <a:spcPct val="100000"/>
              </a:lnSpc>
              <a:spcAft>
                <a:spcPts val="0"/>
              </a:spcAft>
              <a:buClrTx/>
              <a:buSzTx/>
              <a:buFont typeface="Arial" charset="0"/>
              <a:buChar char="•"/>
              <a:defRPr/>
            </a:pPr>
            <a:r>
              <a:rPr lang="en-US" sz="3200" i="1" dirty="0">
                <a:latin typeface="Arial" charset="0"/>
                <a:ea typeface="Arial" charset="0"/>
                <a:cs typeface="Arial" charset="0"/>
              </a:rPr>
              <a:t>For narrative endings, fifth-grade authors most frequently provided reasons why they showed respect, whereas third- and fourth-grade authors ended narratives with friendship values messages (ex. Friendship formation).</a:t>
            </a:r>
          </a:p>
          <a:p>
            <a:pPr marL="34925" marR="0" lvl="0" defTabSz="914400" eaLnBrk="1" fontAlgn="auto" latinLnBrk="0" hangingPunct="1">
              <a:lnSpc>
                <a:spcPct val="100000"/>
              </a:lnSpc>
              <a:spcAft>
                <a:spcPts val="0"/>
              </a:spcAft>
              <a:buClrTx/>
              <a:buSzTx/>
              <a:tabLst/>
              <a:defRPr/>
            </a:pPr>
            <a:endParaRPr lang="en-US" sz="3200" dirty="0">
              <a:latin typeface="Arial" charset="0"/>
              <a:ea typeface="Arial" charset="0"/>
              <a:cs typeface="Arial" charset="0"/>
            </a:endParaRPr>
          </a:p>
          <a:p>
            <a:pPr marL="34925" marR="0" lvl="0" defTabSz="914400" eaLnBrk="1" fontAlgn="auto" latinLnBrk="0" hangingPunct="1">
              <a:lnSpc>
                <a:spcPct val="100000"/>
              </a:lnSpc>
              <a:spcAft>
                <a:spcPts val="0"/>
              </a:spcAft>
              <a:buClrTx/>
              <a:buSzTx/>
              <a:tabLst/>
              <a:defRPr/>
            </a:pPr>
            <a:endParaRPr lang="en-US" sz="3200" dirty="0">
              <a:latin typeface="Arial" charset="0"/>
              <a:ea typeface="Arial" charset="0"/>
              <a:cs typeface="Arial" charset="0"/>
            </a:endParaRPr>
          </a:p>
          <a:p>
            <a:pPr marL="34925" marR="0" lvl="0" defTabSz="914400" eaLnBrk="1" fontAlgn="auto" latinLnBrk="0" hangingPunct="1">
              <a:lnSpc>
                <a:spcPct val="100000"/>
              </a:lnSpc>
              <a:spcAft>
                <a:spcPts val="0"/>
              </a:spcAft>
              <a:buClrTx/>
              <a:buSzTx/>
              <a:tabLst/>
              <a:defRPr/>
            </a:pPr>
            <a:r>
              <a:rPr lang="en-US" sz="3200" dirty="0">
                <a:latin typeface="Arial" charset="0"/>
                <a:ea typeface="Arial" charset="0"/>
                <a:cs typeface="Arial" charset="0"/>
              </a:rPr>
              <a:t> </a:t>
            </a:r>
          </a:p>
          <a:p>
            <a:pPr marL="492125" marR="0" lvl="0" indent="-457200" defTabSz="914400" eaLnBrk="1" fontAlgn="auto" latinLnBrk="0" hangingPunct="1">
              <a:lnSpc>
                <a:spcPct val="100000"/>
              </a:lnSpc>
              <a:spcAft>
                <a:spcPts val="0"/>
              </a:spcAft>
              <a:buClrTx/>
              <a:buSzTx/>
              <a:buFont typeface="Arial" charset="0"/>
              <a:buChar char="•"/>
              <a:tabLst/>
              <a:defRPr/>
            </a:pPr>
            <a:endParaRPr lang="en-US" sz="3200" i="1" dirty="0">
              <a:latin typeface="Arial" charset="0"/>
              <a:ea typeface="Arial" charset="0"/>
              <a:cs typeface="Arial" charset="0"/>
            </a:endParaRPr>
          </a:p>
          <a:p>
            <a:pPr marL="492125" marR="0" lvl="0" indent="-457200" defTabSz="914400" eaLnBrk="1" fontAlgn="auto" latinLnBrk="0" hangingPunct="1">
              <a:lnSpc>
                <a:spcPct val="100000"/>
              </a:lnSpc>
              <a:spcAft>
                <a:spcPts val="0"/>
              </a:spcAft>
              <a:buClrTx/>
              <a:buSzTx/>
              <a:buFont typeface="Arial" charset="0"/>
              <a:buChar char="•"/>
              <a:tabLst/>
              <a:defRPr/>
            </a:pPr>
            <a:endParaRPr lang="en-US" sz="3200" i="1" dirty="0">
              <a:latin typeface="Arial" charset="0"/>
              <a:ea typeface="Arial" charset="0"/>
              <a:cs typeface="Arial" charset="0"/>
            </a:endParaRPr>
          </a:p>
          <a:p>
            <a:pPr marL="492125" marR="0" lvl="0" indent="-457200" defTabSz="914400" eaLnBrk="1" fontAlgn="auto" latinLnBrk="0" hangingPunct="1">
              <a:lnSpc>
                <a:spcPct val="100000"/>
              </a:lnSpc>
              <a:spcAft>
                <a:spcPts val="0"/>
              </a:spcAft>
              <a:buClrTx/>
              <a:buSzTx/>
              <a:buFont typeface="Arial" charset="0"/>
              <a:buChar char="•"/>
              <a:tabLst/>
              <a:defRPr/>
            </a:pPr>
            <a:endParaRPr lang="en-US" sz="3200" i="1" dirty="0">
              <a:latin typeface="Arial" charset="0"/>
              <a:ea typeface="Arial" charset="0"/>
              <a:cs typeface="Arial" charset="0"/>
            </a:endParaRPr>
          </a:p>
          <a:p>
            <a:pPr marL="492125" marR="0" lvl="0" indent="-457200" defTabSz="914400" eaLnBrk="1" fontAlgn="auto" latinLnBrk="0" hangingPunct="1">
              <a:lnSpc>
                <a:spcPct val="100000"/>
              </a:lnSpc>
              <a:spcAft>
                <a:spcPts val="0"/>
              </a:spcAft>
              <a:buClrTx/>
              <a:buSzTx/>
              <a:buFont typeface="Arial" charset="0"/>
              <a:buChar char="•"/>
              <a:tabLst/>
              <a:defRPr/>
            </a:pPr>
            <a:endParaRPr lang="en-US" sz="3200" i="1" dirty="0">
              <a:latin typeface="Arial" charset="0"/>
              <a:ea typeface="Arial" charset="0"/>
              <a:cs typeface="Arial" charset="0"/>
            </a:endParaRPr>
          </a:p>
          <a:p>
            <a:pPr marL="492125" marR="0" lvl="0" indent="-457200" defTabSz="914400" eaLnBrk="1" fontAlgn="auto" latinLnBrk="0" hangingPunct="1">
              <a:lnSpc>
                <a:spcPct val="100000"/>
              </a:lnSpc>
              <a:spcAft>
                <a:spcPts val="0"/>
              </a:spcAft>
              <a:buClrTx/>
              <a:buSzTx/>
              <a:buFont typeface="Arial" charset="0"/>
              <a:buChar char="•"/>
              <a:tabLst/>
              <a:defRPr/>
            </a:pPr>
            <a:endParaRPr lang="en-US" sz="1000" i="1" dirty="0">
              <a:latin typeface="Arial" charset="0"/>
              <a:ea typeface="Arial" charset="0"/>
              <a:cs typeface="Arial" charset="0"/>
            </a:endParaRPr>
          </a:p>
          <a:p>
            <a:pPr marL="492125" marR="0" lvl="0" indent="-457200" defTabSz="914400" eaLnBrk="1" fontAlgn="auto" latinLnBrk="0" hangingPunct="1">
              <a:lnSpc>
                <a:spcPct val="100000"/>
              </a:lnSpc>
              <a:spcAft>
                <a:spcPts val="0"/>
              </a:spcAft>
              <a:buClrTx/>
              <a:buSzTx/>
              <a:buFont typeface="Arial" charset="0"/>
              <a:buChar char="•"/>
              <a:tabLst/>
              <a:defRPr/>
            </a:pPr>
            <a:r>
              <a:rPr lang="en-US" sz="3200" dirty="0">
                <a:latin typeface="Arial" charset="0"/>
                <a:ea typeface="Arial" charset="0"/>
                <a:cs typeface="Arial" charset="0"/>
              </a:rPr>
              <a:t>Disrespect</a:t>
            </a:r>
          </a:p>
          <a:p>
            <a:pPr marL="787400" marR="0" lvl="0" indent="-279400" defTabSz="914400" eaLnBrk="1" fontAlgn="auto" latinLnBrk="0" hangingPunct="1">
              <a:lnSpc>
                <a:spcPct val="100000"/>
              </a:lnSpc>
              <a:spcAft>
                <a:spcPts val="0"/>
              </a:spcAft>
              <a:buClrTx/>
              <a:buSzTx/>
              <a:buFont typeface="Arial" charset="0"/>
              <a:buChar char="•"/>
              <a:defRPr/>
            </a:pPr>
            <a:r>
              <a:rPr lang="en-US" sz="3200" i="1" dirty="0">
                <a:latin typeface="Arial" charset="0"/>
                <a:ea typeface="Arial" charset="0"/>
                <a:cs typeface="Arial" charset="0"/>
              </a:rPr>
              <a:t>In comparing resolution strategies in disrespect narratives, third-grade authors reported more confrontations and rationalization than fourth- and fifth-grade authors.</a:t>
            </a:r>
          </a:p>
        </p:txBody>
      </p:sp>
      <p:sp>
        <p:nvSpPr>
          <p:cNvPr id="10" name="TextBox 9"/>
          <p:cNvSpPr txBox="1"/>
          <p:nvPr/>
        </p:nvSpPr>
        <p:spPr>
          <a:xfrm>
            <a:off x="27936586" y="20755843"/>
            <a:ext cx="15649751" cy="11770671"/>
          </a:xfrm>
          <a:prstGeom prst="rect">
            <a:avLst/>
          </a:prstGeom>
          <a:solidFill>
            <a:schemeClr val="bg1"/>
          </a:solidFill>
          <a:ln w="76200">
            <a:solidFill>
              <a:schemeClr val="bg2">
                <a:lumMod val="75000"/>
              </a:schemeClr>
            </a:solidFill>
          </a:ln>
        </p:spPr>
        <p:txBody>
          <a:bodyPr wrap="square" rtlCol="0">
            <a:noAutofit/>
          </a:bodyPr>
          <a:lstStyle/>
          <a:p>
            <a:pPr lvl="0"/>
            <a:r>
              <a:rPr lang="en-US" sz="3200" b="1" dirty="0">
                <a:latin typeface="Arial" charset="0"/>
                <a:ea typeface="Arial" charset="0"/>
                <a:cs typeface="Arial" charset="0"/>
              </a:rPr>
              <a:t>Features of Respect and Disrespect Narratives</a:t>
            </a:r>
          </a:p>
          <a:p>
            <a:pPr marL="492125" lvl="0" indent="-460375">
              <a:buFont typeface="Arial"/>
              <a:buChar char="•"/>
              <a:defRPr/>
            </a:pPr>
            <a:r>
              <a:rPr lang="en-US" sz="3200" dirty="0">
                <a:latin typeface="Arial" charset="0"/>
                <a:ea typeface="Arial" charset="0"/>
                <a:cs typeface="Arial" charset="0"/>
              </a:rPr>
              <a:t>In line with literature (Reese et al., 2011), contextual and thematic coherence scores remain relatively low as children continue to develop abilities to take audience’s perspectives and draw meaningful conclusions from experiences before adolescence. </a:t>
            </a:r>
            <a:endParaRPr lang="en-US" sz="3200" b="1" dirty="0">
              <a:latin typeface="Arial" charset="0"/>
              <a:ea typeface="Arial" charset="0"/>
              <a:cs typeface="Arial" charset="0"/>
            </a:endParaRPr>
          </a:p>
          <a:p>
            <a:pPr marL="457200" indent="-457200">
              <a:buFont typeface="Arial" charset="0"/>
              <a:buChar char="•"/>
            </a:pPr>
            <a:r>
              <a:rPr lang="en-US" sz="3200" dirty="0"/>
              <a:t>Also in line with literature (Gifford-</a:t>
            </a:r>
            <a:r>
              <a:rPr lang="en-US" sz="3200" dirty="0" err="1"/>
              <a:t>Smitha</a:t>
            </a:r>
            <a:r>
              <a:rPr lang="en-US" sz="3200" dirty="0"/>
              <a:t> &amp; Brownell, 2002), narratives displayed transition into and development of more stable friendship from third- to fifth-grade as less disrespect experiences were reported about best friends (Figure 2).</a:t>
            </a:r>
            <a:endParaRPr lang="en-US" sz="3200" b="1" dirty="0">
              <a:latin typeface="Arial" charset="0"/>
              <a:ea typeface="Arial" charset="0"/>
              <a:cs typeface="Arial" charset="0"/>
            </a:endParaRPr>
          </a:p>
          <a:p>
            <a:pPr lvl="0"/>
            <a:r>
              <a:rPr lang="en-US" sz="3200" b="1" dirty="0">
                <a:latin typeface="Arial" charset="0"/>
                <a:ea typeface="Arial" charset="0"/>
                <a:cs typeface="Arial" charset="0"/>
              </a:rPr>
              <a:t>Developmental Differences among and between narratives</a:t>
            </a:r>
          </a:p>
          <a:p>
            <a:pPr marL="457200" indent="-457200">
              <a:buFont typeface="Arial" charset="0"/>
              <a:buChar char="•"/>
            </a:pPr>
            <a:r>
              <a:rPr lang="en-US" sz="3200" dirty="0"/>
              <a:t>Our findings that </a:t>
            </a:r>
            <a:r>
              <a:rPr lang="en-US" sz="3200" dirty="0">
                <a:latin typeface="Arial" charset="0"/>
                <a:ea typeface="Arial" charset="0"/>
                <a:cs typeface="Arial" charset="0"/>
              </a:rPr>
              <a:t>resolution strategies for disrespect were more likely sought when perpetrators were friends or best friends </a:t>
            </a:r>
            <a:r>
              <a:rPr lang="en-US" sz="3200" dirty="0"/>
              <a:t>aligned with previous conflict literature (</a:t>
            </a:r>
            <a:r>
              <a:rPr lang="en-US" sz="3200" dirty="0" err="1"/>
              <a:t>eg</a:t>
            </a:r>
            <a:r>
              <a:rPr lang="en-US" sz="3200" dirty="0"/>
              <a:t>. </a:t>
            </a:r>
            <a:r>
              <a:rPr lang="en-US" sz="3200" dirty="0" err="1"/>
              <a:t>Hartup</a:t>
            </a:r>
            <a:r>
              <a:rPr lang="en-US" sz="3200" dirty="0"/>
              <a:t> &amp; </a:t>
            </a:r>
            <a:r>
              <a:rPr lang="en-US" sz="3200" dirty="0" err="1"/>
              <a:t>Laursen</a:t>
            </a:r>
            <a:r>
              <a:rPr lang="en-US" sz="3200" dirty="0"/>
              <a:t>, 1999), suggesting congruence between thought processes in conflict and disrespect experiences.</a:t>
            </a:r>
          </a:p>
          <a:p>
            <a:pPr marL="457200" indent="-457200">
              <a:buFont typeface="Arial" charset="0"/>
              <a:buChar char="•"/>
            </a:pPr>
            <a:r>
              <a:rPr lang="en-US" sz="3200" dirty="0"/>
              <a:t>However, disrespect may provoke more complicated psychological processes and emotional reactions in comparison to conflict situations as fifth-grade authors failed to provide resolution strategies and final resolutions in disrespect narratives about best friends.</a:t>
            </a:r>
            <a:endParaRPr lang="en-US" sz="3200" dirty="0">
              <a:latin typeface="Arial" charset="0"/>
              <a:ea typeface="Arial" charset="0"/>
              <a:cs typeface="Arial" charset="0"/>
            </a:endParaRPr>
          </a:p>
          <a:p>
            <a:pPr marL="457200" indent="-457200">
              <a:buFont typeface="Arial" charset="0"/>
              <a:buChar char="•"/>
            </a:pPr>
            <a:r>
              <a:rPr lang="en-US" sz="3200" dirty="0"/>
              <a:t>Younger author’s tendency to conflate qualities of (dis)respectful persons in response to (dis)respect experiences suggests that children gradually acquire comprehension of (dis)respect in connection with developmental changes in peer relationship dynamics.</a:t>
            </a:r>
          </a:p>
          <a:p>
            <a:pPr marL="457200" indent="-457200">
              <a:buFont typeface="Arial" charset="0"/>
              <a:buChar char="•"/>
            </a:pPr>
            <a:r>
              <a:rPr lang="en-US" sz="3200" b="1" dirty="0"/>
              <a:t>Take home: </a:t>
            </a:r>
            <a:r>
              <a:rPr lang="en-US" sz="3200" dirty="0">
                <a:latin typeface="Arial" charset="0"/>
                <a:ea typeface="Arial" charset="0"/>
                <a:cs typeface="Arial" charset="0"/>
              </a:rPr>
              <a:t>Comparisons of absent and present matters in each plot element shed light on how children make sense of (dis)respect experiences developmentally and provide nuances into our understanding of children’s social experiences. </a:t>
            </a:r>
            <a:endParaRPr lang="en-US" sz="3200" b="1" dirty="0"/>
          </a:p>
        </p:txBody>
      </p:sp>
      <p:graphicFrame>
        <p:nvGraphicFramePr>
          <p:cNvPr id="26" name="Chart 25"/>
          <p:cNvGraphicFramePr>
            <a:graphicFrameLocks/>
          </p:cNvGraphicFramePr>
          <p:nvPr>
            <p:extLst>
              <p:ext uri="{D42A27DB-BD31-4B8C-83A1-F6EECF244321}">
                <p14:modId xmlns:p14="http://schemas.microsoft.com/office/powerpoint/2010/main" val="2060751223"/>
              </p:ext>
            </p:extLst>
          </p:nvPr>
        </p:nvGraphicFramePr>
        <p:xfrm>
          <a:off x="28428630" y="14167003"/>
          <a:ext cx="14245959" cy="4130951"/>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p:cNvSpPr txBox="1"/>
          <p:nvPr/>
        </p:nvSpPr>
        <p:spPr>
          <a:xfrm>
            <a:off x="14214364" y="4692605"/>
            <a:ext cx="13345318" cy="784830"/>
          </a:xfrm>
          <a:prstGeom prst="rect">
            <a:avLst/>
          </a:prstGeom>
          <a:solidFill>
            <a:srgbClr val="FFCC33"/>
          </a:solidFill>
          <a:ln w="76200">
            <a:solidFill>
              <a:schemeClr val="bg2">
                <a:lumMod val="75000"/>
              </a:schemeClr>
            </a:solidFill>
          </a:ln>
        </p:spPr>
        <p:txBody>
          <a:bodyPr wrap="square" rtlCol="0">
            <a:spAutoFit/>
          </a:bodyPr>
          <a:lstStyle/>
          <a:p>
            <a:pPr algn="ctr"/>
            <a:r>
              <a:rPr lang="en-US" sz="4500" b="1" dirty="0">
                <a:latin typeface="Arial" charset="0"/>
                <a:ea typeface="Arial" charset="0"/>
                <a:cs typeface="Arial" charset="0"/>
              </a:rPr>
              <a:t>Table 1. Plot Analysis Example</a:t>
            </a:r>
          </a:p>
        </p:txBody>
      </p:sp>
      <p:graphicFrame>
        <p:nvGraphicFramePr>
          <p:cNvPr id="8" name="Table 7"/>
          <p:cNvGraphicFramePr>
            <a:graphicFrameLocks noGrp="1"/>
          </p:cNvGraphicFramePr>
          <p:nvPr>
            <p:extLst>
              <p:ext uri="{D42A27DB-BD31-4B8C-83A1-F6EECF244321}">
                <p14:modId xmlns:p14="http://schemas.microsoft.com/office/powerpoint/2010/main" val="27266739"/>
              </p:ext>
            </p:extLst>
          </p:nvPr>
        </p:nvGraphicFramePr>
        <p:xfrm>
          <a:off x="14211150" y="5493121"/>
          <a:ext cx="13326023" cy="10376844"/>
        </p:xfrm>
        <a:graphic>
          <a:graphicData uri="http://schemas.openxmlformats.org/drawingml/2006/table">
            <a:tbl>
              <a:tblPr firstRow="1" bandRow="1">
                <a:tableStyleId>{863C788D-AEED-4340-9FDC-0209E74E415F}</a:tableStyleId>
              </a:tblPr>
              <a:tblGrid>
                <a:gridCol w="2580924">
                  <a:extLst>
                    <a:ext uri="{9D8B030D-6E8A-4147-A177-3AD203B41FA5}">
                      <a16:colId xmlns:a16="http://schemas.microsoft.com/office/drawing/2014/main" val="20000"/>
                    </a:ext>
                  </a:extLst>
                </a:gridCol>
                <a:gridCol w="5154573">
                  <a:extLst>
                    <a:ext uri="{9D8B030D-6E8A-4147-A177-3AD203B41FA5}">
                      <a16:colId xmlns:a16="http://schemas.microsoft.com/office/drawing/2014/main" val="20001"/>
                    </a:ext>
                  </a:extLst>
                </a:gridCol>
                <a:gridCol w="5590526">
                  <a:extLst>
                    <a:ext uri="{9D8B030D-6E8A-4147-A177-3AD203B41FA5}">
                      <a16:colId xmlns:a16="http://schemas.microsoft.com/office/drawing/2014/main" val="20002"/>
                    </a:ext>
                  </a:extLst>
                </a:gridCol>
              </a:tblGrid>
              <a:tr h="533603">
                <a:tc>
                  <a:txBody>
                    <a:bodyPr/>
                    <a:lstStyle/>
                    <a:p>
                      <a:endParaRPr lang="en-US" sz="2600" noProof="0" dirty="0"/>
                    </a:p>
                  </a:txBody>
                  <a:tcPr/>
                </a:tc>
                <a:tc>
                  <a:txBody>
                    <a:bodyPr/>
                    <a:lstStyle/>
                    <a:p>
                      <a:pPr algn="ctr"/>
                      <a:r>
                        <a:rPr lang="en-US" sz="2600" b="1" noProof="0" dirty="0"/>
                        <a:t>Earning</a:t>
                      </a:r>
                      <a:r>
                        <a:rPr lang="en-US" sz="2600" b="1" baseline="0" noProof="0" dirty="0"/>
                        <a:t> Respect Narrative</a:t>
                      </a:r>
                      <a:endParaRPr lang="en-US" sz="2600" b="1" noProof="0" dirty="0"/>
                    </a:p>
                  </a:txBody>
                  <a:tcPr anchor="ctr"/>
                </a:tc>
                <a:tc>
                  <a:txBody>
                    <a:bodyPr/>
                    <a:lstStyle/>
                    <a:p>
                      <a:pPr algn="ctr"/>
                      <a:r>
                        <a:rPr lang="en-US" sz="2600" b="1" noProof="0" dirty="0"/>
                        <a:t>Disrespect Narrative</a:t>
                      </a:r>
                    </a:p>
                  </a:txBody>
                  <a:tcPr anchor="ctr"/>
                </a:tc>
                <a:extLst>
                  <a:ext uri="{0D108BD9-81ED-4DB2-BD59-A6C34878D82A}">
                    <a16:rowId xmlns:a16="http://schemas.microsoft.com/office/drawing/2014/main" val="10000"/>
                  </a:ext>
                </a:extLst>
              </a:tr>
              <a:tr h="1834262">
                <a:tc>
                  <a:txBody>
                    <a:bodyPr/>
                    <a:lstStyle/>
                    <a:p>
                      <a:pPr algn="ctr"/>
                      <a:r>
                        <a:rPr lang="en-US" sz="2600" b="1" noProof="0" dirty="0"/>
                        <a:t>Initiating Action</a:t>
                      </a:r>
                    </a:p>
                  </a:txBody>
                  <a:tcPr anchor="ctr"/>
                </a:tc>
                <a:tc>
                  <a:txBody>
                    <a:bodyPr/>
                    <a:lstStyle/>
                    <a:p>
                      <a:pPr algn="l"/>
                      <a:r>
                        <a:rPr lang="en-US" sz="2600" i="1" noProof="0" dirty="0"/>
                        <a:t>My</a:t>
                      </a:r>
                      <a:r>
                        <a:rPr lang="en-US" sz="2600" i="1" baseline="0" noProof="0" dirty="0"/>
                        <a:t> </a:t>
                      </a:r>
                      <a:r>
                        <a:rPr lang="en-US" sz="2600" i="1" baseline="0" noProof="0" dirty="0" err="1"/>
                        <a:t>freind</a:t>
                      </a:r>
                      <a:r>
                        <a:rPr lang="en-US" sz="2600" i="1" baseline="0" noProof="0" dirty="0"/>
                        <a:t> Kathryn and I have been good </a:t>
                      </a:r>
                      <a:r>
                        <a:rPr lang="en-US" sz="2600" i="1" baseline="0" noProof="0" dirty="0" err="1"/>
                        <a:t>freinds</a:t>
                      </a:r>
                      <a:r>
                        <a:rPr lang="en-US" sz="2600" i="1" baseline="0" noProof="0" dirty="0"/>
                        <a:t> for a long time. I respect her and she respects me.</a:t>
                      </a:r>
                      <a:endParaRPr lang="en-US" sz="2600" i="1" noProof="0" dirty="0"/>
                    </a:p>
                  </a:txBody>
                  <a:tcPr anchor="ctr"/>
                </a:tc>
                <a:tc>
                  <a:txBody>
                    <a:bodyPr/>
                    <a:lstStyle/>
                    <a:p>
                      <a:r>
                        <a:rPr lang="mr-IN" sz="2600" i="1" noProof="0" dirty="0"/>
                        <a:t>…</a:t>
                      </a:r>
                      <a:r>
                        <a:rPr lang="en-US" sz="2600" i="1" noProof="0" dirty="0"/>
                        <a:t>a</a:t>
                      </a:r>
                      <a:r>
                        <a:rPr lang="en-US" sz="2600" i="1" baseline="0" noProof="0" dirty="0"/>
                        <a:t> new girl</a:t>
                      </a:r>
                      <a:r>
                        <a:rPr lang="mr-IN" sz="2600" i="1" baseline="0" noProof="0" dirty="0"/>
                        <a:t>…</a:t>
                      </a:r>
                      <a:r>
                        <a:rPr lang="en-US" sz="2600" i="1" baseline="0" noProof="0" dirty="0"/>
                        <a:t>and I both liked the same guy. He went back and forth between us, which started the bad blood between us.</a:t>
                      </a:r>
                      <a:endParaRPr lang="en-US" sz="2600" i="1" noProof="0" dirty="0"/>
                    </a:p>
                  </a:txBody>
                  <a:tcPr anchor="ctr"/>
                </a:tc>
                <a:extLst>
                  <a:ext uri="{0D108BD9-81ED-4DB2-BD59-A6C34878D82A}">
                    <a16:rowId xmlns:a16="http://schemas.microsoft.com/office/drawing/2014/main" val="10001"/>
                  </a:ext>
                </a:extLst>
              </a:tr>
              <a:tr h="1834262">
                <a:tc>
                  <a:txBody>
                    <a:bodyPr/>
                    <a:lstStyle/>
                    <a:p>
                      <a:pPr algn="ctr"/>
                      <a:r>
                        <a:rPr lang="en-US" sz="2600" b="1" noProof="0" dirty="0"/>
                        <a:t>Complicating</a:t>
                      </a:r>
                      <a:r>
                        <a:rPr lang="en-US" sz="2600" b="1" baseline="0" noProof="0" dirty="0"/>
                        <a:t> Action</a:t>
                      </a:r>
                      <a:endParaRPr lang="en-US" sz="2600" b="1" noProof="0" dirty="0"/>
                    </a:p>
                  </a:txBody>
                  <a:tcPr anchor="ctr"/>
                </a:tc>
                <a:tc>
                  <a:txBody>
                    <a:bodyPr/>
                    <a:lstStyle/>
                    <a:p>
                      <a:pPr algn="l"/>
                      <a:r>
                        <a:rPr lang="en-US" sz="2600" i="1" noProof="0" dirty="0"/>
                        <a:t>When</a:t>
                      </a:r>
                      <a:r>
                        <a:rPr lang="en-US" sz="2600" i="1" baseline="0" noProof="0" dirty="0"/>
                        <a:t> we went into 5</a:t>
                      </a:r>
                      <a:r>
                        <a:rPr lang="en-US" sz="2600" i="1" baseline="30000" noProof="0" dirty="0"/>
                        <a:t>th</a:t>
                      </a:r>
                      <a:r>
                        <a:rPr lang="en-US" sz="2600" i="1" baseline="0" noProof="0" dirty="0"/>
                        <a:t> grade together</a:t>
                      </a:r>
                      <a:r>
                        <a:rPr lang="mr-IN" sz="2600" i="1" baseline="0" noProof="0" dirty="0"/>
                        <a:t>…</a:t>
                      </a:r>
                      <a:r>
                        <a:rPr lang="en-US" sz="2600" i="1" baseline="0" noProof="0" dirty="0"/>
                        <a:t>we both were a little </a:t>
                      </a:r>
                      <a:r>
                        <a:rPr lang="en-US" sz="2600" i="1" baseline="0" noProof="0" dirty="0" err="1"/>
                        <a:t>inberesed</a:t>
                      </a:r>
                      <a:r>
                        <a:rPr lang="en-US" sz="2600" i="1" baseline="0" noProof="0" dirty="0"/>
                        <a:t> about swimming in front of our classmates.</a:t>
                      </a:r>
                      <a:endParaRPr lang="en-US" sz="2600" i="1" noProof="0" dirty="0"/>
                    </a:p>
                  </a:txBody>
                  <a:tcPr anchor="ctr"/>
                </a:tc>
                <a:tc>
                  <a:txBody>
                    <a:bodyPr/>
                    <a:lstStyle/>
                    <a:p>
                      <a:r>
                        <a:rPr lang="en-US" sz="2600" i="1" noProof="0" dirty="0"/>
                        <a:t>We fought on and on over him</a:t>
                      </a:r>
                      <a:r>
                        <a:rPr lang="mr-IN" sz="2600" i="1" noProof="0" dirty="0"/>
                        <a:t>…</a:t>
                      </a:r>
                      <a:r>
                        <a:rPr lang="en-US" sz="2600" i="1" noProof="0" dirty="0"/>
                        <a:t>then she asked me to be her friend, I didn’t really feel comfortable talking to her. So,</a:t>
                      </a:r>
                      <a:r>
                        <a:rPr lang="en-US" sz="2600" i="1" baseline="0" noProof="0" dirty="0"/>
                        <a:t> I didn’t reply.</a:t>
                      </a:r>
                      <a:endParaRPr lang="en-US" sz="2600" i="1" noProof="0" dirty="0"/>
                    </a:p>
                  </a:txBody>
                  <a:tcPr anchor="ctr"/>
                </a:tc>
                <a:extLst>
                  <a:ext uri="{0D108BD9-81ED-4DB2-BD59-A6C34878D82A}">
                    <a16:rowId xmlns:a16="http://schemas.microsoft.com/office/drawing/2014/main" val="10002"/>
                  </a:ext>
                </a:extLst>
              </a:tr>
              <a:tr h="1991556">
                <a:tc>
                  <a:txBody>
                    <a:bodyPr/>
                    <a:lstStyle/>
                    <a:p>
                      <a:pPr algn="ctr"/>
                      <a:r>
                        <a:rPr lang="en-US" sz="2600" b="1" noProof="0" dirty="0"/>
                        <a:t>High Point</a:t>
                      </a:r>
                    </a:p>
                  </a:txBody>
                  <a:tcPr anchor="ctr"/>
                </a:tc>
                <a:tc>
                  <a:txBody>
                    <a:bodyPr/>
                    <a:lstStyle/>
                    <a:p>
                      <a:pPr algn="l"/>
                      <a:r>
                        <a:rPr lang="en-US" sz="2600" i="1" noProof="0" dirty="0"/>
                        <a:t>So we started talking about it together. This made me respect her more </a:t>
                      </a:r>
                      <a:r>
                        <a:rPr lang="en-US" sz="2600" i="1" noProof="0" dirty="0" err="1"/>
                        <a:t>becouse</a:t>
                      </a:r>
                      <a:r>
                        <a:rPr lang="en-US" sz="2600" i="1" baseline="0" noProof="0" dirty="0"/>
                        <a:t> she understood what I was </a:t>
                      </a:r>
                      <a:r>
                        <a:rPr lang="en-US" sz="2600" i="1" baseline="0" noProof="0" dirty="0" err="1"/>
                        <a:t>inberressed</a:t>
                      </a:r>
                      <a:r>
                        <a:rPr lang="en-US" sz="2600" i="1" baseline="0" noProof="0" dirty="0"/>
                        <a:t> about.</a:t>
                      </a:r>
                      <a:endParaRPr lang="en-US" sz="2600" i="1" noProof="0" dirty="0"/>
                    </a:p>
                  </a:txBody>
                  <a:tcPr anchor="ctr"/>
                </a:tc>
                <a:tc>
                  <a:txBody>
                    <a:bodyPr/>
                    <a:lstStyle/>
                    <a:p>
                      <a:r>
                        <a:rPr lang="mr-IN" sz="2600" i="1" noProof="0" dirty="0"/>
                        <a:t>…</a:t>
                      </a:r>
                      <a:r>
                        <a:rPr lang="en-US" sz="2600" i="1" noProof="0" dirty="0"/>
                        <a:t>she had signed us both up for counseling</a:t>
                      </a:r>
                      <a:r>
                        <a:rPr lang="mr-IN" sz="2600" i="1" noProof="0" dirty="0"/>
                        <a:t>…</a:t>
                      </a:r>
                      <a:r>
                        <a:rPr lang="en-US" sz="2600" i="1" noProof="0" dirty="0"/>
                        <a:t>I had no choice,</a:t>
                      </a:r>
                      <a:r>
                        <a:rPr lang="en-US" sz="2600" i="1" baseline="0" noProof="0" dirty="0"/>
                        <a:t> but to go</a:t>
                      </a:r>
                      <a:r>
                        <a:rPr lang="mr-IN" sz="2600" i="1" baseline="0" noProof="0" dirty="0"/>
                        <a:t>…</a:t>
                      </a:r>
                      <a:r>
                        <a:rPr lang="en-US" sz="2600" i="1" baseline="0" noProof="0" dirty="0"/>
                        <a:t>I felt disrespected by her not asking for my permission first.</a:t>
                      </a:r>
                      <a:endParaRPr lang="en-US" sz="2600" i="1" noProof="0" dirty="0"/>
                    </a:p>
                  </a:txBody>
                  <a:tcPr anchor="ctr"/>
                </a:tc>
                <a:extLst>
                  <a:ext uri="{0D108BD9-81ED-4DB2-BD59-A6C34878D82A}">
                    <a16:rowId xmlns:a16="http://schemas.microsoft.com/office/drawing/2014/main" val="10003"/>
                  </a:ext>
                </a:extLst>
              </a:tr>
              <a:tr h="2267815">
                <a:tc>
                  <a:txBody>
                    <a:bodyPr/>
                    <a:lstStyle/>
                    <a:p>
                      <a:pPr algn="ctr"/>
                      <a:r>
                        <a:rPr lang="en-US" sz="2600" b="1" noProof="0" dirty="0"/>
                        <a:t>Resolution Strategy</a:t>
                      </a:r>
                    </a:p>
                  </a:txBody>
                  <a:tcPr anchor="ctr"/>
                </a:tc>
                <a:tc>
                  <a:txBody>
                    <a:bodyPr/>
                    <a:lstStyle/>
                    <a:p>
                      <a:pPr algn="ctr"/>
                      <a:r>
                        <a:rPr lang="en-US" sz="2600" noProof="0" dirty="0"/>
                        <a:t>N/A</a:t>
                      </a:r>
                    </a:p>
                  </a:txBody>
                  <a:tcPr anchor="ctr"/>
                </a:tc>
                <a:tc>
                  <a:txBody>
                    <a:bodyPr/>
                    <a:lstStyle/>
                    <a:p>
                      <a:r>
                        <a:rPr lang="en-US" sz="2600" i="1" noProof="0" dirty="0"/>
                        <a:t>The next day we went again, but</a:t>
                      </a:r>
                      <a:r>
                        <a:rPr lang="en-US" sz="2600" i="1" baseline="0" noProof="0" dirty="0"/>
                        <a:t> this time we brought the boy I mentioned earlier. We talked and the problem was solved by both Justine and I hating the boy</a:t>
                      </a:r>
                      <a:r>
                        <a:rPr lang="mr-IN" sz="2600" i="1" baseline="0" noProof="0" dirty="0"/>
                        <a:t>…</a:t>
                      </a:r>
                      <a:endParaRPr lang="en-US" sz="2600" i="1" noProof="0" dirty="0"/>
                    </a:p>
                  </a:txBody>
                  <a:tcPr anchor="ctr"/>
                </a:tc>
                <a:extLst>
                  <a:ext uri="{0D108BD9-81ED-4DB2-BD59-A6C34878D82A}">
                    <a16:rowId xmlns:a16="http://schemas.microsoft.com/office/drawing/2014/main" val="10004"/>
                  </a:ext>
                </a:extLst>
              </a:tr>
              <a:tr h="1834262">
                <a:tc>
                  <a:txBody>
                    <a:bodyPr/>
                    <a:lstStyle/>
                    <a:p>
                      <a:pPr algn="ctr"/>
                      <a:r>
                        <a:rPr lang="en-US" sz="2600" b="1" noProof="0" dirty="0"/>
                        <a:t>Final Resolution / Outcome</a:t>
                      </a:r>
                    </a:p>
                  </a:txBody>
                  <a:tcPr anchor="ctr"/>
                </a:tc>
                <a:tc>
                  <a:txBody>
                    <a:bodyPr/>
                    <a:lstStyle/>
                    <a:p>
                      <a:pPr algn="l"/>
                      <a:r>
                        <a:rPr lang="en-US" sz="2600" i="1" noProof="0" dirty="0"/>
                        <a:t>She also was </a:t>
                      </a:r>
                      <a:r>
                        <a:rPr lang="en-US" sz="2600" i="1" noProof="0" dirty="0" err="1"/>
                        <a:t>inberresed</a:t>
                      </a:r>
                      <a:r>
                        <a:rPr lang="en-US" sz="2600" i="1" noProof="0" dirty="0"/>
                        <a:t>, but we went through swimming together not half</a:t>
                      </a:r>
                      <a:r>
                        <a:rPr lang="en-US" sz="2600" i="1" baseline="0" noProof="0" dirty="0"/>
                        <a:t> as </a:t>
                      </a:r>
                      <a:r>
                        <a:rPr lang="en-US" sz="2600" i="1" baseline="0" noProof="0" dirty="0" err="1"/>
                        <a:t>inberresed</a:t>
                      </a:r>
                      <a:r>
                        <a:rPr lang="en-US" sz="2600" i="1" baseline="0" noProof="0" dirty="0"/>
                        <a:t> as we planned on being.</a:t>
                      </a:r>
                      <a:endParaRPr lang="en-US" sz="2600" i="1" noProof="0" dirty="0"/>
                    </a:p>
                  </a:txBody>
                  <a:tcPr anchor="ctr"/>
                </a:tc>
                <a:tc>
                  <a:txBody>
                    <a:bodyPr/>
                    <a:lstStyle/>
                    <a:p>
                      <a:r>
                        <a:rPr lang="mr-IN" sz="2600" i="1" noProof="0" dirty="0"/>
                        <a:t>…</a:t>
                      </a:r>
                      <a:r>
                        <a:rPr lang="en-US" sz="2600" i="1" noProof="0" dirty="0"/>
                        <a:t>and we are now friends.</a:t>
                      </a:r>
                      <a:r>
                        <a:rPr lang="en-US" sz="2600" i="1" baseline="0" noProof="0" dirty="0"/>
                        <a:t> Someday I hope she’ll teach me how to do somethings she does and I’ll tell her what </a:t>
                      </a:r>
                      <a:r>
                        <a:rPr lang="en-US" sz="2600" i="1" baseline="0" noProof="0" dirty="0" err="1"/>
                        <a:t>lipgloss</a:t>
                      </a:r>
                      <a:r>
                        <a:rPr lang="en-US" sz="2600" i="1" baseline="0" noProof="0" dirty="0"/>
                        <a:t> is.</a:t>
                      </a:r>
                      <a:endParaRPr lang="en-US" sz="2600" i="1" noProof="0" dirty="0"/>
                    </a:p>
                  </a:txBody>
                  <a:tcPr anchor="ctr"/>
                </a:tc>
                <a:extLst>
                  <a:ext uri="{0D108BD9-81ED-4DB2-BD59-A6C34878D82A}">
                    <a16:rowId xmlns:a16="http://schemas.microsoft.com/office/drawing/2014/main" val="10005"/>
                  </a:ext>
                </a:extLst>
              </a:tr>
            </a:tbl>
          </a:graphicData>
        </a:graphic>
      </p:graphicFrame>
      <p:graphicFrame>
        <p:nvGraphicFramePr>
          <p:cNvPr id="32" name="Chart 31"/>
          <p:cNvGraphicFramePr>
            <a:graphicFrameLocks/>
          </p:cNvGraphicFramePr>
          <p:nvPr>
            <p:extLst>
              <p:ext uri="{D42A27DB-BD31-4B8C-83A1-F6EECF244321}">
                <p14:modId xmlns:p14="http://schemas.microsoft.com/office/powerpoint/2010/main" val="452024983"/>
              </p:ext>
            </p:extLst>
          </p:nvPr>
        </p:nvGraphicFramePr>
        <p:xfrm>
          <a:off x="14177730" y="25380123"/>
          <a:ext cx="13381952" cy="71463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0" name="Chart 29"/>
          <p:cNvGraphicFramePr>
            <a:graphicFrameLocks/>
          </p:cNvGraphicFramePr>
          <p:nvPr>
            <p:extLst>
              <p:ext uri="{D42A27DB-BD31-4B8C-83A1-F6EECF244321}">
                <p14:modId xmlns:p14="http://schemas.microsoft.com/office/powerpoint/2010/main" val="2115830614"/>
              </p:ext>
            </p:extLst>
          </p:nvPr>
        </p:nvGraphicFramePr>
        <p:xfrm>
          <a:off x="14058889" y="17265536"/>
          <a:ext cx="13404462" cy="7550011"/>
        </p:xfrm>
        <a:graphic>
          <a:graphicData uri="http://schemas.openxmlformats.org/drawingml/2006/chart">
            <c:chart xmlns:c="http://schemas.openxmlformats.org/drawingml/2006/chart" xmlns:r="http://schemas.openxmlformats.org/officeDocument/2006/relationships" r:id="rId6"/>
          </a:graphicData>
        </a:graphic>
      </p:graphicFrame>
      <p:sp>
        <p:nvSpPr>
          <p:cNvPr id="38" name="TextBox 37"/>
          <p:cNvSpPr txBox="1"/>
          <p:nvPr/>
        </p:nvSpPr>
        <p:spPr>
          <a:xfrm>
            <a:off x="14211150" y="16253800"/>
            <a:ext cx="13348532" cy="745316"/>
          </a:xfrm>
          <a:prstGeom prst="rect">
            <a:avLst/>
          </a:prstGeom>
          <a:solidFill>
            <a:srgbClr val="FFCC33"/>
          </a:solidFill>
          <a:ln w="76200">
            <a:solidFill>
              <a:schemeClr val="bg2">
                <a:lumMod val="75000"/>
              </a:schemeClr>
            </a:solidFill>
          </a:ln>
        </p:spPr>
        <p:txBody>
          <a:bodyPr wrap="square" rtlCol="0" anchor="ctr">
            <a:noAutofit/>
          </a:bodyPr>
          <a:lstStyle/>
          <a:p>
            <a:pPr algn="ctr"/>
            <a:r>
              <a:rPr lang="en-US" sz="3400" b="1" i="1" dirty="0">
                <a:latin typeface="Arial" charset="0"/>
                <a:ea typeface="Arial" charset="0"/>
                <a:cs typeface="Arial" charset="0"/>
              </a:rPr>
              <a:t>Figure 1: Narrative Coherence By Grade</a:t>
            </a:r>
          </a:p>
        </p:txBody>
      </p:sp>
      <p:sp>
        <p:nvSpPr>
          <p:cNvPr id="39" name="TextBox 38"/>
          <p:cNvSpPr txBox="1"/>
          <p:nvPr/>
        </p:nvSpPr>
        <p:spPr>
          <a:xfrm>
            <a:off x="14177731" y="24549128"/>
            <a:ext cx="13381952" cy="830994"/>
          </a:xfrm>
          <a:prstGeom prst="rect">
            <a:avLst/>
          </a:prstGeom>
          <a:solidFill>
            <a:srgbClr val="FFCC33"/>
          </a:solidFill>
          <a:ln w="76200">
            <a:solidFill>
              <a:schemeClr val="bg2">
                <a:lumMod val="75000"/>
              </a:schemeClr>
            </a:solidFill>
          </a:ln>
        </p:spPr>
        <p:txBody>
          <a:bodyPr wrap="square" rtlCol="0" anchor="ctr">
            <a:noAutofit/>
          </a:bodyPr>
          <a:lstStyle/>
          <a:p>
            <a:pPr algn="ctr"/>
            <a:r>
              <a:rPr lang="en-US" sz="3400" b="1" i="1" dirty="0">
                <a:latin typeface="Arial" charset="0"/>
                <a:ea typeface="Arial" charset="0"/>
                <a:cs typeface="Arial" charset="0"/>
              </a:rPr>
              <a:t>Figure 2. Characters in Respect and Disrespect Stories</a:t>
            </a:r>
          </a:p>
        </p:txBody>
      </p:sp>
    </p:spTree>
  </p:cSld>
  <p:clrMapOvr>
    <a:masterClrMapping/>
  </p:clrMapOvr>
  <p:transition spd="slow">
    <p:cut/>
  </p:transition>
</p:sld>
</file>

<file path=ppt/theme/theme1.xml><?xml version="1.0" encoding="utf-8"?>
<a:theme xmlns:a="http://schemas.openxmlformats.org/drawingml/2006/main" name="Blank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10466</TotalTime>
  <Words>1241</Words>
  <Application>Microsoft Macintosh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Bailey</dc:creator>
  <cp:lastModifiedBy>Ramaswamy, Lipika</cp:lastModifiedBy>
  <cp:revision>213</cp:revision>
  <dcterms:modified xsi:type="dcterms:W3CDTF">2019-05-05T21:52:34Z</dcterms:modified>
</cp:coreProperties>
</file>