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a Hsu" initials="" lastIdx="1" clrIdx="0"/>
  <p:cmAuthor id="7" name="Karina Huang" initials="KH [4]" lastIdx="1" clrIdx="7">
    <p:extLst/>
  </p:cmAuthor>
  <p:cmAuthor id="1" name="Alexandra Singer" initials="" lastIdx="2" clrIdx="1"/>
  <p:cmAuthor id="2" name="Kelcie Grenier" initials="" lastIdx="2" clrIdx="2"/>
  <p:cmAuthor id="3" name="osxadmin" initials="o" lastIdx="24" clrIdx="3"/>
  <p:cmAuthor id="4" name="Karina Huang" initials="KH" lastIdx="1" clrIdx="4">
    <p:extLst/>
  </p:cmAuthor>
  <p:cmAuthor id="5" name="Karina Huang" initials="KH [2]" lastIdx="1" clrIdx="5">
    <p:extLst/>
  </p:cmAuthor>
  <p:cmAuthor id="6" name="Karina Huang" initials="KH [3]" lastIdx="1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00AAAD"/>
    <a:srgbClr val="FFCC33"/>
    <a:srgbClr val="FFFF66"/>
    <a:srgbClr val="008000"/>
    <a:srgbClr val="F2730D"/>
    <a:srgbClr val="EE5E1F"/>
    <a:srgbClr val="29C1E2"/>
    <a:srgbClr val="EA0000"/>
    <a:srgbClr val="F36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3C788D-AEED-4340-9FDC-0209E74E415F}">
  <a:tblStyle styleId="{863C788D-AEED-4340-9FDC-0209E74E415F}" styleName="Table_0"/>
  <a:tblStyle styleId="{7E3C92F1-64F6-45C0-9674-CD2E8BCEACB4}" styleName="Table_1"/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4" autoAdjust="0"/>
    <p:restoredTop sz="91508" autoAdjust="0"/>
  </p:normalViewPr>
  <p:slideViewPr>
    <p:cSldViewPr snapToGrid="0" snapToObjects="1">
      <p:cViewPr>
        <p:scale>
          <a:sx n="44" d="100"/>
          <a:sy n="44" d="100"/>
        </p:scale>
        <p:origin x="144" y="-77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5180012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53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4" name="Shape 124"/>
          <p:cNvSpPr txBox="1"/>
          <p:nvPr/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3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569" y="10226675"/>
            <a:ext cx="37308065" cy="7054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136" y="18653125"/>
            <a:ext cx="30724928" cy="841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467101" y="21153440"/>
            <a:ext cx="37308065" cy="653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467101" y="13952537"/>
            <a:ext cx="3730806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22768153" y="11429322"/>
            <a:ext cx="26336626" cy="932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4048805" y="2166940"/>
            <a:ext cx="26336626" cy="278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12071350" y="731837"/>
            <a:ext cx="19748499" cy="37309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602435" y="23042565"/>
            <a:ext cx="26335264" cy="2720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8602435" y="2941641"/>
            <a:ext cx="26335264" cy="19750086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602435" y="25763540"/>
            <a:ext cx="26335264" cy="3862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833" y="1311275"/>
            <a:ext cx="14439900" cy="557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159968" y="1311275"/>
            <a:ext cx="24536398" cy="28093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833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194833" y="1317625"/>
            <a:ext cx="39501537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2194833" y="7369178"/>
            <a:ext cx="19392900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2194833" y="10439403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2296664" y="7369178"/>
            <a:ext cx="19399703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2296664" y="10439403"/>
            <a:ext cx="19399703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291569" y="9512300"/>
            <a:ext cx="18588716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22010914" y="9512300"/>
            <a:ext cx="18588718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09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marR="0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marR="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marR="0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marR="0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marR="0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tif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6121975" y="6581775"/>
            <a:ext cx="908049" cy="2578099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31837" y="14316075"/>
            <a:ext cx="12069761" cy="1192211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20725" y="475684"/>
            <a:ext cx="42449751" cy="3675278"/>
          </a:xfrm>
          <a:prstGeom prst="rect">
            <a:avLst/>
          </a:prstGeom>
          <a:solidFill>
            <a:srgbClr val="00AAAD"/>
          </a:solidFill>
          <a:ln w="76200" cap="flat">
            <a:noFill/>
            <a:prstDash val="solid"/>
            <a:miter/>
            <a:headEnd type="none" w="med" len="med"/>
            <a:tailEnd type="none" w="med" len="med"/>
          </a:ln>
        </p:spPr>
        <p:txBody>
          <a:bodyPr lIns="397100" tIns="198550" rIns="397100" bIns="19855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Quantitative Input Influence: A study of influence of inputs in recidivism decisions</a:t>
            </a:r>
          </a:p>
          <a:p>
            <a:pPr algn="ctr">
              <a:lnSpc>
                <a:spcPct val="150000"/>
              </a:lnSpc>
            </a:pPr>
            <a:r>
              <a:rPr lang="en-US" sz="7000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Karina Huang, Lipika Ramaswamy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1543962" y="13676312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1543962" y="130857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543962" y="130095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28650" y="4005262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3543537" y="14854237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837" y="5484849"/>
            <a:ext cx="13845581" cy="1629062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Automated decision making has gained popularity in hiring and sentencing procedures.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Fairness of such automated processes, however, remains questionable due to limited interpretability of the black box models. 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Quantitative Input Influence (QII) framework (</a:t>
            </a:r>
            <a:r>
              <a:rPr lang="en-US" sz="4400" dirty="0" err="1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Datta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et al., 2016) offers effective and straight-forward explanations of algorithms by quantifying the influence of input features on individual and group observations.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Influences are acquired by comparing the difference in the quantity of interests (e.g. probability of being hired) between using the actual, and a random feature distribution.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Note that unary QIIs are specific to algorithms, regardless of true response values. Marginal QIIs are tied to </a:t>
            </a:r>
            <a:r>
              <a:rPr lang="en-US" sz="440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prediction accuracies.</a:t>
            </a:r>
            <a:endParaRPr lang="en-US" sz="4400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applied this framework to classification algorithms, using the COMPAS dataset, to investigate fairness of COMPAS assignment of decile scores.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 particular, we investigate in this study:</a:t>
            </a:r>
          </a:p>
          <a:p>
            <a:pPr marL="1422400" lvl="0" indent="-768350" algn="just">
              <a:spcBef>
                <a:spcPts val="600"/>
              </a:spcBef>
              <a:buFont typeface="+mj-lt"/>
              <a:buAutoNum type="alphaLcParenR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individual and group outcomes</a:t>
            </a:r>
          </a:p>
          <a:p>
            <a:pPr marL="1422400" lvl="0" indent="-768350" algn="just">
              <a:spcBef>
                <a:spcPts val="600"/>
              </a:spcBef>
              <a:buFont typeface="+mj-lt"/>
              <a:buAutoNum type="alphaLcParenR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Marginal QII on individual outcomes</a:t>
            </a:r>
          </a:p>
          <a:p>
            <a:pPr marL="571500" lvl="4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19AE6E-AEEA-0145-8C36-FF28950FE4BE}"/>
              </a:ext>
            </a:extLst>
          </p:cNvPr>
          <p:cNvGrpSpPr/>
          <p:nvPr/>
        </p:nvGrpSpPr>
        <p:grpSpPr>
          <a:xfrm>
            <a:off x="1151166" y="1872542"/>
            <a:ext cx="3090250" cy="2114359"/>
            <a:chOff x="628650" y="1872542"/>
            <a:chExt cx="3090250" cy="21143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E1C113-D780-CB4F-B102-2E4C3A28A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6396"/>
            <a:stretch/>
          </p:blipFill>
          <p:spPr>
            <a:xfrm>
              <a:off x="2335870" y="2360818"/>
              <a:ext cx="1383030" cy="16077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C363FF-F411-8C4D-87C8-8522E0B77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3921" b="14291"/>
            <a:stretch/>
          </p:blipFill>
          <p:spPr>
            <a:xfrm>
              <a:off x="628650" y="1872542"/>
              <a:ext cx="1383030" cy="2114359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F0ABDD-8EC0-AA4F-B901-6347F8E3E681}"/>
              </a:ext>
            </a:extLst>
          </p:cNvPr>
          <p:cNvSpPr txBox="1"/>
          <p:nvPr/>
        </p:nvSpPr>
        <p:spPr>
          <a:xfrm>
            <a:off x="15022810" y="5484851"/>
            <a:ext cx="13845581" cy="26919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--</a:t>
            </a:r>
          </a:p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64B10-F296-514E-9AD2-374B6C1FEADA}"/>
              </a:ext>
            </a:extLst>
          </p:cNvPr>
          <p:cNvSpPr txBox="1"/>
          <p:nvPr/>
        </p:nvSpPr>
        <p:spPr>
          <a:xfrm>
            <a:off x="731837" y="4571564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07BC7-A260-5548-B40E-43A7FF3C1B47}"/>
              </a:ext>
            </a:extLst>
          </p:cNvPr>
          <p:cNvSpPr txBox="1"/>
          <p:nvPr/>
        </p:nvSpPr>
        <p:spPr>
          <a:xfrm>
            <a:off x="720725" y="2220214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METHOD I: UNARY QII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384C5-BCE9-9B4D-827E-C39B9ADA348A}"/>
              </a:ext>
            </a:extLst>
          </p:cNvPr>
          <p:cNvSpPr txBox="1"/>
          <p:nvPr/>
        </p:nvSpPr>
        <p:spPr>
          <a:xfrm>
            <a:off x="29313783" y="4571564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METHOD II: MARGINAL QII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D13BA-EB2A-874C-98EA-8A2A69B26ADA}"/>
              </a:ext>
            </a:extLst>
          </p:cNvPr>
          <p:cNvSpPr txBox="1"/>
          <p:nvPr/>
        </p:nvSpPr>
        <p:spPr>
          <a:xfrm>
            <a:off x="29313783" y="22401887"/>
            <a:ext cx="13845581" cy="1002343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571500" lvl="4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47339B-FB24-FE40-BFE8-4132AD66AEDD}"/>
              </a:ext>
            </a:extLst>
          </p:cNvPr>
          <p:cNvSpPr txBox="1"/>
          <p:nvPr/>
        </p:nvSpPr>
        <p:spPr>
          <a:xfrm>
            <a:off x="29313783" y="21488600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DISCUSSION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6FA2F-52D5-7847-8234-3EF09F21C9DF}"/>
              </a:ext>
            </a:extLst>
          </p:cNvPr>
          <p:cNvSpPr txBox="1"/>
          <p:nvPr/>
        </p:nvSpPr>
        <p:spPr>
          <a:xfrm>
            <a:off x="720725" y="23115430"/>
            <a:ext cx="13856693" cy="924352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individual outcomes</a:t>
            </a: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communicates the average influence of a feature on all individuals in the dataset. Intuitively, this influence represents how important a feature is to predicting the outcome. </a:t>
            </a: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group outcomes/group disparity</a:t>
            </a: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denotes the influence of a feature on a group of individuals. </a:t>
            </a: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defined our quantity of interest for unary QII as the probability of being predicted a given decile score category.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7B7C7-2BF1-674C-804C-85B5F898E516}"/>
              </a:ext>
            </a:extLst>
          </p:cNvPr>
          <p:cNvSpPr txBox="1"/>
          <p:nvPr/>
        </p:nvSpPr>
        <p:spPr>
          <a:xfrm>
            <a:off x="29308226" y="5484851"/>
            <a:ext cx="13856693" cy="1554710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marL="571500" lvl="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Marginal QII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7ACC5-879B-D145-9C85-E8AD54EE1918}"/>
              </a:ext>
            </a:extLst>
          </p:cNvPr>
          <p:cNvSpPr txBox="1"/>
          <p:nvPr/>
        </p:nvSpPr>
        <p:spPr>
          <a:xfrm>
            <a:off x="15011698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6E4F8-0DA5-A349-955D-04F44C43F8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87" r="5437" b="57578"/>
          <a:stretch/>
        </p:blipFill>
        <p:spPr>
          <a:xfrm>
            <a:off x="909520" y="26733505"/>
            <a:ext cx="13479103" cy="10690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E2907C-6EAA-B34C-9B4D-86845FFE59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60" t="65141" r="29199" b="5204"/>
          <a:stretch/>
        </p:blipFill>
        <p:spPr>
          <a:xfrm>
            <a:off x="3976423" y="29853227"/>
            <a:ext cx="7334183" cy="88610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4AE68D3-F799-974B-A176-70D4E16E6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41527"/>
              </p:ext>
            </p:extLst>
          </p:nvPr>
        </p:nvGraphicFramePr>
        <p:xfrm>
          <a:off x="15534157" y="21488600"/>
          <a:ext cx="12874454" cy="4251960"/>
        </p:xfrm>
        <a:graphic>
          <a:graphicData uri="http://schemas.openxmlformats.org/drawingml/2006/table">
            <a:tbl>
              <a:tblPr firstRow="1" bandRow="1">
                <a:tableStyleId>{863C788D-AEED-4340-9FDC-0209E74E415F}</a:tableStyleId>
              </a:tblPr>
              <a:tblGrid>
                <a:gridCol w="6437227">
                  <a:extLst>
                    <a:ext uri="{9D8B030D-6E8A-4147-A177-3AD203B41FA5}">
                      <a16:colId xmlns:a16="http://schemas.microsoft.com/office/drawing/2014/main" val="4066865838"/>
                    </a:ext>
                  </a:extLst>
                </a:gridCol>
                <a:gridCol w="6437227">
                  <a:extLst>
                    <a:ext uri="{9D8B030D-6E8A-4147-A177-3AD203B41FA5}">
                      <a16:colId xmlns:a16="http://schemas.microsoft.com/office/drawing/2014/main" val="20390620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Avenir Roman" panose="02000503020000020003" pitchFamily="2" charset="0"/>
                        </a:rPr>
                        <a:t>Ms. X’s 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6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8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Misdemeanor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6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Felony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4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Other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8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Priors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Violence Decile Score (Category)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4 (Low)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African-American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Two-Year </a:t>
                      </a:r>
                      <a:r>
                        <a:rPr lang="en-US" sz="2500" dirty="0" err="1">
                          <a:latin typeface="Avenir Roman" panose="02000503020000020003" pitchFamily="2" charset="0"/>
                        </a:rPr>
                        <a:t>Recid</a:t>
                      </a:r>
                      <a:endParaRPr lang="en-US" sz="25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37079"/>
                  </a:ext>
                </a:extLst>
              </a:tr>
            </a:tbl>
          </a:graphicData>
        </a:graphic>
      </p:graphicFrame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DBF0FE-C7D9-EC4D-B183-B904B02E0F5D}"/>
              </a:ext>
            </a:extLst>
          </p:cNvPr>
          <p:cNvCxnSpPr>
            <a:cxnSpLocks/>
          </p:cNvCxnSpPr>
          <p:nvPr/>
        </p:nvCxnSpPr>
        <p:spPr>
          <a:xfrm>
            <a:off x="15308075" y="12294071"/>
            <a:ext cx="1306880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C8FB0D-C8F8-2444-BE2C-88D12B333539}"/>
              </a:ext>
            </a:extLst>
          </p:cNvPr>
          <p:cNvCxnSpPr>
            <a:cxnSpLocks/>
          </p:cNvCxnSpPr>
          <p:nvPr/>
        </p:nvCxnSpPr>
        <p:spPr>
          <a:xfrm>
            <a:off x="15195427" y="20823555"/>
            <a:ext cx="1357041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C1988899-5BF6-4D4B-967B-EDC57EFE3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14319" y="25905313"/>
            <a:ext cx="12862559" cy="643128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123DE13-BDB0-4640-80D1-313C0161C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14319" y="5737878"/>
            <a:ext cx="12868270" cy="643413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F9F733E-BCFC-EE43-B061-F231E1980E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13315" y="13220613"/>
            <a:ext cx="12864566" cy="643228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lank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11506</TotalTime>
  <Words>313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Baghdad</vt:lpstr>
      <vt:lpstr>Verdana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</dc:creator>
  <cp:lastModifiedBy>Microsoft Office User</cp:lastModifiedBy>
  <cp:revision>244</cp:revision>
  <dcterms:modified xsi:type="dcterms:W3CDTF">2019-05-07T02:55:07Z</dcterms:modified>
</cp:coreProperties>
</file>