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21"/>
  </p:notesMasterIdLst>
  <p:handoutMasterIdLst>
    <p:handoutMasterId r:id="rId22"/>
  </p:handoutMasterIdLst>
  <p:sldIdLst>
    <p:sldId id="268" r:id="rId2"/>
    <p:sldId id="269" r:id="rId3"/>
    <p:sldId id="270" r:id="rId4"/>
    <p:sldId id="286" r:id="rId5"/>
    <p:sldId id="271" r:id="rId6"/>
    <p:sldId id="280" r:id="rId7"/>
    <p:sldId id="281" r:id="rId8"/>
    <p:sldId id="282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2" r:id="rId18"/>
    <p:sldId id="276" r:id="rId19"/>
    <p:sldId id="296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510" y="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an\Desktop\CSC\CSC450\Burndown-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an\Desktop\CSC\CSC450\Burndown-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</a:t>
            </a:r>
            <a:r>
              <a:rPr lang="en-US" baseline="0"/>
              <a:t> Identification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Ideal Tasks Remaining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Sheet1!$M$2:$S$2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Sheet1!$M$16:$S$16</c:f>
              <c:numCache>
                <c:formatCode>General</c:formatCode>
                <c:ptCount val="7"/>
                <c:pt idx="0">
                  <c:v>133.5</c:v>
                </c:pt>
                <c:pt idx="1">
                  <c:v>111.25</c:v>
                </c:pt>
                <c:pt idx="2">
                  <c:v>89</c:v>
                </c:pt>
                <c:pt idx="3">
                  <c:v>66.75</c:v>
                </c:pt>
                <c:pt idx="4">
                  <c:v>44.5</c:v>
                </c:pt>
                <c:pt idx="5">
                  <c:v>22.249999999999996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EF-4AEA-83F1-FD8089B555B1}"/>
            </c:ext>
          </c:extLst>
        </c:ser>
        <c:ser>
          <c:idx val="1"/>
          <c:order val="1"/>
          <c:tx>
            <c:v>Actual Tasks Remaining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Sheet1!$C$16:$E$16</c:f>
              <c:numCache>
                <c:formatCode>General</c:formatCode>
                <c:ptCount val="3"/>
                <c:pt idx="0">
                  <c:v>135.5</c:v>
                </c:pt>
                <c:pt idx="1">
                  <c:v>135.5</c:v>
                </c:pt>
                <c:pt idx="2">
                  <c:v>115.5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EF-4AEA-83F1-FD8089B555B1}"/>
            </c:ext>
          </c:extLst>
        </c:ser>
        <c:ser>
          <c:idx val="2"/>
          <c:order val="2"/>
          <c:tx>
            <c:v>Velocity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Sheet1!$C$35:$E$35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DEF-4AEA-83F1-FD8089B55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609912"/>
        <c:axId val="474605976"/>
      </c:scatterChart>
      <c:valAx>
        <c:axId val="474609912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  <a:r>
                  <a:rPr lang="en-US" baseline="0"/>
                  <a:t> Timeline (2-Week Sprint)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5976"/>
        <c:crosses val="autoZero"/>
        <c:crossBetween val="midCat"/>
      </c:valAx>
      <c:valAx>
        <c:axId val="4746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Task Estimates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9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Percentage Complete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31-4B40-86C8-55B12CAAAD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31-4B40-86C8-55B12CAAAD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31-4B40-86C8-55B12CAAAD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31-4B40-86C8-55B12CAAAD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Not Done</c:v>
              </c:pt>
              <c:pt idx="1">
                <c:v> [US7]</c:v>
              </c:pt>
              <c:pt idx="2">
                <c:v>[US5]</c:v>
              </c:pt>
              <c:pt idx="3">
                <c:v>[US4]</c:v>
              </c:pt>
            </c:strLit>
          </c:cat>
          <c:val>
            <c:numRef>
              <c:f>(Sheet1!$E$16,Sheet1!$E$9,Sheet1!$E$7,Sheet1!$E$6)</c:f>
              <c:numCache>
                <c:formatCode>General</c:formatCode>
                <c:ptCount val="4"/>
                <c:pt idx="0">
                  <c:v>115.5</c:v>
                </c:pt>
                <c:pt idx="1">
                  <c:v>8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31-4B40-86C8-55B12CAAAD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3/18/2018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2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6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9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7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93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21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64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620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6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3/18/2018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bottom graphic">
            <a:extLst>
              <a:ext uri="{FF2B5EF4-FFF2-40B4-BE49-F238E27FC236}">
                <a16:creationId xmlns:a16="http://schemas.microsoft.com/office/drawing/2014/main" id="{AD8674B9-F596-489C-AC37-B2D18A7221B5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DCA7F-6259-4587-AA68-D28DC9C16A52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2F96D4-40FB-4EA4-A2BB-AA2F58C31BF0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CE8104-4256-4B9D-A710-86C542CEC4F7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32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Person Identification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10439399" cy="609600"/>
          </a:xfrm>
        </p:spPr>
        <p:txBody>
          <a:bodyPr>
            <a:normAutofit/>
          </a:bodyPr>
          <a:lstStyle/>
          <a:p>
            <a:r>
              <a:rPr lang="en-US" dirty="0"/>
              <a:t>Group 2: Lee Joosung, Jordan Stickley, Shinya Honda, </a:t>
            </a:r>
            <a:r>
              <a:rPr lang="en-US" dirty="0" err="1"/>
              <a:t>Liping</a:t>
            </a:r>
            <a:r>
              <a:rPr lang="en-US" dirty="0"/>
              <a:t> Huang, Jenna Davis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 3.1.6[US7]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movement tracking system shall take control of the camera and will capture person movement information into a database.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Source: 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</a:t>
            </a:r>
            <a:r>
              <a:rPr lang="en-CA" dirty="0"/>
              <a:t>1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Camera can be activated,  movement data can be detected, and tracking information can be stored in a database.</a:t>
            </a:r>
            <a:r>
              <a:rPr lang="en-CA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CA" b="1" dirty="0" err="1"/>
              <a:t>Input:</a:t>
            </a:r>
            <a:r>
              <a:rPr lang="en-CA" dirty="0" err="1"/>
              <a:t>Video</a:t>
            </a:r>
            <a:r>
              <a:rPr lang="en-CA" dirty="0"/>
              <a:t> Data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None.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A message is displayed showing that Camera data was unable to be communicated with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 3.1.7[US9]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3.1.7 The movement tracking system shall label a tracked person that’s moving into a later camera with their original label.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</a:t>
            </a:r>
            <a:r>
              <a:rPr lang="en-CA" dirty="0"/>
              <a:t> 6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Original label is rendered in new camera.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Input:</a:t>
            </a:r>
            <a:r>
              <a:rPr lang="en-CA" dirty="0"/>
              <a:t> Tracking information from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 err="1"/>
              <a:t>Seach</a:t>
            </a:r>
            <a:r>
              <a:rPr lang="en-CA" dirty="0"/>
              <a:t> information of the person in the database, if found, label them with that information.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Original label on tracked person who has moved into a new camera.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D6BC-335A-490B-9E59-DFDD49C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Functional Requirement 3.1.8[US11]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342F-D383-4B95-AA89-C0201143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movement tracking system shall operate autonomously on all </a:t>
            </a:r>
            <a:r>
              <a:rPr lang="en-CA" dirty="0" err="1"/>
              <a:t>camreas</a:t>
            </a:r>
            <a:r>
              <a:rPr lang="en-CA" dirty="0"/>
              <a:t>, storing their data in a shared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</a:t>
            </a:r>
            <a:r>
              <a:rPr lang="en-CA" dirty="0"/>
              <a:t> 3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System accommodates new cameras as they come on line without up front pre-configuration.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Input:</a:t>
            </a:r>
            <a:r>
              <a:rPr lang="en-CA" dirty="0"/>
              <a:t> None.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A database and the main web view are able to react to cameras as they are brought online or taken offline.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223F-1FEA-46D1-B27E-AE88638E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z="3600" dirty="0"/>
              <a:t>Non-Functional Requirement 3.2.1[US6]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7CE8-140F-4705-AE5E-F20A24D9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user shall be able to see movement indicators on the main screen.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</a:t>
            </a:r>
            <a:r>
              <a:rPr lang="en-CA" dirty="0"/>
              <a:t> 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</a:t>
            </a:r>
            <a:r>
              <a:rPr lang="en-CA" dirty="0"/>
              <a:t>2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Idle cameras change to indicate movement and back to idle again as per activity from cameras.</a:t>
            </a:r>
            <a:endParaRPr lang="en-US" dirty="0"/>
          </a:p>
          <a:p>
            <a:pPr marL="0" indent="0">
              <a:buNone/>
            </a:pPr>
            <a:r>
              <a:rPr lang="en-CA" b="1" dirty="0" err="1"/>
              <a:t>Input:</a:t>
            </a:r>
            <a:r>
              <a:rPr lang="en-CA" dirty="0" err="1"/>
              <a:t>Video</a:t>
            </a:r>
            <a:r>
              <a:rPr lang="en-CA" dirty="0"/>
              <a:t> Data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Camera list view is updated periodically to reflect indicators and requires reading this information from the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Indicator that movement has occurred on a given camera.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None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7F10-F00B-42A0-AF34-E4B2E552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Non-Functional Requirement 3.2.2[US8]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8464-020B-4C4B-A7B9-54CEE6AF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The user shall be able to see a textual log of movement activity.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</a:t>
            </a:r>
            <a:r>
              <a:rPr lang="en-CA" dirty="0"/>
              <a:t> 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</a:t>
            </a:r>
            <a:r>
              <a:rPr lang="en-CA" dirty="0"/>
              <a:t> 5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Movement activity can be seen in real time and the following information can be seen: id, begin time stamp, end time stamp, origin camera id, predicted destination camera id</a:t>
            </a:r>
            <a:endParaRPr lang="en-US" dirty="0"/>
          </a:p>
          <a:p>
            <a:pPr marL="0" indent="0">
              <a:buNone/>
            </a:pPr>
            <a:r>
              <a:rPr lang="en-CA" b="1" dirty="0" err="1"/>
              <a:t>Input:</a:t>
            </a:r>
            <a:r>
              <a:rPr lang="en-CA" dirty="0" err="1"/>
              <a:t>Video</a:t>
            </a:r>
            <a:r>
              <a:rPr lang="en-CA" dirty="0"/>
              <a:t> Data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The textual log entries are periodically loaded from the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Log entries are displayed on the webpage.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A message is displayed showing that Camera data was unable to be communicated with the database.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C2F8-3030-4884-9878-85841516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9064762" cy="1280890"/>
          </a:xfrm>
        </p:spPr>
        <p:txBody>
          <a:bodyPr/>
          <a:lstStyle/>
          <a:p>
            <a:r>
              <a:rPr lang="en-US" sz="3600" dirty="0"/>
              <a:t>Non-Functional Requirement 3.2.3[US10]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3B45-ED11-4E70-8D94-DDB46DF7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movement tracking system shall track multiple people at the same time.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Customer meeting.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</a:t>
            </a:r>
            <a:r>
              <a:rPr lang="en-CA" dirty="0"/>
              <a:t> 7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Each tracked person has a unique label and they are successfully tracked as per any other movement.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Input:</a:t>
            </a:r>
            <a:r>
              <a:rPr lang="en-CA" dirty="0"/>
              <a:t> Tracking information from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Database analysis of the tracking data.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Different database entries for each unique person being tracked as well as on-screen labeling.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None.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CAB7-F86F-4398-A7CA-36618EC6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9064762" cy="1280890"/>
          </a:xfrm>
        </p:spPr>
        <p:txBody>
          <a:bodyPr/>
          <a:lstStyle/>
          <a:p>
            <a:r>
              <a:rPr lang="en-US" sz="3600" dirty="0"/>
              <a:t>Non-Functional Requirement 3.2.4[US12]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C75B-8557-4450-AAC6-93B63675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Person Identification System shall be able to work with a variable amount of cameras.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Customer meeting.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 </a:t>
            </a:r>
            <a:r>
              <a:rPr lang="en-CA" dirty="0"/>
              <a:t>5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The PIS will be able work with a variable amount of cameras.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Input: </a:t>
            </a:r>
            <a:r>
              <a:rPr lang="en-CA" dirty="0"/>
              <a:t>Remote camera system and </a:t>
            </a:r>
            <a:r>
              <a:rPr lang="en-CA" dirty="0" err="1"/>
              <a:t>correspoding</a:t>
            </a:r>
            <a:r>
              <a:rPr lang="en-CA" dirty="0"/>
              <a:t> video controller software.</a:t>
            </a:r>
            <a:endParaRPr lang="en-US" dirty="0"/>
          </a:p>
          <a:p>
            <a:pPr marL="0" indent="0">
              <a:buNone/>
            </a:pPr>
            <a:r>
              <a:rPr lang="en-CA" b="1" dirty="0" err="1"/>
              <a:t>Processing:</a:t>
            </a:r>
            <a:r>
              <a:rPr lang="en-CA" dirty="0" err="1"/>
              <a:t>Detect</a:t>
            </a:r>
            <a:r>
              <a:rPr lang="en-CA" dirty="0"/>
              <a:t> when new cameras come online.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Updated camera list in main web view.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Message is displayed showing that a camera was unable to connect properly.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1412" y="-28074"/>
            <a:ext cx="2895600" cy="1066800"/>
          </a:xfrm>
        </p:spPr>
        <p:txBody>
          <a:bodyPr/>
          <a:lstStyle/>
          <a:p>
            <a:r>
              <a:rPr lang="en-US" dirty="0"/>
              <a:t>Trello 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69CB66-C2A0-4BFD-BFB0-D2E09629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038726"/>
            <a:ext cx="10556088" cy="55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Burndown chart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59452C-46C9-4DCD-9F9B-DF24BC62F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187374"/>
              </p:ext>
            </p:extLst>
          </p:nvPr>
        </p:nvGraphicFramePr>
        <p:xfrm>
          <a:off x="2284412" y="1264555"/>
          <a:ext cx="9372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06A-272C-46BA-B4C2-2CDC724D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8D1547-84CF-40F9-8EE7-E9FEFD397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31311"/>
              </p:ext>
            </p:extLst>
          </p:nvPr>
        </p:nvGraphicFramePr>
        <p:xfrm>
          <a:off x="1639729" y="1905000"/>
          <a:ext cx="890936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499C27-09CA-447F-8729-842D3435EC35}"/>
              </a:ext>
            </a:extLst>
          </p:cNvPr>
          <p:cNvSpPr txBox="1"/>
          <p:nvPr/>
        </p:nvSpPr>
        <p:spPr>
          <a:xfrm>
            <a:off x="7923212" y="352975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done: 85%</a:t>
            </a:r>
          </a:p>
          <a:p>
            <a:r>
              <a:rPr lang="en-US" dirty="0"/>
              <a:t>[US7]: 6%</a:t>
            </a:r>
          </a:p>
          <a:p>
            <a:r>
              <a:rPr lang="en-US" dirty="0"/>
              <a:t>[US5]: 2%</a:t>
            </a:r>
          </a:p>
          <a:p>
            <a:r>
              <a:rPr lang="en-US" dirty="0"/>
              <a:t>[US4]: 7%</a:t>
            </a:r>
          </a:p>
        </p:txBody>
      </p:sp>
    </p:spTree>
    <p:extLst>
      <p:ext uri="{BB962C8B-B14F-4D97-AF65-F5344CB8AC3E}">
        <p14:creationId xmlns:p14="http://schemas.microsoft.com/office/powerpoint/2010/main" val="41667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3697465"/>
          </a:xfrm>
        </p:spPr>
        <p:txBody>
          <a:bodyPr>
            <a:normAutofit/>
          </a:bodyPr>
          <a:lstStyle/>
          <a:p>
            <a:r>
              <a:rPr lang="en-US" sz="3000" dirty="0"/>
              <a:t>The Person Identification System will track unknown people from video footage by labeling them using physical attributes. It will then be able to track the person from non-overlapping video feeds to predict where they will end up.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Purpose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3697465"/>
          </a:xfrm>
        </p:spPr>
        <p:txBody>
          <a:bodyPr>
            <a:normAutofit/>
          </a:bodyPr>
          <a:lstStyle/>
          <a:p>
            <a:r>
              <a:rPr lang="en-US" sz="3000" dirty="0"/>
              <a:t>The Person Identification System is designed to track persons at a local scale due to the increased criminal and terrorist activities around the world in public places such as airports, schools, and shopping centers.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457200"/>
            <a:ext cx="9143538" cy="1066800"/>
          </a:xfrm>
        </p:spPr>
        <p:txBody>
          <a:bodyPr>
            <a:normAutofit/>
          </a:bodyPr>
          <a:lstStyle/>
          <a:p>
            <a:r>
              <a:rPr lang="en-CA" sz="3500" dirty="0"/>
              <a:t>Constraints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676400"/>
            <a:ext cx="9829800" cy="4343400"/>
          </a:xfrm>
        </p:spPr>
        <p:txBody>
          <a:bodyPr>
            <a:normAutofit/>
          </a:bodyPr>
          <a:lstStyle/>
          <a:p>
            <a:r>
              <a:rPr lang="en-US" sz="3000" dirty="0"/>
              <a:t>Uses a network ELP Mini USB Cameras.</a:t>
            </a:r>
          </a:p>
          <a:p>
            <a:r>
              <a:rPr lang="en-US" sz="3000" dirty="0"/>
              <a:t>A computer with at least 2.4 GHz Intel core i3 or higher.</a:t>
            </a:r>
          </a:p>
          <a:p>
            <a:r>
              <a:rPr lang="en-US" sz="3000" dirty="0"/>
              <a:t>Python 3.6 and Open CV 3.3+ must be supported.</a:t>
            </a:r>
          </a:p>
          <a:p>
            <a:r>
              <a:rPr lang="en-US" sz="3000" dirty="0"/>
              <a:t>Runs on Microsoft Windows 10 (32bit/64bit), Linux, and OS X</a:t>
            </a:r>
          </a:p>
        </p:txBody>
      </p:sp>
    </p:spTree>
    <p:extLst>
      <p:ext uri="{BB962C8B-B14F-4D97-AF65-F5344CB8AC3E}">
        <p14:creationId xmlns:p14="http://schemas.microsoft.com/office/powerpoint/2010/main" val="42603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 3.1.1[US1]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3697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 user shall be able to see the main view of the tracking application in order to detect and track movement of people.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Source:</a:t>
            </a:r>
            <a:r>
              <a:rPr lang="en-CA" dirty="0"/>
              <a:t> 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 </a:t>
            </a:r>
            <a:r>
              <a:rPr lang="en-CA" dirty="0"/>
              <a:t>1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Upon accessing the application with their browser, the user can see the main view.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Inputs: </a:t>
            </a:r>
            <a:r>
              <a:rPr lang="en-CA" dirty="0"/>
              <a:t>None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 </a:t>
            </a:r>
            <a:r>
              <a:rPr lang="en-CA" dirty="0"/>
              <a:t>None.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Output: </a:t>
            </a:r>
            <a:r>
              <a:rPr lang="en-CA" dirty="0"/>
              <a:t>Web page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Display relevant message when no data exists.</a:t>
            </a:r>
            <a:endParaRPr lang="en-US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 3.1.2[US2]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user shall be able to see how many cameras are configured from the main view.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 </a:t>
            </a:r>
            <a:r>
              <a:rPr lang="en-CA" dirty="0"/>
              <a:t>2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All known cameras are displayed. 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Inputs: </a:t>
            </a:r>
            <a:r>
              <a:rPr lang="en-CA" dirty="0"/>
              <a:t>Camera data read from the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Loading camera information from the database and rendering as a list.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</a:t>
            </a:r>
            <a:r>
              <a:rPr lang="en-CA" dirty="0"/>
              <a:t> Display message when couldn’t communicate with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 3.1.3[US3]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user shall be able to click links to see each camera’s feed.</a:t>
            </a:r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 </a:t>
            </a:r>
            <a:r>
              <a:rPr lang="en-CA" dirty="0"/>
              <a:t>3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The per-camera view can be seen.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Inputs: </a:t>
            </a:r>
            <a:r>
              <a:rPr lang="en-CA" dirty="0"/>
              <a:t>A click on the link.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React to the click event and render the video stream from the selected camera.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Outputs: </a:t>
            </a:r>
            <a:r>
              <a:rPr lang="en-CA" dirty="0"/>
              <a:t>Display the video feed.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Camera unavailable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 3.1.4[US4]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Person Identification System shall display a label and a tracking rectangle on moving people.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Customer meeting.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 4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1. A box is drawn around moving people, and is labeled appropriately.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Inputs: </a:t>
            </a:r>
            <a:r>
              <a:rPr lang="en-CA" dirty="0"/>
              <a:t>Video.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</a:t>
            </a:r>
            <a:r>
              <a:rPr lang="en-CA" dirty="0"/>
              <a:t> Person detection algorithm based on neural net identifies and returns coordinates for drawing the bounding box.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Outputs: </a:t>
            </a:r>
            <a:r>
              <a:rPr lang="en-CA" dirty="0"/>
              <a:t>Display the </a:t>
            </a:r>
            <a:r>
              <a:rPr lang="en-CA" dirty="0" err="1"/>
              <a:t>lable</a:t>
            </a:r>
            <a:r>
              <a:rPr lang="en-CA" dirty="0"/>
              <a:t> and the rectangle enclosing moving people.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 3.1.5[US5]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user shall be able to see the camera label and neighboring cameras from the main camera view screen.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Source: </a:t>
            </a:r>
            <a:r>
              <a:rPr lang="en-CA" dirty="0"/>
              <a:t>Team Discussion.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Priority: </a:t>
            </a:r>
            <a:r>
              <a:rPr lang="en-CA" dirty="0"/>
              <a:t>5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Introduction: </a:t>
            </a:r>
            <a:r>
              <a:rPr lang="en-CA" dirty="0"/>
              <a:t>Neighboring camera links are available to click and the specific camera label is in view. </a:t>
            </a:r>
            <a:endParaRPr lang="en-US" dirty="0"/>
          </a:p>
          <a:p>
            <a:pPr marL="0" indent="0">
              <a:buNone/>
            </a:pPr>
            <a:r>
              <a:rPr lang="en-CA" b="1" dirty="0" err="1"/>
              <a:t>Input:</a:t>
            </a:r>
            <a:r>
              <a:rPr lang="en-CA" dirty="0" err="1"/>
              <a:t>Camera</a:t>
            </a:r>
            <a:r>
              <a:rPr lang="en-CA" dirty="0"/>
              <a:t> identification information that is read from the database.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Processing: </a:t>
            </a:r>
            <a:r>
              <a:rPr lang="en-CA" dirty="0"/>
              <a:t>None.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Outputs: </a:t>
            </a:r>
            <a:r>
              <a:rPr lang="en-CA" dirty="0"/>
              <a:t>The active camera label and hyperlinks for neighboring cameras.</a:t>
            </a:r>
            <a:endParaRPr lang="en-US" dirty="0"/>
          </a:p>
          <a:p>
            <a:pPr marL="0" indent="0">
              <a:buNone/>
            </a:pPr>
            <a:r>
              <a:rPr lang="en-CA" b="1" dirty="0"/>
              <a:t>Error Handling: </a:t>
            </a:r>
            <a:r>
              <a:rPr lang="en-CA" dirty="0"/>
              <a:t>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1232</Words>
  <Application>Microsoft Office PowerPoint</Application>
  <PresentationFormat>Custom</PresentationFormat>
  <Paragraphs>141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 Person Identification System</vt:lpstr>
      <vt:lpstr>Project Goals</vt:lpstr>
      <vt:lpstr>Purpose</vt:lpstr>
      <vt:lpstr>Constraints</vt:lpstr>
      <vt:lpstr>Functional Requirement 3.1.1[US1]</vt:lpstr>
      <vt:lpstr>Functional Requirement 3.1.2[US2]</vt:lpstr>
      <vt:lpstr>Functional Requirement 3.1.3[US3]</vt:lpstr>
      <vt:lpstr>Functional Requirement 3.1.4[US4]</vt:lpstr>
      <vt:lpstr>Functional Requirement 3.1.5[US5]</vt:lpstr>
      <vt:lpstr>Functional Requirement 3.1.6[US7]</vt:lpstr>
      <vt:lpstr>Functional Requirement 3.1.7[US9]</vt:lpstr>
      <vt:lpstr>Functional Requirement 3.1.8[US11]</vt:lpstr>
      <vt:lpstr>Non-Functional Requirement 3.2.1[US6]</vt:lpstr>
      <vt:lpstr>Non-Functional Requirement 3.2.2[US8]</vt:lpstr>
      <vt:lpstr>Non-Functional Requirement 3.2.3[US10]</vt:lpstr>
      <vt:lpstr>Non-Functional Requirement 3.2.4[US12]</vt:lpstr>
      <vt:lpstr>Trello board</vt:lpstr>
      <vt:lpstr>Burndown chart</vt:lpstr>
      <vt:lpstr>Percentage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Identification</dc:title>
  <dc:creator>Joosung Lee</dc:creator>
  <cp:lastModifiedBy>Jordan</cp:lastModifiedBy>
  <cp:revision>20</cp:revision>
  <dcterms:created xsi:type="dcterms:W3CDTF">2018-03-15T07:45:39Z</dcterms:created>
  <dcterms:modified xsi:type="dcterms:W3CDTF">2018-03-19T01:48:56Z</dcterms:modified>
</cp:coreProperties>
</file>