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8"/>
  </p:notesMasterIdLst>
  <p:handoutMasterIdLst>
    <p:handoutMasterId r:id="rId9"/>
  </p:handoutMasterIdLst>
  <p:sldIdLst>
    <p:sldId id="268" r:id="rId2"/>
    <p:sldId id="271" r:id="rId3"/>
    <p:sldId id="297" r:id="rId4"/>
    <p:sldId id="272" r:id="rId5"/>
    <p:sldId id="276" r:id="rId6"/>
    <p:sldId id="296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510" y="10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rdan\Desktop\CSC\CSC450\Burndown-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</a:t>
            </a:r>
            <a:r>
              <a:rPr lang="en-US" baseline="0"/>
              <a:t> Identification Burn Down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Ideal Tasks Remaining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Sheet1!$M$2:$S$2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Sheet1!$M$16:$S$16</c:f>
              <c:numCache>
                <c:formatCode>General</c:formatCode>
                <c:ptCount val="7"/>
                <c:pt idx="0">
                  <c:v>204</c:v>
                </c:pt>
                <c:pt idx="1">
                  <c:v>181.75</c:v>
                </c:pt>
                <c:pt idx="2">
                  <c:v>159.5</c:v>
                </c:pt>
                <c:pt idx="3">
                  <c:v>137.25</c:v>
                </c:pt>
                <c:pt idx="4">
                  <c:v>115</c:v>
                </c:pt>
                <c:pt idx="5">
                  <c:v>92.75</c:v>
                </c:pt>
                <c:pt idx="6">
                  <c:v>70.5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C6-4585-948E-91F781DBE105}"/>
            </c:ext>
          </c:extLst>
        </c:ser>
        <c:ser>
          <c:idx val="1"/>
          <c:order val="1"/>
          <c:tx>
            <c:v>Actual Tasks Remaining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Sheet1!$C$2:$I$2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Sheet1!$C$16:$E$16</c:f>
              <c:numCache>
                <c:formatCode>General</c:formatCode>
                <c:ptCount val="3"/>
                <c:pt idx="0">
                  <c:v>204</c:v>
                </c:pt>
                <c:pt idx="1">
                  <c:v>204</c:v>
                </c:pt>
                <c:pt idx="2">
                  <c:v>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AC6-4585-948E-91F781DBE105}"/>
            </c:ext>
          </c:extLst>
        </c:ser>
        <c:ser>
          <c:idx val="2"/>
          <c:order val="2"/>
          <c:tx>
            <c:v>Velocity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Sheet1!$C$2:$I$2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Sheet1!$C$35:$F$35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AC6-4585-948E-91F781DBE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609912"/>
        <c:axId val="474605976"/>
      </c:scatterChart>
      <c:valAx>
        <c:axId val="474609912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  <a:r>
                  <a:rPr lang="en-US" baseline="0"/>
                  <a:t> Timeline (2-Week Sprint)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605976"/>
        <c:crosses val="autoZero"/>
        <c:crossBetween val="midCat"/>
      </c:valAx>
      <c:valAx>
        <c:axId val="4746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Task Estimates (hours)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609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v>Percentage Complete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EF-4F41-9999-7E0C6CB2A7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EF-4F41-9999-7E0C6CB2A7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1EF-4F41-9999-7E0C6CB2A7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1EF-4F41-9999-7E0C6CB2A7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1EF-4F41-9999-7E0C6CB2A7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1EF-4F41-9999-7E0C6CB2A79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1EF-4F41-9999-7E0C6CB2A79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1EF-4F41-9999-7E0C6CB2A79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1EF-4F41-9999-7E0C6CB2A79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1EF-4F41-9999-7E0C6CB2A79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Not Done</c:v>
              </c:pt>
              <c:pt idx="1">
                <c:v> [US7]</c:v>
              </c:pt>
              <c:pt idx="2">
                <c:v>[US5]</c:v>
              </c:pt>
              <c:pt idx="3">
                <c:v>[US4]</c:v>
              </c:pt>
            </c:strLit>
          </c:cat>
          <c:val>
            <c:numRef>
              <c:f>(Sheet1!$E$6,Sheet1!$E$7,Sheet1!$E$9,Sheet1!$F$4,Sheet1!$F$3,Sheet1!$F$5,Sheet1!$F$6,Sheet1!$F$9,Sheet1!$F$13,Sheet1!$I$16)</c:f>
              <c:numCache>
                <c:formatCode>General</c:formatCode>
                <c:ptCount val="10"/>
                <c:pt idx="0">
                  <c:v>15</c:v>
                </c:pt>
                <c:pt idx="1">
                  <c:v>4</c:v>
                </c:pt>
                <c:pt idx="2">
                  <c:v>10</c:v>
                </c:pt>
                <c:pt idx="3">
                  <c:v>15</c:v>
                </c:pt>
                <c:pt idx="4">
                  <c:v>2</c:v>
                </c:pt>
                <c:pt idx="5">
                  <c:v>5</c:v>
                </c:pt>
                <c:pt idx="6">
                  <c:v>8</c:v>
                </c:pt>
                <c:pt idx="7">
                  <c:v>15</c:v>
                </c:pt>
                <c:pt idx="8">
                  <c:v>15</c:v>
                </c:pt>
                <c:pt idx="9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1EF-4F41-9999-7E0C6CB2A79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4/8/2018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93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21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064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6204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65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4/8/2018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3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4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bottom graphic">
            <a:extLst>
              <a:ext uri="{FF2B5EF4-FFF2-40B4-BE49-F238E27FC236}">
                <a16:creationId xmlns:a16="http://schemas.microsoft.com/office/drawing/2014/main" id="{AD8674B9-F596-489C-AC37-B2D18A7221B5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9DCA7F-6259-4587-AA68-D28DC9C16A52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2F96D4-40FB-4EA4-A2BB-AA2F58C31BF0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CE8104-4256-4B9D-A710-86C542CEC4F7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324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Person Identification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2412" y="5029200"/>
            <a:ext cx="10439399" cy="609600"/>
          </a:xfrm>
        </p:spPr>
        <p:txBody>
          <a:bodyPr>
            <a:normAutofit/>
          </a:bodyPr>
          <a:lstStyle/>
          <a:p>
            <a:r>
              <a:rPr lang="en-US" dirty="0"/>
              <a:t>Group 2: Lee Joosung, Jordan Stickley, Shinya Honda, </a:t>
            </a:r>
            <a:r>
              <a:rPr lang="en-US" dirty="0" err="1"/>
              <a:t>Liping</a:t>
            </a:r>
            <a:r>
              <a:rPr lang="en-US" dirty="0"/>
              <a:t> Huang, Jenna Davis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User Stories</a:t>
            </a:r>
            <a:endParaRPr lang="en-US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524536" cy="3697465"/>
          </a:xfrm>
        </p:spPr>
        <p:txBody>
          <a:bodyPr>
            <a:normAutofit fontScale="40000" lnSpcReduction="20000"/>
          </a:bodyPr>
          <a:lstStyle/>
          <a:p>
            <a:r>
              <a:rPr lang="en-US" sz="3000" strike="sngStrike" dirty="0"/>
              <a:t>[US]1 As a user, I can see the main view of the tracking application in order to detect and track movement of people.</a:t>
            </a:r>
          </a:p>
          <a:p>
            <a:r>
              <a:rPr lang="en-US" sz="3000" strike="sngStrike" dirty="0"/>
              <a:t>[US]2 As a user, I can see how many cameras are configured from the main view.</a:t>
            </a:r>
          </a:p>
          <a:p>
            <a:r>
              <a:rPr lang="en-US" sz="3000" strike="sngStrike" dirty="0"/>
              <a:t>[US]3 As a user, each camera link can be clicked to see it's feed</a:t>
            </a:r>
          </a:p>
          <a:p>
            <a:r>
              <a:rPr lang="en-US" sz="3000" b="1" dirty="0"/>
              <a:t>[US]4 As a user, movement of people will be displayed in the video with a label and a tracking rectangle in order to track people.</a:t>
            </a:r>
          </a:p>
          <a:p>
            <a:r>
              <a:rPr lang="en-US" sz="3000" strike="sngStrike" dirty="0"/>
              <a:t>[US]5 As a user, camera label and neighboring cameras can be seen from the main camera view screen.</a:t>
            </a:r>
          </a:p>
          <a:p>
            <a:r>
              <a:rPr lang="en-US" sz="3000" strike="sngStrike" dirty="0"/>
              <a:t>[US]6 As a user on the main screen, I can see movement indicators on each camera.</a:t>
            </a:r>
          </a:p>
          <a:p>
            <a:r>
              <a:rPr lang="en-US" sz="3000" b="1" dirty="0"/>
              <a:t>[US]7 As a movement tracking system, take control of a ELP mini USB camera and capture person movement information into a database.</a:t>
            </a:r>
          </a:p>
          <a:p>
            <a:r>
              <a:rPr lang="en-US" sz="3000" b="1" dirty="0"/>
              <a:t>[US]8 As a user, I can see a textual log of movement activity.</a:t>
            </a:r>
          </a:p>
          <a:p>
            <a:r>
              <a:rPr lang="en-US" sz="3000" b="1" dirty="0"/>
              <a:t>[US]9 As a tracked person moving into a later camera, I can be labeled with an original label.</a:t>
            </a:r>
          </a:p>
          <a:p>
            <a:r>
              <a:rPr lang="en-US" sz="3000" b="1" dirty="0"/>
              <a:t>[US]10 As tracked people, multiple people can be tracked on the same or different cameras at the same time.</a:t>
            </a:r>
          </a:p>
          <a:p>
            <a:r>
              <a:rPr lang="en-US" sz="3000" strike="sngStrike" dirty="0"/>
              <a:t>[US]11 As a movement tracking system, each camera will operate autonomously, storing it's data in a shared database.</a:t>
            </a:r>
          </a:p>
          <a:p>
            <a:r>
              <a:rPr lang="en-US" sz="3000" b="1" dirty="0"/>
              <a:t>[US]12 As a movement tracking system, the program will work with a variable amount of cameras.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Since Last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database</a:t>
            </a:r>
          </a:p>
          <a:p>
            <a:r>
              <a:rPr lang="en-US" dirty="0"/>
              <a:t>Cameras automatically detected when plugged into device and is updated in the camera list</a:t>
            </a:r>
          </a:p>
          <a:p>
            <a:r>
              <a:rPr lang="en-US" dirty="0"/>
              <a:t>Clickable Camera navigation links</a:t>
            </a:r>
          </a:p>
          <a:p>
            <a:pPr lvl="1"/>
            <a:r>
              <a:rPr lang="en-US" dirty="0"/>
              <a:t>Neighboring cameras can be clicked on either side of the video feed</a:t>
            </a:r>
          </a:p>
          <a:p>
            <a:r>
              <a:rPr lang="en-US" dirty="0"/>
              <a:t>Motion detection icons</a:t>
            </a:r>
          </a:p>
          <a:p>
            <a:pPr lvl="1"/>
            <a:r>
              <a:rPr lang="en-US" dirty="0"/>
              <a:t>Red for no movement</a:t>
            </a:r>
          </a:p>
          <a:p>
            <a:pPr lvl="1"/>
            <a:r>
              <a:rPr lang="en-US" dirty="0"/>
              <a:t>Green for current movement</a:t>
            </a:r>
          </a:p>
        </p:txBody>
      </p:sp>
    </p:spTree>
    <p:extLst>
      <p:ext uri="{BB962C8B-B14F-4D97-AF65-F5344CB8AC3E}">
        <p14:creationId xmlns:p14="http://schemas.microsoft.com/office/powerpoint/2010/main" val="32731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1412" y="-28074"/>
            <a:ext cx="2895600" cy="1066800"/>
          </a:xfrm>
        </p:spPr>
        <p:txBody>
          <a:bodyPr/>
          <a:lstStyle/>
          <a:p>
            <a:r>
              <a:rPr lang="en-US" dirty="0"/>
              <a:t>Trello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022B0-0A1E-431D-BDA1-4B060D6F1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762000"/>
            <a:ext cx="11430141" cy="60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Burndown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59452C-46C9-4DCD-9F9B-DF24BC62F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291506"/>
              </p:ext>
            </p:extLst>
          </p:nvPr>
        </p:nvGraphicFramePr>
        <p:xfrm>
          <a:off x="2208212" y="1547813"/>
          <a:ext cx="8534400" cy="4686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606A-272C-46BA-B4C2-2CDC724D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8D1547-84CF-40F9-8EE7-E9FEFD397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524922"/>
              </p:ext>
            </p:extLst>
          </p:nvPr>
        </p:nvGraphicFramePr>
        <p:xfrm>
          <a:off x="1639729" y="1905000"/>
          <a:ext cx="8909366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8D1547-84CF-40F9-8EE7-E9FEFD3979B6}"/>
              </a:ext>
            </a:extLst>
          </p:cNvPr>
          <p:cNvGraphicFramePr>
            <a:graphicFrameLocks/>
          </p:cNvGraphicFramePr>
          <p:nvPr/>
        </p:nvGraphicFramePr>
        <p:xfrm>
          <a:off x="2994025" y="1733550"/>
          <a:ext cx="6200775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67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421</TotalTime>
  <Words>374</Words>
  <Application>Microsoft Office PowerPoint</Application>
  <PresentationFormat>Custom</PresentationFormat>
  <Paragraphs>34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 Person Identification System</vt:lpstr>
      <vt:lpstr>User Stories</vt:lpstr>
      <vt:lpstr>Changes Since Last Demo</vt:lpstr>
      <vt:lpstr>Trello board</vt:lpstr>
      <vt:lpstr>Burndown chart</vt:lpstr>
      <vt:lpstr>Percentage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Identification</dc:title>
  <dc:creator>Joosung Lee</dc:creator>
  <cp:lastModifiedBy>Jordan</cp:lastModifiedBy>
  <cp:revision>25</cp:revision>
  <dcterms:created xsi:type="dcterms:W3CDTF">2018-03-15T07:45:39Z</dcterms:created>
  <dcterms:modified xsi:type="dcterms:W3CDTF">2018-04-08T21:21:41Z</dcterms:modified>
</cp:coreProperties>
</file>