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257" r:id="rId2"/>
    <p:sldId id="329" r:id="rId3"/>
    <p:sldId id="398" r:id="rId4"/>
    <p:sldId id="399" r:id="rId5"/>
    <p:sldId id="400" r:id="rId6"/>
    <p:sldId id="385" r:id="rId7"/>
    <p:sldId id="331" r:id="rId8"/>
    <p:sldId id="330" r:id="rId9"/>
    <p:sldId id="332" r:id="rId10"/>
    <p:sldId id="348" r:id="rId11"/>
    <p:sldId id="349" r:id="rId12"/>
    <p:sldId id="350" r:id="rId13"/>
    <p:sldId id="351" r:id="rId14"/>
    <p:sldId id="353" r:id="rId15"/>
    <p:sldId id="354" r:id="rId16"/>
    <p:sldId id="355" r:id="rId17"/>
    <p:sldId id="356" r:id="rId18"/>
    <p:sldId id="357" r:id="rId19"/>
    <p:sldId id="358" r:id="rId20"/>
    <p:sldId id="359" r:id="rId21"/>
    <p:sldId id="360" r:id="rId22"/>
    <p:sldId id="361" r:id="rId23"/>
    <p:sldId id="362" r:id="rId24"/>
    <p:sldId id="363" r:id="rId25"/>
    <p:sldId id="368" r:id="rId26"/>
    <p:sldId id="401" r:id="rId27"/>
  </p:sldIdLst>
  <p:sldSz cx="9144000" cy="6858000" type="screen4x3"/>
  <p:notesSz cx="6669088" cy="9926638"/>
  <p:defaultTextStyle>
    <a:defPPr>
      <a:defRPr lang="el-G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66"/>
    <a:srgbClr val="000099"/>
    <a:srgbClr val="FFCC99"/>
    <a:srgbClr val="CC99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7543" autoAdjust="0"/>
  </p:normalViewPr>
  <p:slideViewPr>
    <p:cSldViewPr snapToObjects="1">
      <p:cViewPr>
        <p:scale>
          <a:sx n="103" d="100"/>
          <a:sy n="103" d="100"/>
        </p:scale>
        <p:origin x="145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50"/>
    </p:cViewPr>
  </p:sorter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1" y="0"/>
            <a:ext cx="2890415" cy="495211"/>
          </a:xfrm>
          <a:prstGeom prst="rect">
            <a:avLst/>
          </a:prstGeom>
          <a:noFill/>
          <a:ln w="9525">
            <a:noFill/>
            <a:miter lim="800000"/>
            <a:headEnd/>
            <a:tailEnd/>
          </a:ln>
          <a:effectLst/>
        </p:spPr>
        <p:txBody>
          <a:bodyPr vert="horz" wrap="square" lIns="94820" tIns="47410" rIns="94820" bIns="47410" numCol="1" anchor="t" anchorCtr="0" compatLnSpc="1">
            <a:prstTxWarp prst="textNoShape">
              <a:avLst/>
            </a:prstTxWarp>
          </a:bodyPr>
          <a:lstStyle>
            <a:lvl1pPr defTabSz="948311">
              <a:defRPr sz="1200"/>
            </a:lvl1pPr>
          </a:lstStyle>
          <a:p>
            <a:pPr>
              <a:defRPr/>
            </a:pPr>
            <a:endParaRPr lang="el-GR" altLang="zh-TW"/>
          </a:p>
        </p:txBody>
      </p:sp>
      <p:sp>
        <p:nvSpPr>
          <p:cNvPr id="120835" name="Rectangle 3"/>
          <p:cNvSpPr>
            <a:spLocks noGrp="1" noChangeArrowheads="1"/>
          </p:cNvSpPr>
          <p:nvPr>
            <p:ph type="dt" sz="quarter" idx="1"/>
          </p:nvPr>
        </p:nvSpPr>
        <p:spPr bwMode="auto">
          <a:xfrm>
            <a:off x="3777084" y="0"/>
            <a:ext cx="2890414" cy="495211"/>
          </a:xfrm>
          <a:prstGeom prst="rect">
            <a:avLst/>
          </a:prstGeom>
          <a:noFill/>
          <a:ln w="9525">
            <a:noFill/>
            <a:miter lim="800000"/>
            <a:headEnd/>
            <a:tailEnd/>
          </a:ln>
          <a:effectLst/>
        </p:spPr>
        <p:txBody>
          <a:bodyPr vert="horz" wrap="square" lIns="94820" tIns="47410" rIns="94820" bIns="47410" numCol="1" anchor="t" anchorCtr="0" compatLnSpc="1">
            <a:prstTxWarp prst="textNoShape">
              <a:avLst/>
            </a:prstTxWarp>
          </a:bodyPr>
          <a:lstStyle>
            <a:lvl1pPr algn="r" defTabSz="948311">
              <a:defRPr sz="1200"/>
            </a:lvl1pPr>
          </a:lstStyle>
          <a:p>
            <a:pPr>
              <a:defRPr/>
            </a:pPr>
            <a:endParaRPr lang="el-GR" altLang="zh-TW"/>
          </a:p>
        </p:txBody>
      </p:sp>
      <p:sp>
        <p:nvSpPr>
          <p:cNvPr id="120836" name="Rectangle 4"/>
          <p:cNvSpPr>
            <a:spLocks noGrp="1" noChangeArrowheads="1"/>
          </p:cNvSpPr>
          <p:nvPr>
            <p:ph type="ftr" sz="quarter" idx="2"/>
          </p:nvPr>
        </p:nvSpPr>
        <p:spPr bwMode="auto">
          <a:xfrm>
            <a:off x="1" y="9429825"/>
            <a:ext cx="2890415" cy="495211"/>
          </a:xfrm>
          <a:prstGeom prst="rect">
            <a:avLst/>
          </a:prstGeom>
          <a:noFill/>
          <a:ln w="9525">
            <a:noFill/>
            <a:miter lim="800000"/>
            <a:headEnd/>
            <a:tailEnd/>
          </a:ln>
          <a:effectLst/>
        </p:spPr>
        <p:txBody>
          <a:bodyPr vert="horz" wrap="square" lIns="94820" tIns="47410" rIns="94820" bIns="47410" numCol="1" anchor="b" anchorCtr="0" compatLnSpc="1">
            <a:prstTxWarp prst="textNoShape">
              <a:avLst/>
            </a:prstTxWarp>
          </a:bodyPr>
          <a:lstStyle>
            <a:lvl1pPr defTabSz="948311">
              <a:defRPr sz="1200"/>
            </a:lvl1pPr>
          </a:lstStyle>
          <a:p>
            <a:pPr>
              <a:defRPr/>
            </a:pPr>
            <a:endParaRPr lang="el-GR" altLang="zh-TW"/>
          </a:p>
        </p:txBody>
      </p:sp>
      <p:sp>
        <p:nvSpPr>
          <p:cNvPr id="120837" name="Rectangle 5"/>
          <p:cNvSpPr>
            <a:spLocks noGrp="1" noChangeArrowheads="1"/>
          </p:cNvSpPr>
          <p:nvPr>
            <p:ph type="sldNum" sz="quarter" idx="3"/>
          </p:nvPr>
        </p:nvSpPr>
        <p:spPr bwMode="auto">
          <a:xfrm>
            <a:off x="3777084" y="9429825"/>
            <a:ext cx="2890414" cy="495211"/>
          </a:xfrm>
          <a:prstGeom prst="rect">
            <a:avLst/>
          </a:prstGeom>
          <a:noFill/>
          <a:ln w="9525">
            <a:noFill/>
            <a:miter lim="800000"/>
            <a:headEnd/>
            <a:tailEnd/>
          </a:ln>
          <a:effectLst/>
        </p:spPr>
        <p:txBody>
          <a:bodyPr vert="horz" wrap="square" lIns="94820" tIns="47410" rIns="94820" bIns="47410" numCol="1" anchor="b" anchorCtr="0" compatLnSpc="1">
            <a:prstTxWarp prst="textNoShape">
              <a:avLst/>
            </a:prstTxWarp>
          </a:bodyPr>
          <a:lstStyle>
            <a:lvl1pPr algn="r" defTabSz="948311">
              <a:defRPr sz="1200"/>
            </a:lvl1pPr>
          </a:lstStyle>
          <a:p>
            <a:pPr>
              <a:defRPr/>
            </a:pPr>
            <a:fld id="{2CE3D597-2066-46A9-9BAB-6593248AA737}" type="slidenum">
              <a:rPr lang="zh-TW" altLang="el-GR"/>
              <a:pPr>
                <a:defRPr/>
              </a:pPr>
              <a:t>‹#›</a:t>
            </a:fld>
            <a:endParaRPr lang="el-GR" altLang="zh-TW"/>
          </a:p>
        </p:txBody>
      </p:sp>
    </p:spTree>
    <p:extLst>
      <p:ext uri="{BB962C8B-B14F-4D97-AF65-F5344CB8AC3E}">
        <p14:creationId xmlns:p14="http://schemas.microsoft.com/office/powerpoint/2010/main" val="407081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2890415" cy="495211"/>
          </a:xfrm>
          <a:prstGeom prst="rect">
            <a:avLst/>
          </a:prstGeom>
          <a:noFill/>
          <a:ln w="9525">
            <a:noFill/>
            <a:miter lim="800000"/>
            <a:headEnd/>
            <a:tailEnd/>
          </a:ln>
          <a:effectLst/>
        </p:spPr>
        <p:txBody>
          <a:bodyPr vert="horz" wrap="square" lIns="94820" tIns="47410" rIns="94820" bIns="47410" numCol="1" anchor="t" anchorCtr="0" compatLnSpc="1">
            <a:prstTxWarp prst="textNoShape">
              <a:avLst/>
            </a:prstTxWarp>
          </a:bodyPr>
          <a:lstStyle>
            <a:lvl1pPr defTabSz="948311">
              <a:defRPr sz="1200"/>
            </a:lvl1pPr>
          </a:lstStyle>
          <a:p>
            <a:pPr>
              <a:defRPr/>
            </a:pPr>
            <a:endParaRPr lang="el-GR" altLang="zh-TW"/>
          </a:p>
        </p:txBody>
      </p:sp>
      <p:sp>
        <p:nvSpPr>
          <p:cNvPr id="4099" name="Rectangle 3"/>
          <p:cNvSpPr>
            <a:spLocks noGrp="1" noChangeArrowheads="1"/>
          </p:cNvSpPr>
          <p:nvPr>
            <p:ph type="dt" idx="1"/>
          </p:nvPr>
        </p:nvSpPr>
        <p:spPr bwMode="auto">
          <a:xfrm>
            <a:off x="3777084" y="0"/>
            <a:ext cx="2890414" cy="495211"/>
          </a:xfrm>
          <a:prstGeom prst="rect">
            <a:avLst/>
          </a:prstGeom>
          <a:noFill/>
          <a:ln w="9525">
            <a:noFill/>
            <a:miter lim="800000"/>
            <a:headEnd/>
            <a:tailEnd/>
          </a:ln>
          <a:effectLst/>
        </p:spPr>
        <p:txBody>
          <a:bodyPr vert="horz" wrap="square" lIns="94820" tIns="47410" rIns="94820" bIns="47410" numCol="1" anchor="t" anchorCtr="0" compatLnSpc="1">
            <a:prstTxWarp prst="textNoShape">
              <a:avLst/>
            </a:prstTxWarp>
          </a:bodyPr>
          <a:lstStyle>
            <a:lvl1pPr algn="r" defTabSz="948311">
              <a:defRPr sz="1200"/>
            </a:lvl1pPr>
          </a:lstStyle>
          <a:p>
            <a:pPr>
              <a:defRPr/>
            </a:pPr>
            <a:endParaRPr lang="el-GR" altLang="zh-TW"/>
          </a:p>
        </p:txBody>
      </p:sp>
      <p:sp>
        <p:nvSpPr>
          <p:cNvPr id="38916"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67386" y="4714913"/>
            <a:ext cx="5334317" cy="4466507"/>
          </a:xfrm>
          <a:prstGeom prst="rect">
            <a:avLst/>
          </a:prstGeom>
          <a:noFill/>
          <a:ln w="9525">
            <a:noFill/>
            <a:miter lim="800000"/>
            <a:headEnd/>
            <a:tailEnd/>
          </a:ln>
          <a:effectLst/>
        </p:spPr>
        <p:txBody>
          <a:bodyPr vert="horz" wrap="square" lIns="94820" tIns="47410" rIns="94820" bIns="47410" numCol="1" anchor="t" anchorCtr="0" compatLnSpc="1">
            <a:prstTxWarp prst="textNoShape">
              <a:avLst/>
            </a:prstTxWarp>
          </a:bodyPr>
          <a:lstStyle/>
          <a:p>
            <a:pPr lvl="0"/>
            <a:r>
              <a:rPr lang="el-GR" altLang="zh-TW" noProof="0"/>
              <a:t>Κάντε κλικ για να επεξεργαστείτε τα στυλ κειμένου του υποδείγματος</a:t>
            </a:r>
          </a:p>
          <a:p>
            <a:pPr lvl="1"/>
            <a:r>
              <a:rPr lang="el-GR" altLang="zh-TW" noProof="0"/>
              <a:t>Δεύτερου επιπέδου</a:t>
            </a:r>
          </a:p>
          <a:p>
            <a:pPr lvl="2"/>
            <a:r>
              <a:rPr lang="el-GR" altLang="zh-TW" noProof="0"/>
              <a:t>Τρίτου επιπέδου</a:t>
            </a:r>
          </a:p>
          <a:p>
            <a:pPr lvl="3"/>
            <a:r>
              <a:rPr lang="el-GR" altLang="zh-TW" noProof="0"/>
              <a:t>Τέταρτου επιπέδου</a:t>
            </a:r>
          </a:p>
          <a:p>
            <a:pPr lvl="4"/>
            <a:r>
              <a:rPr lang="el-GR" altLang="zh-TW" noProof="0"/>
              <a:t>Πέμπτου επιπέδου</a:t>
            </a:r>
          </a:p>
        </p:txBody>
      </p:sp>
      <p:sp>
        <p:nvSpPr>
          <p:cNvPr id="4102" name="Rectangle 6"/>
          <p:cNvSpPr>
            <a:spLocks noGrp="1" noChangeArrowheads="1"/>
          </p:cNvSpPr>
          <p:nvPr>
            <p:ph type="ftr" sz="quarter" idx="4"/>
          </p:nvPr>
        </p:nvSpPr>
        <p:spPr bwMode="auto">
          <a:xfrm>
            <a:off x="1" y="9429825"/>
            <a:ext cx="2890415" cy="495211"/>
          </a:xfrm>
          <a:prstGeom prst="rect">
            <a:avLst/>
          </a:prstGeom>
          <a:noFill/>
          <a:ln w="9525">
            <a:noFill/>
            <a:miter lim="800000"/>
            <a:headEnd/>
            <a:tailEnd/>
          </a:ln>
          <a:effectLst/>
        </p:spPr>
        <p:txBody>
          <a:bodyPr vert="horz" wrap="square" lIns="94820" tIns="47410" rIns="94820" bIns="47410" numCol="1" anchor="b" anchorCtr="0" compatLnSpc="1">
            <a:prstTxWarp prst="textNoShape">
              <a:avLst/>
            </a:prstTxWarp>
          </a:bodyPr>
          <a:lstStyle>
            <a:lvl1pPr defTabSz="948311">
              <a:defRPr sz="1200"/>
            </a:lvl1pPr>
          </a:lstStyle>
          <a:p>
            <a:pPr>
              <a:defRPr/>
            </a:pPr>
            <a:endParaRPr lang="el-GR" altLang="zh-TW"/>
          </a:p>
        </p:txBody>
      </p:sp>
      <p:sp>
        <p:nvSpPr>
          <p:cNvPr id="4103" name="Rectangle 7"/>
          <p:cNvSpPr>
            <a:spLocks noGrp="1" noChangeArrowheads="1"/>
          </p:cNvSpPr>
          <p:nvPr>
            <p:ph type="sldNum" sz="quarter" idx="5"/>
          </p:nvPr>
        </p:nvSpPr>
        <p:spPr bwMode="auto">
          <a:xfrm>
            <a:off x="3777084" y="9429825"/>
            <a:ext cx="2890414" cy="495211"/>
          </a:xfrm>
          <a:prstGeom prst="rect">
            <a:avLst/>
          </a:prstGeom>
          <a:noFill/>
          <a:ln w="9525">
            <a:noFill/>
            <a:miter lim="800000"/>
            <a:headEnd/>
            <a:tailEnd/>
          </a:ln>
          <a:effectLst/>
        </p:spPr>
        <p:txBody>
          <a:bodyPr vert="horz" wrap="square" lIns="94820" tIns="47410" rIns="94820" bIns="47410" numCol="1" anchor="b" anchorCtr="0" compatLnSpc="1">
            <a:prstTxWarp prst="textNoShape">
              <a:avLst/>
            </a:prstTxWarp>
          </a:bodyPr>
          <a:lstStyle>
            <a:lvl1pPr algn="r" defTabSz="948311">
              <a:defRPr sz="1200"/>
            </a:lvl1pPr>
          </a:lstStyle>
          <a:p>
            <a:pPr>
              <a:defRPr/>
            </a:pPr>
            <a:fld id="{45144D05-2438-4B58-AFC1-A45CCD6F02B2}" type="slidenum">
              <a:rPr lang="zh-TW" altLang="el-GR"/>
              <a:pPr>
                <a:defRPr/>
              </a:pPr>
              <a:t>‹#›</a:t>
            </a:fld>
            <a:endParaRPr lang="el-GR" altLang="zh-TW"/>
          </a:p>
        </p:txBody>
      </p:sp>
    </p:spTree>
    <p:extLst>
      <p:ext uri="{BB962C8B-B14F-4D97-AF65-F5344CB8AC3E}">
        <p14:creationId xmlns:p14="http://schemas.microsoft.com/office/powerpoint/2010/main" val="2336680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pPr defTabSz="947036"/>
            <a:fld id="{695C62D2-A588-420F-A05E-3CB0F66728C2}" type="slidenum">
              <a:rPr lang="zh-TW" altLang="el-GR" smtClean="0"/>
              <a:pPr defTabSz="947036"/>
              <a:t>1</a:t>
            </a:fld>
            <a:endParaRPr lang="el-GR" altLang="zh-TW"/>
          </a:p>
        </p:txBody>
      </p:sp>
      <p:sp>
        <p:nvSpPr>
          <p:cNvPr id="39939" name="Rectangle 2"/>
          <p:cNvSpPr>
            <a:spLocks noGrp="1" noRot="1" noChangeAspect="1" noChangeArrowheads="1" noTextEdit="1"/>
          </p:cNvSpPr>
          <p:nvPr>
            <p:ph type="sldImg"/>
          </p:nvPr>
        </p:nvSpPr>
        <p:spPr>
          <a:xfrm>
            <a:off x="852488" y="741363"/>
            <a:ext cx="4965700" cy="3725862"/>
          </a:xfrm>
          <a:ln/>
        </p:spPr>
      </p:sp>
      <p:sp>
        <p:nvSpPr>
          <p:cNvPr id="39940" name="Rectangle 3"/>
          <p:cNvSpPr>
            <a:spLocks noGrp="1" noChangeArrowheads="1"/>
          </p:cNvSpPr>
          <p:nvPr>
            <p:ph type="body" idx="1"/>
          </p:nvPr>
        </p:nvSpPr>
        <p:spPr>
          <a:xfrm>
            <a:off x="888259" y="4713311"/>
            <a:ext cx="4892570" cy="4471314"/>
          </a:xfrm>
          <a:noFill/>
          <a:ln/>
        </p:spPr>
        <p:txBody>
          <a:bodyPr/>
          <a:lstStyle/>
          <a:p>
            <a:pPr eaLnBrk="1" hangingPunct="1"/>
            <a:endParaRPr lang="en-US" altLang="zh-TW"/>
          </a:p>
        </p:txBody>
      </p:sp>
    </p:spTree>
    <p:extLst>
      <p:ext uri="{BB962C8B-B14F-4D97-AF65-F5344CB8AC3E}">
        <p14:creationId xmlns:p14="http://schemas.microsoft.com/office/powerpoint/2010/main" val="11334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https://kaggle2.blob.core.windows.net/forum-message-attachments/51183/1427/kdd_2014_documentation.pdf</a:t>
            </a:r>
          </a:p>
        </p:txBody>
      </p:sp>
      <p:sp>
        <p:nvSpPr>
          <p:cNvPr id="4" name="Slide Number Placeholder 3"/>
          <p:cNvSpPr>
            <a:spLocks noGrp="1"/>
          </p:cNvSpPr>
          <p:nvPr>
            <p:ph type="sldNum" sz="quarter" idx="10"/>
          </p:nvPr>
        </p:nvSpPr>
        <p:spPr/>
        <p:txBody>
          <a:bodyPr/>
          <a:lstStyle/>
          <a:p>
            <a:fld id="{1AD3189B-D191-46B0-8B87-F783712D8A07}" type="slidenum">
              <a:rPr lang="en-SG" smtClean="0"/>
              <a:pPr/>
              <a:t>10</a:t>
            </a:fld>
            <a:endParaRPr lang="en-SG"/>
          </a:p>
        </p:txBody>
      </p:sp>
    </p:spTree>
    <p:extLst>
      <p:ext uri="{BB962C8B-B14F-4D97-AF65-F5344CB8AC3E}">
        <p14:creationId xmlns:p14="http://schemas.microsoft.com/office/powerpoint/2010/main" val="1919889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www.datarobot.com</a:t>
            </a:r>
            <a:r>
              <a:rPr lang="en-US" dirty="0"/>
              <a:t>/blog/datarobot-the-2014-kdd-cup/</a:t>
            </a:r>
          </a:p>
        </p:txBody>
      </p:sp>
      <p:sp>
        <p:nvSpPr>
          <p:cNvPr id="4" name="Slide Number Placeholder 3"/>
          <p:cNvSpPr>
            <a:spLocks noGrp="1"/>
          </p:cNvSpPr>
          <p:nvPr>
            <p:ph type="sldNum" sz="quarter" idx="10"/>
          </p:nvPr>
        </p:nvSpPr>
        <p:spPr/>
        <p:txBody>
          <a:bodyPr/>
          <a:lstStyle/>
          <a:p>
            <a:fld id="{1AD3189B-D191-46B0-8B87-F783712D8A07}" type="slidenum">
              <a:rPr lang="en-SG" smtClean="0"/>
              <a:pPr/>
              <a:t>12</a:t>
            </a:fld>
            <a:endParaRPr lang="en-SG"/>
          </a:p>
        </p:txBody>
      </p:sp>
    </p:spTree>
    <p:extLst>
      <p:ext uri="{BB962C8B-B14F-4D97-AF65-F5344CB8AC3E}">
        <p14:creationId xmlns:p14="http://schemas.microsoft.com/office/powerpoint/2010/main" val="1523808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www.datarobot.com</a:t>
            </a:r>
            <a:r>
              <a:rPr lang="en-US" dirty="0"/>
              <a:t>/blog/datarobot-the-2014-kdd-cup/</a:t>
            </a:r>
          </a:p>
        </p:txBody>
      </p:sp>
      <p:sp>
        <p:nvSpPr>
          <p:cNvPr id="4" name="Slide Number Placeholder 3"/>
          <p:cNvSpPr>
            <a:spLocks noGrp="1"/>
          </p:cNvSpPr>
          <p:nvPr>
            <p:ph type="sldNum" sz="quarter" idx="10"/>
          </p:nvPr>
        </p:nvSpPr>
        <p:spPr/>
        <p:txBody>
          <a:bodyPr/>
          <a:lstStyle/>
          <a:p>
            <a:fld id="{1AD3189B-D191-46B0-8B87-F783712D8A07}" type="slidenum">
              <a:rPr lang="en-SG" smtClean="0"/>
              <a:pPr/>
              <a:t>13</a:t>
            </a:fld>
            <a:endParaRPr lang="en-SG"/>
          </a:p>
        </p:txBody>
      </p:sp>
    </p:spTree>
    <p:extLst>
      <p:ext uri="{BB962C8B-B14F-4D97-AF65-F5344CB8AC3E}">
        <p14:creationId xmlns:p14="http://schemas.microsoft.com/office/powerpoint/2010/main" val="7829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https://www.kdnuggets.com/2015/08/kdd-cup-present-future.html</a:t>
            </a:r>
          </a:p>
        </p:txBody>
      </p:sp>
      <p:sp>
        <p:nvSpPr>
          <p:cNvPr id="4" name="Slide Number Placeholder 3"/>
          <p:cNvSpPr>
            <a:spLocks noGrp="1"/>
          </p:cNvSpPr>
          <p:nvPr>
            <p:ph type="sldNum" sz="quarter" idx="10"/>
          </p:nvPr>
        </p:nvSpPr>
        <p:spPr/>
        <p:txBody>
          <a:bodyPr/>
          <a:lstStyle/>
          <a:p>
            <a:fld id="{1AD3189B-D191-46B0-8B87-F783712D8A07}" type="slidenum">
              <a:rPr lang="en-SG" smtClean="0"/>
              <a:pPr/>
              <a:t>14</a:t>
            </a:fld>
            <a:endParaRPr lang="en-SG"/>
          </a:p>
        </p:txBody>
      </p:sp>
    </p:spTree>
    <p:extLst>
      <p:ext uri="{BB962C8B-B14F-4D97-AF65-F5344CB8AC3E}">
        <p14:creationId xmlns:p14="http://schemas.microsoft.com/office/powerpoint/2010/main" val="127995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https://www.kdnuggets.com/2015/08/kdd-cup-present-future.html</a:t>
            </a:r>
          </a:p>
        </p:txBody>
      </p:sp>
      <p:sp>
        <p:nvSpPr>
          <p:cNvPr id="4" name="Slide Number Placeholder 3"/>
          <p:cNvSpPr>
            <a:spLocks noGrp="1"/>
          </p:cNvSpPr>
          <p:nvPr>
            <p:ph type="sldNum" sz="quarter" idx="10"/>
          </p:nvPr>
        </p:nvSpPr>
        <p:spPr/>
        <p:txBody>
          <a:bodyPr/>
          <a:lstStyle/>
          <a:p>
            <a:fld id="{1AD3189B-D191-46B0-8B87-F783712D8A07}" type="slidenum">
              <a:rPr lang="en-SG" smtClean="0"/>
              <a:pPr/>
              <a:t>15</a:t>
            </a:fld>
            <a:endParaRPr lang="en-SG"/>
          </a:p>
        </p:txBody>
      </p:sp>
    </p:spTree>
    <p:extLst>
      <p:ext uri="{BB962C8B-B14F-4D97-AF65-F5344CB8AC3E}">
        <p14:creationId xmlns:p14="http://schemas.microsoft.com/office/powerpoint/2010/main" val="127995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http://www.vladsandulescu.com/the-winning-solution-to-the-kdd-cup-2016/</a:t>
            </a:r>
          </a:p>
          <a:p>
            <a:endParaRPr lang="en-US" dirty="0"/>
          </a:p>
          <a:p>
            <a:r>
              <a:rPr lang="en-SG" b="1" dirty="0"/>
              <a:t>The task?</a:t>
            </a:r>
            <a:r>
              <a:rPr lang="en-SG" dirty="0"/>
              <a:t> The research task was to predict the ranking of affiliations (universities, research institutions or companies) based on the number of their accepted full research papers at 8 future academic conferences in 2016. Each research paper is written by a number of authors, each affiliated to an university or company. The authors of a paper receive equal scores (1/number of paper authors) for each accepted paper. Then the score for each of the affiliations is simply the sum of these author scores. The affiliations are ranked according to these scores (also called ‘relevance’ by the competition organizers) and this represents the predicted ranking in the competition.</a:t>
            </a:r>
          </a:p>
        </p:txBody>
      </p:sp>
      <p:sp>
        <p:nvSpPr>
          <p:cNvPr id="4" name="Slide Number Placeholder 3"/>
          <p:cNvSpPr>
            <a:spLocks noGrp="1"/>
          </p:cNvSpPr>
          <p:nvPr>
            <p:ph type="sldNum" sz="quarter" idx="10"/>
          </p:nvPr>
        </p:nvSpPr>
        <p:spPr/>
        <p:txBody>
          <a:bodyPr/>
          <a:lstStyle/>
          <a:p>
            <a:fld id="{1AD3189B-D191-46B0-8B87-F783712D8A07}" type="slidenum">
              <a:rPr lang="en-SG" smtClean="0"/>
              <a:pPr/>
              <a:t>19</a:t>
            </a:fld>
            <a:endParaRPr lang="en-SG"/>
          </a:p>
        </p:txBody>
      </p:sp>
    </p:spTree>
    <p:extLst>
      <p:ext uri="{BB962C8B-B14F-4D97-AF65-F5344CB8AC3E}">
        <p14:creationId xmlns:p14="http://schemas.microsoft.com/office/powerpoint/2010/main" val="3559226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http://www.vladsandulescu.com/the-winning-solution-to-the-kdd-cup-2016/</a:t>
            </a:r>
          </a:p>
          <a:p>
            <a:endParaRPr lang="en-US" dirty="0"/>
          </a:p>
          <a:p>
            <a:r>
              <a:rPr lang="en-US" dirty="0"/>
              <a:t>Fixed effect regression is</a:t>
            </a:r>
            <a:r>
              <a:rPr lang="en-US" baseline="0" dirty="0"/>
              <a:t> for panel dataset. You can think of it as a linear regression (which is for cross-sectional dataset) but is for panel dataset.</a:t>
            </a:r>
          </a:p>
        </p:txBody>
      </p:sp>
      <p:sp>
        <p:nvSpPr>
          <p:cNvPr id="4" name="Slide Number Placeholder 3"/>
          <p:cNvSpPr>
            <a:spLocks noGrp="1"/>
          </p:cNvSpPr>
          <p:nvPr>
            <p:ph type="sldNum" sz="quarter" idx="10"/>
          </p:nvPr>
        </p:nvSpPr>
        <p:spPr/>
        <p:txBody>
          <a:bodyPr/>
          <a:lstStyle/>
          <a:p>
            <a:fld id="{1AD3189B-D191-46B0-8B87-F783712D8A07}" type="slidenum">
              <a:rPr lang="en-SG" smtClean="0"/>
              <a:pPr/>
              <a:t>20</a:t>
            </a:fld>
            <a:endParaRPr lang="en-SG"/>
          </a:p>
        </p:txBody>
      </p:sp>
    </p:spTree>
    <p:extLst>
      <p:ext uri="{BB962C8B-B14F-4D97-AF65-F5344CB8AC3E}">
        <p14:creationId xmlns:p14="http://schemas.microsoft.com/office/powerpoint/2010/main" val="355922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http://www.vladsandulescu.com/the-winning-solution-to-the-kdd-cup-2016/</a:t>
            </a:r>
            <a:endParaRPr lang="en-SG" dirty="0"/>
          </a:p>
        </p:txBody>
      </p:sp>
      <p:sp>
        <p:nvSpPr>
          <p:cNvPr id="4" name="Slide Number Placeholder 3"/>
          <p:cNvSpPr>
            <a:spLocks noGrp="1"/>
          </p:cNvSpPr>
          <p:nvPr>
            <p:ph type="sldNum" sz="quarter" idx="10"/>
          </p:nvPr>
        </p:nvSpPr>
        <p:spPr/>
        <p:txBody>
          <a:bodyPr/>
          <a:lstStyle/>
          <a:p>
            <a:fld id="{1AD3189B-D191-46B0-8B87-F783712D8A07}" type="slidenum">
              <a:rPr lang="en-SG" smtClean="0"/>
              <a:pPr/>
              <a:t>21</a:t>
            </a:fld>
            <a:endParaRPr lang="en-SG"/>
          </a:p>
        </p:txBody>
      </p:sp>
    </p:spTree>
    <p:extLst>
      <p:ext uri="{BB962C8B-B14F-4D97-AF65-F5344CB8AC3E}">
        <p14:creationId xmlns:p14="http://schemas.microsoft.com/office/powerpoint/2010/main" val="3559226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http://www.vladsandulescu.com/the-winning-solution-to-the-kdd-cup-2016/</a:t>
            </a:r>
            <a:endParaRPr lang="en-SG" dirty="0"/>
          </a:p>
        </p:txBody>
      </p:sp>
      <p:sp>
        <p:nvSpPr>
          <p:cNvPr id="4" name="Slide Number Placeholder 3"/>
          <p:cNvSpPr>
            <a:spLocks noGrp="1"/>
          </p:cNvSpPr>
          <p:nvPr>
            <p:ph type="sldNum" sz="quarter" idx="10"/>
          </p:nvPr>
        </p:nvSpPr>
        <p:spPr/>
        <p:txBody>
          <a:bodyPr/>
          <a:lstStyle/>
          <a:p>
            <a:fld id="{1AD3189B-D191-46B0-8B87-F783712D8A07}" type="slidenum">
              <a:rPr lang="en-SG" smtClean="0"/>
              <a:pPr/>
              <a:t>22</a:t>
            </a:fld>
            <a:endParaRPr lang="en-SG"/>
          </a:p>
        </p:txBody>
      </p:sp>
    </p:spTree>
    <p:extLst>
      <p:ext uri="{BB962C8B-B14F-4D97-AF65-F5344CB8AC3E}">
        <p14:creationId xmlns:p14="http://schemas.microsoft.com/office/powerpoint/2010/main" val="3559226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www.kdd.org</a:t>
            </a:r>
            <a:r>
              <a:rPr lang="en-US" dirty="0"/>
              <a:t>/kdd2017/files/Task1_1stPlace.pdf</a:t>
            </a:r>
          </a:p>
        </p:txBody>
      </p:sp>
      <p:sp>
        <p:nvSpPr>
          <p:cNvPr id="4" name="Slide Number Placeholder 3"/>
          <p:cNvSpPr>
            <a:spLocks noGrp="1"/>
          </p:cNvSpPr>
          <p:nvPr>
            <p:ph type="sldNum" sz="quarter" idx="10"/>
          </p:nvPr>
        </p:nvSpPr>
        <p:spPr/>
        <p:txBody>
          <a:bodyPr/>
          <a:lstStyle/>
          <a:p>
            <a:fld id="{1AD3189B-D191-46B0-8B87-F783712D8A07}" type="slidenum">
              <a:rPr lang="en-SG" smtClean="0"/>
              <a:pPr/>
              <a:t>24</a:t>
            </a:fld>
            <a:endParaRPr lang="en-SG"/>
          </a:p>
        </p:txBody>
      </p:sp>
    </p:spTree>
    <p:extLst>
      <p:ext uri="{BB962C8B-B14F-4D97-AF65-F5344CB8AC3E}">
        <p14:creationId xmlns:p14="http://schemas.microsoft.com/office/powerpoint/2010/main" val="63099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http://www.cybaea.net/Journal/2009/06/01/How-to-win-the-KDD-Cup-Challenge-with-R-and-gbm/</a:t>
            </a:r>
          </a:p>
        </p:txBody>
      </p:sp>
      <p:sp>
        <p:nvSpPr>
          <p:cNvPr id="4" name="Slide Number Placeholder 3"/>
          <p:cNvSpPr>
            <a:spLocks noGrp="1"/>
          </p:cNvSpPr>
          <p:nvPr>
            <p:ph type="sldNum" sz="quarter" idx="10"/>
          </p:nvPr>
        </p:nvSpPr>
        <p:spPr/>
        <p:txBody>
          <a:bodyPr/>
          <a:lstStyle/>
          <a:p>
            <a:fld id="{1AD3189B-D191-46B0-8B87-F783712D8A07}" type="slidenum">
              <a:rPr lang="en-SG" smtClean="0"/>
              <a:pPr/>
              <a:t>2</a:t>
            </a:fld>
            <a:endParaRPr lang="en-SG"/>
          </a:p>
        </p:txBody>
      </p:sp>
    </p:spTree>
    <p:extLst>
      <p:ext uri="{BB962C8B-B14F-4D97-AF65-F5344CB8AC3E}">
        <p14:creationId xmlns:p14="http://schemas.microsoft.com/office/powerpoint/2010/main" val="704000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www.kdd.org</a:t>
            </a:r>
            <a:r>
              <a:rPr lang="en-US"/>
              <a:t>/kdd2017/files/Task1_1stPlace.pdf</a:t>
            </a:r>
          </a:p>
        </p:txBody>
      </p:sp>
      <p:sp>
        <p:nvSpPr>
          <p:cNvPr id="4" name="Slide Number Placeholder 3"/>
          <p:cNvSpPr>
            <a:spLocks noGrp="1"/>
          </p:cNvSpPr>
          <p:nvPr>
            <p:ph type="sldNum" sz="quarter" idx="10"/>
          </p:nvPr>
        </p:nvSpPr>
        <p:spPr/>
        <p:txBody>
          <a:bodyPr/>
          <a:lstStyle/>
          <a:p>
            <a:fld id="{1AD3189B-D191-46B0-8B87-F783712D8A07}" type="slidenum">
              <a:rPr lang="en-SG" smtClean="0"/>
              <a:pPr/>
              <a:t>25</a:t>
            </a:fld>
            <a:endParaRPr lang="en-SG"/>
          </a:p>
        </p:txBody>
      </p:sp>
    </p:spTree>
    <p:extLst>
      <p:ext uri="{BB962C8B-B14F-4D97-AF65-F5344CB8AC3E}">
        <p14:creationId xmlns:p14="http://schemas.microsoft.com/office/powerpoint/2010/main" val="923289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D3189B-D191-46B0-8B87-F783712D8A07}" type="slidenum">
              <a:rPr lang="en-SG" smtClean="0"/>
              <a:pPr/>
              <a:t>26</a:t>
            </a:fld>
            <a:endParaRPr lang="en-SG"/>
          </a:p>
        </p:txBody>
      </p:sp>
    </p:spTree>
    <p:extLst>
      <p:ext uri="{BB962C8B-B14F-4D97-AF65-F5344CB8AC3E}">
        <p14:creationId xmlns:p14="http://schemas.microsoft.com/office/powerpoint/2010/main" val="416538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http://www.cybaea.net/Journal/2009/05/31/R-used-by-KDD-2009-cup-winner-of-slow-challenge/</a:t>
            </a:r>
          </a:p>
        </p:txBody>
      </p:sp>
      <p:sp>
        <p:nvSpPr>
          <p:cNvPr id="4" name="Slide Number Placeholder 3"/>
          <p:cNvSpPr>
            <a:spLocks noGrp="1"/>
          </p:cNvSpPr>
          <p:nvPr>
            <p:ph type="sldNum" sz="quarter" idx="10"/>
          </p:nvPr>
        </p:nvSpPr>
        <p:spPr/>
        <p:txBody>
          <a:bodyPr/>
          <a:lstStyle/>
          <a:p>
            <a:fld id="{1AD3189B-D191-46B0-8B87-F783712D8A07}" type="slidenum">
              <a:rPr lang="en-SG" smtClean="0"/>
              <a:pPr/>
              <a:t>3</a:t>
            </a:fld>
            <a:endParaRPr lang="en-SG"/>
          </a:p>
        </p:txBody>
      </p:sp>
    </p:spTree>
    <p:extLst>
      <p:ext uri="{BB962C8B-B14F-4D97-AF65-F5344CB8AC3E}">
        <p14:creationId xmlns:p14="http://schemas.microsoft.com/office/powerpoint/2010/main" val="704000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http://www.cybaea.net/Journal/2009/05/31/R-used-by-KDD-2009-cup-winner-of-slow-challenge/</a:t>
            </a:r>
          </a:p>
        </p:txBody>
      </p:sp>
      <p:sp>
        <p:nvSpPr>
          <p:cNvPr id="4" name="Slide Number Placeholder 3"/>
          <p:cNvSpPr>
            <a:spLocks noGrp="1"/>
          </p:cNvSpPr>
          <p:nvPr>
            <p:ph type="sldNum" sz="quarter" idx="10"/>
          </p:nvPr>
        </p:nvSpPr>
        <p:spPr/>
        <p:txBody>
          <a:bodyPr/>
          <a:lstStyle/>
          <a:p>
            <a:fld id="{1AD3189B-D191-46B0-8B87-F783712D8A07}" type="slidenum">
              <a:rPr lang="en-SG" smtClean="0"/>
              <a:pPr/>
              <a:t>4</a:t>
            </a:fld>
            <a:endParaRPr lang="en-SG"/>
          </a:p>
        </p:txBody>
      </p:sp>
    </p:spTree>
    <p:extLst>
      <p:ext uri="{BB962C8B-B14F-4D97-AF65-F5344CB8AC3E}">
        <p14:creationId xmlns:p14="http://schemas.microsoft.com/office/powerpoint/2010/main" val="704000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http://www.cybaea.net/Journal/2009/05/31/R-used-by-KDD-2009-cup-winner-of-slow-challenge/</a:t>
            </a:r>
          </a:p>
        </p:txBody>
      </p:sp>
      <p:sp>
        <p:nvSpPr>
          <p:cNvPr id="4" name="Slide Number Placeholder 3"/>
          <p:cNvSpPr>
            <a:spLocks noGrp="1"/>
          </p:cNvSpPr>
          <p:nvPr>
            <p:ph type="sldNum" sz="quarter" idx="10"/>
          </p:nvPr>
        </p:nvSpPr>
        <p:spPr/>
        <p:txBody>
          <a:bodyPr/>
          <a:lstStyle/>
          <a:p>
            <a:fld id="{1AD3189B-D191-46B0-8B87-F783712D8A07}" type="slidenum">
              <a:rPr lang="en-SG" smtClean="0"/>
              <a:pPr/>
              <a:t>5</a:t>
            </a:fld>
            <a:endParaRPr lang="en-SG"/>
          </a:p>
        </p:txBody>
      </p:sp>
    </p:spTree>
    <p:extLst>
      <p:ext uri="{BB962C8B-B14F-4D97-AF65-F5344CB8AC3E}">
        <p14:creationId xmlns:p14="http://schemas.microsoft.com/office/powerpoint/2010/main" val="704000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AD3189B-D191-46B0-8B87-F783712D8A07}" type="slidenum">
              <a:rPr lang="en-SG" smtClean="0"/>
              <a:pPr/>
              <a:t>6</a:t>
            </a:fld>
            <a:endParaRPr lang="en-SG"/>
          </a:p>
        </p:txBody>
      </p:sp>
    </p:spTree>
    <p:extLst>
      <p:ext uri="{BB962C8B-B14F-4D97-AF65-F5344CB8AC3E}">
        <p14:creationId xmlns:p14="http://schemas.microsoft.com/office/powerpoint/2010/main" val="704000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http://www.cybaea.net/Journal/2009/06/01/How-to-win-the-KDD-Cup-Challenge-with-R-and-gbm/</a:t>
            </a:r>
          </a:p>
        </p:txBody>
      </p:sp>
      <p:sp>
        <p:nvSpPr>
          <p:cNvPr id="4" name="Slide Number Placeholder 3"/>
          <p:cNvSpPr>
            <a:spLocks noGrp="1"/>
          </p:cNvSpPr>
          <p:nvPr>
            <p:ph type="sldNum" sz="quarter" idx="10"/>
          </p:nvPr>
        </p:nvSpPr>
        <p:spPr/>
        <p:txBody>
          <a:bodyPr/>
          <a:lstStyle/>
          <a:p>
            <a:fld id="{1AD3189B-D191-46B0-8B87-F783712D8A07}" type="slidenum">
              <a:rPr lang="en-SG" smtClean="0"/>
              <a:pPr/>
              <a:t>7</a:t>
            </a:fld>
            <a:endParaRPr lang="en-SG"/>
          </a:p>
        </p:txBody>
      </p:sp>
    </p:spTree>
    <p:extLst>
      <p:ext uri="{BB962C8B-B14F-4D97-AF65-F5344CB8AC3E}">
        <p14:creationId xmlns:p14="http://schemas.microsoft.com/office/powerpoint/2010/main" val="704000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http://www.cybaea.net/Journal/2009/06/01/How-to-win-the-KDD-Cup-Challenge-with-R-and-gbm/</a:t>
            </a:r>
          </a:p>
        </p:txBody>
      </p:sp>
      <p:sp>
        <p:nvSpPr>
          <p:cNvPr id="4" name="Slide Number Placeholder 3"/>
          <p:cNvSpPr>
            <a:spLocks noGrp="1"/>
          </p:cNvSpPr>
          <p:nvPr>
            <p:ph type="sldNum" sz="quarter" idx="10"/>
          </p:nvPr>
        </p:nvSpPr>
        <p:spPr/>
        <p:txBody>
          <a:bodyPr/>
          <a:lstStyle/>
          <a:p>
            <a:fld id="{1AD3189B-D191-46B0-8B87-F783712D8A07}" type="slidenum">
              <a:rPr lang="en-SG" smtClean="0"/>
              <a:pPr/>
              <a:t>8</a:t>
            </a:fld>
            <a:endParaRPr lang="en-SG"/>
          </a:p>
        </p:txBody>
      </p:sp>
    </p:spTree>
    <p:extLst>
      <p:ext uri="{BB962C8B-B14F-4D97-AF65-F5344CB8AC3E}">
        <p14:creationId xmlns:p14="http://schemas.microsoft.com/office/powerpoint/2010/main" val="704000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http://www.cybaea.net/Journal/2009/06/01/How-to-win-the-KDD-Cup-Challenge-with-R-and-gbm/</a:t>
            </a:r>
          </a:p>
        </p:txBody>
      </p:sp>
      <p:sp>
        <p:nvSpPr>
          <p:cNvPr id="4" name="Slide Number Placeholder 3"/>
          <p:cNvSpPr>
            <a:spLocks noGrp="1"/>
          </p:cNvSpPr>
          <p:nvPr>
            <p:ph type="sldNum" sz="quarter" idx="10"/>
          </p:nvPr>
        </p:nvSpPr>
        <p:spPr/>
        <p:txBody>
          <a:bodyPr/>
          <a:lstStyle/>
          <a:p>
            <a:fld id="{1AD3189B-D191-46B0-8B87-F783712D8A07}" type="slidenum">
              <a:rPr lang="en-SG" smtClean="0"/>
              <a:pPr/>
              <a:t>9</a:t>
            </a:fld>
            <a:endParaRPr lang="en-SG"/>
          </a:p>
        </p:txBody>
      </p:sp>
    </p:spTree>
    <p:extLst>
      <p:ext uri="{BB962C8B-B14F-4D97-AF65-F5344CB8AC3E}">
        <p14:creationId xmlns:p14="http://schemas.microsoft.com/office/powerpoint/2010/main" val="70400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5"/>
          <p:cNvSpPr>
            <a:spLocks noGrp="1" noChangeArrowheads="1"/>
          </p:cNvSpPr>
          <p:nvPr>
            <p:ph type="sldNum" sz="quarter" idx="10"/>
          </p:nvPr>
        </p:nvSpPr>
        <p:spPr>
          <a:ln/>
        </p:spPr>
        <p:txBody>
          <a:bodyPr/>
          <a:lstStyle>
            <a:lvl1pPr>
              <a:defRPr/>
            </a:lvl1pPr>
          </a:lstStyle>
          <a:p>
            <a:pPr>
              <a:defRPr/>
            </a:pPr>
            <a:fld id="{7EC81D6B-4819-4BCB-812A-F0AA7BC0011F}" type="slidenum">
              <a:rPr lang="en-US" altLang="zh-TW"/>
              <a:pPr>
                <a:defRPr/>
              </a:pPr>
              <a:t>‹#›</a:t>
            </a:fld>
            <a:endParaRPr lang="en-US" altLang="zh-TW"/>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fld id="{103F9520-CB08-4ACA-BE0D-11D5E4413546}" type="slidenum">
              <a:rPr lang="en-US" altLang="zh-TW"/>
              <a:pPr>
                <a:defRPr/>
              </a:pPr>
              <a:t>‹#›</a:t>
            </a:fld>
            <a:endParaRPr lang="en-US" altLang="zh-TW"/>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457950" y="0"/>
            <a:ext cx="2152650" cy="64008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0" y="0"/>
            <a:ext cx="6305550" cy="6400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fld id="{261A10E0-C436-4AB8-A510-57F09B99D720}" type="slidenum">
              <a:rPr lang="en-US" altLang="zh-TW"/>
              <a:pPr>
                <a:defRPr/>
              </a:pPr>
              <a:t>‹#›</a:t>
            </a:fld>
            <a:endParaRPr lang="en-US" altLang="zh-TW"/>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fld id="{7873B8D4-D654-4719-8557-3E5A9B0EB261}" type="slidenum">
              <a:rPr lang="en-US" altLang="zh-TW"/>
              <a:pPr>
                <a:defRPr/>
              </a:pPr>
              <a:t>‹#›</a:t>
            </a:fld>
            <a:endParaRPr lang="en-US" altLang="zh-TW"/>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5"/>
          <p:cNvSpPr>
            <a:spLocks noGrp="1" noChangeArrowheads="1"/>
          </p:cNvSpPr>
          <p:nvPr>
            <p:ph type="sldNum" sz="quarter" idx="10"/>
          </p:nvPr>
        </p:nvSpPr>
        <p:spPr>
          <a:ln/>
        </p:spPr>
        <p:txBody>
          <a:bodyPr/>
          <a:lstStyle>
            <a:lvl1pPr>
              <a:defRPr/>
            </a:lvl1pPr>
          </a:lstStyle>
          <a:p>
            <a:pPr>
              <a:defRPr/>
            </a:pPr>
            <a:fld id="{5C4D60B3-B097-4829-A761-2300846FBC47}" type="slidenum">
              <a:rPr lang="en-US" altLang="zh-TW"/>
              <a:pPr>
                <a:defRPr/>
              </a:pPr>
              <a:t>‹#›</a:t>
            </a:fld>
            <a:endParaRPr lang="en-US" altLang="zh-TW"/>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720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sldNum" sz="quarter" idx="10"/>
          </p:nvPr>
        </p:nvSpPr>
        <p:spPr>
          <a:ln/>
        </p:spPr>
        <p:txBody>
          <a:bodyPr/>
          <a:lstStyle>
            <a:lvl1pPr>
              <a:defRPr/>
            </a:lvl1pPr>
          </a:lstStyle>
          <a:p>
            <a:pPr>
              <a:defRPr/>
            </a:pPr>
            <a:fld id="{68D93C4F-1A4A-4161-B146-0C2919702F49}" type="slidenum">
              <a:rPr lang="en-US" altLang="zh-TW"/>
              <a:pPr>
                <a:defRPr/>
              </a:pPr>
              <a:t>‹#›</a:t>
            </a:fld>
            <a:endParaRPr lang="en-US" altLang="zh-TW"/>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sldNum" sz="quarter" idx="10"/>
          </p:nvPr>
        </p:nvSpPr>
        <p:spPr>
          <a:ln/>
        </p:spPr>
        <p:txBody>
          <a:bodyPr/>
          <a:lstStyle>
            <a:lvl1pPr>
              <a:defRPr/>
            </a:lvl1pPr>
          </a:lstStyle>
          <a:p>
            <a:pPr>
              <a:defRPr/>
            </a:pPr>
            <a:fld id="{41779371-5367-4902-A630-5C9B09F893AF}" type="slidenum">
              <a:rPr lang="en-US" altLang="zh-TW"/>
              <a:pPr>
                <a:defRPr/>
              </a:pPr>
              <a:t>‹#›</a:t>
            </a:fld>
            <a:endParaRPr lang="en-US" altLang="zh-TW"/>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sldNum" sz="quarter" idx="10"/>
          </p:nvPr>
        </p:nvSpPr>
        <p:spPr>
          <a:ln/>
        </p:spPr>
        <p:txBody>
          <a:bodyPr/>
          <a:lstStyle>
            <a:lvl1pPr>
              <a:defRPr/>
            </a:lvl1pPr>
          </a:lstStyle>
          <a:p>
            <a:pPr>
              <a:defRPr/>
            </a:pPr>
            <a:fld id="{3DFD1DEC-2942-4736-8692-740FE3F89ED1}" type="slidenum">
              <a:rPr lang="en-US" altLang="zh-TW"/>
              <a:pPr>
                <a:defRPr/>
              </a:pPr>
              <a:t>‹#›</a:t>
            </a:fld>
            <a:endParaRPr lang="en-US" altLang="zh-TW"/>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6D6963E3-B557-431B-A0BE-BC34343D52A9}" type="slidenum">
              <a:rPr lang="en-US" altLang="zh-TW"/>
              <a:pPr>
                <a:defRPr/>
              </a:pPr>
              <a:t>‹#›</a:t>
            </a:fld>
            <a:endParaRPr lang="en-US" altLang="zh-TW"/>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316CEE15-437B-4B75-B15E-567BBAD2310C}" type="slidenum">
              <a:rPr lang="en-US" altLang="zh-TW"/>
              <a:pPr>
                <a:defRPr/>
              </a:pPr>
              <a:t>‹#›</a:t>
            </a:fld>
            <a:endParaRPr lang="en-US" altLang="zh-TW"/>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32D9DA05-6E6B-489A-B0B7-C4CCEA7EBB7B}" type="slidenum">
              <a:rPr lang="en-US" altLang="zh-TW"/>
              <a:pPr>
                <a:defRPr/>
              </a:pPr>
              <a:t>‹#›</a:t>
            </a:fld>
            <a:endParaRPr lang="en-US" altLang="zh-TW"/>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0" y="0"/>
            <a:ext cx="8610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295400"/>
            <a:ext cx="7772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38916" name="Rectangle 4"/>
          <p:cNvSpPr>
            <a:spLocks noChangeArrowheads="1"/>
          </p:cNvSpPr>
          <p:nvPr userDrawn="1"/>
        </p:nvSpPr>
        <p:spPr bwMode="auto">
          <a:xfrm>
            <a:off x="609600" y="990600"/>
            <a:ext cx="8001000" cy="152400"/>
          </a:xfrm>
          <a:prstGeom prst="rect">
            <a:avLst/>
          </a:prstGeom>
          <a:solidFill>
            <a:srgbClr val="000066"/>
          </a:solidFill>
          <a:ln w="9525">
            <a:noFill/>
            <a:miter lim="800000"/>
            <a:headEnd/>
            <a:tailEnd/>
          </a:ln>
          <a:effectLst/>
        </p:spPr>
        <p:txBody>
          <a:bodyPr wrap="none" anchor="ctr"/>
          <a:lstStyle/>
          <a:p>
            <a:pPr>
              <a:defRPr/>
            </a:pPr>
            <a:endParaRPr lang="zh-TW" altLang="en-US">
              <a:ea typeface="新細明體" charset="-120"/>
            </a:endParaRPr>
          </a:p>
        </p:txBody>
      </p:sp>
      <p:sp>
        <p:nvSpPr>
          <p:cNvPr id="38917"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新細明體" charset="-120"/>
              </a:defRPr>
            </a:lvl1pPr>
          </a:lstStyle>
          <a:p>
            <a:pPr>
              <a:defRPr/>
            </a:pPr>
            <a:fld id="{F0888812-AC40-44AB-981B-D9226D13E87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r" rtl="0" eaLnBrk="0" fontAlgn="base" hangingPunct="0">
        <a:spcBef>
          <a:spcPct val="0"/>
        </a:spcBef>
        <a:spcAft>
          <a:spcPct val="0"/>
        </a:spcAft>
        <a:defRPr sz="3200">
          <a:solidFill>
            <a:srgbClr val="F07800"/>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sz="3200">
          <a:solidFill>
            <a:srgbClr val="F07800"/>
          </a:solidFill>
          <a:effectLst>
            <a:outerShdw blurRad="38100" dist="38100" dir="2700000" algn="tl">
              <a:srgbClr val="C0C0C0"/>
            </a:outerShdw>
          </a:effectLst>
          <a:latin typeface="Verdana" pitchFamily="34" charset="0"/>
        </a:defRPr>
      </a:lvl2pPr>
      <a:lvl3pPr algn="r" rtl="0" eaLnBrk="0" fontAlgn="base" hangingPunct="0">
        <a:spcBef>
          <a:spcPct val="0"/>
        </a:spcBef>
        <a:spcAft>
          <a:spcPct val="0"/>
        </a:spcAft>
        <a:defRPr sz="3200">
          <a:solidFill>
            <a:srgbClr val="F07800"/>
          </a:solidFill>
          <a:effectLst>
            <a:outerShdw blurRad="38100" dist="38100" dir="2700000" algn="tl">
              <a:srgbClr val="C0C0C0"/>
            </a:outerShdw>
          </a:effectLst>
          <a:latin typeface="Verdana" pitchFamily="34" charset="0"/>
        </a:defRPr>
      </a:lvl3pPr>
      <a:lvl4pPr algn="r" rtl="0" eaLnBrk="0" fontAlgn="base" hangingPunct="0">
        <a:spcBef>
          <a:spcPct val="0"/>
        </a:spcBef>
        <a:spcAft>
          <a:spcPct val="0"/>
        </a:spcAft>
        <a:defRPr sz="3200">
          <a:solidFill>
            <a:srgbClr val="F07800"/>
          </a:solidFill>
          <a:effectLst>
            <a:outerShdw blurRad="38100" dist="38100" dir="2700000" algn="tl">
              <a:srgbClr val="C0C0C0"/>
            </a:outerShdw>
          </a:effectLst>
          <a:latin typeface="Verdana" pitchFamily="34" charset="0"/>
        </a:defRPr>
      </a:lvl4pPr>
      <a:lvl5pPr algn="r" rtl="0" eaLnBrk="0" fontAlgn="base" hangingPunct="0">
        <a:spcBef>
          <a:spcPct val="0"/>
        </a:spcBef>
        <a:spcAft>
          <a:spcPct val="0"/>
        </a:spcAft>
        <a:defRPr sz="3200">
          <a:solidFill>
            <a:srgbClr val="F07800"/>
          </a:solidFill>
          <a:effectLst>
            <a:outerShdw blurRad="38100" dist="38100" dir="2700000" algn="tl">
              <a:srgbClr val="C0C0C0"/>
            </a:outerShdw>
          </a:effectLst>
          <a:latin typeface="Verdana" pitchFamily="34" charset="0"/>
        </a:defRPr>
      </a:lvl5pPr>
      <a:lvl6pPr marL="457200" algn="r" rtl="0" fontAlgn="base">
        <a:spcBef>
          <a:spcPct val="0"/>
        </a:spcBef>
        <a:spcAft>
          <a:spcPct val="0"/>
        </a:spcAft>
        <a:defRPr sz="3200">
          <a:solidFill>
            <a:srgbClr val="F07800"/>
          </a:solidFill>
          <a:effectLst>
            <a:outerShdw blurRad="38100" dist="38100" dir="2700000" algn="tl">
              <a:srgbClr val="C0C0C0"/>
            </a:outerShdw>
          </a:effectLst>
          <a:latin typeface="Verdana" pitchFamily="34" charset="0"/>
        </a:defRPr>
      </a:lvl6pPr>
      <a:lvl7pPr marL="914400" algn="r" rtl="0" fontAlgn="base">
        <a:spcBef>
          <a:spcPct val="0"/>
        </a:spcBef>
        <a:spcAft>
          <a:spcPct val="0"/>
        </a:spcAft>
        <a:defRPr sz="3200">
          <a:solidFill>
            <a:srgbClr val="F07800"/>
          </a:solidFill>
          <a:effectLst>
            <a:outerShdw blurRad="38100" dist="38100" dir="2700000" algn="tl">
              <a:srgbClr val="C0C0C0"/>
            </a:outerShdw>
          </a:effectLst>
          <a:latin typeface="Verdana" pitchFamily="34" charset="0"/>
        </a:defRPr>
      </a:lvl7pPr>
      <a:lvl8pPr marL="1371600" algn="r" rtl="0" fontAlgn="base">
        <a:spcBef>
          <a:spcPct val="0"/>
        </a:spcBef>
        <a:spcAft>
          <a:spcPct val="0"/>
        </a:spcAft>
        <a:defRPr sz="3200">
          <a:solidFill>
            <a:srgbClr val="F07800"/>
          </a:solidFill>
          <a:effectLst>
            <a:outerShdw blurRad="38100" dist="38100" dir="2700000" algn="tl">
              <a:srgbClr val="C0C0C0"/>
            </a:outerShdw>
          </a:effectLst>
          <a:latin typeface="Verdana" pitchFamily="34" charset="0"/>
        </a:defRPr>
      </a:lvl8pPr>
      <a:lvl9pPr marL="1828800" algn="r" rtl="0" fontAlgn="base">
        <a:spcBef>
          <a:spcPct val="0"/>
        </a:spcBef>
        <a:spcAft>
          <a:spcPct val="0"/>
        </a:spcAft>
        <a:defRPr sz="3200">
          <a:solidFill>
            <a:srgbClr val="F07800"/>
          </a:solidFill>
          <a:effectLst>
            <a:outerShdw blurRad="38100" dist="38100" dir="2700000" algn="tl">
              <a:srgbClr val="C0C0C0"/>
            </a:outerShdw>
          </a:effectLst>
          <a:latin typeface="Verdana" pitchFamily="34" charset="0"/>
        </a:defRPr>
      </a:lvl9pPr>
    </p:titleStyle>
    <p:bodyStyle>
      <a:lvl1pPr marL="342900" indent="-342900" algn="l" rtl="0" eaLnBrk="0" fontAlgn="base" hangingPunct="0">
        <a:spcBef>
          <a:spcPct val="20000"/>
        </a:spcBef>
        <a:spcAft>
          <a:spcPct val="0"/>
        </a:spcAft>
        <a:buChar char="•"/>
        <a:defRPr sz="28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000">
          <a:solidFill>
            <a:srgbClr val="000066"/>
          </a:solidFill>
          <a:latin typeface="+mn-lt"/>
        </a:defRPr>
      </a:lvl2pPr>
      <a:lvl3pPr marL="1143000" indent="-228600" algn="l" rtl="0" eaLnBrk="0" fontAlgn="base" hangingPunct="0">
        <a:spcBef>
          <a:spcPct val="20000"/>
        </a:spcBef>
        <a:spcAft>
          <a:spcPct val="0"/>
        </a:spcAft>
        <a:buChar char="•"/>
        <a:defRPr>
          <a:solidFill>
            <a:srgbClr val="000066"/>
          </a:solidFill>
          <a:latin typeface="+mn-lt"/>
        </a:defRPr>
      </a:lvl3pPr>
      <a:lvl4pPr marL="1600200" indent="-228600" algn="l" rtl="0" eaLnBrk="0" fontAlgn="base" hangingPunct="0">
        <a:spcBef>
          <a:spcPct val="20000"/>
        </a:spcBef>
        <a:spcAft>
          <a:spcPct val="0"/>
        </a:spcAft>
        <a:buChar char="–"/>
        <a:defRPr sz="1600">
          <a:solidFill>
            <a:srgbClr val="000066"/>
          </a:solidFill>
          <a:latin typeface="+mn-lt"/>
        </a:defRPr>
      </a:lvl4pPr>
      <a:lvl5pPr marL="2057400" indent="-228600" algn="l" rtl="0" eaLnBrk="0" fontAlgn="base" hangingPunct="0">
        <a:spcBef>
          <a:spcPct val="20000"/>
        </a:spcBef>
        <a:spcAft>
          <a:spcPct val="0"/>
        </a:spcAft>
        <a:buChar char="»"/>
        <a:defRPr sz="1600">
          <a:solidFill>
            <a:srgbClr val="000066"/>
          </a:solidFill>
          <a:latin typeface="+mn-lt"/>
        </a:defRPr>
      </a:lvl5pPr>
      <a:lvl6pPr marL="2514600" indent="-228600" algn="l" rtl="0" fontAlgn="base">
        <a:spcBef>
          <a:spcPct val="20000"/>
        </a:spcBef>
        <a:spcAft>
          <a:spcPct val="0"/>
        </a:spcAft>
        <a:buChar char="»"/>
        <a:defRPr sz="1600">
          <a:solidFill>
            <a:srgbClr val="000066"/>
          </a:solidFill>
          <a:latin typeface="+mn-lt"/>
        </a:defRPr>
      </a:lvl6pPr>
      <a:lvl7pPr marL="2971800" indent="-228600" algn="l" rtl="0" fontAlgn="base">
        <a:spcBef>
          <a:spcPct val="20000"/>
        </a:spcBef>
        <a:spcAft>
          <a:spcPct val="0"/>
        </a:spcAft>
        <a:buChar char="»"/>
        <a:defRPr sz="1600">
          <a:solidFill>
            <a:srgbClr val="000066"/>
          </a:solidFill>
          <a:latin typeface="+mn-lt"/>
        </a:defRPr>
      </a:lvl7pPr>
      <a:lvl8pPr marL="3429000" indent="-228600" algn="l" rtl="0" fontAlgn="base">
        <a:spcBef>
          <a:spcPct val="20000"/>
        </a:spcBef>
        <a:spcAft>
          <a:spcPct val="0"/>
        </a:spcAft>
        <a:buChar char="»"/>
        <a:defRPr sz="1600">
          <a:solidFill>
            <a:srgbClr val="000066"/>
          </a:solidFill>
          <a:latin typeface="+mn-lt"/>
        </a:defRPr>
      </a:lvl8pPr>
      <a:lvl9pPr marL="3886200" indent="-228600" algn="l" rtl="0" fontAlgn="base">
        <a:spcBef>
          <a:spcPct val="20000"/>
        </a:spcBef>
        <a:spcAft>
          <a:spcPct val="0"/>
        </a:spcAft>
        <a:buChar char="»"/>
        <a:defRPr sz="1600">
          <a:solidFill>
            <a:srgbClr val="000066"/>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www.google.com/url?sa=i&amp;rct=j&amp;q=&amp;esrc=s&amp;source=images&amp;cd=&amp;cad=rja&amp;uact=8&amp;ved=&amp;url=http://www.brandwisegroup.nl/en-gb/Services/business-intelligence/business-analytics&amp;ei=bVDMVeXRI9DJuASfh73YAg&amp;bvm=bv.99804247,d.c2E&amp;psig=AFQjCNHCkibhXVkMn7KSp0dK3U6GK6-MKg&amp;ust=1439539693902898"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投影片編號版面配置區 3"/>
          <p:cNvSpPr>
            <a:spLocks noGrp="1"/>
          </p:cNvSpPr>
          <p:nvPr>
            <p:ph type="sldNum" sz="quarter" idx="10"/>
          </p:nvPr>
        </p:nvSpPr>
        <p:spPr>
          <a:xfrm>
            <a:off x="6912312" y="6309384"/>
            <a:ext cx="2133600" cy="476250"/>
          </a:xfrm>
          <a:noFill/>
        </p:spPr>
        <p:txBody>
          <a:bodyPr/>
          <a:lstStyle/>
          <a:p>
            <a:fld id="{660B62E7-B758-444F-A40B-1D084CF95D79}" type="slidenum">
              <a:rPr lang="en-US" altLang="zh-TW" smtClean="0">
                <a:ea typeface="新細明體" pitchFamily="18" charset="-120"/>
              </a:rPr>
              <a:pPr/>
              <a:t>1</a:t>
            </a:fld>
            <a:endParaRPr lang="en-US" altLang="zh-TW">
              <a:ea typeface="新細明體" pitchFamily="18" charset="-120"/>
            </a:endParaRPr>
          </a:p>
        </p:txBody>
      </p:sp>
      <p:sp>
        <p:nvSpPr>
          <p:cNvPr id="39940" name="Rectangle 4"/>
          <p:cNvSpPr>
            <a:spLocks noGrp="1" noChangeArrowheads="1"/>
          </p:cNvSpPr>
          <p:nvPr>
            <p:ph type="ctrTitle"/>
          </p:nvPr>
        </p:nvSpPr>
        <p:spPr>
          <a:xfrm>
            <a:off x="1002540" y="1628760"/>
            <a:ext cx="7620000" cy="1366837"/>
          </a:xfrm>
        </p:spPr>
        <p:txBody>
          <a:bodyPr/>
          <a:lstStyle/>
          <a:p>
            <a:pPr algn="ctr" eaLnBrk="1" hangingPunct="1">
              <a:defRPr/>
            </a:pPr>
            <a:r>
              <a:rPr lang="en-US" altLang="zh-TW" sz="3600" b="1" dirty="0">
                <a:ea typeface="新細明體" charset="-120"/>
              </a:rPr>
              <a:t>Winner Experiences of KDD Cup &amp; Features Selection</a:t>
            </a:r>
            <a:endParaRPr lang="en-US" altLang="zh-TW" sz="3600" b="1" dirty="0">
              <a:solidFill>
                <a:srgbClr val="F39100"/>
              </a:solidFill>
              <a:ea typeface="新細明體" charset="-120"/>
            </a:endParaRPr>
          </a:p>
        </p:txBody>
      </p:sp>
      <p:sp>
        <p:nvSpPr>
          <p:cNvPr id="2052" name="Text Box 7"/>
          <p:cNvSpPr txBox="1">
            <a:spLocks noChangeArrowheads="1"/>
          </p:cNvSpPr>
          <p:nvPr/>
        </p:nvSpPr>
        <p:spPr bwMode="auto">
          <a:xfrm>
            <a:off x="2340788" y="3338988"/>
            <a:ext cx="4481512" cy="769938"/>
          </a:xfrm>
          <a:prstGeom prst="rect">
            <a:avLst/>
          </a:prstGeom>
          <a:noFill/>
          <a:ln w="38100">
            <a:noFill/>
            <a:miter lim="800000"/>
            <a:headEnd/>
            <a:tailEnd/>
          </a:ln>
        </p:spPr>
        <p:txBody>
          <a:bodyPr>
            <a:spAutoFit/>
          </a:bodyPr>
          <a:lstStyle/>
          <a:p>
            <a:pPr algn="ctr">
              <a:defRPr/>
            </a:pPr>
            <a:r>
              <a:rPr lang="en-US" altLang="zh-TW" sz="2200" b="1" dirty="0">
                <a:solidFill>
                  <a:srgbClr val="F07800"/>
                </a:solidFill>
                <a:effectLst>
                  <a:outerShdw blurRad="38100" dist="38100" dir="2700000" algn="tl">
                    <a:srgbClr val="C0C0C0"/>
                  </a:outerShdw>
                </a:effectLst>
                <a:latin typeface="+mj-lt"/>
                <a:ea typeface="新細明體" charset="-120"/>
                <a:cs typeface="+mj-cs"/>
              </a:rPr>
              <a:t>Associate Professor </a:t>
            </a:r>
            <a:br>
              <a:rPr lang="en-US" altLang="zh-TW" sz="2200" b="1" dirty="0">
                <a:solidFill>
                  <a:srgbClr val="F07800"/>
                </a:solidFill>
                <a:effectLst>
                  <a:outerShdw blurRad="38100" dist="38100" dir="2700000" algn="tl">
                    <a:srgbClr val="C0C0C0"/>
                  </a:outerShdw>
                </a:effectLst>
                <a:latin typeface="+mj-lt"/>
                <a:ea typeface="新細明體" charset="-120"/>
                <a:cs typeface="+mj-cs"/>
              </a:rPr>
            </a:br>
            <a:r>
              <a:rPr lang="en-US" altLang="zh-TW" sz="2200" b="1" dirty="0">
                <a:solidFill>
                  <a:srgbClr val="F07800"/>
                </a:solidFill>
                <a:effectLst>
                  <a:outerShdw blurRad="38100" dist="38100" dir="2700000" algn="tl">
                    <a:srgbClr val="C0C0C0"/>
                  </a:outerShdw>
                </a:effectLst>
                <a:latin typeface="+mj-lt"/>
                <a:ea typeface="新細明體" charset="-120"/>
                <a:cs typeface="+mj-cs"/>
              </a:rPr>
              <a:t>HUANG, Ke-Wei</a:t>
            </a:r>
          </a:p>
        </p:txBody>
      </p:sp>
      <p:grpSp>
        <p:nvGrpSpPr>
          <p:cNvPr id="2053" name="Group 11"/>
          <p:cNvGrpSpPr>
            <a:grpSpLocks/>
          </p:cNvGrpSpPr>
          <p:nvPr/>
        </p:nvGrpSpPr>
        <p:grpSpPr bwMode="auto">
          <a:xfrm>
            <a:off x="0" y="534988"/>
            <a:ext cx="9144000" cy="1003300"/>
            <a:chOff x="385" y="305"/>
            <a:chExt cx="4953" cy="610"/>
          </a:xfrm>
        </p:grpSpPr>
        <p:pic>
          <p:nvPicPr>
            <p:cNvPr id="2057" name="Picture 8" descr="nuslogo"/>
            <p:cNvPicPr>
              <a:picLocks noChangeAspect="1" noChangeArrowheads="1"/>
            </p:cNvPicPr>
            <p:nvPr/>
          </p:nvPicPr>
          <p:blipFill>
            <a:blip r:embed="rId3" cstate="print"/>
            <a:srcRect/>
            <a:stretch>
              <a:fillRect/>
            </a:stretch>
          </p:blipFill>
          <p:spPr bwMode="auto">
            <a:xfrm>
              <a:off x="385" y="305"/>
              <a:ext cx="936" cy="610"/>
            </a:xfrm>
            <a:prstGeom prst="rect">
              <a:avLst/>
            </a:prstGeom>
            <a:noFill/>
            <a:ln w="9525">
              <a:noFill/>
              <a:miter lim="800000"/>
              <a:headEnd/>
              <a:tailEnd/>
            </a:ln>
          </p:spPr>
        </p:pic>
        <p:pic>
          <p:nvPicPr>
            <p:cNvPr id="2058" name="Picture 9" descr="topbar_header"/>
            <p:cNvPicPr>
              <a:picLocks noChangeAspect="1" noChangeArrowheads="1"/>
            </p:cNvPicPr>
            <p:nvPr/>
          </p:nvPicPr>
          <p:blipFill>
            <a:blip r:embed="rId4" cstate="print"/>
            <a:srcRect/>
            <a:stretch>
              <a:fillRect/>
            </a:stretch>
          </p:blipFill>
          <p:spPr bwMode="auto">
            <a:xfrm>
              <a:off x="1292" y="305"/>
              <a:ext cx="4046" cy="610"/>
            </a:xfrm>
            <a:prstGeom prst="rect">
              <a:avLst/>
            </a:prstGeom>
            <a:noFill/>
            <a:ln w="9525">
              <a:noFill/>
              <a:miter lim="800000"/>
              <a:headEnd/>
              <a:tailEnd/>
            </a:ln>
          </p:spPr>
        </p:pic>
      </p:grpSp>
      <p:sp>
        <p:nvSpPr>
          <p:cNvPr id="2" name="AutoShape 2" descr="data:image/jpeg;base64,/9j/4AAQSkZJRgABAQAAAQABAAD/2wCEAAkGBxQTEhUUExQVFhQVGBYZGBYYFxgWGhgdFxcXGBwdHBUcHSggGRolHBQVIjEhJSkrLi4uFx8zODMsNygtLisBCgoKDg0OGxAQGiwlHiQsLSwrLDcsLC8sLiwsLjE0LSwsLCwsKzcsLCwsLSwsLCwsNiwsLCw0LCwsLC0sNC0sLP/AABEIALQA8AMBIgACEQEDEQH/xAAcAAABBQEBAQAAAAAAAAAAAAAAAgMEBQYBBwj/xABDEAABAwEGAgcFBAgGAgMAAAABAAIRAwQFEiExUUFhBiJxgZGhwRMyUrHRQmKS8AcUIzNygrLhFSRjc6LxU6NDwuL/xAAbAQEAAgMBAQAAAAAAAAAAAAAAAQIDBAUGB//EAC4RAAIBAgQDBwQDAQAAAAAAAAABAgMRBBIhMQVBURMiI2FxgcEyseHwYnKRJP/aAAwDAQACEQMRAD8A9xQhCAEIQgBCEIAUC+LzbQpl7joDCmVaga0uOgXmHSG01LbaG0aecmAOGXE/dA9UJSuVlqtVe318LATJybwA+Jx4L0Do50QpWcBz4qVfiI6rf4R6/JT+jtxU7JTwNzcc3v4uPoNgrZA2CEIQgEIQgBMW2oW03uGoaSO4J9RL2P7Cr/A75FWgryQZ55eF/wBX7dR0cjhHkqqj0q9iSQQ8H3mHMOHMeqrOktXq/wAw+RWbL17XDYGlUp6rToaUptM9kZdItFBlps7S0VGh3sjwnYqkc4tPEEeS3PQ5kWGyj/QpHxYD6prpHcQrtLmQKo8Hcj9V4rEU1GpJR2Tf3OhTnorjPRu/hUApvPWGh+v1WjXjVSu6k/iHNJBB5agr0rovfQtFMZ9YDv8A+wqoiSsXaEIQqCEIQAhCEAIQhACEIQAhCEAIQhAZrppeWCngBzd+fr5JXQ65RRp+0cP2lQfhbwHqf7Koqs/WrwDT7lPrO7s47+qPFbpVWrLPRWBC5KJVip1CSXJJcgHFyUhzo7EyLU3cnuOfZlmgJMqBfr4s1b/bf8iq20X4QSA0CDGeZVJf19VfYvAOLE0tjt9Vrxx1KNRJvmaM8fRTy3POOkdaQBz9FSMSLVXf7V7Hggtzz2OidpjJfSeH1IzoKS2ZRu+p9DXO2LLQbJbhpU85jRoUo3g1uTzB3jI9nNJsVmAYwEkw1sbCBsFI9kNoO/Hx1XgajvJvzOgtjI9N7lFan+s0gcbR1xBBc3eNx8uxZXoxbnUqoc3Tj+fLvXq9arhEQTlxIjbMlYetdTadR2EdVxJHECeE8YSCvoS3obyz1g9ocNCJTio+jteJpngMQ+R9PFXiq1ZgEIQoAIQhACEIQAhNGskmqUA+uEqManNcxICQagTNrrQxx5FIc/mo94O/Zu10QFL0GpSbRWOrqhYOxn9z5LVkrPdCxhslPd2J0ces5xlXhJ5eM+QUIl7jhKQao7exJwb5+QSoUkCSTwgf8vIR81xzd3Hs08tUuO9AEcEAy2mJ0nbj8ynoP5zQWobsfqgPP72rEOfGoJ+aqval2pJU6+ffqfxH+pVtNeYxK8Q8ji14hhL/AM7fW5MpD/jKcsjJc0bkDxKZvkzb7RyFIf8ArafVS7rE1aYAk42Zb9YL6rwJ5eG0/wCp26K8OPovsfRtIdUDkPklrMXnetUjqYqT2OAczJ0HhiOXUPAj5ghWTLwDXYazSxxAIOIlrhAmHZZidNYEryNzr9lItCFUX1Zobi1jckn6BWbGtcARmDoZkeMrr6DYIgQVKdjGZey1TTe2oeJiOMFamhUxCSC3kV5hWvZ1S1NGjWuLfmF6LY7Xo056Rhkx2uKEtWJ0rqbq1ANSFxtXgVBA6hCEAIQhAUtXER1qgbn9kcNs0UsIcXDE52hzkfRPtpRw7yUsU42A5CEAgF52HmkguGsO7NR9Ut9VgOZBO0yfBOWeoHiWggcwR5IBoF5GTQO0+gTNps59m6SZAz5qxwpu005aewoCD0XpBtlpDZon5eitYUG5cqTRsXD/AJFWCA5C4EIdugBC5Oy4SgGLdbG0mF7zkAeBOgJ4A7KptN41azS2zsMQ3rucWakSG9Uh3VnPdP254qVDTLjAw9UGJPvZkdyeeDGROWncuTiuL0qE3Bp3RljT0TMFehhz2nWTOc8d1BYVzpCKlO1APgiriIPZmckhrlzak1UeeOz2PJY2m41WmYa8z/nrSedPypsVp0cZitVAb1Wf1BVNtM2u0n77f6Gq86GNm3WYf6rV9S4a8vDYf1OxSXdivJfY9yvS7hUhzSG1GyGuiQQdWuHFp27xmFW2a8MLxZ7UwN0LHE4mzGgcdp7YWhaU1aLOHRMSDLTEwV5Wx1YzVrS9vL8eREpXYaZPsX4Wl2LARibnqI4TrIOqdsVukllQYKjcyOBA+00nUfJPUqxOWU7nTu3SLbYW1Gw4nEDLXjVhHEKCb30n/vP8nmVazRbakae2eR2FxI+a2ovD2hFIPdTdoJyDoyMEdkrKupuFpIe7E4PIc6IxETJjhorGhTNSqWAlufXY+YI1Dmu4EKL3MkUm3fZL9/fsXtls4YTOKodCYgD+YnNTnPBGRBHJU9ao5hDKo9q37D58njfnxUf9cquljWYB90ZDnJVkYJpp7mioWuMjop7XTmFn6IIGbsXNP2e1Fh5bIULpCbo1g4SE4gM2bydxhoOw+sJquH64yZ028MlZUrua3j4ZfJS20wOCnQFXdzXNMhupzgT55c1a0XvJzAA7ZKUDn2rpKgCpQFRXv0np0TABe7Fh2bJ0BfwzyUq4r6ZaabXthriOsyZc2DBnvUXMnZTy57aD1gOF72c8Q+R9FPVXeRLKjKg0OR7vqJ8ArJrgRI45iFJjOrgXTpn5qBeF6Mp0y7N5HBmZnhppMZTxyUAmnLsKqr0q1C8U2vFMPBAfGIzBERIwnMZ58FW23paabmsdZnh72hzQXtGIEgHCc8xMkbJiwV2z7WoXmoC7CBAyPy490d2OdWEPqaRmWHqdCVaLIKOFoIJzOKIJkzJ3OaadXJ1JKhX3eTeoW5aggmSMxGaU2pkvJ8WyyrZlszapxcY2e5mem7v8xZO2p/Sowcl9M3ft7L21P6VFD1moLwoenyzyvGF/0+yMZaT/AJm0f7n/ANQtL0AZNvs/JxPg1xWZeJr1/wDcK2P6PWRbaTthUP8A63D1X1DDSy8Niv4fBu0l9Pse1MrAznpqla+9kNvr9FS1LSccyJ3GmnmeafdbHHjA2C82zf0WxYWum0jPUaHj/wBKIbzLPeE+Uf2TLFT39asLX6CBAEic4Gmv2goZeNnoylsb/aV6j9y934nf/ryVvUOkHQQoXRyyEtxYScRk8MhkPVaanYw10iI2IUJaEqaiykFFzhIaU/YwKgwudiA2n58VZsszWkuAzdquPgDgAO5TYxyncallNvBrR3Ip1Q4AgyCojrxpudhacb9hnpudFyq6qTAhojPkrWfMpmXIsqVUtMhW1ltYdyOyzdhcM4fjI1UxroVSS2RwVX/j1AVPZ4+t5ZZa6LluvTJraMOdUBwkGRtMoWcJJXa0JV4XlTpNLnvaMImCQD2Kur2ipaQGtbgpOIDnGC458ANBlrzTn+AsdQfSqdYvDpdxk8ROykXVYxZqYpl5cBEExJyjQdiE93L5nbHc1FlP2YYMMznuM5VZe9mLKjK9nZLqZwva0ZOY7Igbka9yu8JccwQ3bie3bsT2mnDZLFoVZRlffr533IFCo200zD5EkZCIc0885BUaz21tNrhVxktMQ2Tw0DRry7YUS02GtStDnUGzSrQ5wmMLxlPeI8FWWylXpVXOqkvpuDZPwnkfMHgQifItKlFvuPS1/P09TT3bbqFbEaYbLSA4OZDhIBBzGhB1XL/aXUsiYBlwGUtGufDt4a8INFbKwpGna6ebWNFOuNcVInJ/awmeyR2ZvpN0kFcup+za6nMtc44pyGmWTSQD48DCxTmo/UbFLBSryXZbPfy69Lm5vp7DZi8BsNaC0wJGY022Wabb2xPHZZw9JKjWOa4yxzS3COE8RzlNXHbBUpkjg4j5Li8RSqWkvQ6NLDTw3dnz1RP6R2kGi9wEFsEHvCurLVmmw7tb8llukT4s1X+Aq7uuvNGn/A35BcqrDw16v4NfEPvexT9L3/t7L21P6VHCf6RWd1SvZ3NBIbjmOEthPULvdIDsp5TC6OHpSlTjZcvlnlOJUpTxGi5IxdClNSsd6jvmtb0ToH2wgTkVMsfR1jHOc4SCSZJ1J2HotJclggkNaSDlHujX88F7eOLSwyprpY3KcLWLOy2Vx7lY0aAwycu3IJVlshA4DkPqdfJSXMazrOOnEn5c1zTOMV3gMiCT90a9+iyN+v8AbVWUcMFg6xnE6I4mOA4Z5lXN/wB+CkzEGkuccLBpiJ5HOO5V3R27HCXVCTUd1nnYkyBKrLoSupa2cPos+wG9sRlkDPJQrR0qpM1MnYZeein/AOHU5lwLz94l3gNEi03XSeIdTbHCBCyLItzHJze1imZftevJosDWTGLN3oq612CtUPXqzO8geByWvo0msaGtENGQCKmnCOantHF90q6aku8VVz2BtFsauOrsPl2KTabWwDrSSTAABJJOwSjZWfZBB+6S1MWZtMvIBl4zkySO86KjbbuzLFRirJDNU15wsaGg7ADLefROWa6XYsTqh5DUj+YqTZHvLjiZhbzMn/pTgq2JuTKFkaJETJPAcVS3RcDrO6XVAaTS4sERhBMgE8dSr+u4jQEk6DmNyhlCc3ZnyHYEsSpyUXHk/gSajne6IHxH0C6KIb1tTudf7J4LrQlypwhcBUS2W4UwRPWjIfKVW1b3cYwjCeJ3PYoJSJ9ttHUJY7NpzUR97dQaF+x07VWVapcSSc9UksnRQZ4xTiMOtJY4uAlrpxNHPUj6LJdKLG5s12Q+kT7w+zycOC2ZsRLSfsggHjBPIdqhC73tc80i5pEzibFN8agjXvVKkVNWZsYbEPD1FOHujzGpaCdSrTonZ6mGo3Ces8ubwyIGfYtZZLJZi/Om2jVnQ5tJ3a70V5ZbmYHYg1s76HYnLktSeGTi0zexfEu1tZWt1Mh/hxqh1N0gEEGBO0id81bXXc1UBoOEMbAjMkgAeEwVo7V7OiJqPieHE93gmWX3TJw02VKjtchHedhzKiOEWXSOhyauIu9XqMNugBxdvE7ZCO5Pey+AD+I6d2/y5qQLPWrgY8NJs+6OsT2nQ77dqm0rrptzdLju4ytmFNJGnNXexV0LMycyXu5Zx6DuV1Y6TuDQ0c8/IJXtGt0iOSU2uTottbEkkiNT6KtvG8WUhJGZya0Zucdhv2pq33mAOr1nHidB2AZuPIeKrq1jqlrqoE1I1fkQOTeHZkqXLpdSstDyHmtVh1Ug4GT1aY7fmVprsrsfTBbqIxN1IdAkHmspZWz1j1nGDh4zu48OxT7FbnWcnHnTeZkAAtdpH8J8u9ESzTOTLnfnQJFoa9waaZAnM4gZXLZYG1C0v1bsYUlSHWvSm0luKXDKGgk/nJLqMeS0sw4ciZmVNLAM4A3P91AqXrTnCyajtmDF56BCR1tmAeX5yef52S3YWyTA3Onmm6VktNXg2i3n13fQeanWbo1TnFULqrt3mR3N0CAq23kHGKTXVT90ZfiOSl0bttNT3nNpN2b1nfiOQ8FoqVENEAABOKARKoynZQrTeTG5DrHYH1VhCy1sshZUdwbuchHajLRtfUk2G9cEhwJBMzOimVL4aAHAEyYjRQLRdbmtxOzzAgZnNJr0WNYMw18nFPWgDjp3qBKylpsNWmq6o/Fhjhl9UilZcU5zhzIGZj8lSmWbHgBDnw0jFEA5SDA7Y1XIdm17w1xiG02y8cjG/NA3fREinY6TWYnkg5jPgfVJsjy1j8P7TFENw4dZBgp42eo9oa7DTYNHP6z9Z00HeSlizUojr1SO2O6IaliG+rEXXYntxBzGtDhGRzUpl3huZJO8/nRUt5GvS/c0SW7OOKOwjMd6qTSt9YElrmt2x4R4HNZFSbV20ijr5dI3/wANNeVSzMaW1CyPhyPks9Y6eN8WT2gZxxmWDsGqn3VcJaM2Au1LqnyDR85Vr+qVRkCxo3Bdl3cfFVlkW2pZOb1b9igt1nLag9rSa95BDSDiyGzHbT5qVZq7aYg03AbFpEndxg4irizXe1nWkuqHV5zPYNhyT7tNlhld7l7xWqRUG+GE6x+exIdeTToHE8muPorVz53KrrZeDKZwudB2Ak8foUSMUmuggVnnRhH8WX58E9ToT7xkbDTxKaxOexr6QzJGTxGU+SsTSDhhcJB1CzpaAa9q1jC9sYfu5nxXHF9SniYMLp+12x/dSrPQawQ0RKZtl50qWT3gH4Rm4/yjNVJIdputxaHSDVaOAgOz0IVTUcHgtiZkFp4bgq3FvrVP3NGB8dQ4R3MGZ8lS3811lh9aoIqlxc4CCXbDM5QhZHaF6mzjruc+lTbB0JBkRnxgSI7FOu+8atrbis4Y2nJGNxxGR9wad5XkvSXpGa/UZ1aIOQ35lSOgvSV9jrSJdTdAezcbj7w4eCIhnsVLo4HZ13uqnY5N/CMlc2eyMYIa0AbAQixWplWm2pTIcx4BBGxUhSQcASkIUEghCEBDsr8TQeWag341uEOcGHh1gSM+QGemil2XJz27GR2H+6er6TEkZgdiAzVcPqGYrlkDINwDSDqcUFSaNnd9mk1oGeOqSY7Apzf1ioPs0h+N3oAmmXIJxVqjqp2dk0fyhWyrmyM75ROUrO12rnVjs3qsnsGXzUyzUC3INbTB4Nz88lKDYAgQBw0SnNkKpOpHNjbqesRoXZ+XBSAdkNIXAUuLAAuaFcc7v7E1VrdUuEQ2ZiCcvJQBypvskFwPPsUCla3VWONNpDgRhL8wQTw7pS7PZaoqF76st4MDYEc+aAfp1A6QCMjBjMg89lEtoqhw9m1rhlJcfEQplOzNaXOaAC7U7pNptDGDE9waNyYUWBCtt3+0cCXEAcBuCDPJPupCZgSOMZ+KgOvrGYoU31T8Xus/EfRKbdtpq/vKgpt+GmM/xn0CJFbDtrtlOmJe9re05nu4qKy83vyoUXO++/qN+UnwVnYbgo0ziDZd8Tus7xKs2shXuTYz7borVP31YgfBTGEfi1KsLDc9Kl7jADvxPadVZQiFAEBqoumnRltvs5pE4Xt61N/wujiOLToR9FoYRCA+WrbZH0aj6NVuGpTJa4Hl6EZg7FNNML3X9JPQsW2l7SkALTTHVP8A5G59QnfY/VeE5yWuEOaSCDkQQYII3BCEnpX6OOlRpEseZp6vHw/6jRt8Q7917AxwIBBBBzBGYIPNfLthtbqT2vYYc0yD+dQvZ+gvSVhpt0FFxDYn9xUP2D/pPM4TwPV2QG9QhCAEIQgIVp6tRrvilp9FJhM3jTlhjUZjuTtJ+IA7iUAimPp9E4QEio3Pt+YXWknSBGvEj6IBQKQH8NexQ2WkmoWBhIa4BxJ0kageHik1LBVdVDjVLWNcCGjiOII28UA5Vt7GTLgOQ6xzy4JptqdUbipt4lpL/skCQY4hSLNddNhJDczOZ5qWTCAZrUQ9mFwiRnB07Cm7JYmUgQwQHGTzMR6KHaukNFpwtJqv+GmMXidAmPa2ut7rWUG7u67/AAyA80BcVXholxAA4kwFUVekFMnDSa6s77g6v4zkl0ujTCcVZzqzvvmR3N0CuKVBrRDQAOSAoRRtdbUtoN2b13/iOQ8FIsvRuk04nzUf8TziPnorpCAQymBoEuEIQAhCEAIQhACEIQAvMP0rdCPaA2yzt/aNE1WAe+B9ofeHHcdmfp6EB8pMdKtbgvd1mqYgA9rgW1KZ92ow6tP14LW/pT6E/q7ja7O39i4zUYP/AI3H7QHwE+BXnzXSgPoXopfjXtYzGXMeCaFQ6uA1pvP/AJWf8hnutOvnTorf3sHFlTEaFQjEG+8xw92ozZ7fPRe4dHL59sPZvLTVa0OxN92qw+7UbyPEcDlsgLtCEIDjhIUS7T1S34SR3ahTFCHVrcnjzH5KAk16Qc0tOjgQeGvNM2KwMpYi2ZdGIkzJAiU3b73o0f3lQA8G6uP8ozVeb4r1cqFAgfHVOEdzBmfJAXqrbbftCmcJfif8DOs7wCif4HUq52iu5w+BnUZ4Aye9WdiuylSEU2Nb2BAVf6/aq37qiKTfjqmT3MHqV0dHcedoqvqn4ScLPwDLxV8hAMWaxspiGNDRyEJ9CEAIQhACEIQAhCEAIQhACEIQAhCEAIQhAIrUmvaWuALXAgg5gg6ghfP/AOkPoe6wVsbJNmqk4D8B1wE+MHiByX0Gol63dTtFJ9Gq3Ex4gj1GxGsoD5fa5afox0gdSLWF+HCS6k85+zcdQd6btCO9V3S3o5Uu+0Gk/rMdJpviMbZ8nCRIVWxyA+lOjt9NtVLEBhe3q1GTJY71B1B4hWq+fOi/SWpZarXtzIGEgmBUZ8BO44Hgvd7pvKnaKTatIyxw7xuCOBCAmJi2WcPEGe0GD4oQgI1huejSzZTAJ1OpPerBCEAIQhACEIQAhCEAIQhACEIQAhCEAIQhACEIQAhCEAIQhACEIQGe6d3RStNiqiq2cDXPYRq1zWkgg+S+cKDkIQEqmVv/ANE161G2oUQf2dUOLmndoycNjwO6EID/2Q==">
            <a:hlinkClick r:id="rId5"/>
          </p:cNvPr>
          <p:cNvSpPr>
            <a:spLocks noChangeAspect="1" noChangeArrowheads="1"/>
          </p:cNvSpPr>
          <p:nvPr/>
        </p:nvSpPr>
        <p:spPr bwMode="auto">
          <a:xfrm>
            <a:off x="71438" y="-1028700"/>
            <a:ext cx="28670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xQTEhUUExQVFhQVGBYZGBYYFxgWGhgdFxcXGBwdHBUcHSggGRolHBQVIjEhJSkrLi4uFx8zODMsNygtLisBCgoKDg0OGxAQGiwlHiQsLSwrLDcsLC8sLiwsLjE0LSwsLCwsKzcsLCwsLSwsLCwsNiwsLCw0LCwsLC0sNC0sLP/AABEIALQA8AMBIgACEQEDEQH/xAAcAAABBQEBAQAAAAAAAAAAAAAAAgMEBQYBBwj/xABDEAABAwEGAgcFBAgGAgMAAAABAAIRAwQFEiExUUFhBiJxgZGhwRMyUrHRQmKS8AcUIzNygrLhFSRjc6LxU6NDwuL/xAAbAQEAAgMBAQAAAAAAAAAAAAAAAQIDBAUGB//EAC4RAAIBAgQDBwQDAQAAAAAAAAABAgMRBBIhMQVBURMiI2FxgcEyseHwYnKRJP/aAAwDAQACEQMRAD8A9xQhCAEIQgBCEIAUC+LzbQpl7joDCmVaga0uOgXmHSG01LbaG0aecmAOGXE/dA9UJSuVlqtVe318LATJybwA+Jx4L0Do50QpWcBz4qVfiI6rf4R6/JT+jtxU7JTwNzcc3v4uPoNgrZA2CEIQgEIQgBMW2oW03uGoaSO4J9RL2P7Cr/A75FWgryQZ55eF/wBX7dR0cjhHkqqj0q9iSQQ8H3mHMOHMeqrOktXq/wAw+RWbL17XDYGlUp6rToaUptM9kZdItFBlps7S0VGh3sjwnYqkc4tPEEeS3PQ5kWGyj/QpHxYD6prpHcQrtLmQKo8Hcj9V4rEU1GpJR2Tf3OhTnorjPRu/hUApvPWGh+v1WjXjVSu6k/iHNJBB5agr0rovfQtFMZ9YDv8A+wqoiSsXaEIQqCEIQAhCEAIQhACEIQAhCEAIQhAZrppeWCngBzd+fr5JXQ65RRp+0cP2lQfhbwHqf7Koqs/WrwDT7lPrO7s47+qPFbpVWrLPRWBC5KJVip1CSXJJcgHFyUhzo7EyLU3cnuOfZlmgJMqBfr4s1b/bf8iq20X4QSA0CDGeZVJf19VfYvAOLE0tjt9Vrxx1KNRJvmaM8fRTy3POOkdaQBz9FSMSLVXf7V7Hggtzz2OidpjJfSeH1IzoKS2ZRu+p9DXO2LLQbJbhpU85jRoUo3g1uTzB3jI9nNJsVmAYwEkw1sbCBsFI9kNoO/Hx1XgajvJvzOgtjI9N7lFan+s0gcbR1xBBc3eNx8uxZXoxbnUqoc3Tj+fLvXq9arhEQTlxIjbMlYetdTadR2EdVxJHECeE8YSCvoS3obyz1g9ocNCJTio+jteJpngMQ+R9PFXiq1ZgEIQoAIQhACEIQAhNGskmqUA+uEqManNcxICQagTNrrQxx5FIc/mo94O/Zu10QFL0GpSbRWOrqhYOxn9z5LVkrPdCxhslPd2J0ces5xlXhJ5eM+QUIl7jhKQao7exJwb5+QSoUkCSTwgf8vIR81xzd3Hs08tUuO9AEcEAy2mJ0nbj8ynoP5zQWobsfqgPP72rEOfGoJ+aqval2pJU6+ffqfxH+pVtNeYxK8Q8ji14hhL/AM7fW5MpD/jKcsjJc0bkDxKZvkzb7RyFIf8ArafVS7rE1aYAk42Zb9YL6rwJ5eG0/wCp26K8OPovsfRtIdUDkPklrMXnetUjqYqT2OAczJ0HhiOXUPAj5ghWTLwDXYazSxxAIOIlrhAmHZZidNYEryNzr9lItCFUX1Zobi1jckn6BWbGtcARmDoZkeMrr6DYIgQVKdjGZey1TTe2oeJiOMFamhUxCSC3kV5hWvZ1S1NGjWuLfmF6LY7Xo056Rhkx2uKEtWJ0rqbq1ANSFxtXgVBA6hCEAIQhAUtXER1qgbn9kcNs0UsIcXDE52hzkfRPtpRw7yUsU42A5CEAgF52HmkguGsO7NR9Ut9VgOZBO0yfBOWeoHiWggcwR5IBoF5GTQO0+gTNps59m6SZAz5qxwpu005aewoCD0XpBtlpDZon5eitYUG5cqTRsXD/AJFWCA5C4EIdugBC5Oy4SgGLdbG0mF7zkAeBOgJ4A7KptN41azS2zsMQ3rucWakSG9Uh3VnPdP254qVDTLjAw9UGJPvZkdyeeDGROWncuTiuL0qE3Bp3RljT0TMFehhz2nWTOc8d1BYVzpCKlO1APgiriIPZmckhrlzak1UeeOz2PJY2m41WmYa8z/nrSedPypsVp0cZitVAb1Wf1BVNtM2u0n77f6Gq86GNm3WYf6rV9S4a8vDYf1OxSXdivJfY9yvS7hUhzSG1GyGuiQQdWuHFp27xmFW2a8MLxZ7UwN0LHE4mzGgcdp7YWhaU1aLOHRMSDLTEwV5Wx1YzVrS9vL8eREpXYaZPsX4Wl2LARibnqI4TrIOqdsVukllQYKjcyOBA+00nUfJPUqxOWU7nTu3SLbYW1Gw4nEDLXjVhHEKCb30n/vP8nmVazRbakae2eR2FxI+a2ovD2hFIPdTdoJyDoyMEdkrKupuFpIe7E4PIc6IxETJjhorGhTNSqWAlufXY+YI1Dmu4EKL3MkUm3fZL9/fsXtls4YTOKodCYgD+YnNTnPBGRBHJU9ao5hDKo9q37D58njfnxUf9cquljWYB90ZDnJVkYJpp7mioWuMjop7XTmFn6IIGbsXNP2e1Fh5bIULpCbo1g4SE4gM2bydxhoOw+sJquH64yZ028MlZUrua3j4ZfJS20wOCnQFXdzXNMhupzgT55c1a0XvJzAA7ZKUDn2rpKgCpQFRXv0np0TABe7Fh2bJ0BfwzyUq4r6ZaabXthriOsyZc2DBnvUXMnZTy57aD1gOF72c8Q+R9FPVXeRLKjKg0OR7vqJ8ArJrgRI45iFJjOrgXTpn5qBeF6Mp0y7N5HBmZnhppMZTxyUAmnLsKqr0q1C8U2vFMPBAfGIzBERIwnMZ58FW23paabmsdZnh72hzQXtGIEgHCc8xMkbJiwV2z7WoXmoC7CBAyPy490d2OdWEPqaRmWHqdCVaLIKOFoIJzOKIJkzJ3OaadXJ1JKhX3eTeoW5aggmSMxGaU2pkvJ8WyyrZlszapxcY2e5mem7v8xZO2p/Sowcl9M3ft7L21P6VFD1moLwoenyzyvGF/0+yMZaT/AJm0f7n/ANQtL0AZNvs/JxPg1xWZeJr1/wDcK2P6PWRbaTthUP8A63D1X1DDSy8Niv4fBu0l9Pse1MrAznpqla+9kNvr9FS1LSccyJ3GmnmeafdbHHjA2C82zf0WxYWum0jPUaHj/wBKIbzLPeE+Uf2TLFT39asLX6CBAEic4Gmv2goZeNnoylsb/aV6j9y934nf/ryVvUOkHQQoXRyyEtxYScRk8MhkPVaanYw10iI2IUJaEqaiykFFzhIaU/YwKgwudiA2n58VZsszWkuAzdquPgDgAO5TYxyncallNvBrR3Ip1Q4AgyCojrxpudhacb9hnpudFyq6qTAhojPkrWfMpmXIsqVUtMhW1ltYdyOyzdhcM4fjI1UxroVSS2RwVX/j1AVPZ4+t5ZZa6LluvTJraMOdUBwkGRtMoWcJJXa0JV4XlTpNLnvaMImCQD2Kur2ipaQGtbgpOIDnGC458ANBlrzTn+AsdQfSqdYvDpdxk8ROykXVYxZqYpl5cBEExJyjQdiE93L5nbHc1FlP2YYMMznuM5VZe9mLKjK9nZLqZwva0ZOY7Igbka9yu8JccwQ3bie3bsT2mnDZLFoVZRlffr533IFCo200zD5EkZCIc0885BUaz21tNrhVxktMQ2Tw0DRry7YUS02GtStDnUGzSrQ5wmMLxlPeI8FWWylXpVXOqkvpuDZPwnkfMHgQifItKlFvuPS1/P09TT3bbqFbEaYbLSA4OZDhIBBzGhB1XL/aXUsiYBlwGUtGufDt4a8INFbKwpGna6ebWNFOuNcVInJ/awmeyR2ZvpN0kFcup+za6nMtc44pyGmWTSQD48DCxTmo/UbFLBSryXZbPfy69Lm5vp7DZi8BsNaC0wJGY022Wabb2xPHZZw9JKjWOa4yxzS3COE8RzlNXHbBUpkjg4j5Li8RSqWkvQ6NLDTw3dnz1RP6R2kGi9wEFsEHvCurLVmmw7tb8llukT4s1X+Aq7uuvNGn/A35BcqrDw16v4NfEPvexT9L3/t7L21P6VHCf6RWd1SvZ3NBIbjmOEthPULvdIDsp5TC6OHpSlTjZcvlnlOJUpTxGi5IxdClNSsd6jvmtb0ToH2wgTkVMsfR1jHOc4SCSZJ1J2HotJclggkNaSDlHujX88F7eOLSwyprpY3KcLWLOy2Vx7lY0aAwycu3IJVlshA4DkPqdfJSXMazrOOnEn5c1zTOMV3gMiCT90a9+iyN+v8AbVWUcMFg6xnE6I4mOA4Z5lXN/wB+CkzEGkuccLBpiJ5HOO5V3R27HCXVCTUd1nnYkyBKrLoSupa2cPos+wG9sRlkDPJQrR0qpM1MnYZeein/AOHU5lwLz94l3gNEi03XSeIdTbHCBCyLItzHJze1imZftevJosDWTGLN3oq612CtUPXqzO8geByWvo0msaGtENGQCKmnCOantHF90q6aku8VVz2BtFsauOrsPl2KTabWwDrSSTAABJJOwSjZWfZBB+6S1MWZtMvIBl4zkySO86KjbbuzLFRirJDNU15wsaGg7ADLefROWa6XYsTqh5DUj+YqTZHvLjiZhbzMn/pTgq2JuTKFkaJETJPAcVS3RcDrO6XVAaTS4sERhBMgE8dSr+u4jQEk6DmNyhlCc3ZnyHYEsSpyUXHk/gSajne6IHxH0C6KIb1tTudf7J4LrQlypwhcBUS2W4UwRPWjIfKVW1b3cYwjCeJ3PYoJSJ9ttHUJY7NpzUR97dQaF+x07VWVapcSSc9UksnRQZ4xTiMOtJY4uAlrpxNHPUj6LJdKLG5s12Q+kT7w+zycOC2ZsRLSfsggHjBPIdqhC73tc80i5pEzibFN8agjXvVKkVNWZsYbEPD1FOHujzGpaCdSrTonZ6mGo3Ces8ubwyIGfYtZZLJZi/Om2jVnQ5tJ3a70V5ZbmYHYg1s76HYnLktSeGTi0zexfEu1tZWt1Mh/hxqh1N0gEEGBO0id81bXXc1UBoOEMbAjMkgAeEwVo7V7OiJqPieHE93gmWX3TJw02VKjtchHedhzKiOEWXSOhyauIu9XqMNugBxdvE7ZCO5Pey+AD+I6d2/y5qQLPWrgY8NJs+6OsT2nQ77dqm0rrptzdLju4ytmFNJGnNXexV0LMycyXu5Zx6DuV1Y6TuDQ0c8/IJXtGt0iOSU2uTottbEkkiNT6KtvG8WUhJGZya0Zucdhv2pq33mAOr1nHidB2AZuPIeKrq1jqlrqoE1I1fkQOTeHZkqXLpdSstDyHmtVh1Ug4GT1aY7fmVprsrsfTBbqIxN1IdAkHmspZWz1j1nGDh4zu48OxT7FbnWcnHnTeZkAAtdpH8J8u9ESzTOTLnfnQJFoa9waaZAnM4gZXLZYG1C0v1bsYUlSHWvSm0luKXDKGgk/nJLqMeS0sw4ciZmVNLAM4A3P91AqXrTnCyajtmDF56BCR1tmAeX5yef52S3YWyTA3Onmm6VktNXg2i3n13fQeanWbo1TnFULqrt3mR3N0CAq23kHGKTXVT90ZfiOSl0bttNT3nNpN2b1nfiOQ8FoqVENEAABOKARKoynZQrTeTG5DrHYH1VhCy1sshZUdwbuchHajLRtfUk2G9cEhwJBMzOimVL4aAHAEyYjRQLRdbmtxOzzAgZnNJr0WNYMw18nFPWgDjp3qBKylpsNWmq6o/Fhjhl9UilZcU5zhzIGZj8lSmWbHgBDnw0jFEA5SDA7Y1XIdm17w1xiG02y8cjG/NA3fREinY6TWYnkg5jPgfVJsjy1j8P7TFENw4dZBgp42eo9oa7DTYNHP6z9Z00HeSlizUojr1SO2O6IaliG+rEXXYntxBzGtDhGRzUpl3huZJO8/nRUt5GvS/c0SW7OOKOwjMd6qTSt9YElrmt2x4R4HNZFSbV20ijr5dI3/wANNeVSzMaW1CyPhyPks9Y6eN8WT2gZxxmWDsGqn3VcJaM2Au1LqnyDR85Vr+qVRkCxo3Bdl3cfFVlkW2pZOb1b9igt1nLag9rSa95BDSDiyGzHbT5qVZq7aYg03AbFpEndxg4irizXe1nWkuqHV5zPYNhyT7tNlhld7l7xWqRUG+GE6x+exIdeTToHE8muPorVz53KrrZeDKZwudB2Ak8foUSMUmuggVnnRhH8WX58E9ToT7xkbDTxKaxOexr6QzJGTxGU+SsTSDhhcJB1CzpaAa9q1jC9sYfu5nxXHF9SniYMLp+12x/dSrPQawQ0RKZtl50qWT3gH4Rm4/yjNVJIdputxaHSDVaOAgOz0IVTUcHgtiZkFp4bgq3FvrVP3NGB8dQ4R3MGZ8lS3811lh9aoIqlxc4CCXbDM5QhZHaF6mzjruc+lTbB0JBkRnxgSI7FOu+8atrbis4Y2nJGNxxGR9wad5XkvSXpGa/UZ1aIOQ35lSOgvSV9jrSJdTdAezcbj7w4eCIhnsVLo4HZ13uqnY5N/CMlc2eyMYIa0AbAQixWplWm2pTIcx4BBGxUhSQcASkIUEghCEBDsr8TQeWag341uEOcGHh1gSM+QGemil2XJz27GR2H+6er6TEkZgdiAzVcPqGYrlkDINwDSDqcUFSaNnd9mk1oGeOqSY7Apzf1ioPs0h+N3oAmmXIJxVqjqp2dk0fyhWyrmyM75ROUrO12rnVjs3qsnsGXzUyzUC3INbTB4Nz88lKDYAgQBw0SnNkKpOpHNjbqesRoXZ+XBSAdkNIXAUuLAAuaFcc7v7E1VrdUuEQ2ZiCcvJQBypvskFwPPsUCla3VWONNpDgRhL8wQTw7pS7PZaoqF76st4MDYEc+aAfp1A6QCMjBjMg89lEtoqhw9m1rhlJcfEQplOzNaXOaAC7U7pNptDGDE9waNyYUWBCtt3+0cCXEAcBuCDPJPupCZgSOMZ+KgOvrGYoU31T8Xus/EfRKbdtpq/vKgpt+GmM/xn0CJFbDtrtlOmJe9re05nu4qKy83vyoUXO++/qN+UnwVnYbgo0ziDZd8Tus7xKs2shXuTYz7borVP31YgfBTGEfi1KsLDc9Kl7jADvxPadVZQiFAEBqoumnRltvs5pE4Xt61N/wujiOLToR9FoYRCA+WrbZH0aj6NVuGpTJa4Hl6EZg7FNNML3X9JPQsW2l7SkALTTHVP8A5G59QnfY/VeE5yWuEOaSCDkQQYII3BCEnpX6OOlRpEseZp6vHw/6jRt8Q7917AxwIBBBBzBGYIPNfLthtbqT2vYYc0yD+dQvZ+gvSVhpt0FFxDYn9xUP2D/pPM4TwPV2QG9QhCAEIQgIVp6tRrvilp9FJhM3jTlhjUZjuTtJ+IA7iUAimPp9E4QEio3Pt+YXWknSBGvEj6IBQKQH8NexQ2WkmoWBhIa4BxJ0kageHik1LBVdVDjVLWNcCGjiOII28UA5Vt7GTLgOQ6xzy4JptqdUbipt4lpL/skCQY4hSLNddNhJDczOZ5qWTCAZrUQ9mFwiRnB07Cm7JYmUgQwQHGTzMR6KHaukNFpwtJqv+GmMXidAmPa2ut7rWUG7u67/AAyA80BcVXholxAA4kwFUVekFMnDSa6s77g6v4zkl0ujTCcVZzqzvvmR3N0CuKVBrRDQAOSAoRRtdbUtoN2b13/iOQ8FIsvRuk04nzUf8TziPnorpCAQymBoEuEIQAhCEAIQhACEIQAvMP0rdCPaA2yzt/aNE1WAe+B9ofeHHcdmfp6EB8pMdKtbgvd1mqYgA9rgW1KZ92ow6tP14LW/pT6E/q7ja7O39i4zUYP/AI3H7QHwE+BXnzXSgPoXopfjXtYzGXMeCaFQ6uA1pvP/AJWf8hnutOvnTorf3sHFlTEaFQjEG+8xw92ozZ7fPRe4dHL59sPZvLTVa0OxN92qw+7UbyPEcDlsgLtCEIDjhIUS7T1S34SR3ahTFCHVrcnjzH5KAk16Qc0tOjgQeGvNM2KwMpYi2ZdGIkzJAiU3b73o0f3lQA8G6uP8ozVeb4r1cqFAgfHVOEdzBmfJAXqrbbftCmcJfif8DOs7wCif4HUq52iu5w+BnUZ4Aye9WdiuylSEU2Nb2BAVf6/aq37qiKTfjqmT3MHqV0dHcedoqvqn4ScLPwDLxV8hAMWaxspiGNDRyEJ9CEAIQhACEIQAhCEAIQhACEIQAhCEAIQhAIrUmvaWuALXAgg5gg6ghfP/AOkPoe6wVsbJNmqk4D8B1wE+MHiByX0Gol63dTtFJ9Gq3Ex4gj1GxGsoD5fa5afox0gdSLWF+HCS6k85+zcdQd6btCO9V3S3o5Uu+0Gk/rMdJpviMbZ8nCRIVWxyA+lOjt9NtVLEBhe3q1GTJY71B1B4hWq+fOi/SWpZarXtzIGEgmBUZ8BO44Hgvd7pvKnaKTatIyxw7xuCOBCAmJi2WcPEGe0GD4oQgI1huejSzZTAJ1OpPerBCEAIQhACEIQAhCEAIQhACEIQAhCEAIQhACEIQAhCEAIQhACEIQGe6d3RStNiqiq2cDXPYRq1zWkgg+S+cKDkIQEqmVv/ANE161G2oUQf2dUOLmndoycNjwO6EID/2Q==">
            <a:hlinkClick r:id="rId5"/>
          </p:cNvPr>
          <p:cNvSpPr>
            <a:spLocks noChangeAspect="1" noChangeArrowheads="1"/>
          </p:cNvSpPr>
          <p:nvPr/>
        </p:nvSpPr>
        <p:spPr bwMode="auto">
          <a:xfrm>
            <a:off x="223838" y="-876300"/>
            <a:ext cx="28670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www.kdnuggets.com/wp-content/uploads/videolectures-most-popular-text-mining-words.jpg"/>
          <p:cNvSpPr>
            <a:spLocks noChangeAspect="1" noChangeArrowheads="1"/>
          </p:cNvSpPr>
          <p:nvPr/>
        </p:nvSpPr>
        <p:spPr bwMode="auto">
          <a:xfrm>
            <a:off x="155575" y="-1439863"/>
            <a:ext cx="4714875" cy="3000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data:image/jpeg;base64,/9j/4AAQSkZJRgABAQAAAQABAAD/2wCEAAkGBxQTEhUUEhMVFhUXFxYYFRYYGBcUFRYUGBgWFxQYFRUYHCggGBolHBUUITEhJSkrLi4uFx8zOTUuNygtLisBCgoKDg0OGxAQGzIkHyQsLywsLCw0LCwsLCwsLCwsLCwsLCwsLCwsLCwsLCwsLCwsLCwsLCwsLCwsLCwsLCwsLP/AABEIAJ8BPgMBIgACEQEDEQH/xAAcAAABBQEBAQAAAAAAAAAAAAAEAAIDBQYBBwj/xABCEAABAwIEAwUGBAMHAgcAAAABAgMRAAQSITFBBVFhBhMUInEHMkKBkaEjYrHBM1LRFUNygpLh8CTxFkRjc5PCxP/EABgBAQEBAQEAAAAAAAAAAAAAAAABAgME/8QAJhEAAgIBBAICAQUAAAAAAAAAAAECERIDEyFRMUHR8BQEImGRof/aAAwDAQACEQMRAD8A9fWk4zma5aXBE4vlRK2TjJ6UwWsoI32rpaoxQMt85SYzoxt0JGs0KzZnLFzqa5tzIIFV14CsLadCtKpOJ8HcWXO7UmHQArEJI2yqzsGykGaLrm1TNIzKOzqwjusae7JBJjzyORqdHBXMHdFSMABAMebPSTViblWZkZGI3rirlUAyMzEbiuG/E67TKpHAXFOpcdWk4cIAA2TNPuezQWjBijzrUSBB821HsqXz2mpDfEaj/tUWvGrfBXpP0Ult2VIIKlJ8pTGpkJM5zVgjgsPd5IjGVRHMRRarlUEyBAn1rgu1aZTr8qu/Em1IGueGud4pbZTC4xYhJEcqEd4A4QW8ae7Kscx555Ve2rmJMnWpq6xeStGGqdGSPZEiCFgqGxkCCI2ou14Ctn+EpGaYViEx1T9a0VKqQz132cxlRxgSQchGiYpiuz61qSXFI8mEJCRqAZz+laSlQGcvOzylO40qSJUFaZiImPpV+tEiJqSsu5cuodXGIgnNRBISPTeo1YL4WxzP06VGGFE8o351VOcUfBwJGLy4sUR5dNOdMtnXVlRKlGFogwU5fFlXN6MTe4y6WyRtPT964m1O5/5yoyhUXwzmRBInbKqtBMbrR1dsZyOX6U3wp5705N8k855bmonOIjYE8+czFa/GTfgm9QfSoa2vArKCDnHyrir5I56kfTWumL8GLQM4woYiBvlXTZmdNRnRQvEnST1AyHrXFXqRzjYxr6Vf3dC0CqslTl0+VSos9JG5mnO3wAmDqBplU7DwWJFHlVi0C29soLBrirZUq8ozMhXKinbgCmquhyNcnrRXs2oNgwtlCZEzoeVJNqoajF0/ejEvgmKb4kdau7HsYsr3UFIKSJJAjp6URasnFn7oAPzNT+JFdFyP+b1N6L9jBk9KmNuTpT6qd8oyDC/RMYv6fWnm6TiwznyqtQ+gshIT5oiIzmnMW5leXmwAA/KumKAb41Exi/p9ajN+O9wdPvQpdT3WDCcUREZzzqQMnGOfdxPWlIBZvUAxi/p9a4q6AUcRAAA+9VSEkIwlRnTDhzPzpzzBzBBOSP1pigWFu42VGMzrT34Ck5DM5/7VFdNwpsgb/aKXEUyUep/SsKEei5Mem8bmAR+31qM3ae9wQNKiQz/08RnB9ZmnBslemfd69a1jEWTruGpgkTp0+tdLjYXEjERp0qqQkhGEqM6YcOc+tFMW5xL54AATR6cRbCxeNpykD9PrT13aAASddOtV3fIDRQUnFERGc0rQ4CkrGRQADGh3q4ogZcX6QgqBn+tVXEO1bTU54ilMrAIAb0/iuKIS2IMwTMaA1l+1Pa7vCpmzSVYpzRkp0DUpUP4bU5FzUwcOxqDhnZFTih30LV3alITGFhpeUYEbqzPmMqzOdFGzLlRNcds7i4Vhtgc8gW0hLc8vEPJOMdUNj1oJ7h946T3j6E/zJKn7gjQ5ysJAzHwgVt1MtFru0JJWRCUFJGBWxIiEgHOelWdiiFvZR507RIDbf7zVqKJUmecDsM+QCHk8wQyI+oM1Grs/xNjNq5JjQYnmx/pUVoP+mvS+GJhsDSFLA9Mao+0USanHQp9nlbXbu+tFf9bb406FyAgxue9QCgjopKPWt52b7VW16PwV+cCVNK8riRzw/EPzJJHWj7m0QsEKSDPSvO+1Hs2E99w9XcvJJUlKSUJKuaSnNCsz5k88waYp+BbXk9RoddmkiDpJP1rBdg+3y3HPBcQHd3SThSsgJDp2ChoFnYjyq2g5VpuMcUebWoISCkYc456ms20a4ZaJsQNzOx5Uk2AE5kk6/rWcY40+SSoBII1IJTlOnrTG+L3E4yJBiAAQBkZNXNjFGrTbgR0n71G5ZJP1J+utUiOLPqUQnCQkE4oMKjYVJxXjLqFICEZFIJJ3J2qZMUi4TaAaEgbjnTTYjcmNhyrPO8WuFZpGHCrSD5hB+1Pe42+kAkJxSkYIMqnUirkxSL9yyB3IEzHWpLdgIBg61nbjiDykApUJkSADIG4NMHG3gnQFWmAg4tPenlUcm1QpGmWwDrXBbihuFXDisQciUxmBAMiaMdXAJ5VjCN+DWTGpYAM10sih03w35TXU3mfmEZTV210MmTeHTEVxy3EZZRpXbd3EJiOVReMExG8T1qbcfFFyZMw3hEVJSpVUklSI3YxtsAADan0qVUhG6tKRKoHWnYxzH+1D8Ttg40pHMGPXasFN3Pe4VyPwcPMaYqA3T/EmUiVLSOWlJ3ibSUhRWmDpmM/Ssw3aC3dBeQVoLYCTGIBXxZUJZ8MUp5Ci2e7xrUhJ+ERlltQGrs+NNrb7wkJEkCelV/Du1aHnAlKfKSoBU/y6mqHgli8hwl9EtkrDYHwkk5kda6OErDbQbRhV+LMCNZigNo3xRkqwhxJPKaJbeSQCCCDoaxKkJW2002ypLwUMRwxEe8Sreh760uErLaArCye9SR8X5aA21xxBpB860g9SJopCgRIzB3rz6+tFFpLziF94slWmIDklQrbcGJLLeJOE4RI5UAZhHKsD7Ru0SgRZW4xOLgOAZTiEpanaRKlHZH+IRsuN8RTbsOvKzDaCqN1H4UjqTAHrXm/s74Yq4dcvHjKlqWEn/N+MsTpKvKPyoTVSsknRpex/ZgMoxL8zioLi9MRHwp/lQNAK1yUgaVxCYECnVW7IlR2lSpVk0cppp1NNUg01AHkmMxJ2kTpOlTmgkW0JiRMoM/4Qgf8A1P1raMsyXb3sq1fNd42UouET3SyQkLjPAojODsdQYNO9mfa43LSre7MXTHlXiEKcSDhxEfzpIwqjeD8QrVBkjTCciDMxqTl9cx0FeYdv7FXDrxjiTIJSVBDyR8UICcxp50JWMzGJLdWSXkkWz1zGgj4Y+VMVcIEacqHYaC0IW2oFJSFJI0UDmk+kGn+DJJJjXb0rNRNWwhDiOg6V0LSeRihhaGIyz33qVq2jD0malItskLiOYpinkTBiYmcqhcsjqOZP1pCy/b9atRJbJ0uI6Cn+XXL1yoNVgZ11p/g+uUfelR7FsnNwnYinXA8p9KF8IoqBMCI0o6o6XgqKXwaioHMQBlsTUj7CnFJOYgferalTIoI1iIHwxkaBbTMxqF1c1G00EzG5miYJBSpUqyAS3WcXyoqaCTKVTB0ogIxZ5iuGnJ1Xs6TXNkdyM0nrUq3AMjTLhBMRzqN5BxTE5UbcW2gkmlYQhQV1qN54hQSEzlPKuWKSBBFNurcqVIMZRPWu2k8kmzElTpDReTomcpNJu9k5JyynpNNass5IgRGu9cft1TCUgclDYda6ftM8kwukyqI8tObuAo5DaSeXShPCKgCAInzc6e1aqQnCnQj6HelIEzNyFSI0+45121ucewj1qHwRTBSScoM8qcwycQOEJgZxvSkDD+2niCk27LCD5nnZjmEQED/5XGT/AJa1XZjhyWLdttIgJSlI9EiP1k1g/aUoOcY4e0cwAlceq1r/APzj6V6FcPFBbSkGNDABkRp61iU1CGTCi5SpFkK7QK+IAEwlSgn3lASBz9ae7fpTrMFOIHZXQdaw9bT7NrTl0GUqrVXqu9bGFQChJEDfQ/Leibq7CMIgkqkADPMVla0Gm+uPv9lenLhdhFNNAnigz8i8vey931zpLvAFEySkICoAG51B1npRfqNP0xtS6DDTDQyL4ExhUmQSkkajpUKL7JIhSlKEiAATnynKtrXh39+sxtyDTVJ204V4mxuGY8xQVI6OI87Z/wBSU1YePThCoMk4QmPNi5RXbe9Cl4MKkqiSCOta3tNtK/JNuS5oznsb4p3/AA1sTJZUpr/JktofJC0D5Vsrh2I615l7EiEOcQtwIDbwgbCFvNfo0K9RUgGOlZkm1waVXyDquCIJGRpd+qQMpOlSrYB1+lN8MOZnbpXJx1DpcSRlcio7647tClxMCpW0QIpLQCIOYNdldcnN+TKvcfeS6E4UmUggA8+dGP8AaLClHlGJU5ToZjOrNrhTSTIQJ51Fc8EaUD5YJ3G1UgPacYUe9C0iWwD5TMzVVe8fdS4nIQRMAz9avOE8GQyFZ4irUnepBwdmZ7sUBVWnaBbmSUpChmZMD09akc46vMhAgEJInOelWX9kMxGAU/8As1vEFYBIoClue08DyonQHorkaaz2lWr+7ySJWek7Veq4c2QRgEEyfXnTTw1vCUhIEiPlQC4Xe98nGBCZ8vUUZUVrbhtAQnQCBUtADuXEEiNKai7mMqmLImYzpdyOVa4JyRLuwDp0rnis4IqYsp1iuBpPIU4HJGzcyDO36U0XmZEUTgHKo8COlLQ5I13gyga003wnSpywnkK73KeVLiOSNdzGxNcN2ImM+VTlApvcp5U4HJAb3TL/AL09u4lURT1NpnOKekDUUtDk8q9oKMPHOHrOhSlPzCnk/q6mvR7holSCPhVJ+lefe3C3KE2d2kEll6DH+V1P3Zj/ADV6FbPhaErSZSpKVJPMKAIP0NTFSjTJdOwJfDjJhKVAmQSpQidiAc6mfsiqEyAlKfLG69jntRk12a4/h6fK7Om/IgS0srbUqMkqCoO55U64ZJW2oaJJJ+YipppTW9lVX8p/1XwZ3Hf377BfDn8bTz+7/pjOoF2aoOn8JKNdxE/KrCa4TUf6aD/3/b+S7skCusEqQRHlCgfmIFRWtqpJQTHlQQfUmaOrla2I5ZffXwTcdV99/JUvMlAxEgEOqUmZwkK2JAyp9k4VvlRw5IjymQM8hO51qzInWq3j/EE2tq+/A/DbWsAQJUB5QOpVA+dc/wAapJp8ea/k1u2qa5MR7GU4rribuy3cuWb1ysfZYr1WvOfYZw3urBSz/eOGP8LYDQPzKCfnXo1dTJxWmVZx3iDyUqXmSDmgpgaxAO9XiLob5a+lJVwg6/pWNyHZrCXRnw5cpKipSoUQckzGWQA5TQou7uFSlQ80pymefpWrVcpH9dq4LkEgAHOm5HsYPoz13eXaIAEjI4o3jSKsuBXLqysPDQiMoFWanhMUw3SRVc4r2TFk9KoRcppG5Aqbkey4vomqhXevPOLQxhSlBgqOcq5Crpt4HSqVdo8y4tTIC0rMlJMEKrSafgjVDHuLuslsPhIxLwlWxHOhuLdpilS0tKSQkJz2BJjOiHuFOvFtT+E4V4inYDlUHEuzOJxZQlISoJEehk1SFxwZ5akytaV9U6VY1BaWqW0wlIHpU9AZa6YuRiALhAnuyCJn81dZsLnCCVrxYVEicsU+WtRSoDItM3knET+aNxPw9Yoli2fDT2DEFKUCnEZVhymtGtYAk0w3CedWgZq1s7oglS1ZDyCYzneoUcFekSVjzYpnqa1TdykznpS8SnnSmLKW0D62VkkhU4U+gMT86DFveBavMYz+ado61phcJgHY0vEp50piygdbegQHcOcCRixbT0qteuLhSw2FL73EQqPdwxtWyNwnnXFOIBnKfvSmDM3nC31KiVFIiDOexOf1pC2ugmBjxfCQfLh3nrWm8SnnTkvpImchSmLMvxvs85c2j9usklTaVNlWcPp8yT6YgPvVJ7IeN97aG2Xk7anAUnUNSQ3I/KQps/8At9a9C8QnnXk/bqzXw6+RxO0EtrOG4QNCVRiB5JWADOy0pOcmqrRHyeo12ar+E8aZuWkPMrBQsSNiCPeSsfCoQQQeRoo3CefL9Y/euhgmmlNRB9Osj/melPQoESDIOhpQHTXKVKgFSpUqAVeYe2jjRKWrFrNxxSFrHTFDCT6uDF0DXWtx2p7QtWLCnnczo22DCnHNkJ/UnYAnavn+z42V3bl7cHEtJUvlidIwJCQdABCU8gBWJM0keuez/iirVwcPuHUFKG0dySAhQWSfw8QhKiRmB72W85SD2t2ouVtOIWhkKwoufeQuDBUUgSlBIMKzkZ6VjUX6HmEMKCFOvHG6skJJmCsJKgoYjkhKT8Kfy02/4MLlXcoThcUCVCIwNiAolJUSCZCRBWk7KASU1g0e2NshSQQqUnzCIIIOYIO4py7QfaK8v4b7R32A2l21Qu3SkICmSQspTkFpSo4SCAPLIyznat1ZccZvGw5auhaR76RIWgkZBxBhST0Irnswfo1nItjbbTlMxXWrcA60IhCwARJnL0B3pjjCwqM9oNaWjC7GbLAtZmDE6iogwFDJWQ0qFNuYnPFiz9Ke2yQ0QnI50elBhTaJ1MA5zmKjcZBIlXmz+lCIaVBidPTOum2JgkHFBk9ar0YMZssGWwnTepJqtW1EghRy8sc6TSD8YUTlFaUElSI3YeHhMTnpT5qsVbKBJSCJP7VxbZI8oUMvN1q0QtAa7Q1u1hUYmIH1omsgVKszx7iDink27RwkiSeQrtraXSFKSV4kkZHcGgNE4iRUKrQZwddaxjXaN4ueF/vcWZ/LWyU73bUqMlKZNVNoUJVoNjFI2YiAelZa08TdBTqHMIk4U+lTJ4k+l5ltzUzi60yZKRpTaCAOVcRaCSSZJqHjNwtDSi2mVRlQHY+/ceZKnfekimTFFh4MzE+UVJ4TU4jJoqlVyYpAHgjpPl+9Si0hJAOtFUqZMUgYWY1Jk1Dd8LQ6hSHAFJWClQIBBSRBBFH0qmTFHinE+FXPAn1PMgvWKyCtKjOHbzkg4VjKHNCAArQGt92b4xbXreJh0kgDG2YS63nIC0cpEA5p1gmtU60FApUAQRBBEgjqK807ReywBff8NdNu6MwgEpSDuEKTmiY006VVNojimbpxgyCk5gAZ5ZCeh5/agOPyizchSgQgCUFSV6icJTBB10zrAI7acUsTgv7Xvkj+8AKFRuStCShXzSirJHtS4e+2UPJfbByIKA5pByLKlHXoK3lZnEtOJOqaC3G/EoYT3JX3inVqK/Es5NJWouR3fehQEBWJIE51Oi9cca77vFNreebYwn/yqO8wFBQfL3+ZBUQfMtIGJIEg3ntG4W4nCt5wjEhUBi4BxIWlaf7v+ZIqn4n7SOHYnChl94vJCXEwGm1FPuqIWoKC4gYkpmEp/lTEtFo3rXCUtqStDrycPvhTrjqXEwQQsOqVnMHEmDkM4kGj412vZsW8b7qnHFpCm7dOAKCTJSpX8uRAUpRw+XyjY4RF9xS/UkWzTraEzgUtanMO0946BJwkjFgKhJhQmtJ2P9lgad728IdIAKRJUCvLzKBEkiIkk/Ko5dFUSq4B2dueMXAu7/y24/htZhJTM4EJOYRkJUc1RnkAK9FuOxVit3vlWzZXhwnIQRhw5jcwSKv0IAAAAAGgGQFOrBo+V2uLNd66W0FttS1Q2o4ihsGEoUFSDA+EgiSYw61ZWHaBXdrOI43vLMmUMJ2BJJE4lbmCswcq9r4v7PLG4fTcLZAcSoKJT5QsjMYwMlfOsF7SPZi73qrnh6ElJAK2B5SFCZU3sZ1jnNAU1nxEEQYjltT/AAULD1s4pl4aKQcJ9OSk/lMg7isSzfKQooWFJUnJSVApUD1Bq9seK9aA9J4B7TFNkNcSbw7C4bSSjp3rYzT/AIkyOiRXpFpdIdQlxpaVoUJStJCkqHMKGRrwlq7S4IWAafw5dxZqLli7hBMqaV5ml/4251/MmFdaA95qg7YXTrbSSzE40g5xlNU3Zn2kMPkNXI8M+cgFH8JZ0/DdMCST7qoPKa1fFLEPICSYzB+lAZ97tWoKKQEygDHJ1O4FdV2sUqS23KQjGScvlRN32ZlalNqCcfvAgH6VMjs6kBQCveQE/TegAR2huJbT3IlwSnPIDrXHO1SxhHdjFiKVSfKCORq5HCRiaVP8NMetVl52XKsWFyApRKhE68qA0bK5SDzFPqK1ZwISnWABUtAKlSpUBmuP8PcDyLhkSU5EcxULT124orKcIAyTzNauuBQoDDHsw4IuAfx5k+nKibx5ZWkFXvZKHKthQarVrFjIE86AzFom6tkqaQ3iBJwq5TUN7YXSVtO4cakzI9a3CFA6U6gKqwuHXW1d4jCYMVH2ZsVNNqCtSomrmlQESnYnoKjFydYyqVxkHWkWhEbVzanZtOIObk5GMs5qUXGRJGldS0nSuqYSdaijNey3HoZ3xIkDLak2/lnqBTwyKSmEmlTFxIvF9K74kkZDbOpCwNKRYTTHU7Fw6IXXPKMQBnUHOqXiXZq0d/iWrROXwitCWhAHKuloUcZ9hSj0ZD/wJw4Z+Dbj/m1WNjwG1Z/h2rSYj4RV54cVWnirffKZgyBM7Ejb1pjPsXHoNQ7HlCQDy0FNNyeUDOq13j9uEYyYMTG/WimeI25RiCxA1+dHGfYTj0Fm5ymMqe09JzESJquXxNgQSoYSCZnIbac6mY4qwogJcBOgqpTvlkbj6LGlQH9sM+b8RPl1pN8WbJAxRiPln4uoroYKntb2HtL9P4zYDg911PlcT89x0NeJdqvZ7ecPJWkF9gfGgeZI/OgfqPtX0Lf8Uba99QBiYoa048y4BJAxZAHeaA+ZrDivWtDY8V616B2v9n9heKWu3cSxcZkqT7iiP506H1GdeO8VsH7JeB4AicnEmUK5Z7fOgNo6lp9MLAz3/rR/Be0N7w+AhXiLcf3ThMpH/pOZlHoZTlAA1rDWPFetaCy4p1oD2Xsv2xtr4Q0spdAlTLnldTzy0WPzJJFaE14BcWLbsKSShYMpUklKkq2KVDNJ6itHwP2gXVqQ3fJNw1oHkwHkj8wyS6BzyVl8RoD023eInEciTB5Gow7JTJOh09abwXiFvdM47d1LiDOY1SeSknNChyIBoxi1wxnMCK8u3PhHfOPLJEuADX+tRLuQUkpnTXlUiykmJE/eh2mEgEJWIjP+tdJZ+F4MRx8sZbO+ZOasxnOnyqxoRlqY84ITpFF1dGMkuRqNN8Fa2k/EFaZRTXGlzvGf1q0qtXeKMkFIAMZ7xrXpjb8HKjqWFQSZnKP3qNVoYIg5k/rUw4mDkASchloT0p6r8YFHQicjrNWpr0KIktEHMHDnEVO82SExPX/eo+GXZcBxRIO1HVmVp0xRVBpfXea4W15a6ZetW1DquIJGvKsvUryVRvwCONqgyFFWUEaRTktEAYgSM59ancutIG8HpTxcjkY57Vnej4NbbBu4PmMGYEU6599MgkRtzqXxY2B6Uk3IOx9ab0extyBShUeYKOXljb1pjIVmCFYsoOwo43Q5GDoajbueYjM/am/EbcgfunJ3n9qkZbUFJ10zonxQ3BHLrXW3wToROnWrup8EwZNSqBy5AMaxrS8SP6daznHsuLJlaZVnF9mMsYWe9xFRMnDJ1EelXLd3zB1IFPN0ORjnU3I9lwkZpPZ14yleAjDhSdwJk0RxTs2XFBSSBATA0BKecVfeI5AxzqNN0ZzEZxR6kSYMzqOyipSSoayoZkag7+lG3HZ7EFgEDE4FSNQIirkXI5EDY86TdwDGRE6Uzj2MWZZvsiqIKhCRAMkznuKteJcIUtbSkYRgiTvHSrugr67KVJSkSVV0jFydIyAcT4W4pa1N4DjRhOLbqKqW+yjiQkBSZy824EQYq7PFVA4cOe9OPE1ABRTkdOddNmQKRrskr3SrIBUGTJJ5iucS7MOPx3qWSkIwYYyV1NWiuJrOEgACc6lc4msAKwiCYFXZkDyntD7GXR57JaZiS0owmeSDtXndx31s4WrhtTaxsoRPVJ0UOor6Ua4stIhQEkmPSouM8Ntr63ULllKwOkKB5pVqKktGSB4LY8V61fWvEAoQqCOtDdqPZnc2oLtrLzWuAkd6kdP5v19aytmp53E2224VDJwJQorQnQykCZrm4tA9R9mq3G70raQO5uUkR8WBkn8WdIKnCAORHWNviuCoHvFAKUvKNANKq+w1oq2bKnW8LzgSEpMfhtJ/ht5aaknqo1qX+IKQPMkSdK2tKTBRuMrUSvCcXdiTvrn84rl+ElI8OFYoOPXSN+tXLPFSSEhOZMfKrZKByHWpKDj5BQdmmlBapGAAAYc8+taKuAV2sAVBO8OSScyAdRtRtKqpNeABnh6YykZyCNqcLBOEg5zqd6KpVc5dgEtbEIJIJJIjPlRdKlUbb5YFUBY82Kd6npVlxT8lTaIPD5zO803w5iJ8v3omlWduJc2QIYiOk/euG3yid5oilTCIzYKbdWQnIGum1nfc/eiaVNuJc2DKtydTppUndZjoKlpUUEiOTBXLWSSIz1mu+FzBnTT0omlTbiXNkCbfrufvTFWxjDOU/OiqVNuJM2DoZUMgcvvSVbTvvNEUqbcRmwY25MAnIaU8M+70qalRQSGbFQV9Y94pJmIo2lXSMnF2jIG3w5Iz1POm/wBmJ5mNhyo6lWtyXYAmuGIH1mmHhSZ1MAyBtVhSpuS7AE5w1BH71K3aJCcO1EUqjnJ+wBJ4cnMEk/tQ7XAWkrKwkYjqYEn1q1pVdyXYBXrBKszrFRnhqSIJJ60dSpnLsAbPD0pg7jejKVKsuTfkCpUqVQH/2Q=="/>
          <p:cNvSpPr>
            <a:spLocks noChangeAspect="1" noChangeArrowheads="1"/>
          </p:cNvSpPr>
          <p:nvPr/>
        </p:nvSpPr>
        <p:spPr bwMode="auto">
          <a:xfrm>
            <a:off x="155575" y="-1828800"/>
            <a:ext cx="7620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3314" name="Picture 2" descr="Image result for features selection"/>
          <p:cNvPicPr>
            <a:picLocks noChangeAspect="1" noChangeArrowheads="1"/>
          </p:cNvPicPr>
          <p:nvPr/>
        </p:nvPicPr>
        <p:blipFill>
          <a:blip r:embed="rId6" cstate="print"/>
          <a:srcRect/>
          <a:stretch>
            <a:fillRect/>
          </a:stretch>
        </p:blipFill>
        <p:spPr bwMode="auto">
          <a:xfrm>
            <a:off x="3581868" y="4539140"/>
            <a:ext cx="2257425" cy="2014059"/>
          </a:xfrm>
          <a:prstGeom prst="rect">
            <a:avLst/>
          </a:prstGeom>
          <a:noFill/>
        </p:spPr>
      </p:pic>
      <p:pic>
        <p:nvPicPr>
          <p:cNvPr id="13316" name="Picture 4" descr="Image result for overfitting"/>
          <p:cNvPicPr>
            <a:picLocks noChangeAspect="1" noChangeArrowheads="1"/>
          </p:cNvPicPr>
          <p:nvPr/>
        </p:nvPicPr>
        <p:blipFill>
          <a:blip r:embed="rId7" cstate="print"/>
          <a:srcRect/>
          <a:stretch>
            <a:fillRect/>
          </a:stretch>
        </p:blipFill>
        <p:spPr bwMode="auto">
          <a:xfrm>
            <a:off x="6578952" y="3969072"/>
            <a:ext cx="2133600" cy="2133600"/>
          </a:xfrm>
          <a:prstGeom prst="rect">
            <a:avLst/>
          </a:prstGeom>
          <a:noFill/>
        </p:spPr>
      </p:pic>
      <p:pic>
        <p:nvPicPr>
          <p:cNvPr id="13318" name="Picture 6" descr="Image result for overfitting"/>
          <p:cNvPicPr>
            <a:picLocks noChangeAspect="1" noChangeArrowheads="1"/>
          </p:cNvPicPr>
          <p:nvPr/>
        </p:nvPicPr>
        <p:blipFill>
          <a:blip r:embed="rId8" cstate="print"/>
          <a:srcRect/>
          <a:stretch>
            <a:fillRect/>
          </a:stretch>
        </p:blipFill>
        <p:spPr bwMode="auto">
          <a:xfrm>
            <a:off x="299250" y="4108926"/>
            <a:ext cx="2857500" cy="2105026"/>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en-US" dirty="0"/>
              <a:t>Case 2: KDD Cup 2014</a:t>
            </a:r>
            <a:endParaRPr lang="en-SG" dirty="0"/>
          </a:p>
        </p:txBody>
      </p:sp>
      <p:sp>
        <p:nvSpPr>
          <p:cNvPr id="3" name="Content Placeholder 2"/>
          <p:cNvSpPr>
            <a:spLocks noGrp="1"/>
          </p:cNvSpPr>
          <p:nvPr>
            <p:ph idx="1"/>
          </p:nvPr>
        </p:nvSpPr>
        <p:spPr>
          <a:xfrm>
            <a:off x="341436" y="1325969"/>
            <a:ext cx="8686800" cy="5073427"/>
          </a:xfrm>
        </p:spPr>
        <p:txBody>
          <a:bodyPr>
            <a:normAutofit fontScale="92500"/>
          </a:bodyPr>
          <a:lstStyle/>
          <a:p>
            <a:r>
              <a:rPr lang="en-SG" sz="2800" dirty="0"/>
              <a:t>The task: predicting whether funding requests from teachers are ”exciting” (high quality). If exceptional projects can be identified earlier, funding outcome can be improved.</a:t>
            </a:r>
          </a:p>
          <a:p>
            <a:r>
              <a:rPr lang="en-US" altLang="zh-CN" sz="2800" dirty="0"/>
              <a:t>Input: several data files describing past project details, donation details, resource details and school information.</a:t>
            </a:r>
          </a:p>
          <a:p>
            <a:r>
              <a:rPr lang="en-US" sz="2800" dirty="0"/>
              <a:t>Output: a probability about whether the project is “exciting” or not. (the project is of high quality, fully-funded, receive donation from many donators or the donation is in large amount etc.)</a:t>
            </a:r>
            <a:endParaRPr lang="en-SG" sz="280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10</a:t>
            </a:fld>
            <a:endParaRPr lang="en-SG"/>
          </a:p>
        </p:txBody>
      </p:sp>
    </p:spTree>
    <p:extLst>
      <p:ext uri="{BB962C8B-B14F-4D97-AF65-F5344CB8AC3E}">
        <p14:creationId xmlns:p14="http://schemas.microsoft.com/office/powerpoint/2010/main" val="897343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14828"/>
            <a:ext cx="8623052" cy="5544616"/>
          </a:xfrm>
        </p:spPr>
        <p:txBody>
          <a:bodyPr>
            <a:normAutofit fontScale="92500" lnSpcReduction="10000"/>
          </a:bodyPr>
          <a:lstStyle/>
          <a:p>
            <a:r>
              <a:rPr lang="en-SG" sz="2800" dirty="0"/>
              <a:t>The 1</a:t>
            </a:r>
            <a:r>
              <a:rPr lang="en-SG" sz="2800" baseline="30000" dirty="0"/>
              <a:t>st</a:t>
            </a:r>
            <a:r>
              <a:rPr lang="en-SG" sz="2800" dirty="0"/>
              <a:t> winner found </a:t>
            </a:r>
            <a:r>
              <a:rPr lang="en-SG" sz="2800" b="1" u="sng" dirty="0"/>
              <a:t>”history” </a:t>
            </a:r>
            <a:r>
              <a:rPr lang="en-SG" sz="2800" dirty="0"/>
              <a:t>variable being very important in explaining the probability of whether the project was ”exciting”.</a:t>
            </a:r>
          </a:p>
          <a:p>
            <a:r>
              <a:rPr lang="en-SG" sz="2800" dirty="0"/>
              <a:t>Aggregate past successful projects or donors’ details at school level, teacher level or region level</a:t>
            </a:r>
          </a:p>
          <a:p>
            <a:pPr lvl="1"/>
            <a:r>
              <a:rPr lang="en-SG" sz="2400" dirty="0"/>
              <a:t>This school had higher number of “exciting” projects in the past</a:t>
            </a:r>
          </a:p>
          <a:p>
            <a:pPr lvl="1"/>
            <a:r>
              <a:rPr lang="en-SG" sz="2400" dirty="0"/>
              <a:t>This teacher had higher number of projects with more (positive) comments from donators</a:t>
            </a:r>
          </a:p>
          <a:p>
            <a:pPr lvl="1"/>
            <a:r>
              <a:rPr lang="en-SG" sz="2400" dirty="0">
                <a:solidFill>
                  <a:srgbClr val="FF0000"/>
                </a:solidFill>
              </a:rPr>
              <a:t>Problem context might suggest that past impression of a school and a teacher matters. When donators are not familiar with both projects, project applied by “well known” schools and teachers get higher chance to receive donation.</a:t>
            </a:r>
            <a:endParaRPr lang="en-US" sz="2800" dirty="0">
              <a:solidFill>
                <a:srgbClr val="FF0000"/>
              </a:solidFill>
            </a:endParaRP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11</a:t>
            </a:fld>
            <a:endParaRPr lang="en-SG"/>
          </a:p>
        </p:txBody>
      </p:sp>
      <p:sp>
        <p:nvSpPr>
          <p:cNvPr id="5" name="Title 1"/>
          <p:cNvSpPr>
            <a:spLocks noGrp="1"/>
          </p:cNvSpPr>
          <p:nvPr>
            <p:ph type="title"/>
          </p:nvPr>
        </p:nvSpPr>
        <p:spPr>
          <a:xfrm>
            <a:off x="251424" y="8544"/>
            <a:ext cx="8686800" cy="1143000"/>
          </a:xfrm>
        </p:spPr>
        <p:txBody>
          <a:bodyPr/>
          <a:lstStyle/>
          <a:p>
            <a:r>
              <a:rPr lang="en-US" dirty="0"/>
              <a:t>KDD Cup 2014 --- Features Engineering</a:t>
            </a:r>
            <a:endParaRPr lang="en-SG" dirty="0"/>
          </a:p>
        </p:txBody>
      </p:sp>
    </p:spTree>
    <p:extLst>
      <p:ext uri="{BB962C8B-B14F-4D97-AF65-F5344CB8AC3E}">
        <p14:creationId xmlns:p14="http://schemas.microsoft.com/office/powerpoint/2010/main" val="3708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288" y="1214828"/>
            <a:ext cx="8507288" cy="5544616"/>
          </a:xfrm>
        </p:spPr>
        <p:txBody>
          <a:bodyPr>
            <a:normAutofit/>
          </a:bodyPr>
          <a:lstStyle/>
          <a:p>
            <a:r>
              <a:rPr lang="en-SG" sz="2800" dirty="0"/>
              <a:t>The 2</a:t>
            </a:r>
            <a:r>
              <a:rPr lang="en-SG" sz="2800" baseline="30000" dirty="0"/>
              <a:t>nd</a:t>
            </a:r>
            <a:r>
              <a:rPr lang="en-SG" sz="2800" dirty="0"/>
              <a:t> winner built two models. </a:t>
            </a:r>
          </a:p>
          <a:p>
            <a:r>
              <a:rPr lang="en-SG" sz="2800" dirty="0"/>
              <a:t>The first model was similar to the 1</a:t>
            </a:r>
            <a:r>
              <a:rPr lang="en-SG" sz="2800" baseline="30000" dirty="0"/>
              <a:t>st</a:t>
            </a:r>
            <a:r>
              <a:rPr lang="en-SG" sz="2800" dirty="0"/>
              <a:t> winner, used past information about teachers and donations if there was sufficient information</a:t>
            </a:r>
            <a:r>
              <a:rPr lang="en-US" sz="2800" dirty="0"/>
              <a:t>. </a:t>
            </a:r>
          </a:p>
          <a:p>
            <a:r>
              <a:rPr lang="en-US" sz="2800" dirty="0"/>
              <a:t>The second one was designed for teacher with low project history, thus relied more on the textual information included in project application. In particular, the name of the most expensive items in the project (e.g. computers) mattered.</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12</a:t>
            </a:fld>
            <a:endParaRPr lang="en-SG"/>
          </a:p>
        </p:txBody>
      </p:sp>
      <p:sp>
        <p:nvSpPr>
          <p:cNvPr id="5" name="Title 1"/>
          <p:cNvSpPr>
            <a:spLocks noGrp="1"/>
          </p:cNvSpPr>
          <p:nvPr>
            <p:ph type="title"/>
          </p:nvPr>
        </p:nvSpPr>
        <p:spPr>
          <a:xfrm>
            <a:off x="431448" y="8544"/>
            <a:ext cx="8686800" cy="1143000"/>
          </a:xfrm>
        </p:spPr>
        <p:txBody>
          <a:bodyPr/>
          <a:lstStyle/>
          <a:p>
            <a:r>
              <a:rPr lang="en-US" dirty="0"/>
              <a:t>KDD Cup 2014 --- Features Engineering</a:t>
            </a:r>
            <a:endParaRPr lang="en-SG" dirty="0"/>
          </a:p>
        </p:txBody>
      </p:sp>
    </p:spTree>
    <p:extLst>
      <p:ext uri="{BB962C8B-B14F-4D97-AF65-F5344CB8AC3E}">
        <p14:creationId xmlns:p14="http://schemas.microsoft.com/office/powerpoint/2010/main" val="90567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14828"/>
            <a:ext cx="8964488" cy="5544616"/>
          </a:xfrm>
        </p:spPr>
        <p:txBody>
          <a:bodyPr>
            <a:normAutofit fontScale="92500"/>
          </a:bodyPr>
          <a:lstStyle/>
          <a:p>
            <a:r>
              <a:rPr lang="en-SG" sz="2400" dirty="0"/>
              <a:t>For “history” features, they sliced time into chunks of 4 months, computed statistics for each chunk, and used the last 3 chunks prior to the time of project as input.</a:t>
            </a:r>
          </a:p>
          <a:p>
            <a:r>
              <a:rPr lang="en-SG" sz="2400" dirty="0"/>
              <a:t>Stats included past projects posted by teachers, donations received by teachers, donations made by the teachers, donations made by the </a:t>
            </a:r>
            <a:r>
              <a:rPr lang="en-SG" sz="2400" dirty="0" err="1"/>
              <a:t>zipcode</a:t>
            </a:r>
            <a:r>
              <a:rPr lang="en-SG" sz="2400" dirty="0"/>
              <a:t>, city, state of the project.</a:t>
            </a:r>
          </a:p>
          <a:p>
            <a:r>
              <a:rPr lang="en-SG" sz="2400" dirty="0"/>
              <a:t>Another interesting finding is that features based on donations made by teachers were more predictive than features based on donations received by them. </a:t>
            </a:r>
          </a:p>
          <a:p>
            <a:r>
              <a:rPr lang="en-SG" sz="2400" dirty="0"/>
              <a:t>If one teacher donates to exciting projects, she is more likely to post exciting projects herself, </a:t>
            </a:r>
            <a:r>
              <a:rPr lang="en-SG" sz="2400" dirty="0">
                <a:solidFill>
                  <a:srgbClr val="FF0000"/>
                </a:solidFill>
              </a:rPr>
              <a:t>(or perhaps vice versa? causality unclear)</a:t>
            </a:r>
          </a:p>
          <a:p>
            <a:pPr lvl="1"/>
            <a:r>
              <a:rPr lang="en-US" sz="1600" dirty="0">
                <a:solidFill>
                  <a:srgbClr val="FF0000"/>
                </a:solidFill>
              </a:rPr>
              <a:t>Hypothesis: ”Good” teacher are more willing to share resources with each other, more willing to donate to “good” projects proposed by other “good” teachers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13</a:t>
            </a:fld>
            <a:endParaRPr lang="en-SG" dirty="0"/>
          </a:p>
        </p:txBody>
      </p:sp>
      <p:sp>
        <p:nvSpPr>
          <p:cNvPr id="5" name="Title 1"/>
          <p:cNvSpPr>
            <a:spLocks noGrp="1"/>
          </p:cNvSpPr>
          <p:nvPr>
            <p:ph type="title"/>
          </p:nvPr>
        </p:nvSpPr>
        <p:spPr>
          <a:xfrm>
            <a:off x="251424" y="-54312"/>
            <a:ext cx="8686800" cy="1143000"/>
          </a:xfrm>
        </p:spPr>
        <p:txBody>
          <a:bodyPr/>
          <a:lstStyle/>
          <a:p>
            <a:r>
              <a:rPr lang="en-US" dirty="0"/>
              <a:t>KDD Cup 2014 --- Features Engineering</a:t>
            </a:r>
            <a:endParaRPr lang="en-SG" dirty="0"/>
          </a:p>
        </p:txBody>
      </p:sp>
    </p:spTree>
    <p:extLst>
      <p:ext uri="{BB962C8B-B14F-4D97-AF65-F5344CB8AC3E}">
        <p14:creationId xmlns:p14="http://schemas.microsoft.com/office/powerpoint/2010/main" val="179879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dirty="0"/>
              <a:t>Case 3: KDD Cup 2015</a:t>
            </a:r>
            <a:endParaRPr lang="en-SG" dirty="0"/>
          </a:p>
        </p:txBody>
      </p:sp>
      <p:sp>
        <p:nvSpPr>
          <p:cNvPr id="3" name="Content Placeholder 2"/>
          <p:cNvSpPr>
            <a:spLocks noGrp="1"/>
          </p:cNvSpPr>
          <p:nvPr>
            <p:ph idx="1"/>
          </p:nvPr>
        </p:nvSpPr>
        <p:spPr>
          <a:xfrm>
            <a:off x="457200" y="1199949"/>
            <a:ext cx="8229600" cy="4929411"/>
          </a:xfrm>
        </p:spPr>
        <p:txBody>
          <a:bodyPr>
            <a:normAutofit/>
          </a:bodyPr>
          <a:lstStyle/>
          <a:p>
            <a:r>
              <a:rPr lang="en-US" sz="2600" dirty="0"/>
              <a:t>Task: </a:t>
            </a:r>
            <a:r>
              <a:rPr lang="en-SG" sz="2600" dirty="0"/>
              <a:t>The objective was to predict student dropouts from online courses. </a:t>
            </a:r>
          </a:p>
          <a:p>
            <a:r>
              <a:rPr lang="en-SG" sz="2600" dirty="0"/>
              <a:t>The quality of submitted predictions was measured in terms of AUC score, while the highest achieved score was 0.9074.</a:t>
            </a:r>
          </a:p>
          <a:p>
            <a:r>
              <a:rPr lang="en-US" sz="2600" dirty="0"/>
              <a:t>Some interesting stats. from the organizer.</a:t>
            </a:r>
            <a:endParaRPr lang="en-SG" sz="2600" dirty="0"/>
          </a:p>
        </p:txBody>
      </p:sp>
      <p:pic>
        <p:nvPicPr>
          <p:cNvPr id="1026" name="Picture 2" descr="https://media.licdn.com/mpr/mpr/shrinknp_800_800/AAEAAQAAAAAAAAV_AAAAJDI4YjRjOWU0LTFkNmUtNGQ2Mi1hMWNhLWFjYmQ2Y2NhNWQyM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881" y="4059084"/>
            <a:ext cx="3929229" cy="24766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licdn.com/mpr/mpr/shrinknp_800_800/AAEAAQAAAAAAAALnAAAAJDMxODI4OWUzLTk3ZjYtNDdjOC1iY2FiLTI4ZjE1MWQwYWMwOQ.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969072"/>
            <a:ext cx="4139952" cy="270142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14</a:t>
            </a:fld>
            <a:endParaRPr lang="en-SG"/>
          </a:p>
        </p:txBody>
      </p:sp>
    </p:spTree>
    <p:extLst>
      <p:ext uri="{BB962C8B-B14F-4D97-AF65-F5344CB8AC3E}">
        <p14:creationId xmlns:p14="http://schemas.microsoft.com/office/powerpoint/2010/main" val="378050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dirty="0"/>
              <a:t>KDD Cup 2015</a:t>
            </a:r>
            <a:endParaRPr lang="en-SG" dirty="0"/>
          </a:p>
        </p:txBody>
      </p:sp>
      <p:sp>
        <p:nvSpPr>
          <p:cNvPr id="3" name="Content Placeholder 2"/>
          <p:cNvSpPr>
            <a:spLocks noGrp="1"/>
          </p:cNvSpPr>
          <p:nvPr>
            <p:ph idx="1"/>
          </p:nvPr>
        </p:nvSpPr>
        <p:spPr>
          <a:xfrm>
            <a:off x="457200" y="1232744"/>
            <a:ext cx="8229600" cy="1656184"/>
          </a:xfrm>
        </p:spPr>
        <p:txBody>
          <a:bodyPr>
            <a:normAutofit lnSpcReduction="10000"/>
          </a:bodyPr>
          <a:lstStyle/>
          <a:p>
            <a:r>
              <a:rPr lang="en-SG" sz="2800" dirty="0"/>
              <a:t>The top 13 teams look truly outstanding: their scores are very close to each other, while a significant drop can be seen afterwards. </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15</a:t>
            </a:fld>
            <a:endParaRPr lang="en-SG" dirty="0"/>
          </a:p>
        </p:txBody>
      </p:sp>
      <p:pic>
        <p:nvPicPr>
          <p:cNvPr id="2050" name="Picture 2" descr="https://media.licdn.com/mpr/mpr/shrinknp_800_800/AAEAAQAAAAAAAAMAAAAAJDYxMjY0N2ZjLWQ0ODctNGM5MS04OGZiLTJhOWMyNmI1MTkzN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75265"/>
            <a:ext cx="5832648" cy="379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48" y="35700"/>
            <a:ext cx="8229600" cy="1143000"/>
          </a:xfrm>
        </p:spPr>
        <p:txBody>
          <a:bodyPr/>
          <a:lstStyle/>
          <a:p>
            <a:r>
              <a:rPr lang="en-US" sz="2800" dirty="0"/>
              <a:t>Three</a:t>
            </a:r>
            <a:r>
              <a:rPr lang="en-US" sz="2800" baseline="0" dirty="0"/>
              <a:t> Main Takeaways by Competition</a:t>
            </a:r>
            <a:r>
              <a:rPr lang="en-US" sz="2800" dirty="0"/>
              <a:t> Chair</a:t>
            </a:r>
            <a:endParaRPr lang="en-SG" sz="2800" dirty="0"/>
          </a:p>
        </p:txBody>
      </p:sp>
      <p:sp>
        <p:nvSpPr>
          <p:cNvPr id="3" name="Content Placeholder 2"/>
          <p:cNvSpPr>
            <a:spLocks noGrp="1"/>
          </p:cNvSpPr>
          <p:nvPr>
            <p:ph idx="1"/>
          </p:nvPr>
        </p:nvSpPr>
        <p:spPr>
          <a:xfrm>
            <a:off x="431448" y="1340840"/>
            <a:ext cx="8435376" cy="5328592"/>
          </a:xfrm>
        </p:spPr>
        <p:txBody>
          <a:bodyPr>
            <a:normAutofit fontScale="85000" lnSpcReduction="20000"/>
          </a:bodyPr>
          <a:lstStyle/>
          <a:p>
            <a:pPr marL="514350" indent="-514350">
              <a:buFont typeface="+mj-lt"/>
              <a:buAutoNum type="arabicPeriod"/>
            </a:pPr>
            <a:r>
              <a:rPr lang="en-SG" dirty="0"/>
              <a:t>Something dramatic happened in Machine Learning over the past couple of years. It is called </a:t>
            </a:r>
            <a:r>
              <a:rPr lang="en-SG" b="1" u="sng" dirty="0" err="1">
                <a:solidFill>
                  <a:srgbClr val="FF0000"/>
                </a:solidFill>
              </a:rPr>
              <a:t>XGBoost</a:t>
            </a:r>
            <a:r>
              <a:rPr lang="en-SG" dirty="0">
                <a:solidFill>
                  <a:srgbClr val="FF0000"/>
                </a:solidFill>
              </a:rPr>
              <a:t> </a:t>
            </a:r>
            <a:r>
              <a:rPr lang="en-SG" dirty="0"/>
              <a:t>– a package implementing Gradient Boosted Decision Trees that works wonders in data classification. The chair of competition had tried it on benchmark dataset – it shows 35% improvement over an SVM. </a:t>
            </a:r>
            <a:r>
              <a:rPr lang="en-SG" i="1" dirty="0">
                <a:solidFill>
                  <a:srgbClr val="FF0000"/>
                </a:solidFill>
              </a:rPr>
              <a:t>Apparently, every winning team used </a:t>
            </a:r>
            <a:r>
              <a:rPr lang="en-SG" i="1" dirty="0" err="1">
                <a:solidFill>
                  <a:srgbClr val="FF0000"/>
                </a:solidFill>
              </a:rPr>
              <a:t>XGBoost</a:t>
            </a:r>
            <a:r>
              <a:rPr lang="en-SG" i="1" dirty="0">
                <a:solidFill>
                  <a:srgbClr val="FF0000"/>
                </a:solidFill>
              </a:rPr>
              <a:t>, mostly in ensembles with other classifiers. Sometimes an ensemble of (parametrized) </a:t>
            </a:r>
            <a:r>
              <a:rPr lang="en-SG" i="1" dirty="0" err="1">
                <a:solidFill>
                  <a:srgbClr val="FF0000"/>
                </a:solidFill>
              </a:rPr>
              <a:t>XGBoosts</a:t>
            </a:r>
            <a:r>
              <a:rPr lang="en-SG" i="1" dirty="0">
                <a:solidFill>
                  <a:srgbClr val="FF0000"/>
                </a:solidFill>
              </a:rPr>
              <a:t> was used – without other classifiers ☺</a:t>
            </a:r>
            <a:r>
              <a:rPr lang="en-SG" dirty="0"/>
              <a:t>. Most surprisingly, the winning teams report very minor improvements that ensembles bring over a single well-configured </a:t>
            </a:r>
            <a:r>
              <a:rPr lang="en-SG" dirty="0" err="1"/>
              <a:t>XGBoost</a:t>
            </a:r>
            <a:r>
              <a:rPr lang="en-SG" dirty="0"/>
              <a:t>. </a:t>
            </a:r>
            <a:r>
              <a:rPr lang="en-SG" dirty="0">
                <a:solidFill>
                  <a:srgbClr val="FF0000"/>
                </a:solidFill>
              </a:rPr>
              <a:t>After all, in contrary to common belief, one might not need to build an ensemble to win a Data Science competition.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16</a:t>
            </a:fld>
            <a:endParaRPr lang="en-SG"/>
          </a:p>
        </p:txBody>
      </p:sp>
    </p:spTree>
    <p:extLst>
      <p:ext uri="{BB962C8B-B14F-4D97-AF65-F5344CB8AC3E}">
        <p14:creationId xmlns:p14="http://schemas.microsoft.com/office/powerpoint/2010/main" val="186543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dirty="0"/>
              <a:t>Three</a:t>
            </a:r>
            <a:r>
              <a:rPr lang="en-US" baseline="0" dirty="0"/>
              <a:t> Main Takeaways</a:t>
            </a:r>
            <a:endParaRPr lang="en-SG" dirty="0"/>
          </a:p>
        </p:txBody>
      </p:sp>
      <p:sp>
        <p:nvSpPr>
          <p:cNvPr id="3" name="Content Placeholder 2"/>
          <p:cNvSpPr>
            <a:spLocks noGrp="1"/>
          </p:cNvSpPr>
          <p:nvPr>
            <p:ph idx="1"/>
          </p:nvPr>
        </p:nvSpPr>
        <p:spPr>
          <a:xfrm>
            <a:off x="457200" y="1268712"/>
            <a:ext cx="8229600" cy="5328592"/>
          </a:xfrm>
        </p:spPr>
        <p:txBody>
          <a:bodyPr>
            <a:normAutofit fontScale="92500" lnSpcReduction="10000"/>
          </a:bodyPr>
          <a:lstStyle/>
          <a:p>
            <a:pPr marL="452438" indent="-452438">
              <a:buNone/>
            </a:pPr>
            <a:r>
              <a:rPr lang="en-SG" b="1" dirty="0"/>
              <a:t>2. </a:t>
            </a:r>
            <a:r>
              <a:rPr lang="en-SG" b="1" dirty="0">
                <a:solidFill>
                  <a:srgbClr val="FF0000"/>
                </a:solidFill>
              </a:rPr>
              <a:t>Feature Engineering is the king</a:t>
            </a:r>
            <a:r>
              <a:rPr lang="en-SG" dirty="0"/>
              <a:t>. This fact is as well-known as the superiority of ensembles – but in contrast to ensembles, feature engineering is not going anywhere. Teams are very creative about features, and this is what at the end wins the KDD Cup. It is worth mentioning that one winning team reported achieving 0.9 AUC with “basic” features and a single </a:t>
            </a:r>
            <a:r>
              <a:rPr lang="en-SG" dirty="0" err="1"/>
              <a:t>XGBoost</a:t>
            </a:r>
            <a:r>
              <a:rPr lang="en-SG" dirty="0"/>
              <a:t> (they then concentrated on adding less-basic features). Funnily, 800 competing teams never achieved 0.9 AUC. You can make a conclusion about the “basicness” of features this team came up with.</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17</a:t>
            </a:fld>
            <a:endParaRPr lang="en-SG"/>
          </a:p>
        </p:txBody>
      </p:sp>
    </p:spTree>
    <p:extLst>
      <p:ext uri="{BB962C8B-B14F-4D97-AF65-F5344CB8AC3E}">
        <p14:creationId xmlns:p14="http://schemas.microsoft.com/office/powerpoint/2010/main" val="3225724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dirty="0"/>
              <a:t>Three</a:t>
            </a:r>
            <a:r>
              <a:rPr lang="en-US" baseline="0" dirty="0"/>
              <a:t> Main Takeaways</a:t>
            </a:r>
            <a:endParaRPr lang="en-SG" dirty="0"/>
          </a:p>
        </p:txBody>
      </p:sp>
      <p:sp>
        <p:nvSpPr>
          <p:cNvPr id="3" name="Content Placeholder 2"/>
          <p:cNvSpPr>
            <a:spLocks noGrp="1"/>
          </p:cNvSpPr>
          <p:nvPr>
            <p:ph idx="1"/>
          </p:nvPr>
        </p:nvSpPr>
        <p:spPr>
          <a:xfrm>
            <a:off x="457200" y="1340840"/>
            <a:ext cx="8229600" cy="5328592"/>
          </a:xfrm>
        </p:spPr>
        <p:txBody>
          <a:bodyPr>
            <a:normAutofit fontScale="92500" lnSpcReduction="20000"/>
          </a:bodyPr>
          <a:lstStyle/>
          <a:p>
            <a:r>
              <a:rPr lang="en-SG" b="1" dirty="0"/>
              <a:t>Team work is crucial</a:t>
            </a:r>
            <a:r>
              <a:rPr lang="en-SG" dirty="0"/>
              <a:t>. You can win KDD Cup only in a team – the first four winning teams were 4 to 21 people in size. The best solo contestant came to the 5th place. Within a team, the most important role of every team member is to bring features. Often, team members start working independently not to get exposed to each other’s features, and merge their results later. Quite often, the teams are not even planning to work together early during the competition – they decide to run together once they establish their benchmarks and have reasons to assume that the collaboration will furthermore improve the results.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18</a:t>
            </a:fld>
            <a:endParaRPr lang="en-SG"/>
          </a:p>
        </p:txBody>
      </p:sp>
    </p:spTree>
    <p:extLst>
      <p:ext uri="{BB962C8B-B14F-4D97-AF65-F5344CB8AC3E}">
        <p14:creationId xmlns:p14="http://schemas.microsoft.com/office/powerpoint/2010/main" val="270857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Case 4: KDD 2016</a:t>
            </a:r>
            <a:endParaRPr lang="en-SG" dirty="0"/>
          </a:p>
        </p:txBody>
      </p:sp>
      <p:sp>
        <p:nvSpPr>
          <p:cNvPr id="3" name="Content Placeholder 2"/>
          <p:cNvSpPr>
            <a:spLocks noGrp="1"/>
          </p:cNvSpPr>
          <p:nvPr>
            <p:ph idx="1"/>
          </p:nvPr>
        </p:nvSpPr>
        <p:spPr>
          <a:xfrm>
            <a:off x="457200" y="1268712"/>
            <a:ext cx="8229600" cy="5217443"/>
          </a:xfrm>
        </p:spPr>
        <p:txBody>
          <a:bodyPr>
            <a:normAutofit/>
          </a:bodyPr>
          <a:lstStyle/>
          <a:p>
            <a:r>
              <a:rPr lang="en-US" dirty="0"/>
              <a:t>Predict the ranking of affiliations (universities, research institutions, and companies) at 6 top data mining and machine learning conferences in 2016.</a:t>
            </a:r>
          </a:p>
          <a:p>
            <a:pPr lvl="1"/>
            <a:r>
              <a:rPr lang="en-US" dirty="0"/>
              <a:t>A </a:t>
            </a:r>
            <a:r>
              <a:rPr lang="en-US" b="1" u="sng" dirty="0"/>
              <a:t>true</a:t>
            </a:r>
            <a:r>
              <a:rPr lang="en-US" dirty="0"/>
              <a:t> prediction task in 2016.</a:t>
            </a:r>
          </a:p>
          <a:p>
            <a:r>
              <a:rPr lang="en-US" dirty="0"/>
              <a:t>Input =&gt; Microsoft Academic Graph.</a:t>
            </a:r>
          </a:p>
          <a:p>
            <a:r>
              <a:rPr lang="en-US" dirty="0"/>
              <a:t>Step 1: </a:t>
            </a:r>
            <a:r>
              <a:rPr lang="en-SG" dirty="0"/>
              <a:t>First things first, looking at the trends and descriptive statistics of data. </a:t>
            </a:r>
            <a:r>
              <a:rPr lang="en-SG" b="1" dirty="0">
                <a:solidFill>
                  <a:srgbClr val="FF0000"/>
                </a:solidFill>
              </a:rPr>
              <a:t>Formulate assumptions about how to predict based on domain knowledge.</a:t>
            </a:r>
          </a:p>
          <a:p>
            <a:r>
              <a:rPr lang="en-SG" dirty="0"/>
              <a:t>Step 2: B</a:t>
            </a:r>
            <a:r>
              <a:rPr lang="en-US" dirty="0" err="1"/>
              <a:t>uild</a:t>
            </a:r>
            <a:r>
              <a:rPr lang="en-US" dirty="0"/>
              <a:t> a solid baseline model.</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19</a:t>
            </a:fld>
            <a:endParaRPr lang="en-SG"/>
          </a:p>
        </p:txBody>
      </p:sp>
    </p:spTree>
    <p:extLst>
      <p:ext uri="{BB962C8B-B14F-4D97-AF65-F5344CB8AC3E}">
        <p14:creationId xmlns:p14="http://schemas.microsoft.com/office/powerpoint/2010/main" val="6925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en-US" dirty="0"/>
              <a:t>Case 1: KDD Cup 2009</a:t>
            </a:r>
            <a:endParaRPr lang="en-SG" dirty="0"/>
          </a:p>
        </p:txBody>
      </p:sp>
      <p:sp>
        <p:nvSpPr>
          <p:cNvPr id="3" name="Content Placeholder 2"/>
          <p:cNvSpPr>
            <a:spLocks noGrp="1"/>
          </p:cNvSpPr>
          <p:nvPr>
            <p:ph idx="1"/>
          </p:nvPr>
        </p:nvSpPr>
        <p:spPr>
          <a:xfrm>
            <a:off x="457200" y="1235957"/>
            <a:ext cx="8229600" cy="5073427"/>
          </a:xfrm>
        </p:spPr>
        <p:txBody>
          <a:bodyPr>
            <a:normAutofit lnSpcReduction="10000"/>
          </a:bodyPr>
          <a:lstStyle/>
          <a:p>
            <a:r>
              <a:rPr lang="en-US" dirty="0"/>
              <a:t>The task: </a:t>
            </a:r>
          </a:p>
          <a:p>
            <a:pPr lvl="1"/>
            <a:r>
              <a:rPr lang="en-SG" sz="2400" dirty="0"/>
              <a:t>Two anonymized data sets</a:t>
            </a:r>
          </a:p>
          <a:p>
            <a:pPr lvl="1"/>
            <a:r>
              <a:rPr lang="en-SG" sz="2400" dirty="0"/>
              <a:t>Each of 50,000 mobile </a:t>
            </a:r>
            <a:r>
              <a:rPr lang="en-SG" sz="2400" dirty="0" err="1"/>
              <a:t>teleco</a:t>
            </a:r>
            <a:r>
              <a:rPr lang="en-SG" sz="2400" dirty="0"/>
              <a:t> customers and each entry having </a:t>
            </a:r>
            <a:r>
              <a:rPr lang="en-SG" sz="2400" b="1" u="sng" dirty="0">
                <a:solidFill>
                  <a:srgbClr val="FF0000"/>
                </a:solidFill>
              </a:rPr>
              <a:t>15,000</a:t>
            </a:r>
            <a:r>
              <a:rPr lang="en-SG" sz="2400" dirty="0"/>
              <a:t> variables. </a:t>
            </a:r>
          </a:p>
          <a:p>
            <a:pPr lvl="1"/>
            <a:r>
              <a:rPr lang="en-SG" sz="2400" dirty="0"/>
              <a:t>The task was to find the best churn, up-, and cross-sell models.</a:t>
            </a:r>
          </a:p>
          <a:p>
            <a:r>
              <a:rPr lang="en-US" dirty="0"/>
              <a:t>The winner uses GBM on </a:t>
            </a:r>
            <a:r>
              <a:rPr lang="en-SG" dirty="0"/>
              <a:t>standard Windows laptops (Intel Core 2 Duo 2.66GHz processor, 2GB RAM, 120Gb hard drive) against competitors that had more computing clusters available.</a:t>
            </a:r>
          </a:p>
          <a:p>
            <a:r>
              <a:rPr lang="en-US" dirty="0"/>
              <a:t>By R package.</a:t>
            </a:r>
            <a:endParaRPr lang="en-SG"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2</a:t>
            </a:fld>
            <a:endParaRPr lang="en-SG"/>
          </a:p>
        </p:txBody>
      </p:sp>
    </p:spTree>
    <p:extLst>
      <p:ext uri="{BB962C8B-B14F-4D97-AF65-F5344CB8AC3E}">
        <p14:creationId xmlns:p14="http://schemas.microsoft.com/office/powerpoint/2010/main" val="1550619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KDD 2016</a:t>
            </a:r>
            <a:endParaRPr lang="en-SG" dirty="0"/>
          </a:p>
        </p:txBody>
      </p:sp>
      <p:sp>
        <p:nvSpPr>
          <p:cNvPr id="3" name="Content Placeholder 2"/>
          <p:cNvSpPr>
            <a:spLocks noGrp="1"/>
          </p:cNvSpPr>
          <p:nvPr>
            <p:ph idx="1"/>
          </p:nvPr>
        </p:nvSpPr>
        <p:spPr>
          <a:xfrm>
            <a:off x="431448" y="1361977"/>
            <a:ext cx="8371116" cy="5217443"/>
          </a:xfrm>
        </p:spPr>
        <p:txBody>
          <a:bodyPr>
            <a:normAutofit/>
          </a:bodyPr>
          <a:lstStyle/>
          <a:p>
            <a:r>
              <a:rPr lang="en-US" sz="2600" dirty="0"/>
              <a:t>Step 3: Use fixed/random effect regressions to </a:t>
            </a:r>
            <a:r>
              <a:rPr lang="en-US" sz="2600" b="1" u="sng" dirty="0">
                <a:solidFill>
                  <a:srgbClr val="FF0000"/>
                </a:solidFill>
              </a:rPr>
              <a:t>get transparent results about the contribution of each attribute</a:t>
            </a:r>
            <a:r>
              <a:rPr lang="en-US" sz="2600" dirty="0"/>
              <a:t>. Use </a:t>
            </a:r>
            <a:r>
              <a:rPr lang="en-SG" sz="2600" dirty="0"/>
              <a:t>gradient boosted decision trees (GBDT) to boost prediction accuracy.</a:t>
            </a:r>
          </a:p>
          <a:p>
            <a:r>
              <a:rPr lang="en-US" sz="2600" dirty="0"/>
              <a:t>Step 4: The goal is to predict only 6 conferences. The authors </a:t>
            </a:r>
            <a:r>
              <a:rPr lang="en-US" sz="2600" b="1" u="sng" dirty="0">
                <a:solidFill>
                  <a:srgbClr val="FF0000"/>
                </a:solidFill>
              </a:rPr>
              <a:t>expand the training dataset</a:t>
            </a:r>
            <a:r>
              <a:rPr lang="en-US" sz="2600" dirty="0"/>
              <a:t> by including more conferences similar to the top 6 conferences. “More data is always better”.</a:t>
            </a:r>
          </a:p>
          <a:p>
            <a:r>
              <a:rPr lang="en-US" sz="2600" dirty="0"/>
              <a:t>Step 5: </a:t>
            </a:r>
            <a:r>
              <a:rPr lang="en-US" sz="2600" b="1" u="sng" dirty="0">
                <a:solidFill>
                  <a:srgbClr val="FF0000"/>
                </a:solidFill>
              </a:rPr>
              <a:t>FUN part =&gt; features engineering!</a:t>
            </a:r>
            <a:r>
              <a:rPr lang="en-US" sz="2600" dirty="0"/>
              <a:t> </a:t>
            </a:r>
            <a:endParaRPr lang="en-SG" sz="260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20</a:t>
            </a:fld>
            <a:endParaRPr lang="en-SG"/>
          </a:p>
        </p:txBody>
      </p:sp>
    </p:spTree>
    <p:extLst>
      <p:ext uri="{BB962C8B-B14F-4D97-AF65-F5344CB8AC3E}">
        <p14:creationId xmlns:p14="http://schemas.microsoft.com/office/powerpoint/2010/main" val="673427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KDD 2016</a:t>
            </a:r>
            <a:endParaRPr lang="en-SG" dirty="0"/>
          </a:p>
        </p:txBody>
      </p:sp>
      <p:sp>
        <p:nvSpPr>
          <p:cNvPr id="3" name="Content Placeholder 2"/>
          <p:cNvSpPr>
            <a:spLocks noGrp="1"/>
          </p:cNvSpPr>
          <p:nvPr>
            <p:ph idx="1"/>
          </p:nvPr>
        </p:nvSpPr>
        <p:spPr>
          <a:xfrm>
            <a:off x="457200" y="1271965"/>
            <a:ext cx="8229600" cy="5217443"/>
          </a:xfrm>
        </p:spPr>
        <p:txBody>
          <a:bodyPr>
            <a:normAutofit fontScale="85000" lnSpcReduction="20000"/>
          </a:bodyPr>
          <a:lstStyle/>
          <a:p>
            <a:pPr marL="0" indent="0">
              <a:buNone/>
            </a:pPr>
            <a:r>
              <a:rPr lang="en-US" dirty="0"/>
              <a:t>Features Engineering</a:t>
            </a:r>
            <a:endParaRPr lang="en-SG" dirty="0"/>
          </a:p>
          <a:p>
            <a:r>
              <a:rPr lang="en-SG" dirty="0"/>
              <a:t>Stats of all previous relevance scores (=DV) (</a:t>
            </a:r>
            <a:r>
              <a:rPr lang="en-SG" dirty="0" err="1"/>
              <a:t>std</a:t>
            </a:r>
            <a:r>
              <a:rPr lang="en-SG" dirty="0"/>
              <a:t>, sum, mean, median, min, max) of each affiliation</a:t>
            </a:r>
          </a:p>
          <a:p>
            <a:r>
              <a:rPr lang="en-SG" dirty="0"/>
              <a:t>Previous relevance scores computed in windows from previous year up to 4 years ago</a:t>
            </a:r>
          </a:p>
          <a:p>
            <a:r>
              <a:rPr lang="en-SG" dirty="0"/>
              <a:t>Stats of previous relevance scores (</a:t>
            </a:r>
            <a:r>
              <a:rPr lang="en-SG" dirty="0" err="1"/>
              <a:t>std</a:t>
            </a:r>
            <a:r>
              <a:rPr lang="en-SG" dirty="0"/>
              <a:t>, sum, mean, median, min, max) computed in windows from previous year up to 4 years ago</a:t>
            </a:r>
          </a:p>
          <a:p>
            <a:r>
              <a:rPr lang="en-SG" dirty="0"/>
              <a:t>Drift trend of previous relevance scores</a:t>
            </a:r>
          </a:p>
          <a:p>
            <a:r>
              <a:rPr lang="en-SG" dirty="0"/>
              <a:t>Exponential weighted moving average of previous relevance scores with estimated smoothing parameter</a:t>
            </a:r>
          </a:p>
          <a:p>
            <a:r>
              <a:rPr lang="en-SG" dirty="0"/>
              <a:t>Exponential weighted moving average of previous relevance scores, computed with a fixed smoothing parameter</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21</a:t>
            </a:fld>
            <a:endParaRPr lang="en-SG"/>
          </a:p>
        </p:txBody>
      </p:sp>
    </p:spTree>
    <p:extLst>
      <p:ext uri="{BB962C8B-B14F-4D97-AF65-F5344CB8AC3E}">
        <p14:creationId xmlns:p14="http://schemas.microsoft.com/office/powerpoint/2010/main" val="1518867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Last step</a:t>
            </a:r>
            <a:endParaRPr lang="en-SG" dirty="0"/>
          </a:p>
        </p:txBody>
      </p:sp>
      <p:sp>
        <p:nvSpPr>
          <p:cNvPr id="3" name="Content Placeholder 2"/>
          <p:cNvSpPr>
            <a:spLocks noGrp="1"/>
          </p:cNvSpPr>
          <p:nvPr>
            <p:ph idx="1"/>
          </p:nvPr>
        </p:nvSpPr>
        <p:spPr>
          <a:xfrm>
            <a:off x="457200" y="1271965"/>
            <a:ext cx="8229600" cy="5217443"/>
          </a:xfrm>
        </p:spPr>
        <p:txBody>
          <a:bodyPr>
            <a:normAutofit fontScale="85000" lnSpcReduction="20000"/>
          </a:bodyPr>
          <a:lstStyle/>
          <a:p>
            <a:r>
              <a:rPr lang="en-SG" b="1" dirty="0" err="1">
                <a:solidFill>
                  <a:srgbClr val="FF0000"/>
                </a:solidFill>
              </a:rPr>
              <a:t>Dataset+Features+Baseline+Tuning</a:t>
            </a:r>
            <a:r>
              <a:rPr lang="en-SG" b="1" dirty="0">
                <a:solidFill>
                  <a:srgbClr val="FF0000"/>
                </a:solidFill>
              </a:rPr>
              <a:t>=Profit</a:t>
            </a:r>
            <a:r>
              <a:rPr lang="en-SG" dirty="0"/>
              <a:t> </a:t>
            </a:r>
          </a:p>
          <a:p>
            <a:r>
              <a:rPr lang="en-SG" dirty="0"/>
              <a:t>Final step in any competition is to polish your predictions through tuning. </a:t>
            </a:r>
          </a:p>
          <a:p>
            <a:r>
              <a:rPr lang="en-SG" dirty="0"/>
              <a:t>Chose 3 well-known conferences for validation: FSE, MM and MOBICOM. </a:t>
            </a:r>
          </a:p>
          <a:p>
            <a:r>
              <a:rPr lang="en-SG" dirty="0"/>
              <a:t>Search for the features configuration for which the GBDT model gives the best predictions for each of the conferences. </a:t>
            </a:r>
          </a:p>
          <a:p>
            <a:r>
              <a:rPr lang="en-SG" dirty="0"/>
              <a:t>Perform a grid search on different combinations of features and numbers of related conferences. </a:t>
            </a:r>
          </a:p>
          <a:p>
            <a:r>
              <a:rPr lang="en-SG" dirty="0"/>
              <a:t>Although the final feature sets was different overall between the conferences, some of the features do well across all conferences: the exponential smoothing features improved the final predictions for all of them.</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22</a:t>
            </a:fld>
            <a:endParaRPr lang="en-SG"/>
          </a:p>
        </p:txBody>
      </p:sp>
    </p:spTree>
    <p:extLst>
      <p:ext uri="{BB962C8B-B14F-4D97-AF65-F5344CB8AC3E}">
        <p14:creationId xmlns:p14="http://schemas.microsoft.com/office/powerpoint/2010/main" val="6345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en-US" dirty="0"/>
              <a:t>Final Suggestions</a:t>
            </a:r>
            <a:endParaRPr lang="en-SG" dirty="0"/>
          </a:p>
        </p:txBody>
      </p:sp>
      <p:sp>
        <p:nvSpPr>
          <p:cNvPr id="3" name="Content Placeholder 2"/>
          <p:cNvSpPr>
            <a:spLocks noGrp="1"/>
          </p:cNvSpPr>
          <p:nvPr>
            <p:ph idx="1"/>
          </p:nvPr>
        </p:nvSpPr>
        <p:spPr>
          <a:xfrm>
            <a:off x="457200" y="1325969"/>
            <a:ext cx="8229600" cy="5073427"/>
          </a:xfrm>
        </p:spPr>
        <p:txBody>
          <a:bodyPr>
            <a:normAutofit fontScale="77500" lnSpcReduction="20000"/>
          </a:bodyPr>
          <a:lstStyle/>
          <a:p>
            <a:r>
              <a:rPr lang="en-SG" dirty="0"/>
              <a:t>Tidy up your data and explore it! I mean really explore it, plot it like crazy. Spend a lot of time on doing this because you will get that extra intuition to create awesome features. </a:t>
            </a:r>
          </a:p>
          <a:p>
            <a:r>
              <a:rPr lang="en-SG" dirty="0"/>
              <a:t>You can squeeze some more performance by tuning your models or stacking them and the re-stacking them and then doing a final ensemble of it all, you know, the </a:t>
            </a:r>
            <a:r>
              <a:rPr lang="en-SG" dirty="0" err="1"/>
              <a:t>Kaggle</a:t>
            </a:r>
            <a:r>
              <a:rPr lang="en-SG" dirty="0"/>
              <a:t> way. </a:t>
            </a:r>
            <a:r>
              <a:rPr lang="en-SG" b="1" u="sng" dirty="0">
                <a:solidFill>
                  <a:srgbClr val="FF0000"/>
                </a:solidFill>
              </a:rPr>
              <a:t>But well thought out features will get you a much more elegant win. </a:t>
            </a:r>
          </a:p>
          <a:p>
            <a:r>
              <a:rPr lang="en-SG" dirty="0"/>
              <a:t>Set up your own validation procedure and baseline model. </a:t>
            </a:r>
          </a:p>
          <a:p>
            <a:r>
              <a:rPr lang="en-SG" dirty="0"/>
              <a:t>Try simple models first and move on to more complicated ones gradually. Simple models are interpretable and can help you spot new features.</a:t>
            </a:r>
          </a:p>
          <a:p>
            <a:r>
              <a:rPr lang="en-SG" dirty="0"/>
              <a:t>Teamwork is very important because it acts as a natural ensemble. You will not get all the ideas yourself.</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23</a:t>
            </a:fld>
            <a:endParaRPr lang="en-SG"/>
          </a:p>
        </p:txBody>
      </p:sp>
    </p:spTree>
    <p:extLst>
      <p:ext uri="{BB962C8B-B14F-4D97-AF65-F5344CB8AC3E}">
        <p14:creationId xmlns:p14="http://schemas.microsoft.com/office/powerpoint/2010/main" val="2782514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3885"/>
            <a:ext cx="8229600" cy="5073427"/>
          </a:xfrm>
        </p:spPr>
        <p:txBody>
          <a:bodyPr>
            <a:normAutofit/>
          </a:bodyPr>
          <a:lstStyle/>
          <a:p>
            <a:r>
              <a:rPr lang="en-SG" dirty="0"/>
              <a:t>Task: To estimate the average travel time from designated intersections to tollgates</a:t>
            </a:r>
          </a:p>
          <a:p>
            <a:endParaRPr lang="en-SG" dirty="0"/>
          </a:p>
          <a:p>
            <a:r>
              <a:rPr lang="en-SG" dirty="0"/>
              <a:t>Data available: vehicle trajectories along routes, weather data in targeted region, road topology</a:t>
            </a:r>
          </a:p>
          <a:p>
            <a:endParaRPr lang="en-US" dirty="0"/>
          </a:p>
          <a:p>
            <a:r>
              <a:rPr lang="en-US" dirty="0"/>
              <a:t>C</a:t>
            </a:r>
            <a:r>
              <a:rPr lang="en-SG" dirty="0"/>
              <a:t>complicated features engineering are one important winning strategies of top teams</a:t>
            </a:r>
          </a:p>
        </p:txBody>
      </p:sp>
      <p:sp>
        <p:nvSpPr>
          <p:cNvPr id="2" name="Title 1"/>
          <p:cNvSpPr>
            <a:spLocks noGrp="1"/>
          </p:cNvSpPr>
          <p:nvPr>
            <p:ph type="title"/>
          </p:nvPr>
        </p:nvSpPr>
        <p:spPr>
          <a:xfrm>
            <a:off x="457200" y="53752"/>
            <a:ext cx="8229600" cy="1143000"/>
          </a:xfrm>
        </p:spPr>
        <p:txBody>
          <a:bodyPr/>
          <a:lstStyle/>
          <a:p>
            <a:r>
              <a:rPr lang="en-US" dirty="0"/>
              <a:t>Case 5: KDD 2017</a:t>
            </a:r>
            <a:endParaRPr lang="en-SG"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24</a:t>
            </a:fld>
            <a:endParaRPr lang="en-SG"/>
          </a:p>
        </p:txBody>
      </p:sp>
    </p:spTree>
    <p:extLst>
      <p:ext uri="{BB962C8B-B14F-4D97-AF65-F5344CB8AC3E}">
        <p14:creationId xmlns:p14="http://schemas.microsoft.com/office/powerpoint/2010/main" val="1273682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828"/>
            <a:ext cx="8229600" cy="5328592"/>
          </a:xfrm>
        </p:spPr>
        <p:txBody>
          <a:bodyPr>
            <a:normAutofit/>
          </a:bodyPr>
          <a:lstStyle/>
          <a:p>
            <a:r>
              <a:rPr lang="en-SG" sz="2400" dirty="0"/>
              <a:t>Ensemble learning - combine different models together, </a:t>
            </a:r>
            <a:r>
              <a:rPr lang="en-SG" sz="2400" dirty="0" err="1"/>
              <a:t>xgboost</a:t>
            </a:r>
            <a:r>
              <a:rPr lang="en-SG" sz="2400" dirty="0"/>
              <a:t>, </a:t>
            </a:r>
            <a:r>
              <a:rPr lang="en-SG" sz="2400" dirty="0" err="1"/>
              <a:t>lightGBM</a:t>
            </a:r>
            <a:r>
              <a:rPr lang="en-SG" sz="2400" dirty="0"/>
              <a:t>, neural network, recurrent neural network</a:t>
            </a:r>
          </a:p>
          <a:p>
            <a:r>
              <a:rPr lang="en-SG" sz="2400" dirty="0"/>
              <a:t>Finally obtain 0.1748 </a:t>
            </a:r>
            <a:r>
              <a:rPr lang="en-SG" sz="2400" dirty="0" err="1"/>
              <a:t>mape</a:t>
            </a:r>
            <a:endParaRPr lang="en-SG" sz="2400" dirty="0"/>
          </a:p>
          <a:p>
            <a:endParaRPr lang="en-SG" sz="2400" dirty="0"/>
          </a:p>
        </p:txBody>
      </p:sp>
      <p:sp>
        <p:nvSpPr>
          <p:cNvPr id="2" name="Title 1"/>
          <p:cNvSpPr>
            <a:spLocks noGrp="1"/>
          </p:cNvSpPr>
          <p:nvPr>
            <p:ph type="title"/>
          </p:nvPr>
        </p:nvSpPr>
        <p:spPr>
          <a:xfrm>
            <a:off x="457200" y="53752"/>
            <a:ext cx="8229600" cy="1143000"/>
          </a:xfrm>
        </p:spPr>
        <p:txBody>
          <a:bodyPr/>
          <a:lstStyle/>
          <a:p>
            <a:r>
              <a:rPr lang="en-US" dirty="0"/>
              <a:t>KDD 2017 --- Method</a:t>
            </a:r>
            <a:endParaRPr lang="en-SG"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25</a:t>
            </a:fld>
            <a:endParaRPr lang="en-SG" dirty="0"/>
          </a:p>
        </p:txBody>
      </p:sp>
      <p:pic>
        <p:nvPicPr>
          <p:cNvPr id="5" name="Picture 4"/>
          <p:cNvPicPr>
            <a:picLocks noChangeAspect="1"/>
          </p:cNvPicPr>
          <p:nvPr/>
        </p:nvPicPr>
        <p:blipFill>
          <a:blip r:embed="rId3" cstate="print"/>
          <a:stretch>
            <a:fillRect/>
          </a:stretch>
        </p:blipFill>
        <p:spPr>
          <a:xfrm>
            <a:off x="611472" y="3751994"/>
            <a:ext cx="3885461" cy="1493065"/>
          </a:xfrm>
          <a:prstGeom prst="rect">
            <a:avLst/>
          </a:prstGeom>
        </p:spPr>
      </p:pic>
      <p:pic>
        <p:nvPicPr>
          <p:cNvPr id="6" name="Picture 5"/>
          <p:cNvPicPr>
            <a:picLocks noChangeAspect="1"/>
          </p:cNvPicPr>
          <p:nvPr/>
        </p:nvPicPr>
        <p:blipFill>
          <a:blip r:embed="rId4" cstate="print"/>
          <a:stretch>
            <a:fillRect/>
          </a:stretch>
        </p:blipFill>
        <p:spPr>
          <a:xfrm>
            <a:off x="4831469" y="3429000"/>
            <a:ext cx="3850298" cy="2139054"/>
          </a:xfrm>
          <a:prstGeom prst="rect">
            <a:avLst/>
          </a:prstGeom>
        </p:spPr>
      </p:pic>
    </p:spTree>
    <p:extLst>
      <p:ext uri="{BB962C8B-B14F-4D97-AF65-F5344CB8AC3E}">
        <p14:creationId xmlns:p14="http://schemas.microsoft.com/office/powerpoint/2010/main" val="1738025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952" y="1198785"/>
            <a:ext cx="8229600" cy="5470647"/>
          </a:xfrm>
        </p:spPr>
        <p:txBody>
          <a:bodyPr>
            <a:normAutofit/>
          </a:bodyPr>
          <a:lstStyle/>
          <a:p>
            <a:r>
              <a:rPr lang="en-US" sz="2400" dirty="0"/>
              <a:t>Real-Time prediction of Air Quality (such as PM2.5) in Beijing and London for one month in May 2018.</a:t>
            </a:r>
          </a:p>
          <a:p>
            <a:r>
              <a:rPr lang="en-US" sz="2400" dirty="0"/>
              <a:t>Features: location of AQ monitoring stations, historical AQ variables, weather variables, and weather forecasts in all nearby locations.</a:t>
            </a:r>
          </a:p>
          <a:p>
            <a:r>
              <a:rPr lang="en-US" sz="2400" dirty="0"/>
              <a:t>Real </a:t>
            </a:r>
            <a:r>
              <a:rPr lang="en-US" sz="2400" dirty="0" err="1"/>
              <a:t>spatio</a:t>
            </a:r>
            <a:r>
              <a:rPr lang="en-US" sz="2400" dirty="0"/>
              <a:t>-temporal prediction</a:t>
            </a:r>
          </a:p>
          <a:p>
            <a:r>
              <a:rPr lang="en-US" sz="2400" dirty="0"/>
              <a:t>Methods: easy</a:t>
            </a:r>
          </a:p>
          <a:p>
            <a:pPr lvl="1"/>
            <a:r>
              <a:rPr lang="en-US" sz="1600" dirty="0"/>
              <a:t>Half of the top teams use </a:t>
            </a:r>
            <a:r>
              <a:rPr lang="en-US" sz="1600" dirty="0" err="1"/>
              <a:t>XGBoost</a:t>
            </a:r>
            <a:r>
              <a:rPr lang="en-US" sz="1600" dirty="0"/>
              <a:t> or </a:t>
            </a:r>
            <a:r>
              <a:rPr lang="en-US" sz="1600" dirty="0" err="1"/>
              <a:t>LightGBM</a:t>
            </a:r>
            <a:r>
              <a:rPr lang="en-US" sz="1600" dirty="0"/>
              <a:t> with ensemble.</a:t>
            </a:r>
          </a:p>
          <a:p>
            <a:pPr lvl="1"/>
            <a:r>
              <a:rPr lang="en-US" sz="1600" dirty="0"/>
              <a:t>Half of the top teams use RNN-LSTM variations.</a:t>
            </a:r>
          </a:p>
          <a:p>
            <a:r>
              <a:rPr lang="en-US" sz="2400" dirty="0"/>
              <a:t>Features engineering: relatively standard in this case, only the champion team created more complicated features based on nearby stations’ variables and wind direction influences.</a:t>
            </a:r>
            <a:endParaRPr lang="en-SG" sz="2400" dirty="0"/>
          </a:p>
        </p:txBody>
      </p:sp>
      <p:sp>
        <p:nvSpPr>
          <p:cNvPr id="2" name="Title 1"/>
          <p:cNvSpPr>
            <a:spLocks noGrp="1"/>
          </p:cNvSpPr>
          <p:nvPr>
            <p:ph type="title"/>
          </p:nvPr>
        </p:nvSpPr>
        <p:spPr>
          <a:xfrm>
            <a:off x="457200" y="53752"/>
            <a:ext cx="8229600" cy="1143000"/>
          </a:xfrm>
        </p:spPr>
        <p:txBody>
          <a:bodyPr/>
          <a:lstStyle/>
          <a:p>
            <a:r>
              <a:rPr lang="en-US" dirty="0"/>
              <a:t>Case 6: KDD 2018</a:t>
            </a:r>
            <a:endParaRPr lang="en-SG"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26</a:t>
            </a:fld>
            <a:endParaRPr lang="en-SG" dirty="0"/>
          </a:p>
        </p:txBody>
      </p:sp>
    </p:spTree>
    <p:extLst>
      <p:ext uri="{BB962C8B-B14F-4D97-AF65-F5344CB8AC3E}">
        <p14:creationId xmlns:p14="http://schemas.microsoft.com/office/powerpoint/2010/main" val="93803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24" y="53752"/>
            <a:ext cx="8686800" cy="1143000"/>
          </a:xfrm>
        </p:spPr>
        <p:txBody>
          <a:bodyPr/>
          <a:lstStyle/>
          <a:p>
            <a:r>
              <a:rPr lang="en-US" dirty="0"/>
              <a:t>KDD Cup 2009 --- Pre-processing</a:t>
            </a:r>
            <a:endParaRPr lang="en-SG" dirty="0"/>
          </a:p>
        </p:txBody>
      </p:sp>
      <p:sp>
        <p:nvSpPr>
          <p:cNvPr id="3" name="Content Placeholder 2"/>
          <p:cNvSpPr>
            <a:spLocks noGrp="1"/>
          </p:cNvSpPr>
          <p:nvPr>
            <p:ph idx="1"/>
          </p:nvPr>
        </p:nvSpPr>
        <p:spPr>
          <a:xfrm>
            <a:off x="431448" y="1325969"/>
            <a:ext cx="8515044" cy="5253451"/>
          </a:xfrm>
        </p:spPr>
        <p:txBody>
          <a:bodyPr>
            <a:normAutofit fontScale="92500"/>
          </a:bodyPr>
          <a:lstStyle/>
          <a:p>
            <a:r>
              <a:rPr lang="en-US" sz="2400" dirty="0"/>
              <a:t>The way to create smaller number of categories in this paper is simple. The authors keep the top 10 commonly appeared categories and then group everything else into type 11. next, they create 11 dummy variables to represent 11 categories.</a:t>
            </a:r>
          </a:p>
          <a:p>
            <a:pPr marL="0" indent="0">
              <a:buNone/>
            </a:pPr>
            <a:endParaRPr lang="en-US" sz="2400" dirty="0"/>
          </a:p>
          <a:p>
            <a:pPr marL="0" indent="0">
              <a:buNone/>
            </a:pPr>
            <a:r>
              <a:rPr lang="en-US" sz="2400" dirty="0"/>
              <a:t>From Dr. Huang: </a:t>
            </a:r>
          </a:p>
          <a:p>
            <a:pPr marL="457200" indent="-457200">
              <a:buFont typeface="+mj-lt"/>
              <a:buAutoNum type="arabicPeriod"/>
            </a:pPr>
            <a:r>
              <a:rPr lang="en-US" sz="2400" dirty="0"/>
              <a:t>If your feature has a naturally defined hierarchy (product versus product categories), use the higher-level hierarchy to reduce the number of categories.</a:t>
            </a:r>
          </a:p>
          <a:p>
            <a:pPr marL="457200" indent="-457200">
              <a:buFont typeface="+mj-lt"/>
              <a:buAutoNum type="arabicPeriod"/>
            </a:pPr>
            <a:r>
              <a:rPr lang="en-US" sz="2400" dirty="0"/>
              <a:t>You can use </a:t>
            </a:r>
            <a:r>
              <a:rPr lang="en-US" sz="2400" dirty="0" err="1"/>
              <a:t>rpart</a:t>
            </a:r>
            <a:r>
              <a:rPr lang="en-US" sz="2400" dirty="0"/>
              <a:t> (which is a binary tree) to create a binary hierarchy to reduce the number of categories while the prediction performance is still good by that individual feature.</a:t>
            </a:r>
            <a:endParaRPr lang="en-SG" sz="240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3</a:t>
            </a:fld>
            <a:endParaRPr lang="en-SG"/>
          </a:p>
        </p:txBody>
      </p:sp>
    </p:spTree>
    <p:extLst>
      <p:ext uri="{BB962C8B-B14F-4D97-AF65-F5344CB8AC3E}">
        <p14:creationId xmlns:p14="http://schemas.microsoft.com/office/powerpoint/2010/main" val="82549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24" y="53752"/>
            <a:ext cx="8686800" cy="1143000"/>
          </a:xfrm>
        </p:spPr>
        <p:txBody>
          <a:bodyPr/>
          <a:lstStyle/>
          <a:p>
            <a:r>
              <a:rPr lang="en-US" dirty="0"/>
              <a:t>KDD Cup 2009 --- Pre-processing</a:t>
            </a:r>
            <a:endParaRPr lang="en-SG" dirty="0"/>
          </a:p>
        </p:txBody>
      </p:sp>
      <p:sp>
        <p:nvSpPr>
          <p:cNvPr id="3" name="Content Placeholder 2"/>
          <p:cNvSpPr>
            <a:spLocks noGrp="1"/>
          </p:cNvSpPr>
          <p:nvPr>
            <p:ph idx="1"/>
          </p:nvPr>
        </p:nvSpPr>
        <p:spPr>
          <a:xfrm>
            <a:off x="431448" y="1268712"/>
            <a:ext cx="8515044" cy="5253451"/>
          </a:xfrm>
        </p:spPr>
        <p:txBody>
          <a:bodyPr>
            <a:normAutofit fontScale="92500" lnSpcReduction="10000"/>
          </a:bodyPr>
          <a:lstStyle/>
          <a:p>
            <a:pPr marL="0" indent="0">
              <a:buNone/>
            </a:pPr>
            <a:r>
              <a:rPr lang="en-SG" sz="2400" b="1" u="sng" dirty="0"/>
              <a:t>Missing Value</a:t>
            </a:r>
            <a:r>
              <a:rPr lang="en-SG" sz="2400" dirty="0"/>
              <a:t>: </a:t>
            </a:r>
            <a:r>
              <a:rPr lang="en-SG" sz="2400" i="1" dirty="0"/>
              <a:t>We replaced the missing values by mean for numerical attributes, and coded them as a separate value for discrete attributes. We also added a separate column for each numeric attribute with missing values, indicating whether the value was missing or not. We also tried another approach for imputing missing values based on KNN.</a:t>
            </a:r>
            <a:endParaRPr lang="en-US" sz="2400" dirty="0"/>
          </a:p>
          <a:p>
            <a:pPr marL="0" indent="0">
              <a:buNone/>
            </a:pPr>
            <a:r>
              <a:rPr lang="en-US" sz="2400" dirty="0"/>
              <a:t>From Dr. Huang:</a:t>
            </a:r>
          </a:p>
          <a:p>
            <a:r>
              <a:rPr lang="en-US" sz="2400" dirty="0"/>
              <a:t>This approach is fine in general. </a:t>
            </a:r>
          </a:p>
          <a:p>
            <a:r>
              <a:rPr lang="en-US" sz="2400" dirty="0"/>
              <a:t>It is good to add a dummy variable to indicate missing or not, this is part of the solution.</a:t>
            </a:r>
          </a:p>
          <a:p>
            <a:r>
              <a:rPr lang="en-US" sz="2400" dirty="0"/>
              <a:t>Imputation (fill missing value) may not be optimal in many cases. </a:t>
            </a:r>
          </a:p>
          <a:p>
            <a:r>
              <a:rPr lang="en-US" sz="2400" dirty="0"/>
              <a:t>There is no perfect solution in theory. People all use simple solutions like this champion even today</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4</a:t>
            </a:fld>
            <a:endParaRPr lang="en-SG"/>
          </a:p>
        </p:txBody>
      </p:sp>
    </p:spTree>
    <p:extLst>
      <p:ext uri="{BB962C8B-B14F-4D97-AF65-F5344CB8AC3E}">
        <p14:creationId xmlns:p14="http://schemas.microsoft.com/office/powerpoint/2010/main" val="300768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24" y="53752"/>
            <a:ext cx="8686800" cy="1143000"/>
          </a:xfrm>
        </p:spPr>
        <p:txBody>
          <a:bodyPr/>
          <a:lstStyle/>
          <a:p>
            <a:r>
              <a:rPr lang="en-US" dirty="0"/>
              <a:t>Handling Missing Value</a:t>
            </a:r>
            <a:endParaRPr lang="en-SG" dirty="0"/>
          </a:p>
        </p:txBody>
      </p:sp>
      <p:sp>
        <p:nvSpPr>
          <p:cNvPr id="3" name="Content Placeholder 2"/>
          <p:cNvSpPr>
            <a:spLocks noGrp="1"/>
          </p:cNvSpPr>
          <p:nvPr>
            <p:ph idx="1"/>
          </p:nvPr>
        </p:nvSpPr>
        <p:spPr>
          <a:xfrm>
            <a:off x="431448" y="1268712"/>
            <a:ext cx="8515044" cy="5253451"/>
          </a:xfrm>
        </p:spPr>
        <p:txBody>
          <a:bodyPr>
            <a:normAutofit fontScale="92500"/>
          </a:bodyPr>
          <a:lstStyle/>
          <a:p>
            <a:pPr marL="0" indent="0">
              <a:buNone/>
            </a:pPr>
            <a:r>
              <a:rPr lang="en-US" sz="2400" dirty="0"/>
              <a:t>From Dr. Huang:</a:t>
            </a:r>
          </a:p>
          <a:p>
            <a:r>
              <a:rPr lang="en-US" sz="2400" dirty="0"/>
              <a:t>Decision tree (among some other algorithms) can handle missing values directly. Especially </a:t>
            </a:r>
            <a:r>
              <a:rPr lang="en-US" sz="2400" dirty="0" err="1"/>
              <a:t>rpart</a:t>
            </a:r>
            <a:r>
              <a:rPr lang="en-US" sz="2400" dirty="0"/>
              <a:t> has built-in algorithm to handle missing values.</a:t>
            </a:r>
          </a:p>
          <a:p>
            <a:r>
              <a:rPr lang="en-US" sz="2400" dirty="0"/>
              <a:t>If your main algorithm cannot handle missing values, you can impute that missing value by building a prediction model.</a:t>
            </a:r>
          </a:p>
          <a:p>
            <a:r>
              <a:rPr lang="en-US" sz="2400" dirty="0"/>
              <a:t>Or, you can consider the following approach. </a:t>
            </a:r>
          </a:p>
          <a:p>
            <a:pPr lvl="1"/>
            <a:r>
              <a:rPr lang="en-US" sz="1600" dirty="0"/>
              <a:t>Suppose you have two features (X1, X2) that have missing values. Then you train 4 models. One model include both X1 and X2 (but drop observations with missing values). One model with only X1, One model with only X2, and one model without X1 or X2 (then you can use full training dataset).</a:t>
            </a:r>
          </a:p>
          <a:p>
            <a:pPr lvl="1"/>
            <a:r>
              <a:rPr lang="en-US" sz="1600" dirty="0"/>
              <a:t>For prediction, because you have 4 models, you can handle any case of missing values.</a:t>
            </a:r>
          </a:p>
          <a:p>
            <a:pPr lvl="1"/>
            <a:r>
              <a:rPr lang="en-US" sz="1600" dirty="0"/>
              <a:t>The problem of this approach is when you have many features with missing values, the number of models will explosively grow. You need to drop some features with missing values (or impute those features).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5</a:t>
            </a:fld>
            <a:endParaRPr lang="en-SG"/>
          </a:p>
        </p:txBody>
      </p:sp>
    </p:spTree>
    <p:extLst>
      <p:ext uri="{BB962C8B-B14F-4D97-AF65-F5344CB8AC3E}">
        <p14:creationId xmlns:p14="http://schemas.microsoft.com/office/powerpoint/2010/main" val="300768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525388" cy="1143000"/>
          </a:xfrm>
        </p:spPr>
        <p:txBody>
          <a:bodyPr/>
          <a:lstStyle/>
          <a:p>
            <a:r>
              <a:rPr lang="en-US" dirty="0"/>
              <a:t> Definitions of Features Engineering</a:t>
            </a:r>
            <a:endParaRPr lang="en-SG" dirty="0"/>
          </a:p>
        </p:txBody>
      </p:sp>
      <p:sp>
        <p:nvSpPr>
          <p:cNvPr id="3" name="Content Placeholder 2"/>
          <p:cNvSpPr>
            <a:spLocks noGrp="1"/>
          </p:cNvSpPr>
          <p:nvPr>
            <p:ph idx="1"/>
          </p:nvPr>
        </p:nvSpPr>
        <p:spPr>
          <a:xfrm>
            <a:off x="431448" y="1268712"/>
            <a:ext cx="8399280" cy="5433475"/>
          </a:xfrm>
        </p:spPr>
        <p:txBody>
          <a:bodyPr>
            <a:normAutofit fontScale="92500" lnSpcReduction="10000"/>
          </a:bodyPr>
          <a:lstStyle/>
          <a:p>
            <a:r>
              <a:rPr lang="en-US" altLang="zh-TW" sz="2600" b="1" dirty="0"/>
              <a:t>Feature engineering</a:t>
            </a:r>
            <a:r>
              <a:rPr lang="en-US" altLang="zh-TW" sz="2600" dirty="0"/>
              <a:t> is the process of </a:t>
            </a:r>
            <a:r>
              <a:rPr lang="en-US" altLang="zh-TW" sz="2600" b="1" u="sng" dirty="0">
                <a:solidFill>
                  <a:srgbClr val="FF0000"/>
                </a:solidFill>
              </a:rPr>
              <a:t>using domain knowledge</a:t>
            </a:r>
            <a:r>
              <a:rPr lang="en-US" altLang="zh-TW" sz="2600" dirty="0"/>
              <a:t> of the data to create features that make machine learning or data mining algorithms work. </a:t>
            </a:r>
          </a:p>
          <a:p>
            <a:r>
              <a:rPr lang="en-US" altLang="zh-TW" sz="2400" dirty="0"/>
              <a:t>Coming up with features is difficult, time-consuming, requires expert knowledge. </a:t>
            </a:r>
            <a:r>
              <a:rPr lang="en-US" altLang="zh-TW" sz="2400" b="1" u="sng" dirty="0"/>
              <a:t>"Applied machine learning" is basically feature engineering</a:t>
            </a:r>
            <a:r>
              <a:rPr lang="en-US" altLang="zh-TW" sz="2400" dirty="0"/>
              <a:t>.</a:t>
            </a:r>
          </a:p>
          <a:p>
            <a:pPr>
              <a:buNone/>
            </a:pPr>
            <a:r>
              <a:rPr lang="en-US" altLang="zh-TW" sz="2400" dirty="0"/>
              <a:t>    by </a:t>
            </a:r>
            <a:r>
              <a:rPr lang="en-US" altLang="zh-TW" sz="2400" b="1" dirty="0">
                <a:solidFill>
                  <a:srgbClr val="FF0000"/>
                </a:solidFill>
              </a:rPr>
              <a:t>Andrew Ng</a:t>
            </a:r>
            <a:r>
              <a:rPr lang="en-US" altLang="zh-TW" sz="2400" dirty="0"/>
              <a:t>, </a:t>
            </a:r>
            <a:r>
              <a:rPr lang="en-US" altLang="zh-TW" sz="2400" i="1" dirty="0"/>
              <a:t>Machine Learning and AI via Brain simulations</a:t>
            </a:r>
            <a:endParaRPr lang="en-US" altLang="zh-TW" sz="2400" dirty="0"/>
          </a:p>
          <a:p>
            <a:r>
              <a:rPr lang="en-US" altLang="zh-TW" sz="2400" dirty="0"/>
              <a:t>Most features engineering are “manual” while there are very new research and commercial products claim that they can automate features engineering to some extent =&gt; typically they just use naïve features engineering similar to what I demoed during the neural network lecture.</a:t>
            </a:r>
            <a:endParaRPr lang="en-SG" sz="240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6</a:t>
            </a:fld>
            <a:endParaRPr lang="en-SG"/>
          </a:p>
        </p:txBody>
      </p:sp>
    </p:spTree>
    <p:extLst>
      <p:ext uri="{BB962C8B-B14F-4D97-AF65-F5344CB8AC3E}">
        <p14:creationId xmlns:p14="http://schemas.microsoft.com/office/powerpoint/2010/main" val="160842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24" y="53752"/>
            <a:ext cx="8686800" cy="1143000"/>
          </a:xfrm>
        </p:spPr>
        <p:txBody>
          <a:bodyPr/>
          <a:lstStyle/>
          <a:p>
            <a:r>
              <a:rPr lang="en-US" dirty="0"/>
              <a:t>KDD Cup 2009 --- Features Engineering</a:t>
            </a:r>
            <a:endParaRPr lang="en-SG" dirty="0"/>
          </a:p>
        </p:txBody>
      </p:sp>
      <p:sp>
        <p:nvSpPr>
          <p:cNvPr id="3" name="Content Placeholder 2"/>
          <p:cNvSpPr>
            <a:spLocks noGrp="1"/>
          </p:cNvSpPr>
          <p:nvPr>
            <p:ph idx="1"/>
          </p:nvPr>
        </p:nvSpPr>
        <p:spPr>
          <a:xfrm>
            <a:off x="431448" y="1325969"/>
            <a:ext cx="8515044" cy="5253451"/>
          </a:xfrm>
        </p:spPr>
        <p:txBody>
          <a:bodyPr>
            <a:normAutofit fontScale="92500" lnSpcReduction="10000"/>
          </a:bodyPr>
          <a:lstStyle/>
          <a:p>
            <a:pPr marL="0" indent="0">
              <a:buNone/>
            </a:pPr>
            <a:r>
              <a:rPr lang="en-US" dirty="0"/>
              <a:t>From the authors, examples of features engineering</a:t>
            </a:r>
            <a:endParaRPr lang="en-SG" dirty="0"/>
          </a:p>
          <a:p>
            <a:r>
              <a:rPr lang="en-SG" dirty="0"/>
              <a:t>For categorical variables authors just took the average number of 1's in the response for each category and used this as a new predictor.</a:t>
            </a:r>
          </a:p>
          <a:p>
            <a:pPr lvl="1"/>
            <a:r>
              <a:rPr lang="en-US" dirty="0"/>
              <a:t>For example, if the number for male is 5% and the number for female is 10%, we replace male/female by 5%/10%.</a:t>
            </a:r>
            <a:endParaRPr lang="en-SG" dirty="0"/>
          </a:p>
          <a:p>
            <a:r>
              <a:rPr lang="en-SG" dirty="0"/>
              <a:t>For continuous variables authors split the variable up into "bins", as you would a histogram, and again took the average number of 1's in the response for each bin as the predictor.</a:t>
            </a:r>
          </a:p>
          <a:p>
            <a:r>
              <a:rPr lang="en-SG" dirty="0"/>
              <a:t>From this authors came up with a set of about 200 new variables for each model.</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7</a:t>
            </a:fld>
            <a:endParaRPr lang="en-SG"/>
          </a:p>
        </p:txBody>
      </p:sp>
    </p:spTree>
    <p:extLst>
      <p:ext uri="{BB962C8B-B14F-4D97-AF65-F5344CB8AC3E}">
        <p14:creationId xmlns:p14="http://schemas.microsoft.com/office/powerpoint/2010/main" val="160842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en-US" dirty="0"/>
              <a:t>KDD Cup 2009 --- Features Selection</a:t>
            </a:r>
            <a:endParaRPr lang="en-SG" dirty="0"/>
          </a:p>
        </p:txBody>
      </p:sp>
      <p:sp>
        <p:nvSpPr>
          <p:cNvPr id="3" name="Content Placeholder 2"/>
          <p:cNvSpPr>
            <a:spLocks noGrp="1"/>
          </p:cNvSpPr>
          <p:nvPr>
            <p:ph idx="1"/>
          </p:nvPr>
        </p:nvSpPr>
        <p:spPr>
          <a:xfrm>
            <a:off x="637224" y="1235957"/>
            <a:ext cx="8049576" cy="5073427"/>
          </a:xfrm>
        </p:spPr>
        <p:txBody>
          <a:bodyPr>
            <a:normAutofit fontScale="92500" lnSpcReduction="10000"/>
          </a:bodyPr>
          <a:lstStyle/>
          <a:p>
            <a:r>
              <a:rPr lang="en-SG" sz="2400" dirty="0"/>
              <a:t>They looked at how effective each </a:t>
            </a:r>
            <a:r>
              <a:rPr lang="en-SG" sz="2400" b="1" u="sng" dirty="0"/>
              <a:t>individual</a:t>
            </a:r>
            <a:r>
              <a:rPr lang="en-SG" sz="2400" dirty="0"/>
              <a:t> variable was as a predictor, which also allowed them to read parts of the data only, </a:t>
            </a:r>
            <a:r>
              <a:rPr lang="en-SG" sz="2400" i="1" dirty="0"/>
              <a:t>as the whole dataset didn’t fit in memory.</a:t>
            </a:r>
          </a:p>
          <a:p>
            <a:pPr lvl="1"/>
            <a:r>
              <a:rPr lang="en-US" sz="2400" dirty="0"/>
              <a:t>PCA does not work well according to the authors.</a:t>
            </a:r>
          </a:p>
          <a:p>
            <a:pPr lvl="1"/>
            <a:r>
              <a:rPr lang="en-US" sz="2400" dirty="0"/>
              <a:t>They did not explain the details how to calculate the individual contribution.</a:t>
            </a:r>
          </a:p>
          <a:p>
            <a:pPr lvl="1"/>
            <a:r>
              <a:rPr lang="en-US" sz="2400" dirty="0"/>
              <a:t>In general, you can use (1) regression (incremental contribution to R^2 in forward step-wise regression) (2) random forest (3) any method that can output individual contribution.</a:t>
            </a:r>
          </a:p>
          <a:p>
            <a:pPr lvl="1"/>
            <a:r>
              <a:rPr lang="en-US" sz="2400" dirty="0"/>
              <a:t>More on this later this lecture.</a:t>
            </a:r>
          </a:p>
          <a:p>
            <a:pPr lvl="1"/>
            <a:endParaRPr lang="en-SG" sz="2400" i="1" dirty="0"/>
          </a:p>
          <a:p>
            <a:r>
              <a:rPr lang="en-US" sz="2400" dirty="0"/>
              <a:t>They split the data into half for evaluating the performance.</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8</a:t>
            </a:fld>
            <a:endParaRPr lang="en-SG" dirty="0"/>
          </a:p>
        </p:txBody>
      </p:sp>
    </p:spTree>
    <p:extLst>
      <p:ext uri="{BB962C8B-B14F-4D97-AF65-F5344CB8AC3E}">
        <p14:creationId xmlns:p14="http://schemas.microsoft.com/office/powerpoint/2010/main" val="75985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00"/>
            <a:ext cx="8229600" cy="1143000"/>
          </a:xfrm>
        </p:spPr>
        <p:txBody>
          <a:bodyPr/>
          <a:lstStyle/>
          <a:p>
            <a:r>
              <a:rPr lang="en-US" dirty="0"/>
              <a:t>KDD Cup 2009 --- Method</a:t>
            </a:r>
            <a:endParaRPr lang="en-SG" dirty="0"/>
          </a:p>
        </p:txBody>
      </p:sp>
      <p:sp>
        <p:nvSpPr>
          <p:cNvPr id="3" name="Content Placeholder 2"/>
          <p:cNvSpPr>
            <a:spLocks noGrp="1"/>
          </p:cNvSpPr>
          <p:nvPr>
            <p:ph idx="1"/>
          </p:nvPr>
        </p:nvSpPr>
        <p:spPr>
          <a:xfrm>
            <a:off x="431448" y="1250828"/>
            <a:ext cx="8515044" cy="5328592"/>
          </a:xfrm>
        </p:spPr>
        <p:txBody>
          <a:bodyPr>
            <a:noAutofit/>
          </a:bodyPr>
          <a:lstStyle/>
          <a:p>
            <a:r>
              <a:rPr lang="en-SG" sz="2200" dirty="0"/>
              <a:t>The main model was a gradient boosted machine which used the “</a:t>
            </a:r>
            <a:r>
              <a:rPr lang="en-SG" sz="2200" dirty="0" err="1"/>
              <a:t>gbm</a:t>
            </a:r>
            <a:r>
              <a:rPr lang="en-SG" sz="2200" dirty="0"/>
              <a:t>” package in R. </a:t>
            </a:r>
          </a:p>
          <a:p>
            <a:r>
              <a:rPr lang="en-SG" sz="2200" dirty="0"/>
              <a:t>They used Bernoulli loss and also up-weighted the "1" response class to alleviate the problem of imbalanced label. </a:t>
            </a:r>
          </a:p>
          <a:p>
            <a:r>
              <a:rPr lang="en-SG" sz="2200" dirty="0"/>
              <a:t>A fair amount of time was spent optimising the number of trees, but a fit of 5,000 trees only took a bit over an hour to fit. The package itself is quite powerful as it gives some useful diagnostics such as relative variable importance, allowing us to exclude some and include others. </a:t>
            </a:r>
          </a:p>
          <a:p>
            <a:r>
              <a:rPr lang="en-SG" sz="2200" dirty="0"/>
              <a:t>They used trees to avoid doing much data cleaning – GBM automatically allow for extreme results, non-linearity, missing values and handle both categorical and continuous variables. </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lgn="r"/>
            <a:fld id="{BEB3D69F-6855-47F7-A3B9-8A97BA010F89}" type="slidenum">
              <a:rPr lang="en-SG" smtClean="0"/>
              <a:pPr algn="r"/>
              <a:t>9</a:t>
            </a:fld>
            <a:endParaRPr lang="en-SG"/>
          </a:p>
        </p:txBody>
      </p:sp>
    </p:spTree>
    <p:extLst>
      <p:ext uri="{BB962C8B-B14F-4D97-AF65-F5344CB8AC3E}">
        <p14:creationId xmlns:p14="http://schemas.microsoft.com/office/powerpoint/2010/main" val="2823636446"/>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l-G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l-G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9373</TotalTime>
  <Words>2966</Words>
  <Application>Microsoft Office PowerPoint</Application>
  <PresentationFormat>On-screen Show (4:3)</PresentationFormat>
  <Paragraphs>203</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新細明體</vt:lpstr>
      <vt:lpstr>Arial</vt:lpstr>
      <vt:lpstr>Verdana</vt:lpstr>
      <vt:lpstr>Default Design</vt:lpstr>
      <vt:lpstr>Winner Experiences of KDD Cup &amp; Features Selection</vt:lpstr>
      <vt:lpstr>Case 1: KDD Cup 2009</vt:lpstr>
      <vt:lpstr>KDD Cup 2009 --- Pre-processing</vt:lpstr>
      <vt:lpstr>KDD Cup 2009 --- Pre-processing</vt:lpstr>
      <vt:lpstr>Handling Missing Value</vt:lpstr>
      <vt:lpstr> Definitions of Features Engineering</vt:lpstr>
      <vt:lpstr>KDD Cup 2009 --- Features Engineering</vt:lpstr>
      <vt:lpstr>KDD Cup 2009 --- Features Selection</vt:lpstr>
      <vt:lpstr>KDD Cup 2009 --- Method</vt:lpstr>
      <vt:lpstr>Case 2: KDD Cup 2014</vt:lpstr>
      <vt:lpstr>KDD Cup 2014 --- Features Engineering</vt:lpstr>
      <vt:lpstr>KDD Cup 2014 --- Features Engineering</vt:lpstr>
      <vt:lpstr>KDD Cup 2014 --- Features Engineering</vt:lpstr>
      <vt:lpstr>Case 3: KDD Cup 2015</vt:lpstr>
      <vt:lpstr>KDD Cup 2015</vt:lpstr>
      <vt:lpstr>Three Main Takeaways by Competition Chair</vt:lpstr>
      <vt:lpstr>Three Main Takeaways</vt:lpstr>
      <vt:lpstr>Three Main Takeaways</vt:lpstr>
      <vt:lpstr>Case 4: KDD 2016</vt:lpstr>
      <vt:lpstr>KDD 2016</vt:lpstr>
      <vt:lpstr>KDD 2016</vt:lpstr>
      <vt:lpstr>Last step</vt:lpstr>
      <vt:lpstr>Final Suggestions</vt:lpstr>
      <vt:lpstr>Case 5: KDD 2017</vt:lpstr>
      <vt:lpstr>KDD 2017 --- Method</vt:lpstr>
      <vt:lpstr>Case 6: KDD 2018</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Technology in Business</dc:title>
  <dc:creator>Ηπειρώτης Γεώργιος</dc:creator>
  <cp:lastModifiedBy>Huang Ke Wei</cp:lastModifiedBy>
  <cp:revision>1337</cp:revision>
  <cp:lastPrinted>2017-03-20T06:50:17Z</cp:lastPrinted>
  <dcterms:created xsi:type="dcterms:W3CDTF">2004-12-27T17:08:45Z</dcterms:created>
  <dcterms:modified xsi:type="dcterms:W3CDTF">2018-09-11T07:55:05Z</dcterms:modified>
</cp:coreProperties>
</file>