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300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304" r:id="rId14"/>
    <p:sldId id="302" r:id="rId15"/>
    <p:sldId id="269" r:id="rId16"/>
    <p:sldId id="270" r:id="rId17"/>
    <p:sldId id="271" r:id="rId18"/>
    <p:sldId id="292" r:id="rId19"/>
    <p:sldId id="293" r:id="rId20"/>
    <p:sldId id="29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E9EDF-3534-465D-97FD-53E6925BD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058E08-E869-4FA9-A1A1-686CA71AB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577C1-557E-4614-A5D6-14F27351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017DC-5A27-406C-9621-687CB492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F3AB-A8E4-4302-8232-49160FDE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4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33881-7B89-4CEA-95A4-64016DA9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B4471C-7F28-4E5C-9E69-16C593D1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7C442-F568-41F2-AF8D-4DE7B236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1FFA6-2647-4021-A576-749FFD4A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BF65A-1538-4C9E-A96F-E30E9A26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6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D5DE1D-2828-48FB-99C5-5759795E9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7CDEB-F040-4DCD-9930-040F93DC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692E4-354B-4106-AE33-A0AB17B1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3ABAE-1C6A-479C-B863-7B0F68B5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33B67-E10E-4F52-BBBE-3D5CDCC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14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806E-1C98-4CDF-B0D8-7AAAD1B1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42545-98FC-475D-8B8F-F6131C48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3633E-F3E5-4801-9CED-3E9E7212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3232D-2882-4F8A-BFED-8922964A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0A848-F816-4B1A-A87E-BFD4E2BF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1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4F7FE-9103-4581-AD44-1F0A766D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15E2-AB0A-4683-8838-50C8F91D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72D06-4BFD-4AEB-BF41-BFC70386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CDEF7-B129-4833-87AF-9E96E1D0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CC48C-EE43-498D-A5BF-77754726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55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D3F3B-9670-4B34-96EC-B13D317D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845C8-FB44-4F8F-8665-7908A6A8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86312-EB7E-49F5-BE96-8644BE37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09719-9132-4DE5-A069-0DF1208F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D701E-8DE9-4A8A-9D8B-7638E8E6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A179E-CF46-441D-BA0B-61BCC8C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73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49E1D-DA40-4DA8-9790-47BF1CC2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6D0E3-08D7-42E8-B49D-2919F351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863A56-6E1E-43EE-95C8-42143E37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AB82D4-F642-424E-8B8B-E67B5C54A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33B2C6-6D22-455A-B4AA-53A1FC655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CFBE4F-43C1-4130-BB1F-3BDCEB05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E624C4-96F2-4CC9-8164-E44D89BB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26E30-CA58-46DC-BAAD-70621E0D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0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B0BC-2AD3-4B7B-A1DA-D87107A2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B72C3-720D-418B-8BDD-2D46094E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5EF05E-CAE7-4DE2-9FAD-EE3BC2F5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FC3058-D14C-4ED7-AD6C-2C4E74D1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50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F695F-E9F0-48D3-A8EB-12E88559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4A108A-BE31-47CA-BABE-C66CD132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AC7D2-1722-478A-8941-93DF1589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3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0BD7-4A25-490D-8EFA-B023EF83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1606A-66E5-4BAD-9EBE-9D557360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A8B64-6D20-4B26-8E11-8D95FC94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9B34D-4AEF-4107-ADDC-8497A14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85879-BA18-4FA0-B1BA-83A93CBB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F0DF6-06DC-4A8F-9447-9997194A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2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3C67B-9592-4834-84E8-6485FB05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6709F-603A-4C99-ABA9-C1FE35B9A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8A2A4-BB00-4135-B7EE-780E7FF6D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A8812-441A-4761-81BE-EF8EC936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F2878-1995-46AE-86BF-F56AEDDC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58B6B-FEB9-4B9E-B9B6-0447ED05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86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C39DC9-3C2E-476A-A80C-2C2DC019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6EBD1-ECDA-4649-BB80-BA375306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3ECB7-122C-477D-B110-ED3097210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BB24-6B30-483D-85D8-419EFCECBA4F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59B97-7843-4649-B22B-CD144DC04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C9B25-A196-4013-BE5D-BF12F4255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778C-7DBE-44DD-BF09-F8734473DE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2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F1E9F-9340-466B-916D-36C1D6BB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8737"/>
            <a:ext cx="9144000" cy="1170263"/>
          </a:xfrm>
        </p:spPr>
        <p:txBody>
          <a:bodyPr/>
          <a:lstStyle/>
          <a:p>
            <a:r>
              <a:rPr lang="en-US" altLang="zh-CN" dirty="0"/>
              <a:t>QRM Final </a:t>
            </a:r>
            <a:endParaRPr lang="en-SG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612A51-E301-47E0-9227-1BE1EE8D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3429"/>
            <a:ext cx="9144000" cy="559145"/>
          </a:xfrm>
        </p:spPr>
        <p:txBody>
          <a:bodyPr/>
          <a:lstStyle/>
          <a:p>
            <a:r>
              <a:rPr lang="en-SG" dirty="0"/>
              <a:t>LI LIPING(A0186040M)</a:t>
            </a:r>
          </a:p>
        </p:txBody>
      </p:sp>
    </p:spTree>
    <p:extLst>
      <p:ext uri="{BB962C8B-B14F-4D97-AF65-F5344CB8AC3E}">
        <p14:creationId xmlns:p14="http://schemas.microsoft.com/office/powerpoint/2010/main" val="322297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7ABB32-B6EF-4E99-8C09-3326D55F2F9B}"/>
              </a:ext>
            </a:extLst>
          </p:cNvPr>
          <p:cNvSpPr txBox="1"/>
          <p:nvPr/>
        </p:nvSpPr>
        <p:spPr>
          <a:xfrm>
            <a:off x="212036" y="0"/>
            <a:ext cx="487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Focusing on the ARIMA model of zinc’s price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6CF774-F7AF-46FE-BCAD-B552AB0E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10"/>
            <a:ext cx="4737841" cy="6285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AE7789-C198-41B7-B3BF-BA9ECD38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4" y="497785"/>
            <a:ext cx="5259043" cy="40454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49524E-6445-473B-86BC-55F7423D15F3}"/>
              </a:ext>
            </a:extLst>
          </p:cNvPr>
          <p:cNvSpPr txBox="1"/>
          <p:nvPr/>
        </p:nvSpPr>
        <p:spPr>
          <a:xfrm>
            <a:off x="6228522" y="5274365"/>
            <a:ext cx="29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This is the best model I picked</a:t>
            </a:r>
          </a:p>
        </p:txBody>
      </p:sp>
    </p:spTree>
    <p:extLst>
      <p:ext uri="{BB962C8B-B14F-4D97-AF65-F5344CB8AC3E}">
        <p14:creationId xmlns:p14="http://schemas.microsoft.com/office/powerpoint/2010/main" val="295985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2A3273-E52A-4AC1-ADA1-BCEE92BE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0"/>
            <a:ext cx="6419776" cy="34029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7D6A5F-A769-46C6-B333-EC53BD59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4971"/>
            <a:ext cx="6419776" cy="3346939"/>
          </a:xfrm>
          <a:prstGeom prst="rect">
            <a:avLst/>
          </a:prstGeom>
        </p:spPr>
      </p:pic>
      <p:sp>
        <p:nvSpPr>
          <p:cNvPr id="4" name="矩形 158">
            <a:extLst>
              <a:ext uri="{FF2B5EF4-FFF2-40B4-BE49-F238E27FC236}">
                <a16:creationId xmlns:a16="http://schemas.microsoft.com/office/drawing/2014/main" id="{86012D01-7F61-4B5C-9C14-9C91FA21169E}"/>
              </a:ext>
            </a:extLst>
          </p:cNvPr>
          <p:cNvSpPr/>
          <p:nvPr/>
        </p:nvSpPr>
        <p:spPr>
          <a:xfrm>
            <a:off x="6785113" y="719414"/>
            <a:ext cx="46249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static forecast in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Theil Inequality Coefficient: 3.3% indicates a very good 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Bias Proportion: 3%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forecast for the mean are very close to the actual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Variance Proportion: 0.7%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variance of the forecasts is almost perfect! This is due to modelling seasonal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Covariance Proportion: 96.3%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big proportion of forecasting errors are unsystematic.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the forecast from the dynamic forecast is also very good since the Theil Inequality Coefficient is 7.3%</a:t>
            </a:r>
          </a:p>
        </p:txBody>
      </p:sp>
    </p:spTree>
    <p:extLst>
      <p:ext uri="{BB962C8B-B14F-4D97-AF65-F5344CB8AC3E}">
        <p14:creationId xmlns:p14="http://schemas.microsoft.com/office/powerpoint/2010/main" val="371809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E8CE81-199C-4480-A578-FB3CC903D94A}"/>
              </a:ext>
            </a:extLst>
          </p:cNvPr>
          <p:cNvSpPr txBox="1"/>
          <p:nvPr/>
        </p:nvSpPr>
        <p:spPr>
          <a:xfrm>
            <a:off x="4870119" y="2844225"/>
            <a:ext cx="2451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Risk Aversion</a:t>
            </a:r>
          </a:p>
        </p:txBody>
      </p:sp>
    </p:spTree>
    <p:extLst>
      <p:ext uri="{BB962C8B-B14F-4D97-AF65-F5344CB8AC3E}">
        <p14:creationId xmlns:p14="http://schemas.microsoft.com/office/powerpoint/2010/main" val="139967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3DD8F5-763B-4E9A-9B6C-E33F3BF830B5}"/>
                  </a:ext>
                </a:extLst>
              </p:cNvPr>
              <p:cNvSpPr/>
              <p:nvPr/>
            </p:nvSpPr>
            <p:spPr>
              <a:xfrm>
                <a:off x="775252" y="1138402"/>
                <a:ext cx="10641495" cy="5302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Minimize</m:t>
                          </m:r>
                          <m:r>
                            <a:rPr lang="en-US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fNam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𝑐𝑣𝑎𝑟</m:t>
                          </m:r>
                        </m:e>
                      </m:func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                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  s.t</a:t>
                </a:r>
                <a:r>
                  <a:rPr lang="en-SG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SG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SG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SG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SG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≥0.003</m:t>
                          </m:r>
                        </m:e>
                      </m:nary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𝑧</m:t>
                      </m:r>
                      <m:d>
                        <m:dPr>
                          <m:ctrlPr>
                            <a:rPr lang="en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SG" b="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SG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SG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 −  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𝑣𝑎𝑟</m:t>
                          </m:r>
                        </m:e>
                      </m:nary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𝑐𝑣𝑎𝑟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𝑣𝑎𝑟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SG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100</m:t>
                              </m:r>
                              <m: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p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𝑧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SG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SG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1−</m:t>
                                  </m:r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𝑏𝑒𝑡𝑎</m:t>
                                  </m:r>
                                </m:e>
                              </m:d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𝑐𝑎𝑟𝑑</m:t>
                              </m:r>
                              <m:d>
                                <m:dPr>
                                  <m:ctrlPr>
                                    <a:rPr lang="en-SG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x</m:t>
                      </m:r>
                      <m:d>
                        <m:dPr>
                          <m:ctrlPr>
                            <a:rPr lang="en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b="0" i="0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</m:d>
                      <m: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z</m:t>
                      </m:r>
                      <m: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s</m:t>
                      </m:r>
                      <m: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)≥0</m:t>
                      </m:r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3DD8F5-763B-4E9A-9B6C-E33F3BF83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2" y="1138402"/>
                <a:ext cx="10641495" cy="5302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C9C4D05-A598-44DA-AEA7-0DF03469AE9F}"/>
              </a:ext>
            </a:extLst>
          </p:cNvPr>
          <p:cNvSpPr txBox="1"/>
          <p:nvPr/>
        </p:nvSpPr>
        <p:spPr>
          <a:xfrm>
            <a:off x="940904" y="424070"/>
            <a:ext cx="393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Mathematical model of CVAR</a:t>
            </a:r>
          </a:p>
        </p:txBody>
      </p:sp>
    </p:spTree>
    <p:extLst>
      <p:ext uri="{BB962C8B-B14F-4D97-AF65-F5344CB8AC3E}">
        <p14:creationId xmlns:p14="http://schemas.microsoft.com/office/powerpoint/2010/main" val="360224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3DD8F5-763B-4E9A-9B6C-E33F3BF830B5}"/>
                  </a:ext>
                </a:extLst>
              </p:cNvPr>
              <p:cNvSpPr/>
              <p:nvPr/>
            </p:nvSpPr>
            <p:spPr>
              <a:xfrm>
                <a:off x="775252" y="1138402"/>
                <a:ext cx="10641495" cy="3501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Minimize</m:t>
                          </m:r>
                          <m:r>
                            <a:rPr lang="en-US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 </m:t>
                          </m:r>
                        </m:fName>
                        <m:e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𝑚𝑢</m:t>
                          </m:r>
                        </m:e>
                      </m:func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                </a:t>
                </a:r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  s.t</a:t>
                </a:r>
                <a:r>
                  <a:rPr lang="en-SG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SG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SG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SG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SG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  <m:e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𝑚𝑒𝑎𝑛</m:t>
                          </m:r>
                          <m:d>
                            <m:dPr>
                              <m:ctrlP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SG" b="0" i="1" kern="10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SG" b="0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≥0.003</m:t>
                          </m:r>
                        </m:e>
                      </m:nary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kern="100" dirty="0">
                    <a:ea typeface="宋体" panose="02010600030101010101" pitchFamily="2" charset="-122"/>
                    <a:cs typeface="Arial" panose="020B0604020202020204" pitchFamily="34" charset="0"/>
                  </a:rPr>
                  <a:t>mu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≥</m:t>
                    </m:r>
                    <m:r>
                      <a:rPr lang="en-SG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SG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SG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SG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3</m:t>
                        </m:r>
                      </m:sup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  <m:d>
                          <m:dPr>
                            <m:ctrlPr>
                              <a:rPr lang="en-SG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SG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SG" b="0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x</m:t>
                      </m:r>
                      <m:d>
                        <m:dPr>
                          <m:ctrlPr>
                            <a:rPr lang="en-SG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b="0" i="0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i</m:t>
                          </m:r>
                        </m:e>
                      </m:d>
                      <m:r>
                        <a:rPr lang="en-US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≥0</m:t>
                      </m:r>
                    </m:oMath>
                  </m:oMathPara>
                </a14:m>
                <a:endParaRPr lang="en-SG" kern="100" dirty="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3DD8F5-763B-4E9A-9B6C-E33F3BF83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2" y="1138402"/>
                <a:ext cx="10641495" cy="3501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C9C4D05-A598-44DA-AEA7-0DF03469AE9F}"/>
              </a:ext>
            </a:extLst>
          </p:cNvPr>
          <p:cNvSpPr txBox="1"/>
          <p:nvPr/>
        </p:nvSpPr>
        <p:spPr>
          <a:xfrm>
            <a:off x="940904" y="424070"/>
            <a:ext cx="459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Mathematical model of worst case</a:t>
            </a:r>
          </a:p>
        </p:txBody>
      </p:sp>
    </p:spTree>
    <p:extLst>
      <p:ext uri="{BB962C8B-B14F-4D97-AF65-F5344CB8AC3E}">
        <p14:creationId xmlns:p14="http://schemas.microsoft.com/office/powerpoint/2010/main" val="158372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9A946-5A88-478D-AD5E-E9317A6D1953}"/>
              </a:ext>
            </a:extLst>
          </p:cNvPr>
          <p:cNvSpPr txBox="1"/>
          <p:nvPr/>
        </p:nvSpPr>
        <p:spPr>
          <a:xfrm>
            <a:off x="1256979" y="2017400"/>
            <a:ext cx="27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variance-covariance matrix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8DA270-AF97-4FDA-8FF5-87E10CBDF772}"/>
              </a:ext>
            </a:extLst>
          </p:cNvPr>
          <p:cNvSpPr txBox="1"/>
          <p:nvPr/>
        </p:nvSpPr>
        <p:spPr>
          <a:xfrm>
            <a:off x="7095064" y="1960340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correlation matrix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DCA3773-4A93-4DF3-B199-B85975962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1570"/>
              </p:ext>
            </p:extLst>
          </p:nvPr>
        </p:nvGraphicFramePr>
        <p:xfrm>
          <a:off x="6096000" y="2517909"/>
          <a:ext cx="4373216" cy="1484244"/>
        </p:xfrm>
        <a:graphic>
          <a:graphicData uri="http://schemas.openxmlformats.org/drawingml/2006/table">
            <a:tbl>
              <a:tblPr/>
              <a:tblGrid>
                <a:gridCol w="1093304">
                  <a:extLst>
                    <a:ext uri="{9D8B030D-6E8A-4147-A177-3AD203B41FA5}">
                      <a16:colId xmlns:a16="http://schemas.microsoft.com/office/drawing/2014/main" val="3603124212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3106790251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1648641823"/>
                    </a:ext>
                  </a:extLst>
                </a:gridCol>
                <a:gridCol w="1093304">
                  <a:extLst>
                    <a:ext uri="{9D8B030D-6E8A-4147-A177-3AD203B41FA5}">
                      <a16:colId xmlns:a16="http://schemas.microsoft.com/office/drawing/2014/main" val="823779736"/>
                    </a:ext>
                  </a:extLst>
                </a:gridCol>
              </a:tblGrid>
              <a:tr h="371061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Aluminum</a:t>
                      </a:r>
                      <a:endParaRPr lang="en-SG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Copper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Zinc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280009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Aluminum</a:t>
                      </a:r>
                      <a:endParaRPr lang="en-SG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0.7925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796897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Copper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0.8182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93498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Zinc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0.7925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0.8182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43046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CBE11F-43F8-4D71-A07F-E3B596967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94980"/>
              </p:ext>
            </p:extLst>
          </p:nvPr>
        </p:nvGraphicFramePr>
        <p:xfrm>
          <a:off x="516005" y="2567462"/>
          <a:ext cx="3949980" cy="1381684"/>
        </p:xfrm>
        <a:graphic>
          <a:graphicData uri="http://schemas.openxmlformats.org/drawingml/2006/table">
            <a:tbl>
              <a:tblPr/>
              <a:tblGrid>
                <a:gridCol w="987495">
                  <a:extLst>
                    <a:ext uri="{9D8B030D-6E8A-4147-A177-3AD203B41FA5}">
                      <a16:colId xmlns:a16="http://schemas.microsoft.com/office/drawing/2014/main" val="3213713456"/>
                    </a:ext>
                  </a:extLst>
                </a:gridCol>
                <a:gridCol w="987495">
                  <a:extLst>
                    <a:ext uri="{9D8B030D-6E8A-4147-A177-3AD203B41FA5}">
                      <a16:colId xmlns:a16="http://schemas.microsoft.com/office/drawing/2014/main" val="3019856824"/>
                    </a:ext>
                  </a:extLst>
                </a:gridCol>
                <a:gridCol w="987495">
                  <a:extLst>
                    <a:ext uri="{9D8B030D-6E8A-4147-A177-3AD203B41FA5}">
                      <a16:colId xmlns:a16="http://schemas.microsoft.com/office/drawing/2014/main" val="2841355942"/>
                    </a:ext>
                  </a:extLst>
                </a:gridCol>
                <a:gridCol w="987495">
                  <a:extLst>
                    <a:ext uri="{9D8B030D-6E8A-4147-A177-3AD203B41FA5}">
                      <a16:colId xmlns:a16="http://schemas.microsoft.com/office/drawing/2014/main" val="1512168507"/>
                    </a:ext>
                  </a:extLst>
                </a:gridCol>
              </a:tblGrid>
              <a:tr h="345421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Aluminum</a:t>
                      </a:r>
                      <a:endParaRPr lang="en-SG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Copper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Zinc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106740"/>
                  </a:ext>
                </a:extLst>
              </a:tr>
              <a:tr h="3454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Aluminum</a:t>
                      </a:r>
                      <a:endParaRPr lang="en-SG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0.2383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0.1933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0.1644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066839"/>
                  </a:ext>
                </a:extLst>
              </a:tr>
              <a:tr h="3454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Copper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0.1933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0.3804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0.2368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10996"/>
                  </a:ext>
                </a:extLst>
              </a:tr>
              <a:tr h="34542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Zinc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0.1644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>
                          <a:effectLst/>
                          <a:latin typeface="Arial" panose="020B0604020202020204" pitchFamily="34" charset="0"/>
                        </a:rPr>
                        <a:t>0.2368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400" b="0" i="0" u="none" strike="noStrike" dirty="0">
                          <a:effectLst/>
                          <a:latin typeface="Arial" panose="020B0604020202020204" pitchFamily="34" charset="0"/>
                        </a:rPr>
                        <a:t>0.3854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07183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E3BDAE7E-23EB-46A4-A0A7-25F0B893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29" y="4837530"/>
            <a:ext cx="6655997" cy="13816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BCA9879-9BEC-4ACB-ACC4-E216930F637F}"/>
              </a:ext>
            </a:extLst>
          </p:cNvPr>
          <p:cNvSpPr txBox="1"/>
          <p:nvPr/>
        </p:nvSpPr>
        <p:spPr>
          <a:xfrm>
            <a:off x="516005" y="304371"/>
            <a:ext cx="344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4280F7-55FF-4AA2-BCD9-EF2FFCC03F0C}"/>
                  </a:ext>
                </a:extLst>
              </p:cNvPr>
              <p:cNvSpPr txBox="1"/>
              <p:nvPr/>
            </p:nvSpPr>
            <p:spPr>
              <a:xfrm>
                <a:off x="897577" y="968525"/>
                <a:ext cx="11033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Calculate the returns based on the monthly data, which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dirty="0"/>
                  <a:t> )/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SG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dirty="0"/>
                  <a:t>, then compute the variance covariance</a:t>
                </a:r>
              </a:p>
              <a:p>
                <a:r>
                  <a:rPr lang="en-SG" dirty="0"/>
                  <a:t>Matrix and correlation matrix, we set out objective return as 0.003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4280F7-55FF-4AA2-BCD9-EF2FFCC0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77" y="968525"/>
                <a:ext cx="11033918" cy="646331"/>
              </a:xfrm>
              <a:prstGeom prst="rect">
                <a:avLst/>
              </a:prstGeom>
              <a:blipFill>
                <a:blip r:embed="rId3"/>
                <a:stretch>
                  <a:fillRect l="-442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60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A14B28-9211-440D-9431-CF59D2B2F73E}"/>
              </a:ext>
            </a:extLst>
          </p:cNvPr>
          <p:cNvSpPr txBox="1"/>
          <p:nvPr/>
        </p:nvSpPr>
        <p:spPr>
          <a:xfrm>
            <a:off x="970671" y="675249"/>
            <a:ext cx="460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Optimal policy under scenarios=1000, beta=0.9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52546-F25D-4DAB-A7C5-1C8190AF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1527284"/>
            <a:ext cx="8876265" cy="2628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C896A8-79CA-4E56-BDE2-8130CCF47993}"/>
              </a:ext>
            </a:extLst>
          </p:cNvPr>
          <p:cNvSpPr/>
          <p:nvPr/>
        </p:nvSpPr>
        <p:spPr>
          <a:xfrm>
            <a:off x="1152938" y="5034097"/>
            <a:ext cx="9382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</a:rPr>
              <a:t>As the graph shown above, the optimal policy is to spend </a:t>
            </a:r>
            <a:r>
              <a:rPr lang="en-SG" dirty="0"/>
              <a:t>59.3%</a:t>
            </a:r>
            <a:r>
              <a:rPr lang="en-SG" dirty="0">
                <a:solidFill>
                  <a:srgbClr val="000000"/>
                </a:solidFill>
              </a:rPr>
              <a:t> budget buying </a:t>
            </a:r>
            <a:r>
              <a:rPr lang="en-SG" dirty="0"/>
              <a:t>aluminium</a:t>
            </a:r>
            <a:r>
              <a:rPr lang="en-SG" i="1" dirty="0">
                <a:solidFill>
                  <a:srgbClr val="000000"/>
                </a:solidFill>
              </a:rPr>
              <a:t> </a:t>
            </a:r>
            <a:r>
              <a:rPr lang="en-SG" dirty="0">
                <a:solidFill>
                  <a:srgbClr val="000000"/>
                </a:solidFill>
              </a:rPr>
              <a:t>and </a:t>
            </a:r>
            <a:r>
              <a:rPr lang="en-SG" dirty="0"/>
              <a:t>40.7% </a:t>
            </a:r>
            <a:r>
              <a:rPr lang="en-SG" dirty="0">
                <a:solidFill>
                  <a:srgbClr val="000000"/>
                </a:solidFill>
              </a:rPr>
              <a:t>buying </a:t>
            </a:r>
            <a:r>
              <a:rPr lang="en-SG" dirty="0"/>
              <a:t>copper</a:t>
            </a:r>
            <a:r>
              <a:rPr lang="en-SG" dirty="0">
                <a:solidFill>
                  <a:srgbClr val="000000"/>
                </a:solidFill>
              </a:rPr>
              <a:t>. The corresponding</a:t>
            </a:r>
            <a:r>
              <a:rPr lang="en-SG" dirty="0"/>
              <a:t> var is 0.029 and </a:t>
            </a:r>
            <a:r>
              <a:rPr lang="en-SG" dirty="0" err="1"/>
              <a:t>cvar</a:t>
            </a:r>
            <a:r>
              <a:rPr lang="en-SG" dirty="0"/>
              <a:t> is 0.039 at this case</a:t>
            </a:r>
            <a:r>
              <a:rPr lang="en-SG" dirty="0">
                <a:solidFill>
                  <a:srgbClr val="000000"/>
                </a:solidFill>
              </a:rPr>
              <a:t>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507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0B4FA2-279E-4798-A1E4-FD7D47DDDBAC}"/>
              </a:ext>
            </a:extLst>
          </p:cNvPr>
          <p:cNvSpPr/>
          <p:nvPr/>
        </p:nvSpPr>
        <p:spPr>
          <a:xfrm>
            <a:off x="463826" y="42872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Sensitivity analysis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587502-9FED-43D9-9791-6AAF41CB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89384"/>
              </p:ext>
            </p:extLst>
          </p:nvPr>
        </p:nvGraphicFramePr>
        <p:xfrm>
          <a:off x="1219199" y="1764268"/>
          <a:ext cx="9409041" cy="4079945"/>
        </p:xfrm>
        <a:graphic>
          <a:graphicData uri="http://schemas.openxmlformats.org/drawingml/2006/table">
            <a:tbl>
              <a:tblPr/>
              <a:tblGrid>
                <a:gridCol w="1515066">
                  <a:extLst>
                    <a:ext uri="{9D8B030D-6E8A-4147-A177-3AD203B41FA5}">
                      <a16:colId xmlns:a16="http://schemas.microsoft.com/office/drawing/2014/main" val="830236474"/>
                    </a:ext>
                  </a:extLst>
                </a:gridCol>
                <a:gridCol w="1280590">
                  <a:extLst>
                    <a:ext uri="{9D8B030D-6E8A-4147-A177-3AD203B41FA5}">
                      <a16:colId xmlns:a16="http://schemas.microsoft.com/office/drawing/2014/main" val="2956411438"/>
                    </a:ext>
                  </a:extLst>
                </a:gridCol>
                <a:gridCol w="1322677">
                  <a:extLst>
                    <a:ext uri="{9D8B030D-6E8A-4147-A177-3AD203B41FA5}">
                      <a16:colId xmlns:a16="http://schemas.microsoft.com/office/drawing/2014/main" val="972588239"/>
                    </a:ext>
                  </a:extLst>
                </a:gridCol>
                <a:gridCol w="1322677">
                  <a:extLst>
                    <a:ext uri="{9D8B030D-6E8A-4147-A177-3AD203B41FA5}">
                      <a16:colId xmlns:a16="http://schemas.microsoft.com/office/drawing/2014/main" val="339009828"/>
                    </a:ext>
                  </a:extLst>
                </a:gridCol>
                <a:gridCol w="1322677">
                  <a:extLst>
                    <a:ext uri="{9D8B030D-6E8A-4147-A177-3AD203B41FA5}">
                      <a16:colId xmlns:a16="http://schemas.microsoft.com/office/drawing/2014/main" val="1657073335"/>
                    </a:ext>
                  </a:extLst>
                </a:gridCol>
                <a:gridCol w="1322677">
                  <a:extLst>
                    <a:ext uri="{9D8B030D-6E8A-4147-A177-3AD203B41FA5}">
                      <a16:colId xmlns:a16="http://schemas.microsoft.com/office/drawing/2014/main" val="2554614782"/>
                    </a:ext>
                  </a:extLst>
                </a:gridCol>
                <a:gridCol w="1322677">
                  <a:extLst>
                    <a:ext uri="{9D8B030D-6E8A-4147-A177-3AD203B41FA5}">
                      <a16:colId xmlns:a16="http://schemas.microsoft.com/office/drawing/2014/main" val="1698180644"/>
                    </a:ext>
                  </a:extLst>
                </a:gridCol>
              </a:tblGrid>
              <a:tr h="568290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Worst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12987"/>
                  </a:ext>
                </a:extLst>
              </a:tr>
              <a:tr h="40969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162601"/>
                  </a:ext>
                </a:extLst>
              </a:tr>
              <a:tr h="292634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93953"/>
                  </a:ext>
                </a:extLst>
              </a:tr>
              <a:tr h="40969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90997"/>
                  </a:ext>
                </a:extLst>
              </a:tr>
              <a:tr h="292634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aluminum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01870"/>
                  </a:ext>
                </a:extLst>
              </a:tr>
              <a:tr h="292634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copper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071850"/>
                  </a:ext>
                </a:extLst>
              </a:tr>
              <a:tr h="292634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542072"/>
                  </a:ext>
                </a:extLst>
              </a:tr>
              <a:tr h="40969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99336"/>
                  </a:ext>
                </a:extLst>
              </a:tr>
              <a:tr h="40969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V@R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897681"/>
                  </a:ext>
                </a:extLst>
              </a:tr>
              <a:tr h="40969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CV@R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531577"/>
                  </a:ext>
                </a:extLst>
              </a:tr>
              <a:tr h="292634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482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3485673-DF20-4B40-BA3A-42BF0AA15CA7}"/>
              </a:ext>
            </a:extLst>
          </p:cNvPr>
          <p:cNvSpPr/>
          <p:nvPr/>
        </p:nvSpPr>
        <p:spPr>
          <a:xfrm>
            <a:off x="1113182" y="890393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SG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</a:rPr>
              <a:t>1. Scenario = 1000 </a:t>
            </a:r>
          </a:p>
        </p:txBody>
      </p:sp>
    </p:spTree>
    <p:extLst>
      <p:ext uri="{BB962C8B-B14F-4D97-AF65-F5344CB8AC3E}">
        <p14:creationId xmlns:p14="http://schemas.microsoft.com/office/powerpoint/2010/main" val="368461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2CF9F5F-E24E-4518-8090-FB1F45825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84614"/>
              </p:ext>
            </p:extLst>
          </p:nvPr>
        </p:nvGraphicFramePr>
        <p:xfrm>
          <a:off x="1351723" y="1683026"/>
          <a:ext cx="8825948" cy="4094925"/>
        </p:xfrm>
        <a:graphic>
          <a:graphicData uri="http://schemas.openxmlformats.org/drawingml/2006/table">
            <a:tbl>
              <a:tblPr/>
              <a:tblGrid>
                <a:gridCol w="1421176">
                  <a:extLst>
                    <a:ext uri="{9D8B030D-6E8A-4147-A177-3AD203B41FA5}">
                      <a16:colId xmlns:a16="http://schemas.microsoft.com/office/drawing/2014/main" val="34347220"/>
                    </a:ext>
                  </a:extLst>
                </a:gridCol>
                <a:gridCol w="1201232">
                  <a:extLst>
                    <a:ext uri="{9D8B030D-6E8A-4147-A177-3AD203B41FA5}">
                      <a16:colId xmlns:a16="http://schemas.microsoft.com/office/drawing/2014/main" val="1116651171"/>
                    </a:ext>
                  </a:extLst>
                </a:gridCol>
                <a:gridCol w="1240708">
                  <a:extLst>
                    <a:ext uri="{9D8B030D-6E8A-4147-A177-3AD203B41FA5}">
                      <a16:colId xmlns:a16="http://schemas.microsoft.com/office/drawing/2014/main" val="1977935487"/>
                    </a:ext>
                  </a:extLst>
                </a:gridCol>
                <a:gridCol w="1240708">
                  <a:extLst>
                    <a:ext uri="{9D8B030D-6E8A-4147-A177-3AD203B41FA5}">
                      <a16:colId xmlns:a16="http://schemas.microsoft.com/office/drawing/2014/main" val="3198956700"/>
                    </a:ext>
                  </a:extLst>
                </a:gridCol>
                <a:gridCol w="1240708">
                  <a:extLst>
                    <a:ext uri="{9D8B030D-6E8A-4147-A177-3AD203B41FA5}">
                      <a16:colId xmlns:a16="http://schemas.microsoft.com/office/drawing/2014/main" val="1631692254"/>
                    </a:ext>
                  </a:extLst>
                </a:gridCol>
                <a:gridCol w="1240708">
                  <a:extLst>
                    <a:ext uri="{9D8B030D-6E8A-4147-A177-3AD203B41FA5}">
                      <a16:colId xmlns:a16="http://schemas.microsoft.com/office/drawing/2014/main" val="1130536676"/>
                    </a:ext>
                  </a:extLst>
                </a:gridCol>
                <a:gridCol w="1240708">
                  <a:extLst>
                    <a:ext uri="{9D8B030D-6E8A-4147-A177-3AD203B41FA5}">
                      <a16:colId xmlns:a16="http://schemas.microsoft.com/office/drawing/2014/main" val="3854176887"/>
                    </a:ext>
                  </a:extLst>
                </a:gridCol>
              </a:tblGrid>
              <a:tr h="62263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Worst Case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923531"/>
                  </a:ext>
                </a:extLst>
              </a:tr>
              <a:tr h="316629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467735"/>
                  </a:ext>
                </a:extLst>
              </a:tr>
              <a:tr h="316629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93432"/>
                  </a:ext>
                </a:extLst>
              </a:tr>
              <a:tr h="316629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77363"/>
                  </a:ext>
                </a:extLst>
              </a:tr>
              <a:tr h="622632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aluminum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345750"/>
                  </a:ext>
                </a:extLst>
              </a:tr>
              <a:tr h="316629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copper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662666"/>
                  </a:ext>
                </a:extLst>
              </a:tr>
              <a:tr h="316629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933741"/>
                  </a:ext>
                </a:extLst>
              </a:tr>
              <a:tr h="316629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873294"/>
                  </a:ext>
                </a:extLst>
              </a:tr>
              <a:tr h="316629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V@R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742698"/>
                  </a:ext>
                </a:extLst>
              </a:tr>
              <a:tr h="316629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CV@R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908337"/>
                  </a:ext>
                </a:extLst>
              </a:tr>
              <a:tr h="316629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18491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5D21899-8D99-48F5-B5CA-096DA57ED14E}"/>
              </a:ext>
            </a:extLst>
          </p:cNvPr>
          <p:cNvSpPr/>
          <p:nvPr/>
        </p:nvSpPr>
        <p:spPr>
          <a:xfrm>
            <a:off x="1258957" y="741495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SG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</a:rPr>
              <a:t>2. Scenario = 5000 </a:t>
            </a:r>
          </a:p>
        </p:txBody>
      </p:sp>
    </p:spTree>
    <p:extLst>
      <p:ext uri="{BB962C8B-B14F-4D97-AF65-F5344CB8AC3E}">
        <p14:creationId xmlns:p14="http://schemas.microsoft.com/office/powerpoint/2010/main" val="314294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9612E8-D4B9-47DC-9258-7C3D8F2E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63134"/>
              </p:ext>
            </p:extLst>
          </p:nvPr>
        </p:nvGraphicFramePr>
        <p:xfrm>
          <a:off x="1285461" y="1298712"/>
          <a:ext cx="9289776" cy="4479236"/>
        </p:xfrm>
        <a:graphic>
          <a:graphicData uri="http://schemas.openxmlformats.org/drawingml/2006/table">
            <a:tbl>
              <a:tblPr/>
              <a:tblGrid>
                <a:gridCol w="1495862">
                  <a:extLst>
                    <a:ext uri="{9D8B030D-6E8A-4147-A177-3AD203B41FA5}">
                      <a16:colId xmlns:a16="http://schemas.microsoft.com/office/drawing/2014/main" val="3385114966"/>
                    </a:ext>
                  </a:extLst>
                </a:gridCol>
                <a:gridCol w="1264359">
                  <a:extLst>
                    <a:ext uri="{9D8B030D-6E8A-4147-A177-3AD203B41FA5}">
                      <a16:colId xmlns:a16="http://schemas.microsoft.com/office/drawing/2014/main" val="2428934428"/>
                    </a:ext>
                  </a:extLst>
                </a:gridCol>
                <a:gridCol w="1305911">
                  <a:extLst>
                    <a:ext uri="{9D8B030D-6E8A-4147-A177-3AD203B41FA5}">
                      <a16:colId xmlns:a16="http://schemas.microsoft.com/office/drawing/2014/main" val="136593020"/>
                    </a:ext>
                  </a:extLst>
                </a:gridCol>
                <a:gridCol w="1305911">
                  <a:extLst>
                    <a:ext uri="{9D8B030D-6E8A-4147-A177-3AD203B41FA5}">
                      <a16:colId xmlns:a16="http://schemas.microsoft.com/office/drawing/2014/main" val="138673775"/>
                    </a:ext>
                  </a:extLst>
                </a:gridCol>
                <a:gridCol w="1305911">
                  <a:extLst>
                    <a:ext uri="{9D8B030D-6E8A-4147-A177-3AD203B41FA5}">
                      <a16:colId xmlns:a16="http://schemas.microsoft.com/office/drawing/2014/main" val="894652859"/>
                    </a:ext>
                  </a:extLst>
                </a:gridCol>
                <a:gridCol w="1305911">
                  <a:extLst>
                    <a:ext uri="{9D8B030D-6E8A-4147-A177-3AD203B41FA5}">
                      <a16:colId xmlns:a16="http://schemas.microsoft.com/office/drawing/2014/main" val="2498565806"/>
                    </a:ext>
                  </a:extLst>
                </a:gridCol>
                <a:gridCol w="1305911">
                  <a:extLst>
                    <a:ext uri="{9D8B030D-6E8A-4147-A177-3AD203B41FA5}">
                      <a16:colId xmlns:a16="http://schemas.microsoft.com/office/drawing/2014/main" val="1163474427"/>
                    </a:ext>
                  </a:extLst>
                </a:gridCol>
              </a:tblGrid>
              <a:tr h="75237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Worst Case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754508"/>
                  </a:ext>
                </a:extLst>
              </a:tr>
              <a:tr h="36743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24413"/>
                  </a:ext>
                </a:extLst>
              </a:tr>
              <a:tr h="384935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537070"/>
                  </a:ext>
                </a:extLst>
              </a:tr>
              <a:tr h="36743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177924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aluminum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62335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copper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4312"/>
                  </a:ext>
                </a:extLst>
              </a:tr>
              <a:tr h="384935"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276380"/>
                  </a:ext>
                </a:extLst>
              </a:tr>
              <a:tr h="36743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13220"/>
                  </a:ext>
                </a:extLst>
              </a:tr>
              <a:tr h="36743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V@R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57344"/>
                  </a:ext>
                </a:extLst>
              </a:tr>
              <a:tr h="367437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CV@R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01768"/>
                  </a:ext>
                </a:extLst>
              </a:tr>
              <a:tr h="384935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SG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86503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44640C7-5815-4F79-979E-34B8DD26BF97}"/>
              </a:ext>
            </a:extLst>
          </p:cNvPr>
          <p:cNvSpPr/>
          <p:nvPr/>
        </p:nvSpPr>
        <p:spPr>
          <a:xfrm>
            <a:off x="1192696" y="402944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SG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Times New Roman" panose="02020603050405020304" pitchFamily="18" charset="0"/>
              </a:rPr>
              <a:t>3. Scenario = 10,000 </a:t>
            </a:r>
          </a:p>
        </p:txBody>
      </p:sp>
    </p:spTree>
    <p:extLst>
      <p:ext uri="{BB962C8B-B14F-4D97-AF65-F5344CB8AC3E}">
        <p14:creationId xmlns:p14="http://schemas.microsoft.com/office/powerpoint/2010/main" val="32097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0565D-E2EC-46A8-8D59-C39A0A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and problem description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1EE6D-A291-425C-958F-9D8F50FE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218"/>
          </a:xfrm>
        </p:spPr>
        <p:txBody>
          <a:bodyPr/>
          <a:lstStyle/>
          <a:p>
            <a:r>
              <a:rPr lang="en-SG" dirty="0"/>
              <a:t>In this presentation, we mainly covered the metals price forecast using time series analysis technique and risk averse decision making using </a:t>
            </a:r>
            <a:r>
              <a:rPr lang="en-SG" dirty="0" err="1"/>
              <a:t>cvar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43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144BDA-A79C-4774-8B41-6A6695F9DE66}"/>
              </a:ext>
            </a:extLst>
          </p:cNvPr>
          <p:cNvSpPr/>
          <p:nvPr/>
        </p:nvSpPr>
        <p:spPr>
          <a:xfrm>
            <a:off x="887895" y="405864"/>
            <a:ext cx="10416209" cy="6046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b="1" dirty="0">
                <a:solidFill>
                  <a:srgbClr val="000000"/>
                </a:solidFill>
              </a:rPr>
              <a:t>Conclusions: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000000"/>
                </a:solidFill>
              </a:rPr>
              <a:t>• Keeping the scenario still, with the increase of beta, V@R and CV@R will converge to worst case. And V@R is always less or equal than CV@R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000000"/>
                </a:solidFill>
              </a:rPr>
              <a:t>• V@R and CV@R converge to worst case mu faster when the scenario is less, in other words, the distance between CV@R and worst mu with beta 0.999 under scenario 10,000 is larger than the distance between CV@R and worst mu with beta 0.999 under scenario 1,000.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000000"/>
                </a:solidFill>
              </a:rPr>
              <a:t>• The larger the scenarios are, the higher the worst-case return.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solidFill>
                  <a:srgbClr val="000000"/>
                </a:solidFill>
              </a:rPr>
              <a:t>• The V@R and CV@R increase with the increase of beta.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/>
              <a:t>CVAR is very sensitive is to the number of scenarios: If we use more scenarios the results will be more consistent and it will give us a meaningful read between betas. But if we have very few scenarios the results less consistent. Expected values will not be impacted materially by the number of scenarios. </a:t>
            </a:r>
          </a:p>
          <a:p>
            <a:pPr>
              <a:lnSpc>
                <a:spcPct val="150000"/>
              </a:lnSpc>
            </a:pPr>
            <a:endParaRPr lang="en-SG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5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4DFF51-6F17-4289-AC8A-4A0A4D653EAC}"/>
              </a:ext>
            </a:extLst>
          </p:cNvPr>
          <p:cNvSpPr txBox="1"/>
          <p:nvPr/>
        </p:nvSpPr>
        <p:spPr>
          <a:xfrm>
            <a:off x="569844" y="384314"/>
            <a:ext cx="4687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Originality of the topic and analysis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B6AC1A-4A82-4D5D-B8DF-D0E7C7EBA642}"/>
              </a:ext>
            </a:extLst>
          </p:cNvPr>
          <p:cNvSpPr txBox="1"/>
          <p:nvPr/>
        </p:nvSpPr>
        <p:spPr>
          <a:xfrm>
            <a:off x="1166191" y="1696278"/>
            <a:ext cx="105475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This topic is derived from the portfolio management. Although we can’t treat metals as some kind of </a:t>
            </a:r>
          </a:p>
          <a:p>
            <a:r>
              <a:rPr lang="en-SG" dirty="0"/>
              <a:t>Securities. But the derivatives from metals these days are very popular, so it’s also meaningful to treat this</a:t>
            </a:r>
          </a:p>
          <a:p>
            <a:r>
              <a:rPr lang="en-SG" dirty="0"/>
              <a:t>Project as a portfolio management problem</a:t>
            </a:r>
          </a:p>
          <a:p>
            <a:endParaRPr lang="en-SG" dirty="0"/>
          </a:p>
          <a:p>
            <a:r>
              <a:rPr lang="en-SG" dirty="0"/>
              <a:t>And  this project covered the part in time series analysis and also the part in risk aversion. It’s a combination of</a:t>
            </a:r>
          </a:p>
          <a:p>
            <a:r>
              <a:rPr lang="en-SG" dirty="0"/>
              <a:t>Methods to deal with risk </a:t>
            </a:r>
            <a:r>
              <a:rPr lang="en-SG"/>
              <a:t>management problems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700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E8CE81-199C-4480-A578-FB3CC903D94A}"/>
              </a:ext>
            </a:extLst>
          </p:cNvPr>
          <p:cNvSpPr txBox="1"/>
          <p:nvPr/>
        </p:nvSpPr>
        <p:spPr>
          <a:xfrm>
            <a:off x="4276227" y="2565929"/>
            <a:ext cx="327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11753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1A2570-008A-42FF-8E0E-18F5176B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2" y="461632"/>
            <a:ext cx="6863399" cy="59347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60C821-0E5F-47A1-BFBA-76A5BB5A0294}"/>
              </a:ext>
            </a:extLst>
          </p:cNvPr>
          <p:cNvSpPr/>
          <p:nvPr/>
        </p:nvSpPr>
        <p:spPr>
          <a:xfrm>
            <a:off x="7882799" y="2589000"/>
            <a:ext cx="396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From the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visualization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, the series of three metals are all not stationary. </a:t>
            </a:r>
          </a:p>
        </p:txBody>
      </p:sp>
    </p:spTree>
    <p:extLst>
      <p:ext uri="{BB962C8B-B14F-4D97-AF65-F5344CB8AC3E}">
        <p14:creationId xmlns:p14="http://schemas.microsoft.com/office/powerpoint/2010/main" val="89486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99BBD0-3583-40E0-86BD-6C200BBD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1" y="3905974"/>
            <a:ext cx="3794762" cy="1828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2E1A12-F3E8-428B-B24A-51C2D0D3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561" y="3905974"/>
            <a:ext cx="3760262" cy="18715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137579-64DE-4F71-AAA6-C55B34F6F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31" y="994740"/>
            <a:ext cx="3889630" cy="2820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B44EC1-B75D-48F9-B9E0-8D8B2CBC3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561" y="1020613"/>
            <a:ext cx="3846507" cy="279432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7A41DA1-E2DC-40D7-8A50-FB4FC3B0E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068" y="1007676"/>
            <a:ext cx="3736988" cy="27943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6AE487-A090-4950-8584-5B25A970F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1475" y="3905974"/>
            <a:ext cx="3593581" cy="17112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EF831D-291C-4DE7-9411-80141C52C861}"/>
              </a:ext>
            </a:extLst>
          </p:cNvPr>
          <p:cNvSpPr/>
          <p:nvPr/>
        </p:nvSpPr>
        <p:spPr>
          <a:xfrm>
            <a:off x="3299791" y="4878424"/>
            <a:ext cx="472118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EC8589-9A7E-446C-8121-A60873E66216}"/>
              </a:ext>
            </a:extLst>
          </p:cNvPr>
          <p:cNvSpPr/>
          <p:nvPr/>
        </p:nvSpPr>
        <p:spPr>
          <a:xfrm>
            <a:off x="7215488" y="4863444"/>
            <a:ext cx="472118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45BAC-75AD-442E-9FC4-A4C6CCE26473}"/>
              </a:ext>
            </a:extLst>
          </p:cNvPr>
          <p:cNvSpPr/>
          <p:nvPr/>
        </p:nvSpPr>
        <p:spPr>
          <a:xfrm>
            <a:off x="10975750" y="4802808"/>
            <a:ext cx="472118" cy="212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BCDE07-AB45-43EC-8643-F8E4E47CAB14}"/>
              </a:ext>
            </a:extLst>
          </p:cNvPr>
          <p:cNvSpPr/>
          <p:nvPr/>
        </p:nvSpPr>
        <p:spPr>
          <a:xfrm>
            <a:off x="2332382" y="58814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From the augmented Dickey-Fuller test, after </a:t>
            </a:r>
            <a:r>
              <a:rPr lang="en-SG" dirty="0" err="1">
                <a:solidFill>
                  <a:srgbClr val="000000"/>
                </a:solidFill>
                <a:latin typeface="Arial" panose="020B0604020202020204" pitchFamily="34" charset="0"/>
              </a:rPr>
              <a:t>Dlog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, the series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are all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stationary.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4FF8AC-A7F4-44A4-9294-CC0224AE0F56}"/>
              </a:ext>
            </a:extLst>
          </p:cNvPr>
          <p:cNvSpPr txBox="1"/>
          <p:nvPr/>
        </p:nvSpPr>
        <p:spPr>
          <a:xfrm>
            <a:off x="220265" y="330214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000000"/>
                </a:solidFill>
                <a:latin typeface="Arial" panose="020B0604020202020204" pitchFamily="34" charset="0"/>
              </a:rPr>
              <a:t>Augmented Dickey-Fuller test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6611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1BCDA9-D542-4C65-8B4B-751CFB9D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2" y="976483"/>
            <a:ext cx="6148910" cy="41918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24BFB6-0249-4FD4-BF53-FC5484E75749}"/>
              </a:ext>
            </a:extLst>
          </p:cNvPr>
          <p:cNvSpPr/>
          <p:nvPr/>
        </p:nvSpPr>
        <p:spPr>
          <a:xfrm>
            <a:off x="641083" y="368612"/>
            <a:ext cx="227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COINTEGRATION TEST</a:t>
            </a:r>
            <a:endParaRPr lang="en-SG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448FB1-BD62-4263-9FDB-49D8ECB58F57}"/>
              </a:ext>
            </a:extLst>
          </p:cNvPr>
          <p:cNvSpPr/>
          <p:nvPr/>
        </p:nvSpPr>
        <p:spPr>
          <a:xfrm>
            <a:off x="977347" y="5566058"/>
            <a:ext cx="337930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</a:rPr>
              <a:t>Conclusion: There is at most 2 cointegrating equation in the system of three metal prices </a:t>
            </a:r>
            <a:endParaRPr lang="en-S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A3AE47-7094-47FD-9065-D995E547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23" y="972658"/>
            <a:ext cx="5022931" cy="34517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002831-17CC-402B-B37C-F9C3956D3EEC}"/>
              </a:ext>
            </a:extLst>
          </p:cNvPr>
          <p:cNvSpPr/>
          <p:nvPr/>
        </p:nvSpPr>
        <p:spPr>
          <a:xfrm>
            <a:off x="5961493" y="58430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latin typeface="Calibri" panose="020F0502020204030204" pitchFamily="34" charset="0"/>
              </a:rPr>
              <a:t>We got the following cointegration equation</a:t>
            </a:r>
          </a:p>
          <a:p>
            <a:r>
              <a:rPr lang="en-SG" dirty="0" err="1">
                <a:latin typeface="CambriaMath"/>
              </a:rPr>
              <a:t>dlog</a:t>
            </a:r>
            <a:r>
              <a:rPr lang="en-SG" dirty="0">
                <a:latin typeface="CambriaMath"/>
              </a:rPr>
              <a:t> (</a:t>
            </a:r>
            <a:r>
              <a:rPr lang="en-SG" dirty="0" err="1">
                <a:latin typeface="CambriaMath"/>
              </a:rPr>
              <a:t>aluminum</a:t>
            </a:r>
            <a:r>
              <a:rPr lang="en-SG" dirty="0">
                <a:latin typeface="CambriaMath"/>
              </a:rPr>
              <a:t> −1) = 0.55dlog (copper−1 ) + 0.15dlog (zinc −1 ) </a:t>
            </a:r>
          </a:p>
        </p:txBody>
      </p:sp>
    </p:spTree>
    <p:extLst>
      <p:ext uri="{BB962C8B-B14F-4D97-AF65-F5344CB8AC3E}">
        <p14:creationId xmlns:p14="http://schemas.microsoft.com/office/powerpoint/2010/main" val="148312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D20AB0-DA16-4D76-8BCC-4094D7AF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0" y="290885"/>
            <a:ext cx="5589814" cy="6019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67420C9-FA47-4B0B-B308-AD5116772E00}"/>
              </a:ext>
            </a:extLst>
          </p:cNvPr>
          <p:cNvSpPr/>
          <p:nvPr/>
        </p:nvSpPr>
        <p:spPr>
          <a:xfrm>
            <a:off x="6476496" y="1413063"/>
            <a:ext cx="404573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>
                <a:solidFill>
                  <a:srgbClr val="212121"/>
                </a:solidFill>
                <a:latin typeface="Calibri" panose="020F0502020204030204" pitchFamily="34" charset="0"/>
              </a:rPr>
              <a:t>Aluminum</a:t>
            </a:r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 price has significant effect on copper price. </a:t>
            </a:r>
            <a:r>
              <a:rPr lang="en-SG" dirty="0" err="1">
                <a:solidFill>
                  <a:srgbClr val="212121"/>
                </a:solidFill>
                <a:latin typeface="Calibri" panose="020F0502020204030204" pitchFamily="34" charset="0"/>
              </a:rPr>
              <a:t>Aluminum</a:t>
            </a:r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 price is affected by copper and zinc.</a:t>
            </a:r>
          </a:p>
          <a:p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Copper price has significant effect on </a:t>
            </a:r>
            <a:r>
              <a:rPr lang="en-SG" dirty="0" err="1">
                <a:solidFill>
                  <a:srgbClr val="212121"/>
                </a:solidFill>
                <a:latin typeface="Calibri" panose="020F0502020204030204" pitchFamily="34" charset="0"/>
              </a:rPr>
              <a:t>aluminum</a:t>
            </a:r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 price only. copper price is only affected by </a:t>
            </a:r>
            <a:r>
              <a:rPr lang="en-SG" dirty="0" err="1">
                <a:solidFill>
                  <a:srgbClr val="212121"/>
                </a:solidFill>
                <a:latin typeface="Calibri" panose="020F0502020204030204" pitchFamily="34" charset="0"/>
              </a:rPr>
              <a:t>aluminum</a:t>
            </a:r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Zinc price has significant effect on a</a:t>
            </a:r>
            <a:r>
              <a:rPr lang="en-US" altLang="zh-CN" dirty="0" err="1">
                <a:solidFill>
                  <a:srgbClr val="212121"/>
                </a:solidFill>
                <a:latin typeface="Calibri" panose="020F0502020204030204" pitchFamily="34" charset="0"/>
              </a:rPr>
              <a:t>luminum</a:t>
            </a:r>
            <a:r>
              <a:rPr lang="en-US" altLang="zh-CN" dirty="0">
                <a:solidFill>
                  <a:srgbClr val="212121"/>
                </a:solidFill>
                <a:latin typeface="Calibri" panose="020F0502020204030204" pitchFamily="34" charset="0"/>
              </a:rPr>
              <a:t> and zinc</a:t>
            </a:r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. Zinc price is only affected by zinc.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</a:rPr>
              <a:t>Zinc is the main driver, cause it affect </a:t>
            </a:r>
            <a:r>
              <a:rPr lang="en-SG" dirty="0">
                <a:solidFill>
                  <a:srgbClr val="212121"/>
                </a:solidFill>
                <a:latin typeface="Calibri" panose="020F0502020204030204" pitchFamily="34" charset="0"/>
              </a:rPr>
              <a:t>a</a:t>
            </a:r>
            <a:r>
              <a:rPr lang="en-US" altLang="zh-CN" dirty="0" err="1">
                <a:solidFill>
                  <a:srgbClr val="212121"/>
                </a:solidFill>
                <a:latin typeface="Calibri" panose="020F0502020204030204" pitchFamily="34" charset="0"/>
              </a:rPr>
              <a:t>luminum</a:t>
            </a:r>
            <a:r>
              <a:rPr lang="en-US" altLang="zh-CN" dirty="0">
                <a:solidFill>
                  <a:srgbClr val="212121"/>
                </a:solidFill>
                <a:latin typeface="Calibri" panose="020F0502020204030204" pitchFamily="34" charset="0"/>
              </a:rPr>
              <a:t> and zinc </a:t>
            </a:r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</a:rPr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411710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DE963E-F8E6-4A8A-80AE-409BF20D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3" y="855559"/>
            <a:ext cx="4420015" cy="47078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E3D453-C3FB-46AF-8C96-585A007783C5}"/>
              </a:ext>
            </a:extLst>
          </p:cNvPr>
          <p:cNvSpPr/>
          <p:nvPr/>
        </p:nvSpPr>
        <p:spPr>
          <a:xfrm>
            <a:off x="0" y="5860486"/>
            <a:ext cx="4625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All points are inside the circle so the result is safe and not explosive.</a:t>
            </a:r>
            <a:endParaRPr lang="en-S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F3A017-2048-4B5A-80CF-B82F3F9207B5}"/>
              </a:ext>
            </a:extLst>
          </p:cNvPr>
          <p:cNvSpPr txBox="1"/>
          <p:nvPr/>
        </p:nvSpPr>
        <p:spPr>
          <a:xfrm>
            <a:off x="204993" y="189130"/>
            <a:ext cx="4157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AR roots graph &amp; Impulse graph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09DF03-6AD0-4CD6-8F2B-3479D246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79" y="-3795"/>
            <a:ext cx="3525079" cy="68617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11C708E-A283-4B8C-977E-C469A63E251F}"/>
              </a:ext>
            </a:extLst>
          </p:cNvPr>
          <p:cNvSpPr/>
          <p:nvPr/>
        </p:nvSpPr>
        <p:spPr>
          <a:xfrm>
            <a:off x="8269359" y="782173"/>
            <a:ext cx="39226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SG" dirty="0" err="1">
                <a:solidFill>
                  <a:srgbClr val="000000"/>
                </a:solidFill>
              </a:rPr>
              <a:t>DLog</a:t>
            </a:r>
            <a:r>
              <a:rPr lang="en-SG" dirty="0">
                <a:solidFill>
                  <a:srgbClr val="000000"/>
                </a:solidFill>
              </a:rPr>
              <a:t>(</a:t>
            </a:r>
            <a:r>
              <a:rPr lang="en-SG" dirty="0" err="1">
                <a:solidFill>
                  <a:srgbClr val="000000"/>
                </a:solidFill>
              </a:rPr>
              <a:t>Aluminum</a:t>
            </a:r>
            <a:r>
              <a:rPr lang="en-SG" dirty="0">
                <a:solidFill>
                  <a:srgbClr val="000000"/>
                </a:solidFill>
              </a:rPr>
              <a:t>) response to </a:t>
            </a:r>
            <a:r>
              <a:rPr lang="en-SG" dirty="0" err="1">
                <a:solidFill>
                  <a:srgbClr val="000000"/>
                </a:solidFill>
              </a:rPr>
              <a:t>DLog</a:t>
            </a:r>
            <a:r>
              <a:rPr lang="en-SG" dirty="0">
                <a:solidFill>
                  <a:srgbClr val="000000"/>
                </a:solidFill>
              </a:rPr>
              <a:t> (Zinc)  first decrease then increase during the first three months. Then it reversed the impact slightly toward the end of 6 months, then it quite off to the end of 12 month</a:t>
            </a:r>
          </a:p>
          <a:p>
            <a:pPr marL="342900" indent="-342900">
              <a:buFontTx/>
              <a:buAutoNum type="alphaUcPeriod"/>
            </a:pPr>
            <a:r>
              <a:rPr lang="en-SG" dirty="0" err="1">
                <a:solidFill>
                  <a:srgbClr val="000000"/>
                </a:solidFill>
              </a:rPr>
              <a:t>DLog</a:t>
            </a:r>
            <a:r>
              <a:rPr lang="en-SG" dirty="0">
                <a:solidFill>
                  <a:srgbClr val="000000"/>
                </a:solidFill>
              </a:rPr>
              <a:t>(copper) response to decrease in </a:t>
            </a:r>
            <a:r>
              <a:rPr lang="en-SG" dirty="0" err="1">
                <a:solidFill>
                  <a:srgbClr val="000000"/>
                </a:solidFill>
              </a:rPr>
              <a:t>DLog</a:t>
            </a:r>
            <a:r>
              <a:rPr lang="en-SG" dirty="0">
                <a:solidFill>
                  <a:srgbClr val="000000"/>
                </a:solidFill>
              </a:rPr>
              <a:t>(Zinc) demonstrates a strong impact in the first 4 months, then it quite off to the end of 12 month</a:t>
            </a:r>
          </a:p>
          <a:p>
            <a:pPr marL="342900" indent="-342900">
              <a:buAutoNum type="alphaUcPeriod"/>
            </a:pPr>
            <a:r>
              <a:rPr lang="en-SG" dirty="0" err="1">
                <a:solidFill>
                  <a:srgbClr val="000000"/>
                </a:solidFill>
              </a:rPr>
              <a:t>DLog</a:t>
            </a:r>
            <a:r>
              <a:rPr lang="en-SG" dirty="0">
                <a:solidFill>
                  <a:srgbClr val="000000"/>
                </a:solidFill>
              </a:rPr>
              <a:t>(Zinc) response to increase in </a:t>
            </a:r>
            <a:r>
              <a:rPr lang="en-SG" dirty="0" err="1">
                <a:solidFill>
                  <a:srgbClr val="000000"/>
                </a:solidFill>
              </a:rPr>
              <a:t>DLog</a:t>
            </a:r>
            <a:r>
              <a:rPr lang="en-SG" dirty="0">
                <a:solidFill>
                  <a:srgbClr val="000000"/>
                </a:solidFill>
              </a:rPr>
              <a:t>(Zinc) follows almost the same pattern as for copper and Zinc price. But in the middle of 2</a:t>
            </a:r>
            <a:r>
              <a:rPr lang="en-SG" baseline="30000" dirty="0">
                <a:solidFill>
                  <a:srgbClr val="000000"/>
                </a:solidFill>
              </a:rPr>
              <a:t>nd</a:t>
            </a:r>
            <a:r>
              <a:rPr lang="en-SG" dirty="0">
                <a:solidFill>
                  <a:srgbClr val="000000"/>
                </a:solidFill>
              </a:rPr>
              <a:t> to 4</a:t>
            </a:r>
            <a:r>
              <a:rPr lang="en-SG" baseline="30000" dirty="0">
                <a:solidFill>
                  <a:srgbClr val="000000"/>
                </a:solidFill>
              </a:rPr>
              <a:t>th</a:t>
            </a:r>
            <a:r>
              <a:rPr lang="en-SG" dirty="0">
                <a:solidFill>
                  <a:srgbClr val="000000"/>
                </a:solidFill>
              </a:rPr>
              <a:t> month, the impact fluctuate a little bit</a:t>
            </a:r>
          </a:p>
        </p:txBody>
      </p:sp>
    </p:spTree>
    <p:extLst>
      <p:ext uri="{BB962C8B-B14F-4D97-AF65-F5344CB8AC3E}">
        <p14:creationId xmlns:p14="http://schemas.microsoft.com/office/powerpoint/2010/main" val="6414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A7F651-EFE0-4CCC-8977-04D0F86D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9" y="755379"/>
            <a:ext cx="7621555" cy="30347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7BBADF-F1E6-4851-A6C0-050509ACE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14" y="755380"/>
            <a:ext cx="3820857" cy="3034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24E7AF-EDC5-497B-A07E-6B2200001D68}"/>
              </a:ext>
            </a:extLst>
          </p:cNvPr>
          <p:cNvSpPr txBox="1"/>
          <p:nvPr/>
        </p:nvSpPr>
        <p:spPr>
          <a:xfrm>
            <a:off x="465459" y="145774"/>
            <a:ext cx="125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Forecast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A1E254-FACC-4C9D-99A9-D8E165EDC4AD}"/>
              </a:ext>
            </a:extLst>
          </p:cNvPr>
          <p:cNvSpPr/>
          <p:nvPr/>
        </p:nvSpPr>
        <p:spPr>
          <a:xfrm>
            <a:off x="1348587" y="4363569"/>
            <a:ext cx="1024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</a:rPr>
              <a:t>Following from conclusion earlier, zinc’s price is the main driver in this system. Zinc’s price is predicted to fluctuate rapidly during 2018, so the price of </a:t>
            </a:r>
            <a:r>
              <a:rPr lang="en-SG" dirty="0" err="1">
                <a:solidFill>
                  <a:srgbClr val="000000"/>
                </a:solidFill>
              </a:rPr>
              <a:t>aluninum</a:t>
            </a:r>
            <a:r>
              <a:rPr lang="en-SG" dirty="0">
                <a:solidFill>
                  <a:srgbClr val="000000"/>
                </a:solidFill>
              </a:rPr>
              <a:t> and copper also fluctuate with zinc.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735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1097</Words>
  <Application>Microsoft Office PowerPoint</Application>
  <PresentationFormat>宽屏</PresentationFormat>
  <Paragraphs>306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CambriaMath</vt:lpstr>
      <vt:lpstr>宋体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QRM Final </vt:lpstr>
      <vt:lpstr>Introduction and problem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QRM Final </dc:title>
  <dc:creator>Li Liping</dc:creator>
  <cp:lastModifiedBy>Li Liping</cp:lastModifiedBy>
  <cp:revision>23</cp:revision>
  <dcterms:created xsi:type="dcterms:W3CDTF">2019-04-17T10:13:07Z</dcterms:created>
  <dcterms:modified xsi:type="dcterms:W3CDTF">2019-04-17T13:16:11Z</dcterms:modified>
</cp:coreProperties>
</file>