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0" r:id="rId26"/>
    <p:sldId id="291" r:id="rId27"/>
    <p:sldId id="292" r:id="rId28"/>
    <p:sldId id="293" r:id="rId29"/>
    <p:sldId id="294" r:id="rId30"/>
    <p:sldId id="295"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D11A7-E085-4BAF-BFA6-97A1D713CED2}" type="datetimeFigureOut">
              <a:rPr lang="en-SG" smtClean="0"/>
              <a:t>17/4/2019</a:t>
            </a:fld>
            <a:endParaRPr lang="en-SG"/>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E1466-2F24-448F-9D0B-E613CA4BCDC3}" type="slidenum">
              <a:rPr lang="en-SG" smtClean="0"/>
              <a:t>‹#›</a:t>
            </a:fld>
            <a:endParaRPr lang="en-SG"/>
          </a:p>
        </p:txBody>
      </p:sp>
    </p:spTree>
    <p:extLst>
      <p:ext uri="{BB962C8B-B14F-4D97-AF65-F5344CB8AC3E}">
        <p14:creationId xmlns:p14="http://schemas.microsoft.com/office/powerpoint/2010/main" val="58225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601E4-459A-4C1E-A33F-021777ECB3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SG"/>
          </a:p>
        </p:txBody>
      </p:sp>
      <p:sp>
        <p:nvSpPr>
          <p:cNvPr id="3" name="副标题 2">
            <a:extLst>
              <a:ext uri="{FF2B5EF4-FFF2-40B4-BE49-F238E27FC236}">
                <a16:creationId xmlns:a16="http://schemas.microsoft.com/office/drawing/2014/main" id="{54038656-57A1-4082-AD55-D965F7E72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SG"/>
          </a:p>
        </p:txBody>
      </p:sp>
      <p:sp>
        <p:nvSpPr>
          <p:cNvPr id="4" name="日期占位符 3">
            <a:extLst>
              <a:ext uri="{FF2B5EF4-FFF2-40B4-BE49-F238E27FC236}">
                <a16:creationId xmlns:a16="http://schemas.microsoft.com/office/drawing/2014/main" id="{B35FF231-B369-4DDD-85DD-803DDD8A7C53}"/>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5" name="页脚占位符 4">
            <a:extLst>
              <a:ext uri="{FF2B5EF4-FFF2-40B4-BE49-F238E27FC236}">
                <a16:creationId xmlns:a16="http://schemas.microsoft.com/office/drawing/2014/main" id="{D59038C4-179F-489E-BBCC-F50688CE91A6}"/>
              </a:ext>
            </a:extLst>
          </p:cNvPr>
          <p:cNvSpPr>
            <a:spLocks noGrp="1"/>
          </p:cNvSpPr>
          <p:nvPr>
            <p:ph type="ftr" sz="quarter" idx="11"/>
          </p:nvPr>
        </p:nvSpPr>
        <p:spPr/>
        <p:txBody>
          <a:bodyPr/>
          <a:lstStyle/>
          <a:p>
            <a:endParaRPr lang="en-SG"/>
          </a:p>
        </p:txBody>
      </p:sp>
      <p:sp>
        <p:nvSpPr>
          <p:cNvPr id="6" name="灯片编号占位符 5">
            <a:extLst>
              <a:ext uri="{FF2B5EF4-FFF2-40B4-BE49-F238E27FC236}">
                <a16:creationId xmlns:a16="http://schemas.microsoft.com/office/drawing/2014/main" id="{6D234790-E551-4331-9B60-99001F8DBD70}"/>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1155609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22C49-B9CD-45F7-A3A8-F4F75606F9C8}"/>
              </a:ext>
            </a:extLst>
          </p:cNvPr>
          <p:cNvSpPr>
            <a:spLocks noGrp="1"/>
          </p:cNvSpPr>
          <p:nvPr>
            <p:ph type="title"/>
          </p:nvPr>
        </p:nvSpPr>
        <p:spPr/>
        <p:txBody>
          <a:bodyPr/>
          <a:lstStyle/>
          <a:p>
            <a:r>
              <a:rPr lang="zh-CN" altLang="en-US"/>
              <a:t>单击此处编辑母版标题样式</a:t>
            </a:r>
            <a:endParaRPr lang="en-SG"/>
          </a:p>
        </p:txBody>
      </p:sp>
      <p:sp>
        <p:nvSpPr>
          <p:cNvPr id="3" name="竖排文字占位符 2">
            <a:extLst>
              <a:ext uri="{FF2B5EF4-FFF2-40B4-BE49-F238E27FC236}">
                <a16:creationId xmlns:a16="http://schemas.microsoft.com/office/drawing/2014/main" id="{B7B0331A-F903-495A-A9B8-2EB5FB33E56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4" name="日期占位符 3">
            <a:extLst>
              <a:ext uri="{FF2B5EF4-FFF2-40B4-BE49-F238E27FC236}">
                <a16:creationId xmlns:a16="http://schemas.microsoft.com/office/drawing/2014/main" id="{005B415A-EBE6-4164-96C7-F5CF0850C2BC}"/>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5" name="页脚占位符 4">
            <a:extLst>
              <a:ext uri="{FF2B5EF4-FFF2-40B4-BE49-F238E27FC236}">
                <a16:creationId xmlns:a16="http://schemas.microsoft.com/office/drawing/2014/main" id="{FA938CFB-A576-4ABB-ADC5-6839348DE77E}"/>
              </a:ext>
            </a:extLst>
          </p:cNvPr>
          <p:cNvSpPr>
            <a:spLocks noGrp="1"/>
          </p:cNvSpPr>
          <p:nvPr>
            <p:ph type="ftr" sz="quarter" idx="11"/>
          </p:nvPr>
        </p:nvSpPr>
        <p:spPr/>
        <p:txBody>
          <a:bodyPr/>
          <a:lstStyle/>
          <a:p>
            <a:endParaRPr lang="en-SG"/>
          </a:p>
        </p:txBody>
      </p:sp>
      <p:sp>
        <p:nvSpPr>
          <p:cNvPr id="6" name="灯片编号占位符 5">
            <a:extLst>
              <a:ext uri="{FF2B5EF4-FFF2-40B4-BE49-F238E27FC236}">
                <a16:creationId xmlns:a16="http://schemas.microsoft.com/office/drawing/2014/main" id="{9CE01DAF-3B3B-4716-972D-978CEC3FDCD4}"/>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302120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752F52-950C-43E4-AEE9-6A83DDC8CC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SG"/>
          </a:p>
        </p:txBody>
      </p:sp>
      <p:sp>
        <p:nvSpPr>
          <p:cNvPr id="3" name="竖排文字占位符 2">
            <a:extLst>
              <a:ext uri="{FF2B5EF4-FFF2-40B4-BE49-F238E27FC236}">
                <a16:creationId xmlns:a16="http://schemas.microsoft.com/office/drawing/2014/main" id="{331AB0CF-A7C6-4C20-AA12-3F0C710E378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4" name="日期占位符 3">
            <a:extLst>
              <a:ext uri="{FF2B5EF4-FFF2-40B4-BE49-F238E27FC236}">
                <a16:creationId xmlns:a16="http://schemas.microsoft.com/office/drawing/2014/main" id="{34D4EFA5-041A-48B8-A914-6FA129FE5219}"/>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5" name="页脚占位符 4">
            <a:extLst>
              <a:ext uri="{FF2B5EF4-FFF2-40B4-BE49-F238E27FC236}">
                <a16:creationId xmlns:a16="http://schemas.microsoft.com/office/drawing/2014/main" id="{B201BC3C-9978-4104-8CC8-26D693BCB033}"/>
              </a:ext>
            </a:extLst>
          </p:cNvPr>
          <p:cNvSpPr>
            <a:spLocks noGrp="1"/>
          </p:cNvSpPr>
          <p:nvPr>
            <p:ph type="ftr" sz="quarter" idx="11"/>
          </p:nvPr>
        </p:nvSpPr>
        <p:spPr/>
        <p:txBody>
          <a:bodyPr/>
          <a:lstStyle/>
          <a:p>
            <a:endParaRPr lang="en-SG"/>
          </a:p>
        </p:txBody>
      </p:sp>
      <p:sp>
        <p:nvSpPr>
          <p:cNvPr id="6" name="灯片编号占位符 5">
            <a:extLst>
              <a:ext uri="{FF2B5EF4-FFF2-40B4-BE49-F238E27FC236}">
                <a16:creationId xmlns:a16="http://schemas.microsoft.com/office/drawing/2014/main" id="{FD745C83-FC52-4967-8659-C4B883D73B2A}"/>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15432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37171-D383-4E23-AE78-488708FF4CF1}"/>
              </a:ext>
            </a:extLst>
          </p:cNvPr>
          <p:cNvSpPr>
            <a:spLocks noGrp="1"/>
          </p:cNvSpPr>
          <p:nvPr>
            <p:ph type="title"/>
          </p:nvPr>
        </p:nvSpPr>
        <p:spPr/>
        <p:txBody>
          <a:bodyPr/>
          <a:lstStyle/>
          <a:p>
            <a:r>
              <a:rPr lang="zh-CN" altLang="en-US"/>
              <a:t>单击此处编辑母版标题样式</a:t>
            </a:r>
            <a:endParaRPr lang="en-SG"/>
          </a:p>
        </p:txBody>
      </p:sp>
      <p:sp>
        <p:nvSpPr>
          <p:cNvPr id="3" name="内容占位符 2">
            <a:extLst>
              <a:ext uri="{FF2B5EF4-FFF2-40B4-BE49-F238E27FC236}">
                <a16:creationId xmlns:a16="http://schemas.microsoft.com/office/drawing/2014/main" id="{864536CE-94EB-487B-885C-ED76959EAE7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4" name="日期占位符 3">
            <a:extLst>
              <a:ext uri="{FF2B5EF4-FFF2-40B4-BE49-F238E27FC236}">
                <a16:creationId xmlns:a16="http://schemas.microsoft.com/office/drawing/2014/main" id="{ED5343E1-FE7F-4836-8F15-0B78131C97B0}"/>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5" name="页脚占位符 4">
            <a:extLst>
              <a:ext uri="{FF2B5EF4-FFF2-40B4-BE49-F238E27FC236}">
                <a16:creationId xmlns:a16="http://schemas.microsoft.com/office/drawing/2014/main" id="{C1AA28B2-5061-484D-8D68-E3C05EC50319}"/>
              </a:ext>
            </a:extLst>
          </p:cNvPr>
          <p:cNvSpPr>
            <a:spLocks noGrp="1"/>
          </p:cNvSpPr>
          <p:nvPr>
            <p:ph type="ftr" sz="quarter" idx="11"/>
          </p:nvPr>
        </p:nvSpPr>
        <p:spPr/>
        <p:txBody>
          <a:bodyPr/>
          <a:lstStyle/>
          <a:p>
            <a:endParaRPr lang="en-SG"/>
          </a:p>
        </p:txBody>
      </p:sp>
      <p:sp>
        <p:nvSpPr>
          <p:cNvPr id="6" name="灯片编号占位符 5">
            <a:extLst>
              <a:ext uri="{FF2B5EF4-FFF2-40B4-BE49-F238E27FC236}">
                <a16:creationId xmlns:a16="http://schemas.microsoft.com/office/drawing/2014/main" id="{9C38CDFF-9978-4446-8C92-5B2BC886BDDD}"/>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409906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8573B-0CA1-4577-BA8E-75C8A3DB16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SG"/>
          </a:p>
        </p:txBody>
      </p:sp>
      <p:sp>
        <p:nvSpPr>
          <p:cNvPr id="3" name="文本占位符 2">
            <a:extLst>
              <a:ext uri="{FF2B5EF4-FFF2-40B4-BE49-F238E27FC236}">
                <a16:creationId xmlns:a16="http://schemas.microsoft.com/office/drawing/2014/main" id="{15C4A364-50B5-4577-8697-647350F44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63BDBA3-BF9A-4FBD-8A75-26261300BD64}"/>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5" name="页脚占位符 4">
            <a:extLst>
              <a:ext uri="{FF2B5EF4-FFF2-40B4-BE49-F238E27FC236}">
                <a16:creationId xmlns:a16="http://schemas.microsoft.com/office/drawing/2014/main" id="{F1EA76A0-E15C-45DD-88FB-9324F08ED35D}"/>
              </a:ext>
            </a:extLst>
          </p:cNvPr>
          <p:cNvSpPr>
            <a:spLocks noGrp="1"/>
          </p:cNvSpPr>
          <p:nvPr>
            <p:ph type="ftr" sz="quarter" idx="11"/>
          </p:nvPr>
        </p:nvSpPr>
        <p:spPr/>
        <p:txBody>
          <a:bodyPr/>
          <a:lstStyle/>
          <a:p>
            <a:endParaRPr lang="en-SG"/>
          </a:p>
        </p:txBody>
      </p:sp>
      <p:sp>
        <p:nvSpPr>
          <p:cNvPr id="6" name="灯片编号占位符 5">
            <a:extLst>
              <a:ext uri="{FF2B5EF4-FFF2-40B4-BE49-F238E27FC236}">
                <a16:creationId xmlns:a16="http://schemas.microsoft.com/office/drawing/2014/main" id="{1BD9CEB1-D0CB-46EB-9634-679340394761}"/>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367660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BE7B7-50E1-4D2C-A357-2FEB29E04828}"/>
              </a:ext>
            </a:extLst>
          </p:cNvPr>
          <p:cNvSpPr>
            <a:spLocks noGrp="1"/>
          </p:cNvSpPr>
          <p:nvPr>
            <p:ph type="title"/>
          </p:nvPr>
        </p:nvSpPr>
        <p:spPr/>
        <p:txBody>
          <a:bodyPr/>
          <a:lstStyle/>
          <a:p>
            <a:r>
              <a:rPr lang="zh-CN" altLang="en-US"/>
              <a:t>单击此处编辑母版标题样式</a:t>
            </a:r>
            <a:endParaRPr lang="en-SG"/>
          </a:p>
        </p:txBody>
      </p:sp>
      <p:sp>
        <p:nvSpPr>
          <p:cNvPr id="3" name="内容占位符 2">
            <a:extLst>
              <a:ext uri="{FF2B5EF4-FFF2-40B4-BE49-F238E27FC236}">
                <a16:creationId xmlns:a16="http://schemas.microsoft.com/office/drawing/2014/main" id="{BA7BD3A3-4288-412B-9E6F-090C71B3D8C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4" name="内容占位符 3">
            <a:extLst>
              <a:ext uri="{FF2B5EF4-FFF2-40B4-BE49-F238E27FC236}">
                <a16:creationId xmlns:a16="http://schemas.microsoft.com/office/drawing/2014/main" id="{29EF4513-461C-41D9-9D23-C3707D05980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5" name="日期占位符 4">
            <a:extLst>
              <a:ext uri="{FF2B5EF4-FFF2-40B4-BE49-F238E27FC236}">
                <a16:creationId xmlns:a16="http://schemas.microsoft.com/office/drawing/2014/main" id="{4D3E9804-3AEA-4150-AF8F-32A55BE010F2}"/>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6" name="页脚占位符 5">
            <a:extLst>
              <a:ext uri="{FF2B5EF4-FFF2-40B4-BE49-F238E27FC236}">
                <a16:creationId xmlns:a16="http://schemas.microsoft.com/office/drawing/2014/main" id="{1FAA554F-9CBC-4F4F-9F2B-F9A2BAF1FBEF}"/>
              </a:ext>
            </a:extLst>
          </p:cNvPr>
          <p:cNvSpPr>
            <a:spLocks noGrp="1"/>
          </p:cNvSpPr>
          <p:nvPr>
            <p:ph type="ftr" sz="quarter" idx="11"/>
          </p:nvPr>
        </p:nvSpPr>
        <p:spPr/>
        <p:txBody>
          <a:bodyPr/>
          <a:lstStyle/>
          <a:p>
            <a:endParaRPr lang="en-SG"/>
          </a:p>
        </p:txBody>
      </p:sp>
      <p:sp>
        <p:nvSpPr>
          <p:cNvPr id="7" name="灯片编号占位符 6">
            <a:extLst>
              <a:ext uri="{FF2B5EF4-FFF2-40B4-BE49-F238E27FC236}">
                <a16:creationId xmlns:a16="http://schemas.microsoft.com/office/drawing/2014/main" id="{F2A6A752-6610-4284-A340-D6C8F1C4932A}"/>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19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05F72-1E00-4E1C-B067-6FA48DB38FBE}"/>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SG"/>
          </a:p>
        </p:txBody>
      </p:sp>
      <p:sp>
        <p:nvSpPr>
          <p:cNvPr id="3" name="文本占位符 2">
            <a:extLst>
              <a:ext uri="{FF2B5EF4-FFF2-40B4-BE49-F238E27FC236}">
                <a16:creationId xmlns:a16="http://schemas.microsoft.com/office/drawing/2014/main" id="{0A595FCD-ABF8-46E4-B547-A4617D5AE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2570E88-8792-42FF-BF88-3E4B4326406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5" name="文本占位符 4">
            <a:extLst>
              <a:ext uri="{FF2B5EF4-FFF2-40B4-BE49-F238E27FC236}">
                <a16:creationId xmlns:a16="http://schemas.microsoft.com/office/drawing/2014/main" id="{6DCD227F-018D-469B-8219-43199E6EF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6DE4ABA-B00F-4A9D-B4E9-05D22100F7B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7" name="日期占位符 6">
            <a:extLst>
              <a:ext uri="{FF2B5EF4-FFF2-40B4-BE49-F238E27FC236}">
                <a16:creationId xmlns:a16="http://schemas.microsoft.com/office/drawing/2014/main" id="{29BB1BF0-C4DB-462D-83E0-4C72E4A473E1}"/>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8" name="页脚占位符 7">
            <a:extLst>
              <a:ext uri="{FF2B5EF4-FFF2-40B4-BE49-F238E27FC236}">
                <a16:creationId xmlns:a16="http://schemas.microsoft.com/office/drawing/2014/main" id="{4A57863C-D500-4BA1-A46C-86E2D2203A1A}"/>
              </a:ext>
            </a:extLst>
          </p:cNvPr>
          <p:cNvSpPr>
            <a:spLocks noGrp="1"/>
          </p:cNvSpPr>
          <p:nvPr>
            <p:ph type="ftr" sz="quarter" idx="11"/>
          </p:nvPr>
        </p:nvSpPr>
        <p:spPr/>
        <p:txBody>
          <a:bodyPr/>
          <a:lstStyle/>
          <a:p>
            <a:endParaRPr lang="en-SG"/>
          </a:p>
        </p:txBody>
      </p:sp>
      <p:sp>
        <p:nvSpPr>
          <p:cNvPr id="9" name="灯片编号占位符 8">
            <a:extLst>
              <a:ext uri="{FF2B5EF4-FFF2-40B4-BE49-F238E27FC236}">
                <a16:creationId xmlns:a16="http://schemas.microsoft.com/office/drawing/2014/main" id="{A183F85D-8953-4931-B3CD-00B74B0B74E6}"/>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168796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16AC3-F413-4C75-9F9C-75AB52C11C28}"/>
              </a:ext>
            </a:extLst>
          </p:cNvPr>
          <p:cNvSpPr>
            <a:spLocks noGrp="1"/>
          </p:cNvSpPr>
          <p:nvPr>
            <p:ph type="title"/>
          </p:nvPr>
        </p:nvSpPr>
        <p:spPr/>
        <p:txBody>
          <a:bodyPr/>
          <a:lstStyle/>
          <a:p>
            <a:r>
              <a:rPr lang="zh-CN" altLang="en-US"/>
              <a:t>单击此处编辑母版标题样式</a:t>
            </a:r>
            <a:endParaRPr lang="en-SG"/>
          </a:p>
        </p:txBody>
      </p:sp>
      <p:sp>
        <p:nvSpPr>
          <p:cNvPr id="3" name="日期占位符 2">
            <a:extLst>
              <a:ext uri="{FF2B5EF4-FFF2-40B4-BE49-F238E27FC236}">
                <a16:creationId xmlns:a16="http://schemas.microsoft.com/office/drawing/2014/main" id="{3A8AFFF7-DF87-4623-AE51-6491E6E39B13}"/>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4" name="页脚占位符 3">
            <a:extLst>
              <a:ext uri="{FF2B5EF4-FFF2-40B4-BE49-F238E27FC236}">
                <a16:creationId xmlns:a16="http://schemas.microsoft.com/office/drawing/2014/main" id="{6A24C7DC-DBB0-4171-ADC6-CF74388E297F}"/>
              </a:ext>
            </a:extLst>
          </p:cNvPr>
          <p:cNvSpPr>
            <a:spLocks noGrp="1"/>
          </p:cNvSpPr>
          <p:nvPr>
            <p:ph type="ftr" sz="quarter" idx="11"/>
          </p:nvPr>
        </p:nvSpPr>
        <p:spPr/>
        <p:txBody>
          <a:bodyPr/>
          <a:lstStyle/>
          <a:p>
            <a:endParaRPr lang="en-SG"/>
          </a:p>
        </p:txBody>
      </p:sp>
      <p:sp>
        <p:nvSpPr>
          <p:cNvPr id="5" name="灯片编号占位符 4">
            <a:extLst>
              <a:ext uri="{FF2B5EF4-FFF2-40B4-BE49-F238E27FC236}">
                <a16:creationId xmlns:a16="http://schemas.microsoft.com/office/drawing/2014/main" id="{AF537E71-D7BF-469F-B1EA-FE525471054F}"/>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281225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591BB3-7A37-487A-BE68-4CE5DFE90CB2}"/>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3" name="页脚占位符 2">
            <a:extLst>
              <a:ext uri="{FF2B5EF4-FFF2-40B4-BE49-F238E27FC236}">
                <a16:creationId xmlns:a16="http://schemas.microsoft.com/office/drawing/2014/main" id="{45EC7180-E9DF-4A30-87A6-0E28A4ABE68B}"/>
              </a:ext>
            </a:extLst>
          </p:cNvPr>
          <p:cNvSpPr>
            <a:spLocks noGrp="1"/>
          </p:cNvSpPr>
          <p:nvPr>
            <p:ph type="ftr" sz="quarter" idx="11"/>
          </p:nvPr>
        </p:nvSpPr>
        <p:spPr/>
        <p:txBody>
          <a:bodyPr/>
          <a:lstStyle/>
          <a:p>
            <a:endParaRPr lang="en-SG"/>
          </a:p>
        </p:txBody>
      </p:sp>
      <p:sp>
        <p:nvSpPr>
          <p:cNvPr id="4" name="灯片编号占位符 3">
            <a:extLst>
              <a:ext uri="{FF2B5EF4-FFF2-40B4-BE49-F238E27FC236}">
                <a16:creationId xmlns:a16="http://schemas.microsoft.com/office/drawing/2014/main" id="{BBD30E87-97CE-46EC-9466-46BA6573776F}"/>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39387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8A8FC-4755-43BE-A6D0-8C0A48608D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SG"/>
          </a:p>
        </p:txBody>
      </p:sp>
      <p:sp>
        <p:nvSpPr>
          <p:cNvPr id="3" name="内容占位符 2">
            <a:extLst>
              <a:ext uri="{FF2B5EF4-FFF2-40B4-BE49-F238E27FC236}">
                <a16:creationId xmlns:a16="http://schemas.microsoft.com/office/drawing/2014/main" id="{849CB595-1044-4BF7-8E25-5CEEA4539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4" name="文本占位符 3">
            <a:extLst>
              <a:ext uri="{FF2B5EF4-FFF2-40B4-BE49-F238E27FC236}">
                <a16:creationId xmlns:a16="http://schemas.microsoft.com/office/drawing/2014/main" id="{D8B00C75-0F88-4FF2-A770-33DAA0B90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4BFEE67-4A54-4573-BB51-F1938EE16842}"/>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6" name="页脚占位符 5">
            <a:extLst>
              <a:ext uri="{FF2B5EF4-FFF2-40B4-BE49-F238E27FC236}">
                <a16:creationId xmlns:a16="http://schemas.microsoft.com/office/drawing/2014/main" id="{5E1C2200-B281-4D31-AA8E-5D89A78AA9B5}"/>
              </a:ext>
            </a:extLst>
          </p:cNvPr>
          <p:cNvSpPr>
            <a:spLocks noGrp="1"/>
          </p:cNvSpPr>
          <p:nvPr>
            <p:ph type="ftr" sz="quarter" idx="11"/>
          </p:nvPr>
        </p:nvSpPr>
        <p:spPr/>
        <p:txBody>
          <a:bodyPr/>
          <a:lstStyle/>
          <a:p>
            <a:endParaRPr lang="en-SG"/>
          </a:p>
        </p:txBody>
      </p:sp>
      <p:sp>
        <p:nvSpPr>
          <p:cNvPr id="7" name="灯片编号占位符 6">
            <a:extLst>
              <a:ext uri="{FF2B5EF4-FFF2-40B4-BE49-F238E27FC236}">
                <a16:creationId xmlns:a16="http://schemas.microsoft.com/office/drawing/2014/main" id="{8728A0C0-6459-462A-A420-DA575BF0638D}"/>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217250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7A651-4DC8-422C-A876-4B7C87451A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SG"/>
          </a:p>
        </p:txBody>
      </p:sp>
      <p:sp>
        <p:nvSpPr>
          <p:cNvPr id="3" name="图片占位符 2">
            <a:extLst>
              <a:ext uri="{FF2B5EF4-FFF2-40B4-BE49-F238E27FC236}">
                <a16:creationId xmlns:a16="http://schemas.microsoft.com/office/drawing/2014/main" id="{C2E7E4BA-ACA6-4E68-A240-D46934ACB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a:extLst>
              <a:ext uri="{FF2B5EF4-FFF2-40B4-BE49-F238E27FC236}">
                <a16:creationId xmlns:a16="http://schemas.microsoft.com/office/drawing/2014/main" id="{C32FC936-3A09-403E-957F-B17A77AE2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413C199-87E9-4D80-AE22-4E0A491E73B9}"/>
              </a:ext>
            </a:extLst>
          </p:cNvPr>
          <p:cNvSpPr>
            <a:spLocks noGrp="1"/>
          </p:cNvSpPr>
          <p:nvPr>
            <p:ph type="dt" sz="half" idx="10"/>
          </p:nvPr>
        </p:nvSpPr>
        <p:spPr/>
        <p:txBody>
          <a:bodyPr/>
          <a:lstStyle/>
          <a:p>
            <a:fld id="{E8FE77E7-AA63-4B09-AD43-9F854DF908F2}" type="datetimeFigureOut">
              <a:rPr lang="en-SG" smtClean="0"/>
              <a:t>17/4/2019</a:t>
            </a:fld>
            <a:endParaRPr lang="en-SG"/>
          </a:p>
        </p:txBody>
      </p:sp>
      <p:sp>
        <p:nvSpPr>
          <p:cNvPr id="6" name="页脚占位符 5">
            <a:extLst>
              <a:ext uri="{FF2B5EF4-FFF2-40B4-BE49-F238E27FC236}">
                <a16:creationId xmlns:a16="http://schemas.microsoft.com/office/drawing/2014/main" id="{1B8EF65B-3128-4AE7-BD82-6E04B95AED7C}"/>
              </a:ext>
            </a:extLst>
          </p:cNvPr>
          <p:cNvSpPr>
            <a:spLocks noGrp="1"/>
          </p:cNvSpPr>
          <p:nvPr>
            <p:ph type="ftr" sz="quarter" idx="11"/>
          </p:nvPr>
        </p:nvSpPr>
        <p:spPr/>
        <p:txBody>
          <a:bodyPr/>
          <a:lstStyle/>
          <a:p>
            <a:endParaRPr lang="en-SG"/>
          </a:p>
        </p:txBody>
      </p:sp>
      <p:sp>
        <p:nvSpPr>
          <p:cNvPr id="7" name="灯片编号占位符 6">
            <a:extLst>
              <a:ext uri="{FF2B5EF4-FFF2-40B4-BE49-F238E27FC236}">
                <a16:creationId xmlns:a16="http://schemas.microsoft.com/office/drawing/2014/main" id="{E76ECDE0-425B-4C44-BF6B-013FBC0D3984}"/>
              </a:ext>
            </a:extLst>
          </p:cNvPr>
          <p:cNvSpPr>
            <a:spLocks noGrp="1"/>
          </p:cNvSpPr>
          <p:nvPr>
            <p:ph type="sldNum" sz="quarter" idx="12"/>
          </p:nvPr>
        </p:nvSpPr>
        <p:spPr/>
        <p:txBody>
          <a:bodyPr/>
          <a:lstStyle/>
          <a:p>
            <a:fld id="{2CC320AC-7071-4621-8C93-77E9C1F0BFC9}" type="slidenum">
              <a:rPr lang="en-SG" smtClean="0"/>
              <a:t>‹#›</a:t>
            </a:fld>
            <a:endParaRPr lang="en-SG"/>
          </a:p>
        </p:txBody>
      </p:sp>
    </p:spTree>
    <p:extLst>
      <p:ext uri="{BB962C8B-B14F-4D97-AF65-F5344CB8AC3E}">
        <p14:creationId xmlns:p14="http://schemas.microsoft.com/office/powerpoint/2010/main" val="259691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E79FFA-BE8B-46AE-A628-04FAAE7EF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SG"/>
          </a:p>
        </p:txBody>
      </p:sp>
      <p:sp>
        <p:nvSpPr>
          <p:cNvPr id="3" name="文本占位符 2">
            <a:extLst>
              <a:ext uri="{FF2B5EF4-FFF2-40B4-BE49-F238E27FC236}">
                <a16:creationId xmlns:a16="http://schemas.microsoft.com/office/drawing/2014/main" id="{E08727F3-AF56-4F06-B8DA-6AACF3441B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SG"/>
          </a:p>
        </p:txBody>
      </p:sp>
      <p:sp>
        <p:nvSpPr>
          <p:cNvPr id="4" name="日期占位符 3">
            <a:extLst>
              <a:ext uri="{FF2B5EF4-FFF2-40B4-BE49-F238E27FC236}">
                <a16:creationId xmlns:a16="http://schemas.microsoft.com/office/drawing/2014/main" id="{D26F5196-5B54-4AE3-A20E-635153CBB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E77E7-AA63-4B09-AD43-9F854DF908F2}" type="datetimeFigureOut">
              <a:rPr lang="en-SG" smtClean="0"/>
              <a:t>17/4/2019</a:t>
            </a:fld>
            <a:endParaRPr lang="en-SG"/>
          </a:p>
        </p:txBody>
      </p:sp>
      <p:sp>
        <p:nvSpPr>
          <p:cNvPr id="5" name="页脚占位符 4">
            <a:extLst>
              <a:ext uri="{FF2B5EF4-FFF2-40B4-BE49-F238E27FC236}">
                <a16:creationId xmlns:a16="http://schemas.microsoft.com/office/drawing/2014/main" id="{DF930BA0-3C9E-4728-A305-540A2F795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a:extLst>
              <a:ext uri="{FF2B5EF4-FFF2-40B4-BE49-F238E27FC236}">
                <a16:creationId xmlns:a16="http://schemas.microsoft.com/office/drawing/2014/main" id="{C6DBE223-FD06-4835-916F-FAED75544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320AC-7071-4621-8C93-77E9C1F0BFC9}" type="slidenum">
              <a:rPr lang="en-SG" smtClean="0"/>
              <a:t>‹#›</a:t>
            </a:fld>
            <a:endParaRPr lang="en-SG"/>
          </a:p>
        </p:txBody>
      </p:sp>
    </p:spTree>
    <p:extLst>
      <p:ext uri="{BB962C8B-B14F-4D97-AF65-F5344CB8AC3E}">
        <p14:creationId xmlns:p14="http://schemas.microsoft.com/office/powerpoint/2010/main" val="11926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F1E9F-9340-466B-916D-36C1D6BB97E0}"/>
              </a:ext>
            </a:extLst>
          </p:cNvPr>
          <p:cNvSpPr>
            <a:spLocks noGrp="1"/>
          </p:cNvSpPr>
          <p:nvPr>
            <p:ph type="ctrTitle"/>
          </p:nvPr>
        </p:nvSpPr>
        <p:spPr/>
        <p:txBody>
          <a:bodyPr/>
          <a:lstStyle/>
          <a:p>
            <a:r>
              <a:rPr lang="en-US" altLang="zh-CN" dirty="0"/>
              <a:t>QRM Final </a:t>
            </a:r>
            <a:endParaRPr lang="en-SG" dirty="0"/>
          </a:p>
        </p:txBody>
      </p:sp>
      <p:sp>
        <p:nvSpPr>
          <p:cNvPr id="3" name="副标题 2">
            <a:extLst>
              <a:ext uri="{FF2B5EF4-FFF2-40B4-BE49-F238E27FC236}">
                <a16:creationId xmlns:a16="http://schemas.microsoft.com/office/drawing/2014/main" id="{09612A51-E301-47E0-9227-1BE1EE8D1A65}"/>
              </a:ext>
            </a:extLst>
          </p:cNvPr>
          <p:cNvSpPr>
            <a:spLocks noGrp="1"/>
          </p:cNvSpPr>
          <p:nvPr>
            <p:ph type="subTitle" idx="1"/>
          </p:nvPr>
        </p:nvSpPr>
        <p:spPr>
          <a:xfrm>
            <a:off x="1524000" y="4463429"/>
            <a:ext cx="9144000" cy="1655762"/>
          </a:xfrm>
        </p:spPr>
        <p:txBody>
          <a:bodyPr/>
          <a:lstStyle/>
          <a:p>
            <a:r>
              <a:rPr lang="en-SG" dirty="0"/>
              <a:t>LI LIPING(A0186040M)</a:t>
            </a:r>
          </a:p>
        </p:txBody>
      </p:sp>
    </p:spTree>
    <p:extLst>
      <p:ext uri="{BB962C8B-B14F-4D97-AF65-F5344CB8AC3E}">
        <p14:creationId xmlns:p14="http://schemas.microsoft.com/office/powerpoint/2010/main" val="322297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2C7C92A-E369-4530-B41E-6A6D1E36810A}"/>
              </a:ext>
            </a:extLst>
          </p:cNvPr>
          <p:cNvPicPr>
            <a:picLocks noChangeAspect="1"/>
          </p:cNvPicPr>
          <p:nvPr/>
        </p:nvPicPr>
        <p:blipFill rotWithShape="1">
          <a:blip r:embed="rId2"/>
          <a:srcRect t="1451" r="297"/>
          <a:stretch/>
        </p:blipFill>
        <p:spPr>
          <a:xfrm>
            <a:off x="643467" y="728870"/>
            <a:ext cx="10872672" cy="5480920"/>
          </a:xfrm>
          <a:prstGeom prst="rect">
            <a:avLst/>
          </a:prstGeom>
        </p:spPr>
      </p:pic>
      <p:sp>
        <p:nvSpPr>
          <p:cNvPr id="2" name="文本框 1">
            <a:extLst>
              <a:ext uri="{FF2B5EF4-FFF2-40B4-BE49-F238E27FC236}">
                <a16:creationId xmlns:a16="http://schemas.microsoft.com/office/drawing/2014/main" id="{C2A9A9A5-89A0-43AE-A9B6-05476D5728F6}"/>
              </a:ext>
            </a:extLst>
          </p:cNvPr>
          <p:cNvSpPr txBox="1"/>
          <p:nvPr/>
        </p:nvSpPr>
        <p:spPr>
          <a:xfrm>
            <a:off x="450574" y="278878"/>
            <a:ext cx="1691489" cy="369332"/>
          </a:xfrm>
          <a:prstGeom prst="rect">
            <a:avLst/>
          </a:prstGeom>
          <a:noFill/>
        </p:spPr>
        <p:txBody>
          <a:bodyPr wrap="none" rtlCol="0">
            <a:spAutoFit/>
          </a:bodyPr>
          <a:lstStyle/>
          <a:p>
            <a:r>
              <a:rPr lang="en-US" altLang="zh-CN" dirty="0"/>
              <a:t>Model selection</a:t>
            </a:r>
            <a:endParaRPr lang="en-SG" dirty="0"/>
          </a:p>
        </p:txBody>
      </p:sp>
    </p:spTree>
    <p:extLst>
      <p:ext uri="{BB962C8B-B14F-4D97-AF65-F5344CB8AC3E}">
        <p14:creationId xmlns:p14="http://schemas.microsoft.com/office/powerpoint/2010/main" val="335946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AF92BC6-E42C-4561-B348-61DC2168AC79}"/>
              </a:ext>
            </a:extLst>
          </p:cNvPr>
          <p:cNvPicPr>
            <a:picLocks noChangeAspect="1"/>
          </p:cNvPicPr>
          <p:nvPr/>
        </p:nvPicPr>
        <p:blipFill>
          <a:blip r:embed="rId2"/>
          <a:stretch>
            <a:fillRect/>
          </a:stretch>
        </p:blipFill>
        <p:spPr>
          <a:xfrm>
            <a:off x="182733" y="760375"/>
            <a:ext cx="5663262" cy="2844216"/>
          </a:xfrm>
          <a:prstGeom prst="rect">
            <a:avLst/>
          </a:prstGeom>
        </p:spPr>
      </p:pic>
      <p:pic>
        <p:nvPicPr>
          <p:cNvPr id="5" name="图片 4">
            <a:extLst>
              <a:ext uri="{FF2B5EF4-FFF2-40B4-BE49-F238E27FC236}">
                <a16:creationId xmlns:a16="http://schemas.microsoft.com/office/drawing/2014/main" id="{D6A8BB87-8B22-4EF5-A878-CEFB6B74AEAE}"/>
              </a:ext>
            </a:extLst>
          </p:cNvPr>
          <p:cNvPicPr>
            <a:picLocks noChangeAspect="1"/>
          </p:cNvPicPr>
          <p:nvPr/>
        </p:nvPicPr>
        <p:blipFill>
          <a:blip r:embed="rId3"/>
          <a:stretch>
            <a:fillRect/>
          </a:stretch>
        </p:blipFill>
        <p:spPr>
          <a:xfrm>
            <a:off x="5815565" y="760376"/>
            <a:ext cx="5872779" cy="2844216"/>
          </a:xfrm>
          <a:prstGeom prst="rect">
            <a:avLst/>
          </a:prstGeom>
        </p:spPr>
      </p:pic>
      <p:sp>
        <p:nvSpPr>
          <p:cNvPr id="6" name="矩形 5">
            <a:extLst>
              <a:ext uri="{FF2B5EF4-FFF2-40B4-BE49-F238E27FC236}">
                <a16:creationId xmlns:a16="http://schemas.microsoft.com/office/drawing/2014/main" id="{1E3186E7-FD5F-4ED6-A4CD-2C0E18FDA38B}"/>
              </a:ext>
            </a:extLst>
          </p:cNvPr>
          <p:cNvSpPr/>
          <p:nvPr/>
        </p:nvSpPr>
        <p:spPr>
          <a:xfrm>
            <a:off x="606678" y="103568"/>
            <a:ext cx="2762295" cy="369332"/>
          </a:xfrm>
          <a:prstGeom prst="rect">
            <a:avLst/>
          </a:prstGeom>
        </p:spPr>
        <p:txBody>
          <a:bodyPr wrap="none">
            <a:spAutoFit/>
          </a:bodyPr>
          <a:lstStyle/>
          <a:p>
            <a:r>
              <a:rPr lang="en-SG" dirty="0">
                <a:solidFill>
                  <a:srgbClr val="000000"/>
                </a:solidFill>
                <a:latin typeface="Arial" panose="020B0604020202020204" pitchFamily="34" charset="0"/>
              </a:rPr>
              <a:t>Static </a:t>
            </a:r>
            <a:r>
              <a:rPr lang="en-SG" dirty="0" err="1">
                <a:solidFill>
                  <a:srgbClr val="000000"/>
                </a:solidFill>
                <a:latin typeface="Arial" panose="020B0604020202020204" pitchFamily="34" charset="0"/>
              </a:rPr>
              <a:t>dlog</a:t>
            </a:r>
            <a:r>
              <a:rPr lang="en-SG" dirty="0">
                <a:solidFill>
                  <a:srgbClr val="000000"/>
                </a:solidFill>
                <a:latin typeface="Arial" panose="020B0604020202020204" pitchFamily="34" charset="0"/>
              </a:rPr>
              <a:t>(gold) c ma(1) </a:t>
            </a:r>
            <a:endParaRPr lang="en-SG" dirty="0"/>
          </a:p>
        </p:txBody>
      </p:sp>
      <p:sp>
        <p:nvSpPr>
          <p:cNvPr id="7" name="矩形 6">
            <a:extLst>
              <a:ext uri="{FF2B5EF4-FFF2-40B4-BE49-F238E27FC236}">
                <a16:creationId xmlns:a16="http://schemas.microsoft.com/office/drawing/2014/main" id="{8DD0B2E7-078F-4AB3-AB0C-46B670D3244E}"/>
              </a:ext>
            </a:extLst>
          </p:cNvPr>
          <p:cNvSpPr/>
          <p:nvPr/>
        </p:nvSpPr>
        <p:spPr>
          <a:xfrm>
            <a:off x="6476117" y="103568"/>
            <a:ext cx="3082895" cy="369332"/>
          </a:xfrm>
          <a:prstGeom prst="rect">
            <a:avLst/>
          </a:prstGeom>
        </p:spPr>
        <p:txBody>
          <a:bodyPr wrap="none">
            <a:spAutoFit/>
          </a:bodyPr>
          <a:lstStyle/>
          <a:p>
            <a:r>
              <a:rPr lang="en-SG" dirty="0">
                <a:solidFill>
                  <a:srgbClr val="000000"/>
                </a:solidFill>
                <a:latin typeface="Arial" panose="020B0604020202020204" pitchFamily="34" charset="0"/>
              </a:rPr>
              <a:t>Dynamic </a:t>
            </a:r>
            <a:r>
              <a:rPr lang="en-SG" dirty="0" err="1">
                <a:solidFill>
                  <a:srgbClr val="000000"/>
                </a:solidFill>
                <a:latin typeface="Arial" panose="020B0604020202020204" pitchFamily="34" charset="0"/>
              </a:rPr>
              <a:t>dlog</a:t>
            </a:r>
            <a:r>
              <a:rPr lang="en-SG" dirty="0">
                <a:solidFill>
                  <a:srgbClr val="000000"/>
                </a:solidFill>
                <a:latin typeface="Arial" panose="020B0604020202020204" pitchFamily="34" charset="0"/>
              </a:rPr>
              <a:t>(gold) c ma(1) </a:t>
            </a:r>
            <a:endParaRPr lang="en-SG" dirty="0"/>
          </a:p>
        </p:txBody>
      </p:sp>
      <p:sp>
        <p:nvSpPr>
          <p:cNvPr id="8" name="矩形 158">
            <a:extLst>
              <a:ext uri="{FF2B5EF4-FFF2-40B4-BE49-F238E27FC236}">
                <a16:creationId xmlns:a16="http://schemas.microsoft.com/office/drawing/2014/main" id="{BC2BAC60-9B70-49B2-A33A-581F54F05080}"/>
              </a:ext>
            </a:extLst>
          </p:cNvPr>
          <p:cNvSpPr/>
          <p:nvPr/>
        </p:nvSpPr>
        <p:spPr>
          <a:xfrm>
            <a:off x="394694" y="3687901"/>
            <a:ext cx="11293650" cy="3170099"/>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Theil Inequality Coefficient: 3.4% indicates a very good fit.</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Bias Proportion: 5%</a:t>
            </a:r>
          </a:p>
          <a:p>
            <a:r>
              <a:rPr lang="en-US" sz="2000" dirty="0">
                <a:latin typeface="Calibri" panose="020F0502020204030204" pitchFamily="34" charset="0"/>
                <a:cs typeface="Calibri" panose="020F0502020204030204" pitchFamily="34" charset="0"/>
              </a:rPr>
              <a:t>the forecast for the mean are very close to the actual values.</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Variance Proportion: 0.3% </a:t>
            </a:r>
          </a:p>
          <a:p>
            <a:r>
              <a:rPr lang="en-US" sz="2000" dirty="0">
                <a:latin typeface="Calibri" panose="020F0502020204030204" pitchFamily="34" charset="0"/>
                <a:cs typeface="Calibri" panose="020F0502020204030204" pitchFamily="34" charset="0"/>
              </a:rPr>
              <a:t>the variance of the forecasts is almost perfect! This is due to modelling seasonal behavior.</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Covariance Proportion: 94.6%</a:t>
            </a:r>
          </a:p>
          <a:p>
            <a:r>
              <a:rPr lang="en-US" sz="2000" dirty="0">
                <a:latin typeface="Calibri" panose="020F0502020204030204" pitchFamily="34" charset="0"/>
                <a:cs typeface="Calibri" panose="020F0502020204030204" pitchFamily="34" charset="0"/>
              </a:rPr>
              <a:t>a big proportion of forecasting errors are unsystematic.</a:t>
            </a:r>
          </a:p>
        </p:txBody>
      </p:sp>
    </p:spTree>
    <p:extLst>
      <p:ext uri="{BB962C8B-B14F-4D97-AF65-F5344CB8AC3E}">
        <p14:creationId xmlns:p14="http://schemas.microsoft.com/office/powerpoint/2010/main" val="134149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E278FC4-6D79-4909-A159-E5EE799FD403}"/>
              </a:ext>
            </a:extLst>
          </p:cNvPr>
          <p:cNvSpPr/>
          <p:nvPr/>
        </p:nvSpPr>
        <p:spPr>
          <a:xfrm>
            <a:off x="371060" y="3851847"/>
            <a:ext cx="6096000" cy="2308324"/>
          </a:xfrm>
          <a:prstGeom prst="rect">
            <a:avLst/>
          </a:prstGeom>
        </p:spPr>
        <p:txBody>
          <a:bodyPr>
            <a:spAutoFit/>
          </a:bodyPr>
          <a:lstStyle/>
          <a:p>
            <a:r>
              <a:rPr lang="en-SG" dirty="0">
                <a:solidFill>
                  <a:srgbClr val="666660"/>
                </a:solidFill>
                <a:latin typeface="ArialMT"/>
              </a:rPr>
              <a:t>The trace rank test suggest that there is only 1</a:t>
            </a:r>
          </a:p>
          <a:p>
            <a:r>
              <a:rPr lang="en-SG" dirty="0">
                <a:solidFill>
                  <a:srgbClr val="666660"/>
                </a:solidFill>
                <a:latin typeface="ArialMT"/>
              </a:rPr>
              <a:t>co-integration equation at 5% level as the</a:t>
            </a:r>
          </a:p>
          <a:p>
            <a:r>
              <a:rPr lang="en-SG" dirty="0">
                <a:solidFill>
                  <a:srgbClr val="666660"/>
                </a:solidFill>
                <a:latin typeface="ArialMT"/>
              </a:rPr>
              <a:t>hypothesis that there is at most 1 </a:t>
            </a:r>
            <a:r>
              <a:rPr lang="en-SG" dirty="0" err="1">
                <a:solidFill>
                  <a:srgbClr val="666660"/>
                </a:solidFill>
                <a:latin typeface="ArialMT"/>
              </a:rPr>
              <a:t>cointeegration</a:t>
            </a:r>
            <a:endParaRPr lang="en-SG" dirty="0">
              <a:solidFill>
                <a:srgbClr val="666660"/>
              </a:solidFill>
              <a:latin typeface="ArialMT"/>
            </a:endParaRPr>
          </a:p>
          <a:p>
            <a:r>
              <a:rPr lang="en-SG" dirty="0">
                <a:solidFill>
                  <a:srgbClr val="666660"/>
                </a:solidFill>
                <a:latin typeface="ArialMT"/>
              </a:rPr>
              <a:t>equations cannot be rejected.</a:t>
            </a:r>
          </a:p>
          <a:p>
            <a:r>
              <a:rPr lang="en-SG" dirty="0">
                <a:solidFill>
                  <a:srgbClr val="666660"/>
                </a:solidFill>
                <a:latin typeface="ArialMT"/>
              </a:rPr>
              <a:t>The Maximum Eigenvalue rank test suggest that</a:t>
            </a:r>
          </a:p>
          <a:p>
            <a:r>
              <a:rPr lang="en-SG" dirty="0">
                <a:solidFill>
                  <a:srgbClr val="666660"/>
                </a:solidFill>
                <a:latin typeface="ArialMT"/>
              </a:rPr>
              <a:t>there is no cointegration at the 5% level as the</a:t>
            </a:r>
          </a:p>
          <a:p>
            <a:r>
              <a:rPr lang="en-SG" dirty="0">
                <a:solidFill>
                  <a:srgbClr val="666660"/>
                </a:solidFill>
                <a:latin typeface="ArialMT"/>
              </a:rPr>
              <a:t>hypothesis of there is none cointegration cannot</a:t>
            </a:r>
          </a:p>
          <a:p>
            <a:r>
              <a:rPr lang="en-SG" dirty="0">
                <a:solidFill>
                  <a:srgbClr val="666660"/>
                </a:solidFill>
                <a:latin typeface="ArialMT"/>
              </a:rPr>
              <a:t>be rejected.</a:t>
            </a:r>
            <a:endParaRPr lang="en-SG" dirty="0"/>
          </a:p>
        </p:txBody>
      </p:sp>
      <p:pic>
        <p:nvPicPr>
          <p:cNvPr id="7" name="图片 6">
            <a:extLst>
              <a:ext uri="{FF2B5EF4-FFF2-40B4-BE49-F238E27FC236}">
                <a16:creationId xmlns:a16="http://schemas.microsoft.com/office/drawing/2014/main" id="{D6461D37-2D5D-47BD-896D-AE7D14ECA03B}"/>
              </a:ext>
            </a:extLst>
          </p:cNvPr>
          <p:cNvPicPr>
            <a:picLocks noChangeAspect="1"/>
          </p:cNvPicPr>
          <p:nvPr/>
        </p:nvPicPr>
        <p:blipFill>
          <a:blip r:embed="rId2"/>
          <a:stretch>
            <a:fillRect/>
          </a:stretch>
        </p:blipFill>
        <p:spPr>
          <a:xfrm>
            <a:off x="5715208" y="-363362"/>
            <a:ext cx="5257800" cy="6739030"/>
          </a:xfrm>
          <a:prstGeom prst="rect">
            <a:avLst/>
          </a:prstGeom>
        </p:spPr>
      </p:pic>
      <p:sp>
        <p:nvSpPr>
          <p:cNvPr id="3" name="矩形 2">
            <a:extLst>
              <a:ext uri="{FF2B5EF4-FFF2-40B4-BE49-F238E27FC236}">
                <a16:creationId xmlns:a16="http://schemas.microsoft.com/office/drawing/2014/main" id="{40F8843A-E8A0-40E4-9FC3-2AEE1C12975C}"/>
              </a:ext>
            </a:extLst>
          </p:cNvPr>
          <p:cNvSpPr/>
          <p:nvPr/>
        </p:nvSpPr>
        <p:spPr>
          <a:xfrm>
            <a:off x="8812695" y="611688"/>
            <a:ext cx="3379305" cy="1261884"/>
          </a:xfrm>
          <a:prstGeom prst="rect">
            <a:avLst/>
          </a:prstGeom>
          <a:solidFill>
            <a:schemeClr val="bg1"/>
          </a:solidFill>
        </p:spPr>
        <p:txBody>
          <a:bodyPr wrap="square">
            <a:spAutoFit/>
          </a:bodyPr>
          <a:lstStyle/>
          <a:p>
            <a:endParaRPr lang="en-SG" sz="2000" dirty="0">
              <a:solidFill>
                <a:srgbClr val="000000"/>
              </a:solidFill>
              <a:latin typeface="Times New Roman" panose="02020603050405020304" pitchFamily="18" charset="0"/>
            </a:endParaRPr>
          </a:p>
          <a:p>
            <a:r>
              <a:rPr lang="en-SG" sz="2000" dirty="0">
                <a:solidFill>
                  <a:srgbClr val="000000"/>
                </a:solidFill>
                <a:latin typeface="Times New Roman" panose="02020603050405020304" pitchFamily="18" charset="0"/>
              </a:rPr>
              <a:t> </a:t>
            </a:r>
            <a:r>
              <a:rPr lang="en-SG" dirty="0">
                <a:solidFill>
                  <a:srgbClr val="000000"/>
                </a:solidFill>
                <a:latin typeface="Times New Roman" panose="02020603050405020304" pitchFamily="18" charset="0"/>
              </a:rPr>
              <a:t>Conclusion: There is at most one cointegrating equation in the system of four metal prices </a:t>
            </a:r>
            <a:endParaRPr lang="en-SG" dirty="0"/>
          </a:p>
        </p:txBody>
      </p:sp>
      <p:pic>
        <p:nvPicPr>
          <p:cNvPr id="4" name="图片 3">
            <a:extLst>
              <a:ext uri="{FF2B5EF4-FFF2-40B4-BE49-F238E27FC236}">
                <a16:creationId xmlns:a16="http://schemas.microsoft.com/office/drawing/2014/main" id="{76DD1C84-00CC-4ED1-9C24-D91BB91B0F04}"/>
              </a:ext>
            </a:extLst>
          </p:cNvPr>
          <p:cNvPicPr>
            <a:picLocks noChangeAspect="1"/>
          </p:cNvPicPr>
          <p:nvPr/>
        </p:nvPicPr>
        <p:blipFill>
          <a:blip r:embed="rId3"/>
          <a:stretch>
            <a:fillRect/>
          </a:stretch>
        </p:blipFill>
        <p:spPr>
          <a:xfrm>
            <a:off x="1083158" y="1140496"/>
            <a:ext cx="4333875" cy="5019675"/>
          </a:xfrm>
          <a:prstGeom prst="rect">
            <a:avLst/>
          </a:prstGeom>
        </p:spPr>
      </p:pic>
      <p:sp>
        <p:nvSpPr>
          <p:cNvPr id="2" name="标题 1">
            <a:extLst>
              <a:ext uri="{FF2B5EF4-FFF2-40B4-BE49-F238E27FC236}">
                <a16:creationId xmlns:a16="http://schemas.microsoft.com/office/drawing/2014/main" id="{A3AEF475-8057-4BE1-A475-BC5D44946E64}"/>
              </a:ext>
            </a:extLst>
          </p:cNvPr>
          <p:cNvSpPr>
            <a:spLocks noGrp="1"/>
          </p:cNvSpPr>
          <p:nvPr>
            <p:ph type="title"/>
          </p:nvPr>
        </p:nvSpPr>
        <p:spPr>
          <a:xfrm>
            <a:off x="371060" y="217212"/>
            <a:ext cx="10515600" cy="1325563"/>
          </a:xfrm>
          <a:solidFill>
            <a:schemeClr val="bg1"/>
          </a:solidFill>
        </p:spPr>
        <p:txBody>
          <a:bodyPr/>
          <a:lstStyle/>
          <a:p>
            <a:r>
              <a:rPr lang="en-SG" b="1" dirty="0"/>
              <a:t>VAR &amp; COINTEGRATION: Precious Metals </a:t>
            </a:r>
            <a:endParaRPr lang="en-SG" dirty="0"/>
          </a:p>
        </p:txBody>
      </p:sp>
    </p:spTree>
    <p:extLst>
      <p:ext uri="{BB962C8B-B14F-4D97-AF65-F5344CB8AC3E}">
        <p14:creationId xmlns:p14="http://schemas.microsoft.com/office/powerpoint/2010/main" val="79944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400C74A-9F07-4805-A8FA-260537036660}"/>
              </a:ext>
            </a:extLst>
          </p:cNvPr>
          <p:cNvPicPr>
            <a:picLocks noChangeAspect="1"/>
          </p:cNvPicPr>
          <p:nvPr/>
        </p:nvPicPr>
        <p:blipFill>
          <a:blip r:embed="rId2"/>
          <a:stretch>
            <a:fillRect/>
          </a:stretch>
        </p:blipFill>
        <p:spPr>
          <a:xfrm>
            <a:off x="-9524" y="0"/>
            <a:ext cx="4514850" cy="3810000"/>
          </a:xfrm>
          <a:prstGeom prst="rect">
            <a:avLst/>
          </a:prstGeom>
        </p:spPr>
      </p:pic>
      <p:pic>
        <p:nvPicPr>
          <p:cNvPr id="6" name="图片 5">
            <a:extLst>
              <a:ext uri="{FF2B5EF4-FFF2-40B4-BE49-F238E27FC236}">
                <a16:creationId xmlns:a16="http://schemas.microsoft.com/office/drawing/2014/main" id="{48463F9E-ABDC-4877-A602-077CEBDC90F4}"/>
              </a:ext>
            </a:extLst>
          </p:cNvPr>
          <p:cNvPicPr>
            <a:picLocks noChangeAspect="1"/>
          </p:cNvPicPr>
          <p:nvPr/>
        </p:nvPicPr>
        <p:blipFill>
          <a:blip r:embed="rId3"/>
          <a:stretch>
            <a:fillRect/>
          </a:stretch>
        </p:blipFill>
        <p:spPr>
          <a:xfrm>
            <a:off x="30853" y="3038475"/>
            <a:ext cx="4505325" cy="3819525"/>
          </a:xfrm>
          <a:prstGeom prst="rect">
            <a:avLst/>
          </a:prstGeom>
        </p:spPr>
      </p:pic>
      <p:pic>
        <p:nvPicPr>
          <p:cNvPr id="7" name="图片 6">
            <a:extLst>
              <a:ext uri="{FF2B5EF4-FFF2-40B4-BE49-F238E27FC236}">
                <a16:creationId xmlns:a16="http://schemas.microsoft.com/office/drawing/2014/main" id="{D91537A9-AEBD-4FE8-9416-26039AA71DDA}"/>
              </a:ext>
            </a:extLst>
          </p:cNvPr>
          <p:cNvPicPr>
            <a:picLocks noChangeAspect="1"/>
          </p:cNvPicPr>
          <p:nvPr/>
        </p:nvPicPr>
        <p:blipFill>
          <a:blip r:embed="rId4"/>
          <a:stretch>
            <a:fillRect/>
          </a:stretch>
        </p:blipFill>
        <p:spPr>
          <a:xfrm>
            <a:off x="5987498" y="0"/>
            <a:ext cx="4864790" cy="4553087"/>
          </a:xfrm>
          <a:prstGeom prst="rect">
            <a:avLst/>
          </a:prstGeom>
        </p:spPr>
      </p:pic>
      <p:sp>
        <p:nvSpPr>
          <p:cNvPr id="9" name="矩形 8">
            <a:extLst>
              <a:ext uri="{FF2B5EF4-FFF2-40B4-BE49-F238E27FC236}">
                <a16:creationId xmlns:a16="http://schemas.microsoft.com/office/drawing/2014/main" id="{6B53CEB0-71AB-4248-BE80-366B0B7971A3}"/>
              </a:ext>
            </a:extLst>
          </p:cNvPr>
          <p:cNvSpPr/>
          <p:nvPr/>
        </p:nvSpPr>
        <p:spPr>
          <a:xfrm>
            <a:off x="5544172" y="5085107"/>
            <a:ext cx="6096000" cy="923330"/>
          </a:xfrm>
          <a:prstGeom prst="rect">
            <a:avLst/>
          </a:prstGeom>
        </p:spPr>
        <p:txBody>
          <a:bodyPr>
            <a:spAutoFit/>
          </a:bodyPr>
          <a:lstStyle/>
          <a:p>
            <a:r>
              <a:rPr lang="en-SG" dirty="0">
                <a:latin typeface="Calibri" panose="020F0502020204030204" pitchFamily="34" charset="0"/>
              </a:rPr>
              <a:t>We got the following cointegration equation (as zinc is not significant):</a:t>
            </a:r>
          </a:p>
          <a:p>
            <a:r>
              <a:rPr lang="en-SG" dirty="0">
                <a:latin typeface="CambriaMath"/>
              </a:rPr>
              <a:t>log 𝑐𝑜𝑝𝑝𝑒𝑟 −1 = 2.53log (𝑙𝑒𝑎𝑑 −1 ) − 1.64log (𝑡𝑖𝑛 −1 ) + 6.92</a:t>
            </a:r>
          </a:p>
        </p:txBody>
      </p:sp>
    </p:spTree>
    <p:extLst>
      <p:ext uri="{BB962C8B-B14F-4D97-AF65-F5344CB8AC3E}">
        <p14:creationId xmlns:p14="http://schemas.microsoft.com/office/powerpoint/2010/main" val="312604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6512B59-9F8B-4F81-B324-C9CF871C492A}"/>
              </a:ext>
            </a:extLst>
          </p:cNvPr>
          <p:cNvPicPr>
            <a:picLocks noChangeAspect="1"/>
          </p:cNvPicPr>
          <p:nvPr/>
        </p:nvPicPr>
        <p:blipFill>
          <a:blip r:embed="rId2"/>
          <a:stretch>
            <a:fillRect/>
          </a:stretch>
        </p:blipFill>
        <p:spPr>
          <a:xfrm>
            <a:off x="0" y="0"/>
            <a:ext cx="6641146" cy="6858000"/>
          </a:xfrm>
          <a:prstGeom prst="rect">
            <a:avLst/>
          </a:prstGeom>
        </p:spPr>
      </p:pic>
      <p:sp>
        <p:nvSpPr>
          <p:cNvPr id="4" name="矩形 3">
            <a:extLst>
              <a:ext uri="{FF2B5EF4-FFF2-40B4-BE49-F238E27FC236}">
                <a16:creationId xmlns:a16="http://schemas.microsoft.com/office/drawing/2014/main" id="{BC38A4A3-3B27-4925-8D00-626278605E32}"/>
              </a:ext>
            </a:extLst>
          </p:cNvPr>
          <p:cNvSpPr/>
          <p:nvPr/>
        </p:nvSpPr>
        <p:spPr>
          <a:xfrm>
            <a:off x="7012207" y="1243786"/>
            <a:ext cx="4689463" cy="4093428"/>
          </a:xfrm>
          <a:prstGeom prst="rect">
            <a:avLst/>
          </a:prstGeom>
        </p:spPr>
        <p:txBody>
          <a:bodyPr wrap="square">
            <a:spAutoFit/>
          </a:bodyPr>
          <a:lstStyle/>
          <a:p>
            <a:r>
              <a:rPr lang="en-SG" dirty="0">
                <a:solidFill>
                  <a:srgbClr val="212121"/>
                </a:solidFill>
                <a:latin typeface="Calibri" panose="020F0502020204030204" pitchFamily="34" charset="0"/>
              </a:rPr>
              <a:t>Copper price has significant effect on copper price and zinc price. Copper price is only affected by copper.</a:t>
            </a:r>
          </a:p>
          <a:p>
            <a:r>
              <a:rPr lang="en-SG" dirty="0">
                <a:solidFill>
                  <a:srgbClr val="212121"/>
                </a:solidFill>
                <a:latin typeface="Calibri" panose="020F0502020204030204" pitchFamily="34" charset="0"/>
              </a:rPr>
              <a:t>Lead price has significant effect on lead price only. Lead price is only affected by lead.</a:t>
            </a:r>
          </a:p>
          <a:p>
            <a:r>
              <a:rPr lang="en-SG" dirty="0">
                <a:solidFill>
                  <a:srgbClr val="212121"/>
                </a:solidFill>
                <a:latin typeface="Calibri" panose="020F0502020204030204" pitchFamily="34" charset="0"/>
              </a:rPr>
              <a:t>Tin price has significant effect on lead, tin and zinc price. Tin price is only affected by tin.</a:t>
            </a:r>
          </a:p>
          <a:p>
            <a:r>
              <a:rPr lang="en-SG" dirty="0">
                <a:solidFill>
                  <a:srgbClr val="212121"/>
                </a:solidFill>
                <a:latin typeface="Calibri" panose="020F0502020204030204" pitchFamily="34" charset="0"/>
              </a:rPr>
              <a:t>Zinc price has significant effect on zinc price only. Zinc price is affected by copper, lead and zinc.</a:t>
            </a:r>
          </a:p>
          <a:p>
            <a:r>
              <a:rPr lang="en-SG" sz="2000" dirty="0">
                <a:solidFill>
                  <a:srgbClr val="000000"/>
                </a:solidFill>
                <a:latin typeface="Calibri" panose="020F0502020204030204" pitchFamily="34" charset="0"/>
              </a:rPr>
              <a:t>Tin is the main driver, cause it affect lead , tin and zinc prices</a:t>
            </a:r>
          </a:p>
          <a:p>
            <a:r>
              <a:rPr lang="en-SG" sz="2000" dirty="0">
                <a:solidFill>
                  <a:srgbClr val="000000"/>
                </a:solidFill>
                <a:latin typeface="Calibri" panose="020F0502020204030204" pitchFamily="34" charset="0"/>
              </a:rPr>
              <a:t>How to improve model : remove zinc from the model</a:t>
            </a:r>
            <a:endParaRPr lang="en-SG" dirty="0"/>
          </a:p>
        </p:txBody>
      </p:sp>
    </p:spTree>
    <p:extLst>
      <p:ext uri="{BB962C8B-B14F-4D97-AF65-F5344CB8AC3E}">
        <p14:creationId xmlns:p14="http://schemas.microsoft.com/office/powerpoint/2010/main" val="43733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23B573-3403-4CD9-A34A-9B8B7C7FA50E}"/>
              </a:ext>
            </a:extLst>
          </p:cNvPr>
          <p:cNvSpPr/>
          <p:nvPr/>
        </p:nvSpPr>
        <p:spPr>
          <a:xfrm>
            <a:off x="424070" y="269870"/>
            <a:ext cx="6096000" cy="646331"/>
          </a:xfrm>
          <a:prstGeom prst="rect">
            <a:avLst/>
          </a:prstGeom>
        </p:spPr>
        <p:txBody>
          <a:bodyPr>
            <a:spAutoFit/>
          </a:bodyPr>
          <a:lstStyle/>
          <a:p>
            <a:r>
              <a:rPr lang="en-SG" dirty="0">
                <a:solidFill>
                  <a:srgbClr val="000000"/>
                </a:solidFill>
                <a:latin typeface="Times New Roman" panose="02020603050405020304" pitchFamily="18" charset="0"/>
              </a:rPr>
              <a:t>You finally need to analyse the stability conditions to test if any of the parameters or relationship between them is explosive. </a:t>
            </a:r>
            <a:endParaRPr lang="en-SG" dirty="0"/>
          </a:p>
        </p:txBody>
      </p:sp>
      <p:pic>
        <p:nvPicPr>
          <p:cNvPr id="3" name="图片 2">
            <a:extLst>
              <a:ext uri="{FF2B5EF4-FFF2-40B4-BE49-F238E27FC236}">
                <a16:creationId xmlns:a16="http://schemas.microsoft.com/office/drawing/2014/main" id="{C0888529-7E55-43ED-8D0A-C6CF770AAADE}"/>
              </a:ext>
            </a:extLst>
          </p:cNvPr>
          <p:cNvPicPr>
            <a:picLocks noChangeAspect="1"/>
          </p:cNvPicPr>
          <p:nvPr/>
        </p:nvPicPr>
        <p:blipFill>
          <a:blip r:embed="rId2"/>
          <a:stretch>
            <a:fillRect/>
          </a:stretch>
        </p:blipFill>
        <p:spPr>
          <a:xfrm>
            <a:off x="300245" y="1080052"/>
            <a:ext cx="6219825" cy="4114800"/>
          </a:xfrm>
          <a:prstGeom prst="rect">
            <a:avLst/>
          </a:prstGeom>
        </p:spPr>
      </p:pic>
      <p:pic>
        <p:nvPicPr>
          <p:cNvPr id="4" name="图片 3">
            <a:extLst>
              <a:ext uri="{FF2B5EF4-FFF2-40B4-BE49-F238E27FC236}">
                <a16:creationId xmlns:a16="http://schemas.microsoft.com/office/drawing/2014/main" id="{9FCC6C09-7603-4FB9-B28F-7858B530F984}"/>
              </a:ext>
            </a:extLst>
          </p:cNvPr>
          <p:cNvPicPr>
            <a:picLocks noChangeAspect="1"/>
          </p:cNvPicPr>
          <p:nvPr/>
        </p:nvPicPr>
        <p:blipFill>
          <a:blip r:embed="rId3"/>
          <a:stretch>
            <a:fillRect/>
          </a:stretch>
        </p:blipFill>
        <p:spPr>
          <a:xfrm>
            <a:off x="6667293" y="269870"/>
            <a:ext cx="4714875" cy="4905375"/>
          </a:xfrm>
          <a:prstGeom prst="rect">
            <a:avLst/>
          </a:prstGeom>
        </p:spPr>
      </p:pic>
      <p:sp>
        <p:nvSpPr>
          <p:cNvPr id="5" name="矩形 4">
            <a:extLst>
              <a:ext uri="{FF2B5EF4-FFF2-40B4-BE49-F238E27FC236}">
                <a16:creationId xmlns:a16="http://schemas.microsoft.com/office/drawing/2014/main" id="{759720D3-CA7E-41FE-896C-BD5E5544DE6D}"/>
              </a:ext>
            </a:extLst>
          </p:cNvPr>
          <p:cNvSpPr/>
          <p:nvPr/>
        </p:nvSpPr>
        <p:spPr>
          <a:xfrm>
            <a:off x="6096000" y="5777948"/>
            <a:ext cx="6096000" cy="646331"/>
          </a:xfrm>
          <a:prstGeom prst="rect">
            <a:avLst/>
          </a:prstGeom>
        </p:spPr>
        <p:txBody>
          <a:bodyPr>
            <a:spAutoFit/>
          </a:bodyPr>
          <a:lstStyle/>
          <a:p>
            <a:r>
              <a:rPr lang="en-SG" b="1" dirty="0">
                <a:solidFill>
                  <a:srgbClr val="000000"/>
                </a:solidFill>
                <a:latin typeface="等线" panose="02010600030101010101" pitchFamily="2" charset="-122"/>
                <a:ea typeface="等线" panose="02010600030101010101" pitchFamily="2" charset="-122"/>
              </a:rPr>
              <a:t>All points are inside the circle so the result is safe and not explosive.</a:t>
            </a:r>
            <a:endParaRPr lang="en-SG" dirty="0"/>
          </a:p>
        </p:txBody>
      </p:sp>
    </p:spTree>
    <p:extLst>
      <p:ext uri="{BB962C8B-B14F-4D97-AF65-F5344CB8AC3E}">
        <p14:creationId xmlns:p14="http://schemas.microsoft.com/office/powerpoint/2010/main" val="152059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D0789-329F-430C-ADC8-A9D98095EE5B}"/>
              </a:ext>
            </a:extLst>
          </p:cNvPr>
          <p:cNvSpPr/>
          <p:nvPr/>
        </p:nvSpPr>
        <p:spPr>
          <a:xfrm>
            <a:off x="0" y="104865"/>
            <a:ext cx="12192000" cy="1200329"/>
          </a:xfrm>
          <a:prstGeom prst="rect">
            <a:avLst/>
          </a:prstGeom>
        </p:spPr>
        <p:txBody>
          <a:bodyPr wrap="square">
            <a:spAutoFit/>
          </a:bodyPr>
          <a:lstStyle/>
          <a:p>
            <a:r>
              <a:rPr lang="en-SG" dirty="0">
                <a:solidFill>
                  <a:srgbClr val="000000"/>
                </a:solidFill>
                <a:latin typeface="Times New Roman" panose="02020603050405020304" pitchFamily="18" charset="0"/>
              </a:rPr>
              <a:t>You can test the impact of an “innovation” or “shock” in one of the prices on the long-term impact of the other prices. </a:t>
            </a:r>
          </a:p>
          <a:p>
            <a:r>
              <a:rPr lang="en-SG" dirty="0">
                <a:solidFill>
                  <a:srgbClr val="000000"/>
                </a:solidFill>
                <a:latin typeface="Times New Roman" panose="02020603050405020304" pitchFamily="18" charset="0"/>
              </a:rPr>
              <a:t>This is achieved by analysing the Impulse Responses</a:t>
            </a:r>
            <a:r>
              <a:rPr lang="zh-CN" altLang="en-US" dirty="0">
                <a:solidFill>
                  <a:srgbClr val="000000"/>
                </a:solidFill>
                <a:latin typeface="Times New Roman" panose="02020603050405020304" pitchFamily="18" charset="0"/>
              </a:rPr>
              <a:t>。</a:t>
            </a:r>
            <a:r>
              <a:rPr lang="en-SG" dirty="0">
                <a:solidFill>
                  <a:srgbClr val="000000"/>
                </a:solidFill>
                <a:latin typeface="Times New Roman" panose="02020603050405020304" pitchFamily="18" charset="0"/>
              </a:rPr>
              <a:t>For example. This is the impulse response for an innovation on the copper price. </a:t>
            </a:r>
            <a:endParaRPr lang="en-SG" dirty="0"/>
          </a:p>
          <a:p>
            <a:endParaRPr lang="en-SG" dirty="0"/>
          </a:p>
        </p:txBody>
      </p:sp>
      <p:pic>
        <p:nvPicPr>
          <p:cNvPr id="3" name="图片 2">
            <a:extLst>
              <a:ext uri="{FF2B5EF4-FFF2-40B4-BE49-F238E27FC236}">
                <a16:creationId xmlns:a16="http://schemas.microsoft.com/office/drawing/2014/main" id="{7A22B3DF-BE63-4EE5-AE12-83082AB5E5A5}"/>
              </a:ext>
            </a:extLst>
          </p:cNvPr>
          <p:cNvPicPr>
            <a:picLocks noChangeAspect="1"/>
          </p:cNvPicPr>
          <p:nvPr/>
        </p:nvPicPr>
        <p:blipFill>
          <a:blip r:embed="rId2"/>
          <a:stretch>
            <a:fillRect/>
          </a:stretch>
        </p:blipFill>
        <p:spPr>
          <a:xfrm>
            <a:off x="344556" y="987908"/>
            <a:ext cx="2638425" cy="4219575"/>
          </a:xfrm>
          <a:prstGeom prst="rect">
            <a:avLst/>
          </a:prstGeom>
        </p:spPr>
      </p:pic>
      <p:pic>
        <p:nvPicPr>
          <p:cNvPr id="5" name="图片 4">
            <a:extLst>
              <a:ext uri="{FF2B5EF4-FFF2-40B4-BE49-F238E27FC236}">
                <a16:creationId xmlns:a16="http://schemas.microsoft.com/office/drawing/2014/main" id="{010813EF-92AA-48A3-94F9-92B7D0A8DC81}"/>
              </a:ext>
            </a:extLst>
          </p:cNvPr>
          <p:cNvPicPr>
            <a:picLocks noChangeAspect="1"/>
          </p:cNvPicPr>
          <p:nvPr/>
        </p:nvPicPr>
        <p:blipFill>
          <a:blip r:embed="rId3"/>
          <a:stretch>
            <a:fillRect/>
          </a:stretch>
        </p:blipFill>
        <p:spPr>
          <a:xfrm>
            <a:off x="2982981" y="1024351"/>
            <a:ext cx="4105275" cy="2886075"/>
          </a:xfrm>
          <a:prstGeom prst="rect">
            <a:avLst/>
          </a:prstGeom>
        </p:spPr>
      </p:pic>
    </p:spTree>
    <p:extLst>
      <p:ext uri="{BB962C8B-B14F-4D97-AF65-F5344CB8AC3E}">
        <p14:creationId xmlns:p14="http://schemas.microsoft.com/office/powerpoint/2010/main" val="375968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3A4A6CF-4B14-405B-BC14-8DD35D0B6AAD}"/>
              </a:ext>
            </a:extLst>
          </p:cNvPr>
          <p:cNvPicPr>
            <a:picLocks noChangeAspect="1"/>
          </p:cNvPicPr>
          <p:nvPr/>
        </p:nvPicPr>
        <p:blipFill>
          <a:blip r:embed="rId2"/>
          <a:stretch>
            <a:fillRect/>
          </a:stretch>
        </p:blipFill>
        <p:spPr>
          <a:xfrm>
            <a:off x="0" y="1284505"/>
            <a:ext cx="4733925" cy="3648075"/>
          </a:xfrm>
          <a:prstGeom prst="rect">
            <a:avLst/>
          </a:prstGeom>
        </p:spPr>
      </p:pic>
      <p:sp>
        <p:nvSpPr>
          <p:cNvPr id="3" name="矩形 2">
            <a:extLst>
              <a:ext uri="{FF2B5EF4-FFF2-40B4-BE49-F238E27FC236}">
                <a16:creationId xmlns:a16="http://schemas.microsoft.com/office/drawing/2014/main" id="{C4CBAF2C-0E01-46AE-A37B-7D58C0037479}"/>
              </a:ext>
            </a:extLst>
          </p:cNvPr>
          <p:cNvSpPr/>
          <p:nvPr/>
        </p:nvSpPr>
        <p:spPr>
          <a:xfrm>
            <a:off x="4733925" y="0"/>
            <a:ext cx="7458075" cy="6217087"/>
          </a:xfrm>
          <a:prstGeom prst="rect">
            <a:avLst/>
          </a:prstGeom>
        </p:spPr>
        <p:txBody>
          <a:bodyPr wrap="square">
            <a:spAutoFit/>
          </a:bodyPr>
          <a:lstStyle/>
          <a:p>
            <a:endParaRPr lang="en-SG" sz="2000" dirty="0">
              <a:solidFill>
                <a:srgbClr val="000000"/>
              </a:solidFill>
              <a:latin typeface="Times New Roman" panose="02020603050405020304" pitchFamily="18" charset="0"/>
            </a:endParaRPr>
          </a:p>
          <a:p>
            <a:r>
              <a:rPr lang="en-SG" dirty="0">
                <a:solidFill>
                  <a:srgbClr val="000000"/>
                </a:solidFill>
                <a:latin typeface="Times New Roman" panose="02020603050405020304" pitchFamily="18" charset="0"/>
              </a:rPr>
              <a:t>A. Log(Copper) response to increase in Log (Copper) is prominent during the first three months and quickly quiet off. Copper price increases significantly at beginning. Then it reversed the impact slightly toward the end of 12 months. It starts to drop due to the fact that when impact of copper price has realize on other metal prices, through system of equation, those changes also impact copper price back in the long term. Coefficients of lead and tin price change are negative on copper price change, that explains the reversion. </a:t>
            </a:r>
          </a:p>
          <a:p>
            <a:r>
              <a:rPr lang="en-SG" dirty="0">
                <a:solidFill>
                  <a:srgbClr val="000000"/>
                </a:solidFill>
                <a:latin typeface="Times New Roman" panose="02020603050405020304" pitchFamily="18" charset="0"/>
              </a:rPr>
              <a:t>B. Log(Lead) response to increase in Log(Copper) demonstrates a strong impact in the first few months as can be seen by the fast increase in Log(Lead). The impact fades out but still shows an increase in the later periods. </a:t>
            </a:r>
          </a:p>
          <a:p>
            <a:r>
              <a:rPr lang="en-SG" dirty="0">
                <a:solidFill>
                  <a:srgbClr val="000000"/>
                </a:solidFill>
                <a:latin typeface="Times New Roman" panose="02020603050405020304" pitchFamily="18" charset="0"/>
              </a:rPr>
              <a:t>C. Log(Tin) response to increase in Log(Copper) follows the same pattern as for Lead and Copper price. But after 4th month, after the impact has peaked, it shows a observable trend of decrease in tin price, reverses some of the impact caused previously. </a:t>
            </a:r>
          </a:p>
          <a:p>
            <a:r>
              <a:rPr lang="en-SG" dirty="0">
                <a:solidFill>
                  <a:srgbClr val="000000"/>
                </a:solidFill>
                <a:latin typeface="Times New Roman" panose="02020603050405020304" pitchFamily="18" charset="0"/>
              </a:rPr>
              <a:t>D. Log(Zinc) response to increase in Log(Copper) also follows the same trend for the first 4 period, but the impact stays the same after it has reached its peak. Zinc price is highly influenced and to a certain degree determined by copper price. </a:t>
            </a:r>
          </a:p>
          <a:p>
            <a:r>
              <a:rPr lang="en-SG" dirty="0">
                <a:solidFill>
                  <a:srgbClr val="000000"/>
                </a:solidFill>
                <a:latin typeface="Times New Roman" panose="02020603050405020304" pitchFamily="18" charset="0"/>
              </a:rPr>
              <a:t>E. In general, the impact of metal price changes are significant over the first 3 month and gradually fade off. It also conforms to the positive coefficients of D(LOG(COPPER) to all other 3 DLOG in the system of equation above. </a:t>
            </a:r>
          </a:p>
        </p:txBody>
      </p:sp>
    </p:spTree>
    <p:extLst>
      <p:ext uri="{BB962C8B-B14F-4D97-AF65-F5344CB8AC3E}">
        <p14:creationId xmlns:p14="http://schemas.microsoft.com/office/powerpoint/2010/main" val="1727728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ED2A60-66ED-4420-87C6-AE0C78F30AC9}"/>
              </a:ext>
            </a:extLst>
          </p:cNvPr>
          <p:cNvSpPr/>
          <p:nvPr/>
        </p:nvSpPr>
        <p:spPr>
          <a:xfrm>
            <a:off x="265044" y="230113"/>
            <a:ext cx="11145078" cy="369332"/>
          </a:xfrm>
          <a:prstGeom prst="rect">
            <a:avLst/>
          </a:prstGeom>
        </p:spPr>
        <p:txBody>
          <a:bodyPr wrap="square">
            <a:spAutoFit/>
          </a:bodyPr>
          <a:lstStyle/>
          <a:p>
            <a:r>
              <a:rPr lang="en-SG" dirty="0">
                <a:solidFill>
                  <a:srgbClr val="000000"/>
                </a:solidFill>
                <a:latin typeface="Times New Roman" panose="02020603050405020304" pitchFamily="18" charset="0"/>
              </a:rPr>
              <a:t>Finally, you can test the model’s forecasts. In the next figure you find the out-of-sample forecasts for 2019. </a:t>
            </a:r>
            <a:endParaRPr lang="en-SG" dirty="0"/>
          </a:p>
        </p:txBody>
      </p:sp>
      <p:pic>
        <p:nvPicPr>
          <p:cNvPr id="3" name="图片 2">
            <a:extLst>
              <a:ext uri="{FF2B5EF4-FFF2-40B4-BE49-F238E27FC236}">
                <a16:creationId xmlns:a16="http://schemas.microsoft.com/office/drawing/2014/main" id="{D72D287D-DEA9-4614-AC57-280BA8E49FCA}"/>
              </a:ext>
            </a:extLst>
          </p:cNvPr>
          <p:cNvPicPr>
            <a:picLocks noChangeAspect="1"/>
          </p:cNvPicPr>
          <p:nvPr/>
        </p:nvPicPr>
        <p:blipFill>
          <a:blip r:embed="rId2"/>
          <a:stretch>
            <a:fillRect/>
          </a:stretch>
        </p:blipFill>
        <p:spPr>
          <a:xfrm>
            <a:off x="0" y="851452"/>
            <a:ext cx="7684848" cy="6006548"/>
          </a:xfrm>
          <a:prstGeom prst="rect">
            <a:avLst/>
          </a:prstGeom>
        </p:spPr>
      </p:pic>
      <p:sp>
        <p:nvSpPr>
          <p:cNvPr id="4" name="矩形 3">
            <a:extLst>
              <a:ext uri="{FF2B5EF4-FFF2-40B4-BE49-F238E27FC236}">
                <a16:creationId xmlns:a16="http://schemas.microsoft.com/office/drawing/2014/main" id="{59AEED12-B1AB-486A-B5A3-26098D25DBA5}"/>
              </a:ext>
            </a:extLst>
          </p:cNvPr>
          <p:cNvSpPr/>
          <p:nvPr/>
        </p:nvSpPr>
        <p:spPr>
          <a:xfrm>
            <a:off x="7790865" y="1315569"/>
            <a:ext cx="4175846" cy="5078313"/>
          </a:xfrm>
          <a:prstGeom prst="rect">
            <a:avLst/>
          </a:prstGeom>
        </p:spPr>
        <p:txBody>
          <a:bodyPr wrap="square">
            <a:spAutoFit/>
          </a:bodyPr>
          <a:lstStyle/>
          <a:p>
            <a:r>
              <a:rPr lang="en-SG" dirty="0">
                <a:solidFill>
                  <a:srgbClr val="000000"/>
                </a:solidFill>
                <a:latin typeface="Times New Roman" panose="02020603050405020304" pitchFamily="18" charset="0"/>
              </a:rPr>
              <a:t>Following from conclusion earlier, tin price is the main driver in this system. Tin price is predicted to go down and from the negative coefficients of its impact on lead price, lead price should change inversely. This explains why predicted lead price goes up. As for copper, as indicated by the equation in part 3, in the long-term, its price is negatively correlated with lead price and positively correlated by tin price, with the decreased predicted tin price and increasing lead price, copper price is predicted to go down. Zinc price is influenced by its own price and copper price. The positive coefficient of DLOG(Copper(-1)) to DLOG(ZINC(-1)) drives the downward trend in predicted zinc price. </a:t>
            </a:r>
            <a:endParaRPr lang="en-SG" dirty="0"/>
          </a:p>
        </p:txBody>
      </p:sp>
    </p:spTree>
    <p:extLst>
      <p:ext uri="{BB962C8B-B14F-4D97-AF65-F5344CB8AC3E}">
        <p14:creationId xmlns:p14="http://schemas.microsoft.com/office/powerpoint/2010/main" val="3015537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AD0631-C52E-48CB-A25F-B3B11224A735}"/>
              </a:ext>
            </a:extLst>
          </p:cNvPr>
          <p:cNvSpPr txBox="1"/>
          <p:nvPr/>
        </p:nvSpPr>
        <p:spPr>
          <a:xfrm>
            <a:off x="424070" y="278296"/>
            <a:ext cx="3782830" cy="523220"/>
          </a:xfrm>
          <a:prstGeom prst="rect">
            <a:avLst/>
          </a:prstGeom>
          <a:noFill/>
        </p:spPr>
        <p:txBody>
          <a:bodyPr wrap="none" rtlCol="0">
            <a:spAutoFit/>
          </a:bodyPr>
          <a:lstStyle/>
          <a:p>
            <a:r>
              <a:rPr lang="en-SG" sz="2800" b="1" dirty="0"/>
              <a:t>Stochastic Programming</a:t>
            </a:r>
            <a:endParaRPr lang="en-SG" sz="2800" dirty="0"/>
          </a:p>
        </p:txBody>
      </p:sp>
      <p:sp>
        <p:nvSpPr>
          <p:cNvPr id="3" name="Title 1">
            <a:extLst>
              <a:ext uri="{FF2B5EF4-FFF2-40B4-BE49-F238E27FC236}">
                <a16:creationId xmlns:a16="http://schemas.microsoft.com/office/drawing/2014/main" id="{104C1631-C659-4123-A1DA-7D93930CEC9A}"/>
              </a:ext>
            </a:extLst>
          </p:cNvPr>
          <p:cNvSpPr>
            <a:spLocks noGrp="1"/>
          </p:cNvSpPr>
          <p:nvPr>
            <p:ph type="title"/>
          </p:nvPr>
        </p:nvSpPr>
        <p:spPr>
          <a:xfrm>
            <a:off x="904460" y="908458"/>
            <a:ext cx="10515600" cy="1325563"/>
          </a:xfrm>
        </p:spPr>
        <p:txBody>
          <a:bodyPr/>
          <a:lstStyle/>
          <a:p>
            <a:r>
              <a:rPr lang="en-IN" dirty="0"/>
              <a:t>a) Equation Analysis</a:t>
            </a:r>
          </a:p>
        </p:txBody>
      </p:sp>
      <p:sp>
        <p:nvSpPr>
          <p:cNvPr id="4" name="Content Placeholder 2">
            <a:extLst>
              <a:ext uri="{FF2B5EF4-FFF2-40B4-BE49-F238E27FC236}">
                <a16:creationId xmlns:a16="http://schemas.microsoft.com/office/drawing/2014/main" id="{3D99EFD7-6D2D-4136-970A-F12EF33C69BC}"/>
              </a:ext>
            </a:extLst>
          </p:cNvPr>
          <p:cNvSpPr>
            <a:spLocks noGrp="1"/>
          </p:cNvSpPr>
          <p:nvPr>
            <p:ph idx="1"/>
          </p:nvPr>
        </p:nvSpPr>
        <p:spPr>
          <a:xfrm>
            <a:off x="904460" y="2368958"/>
            <a:ext cx="10515600" cy="4351338"/>
          </a:xfrm>
        </p:spPr>
        <p:txBody>
          <a:bodyPr/>
          <a:lstStyle/>
          <a:p>
            <a:pPr marL="0" indent="0">
              <a:buNone/>
            </a:pPr>
            <a:r>
              <a:rPr lang="en-US" dirty="0" err="1"/>
              <a:t>stateValue</a:t>
            </a:r>
            <a:r>
              <a:rPr lang="en-US" dirty="0"/>
              <a:t>(s0,normal,s1)..  </a:t>
            </a:r>
          </a:p>
          <a:p>
            <a:pPr marL="0" indent="0">
              <a:buNone/>
            </a:pPr>
            <a:r>
              <a:rPr lang="en-US" dirty="0"/>
              <a:t>v(s0,normal) - 0.796*v(s1,normal)     </a:t>
            </a:r>
          </a:p>
          <a:p>
            <a:pPr marL="0" indent="0">
              <a:buNone/>
            </a:pPr>
            <a:r>
              <a:rPr lang="en-US" dirty="0"/>
              <a:t>      - 0.0995*v(s1,disrupted) - 0.0995*v(s1,very_disrupted) =G= -4002 ;</a:t>
            </a:r>
          </a:p>
          <a:p>
            <a:pPr marL="0" indent="0">
              <a:buNone/>
            </a:pPr>
            <a:r>
              <a:rPr lang="en-US" dirty="0"/>
              <a:t>     </a:t>
            </a:r>
          </a:p>
          <a:p>
            <a:pPr marL="0" indent="0">
              <a:buNone/>
            </a:pPr>
            <a:r>
              <a:rPr lang="en-US" dirty="0"/>
              <a:t>Explanation:</a:t>
            </a:r>
          </a:p>
          <a:p>
            <a:pPr marL="0" indent="0">
              <a:buNone/>
            </a:pPr>
            <a:r>
              <a:rPr lang="en-US" dirty="0"/>
              <a:t>If The initial state was normal and the next state is s1, it means a purchase of 100 is being made, which will lead to outgo of 4000(100*40$) + 2(100*.002$)</a:t>
            </a:r>
          </a:p>
        </p:txBody>
      </p:sp>
    </p:spTree>
    <p:extLst>
      <p:ext uri="{BB962C8B-B14F-4D97-AF65-F5344CB8AC3E}">
        <p14:creationId xmlns:p14="http://schemas.microsoft.com/office/powerpoint/2010/main" val="40266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18FDC-80F9-4175-809D-5C4AF9E02450}"/>
              </a:ext>
            </a:extLst>
          </p:cNvPr>
          <p:cNvSpPr>
            <a:spLocks noGrp="1"/>
          </p:cNvSpPr>
          <p:nvPr>
            <p:ph type="title"/>
          </p:nvPr>
        </p:nvSpPr>
        <p:spPr/>
        <p:txBody>
          <a:bodyPr/>
          <a:lstStyle/>
          <a:p>
            <a:r>
              <a:rPr lang="en-SG" dirty="0"/>
              <a:t>DW test</a:t>
            </a:r>
          </a:p>
        </p:txBody>
      </p:sp>
      <p:sp>
        <p:nvSpPr>
          <p:cNvPr id="3" name="内容占位符 2">
            <a:extLst>
              <a:ext uri="{FF2B5EF4-FFF2-40B4-BE49-F238E27FC236}">
                <a16:creationId xmlns:a16="http://schemas.microsoft.com/office/drawing/2014/main" id="{F66C5474-99D7-45D1-AB7B-8E9E140685EF}"/>
              </a:ext>
            </a:extLst>
          </p:cNvPr>
          <p:cNvSpPr>
            <a:spLocks noGrp="1"/>
          </p:cNvSpPr>
          <p:nvPr>
            <p:ph idx="1"/>
          </p:nvPr>
        </p:nvSpPr>
        <p:spPr/>
        <p:txBody>
          <a:bodyPr/>
          <a:lstStyle/>
          <a:p>
            <a:r>
              <a:rPr lang="en-US" dirty="0"/>
              <a:t>0 &lt; DW &lt; 4</a:t>
            </a:r>
            <a:endParaRPr lang="en-SG" dirty="0"/>
          </a:p>
          <a:p>
            <a:r>
              <a:rPr lang="en-US" dirty="0"/>
              <a:t>DW = 2 no autocorrelation</a:t>
            </a:r>
            <a:endParaRPr lang="en-SG" dirty="0"/>
          </a:p>
          <a:p>
            <a:r>
              <a:rPr lang="en-US" dirty="0"/>
              <a:t>DW &gt; 2 negative autocorrelation</a:t>
            </a:r>
            <a:endParaRPr lang="en-SG" dirty="0"/>
          </a:p>
          <a:p>
            <a:r>
              <a:rPr lang="en-US" dirty="0"/>
              <a:t>DW &lt; 2 positive autocorrelation</a:t>
            </a:r>
            <a:endParaRPr lang="en-SG" dirty="0"/>
          </a:p>
          <a:p>
            <a:r>
              <a:rPr lang="en-US" dirty="0"/>
              <a:t>1.5 &lt; Rule of thumb &lt; 2.5: no autocorrelation</a:t>
            </a:r>
            <a:endParaRPr lang="en-SG" dirty="0"/>
          </a:p>
          <a:p>
            <a:endParaRPr lang="en-SG" dirty="0"/>
          </a:p>
        </p:txBody>
      </p:sp>
    </p:spTree>
    <p:extLst>
      <p:ext uri="{BB962C8B-B14F-4D97-AF65-F5344CB8AC3E}">
        <p14:creationId xmlns:p14="http://schemas.microsoft.com/office/powerpoint/2010/main" val="234360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042054E-DA62-4033-87CE-FF1990D34771}"/>
              </a:ext>
            </a:extLst>
          </p:cNvPr>
          <p:cNvPicPr>
            <a:picLocks noChangeAspect="1"/>
          </p:cNvPicPr>
          <p:nvPr/>
        </p:nvPicPr>
        <p:blipFill>
          <a:blip r:embed="rId2"/>
          <a:stretch>
            <a:fillRect/>
          </a:stretch>
        </p:blipFill>
        <p:spPr>
          <a:xfrm>
            <a:off x="95250" y="0"/>
            <a:ext cx="8173046" cy="4501662"/>
          </a:xfrm>
          <a:prstGeom prst="rect">
            <a:avLst/>
          </a:prstGeom>
        </p:spPr>
      </p:pic>
      <p:sp>
        <p:nvSpPr>
          <p:cNvPr id="3" name="矩形 2">
            <a:extLst>
              <a:ext uri="{FF2B5EF4-FFF2-40B4-BE49-F238E27FC236}">
                <a16:creationId xmlns:a16="http://schemas.microsoft.com/office/drawing/2014/main" id="{37085404-C938-4A36-A9AE-396A8A44E5E5}"/>
              </a:ext>
            </a:extLst>
          </p:cNvPr>
          <p:cNvSpPr/>
          <p:nvPr/>
        </p:nvSpPr>
        <p:spPr>
          <a:xfrm>
            <a:off x="0" y="4549676"/>
            <a:ext cx="12192000" cy="2308324"/>
          </a:xfrm>
          <a:prstGeom prst="rect">
            <a:avLst/>
          </a:prstGeom>
        </p:spPr>
        <p:txBody>
          <a:bodyPr wrap="square">
            <a:spAutoFit/>
          </a:bodyPr>
          <a:lstStyle/>
          <a:p>
            <a:r>
              <a:rPr lang="en-IN" b="1" dirty="0"/>
              <a:t>Normal Scenario:</a:t>
            </a:r>
          </a:p>
          <a:p>
            <a:r>
              <a:rPr lang="en-IN" dirty="0"/>
              <a:t>From S0 to S8 the best option is to buy 200 </a:t>
            </a:r>
            <a:r>
              <a:rPr lang="en-IN" dirty="0" err="1"/>
              <a:t>kbbl</a:t>
            </a:r>
            <a:r>
              <a:rPr lang="en-IN" dirty="0"/>
              <a:t> every month</a:t>
            </a:r>
          </a:p>
          <a:p>
            <a:r>
              <a:rPr lang="en-IN" b="1" dirty="0"/>
              <a:t>Disrupted Scenario:</a:t>
            </a:r>
          </a:p>
          <a:p>
            <a:r>
              <a:rPr lang="en-IN" dirty="0"/>
              <a:t>From S0 to S2 the best option is to buy 200kbl as inventory is very low. From S3 to S7 the best option is to retain the inventory as the inventory s moderate. From s7 to S10 the best option is to sell 200 </a:t>
            </a:r>
            <a:r>
              <a:rPr lang="en-IN" dirty="0" err="1"/>
              <a:t>Kbbl</a:t>
            </a:r>
            <a:r>
              <a:rPr lang="en-IN" dirty="0"/>
              <a:t> as the inventory is very high</a:t>
            </a:r>
          </a:p>
          <a:p>
            <a:r>
              <a:rPr lang="en-IN" b="1" dirty="0"/>
              <a:t>Very Disrupted Scenario:</a:t>
            </a:r>
          </a:p>
          <a:p>
            <a:r>
              <a:rPr lang="en-IN" dirty="0"/>
              <a:t>From S0 to S2, no action can be taken. From s3 to s10, the best option is to sell the 200kbbl as the selling price is high and the inventory is also high</a:t>
            </a:r>
          </a:p>
        </p:txBody>
      </p:sp>
      <p:sp>
        <p:nvSpPr>
          <p:cNvPr id="4" name="矩形 3">
            <a:extLst>
              <a:ext uri="{FF2B5EF4-FFF2-40B4-BE49-F238E27FC236}">
                <a16:creationId xmlns:a16="http://schemas.microsoft.com/office/drawing/2014/main" id="{158E22A4-C9AC-4F23-9299-D1F32B825AF2}"/>
              </a:ext>
            </a:extLst>
          </p:cNvPr>
          <p:cNvSpPr/>
          <p:nvPr/>
        </p:nvSpPr>
        <p:spPr>
          <a:xfrm>
            <a:off x="8852452" y="1044473"/>
            <a:ext cx="2902225" cy="584775"/>
          </a:xfrm>
          <a:prstGeom prst="rect">
            <a:avLst/>
          </a:prstGeom>
        </p:spPr>
        <p:txBody>
          <a:bodyPr wrap="square">
            <a:spAutoFit/>
          </a:bodyPr>
          <a:lstStyle/>
          <a:p>
            <a:r>
              <a:rPr lang="en-IN" sz="3200" b="1" dirty="0"/>
              <a:t>Optimal Policy</a:t>
            </a:r>
            <a:endParaRPr lang="en-SG" sz="3200" b="1" dirty="0"/>
          </a:p>
        </p:txBody>
      </p:sp>
    </p:spTree>
    <p:extLst>
      <p:ext uri="{BB962C8B-B14F-4D97-AF65-F5344CB8AC3E}">
        <p14:creationId xmlns:p14="http://schemas.microsoft.com/office/powerpoint/2010/main" val="193552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1E0F5B4-995E-497E-813F-C5C296E8CDE8}"/>
              </a:ext>
            </a:extLst>
          </p:cNvPr>
          <p:cNvPicPr>
            <a:picLocks noChangeAspect="1"/>
          </p:cNvPicPr>
          <p:nvPr/>
        </p:nvPicPr>
        <p:blipFill>
          <a:blip r:embed="rId2"/>
          <a:stretch>
            <a:fillRect/>
          </a:stretch>
        </p:blipFill>
        <p:spPr>
          <a:xfrm>
            <a:off x="278296" y="543339"/>
            <a:ext cx="5683112" cy="4192172"/>
          </a:xfrm>
          <a:prstGeom prst="rect">
            <a:avLst/>
          </a:prstGeom>
        </p:spPr>
      </p:pic>
      <p:sp>
        <p:nvSpPr>
          <p:cNvPr id="3" name="矩形 2">
            <a:extLst>
              <a:ext uri="{FF2B5EF4-FFF2-40B4-BE49-F238E27FC236}">
                <a16:creationId xmlns:a16="http://schemas.microsoft.com/office/drawing/2014/main" id="{E88857F8-C5D5-4CEE-A879-EE569DF966AB}"/>
              </a:ext>
            </a:extLst>
          </p:cNvPr>
          <p:cNvSpPr/>
          <p:nvPr/>
        </p:nvSpPr>
        <p:spPr>
          <a:xfrm>
            <a:off x="371061" y="5093661"/>
            <a:ext cx="6096000" cy="646331"/>
          </a:xfrm>
          <a:prstGeom prst="rect">
            <a:avLst/>
          </a:prstGeom>
        </p:spPr>
        <p:txBody>
          <a:bodyPr>
            <a:spAutoFit/>
          </a:bodyPr>
          <a:lstStyle/>
          <a:p>
            <a:r>
              <a:rPr lang="en-IN" dirty="0"/>
              <a:t>The </a:t>
            </a:r>
            <a:r>
              <a:rPr lang="en-IN" dirty="0" err="1"/>
              <a:t>mimimum</a:t>
            </a:r>
            <a:r>
              <a:rPr lang="en-IN" dirty="0"/>
              <a:t> profit will be 613502. while the maximum profit will be 715676. </a:t>
            </a:r>
          </a:p>
        </p:txBody>
      </p:sp>
      <p:sp>
        <p:nvSpPr>
          <p:cNvPr id="4" name="矩形 3">
            <a:extLst>
              <a:ext uri="{FF2B5EF4-FFF2-40B4-BE49-F238E27FC236}">
                <a16:creationId xmlns:a16="http://schemas.microsoft.com/office/drawing/2014/main" id="{48995373-5D19-45A0-AA6D-236684702A37}"/>
              </a:ext>
            </a:extLst>
          </p:cNvPr>
          <p:cNvSpPr/>
          <p:nvPr/>
        </p:nvSpPr>
        <p:spPr>
          <a:xfrm>
            <a:off x="8072389" y="1834476"/>
            <a:ext cx="2458622" cy="523220"/>
          </a:xfrm>
          <a:prstGeom prst="rect">
            <a:avLst/>
          </a:prstGeom>
        </p:spPr>
        <p:txBody>
          <a:bodyPr wrap="none">
            <a:spAutoFit/>
          </a:bodyPr>
          <a:lstStyle/>
          <a:p>
            <a:r>
              <a:rPr lang="en-IN" sz="2800" b="1" dirty="0"/>
              <a:t>Expected Profit</a:t>
            </a:r>
            <a:endParaRPr lang="en-SG" sz="2800" b="1" dirty="0"/>
          </a:p>
        </p:txBody>
      </p:sp>
    </p:spTree>
    <p:extLst>
      <p:ext uri="{BB962C8B-B14F-4D97-AF65-F5344CB8AC3E}">
        <p14:creationId xmlns:p14="http://schemas.microsoft.com/office/powerpoint/2010/main" val="983360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200053-80E6-45D7-AA3F-D884E53A9D13}"/>
              </a:ext>
            </a:extLst>
          </p:cNvPr>
          <p:cNvSpPr/>
          <p:nvPr/>
        </p:nvSpPr>
        <p:spPr>
          <a:xfrm>
            <a:off x="0" y="249343"/>
            <a:ext cx="4861074" cy="461665"/>
          </a:xfrm>
          <a:prstGeom prst="rect">
            <a:avLst/>
          </a:prstGeom>
        </p:spPr>
        <p:txBody>
          <a:bodyPr wrap="none">
            <a:spAutoFit/>
          </a:bodyPr>
          <a:lstStyle/>
          <a:p>
            <a:r>
              <a:rPr lang="en-IN" sz="2400" dirty="0"/>
              <a:t>Optimal Policy – Discount factor -90%</a:t>
            </a:r>
            <a:endParaRPr lang="en-SG" sz="2400" dirty="0"/>
          </a:p>
        </p:txBody>
      </p:sp>
      <p:pic>
        <p:nvPicPr>
          <p:cNvPr id="3" name="图片 2">
            <a:extLst>
              <a:ext uri="{FF2B5EF4-FFF2-40B4-BE49-F238E27FC236}">
                <a16:creationId xmlns:a16="http://schemas.microsoft.com/office/drawing/2014/main" id="{336851AA-2DCA-40F0-8A89-EECF01F30F0E}"/>
              </a:ext>
            </a:extLst>
          </p:cNvPr>
          <p:cNvPicPr>
            <a:picLocks noChangeAspect="1"/>
          </p:cNvPicPr>
          <p:nvPr/>
        </p:nvPicPr>
        <p:blipFill>
          <a:blip r:embed="rId2"/>
          <a:stretch>
            <a:fillRect/>
          </a:stretch>
        </p:blipFill>
        <p:spPr>
          <a:xfrm>
            <a:off x="57150" y="711008"/>
            <a:ext cx="6979754" cy="3996294"/>
          </a:xfrm>
          <a:prstGeom prst="rect">
            <a:avLst/>
          </a:prstGeom>
        </p:spPr>
      </p:pic>
      <p:sp>
        <p:nvSpPr>
          <p:cNvPr id="4" name="Title 1">
            <a:extLst>
              <a:ext uri="{FF2B5EF4-FFF2-40B4-BE49-F238E27FC236}">
                <a16:creationId xmlns:a16="http://schemas.microsoft.com/office/drawing/2014/main" id="{1998807D-4CD0-4264-A8C1-3EAAF8A14384}"/>
              </a:ext>
            </a:extLst>
          </p:cNvPr>
          <p:cNvSpPr txBox="1">
            <a:spLocks/>
          </p:cNvSpPr>
          <p:nvPr/>
        </p:nvSpPr>
        <p:spPr>
          <a:xfrm>
            <a:off x="619125" y="5425190"/>
            <a:ext cx="9789160" cy="7218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latin typeface="+mn-lt"/>
              </a:rPr>
              <a:t>Normal Scenario:</a:t>
            </a:r>
          </a:p>
          <a:p>
            <a:r>
              <a:rPr lang="en-IN" sz="1800" dirty="0">
                <a:latin typeface="+mn-lt"/>
              </a:rPr>
              <a:t>From S0 to S4 the best option is to buy 200 </a:t>
            </a:r>
            <a:r>
              <a:rPr lang="en-IN" sz="1800" dirty="0" err="1">
                <a:latin typeface="+mn-lt"/>
              </a:rPr>
              <a:t>kbbl</a:t>
            </a:r>
            <a:r>
              <a:rPr lang="en-IN" sz="1800" dirty="0">
                <a:latin typeface="+mn-lt"/>
              </a:rPr>
              <a:t> every month. Since the discount is very high the future value is low that the returns are very low from s5 to s8 it doesn’t make sense to keep high inventory</a:t>
            </a:r>
          </a:p>
          <a:p>
            <a:endParaRPr lang="en-IN" sz="1800" dirty="0">
              <a:latin typeface="+mn-lt"/>
            </a:endParaRPr>
          </a:p>
        </p:txBody>
      </p:sp>
    </p:spTree>
    <p:extLst>
      <p:ext uri="{BB962C8B-B14F-4D97-AF65-F5344CB8AC3E}">
        <p14:creationId xmlns:p14="http://schemas.microsoft.com/office/powerpoint/2010/main" val="304595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125EA7-6A3E-4E94-8FA0-C0E99EA27079}"/>
              </a:ext>
            </a:extLst>
          </p:cNvPr>
          <p:cNvSpPr/>
          <p:nvPr/>
        </p:nvSpPr>
        <p:spPr>
          <a:xfrm>
            <a:off x="168465" y="249342"/>
            <a:ext cx="4231095" cy="400110"/>
          </a:xfrm>
          <a:prstGeom prst="rect">
            <a:avLst/>
          </a:prstGeom>
        </p:spPr>
        <p:txBody>
          <a:bodyPr wrap="none">
            <a:spAutoFit/>
          </a:bodyPr>
          <a:lstStyle/>
          <a:p>
            <a:r>
              <a:rPr lang="en-IN" sz="2000" dirty="0"/>
              <a:t>Optimal Policy – No Trading Restriction</a:t>
            </a:r>
            <a:endParaRPr lang="en-SG" sz="2000" dirty="0"/>
          </a:p>
        </p:txBody>
      </p:sp>
      <p:pic>
        <p:nvPicPr>
          <p:cNvPr id="3" name="图片 2">
            <a:extLst>
              <a:ext uri="{FF2B5EF4-FFF2-40B4-BE49-F238E27FC236}">
                <a16:creationId xmlns:a16="http://schemas.microsoft.com/office/drawing/2014/main" id="{53382910-C220-4D60-AD8B-C08C45B9D42B}"/>
              </a:ext>
            </a:extLst>
          </p:cNvPr>
          <p:cNvPicPr>
            <a:picLocks noChangeAspect="1"/>
          </p:cNvPicPr>
          <p:nvPr/>
        </p:nvPicPr>
        <p:blipFill>
          <a:blip r:embed="rId2"/>
          <a:stretch>
            <a:fillRect/>
          </a:stretch>
        </p:blipFill>
        <p:spPr>
          <a:xfrm>
            <a:off x="394044" y="762206"/>
            <a:ext cx="3267075" cy="4962525"/>
          </a:xfrm>
          <a:prstGeom prst="rect">
            <a:avLst/>
          </a:prstGeom>
        </p:spPr>
      </p:pic>
      <p:sp>
        <p:nvSpPr>
          <p:cNvPr id="4" name="矩形 3">
            <a:extLst>
              <a:ext uri="{FF2B5EF4-FFF2-40B4-BE49-F238E27FC236}">
                <a16:creationId xmlns:a16="http://schemas.microsoft.com/office/drawing/2014/main" id="{6C05C667-CA4D-41B3-A822-6E320FA87302}"/>
              </a:ext>
            </a:extLst>
          </p:cNvPr>
          <p:cNvSpPr/>
          <p:nvPr/>
        </p:nvSpPr>
        <p:spPr>
          <a:xfrm>
            <a:off x="5009322" y="2200006"/>
            <a:ext cx="6096000" cy="1477328"/>
          </a:xfrm>
          <a:prstGeom prst="rect">
            <a:avLst/>
          </a:prstGeom>
        </p:spPr>
        <p:txBody>
          <a:bodyPr>
            <a:spAutoFit/>
          </a:bodyPr>
          <a:lstStyle/>
          <a:p>
            <a:r>
              <a:rPr lang="en-IN" b="1" dirty="0"/>
              <a:t>Normal Scenario:</a:t>
            </a:r>
          </a:p>
          <a:p>
            <a:r>
              <a:rPr lang="en-IN" dirty="0"/>
              <a:t>Since there are no trading restriction, buy maximum whenever its is normal </a:t>
            </a:r>
          </a:p>
          <a:p>
            <a:r>
              <a:rPr lang="en-IN" b="1" dirty="0"/>
              <a:t>Disrupted Scenario &amp; Very Disrupted:</a:t>
            </a:r>
          </a:p>
          <a:p>
            <a:r>
              <a:rPr lang="en-IN" dirty="0"/>
              <a:t>Whenever price is high, sell maximum and book the profit</a:t>
            </a:r>
          </a:p>
        </p:txBody>
      </p:sp>
    </p:spTree>
    <p:extLst>
      <p:ext uri="{BB962C8B-B14F-4D97-AF65-F5344CB8AC3E}">
        <p14:creationId xmlns:p14="http://schemas.microsoft.com/office/powerpoint/2010/main" val="180917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B6B02F5-8328-450C-BC17-E09ED54CD598}"/>
              </a:ext>
            </a:extLst>
          </p:cNvPr>
          <p:cNvPicPr>
            <a:picLocks noChangeAspect="1"/>
          </p:cNvPicPr>
          <p:nvPr/>
        </p:nvPicPr>
        <p:blipFill>
          <a:blip r:embed="rId2"/>
          <a:stretch>
            <a:fillRect/>
          </a:stretch>
        </p:blipFill>
        <p:spPr>
          <a:xfrm>
            <a:off x="232120" y="1199394"/>
            <a:ext cx="6678860" cy="3798404"/>
          </a:xfrm>
          <a:prstGeom prst="rect">
            <a:avLst/>
          </a:prstGeom>
        </p:spPr>
      </p:pic>
      <p:sp>
        <p:nvSpPr>
          <p:cNvPr id="7" name="矩形 6">
            <a:extLst>
              <a:ext uri="{FF2B5EF4-FFF2-40B4-BE49-F238E27FC236}">
                <a16:creationId xmlns:a16="http://schemas.microsoft.com/office/drawing/2014/main" id="{AA34DCC5-0EBB-4AD9-87A5-523E4C636231}"/>
              </a:ext>
            </a:extLst>
          </p:cNvPr>
          <p:cNvSpPr/>
          <p:nvPr/>
        </p:nvSpPr>
        <p:spPr>
          <a:xfrm>
            <a:off x="724993" y="302351"/>
            <a:ext cx="3824380" cy="369332"/>
          </a:xfrm>
          <a:prstGeom prst="rect">
            <a:avLst/>
          </a:prstGeom>
        </p:spPr>
        <p:txBody>
          <a:bodyPr wrap="none">
            <a:spAutoFit/>
          </a:bodyPr>
          <a:lstStyle/>
          <a:p>
            <a:r>
              <a:rPr lang="en-IN" dirty="0"/>
              <a:t>Optimal Policy – New Transition Matrix</a:t>
            </a:r>
            <a:endParaRPr lang="en-SG" dirty="0"/>
          </a:p>
        </p:txBody>
      </p:sp>
      <p:sp>
        <p:nvSpPr>
          <p:cNvPr id="8" name="Title 1">
            <a:extLst>
              <a:ext uri="{FF2B5EF4-FFF2-40B4-BE49-F238E27FC236}">
                <a16:creationId xmlns:a16="http://schemas.microsoft.com/office/drawing/2014/main" id="{4CA14874-13CC-4CD2-B5E6-CD7368A0CE86}"/>
              </a:ext>
            </a:extLst>
          </p:cNvPr>
          <p:cNvSpPr txBox="1">
            <a:spLocks/>
          </p:cNvSpPr>
          <p:nvPr/>
        </p:nvSpPr>
        <p:spPr>
          <a:xfrm>
            <a:off x="232120" y="4997798"/>
            <a:ext cx="10970771" cy="1973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latin typeface="+mn-lt"/>
              </a:rPr>
              <a:t>Normal Scenario:</a:t>
            </a:r>
          </a:p>
          <a:p>
            <a:r>
              <a:rPr lang="en-IN" sz="1800" dirty="0">
                <a:latin typeface="+mn-lt"/>
              </a:rPr>
              <a:t>From S0 to S10 the best option is to buy 200 </a:t>
            </a:r>
            <a:r>
              <a:rPr lang="en-IN" sz="1800" dirty="0" err="1">
                <a:latin typeface="+mn-lt"/>
              </a:rPr>
              <a:t>kbbl</a:t>
            </a:r>
            <a:r>
              <a:rPr lang="en-IN" sz="1800" dirty="0">
                <a:latin typeface="+mn-lt"/>
              </a:rPr>
              <a:t> every month since the probability of normal is very high </a:t>
            </a:r>
          </a:p>
          <a:p>
            <a:r>
              <a:rPr lang="en-IN" sz="1800" b="1" dirty="0">
                <a:latin typeface="+mn-lt"/>
              </a:rPr>
              <a:t>Disrupted Scenario &amp; Very Disrupted Scenario:</a:t>
            </a:r>
          </a:p>
          <a:p>
            <a:r>
              <a:rPr lang="en-IN" sz="1800" dirty="0">
                <a:latin typeface="+mn-lt"/>
              </a:rPr>
              <a:t>From S0 to S10 sell the maximum that can be sold as the probability of normal price is very high </a:t>
            </a:r>
          </a:p>
          <a:p>
            <a:endParaRPr lang="en-IN" sz="1800" dirty="0">
              <a:latin typeface="+mn-lt"/>
            </a:endParaRPr>
          </a:p>
        </p:txBody>
      </p:sp>
      <p:sp>
        <p:nvSpPr>
          <p:cNvPr id="9" name="Content Placeholder 5">
            <a:extLst>
              <a:ext uri="{FF2B5EF4-FFF2-40B4-BE49-F238E27FC236}">
                <a16:creationId xmlns:a16="http://schemas.microsoft.com/office/drawing/2014/main" id="{24EABC85-1D7A-4C13-B26E-04DCCB1CFF44}"/>
              </a:ext>
            </a:extLst>
          </p:cNvPr>
          <p:cNvSpPr>
            <a:spLocks noGrp="1"/>
          </p:cNvSpPr>
          <p:nvPr>
            <p:ph idx="1"/>
          </p:nvPr>
        </p:nvSpPr>
        <p:spPr>
          <a:xfrm>
            <a:off x="8494643" y="1388303"/>
            <a:ext cx="3243470" cy="2362062"/>
          </a:xfrm>
        </p:spPr>
        <p:txBody>
          <a:bodyPr>
            <a:normAutofit lnSpcReduction="10000"/>
          </a:bodyPr>
          <a:lstStyle/>
          <a:p>
            <a:pPr marL="0" indent="0">
              <a:buNone/>
            </a:pPr>
            <a:r>
              <a:rPr lang="en-US" sz="2400" dirty="0"/>
              <a:t>the restriction on the maximum trading per month is the most important because it limits the max trading restriction which limits the profit</a:t>
            </a:r>
            <a:endParaRPr lang="en-IN" sz="2400" dirty="0"/>
          </a:p>
        </p:txBody>
      </p:sp>
    </p:spTree>
    <p:extLst>
      <p:ext uri="{BB962C8B-B14F-4D97-AF65-F5344CB8AC3E}">
        <p14:creationId xmlns:p14="http://schemas.microsoft.com/office/powerpoint/2010/main" val="312908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637A5E-5C78-49FF-8739-17A46695560C}"/>
              </a:ext>
            </a:extLst>
          </p:cNvPr>
          <p:cNvSpPr/>
          <p:nvPr/>
        </p:nvSpPr>
        <p:spPr>
          <a:xfrm>
            <a:off x="1431235" y="622997"/>
            <a:ext cx="8706679" cy="1477328"/>
          </a:xfrm>
          <a:prstGeom prst="rect">
            <a:avLst/>
          </a:prstGeom>
        </p:spPr>
        <p:txBody>
          <a:bodyPr wrap="square">
            <a:spAutoFit/>
          </a:bodyPr>
          <a:lstStyle/>
          <a:p>
            <a:r>
              <a:rPr lang="en-SG" b="1" dirty="0"/>
              <a:t>What is the different between the risk-averse and the risk-neutral optimal policies?</a:t>
            </a:r>
          </a:p>
          <a:p>
            <a:r>
              <a:rPr lang="en-SG" dirty="0"/>
              <a:t>Risk neutral optimal policy only focuses on expected return. Risk averse policy seeks to decrease probability of a loss. The risk averse policy therefore focuses on a fixed probability of loss (β). By fixing β, the portfolio can be varied. </a:t>
            </a:r>
            <a:endParaRPr lang="en-SG" altLang="zh-CN" dirty="0"/>
          </a:p>
          <a:p>
            <a:endParaRPr lang="en-SG" dirty="0"/>
          </a:p>
        </p:txBody>
      </p:sp>
      <p:sp>
        <p:nvSpPr>
          <p:cNvPr id="5" name="矩形 4">
            <a:extLst>
              <a:ext uri="{FF2B5EF4-FFF2-40B4-BE49-F238E27FC236}">
                <a16:creationId xmlns:a16="http://schemas.microsoft.com/office/drawing/2014/main" id="{3823F72F-71FD-4B63-A4AA-746D7134D8E3}"/>
              </a:ext>
            </a:extLst>
          </p:cNvPr>
          <p:cNvSpPr/>
          <p:nvPr/>
        </p:nvSpPr>
        <p:spPr>
          <a:xfrm>
            <a:off x="1431235" y="2397492"/>
            <a:ext cx="9607826" cy="2308324"/>
          </a:xfrm>
          <a:prstGeom prst="rect">
            <a:avLst/>
          </a:prstGeom>
        </p:spPr>
        <p:txBody>
          <a:bodyPr wrap="square">
            <a:spAutoFit/>
          </a:bodyPr>
          <a:lstStyle/>
          <a:p>
            <a:r>
              <a:rPr lang="en-SG" b="1" dirty="0"/>
              <a:t>What is the impact of the target on the monthly return on the V@R and on the optimal policy</a:t>
            </a:r>
            <a:r>
              <a:rPr lang="en-SG" dirty="0"/>
              <a:t>?</a:t>
            </a:r>
          </a:p>
          <a:p>
            <a:r>
              <a:rPr lang="en-SG" dirty="0"/>
              <a:t>Decreasing target annual return will result in lower expected monthly return but also reduced risk (VAR). This is achieved through diversifying the portfolio. Increasing the target annual return results in higher expected monthly return but also increased risk (VAR). This results in focusing the entire portfolio in the single highest return stock (AAPL). </a:t>
            </a:r>
          </a:p>
          <a:p>
            <a:r>
              <a:rPr lang="en-SG" dirty="0"/>
              <a:t>If we are to increase the target return to 1%, we would put all our funds to just APPL that gives the highest return. If we are to decrease the target return to 0.1%, we would put our funds across all other 4 stocks (MCD, QQQ, SPY, TLT) except APPL </a:t>
            </a:r>
          </a:p>
        </p:txBody>
      </p:sp>
    </p:spTree>
    <p:extLst>
      <p:ext uri="{BB962C8B-B14F-4D97-AF65-F5344CB8AC3E}">
        <p14:creationId xmlns:p14="http://schemas.microsoft.com/office/powerpoint/2010/main" val="4069078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C9D4E9-9015-4CBA-9C5F-968DAAA72F1C}"/>
              </a:ext>
            </a:extLst>
          </p:cNvPr>
          <p:cNvSpPr/>
          <p:nvPr/>
        </p:nvSpPr>
        <p:spPr>
          <a:xfrm>
            <a:off x="1245704" y="1290291"/>
            <a:ext cx="9144000" cy="2031325"/>
          </a:xfrm>
          <a:prstGeom prst="rect">
            <a:avLst/>
          </a:prstGeom>
        </p:spPr>
        <p:txBody>
          <a:bodyPr wrap="square">
            <a:spAutoFit/>
          </a:bodyPr>
          <a:lstStyle/>
          <a:p>
            <a:r>
              <a:rPr lang="en-SG" dirty="0"/>
              <a:t>For CVAR </a:t>
            </a:r>
          </a:p>
          <a:p>
            <a:r>
              <a:rPr lang="en-SG" dirty="0"/>
              <a:t>tails(s)..      z(s)=g=-sum(</a:t>
            </a:r>
            <a:r>
              <a:rPr lang="en-SG" dirty="0" err="1"/>
              <a:t>i,a</a:t>
            </a:r>
            <a:r>
              <a:rPr lang="en-SG" dirty="0"/>
              <a:t>(</a:t>
            </a:r>
            <a:r>
              <a:rPr lang="en-SG" dirty="0" err="1"/>
              <a:t>i,s</a:t>
            </a:r>
            <a:r>
              <a:rPr lang="en-SG" dirty="0"/>
              <a:t>)*x(</a:t>
            </a:r>
            <a:r>
              <a:rPr lang="en-SG" dirty="0" err="1"/>
              <a:t>i</a:t>
            </a:r>
            <a:r>
              <a:rPr lang="en-SG" dirty="0"/>
              <a:t>))-var;(for profit will be –sum, for cost will be sum)</a:t>
            </a:r>
          </a:p>
          <a:p>
            <a:r>
              <a:rPr lang="en-SG" dirty="0" err="1"/>
              <a:t>cvar_eq</a:t>
            </a:r>
            <a:r>
              <a:rPr lang="en-SG" dirty="0"/>
              <a:t>..       </a:t>
            </a:r>
            <a:r>
              <a:rPr lang="en-SG" dirty="0" err="1"/>
              <a:t>cvar</a:t>
            </a:r>
            <a:r>
              <a:rPr lang="en-SG" dirty="0"/>
              <a:t> =e= var+1/((1-beta)*card(s))*sum(</a:t>
            </a:r>
            <a:r>
              <a:rPr lang="en-SG" dirty="0" err="1"/>
              <a:t>s,z</a:t>
            </a:r>
            <a:r>
              <a:rPr lang="en-SG" dirty="0"/>
              <a:t>(s));</a:t>
            </a:r>
          </a:p>
          <a:p>
            <a:endParaRPr lang="en-SG" dirty="0"/>
          </a:p>
          <a:p>
            <a:r>
              <a:rPr lang="en-SG" dirty="0"/>
              <a:t>Minimizing CVAR</a:t>
            </a:r>
          </a:p>
          <a:p>
            <a:endParaRPr lang="en-SG" dirty="0"/>
          </a:p>
          <a:p>
            <a:endParaRPr lang="en-SG" dirty="0"/>
          </a:p>
        </p:txBody>
      </p:sp>
      <p:pic>
        <p:nvPicPr>
          <p:cNvPr id="5" name="图片 4">
            <a:extLst>
              <a:ext uri="{FF2B5EF4-FFF2-40B4-BE49-F238E27FC236}">
                <a16:creationId xmlns:a16="http://schemas.microsoft.com/office/drawing/2014/main" id="{249E1952-8460-46DE-93C4-544B23F8FE18}"/>
              </a:ext>
            </a:extLst>
          </p:cNvPr>
          <p:cNvPicPr>
            <a:picLocks noChangeAspect="1"/>
          </p:cNvPicPr>
          <p:nvPr/>
        </p:nvPicPr>
        <p:blipFill>
          <a:blip r:embed="rId2"/>
          <a:stretch>
            <a:fillRect/>
          </a:stretch>
        </p:blipFill>
        <p:spPr>
          <a:xfrm>
            <a:off x="7323194" y="3136414"/>
            <a:ext cx="4603265" cy="2795943"/>
          </a:xfrm>
          <a:prstGeom prst="rect">
            <a:avLst/>
          </a:prstGeom>
        </p:spPr>
      </p:pic>
      <p:pic>
        <p:nvPicPr>
          <p:cNvPr id="6" name="图片 5">
            <a:extLst>
              <a:ext uri="{FF2B5EF4-FFF2-40B4-BE49-F238E27FC236}">
                <a16:creationId xmlns:a16="http://schemas.microsoft.com/office/drawing/2014/main" id="{CB852BEE-70D6-48DD-ACF0-C92A1AE20264}"/>
              </a:ext>
            </a:extLst>
          </p:cNvPr>
          <p:cNvPicPr>
            <a:picLocks noChangeAspect="1"/>
          </p:cNvPicPr>
          <p:nvPr/>
        </p:nvPicPr>
        <p:blipFill>
          <a:blip r:embed="rId3"/>
          <a:stretch>
            <a:fillRect/>
          </a:stretch>
        </p:blipFill>
        <p:spPr>
          <a:xfrm>
            <a:off x="834886" y="3150705"/>
            <a:ext cx="5619750" cy="2952750"/>
          </a:xfrm>
          <a:prstGeom prst="rect">
            <a:avLst/>
          </a:prstGeom>
        </p:spPr>
      </p:pic>
    </p:spTree>
    <p:extLst>
      <p:ext uri="{BB962C8B-B14F-4D97-AF65-F5344CB8AC3E}">
        <p14:creationId xmlns:p14="http://schemas.microsoft.com/office/powerpoint/2010/main" val="3278562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B23C27C-3375-4353-B774-2DF40CBF7B74}"/>
              </a:ext>
            </a:extLst>
          </p:cNvPr>
          <p:cNvSpPr/>
          <p:nvPr/>
        </p:nvSpPr>
        <p:spPr>
          <a:xfrm>
            <a:off x="649356" y="607152"/>
            <a:ext cx="3516091" cy="1200329"/>
          </a:xfrm>
          <a:prstGeom prst="rect">
            <a:avLst/>
          </a:prstGeom>
        </p:spPr>
        <p:txBody>
          <a:bodyPr wrap="none">
            <a:spAutoFit/>
          </a:bodyPr>
          <a:lstStyle/>
          <a:p>
            <a:r>
              <a:rPr lang="en-SG" dirty="0"/>
              <a:t>For worst case</a:t>
            </a:r>
          </a:p>
          <a:p>
            <a:r>
              <a:rPr lang="en-SG" dirty="0"/>
              <a:t>tails(s)..      mu=g=-sum(</a:t>
            </a:r>
            <a:r>
              <a:rPr lang="en-SG" dirty="0" err="1"/>
              <a:t>i,a</a:t>
            </a:r>
            <a:r>
              <a:rPr lang="en-SG" dirty="0"/>
              <a:t>(</a:t>
            </a:r>
            <a:r>
              <a:rPr lang="en-SG" dirty="0" err="1"/>
              <a:t>i,s</a:t>
            </a:r>
            <a:r>
              <a:rPr lang="en-SG" dirty="0"/>
              <a:t>)*x(</a:t>
            </a:r>
            <a:r>
              <a:rPr lang="en-SG" dirty="0" err="1"/>
              <a:t>i</a:t>
            </a:r>
            <a:r>
              <a:rPr lang="en-SG" dirty="0"/>
              <a:t>));</a:t>
            </a:r>
          </a:p>
          <a:p>
            <a:r>
              <a:rPr lang="en-SG" dirty="0"/>
              <a:t> </a:t>
            </a:r>
          </a:p>
          <a:p>
            <a:r>
              <a:rPr lang="en-SG" dirty="0"/>
              <a:t>Minimizing mu</a:t>
            </a:r>
          </a:p>
        </p:txBody>
      </p:sp>
      <p:pic>
        <p:nvPicPr>
          <p:cNvPr id="6" name="图片 5">
            <a:extLst>
              <a:ext uri="{FF2B5EF4-FFF2-40B4-BE49-F238E27FC236}">
                <a16:creationId xmlns:a16="http://schemas.microsoft.com/office/drawing/2014/main" id="{4DF14F9C-5590-4586-8520-AA367AA91171}"/>
              </a:ext>
            </a:extLst>
          </p:cNvPr>
          <p:cNvPicPr>
            <a:picLocks noChangeAspect="1"/>
          </p:cNvPicPr>
          <p:nvPr/>
        </p:nvPicPr>
        <p:blipFill>
          <a:blip r:embed="rId2"/>
          <a:stretch>
            <a:fillRect/>
          </a:stretch>
        </p:blipFill>
        <p:spPr>
          <a:xfrm>
            <a:off x="449455" y="2017427"/>
            <a:ext cx="5727631" cy="4050145"/>
          </a:xfrm>
          <a:prstGeom prst="rect">
            <a:avLst/>
          </a:prstGeom>
        </p:spPr>
      </p:pic>
    </p:spTree>
    <p:extLst>
      <p:ext uri="{BB962C8B-B14F-4D97-AF65-F5344CB8AC3E}">
        <p14:creationId xmlns:p14="http://schemas.microsoft.com/office/powerpoint/2010/main" val="925354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1335F4-7664-425D-868D-2E4EB1883C45}"/>
              </a:ext>
            </a:extLst>
          </p:cNvPr>
          <p:cNvSpPr/>
          <p:nvPr/>
        </p:nvSpPr>
        <p:spPr>
          <a:xfrm>
            <a:off x="1245705" y="608448"/>
            <a:ext cx="10111408" cy="1477328"/>
          </a:xfrm>
          <a:prstGeom prst="rect">
            <a:avLst/>
          </a:prstGeom>
        </p:spPr>
        <p:txBody>
          <a:bodyPr wrap="square">
            <a:spAutoFit/>
          </a:bodyPr>
          <a:lstStyle/>
          <a:p>
            <a:r>
              <a:rPr lang="en-SG" b="1" dirty="0"/>
              <a:t>What is the optimal policy for beta of 0.9, 0.95 and 0.99?</a:t>
            </a:r>
          </a:p>
          <a:p>
            <a:r>
              <a:rPr lang="en-SG" b="1" dirty="0"/>
              <a:t>What is the CV@R, V@R, and expect return of the optimal policies</a:t>
            </a:r>
          </a:p>
          <a:p>
            <a:endParaRPr lang="en-SG" dirty="0"/>
          </a:p>
          <a:p>
            <a:r>
              <a:rPr lang="en-SG" dirty="0"/>
              <a:t>As beta increases, the portfolio reduces AAPL stock and increase proportion of SPY. The portfolio expected monthly return remains stable but the CVAR increases </a:t>
            </a:r>
          </a:p>
        </p:txBody>
      </p:sp>
      <p:sp>
        <p:nvSpPr>
          <p:cNvPr id="3" name="矩形 2">
            <a:extLst>
              <a:ext uri="{FF2B5EF4-FFF2-40B4-BE49-F238E27FC236}">
                <a16:creationId xmlns:a16="http://schemas.microsoft.com/office/drawing/2014/main" id="{44992C91-7014-4023-A36B-D86E9D3DEE9D}"/>
              </a:ext>
            </a:extLst>
          </p:cNvPr>
          <p:cNvSpPr/>
          <p:nvPr/>
        </p:nvSpPr>
        <p:spPr>
          <a:xfrm>
            <a:off x="1245704" y="3291365"/>
            <a:ext cx="10323443" cy="1477328"/>
          </a:xfrm>
          <a:prstGeom prst="rect">
            <a:avLst/>
          </a:prstGeom>
        </p:spPr>
        <p:txBody>
          <a:bodyPr wrap="square">
            <a:spAutoFit/>
          </a:bodyPr>
          <a:lstStyle/>
          <a:p>
            <a:r>
              <a:rPr lang="en-SG" b="1" dirty="0"/>
              <a:t>How does the number of scenarios influence the previous solution?</a:t>
            </a:r>
          </a:p>
          <a:p>
            <a:endParaRPr lang="en-SG" dirty="0"/>
          </a:p>
          <a:p>
            <a:r>
              <a:rPr lang="en-SG" dirty="0"/>
              <a:t>CVAR is very sensitive is to the number of scenarios: If we use more scenarios the results will be more consistent and it will give us a meaningful read between betas. But if we have very few scenarios the results less consistent. Expected values will not be impacted materially by the number of scenarios. </a:t>
            </a:r>
          </a:p>
        </p:txBody>
      </p:sp>
    </p:spTree>
    <p:extLst>
      <p:ext uri="{BB962C8B-B14F-4D97-AF65-F5344CB8AC3E}">
        <p14:creationId xmlns:p14="http://schemas.microsoft.com/office/powerpoint/2010/main" val="3884747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AD61A331-ECD2-4006-937F-90E8603B4028}"/>
              </a:ext>
            </a:extLst>
          </p:cNvPr>
          <p:cNvGraphicFramePr>
            <a:graphicFrameLocks noGrp="1"/>
          </p:cNvGraphicFramePr>
          <p:nvPr/>
        </p:nvGraphicFramePr>
        <p:xfrm>
          <a:off x="2120348" y="1338469"/>
          <a:ext cx="7951303" cy="4837044"/>
        </p:xfrm>
        <a:graphic>
          <a:graphicData uri="http://schemas.openxmlformats.org/drawingml/2006/table">
            <a:tbl>
              <a:tblPr/>
              <a:tblGrid>
                <a:gridCol w="852975">
                  <a:extLst>
                    <a:ext uri="{9D8B030D-6E8A-4147-A177-3AD203B41FA5}">
                      <a16:colId xmlns:a16="http://schemas.microsoft.com/office/drawing/2014/main" val="2806413538"/>
                    </a:ext>
                  </a:extLst>
                </a:gridCol>
                <a:gridCol w="941215">
                  <a:extLst>
                    <a:ext uri="{9D8B030D-6E8A-4147-A177-3AD203B41FA5}">
                      <a16:colId xmlns:a16="http://schemas.microsoft.com/office/drawing/2014/main" val="648816583"/>
                    </a:ext>
                  </a:extLst>
                </a:gridCol>
                <a:gridCol w="1215735">
                  <a:extLst>
                    <a:ext uri="{9D8B030D-6E8A-4147-A177-3AD203B41FA5}">
                      <a16:colId xmlns:a16="http://schemas.microsoft.com/office/drawing/2014/main" val="4020299034"/>
                    </a:ext>
                  </a:extLst>
                </a:gridCol>
                <a:gridCol w="941215">
                  <a:extLst>
                    <a:ext uri="{9D8B030D-6E8A-4147-A177-3AD203B41FA5}">
                      <a16:colId xmlns:a16="http://schemas.microsoft.com/office/drawing/2014/main" val="1081126527"/>
                    </a:ext>
                  </a:extLst>
                </a:gridCol>
                <a:gridCol w="941215">
                  <a:extLst>
                    <a:ext uri="{9D8B030D-6E8A-4147-A177-3AD203B41FA5}">
                      <a16:colId xmlns:a16="http://schemas.microsoft.com/office/drawing/2014/main" val="3477034822"/>
                    </a:ext>
                  </a:extLst>
                </a:gridCol>
                <a:gridCol w="941215">
                  <a:extLst>
                    <a:ext uri="{9D8B030D-6E8A-4147-A177-3AD203B41FA5}">
                      <a16:colId xmlns:a16="http://schemas.microsoft.com/office/drawing/2014/main" val="3968640565"/>
                    </a:ext>
                  </a:extLst>
                </a:gridCol>
                <a:gridCol w="941215">
                  <a:extLst>
                    <a:ext uri="{9D8B030D-6E8A-4147-A177-3AD203B41FA5}">
                      <a16:colId xmlns:a16="http://schemas.microsoft.com/office/drawing/2014/main" val="4151831564"/>
                    </a:ext>
                  </a:extLst>
                </a:gridCol>
                <a:gridCol w="1176518">
                  <a:extLst>
                    <a:ext uri="{9D8B030D-6E8A-4147-A177-3AD203B41FA5}">
                      <a16:colId xmlns:a16="http://schemas.microsoft.com/office/drawing/2014/main" val="2665822358"/>
                    </a:ext>
                  </a:extLst>
                </a:gridCol>
              </a:tblGrid>
              <a:tr h="416303">
                <a:tc gridSpan="2">
                  <a:txBody>
                    <a:bodyPr/>
                    <a:lstStyle/>
                    <a:p>
                      <a:pPr algn="ctr" fontAlgn="b"/>
                      <a:r>
                        <a:rPr lang="en-SG" sz="1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SG"/>
                    </a:p>
                  </a:txBody>
                  <a:tcPr/>
                </a:tc>
                <a:tc>
                  <a:txBody>
                    <a:bodyPr/>
                    <a:lstStyle/>
                    <a:p>
                      <a:pPr algn="l" fontAlgn="b"/>
                      <a:r>
                        <a:rPr lang="en-SG" sz="1800" b="0" i="0" u="none" strike="noStrike">
                          <a:solidFill>
                            <a:srgbClr val="000000"/>
                          </a:solidFill>
                          <a:effectLst/>
                          <a:latin typeface="Calibri" panose="020F0502020204030204" pitchFamily="34" charset="0"/>
                        </a:rPr>
                        <a:t>Risk Nuetral</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a:solidFill>
                            <a:srgbClr val="000000"/>
                          </a:solidFill>
                          <a:effectLst/>
                          <a:latin typeface="Calibri" panose="020F0502020204030204" pitchFamily="34" charset="0"/>
                        </a:rPr>
                        <a:t>CVAR</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a:solidFill>
                            <a:srgbClr val="000000"/>
                          </a:solidFill>
                          <a:effectLst/>
                          <a:latin typeface="Calibri" panose="020F0502020204030204" pitchFamily="34" charset="0"/>
                        </a:rPr>
                        <a:t>CVAR</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a:solidFill>
                            <a:srgbClr val="000000"/>
                          </a:solidFill>
                          <a:effectLst/>
                          <a:latin typeface="Calibri" panose="020F0502020204030204" pitchFamily="34" charset="0"/>
                        </a:rPr>
                        <a:t>CVAR</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a:solidFill>
                            <a:srgbClr val="000000"/>
                          </a:solidFill>
                          <a:effectLst/>
                          <a:latin typeface="Calibri" panose="020F0502020204030204" pitchFamily="34" charset="0"/>
                        </a:rPr>
                        <a:t>CVAR</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a:solidFill>
                            <a:srgbClr val="000000"/>
                          </a:solidFill>
                          <a:effectLst/>
                          <a:latin typeface="Calibri" panose="020F0502020204030204" pitchFamily="34" charset="0"/>
                        </a:rPr>
                        <a:t>Worst Case</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705609"/>
                  </a:ext>
                </a:extLst>
              </a:tr>
              <a:tr h="396479">
                <a:tc gridSpan="2">
                  <a:txBody>
                    <a:bodyPr/>
                    <a:lstStyle/>
                    <a:p>
                      <a:pPr algn="l" fontAlgn="b"/>
                      <a:r>
                        <a:rPr lang="en-SG" sz="1800" b="0" i="0" u="none" strike="noStrike">
                          <a:solidFill>
                            <a:srgbClr val="000000"/>
                          </a:solidFill>
                          <a:effectLst/>
                          <a:latin typeface="Calibri" panose="020F0502020204030204" pitchFamily="34" charset="0"/>
                        </a:rPr>
                        <a:t>Scenario</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SG"/>
                    </a:p>
                  </a:txBody>
                  <a:tcPr/>
                </a:tc>
                <a:tc>
                  <a:txBody>
                    <a:bodyPr/>
                    <a:lstStyle/>
                    <a:p>
                      <a:pPr algn="r" fontAlgn="b"/>
                      <a:r>
                        <a:rPr lang="en-SG" sz="1800" b="0" i="0" u="none" strike="noStrike" dirty="0">
                          <a:solidFill>
                            <a:srgbClr val="000000"/>
                          </a:solidFill>
                          <a:effectLst/>
                          <a:latin typeface="Calibri" panose="020F0502020204030204" pitchFamily="34" charset="0"/>
                        </a:rPr>
                        <a:t>1000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a:solidFill>
                            <a:srgbClr val="000000"/>
                          </a:solidFill>
                          <a:effectLst/>
                          <a:latin typeface="Calibri" panose="020F0502020204030204" pitchFamily="34" charset="0"/>
                        </a:rPr>
                        <a:t>1000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a:solidFill>
                            <a:srgbClr val="000000"/>
                          </a:solidFill>
                          <a:effectLst/>
                          <a:latin typeface="Calibri" panose="020F0502020204030204" pitchFamily="34" charset="0"/>
                        </a:rPr>
                        <a:t>1000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a:solidFill>
                            <a:srgbClr val="000000"/>
                          </a:solidFill>
                          <a:effectLst/>
                          <a:latin typeface="Calibri" panose="020F0502020204030204" pitchFamily="34" charset="0"/>
                        </a:rPr>
                        <a:t>1000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a:solidFill>
                            <a:srgbClr val="000000"/>
                          </a:solidFill>
                          <a:effectLst/>
                          <a:latin typeface="Calibri" panose="020F0502020204030204" pitchFamily="34" charset="0"/>
                        </a:rPr>
                        <a:t>1000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a:solidFill>
                            <a:srgbClr val="000000"/>
                          </a:solidFill>
                          <a:effectLst/>
                          <a:latin typeface="Calibri" panose="020F0502020204030204" pitchFamily="34" charset="0"/>
                        </a:rPr>
                        <a:t>1000</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31507430"/>
                  </a:ext>
                </a:extLst>
              </a:tr>
              <a:tr h="416303">
                <a:tc gridSpan="2">
                  <a:txBody>
                    <a:bodyPr/>
                    <a:lstStyle/>
                    <a:p>
                      <a:pPr algn="l" fontAlgn="b"/>
                      <a:r>
                        <a:rPr lang="en-SG" sz="1800" b="0" i="0" u="none" strike="noStrike" dirty="0">
                          <a:solidFill>
                            <a:srgbClr val="000000"/>
                          </a:solidFill>
                          <a:effectLst/>
                          <a:latin typeface="Calibri" panose="020F0502020204030204" pitchFamily="34" charset="0"/>
                        </a:rPr>
                        <a:t>Beta</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SG"/>
                    </a:p>
                  </a:txBody>
                  <a:tcPr/>
                </a:tc>
                <a:tc>
                  <a:txBody>
                    <a:bodyPr/>
                    <a:lstStyle/>
                    <a:p>
                      <a:pPr algn="l" fontAlgn="b"/>
                      <a:r>
                        <a:rPr lang="en-SG" sz="18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dirty="0">
                          <a:solidFill>
                            <a:srgbClr val="000000"/>
                          </a:solidFill>
                          <a:effectLst/>
                          <a:latin typeface="Calibri" panose="020F0502020204030204" pitchFamily="34" charset="0"/>
                        </a:rPr>
                        <a:t>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a:solidFill>
                            <a:srgbClr val="000000"/>
                          </a:solidFill>
                          <a:effectLst/>
                          <a:latin typeface="Calibri" panose="020F0502020204030204" pitchFamily="34" charset="0"/>
                        </a:rPr>
                        <a:t>0.95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a:solidFill>
                            <a:srgbClr val="000000"/>
                          </a:solidFill>
                          <a:effectLst/>
                          <a:latin typeface="Calibri" panose="020F0502020204030204" pitchFamily="34" charset="0"/>
                        </a:rPr>
                        <a:t>0.99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a:solidFill>
                            <a:srgbClr val="000000"/>
                          </a:solidFill>
                          <a:effectLst/>
                          <a:latin typeface="Calibri" panose="020F0502020204030204" pitchFamily="34" charset="0"/>
                        </a:rPr>
                        <a:t>0.999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466529"/>
                  </a:ext>
                </a:extLst>
              </a:tr>
              <a:tr h="396479">
                <a:tc gridSpan="2">
                  <a:txBody>
                    <a:bodyPr/>
                    <a:lstStyle/>
                    <a:p>
                      <a:pPr algn="l" fontAlgn="b"/>
                      <a:r>
                        <a:rPr lang="en-SG" sz="1800" b="0" i="0" u="none" strike="noStrike">
                          <a:solidFill>
                            <a:srgbClr val="000000"/>
                          </a:solidFill>
                          <a:effectLst/>
                          <a:latin typeface="Calibri" panose="020F0502020204030204" pitchFamily="34" charset="0"/>
                        </a:rPr>
                        <a:t>Mix</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SG"/>
                    </a:p>
                  </a:txBody>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SG" sz="1800" b="0" i="0" u="none" strike="noStrike" dirty="0">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10054912"/>
                  </a:ext>
                </a:extLst>
              </a:tr>
              <a:tr h="396479">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SG" sz="1800" b="0" i="0" u="none" strike="noStrike">
                          <a:solidFill>
                            <a:srgbClr val="000000"/>
                          </a:solidFill>
                          <a:effectLst/>
                          <a:latin typeface="Calibri" panose="020F0502020204030204" pitchFamily="34" charset="0"/>
                        </a:rPr>
                        <a:t>Apple</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24.20%</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15.30%</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15.50%</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9.40%</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5.30%</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5.30%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31179924"/>
                  </a:ext>
                </a:extLst>
              </a:tr>
              <a:tr h="396479">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SG" sz="1800" b="0" i="0" u="none" strike="noStrike">
                          <a:solidFill>
                            <a:srgbClr val="000000"/>
                          </a:solidFill>
                          <a:effectLst/>
                          <a:latin typeface="Calibri" panose="020F0502020204030204" pitchFamily="34" charset="0"/>
                        </a:rPr>
                        <a:t>Lemon</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24.60%</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21.00%</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21.10%</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18.60%</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16.90%</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16.90%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4729526"/>
                  </a:ext>
                </a:extLst>
              </a:tr>
              <a:tr h="396479">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SG" sz="1800" b="0" i="0" u="none" strike="noStrike">
                          <a:solidFill>
                            <a:srgbClr val="000000"/>
                          </a:solidFill>
                          <a:effectLst/>
                          <a:latin typeface="Calibri" panose="020F0502020204030204" pitchFamily="34" charset="0"/>
                        </a:rPr>
                        <a:t>Grape</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25.50%</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32.20%</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32.10%</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36.70%</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39.80%</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39.80%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6359026"/>
                  </a:ext>
                </a:extLst>
              </a:tr>
              <a:tr h="416303">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a:solidFill>
                            <a:srgbClr val="000000"/>
                          </a:solidFill>
                          <a:effectLst/>
                          <a:latin typeface="Calibri" panose="020F0502020204030204" pitchFamily="34" charset="0"/>
                        </a:rPr>
                        <a:t>Orange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a:solidFill>
                            <a:srgbClr val="000000"/>
                          </a:solidFill>
                          <a:effectLst/>
                          <a:latin typeface="Calibri" panose="020F0502020204030204" pitchFamily="34" charset="0"/>
                        </a:rPr>
                        <a:t>25.70%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a:solidFill>
                            <a:srgbClr val="000000"/>
                          </a:solidFill>
                          <a:effectLst/>
                          <a:latin typeface="Calibri" panose="020F0502020204030204" pitchFamily="34" charset="0"/>
                        </a:rPr>
                        <a:t>31.50%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dirty="0">
                          <a:solidFill>
                            <a:srgbClr val="000000"/>
                          </a:solidFill>
                          <a:effectLst/>
                          <a:latin typeface="Calibri" panose="020F0502020204030204" pitchFamily="34" charset="0"/>
                        </a:rPr>
                        <a:t>31.40%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dirty="0">
                          <a:solidFill>
                            <a:srgbClr val="000000"/>
                          </a:solidFill>
                          <a:effectLst/>
                          <a:latin typeface="Calibri" panose="020F0502020204030204" pitchFamily="34" charset="0"/>
                        </a:rPr>
                        <a:t>35.40%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a:solidFill>
                            <a:srgbClr val="000000"/>
                          </a:solidFill>
                          <a:effectLst/>
                          <a:latin typeface="Calibri" panose="020F0502020204030204" pitchFamily="34" charset="0"/>
                        </a:rPr>
                        <a:t>38.10%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a:solidFill>
                            <a:srgbClr val="000000"/>
                          </a:solidFill>
                          <a:effectLst/>
                          <a:latin typeface="Calibri" panose="020F0502020204030204" pitchFamily="34" charset="0"/>
                        </a:rPr>
                        <a:t>38.10%</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3679406"/>
                  </a:ext>
                </a:extLst>
              </a:tr>
              <a:tr h="396479">
                <a:tc gridSpan="2">
                  <a:txBody>
                    <a:bodyPr/>
                    <a:lstStyle/>
                    <a:p>
                      <a:pPr algn="l" fontAlgn="b"/>
                      <a:r>
                        <a:rPr lang="en-SG" sz="1800" b="0" i="0" u="none" strike="noStrike">
                          <a:solidFill>
                            <a:srgbClr val="000000"/>
                          </a:solidFill>
                          <a:effectLst/>
                          <a:latin typeface="Calibri" panose="020F0502020204030204" pitchFamily="34" charset="0"/>
                        </a:rPr>
                        <a:t>Cost</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SG"/>
                    </a:p>
                  </a:txBody>
                  <a:tcPr/>
                </a:tc>
                <a:tc>
                  <a:txBody>
                    <a:bodyPr/>
                    <a:lstStyle/>
                    <a:p>
                      <a:pPr algn="r" fontAlgn="b"/>
                      <a:r>
                        <a:rPr lang="en-SG" sz="1800" b="0" i="0" u="none" strike="noStrike">
                          <a:solidFill>
                            <a:srgbClr val="000000"/>
                          </a:solidFill>
                          <a:effectLst/>
                          <a:latin typeface="Calibri" panose="020F0502020204030204" pitchFamily="34" charset="0"/>
                        </a:rPr>
                        <a:t>0.998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a:solidFill>
                            <a:srgbClr val="000000"/>
                          </a:solidFill>
                          <a:effectLst/>
                          <a:latin typeface="Calibri" panose="020F0502020204030204" pitchFamily="34" charset="0"/>
                        </a:rPr>
                        <a:t>0.974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dirty="0">
                          <a:solidFill>
                            <a:srgbClr val="000000"/>
                          </a:solidFill>
                          <a:effectLst/>
                          <a:latin typeface="Calibri" panose="020F0502020204030204" pitchFamily="34" charset="0"/>
                        </a:rPr>
                        <a:t>0.974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dirty="0">
                          <a:solidFill>
                            <a:srgbClr val="000000"/>
                          </a:solidFill>
                          <a:effectLst/>
                          <a:latin typeface="Calibri" panose="020F0502020204030204" pitchFamily="34" charset="0"/>
                        </a:rPr>
                        <a:t>0.980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a:solidFill>
                            <a:srgbClr val="000000"/>
                          </a:solidFill>
                          <a:effectLst/>
                          <a:latin typeface="Calibri" panose="020F0502020204030204" pitchFamily="34" charset="0"/>
                        </a:rPr>
                        <a:t>0.985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SG" sz="1800" b="0" i="0" u="none" strike="noStrike">
                          <a:solidFill>
                            <a:srgbClr val="000000"/>
                          </a:solidFill>
                          <a:effectLst/>
                          <a:latin typeface="Calibri" panose="020F0502020204030204" pitchFamily="34" charset="0"/>
                        </a:rPr>
                        <a:t>0.985</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09450776"/>
                  </a:ext>
                </a:extLst>
              </a:tr>
              <a:tr h="396479">
                <a:tc gridSpan="2">
                  <a:txBody>
                    <a:bodyPr/>
                    <a:lstStyle/>
                    <a:p>
                      <a:pPr algn="l" fontAlgn="b"/>
                      <a:r>
                        <a:rPr lang="en-SG" sz="1800" b="0" i="0" u="none" strike="noStrike">
                          <a:solidFill>
                            <a:srgbClr val="000000"/>
                          </a:solidFill>
                          <a:effectLst/>
                          <a:latin typeface="Calibri" panose="020F0502020204030204" pitchFamily="34" charset="0"/>
                        </a:rPr>
                        <a:t>V@R</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SG"/>
                    </a:p>
                  </a:txBody>
                  <a:tcPr/>
                </a:tc>
                <a:tc>
                  <a:txBody>
                    <a:bodyPr/>
                    <a:lstStyle/>
                    <a:p>
                      <a:pPr algn="l" fontAlgn="b"/>
                      <a:endParaRPr lang="en-SG"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1.772</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1.919</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2.265</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2.900</a:t>
                      </a:r>
                    </a:p>
                  </a:txBody>
                  <a:tcPr marL="9525" marR="9525" marT="9525" marB="0" anchor="b">
                    <a:lnL>
                      <a:noFill/>
                    </a:lnL>
                    <a:lnR>
                      <a:noFill/>
                    </a:lnR>
                    <a:lnT>
                      <a:noFill/>
                    </a:lnT>
                    <a:lnB>
                      <a:noFill/>
                    </a:lnB>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10531479"/>
                  </a:ext>
                </a:extLst>
              </a:tr>
              <a:tr h="396479">
                <a:tc gridSpan="2">
                  <a:txBody>
                    <a:bodyPr/>
                    <a:lstStyle/>
                    <a:p>
                      <a:pPr algn="l" fontAlgn="b"/>
                      <a:r>
                        <a:rPr lang="en-SG" sz="1800" b="0" i="0" u="none" strike="noStrike">
                          <a:solidFill>
                            <a:srgbClr val="000000"/>
                          </a:solidFill>
                          <a:effectLst/>
                          <a:latin typeface="Calibri" panose="020F0502020204030204" pitchFamily="34" charset="0"/>
                        </a:rPr>
                        <a:t>CV@R</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SG"/>
                    </a:p>
                  </a:txBody>
                  <a:tcPr/>
                </a:tc>
                <a:tc>
                  <a:txBody>
                    <a:bodyPr/>
                    <a:lstStyle/>
                    <a:p>
                      <a:pPr algn="l" fontAlgn="b"/>
                      <a:endParaRPr lang="en-SG"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1.999</a:t>
                      </a:r>
                    </a:p>
                  </a:txBody>
                  <a:tcPr marL="9525" marR="9525" marT="9525" marB="0" anchor="b">
                    <a:lnL>
                      <a:noFill/>
                    </a:lnL>
                    <a:lnR>
                      <a:noFill/>
                    </a:lnR>
                    <a:lnT>
                      <a:noFill/>
                    </a:lnT>
                    <a:lnB>
                      <a:noFill/>
                    </a:lnB>
                  </a:tcPr>
                </a:tc>
                <a:tc>
                  <a:txBody>
                    <a:bodyPr/>
                    <a:lstStyle/>
                    <a:p>
                      <a:pPr algn="r" fontAlgn="b"/>
                      <a:r>
                        <a:rPr lang="en-SG" sz="1800" b="0" i="0" u="none" strike="noStrike">
                          <a:solidFill>
                            <a:srgbClr val="000000"/>
                          </a:solidFill>
                          <a:effectLst/>
                          <a:latin typeface="Calibri" panose="020F0502020204030204" pitchFamily="34" charset="0"/>
                        </a:rPr>
                        <a:t>2.158</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2.482</a:t>
                      </a:r>
                    </a:p>
                  </a:txBody>
                  <a:tcPr marL="9525" marR="9525" marT="9525" marB="0" anchor="b">
                    <a:lnL>
                      <a:noFill/>
                    </a:lnL>
                    <a:lnR>
                      <a:noFill/>
                    </a:lnR>
                    <a:lnT>
                      <a:noFill/>
                    </a:lnT>
                    <a:lnB>
                      <a:noFill/>
                    </a:lnB>
                  </a:tcPr>
                </a:tc>
                <a:tc>
                  <a:txBody>
                    <a:bodyPr/>
                    <a:lstStyle/>
                    <a:p>
                      <a:pPr algn="r" fontAlgn="b"/>
                      <a:r>
                        <a:rPr lang="en-SG" sz="1800" b="0" i="0" u="none" strike="noStrike" dirty="0">
                          <a:solidFill>
                            <a:srgbClr val="000000"/>
                          </a:solidFill>
                          <a:effectLst/>
                          <a:latin typeface="Calibri" panose="020F0502020204030204" pitchFamily="34" charset="0"/>
                        </a:rPr>
                        <a:t>2.900</a:t>
                      </a:r>
                    </a:p>
                  </a:txBody>
                  <a:tcPr marL="9525" marR="9525" marT="9525" marB="0" anchor="b">
                    <a:lnL>
                      <a:noFill/>
                    </a:lnL>
                    <a:lnR>
                      <a:noFill/>
                    </a:lnR>
                    <a:lnT>
                      <a:noFill/>
                    </a:lnT>
                    <a:lnB>
                      <a:noFill/>
                    </a:lnB>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54667290"/>
                  </a:ext>
                </a:extLst>
              </a:tr>
              <a:tr h="416303">
                <a:tc gridSpan="2">
                  <a:txBody>
                    <a:bodyPr/>
                    <a:lstStyle/>
                    <a:p>
                      <a:pPr algn="l" fontAlgn="b"/>
                      <a:r>
                        <a:rPr lang="en-SG" sz="1800" b="0" i="0" u="none" strike="noStrike">
                          <a:solidFill>
                            <a:srgbClr val="000000"/>
                          </a:solidFill>
                          <a:effectLst/>
                          <a:latin typeface="Calibri" panose="020F0502020204030204" pitchFamily="34" charset="0"/>
                        </a:rPr>
                        <a:t>Mu</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SG"/>
                    </a:p>
                  </a:txBody>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8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800" b="0" i="0" u="none" strike="noStrike" dirty="0">
                          <a:solidFill>
                            <a:srgbClr val="000000"/>
                          </a:solidFill>
                          <a:effectLst/>
                          <a:latin typeface="Calibri" panose="020F0502020204030204" pitchFamily="34" charset="0"/>
                        </a:rPr>
                        <a:t>2.900</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119641"/>
                  </a:ext>
                </a:extLst>
              </a:tr>
            </a:tbl>
          </a:graphicData>
        </a:graphic>
      </p:graphicFrame>
    </p:spTree>
    <p:extLst>
      <p:ext uri="{BB962C8B-B14F-4D97-AF65-F5344CB8AC3E}">
        <p14:creationId xmlns:p14="http://schemas.microsoft.com/office/powerpoint/2010/main" val="322641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81CA4-D513-4F85-B7AC-EF4E9AF63DD0}"/>
              </a:ext>
            </a:extLst>
          </p:cNvPr>
          <p:cNvSpPr>
            <a:spLocks noGrp="1"/>
          </p:cNvSpPr>
          <p:nvPr>
            <p:ph type="title"/>
          </p:nvPr>
        </p:nvSpPr>
        <p:spPr/>
        <p:txBody>
          <a:bodyPr/>
          <a:lstStyle/>
          <a:p>
            <a:r>
              <a:rPr lang="en-US" dirty="0"/>
              <a:t>For Augmented Dickey-Fuller test</a:t>
            </a:r>
            <a:endParaRPr lang="en-SG" dirty="0"/>
          </a:p>
        </p:txBody>
      </p:sp>
      <p:sp>
        <p:nvSpPr>
          <p:cNvPr id="3" name="内容占位符 2">
            <a:extLst>
              <a:ext uri="{FF2B5EF4-FFF2-40B4-BE49-F238E27FC236}">
                <a16:creationId xmlns:a16="http://schemas.microsoft.com/office/drawing/2014/main" id="{F5DF2083-546B-40CD-8F93-3038DFED2059}"/>
              </a:ext>
            </a:extLst>
          </p:cNvPr>
          <p:cNvSpPr>
            <a:spLocks noGrp="1"/>
          </p:cNvSpPr>
          <p:nvPr>
            <p:ph idx="1"/>
          </p:nvPr>
        </p:nvSpPr>
        <p:spPr/>
        <p:txBody>
          <a:bodyPr/>
          <a:lstStyle/>
          <a:p>
            <a:r>
              <a:rPr lang="en-US" dirty="0"/>
              <a:t>The test’s null hypothesis is that Copper has a unit root/not stationary. It cannot be rejected as the p-value &gt; 0.05 and indicates that the series is not stationary. (can include a constant and trend)</a:t>
            </a:r>
            <a:endParaRPr lang="en-SG" dirty="0"/>
          </a:p>
          <a:p>
            <a:endParaRPr lang="en-SG" dirty="0"/>
          </a:p>
        </p:txBody>
      </p:sp>
      <p:pic>
        <p:nvPicPr>
          <p:cNvPr id="4" name="图片 3">
            <a:extLst>
              <a:ext uri="{FF2B5EF4-FFF2-40B4-BE49-F238E27FC236}">
                <a16:creationId xmlns:a16="http://schemas.microsoft.com/office/drawing/2014/main" id="{25D3A437-FFCF-4189-9149-EC9EB577CAFF}"/>
              </a:ext>
            </a:extLst>
          </p:cNvPr>
          <p:cNvPicPr>
            <a:picLocks noChangeAspect="1"/>
          </p:cNvPicPr>
          <p:nvPr/>
        </p:nvPicPr>
        <p:blipFill>
          <a:blip r:embed="rId2"/>
          <a:stretch>
            <a:fillRect/>
          </a:stretch>
        </p:blipFill>
        <p:spPr>
          <a:xfrm>
            <a:off x="1287531" y="3114120"/>
            <a:ext cx="6913934" cy="3378755"/>
          </a:xfrm>
          <a:prstGeom prst="rect">
            <a:avLst/>
          </a:prstGeom>
        </p:spPr>
      </p:pic>
    </p:spTree>
    <p:extLst>
      <p:ext uri="{BB962C8B-B14F-4D97-AF65-F5344CB8AC3E}">
        <p14:creationId xmlns:p14="http://schemas.microsoft.com/office/powerpoint/2010/main" val="225605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2B3CE9C-53AC-4294-B092-38FE19D53668}"/>
              </a:ext>
            </a:extLst>
          </p:cNvPr>
          <p:cNvSpPr/>
          <p:nvPr/>
        </p:nvSpPr>
        <p:spPr>
          <a:xfrm>
            <a:off x="781878" y="939753"/>
            <a:ext cx="8971722" cy="1477328"/>
          </a:xfrm>
          <a:prstGeom prst="rect">
            <a:avLst/>
          </a:prstGeom>
        </p:spPr>
        <p:txBody>
          <a:bodyPr wrap="square">
            <a:spAutoFit/>
          </a:bodyPr>
          <a:lstStyle/>
          <a:p>
            <a:r>
              <a:rPr lang="en-SG" b="1" dirty="0">
                <a:solidFill>
                  <a:srgbClr val="000000"/>
                </a:solidFill>
              </a:rPr>
              <a:t>Risk neutral case</a:t>
            </a:r>
            <a:r>
              <a:rPr lang="en-SG" dirty="0">
                <a:solidFill>
                  <a:srgbClr val="000000"/>
                </a:solidFill>
              </a:rPr>
              <a:t>: 100% of feeds will be barley since it is cheapest. The average cost is lowest is the lowest but not always guaranteed. </a:t>
            </a:r>
          </a:p>
          <a:p>
            <a:r>
              <a:rPr lang="en-SG" dirty="0"/>
              <a:t>The worst-case scenario and CV@R when the beta is 0.999 (for 1,000 scenarios) or 0.9999 (for 10,000 scenarios) have the same optimal policy, which is expected, since with high beta, the worst scenario was captured in the result. </a:t>
            </a:r>
          </a:p>
        </p:txBody>
      </p:sp>
      <p:sp>
        <p:nvSpPr>
          <p:cNvPr id="3" name="矩形 2">
            <a:extLst>
              <a:ext uri="{FF2B5EF4-FFF2-40B4-BE49-F238E27FC236}">
                <a16:creationId xmlns:a16="http://schemas.microsoft.com/office/drawing/2014/main" id="{DFD3E707-F699-43DF-8AB9-96ABEBCF8A7A}"/>
              </a:ext>
            </a:extLst>
          </p:cNvPr>
          <p:cNvSpPr/>
          <p:nvPr/>
        </p:nvSpPr>
        <p:spPr>
          <a:xfrm>
            <a:off x="874644" y="2741257"/>
            <a:ext cx="9276522" cy="2308324"/>
          </a:xfrm>
          <a:prstGeom prst="rect">
            <a:avLst/>
          </a:prstGeom>
        </p:spPr>
        <p:txBody>
          <a:bodyPr wrap="square">
            <a:spAutoFit/>
          </a:bodyPr>
          <a:lstStyle/>
          <a:p>
            <a:r>
              <a:rPr lang="en-SG" b="1" dirty="0">
                <a:solidFill>
                  <a:srgbClr val="000000"/>
                </a:solidFill>
              </a:rPr>
              <a:t>Using CV@R analysis</a:t>
            </a:r>
            <a:r>
              <a:rPr lang="en-SG" dirty="0">
                <a:solidFill>
                  <a:srgbClr val="000000"/>
                </a:solidFill>
              </a:rPr>
              <a:t>: Feeds proportion is varied among the four feeds. The higher the Beta, the higher the CV@R. Even though the barley is cheapest, but its price fluctuates more than oat’s price (larger price standard deviation). </a:t>
            </a:r>
          </a:p>
          <a:p>
            <a:r>
              <a:rPr lang="en-SG" dirty="0">
                <a:solidFill>
                  <a:srgbClr val="000000"/>
                </a:solidFill>
              </a:rPr>
              <a:t>However, if taken into account of the requirement for protein and fat, oat has the lowest protein among the four feeds, while </a:t>
            </a:r>
            <a:r>
              <a:rPr lang="en-SG" dirty="0" err="1">
                <a:solidFill>
                  <a:srgbClr val="000000"/>
                </a:solidFill>
              </a:rPr>
              <a:t>grnd</a:t>
            </a:r>
            <a:r>
              <a:rPr lang="en-SG" dirty="0">
                <a:solidFill>
                  <a:srgbClr val="000000"/>
                </a:solidFill>
              </a:rPr>
              <a:t>-meal has the highest protein per unit. Therefore, </a:t>
            </a:r>
            <a:r>
              <a:rPr lang="en-SG" dirty="0" err="1">
                <a:solidFill>
                  <a:srgbClr val="000000"/>
                </a:solidFill>
              </a:rPr>
              <a:t>grnd</a:t>
            </a:r>
            <a:r>
              <a:rPr lang="en-SG" dirty="0">
                <a:solidFill>
                  <a:srgbClr val="000000"/>
                </a:solidFill>
              </a:rPr>
              <a:t>-meal will be more value-for-money in terms of protein. </a:t>
            </a:r>
          </a:p>
          <a:p>
            <a:r>
              <a:rPr lang="en-SG" dirty="0">
                <a:solidFill>
                  <a:srgbClr val="000000"/>
                </a:solidFill>
              </a:rPr>
              <a:t>On the other hands, fat is also one of the requirements for the feeds. Sesame has the highest fat and also the best of value-for-money in terms of fat component. </a:t>
            </a:r>
            <a:endParaRPr lang="en-SG" dirty="0"/>
          </a:p>
        </p:txBody>
      </p:sp>
    </p:spTree>
    <p:extLst>
      <p:ext uri="{BB962C8B-B14F-4D97-AF65-F5344CB8AC3E}">
        <p14:creationId xmlns:p14="http://schemas.microsoft.com/office/powerpoint/2010/main" val="1453876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2B9453-F6CC-46C5-B40C-33318F36890F}"/>
              </a:ext>
            </a:extLst>
          </p:cNvPr>
          <p:cNvSpPr/>
          <p:nvPr/>
        </p:nvSpPr>
        <p:spPr>
          <a:xfrm>
            <a:off x="781878" y="1028343"/>
            <a:ext cx="10177670" cy="2862322"/>
          </a:xfrm>
          <a:prstGeom prst="rect">
            <a:avLst/>
          </a:prstGeom>
        </p:spPr>
        <p:txBody>
          <a:bodyPr wrap="square">
            <a:spAutoFit/>
          </a:bodyPr>
          <a:lstStyle/>
          <a:p>
            <a:r>
              <a:rPr lang="en-SG" b="1" dirty="0">
                <a:solidFill>
                  <a:srgbClr val="000000"/>
                </a:solidFill>
              </a:rPr>
              <a:t>Using Worst-Case analysis</a:t>
            </a:r>
            <a:r>
              <a:rPr lang="en-SG" dirty="0">
                <a:solidFill>
                  <a:srgbClr val="000000"/>
                </a:solidFill>
              </a:rPr>
              <a:t>: Similar to using CV@R analysis, feeds proportion is varied among the four feeds as well. </a:t>
            </a:r>
          </a:p>
          <a:p>
            <a:r>
              <a:rPr lang="en-SG" dirty="0">
                <a:solidFill>
                  <a:srgbClr val="000000"/>
                </a:solidFill>
              </a:rPr>
              <a:t>There are differences in the results when using 1,000 or 10,000 scenarios. </a:t>
            </a:r>
          </a:p>
          <a:p>
            <a:r>
              <a:rPr lang="en-SG" dirty="0">
                <a:solidFill>
                  <a:srgbClr val="000000"/>
                </a:solidFill>
              </a:rPr>
              <a:t>When using 1,000 scenarios, the optimal policy for using CV@R analyses (for beta of 0.9, 0,95 and 0,99) and Worst-case scenario are significantly different. The higher the beta for CV@R, the least </a:t>
            </a:r>
            <a:r>
              <a:rPr lang="en-SG" dirty="0" err="1">
                <a:solidFill>
                  <a:srgbClr val="000000"/>
                </a:solidFill>
              </a:rPr>
              <a:t>grnd</a:t>
            </a:r>
            <a:r>
              <a:rPr lang="en-SG" dirty="0">
                <a:solidFill>
                  <a:srgbClr val="000000"/>
                </a:solidFill>
              </a:rPr>
              <a:t>-meal proportion in the optimal policy. Worst case optimal policy did not have </a:t>
            </a:r>
            <a:r>
              <a:rPr lang="en-SG" dirty="0" err="1">
                <a:solidFill>
                  <a:srgbClr val="000000"/>
                </a:solidFill>
              </a:rPr>
              <a:t>grnd</a:t>
            </a:r>
            <a:r>
              <a:rPr lang="en-SG" dirty="0">
                <a:solidFill>
                  <a:srgbClr val="000000"/>
                </a:solidFill>
              </a:rPr>
              <a:t>-meal in the list due to high mean price and high price fluctuation which is riskier. </a:t>
            </a:r>
          </a:p>
          <a:p>
            <a:r>
              <a:rPr lang="en-SG" dirty="0">
                <a:solidFill>
                  <a:srgbClr val="000000"/>
                </a:solidFill>
              </a:rPr>
              <a:t>However, when using 10,000 scenarios, the optimal policy using worst case scenarios and CV@R with different beta did not varied a lot. The optimal policy is to buy the most oat, then barley and follow by sesame and </a:t>
            </a:r>
            <a:r>
              <a:rPr lang="en-SG" dirty="0" err="1">
                <a:solidFill>
                  <a:srgbClr val="000000"/>
                </a:solidFill>
              </a:rPr>
              <a:t>grnd</a:t>
            </a:r>
            <a:r>
              <a:rPr lang="en-SG" dirty="0">
                <a:solidFill>
                  <a:srgbClr val="000000"/>
                </a:solidFill>
              </a:rPr>
              <a:t>-meal. The cost of the worst case is $64.64. </a:t>
            </a:r>
            <a:endParaRPr lang="en-SG" dirty="0"/>
          </a:p>
        </p:txBody>
      </p:sp>
    </p:spTree>
    <p:extLst>
      <p:ext uri="{BB962C8B-B14F-4D97-AF65-F5344CB8AC3E}">
        <p14:creationId xmlns:p14="http://schemas.microsoft.com/office/powerpoint/2010/main" val="164223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3">
            <a:extLst>
              <a:ext uri="{FF2B5EF4-FFF2-40B4-BE49-F238E27FC236}">
                <a16:creationId xmlns:a16="http://schemas.microsoft.com/office/drawing/2014/main" id="{1E1E0C31-325C-4560-99E7-8CA300D8CB9C}"/>
              </a:ext>
            </a:extLst>
          </p:cNvPr>
          <p:cNvPicPr>
            <a:picLocks noGrp="1"/>
          </p:cNvPicPr>
          <p:nvPr>
            <p:ph idx="1"/>
          </p:nvPr>
        </p:nvPicPr>
        <p:blipFill>
          <a:blip r:embed="rId2"/>
          <a:stretch>
            <a:fillRect/>
          </a:stretch>
        </p:blipFill>
        <p:spPr>
          <a:xfrm>
            <a:off x="643467" y="991815"/>
            <a:ext cx="10905066" cy="4874368"/>
          </a:xfrm>
          <a:prstGeom prst="rect">
            <a:avLst/>
          </a:prstGeom>
        </p:spPr>
      </p:pic>
    </p:spTree>
    <p:extLst>
      <p:ext uri="{BB962C8B-B14F-4D97-AF65-F5344CB8AC3E}">
        <p14:creationId xmlns:p14="http://schemas.microsoft.com/office/powerpoint/2010/main" val="11973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661BADE-39CE-4372-A3D3-17B3223C67E2}"/>
              </a:ext>
            </a:extLst>
          </p:cNvPr>
          <p:cNvPicPr>
            <a:picLocks noChangeAspect="1"/>
          </p:cNvPicPr>
          <p:nvPr/>
        </p:nvPicPr>
        <p:blipFill>
          <a:blip r:embed="rId2"/>
          <a:stretch>
            <a:fillRect/>
          </a:stretch>
        </p:blipFill>
        <p:spPr>
          <a:xfrm>
            <a:off x="613116" y="299343"/>
            <a:ext cx="4988640" cy="6439082"/>
          </a:xfrm>
          <a:prstGeom prst="rect">
            <a:avLst/>
          </a:prstGeom>
        </p:spPr>
      </p:pic>
      <p:sp>
        <p:nvSpPr>
          <p:cNvPr id="7" name="矩形 6">
            <a:extLst>
              <a:ext uri="{FF2B5EF4-FFF2-40B4-BE49-F238E27FC236}">
                <a16:creationId xmlns:a16="http://schemas.microsoft.com/office/drawing/2014/main" id="{215D52D7-A95B-4C8F-B621-F9C707BBE7ED}"/>
              </a:ext>
            </a:extLst>
          </p:cNvPr>
          <p:cNvSpPr/>
          <p:nvPr/>
        </p:nvSpPr>
        <p:spPr>
          <a:xfrm>
            <a:off x="7063409" y="2308184"/>
            <a:ext cx="3723860" cy="1754326"/>
          </a:xfrm>
          <a:prstGeom prst="rect">
            <a:avLst/>
          </a:prstGeom>
        </p:spPr>
        <p:txBody>
          <a:bodyPr wrap="square">
            <a:spAutoFit/>
          </a:bodyPr>
          <a:lstStyle/>
          <a:p>
            <a:r>
              <a:rPr lang="en-SG" dirty="0">
                <a:solidFill>
                  <a:srgbClr val="000000"/>
                </a:solidFill>
                <a:latin typeface="Arial" panose="020B0604020202020204" pitchFamily="34" charset="0"/>
              </a:rPr>
              <a:t>From the augmented Dickey-Fuller test, the series doesn’t look stationary. </a:t>
            </a:r>
          </a:p>
          <a:p>
            <a:r>
              <a:rPr lang="en-SG" dirty="0">
                <a:solidFill>
                  <a:srgbClr val="000000"/>
                </a:solidFill>
                <a:latin typeface="Arial" panose="020B0604020202020204" pitchFamily="34" charset="0"/>
              </a:rPr>
              <a:t>Because neither Autocorrelation nor Partial Correlation doesn’t goes to 0 fast. </a:t>
            </a:r>
            <a:endParaRPr lang="en-SG" dirty="0"/>
          </a:p>
        </p:txBody>
      </p:sp>
    </p:spTree>
    <p:extLst>
      <p:ext uri="{BB962C8B-B14F-4D97-AF65-F5344CB8AC3E}">
        <p14:creationId xmlns:p14="http://schemas.microsoft.com/office/powerpoint/2010/main" val="424228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91EBDF-43D7-48DA-AC69-8F17B396F5C6}"/>
              </a:ext>
            </a:extLst>
          </p:cNvPr>
          <p:cNvPicPr>
            <a:picLocks noChangeAspect="1"/>
          </p:cNvPicPr>
          <p:nvPr/>
        </p:nvPicPr>
        <p:blipFill>
          <a:blip r:embed="rId2"/>
          <a:stretch>
            <a:fillRect/>
          </a:stretch>
        </p:blipFill>
        <p:spPr>
          <a:xfrm>
            <a:off x="18786" y="154746"/>
            <a:ext cx="8251144" cy="6703254"/>
          </a:xfrm>
          <a:prstGeom prst="rect">
            <a:avLst/>
          </a:prstGeom>
        </p:spPr>
      </p:pic>
      <p:sp>
        <p:nvSpPr>
          <p:cNvPr id="5" name="矩形 4">
            <a:extLst>
              <a:ext uri="{FF2B5EF4-FFF2-40B4-BE49-F238E27FC236}">
                <a16:creationId xmlns:a16="http://schemas.microsoft.com/office/drawing/2014/main" id="{2E8EA66C-D3F9-4B6C-B5EA-DEE3353BCA1B}"/>
              </a:ext>
            </a:extLst>
          </p:cNvPr>
          <p:cNvSpPr/>
          <p:nvPr/>
        </p:nvSpPr>
        <p:spPr>
          <a:xfrm>
            <a:off x="8680174" y="2630054"/>
            <a:ext cx="3286539" cy="2862322"/>
          </a:xfrm>
          <a:prstGeom prst="rect">
            <a:avLst/>
          </a:prstGeom>
        </p:spPr>
        <p:txBody>
          <a:bodyPr wrap="square">
            <a:spAutoFit/>
          </a:bodyPr>
          <a:lstStyle/>
          <a:p>
            <a:r>
              <a:rPr lang="en-SG" dirty="0">
                <a:solidFill>
                  <a:srgbClr val="000000"/>
                </a:solidFill>
                <a:latin typeface="Arial" panose="020B0604020202020204" pitchFamily="34" charset="0"/>
              </a:rPr>
              <a:t>the unit root tests give me probability close to 0 for t-statistics. And the correlogram of the D(copper) plot is random and close to 0 for ACF and PACF, therefore it is stationary</a:t>
            </a:r>
          </a:p>
          <a:p>
            <a:r>
              <a:rPr lang="en-SG" dirty="0"/>
              <a:t>The autocorrelation function are not persistent which suggests stationary</a:t>
            </a:r>
          </a:p>
        </p:txBody>
      </p:sp>
    </p:spTree>
    <p:extLst>
      <p:ext uri="{BB962C8B-B14F-4D97-AF65-F5344CB8AC3E}">
        <p14:creationId xmlns:p14="http://schemas.microsoft.com/office/powerpoint/2010/main" val="252137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A7AE9DA-010F-440F-989F-B0DC737E3C97}"/>
              </a:ext>
            </a:extLst>
          </p:cNvPr>
          <p:cNvPicPr>
            <a:picLocks noChangeAspect="1"/>
          </p:cNvPicPr>
          <p:nvPr/>
        </p:nvPicPr>
        <p:blipFill>
          <a:blip r:embed="rId2"/>
          <a:stretch>
            <a:fillRect/>
          </a:stretch>
        </p:blipFill>
        <p:spPr>
          <a:xfrm>
            <a:off x="6621305" y="523081"/>
            <a:ext cx="5570695" cy="4680401"/>
          </a:xfrm>
          <a:prstGeom prst="rect">
            <a:avLst/>
          </a:prstGeom>
        </p:spPr>
      </p:pic>
      <p:pic>
        <p:nvPicPr>
          <p:cNvPr id="5" name="Picture 109">
            <a:extLst>
              <a:ext uri="{FF2B5EF4-FFF2-40B4-BE49-F238E27FC236}">
                <a16:creationId xmlns:a16="http://schemas.microsoft.com/office/drawing/2014/main" id="{8DB7527A-2914-44CA-B43E-6303F843471D}"/>
              </a:ext>
            </a:extLst>
          </p:cNvPr>
          <p:cNvPicPr>
            <a:picLocks noChangeAspect="1"/>
          </p:cNvPicPr>
          <p:nvPr/>
        </p:nvPicPr>
        <p:blipFill>
          <a:blip r:embed="rId3"/>
          <a:stretch>
            <a:fillRect/>
          </a:stretch>
        </p:blipFill>
        <p:spPr>
          <a:xfrm>
            <a:off x="223206" y="523081"/>
            <a:ext cx="6448305" cy="4264440"/>
          </a:xfrm>
          <a:prstGeom prst="rect">
            <a:avLst/>
          </a:prstGeom>
        </p:spPr>
      </p:pic>
    </p:spTree>
    <p:extLst>
      <p:ext uri="{BB962C8B-B14F-4D97-AF65-F5344CB8AC3E}">
        <p14:creationId xmlns:p14="http://schemas.microsoft.com/office/powerpoint/2010/main" val="41485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30392A-3D23-47F0-8033-FC9B8066C85E}"/>
              </a:ext>
            </a:extLst>
          </p:cNvPr>
          <p:cNvPicPr>
            <a:picLocks noChangeAspect="1"/>
          </p:cNvPicPr>
          <p:nvPr/>
        </p:nvPicPr>
        <p:blipFill>
          <a:blip r:embed="rId2"/>
          <a:stretch>
            <a:fillRect/>
          </a:stretch>
        </p:blipFill>
        <p:spPr>
          <a:xfrm>
            <a:off x="222020" y="453365"/>
            <a:ext cx="4176227" cy="4231177"/>
          </a:xfrm>
          <a:prstGeom prst="rect">
            <a:avLst/>
          </a:prstGeom>
        </p:spPr>
      </p:pic>
      <p:pic>
        <p:nvPicPr>
          <p:cNvPr id="8" name="图片 7">
            <a:extLst>
              <a:ext uri="{FF2B5EF4-FFF2-40B4-BE49-F238E27FC236}">
                <a16:creationId xmlns:a16="http://schemas.microsoft.com/office/drawing/2014/main" id="{41AA137E-B0B9-48FB-B622-E46B259E9DF4}"/>
              </a:ext>
            </a:extLst>
          </p:cNvPr>
          <p:cNvPicPr>
            <a:picLocks noChangeAspect="1"/>
          </p:cNvPicPr>
          <p:nvPr/>
        </p:nvPicPr>
        <p:blipFill>
          <a:blip r:embed="rId3"/>
          <a:stretch>
            <a:fillRect/>
          </a:stretch>
        </p:blipFill>
        <p:spPr>
          <a:xfrm>
            <a:off x="4398247" y="449848"/>
            <a:ext cx="4219575" cy="5857875"/>
          </a:xfrm>
          <a:prstGeom prst="rect">
            <a:avLst/>
          </a:prstGeom>
        </p:spPr>
      </p:pic>
      <p:sp>
        <p:nvSpPr>
          <p:cNvPr id="9" name="矩形 8">
            <a:extLst>
              <a:ext uri="{FF2B5EF4-FFF2-40B4-BE49-F238E27FC236}">
                <a16:creationId xmlns:a16="http://schemas.microsoft.com/office/drawing/2014/main" id="{D8505EE0-021F-4C23-A564-0C3693DA9AAE}"/>
              </a:ext>
            </a:extLst>
          </p:cNvPr>
          <p:cNvSpPr/>
          <p:nvPr/>
        </p:nvSpPr>
        <p:spPr>
          <a:xfrm>
            <a:off x="9041250" y="2501622"/>
            <a:ext cx="2928730" cy="1754326"/>
          </a:xfrm>
          <a:prstGeom prst="rect">
            <a:avLst/>
          </a:prstGeom>
        </p:spPr>
        <p:txBody>
          <a:bodyPr wrap="square">
            <a:spAutoFit/>
          </a:bodyPr>
          <a:lstStyle/>
          <a:p>
            <a:r>
              <a:rPr lang="en-SG" dirty="0">
                <a:solidFill>
                  <a:srgbClr val="000000"/>
                </a:solidFill>
                <a:latin typeface="Arial" panose="020B0604020202020204" pitchFamily="34" charset="0"/>
              </a:rPr>
              <a:t>Furthermore, none of the Q-Statistic is smaller than 5%, therefore none of the lag term is significant. </a:t>
            </a:r>
          </a:p>
          <a:p>
            <a:r>
              <a:rPr lang="en-SG" dirty="0">
                <a:solidFill>
                  <a:srgbClr val="000000"/>
                </a:solidFill>
                <a:latin typeface="Arial" panose="020B0604020202020204" pitchFamily="34" charset="0"/>
              </a:rPr>
              <a:t>We have a stationary residual </a:t>
            </a:r>
            <a:endParaRPr lang="en-SG" dirty="0"/>
          </a:p>
        </p:txBody>
      </p:sp>
    </p:spTree>
    <p:extLst>
      <p:ext uri="{BB962C8B-B14F-4D97-AF65-F5344CB8AC3E}">
        <p14:creationId xmlns:p14="http://schemas.microsoft.com/office/powerpoint/2010/main" val="367864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103E4-5A8A-40B3-99A4-4A2081C0D417}"/>
              </a:ext>
            </a:extLst>
          </p:cNvPr>
          <p:cNvSpPr>
            <a:spLocks noGrp="1"/>
          </p:cNvSpPr>
          <p:nvPr>
            <p:ph type="title"/>
          </p:nvPr>
        </p:nvSpPr>
        <p:spPr/>
        <p:txBody>
          <a:bodyPr>
            <a:noAutofit/>
          </a:bodyPr>
          <a:lstStyle/>
          <a:p>
            <a:r>
              <a:rPr lang="en-SG" sz="3600" dirty="0"/>
              <a:t>We will now compare the following four models with MA(1), and see which gives the smallest RSS, SBC, AIC, and HQ </a:t>
            </a:r>
          </a:p>
        </p:txBody>
      </p:sp>
      <p:sp>
        <p:nvSpPr>
          <p:cNvPr id="3" name="内容占位符 2">
            <a:extLst>
              <a:ext uri="{FF2B5EF4-FFF2-40B4-BE49-F238E27FC236}">
                <a16:creationId xmlns:a16="http://schemas.microsoft.com/office/drawing/2014/main" id="{6D5C149C-ABB2-4570-AF56-7ABFED9BD065}"/>
              </a:ext>
            </a:extLst>
          </p:cNvPr>
          <p:cNvSpPr>
            <a:spLocks noGrp="1"/>
          </p:cNvSpPr>
          <p:nvPr>
            <p:ph idx="1"/>
          </p:nvPr>
        </p:nvSpPr>
        <p:spPr/>
        <p:txBody>
          <a:bodyPr/>
          <a:lstStyle/>
          <a:p>
            <a:r>
              <a:rPr lang="en-SG" dirty="0"/>
              <a:t>From the table comparison below, MA(1) is very good model with smallest SBC, smallest HQ, and due to principal of parsimony, it’s a very simple model and is really preferred. </a:t>
            </a:r>
          </a:p>
          <a:p>
            <a:r>
              <a:rPr lang="en-SG" dirty="0"/>
              <a:t>Besides MA(1), ARMA(2,0) is the best out of the four models listed. It gives the smallest AIC, biggest Adjusted R-Square, no Q-Stats significance and have constant coefficient non-significant, and both AR(1), AR(2) coefficient significant. </a:t>
            </a:r>
          </a:p>
        </p:txBody>
      </p:sp>
    </p:spTree>
    <p:extLst>
      <p:ext uri="{BB962C8B-B14F-4D97-AF65-F5344CB8AC3E}">
        <p14:creationId xmlns:p14="http://schemas.microsoft.com/office/powerpoint/2010/main" val="11461129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2452</Words>
  <Application>Microsoft Office PowerPoint</Application>
  <PresentationFormat>宽屏</PresentationFormat>
  <Paragraphs>210</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ArialMT</vt:lpstr>
      <vt:lpstr>CambriaMath</vt:lpstr>
      <vt:lpstr>等线</vt:lpstr>
      <vt:lpstr>等线 Light</vt:lpstr>
      <vt:lpstr>Arial</vt:lpstr>
      <vt:lpstr>Calibri</vt:lpstr>
      <vt:lpstr>Calibri Light</vt:lpstr>
      <vt:lpstr>Times New Roman</vt:lpstr>
      <vt:lpstr>Office 主题​​</vt:lpstr>
      <vt:lpstr>QRM Final </vt:lpstr>
      <vt:lpstr>DW test</vt:lpstr>
      <vt:lpstr>For Augmented Dickey-Fuller test</vt:lpstr>
      <vt:lpstr>PowerPoint 演示文稿</vt:lpstr>
      <vt:lpstr>PowerPoint 演示文稿</vt:lpstr>
      <vt:lpstr>PowerPoint 演示文稿</vt:lpstr>
      <vt:lpstr>PowerPoint 演示文稿</vt:lpstr>
      <vt:lpstr>PowerPoint 演示文稿</vt:lpstr>
      <vt:lpstr>We will now compare the following four models with MA(1), and see which gives the smallest RSS, SBC, AIC, and HQ </vt:lpstr>
      <vt:lpstr>PowerPoint 演示文稿</vt:lpstr>
      <vt:lpstr>PowerPoint 演示文稿</vt:lpstr>
      <vt:lpstr>VAR &amp; COINTEGRATION: Precious Metals </vt:lpstr>
      <vt:lpstr>PowerPoint 演示文稿</vt:lpstr>
      <vt:lpstr>PowerPoint 演示文稿</vt:lpstr>
      <vt:lpstr>PowerPoint 演示文稿</vt:lpstr>
      <vt:lpstr>PowerPoint 演示文稿</vt:lpstr>
      <vt:lpstr>PowerPoint 演示文稿</vt:lpstr>
      <vt:lpstr>PowerPoint 演示文稿</vt:lpstr>
      <vt:lpstr>a) Equation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QRM Final </dc:title>
  <dc:creator>Li Liping</dc:creator>
  <cp:lastModifiedBy>Li Liping</cp:lastModifiedBy>
  <cp:revision>25</cp:revision>
  <dcterms:created xsi:type="dcterms:W3CDTF">2019-04-14T12:32:01Z</dcterms:created>
  <dcterms:modified xsi:type="dcterms:W3CDTF">2019-04-17T14:44:18Z</dcterms:modified>
</cp:coreProperties>
</file>