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BDED-FD2F-4EBB-803E-6385A464E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6D8D08-0279-48D6-A72C-BBB5D79B5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F8FE18-0EC6-46A3-BBC0-C855943D308F}"/>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5" name="Footer Placeholder 4">
            <a:extLst>
              <a:ext uri="{FF2B5EF4-FFF2-40B4-BE49-F238E27FC236}">
                <a16:creationId xmlns:a16="http://schemas.microsoft.com/office/drawing/2014/main" id="{22A27A3B-A0F1-41B3-A9D7-88D18B0C5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237CB-AC54-49C6-BACB-5DBD8B1D06AB}"/>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2319164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ACF3-51F6-4090-9A2A-750D3F4403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21156E-5BCE-4E1F-8756-0887259B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29020-2289-4624-B370-81256B7D0317}"/>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5" name="Footer Placeholder 4">
            <a:extLst>
              <a:ext uri="{FF2B5EF4-FFF2-40B4-BE49-F238E27FC236}">
                <a16:creationId xmlns:a16="http://schemas.microsoft.com/office/drawing/2014/main" id="{85F994EA-AE50-4E09-A309-4041EDEDE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0CB5E-FB0D-4271-A7A8-8E27582E5FEF}"/>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203266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EF542-D4AF-4954-ACE7-836083B020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30070-6B82-4607-A373-D5FF48CF2A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1A15A-1A0C-483D-B499-27BB9B505F3B}"/>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5" name="Footer Placeholder 4">
            <a:extLst>
              <a:ext uri="{FF2B5EF4-FFF2-40B4-BE49-F238E27FC236}">
                <a16:creationId xmlns:a16="http://schemas.microsoft.com/office/drawing/2014/main" id="{F4235545-5A11-4601-B87A-305500236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74EEE-DBA3-4F0F-AF1A-BEEF618AB8E7}"/>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221919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ED13-F942-429E-8213-CCC08DE5F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E619F5-792D-45FA-B9EF-45FB45FD82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27593-2606-4406-838E-6440C7948E86}"/>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5" name="Footer Placeholder 4">
            <a:extLst>
              <a:ext uri="{FF2B5EF4-FFF2-40B4-BE49-F238E27FC236}">
                <a16:creationId xmlns:a16="http://schemas.microsoft.com/office/drawing/2014/main" id="{ADC71094-981F-4105-8666-2CB048CAC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F7449-A376-4D3C-A17B-5D8679D7EAC3}"/>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419514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C6FA-1EF2-4626-A83F-B105E66AA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82B201-1CA7-4C6F-B639-6D87BE3A8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C73687-D84B-4B33-A8FB-0233B49B25F6}"/>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5" name="Footer Placeholder 4">
            <a:extLst>
              <a:ext uri="{FF2B5EF4-FFF2-40B4-BE49-F238E27FC236}">
                <a16:creationId xmlns:a16="http://schemas.microsoft.com/office/drawing/2014/main" id="{209757B7-2206-46A4-B9C5-63DE93B17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34D77-82D8-45FE-8D99-10BD8466DF22}"/>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117203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8A52-8728-4563-BCBB-C902EDD44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324B4-9B9E-4C54-B46B-3318097268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6FFBB8-582C-47BF-A9B9-51E7A7BC61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EEB114-0360-4317-B3A0-ACD44561E3B8}"/>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6" name="Footer Placeholder 5">
            <a:extLst>
              <a:ext uri="{FF2B5EF4-FFF2-40B4-BE49-F238E27FC236}">
                <a16:creationId xmlns:a16="http://schemas.microsoft.com/office/drawing/2014/main" id="{2F0601E5-F98C-4625-82CA-15F205493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098FE-F182-488F-9B51-8D3827386A18}"/>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304067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2B21-6971-44D3-98F0-7A81071819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5CDD9-7701-4939-8766-1D7F8EE98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181F97-CB59-44A0-97CA-17D3C3707B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A06082-8453-468E-9E36-8AFAB096C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F5F7DB-CAAE-4108-B587-A4DA24AA0F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4393F8-39C1-433E-8513-E5B0E4BCBF05}"/>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8" name="Footer Placeholder 7">
            <a:extLst>
              <a:ext uri="{FF2B5EF4-FFF2-40B4-BE49-F238E27FC236}">
                <a16:creationId xmlns:a16="http://schemas.microsoft.com/office/drawing/2014/main" id="{FC132C26-3FD4-4C9E-8C57-975D1742E6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4167E7-94B7-452C-8AB9-94F615A19B04}"/>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327526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41BD-0526-470C-8F88-5CF4FE2576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B4FDDF-7B90-4D13-8EB6-CC4951708F47}"/>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4" name="Footer Placeholder 3">
            <a:extLst>
              <a:ext uri="{FF2B5EF4-FFF2-40B4-BE49-F238E27FC236}">
                <a16:creationId xmlns:a16="http://schemas.microsoft.com/office/drawing/2014/main" id="{43E81B7A-E6FD-4ECC-80C8-9894CEA71C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2588CE-A17D-4AE8-BF89-28E2FF5F0EA3}"/>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148339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06884-EDAC-445B-8B40-C9946294AE92}"/>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3" name="Footer Placeholder 2">
            <a:extLst>
              <a:ext uri="{FF2B5EF4-FFF2-40B4-BE49-F238E27FC236}">
                <a16:creationId xmlns:a16="http://schemas.microsoft.com/office/drawing/2014/main" id="{FA1CBD37-6D01-4674-8740-55FD03C82B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22DD89-A86A-4A91-8AA7-4BE83C15F0BB}"/>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170211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40CD-C049-43BA-B02C-FE726E85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E11DD4-9CDD-48C8-AD6A-1230B7B5E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A72353-74DE-4C97-A5F8-49CE63E51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05ADD0-C044-49AA-82EF-CC1AEAE3A1F4}"/>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6" name="Footer Placeholder 5">
            <a:extLst>
              <a:ext uri="{FF2B5EF4-FFF2-40B4-BE49-F238E27FC236}">
                <a16:creationId xmlns:a16="http://schemas.microsoft.com/office/drawing/2014/main" id="{5B2349E4-76D9-41D5-8BE2-D2E56970F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7DDC3-4705-4BDE-AD02-06391BE79D1F}"/>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188304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D7D0-D725-443C-88AB-07D5DB3BF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A5AC89-82F3-47EF-998D-8CD0687D3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9AFA0F-BBC0-4DB0-AFCA-87B01412D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EA70DC-1C3E-4907-ADBA-C54AF3CCCBD6}"/>
              </a:ext>
            </a:extLst>
          </p:cNvPr>
          <p:cNvSpPr>
            <a:spLocks noGrp="1"/>
          </p:cNvSpPr>
          <p:nvPr>
            <p:ph type="dt" sz="half" idx="10"/>
          </p:nvPr>
        </p:nvSpPr>
        <p:spPr/>
        <p:txBody>
          <a:bodyPr/>
          <a:lstStyle/>
          <a:p>
            <a:fld id="{5B30C312-76F2-4697-BFEF-AFC4450E2765}" type="datetimeFigureOut">
              <a:rPr lang="en-IN" smtClean="0"/>
              <a:t>06-03-2019</a:t>
            </a:fld>
            <a:endParaRPr lang="en-IN"/>
          </a:p>
        </p:txBody>
      </p:sp>
      <p:sp>
        <p:nvSpPr>
          <p:cNvPr id="6" name="Footer Placeholder 5">
            <a:extLst>
              <a:ext uri="{FF2B5EF4-FFF2-40B4-BE49-F238E27FC236}">
                <a16:creationId xmlns:a16="http://schemas.microsoft.com/office/drawing/2014/main" id="{447F9467-EDD2-4AA7-8DC9-FDEE7D9865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373ED5-C23B-49EA-9AA3-C254A1EF26AA}"/>
              </a:ext>
            </a:extLst>
          </p:cNvPr>
          <p:cNvSpPr>
            <a:spLocks noGrp="1"/>
          </p:cNvSpPr>
          <p:nvPr>
            <p:ph type="sldNum" sz="quarter" idx="12"/>
          </p:nvPr>
        </p:nvSpPr>
        <p:spPr/>
        <p:txBody>
          <a:bodyPr/>
          <a:lstStyle/>
          <a:p>
            <a:fld id="{5AC3163C-71AE-4FCE-BD89-29CA6888A031}" type="slidenum">
              <a:rPr lang="en-IN" smtClean="0"/>
              <a:t>‹#›</a:t>
            </a:fld>
            <a:endParaRPr lang="en-IN"/>
          </a:p>
        </p:txBody>
      </p:sp>
    </p:spTree>
    <p:extLst>
      <p:ext uri="{BB962C8B-B14F-4D97-AF65-F5344CB8AC3E}">
        <p14:creationId xmlns:p14="http://schemas.microsoft.com/office/powerpoint/2010/main" val="171088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79210-F2F5-4C10-92B1-4A3C6A10F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92CA8-B98F-4386-8059-A22CB78A5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8ECBC-1A47-4E6B-B980-70D6F204E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0C312-76F2-4697-BFEF-AFC4450E2765}" type="datetimeFigureOut">
              <a:rPr lang="en-IN" smtClean="0"/>
              <a:t>06-03-2019</a:t>
            </a:fld>
            <a:endParaRPr lang="en-IN"/>
          </a:p>
        </p:txBody>
      </p:sp>
      <p:sp>
        <p:nvSpPr>
          <p:cNvPr id="5" name="Footer Placeholder 4">
            <a:extLst>
              <a:ext uri="{FF2B5EF4-FFF2-40B4-BE49-F238E27FC236}">
                <a16:creationId xmlns:a16="http://schemas.microsoft.com/office/drawing/2014/main" id="{07606A21-D428-4F48-91A8-DB9373B3A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F3EBCA-2E82-4D96-A3BB-E3B1826EF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3163C-71AE-4FCE-BD89-29CA6888A031}" type="slidenum">
              <a:rPr lang="en-IN" smtClean="0"/>
              <a:t>‹#›</a:t>
            </a:fld>
            <a:endParaRPr lang="en-IN"/>
          </a:p>
        </p:txBody>
      </p:sp>
    </p:spTree>
    <p:extLst>
      <p:ext uri="{BB962C8B-B14F-4D97-AF65-F5344CB8AC3E}">
        <p14:creationId xmlns:p14="http://schemas.microsoft.com/office/powerpoint/2010/main" val="160086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F320-C4AE-4550-A5A2-8D532F784DF4}"/>
              </a:ext>
            </a:extLst>
          </p:cNvPr>
          <p:cNvSpPr>
            <a:spLocks noGrp="1"/>
          </p:cNvSpPr>
          <p:nvPr>
            <p:ph type="ctrTitle"/>
          </p:nvPr>
        </p:nvSpPr>
        <p:spPr/>
        <p:txBody>
          <a:bodyPr/>
          <a:lstStyle/>
          <a:p>
            <a:r>
              <a:rPr lang="en-IN" dirty="0"/>
              <a:t>QRM – Week 7 </a:t>
            </a:r>
          </a:p>
        </p:txBody>
      </p:sp>
      <p:sp>
        <p:nvSpPr>
          <p:cNvPr id="3" name="Subtitle 2">
            <a:extLst>
              <a:ext uri="{FF2B5EF4-FFF2-40B4-BE49-F238E27FC236}">
                <a16:creationId xmlns:a16="http://schemas.microsoft.com/office/drawing/2014/main" id="{AC93E864-CD67-421A-9F6B-91E9FD0100B4}"/>
              </a:ext>
            </a:extLst>
          </p:cNvPr>
          <p:cNvSpPr>
            <a:spLocks noGrp="1"/>
          </p:cNvSpPr>
          <p:nvPr>
            <p:ph type="subTitle" idx="1"/>
          </p:nvPr>
        </p:nvSpPr>
        <p:spPr/>
        <p:txBody>
          <a:bodyPr>
            <a:normAutofit lnSpcReduction="10000"/>
          </a:bodyPr>
          <a:lstStyle/>
          <a:p>
            <a:pPr algn="r"/>
            <a:r>
              <a:rPr lang="en-IN" dirty="0"/>
              <a:t>Group 15:</a:t>
            </a:r>
          </a:p>
          <a:p>
            <a:pPr algn="r"/>
            <a:r>
              <a:rPr lang="en-IN" dirty="0"/>
              <a:t>M S Karthikeyan</a:t>
            </a:r>
          </a:p>
          <a:p>
            <a:pPr algn="r"/>
            <a:r>
              <a:rPr lang="en-IN" dirty="0" err="1"/>
              <a:t>Shivam</a:t>
            </a:r>
            <a:r>
              <a:rPr lang="en-IN" dirty="0"/>
              <a:t> Bansal</a:t>
            </a:r>
          </a:p>
          <a:p>
            <a:pPr algn="r"/>
            <a:r>
              <a:rPr lang="en-IN" dirty="0"/>
              <a:t>Wu </a:t>
            </a:r>
            <a:r>
              <a:rPr lang="en-IN" dirty="0" err="1"/>
              <a:t>Zheyu</a:t>
            </a:r>
            <a:endParaRPr lang="en-IN" dirty="0"/>
          </a:p>
        </p:txBody>
      </p:sp>
    </p:spTree>
    <p:extLst>
      <p:ext uri="{BB962C8B-B14F-4D97-AF65-F5344CB8AC3E}">
        <p14:creationId xmlns:p14="http://schemas.microsoft.com/office/powerpoint/2010/main" val="82241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EA27-0AB2-4E41-B44D-FAAD52DCC240}"/>
              </a:ext>
            </a:extLst>
          </p:cNvPr>
          <p:cNvSpPr>
            <a:spLocks noGrp="1"/>
          </p:cNvSpPr>
          <p:nvPr>
            <p:ph type="title"/>
          </p:nvPr>
        </p:nvSpPr>
        <p:spPr/>
        <p:txBody>
          <a:bodyPr/>
          <a:lstStyle/>
          <a:p>
            <a:r>
              <a:rPr lang="en-IN" dirty="0"/>
              <a:t>a) Equation Analysis</a:t>
            </a:r>
          </a:p>
        </p:txBody>
      </p:sp>
      <p:sp>
        <p:nvSpPr>
          <p:cNvPr id="3" name="Content Placeholder 2">
            <a:extLst>
              <a:ext uri="{FF2B5EF4-FFF2-40B4-BE49-F238E27FC236}">
                <a16:creationId xmlns:a16="http://schemas.microsoft.com/office/drawing/2014/main" id="{315ED55B-B472-45E9-82B2-4ACA602FD2C4}"/>
              </a:ext>
            </a:extLst>
          </p:cNvPr>
          <p:cNvSpPr>
            <a:spLocks noGrp="1"/>
          </p:cNvSpPr>
          <p:nvPr>
            <p:ph idx="1"/>
          </p:nvPr>
        </p:nvSpPr>
        <p:spPr/>
        <p:txBody>
          <a:bodyPr/>
          <a:lstStyle/>
          <a:p>
            <a:pPr marL="0" indent="0">
              <a:buNone/>
            </a:pPr>
            <a:r>
              <a:rPr lang="en-US" dirty="0" err="1"/>
              <a:t>stateValue</a:t>
            </a:r>
            <a:r>
              <a:rPr lang="en-US" dirty="0"/>
              <a:t>(s0,normal,s1)..  </a:t>
            </a:r>
          </a:p>
          <a:p>
            <a:pPr marL="0" indent="0">
              <a:buNone/>
            </a:pPr>
            <a:r>
              <a:rPr lang="en-US" dirty="0"/>
              <a:t>v(s0,normal) - 0.796*v(s1,normal)     </a:t>
            </a:r>
          </a:p>
          <a:p>
            <a:pPr marL="0" indent="0">
              <a:buNone/>
            </a:pPr>
            <a:r>
              <a:rPr lang="en-US" dirty="0"/>
              <a:t>      - 0.0995*v(s1,disrupted) - 0.0995*v(s1,very_disrupted) =G= -4002 ;</a:t>
            </a:r>
          </a:p>
          <a:p>
            <a:pPr marL="0" indent="0">
              <a:buNone/>
            </a:pPr>
            <a:r>
              <a:rPr lang="en-US" dirty="0"/>
              <a:t>     </a:t>
            </a:r>
          </a:p>
          <a:p>
            <a:pPr marL="0" indent="0">
              <a:buNone/>
            </a:pPr>
            <a:r>
              <a:rPr lang="en-US" dirty="0"/>
              <a:t>Explanation:</a:t>
            </a:r>
          </a:p>
          <a:p>
            <a:pPr marL="0" indent="0">
              <a:buNone/>
            </a:pPr>
            <a:r>
              <a:rPr lang="en-US" dirty="0"/>
              <a:t>If The initial state was normal and the next state is s1, it means a purchase of 100 is being made, which will lead to outgo of 4000(100*40$) + 2(100*.002$)</a:t>
            </a:r>
          </a:p>
        </p:txBody>
      </p:sp>
    </p:spTree>
    <p:extLst>
      <p:ext uri="{BB962C8B-B14F-4D97-AF65-F5344CB8AC3E}">
        <p14:creationId xmlns:p14="http://schemas.microsoft.com/office/powerpoint/2010/main" val="408710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C478-F73D-4F6E-95CC-E6651FD2138A}"/>
              </a:ext>
            </a:extLst>
          </p:cNvPr>
          <p:cNvSpPr>
            <a:spLocks noGrp="1"/>
          </p:cNvSpPr>
          <p:nvPr>
            <p:ph type="title"/>
          </p:nvPr>
        </p:nvSpPr>
        <p:spPr>
          <a:xfrm>
            <a:off x="619125" y="228601"/>
            <a:ext cx="9789160" cy="742315"/>
          </a:xfrm>
        </p:spPr>
        <p:txBody>
          <a:bodyPr/>
          <a:lstStyle/>
          <a:p>
            <a:r>
              <a:rPr lang="en-IN" dirty="0"/>
              <a:t>b) </a:t>
            </a:r>
            <a:r>
              <a:rPr lang="en-IN" dirty="0" err="1"/>
              <a:t>i</a:t>
            </a:r>
            <a:r>
              <a:rPr lang="en-IN" dirty="0"/>
              <a:t>) Optimal Policy</a:t>
            </a:r>
          </a:p>
        </p:txBody>
      </p:sp>
      <p:pic>
        <p:nvPicPr>
          <p:cNvPr id="7" name="Content Placeholder 6">
            <a:extLst>
              <a:ext uri="{FF2B5EF4-FFF2-40B4-BE49-F238E27FC236}">
                <a16:creationId xmlns:a16="http://schemas.microsoft.com/office/drawing/2014/main" id="{C630AEB1-D0F5-40FE-91C6-71EF486FA453}"/>
              </a:ext>
            </a:extLst>
          </p:cNvPr>
          <p:cNvPicPr>
            <a:picLocks noGrp="1" noChangeAspect="1"/>
          </p:cNvPicPr>
          <p:nvPr>
            <p:ph idx="1"/>
          </p:nvPr>
        </p:nvPicPr>
        <p:blipFill>
          <a:blip r:embed="rId2"/>
          <a:stretch>
            <a:fillRect/>
          </a:stretch>
        </p:blipFill>
        <p:spPr>
          <a:xfrm>
            <a:off x="702341" y="832166"/>
            <a:ext cx="8282909" cy="4193223"/>
          </a:xfrm>
          <a:prstGeom prst="rect">
            <a:avLst/>
          </a:prstGeom>
        </p:spPr>
      </p:pic>
      <p:sp>
        <p:nvSpPr>
          <p:cNvPr id="8" name="Title 1">
            <a:extLst>
              <a:ext uri="{FF2B5EF4-FFF2-40B4-BE49-F238E27FC236}">
                <a16:creationId xmlns:a16="http://schemas.microsoft.com/office/drawing/2014/main" id="{E173E213-FBDD-46E7-8FC4-B1724CF64E4C}"/>
              </a:ext>
            </a:extLst>
          </p:cNvPr>
          <p:cNvSpPr txBox="1">
            <a:spLocks/>
          </p:cNvSpPr>
          <p:nvPr/>
        </p:nvSpPr>
        <p:spPr>
          <a:xfrm>
            <a:off x="619125" y="5111114"/>
            <a:ext cx="9789160" cy="151828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b="1" dirty="0"/>
              <a:t>Normal Scenario:</a:t>
            </a:r>
          </a:p>
          <a:p>
            <a:r>
              <a:rPr lang="en-IN" sz="1400" dirty="0"/>
              <a:t>From S0 to S8 the best option is to buy 200 </a:t>
            </a:r>
            <a:r>
              <a:rPr lang="en-IN" sz="1400" dirty="0" err="1"/>
              <a:t>kbbl</a:t>
            </a:r>
            <a:r>
              <a:rPr lang="en-IN" sz="1400" dirty="0"/>
              <a:t> every month</a:t>
            </a:r>
          </a:p>
          <a:p>
            <a:r>
              <a:rPr lang="en-IN" sz="1400" b="1" dirty="0"/>
              <a:t>Disrupted Scenario:</a:t>
            </a:r>
          </a:p>
          <a:p>
            <a:r>
              <a:rPr lang="en-IN" sz="1400" dirty="0"/>
              <a:t>From S0 to S2 the best option is to buy 200kbl as inventory is very low. From S3 to S7 the best option is to retain the inventory as the inventory s moderate. From s7 to S10 the best option is to sell 200 </a:t>
            </a:r>
            <a:r>
              <a:rPr lang="en-IN" sz="1400" dirty="0" err="1"/>
              <a:t>Kbbl</a:t>
            </a:r>
            <a:r>
              <a:rPr lang="en-IN" sz="1400" dirty="0"/>
              <a:t> as the inventory is very high</a:t>
            </a:r>
          </a:p>
          <a:p>
            <a:r>
              <a:rPr lang="en-IN" sz="1400" b="1" dirty="0"/>
              <a:t>Very Disrupted Scenario:</a:t>
            </a:r>
          </a:p>
          <a:p>
            <a:r>
              <a:rPr lang="en-IN" sz="1400" dirty="0"/>
              <a:t>From S0 to S2, no action can be taken. From s3 to s10, the best option is to sell the 200kbbl as the selling price is high and the inventory is also high</a:t>
            </a:r>
          </a:p>
          <a:p>
            <a:endParaRPr lang="en-IN" sz="1400" dirty="0"/>
          </a:p>
        </p:txBody>
      </p:sp>
    </p:spTree>
    <p:extLst>
      <p:ext uri="{BB962C8B-B14F-4D97-AF65-F5344CB8AC3E}">
        <p14:creationId xmlns:p14="http://schemas.microsoft.com/office/powerpoint/2010/main" val="263634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4C91-D080-45F2-A8B4-510B33E5E3B5}"/>
              </a:ext>
            </a:extLst>
          </p:cNvPr>
          <p:cNvSpPr>
            <a:spLocks noGrp="1"/>
          </p:cNvSpPr>
          <p:nvPr>
            <p:ph type="title"/>
          </p:nvPr>
        </p:nvSpPr>
        <p:spPr>
          <a:xfrm>
            <a:off x="838200" y="256063"/>
            <a:ext cx="10515600" cy="1325563"/>
          </a:xfrm>
        </p:spPr>
        <p:txBody>
          <a:bodyPr/>
          <a:lstStyle/>
          <a:p>
            <a:r>
              <a:rPr lang="en-IN" dirty="0"/>
              <a:t>b) ii) Expected Profit</a:t>
            </a:r>
          </a:p>
        </p:txBody>
      </p:sp>
      <p:pic>
        <p:nvPicPr>
          <p:cNvPr id="4" name="Content Placeholder 3">
            <a:extLst>
              <a:ext uri="{FF2B5EF4-FFF2-40B4-BE49-F238E27FC236}">
                <a16:creationId xmlns:a16="http://schemas.microsoft.com/office/drawing/2014/main" id="{84969483-A62C-464C-B54D-1A10CA5FCDFD}"/>
              </a:ext>
            </a:extLst>
          </p:cNvPr>
          <p:cNvPicPr>
            <a:picLocks noGrp="1" noChangeAspect="1"/>
          </p:cNvPicPr>
          <p:nvPr>
            <p:ph idx="1"/>
          </p:nvPr>
        </p:nvPicPr>
        <p:blipFill>
          <a:blip r:embed="rId2"/>
          <a:stretch>
            <a:fillRect/>
          </a:stretch>
        </p:blipFill>
        <p:spPr>
          <a:xfrm>
            <a:off x="968693" y="1286652"/>
            <a:ext cx="7677468" cy="3989721"/>
          </a:xfrm>
          <a:prstGeom prst="rect">
            <a:avLst/>
          </a:prstGeom>
        </p:spPr>
      </p:pic>
      <p:sp>
        <p:nvSpPr>
          <p:cNvPr id="5" name="Title 1">
            <a:extLst>
              <a:ext uri="{FF2B5EF4-FFF2-40B4-BE49-F238E27FC236}">
                <a16:creationId xmlns:a16="http://schemas.microsoft.com/office/drawing/2014/main" id="{8F5AFE02-D123-4407-AB41-560C33DC6AD0}"/>
              </a:ext>
            </a:extLst>
          </p:cNvPr>
          <p:cNvSpPr txBox="1">
            <a:spLocks/>
          </p:cNvSpPr>
          <p:nvPr/>
        </p:nvSpPr>
        <p:spPr>
          <a:xfrm>
            <a:off x="838200" y="49813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b) iii) Interpretation:</a:t>
            </a:r>
          </a:p>
          <a:p>
            <a:r>
              <a:rPr lang="en-IN" sz="1600" dirty="0"/>
              <a:t>The </a:t>
            </a:r>
            <a:r>
              <a:rPr lang="en-IN" sz="1600" dirty="0" err="1"/>
              <a:t>mimimum</a:t>
            </a:r>
            <a:r>
              <a:rPr lang="en-IN" sz="1600" dirty="0"/>
              <a:t> profit will be 613502. while the maximum profit will be 715676. </a:t>
            </a:r>
          </a:p>
          <a:p>
            <a:endParaRPr lang="en-IN" sz="1600" dirty="0"/>
          </a:p>
        </p:txBody>
      </p:sp>
    </p:spTree>
    <p:extLst>
      <p:ext uri="{BB962C8B-B14F-4D97-AF65-F5344CB8AC3E}">
        <p14:creationId xmlns:p14="http://schemas.microsoft.com/office/powerpoint/2010/main" val="400261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C478-F73D-4F6E-95CC-E6651FD2138A}"/>
              </a:ext>
            </a:extLst>
          </p:cNvPr>
          <p:cNvSpPr>
            <a:spLocks noGrp="1"/>
          </p:cNvSpPr>
          <p:nvPr>
            <p:ph type="title"/>
          </p:nvPr>
        </p:nvSpPr>
        <p:spPr>
          <a:xfrm>
            <a:off x="619125" y="228601"/>
            <a:ext cx="9789160" cy="742315"/>
          </a:xfrm>
        </p:spPr>
        <p:txBody>
          <a:bodyPr/>
          <a:lstStyle/>
          <a:p>
            <a:r>
              <a:rPr lang="en-IN" dirty="0"/>
              <a:t>c) </a:t>
            </a:r>
            <a:r>
              <a:rPr lang="en-IN" dirty="0" err="1"/>
              <a:t>i</a:t>
            </a:r>
            <a:r>
              <a:rPr lang="en-IN" dirty="0"/>
              <a:t>) Optimal Policy – Discount factor -90%</a:t>
            </a:r>
          </a:p>
        </p:txBody>
      </p:sp>
      <p:sp>
        <p:nvSpPr>
          <p:cNvPr id="8" name="Title 1">
            <a:extLst>
              <a:ext uri="{FF2B5EF4-FFF2-40B4-BE49-F238E27FC236}">
                <a16:creationId xmlns:a16="http://schemas.microsoft.com/office/drawing/2014/main" id="{E173E213-FBDD-46E7-8FC4-B1724CF64E4C}"/>
              </a:ext>
            </a:extLst>
          </p:cNvPr>
          <p:cNvSpPr txBox="1">
            <a:spLocks/>
          </p:cNvSpPr>
          <p:nvPr/>
        </p:nvSpPr>
        <p:spPr>
          <a:xfrm>
            <a:off x="619125" y="5201920"/>
            <a:ext cx="9789160" cy="14274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b="1" dirty="0"/>
              <a:t>Normal Scenario:</a:t>
            </a:r>
          </a:p>
          <a:p>
            <a:r>
              <a:rPr lang="en-IN" sz="1400" dirty="0"/>
              <a:t>From S0 to S4 the best option is to buy 200 </a:t>
            </a:r>
            <a:r>
              <a:rPr lang="en-IN" sz="1400" dirty="0" err="1"/>
              <a:t>kbbl</a:t>
            </a:r>
            <a:r>
              <a:rPr lang="en-IN" sz="1400" dirty="0"/>
              <a:t> every month. Since the discount is very high the future value is low that the returns are very low from s5 to s8 it doesn’t make sense to keep high inventory</a:t>
            </a:r>
          </a:p>
          <a:p>
            <a:endParaRPr lang="en-IN" sz="1400" dirty="0"/>
          </a:p>
        </p:txBody>
      </p:sp>
      <p:pic>
        <p:nvPicPr>
          <p:cNvPr id="5" name="Content Placeholder 4">
            <a:extLst>
              <a:ext uri="{FF2B5EF4-FFF2-40B4-BE49-F238E27FC236}">
                <a16:creationId xmlns:a16="http://schemas.microsoft.com/office/drawing/2014/main" id="{EBD76AE9-EFF1-4722-85A9-087FF97FD6D4}"/>
              </a:ext>
            </a:extLst>
          </p:cNvPr>
          <p:cNvPicPr>
            <a:picLocks noGrp="1" noChangeAspect="1"/>
          </p:cNvPicPr>
          <p:nvPr>
            <p:ph idx="1"/>
          </p:nvPr>
        </p:nvPicPr>
        <p:blipFill>
          <a:blip r:embed="rId2"/>
          <a:stretch>
            <a:fillRect/>
          </a:stretch>
        </p:blipFill>
        <p:spPr>
          <a:xfrm>
            <a:off x="619125" y="899796"/>
            <a:ext cx="7006971" cy="4278632"/>
          </a:xfrm>
          <a:prstGeom prst="rect">
            <a:avLst/>
          </a:prstGeom>
        </p:spPr>
      </p:pic>
    </p:spTree>
    <p:extLst>
      <p:ext uri="{BB962C8B-B14F-4D97-AF65-F5344CB8AC3E}">
        <p14:creationId xmlns:p14="http://schemas.microsoft.com/office/powerpoint/2010/main" val="409297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C478-F73D-4F6E-95CC-E6651FD2138A}"/>
              </a:ext>
            </a:extLst>
          </p:cNvPr>
          <p:cNvSpPr>
            <a:spLocks noGrp="1"/>
          </p:cNvSpPr>
          <p:nvPr>
            <p:ph type="title"/>
          </p:nvPr>
        </p:nvSpPr>
        <p:spPr>
          <a:xfrm>
            <a:off x="619125" y="228601"/>
            <a:ext cx="9789160" cy="742315"/>
          </a:xfrm>
        </p:spPr>
        <p:txBody>
          <a:bodyPr>
            <a:normAutofit fontScale="90000"/>
          </a:bodyPr>
          <a:lstStyle/>
          <a:p>
            <a:r>
              <a:rPr lang="en-IN" dirty="0"/>
              <a:t>c) ii) Optimal Policy – No Trading Restriction</a:t>
            </a:r>
          </a:p>
        </p:txBody>
      </p:sp>
      <p:sp>
        <p:nvSpPr>
          <p:cNvPr id="8" name="Title 1">
            <a:extLst>
              <a:ext uri="{FF2B5EF4-FFF2-40B4-BE49-F238E27FC236}">
                <a16:creationId xmlns:a16="http://schemas.microsoft.com/office/drawing/2014/main" id="{E173E213-FBDD-46E7-8FC4-B1724CF64E4C}"/>
              </a:ext>
            </a:extLst>
          </p:cNvPr>
          <p:cNvSpPr txBox="1">
            <a:spLocks/>
          </p:cNvSpPr>
          <p:nvPr/>
        </p:nvSpPr>
        <p:spPr>
          <a:xfrm>
            <a:off x="5407335" y="1148080"/>
            <a:ext cx="5460365" cy="4952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b="1" dirty="0"/>
              <a:t>Normal Scenario:</a:t>
            </a:r>
          </a:p>
          <a:p>
            <a:r>
              <a:rPr lang="en-IN" sz="1400" dirty="0"/>
              <a:t>Since there are no trading restriction, buy maximum whenever its is normal </a:t>
            </a:r>
          </a:p>
          <a:p>
            <a:r>
              <a:rPr lang="en-IN" sz="1400" b="1" dirty="0"/>
              <a:t>Disrupted Scenario &amp; Very Disrupted:</a:t>
            </a:r>
          </a:p>
          <a:p>
            <a:r>
              <a:rPr lang="en-IN" sz="1400" dirty="0"/>
              <a:t>Whenever price is high, sell maximum and book the profit</a:t>
            </a:r>
          </a:p>
          <a:p>
            <a:endParaRPr lang="en-IN" sz="1400" dirty="0"/>
          </a:p>
        </p:txBody>
      </p:sp>
      <p:pic>
        <p:nvPicPr>
          <p:cNvPr id="6" name="Content Placeholder 5">
            <a:extLst>
              <a:ext uri="{FF2B5EF4-FFF2-40B4-BE49-F238E27FC236}">
                <a16:creationId xmlns:a16="http://schemas.microsoft.com/office/drawing/2014/main" id="{858019B7-6BE1-4780-BB02-9A22185FC71A}"/>
              </a:ext>
            </a:extLst>
          </p:cNvPr>
          <p:cNvPicPr>
            <a:picLocks noGrp="1" noChangeAspect="1"/>
          </p:cNvPicPr>
          <p:nvPr>
            <p:ph idx="1"/>
          </p:nvPr>
        </p:nvPicPr>
        <p:blipFill>
          <a:blip r:embed="rId2"/>
          <a:stretch>
            <a:fillRect/>
          </a:stretch>
        </p:blipFill>
        <p:spPr>
          <a:xfrm>
            <a:off x="1324300" y="1253330"/>
            <a:ext cx="2942899" cy="5266743"/>
          </a:xfrm>
          <a:prstGeom prst="rect">
            <a:avLst/>
          </a:prstGeom>
        </p:spPr>
      </p:pic>
    </p:spTree>
    <p:extLst>
      <p:ext uri="{BB962C8B-B14F-4D97-AF65-F5344CB8AC3E}">
        <p14:creationId xmlns:p14="http://schemas.microsoft.com/office/powerpoint/2010/main" val="320832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C478-F73D-4F6E-95CC-E6651FD2138A}"/>
              </a:ext>
            </a:extLst>
          </p:cNvPr>
          <p:cNvSpPr>
            <a:spLocks noGrp="1"/>
          </p:cNvSpPr>
          <p:nvPr>
            <p:ph type="title"/>
          </p:nvPr>
        </p:nvSpPr>
        <p:spPr>
          <a:xfrm>
            <a:off x="619125" y="228601"/>
            <a:ext cx="9789160" cy="742315"/>
          </a:xfrm>
        </p:spPr>
        <p:txBody>
          <a:bodyPr>
            <a:normAutofit fontScale="90000"/>
          </a:bodyPr>
          <a:lstStyle/>
          <a:p>
            <a:r>
              <a:rPr lang="en-IN" dirty="0"/>
              <a:t>c) iii) Optimal Policy – New Transition Matrix</a:t>
            </a:r>
          </a:p>
        </p:txBody>
      </p:sp>
      <p:sp>
        <p:nvSpPr>
          <p:cNvPr id="8" name="Title 1">
            <a:extLst>
              <a:ext uri="{FF2B5EF4-FFF2-40B4-BE49-F238E27FC236}">
                <a16:creationId xmlns:a16="http://schemas.microsoft.com/office/drawing/2014/main" id="{E173E213-FBDD-46E7-8FC4-B1724CF64E4C}"/>
              </a:ext>
            </a:extLst>
          </p:cNvPr>
          <p:cNvSpPr txBox="1">
            <a:spLocks/>
          </p:cNvSpPr>
          <p:nvPr/>
        </p:nvSpPr>
        <p:spPr>
          <a:xfrm>
            <a:off x="979929" y="5207000"/>
            <a:ext cx="10970771" cy="1973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b="1" dirty="0"/>
              <a:t>Normal Scenario:</a:t>
            </a:r>
          </a:p>
          <a:p>
            <a:r>
              <a:rPr lang="en-IN" sz="1400" dirty="0"/>
              <a:t>From S0 to S10 the best option is to buy 200 </a:t>
            </a:r>
            <a:r>
              <a:rPr lang="en-IN" sz="1400" dirty="0" err="1"/>
              <a:t>kbbl</a:t>
            </a:r>
            <a:r>
              <a:rPr lang="en-IN" sz="1400" dirty="0"/>
              <a:t> every month since the probability of normal is very high </a:t>
            </a:r>
          </a:p>
          <a:p>
            <a:r>
              <a:rPr lang="en-IN" sz="1400" b="1" dirty="0"/>
              <a:t>Disrupted Scenario &amp; Very Disrupted Scenario:</a:t>
            </a:r>
          </a:p>
          <a:p>
            <a:r>
              <a:rPr lang="en-IN" sz="1400" dirty="0"/>
              <a:t>From S0 to S10 sell the maximum that can be sold as the probability of normal price is very high </a:t>
            </a:r>
          </a:p>
          <a:p>
            <a:endParaRPr lang="en-IN" sz="1400" dirty="0"/>
          </a:p>
        </p:txBody>
      </p:sp>
      <p:pic>
        <p:nvPicPr>
          <p:cNvPr id="7" name="Content Placeholder 6">
            <a:extLst>
              <a:ext uri="{FF2B5EF4-FFF2-40B4-BE49-F238E27FC236}">
                <a16:creationId xmlns:a16="http://schemas.microsoft.com/office/drawing/2014/main" id="{DF84053E-2DA6-4838-8723-147DD7588CA1}"/>
              </a:ext>
            </a:extLst>
          </p:cNvPr>
          <p:cNvPicPr>
            <a:picLocks noGrp="1" noChangeAspect="1"/>
          </p:cNvPicPr>
          <p:nvPr>
            <p:ph idx="1"/>
          </p:nvPr>
        </p:nvPicPr>
        <p:blipFill>
          <a:blip r:embed="rId2"/>
          <a:stretch>
            <a:fillRect/>
          </a:stretch>
        </p:blipFill>
        <p:spPr>
          <a:xfrm>
            <a:off x="979929" y="970916"/>
            <a:ext cx="8428741" cy="4351338"/>
          </a:xfrm>
          <a:prstGeom prst="rect">
            <a:avLst/>
          </a:prstGeom>
        </p:spPr>
      </p:pic>
    </p:spTree>
    <p:extLst>
      <p:ext uri="{BB962C8B-B14F-4D97-AF65-F5344CB8AC3E}">
        <p14:creationId xmlns:p14="http://schemas.microsoft.com/office/powerpoint/2010/main" val="159520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A768FA3-8B30-45C0-B78E-19C1D314662F}"/>
              </a:ext>
            </a:extLst>
          </p:cNvPr>
          <p:cNvSpPr>
            <a:spLocks noGrp="1"/>
          </p:cNvSpPr>
          <p:nvPr>
            <p:ph idx="1"/>
          </p:nvPr>
        </p:nvSpPr>
        <p:spPr/>
        <p:txBody>
          <a:bodyPr/>
          <a:lstStyle/>
          <a:p>
            <a:pPr marL="0" indent="0">
              <a:buNone/>
            </a:pPr>
            <a:r>
              <a:rPr lang="en-US" dirty="0"/>
              <a:t>the restriction on the maximum trading per month is the most important because it limits the max trading restriction which limits the profit</a:t>
            </a:r>
            <a:endParaRPr lang="en-IN" dirty="0"/>
          </a:p>
        </p:txBody>
      </p:sp>
      <p:sp>
        <p:nvSpPr>
          <p:cNvPr id="8" name="Title 7">
            <a:extLst>
              <a:ext uri="{FF2B5EF4-FFF2-40B4-BE49-F238E27FC236}">
                <a16:creationId xmlns:a16="http://schemas.microsoft.com/office/drawing/2014/main" id="{9302FBED-8722-424D-8EBF-78234975C2DE}"/>
              </a:ext>
            </a:extLst>
          </p:cNvPr>
          <p:cNvSpPr>
            <a:spLocks noGrp="1"/>
          </p:cNvSpPr>
          <p:nvPr>
            <p:ph type="title"/>
          </p:nvPr>
        </p:nvSpPr>
        <p:spPr/>
        <p:txBody>
          <a:bodyPr/>
          <a:lstStyle/>
          <a:p>
            <a:r>
              <a:rPr lang="en-IN" dirty="0"/>
              <a:t>Important Parameters</a:t>
            </a:r>
          </a:p>
        </p:txBody>
      </p:sp>
    </p:spTree>
    <p:extLst>
      <p:ext uri="{BB962C8B-B14F-4D97-AF65-F5344CB8AC3E}">
        <p14:creationId xmlns:p14="http://schemas.microsoft.com/office/powerpoint/2010/main" val="4086567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442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QRM – Week 7 </vt:lpstr>
      <vt:lpstr>a) Equation Analysis</vt:lpstr>
      <vt:lpstr>b) i) Optimal Policy</vt:lpstr>
      <vt:lpstr>b) ii) Expected Profit</vt:lpstr>
      <vt:lpstr>c) i) Optimal Policy – Discount factor -90%</vt:lpstr>
      <vt:lpstr>c) ii) Optimal Policy – No Trading Restriction</vt:lpstr>
      <vt:lpstr>c) iii) Optimal Policy – New Transition Matrix</vt:lpstr>
      <vt:lpstr>Important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QRM – Week 7</dc:title>
  <dc:creator>karthikeyan m s</dc:creator>
  <cp:lastModifiedBy>karthikeyan m s</cp:lastModifiedBy>
  <cp:revision>13</cp:revision>
  <dcterms:created xsi:type="dcterms:W3CDTF">2019-03-06T12:04:00Z</dcterms:created>
  <dcterms:modified xsi:type="dcterms:W3CDTF">2019-03-06T12:57:39Z</dcterms:modified>
</cp:coreProperties>
</file>