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48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8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0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7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6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7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9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2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8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5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23E4-B22A-4542-B29D-B6926570E31D}" type="datetimeFigureOut">
              <a:rPr lang="en-SG" smtClean="0"/>
              <a:t>6/3/2019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F1B1-F6ED-4E62-93EB-631C781D59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9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u="sng" dirty="0" smtClean="0"/>
              <a:t>Explanation of Objective</a:t>
            </a:r>
            <a:endParaRPr lang="en-US" sz="1100" dirty="0" smtClean="0"/>
          </a:p>
          <a:p>
            <a:r>
              <a:rPr lang="en-US" sz="1100" dirty="0" err="1" smtClean="0"/>
              <a:t>stateValue</a:t>
            </a:r>
            <a:r>
              <a:rPr lang="en-US" sz="1100" dirty="0" smtClean="0"/>
              <a:t>(</a:t>
            </a:r>
            <a:r>
              <a:rPr lang="en-US" sz="1100" dirty="0" err="1" smtClean="0"/>
              <a:t>s,i,sp</a:t>
            </a:r>
            <a:r>
              <a:rPr lang="en-US" sz="1100" dirty="0" smtClean="0"/>
              <a:t>)$(abs(</a:t>
            </a:r>
            <a:r>
              <a:rPr lang="en-US" sz="1100" dirty="0" err="1" smtClean="0"/>
              <a:t>ord</a:t>
            </a:r>
            <a:r>
              <a:rPr lang="en-US" sz="1100" dirty="0" smtClean="0"/>
              <a:t>(</a:t>
            </a:r>
            <a:r>
              <a:rPr lang="en-US" sz="1100" dirty="0" err="1" smtClean="0"/>
              <a:t>sp</a:t>
            </a:r>
            <a:r>
              <a:rPr lang="en-US" sz="1100" dirty="0" smtClean="0"/>
              <a:t>)-</a:t>
            </a:r>
            <a:r>
              <a:rPr lang="en-US" sz="1100" dirty="0" err="1" smtClean="0"/>
              <a:t>ord</a:t>
            </a:r>
            <a:r>
              <a:rPr lang="en-US" sz="1100" dirty="0" smtClean="0"/>
              <a:t>(s))le lag)..v(</a:t>
            </a:r>
            <a:r>
              <a:rPr lang="en-US" sz="1100" dirty="0" err="1" smtClean="0"/>
              <a:t>s,i</a:t>
            </a:r>
            <a:r>
              <a:rPr lang="en-US" sz="1100" dirty="0" smtClean="0"/>
              <a:t>)-b*sum(</a:t>
            </a:r>
            <a:r>
              <a:rPr lang="en-US" sz="1100" dirty="0" err="1" smtClean="0"/>
              <a:t>j,pr</a:t>
            </a:r>
            <a:r>
              <a:rPr lang="en-US" sz="1100" dirty="0" smtClean="0"/>
              <a:t>(</a:t>
            </a:r>
            <a:r>
              <a:rPr lang="en-US" sz="1100" dirty="0" err="1" smtClean="0"/>
              <a:t>i,j</a:t>
            </a:r>
            <a:r>
              <a:rPr lang="en-US" sz="1100" dirty="0" smtClean="0"/>
              <a:t>)*v(</a:t>
            </a:r>
            <a:r>
              <a:rPr lang="en-US" sz="1100" dirty="0" err="1" smtClean="0"/>
              <a:t>sp,j</a:t>
            </a:r>
            <a:r>
              <a:rPr lang="en-US" sz="1100" dirty="0" smtClean="0"/>
              <a:t>))=g=</a:t>
            </a:r>
            <a:r>
              <a:rPr lang="en-US" sz="1100" dirty="0" err="1" smtClean="0"/>
              <a:t>decision_profit</a:t>
            </a:r>
            <a:r>
              <a:rPr lang="en-US" sz="1100" dirty="0" smtClean="0"/>
              <a:t>(</a:t>
            </a:r>
            <a:r>
              <a:rPr lang="en-US" sz="1100" dirty="0" err="1" smtClean="0"/>
              <a:t>s,i,sp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objective..   z =e= sum((</a:t>
            </a:r>
            <a:r>
              <a:rPr lang="en-US" sz="1100" dirty="0" err="1" smtClean="0"/>
              <a:t>s,i</a:t>
            </a:r>
            <a:r>
              <a:rPr lang="en-US" sz="1100" dirty="0" smtClean="0"/>
              <a:t>),v(</a:t>
            </a:r>
            <a:r>
              <a:rPr lang="en-US" sz="1100" dirty="0" err="1" smtClean="0"/>
              <a:t>s,i</a:t>
            </a:r>
            <a:r>
              <a:rPr lang="en-US" sz="1100" dirty="0" smtClean="0"/>
              <a:t>));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u="sng" dirty="0" smtClean="0"/>
              <a:t>Explanation of Output</a:t>
            </a:r>
            <a:endParaRPr lang="en-US" sz="1100" dirty="0"/>
          </a:p>
          <a:p>
            <a:r>
              <a:rPr lang="en-US" sz="1100" b="1" i="1" dirty="0" err="1" smtClean="0"/>
              <a:t>stateValue</a:t>
            </a:r>
            <a:r>
              <a:rPr lang="en-US" sz="1100" b="1" i="1" dirty="0" smtClean="0"/>
              <a:t>(s0,normal,s0)..  </a:t>
            </a:r>
            <a:r>
              <a:rPr lang="en-US" sz="1100" dirty="0" smtClean="0"/>
              <a:t>0.204*v(s0,normal) - 0.0995*v(s0,disrupted) - 0.0995*v(s0,very_disrupted) =G= 0 ; (LHS = 0)</a:t>
            </a:r>
          </a:p>
          <a:p>
            <a:r>
              <a:rPr lang="en-US" sz="1100" dirty="0" smtClean="0"/>
              <a:t>This means that at state 0 to go to state 0 again, (you buy nothing and sell nothing, no holding cost) hence profit is nothing and the LHS = 0</a:t>
            </a:r>
          </a:p>
          <a:p>
            <a:r>
              <a:rPr lang="en-US" sz="1100" dirty="0" smtClean="0"/>
              <a:t>‘..’ Means the equation will commence</a:t>
            </a:r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sz="1100" u="sng" dirty="0" smtClean="0"/>
              <a:t>Explanation of Output</a:t>
            </a:r>
            <a:endParaRPr lang="en-US" sz="1100" dirty="0"/>
          </a:p>
          <a:p>
            <a:r>
              <a:rPr lang="en-US" sz="1100" b="1" i="1" dirty="0" err="1" smtClean="0"/>
              <a:t>stateValue</a:t>
            </a:r>
            <a:r>
              <a:rPr lang="en-US" sz="1100" b="1" i="1" dirty="0" smtClean="0"/>
              <a:t>(s0,normal,s1)..</a:t>
            </a:r>
            <a:r>
              <a:rPr lang="en-US" sz="1100" dirty="0" smtClean="0"/>
              <a:t>  v(s0,normal) - 0.796*v(s1,normal)  - 0.0995*v(s1,disrupted) - 0.0995*v(s1,very_disrupted) =G= -4002 ; (LHS = 0)</a:t>
            </a:r>
          </a:p>
          <a:p>
            <a:r>
              <a:rPr lang="en-US" sz="1100" dirty="0" smtClean="0"/>
              <a:t>This means that at state 0 to go to state 1 (1 means inventory = 100 </a:t>
            </a:r>
            <a:r>
              <a:rPr lang="en-US" sz="1100" dirty="0" err="1" smtClean="0"/>
              <a:t>kbbl</a:t>
            </a:r>
            <a:r>
              <a:rPr lang="en-US" sz="1100" dirty="0" smtClean="0"/>
              <a:t>), i.e. speculator must buy 100 </a:t>
            </a:r>
            <a:r>
              <a:rPr lang="en-US" sz="1100" dirty="0" err="1" smtClean="0"/>
              <a:t>kbbl</a:t>
            </a:r>
            <a:endParaRPr lang="en-US" sz="1100" dirty="0" smtClean="0"/>
          </a:p>
          <a:p>
            <a:endParaRPr lang="en-SG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4419600" cy="57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91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 bi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2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Identify the optimal policy</a:t>
            </a:r>
          </a:p>
          <a:p>
            <a:endParaRPr lang="en-SG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29" y="1371600"/>
            <a:ext cx="61214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3213" y="525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The above table shows the optimal policy, the 1.00s indicate the action to pursue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For example, referring to the blue box, during a very disrupted state with the inventory = 200 </a:t>
            </a:r>
            <a:r>
              <a:rPr lang="en-US" sz="1100" dirty="0" err="1" smtClean="0"/>
              <a:t>kbbl</a:t>
            </a:r>
            <a:r>
              <a:rPr lang="en-US" sz="1100" dirty="0" smtClean="0"/>
              <a:t>, the optimal course of action is to sell all and return to state of inventory = 0 </a:t>
            </a:r>
            <a:r>
              <a:rPr lang="en-US" sz="1100" dirty="0" err="1" smtClean="0"/>
              <a:t>kbbl</a:t>
            </a:r>
            <a:endParaRPr lang="en-US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30429" y="3429000"/>
            <a:ext cx="242717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0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 err="1" smtClean="0"/>
              <a:t>bii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2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Compute the expected profit</a:t>
            </a:r>
            <a:endParaRPr lang="en-SG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213" y="525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The above table shows the present value of profit given various states of inventory and market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/>
          </a:p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For example, referring to the blue box, at time period s, during a normal market conditions if the state of inventory is 400 </a:t>
            </a:r>
            <a:r>
              <a:rPr lang="en-US" sz="1100" dirty="0" err="1" smtClean="0"/>
              <a:t>kbbl</a:t>
            </a:r>
            <a:r>
              <a:rPr lang="en-US" sz="1100" dirty="0" smtClean="0"/>
              <a:t>, the present value will be 660990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848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00200" y="34290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2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 ci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62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How would optimal policy change if discount factor was 90%</a:t>
            </a:r>
            <a:endParaRPr lang="en-SG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213" y="525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The lower the discount factor, the greater the tendency to keep to lower inventory levels as seen in the red cluster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3100"/>
            <a:ext cx="4829803" cy="28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943100"/>
            <a:ext cx="461459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4478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 Factor .995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5867400" y="14478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 Factor .9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2438400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2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cii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39" y="1524000"/>
            <a:ext cx="5378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564" y="6324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It becomes an “all or nothing” binary decision</a:t>
            </a:r>
          </a:p>
        </p:txBody>
      </p:sp>
    </p:spTree>
    <p:extLst>
      <p:ext uri="{BB962C8B-B14F-4D97-AF65-F5344CB8AC3E}">
        <p14:creationId xmlns:p14="http://schemas.microsoft.com/office/powerpoint/2010/main" val="359990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ciii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711" y="510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It seem to have the same effect of changing the discount factor from .995 to .9 as discussed earlier in the presentation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This suggests that the increase in probability of remaining in the same state of 10% corresponds to an decrease in discount factor of about 0.1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33062"/>
            <a:ext cx="4260850" cy="245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403" y="1828800"/>
            <a:ext cx="4829803" cy="28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89997" y="1143000"/>
            <a:ext cx="21336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Discount Factor .9, original transition matrix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5788025" y="1219200"/>
            <a:ext cx="21336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Discount Factor .995, new transition matrix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256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Policy is more important to speculator success, by relaxing the policy, it led to drastic change  to the optimal decision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/>
              <a:t>If we look at the shadow prices we expect changes to such variables to be the highest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5378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8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Question a</vt:lpstr>
      <vt:lpstr>Question bi</vt:lpstr>
      <vt:lpstr>Question bii</vt:lpstr>
      <vt:lpstr>Question ci</vt:lpstr>
      <vt:lpstr>Question cii</vt:lpstr>
      <vt:lpstr>Question ciii</vt:lpstr>
      <vt:lpstr>Question 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Loo</dc:creator>
  <cp:lastModifiedBy>George Loo</cp:lastModifiedBy>
  <cp:revision>10</cp:revision>
  <dcterms:created xsi:type="dcterms:W3CDTF">2019-03-06T11:39:09Z</dcterms:created>
  <dcterms:modified xsi:type="dcterms:W3CDTF">2019-03-06T13:08:28Z</dcterms:modified>
</cp:coreProperties>
</file>