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33" r:id="rId3"/>
    <p:sldId id="334" r:id="rId4"/>
    <p:sldId id="335" r:id="rId5"/>
    <p:sldId id="336" r:id="rId6"/>
    <p:sldId id="337" r:id="rId7"/>
    <p:sldId id="338" r:id="rId8"/>
    <p:sldId id="339" r:id="rId9"/>
    <p:sldId id="340" r:id="rId10"/>
    <p:sldId id="34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792" autoAdjust="0"/>
  </p:normalViewPr>
  <p:slideViewPr>
    <p:cSldViewPr snapToGrid="0">
      <p:cViewPr varScale="1">
        <p:scale>
          <a:sx n="84" d="100"/>
          <a:sy n="84" d="100"/>
        </p:scale>
        <p:origin x="7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5CA38-351B-4C27-91D4-D47651BAF57B}" type="datetimeFigureOut">
              <a:rPr lang="en-GB" smtClean="0"/>
              <a:t>05/07/2022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EDA23-038F-4D17-BF9F-6877065060A8}" type="slidenum">
              <a:rPr lang="en-GB" smtClean="0"/>
              <a:t>‹#›</a:t>
            </a:fld>
            <a:endParaRPr lang="en-GB"/>
          </a:p>
        </p:txBody>
      </p:sp>
    </p:spTree>
    <p:extLst>
      <p:ext uri="{BB962C8B-B14F-4D97-AF65-F5344CB8AC3E}">
        <p14:creationId xmlns:p14="http://schemas.microsoft.com/office/powerpoint/2010/main" val="348344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3671" dirty="0">
              <a:solidFill>
                <a:schemeClr val="tx1"/>
              </a:solidFill>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2</a:t>
            </a:fld>
            <a:endParaRPr lang="en-US"/>
          </a:p>
        </p:txBody>
      </p:sp>
    </p:spTree>
    <p:extLst>
      <p:ext uri="{BB962C8B-B14F-4D97-AF65-F5344CB8AC3E}">
        <p14:creationId xmlns:p14="http://schemas.microsoft.com/office/powerpoint/2010/main" val="354280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Another feature of Power BI is Dynamic Row Level Security. This feature has been in Analysis Services for a while and it allows you to determine which rows of data are available based on data in the model.</a:t>
            </a:r>
          </a:p>
          <a:p>
            <a:r>
              <a:rPr lang="en-US" sz="1200" dirty="0"/>
              <a:t>The benefit is that it reduces the maintenance overhead, because there is only 1 role and the access is controlled by the data. </a:t>
            </a:r>
          </a:p>
          <a:p>
            <a:r>
              <a:rPr lang="en-US" sz="1200" dirty="0"/>
              <a:t>You set this up by having a user table that joins to the rest of your data. So if you have a sales table the rows may belong to an individual user or to a group of users. The filter is then applied to the user table to restrict the data to only records the logged in user should see. To find the username of the logged in user you can use one of 2</a:t>
            </a:r>
            <a:r>
              <a:rPr lang="en-US" sz="3671" dirty="0">
                <a:solidFill>
                  <a:schemeClr val="tx1"/>
                </a:solidFill>
              </a:rPr>
              <a:t> DAX functions. Either USERNAME or USERPRINCIPALNAME. Username is the current users domain and password, whereas the USERPRINCIPALNAME is the email address of the account used to login to Power BI. Because the Username function can return different results in Power BI Desktop to the Power BI Service I normally user the USERPRINCIPALNAME function when creating models in this way.</a:t>
            </a:r>
          </a:p>
          <a:p>
            <a:r>
              <a:rPr lang="en-GB" sz="3271" dirty="0">
                <a:solidFill>
                  <a:schemeClr val="tx1"/>
                </a:solidFill>
              </a:rPr>
              <a:t>An important thing to note is that row-level security is only applied to Read-Only users in the Power BI Service. If the user has access to edit the report or download the Power BI Desktop file then they will be able to see all of the data. The best to do this is to share via Apps. If you want to limit ALL users data access you can implement row level security in an Analysis Services model and use this as the data source.</a:t>
            </a:r>
            <a:endParaRPr lang="en-GB" sz="3671" dirty="0">
              <a:solidFill>
                <a:schemeClr val="tx1"/>
              </a:solidFill>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3</a:t>
            </a:fld>
            <a:endParaRPr lang="en-US"/>
          </a:p>
        </p:txBody>
      </p:sp>
    </p:spTree>
    <p:extLst>
      <p:ext uri="{BB962C8B-B14F-4D97-AF65-F5344CB8AC3E}">
        <p14:creationId xmlns:p14="http://schemas.microsoft.com/office/powerpoint/2010/main" val="354280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3671" dirty="0">
              <a:solidFill>
                <a:schemeClr val="tx1"/>
              </a:solidFill>
            </a:endParaRPr>
          </a:p>
        </p:txBody>
      </p:sp>
      <p:sp>
        <p:nvSpPr>
          <p:cNvPr id="4" name="Slide Number Placeholder 3"/>
          <p:cNvSpPr>
            <a:spLocks noGrp="1"/>
          </p:cNvSpPr>
          <p:nvPr>
            <p:ph type="sldNum" sz="quarter" idx="10"/>
          </p:nvPr>
        </p:nvSpPr>
        <p:spPr/>
        <p:txBody>
          <a:bodyPr/>
          <a:lstStyle/>
          <a:p>
            <a:fld id="{DD81A89D-8738-4ED5-BF6E-F438F4965D3F}" type="slidenum">
              <a:rPr lang="en-US" smtClean="0"/>
              <a:t>4</a:t>
            </a:fld>
            <a:endParaRPr lang="en-US"/>
          </a:p>
        </p:txBody>
      </p:sp>
    </p:spTree>
    <p:extLst>
      <p:ext uri="{BB962C8B-B14F-4D97-AF65-F5344CB8AC3E}">
        <p14:creationId xmlns:p14="http://schemas.microsoft.com/office/powerpoint/2010/main" val="354280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9EDA23-038F-4D17-BF9F-6877065060A8}" type="slidenum">
              <a:rPr lang="en-GB" smtClean="0"/>
              <a:t>8</a:t>
            </a:fld>
            <a:endParaRPr lang="en-GB"/>
          </a:p>
        </p:txBody>
      </p:sp>
    </p:spTree>
    <p:extLst>
      <p:ext uri="{BB962C8B-B14F-4D97-AF65-F5344CB8AC3E}">
        <p14:creationId xmlns:p14="http://schemas.microsoft.com/office/powerpoint/2010/main" val="4962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9EDA23-038F-4D17-BF9F-6877065060A8}" type="slidenum">
              <a:rPr lang="en-GB" smtClean="0"/>
              <a:t>10</a:t>
            </a:fld>
            <a:endParaRPr lang="en-GB"/>
          </a:p>
        </p:txBody>
      </p:sp>
    </p:spTree>
    <p:extLst>
      <p:ext uri="{BB962C8B-B14F-4D97-AF65-F5344CB8AC3E}">
        <p14:creationId xmlns:p14="http://schemas.microsoft.com/office/powerpoint/2010/main" val="161639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52A-2576-A638-E449-1C1E16680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D6931E8-CFA4-A4BF-3231-2EB881271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1DBA54-A8E3-901F-A90D-31E45FDD8E18}"/>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766E50B2-A4F0-A7E3-4CB7-FFBACE2BFD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7F681-ABA4-B4AB-696C-C3F1F54EE3C1}"/>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52232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CEE4-1C19-F847-8A33-939F0E81E3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BABD5D-E805-4162-7F93-05BCD2061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4CB45B-A9BA-50F8-4AF9-BCDF07852AB0}"/>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13DA0BAE-0683-CD58-58E2-ED6905E482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717D75-6E8A-8402-9A49-04DB53504F92}"/>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403296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6BE99-C677-6235-83BE-785E594CB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881BED-671B-9D65-84E0-6BB22971C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FAFFC-DAE3-813B-D112-B6EDC7A6656E}"/>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0154F857-45DC-2287-CF43-2430157A05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4409B8-391F-4CA0-84AF-6735B59F4817}"/>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132014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04999" y="562219"/>
            <a:ext cx="6175986"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56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6022-5D20-82A9-FBAB-2B67E1D1D4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1C0CBD-51DC-C6BE-39C8-C9B60DCF8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B4B74A-7CC7-3402-BF41-15D8DF0B2B46}"/>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28F9A330-9BE4-9887-C443-157A02F930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E86CE7-3400-E303-DC7C-6F47B8DA6E37}"/>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284585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5744-292F-4D82-7910-7D5F42146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5FF901-B71F-7F3A-9859-DAFFDE27C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6B6D2-E491-8BAF-7129-135957309EA2}"/>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E30D2E8B-D3BB-E8E3-4E21-631C294E4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CF5BFB-2E63-0747-CADF-FEF5D4411116}"/>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238796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6D39-D494-E27F-53A4-14A298EA35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C720BB-A30E-2A88-6ED6-806F2D349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A46FEB-8906-E167-CC02-485C41523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489E3D-2E77-2577-0EE9-F95D0CD1409E}"/>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6" name="Footer Placeholder 5">
            <a:extLst>
              <a:ext uri="{FF2B5EF4-FFF2-40B4-BE49-F238E27FC236}">
                <a16:creationId xmlns:a16="http://schemas.microsoft.com/office/drawing/2014/main" id="{57D66C6D-69F8-F2D2-1DE5-5C7AC31AD0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E26CDC-B1AC-6830-FD58-61FA9C4A99C4}"/>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28667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1406-2DEF-C1D0-8F87-60275E7462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56CF78-36F4-8661-6EDD-BBD5D8034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98A07-FAFB-6708-2C9F-3F5D5C8D4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D215D5-7159-A16A-76B3-E0F763DAA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601D4-A682-6A5E-F225-51BEC65F5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CEAD35-FE7B-99AF-09EB-2142BA7D0F46}"/>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8" name="Footer Placeholder 7">
            <a:extLst>
              <a:ext uri="{FF2B5EF4-FFF2-40B4-BE49-F238E27FC236}">
                <a16:creationId xmlns:a16="http://schemas.microsoft.com/office/drawing/2014/main" id="{0ADE3EBF-632F-D677-160B-0787FAEC103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F26D93-98E3-8024-F053-FF9B21A61D47}"/>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92972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337F-7E99-EF1D-0E9D-20B0A8B5EA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2BBEF7-7464-C113-6B2B-A9C03CD2814E}"/>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4" name="Footer Placeholder 3">
            <a:extLst>
              <a:ext uri="{FF2B5EF4-FFF2-40B4-BE49-F238E27FC236}">
                <a16:creationId xmlns:a16="http://schemas.microsoft.com/office/drawing/2014/main" id="{01990157-B431-21AB-1549-1EE9D5D430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15881A-D601-E234-0FF9-A9D1C7275468}"/>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298305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17514-A2A7-5AFE-869F-73A8278B5311}"/>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3" name="Footer Placeholder 2">
            <a:extLst>
              <a:ext uri="{FF2B5EF4-FFF2-40B4-BE49-F238E27FC236}">
                <a16:creationId xmlns:a16="http://schemas.microsoft.com/office/drawing/2014/main" id="{93B44551-55AC-B4A1-8788-51AEAA6C28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520076-22B9-04A9-CB55-B551D0DFEEC7}"/>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3166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ECE9-1FB1-997F-985D-DF899B0AB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60DFAB-C145-2ACB-7F0C-D8A440DE0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275E84-102D-9FDC-2926-40468A88C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56CC1-99C9-8F9F-AB1F-B89FA0C5B09F}"/>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6" name="Footer Placeholder 5">
            <a:extLst>
              <a:ext uri="{FF2B5EF4-FFF2-40B4-BE49-F238E27FC236}">
                <a16:creationId xmlns:a16="http://schemas.microsoft.com/office/drawing/2014/main" id="{159D9587-65A0-E466-906E-209629C009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23D1D9-A115-FA15-DD85-BF5383FD91F5}"/>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11910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7CDA-0DA5-C53D-5741-441E6B1D3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ED17F3-52B3-A9B2-EE07-FDFE19BAB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05333-2FDD-E40F-1CF1-16F7D8E71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ED48D-8E55-685E-5FE4-7901E14A4D10}"/>
              </a:ext>
            </a:extLst>
          </p:cNvPr>
          <p:cNvSpPr>
            <a:spLocks noGrp="1"/>
          </p:cNvSpPr>
          <p:nvPr>
            <p:ph type="dt" sz="half" idx="10"/>
          </p:nvPr>
        </p:nvSpPr>
        <p:spPr/>
        <p:txBody>
          <a:bodyPr/>
          <a:lstStyle/>
          <a:p>
            <a:fld id="{5EB8E93B-0CA0-4A35-8C79-210899FC0DCA}" type="datetimeFigureOut">
              <a:rPr lang="en-GB" smtClean="0"/>
              <a:t>05/07/2022</a:t>
            </a:fld>
            <a:endParaRPr lang="en-GB"/>
          </a:p>
        </p:txBody>
      </p:sp>
      <p:sp>
        <p:nvSpPr>
          <p:cNvPr id="6" name="Footer Placeholder 5">
            <a:extLst>
              <a:ext uri="{FF2B5EF4-FFF2-40B4-BE49-F238E27FC236}">
                <a16:creationId xmlns:a16="http://schemas.microsoft.com/office/drawing/2014/main" id="{A2078E0B-768F-EEC2-66D2-D2EA2E2892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B7CFD6-98D7-5E1B-9F87-C4A35A5AA05B}"/>
              </a:ext>
            </a:extLst>
          </p:cNvPr>
          <p:cNvSpPr>
            <a:spLocks noGrp="1"/>
          </p:cNvSpPr>
          <p:nvPr>
            <p:ph type="sldNum" sz="quarter" idx="12"/>
          </p:nvPr>
        </p:nvSpPr>
        <p:spPr/>
        <p:txBody>
          <a:bodyPr/>
          <a:lstStyle/>
          <a:p>
            <a:fld id="{FFD72CAA-9CED-46F7-8613-72E566825AD9}" type="slidenum">
              <a:rPr lang="en-GB" smtClean="0"/>
              <a:t>‹#›</a:t>
            </a:fld>
            <a:endParaRPr lang="en-GB"/>
          </a:p>
        </p:txBody>
      </p:sp>
    </p:spTree>
    <p:extLst>
      <p:ext uri="{BB962C8B-B14F-4D97-AF65-F5344CB8AC3E}">
        <p14:creationId xmlns:p14="http://schemas.microsoft.com/office/powerpoint/2010/main" val="233195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62677-F776-D9B1-64A5-DF4DF5783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E88E6E-76B0-6B60-14B8-18CC5CCA4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EE216B-56EB-F20C-0765-1697C37AA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8E93B-0CA0-4A35-8C79-210899FC0DCA}" type="datetimeFigureOut">
              <a:rPr lang="en-GB" smtClean="0"/>
              <a:t>05/07/2022</a:t>
            </a:fld>
            <a:endParaRPr lang="en-GB"/>
          </a:p>
        </p:txBody>
      </p:sp>
      <p:sp>
        <p:nvSpPr>
          <p:cNvPr id="5" name="Footer Placeholder 4">
            <a:extLst>
              <a:ext uri="{FF2B5EF4-FFF2-40B4-BE49-F238E27FC236}">
                <a16:creationId xmlns:a16="http://schemas.microsoft.com/office/drawing/2014/main" id="{D65753C7-1B68-5283-E657-B225EC76F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D58A5D-B34B-6232-C931-E71912A7E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72CAA-9CED-46F7-8613-72E566825AD9}" type="slidenum">
              <a:rPr lang="en-GB" smtClean="0"/>
              <a:t>‹#›</a:t>
            </a:fld>
            <a:endParaRPr lang="en-GB"/>
          </a:p>
        </p:txBody>
      </p:sp>
    </p:spTree>
    <p:extLst>
      <p:ext uri="{BB962C8B-B14F-4D97-AF65-F5344CB8AC3E}">
        <p14:creationId xmlns:p14="http://schemas.microsoft.com/office/powerpoint/2010/main" val="260633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ideo" Target="https://www.youtube.com/embed/ywDaYBufPvE?feature=oembed"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ideo" Target="https://www.youtube.com/embed/NmVgcLJ8SSE?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ideo" Target="https://www.youtube.com/embed/8lctzsDNofA?feature=oembed"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E51C-75FA-1AFA-B007-F471BFE8F74B}"/>
              </a:ext>
            </a:extLst>
          </p:cNvPr>
          <p:cNvSpPr>
            <a:spLocks noGrp="1"/>
          </p:cNvSpPr>
          <p:nvPr>
            <p:ph type="ctrTitle"/>
          </p:nvPr>
        </p:nvSpPr>
        <p:spPr/>
        <p:txBody>
          <a:bodyPr/>
          <a:lstStyle/>
          <a:p>
            <a:r>
              <a:rPr lang="en-GB" dirty="0"/>
              <a:t>Power BI Row Level Security</a:t>
            </a:r>
          </a:p>
        </p:txBody>
      </p:sp>
      <p:sp>
        <p:nvSpPr>
          <p:cNvPr id="3" name="Subtitle 2">
            <a:extLst>
              <a:ext uri="{FF2B5EF4-FFF2-40B4-BE49-F238E27FC236}">
                <a16:creationId xmlns:a16="http://schemas.microsoft.com/office/drawing/2014/main" id="{48EF4F42-C293-273F-5557-C5E668FB30D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6671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591C-0A3E-B53C-06A0-E1F326698C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F61019-B58F-261A-A846-2E39E7441B83}"/>
              </a:ext>
            </a:extLst>
          </p:cNvPr>
          <p:cNvSpPr>
            <a:spLocks noGrp="1"/>
          </p:cNvSpPr>
          <p:nvPr>
            <p:ph type="body" sz="quarter" idx="10"/>
          </p:nvPr>
        </p:nvSpPr>
        <p:spPr/>
        <p:txBody>
          <a:bodyPr/>
          <a:lstStyle/>
          <a:p>
            <a:endParaRPr lang="en-GB"/>
          </a:p>
        </p:txBody>
      </p:sp>
      <p:pic>
        <p:nvPicPr>
          <p:cNvPr id="8" name="Online Media 7" title="Demo - Power BI Security - utilizing RLS in Underlying Data Source #powerbi #SQL #RLS">
            <a:hlinkClick r:id="" action="ppaction://media"/>
            <a:extLst>
              <a:ext uri="{FF2B5EF4-FFF2-40B4-BE49-F238E27FC236}">
                <a16:creationId xmlns:a16="http://schemas.microsoft.com/office/drawing/2014/main" id="{902E1B4D-C866-2D14-45DB-9C06CEF3C934}"/>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521206469"/>
      </p:ext>
    </p:extLst>
  </p:cSld>
  <p:clrMapOvr>
    <a:masterClrMapping/>
  </p:clrMapOvr>
  <mc:AlternateContent xmlns:mc="http://schemas.openxmlformats.org/markup-compatibility/2006">
    <mc:Choice xmlns:p14="http://schemas.microsoft.com/office/powerpoint/2010/main" Requires="p14">
      <p:transition spd="slow" p14:dur="2000" advTm="376952"/>
    </mc:Choice>
    <mc:Fallback>
      <p:transition spd="slow" advTm="3769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0653-37B5-DC3D-8D82-AE230DF19249}"/>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69643B0E-7006-C9AC-6A50-562832E72CC1}"/>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86765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Tools">
            <a:extLst>
              <a:ext uri="{FF2B5EF4-FFF2-40B4-BE49-F238E27FC236}">
                <a16:creationId xmlns:a16="http://schemas.microsoft.com/office/drawing/2014/main" id="{366AE027-5625-41B7-AAB9-F758486F2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134387"/>
            <a:ext cx="914400" cy="914400"/>
          </a:xfrm>
          <a:prstGeom prst="rect">
            <a:avLst/>
          </a:prstGeom>
        </p:spPr>
      </p:pic>
      <p:sp>
        <p:nvSpPr>
          <p:cNvPr id="4" name="Title 3"/>
          <p:cNvSpPr>
            <a:spLocks noGrp="1"/>
          </p:cNvSpPr>
          <p:nvPr>
            <p:ph type="title"/>
          </p:nvPr>
        </p:nvSpPr>
        <p:spPr/>
        <p:txBody>
          <a:bodyPr/>
          <a:lstStyle/>
          <a:p>
            <a:r>
              <a:rPr lang="en-GB" dirty="0"/>
              <a:t>Basic Row Level Security</a:t>
            </a:r>
          </a:p>
        </p:txBody>
      </p:sp>
      <p:sp>
        <p:nvSpPr>
          <p:cNvPr id="8" name="Text Placeholder 3">
            <a:extLst>
              <a:ext uri="{FF2B5EF4-FFF2-40B4-BE49-F238E27FC236}">
                <a16:creationId xmlns:a16="http://schemas.microsoft.com/office/drawing/2014/main" id="{C2EF726E-601D-4366-95DE-7EAF986A748E}"/>
              </a:ext>
            </a:extLst>
          </p:cNvPr>
          <p:cNvSpPr txBox="1">
            <a:spLocks/>
          </p:cNvSpPr>
          <p:nvPr/>
        </p:nvSpPr>
        <p:spPr>
          <a:xfrm>
            <a:off x="6647580" y="1031180"/>
            <a:ext cx="5066322" cy="4450449"/>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Granular access control</a:t>
            </a:r>
          </a:p>
          <a:p>
            <a:endParaRPr lang="en-GB" dirty="0"/>
          </a:p>
          <a:p>
            <a:r>
              <a:rPr lang="en-GB" dirty="0"/>
              <a:t>Users or Security Groups</a:t>
            </a:r>
          </a:p>
          <a:p>
            <a:pPr lvl="0"/>
            <a:endParaRPr lang="en-GB" dirty="0"/>
          </a:p>
          <a:p>
            <a:pPr lvl="0"/>
            <a:r>
              <a:rPr lang="en-GB" dirty="0"/>
              <a:t>Works for guest users</a:t>
            </a:r>
          </a:p>
          <a:p>
            <a:pPr lvl="0"/>
            <a:endParaRPr lang="en-GB" dirty="0"/>
          </a:p>
          <a:p>
            <a:pPr lvl="0"/>
            <a:r>
              <a:rPr lang="en-GB" dirty="0"/>
              <a:t>Maintenance</a:t>
            </a:r>
          </a:p>
        </p:txBody>
      </p:sp>
      <p:pic>
        <p:nvPicPr>
          <p:cNvPr id="3" name="Graphic 2" descr="Bar chart">
            <a:extLst>
              <a:ext uri="{FF2B5EF4-FFF2-40B4-BE49-F238E27FC236}">
                <a16:creationId xmlns:a16="http://schemas.microsoft.com/office/drawing/2014/main" id="{F33F34E3-4492-4B65-A2AE-09587C01BF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4714" y="884337"/>
            <a:ext cx="914400" cy="914400"/>
          </a:xfrm>
          <a:prstGeom prst="rect">
            <a:avLst/>
          </a:prstGeom>
        </p:spPr>
      </p:pic>
      <p:pic>
        <p:nvPicPr>
          <p:cNvPr id="7" name="Graphic 6" descr="World">
            <a:extLst>
              <a:ext uri="{FF2B5EF4-FFF2-40B4-BE49-F238E27FC236}">
                <a16:creationId xmlns:a16="http://schemas.microsoft.com/office/drawing/2014/main" id="{8683D661-C7FD-4F3F-A75E-6DC461086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320420"/>
            <a:ext cx="914400" cy="914400"/>
          </a:xfrm>
          <a:prstGeom prst="rect">
            <a:avLst/>
          </a:prstGeom>
        </p:spPr>
      </p:pic>
      <p:pic>
        <p:nvPicPr>
          <p:cNvPr id="12" name="Graphic 11" descr="Email">
            <a:extLst>
              <a:ext uri="{FF2B5EF4-FFF2-40B4-BE49-F238E27FC236}">
                <a16:creationId xmlns:a16="http://schemas.microsoft.com/office/drawing/2014/main" id="{1A79104C-75C6-4379-9DAB-0DC278FD4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4506454"/>
            <a:ext cx="914400" cy="914400"/>
          </a:xfrm>
          <a:prstGeom prst="rect">
            <a:avLst/>
          </a:prstGeom>
        </p:spPr>
      </p:pic>
    </p:spTree>
    <p:extLst>
      <p:ext uri="{BB962C8B-B14F-4D97-AF65-F5344CB8AC3E}">
        <p14:creationId xmlns:p14="http://schemas.microsoft.com/office/powerpoint/2010/main" val="241583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Tools">
            <a:extLst>
              <a:ext uri="{FF2B5EF4-FFF2-40B4-BE49-F238E27FC236}">
                <a16:creationId xmlns:a16="http://schemas.microsoft.com/office/drawing/2014/main" id="{366AE027-5625-41B7-AAB9-F758486F2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134387"/>
            <a:ext cx="914400" cy="914400"/>
          </a:xfrm>
          <a:prstGeom prst="rect">
            <a:avLst/>
          </a:prstGeom>
        </p:spPr>
      </p:pic>
      <p:sp>
        <p:nvSpPr>
          <p:cNvPr id="4" name="Title 3"/>
          <p:cNvSpPr>
            <a:spLocks noGrp="1"/>
          </p:cNvSpPr>
          <p:nvPr>
            <p:ph type="title"/>
          </p:nvPr>
        </p:nvSpPr>
        <p:spPr/>
        <p:txBody>
          <a:bodyPr/>
          <a:lstStyle/>
          <a:p>
            <a:r>
              <a:rPr lang="en-GB" dirty="0"/>
              <a:t>Dynamic Row Level Security</a:t>
            </a:r>
          </a:p>
        </p:txBody>
      </p:sp>
      <p:sp>
        <p:nvSpPr>
          <p:cNvPr id="8" name="Text Placeholder 3">
            <a:extLst>
              <a:ext uri="{FF2B5EF4-FFF2-40B4-BE49-F238E27FC236}">
                <a16:creationId xmlns:a16="http://schemas.microsoft.com/office/drawing/2014/main" id="{C2EF726E-601D-4366-95DE-7EAF986A748E}"/>
              </a:ext>
            </a:extLst>
          </p:cNvPr>
          <p:cNvSpPr txBox="1">
            <a:spLocks/>
          </p:cNvSpPr>
          <p:nvPr/>
        </p:nvSpPr>
        <p:spPr>
          <a:xfrm>
            <a:off x="6647580" y="1031180"/>
            <a:ext cx="5066322" cy="5059847"/>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Dynamic</a:t>
            </a:r>
          </a:p>
          <a:p>
            <a:endParaRPr lang="en-GB" dirty="0"/>
          </a:p>
          <a:p>
            <a:r>
              <a:rPr lang="en-GB" dirty="0"/>
              <a:t>Reduces Maintenance</a:t>
            </a:r>
          </a:p>
          <a:p>
            <a:pPr lvl="0"/>
            <a:endParaRPr lang="en-GB" dirty="0"/>
          </a:p>
          <a:p>
            <a:pPr lvl="0"/>
            <a:r>
              <a:rPr lang="en-GB" dirty="0"/>
              <a:t>USERNAME()</a:t>
            </a:r>
          </a:p>
          <a:p>
            <a:pPr lvl="0"/>
            <a:endParaRPr lang="en-GB" dirty="0"/>
          </a:p>
          <a:p>
            <a:pPr lvl="0"/>
            <a:r>
              <a:rPr lang="en-GB" dirty="0"/>
              <a:t>USERPRINCIPALNAME()</a:t>
            </a:r>
          </a:p>
          <a:p>
            <a:pPr lvl="0"/>
            <a:endParaRPr lang="en-GB" dirty="0"/>
          </a:p>
        </p:txBody>
      </p:sp>
      <p:pic>
        <p:nvPicPr>
          <p:cNvPr id="3" name="Graphic 2" descr="Bar chart">
            <a:extLst>
              <a:ext uri="{FF2B5EF4-FFF2-40B4-BE49-F238E27FC236}">
                <a16:creationId xmlns:a16="http://schemas.microsoft.com/office/drawing/2014/main" id="{F33F34E3-4492-4B65-A2AE-09587C01BF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4714" y="884337"/>
            <a:ext cx="914400" cy="914400"/>
          </a:xfrm>
          <a:prstGeom prst="rect">
            <a:avLst/>
          </a:prstGeom>
        </p:spPr>
      </p:pic>
      <p:pic>
        <p:nvPicPr>
          <p:cNvPr id="7" name="Graphic 6" descr="World">
            <a:extLst>
              <a:ext uri="{FF2B5EF4-FFF2-40B4-BE49-F238E27FC236}">
                <a16:creationId xmlns:a16="http://schemas.microsoft.com/office/drawing/2014/main" id="{8683D661-C7FD-4F3F-A75E-6DC461086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320420"/>
            <a:ext cx="914400" cy="914400"/>
          </a:xfrm>
          <a:prstGeom prst="rect">
            <a:avLst/>
          </a:prstGeom>
        </p:spPr>
      </p:pic>
      <p:pic>
        <p:nvPicPr>
          <p:cNvPr id="12" name="Graphic 11" descr="Email">
            <a:extLst>
              <a:ext uri="{FF2B5EF4-FFF2-40B4-BE49-F238E27FC236}">
                <a16:creationId xmlns:a16="http://schemas.microsoft.com/office/drawing/2014/main" id="{1A79104C-75C6-4379-9DAB-0DC278FD4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4506454"/>
            <a:ext cx="914400" cy="914400"/>
          </a:xfrm>
          <a:prstGeom prst="rect">
            <a:avLst/>
          </a:prstGeom>
        </p:spPr>
      </p:pic>
    </p:spTree>
    <p:extLst>
      <p:ext uri="{BB962C8B-B14F-4D97-AF65-F5344CB8AC3E}">
        <p14:creationId xmlns:p14="http://schemas.microsoft.com/office/powerpoint/2010/main" val="177624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Tools">
            <a:extLst>
              <a:ext uri="{FF2B5EF4-FFF2-40B4-BE49-F238E27FC236}">
                <a16:creationId xmlns:a16="http://schemas.microsoft.com/office/drawing/2014/main" id="{366AE027-5625-41B7-AAB9-F758486F2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134387"/>
            <a:ext cx="914400" cy="914400"/>
          </a:xfrm>
          <a:prstGeom prst="rect">
            <a:avLst/>
          </a:prstGeom>
        </p:spPr>
      </p:pic>
      <p:sp>
        <p:nvSpPr>
          <p:cNvPr id="4" name="Title 3"/>
          <p:cNvSpPr>
            <a:spLocks noGrp="1"/>
          </p:cNvSpPr>
          <p:nvPr>
            <p:ph type="title"/>
          </p:nvPr>
        </p:nvSpPr>
        <p:spPr/>
        <p:txBody>
          <a:bodyPr>
            <a:normAutofit fontScale="90000"/>
          </a:bodyPr>
          <a:lstStyle/>
          <a:p>
            <a:r>
              <a:rPr lang="en-GB" dirty="0"/>
              <a:t>Row Level Security with underlying data source</a:t>
            </a:r>
          </a:p>
        </p:txBody>
      </p:sp>
      <p:sp>
        <p:nvSpPr>
          <p:cNvPr id="8" name="Text Placeholder 3">
            <a:extLst>
              <a:ext uri="{FF2B5EF4-FFF2-40B4-BE49-F238E27FC236}">
                <a16:creationId xmlns:a16="http://schemas.microsoft.com/office/drawing/2014/main" id="{C2EF726E-601D-4366-95DE-7EAF986A748E}"/>
              </a:ext>
            </a:extLst>
          </p:cNvPr>
          <p:cNvSpPr txBox="1">
            <a:spLocks/>
          </p:cNvSpPr>
          <p:nvPr/>
        </p:nvSpPr>
        <p:spPr>
          <a:xfrm>
            <a:off x="6647580" y="1031180"/>
            <a:ext cx="5544420" cy="5059847"/>
          </a:xfrm>
          <a:prstGeom prst="rect">
            <a:avLst/>
          </a:prstGeom>
        </p:spPr>
        <p:txBody>
          <a:bodyPr vert="horz" wrap="square" lIns="182880" tIns="146304" rIns="182880" bIns="146304" rtlCol="0">
            <a:sp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36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GB" dirty="0"/>
              <a:t>Direct Query</a:t>
            </a:r>
          </a:p>
          <a:p>
            <a:endParaRPr lang="en-GB" dirty="0"/>
          </a:p>
          <a:p>
            <a:r>
              <a:rPr lang="en-GB" dirty="0"/>
              <a:t>Users or Security Groups</a:t>
            </a:r>
          </a:p>
          <a:p>
            <a:pPr lvl="0"/>
            <a:endParaRPr lang="en-GB" dirty="0"/>
          </a:p>
          <a:p>
            <a:pPr lvl="0"/>
            <a:r>
              <a:rPr lang="en-GB" dirty="0"/>
              <a:t>Access Control beyond PBI</a:t>
            </a:r>
          </a:p>
          <a:p>
            <a:pPr lvl="0"/>
            <a:endParaRPr lang="en-GB" dirty="0"/>
          </a:p>
          <a:p>
            <a:pPr lvl="0"/>
            <a:r>
              <a:rPr lang="en-GB" dirty="0"/>
              <a:t>Can be used with PBI RLS</a:t>
            </a:r>
          </a:p>
          <a:p>
            <a:pPr lvl="0"/>
            <a:endParaRPr lang="en-GB" dirty="0"/>
          </a:p>
        </p:txBody>
      </p:sp>
      <p:pic>
        <p:nvPicPr>
          <p:cNvPr id="3" name="Graphic 2" descr="Bar chart">
            <a:extLst>
              <a:ext uri="{FF2B5EF4-FFF2-40B4-BE49-F238E27FC236}">
                <a16:creationId xmlns:a16="http://schemas.microsoft.com/office/drawing/2014/main" id="{F33F34E3-4492-4B65-A2AE-09587C01BF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4714" y="884337"/>
            <a:ext cx="914400" cy="914400"/>
          </a:xfrm>
          <a:prstGeom prst="rect">
            <a:avLst/>
          </a:prstGeom>
        </p:spPr>
      </p:pic>
      <p:pic>
        <p:nvPicPr>
          <p:cNvPr id="7" name="Graphic 6" descr="World">
            <a:extLst>
              <a:ext uri="{FF2B5EF4-FFF2-40B4-BE49-F238E27FC236}">
                <a16:creationId xmlns:a16="http://schemas.microsoft.com/office/drawing/2014/main" id="{8683D661-C7FD-4F3F-A75E-6DC461086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320420"/>
            <a:ext cx="914400" cy="914400"/>
          </a:xfrm>
          <a:prstGeom prst="rect">
            <a:avLst/>
          </a:prstGeom>
        </p:spPr>
      </p:pic>
      <p:pic>
        <p:nvPicPr>
          <p:cNvPr id="12" name="Graphic 11" descr="Email">
            <a:extLst>
              <a:ext uri="{FF2B5EF4-FFF2-40B4-BE49-F238E27FC236}">
                <a16:creationId xmlns:a16="http://schemas.microsoft.com/office/drawing/2014/main" id="{1A79104C-75C6-4379-9DAB-0DC278FD4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4506454"/>
            <a:ext cx="914400" cy="914400"/>
          </a:xfrm>
          <a:prstGeom prst="rect">
            <a:avLst/>
          </a:prstGeom>
        </p:spPr>
      </p:pic>
    </p:spTree>
    <p:extLst>
      <p:ext uri="{BB962C8B-B14F-4D97-AF65-F5344CB8AC3E}">
        <p14:creationId xmlns:p14="http://schemas.microsoft.com/office/powerpoint/2010/main" val="8937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2FDC-5C6C-0DFA-CFCE-9BAA25EEB3B4}"/>
              </a:ext>
            </a:extLst>
          </p:cNvPr>
          <p:cNvSpPr>
            <a:spLocks noGrp="1"/>
          </p:cNvSpPr>
          <p:nvPr>
            <p:ph type="title"/>
          </p:nvPr>
        </p:nvSpPr>
        <p:spPr/>
        <p:txBody>
          <a:bodyPr/>
          <a:lstStyle/>
          <a:p>
            <a:r>
              <a:rPr lang="en-GB" dirty="0"/>
              <a:t>Demo</a:t>
            </a:r>
            <a:br>
              <a:rPr lang="en-GB" dirty="0"/>
            </a:br>
            <a:r>
              <a:rPr lang="en-GB" dirty="0"/>
              <a:t>Basic RLS</a:t>
            </a:r>
          </a:p>
        </p:txBody>
      </p:sp>
      <p:sp>
        <p:nvSpPr>
          <p:cNvPr id="3" name="Text Placeholder 2">
            <a:extLst>
              <a:ext uri="{FF2B5EF4-FFF2-40B4-BE49-F238E27FC236}">
                <a16:creationId xmlns:a16="http://schemas.microsoft.com/office/drawing/2014/main" id="{4BA1A243-D63B-3B08-1382-AA2F59C170C5}"/>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99662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3664-74FA-EB3D-24E7-D69C87A8E5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33813A-F093-B2D6-2089-1171812A3496}"/>
              </a:ext>
            </a:extLst>
          </p:cNvPr>
          <p:cNvSpPr>
            <a:spLocks noGrp="1"/>
          </p:cNvSpPr>
          <p:nvPr>
            <p:ph type="body" sz="quarter" idx="10"/>
          </p:nvPr>
        </p:nvSpPr>
        <p:spPr/>
        <p:txBody>
          <a:bodyPr/>
          <a:lstStyle/>
          <a:p>
            <a:endParaRPr lang="en-GB"/>
          </a:p>
        </p:txBody>
      </p:sp>
      <p:pic>
        <p:nvPicPr>
          <p:cNvPr id="4" name="Online Media 3" title="Demo-Power BI Security- Basic RLS">
            <a:hlinkClick r:id="" action="ppaction://media"/>
            <a:extLst>
              <a:ext uri="{FF2B5EF4-FFF2-40B4-BE49-F238E27FC236}">
                <a16:creationId xmlns:a16="http://schemas.microsoft.com/office/drawing/2014/main" id="{02B763DD-B700-705E-7A1B-56370732AB44}"/>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4327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3A47-3976-90EF-402B-0B2B8E79F16C}"/>
              </a:ext>
            </a:extLst>
          </p:cNvPr>
          <p:cNvSpPr>
            <a:spLocks noGrp="1"/>
          </p:cNvSpPr>
          <p:nvPr>
            <p:ph type="title"/>
          </p:nvPr>
        </p:nvSpPr>
        <p:spPr/>
        <p:txBody>
          <a:bodyPr/>
          <a:lstStyle/>
          <a:p>
            <a:r>
              <a:rPr lang="en-GB" dirty="0"/>
              <a:t>Demo</a:t>
            </a:r>
            <a:br>
              <a:rPr lang="en-GB" dirty="0"/>
            </a:br>
            <a:r>
              <a:rPr lang="en-GB" dirty="0"/>
              <a:t>Dynamic RLS</a:t>
            </a:r>
          </a:p>
        </p:txBody>
      </p:sp>
      <p:sp>
        <p:nvSpPr>
          <p:cNvPr id="3" name="Text Placeholder 2">
            <a:extLst>
              <a:ext uri="{FF2B5EF4-FFF2-40B4-BE49-F238E27FC236}">
                <a16:creationId xmlns:a16="http://schemas.microsoft.com/office/drawing/2014/main" id="{A1644045-66A3-82C3-57D5-E41615196D9B}"/>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42569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1E27-0B97-8B3C-FA24-1765B522167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6B4DF4-EB74-8F5A-9767-3FC4C6CF81D1}"/>
              </a:ext>
            </a:extLst>
          </p:cNvPr>
          <p:cNvSpPr>
            <a:spLocks noGrp="1"/>
          </p:cNvSpPr>
          <p:nvPr>
            <p:ph type="body" sz="quarter" idx="10"/>
          </p:nvPr>
        </p:nvSpPr>
        <p:spPr/>
        <p:txBody>
          <a:bodyPr/>
          <a:lstStyle/>
          <a:p>
            <a:endParaRPr lang="en-GB"/>
          </a:p>
        </p:txBody>
      </p:sp>
      <p:pic>
        <p:nvPicPr>
          <p:cNvPr id="4" name="Online Media 3" title="Demo - Power BI Security - Dynamic RLS">
            <a:hlinkClick r:id="" action="ppaction://media"/>
            <a:extLst>
              <a:ext uri="{FF2B5EF4-FFF2-40B4-BE49-F238E27FC236}">
                <a16:creationId xmlns:a16="http://schemas.microsoft.com/office/drawing/2014/main" id="{CB5B6797-4A08-1CB1-0F9C-4AF99606D2DE}"/>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1576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E0BA-ED48-68B5-F549-FAECDBF64417}"/>
              </a:ext>
            </a:extLst>
          </p:cNvPr>
          <p:cNvSpPr>
            <a:spLocks noGrp="1"/>
          </p:cNvSpPr>
          <p:nvPr>
            <p:ph type="title"/>
          </p:nvPr>
        </p:nvSpPr>
        <p:spPr/>
        <p:txBody>
          <a:bodyPr>
            <a:normAutofit fontScale="90000"/>
          </a:bodyPr>
          <a:lstStyle/>
          <a:p>
            <a:r>
              <a:rPr lang="en-GB" dirty="0"/>
              <a:t>Demo</a:t>
            </a:r>
            <a:br>
              <a:rPr lang="en-GB" dirty="0"/>
            </a:br>
            <a:r>
              <a:rPr lang="en-GB" dirty="0"/>
              <a:t>RLS with Underlying Data Source</a:t>
            </a:r>
          </a:p>
        </p:txBody>
      </p:sp>
      <p:sp>
        <p:nvSpPr>
          <p:cNvPr id="3" name="Text Placeholder 2">
            <a:extLst>
              <a:ext uri="{FF2B5EF4-FFF2-40B4-BE49-F238E27FC236}">
                <a16:creationId xmlns:a16="http://schemas.microsoft.com/office/drawing/2014/main" id="{3CD71C80-BB60-FA0D-8F34-AB782042DB50}"/>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79235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Widescreen</PresentationFormat>
  <Paragraphs>38</Paragraphs>
  <Slides>11</Slides>
  <Notes>5</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 Semibold</vt:lpstr>
      <vt:lpstr>Office Theme</vt:lpstr>
      <vt:lpstr>Power BI Row Level Security</vt:lpstr>
      <vt:lpstr>Basic Row Level Security</vt:lpstr>
      <vt:lpstr>Dynamic Row Level Security</vt:lpstr>
      <vt:lpstr>Row Level Security with underlying data source</vt:lpstr>
      <vt:lpstr>Demo Basic RLS</vt:lpstr>
      <vt:lpstr>PowerPoint Presentation</vt:lpstr>
      <vt:lpstr>Demo Dynamic RLS</vt:lpstr>
      <vt:lpstr>PowerPoint Presentation</vt:lpstr>
      <vt:lpstr>Demo RLS with Underlying Data Source</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Row Level Security</dc:title>
  <dc:creator>Liping Huang</dc:creator>
  <cp:lastModifiedBy>Liping Huang</cp:lastModifiedBy>
  <cp:revision>3</cp:revision>
  <dcterms:created xsi:type="dcterms:W3CDTF">2022-07-05T16:21:22Z</dcterms:created>
  <dcterms:modified xsi:type="dcterms:W3CDTF">2022-07-07T19:15:36Z</dcterms:modified>
</cp:coreProperties>
</file>