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D646F-69D5-452D-B4B1-E81F91F0C4B5}" v="1336" dt="2020-11-19T23:01:51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CD4-476E-4199-81FD-B523D6AE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1E157-88E6-423C-90B3-DBA67FFF6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F029-F41C-4632-AE7F-8176337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8534-6B90-4493-96B3-CCD58B0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A1A9-9DAA-41CA-A924-6530705F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FCD8-0EFD-4682-BD08-E67FD5DD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8B36-C637-4AF7-A2E6-90466F0A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0652-6EDE-4AFD-AB48-DD860D68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1D14-2033-404D-BC67-BE96883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0988-D1FD-4A2D-A4EC-A8FD09F7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6E059-0CE0-486A-92E8-29256B76E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D7F3D-1E34-494D-89CA-A222EE73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7713-BC07-4096-82EE-7D1321F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CA99-C6CE-4A14-95EB-8FEA3A58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0700-63E0-44E3-B01F-AD29C1A3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9F2E-E257-4B1A-B133-F40877F7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12AF-6F7C-4BDE-9A43-ED13E189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3673E-A295-47D0-8DE2-CDECB0A7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D9D-1542-4BC4-B0AB-B19F8E02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6A1-3E85-40AA-B9F0-03E1B735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5A09-4703-4498-9722-97D871B0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6CF0-3986-4C4E-9662-6AAAE714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E858-1CF9-4F04-A99E-A2A3BD8E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96CC-7848-48E1-A975-A6FC7B6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B875-D43B-419F-960C-F0CB6CEF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9098-43E7-419B-84AA-2F962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FFB4-82C1-49F1-80BB-666783D31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F45C-3746-4A25-B6D8-7E40227D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ADF9-98CA-450F-A447-4660EE99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858B-17FE-4313-A3DE-76F6E9F3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8023A-2AC3-45B6-9FD6-CCE15919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7F9-65BC-44BE-9A64-BFBF5EB8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1A-0621-4A27-ACEE-88E27141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17E39-2D89-488A-8B99-C028938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CEA3F-85B7-4B9E-BFBB-1ED9136AB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6941E-8321-4AB1-BC3A-CC7D00907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586F5-EBD2-4B3A-99C6-75E43A37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335B2-F549-4931-926F-D05CA099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1700-941B-4156-90B0-5A671264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440-5E6D-4F56-BC30-877B975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6FE57-F8E1-44A1-92C2-C0C5AAA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C2705-3259-4D2B-A510-2014B5C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EEFC3-DEB6-48FA-9749-04D02480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48567-212E-4520-804C-DFEA618F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14793-EC50-4D2C-BCC4-1FE08BFE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54C6-E9B1-42D3-B4F1-1FE8A616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6CF9-B043-4CC4-8A18-3CB60BF4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9DC0-8D8D-4298-897A-D7CDAFC8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9EF8B-912A-4B4E-8F90-4BA55D802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BFFD-606F-4F2C-9E1D-F3A0D9EC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E1E9-E641-4B1B-BE20-DA0B4C7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F6D1F-4783-470A-BAEC-1A0BA976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A8DE-4621-46BA-B5FB-7296B3F4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2F7C-34CB-4540-8BF7-9B72D849F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FB20-00C5-44D7-BEF5-A79064DF0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EBB0-CE2B-4E7E-9B10-736BA734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A8B0-C1D5-470D-B8DB-D84E5B2F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2703-6258-4D41-A057-D048CB71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0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D9AAC-BBD8-4C15-ACED-37C8CB73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2BD5B-4568-40F7-A321-414B5CB9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7819-09D4-44C1-A804-C0CA20AB8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62E0-0D30-44C3-BE0C-8765AE1EAE99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3BA7-D394-49CF-8D47-551CF26C9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A4C5-487C-434D-8259-7CA5E3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6E1A5-2532-4F2B-A036-072DDB90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EF3B-B12B-4FDA-81E6-B84CA1DC6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BI Deployment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1F83B-1E51-4A77-A779-284B6A2DC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82ADDD-CF16-430B-AD0F-693C2D6845AA}"/>
              </a:ext>
            </a:extLst>
          </p:cNvPr>
          <p:cNvSpPr/>
          <p:nvPr/>
        </p:nvSpPr>
        <p:spPr>
          <a:xfrm>
            <a:off x="3370424" y="5439913"/>
            <a:ext cx="895688" cy="527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1D5CE43-80F7-4ECB-BD39-57FE210A7B15}"/>
              </a:ext>
            </a:extLst>
          </p:cNvPr>
          <p:cNvSpPr/>
          <p:nvPr/>
        </p:nvSpPr>
        <p:spPr>
          <a:xfrm>
            <a:off x="10011214" y="2084892"/>
            <a:ext cx="1894394" cy="390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4957581" y="2553423"/>
            <a:ext cx="4882970" cy="3403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69332" y="3048193"/>
            <a:ext cx="3467099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2644913"/>
            <a:ext cx="1839280" cy="245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60" y="-106279"/>
            <a:ext cx="10515600" cy="1325563"/>
          </a:xfrm>
        </p:spPr>
        <p:txBody>
          <a:bodyPr/>
          <a:lstStyle/>
          <a:p>
            <a:r>
              <a:rPr lang="en-GB" dirty="0"/>
              <a:t>Personal BI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3932594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2760817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1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4333655D-8D38-4CB1-9D68-1F803CBD1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" y="5848515"/>
            <a:ext cx="604039" cy="604039"/>
          </a:xfrm>
          <a:prstGeom prst="rect">
            <a:avLst/>
          </a:prstGeom>
        </p:spPr>
      </p:pic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53021" y="3968694"/>
            <a:ext cx="410030" cy="36576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9538" y="4145792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7031" y="3162094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70" y="2595054"/>
            <a:ext cx="604039" cy="604039"/>
          </a:xfrm>
          <a:prstGeom prst="rect">
            <a:avLst/>
          </a:prstGeom>
        </p:spPr>
      </p:pic>
      <p:sp>
        <p:nvSpPr>
          <p:cNvPr id="44" name="desktop" title="a desktop PC">
            <a:extLst>
              <a:ext uri="{FF2B5EF4-FFF2-40B4-BE49-F238E27FC236}">
                <a16:creationId xmlns:a16="http://schemas.microsoft.com/office/drawing/2014/main" id="{E9B14E51-85A1-47CF-AF87-39B7233AB6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55095" y="2373797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76" y="2544063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75199" y="4511475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6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3DC7648D-F4AD-4540-944D-DA38084F4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06" y="1956617"/>
            <a:ext cx="604039" cy="604039"/>
          </a:xfrm>
          <a:prstGeom prst="rect">
            <a:avLst/>
          </a:prstGeom>
        </p:spPr>
      </p:pic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089" y="1900175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6" name="図 46">
            <a:extLst>
              <a:ext uri="{FF2B5EF4-FFF2-40B4-BE49-F238E27FC236}">
                <a16:creationId xmlns:a16="http://schemas.microsoft.com/office/drawing/2014/main" id="{46B06CC2-6AFB-4033-B1B5-DA3DD7919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80" y="1762998"/>
            <a:ext cx="321893" cy="321893"/>
          </a:xfrm>
          <a:prstGeom prst="rect">
            <a:avLst/>
          </a:prstGeom>
        </p:spPr>
      </p:pic>
      <p:pic>
        <p:nvPicPr>
          <p:cNvPr id="78" name="グラフィックス 11">
            <a:extLst>
              <a:ext uri="{FF2B5EF4-FFF2-40B4-BE49-F238E27FC236}">
                <a16:creationId xmlns:a16="http://schemas.microsoft.com/office/drawing/2014/main" id="{38446CE4-5CC3-4987-96BE-56B4B2A75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7465" y="5390348"/>
            <a:ext cx="514350" cy="4762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38" y="3459293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99" y="5049456"/>
            <a:ext cx="365674" cy="352377"/>
          </a:xfrm>
          <a:prstGeom prst="rect">
            <a:avLst/>
          </a:prstGeom>
        </p:spPr>
      </p:pic>
      <p:sp>
        <p:nvSpPr>
          <p:cNvPr id="95" name="cloud" title="Icon of a cloud">
            <a:extLst>
              <a:ext uri="{FF2B5EF4-FFF2-40B4-BE49-F238E27FC236}">
                <a16:creationId xmlns:a16="http://schemas.microsoft.com/office/drawing/2014/main" id="{5CCF6657-2180-4F95-8227-644E212E6D57}"/>
              </a:ext>
            </a:extLst>
          </p:cNvPr>
          <p:cNvSpPr>
            <a:spLocks noChangeAspect="1"/>
          </p:cNvSpPr>
          <p:nvPr/>
        </p:nvSpPr>
        <p:spPr bwMode="auto">
          <a:xfrm>
            <a:off x="4925084" y="2291607"/>
            <a:ext cx="389831" cy="24836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5" name="Warning_E7BA" title="Icon of a triangle with an exclaimation point inside">
            <a:extLst>
              <a:ext uri="{FF2B5EF4-FFF2-40B4-BE49-F238E27FC236}">
                <a16:creationId xmlns:a16="http://schemas.microsoft.com/office/drawing/2014/main" id="{F3630622-3B48-4A01-A7F8-06A4C27779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48105" y="3903050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arrow_3" title="Icon of an arrow pointing down at a line">
            <a:extLst>
              <a:ext uri="{FF2B5EF4-FFF2-40B4-BE49-F238E27FC236}">
                <a16:creationId xmlns:a16="http://schemas.microsoft.com/office/drawing/2014/main" id="{7B039797-F9AC-48FD-89D1-7BFFAFEB8F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24703" y="4479252"/>
            <a:ext cx="212377" cy="365760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A7AA7D6-83A7-445F-BC5E-48FEC15C4DFA}"/>
              </a:ext>
            </a:extLst>
          </p:cNvPr>
          <p:cNvCxnSpPr>
            <a:cxnSpLocks/>
          </p:cNvCxnSpPr>
          <p:nvPr/>
        </p:nvCxnSpPr>
        <p:spPr>
          <a:xfrm>
            <a:off x="1011112" y="4505638"/>
            <a:ext cx="15432" cy="14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311449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424526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55B745-799C-4745-9A77-C06BDA8C9821}"/>
              </a:ext>
            </a:extLst>
          </p:cNvPr>
          <p:cNvSpPr txBox="1"/>
          <p:nvPr/>
        </p:nvSpPr>
        <p:spPr>
          <a:xfrm>
            <a:off x="308100" y="6265050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On Prem Data Gateway</a:t>
            </a:r>
            <a:br>
              <a:rPr lang="en-GB" sz="1100" dirty="0"/>
            </a:br>
            <a:r>
              <a:rPr lang="en-GB" sz="1100" dirty="0"/>
              <a:t>(Personal Mode)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0752F9D1-E370-42AA-BD66-F4AAAEEB35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313130" y="5413627"/>
            <a:ext cx="4544906" cy="736908"/>
          </a:xfrm>
          <a:prstGeom prst="bentConnector3">
            <a:avLst>
              <a:gd name="adj1" fmla="val 999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2749664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03209" y="350467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207985" y="4197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6589742" y="1931029"/>
            <a:ext cx="12779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User with Power BI</a:t>
            </a:r>
            <a:br>
              <a:rPr lang="en-GB" sz="1100" dirty="0"/>
            </a:br>
            <a:r>
              <a:rPr lang="en-GB" sz="1100" dirty="0"/>
              <a:t>Free License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A8F9A89-4FE4-4E9D-9180-81480E83E391}"/>
              </a:ext>
            </a:extLst>
          </p:cNvPr>
          <p:cNvSpPr txBox="1"/>
          <p:nvPr/>
        </p:nvSpPr>
        <p:spPr>
          <a:xfrm>
            <a:off x="2830710" y="5881626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Refresh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6062552" y="507089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6075219" y="4535390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6097785" y="4010938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7076637" y="3203305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My 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7225858" y="270009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66AD04-943F-4E9F-9111-02A6B8A36D3F}"/>
              </a:ext>
            </a:extLst>
          </p:cNvPr>
          <p:cNvSpPr txBox="1"/>
          <p:nvPr/>
        </p:nvSpPr>
        <p:spPr>
          <a:xfrm>
            <a:off x="8140972" y="4010938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Alerts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27698118-7C0D-43A2-A8C4-D6B992EF28D1}"/>
              </a:ext>
            </a:extLst>
          </p:cNvPr>
          <p:cNvSpPr txBox="1"/>
          <p:nvPr/>
        </p:nvSpPr>
        <p:spPr>
          <a:xfrm>
            <a:off x="8085616" y="4380713"/>
            <a:ext cx="1140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Print</a:t>
            </a:r>
            <a:br>
              <a:rPr lang="en-GB" sz="1100" dirty="0"/>
            </a:br>
            <a:r>
              <a:rPr lang="en-GB" sz="1100" dirty="0"/>
              <a:t>Export</a:t>
            </a:r>
          </a:p>
          <a:p>
            <a:r>
              <a:rPr lang="en-GB" sz="1100" dirty="0"/>
              <a:t>Download	</a:t>
            </a:r>
          </a:p>
          <a:p>
            <a:endParaRPr lang="en-GB" sz="11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26E9A6C-501A-4E36-9242-72B828F52CDB}"/>
              </a:ext>
            </a:extLst>
          </p:cNvPr>
          <p:cNvSpPr txBox="1"/>
          <p:nvPr/>
        </p:nvSpPr>
        <p:spPr>
          <a:xfrm>
            <a:off x="10513880" y="211996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Mobile App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5DA9783-5FF0-42FE-94B6-42C0277379BC}"/>
              </a:ext>
            </a:extLst>
          </p:cNvPr>
          <p:cNvSpPr txBox="1"/>
          <p:nvPr/>
        </p:nvSpPr>
        <p:spPr>
          <a:xfrm>
            <a:off x="3608225" y="577017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Excel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44501" y="2913187"/>
            <a:ext cx="1515037" cy="722295"/>
          </a:xfrm>
          <a:prstGeom prst="bentConnector3">
            <a:avLst>
              <a:gd name="adj1" fmla="val 20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3635250"/>
            <a:ext cx="1506010" cy="456434"/>
          </a:xfrm>
          <a:prstGeom prst="bentConnector3">
            <a:avLst>
              <a:gd name="adj1" fmla="val 21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416290" y="3606190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55819" y="335321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>
            <a:cxnSpLocks/>
          </p:cNvCxnSpPr>
          <p:nvPr/>
        </p:nvCxnSpPr>
        <p:spPr>
          <a:xfrm>
            <a:off x="5497040" y="3606190"/>
            <a:ext cx="343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6531337" y="2376884"/>
            <a:ext cx="0" cy="68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B3B219B-795E-48BE-B986-15FBD26AF7CD}"/>
              </a:ext>
            </a:extLst>
          </p:cNvPr>
          <p:cNvCxnSpPr>
            <a:cxnSpLocks/>
          </p:cNvCxnSpPr>
          <p:nvPr/>
        </p:nvCxnSpPr>
        <p:spPr>
          <a:xfrm flipH="1" flipV="1">
            <a:off x="8044850" y="2060536"/>
            <a:ext cx="191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21EF38-772A-4287-816A-163C1A41D3D0}"/>
              </a:ext>
            </a:extLst>
          </p:cNvPr>
          <p:cNvSpPr txBox="1"/>
          <p:nvPr/>
        </p:nvSpPr>
        <p:spPr>
          <a:xfrm>
            <a:off x="4443237" y="5465091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.xlsx file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5DE7CDB-059F-4D5E-83E3-828D2DF1B866}"/>
              </a:ext>
            </a:extLst>
          </p:cNvPr>
          <p:cNvCxnSpPr>
            <a:cxnSpLocks/>
          </p:cNvCxnSpPr>
          <p:nvPr/>
        </p:nvCxnSpPr>
        <p:spPr>
          <a:xfrm>
            <a:off x="4266112" y="5713515"/>
            <a:ext cx="1180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52A01-C4BC-4E95-9F14-02384E8A42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8130" y="2106611"/>
            <a:ext cx="2675510" cy="543678"/>
          </a:xfrm>
          <a:prstGeom prst="bentConnector3">
            <a:avLst>
              <a:gd name="adj1" fmla="val 99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esktop" title="a desktop PC">
            <a:extLst>
              <a:ext uri="{FF2B5EF4-FFF2-40B4-BE49-F238E27FC236}">
                <a16:creationId xmlns:a16="http://schemas.microsoft.com/office/drawing/2014/main" id="{F4A0226D-838C-4321-87CE-30C9F2E424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5327" y="5168798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63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D719A18A-A419-45E9-86D5-51E688FFDF42}"/>
              </a:ext>
            </a:extLst>
          </p:cNvPr>
          <p:cNvSpPr/>
          <p:nvPr/>
        </p:nvSpPr>
        <p:spPr>
          <a:xfrm>
            <a:off x="6521917" y="1214755"/>
            <a:ext cx="1771989" cy="53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02C7F28-E07E-4295-BDE0-9E5C5571DE10}"/>
              </a:ext>
            </a:extLst>
          </p:cNvPr>
          <p:cNvSpPr/>
          <p:nvPr/>
        </p:nvSpPr>
        <p:spPr>
          <a:xfrm>
            <a:off x="5261755" y="1237874"/>
            <a:ext cx="1118822" cy="53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1D5CE43-80F7-4ECB-BD39-57FE210A7B15}"/>
              </a:ext>
            </a:extLst>
          </p:cNvPr>
          <p:cNvSpPr/>
          <p:nvPr/>
        </p:nvSpPr>
        <p:spPr>
          <a:xfrm>
            <a:off x="10011214" y="2084892"/>
            <a:ext cx="1894394" cy="390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4957581" y="2553423"/>
            <a:ext cx="4882970" cy="3403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69332" y="3048193"/>
            <a:ext cx="3467099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2644913"/>
            <a:ext cx="1839280" cy="245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60" y="-106279"/>
            <a:ext cx="10515600" cy="1325563"/>
          </a:xfrm>
        </p:spPr>
        <p:txBody>
          <a:bodyPr/>
          <a:lstStyle/>
          <a:p>
            <a:r>
              <a:rPr lang="en-GB" dirty="0"/>
              <a:t>Small Team Collaboration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3932594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2760817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1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4333655D-8D38-4CB1-9D68-1F803CBD1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" y="5848515"/>
            <a:ext cx="604039" cy="604039"/>
          </a:xfrm>
          <a:prstGeom prst="rect">
            <a:avLst/>
          </a:prstGeom>
        </p:spPr>
      </p:pic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2953" y="4384329"/>
            <a:ext cx="410030" cy="36576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9538" y="4145792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7031" y="3162094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0" name="mail" title="Icon of an envelope">
            <a:extLst>
              <a:ext uri="{FF2B5EF4-FFF2-40B4-BE49-F238E27FC236}">
                <a16:creationId xmlns:a16="http://schemas.microsoft.com/office/drawing/2014/main" id="{8CB66B67-FD79-40C6-A679-028E07065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2131" y="3859323"/>
            <a:ext cx="411480" cy="246888"/>
          </a:xfrm>
          <a:custGeom>
            <a:avLst/>
            <a:gdLst>
              <a:gd name="T0" fmla="*/ 245 w 245"/>
              <a:gd name="T1" fmla="*/ 75 h 147"/>
              <a:gd name="T2" fmla="*/ 245 w 245"/>
              <a:gd name="T3" fmla="*/ 147 h 147"/>
              <a:gd name="T4" fmla="*/ 0 w 245"/>
              <a:gd name="T5" fmla="*/ 147 h 147"/>
              <a:gd name="T6" fmla="*/ 0 w 245"/>
              <a:gd name="T7" fmla="*/ 0 h 147"/>
              <a:gd name="T8" fmla="*/ 245 w 245"/>
              <a:gd name="T9" fmla="*/ 0 h 147"/>
              <a:gd name="T10" fmla="*/ 245 w 245"/>
              <a:gd name="T11" fmla="*/ 75 h 147"/>
              <a:gd name="T12" fmla="*/ 0 w 245"/>
              <a:gd name="T13" fmla="*/ 0 h 147"/>
              <a:gd name="T14" fmla="*/ 123 w 245"/>
              <a:gd name="T15" fmla="*/ 73 h 147"/>
              <a:gd name="T16" fmla="*/ 245 w 245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147">
                <a:moveTo>
                  <a:pt x="245" y="75"/>
                </a:moveTo>
                <a:lnTo>
                  <a:pt x="245" y="147"/>
                </a:lnTo>
                <a:lnTo>
                  <a:pt x="0" y="147"/>
                </a:lnTo>
                <a:lnTo>
                  <a:pt x="0" y="0"/>
                </a:lnTo>
                <a:lnTo>
                  <a:pt x="245" y="0"/>
                </a:lnTo>
                <a:lnTo>
                  <a:pt x="245" y="75"/>
                </a:lnTo>
                <a:moveTo>
                  <a:pt x="0" y="0"/>
                </a:moveTo>
                <a:lnTo>
                  <a:pt x="123" y="73"/>
                </a:lnTo>
                <a:lnTo>
                  <a:pt x="245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30" y="2587300"/>
            <a:ext cx="604039" cy="604039"/>
          </a:xfrm>
          <a:prstGeom prst="rect">
            <a:avLst/>
          </a:prstGeom>
        </p:spPr>
      </p:pic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76" y="2544063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55131" y="4927110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6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3DC7648D-F4AD-4540-944D-DA38084F4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06" y="1956617"/>
            <a:ext cx="604039" cy="604039"/>
          </a:xfrm>
          <a:prstGeom prst="rect">
            <a:avLst/>
          </a:prstGeom>
        </p:spPr>
      </p:pic>
      <p:pic>
        <p:nvPicPr>
          <p:cNvPr id="6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05CC7C27-F7A6-4680-AED0-4DCCD9A41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22" y="1126672"/>
            <a:ext cx="604039" cy="604039"/>
          </a:xfrm>
          <a:prstGeom prst="rect">
            <a:avLst/>
          </a:prstGeom>
        </p:spPr>
      </p:pic>
      <p:sp>
        <p:nvSpPr>
          <p:cNvPr id="72" name="people_12" title="Icon of three people">
            <a:extLst>
              <a:ext uri="{FF2B5EF4-FFF2-40B4-BE49-F238E27FC236}">
                <a16:creationId xmlns:a16="http://schemas.microsoft.com/office/drawing/2014/main" id="{73330899-6277-4C33-8FB1-C1ECCF2DCB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16178" y="1985602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939" y="2075757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6" name="図 46">
            <a:extLst>
              <a:ext uri="{FF2B5EF4-FFF2-40B4-BE49-F238E27FC236}">
                <a16:creationId xmlns:a16="http://schemas.microsoft.com/office/drawing/2014/main" id="{46B06CC2-6AFB-4033-B1B5-DA3DD7919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81" y="1747709"/>
            <a:ext cx="337182" cy="337182"/>
          </a:xfrm>
          <a:prstGeom prst="rect">
            <a:avLst/>
          </a:prstGeom>
        </p:spPr>
      </p:pic>
      <p:pic>
        <p:nvPicPr>
          <p:cNvPr id="78" name="グラフィックス 11">
            <a:extLst>
              <a:ext uri="{FF2B5EF4-FFF2-40B4-BE49-F238E27FC236}">
                <a16:creationId xmlns:a16="http://schemas.microsoft.com/office/drawing/2014/main" id="{38446CE4-5CC3-4987-96BE-56B4B2A75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545" y="1172194"/>
            <a:ext cx="514350" cy="4762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38" y="3459293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31" y="5465091"/>
            <a:ext cx="365674" cy="352377"/>
          </a:xfrm>
          <a:prstGeom prst="rect">
            <a:avLst/>
          </a:prstGeom>
        </p:spPr>
      </p:pic>
      <p:sp>
        <p:nvSpPr>
          <p:cNvPr id="88" name="Lock" title="Icon of a padlock">
            <a:extLst>
              <a:ext uri="{FF2B5EF4-FFF2-40B4-BE49-F238E27FC236}">
                <a16:creationId xmlns:a16="http://schemas.microsoft.com/office/drawing/2014/main" id="{563E79E5-0BD4-43E2-86C9-A567BB1D1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3845989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Warning_E7BA" title="Icon of a triangle with an exclaimation point inside">
            <a:extLst>
              <a:ext uri="{FF2B5EF4-FFF2-40B4-BE49-F238E27FC236}">
                <a16:creationId xmlns:a16="http://schemas.microsoft.com/office/drawing/2014/main" id="{F3630622-3B48-4A01-A7F8-06A4C27779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28037" y="4318685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arrow_3" title="Icon of an arrow pointing down at a line">
            <a:extLst>
              <a:ext uri="{FF2B5EF4-FFF2-40B4-BE49-F238E27FC236}">
                <a16:creationId xmlns:a16="http://schemas.microsoft.com/office/drawing/2014/main" id="{7B039797-F9AC-48FD-89D1-7BFFAFEB8F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4635" y="4894887"/>
            <a:ext cx="212377" cy="365760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people_12" title="Icon of three people">
            <a:extLst>
              <a:ext uri="{FF2B5EF4-FFF2-40B4-BE49-F238E27FC236}">
                <a16:creationId xmlns:a16="http://schemas.microsoft.com/office/drawing/2014/main" id="{3BD45B33-92BA-4C04-8259-01E8AA402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87004" y="3423310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A7AA7D6-83A7-445F-BC5E-48FEC15C4DFA}"/>
              </a:ext>
            </a:extLst>
          </p:cNvPr>
          <p:cNvCxnSpPr>
            <a:cxnSpLocks/>
          </p:cNvCxnSpPr>
          <p:nvPr/>
        </p:nvCxnSpPr>
        <p:spPr>
          <a:xfrm>
            <a:off x="1011112" y="4505638"/>
            <a:ext cx="15432" cy="14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311449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424526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55B745-799C-4745-9A77-C06BDA8C9821}"/>
              </a:ext>
            </a:extLst>
          </p:cNvPr>
          <p:cNvSpPr txBox="1"/>
          <p:nvPr/>
        </p:nvSpPr>
        <p:spPr>
          <a:xfrm>
            <a:off x="308100" y="6265050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On Prem Data Gateway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0752F9D1-E370-42AA-BD66-F4AAAEEB35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313130" y="5824360"/>
            <a:ext cx="4424838" cy="326175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2749664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03209" y="350467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207985" y="4197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3429592" y="2106611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Modeler/</a:t>
            </a:r>
            <a:br>
              <a:rPr lang="en-GB" sz="1100" dirty="0"/>
            </a:br>
            <a:r>
              <a:rPr lang="en-GB" sz="1100" dirty="0"/>
              <a:t>Report Designer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A8F9A89-4FE4-4E9D-9180-81480E83E391}"/>
              </a:ext>
            </a:extLst>
          </p:cNvPr>
          <p:cNvSpPr txBox="1"/>
          <p:nvPr/>
        </p:nvSpPr>
        <p:spPr>
          <a:xfrm>
            <a:off x="2830710" y="5881626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Refresh/Direct Query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5942484" y="548652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5955151" y="4951025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5977717" y="442657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76F2A5-6101-43A7-9EF2-AC74B949F651}"/>
              </a:ext>
            </a:extLst>
          </p:cNvPr>
          <p:cNvSpPr txBox="1"/>
          <p:nvPr/>
        </p:nvSpPr>
        <p:spPr>
          <a:xfrm>
            <a:off x="5991225" y="3927549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7076637" y="320330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7225858" y="270009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C8A7BCF-A409-4DA3-987F-7F2908EC0948}"/>
              </a:ext>
            </a:extLst>
          </p:cNvPr>
          <p:cNvSpPr txBox="1"/>
          <p:nvPr/>
        </p:nvSpPr>
        <p:spPr>
          <a:xfrm>
            <a:off x="7876883" y="3926647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Subscription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66AD04-943F-4E9F-9111-02A6B8A36D3F}"/>
              </a:ext>
            </a:extLst>
          </p:cNvPr>
          <p:cNvSpPr txBox="1"/>
          <p:nvPr/>
        </p:nvSpPr>
        <p:spPr>
          <a:xfrm>
            <a:off x="8020904" y="4426573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Alerts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27698118-7C0D-43A2-A8C4-D6B992EF28D1}"/>
              </a:ext>
            </a:extLst>
          </p:cNvPr>
          <p:cNvSpPr txBox="1"/>
          <p:nvPr/>
        </p:nvSpPr>
        <p:spPr>
          <a:xfrm>
            <a:off x="7965548" y="4796348"/>
            <a:ext cx="1140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Print</a:t>
            </a:r>
            <a:br>
              <a:rPr lang="en-GB" sz="1100" dirty="0"/>
            </a:br>
            <a:r>
              <a:rPr lang="en-GB" sz="1100" dirty="0"/>
              <a:t>Export</a:t>
            </a:r>
          </a:p>
          <a:p>
            <a:r>
              <a:rPr lang="en-GB" sz="1100" dirty="0"/>
              <a:t>Download	</a:t>
            </a:r>
          </a:p>
          <a:p>
            <a:endParaRPr lang="en-GB" sz="110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8A121EB-82E2-47FA-8A94-FC0AF975343D}"/>
              </a:ext>
            </a:extLst>
          </p:cNvPr>
          <p:cNvSpPr txBox="1"/>
          <p:nvPr/>
        </p:nvSpPr>
        <p:spPr>
          <a:xfrm>
            <a:off x="10153252" y="383433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Viewers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26E9A6C-501A-4E36-9242-72B828F52CDB}"/>
              </a:ext>
            </a:extLst>
          </p:cNvPr>
          <p:cNvSpPr txBox="1"/>
          <p:nvPr/>
        </p:nvSpPr>
        <p:spPr>
          <a:xfrm>
            <a:off x="10513880" y="211996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Mobile App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424170A-67D8-4019-8D71-D579FC39DBB9}"/>
              </a:ext>
            </a:extLst>
          </p:cNvPr>
          <p:cNvSpPr txBox="1"/>
          <p:nvPr/>
        </p:nvSpPr>
        <p:spPr>
          <a:xfrm>
            <a:off x="6831056" y="1865994"/>
            <a:ext cx="1213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admin</a:t>
            </a:r>
            <a:br>
              <a:rPr lang="en-GB" sz="1100" dirty="0"/>
            </a:br>
            <a:r>
              <a:rPr lang="en-GB" sz="1100" dirty="0"/>
              <a:t>members</a:t>
            </a:r>
            <a:br>
              <a:rPr lang="en-GB" sz="1100" dirty="0"/>
            </a:br>
            <a:r>
              <a:rPr lang="en-GB" sz="1100" dirty="0"/>
              <a:t>contributors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5DA9783-5FF0-42FE-94B6-42C0277379BC}"/>
              </a:ext>
            </a:extLst>
          </p:cNvPr>
          <p:cNvSpPr txBox="1"/>
          <p:nvPr/>
        </p:nvSpPr>
        <p:spPr>
          <a:xfrm>
            <a:off x="5253838" y="1546099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Analyze in Excel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0D5CF6-44EE-4DFE-ADF3-CA6030E379CB}"/>
              </a:ext>
            </a:extLst>
          </p:cNvPr>
          <p:cNvSpPr txBox="1"/>
          <p:nvPr/>
        </p:nvSpPr>
        <p:spPr>
          <a:xfrm>
            <a:off x="7150306" y="1291129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44501" y="2913187"/>
            <a:ext cx="1515037" cy="722295"/>
          </a:xfrm>
          <a:prstGeom prst="bentConnector3">
            <a:avLst>
              <a:gd name="adj1" fmla="val 20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3635250"/>
            <a:ext cx="1506010" cy="456434"/>
          </a:xfrm>
          <a:prstGeom prst="bentConnector3">
            <a:avLst>
              <a:gd name="adj1" fmla="val 21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416290" y="3606190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55819" y="335321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>
            <a:cxnSpLocks/>
          </p:cNvCxnSpPr>
          <p:nvPr/>
        </p:nvCxnSpPr>
        <p:spPr>
          <a:xfrm>
            <a:off x="5497040" y="3606190"/>
            <a:ext cx="343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DAE52B4D-5227-4141-9529-21348A7BE8CD}"/>
              </a:ext>
            </a:extLst>
          </p:cNvPr>
          <p:cNvCxnSpPr>
            <a:cxnSpLocks/>
          </p:cNvCxnSpPr>
          <p:nvPr/>
        </p:nvCxnSpPr>
        <p:spPr>
          <a:xfrm flipV="1">
            <a:off x="8923246" y="4083993"/>
            <a:ext cx="1694151" cy="712355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6531337" y="2376884"/>
            <a:ext cx="0" cy="68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87948A3D-8F77-4680-B280-1BC3AE0D8DEA}"/>
              </a:ext>
            </a:extLst>
          </p:cNvPr>
          <p:cNvSpPr txBox="1"/>
          <p:nvPr/>
        </p:nvSpPr>
        <p:spPr>
          <a:xfrm>
            <a:off x="6557795" y="153129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Live Connection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396F8BD-E4F0-4099-B69B-CA927C4B0236}"/>
              </a:ext>
            </a:extLst>
          </p:cNvPr>
          <p:cNvCxnSpPr>
            <a:cxnSpLocks/>
            <a:endCxn id="1073" idx="2"/>
          </p:cNvCxnSpPr>
          <p:nvPr/>
        </p:nvCxnSpPr>
        <p:spPr>
          <a:xfrm rot="5400000" flipH="1" flipV="1">
            <a:off x="5873699" y="1835170"/>
            <a:ext cx="1273951" cy="1189413"/>
          </a:xfrm>
          <a:prstGeom prst="bentConnector3">
            <a:avLst>
              <a:gd name="adj1" fmla="val 89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C031CAE-D6AD-4832-B6F2-767829484AA2}"/>
              </a:ext>
            </a:extLst>
          </p:cNvPr>
          <p:cNvCxnSpPr>
            <a:cxnSpLocks/>
          </p:cNvCxnSpPr>
          <p:nvPr/>
        </p:nvCxnSpPr>
        <p:spPr>
          <a:xfrm flipH="1" flipV="1">
            <a:off x="5923927" y="1783990"/>
            <a:ext cx="2" cy="128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86A735E4-28E6-4C5B-ABCD-2C5B85BF12EC}"/>
              </a:ext>
            </a:extLst>
          </p:cNvPr>
          <p:cNvCxnSpPr>
            <a:cxnSpLocks/>
          </p:cNvCxnSpPr>
          <p:nvPr/>
        </p:nvCxnSpPr>
        <p:spPr>
          <a:xfrm flipV="1">
            <a:off x="10631731" y="2475037"/>
            <a:ext cx="0" cy="87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B3B219B-795E-48BE-B986-15FBD26AF7CD}"/>
              </a:ext>
            </a:extLst>
          </p:cNvPr>
          <p:cNvCxnSpPr>
            <a:cxnSpLocks/>
          </p:cNvCxnSpPr>
          <p:nvPr/>
        </p:nvCxnSpPr>
        <p:spPr>
          <a:xfrm flipH="1" flipV="1">
            <a:off x="8044850" y="2060536"/>
            <a:ext cx="191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desktop" title="a desktop PC">
            <a:extLst>
              <a:ext uri="{FF2B5EF4-FFF2-40B4-BE49-F238E27FC236}">
                <a16:creationId xmlns:a16="http://schemas.microsoft.com/office/drawing/2014/main" id="{DD9A684B-DA13-4D18-B233-17BA7C8FBF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78640" y="2372522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87" name="cloud" title="Icon of a cloud">
            <a:extLst>
              <a:ext uri="{FF2B5EF4-FFF2-40B4-BE49-F238E27FC236}">
                <a16:creationId xmlns:a16="http://schemas.microsoft.com/office/drawing/2014/main" id="{E63D2B4B-4F0A-4D5F-BB39-21E2653158F8}"/>
              </a:ext>
            </a:extLst>
          </p:cNvPr>
          <p:cNvSpPr>
            <a:spLocks noChangeAspect="1"/>
          </p:cNvSpPr>
          <p:nvPr/>
        </p:nvSpPr>
        <p:spPr bwMode="auto">
          <a:xfrm>
            <a:off x="4925084" y="2291607"/>
            <a:ext cx="389831" cy="24836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desktop" title="a desktop PC">
            <a:extLst>
              <a:ext uri="{FF2B5EF4-FFF2-40B4-BE49-F238E27FC236}">
                <a16:creationId xmlns:a16="http://schemas.microsoft.com/office/drawing/2014/main" id="{B0F0AF91-4341-4D21-B8EA-45430427FC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0342" y="93692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1" name="desktop" title="a desktop PC">
            <a:extLst>
              <a:ext uri="{FF2B5EF4-FFF2-40B4-BE49-F238E27FC236}">
                <a16:creationId xmlns:a16="http://schemas.microsoft.com/office/drawing/2014/main" id="{4DF6A265-5519-48D9-9A42-603BF1595C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1340" y="953303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18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67B864-92AC-4D77-921A-A0EAECCD941C}"/>
              </a:ext>
            </a:extLst>
          </p:cNvPr>
          <p:cNvSpPr/>
          <p:nvPr/>
        </p:nvSpPr>
        <p:spPr>
          <a:xfrm>
            <a:off x="6521917" y="1214755"/>
            <a:ext cx="1771989" cy="53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29E49-80D9-42C1-9097-370392D59BEB}"/>
              </a:ext>
            </a:extLst>
          </p:cNvPr>
          <p:cNvSpPr/>
          <p:nvPr/>
        </p:nvSpPr>
        <p:spPr>
          <a:xfrm>
            <a:off x="5261755" y="1237874"/>
            <a:ext cx="1118822" cy="53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esktop" title="a desktop PC">
            <a:extLst>
              <a:ext uri="{FF2B5EF4-FFF2-40B4-BE49-F238E27FC236}">
                <a16:creationId xmlns:a16="http://schemas.microsoft.com/office/drawing/2014/main" id="{23CE7B5D-B16C-4498-A8BC-709CD125CA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0342" y="93692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" name="desktop" title="a desktop PC">
            <a:extLst>
              <a:ext uri="{FF2B5EF4-FFF2-40B4-BE49-F238E27FC236}">
                <a16:creationId xmlns:a16="http://schemas.microsoft.com/office/drawing/2014/main" id="{04C0B1E2-9BB8-4315-B40C-1089527F30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1340" y="953303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1D5CE43-80F7-4ECB-BD39-57FE210A7B15}"/>
              </a:ext>
            </a:extLst>
          </p:cNvPr>
          <p:cNvSpPr/>
          <p:nvPr/>
        </p:nvSpPr>
        <p:spPr>
          <a:xfrm>
            <a:off x="10011214" y="2084892"/>
            <a:ext cx="1894394" cy="390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4957581" y="2553423"/>
            <a:ext cx="4882970" cy="3403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EEE32-180A-4C49-9A8B-241C3A25AFB5}"/>
              </a:ext>
            </a:extLst>
          </p:cNvPr>
          <p:cNvSpPr/>
          <p:nvPr/>
        </p:nvSpPr>
        <p:spPr>
          <a:xfrm>
            <a:off x="7694226" y="3081226"/>
            <a:ext cx="1713144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61562" y="3066847"/>
            <a:ext cx="1713144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2644913"/>
            <a:ext cx="1839280" cy="245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" y="-201386"/>
            <a:ext cx="10515600" cy="1325563"/>
          </a:xfrm>
        </p:spPr>
        <p:txBody>
          <a:bodyPr/>
          <a:lstStyle/>
          <a:p>
            <a:r>
              <a:rPr lang="en-GB" dirty="0"/>
              <a:t>Large Team Collaboration and Distribution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3932594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2760817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1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4333655D-8D38-4CB1-9D68-1F803CBD1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" y="5848515"/>
            <a:ext cx="604039" cy="604039"/>
          </a:xfrm>
          <a:prstGeom prst="rect">
            <a:avLst/>
          </a:prstGeom>
        </p:spPr>
      </p:pic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2953" y="4384329"/>
            <a:ext cx="410030" cy="36576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9538" y="4145792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8666" y="3162094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GenericApp_EB3B" title="Icon of an app window">
            <a:extLst>
              <a:ext uri="{FF2B5EF4-FFF2-40B4-BE49-F238E27FC236}">
                <a16:creationId xmlns:a16="http://schemas.microsoft.com/office/drawing/2014/main" id="{403A0B15-0A5C-4C2D-AD7C-C73C864B15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1487" y="3159691"/>
            <a:ext cx="457020" cy="36576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mail" title="Icon of an envelope">
            <a:extLst>
              <a:ext uri="{FF2B5EF4-FFF2-40B4-BE49-F238E27FC236}">
                <a16:creationId xmlns:a16="http://schemas.microsoft.com/office/drawing/2014/main" id="{8CB66B67-FD79-40C6-A679-028E07065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32234" y="3877797"/>
            <a:ext cx="411480" cy="246888"/>
          </a:xfrm>
          <a:custGeom>
            <a:avLst/>
            <a:gdLst>
              <a:gd name="T0" fmla="*/ 245 w 245"/>
              <a:gd name="T1" fmla="*/ 75 h 147"/>
              <a:gd name="T2" fmla="*/ 245 w 245"/>
              <a:gd name="T3" fmla="*/ 147 h 147"/>
              <a:gd name="T4" fmla="*/ 0 w 245"/>
              <a:gd name="T5" fmla="*/ 147 h 147"/>
              <a:gd name="T6" fmla="*/ 0 w 245"/>
              <a:gd name="T7" fmla="*/ 0 h 147"/>
              <a:gd name="T8" fmla="*/ 245 w 245"/>
              <a:gd name="T9" fmla="*/ 0 h 147"/>
              <a:gd name="T10" fmla="*/ 245 w 245"/>
              <a:gd name="T11" fmla="*/ 75 h 147"/>
              <a:gd name="T12" fmla="*/ 0 w 245"/>
              <a:gd name="T13" fmla="*/ 0 h 147"/>
              <a:gd name="T14" fmla="*/ 123 w 245"/>
              <a:gd name="T15" fmla="*/ 73 h 147"/>
              <a:gd name="T16" fmla="*/ 245 w 245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147">
                <a:moveTo>
                  <a:pt x="245" y="75"/>
                </a:moveTo>
                <a:lnTo>
                  <a:pt x="245" y="147"/>
                </a:lnTo>
                <a:lnTo>
                  <a:pt x="0" y="147"/>
                </a:lnTo>
                <a:lnTo>
                  <a:pt x="0" y="0"/>
                </a:lnTo>
                <a:lnTo>
                  <a:pt x="245" y="0"/>
                </a:lnTo>
                <a:lnTo>
                  <a:pt x="245" y="75"/>
                </a:lnTo>
                <a:moveTo>
                  <a:pt x="0" y="0"/>
                </a:moveTo>
                <a:lnTo>
                  <a:pt x="123" y="73"/>
                </a:lnTo>
                <a:lnTo>
                  <a:pt x="245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30" y="2587300"/>
            <a:ext cx="604039" cy="604039"/>
          </a:xfrm>
          <a:prstGeom prst="rect">
            <a:avLst/>
          </a:prstGeom>
        </p:spPr>
      </p:pic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76" y="2544063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55131" y="4927110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6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3DC7648D-F4AD-4540-944D-DA38084F4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06" y="1956617"/>
            <a:ext cx="604039" cy="604039"/>
          </a:xfrm>
          <a:prstGeom prst="rect">
            <a:avLst/>
          </a:prstGeom>
        </p:spPr>
      </p:pic>
      <p:pic>
        <p:nvPicPr>
          <p:cNvPr id="6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05CC7C27-F7A6-4680-AED0-4DCCD9A41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22" y="1126672"/>
            <a:ext cx="604039" cy="604039"/>
          </a:xfrm>
          <a:prstGeom prst="rect">
            <a:avLst/>
          </a:prstGeom>
        </p:spPr>
      </p:pic>
      <p:sp>
        <p:nvSpPr>
          <p:cNvPr id="72" name="people_12" title="Icon of three people">
            <a:extLst>
              <a:ext uri="{FF2B5EF4-FFF2-40B4-BE49-F238E27FC236}">
                <a16:creationId xmlns:a16="http://schemas.microsoft.com/office/drawing/2014/main" id="{73330899-6277-4C33-8FB1-C1ECCF2DCB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6544" y="1993791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939" y="2075757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6" name="図 46">
            <a:extLst>
              <a:ext uri="{FF2B5EF4-FFF2-40B4-BE49-F238E27FC236}">
                <a16:creationId xmlns:a16="http://schemas.microsoft.com/office/drawing/2014/main" id="{46B06CC2-6AFB-4033-B1B5-DA3DD7919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81" y="1747709"/>
            <a:ext cx="337182" cy="337182"/>
          </a:xfrm>
          <a:prstGeom prst="rect">
            <a:avLst/>
          </a:prstGeom>
        </p:spPr>
      </p:pic>
      <p:pic>
        <p:nvPicPr>
          <p:cNvPr id="78" name="グラフィックス 11">
            <a:extLst>
              <a:ext uri="{FF2B5EF4-FFF2-40B4-BE49-F238E27FC236}">
                <a16:creationId xmlns:a16="http://schemas.microsoft.com/office/drawing/2014/main" id="{38446CE4-5CC3-4987-96BE-56B4B2A75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545" y="1172194"/>
            <a:ext cx="514350" cy="4762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38" y="3459293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31" y="5465091"/>
            <a:ext cx="365674" cy="352377"/>
          </a:xfrm>
          <a:prstGeom prst="rect">
            <a:avLst/>
          </a:prstGeom>
        </p:spPr>
      </p:pic>
      <p:sp>
        <p:nvSpPr>
          <p:cNvPr id="88" name="Lock" title="Icon of a padlock">
            <a:extLst>
              <a:ext uri="{FF2B5EF4-FFF2-40B4-BE49-F238E27FC236}">
                <a16:creationId xmlns:a16="http://schemas.microsoft.com/office/drawing/2014/main" id="{563E79E5-0BD4-43E2-86C9-A567BB1D1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3845989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cloud" title="Icon of a cloud">
            <a:extLst>
              <a:ext uri="{FF2B5EF4-FFF2-40B4-BE49-F238E27FC236}">
                <a16:creationId xmlns:a16="http://schemas.microsoft.com/office/drawing/2014/main" id="{5CCF6657-2180-4F95-8227-644E212E6D57}"/>
              </a:ext>
            </a:extLst>
          </p:cNvPr>
          <p:cNvSpPr>
            <a:spLocks noChangeAspect="1"/>
          </p:cNvSpPr>
          <p:nvPr/>
        </p:nvSpPr>
        <p:spPr bwMode="auto">
          <a:xfrm>
            <a:off x="4925084" y="2295655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CEACE521-6816-4154-ACAD-FE28606A7C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1487" y="3811670"/>
            <a:ext cx="410030" cy="36576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9" name="BarChartVertical_E9EC" title="Icon of a vertical bar graph">
            <a:extLst>
              <a:ext uri="{FF2B5EF4-FFF2-40B4-BE49-F238E27FC236}">
                <a16:creationId xmlns:a16="http://schemas.microsoft.com/office/drawing/2014/main" id="{777F39CF-46DC-4F65-A982-5400F9F4B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03665" y="4354451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9373A2F-E4AE-47C5-9399-D57BCE5C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65" y="4892432"/>
            <a:ext cx="365674" cy="352377"/>
          </a:xfrm>
          <a:prstGeom prst="rect">
            <a:avLst/>
          </a:prstGeom>
        </p:spPr>
      </p:pic>
      <p:sp>
        <p:nvSpPr>
          <p:cNvPr id="103" name="Lock" title="Icon of a padlock">
            <a:extLst>
              <a:ext uri="{FF2B5EF4-FFF2-40B4-BE49-F238E27FC236}">
                <a16:creationId xmlns:a16="http://schemas.microsoft.com/office/drawing/2014/main" id="{E2BA5B33-8248-4911-9C41-7C4836488B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01674" y="5382378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Warning_E7BA" title="Icon of a triangle with an exclaimation point inside">
            <a:extLst>
              <a:ext uri="{FF2B5EF4-FFF2-40B4-BE49-F238E27FC236}">
                <a16:creationId xmlns:a16="http://schemas.microsoft.com/office/drawing/2014/main" id="{F3630622-3B48-4A01-A7F8-06A4C27779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78140" y="4337159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arrow_3" title="Icon of an arrow pointing down at a line">
            <a:extLst>
              <a:ext uri="{FF2B5EF4-FFF2-40B4-BE49-F238E27FC236}">
                <a16:creationId xmlns:a16="http://schemas.microsoft.com/office/drawing/2014/main" id="{7B039797-F9AC-48FD-89D1-7BFFAFEB8F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31785" y="4892432"/>
            <a:ext cx="212377" cy="365760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people_12" title="Icon of three people">
            <a:extLst>
              <a:ext uri="{FF2B5EF4-FFF2-40B4-BE49-F238E27FC236}">
                <a16:creationId xmlns:a16="http://schemas.microsoft.com/office/drawing/2014/main" id="{3BD45B33-92BA-4C04-8259-01E8AA402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87004" y="3423310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A7AA7D6-83A7-445F-BC5E-48FEC15C4DFA}"/>
              </a:ext>
            </a:extLst>
          </p:cNvPr>
          <p:cNvCxnSpPr>
            <a:cxnSpLocks/>
          </p:cNvCxnSpPr>
          <p:nvPr/>
        </p:nvCxnSpPr>
        <p:spPr>
          <a:xfrm>
            <a:off x="1011112" y="4505638"/>
            <a:ext cx="15432" cy="14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311449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424526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55B745-799C-4745-9A77-C06BDA8C9821}"/>
              </a:ext>
            </a:extLst>
          </p:cNvPr>
          <p:cNvSpPr txBox="1"/>
          <p:nvPr/>
        </p:nvSpPr>
        <p:spPr>
          <a:xfrm>
            <a:off x="308100" y="6265050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On Prem Data Gateway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0752F9D1-E370-42AA-BD66-F4AAAEEB35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313130" y="5824360"/>
            <a:ext cx="4424838" cy="326175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2749664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03209" y="350467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207985" y="4197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3429592" y="2106611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Modeler/</a:t>
            </a:r>
            <a:br>
              <a:rPr lang="en-GB" sz="1100" dirty="0"/>
            </a:br>
            <a:r>
              <a:rPr lang="en-GB" sz="1100" dirty="0"/>
              <a:t>Report Designer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A8F9A89-4FE4-4E9D-9180-81480E83E391}"/>
              </a:ext>
            </a:extLst>
          </p:cNvPr>
          <p:cNvSpPr txBox="1"/>
          <p:nvPr/>
        </p:nvSpPr>
        <p:spPr>
          <a:xfrm>
            <a:off x="2830710" y="5881626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Refresh/Direct Query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5942484" y="548652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5955151" y="4951025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5977717" y="442657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76F2A5-6101-43A7-9EF2-AC74B949F651}"/>
              </a:ext>
            </a:extLst>
          </p:cNvPr>
          <p:cNvSpPr txBox="1"/>
          <p:nvPr/>
        </p:nvSpPr>
        <p:spPr>
          <a:xfrm>
            <a:off x="5991225" y="3927549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5968272" y="320330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7225858" y="2700093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DD9C610-CCE9-4F24-9515-06DD75F05CF4}"/>
              </a:ext>
            </a:extLst>
          </p:cNvPr>
          <p:cNvSpPr txBox="1"/>
          <p:nvPr/>
        </p:nvSpPr>
        <p:spPr>
          <a:xfrm>
            <a:off x="8332903" y="3203305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743D22-6797-46BA-B4EF-98B889F600F3}"/>
              </a:ext>
            </a:extLst>
          </p:cNvPr>
          <p:cNvSpPr txBox="1"/>
          <p:nvPr/>
        </p:nvSpPr>
        <p:spPr>
          <a:xfrm>
            <a:off x="7634470" y="4131449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99C1AF8-F932-49E6-BB05-CE6644B232C8}"/>
              </a:ext>
            </a:extLst>
          </p:cNvPr>
          <p:cNvSpPr txBox="1"/>
          <p:nvPr/>
        </p:nvSpPr>
        <p:spPr>
          <a:xfrm>
            <a:off x="7757639" y="467136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56C0DD00-E6E8-44E4-AE76-E5D857BFF95C}"/>
              </a:ext>
            </a:extLst>
          </p:cNvPr>
          <p:cNvSpPr txBox="1"/>
          <p:nvPr/>
        </p:nvSpPr>
        <p:spPr>
          <a:xfrm>
            <a:off x="7764529" y="520046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C57460D-0220-4592-B48E-DF478985C102}"/>
              </a:ext>
            </a:extLst>
          </p:cNvPr>
          <p:cNvSpPr txBox="1"/>
          <p:nvPr/>
        </p:nvSpPr>
        <p:spPr>
          <a:xfrm>
            <a:off x="7634470" y="569508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Access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C8A7BCF-A409-4DA3-987F-7F2908EC0948}"/>
              </a:ext>
            </a:extLst>
          </p:cNvPr>
          <p:cNvSpPr txBox="1"/>
          <p:nvPr/>
        </p:nvSpPr>
        <p:spPr>
          <a:xfrm>
            <a:off x="8600758" y="4119901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Subscription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66AD04-943F-4E9F-9111-02A6B8A36D3F}"/>
              </a:ext>
            </a:extLst>
          </p:cNvPr>
          <p:cNvSpPr txBox="1"/>
          <p:nvPr/>
        </p:nvSpPr>
        <p:spPr>
          <a:xfrm>
            <a:off x="8807292" y="4661765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Alerts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27698118-7C0D-43A2-A8C4-D6B992EF28D1}"/>
              </a:ext>
            </a:extLst>
          </p:cNvPr>
          <p:cNvSpPr txBox="1"/>
          <p:nvPr/>
        </p:nvSpPr>
        <p:spPr>
          <a:xfrm>
            <a:off x="8714842" y="5218183"/>
            <a:ext cx="1140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Print</a:t>
            </a:r>
            <a:br>
              <a:rPr lang="en-GB" sz="1100" dirty="0"/>
            </a:br>
            <a:r>
              <a:rPr lang="en-GB" sz="1100" dirty="0"/>
              <a:t>Export</a:t>
            </a:r>
          </a:p>
          <a:p>
            <a:r>
              <a:rPr lang="en-GB" sz="1100" dirty="0"/>
              <a:t>Download	</a:t>
            </a:r>
          </a:p>
          <a:p>
            <a:endParaRPr lang="en-GB" sz="110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8A121EB-82E2-47FA-8A94-FC0AF975343D}"/>
              </a:ext>
            </a:extLst>
          </p:cNvPr>
          <p:cNvSpPr txBox="1"/>
          <p:nvPr/>
        </p:nvSpPr>
        <p:spPr>
          <a:xfrm>
            <a:off x="10153252" y="383433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Viewers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26E9A6C-501A-4E36-9242-72B828F52CDB}"/>
              </a:ext>
            </a:extLst>
          </p:cNvPr>
          <p:cNvSpPr txBox="1"/>
          <p:nvPr/>
        </p:nvSpPr>
        <p:spPr>
          <a:xfrm>
            <a:off x="10513880" y="211996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Mobile App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424170A-67D8-4019-8D71-D579FC39DBB9}"/>
              </a:ext>
            </a:extLst>
          </p:cNvPr>
          <p:cNvSpPr txBox="1"/>
          <p:nvPr/>
        </p:nvSpPr>
        <p:spPr>
          <a:xfrm>
            <a:off x="6831056" y="1865994"/>
            <a:ext cx="1213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admin</a:t>
            </a:r>
            <a:br>
              <a:rPr lang="en-GB" sz="1100" dirty="0"/>
            </a:br>
            <a:r>
              <a:rPr lang="en-GB" sz="1100" dirty="0"/>
              <a:t>members</a:t>
            </a:r>
            <a:br>
              <a:rPr lang="en-GB" sz="1100" dirty="0"/>
            </a:br>
            <a:r>
              <a:rPr lang="en-GB" sz="1100" dirty="0"/>
              <a:t>contributors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5DA9783-5FF0-42FE-94B6-42C0277379BC}"/>
              </a:ext>
            </a:extLst>
          </p:cNvPr>
          <p:cNvSpPr txBox="1"/>
          <p:nvPr/>
        </p:nvSpPr>
        <p:spPr>
          <a:xfrm>
            <a:off x="5253838" y="1546099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Analyze in Excel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0D5CF6-44EE-4DFE-ADF3-CA6030E379CB}"/>
              </a:ext>
            </a:extLst>
          </p:cNvPr>
          <p:cNvSpPr txBox="1"/>
          <p:nvPr/>
        </p:nvSpPr>
        <p:spPr>
          <a:xfrm>
            <a:off x="7150306" y="1291129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44501" y="2913187"/>
            <a:ext cx="1515037" cy="722295"/>
          </a:xfrm>
          <a:prstGeom prst="bentConnector3">
            <a:avLst>
              <a:gd name="adj1" fmla="val 20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3635250"/>
            <a:ext cx="1506010" cy="456434"/>
          </a:xfrm>
          <a:prstGeom prst="bentConnector3">
            <a:avLst>
              <a:gd name="adj1" fmla="val 21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416290" y="3606190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55819" y="335321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/>
          <p:nvPr/>
        </p:nvCxnSpPr>
        <p:spPr>
          <a:xfrm>
            <a:off x="5469332" y="3606190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65D68C-F54B-439D-9B27-472F2DC5C79C}"/>
              </a:ext>
            </a:extLst>
          </p:cNvPr>
          <p:cNvCxnSpPr/>
          <p:nvPr/>
        </p:nvCxnSpPr>
        <p:spPr>
          <a:xfrm>
            <a:off x="7694226" y="3612716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E403DBF-B0B8-4F7B-B2B7-D3873290017A}"/>
              </a:ext>
            </a:extLst>
          </p:cNvPr>
          <p:cNvSpPr txBox="1"/>
          <p:nvPr/>
        </p:nvSpPr>
        <p:spPr>
          <a:xfrm>
            <a:off x="7156249" y="3181829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</a:t>
            </a:r>
            <a:br>
              <a:rPr lang="en-GB" sz="1100" dirty="0"/>
            </a:br>
            <a:r>
              <a:rPr lang="en-GB" sz="1100" dirty="0"/>
              <a:t>App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0E17CC-375B-40C9-8F69-63323FB1BD4C}"/>
              </a:ext>
            </a:extLst>
          </p:cNvPr>
          <p:cNvCxnSpPr>
            <a:cxnSpLocks/>
          </p:cNvCxnSpPr>
          <p:nvPr/>
        </p:nvCxnSpPr>
        <p:spPr>
          <a:xfrm>
            <a:off x="7185857" y="3604892"/>
            <a:ext cx="50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DAE52B4D-5227-4141-9529-21348A7BE8CD}"/>
              </a:ext>
            </a:extLst>
          </p:cNvPr>
          <p:cNvCxnSpPr>
            <a:cxnSpLocks/>
          </p:cNvCxnSpPr>
          <p:nvPr/>
        </p:nvCxnSpPr>
        <p:spPr>
          <a:xfrm flipV="1">
            <a:off x="9407370" y="4083993"/>
            <a:ext cx="1210027" cy="719876"/>
          </a:xfrm>
          <a:prstGeom prst="bentConnector3">
            <a:avLst>
              <a:gd name="adj1" fmla="val 100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6531337" y="2376884"/>
            <a:ext cx="0" cy="68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87948A3D-8F77-4680-B280-1BC3AE0D8DEA}"/>
              </a:ext>
            </a:extLst>
          </p:cNvPr>
          <p:cNvSpPr txBox="1"/>
          <p:nvPr/>
        </p:nvSpPr>
        <p:spPr>
          <a:xfrm>
            <a:off x="6557795" y="153129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Live Connection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396F8BD-E4F0-4099-B69B-CA927C4B0236}"/>
              </a:ext>
            </a:extLst>
          </p:cNvPr>
          <p:cNvCxnSpPr>
            <a:cxnSpLocks/>
            <a:endCxn id="1073" idx="2"/>
          </p:cNvCxnSpPr>
          <p:nvPr/>
        </p:nvCxnSpPr>
        <p:spPr>
          <a:xfrm rot="5400000" flipH="1" flipV="1">
            <a:off x="5873697" y="1835172"/>
            <a:ext cx="1273955" cy="1189413"/>
          </a:xfrm>
          <a:prstGeom prst="bentConnector3">
            <a:avLst>
              <a:gd name="adj1" fmla="val 913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C031CAE-D6AD-4832-B6F2-767829484AA2}"/>
              </a:ext>
            </a:extLst>
          </p:cNvPr>
          <p:cNvCxnSpPr>
            <a:cxnSpLocks/>
          </p:cNvCxnSpPr>
          <p:nvPr/>
        </p:nvCxnSpPr>
        <p:spPr>
          <a:xfrm flipH="1" flipV="1">
            <a:off x="5923928" y="1751511"/>
            <a:ext cx="1" cy="13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86A735E4-28E6-4C5B-ABCD-2C5B85BF12EC}"/>
              </a:ext>
            </a:extLst>
          </p:cNvPr>
          <p:cNvCxnSpPr>
            <a:cxnSpLocks/>
          </p:cNvCxnSpPr>
          <p:nvPr/>
        </p:nvCxnSpPr>
        <p:spPr>
          <a:xfrm flipV="1">
            <a:off x="10631731" y="2475037"/>
            <a:ext cx="0" cy="87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B3B219B-795E-48BE-B986-15FBD26AF7CD}"/>
              </a:ext>
            </a:extLst>
          </p:cNvPr>
          <p:cNvCxnSpPr>
            <a:cxnSpLocks/>
          </p:cNvCxnSpPr>
          <p:nvPr/>
        </p:nvCxnSpPr>
        <p:spPr>
          <a:xfrm flipH="1" flipV="1">
            <a:off x="8044850" y="2060536"/>
            <a:ext cx="191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esktop" title="a desktop PC">
            <a:extLst>
              <a:ext uri="{FF2B5EF4-FFF2-40B4-BE49-F238E27FC236}">
                <a16:creationId xmlns:a16="http://schemas.microsoft.com/office/drawing/2014/main" id="{924C9ECF-C654-4AD0-898A-BFD8BEEC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7408" y="236185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4773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4966425" y="2535696"/>
            <a:ext cx="4854871" cy="3990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D4752B-3FF7-4C37-9F18-87EDAB82D1EA}"/>
              </a:ext>
            </a:extLst>
          </p:cNvPr>
          <p:cNvSpPr/>
          <p:nvPr/>
        </p:nvSpPr>
        <p:spPr>
          <a:xfrm>
            <a:off x="5288181" y="2869937"/>
            <a:ext cx="4271675" cy="3395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7B864-92AC-4D77-921A-A0EAECCD941C}"/>
              </a:ext>
            </a:extLst>
          </p:cNvPr>
          <p:cNvSpPr/>
          <p:nvPr/>
        </p:nvSpPr>
        <p:spPr>
          <a:xfrm>
            <a:off x="6521917" y="1214755"/>
            <a:ext cx="1771989" cy="53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29E49-80D9-42C1-9097-370392D59BEB}"/>
              </a:ext>
            </a:extLst>
          </p:cNvPr>
          <p:cNvSpPr/>
          <p:nvPr/>
        </p:nvSpPr>
        <p:spPr>
          <a:xfrm>
            <a:off x="5261755" y="1237874"/>
            <a:ext cx="1118822" cy="53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esktop" title="a desktop PC">
            <a:extLst>
              <a:ext uri="{FF2B5EF4-FFF2-40B4-BE49-F238E27FC236}">
                <a16:creationId xmlns:a16="http://schemas.microsoft.com/office/drawing/2014/main" id="{23CE7B5D-B16C-4498-A8BC-709CD125CA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0342" y="93692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" name="desktop" title="a desktop PC">
            <a:extLst>
              <a:ext uri="{FF2B5EF4-FFF2-40B4-BE49-F238E27FC236}">
                <a16:creationId xmlns:a16="http://schemas.microsoft.com/office/drawing/2014/main" id="{04C0B1E2-9BB8-4315-B40C-1089527F30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1340" y="953303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1D5CE43-80F7-4ECB-BD39-57FE210A7B15}"/>
              </a:ext>
            </a:extLst>
          </p:cNvPr>
          <p:cNvSpPr/>
          <p:nvPr/>
        </p:nvSpPr>
        <p:spPr>
          <a:xfrm>
            <a:off x="10011214" y="2084892"/>
            <a:ext cx="1894394" cy="390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EEE32-180A-4C49-9A8B-241C3A25AFB5}"/>
              </a:ext>
            </a:extLst>
          </p:cNvPr>
          <p:cNvSpPr/>
          <p:nvPr/>
        </p:nvSpPr>
        <p:spPr>
          <a:xfrm>
            <a:off x="7685461" y="3051334"/>
            <a:ext cx="1713144" cy="3040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09080" y="3067168"/>
            <a:ext cx="1713144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2644913"/>
            <a:ext cx="1839280" cy="245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" y="-201386"/>
            <a:ext cx="10515600" cy="1325563"/>
          </a:xfrm>
        </p:spPr>
        <p:txBody>
          <a:bodyPr/>
          <a:lstStyle/>
          <a:p>
            <a:r>
              <a:rPr lang="en-GB" dirty="0"/>
              <a:t>Enterprise Content Distribution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3932594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2760817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1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4333655D-8D38-4CB1-9D68-1F803CBD1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" y="5848515"/>
            <a:ext cx="604039" cy="604039"/>
          </a:xfrm>
          <a:prstGeom prst="rect">
            <a:avLst/>
          </a:prstGeom>
        </p:spPr>
      </p:pic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1797" y="4170380"/>
            <a:ext cx="352577" cy="31451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9538" y="4145792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8666" y="3162094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GenericApp_EB3B" title="Icon of an app window">
            <a:extLst>
              <a:ext uri="{FF2B5EF4-FFF2-40B4-BE49-F238E27FC236}">
                <a16:creationId xmlns:a16="http://schemas.microsoft.com/office/drawing/2014/main" id="{403A0B15-0A5C-4C2D-AD7C-C73C864B15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1487" y="3159691"/>
            <a:ext cx="457020" cy="36576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mail" title="Icon of an envelope">
            <a:extLst>
              <a:ext uri="{FF2B5EF4-FFF2-40B4-BE49-F238E27FC236}">
                <a16:creationId xmlns:a16="http://schemas.microsoft.com/office/drawing/2014/main" id="{8CB66B67-FD79-40C6-A679-028E07065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7238" y="3748491"/>
            <a:ext cx="356475" cy="213885"/>
          </a:xfrm>
          <a:custGeom>
            <a:avLst/>
            <a:gdLst>
              <a:gd name="T0" fmla="*/ 245 w 245"/>
              <a:gd name="T1" fmla="*/ 75 h 147"/>
              <a:gd name="T2" fmla="*/ 245 w 245"/>
              <a:gd name="T3" fmla="*/ 147 h 147"/>
              <a:gd name="T4" fmla="*/ 0 w 245"/>
              <a:gd name="T5" fmla="*/ 147 h 147"/>
              <a:gd name="T6" fmla="*/ 0 w 245"/>
              <a:gd name="T7" fmla="*/ 0 h 147"/>
              <a:gd name="T8" fmla="*/ 245 w 245"/>
              <a:gd name="T9" fmla="*/ 0 h 147"/>
              <a:gd name="T10" fmla="*/ 245 w 245"/>
              <a:gd name="T11" fmla="*/ 75 h 147"/>
              <a:gd name="T12" fmla="*/ 0 w 245"/>
              <a:gd name="T13" fmla="*/ 0 h 147"/>
              <a:gd name="T14" fmla="*/ 123 w 245"/>
              <a:gd name="T15" fmla="*/ 73 h 147"/>
              <a:gd name="T16" fmla="*/ 245 w 245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147">
                <a:moveTo>
                  <a:pt x="245" y="75"/>
                </a:moveTo>
                <a:lnTo>
                  <a:pt x="245" y="147"/>
                </a:lnTo>
                <a:lnTo>
                  <a:pt x="0" y="147"/>
                </a:lnTo>
                <a:lnTo>
                  <a:pt x="0" y="0"/>
                </a:lnTo>
                <a:lnTo>
                  <a:pt x="245" y="0"/>
                </a:lnTo>
                <a:lnTo>
                  <a:pt x="245" y="75"/>
                </a:lnTo>
                <a:moveTo>
                  <a:pt x="0" y="0"/>
                </a:moveTo>
                <a:lnTo>
                  <a:pt x="123" y="73"/>
                </a:lnTo>
                <a:lnTo>
                  <a:pt x="245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30" y="2587300"/>
            <a:ext cx="604039" cy="604039"/>
          </a:xfrm>
          <a:prstGeom prst="rect">
            <a:avLst/>
          </a:prstGeom>
        </p:spPr>
      </p:pic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76" y="2433226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2749" y="4584519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6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3DC7648D-F4AD-4540-944D-DA38084F4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06" y="1956617"/>
            <a:ext cx="604039" cy="604039"/>
          </a:xfrm>
          <a:prstGeom prst="rect">
            <a:avLst/>
          </a:prstGeom>
        </p:spPr>
      </p:pic>
      <p:pic>
        <p:nvPicPr>
          <p:cNvPr id="6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05CC7C27-F7A6-4680-AED0-4DCCD9A41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22" y="1126672"/>
            <a:ext cx="604039" cy="604039"/>
          </a:xfrm>
          <a:prstGeom prst="rect">
            <a:avLst/>
          </a:prstGeom>
        </p:spPr>
      </p:pic>
      <p:sp>
        <p:nvSpPr>
          <p:cNvPr id="72" name="people_12" title="Icon of three people">
            <a:extLst>
              <a:ext uri="{FF2B5EF4-FFF2-40B4-BE49-F238E27FC236}">
                <a16:creationId xmlns:a16="http://schemas.microsoft.com/office/drawing/2014/main" id="{73330899-6277-4C33-8FB1-C1ECCF2DCB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6544" y="1993791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939" y="2075757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6" name="図 46">
            <a:extLst>
              <a:ext uri="{FF2B5EF4-FFF2-40B4-BE49-F238E27FC236}">
                <a16:creationId xmlns:a16="http://schemas.microsoft.com/office/drawing/2014/main" id="{46B06CC2-6AFB-4033-B1B5-DA3DD7919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81" y="1747709"/>
            <a:ext cx="337182" cy="337182"/>
          </a:xfrm>
          <a:prstGeom prst="rect">
            <a:avLst/>
          </a:prstGeom>
        </p:spPr>
      </p:pic>
      <p:pic>
        <p:nvPicPr>
          <p:cNvPr id="78" name="グラフィックス 11">
            <a:extLst>
              <a:ext uri="{FF2B5EF4-FFF2-40B4-BE49-F238E27FC236}">
                <a16:creationId xmlns:a16="http://schemas.microsoft.com/office/drawing/2014/main" id="{38446CE4-5CC3-4987-96BE-56B4B2A75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545" y="1172194"/>
            <a:ext cx="514350" cy="4762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38" y="3459293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31" y="5465091"/>
            <a:ext cx="365674" cy="352377"/>
          </a:xfrm>
          <a:prstGeom prst="rect">
            <a:avLst/>
          </a:prstGeom>
        </p:spPr>
      </p:pic>
      <p:sp>
        <p:nvSpPr>
          <p:cNvPr id="88" name="Lock" title="Icon of a padlock">
            <a:extLst>
              <a:ext uri="{FF2B5EF4-FFF2-40B4-BE49-F238E27FC236}">
                <a16:creationId xmlns:a16="http://schemas.microsoft.com/office/drawing/2014/main" id="{563E79E5-0BD4-43E2-86C9-A567BB1D1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3707449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cloud" title="Icon of a cloud">
            <a:extLst>
              <a:ext uri="{FF2B5EF4-FFF2-40B4-BE49-F238E27FC236}">
                <a16:creationId xmlns:a16="http://schemas.microsoft.com/office/drawing/2014/main" id="{5CCF6657-2180-4F95-8227-644E212E6D57}"/>
              </a:ext>
            </a:extLst>
          </p:cNvPr>
          <p:cNvSpPr>
            <a:spLocks noChangeAspect="1"/>
          </p:cNvSpPr>
          <p:nvPr/>
        </p:nvSpPr>
        <p:spPr bwMode="auto">
          <a:xfrm>
            <a:off x="4925084" y="2295655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CEACE521-6816-4154-ACAD-FE28606A7C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99135" y="3691431"/>
            <a:ext cx="347308" cy="30981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9" name="BarChartVertical_E9EC" title="Icon of a vertical bar graph">
            <a:extLst>
              <a:ext uri="{FF2B5EF4-FFF2-40B4-BE49-F238E27FC236}">
                <a16:creationId xmlns:a16="http://schemas.microsoft.com/office/drawing/2014/main" id="{777F39CF-46DC-4F65-A982-5400F9F4B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1638" y="4142245"/>
            <a:ext cx="317157" cy="317232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9373A2F-E4AE-47C5-9399-D57BCE5C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30" y="4605866"/>
            <a:ext cx="325130" cy="313307"/>
          </a:xfrm>
          <a:prstGeom prst="rect">
            <a:avLst/>
          </a:prstGeom>
        </p:spPr>
      </p:pic>
      <p:sp>
        <p:nvSpPr>
          <p:cNvPr id="103" name="Lock" title="Icon of a padlock">
            <a:extLst>
              <a:ext uri="{FF2B5EF4-FFF2-40B4-BE49-F238E27FC236}">
                <a16:creationId xmlns:a16="http://schemas.microsoft.com/office/drawing/2014/main" id="{E2BA5B33-8248-4911-9C41-7C4836488B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33212" y="5620255"/>
            <a:ext cx="241166" cy="269652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Warning_E7BA" title="Icon of a triangle with an exclaimation point inside">
            <a:extLst>
              <a:ext uri="{FF2B5EF4-FFF2-40B4-BE49-F238E27FC236}">
                <a16:creationId xmlns:a16="http://schemas.microsoft.com/office/drawing/2014/main" id="{F3630622-3B48-4A01-A7F8-06A4C27779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7238" y="4244477"/>
            <a:ext cx="365574" cy="365760"/>
          </a:xfrm>
          <a:custGeom>
            <a:avLst/>
            <a:gdLst>
              <a:gd name="T0" fmla="*/ 0 w 3939"/>
              <a:gd name="T1" fmla="*/ 3941 h 3941"/>
              <a:gd name="T2" fmla="*/ 1970 w 3939"/>
              <a:gd name="T3" fmla="*/ 0 h 3941"/>
              <a:gd name="T4" fmla="*/ 3939 w 3939"/>
              <a:gd name="T5" fmla="*/ 3941 h 3941"/>
              <a:gd name="T6" fmla="*/ 0 w 3939"/>
              <a:gd name="T7" fmla="*/ 3941 h 3941"/>
              <a:gd name="T8" fmla="*/ 1970 w 3939"/>
              <a:gd name="T9" fmla="*/ 1144 h 3941"/>
              <a:gd name="T10" fmla="*/ 1970 w 3939"/>
              <a:gd name="T11" fmla="*/ 2911 h 3941"/>
              <a:gd name="T12" fmla="*/ 1970 w 3939"/>
              <a:gd name="T13" fmla="*/ 3205 h 3941"/>
              <a:gd name="T14" fmla="*/ 1970 w 3939"/>
              <a:gd name="T15" fmla="*/ 350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9" h="3941">
                <a:moveTo>
                  <a:pt x="0" y="3941"/>
                </a:moveTo>
                <a:lnTo>
                  <a:pt x="1970" y="0"/>
                </a:lnTo>
                <a:lnTo>
                  <a:pt x="3939" y="3941"/>
                </a:lnTo>
                <a:lnTo>
                  <a:pt x="0" y="3941"/>
                </a:lnTo>
                <a:moveTo>
                  <a:pt x="1970" y="1144"/>
                </a:moveTo>
                <a:lnTo>
                  <a:pt x="1970" y="2911"/>
                </a:lnTo>
                <a:moveTo>
                  <a:pt x="1970" y="3205"/>
                </a:moveTo>
                <a:lnTo>
                  <a:pt x="1970" y="350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7" name="arrow_3" title="Icon of an arrow pointing down at a line">
            <a:extLst>
              <a:ext uri="{FF2B5EF4-FFF2-40B4-BE49-F238E27FC236}">
                <a16:creationId xmlns:a16="http://schemas.microsoft.com/office/drawing/2014/main" id="{7B039797-F9AC-48FD-89D1-7BFFAFEB8F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49052" y="4892432"/>
            <a:ext cx="195110" cy="336022"/>
          </a:xfrm>
          <a:custGeom>
            <a:avLst/>
            <a:gdLst>
              <a:gd name="T0" fmla="*/ 144 w 144"/>
              <a:gd name="T1" fmla="*/ 132 h 248"/>
              <a:gd name="T2" fmla="*/ 72 w 144"/>
              <a:gd name="T3" fmla="*/ 203 h 248"/>
              <a:gd name="T4" fmla="*/ 0 w 144"/>
              <a:gd name="T5" fmla="*/ 132 h 248"/>
              <a:gd name="T6" fmla="*/ 72 w 144"/>
              <a:gd name="T7" fmla="*/ 203 h 248"/>
              <a:gd name="T8" fmla="*/ 72 w 144"/>
              <a:gd name="T9" fmla="*/ 0 h 248"/>
              <a:gd name="T10" fmla="*/ 0 w 144"/>
              <a:gd name="T11" fmla="*/ 248 h 248"/>
              <a:gd name="T12" fmla="*/ 144 w 144"/>
              <a:gd name="T13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248">
                <a:moveTo>
                  <a:pt x="144" y="132"/>
                </a:moveTo>
                <a:lnTo>
                  <a:pt x="72" y="203"/>
                </a:lnTo>
                <a:lnTo>
                  <a:pt x="0" y="132"/>
                </a:lnTo>
                <a:moveTo>
                  <a:pt x="72" y="203"/>
                </a:moveTo>
                <a:lnTo>
                  <a:pt x="72" y="0"/>
                </a:lnTo>
                <a:moveTo>
                  <a:pt x="0" y="248"/>
                </a:moveTo>
                <a:lnTo>
                  <a:pt x="144" y="2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people_12" title="Icon of three people">
            <a:extLst>
              <a:ext uri="{FF2B5EF4-FFF2-40B4-BE49-F238E27FC236}">
                <a16:creationId xmlns:a16="http://schemas.microsoft.com/office/drawing/2014/main" id="{3BD45B33-92BA-4C04-8259-01E8AA402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87004" y="3423310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A7AA7D6-83A7-445F-BC5E-48FEC15C4DFA}"/>
              </a:ext>
            </a:extLst>
          </p:cNvPr>
          <p:cNvCxnSpPr>
            <a:cxnSpLocks/>
          </p:cNvCxnSpPr>
          <p:nvPr/>
        </p:nvCxnSpPr>
        <p:spPr>
          <a:xfrm>
            <a:off x="1011112" y="4505638"/>
            <a:ext cx="15432" cy="14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311449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424526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55B745-799C-4745-9A77-C06BDA8C9821}"/>
              </a:ext>
            </a:extLst>
          </p:cNvPr>
          <p:cNvSpPr txBox="1"/>
          <p:nvPr/>
        </p:nvSpPr>
        <p:spPr>
          <a:xfrm>
            <a:off x="308100" y="6265050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On Prem Data Gateway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0752F9D1-E370-42AA-BD66-F4AAAEEB35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313130" y="5824360"/>
            <a:ext cx="4424838" cy="326175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2749664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03209" y="350467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207985" y="4197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3543113" y="2022848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Modeler/</a:t>
            </a:r>
            <a:br>
              <a:rPr lang="en-GB" sz="1100" dirty="0"/>
            </a:br>
            <a:r>
              <a:rPr lang="en-GB" sz="1100" dirty="0"/>
              <a:t>Report Designer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A8F9A89-4FE4-4E9D-9180-81480E83E391}"/>
              </a:ext>
            </a:extLst>
          </p:cNvPr>
          <p:cNvSpPr txBox="1"/>
          <p:nvPr/>
        </p:nvSpPr>
        <p:spPr>
          <a:xfrm>
            <a:off x="2830710" y="5881626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Refresh/Direct Query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5942484" y="548652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5947836" y="461184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5941868" y="42031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76F2A5-6101-43A7-9EF2-AC74B949F651}"/>
              </a:ext>
            </a:extLst>
          </p:cNvPr>
          <p:cNvSpPr txBox="1"/>
          <p:nvPr/>
        </p:nvSpPr>
        <p:spPr>
          <a:xfrm>
            <a:off x="5935907" y="3742894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5968272" y="320330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7225858" y="2589256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DD9C610-CCE9-4F24-9515-06DD75F05CF4}"/>
              </a:ext>
            </a:extLst>
          </p:cNvPr>
          <p:cNvSpPr txBox="1"/>
          <p:nvPr/>
        </p:nvSpPr>
        <p:spPr>
          <a:xfrm>
            <a:off x="8332903" y="3203305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743D22-6797-46BA-B4EF-98B889F600F3}"/>
              </a:ext>
            </a:extLst>
          </p:cNvPr>
          <p:cNvSpPr txBox="1"/>
          <p:nvPr/>
        </p:nvSpPr>
        <p:spPr>
          <a:xfrm>
            <a:off x="7634470" y="3937506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99C1AF8-F932-49E6-BB05-CE6644B232C8}"/>
              </a:ext>
            </a:extLst>
          </p:cNvPr>
          <p:cNvSpPr txBox="1"/>
          <p:nvPr/>
        </p:nvSpPr>
        <p:spPr>
          <a:xfrm>
            <a:off x="7749188" y="439822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56C0DD00-E6E8-44E4-AE76-E5D857BFF95C}"/>
              </a:ext>
            </a:extLst>
          </p:cNvPr>
          <p:cNvSpPr txBox="1"/>
          <p:nvPr/>
        </p:nvSpPr>
        <p:spPr>
          <a:xfrm>
            <a:off x="7707424" y="4846689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C57460D-0220-4592-B48E-DF478985C102}"/>
              </a:ext>
            </a:extLst>
          </p:cNvPr>
          <p:cNvSpPr txBox="1"/>
          <p:nvPr/>
        </p:nvSpPr>
        <p:spPr>
          <a:xfrm>
            <a:off x="7665597" y="583436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Access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C8A7BCF-A409-4DA3-987F-7F2908EC0948}"/>
              </a:ext>
            </a:extLst>
          </p:cNvPr>
          <p:cNvSpPr txBox="1"/>
          <p:nvPr/>
        </p:nvSpPr>
        <p:spPr>
          <a:xfrm>
            <a:off x="8600758" y="3935174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Subscription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A66AD04-943F-4E9F-9111-02A6B8A36D3F}"/>
              </a:ext>
            </a:extLst>
          </p:cNvPr>
          <p:cNvSpPr txBox="1"/>
          <p:nvPr/>
        </p:nvSpPr>
        <p:spPr>
          <a:xfrm>
            <a:off x="8805628" y="4569063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Alerts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27698118-7C0D-43A2-A8C4-D6B992EF28D1}"/>
              </a:ext>
            </a:extLst>
          </p:cNvPr>
          <p:cNvSpPr txBox="1"/>
          <p:nvPr/>
        </p:nvSpPr>
        <p:spPr>
          <a:xfrm>
            <a:off x="8714842" y="5218183"/>
            <a:ext cx="1140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Print</a:t>
            </a:r>
            <a:br>
              <a:rPr lang="en-GB" sz="1100" dirty="0"/>
            </a:br>
            <a:r>
              <a:rPr lang="en-GB" sz="1100" dirty="0"/>
              <a:t>Export</a:t>
            </a:r>
          </a:p>
          <a:p>
            <a:r>
              <a:rPr lang="en-GB" sz="1100" dirty="0"/>
              <a:t>Download	</a:t>
            </a:r>
          </a:p>
          <a:p>
            <a:endParaRPr lang="en-GB" sz="1100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8A121EB-82E2-47FA-8A94-FC0AF975343D}"/>
              </a:ext>
            </a:extLst>
          </p:cNvPr>
          <p:cNvSpPr txBox="1"/>
          <p:nvPr/>
        </p:nvSpPr>
        <p:spPr>
          <a:xfrm>
            <a:off x="10153252" y="383433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Viewers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26E9A6C-501A-4E36-9242-72B828F52CDB}"/>
              </a:ext>
            </a:extLst>
          </p:cNvPr>
          <p:cNvSpPr txBox="1"/>
          <p:nvPr/>
        </p:nvSpPr>
        <p:spPr>
          <a:xfrm>
            <a:off x="10513880" y="211996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Mobile App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424170A-67D8-4019-8D71-D579FC39DBB9}"/>
              </a:ext>
            </a:extLst>
          </p:cNvPr>
          <p:cNvSpPr txBox="1"/>
          <p:nvPr/>
        </p:nvSpPr>
        <p:spPr>
          <a:xfrm>
            <a:off x="6831056" y="1865994"/>
            <a:ext cx="1213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admin</a:t>
            </a:r>
            <a:br>
              <a:rPr lang="en-GB" sz="1100" dirty="0"/>
            </a:br>
            <a:r>
              <a:rPr lang="en-GB" sz="1100" dirty="0"/>
              <a:t>members</a:t>
            </a:r>
            <a:br>
              <a:rPr lang="en-GB" sz="1100" dirty="0"/>
            </a:br>
            <a:r>
              <a:rPr lang="en-GB" sz="1100" dirty="0"/>
              <a:t>contributors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5DA9783-5FF0-42FE-94B6-42C0277379BC}"/>
              </a:ext>
            </a:extLst>
          </p:cNvPr>
          <p:cNvSpPr txBox="1"/>
          <p:nvPr/>
        </p:nvSpPr>
        <p:spPr>
          <a:xfrm>
            <a:off x="5253838" y="1546099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Analyze in Excel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0D5CF6-44EE-4DFE-ADF3-CA6030E379CB}"/>
              </a:ext>
            </a:extLst>
          </p:cNvPr>
          <p:cNvSpPr txBox="1"/>
          <p:nvPr/>
        </p:nvSpPr>
        <p:spPr>
          <a:xfrm>
            <a:off x="7150306" y="1291129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44501" y="2913187"/>
            <a:ext cx="1515037" cy="722295"/>
          </a:xfrm>
          <a:prstGeom prst="bentConnector3">
            <a:avLst>
              <a:gd name="adj1" fmla="val 20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3635250"/>
            <a:ext cx="1506010" cy="456434"/>
          </a:xfrm>
          <a:prstGeom prst="bentConnector3">
            <a:avLst>
              <a:gd name="adj1" fmla="val 21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416290" y="3606190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55819" y="335321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/>
          <p:nvPr/>
        </p:nvCxnSpPr>
        <p:spPr>
          <a:xfrm>
            <a:off x="5469332" y="3606190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65D68C-F54B-439D-9B27-472F2DC5C79C}"/>
              </a:ext>
            </a:extLst>
          </p:cNvPr>
          <p:cNvCxnSpPr/>
          <p:nvPr/>
        </p:nvCxnSpPr>
        <p:spPr>
          <a:xfrm>
            <a:off x="7694226" y="3612716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E403DBF-B0B8-4F7B-B2B7-D3873290017A}"/>
              </a:ext>
            </a:extLst>
          </p:cNvPr>
          <p:cNvSpPr txBox="1"/>
          <p:nvPr/>
        </p:nvSpPr>
        <p:spPr>
          <a:xfrm>
            <a:off x="7156249" y="3181829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</a:t>
            </a:r>
            <a:br>
              <a:rPr lang="en-GB" sz="1100" dirty="0"/>
            </a:br>
            <a:r>
              <a:rPr lang="en-GB" sz="1100" dirty="0"/>
              <a:t>App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0E17CC-375B-40C9-8F69-63323FB1BD4C}"/>
              </a:ext>
            </a:extLst>
          </p:cNvPr>
          <p:cNvCxnSpPr>
            <a:cxnSpLocks/>
          </p:cNvCxnSpPr>
          <p:nvPr/>
        </p:nvCxnSpPr>
        <p:spPr>
          <a:xfrm>
            <a:off x="7185857" y="3604892"/>
            <a:ext cx="50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DAE52B4D-5227-4141-9529-21348A7BE8CD}"/>
              </a:ext>
            </a:extLst>
          </p:cNvPr>
          <p:cNvCxnSpPr>
            <a:cxnSpLocks/>
          </p:cNvCxnSpPr>
          <p:nvPr/>
        </p:nvCxnSpPr>
        <p:spPr>
          <a:xfrm flipV="1">
            <a:off x="9407370" y="4083993"/>
            <a:ext cx="1210027" cy="719876"/>
          </a:xfrm>
          <a:prstGeom prst="bentConnector3">
            <a:avLst>
              <a:gd name="adj1" fmla="val 100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6531337" y="2376884"/>
            <a:ext cx="0" cy="68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87948A3D-8F77-4680-B280-1BC3AE0D8DEA}"/>
              </a:ext>
            </a:extLst>
          </p:cNvPr>
          <p:cNvSpPr txBox="1"/>
          <p:nvPr/>
        </p:nvSpPr>
        <p:spPr>
          <a:xfrm>
            <a:off x="6557795" y="153129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Live Connection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396F8BD-E4F0-4099-B69B-CA927C4B0236}"/>
              </a:ext>
            </a:extLst>
          </p:cNvPr>
          <p:cNvCxnSpPr>
            <a:cxnSpLocks/>
            <a:endCxn id="1073" idx="2"/>
          </p:cNvCxnSpPr>
          <p:nvPr/>
        </p:nvCxnSpPr>
        <p:spPr>
          <a:xfrm rot="5400000" flipH="1" flipV="1">
            <a:off x="5873697" y="1835172"/>
            <a:ext cx="1273955" cy="1189413"/>
          </a:xfrm>
          <a:prstGeom prst="bentConnector3">
            <a:avLst>
              <a:gd name="adj1" fmla="val 913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C031CAE-D6AD-4832-B6F2-767829484AA2}"/>
              </a:ext>
            </a:extLst>
          </p:cNvPr>
          <p:cNvCxnSpPr>
            <a:cxnSpLocks/>
          </p:cNvCxnSpPr>
          <p:nvPr/>
        </p:nvCxnSpPr>
        <p:spPr>
          <a:xfrm flipH="1" flipV="1">
            <a:off x="5923928" y="1751511"/>
            <a:ext cx="1" cy="13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86A735E4-28E6-4C5B-ABCD-2C5B85BF12EC}"/>
              </a:ext>
            </a:extLst>
          </p:cNvPr>
          <p:cNvCxnSpPr>
            <a:cxnSpLocks/>
          </p:cNvCxnSpPr>
          <p:nvPr/>
        </p:nvCxnSpPr>
        <p:spPr>
          <a:xfrm flipV="1">
            <a:off x="10631731" y="2475037"/>
            <a:ext cx="0" cy="87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B3B219B-795E-48BE-B986-15FBD26AF7CD}"/>
              </a:ext>
            </a:extLst>
          </p:cNvPr>
          <p:cNvCxnSpPr>
            <a:cxnSpLocks/>
          </p:cNvCxnSpPr>
          <p:nvPr/>
        </p:nvCxnSpPr>
        <p:spPr>
          <a:xfrm flipH="1" flipV="1">
            <a:off x="8044850" y="2060536"/>
            <a:ext cx="191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esktop" title="a desktop PC">
            <a:extLst>
              <a:ext uri="{FF2B5EF4-FFF2-40B4-BE49-F238E27FC236}">
                <a16:creationId xmlns:a16="http://schemas.microsoft.com/office/drawing/2014/main" id="{924C9ECF-C654-4AD0-898A-BFD8BEEC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7408" y="236185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B9D5A-F372-4572-ABD5-67A48E137C54}"/>
              </a:ext>
            </a:extLst>
          </p:cNvPr>
          <p:cNvSpPr/>
          <p:nvPr/>
        </p:nvSpPr>
        <p:spPr>
          <a:xfrm>
            <a:off x="2286640" y="5475865"/>
            <a:ext cx="2358239" cy="40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D26A91D-2E01-4765-BB54-91B336C7D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87" y="5400879"/>
            <a:ext cx="604039" cy="604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5544B-2E7C-48CA-B3E5-B6E5523FA004}"/>
              </a:ext>
            </a:extLst>
          </p:cNvPr>
          <p:cNvSpPr txBox="1"/>
          <p:nvPr/>
        </p:nvSpPr>
        <p:spPr>
          <a:xfrm>
            <a:off x="2927417" y="5479351"/>
            <a:ext cx="180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Power BI Report Builder</a:t>
            </a:r>
            <a:br>
              <a:rPr lang="en-GB" sz="1100" dirty="0"/>
            </a:br>
            <a:r>
              <a:rPr lang="en-GB" sz="1100" dirty="0"/>
              <a:t>Paginated Reports</a:t>
            </a:r>
          </a:p>
        </p:txBody>
      </p:sp>
      <p:sp>
        <p:nvSpPr>
          <p:cNvPr id="12" name="desktop" title="a desktop PC">
            <a:extLst>
              <a:ext uri="{FF2B5EF4-FFF2-40B4-BE49-F238E27FC236}">
                <a16:creationId xmlns:a16="http://schemas.microsoft.com/office/drawing/2014/main" id="{F27F2F88-6DCF-4639-9F4F-F5E3404582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06465" y="5192803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D6219E-369E-4F90-A979-690798B4DA9D}"/>
              </a:ext>
            </a:extLst>
          </p:cNvPr>
          <p:cNvCxnSpPr>
            <a:cxnSpLocks/>
          </p:cNvCxnSpPr>
          <p:nvPr/>
        </p:nvCxnSpPr>
        <p:spPr>
          <a:xfrm>
            <a:off x="4644879" y="5688405"/>
            <a:ext cx="81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4FFBB4E-467B-471E-BA60-4AB848976CD0}"/>
              </a:ext>
            </a:extLst>
          </p:cNvPr>
          <p:cNvSpPr txBox="1"/>
          <p:nvPr/>
        </p:nvSpPr>
        <p:spPr>
          <a:xfrm>
            <a:off x="4644879" y="5426781"/>
            <a:ext cx="88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Publish .</a:t>
            </a:r>
            <a:r>
              <a:rPr lang="en-GB" sz="1100" dirty="0" err="1"/>
              <a:t>rdl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94176-8869-4E4E-990B-0278920AC5E5}"/>
              </a:ext>
            </a:extLst>
          </p:cNvPr>
          <p:cNvSpPr txBox="1"/>
          <p:nvPr/>
        </p:nvSpPr>
        <p:spPr>
          <a:xfrm>
            <a:off x="5939790" y="5057385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Paginated Report</a:t>
            </a:r>
          </a:p>
        </p:txBody>
      </p:sp>
      <p:sp>
        <p:nvSpPr>
          <p:cNvPr id="19" name="CRMArticles_EFF5" title="Icon of two documents stacked together with writing on them">
            <a:extLst>
              <a:ext uri="{FF2B5EF4-FFF2-40B4-BE49-F238E27FC236}">
                <a16:creationId xmlns:a16="http://schemas.microsoft.com/office/drawing/2014/main" id="{C22DD18D-16C4-4F69-BEB0-9EC9D4ECFA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5023971"/>
            <a:ext cx="275615" cy="318154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CRMArticles_EFF5" title="Icon of two documents stacked together with writing on them">
            <a:extLst>
              <a:ext uri="{FF2B5EF4-FFF2-40B4-BE49-F238E27FC236}">
                <a16:creationId xmlns:a16="http://schemas.microsoft.com/office/drawing/2014/main" id="{07BD5DEA-6E0F-4197-9F03-F930CA1CCE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22456" y="5091433"/>
            <a:ext cx="275615" cy="318154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806C9-C0C3-46C4-8A0B-73E457D3A521}"/>
              </a:ext>
            </a:extLst>
          </p:cNvPr>
          <p:cNvSpPr txBox="1"/>
          <p:nvPr/>
        </p:nvSpPr>
        <p:spPr>
          <a:xfrm>
            <a:off x="7626525" y="5365598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Paginated Report</a:t>
            </a:r>
          </a:p>
        </p:txBody>
      </p:sp>
      <p:pic>
        <p:nvPicPr>
          <p:cNvPr id="23" name="グラフィックス 4">
            <a:extLst>
              <a:ext uri="{FF2B5EF4-FFF2-40B4-BE49-F238E27FC236}">
                <a16:creationId xmlns:a16="http://schemas.microsoft.com/office/drawing/2014/main" id="{988EDE10-46DB-44AF-967A-76195E280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8019" y="5034988"/>
            <a:ext cx="293372" cy="293372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18575FA-2543-45B1-8FA0-2821BEEA984E}"/>
              </a:ext>
            </a:extLst>
          </p:cNvPr>
          <p:cNvCxnSpPr>
            <a:cxnSpLocks/>
          </p:cNvCxnSpPr>
          <p:nvPr/>
        </p:nvCxnSpPr>
        <p:spPr>
          <a:xfrm flipH="1" flipV="1">
            <a:off x="11291527" y="2481663"/>
            <a:ext cx="13178" cy="243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2AB3DC-E1BD-4E31-B7CE-25EA310DC7CC}"/>
              </a:ext>
            </a:extLst>
          </p:cNvPr>
          <p:cNvSpPr txBox="1"/>
          <p:nvPr/>
        </p:nvSpPr>
        <p:spPr>
          <a:xfrm>
            <a:off x="10958411" y="5302821"/>
            <a:ext cx="1086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Active Directory</a:t>
            </a:r>
            <a:br>
              <a:rPr lang="en-GB" sz="1100" dirty="0"/>
            </a:br>
            <a:r>
              <a:rPr lang="en-GB" sz="1100" dirty="0"/>
              <a:t>(B2B)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1810D7-06F1-4970-B3DC-1AFF5526A368}"/>
              </a:ext>
            </a:extLst>
          </p:cNvPr>
          <p:cNvSpPr txBox="1"/>
          <p:nvPr/>
        </p:nvSpPr>
        <p:spPr>
          <a:xfrm>
            <a:off x="7375743" y="283367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Premium Capacity</a:t>
            </a:r>
          </a:p>
        </p:txBody>
      </p:sp>
      <p:sp>
        <p:nvSpPr>
          <p:cNvPr id="30" name="people_4" title="Icon of a person">
            <a:extLst>
              <a:ext uri="{FF2B5EF4-FFF2-40B4-BE49-F238E27FC236}">
                <a16:creationId xmlns:a16="http://schemas.microsoft.com/office/drawing/2014/main" id="{1B8F3B56-638B-4448-8852-67473E320C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67695" y="6035933"/>
            <a:ext cx="327161" cy="316233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4ADF94-3A0E-4034-AE12-347C9260C094}"/>
              </a:ext>
            </a:extLst>
          </p:cNvPr>
          <p:cNvSpPr txBox="1"/>
          <p:nvPr/>
        </p:nvSpPr>
        <p:spPr>
          <a:xfrm>
            <a:off x="10491413" y="613747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Capacity admin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E3ED8F3-6B43-4CB3-8A14-390AD86D9304}"/>
              </a:ext>
            </a:extLst>
          </p:cNvPr>
          <p:cNvCxnSpPr>
            <a:cxnSpLocks/>
          </p:cNvCxnSpPr>
          <p:nvPr/>
        </p:nvCxnSpPr>
        <p:spPr>
          <a:xfrm flipH="1">
            <a:off x="9557215" y="6232955"/>
            <a:ext cx="489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Diamond">
            <a:extLst>
              <a:ext uri="{FF2B5EF4-FFF2-40B4-BE49-F238E27FC236}">
                <a16:creationId xmlns:a16="http://schemas.microsoft.com/office/drawing/2014/main" id="{228066C3-411C-4F06-BD62-026285F24E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33423" y="2895006"/>
            <a:ext cx="228408" cy="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0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5024795" y="1327365"/>
            <a:ext cx="4919924" cy="5258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D5A14-13BC-4E9D-BA09-52B5F600B294}"/>
              </a:ext>
            </a:extLst>
          </p:cNvPr>
          <p:cNvSpPr/>
          <p:nvPr/>
        </p:nvSpPr>
        <p:spPr>
          <a:xfrm>
            <a:off x="5413700" y="3025609"/>
            <a:ext cx="1713144" cy="166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4D1798-1092-4D9D-A4CF-CE0C740BEF6D}"/>
              </a:ext>
            </a:extLst>
          </p:cNvPr>
          <p:cNvSpPr/>
          <p:nvPr/>
        </p:nvSpPr>
        <p:spPr>
          <a:xfrm>
            <a:off x="2499288" y="3494529"/>
            <a:ext cx="1839280" cy="1089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EEE32-180A-4C49-9A8B-241C3A25AFB5}"/>
              </a:ext>
            </a:extLst>
          </p:cNvPr>
          <p:cNvSpPr/>
          <p:nvPr/>
        </p:nvSpPr>
        <p:spPr>
          <a:xfrm>
            <a:off x="7685461" y="3319187"/>
            <a:ext cx="1713144" cy="57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09079" y="1561642"/>
            <a:ext cx="3559475" cy="131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1545791"/>
            <a:ext cx="1839280" cy="1089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" y="-201386"/>
            <a:ext cx="10515600" cy="920059"/>
          </a:xfrm>
        </p:spPr>
        <p:txBody>
          <a:bodyPr/>
          <a:lstStyle/>
          <a:p>
            <a:r>
              <a:rPr lang="en-GB" dirty="0"/>
              <a:t>Centralized Datasets for Corporate Reporting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2833471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1661694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45755" y="3985649"/>
            <a:ext cx="288619" cy="257457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1159" y="3970134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05429" y="1656568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GenericApp_EB3B" title="Icon of an app window">
            <a:extLst>
              <a:ext uri="{FF2B5EF4-FFF2-40B4-BE49-F238E27FC236}">
                <a16:creationId xmlns:a16="http://schemas.microsoft.com/office/drawing/2014/main" id="{403A0B15-0A5C-4C2D-AD7C-C73C864B15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1487" y="3427543"/>
            <a:ext cx="457020" cy="36576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30" y="1488177"/>
            <a:ext cx="604039" cy="604039"/>
          </a:xfrm>
          <a:prstGeom prst="rect">
            <a:avLst/>
          </a:prstGeom>
        </p:spPr>
      </p:pic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76" y="1204786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1119" y="4325900"/>
            <a:ext cx="327304" cy="327381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2" name="people_12" title="Icon of three people">
            <a:extLst>
              <a:ext uri="{FF2B5EF4-FFF2-40B4-BE49-F238E27FC236}">
                <a16:creationId xmlns:a16="http://schemas.microsoft.com/office/drawing/2014/main" id="{73330899-6277-4C33-8FB1-C1ECCF2DCB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29447" y="804240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939" y="976634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5" y="2046868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30" y="2510159"/>
            <a:ext cx="365674" cy="352377"/>
          </a:xfrm>
          <a:prstGeom prst="rect">
            <a:avLst/>
          </a:prstGeom>
        </p:spPr>
      </p:pic>
      <p:sp>
        <p:nvSpPr>
          <p:cNvPr id="88" name="Lock" title="Icon of a padlock">
            <a:extLst>
              <a:ext uri="{FF2B5EF4-FFF2-40B4-BE49-F238E27FC236}">
                <a16:creationId xmlns:a16="http://schemas.microsoft.com/office/drawing/2014/main" id="{563E79E5-0BD4-43E2-86C9-A567BB1D1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23262" y="2091906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cloud" title="Icon of a cloud">
            <a:extLst>
              <a:ext uri="{FF2B5EF4-FFF2-40B4-BE49-F238E27FC236}">
                <a16:creationId xmlns:a16="http://schemas.microsoft.com/office/drawing/2014/main" id="{5CCF6657-2180-4F95-8227-644E212E6D57}"/>
              </a:ext>
            </a:extLst>
          </p:cNvPr>
          <p:cNvSpPr>
            <a:spLocks noChangeAspect="1"/>
          </p:cNvSpPr>
          <p:nvPr/>
        </p:nvSpPr>
        <p:spPr bwMode="auto">
          <a:xfrm>
            <a:off x="4962557" y="1097832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2015372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3146145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1650541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84919" y="209221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189606" y="4022209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3429592" y="100748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Modeler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7013770" y="256928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5994017" y="4362463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5988049" y="3999968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76F2A5-6101-43A7-9EF2-AC74B949F651}"/>
              </a:ext>
            </a:extLst>
          </p:cNvPr>
          <p:cNvSpPr txBox="1"/>
          <p:nvPr/>
        </p:nvSpPr>
        <p:spPr>
          <a:xfrm>
            <a:off x="6975035" y="2165649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6975035" y="1697779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7225858" y="1360816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DD9C610-CCE9-4F24-9515-06DD75F05CF4}"/>
              </a:ext>
            </a:extLst>
          </p:cNvPr>
          <p:cNvSpPr txBox="1"/>
          <p:nvPr/>
        </p:nvSpPr>
        <p:spPr>
          <a:xfrm>
            <a:off x="8332903" y="3471157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424170A-67D8-4019-8D71-D579FC39DBB9}"/>
              </a:ext>
            </a:extLst>
          </p:cNvPr>
          <p:cNvSpPr txBox="1"/>
          <p:nvPr/>
        </p:nvSpPr>
        <p:spPr>
          <a:xfrm>
            <a:off x="6790933" y="766614"/>
            <a:ext cx="1502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Management</a:t>
            </a:r>
          </a:p>
          <a:p>
            <a:r>
              <a:rPr lang="en-GB" sz="1100" dirty="0"/>
              <a:t>Workplace admins</a:t>
            </a:r>
            <a:br>
              <a:rPr lang="en-GB" sz="1100" dirty="0"/>
            </a:br>
            <a:r>
              <a:rPr lang="en-GB" sz="1100" dirty="0"/>
              <a:t>members, contributors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431636" y="1877054"/>
            <a:ext cx="1510179" cy="346003"/>
          </a:xfrm>
          <a:prstGeom prst="bentConnector3">
            <a:avLst>
              <a:gd name="adj1" fmla="val 200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2223057"/>
            <a:ext cx="1602570" cy="769504"/>
          </a:xfrm>
          <a:prstGeom prst="bentConnector3">
            <a:avLst>
              <a:gd name="adj1" fmla="val 24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323683" y="4223734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65452" y="1863785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>
            <a:cxnSpLocks/>
          </p:cNvCxnSpPr>
          <p:nvPr/>
        </p:nvCxnSpPr>
        <p:spPr>
          <a:xfrm>
            <a:off x="5410566" y="2050036"/>
            <a:ext cx="3557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E403DBF-B0B8-4F7B-B2B7-D3873290017A}"/>
              </a:ext>
            </a:extLst>
          </p:cNvPr>
          <p:cNvSpPr txBox="1"/>
          <p:nvPr/>
        </p:nvSpPr>
        <p:spPr>
          <a:xfrm>
            <a:off x="7156249" y="3181829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</a:t>
            </a:r>
            <a:br>
              <a:rPr lang="en-GB" sz="1100" dirty="0"/>
            </a:br>
            <a:r>
              <a:rPr lang="en-GB" sz="1100" dirty="0"/>
              <a:t>App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0E17CC-375B-40C9-8F69-63323FB1BD4C}"/>
              </a:ext>
            </a:extLst>
          </p:cNvPr>
          <p:cNvCxnSpPr>
            <a:cxnSpLocks/>
          </p:cNvCxnSpPr>
          <p:nvPr/>
        </p:nvCxnSpPr>
        <p:spPr>
          <a:xfrm>
            <a:off x="7185857" y="3604892"/>
            <a:ext cx="50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6529480" y="1177033"/>
            <a:ext cx="0" cy="38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esktop" title="a desktop PC">
            <a:extLst>
              <a:ext uri="{FF2B5EF4-FFF2-40B4-BE49-F238E27FC236}">
                <a16:creationId xmlns:a16="http://schemas.microsoft.com/office/drawing/2014/main" id="{924C9ECF-C654-4AD0-898A-BFD8BEEC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7408" y="1262728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29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2BF8C2AB-7D94-430D-A1B2-F54B3828D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34" y="3436915"/>
            <a:ext cx="604039" cy="604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5CF45D-6560-4208-AE1D-77F13E2EBC08}"/>
              </a:ext>
            </a:extLst>
          </p:cNvPr>
          <p:cNvSpPr txBox="1"/>
          <p:nvPr/>
        </p:nvSpPr>
        <p:spPr>
          <a:xfrm>
            <a:off x="3129002" y="3599279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C5481-3172-4958-9059-223F0D7F63E6}"/>
              </a:ext>
            </a:extLst>
          </p:cNvPr>
          <p:cNvSpPr txBox="1"/>
          <p:nvPr/>
        </p:nvSpPr>
        <p:spPr>
          <a:xfrm>
            <a:off x="3397536" y="3028813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 Designer</a:t>
            </a:r>
          </a:p>
        </p:txBody>
      </p:sp>
      <p:sp>
        <p:nvSpPr>
          <p:cNvPr id="33" name="desktop" title="a desktop PC">
            <a:extLst>
              <a:ext uri="{FF2B5EF4-FFF2-40B4-BE49-F238E27FC236}">
                <a16:creationId xmlns:a16="http://schemas.microsoft.com/office/drawing/2014/main" id="{7888B670-EA1D-4D34-9731-DC8D091AC4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19112" y="3211466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people_4" title="Icon of a person">
            <a:extLst>
              <a:ext uri="{FF2B5EF4-FFF2-40B4-BE49-F238E27FC236}">
                <a16:creationId xmlns:a16="http://schemas.microsoft.com/office/drawing/2014/main" id="{6DF6D250-18D1-4522-9DB7-FEAA265913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7021" y="3013314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Org_ECA6" title="Icon of three boxes in a bracket chart">
            <a:extLst>
              <a:ext uri="{FF2B5EF4-FFF2-40B4-BE49-F238E27FC236}">
                <a16:creationId xmlns:a16="http://schemas.microsoft.com/office/drawing/2014/main" id="{E24185CA-B119-43EE-BB6C-99067DBE71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3286" y="3120535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9" name="Lock" title="Icon of a padlock">
            <a:extLst>
              <a:ext uri="{FF2B5EF4-FFF2-40B4-BE49-F238E27FC236}">
                <a16:creationId xmlns:a16="http://schemas.microsoft.com/office/drawing/2014/main" id="{84A7A839-DB1E-45ED-8A52-A1893667CD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1119" y="3555873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291004-4570-4A34-A5C9-155A248805FA}"/>
              </a:ext>
            </a:extLst>
          </p:cNvPr>
          <p:cNvSpPr txBox="1"/>
          <p:nvPr/>
        </p:nvSpPr>
        <p:spPr>
          <a:xfrm>
            <a:off x="5972892" y="3629616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D8BAD1-7F8F-4400-983F-FC73EFB1076E}"/>
              </a:ext>
            </a:extLst>
          </p:cNvPr>
          <p:cNvSpPr txBox="1"/>
          <p:nvPr/>
        </p:nvSpPr>
        <p:spPr>
          <a:xfrm>
            <a:off x="5972892" y="316174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8693F3-4CA0-43FE-B660-EC622E292D2A}"/>
              </a:ext>
            </a:extLst>
          </p:cNvPr>
          <p:cNvCxnSpPr/>
          <p:nvPr/>
        </p:nvCxnSpPr>
        <p:spPr>
          <a:xfrm>
            <a:off x="5420695" y="3525451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125FFE1-186B-4C2F-8B3F-D71F54717464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16864" y="2090377"/>
            <a:ext cx="1002295" cy="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9CE9EC-9114-4AF7-8851-DB7142BCD1FB}"/>
              </a:ext>
            </a:extLst>
          </p:cNvPr>
          <p:cNvSpPr/>
          <p:nvPr/>
        </p:nvSpPr>
        <p:spPr>
          <a:xfrm>
            <a:off x="5418317" y="4849792"/>
            <a:ext cx="1713144" cy="1668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576018C3-F4B3-4C2C-A319-1F2078EBEF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50372" y="5809832"/>
            <a:ext cx="288619" cy="257457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3" name="BarChartVertical_E9EC" title="Icon of a vertical bar graph">
            <a:extLst>
              <a:ext uri="{FF2B5EF4-FFF2-40B4-BE49-F238E27FC236}">
                <a16:creationId xmlns:a16="http://schemas.microsoft.com/office/drawing/2014/main" id="{130CF677-4D42-458E-BBA3-417E3BCB02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5736" y="6150083"/>
            <a:ext cx="327304" cy="327381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8C2237-CFC8-4EAE-887F-96A997465938}"/>
              </a:ext>
            </a:extLst>
          </p:cNvPr>
          <p:cNvSpPr txBox="1"/>
          <p:nvPr/>
        </p:nvSpPr>
        <p:spPr>
          <a:xfrm>
            <a:off x="5998634" y="618664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B12049-BEA5-4204-A8F1-E6C7241EF57D}"/>
              </a:ext>
            </a:extLst>
          </p:cNvPr>
          <p:cNvSpPr txBox="1"/>
          <p:nvPr/>
        </p:nvSpPr>
        <p:spPr>
          <a:xfrm>
            <a:off x="5992666" y="582415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37" name="Org_ECA6" title="Icon of three boxes in a bracket chart">
            <a:extLst>
              <a:ext uri="{FF2B5EF4-FFF2-40B4-BE49-F238E27FC236}">
                <a16:creationId xmlns:a16="http://schemas.microsoft.com/office/drawing/2014/main" id="{899A81AE-B437-4689-9C86-21027B1FB6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7903" y="4944718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8" name="Lock" title="Icon of a padlock">
            <a:extLst>
              <a:ext uri="{FF2B5EF4-FFF2-40B4-BE49-F238E27FC236}">
                <a16:creationId xmlns:a16="http://schemas.microsoft.com/office/drawing/2014/main" id="{BEF8A1A6-A2B8-480F-B07D-680F6ECE20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5736" y="5380056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4E7AF7-9CBD-4E5C-BCDF-CCEDC1D7F57F}"/>
              </a:ext>
            </a:extLst>
          </p:cNvPr>
          <p:cNvSpPr txBox="1"/>
          <p:nvPr/>
        </p:nvSpPr>
        <p:spPr>
          <a:xfrm>
            <a:off x="5977509" y="5453799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ECCFA4-F391-4497-AFDF-8B8AE159E38E}"/>
              </a:ext>
            </a:extLst>
          </p:cNvPr>
          <p:cNvSpPr txBox="1"/>
          <p:nvPr/>
        </p:nvSpPr>
        <p:spPr>
          <a:xfrm>
            <a:off x="5977509" y="4985929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15379D4-2A4F-41AB-9EF1-AFC35D0BEF32}"/>
              </a:ext>
            </a:extLst>
          </p:cNvPr>
          <p:cNvCxnSpPr/>
          <p:nvPr/>
        </p:nvCxnSpPr>
        <p:spPr>
          <a:xfrm>
            <a:off x="5425312" y="5349634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21EC0C-D620-460B-8A59-996D7F7E2B00}"/>
              </a:ext>
            </a:extLst>
          </p:cNvPr>
          <p:cNvSpPr/>
          <p:nvPr/>
        </p:nvSpPr>
        <p:spPr>
          <a:xfrm>
            <a:off x="7690085" y="5559007"/>
            <a:ext cx="1713144" cy="57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GenericApp_EB3B" title="Icon of an app window">
            <a:extLst>
              <a:ext uri="{FF2B5EF4-FFF2-40B4-BE49-F238E27FC236}">
                <a16:creationId xmlns:a16="http://schemas.microsoft.com/office/drawing/2014/main" id="{04C09591-0BB6-4BE7-A545-61F952C4C5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6111" y="5667363"/>
            <a:ext cx="457020" cy="36576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C85CE4-89A6-496B-8B74-0C89032EC00F}"/>
              </a:ext>
            </a:extLst>
          </p:cNvPr>
          <p:cNvSpPr txBox="1"/>
          <p:nvPr/>
        </p:nvSpPr>
        <p:spPr>
          <a:xfrm>
            <a:off x="8337527" y="5710977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8579350-16BF-4662-A322-FAA1BC6F6BA1}"/>
              </a:ext>
            </a:extLst>
          </p:cNvPr>
          <p:cNvSpPr txBox="1"/>
          <p:nvPr/>
        </p:nvSpPr>
        <p:spPr>
          <a:xfrm>
            <a:off x="7160873" y="5421649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</a:t>
            </a:r>
            <a:br>
              <a:rPr lang="en-GB" sz="1100" dirty="0"/>
            </a:br>
            <a:r>
              <a:rPr lang="en-GB" sz="1100" dirty="0"/>
              <a:t>App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77DC1A0-F5ED-47F3-B4EF-1BA7D0F856FD}"/>
              </a:ext>
            </a:extLst>
          </p:cNvPr>
          <p:cNvCxnSpPr>
            <a:cxnSpLocks/>
          </p:cNvCxnSpPr>
          <p:nvPr/>
        </p:nvCxnSpPr>
        <p:spPr>
          <a:xfrm>
            <a:off x="7190481" y="5844712"/>
            <a:ext cx="50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5B90CE0-F9F3-443C-9CFD-3F13EF5223F0}"/>
              </a:ext>
            </a:extLst>
          </p:cNvPr>
          <p:cNvCxnSpPr>
            <a:cxnSpLocks/>
            <a:endCxn id="131" idx="1"/>
          </p:cNvCxnSpPr>
          <p:nvPr/>
        </p:nvCxnSpPr>
        <p:spPr>
          <a:xfrm rot="16200000" flipH="1">
            <a:off x="4402141" y="4667985"/>
            <a:ext cx="1468660" cy="563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0C5A32-5435-4E72-8158-119953F52A52}"/>
              </a:ext>
            </a:extLst>
          </p:cNvPr>
          <p:cNvSpPr txBox="1"/>
          <p:nvPr/>
        </p:nvSpPr>
        <p:spPr>
          <a:xfrm>
            <a:off x="4473393" y="3962124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BA3CC51-6738-478B-9952-6BF67E0AD2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3683" y="2700093"/>
            <a:ext cx="2161242" cy="1159884"/>
          </a:xfrm>
          <a:prstGeom prst="bentConnector3">
            <a:avLst>
              <a:gd name="adj1" fmla="val 5812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60288EE-99D6-4A1A-8F87-0EC9DC61887A}"/>
              </a:ext>
            </a:extLst>
          </p:cNvPr>
          <p:cNvSpPr txBox="1"/>
          <p:nvPr/>
        </p:nvSpPr>
        <p:spPr>
          <a:xfrm>
            <a:off x="5101269" y="2463254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Live connection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3AA085D-6660-47C8-A7A2-2920662D1291}"/>
              </a:ext>
            </a:extLst>
          </p:cNvPr>
          <p:cNvCxnSpPr>
            <a:cxnSpLocks/>
            <a:endCxn id="1038" idx="3"/>
          </p:cNvCxnSpPr>
          <p:nvPr/>
        </p:nvCxnSpPr>
        <p:spPr>
          <a:xfrm rot="5400000">
            <a:off x="6076855" y="3323154"/>
            <a:ext cx="1717578" cy="622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D9BB1936-8C84-4553-BD30-23811C4EDEE8}"/>
              </a:ext>
            </a:extLst>
          </p:cNvPr>
          <p:cNvCxnSpPr>
            <a:cxnSpLocks/>
          </p:cNvCxnSpPr>
          <p:nvPr/>
        </p:nvCxnSpPr>
        <p:spPr>
          <a:xfrm rot="5400000">
            <a:off x="5168313" y="4233101"/>
            <a:ext cx="3523832" cy="622651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eople_12" title="Icon of three people">
            <a:extLst>
              <a:ext uri="{FF2B5EF4-FFF2-40B4-BE49-F238E27FC236}">
                <a16:creationId xmlns:a16="http://schemas.microsoft.com/office/drawing/2014/main" id="{D06D7038-9725-4FB1-9F10-6854FCA93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9521" y="6101313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7E16BB-14F8-4719-8C08-22B85C0219BE}"/>
              </a:ext>
            </a:extLst>
          </p:cNvPr>
          <p:cNvSpPr txBox="1"/>
          <p:nvPr/>
        </p:nvSpPr>
        <p:spPr>
          <a:xfrm>
            <a:off x="3051742" y="5951862"/>
            <a:ext cx="1502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 Management</a:t>
            </a:r>
          </a:p>
          <a:p>
            <a:r>
              <a:rPr lang="en-GB" sz="1100" dirty="0"/>
              <a:t>Workplace admins</a:t>
            </a:r>
            <a:br>
              <a:rPr lang="en-GB" sz="1100" dirty="0"/>
            </a:br>
            <a:r>
              <a:rPr lang="en-GB" sz="1100" dirty="0"/>
              <a:t>members, contributors</a:t>
            </a:r>
          </a:p>
        </p:txBody>
      </p:sp>
      <p:sp>
        <p:nvSpPr>
          <p:cNvPr id="83" name="people_12" title="Icon of three people">
            <a:extLst>
              <a:ext uri="{FF2B5EF4-FFF2-40B4-BE49-F238E27FC236}">
                <a16:creationId xmlns:a16="http://schemas.microsoft.com/office/drawing/2014/main" id="{3873A723-C4AF-4839-95CC-45C1441003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52650" y="3471157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people_12" title="Icon of three people">
            <a:extLst>
              <a:ext uri="{FF2B5EF4-FFF2-40B4-BE49-F238E27FC236}">
                <a16:creationId xmlns:a16="http://schemas.microsoft.com/office/drawing/2014/main" id="{E0FD5AB1-0FE0-4EEB-A41A-59048A7F9F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59177" y="5626952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F4E0F5-84FA-4E4D-85E4-57EF5A75B3DF}"/>
              </a:ext>
            </a:extLst>
          </p:cNvPr>
          <p:cNvSpPr txBox="1"/>
          <p:nvPr/>
        </p:nvSpPr>
        <p:spPr>
          <a:xfrm>
            <a:off x="10990712" y="349881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Viewers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67074C-1CC1-4728-B54E-96C796E6EE3E}"/>
              </a:ext>
            </a:extLst>
          </p:cNvPr>
          <p:cNvSpPr txBox="1"/>
          <p:nvPr/>
        </p:nvSpPr>
        <p:spPr>
          <a:xfrm>
            <a:off x="10990712" y="563709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Viewers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7DA797E-F6D5-40BD-AD9E-1500A0380840}"/>
              </a:ext>
            </a:extLst>
          </p:cNvPr>
          <p:cNvCxnSpPr>
            <a:cxnSpLocks/>
          </p:cNvCxnSpPr>
          <p:nvPr/>
        </p:nvCxnSpPr>
        <p:spPr>
          <a:xfrm>
            <a:off x="9455898" y="3649407"/>
            <a:ext cx="1002295" cy="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D4006FC-2161-4B00-8F88-B052E640CDB3}"/>
              </a:ext>
            </a:extLst>
          </p:cNvPr>
          <p:cNvCxnSpPr>
            <a:cxnSpLocks/>
          </p:cNvCxnSpPr>
          <p:nvPr/>
        </p:nvCxnSpPr>
        <p:spPr>
          <a:xfrm>
            <a:off x="9447184" y="5824151"/>
            <a:ext cx="1002295" cy="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E9DE304-577F-4841-B5B5-755829DEA551}"/>
              </a:ext>
            </a:extLst>
          </p:cNvPr>
          <p:cNvCxnSpPr>
            <a:cxnSpLocks/>
          </p:cNvCxnSpPr>
          <p:nvPr/>
        </p:nvCxnSpPr>
        <p:spPr>
          <a:xfrm>
            <a:off x="4416864" y="6243050"/>
            <a:ext cx="1002295" cy="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774BF68-032F-48E4-B8BE-9B254302A9E5}"/>
              </a:ext>
            </a:extLst>
          </p:cNvPr>
          <p:cNvSpPr/>
          <p:nvPr/>
        </p:nvSpPr>
        <p:spPr>
          <a:xfrm>
            <a:off x="9681661" y="1175837"/>
            <a:ext cx="1713144" cy="132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5003478" y="2237122"/>
            <a:ext cx="2835652" cy="403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4F69C1-802A-49D1-9C12-A5E4F1CCC7A0}"/>
              </a:ext>
            </a:extLst>
          </p:cNvPr>
          <p:cNvSpPr/>
          <p:nvPr/>
        </p:nvSpPr>
        <p:spPr>
          <a:xfrm>
            <a:off x="5155485" y="2678518"/>
            <a:ext cx="2488385" cy="3395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66689-5AD4-4D1D-BCA2-FF7B2A26DC8D}"/>
              </a:ext>
            </a:extLst>
          </p:cNvPr>
          <p:cNvSpPr txBox="1"/>
          <p:nvPr/>
        </p:nvSpPr>
        <p:spPr>
          <a:xfrm>
            <a:off x="5927270" y="2759598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Premium Capacity</a:t>
            </a:r>
          </a:p>
        </p:txBody>
      </p:sp>
      <p:pic>
        <p:nvPicPr>
          <p:cNvPr id="24" name="Graphic 23" descr="Diamond">
            <a:extLst>
              <a:ext uri="{FF2B5EF4-FFF2-40B4-BE49-F238E27FC236}">
                <a16:creationId xmlns:a16="http://schemas.microsoft.com/office/drawing/2014/main" id="{F170659A-CC37-4D3B-B48D-6D4EB0B4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060" y="2801914"/>
            <a:ext cx="228408" cy="22840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EEE32-180A-4C49-9A8B-241C3A25AFB5}"/>
              </a:ext>
            </a:extLst>
          </p:cNvPr>
          <p:cNvSpPr/>
          <p:nvPr/>
        </p:nvSpPr>
        <p:spPr>
          <a:xfrm>
            <a:off x="8742335" y="2974177"/>
            <a:ext cx="1713144" cy="2253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09080" y="3067168"/>
            <a:ext cx="1713144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2644913"/>
            <a:ext cx="1839280" cy="245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" y="-201386"/>
            <a:ext cx="10515600" cy="1325563"/>
          </a:xfrm>
        </p:spPr>
        <p:txBody>
          <a:bodyPr/>
          <a:lstStyle/>
          <a:p>
            <a:r>
              <a:rPr lang="en-GB" dirty="0"/>
              <a:t>Embedded for Internal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3932594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2760817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1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4333655D-8D38-4CB1-9D68-1F803CBD1C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" y="5848515"/>
            <a:ext cx="604039" cy="604039"/>
          </a:xfrm>
          <a:prstGeom prst="rect">
            <a:avLst/>
          </a:prstGeom>
        </p:spPr>
      </p:pic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1797" y="4170380"/>
            <a:ext cx="352577" cy="31451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9538" y="4145792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8666" y="3162094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GenericApp_EB3B" title="Icon of an app window">
            <a:extLst>
              <a:ext uri="{FF2B5EF4-FFF2-40B4-BE49-F238E27FC236}">
                <a16:creationId xmlns:a16="http://schemas.microsoft.com/office/drawing/2014/main" id="{403A0B15-0A5C-4C2D-AD7C-C73C864B15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36591" y="3047986"/>
            <a:ext cx="457020" cy="36576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30" y="2587300"/>
            <a:ext cx="604039" cy="604039"/>
          </a:xfrm>
          <a:prstGeom prst="rect">
            <a:avLst/>
          </a:prstGeom>
        </p:spPr>
      </p:pic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93" y="2100312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2749" y="4584519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2" name="people_12" title="Icon of three people">
            <a:extLst>
              <a:ext uri="{FF2B5EF4-FFF2-40B4-BE49-F238E27FC236}">
                <a16:creationId xmlns:a16="http://schemas.microsoft.com/office/drawing/2014/main" id="{73330899-6277-4C33-8FB1-C1ECCF2DCB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50110" y="1760212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939" y="2075757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38" y="3459293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31" y="5465091"/>
            <a:ext cx="365674" cy="352377"/>
          </a:xfrm>
          <a:prstGeom prst="rect">
            <a:avLst/>
          </a:prstGeom>
        </p:spPr>
      </p:pic>
      <p:sp>
        <p:nvSpPr>
          <p:cNvPr id="88" name="Lock" title="Icon of a padlock">
            <a:extLst>
              <a:ext uri="{FF2B5EF4-FFF2-40B4-BE49-F238E27FC236}">
                <a16:creationId xmlns:a16="http://schemas.microsoft.com/office/drawing/2014/main" id="{563E79E5-0BD4-43E2-86C9-A567BB1D1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3707449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cloud" title="Icon of a cloud">
            <a:extLst>
              <a:ext uri="{FF2B5EF4-FFF2-40B4-BE49-F238E27FC236}">
                <a16:creationId xmlns:a16="http://schemas.microsoft.com/office/drawing/2014/main" id="{5CCF6657-2180-4F95-8227-644E212E6D57}"/>
              </a:ext>
            </a:extLst>
          </p:cNvPr>
          <p:cNvSpPr>
            <a:spLocks noChangeAspect="1"/>
          </p:cNvSpPr>
          <p:nvPr/>
        </p:nvSpPr>
        <p:spPr bwMode="auto">
          <a:xfrm>
            <a:off x="4948082" y="1984455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CEACE521-6816-4154-ACAD-FE28606A7C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54239" y="3579726"/>
            <a:ext cx="347308" cy="30981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9" name="BarChartVertical_E9EC" title="Icon of a vertical bar graph">
            <a:extLst>
              <a:ext uri="{FF2B5EF4-FFF2-40B4-BE49-F238E27FC236}">
                <a16:creationId xmlns:a16="http://schemas.microsoft.com/office/drawing/2014/main" id="{777F39CF-46DC-4F65-A982-5400F9F4B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66742" y="4030540"/>
            <a:ext cx="317157" cy="317232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people_12" title="Icon of three people">
            <a:extLst>
              <a:ext uri="{FF2B5EF4-FFF2-40B4-BE49-F238E27FC236}">
                <a16:creationId xmlns:a16="http://schemas.microsoft.com/office/drawing/2014/main" id="{3BD45B33-92BA-4C04-8259-01E8AA402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04326" y="5343303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A7AA7D6-83A7-445F-BC5E-48FEC15C4DFA}"/>
              </a:ext>
            </a:extLst>
          </p:cNvPr>
          <p:cNvCxnSpPr>
            <a:cxnSpLocks/>
          </p:cNvCxnSpPr>
          <p:nvPr/>
        </p:nvCxnSpPr>
        <p:spPr>
          <a:xfrm>
            <a:off x="1011112" y="4505638"/>
            <a:ext cx="15432" cy="14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311449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424526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55B745-799C-4745-9A77-C06BDA8C9821}"/>
              </a:ext>
            </a:extLst>
          </p:cNvPr>
          <p:cNvSpPr txBox="1"/>
          <p:nvPr/>
        </p:nvSpPr>
        <p:spPr>
          <a:xfrm>
            <a:off x="308100" y="6265050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On Prem Data Gateway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0752F9D1-E370-42AA-BD66-F4AAAEEB35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313130" y="5824360"/>
            <a:ext cx="4424838" cy="326175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2749664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03209" y="350467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207985" y="4197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3523135" y="2005243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Modeler/</a:t>
            </a:r>
            <a:br>
              <a:rPr lang="en-GB" sz="1100" dirty="0"/>
            </a:br>
            <a:r>
              <a:rPr lang="en-GB" sz="1100" dirty="0"/>
              <a:t>Report Designer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A8F9A89-4FE4-4E9D-9180-81480E83E391}"/>
              </a:ext>
            </a:extLst>
          </p:cNvPr>
          <p:cNvSpPr txBox="1"/>
          <p:nvPr/>
        </p:nvSpPr>
        <p:spPr>
          <a:xfrm>
            <a:off x="2830710" y="5881626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Refresh/Direct Query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5942484" y="548652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5947836" y="461184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5941868" y="42031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76F2A5-6101-43A7-9EF2-AC74B949F651}"/>
              </a:ext>
            </a:extLst>
          </p:cNvPr>
          <p:cNvSpPr txBox="1"/>
          <p:nvPr/>
        </p:nvSpPr>
        <p:spPr>
          <a:xfrm>
            <a:off x="5935907" y="3742894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5968272" y="320330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5913475" y="2256342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DD9C610-CCE9-4F24-9515-06DD75F05CF4}"/>
              </a:ext>
            </a:extLst>
          </p:cNvPr>
          <p:cNvSpPr txBox="1"/>
          <p:nvPr/>
        </p:nvSpPr>
        <p:spPr>
          <a:xfrm>
            <a:off x="9397508" y="3018665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Custom </a:t>
            </a:r>
            <a:br>
              <a:rPr lang="en-GB" sz="1100" dirty="0"/>
            </a:br>
            <a:r>
              <a:rPr lang="en-GB" sz="1100" dirty="0"/>
              <a:t>Application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743D22-6797-46BA-B4EF-98B889F600F3}"/>
              </a:ext>
            </a:extLst>
          </p:cNvPr>
          <p:cNvSpPr txBox="1"/>
          <p:nvPr/>
        </p:nvSpPr>
        <p:spPr>
          <a:xfrm>
            <a:off x="9390688" y="361381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99C1AF8-F932-49E6-BB05-CE6644B232C8}"/>
              </a:ext>
            </a:extLst>
          </p:cNvPr>
          <p:cNvSpPr txBox="1"/>
          <p:nvPr/>
        </p:nvSpPr>
        <p:spPr>
          <a:xfrm>
            <a:off x="9460286" y="4053329"/>
            <a:ext cx="630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8A121EB-82E2-47FA-8A94-FC0AF975343D}"/>
              </a:ext>
            </a:extLst>
          </p:cNvPr>
          <p:cNvSpPr txBox="1"/>
          <p:nvPr/>
        </p:nvSpPr>
        <p:spPr>
          <a:xfrm>
            <a:off x="10062906" y="5340593"/>
            <a:ext cx="11881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Users consume </a:t>
            </a:r>
            <a:br>
              <a:rPr lang="en-GB" sz="1100" dirty="0"/>
            </a:br>
            <a:r>
              <a:rPr lang="en-GB" sz="1100" dirty="0"/>
              <a:t>Power BI content</a:t>
            </a:r>
            <a:br>
              <a:rPr lang="en-GB" sz="1100" dirty="0"/>
            </a:br>
            <a:r>
              <a:rPr lang="en-GB" sz="1100" dirty="0"/>
              <a:t>embedded in app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424170A-67D8-4019-8D71-D579FC39DBB9}"/>
              </a:ext>
            </a:extLst>
          </p:cNvPr>
          <p:cNvSpPr txBox="1"/>
          <p:nvPr/>
        </p:nvSpPr>
        <p:spPr>
          <a:xfrm>
            <a:off x="6113188" y="1588316"/>
            <a:ext cx="1213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admin</a:t>
            </a:r>
            <a:br>
              <a:rPr lang="en-GB" sz="1100" dirty="0"/>
            </a:br>
            <a:r>
              <a:rPr lang="en-GB" sz="1100" dirty="0"/>
              <a:t>members</a:t>
            </a:r>
            <a:br>
              <a:rPr lang="en-GB" sz="1100" dirty="0"/>
            </a:br>
            <a:r>
              <a:rPr lang="en-GB" sz="1100" dirty="0"/>
              <a:t>contributors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44501" y="2913187"/>
            <a:ext cx="1515037" cy="722295"/>
          </a:xfrm>
          <a:prstGeom prst="bentConnector3">
            <a:avLst>
              <a:gd name="adj1" fmla="val 20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3635250"/>
            <a:ext cx="1506010" cy="456434"/>
          </a:xfrm>
          <a:prstGeom prst="bentConnector3">
            <a:avLst>
              <a:gd name="adj1" fmla="val 21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416290" y="3606190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55819" y="335321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/>
          <p:nvPr/>
        </p:nvCxnSpPr>
        <p:spPr>
          <a:xfrm>
            <a:off x="5469332" y="3606190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65D68C-F54B-439D-9B27-472F2DC5C79C}"/>
              </a:ext>
            </a:extLst>
          </p:cNvPr>
          <p:cNvCxnSpPr/>
          <p:nvPr/>
        </p:nvCxnSpPr>
        <p:spPr>
          <a:xfrm>
            <a:off x="8749330" y="3501011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E403DBF-B0B8-4F7B-B2B7-D3873290017A}"/>
              </a:ext>
            </a:extLst>
          </p:cNvPr>
          <p:cNvSpPr txBox="1"/>
          <p:nvPr/>
        </p:nvSpPr>
        <p:spPr>
          <a:xfrm>
            <a:off x="7741054" y="3376105"/>
            <a:ext cx="1033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API Calls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0E17CC-375B-40C9-8F69-63323FB1BD4C}"/>
              </a:ext>
            </a:extLst>
          </p:cNvPr>
          <p:cNvCxnSpPr>
            <a:cxnSpLocks/>
          </p:cNvCxnSpPr>
          <p:nvPr/>
        </p:nvCxnSpPr>
        <p:spPr>
          <a:xfrm>
            <a:off x="7185857" y="3604892"/>
            <a:ext cx="1563473" cy="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5964248" y="2188480"/>
            <a:ext cx="0" cy="86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86A735E4-28E6-4C5B-ABCD-2C5B85BF12EC}"/>
              </a:ext>
            </a:extLst>
          </p:cNvPr>
          <p:cNvCxnSpPr>
            <a:cxnSpLocks/>
          </p:cNvCxnSpPr>
          <p:nvPr/>
        </p:nvCxnSpPr>
        <p:spPr>
          <a:xfrm>
            <a:off x="9756963" y="5193657"/>
            <a:ext cx="0" cy="12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esktop" title="a desktop PC">
            <a:extLst>
              <a:ext uri="{FF2B5EF4-FFF2-40B4-BE49-F238E27FC236}">
                <a16:creationId xmlns:a16="http://schemas.microsoft.com/office/drawing/2014/main" id="{924C9ECF-C654-4AD0-898A-BFD8BEEC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7408" y="236185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B9D5A-F372-4572-ABD5-67A48E137C54}"/>
              </a:ext>
            </a:extLst>
          </p:cNvPr>
          <p:cNvSpPr/>
          <p:nvPr/>
        </p:nvSpPr>
        <p:spPr>
          <a:xfrm>
            <a:off x="2286640" y="5475865"/>
            <a:ext cx="2358239" cy="40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D26A91D-2E01-4765-BB54-91B336C7D8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87" y="5400879"/>
            <a:ext cx="604039" cy="604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5544B-2E7C-48CA-B3E5-B6E5523FA004}"/>
              </a:ext>
            </a:extLst>
          </p:cNvPr>
          <p:cNvSpPr txBox="1"/>
          <p:nvPr/>
        </p:nvSpPr>
        <p:spPr>
          <a:xfrm>
            <a:off x="2927417" y="5479351"/>
            <a:ext cx="180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Power BI Report Builder</a:t>
            </a:r>
            <a:br>
              <a:rPr lang="en-GB" sz="1100" dirty="0"/>
            </a:br>
            <a:r>
              <a:rPr lang="en-GB" sz="1100" dirty="0"/>
              <a:t>Paginated Reports</a:t>
            </a:r>
          </a:p>
        </p:txBody>
      </p:sp>
      <p:sp>
        <p:nvSpPr>
          <p:cNvPr id="12" name="desktop" title="a desktop PC">
            <a:extLst>
              <a:ext uri="{FF2B5EF4-FFF2-40B4-BE49-F238E27FC236}">
                <a16:creationId xmlns:a16="http://schemas.microsoft.com/office/drawing/2014/main" id="{F27F2F88-6DCF-4639-9F4F-F5E3404582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06465" y="5192803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D6219E-369E-4F90-A979-690798B4DA9D}"/>
              </a:ext>
            </a:extLst>
          </p:cNvPr>
          <p:cNvCxnSpPr>
            <a:cxnSpLocks/>
          </p:cNvCxnSpPr>
          <p:nvPr/>
        </p:nvCxnSpPr>
        <p:spPr>
          <a:xfrm>
            <a:off x="4644879" y="5688405"/>
            <a:ext cx="81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4FFBB4E-467B-471E-BA60-4AB848976CD0}"/>
              </a:ext>
            </a:extLst>
          </p:cNvPr>
          <p:cNvSpPr txBox="1"/>
          <p:nvPr/>
        </p:nvSpPr>
        <p:spPr>
          <a:xfrm>
            <a:off x="4644879" y="5426781"/>
            <a:ext cx="88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Publish .</a:t>
            </a:r>
            <a:r>
              <a:rPr lang="en-GB" sz="1100" dirty="0" err="1"/>
              <a:t>rdl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94176-8869-4E4E-990B-0278920AC5E5}"/>
              </a:ext>
            </a:extLst>
          </p:cNvPr>
          <p:cNvSpPr txBox="1"/>
          <p:nvPr/>
        </p:nvSpPr>
        <p:spPr>
          <a:xfrm>
            <a:off x="5939790" y="5057385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Paginated Report</a:t>
            </a:r>
          </a:p>
        </p:txBody>
      </p:sp>
      <p:sp>
        <p:nvSpPr>
          <p:cNvPr id="19" name="CRMArticles_EFF5" title="Icon of two documents stacked together with writing on them">
            <a:extLst>
              <a:ext uri="{FF2B5EF4-FFF2-40B4-BE49-F238E27FC236}">
                <a16:creationId xmlns:a16="http://schemas.microsoft.com/office/drawing/2014/main" id="{C22DD18D-16C4-4F69-BEB0-9EC9D4ECFA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5023971"/>
            <a:ext cx="275615" cy="318154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グラフィックス 4">
            <a:extLst>
              <a:ext uri="{FF2B5EF4-FFF2-40B4-BE49-F238E27FC236}">
                <a16:creationId xmlns:a16="http://schemas.microsoft.com/office/drawing/2014/main" id="{988EDE10-46DB-44AF-967A-76195E280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33030" y="1257971"/>
            <a:ext cx="293372" cy="2933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2AB3DC-E1BD-4E31-B7CE-25EA310DC7CC}"/>
              </a:ext>
            </a:extLst>
          </p:cNvPr>
          <p:cNvSpPr txBox="1"/>
          <p:nvPr/>
        </p:nvSpPr>
        <p:spPr>
          <a:xfrm>
            <a:off x="10365016" y="1211442"/>
            <a:ext cx="1086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Active Directory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FE7A7-0178-4FB5-8DB3-D0E9798A2C8D}"/>
              </a:ext>
            </a:extLst>
          </p:cNvPr>
          <p:cNvSpPr txBox="1"/>
          <p:nvPr/>
        </p:nvSpPr>
        <p:spPr>
          <a:xfrm>
            <a:off x="7051928" y="6460266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Capacity Admin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B126FD-FE82-4122-820E-6F901C035975}"/>
              </a:ext>
            </a:extLst>
          </p:cNvPr>
          <p:cNvCxnSpPr>
            <a:cxnSpLocks/>
          </p:cNvCxnSpPr>
          <p:nvPr/>
        </p:nvCxnSpPr>
        <p:spPr>
          <a:xfrm flipV="1">
            <a:off x="7135770" y="6090515"/>
            <a:ext cx="0" cy="3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Presentation with bar chart">
            <a:extLst>
              <a:ext uri="{FF2B5EF4-FFF2-40B4-BE49-F238E27FC236}">
                <a16:creationId xmlns:a16="http://schemas.microsoft.com/office/drawing/2014/main" id="{A3F59DFB-6E96-4B10-B39E-BF14DE523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760" y="4482684"/>
            <a:ext cx="508142" cy="5081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D753B62-A6C8-4929-9686-04E46D0DB8AF}"/>
              </a:ext>
            </a:extLst>
          </p:cNvPr>
          <p:cNvSpPr txBox="1"/>
          <p:nvPr/>
        </p:nvSpPr>
        <p:spPr>
          <a:xfrm>
            <a:off x="9460286" y="4581483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Tiles</a:t>
            </a:r>
          </a:p>
        </p:txBody>
      </p:sp>
      <p:sp>
        <p:nvSpPr>
          <p:cNvPr id="36" name="people_4" title="Icon of a person">
            <a:extLst>
              <a:ext uri="{FF2B5EF4-FFF2-40B4-BE49-F238E27FC236}">
                <a16:creationId xmlns:a16="http://schemas.microsoft.com/office/drawing/2014/main" id="{EA882510-1338-42D8-9296-06C98B7308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0021" y="6375466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people_4" title="Icon of a person">
            <a:extLst>
              <a:ext uri="{FF2B5EF4-FFF2-40B4-BE49-F238E27FC236}">
                <a16:creationId xmlns:a16="http://schemas.microsoft.com/office/drawing/2014/main" id="{44665452-CA6D-4726-BA2F-0F808D3E55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78722" y="2394433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AD015-401A-44FC-9890-3922371A6EF2}"/>
              </a:ext>
            </a:extLst>
          </p:cNvPr>
          <p:cNvSpPr txBox="1"/>
          <p:nvPr/>
        </p:nvSpPr>
        <p:spPr>
          <a:xfrm>
            <a:off x="9083672" y="2481663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Developer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E5490EC-8836-4532-90F1-9F1F0F78486D}"/>
              </a:ext>
            </a:extLst>
          </p:cNvPr>
          <p:cNvCxnSpPr>
            <a:cxnSpLocks/>
          </p:cNvCxnSpPr>
          <p:nvPr/>
        </p:nvCxnSpPr>
        <p:spPr>
          <a:xfrm>
            <a:off x="8954239" y="2759912"/>
            <a:ext cx="0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" title="Icon of a cloud">
            <a:extLst>
              <a:ext uri="{FF2B5EF4-FFF2-40B4-BE49-F238E27FC236}">
                <a16:creationId xmlns:a16="http://schemas.microsoft.com/office/drawing/2014/main" id="{E4C74709-202A-4415-9DEE-5B7BBB4E9573}"/>
              </a:ext>
            </a:extLst>
          </p:cNvPr>
          <p:cNvSpPr>
            <a:spLocks noChangeAspect="1"/>
          </p:cNvSpPr>
          <p:nvPr/>
        </p:nvSpPr>
        <p:spPr bwMode="auto">
          <a:xfrm>
            <a:off x="9649554" y="927364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6" name="Lock" title="Icon of a padlock">
            <a:extLst>
              <a:ext uri="{FF2B5EF4-FFF2-40B4-BE49-F238E27FC236}">
                <a16:creationId xmlns:a16="http://schemas.microsoft.com/office/drawing/2014/main" id="{CB924F8B-26A8-42B0-8268-088821C347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45404" y="1833237"/>
            <a:ext cx="280997" cy="314188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AB2D08-3EDE-4539-B5C7-B47BEB1243DF}"/>
              </a:ext>
            </a:extLst>
          </p:cNvPr>
          <p:cNvSpPr txBox="1"/>
          <p:nvPr/>
        </p:nvSpPr>
        <p:spPr>
          <a:xfrm>
            <a:off x="10335631" y="1704162"/>
            <a:ext cx="1086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Authentication to Power BI for individual account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6B8B50-9F46-4111-B661-36E5DE6DF596}"/>
              </a:ext>
            </a:extLst>
          </p:cNvPr>
          <p:cNvCxnSpPr>
            <a:cxnSpLocks/>
          </p:cNvCxnSpPr>
          <p:nvPr/>
        </p:nvCxnSpPr>
        <p:spPr>
          <a:xfrm>
            <a:off x="10121135" y="2506745"/>
            <a:ext cx="0" cy="46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5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774BF68-032F-48E4-B8BE-9B254302A9E5}"/>
              </a:ext>
            </a:extLst>
          </p:cNvPr>
          <p:cNvSpPr/>
          <p:nvPr/>
        </p:nvSpPr>
        <p:spPr>
          <a:xfrm>
            <a:off x="9830495" y="1177001"/>
            <a:ext cx="1713144" cy="1325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C4FED1-42BC-4598-AF1A-519B8E85966A}"/>
              </a:ext>
            </a:extLst>
          </p:cNvPr>
          <p:cNvSpPr/>
          <p:nvPr/>
        </p:nvSpPr>
        <p:spPr>
          <a:xfrm>
            <a:off x="5003478" y="2237122"/>
            <a:ext cx="2835652" cy="403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4F69C1-802A-49D1-9C12-A5E4F1CCC7A0}"/>
              </a:ext>
            </a:extLst>
          </p:cNvPr>
          <p:cNvSpPr/>
          <p:nvPr/>
        </p:nvSpPr>
        <p:spPr>
          <a:xfrm>
            <a:off x="5155485" y="2678518"/>
            <a:ext cx="2488385" cy="3395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66689-5AD4-4D1D-BCA2-FF7B2A26DC8D}"/>
              </a:ext>
            </a:extLst>
          </p:cNvPr>
          <p:cNvSpPr txBox="1"/>
          <p:nvPr/>
        </p:nvSpPr>
        <p:spPr>
          <a:xfrm>
            <a:off x="5927270" y="2759598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PBIE Capacity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FEEE32-180A-4C49-9A8B-241C3A25AFB5}"/>
              </a:ext>
            </a:extLst>
          </p:cNvPr>
          <p:cNvSpPr/>
          <p:nvPr/>
        </p:nvSpPr>
        <p:spPr>
          <a:xfrm>
            <a:off x="8742335" y="2974177"/>
            <a:ext cx="1713144" cy="250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DCA6EC-F0B3-4520-9FA2-34CD1BBF8E3C}"/>
              </a:ext>
            </a:extLst>
          </p:cNvPr>
          <p:cNvSpPr/>
          <p:nvPr/>
        </p:nvSpPr>
        <p:spPr>
          <a:xfrm>
            <a:off x="5409080" y="3067168"/>
            <a:ext cx="1713144" cy="2848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4DC258-DCD4-4C78-B733-4DF256F62270}"/>
              </a:ext>
            </a:extLst>
          </p:cNvPr>
          <p:cNvSpPr/>
          <p:nvPr/>
        </p:nvSpPr>
        <p:spPr>
          <a:xfrm>
            <a:off x="2577584" y="2644913"/>
            <a:ext cx="1839280" cy="2457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25A58-67CC-492C-B1FD-C4E6FF2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" y="-201386"/>
            <a:ext cx="10515600" cy="1325563"/>
          </a:xfrm>
        </p:spPr>
        <p:txBody>
          <a:bodyPr/>
          <a:lstStyle/>
          <a:p>
            <a:r>
              <a:rPr lang="en-GB" dirty="0"/>
              <a:t>Embedded for External</a:t>
            </a:r>
          </a:p>
        </p:txBody>
      </p:sp>
      <p:sp>
        <p:nvSpPr>
          <p:cNvPr id="8" name="server" title="Icon of a server tower">
            <a:extLst>
              <a:ext uri="{FF2B5EF4-FFF2-40B4-BE49-F238E27FC236}">
                <a16:creationId xmlns:a16="http://schemas.microsoft.com/office/drawing/2014/main" id="{06C2E77F-0237-4CA9-AFF1-80D711B57E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260" y="3932594"/>
            <a:ext cx="192569" cy="365760"/>
          </a:xfrm>
          <a:custGeom>
            <a:avLst/>
            <a:gdLst>
              <a:gd name="T0" fmla="*/ 318 w 318"/>
              <a:gd name="T1" fmla="*/ 283 h 604"/>
              <a:gd name="T2" fmla="*/ 318 w 318"/>
              <a:gd name="T3" fmla="*/ 604 h 604"/>
              <a:gd name="T4" fmla="*/ 0 w 318"/>
              <a:gd name="T5" fmla="*/ 604 h 604"/>
              <a:gd name="T6" fmla="*/ 0 w 318"/>
              <a:gd name="T7" fmla="*/ 0 h 604"/>
              <a:gd name="T8" fmla="*/ 318 w 318"/>
              <a:gd name="T9" fmla="*/ 0 h 604"/>
              <a:gd name="T10" fmla="*/ 318 w 318"/>
              <a:gd name="T11" fmla="*/ 283 h 604"/>
              <a:gd name="T12" fmla="*/ 67 w 318"/>
              <a:gd name="T13" fmla="*/ 97 h 604"/>
              <a:gd name="T14" fmla="*/ 249 w 318"/>
              <a:gd name="T15" fmla="*/ 97 h 604"/>
              <a:gd name="T16" fmla="*/ 67 w 318"/>
              <a:gd name="T17" fmla="*/ 414 h 604"/>
              <a:gd name="T18" fmla="*/ 249 w 318"/>
              <a:gd name="T19" fmla="*/ 414 h 604"/>
              <a:gd name="T20" fmla="*/ 67 w 318"/>
              <a:gd name="T21" fmla="*/ 504 h 604"/>
              <a:gd name="T22" fmla="*/ 249 w 318"/>
              <a:gd name="T23" fmla="*/ 5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604">
                <a:moveTo>
                  <a:pt x="318" y="283"/>
                </a:moveTo>
                <a:lnTo>
                  <a:pt x="318" y="604"/>
                </a:lnTo>
                <a:lnTo>
                  <a:pt x="0" y="604"/>
                </a:lnTo>
                <a:lnTo>
                  <a:pt x="0" y="0"/>
                </a:lnTo>
                <a:lnTo>
                  <a:pt x="318" y="0"/>
                </a:lnTo>
                <a:lnTo>
                  <a:pt x="318" y="283"/>
                </a:lnTo>
                <a:moveTo>
                  <a:pt x="67" y="97"/>
                </a:moveTo>
                <a:lnTo>
                  <a:pt x="249" y="97"/>
                </a:lnTo>
                <a:moveTo>
                  <a:pt x="67" y="414"/>
                </a:moveTo>
                <a:lnTo>
                  <a:pt x="249" y="414"/>
                </a:lnTo>
                <a:moveTo>
                  <a:pt x="67" y="504"/>
                </a:moveTo>
                <a:lnTo>
                  <a:pt x="249" y="50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A6BAE73A-CB6B-4D1B-9BE3-1E9FDB6616D1}"/>
              </a:ext>
            </a:extLst>
          </p:cNvPr>
          <p:cNvSpPr>
            <a:spLocks noChangeAspect="1"/>
          </p:cNvSpPr>
          <p:nvPr/>
        </p:nvSpPr>
        <p:spPr bwMode="auto">
          <a:xfrm>
            <a:off x="810212" y="2760817"/>
            <a:ext cx="502920" cy="320409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pic>
        <p:nvPicPr>
          <p:cNvPr id="14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4333655D-8D38-4CB1-9D68-1F803CBD1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1" y="5848515"/>
            <a:ext cx="604039" cy="604039"/>
          </a:xfrm>
          <a:prstGeom prst="rect">
            <a:avLst/>
          </a:prstGeom>
        </p:spPr>
      </p:pic>
      <p:sp>
        <p:nvSpPr>
          <p:cNvPr id="20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A9145115-A661-4864-BEF1-1CDB3AA118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1797" y="4170380"/>
            <a:ext cx="352577" cy="31451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BarChartVertical_E9EC" title="Icon of a vertical bar graph">
            <a:extLst>
              <a:ext uri="{FF2B5EF4-FFF2-40B4-BE49-F238E27FC236}">
                <a16:creationId xmlns:a16="http://schemas.microsoft.com/office/drawing/2014/main" id="{E3CA7C07-153B-4D11-A000-5710E44E49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9538" y="4145792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8" name="Org_ECA6" title="Icon of three boxes in a bracket chart">
            <a:extLst>
              <a:ext uri="{FF2B5EF4-FFF2-40B4-BE49-F238E27FC236}">
                <a16:creationId xmlns:a16="http://schemas.microsoft.com/office/drawing/2014/main" id="{FAE2AB69-25B2-47D5-B9E4-00B1B27C14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8666" y="3162094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GenericApp_EB3B" title="Icon of an app window">
            <a:extLst>
              <a:ext uri="{FF2B5EF4-FFF2-40B4-BE49-F238E27FC236}">
                <a16:creationId xmlns:a16="http://schemas.microsoft.com/office/drawing/2014/main" id="{403A0B15-0A5C-4C2D-AD7C-C73C864B15D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36591" y="3047986"/>
            <a:ext cx="457020" cy="365760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A9E45A8-29C0-41F0-9FBE-659379E29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30" y="2587300"/>
            <a:ext cx="604039" cy="604039"/>
          </a:xfrm>
          <a:prstGeom prst="rect">
            <a:avLst/>
          </a:prstGeom>
        </p:spPr>
      </p:pic>
      <p:pic>
        <p:nvPicPr>
          <p:cNvPr id="48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F7B8CF0-85A5-47D9-B4BE-5EFA2D2F2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93" y="2100312"/>
            <a:ext cx="604039" cy="604039"/>
          </a:xfrm>
          <a:prstGeom prst="rect">
            <a:avLst/>
          </a:prstGeom>
        </p:spPr>
      </p:pic>
      <p:sp>
        <p:nvSpPr>
          <p:cNvPr id="52" name="BarChartVertical_E9EC" title="Icon of a vertical bar graph">
            <a:extLst>
              <a:ext uri="{FF2B5EF4-FFF2-40B4-BE49-F238E27FC236}">
                <a16:creationId xmlns:a16="http://schemas.microsoft.com/office/drawing/2014/main" id="{977685B0-E945-438A-AD40-13FFD1ECE0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2749" y="4584519"/>
            <a:ext cx="365674" cy="365760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2" name="people_12" title="Icon of three people">
            <a:extLst>
              <a:ext uri="{FF2B5EF4-FFF2-40B4-BE49-F238E27FC236}">
                <a16:creationId xmlns:a16="http://schemas.microsoft.com/office/drawing/2014/main" id="{73330899-6277-4C33-8FB1-C1ECCF2DCB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50110" y="1760212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people_4" title="Icon of a person">
            <a:extLst>
              <a:ext uri="{FF2B5EF4-FFF2-40B4-BE49-F238E27FC236}">
                <a16:creationId xmlns:a16="http://schemas.microsoft.com/office/drawing/2014/main" id="{3C5B4FF3-9E9E-4EBD-97C1-7607A8D013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7939" y="2075757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B3E45A5-B41F-48B2-9A1D-3EE4EDF0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38" y="3459293"/>
            <a:ext cx="365674" cy="352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01ACE1-EF06-4E47-827C-EA78D891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31" y="5465091"/>
            <a:ext cx="365674" cy="352377"/>
          </a:xfrm>
          <a:prstGeom prst="rect">
            <a:avLst/>
          </a:prstGeom>
        </p:spPr>
      </p:pic>
      <p:sp>
        <p:nvSpPr>
          <p:cNvPr id="88" name="Lock" title="Icon of a padlock">
            <a:extLst>
              <a:ext uri="{FF2B5EF4-FFF2-40B4-BE49-F238E27FC236}">
                <a16:creationId xmlns:a16="http://schemas.microsoft.com/office/drawing/2014/main" id="{563E79E5-0BD4-43E2-86C9-A567BB1D1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3707449"/>
            <a:ext cx="327121" cy="36576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cloud" title="Icon of a cloud">
            <a:extLst>
              <a:ext uri="{FF2B5EF4-FFF2-40B4-BE49-F238E27FC236}">
                <a16:creationId xmlns:a16="http://schemas.microsoft.com/office/drawing/2014/main" id="{5CCF6657-2180-4F95-8227-644E212E6D57}"/>
              </a:ext>
            </a:extLst>
          </p:cNvPr>
          <p:cNvSpPr>
            <a:spLocks noChangeAspect="1"/>
          </p:cNvSpPr>
          <p:nvPr/>
        </p:nvSpPr>
        <p:spPr bwMode="auto">
          <a:xfrm>
            <a:off x="4948082" y="1984455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7" name="Financial_E7BB" title="Icon of a chart made of vertical lines with a line tracing the top of each, turning into an arrow pointing up">
            <a:extLst>
              <a:ext uri="{FF2B5EF4-FFF2-40B4-BE49-F238E27FC236}">
                <a16:creationId xmlns:a16="http://schemas.microsoft.com/office/drawing/2014/main" id="{CEACE521-6816-4154-ACAD-FE28606A7C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54239" y="3579726"/>
            <a:ext cx="347308" cy="309810"/>
          </a:xfrm>
          <a:custGeom>
            <a:avLst/>
            <a:gdLst>
              <a:gd name="T0" fmla="*/ 47 w 4770"/>
              <a:gd name="T1" fmla="*/ 4255 h 4255"/>
              <a:gd name="T2" fmla="*/ 47 w 4770"/>
              <a:gd name="T3" fmla="*/ 3626 h 4255"/>
              <a:gd name="T4" fmla="*/ 676 w 4770"/>
              <a:gd name="T5" fmla="*/ 4255 h 4255"/>
              <a:gd name="T6" fmla="*/ 676 w 4770"/>
              <a:gd name="T7" fmla="*/ 2996 h 4255"/>
              <a:gd name="T8" fmla="*/ 1306 w 4770"/>
              <a:gd name="T9" fmla="*/ 4255 h 4255"/>
              <a:gd name="T10" fmla="*/ 1306 w 4770"/>
              <a:gd name="T11" fmla="*/ 2366 h 4255"/>
              <a:gd name="T12" fmla="*/ 1935 w 4770"/>
              <a:gd name="T13" fmla="*/ 4255 h 4255"/>
              <a:gd name="T14" fmla="*/ 1935 w 4770"/>
              <a:gd name="T15" fmla="*/ 1736 h 4255"/>
              <a:gd name="T16" fmla="*/ 2564 w 4770"/>
              <a:gd name="T17" fmla="*/ 4255 h 4255"/>
              <a:gd name="T18" fmla="*/ 2564 w 4770"/>
              <a:gd name="T19" fmla="*/ 1736 h 4255"/>
              <a:gd name="T20" fmla="*/ 3194 w 4770"/>
              <a:gd name="T21" fmla="*/ 4255 h 4255"/>
              <a:gd name="T22" fmla="*/ 3194 w 4770"/>
              <a:gd name="T23" fmla="*/ 2361 h 4255"/>
              <a:gd name="T24" fmla="*/ 3823 w 4770"/>
              <a:gd name="T25" fmla="*/ 4255 h 4255"/>
              <a:gd name="T26" fmla="*/ 3823 w 4770"/>
              <a:gd name="T27" fmla="*/ 1736 h 4255"/>
              <a:gd name="T28" fmla="*/ 4453 w 4770"/>
              <a:gd name="T29" fmla="*/ 4255 h 4255"/>
              <a:gd name="T30" fmla="*/ 4453 w 4770"/>
              <a:gd name="T31" fmla="*/ 1424 h 4255"/>
              <a:gd name="T32" fmla="*/ 4760 w 4770"/>
              <a:gd name="T33" fmla="*/ 5 h 4255"/>
              <a:gd name="T34" fmla="*/ 3191 w 4770"/>
              <a:gd name="T35" fmla="*/ 1575 h 4255"/>
              <a:gd name="T36" fmla="*/ 2247 w 4770"/>
              <a:gd name="T37" fmla="*/ 630 h 4255"/>
              <a:gd name="T38" fmla="*/ 0 w 4770"/>
              <a:gd name="T39" fmla="*/ 2879 h 4255"/>
              <a:gd name="T40" fmla="*/ 4770 w 4770"/>
              <a:gd name="T41" fmla="*/ 948 h 4255"/>
              <a:gd name="T42" fmla="*/ 4770 w 4770"/>
              <a:gd name="T43" fmla="*/ 0 h 4255"/>
              <a:gd name="T44" fmla="*/ 3818 w 4770"/>
              <a:gd name="T45" fmla="*/ 0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0" h="4255">
                <a:moveTo>
                  <a:pt x="47" y="4255"/>
                </a:moveTo>
                <a:lnTo>
                  <a:pt x="47" y="3626"/>
                </a:lnTo>
                <a:moveTo>
                  <a:pt x="676" y="4255"/>
                </a:moveTo>
                <a:lnTo>
                  <a:pt x="676" y="2996"/>
                </a:lnTo>
                <a:moveTo>
                  <a:pt x="1306" y="4255"/>
                </a:moveTo>
                <a:lnTo>
                  <a:pt x="1306" y="2366"/>
                </a:lnTo>
                <a:moveTo>
                  <a:pt x="1935" y="4255"/>
                </a:moveTo>
                <a:lnTo>
                  <a:pt x="1935" y="1736"/>
                </a:lnTo>
                <a:moveTo>
                  <a:pt x="2564" y="4255"/>
                </a:moveTo>
                <a:lnTo>
                  <a:pt x="2564" y="1736"/>
                </a:lnTo>
                <a:moveTo>
                  <a:pt x="3194" y="4255"/>
                </a:moveTo>
                <a:lnTo>
                  <a:pt x="3194" y="2361"/>
                </a:lnTo>
                <a:moveTo>
                  <a:pt x="3823" y="4255"/>
                </a:moveTo>
                <a:lnTo>
                  <a:pt x="3823" y="1736"/>
                </a:lnTo>
                <a:moveTo>
                  <a:pt x="4453" y="4255"/>
                </a:moveTo>
                <a:lnTo>
                  <a:pt x="4453" y="1424"/>
                </a:lnTo>
                <a:moveTo>
                  <a:pt x="4760" y="5"/>
                </a:moveTo>
                <a:lnTo>
                  <a:pt x="3191" y="1575"/>
                </a:lnTo>
                <a:lnTo>
                  <a:pt x="2247" y="630"/>
                </a:lnTo>
                <a:lnTo>
                  <a:pt x="0" y="2879"/>
                </a:lnTo>
                <a:moveTo>
                  <a:pt x="4770" y="948"/>
                </a:moveTo>
                <a:lnTo>
                  <a:pt x="4770" y="0"/>
                </a:lnTo>
                <a:lnTo>
                  <a:pt x="3818" y="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9" name="BarChartVertical_E9EC" title="Icon of a vertical bar graph">
            <a:extLst>
              <a:ext uri="{FF2B5EF4-FFF2-40B4-BE49-F238E27FC236}">
                <a16:creationId xmlns:a16="http://schemas.microsoft.com/office/drawing/2014/main" id="{777F39CF-46DC-4F65-A982-5400F9F4B4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66742" y="4030540"/>
            <a:ext cx="317157" cy="317232"/>
          </a:xfrm>
          <a:custGeom>
            <a:avLst/>
            <a:gdLst>
              <a:gd name="T0" fmla="*/ 630 w 4250"/>
              <a:gd name="T1" fmla="*/ 3622 h 4251"/>
              <a:gd name="T2" fmla="*/ 630 w 4250"/>
              <a:gd name="T3" fmla="*/ 1102 h 4251"/>
              <a:gd name="T4" fmla="*/ 1259 w 4250"/>
              <a:gd name="T5" fmla="*/ 1102 h 4251"/>
              <a:gd name="T6" fmla="*/ 1259 w 4250"/>
              <a:gd name="T7" fmla="*/ 3622 h 4251"/>
              <a:gd name="T8" fmla="*/ 630 w 4250"/>
              <a:gd name="T9" fmla="*/ 3622 h 4251"/>
              <a:gd name="T10" fmla="*/ 2519 w 4250"/>
              <a:gd name="T11" fmla="*/ 3622 h 4251"/>
              <a:gd name="T12" fmla="*/ 2519 w 4250"/>
              <a:gd name="T13" fmla="*/ 1732 h 4251"/>
              <a:gd name="T14" fmla="*/ 1889 w 4250"/>
              <a:gd name="T15" fmla="*/ 1732 h 4251"/>
              <a:gd name="T16" fmla="*/ 1889 w 4250"/>
              <a:gd name="T17" fmla="*/ 3622 h 4251"/>
              <a:gd name="T18" fmla="*/ 2519 w 4250"/>
              <a:gd name="T19" fmla="*/ 3622 h 4251"/>
              <a:gd name="T20" fmla="*/ 3778 w 4250"/>
              <a:gd name="T21" fmla="*/ 3622 h 4251"/>
              <a:gd name="T22" fmla="*/ 3778 w 4250"/>
              <a:gd name="T23" fmla="*/ 472 h 4251"/>
              <a:gd name="T24" fmla="*/ 3149 w 4250"/>
              <a:gd name="T25" fmla="*/ 472 h 4251"/>
              <a:gd name="T26" fmla="*/ 3149 w 4250"/>
              <a:gd name="T27" fmla="*/ 3622 h 4251"/>
              <a:gd name="T28" fmla="*/ 3778 w 4250"/>
              <a:gd name="T29" fmla="*/ 3622 h 4251"/>
              <a:gd name="T30" fmla="*/ 0 w 4250"/>
              <a:gd name="T31" fmla="*/ 0 h 4251"/>
              <a:gd name="T32" fmla="*/ 0 w 4250"/>
              <a:gd name="T33" fmla="*/ 4251 h 4251"/>
              <a:gd name="T34" fmla="*/ 4250 w 4250"/>
              <a:gd name="T35" fmla="*/ 4251 h 4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50" h="4251">
                <a:moveTo>
                  <a:pt x="630" y="3622"/>
                </a:moveTo>
                <a:lnTo>
                  <a:pt x="630" y="1102"/>
                </a:lnTo>
                <a:lnTo>
                  <a:pt x="1259" y="1102"/>
                </a:lnTo>
                <a:lnTo>
                  <a:pt x="1259" y="3622"/>
                </a:lnTo>
                <a:lnTo>
                  <a:pt x="630" y="3622"/>
                </a:lnTo>
                <a:moveTo>
                  <a:pt x="2519" y="3622"/>
                </a:moveTo>
                <a:lnTo>
                  <a:pt x="2519" y="1732"/>
                </a:lnTo>
                <a:lnTo>
                  <a:pt x="1889" y="1732"/>
                </a:lnTo>
                <a:lnTo>
                  <a:pt x="1889" y="3622"/>
                </a:lnTo>
                <a:lnTo>
                  <a:pt x="2519" y="3622"/>
                </a:lnTo>
                <a:moveTo>
                  <a:pt x="3778" y="3622"/>
                </a:moveTo>
                <a:lnTo>
                  <a:pt x="3778" y="472"/>
                </a:lnTo>
                <a:lnTo>
                  <a:pt x="3149" y="472"/>
                </a:lnTo>
                <a:lnTo>
                  <a:pt x="3149" y="3622"/>
                </a:lnTo>
                <a:lnTo>
                  <a:pt x="3778" y="3622"/>
                </a:lnTo>
                <a:moveTo>
                  <a:pt x="0" y="0"/>
                </a:moveTo>
                <a:lnTo>
                  <a:pt x="0" y="4251"/>
                </a:lnTo>
                <a:lnTo>
                  <a:pt x="4250" y="42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people_12" title="Icon of three people">
            <a:extLst>
              <a:ext uri="{FF2B5EF4-FFF2-40B4-BE49-F238E27FC236}">
                <a16:creationId xmlns:a16="http://schemas.microsoft.com/office/drawing/2014/main" id="{3BD45B33-92BA-4C04-8259-01E8AA402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14641" y="5777476"/>
            <a:ext cx="428704" cy="36576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A7AA7D6-83A7-445F-BC5E-48FEC15C4DFA}"/>
              </a:ext>
            </a:extLst>
          </p:cNvPr>
          <p:cNvCxnSpPr>
            <a:cxnSpLocks/>
          </p:cNvCxnSpPr>
          <p:nvPr/>
        </p:nvCxnSpPr>
        <p:spPr>
          <a:xfrm>
            <a:off x="1011112" y="4505638"/>
            <a:ext cx="15432" cy="14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4AF9083-B2BE-40D5-B4A5-0C85B31D8931}"/>
              </a:ext>
            </a:extLst>
          </p:cNvPr>
          <p:cNvSpPr txBox="1"/>
          <p:nvPr/>
        </p:nvSpPr>
        <p:spPr>
          <a:xfrm>
            <a:off x="477460" y="3114495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Source--Cloud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F2AFCD1-5455-4407-9A63-5C94711AD9EC}"/>
              </a:ext>
            </a:extLst>
          </p:cNvPr>
          <p:cNvSpPr txBox="1"/>
          <p:nvPr/>
        </p:nvSpPr>
        <p:spPr>
          <a:xfrm>
            <a:off x="477460" y="4245268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Source—On Prem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55B745-799C-4745-9A77-C06BDA8C9821}"/>
              </a:ext>
            </a:extLst>
          </p:cNvPr>
          <p:cNvSpPr txBox="1"/>
          <p:nvPr/>
        </p:nvSpPr>
        <p:spPr>
          <a:xfrm>
            <a:off x="308100" y="6265050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On Prem Data Gateway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0752F9D1-E370-42AA-BD66-F4AAAEEB35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313130" y="5824360"/>
            <a:ext cx="4424838" cy="326175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12E3717-C820-4CAB-ADF8-937FBA3F7277}"/>
              </a:ext>
            </a:extLst>
          </p:cNvPr>
          <p:cNvSpPr txBox="1"/>
          <p:nvPr/>
        </p:nvSpPr>
        <p:spPr>
          <a:xfrm>
            <a:off x="3207298" y="2749664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Desktop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1761D5A-3727-4D21-BC9B-0A36638A8462}"/>
              </a:ext>
            </a:extLst>
          </p:cNvPr>
          <p:cNvSpPr txBox="1"/>
          <p:nvPr/>
        </p:nvSpPr>
        <p:spPr>
          <a:xfrm>
            <a:off x="3203209" y="350467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F4E74D4-AF3C-420B-A958-D51569CC91B4}"/>
              </a:ext>
            </a:extLst>
          </p:cNvPr>
          <p:cNvSpPr txBox="1"/>
          <p:nvPr/>
        </p:nvSpPr>
        <p:spPr>
          <a:xfrm>
            <a:off x="3207985" y="4197867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0C73B1E-98B0-4216-AEDB-E8F374602B83}"/>
              </a:ext>
            </a:extLst>
          </p:cNvPr>
          <p:cNvSpPr txBox="1"/>
          <p:nvPr/>
        </p:nvSpPr>
        <p:spPr>
          <a:xfrm>
            <a:off x="3523135" y="2005243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Modeler/</a:t>
            </a:r>
            <a:br>
              <a:rPr lang="en-GB" sz="1100" dirty="0"/>
            </a:br>
            <a:r>
              <a:rPr lang="en-GB" sz="1100" dirty="0"/>
              <a:t>Report Designer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A8F9A89-4FE4-4E9D-9180-81480E83E391}"/>
              </a:ext>
            </a:extLst>
          </p:cNvPr>
          <p:cNvSpPr txBox="1"/>
          <p:nvPr/>
        </p:nvSpPr>
        <p:spPr>
          <a:xfrm>
            <a:off x="2830710" y="5881626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 Refresh/Direct Query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A8F8E32-E486-412B-BDA1-7F144D72BFD7}"/>
              </a:ext>
            </a:extLst>
          </p:cNvPr>
          <p:cNvSpPr txBox="1"/>
          <p:nvPr/>
        </p:nvSpPr>
        <p:spPr>
          <a:xfrm>
            <a:off x="5942484" y="548652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Datasets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C0C72EB-8B33-47B4-993F-1215A7A7EBDF}"/>
              </a:ext>
            </a:extLst>
          </p:cNvPr>
          <p:cNvSpPr txBox="1"/>
          <p:nvPr/>
        </p:nvSpPr>
        <p:spPr>
          <a:xfrm>
            <a:off x="5947836" y="4611846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6A4AF9D-5046-4D88-8FD2-2BC1A264EAF1}"/>
              </a:ext>
            </a:extLst>
          </p:cNvPr>
          <p:cNvSpPr txBox="1"/>
          <p:nvPr/>
        </p:nvSpPr>
        <p:spPr>
          <a:xfrm>
            <a:off x="5941868" y="42031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76F2A5-6101-43A7-9EF2-AC74B949F651}"/>
              </a:ext>
            </a:extLst>
          </p:cNvPr>
          <p:cNvSpPr txBox="1"/>
          <p:nvPr/>
        </p:nvSpPr>
        <p:spPr>
          <a:xfrm>
            <a:off x="5935907" y="3742894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Access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1475A4A-8D91-494A-B19F-680E5DDC6468}"/>
              </a:ext>
            </a:extLst>
          </p:cNvPr>
          <p:cNvSpPr txBox="1"/>
          <p:nvPr/>
        </p:nvSpPr>
        <p:spPr>
          <a:xfrm>
            <a:off x="5968272" y="320330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6750D61-1B74-410B-9430-A37D5564D14C}"/>
              </a:ext>
            </a:extLst>
          </p:cNvPr>
          <p:cNvSpPr txBox="1"/>
          <p:nvPr/>
        </p:nvSpPr>
        <p:spPr>
          <a:xfrm>
            <a:off x="5913475" y="2256342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Power BI Service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DD9C610-CCE9-4F24-9515-06DD75F05CF4}"/>
              </a:ext>
            </a:extLst>
          </p:cNvPr>
          <p:cNvSpPr txBox="1"/>
          <p:nvPr/>
        </p:nvSpPr>
        <p:spPr>
          <a:xfrm>
            <a:off x="9379747" y="3007671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Custom </a:t>
            </a:r>
            <a:br>
              <a:rPr lang="en-GB" sz="1100" dirty="0"/>
            </a:br>
            <a:r>
              <a:rPr lang="en-GB" sz="1100" dirty="0"/>
              <a:t>Application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743D22-6797-46BA-B4EF-98B889F600F3}"/>
              </a:ext>
            </a:extLst>
          </p:cNvPr>
          <p:cNvSpPr txBox="1"/>
          <p:nvPr/>
        </p:nvSpPr>
        <p:spPr>
          <a:xfrm>
            <a:off x="9390688" y="361381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Dashboards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99C1AF8-F932-49E6-BB05-CE6644B232C8}"/>
              </a:ext>
            </a:extLst>
          </p:cNvPr>
          <p:cNvSpPr txBox="1"/>
          <p:nvPr/>
        </p:nvSpPr>
        <p:spPr>
          <a:xfrm>
            <a:off x="9460286" y="4053329"/>
            <a:ext cx="630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Reports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8A121EB-82E2-47FA-8A94-FC0AF975343D}"/>
              </a:ext>
            </a:extLst>
          </p:cNvPr>
          <p:cNvSpPr txBox="1"/>
          <p:nvPr/>
        </p:nvSpPr>
        <p:spPr>
          <a:xfrm>
            <a:off x="10090587" y="5660041"/>
            <a:ext cx="11881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Users consume </a:t>
            </a:r>
            <a:br>
              <a:rPr lang="en-GB" sz="1100" dirty="0"/>
            </a:br>
            <a:r>
              <a:rPr lang="en-GB" sz="1100" dirty="0"/>
              <a:t>Power BI content</a:t>
            </a:r>
            <a:br>
              <a:rPr lang="en-GB" sz="1100" dirty="0"/>
            </a:br>
            <a:r>
              <a:rPr lang="en-GB" sz="1100" dirty="0"/>
              <a:t>embedded in app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424170A-67D8-4019-8D71-D579FC39DBB9}"/>
              </a:ext>
            </a:extLst>
          </p:cNvPr>
          <p:cNvSpPr txBox="1"/>
          <p:nvPr/>
        </p:nvSpPr>
        <p:spPr>
          <a:xfrm>
            <a:off x="6113188" y="1588316"/>
            <a:ext cx="1213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Workspace admin</a:t>
            </a:r>
            <a:br>
              <a:rPr lang="en-GB" sz="1100" dirty="0"/>
            </a:br>
            <a:r>
              <a:rPr lang="en-GB" sz="1100" dirty="0"/>
              <a:t>members</a:t>
            </a:r>
            <a:br>
              <a:rPr lang="en-GB" sz="1100" dirty="0"/>
            </a:br>
            <a:r>
              <a:rPr lang="en-GB" sz="1100" dirty="0"/>
              <a:t>contributors</a:t>
            </a:r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FDEE775C-7A4F-49F0-AA28-D10307E0EBB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344501" y="2913187"/>
            <a:ext cx="1515037" cy="722295"/>
          </a:xfrm>
          <a:prstGeom prst="bentConnector3">
            <a:avLst>
              <a:gd name="adj1" fmla="val 20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9BBA603-4706-4458-939D-0DF721B87AB5}"/>
              </a:ext>
            </a:extLst>
          </p:cNvPr>
          <p:cNvCxnSpPr>
            <a:cxnSpLocks/>
          </p:cNvCxnSpPr>
          <p:nvPr/>
        </p:nvCxnSpPr>
        <p:spPr>
          <a:xfrm flipV="1">
            <a:off x="1339245" y="3635250"/>
            <a:ext cx="1506010" cy="456434"/>
          </a:xfrm>
          <a:prstGeom prst="bentConnector3">
            <a:avLst>
              <a:gd name="adj1" fmla="val 21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B1A5512-2975-4C38-8777-7A9DDA014BF5}"/>
              </a:ext>
            </a:extLst>
          </p:cNvPr>
          <p:cNvCxnSpPr>
            <a:cxnSpLocks/>
          </p:cNvCxnSpPr>
          <p:nvPr/>
        </p:nvCxnSpPr>
        <p:spPr>
          <a:xfrm>
            <a:off x="4416290" y="3606190"/>
            <a:ext cx="1063584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4B14A5C-0BCB-48A5-BC6C-E47CF53D421E}"/>
              </a:ext>
            </a:extLst>
          </p:cNvPr>
          <p:cNvSpPr txBox="1"/>
          <p:nvPr/>
        </p:nvSpPr>
        <p:spPr>
          <a:xfrm>
            <a:off x="4455819" y="335321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Publish .pbix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22FF8590-54B0-4822-A807-1ABF7C46DF7B}"/>
              </a:ext>
            </a:extLst>
          </p:cNvPr>
          <p:cNvCxnSpPr/>
          <p:nvPr/>
        </p:nvCxnSpPr>
        <p:spPr>
          <a:xfrm>
            <a:off x="5469332" y="3606190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65D68C-F54B-439D-9B27-472F2DC5C79C}"/>
              </a:ext>
            </a:extLst>
          </p:cNvPr>
          <p:cNvCxnSpPr/>
          <p:nvPr/>
        </p:nvCxnSpPr>
        <p:spPr>
          <a:xfrm>
            <a:off x="8749330" y="3501011"/>
            <a:ext cx="1706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E403DBF-B0B8-4F7B-B2B7-D3873290017A}"/>
              </a:ext>
            </a:extLst>
          </p:cNvPr>
          <p:cNvSpPr txBox="1"/>
          <p:nvPr/>
        </p:nvSpPr>
        <p:spPr>
          <a:xfrm>
            <a:off x="7863817" y="3376105"/>
            <a:ext cx="1033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API Calls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0E17CC-375B-40C9-8F69-63323FB1BD4C}"/>
              </a:ext>
            </a:extLst>
          </p:cNvPr>
          <p:cNvCxnSpPr>
            <a:cxnSpLocks/>
          </p:cNvCxnSpPr>
          <p:nvPr/>
        </p:nvCxnSpPr>
        <p:spPr>
          <a:xfrm>
            <a:off x="7185857" y="3604892"/>
            <a:ext cx="1563473" cy="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9FF31B5-70DF-4BFD-9C39-5FEA59ABE011}"/>
              </a:ext>
            </a:extLst>
          </p:cNvPr>
          <p:cNvCxnSpPr>
            <a:cxnSpLocks/>
          </p:cNvCxnSpPr>
          <p:nvPr/>
        </p:nvCxnSpPr>
        <p:spPr>
          <a:xfrm>
            <a:off x="5964248" y="2188480"/>
            <a:ext cx="0" cy="86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86A735E4-28E6-4C5B-ABCD-2C5B85BF12EC}"/>
              </a:ext>
            </a:extLst>
          </p:cNvPr>
          <p:cNvCxnSpPr>
            <a:cxnSpLocks/>
          </p:cNvCxnSpPr>
          <p:nvPr/>
        </p:nvCxnSpPr>
        <p:spPr>
          <a:xfrm>
            <a:off x="9756963" y="5463918"/>
            <a:ext cx="0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esktop" title="a desktop PC">
            <a:extLst>
              <a:ext uri="{FF2B5EF4-FFF2-40B4-BE49-F238E27FC236}">
                <a16:creationId xmlns:a16="http://schemas.microsoft.com/office/drawing/2014/main" id="{924C9ECF-C654-4AD0-898A-BFD8BEEC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7408" y="2361851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B9D5A-F372-4572-ABD5-67A48E137C54}"/>
              </a:ext>
            </a:extLst>
          </p:cNvPr>
          <p:cNvSpPr/>
          <p:nvPr/>
        </p:nvSpPr>
        <p:spPr>
          <a:xfrm>
            <a:off x="2286640" y="5475865"/>
            <a:ext cx="2358239" cy="40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7D26A91D-2E01-4765-BB54-91B336C7D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87" y="5400879"/>
            <a:ext cx="604039" cy="604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5544B-2E7C-48CA-B3E5-B6E5523FA004}"/>
              </a:ext>
            </a:extLst>
          </p:cNvPr>
          <p:cNvSpPr txBox="1"/>
          <p:nvPr/>
        </p:nvSpPr>
        <p:spPr>
          <a:xfrm>
            <a:off x="2927417" y="5479351"/>
            <a:ext cx="180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Power BI Report Builder</a:t>
            </a:r>
            <a:br>
              <a:rPr lang="en-GB" sz="1100" dirty="0"/>
            </a:br>
            <a:r>
              <a:rPr lang="en-GB" sz="1100" dirty="0"/>
              <a:t>Paginated Reports</a:t>
            </a:r>
          </a:p>
        </p:txBody>
      </p:sp>
      <p:sp>
        <p:nvSpPr>
          <p:cNvPr id="12" name="desktop" title="a desktop PC">
            <a:extLst>
              <a:ext uri="{FF2B5EF4-FFF2-40B4-BE49-F238E27FC236}">
                <a16:creationId xmlns:a16="http://schemas.microsoft.com/office/drawing/2014/main" id="{F27F2F88-6DCF-4639-9F4F-F5E3404582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06465" y="5192803"/>
            <a:ext cx="275615" cy="27111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CD6219E-369E-4F90-A979-690798B4DA9D}"/>
              </a:ext>
            </a:extLst>
          </p:cNvPr>
          <p:cNvCxnSpPr>
            <a:cxnSpLocks/>
          </p:cNvCxnSpPr>
          <p:nvPr/>
        </p:nvCxnSpPr>
        <p:spPr>
          <a:xfrm>
            <a:off x="4644879" y="5688405"/>
            <a:ext cx="81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4FFBB4E-467B-471E-BA60-4AB848976CD0}"/>
              </a:ext>
            </a:extLst>
          </p:cNvPr>
          <p:cNvSpPr txBox="1"/>
          <p:nvPr/>
        </p:nvSpPr>
        <p:spPr>
          <a:xfrm>
            <a:off x="4644879" y="5426781"/>
            <a:ext cx="88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Publish .</a:t>
            </a:r>
            <a:r>
              <a:rPr lang="en-GB" sz="1100" dirty="0" err="1"/>
              <a:t>rdl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94176-8869-4E4E-990B-0278920AC5E5}"/>
              </a:ext>
            </a:extLst>
          </p:cNvPr>
          <p:cNvSpPr txBox="1"/>
          <p:nvPr/>
        </p:nvSpPr>
        <p:spPr>
          <a:xfrm>
            <a:off x="5939790" y="5057385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Paginated Report</a:t>
            </a:r>
          </a:p>
        </p:txBody>
      </p:sp>
      <p:sp>
        <p:nvSpPr>
          <p:cNvPr id="19" name="CRMArticles_EFF5" title="Icon of two documents stacked together with writing on them">
            <a:extLst>
              <a:ext uri="{FF2B5EF4-FFF2-40B4-BE49-F238E27FC236}">
                <a16:creationId xmlns:a16="http://schemas.microsoft.com/office/drawing/2014/main" id="{C22DD18D-16C4-4F69-BEB0-9EC9D4ECFA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8847" y="5023971"/>
            <a:ext cx="275615" cy="318154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グラフィックス 4">
            <a:extLst>
              <a:ext uri="{FF2B5EF4-FFF2-40B4-BE49-F238E27FC236}">
                <a16:creationId xmlns:a16="http://schemas.microsoft.com/office/drawing/2014/main" id="{988EDE10-46DB-44AF-967A-76195E280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3030" y="1257971"/>
            <a:ext cx="293372" cy="2933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2AB3DC-E1BD-4E31-B7CE-25EA310DC7CC}"/>
              </a:ext>
            </a:extLst>
          </p:cNvPr>
          <p:cNvSpPr txBox="1"/>
          <p:nvPr/>
        </p:nvSpPr>
        <p:spPr>
          <a:xfrm>
            <a:off x="10365016" y="1211442"/>
            <a:ext cx="1086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Azure Active Directory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FE7A7-0178-4FB5-8DB3-D0E9798A2C8D}"/>
              </a:ext>
            </a:extLst>
          </p:cNvPr>
          <p:cNvSpPr txBox="1"/>
          <p:nvPr/>
        </p:nvSpPr>
        <p:spPr>
          <a:xfrm>
            <a:off x="7051928" y="6460266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Capacity Admin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B126FD-FE82-4122-820E-6F901C035975}"/>
              </a:ext>
            </a:extLst>
          </p:cNvPr>
          <p:cNvCxnSpPr>
            <a:cxnSpLocks/>
          </p:cNvCxnSpPr>
          <p:nvPr/>
        </p:nvCxnSpPr>
        <p:spPr>
          <a:xfrm flipV="1">
            <a:off x="7135770" y="6090515"/>
            <a:ext cx="0" cy="36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Presentation with bar chart">
            <a:extLst>
              <a:ext uri="{FF2B5EF4-FFF2-40B4-BE49-F238E27FC236}">
                <a16:creationId xmlns:a16="http://schemas.microsoft.com/office/drawing/2014/main" id="{A3F59DFB-6E96-4B10-B39E-BF14DE523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1760" y="4482684"/>
            <a:ext cx="508142" cy="5081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D753B62-A6C8-4929-9686-04E46D0DB8AF}"/>
              </a:ext>
            </a:extLst>
          </p:cNvPr>
          <p:cNvSpPr txBox="1"/>
          <p:nvPr/>
        </p:nvSpPr>
        <p:spPr>
          <a:xfrm>
            <a:off x="9460286" y="4581483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Tiles</a:t>
            </a:r>
          </a:p>
        </p:txBody>
      </p:sp>
      <p:sp>
        <p:nvSpPr>
          <p:cNvPr id="36" name="people_4" title="Icon of a person">
            <a:extLst>
              <a:ext uri="{FF2B5EF4-FFF2-40B4-BE49-F238E27FC236}">
                <a16:creationId xmlns:a16="http://schemas.microsoft.com/office/drawing/2014/main" id="{EA882510-1338-42D8-9296-06C98B7308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0021" y="6375466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people_4" title="Icon of a person">
            <a:extLst>
              <a:ext uri="{FF2B5EF4-FFF2-40B4-BE49-F238E27FC236}">
                <a16:creationId xmlns:a16="http://schemas.microsoft.com/office/drawing/2014/main" id="{44665452-CA6D-4726-BA2F-0F808D3E55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78722" y="2394433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AD015-401A-44FC-9890-3922371A6EF2}"/>
              </a:ext>
            </a:extLst>
          </p:cNvPr>
          <p:cNvSpPr txBox="1"/>
          <p:nvPr/>
        </p:nvSpPr>
        <p:spPr>
          <a:xfrm>
            <a:off x="9083672" y="2481663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App Developer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E5490EC-8836-4532-90F1-9F1F0F78486D}"/>
              </a:ext>
            </a:extLst>
          </p:cNvPr>
          <p:cNvCxnSpPr>
            <a:cxnSpLocks/>
          </p:cNvCxnSpPr>
          <p:nvPr/>
        </p:nvCxnSpPr>
        <p:spPr>
          <a:xfrm>
            <a:off x="8954239" y="2759912"/>
            <a:ext cx="0" cy="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" title="Icon of a cloud">
            <a:extLst>
              <a:ext uri="{FF2B5EF4-FFF2-40B4-BE49-F238E27FC236}">
                <a16:creationId xmlns:a16="http://schemas.microsoft.com/office/drawing/2014/main" id="{E4C74709-202A-4415-9DEE-5B7BBB4E9573}"/>
              </a:ext>
            </a:extLst>
          </p:cNvPr>
          <p:cNvSpPr>
            <a:spLocks noChangeAspect="1"/>
          </p:cNvSpPr>
          <p:nvPr/>
        </p:nvSpPr>
        <p:spPr bwMode="auto">
          <a:xfrm>
            <a:off x="9775436" y="927450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6" name="Lock" title="Icon of a padlock">
            <a:extLst>
              <a:ext uri="{FF2B5EF4-FFF2-40B4-BE49-F238E27FC236}">
                <a16:creationId xmlns:a16="http://schemas.microsoft.com/office/drawing/2014/main" id="{CB924F8B-26A8-42B0-8268-088821C347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45404" y="1833237"/>
            <a:ext cx="280997" cy="314188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AB2D08-3EDE-4539-B5C7-B47BEB1243DF}"/>
              </a:ext>
            </a:extLst>
          </p:cNvPr>
          <p:cNvSpPr txBox="1"/>
          <p:nvPr/>
        </p:nvSpPr>
        <p:spPr>
          <a:xfrm>
            <a:off x="9369104" y="4902302"/>
            <a:ext cx="1086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authenticated by application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66B8B50-9F46-4111-B661-36E5DE6DF596}"/>
              </a:ext>
            </a:extLst>
          </p:cNvPr>
          <p:cNvCxnSpPr>
            <a:cxnSpLocks/>
          </p:cNvCxnSpPr>
          <p:nvPr/>
        </p:nvCxnSpPr>
        <p:spPr>
          <a:xfrm>
            <a:off x="10121135" y="2506745"/>
            <a:ext cx="0" cy="46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105" descr="ペーパー クリップ が含まれている画像&#10;&#10;自動的に生成された説明">
            <a:extLst>
              <a:ext uri="{FF2B5EF4-FFF2-40B4-BE49-F238E27FC236}">
                <a16:creationId xmlns:a16="http://schemas.microsoft.com/office/drawing/2014/main" id="{C1BA9AD3-E71B-4439-8D3D-51DF190D8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12" y="2583997"/>
            <a:ext cx="604039" cy="604039"/>
          </a:xfrm>
          <a:prstGeom prst="rect">
            <a:avLst/>
          </a:prstGeom>
        </p:spPr>
      </p:pic>
      <p:sp>
        <p:nvSpPr>
          <p:cNvPr id="4" name="Lock" title="Icon of a padlock">
            <a:extLst>
              <a:ext uri="{FF2B5EF4-FFF2-40B4-BE49-F238E27FC236}">
                <a16:creationId xmlns:a16="http://schemas.microsoft.com/office/drawing/2014/main" id="{C91FD2FE-2656-4802-82C3-7F7B379A38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72858" y="5070657"/>
            <a:ext cx="280997" cy="314188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D9EA0-96C4-48A0-9806-C7171F4F4A67}"/>
              </a:ext>
            </a:extLst>
          </p:cNvPr>
          <p:cNvSpPr txBox="1"/>
          <p:nvPr/>
        </p:nvSpPr>
        <p:spPr>
          <a:xfrm>
            <a:off x="10353111" y="1587399"/>
            <a:ext cx="10863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Authentication to Power BI with service principle or master account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EA8A7-5637-497E-83C7-92B8857B8BEF}"/>
              </a:ext>
            </a:extLst>
          </p:cNvPr>
          <p:cNvSpPr/>
          <p:nvPr/>
        </p:nvSpPr>
        <p:spPr>
          <a:xfrm>
            <a:off x="6815885" y="1035830"/>
            <a:ext cx="1713144" cy="48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loud" title="Icon of a cloud">
            <a:extLst>
              <a:ext uri="{FF2B5EF4-FFF2-40B4-BE49-F238E27FC236}">
                <a16:creationId xmlns:a16="http://schemas.microsoft.com/office/drawing/2014/main" id="{992EBAFD-FCD3-4ECB-853C-4E06847CC55C}"/>
              </a:ext>
            </a:extLst>
          </p:cNvPr>
          <p:cNvSpPr>
            <a:spLocks noChangeAspect="1"/>
          </p:cNvSpPr>
          <p:nvPr/>
        </p:nvSpPr>
        <p:spPr bwMode="auto">
          <a:xfrm>
            <a:off x="6760826" y="786279"/>
            <a:ext cx="383476" cy="24431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9" name="people_4" title="Icon of a person">
            <a:extLst>
              <a:ext uri="{FF2B5EF4-FFF2-40B4-BE49-F238E27FC236}">
                <a16:creationId xmlns:a16="http://schemas.microsoft.com/office/drawing/2014/main" id="{272D4EBC-C5B2-442D-846B-637D9D626D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3371" y="1091240"/>
            <a:ext cx="327161" cy="365760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77E872-5E73-4668-A3B8-FA1495794C11}"/>
              </a:ext>
            </a:extLst>
          </p:cNvPr>
          <p:cNvSpPr txBox="1"/>
          <p:nvPr/>
        </p:nvSpPr>
        <p:spPr>
          <a:xfrm>
            <a:off x="5778567" y="102072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Azure Admin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69E4962-648C-4AC5-8C45-435AF77B832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03067" y="1277763"/>
            <a:ext cx="912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0C12E8-0219-40D3-934E-8063D49F8ECE}"/>
              </a:ext>
            </a:extLst>
          </p:cNvPr>
          <p:cNvSpPr txBox="1"/>
          <p:nvPr/>
        </p:nvSpPr>
        <p:spPr>
          <a:xfrm>
            <a:off x="7306410" y="1093957"/>
            <a:ext cx="1086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Power BI Embedded </a:t>
            </a:r>
          </a:p>
        </p:txBody>
      </p:sp>
      <p:pic>
        <p:nvPicPr>
          <p:cNvPr id="41" name="グラフィックス 24">
            <a:extLst>
              <a:ext uri="{FF2B5EF4-FFF2-40B4-BE49-F238E27FC236}">
                <a16:creationId xmlns:a16="http://schemas.microsoft.com/office/drawing/2014/main" id="{30F1DEC6-6509-48B2-880A-6E7E79B338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5572" y="1174116"/>
            <a:ext cx="308616" cy="231462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459C43-FE50-409F-AC0C-9F192E451F40}"/>
              </a:ext>
            </a:extLst>
          </p:cNvPr>
          <p:cNvCxnSpPr>
            <a:cxnSpLocks/>
          </p:cNvCxnSpPr>
          <p:nvPr/>
        </p:nvCxnSpPr>
        <p:spPr>
          <a:xfrm>
            <a:off x="7484154" y="1519697"/>
            <a:ext cx="0" cy="115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2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218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 BI Deployment Pattern</vt:lpstr>
      <vt:lpstr>Personal BI</vt:lpstr>
      <vt:lpstr>Small Team Collaboration</vt:lpstr>
      <vt:lpstr>Large Team Collaboration and Distribution</vt:lpstr>
      <vt:lpstr>Enterprise Content Distribution</vt:lpstr>
      <vt:lpstr>Centralized Datasets for Corporate Reporting</vt:lpstr>
      <vt:lpstr>Embedded for Internal</vt:lpstr>
      <vt:lpstr>Embedded for External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Deployment Pattern</dc:title>
  <dc:creator>Liping Huang</dc:creator>
  <cp:lastModifiedBy>Liping Huang</cp:lastModifiedBy>
  <cp:revision>12</cp:revision>
  <dcterms:created xsi:type="dcterms:W3CDTF">2020-11-19T10:54:15Z</dcterms:created>
  <dcterms:modified xsi:type="dcterms:W3CDTF">2020-11-19T23:03:12Z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2020-11-19T10:54:15Z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b4cd0a92-9110-44fc-a613-485280a208e9</vt:lpwstr>
  </property>
  <property fmtid="{D5CDD505-2E9C-101B-9397-08002B2CF9AE}" pid="8" name="MSIP_Label_f42aa342-8706-4288-bd11-ebb85995028c_ContentBits">
    <vt:lpwstr>0</vt:lpwstr>
  </property>
</Properties>
</file>