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851" r:id="rId5"/>
    <p:sldMasterId id="2147484229" r:id="rId6"/>
  </p:sldMasterIdLst>
  <p:notesMasterIdLst>
    <p:notesMasterId r:id="rId33"/>
  </p:notesMasterIdLst>
  <p:sldIdLst>
    <p:sldId id="272" r:id="rId7"/>
    <p:sldId id="277" r:id="rId8"/>
    <p:sldId id="256" r:id="rId9"/>
    <p:sldId id="269" r:id="rId10"/>
    <p:sldId id="273" r:id="rId11"/>
    <p:sldId id="274" r:id="rId12"/>
    <p:sldId id="259" r:id="rId13"/>
    <p:sldId id="267" r:id="rId14"/>
    <p:sldId id="283" r:id="rId15"/>
    <p:sldId id="260" r:id="rId16"/>
    <p:sldId id="284" r:id="rId17"/>
    <p:sldId id="262" r:id="rId18"/>
    <p:sldId id="264" r:id="rId19"/>
    <p:sldId id="263" r:id="rId20"/>
    <p:sldId id="285" r:id="rId21"/>
    <p:sldId id="286" r:id="rId22"/>
    <p:sldId id="265" r:id="rId23"/>
    <p:sldId id="261" r:id="rId24"/>
    <p:sldId id="275" r:id="rId25"/>
    <p:sldId id="287" r:id="rId26"/>
    <p:sldId id="281" r:id="rId27"/>
    <p:sldId id="268" r:id="rId28"/>
    <p:sldId id="282" r:id="rId29"/>
    <p:sldId id="278" r:id="rId30"/>
    <p:sldId id="279" r:id="rId31"/>
    <p:sldId id="28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66CCFF"/>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2" autoAdjust="0"/>
    <p:restoredTop sz="91995" autoAdjust="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diagrams/_rels/data2.xml.rels><?xml version="1.0" encoding="UTF-8" standalone="yes"?>
<Relationships xmlns="http://schemas.openxmlformats.org/package/2006/relationships"><Relationship Id="rId1" Type="http://schemas.openxmlformats.org/officeDocument/2006/relationships/hyperlink" Target="https://docs.microsoft.com/en-us/power-bi/connect-data/power-bi-data-sources"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docs.microsoft.com/en-us/power-bi/connect-data/power-bi-data-sources"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251E28-D86C-47D0-89AE-7F9A196B4A14}" type="doc">
      <dgm:prSet loTypeId="urn:microsoft.com/office/officeart/2009/layout/CircleArrowProcess" loCatId="cycle" qsTypeId="urn:microsoft.com/office/officeart/2005/8/quickstyle/simple1" qsCatId="simple" csTypeId="urn:microsoft.com/office/officeart/2005/8/colors/colorful3" csCatId="colorful" phldr="1"/>
      <dgm:spPr/>
      <dgm:t>
        <a:bodyPr/>
        <a:lstStyle/>
        <a:p>
          <a:endParaRPr lang="en-GB"/>
        </a:p>
      </dgm:t>
    </dgm:pt>
    <dgm:pt modelId="{CBB02919-3529-47AF-AE5F-4731E0A7F181}">
      <dgm:prSet phldrT="[Text]" custT="1"/>
      <dgm:spPr/>
      <dgm:t>
        <a:bodyPr/>
        <a:lstStyle/>
        <a:p>
          <a:r>
            <a:rPr lang="en-GB" sz="1050" b="1" dirty="0"/>
            <a:t>Know your audience</a:t>
          </a:r>
        </a:p>
      </dgm:t>
    </dgm:pt>
    <dgm:pt modelId="{61F3ABAA-941E-472B-B7A2-80B4718564AD}" type="parTrans" cxnId="{2EDEF3E7-2B61-4884-B6F0-1B0C956D37C2}">
      <dgm:prSet/>
      <dgm:spPr/>
      <dgm:t>
        <a:bodyPr/>
        <a:lstStyle/>
        <a:p>
          <a:endParaRPr lang="en-GB" sz="2000" b="1"/>
        </a:p>
      </dgm:t>
    </dgm:pt>
    <dgm:pt modelId="{D170E192-51A3-4532-B3F5-3616E1DA4CA6}" type="sibTrans" cxnId="{2EDEF3E7-2B61-4884-B6F0-1B0C956D37C2}">
      <dgm:prSet/>
      <dgm:spPr/>
      <dgm:t>
        <a:bodyPr/>
        <a:lstStyle/>
        <a:p>
          <a:endParaRPr lang="en-GB" sz="2000" b="1"/>
        </a:p>
      </dgm:t>
    </dgm:pt>
    <dgm:pt modelId="{36D60467-8238-4FA4-97CC-F422CF24DBBD}">
      <dgm:prSet phldrT="[Text]" custT="1"/>
      <dgm:spPr/>
      <dgm:t>
        <a:bodyPr/>
        <a:lstStyle/>
        <a:p>
          <a:r>
            <a:rPr lang="en-GB" sz="1050" b="1" dirty="0"/>
            <a:t>Understand the data</a:t>
          </a:r>
        </a:p>
      </dgm:t>
    </dgm:pt>
    <dgm:pt modelId="{1588E3F7-E0F7-4033-94BE-D474110D2FCC}" type="parTrans" cxnId="{53C15A14-8620-4FAC-8483-CB61AFBE7762}">
      <dgm:prSet/>
      <dgm:spPr/>
      <dgm:t>
        <a:bodyPr/>
        <a:lstStyle/>
        <a:p>
          <a:endParaRPr lang="en-GB" sz="2000" b="1"/>
        </a:p>
      </dgm:t>
    </dgm:pt>
    <dgm:pt modelId="{22FC5E48-D96C-461F-B24D-77C859F8A1D2}" type="sibTrans" cxnId="{53C15A14-8620-4FAC-8483-CB61AFBE7762}">
      <dgm:prSet/>
      <dgm:spPr/>
      <dgm:t>
        <a:bodyPr/>
        <a:lstStyle/>
        <a:p>
          <a:endParaRPr lang="en-GB" sz="2000" b="1"/>
        </a:p>
      </dgm:t>
    </dgm:pt>
    <dgm:pt modelId="{A5113CBC-7D82-4B80-BB8B-C3C77B3DE502}">
      <dgm:prSet phldrT="[Text]" custT="1"/>
      <dgm:spPr/>
      <dgm:t>
        <a:bodyPr/>
        <a:lstStyle/>
        <a:p>
          <a:r>
            <a:rPr lang="en-GB" sz="1050" b="1" dirty="0"/>
            <a:t>Define success criteria</a:t>
          </a:r>
        </a:p>
      </dgm:t>
    </dgm:pt>
    <dgm:pt modelId="{BE396B4B-5188-4822-8300-AF775879B5D7}" type="parTrans" cxnId="{D283A070-9231-4069-B63E-D8FC2A97E4CB}">
      <dgm:prSet/>
      <dgm:spPr/>
      <dgm:t>
        <a:bodyPr/>
        <a:lstStyle/>
        <a:p>
          <a:endParaRPr lang="en-GB" sz="2000" b="1"/>
        </a:p>
      </dgm:t>
    </dgm:pt>
    <dgm:pt modelId="{5AF89A73-EBE0-455B-B915-070FCD44B232}" type="sibTrans" cxnId="{D283A070-9231-4069-B63E-D8FC2A97E4CB}">
      <dgm:prSet/>
      <dgm:spPr/>
      <dgm:t>
        <a:bodyPr/>
        <a:lstStyle/>
        <a:p>
          <a:endParaRPr lang="en-GB" sz="2000" b="1"/>
        </a:p>
      </dgm:t>
    </dgm:pt>
    <dgm:pt modelId="{A10549B5-8141-4E58-928F-083FCB8D5447}">
      <dgm:prSet phldrT="[Text]" custT="1"/>
      <dgm:spPr/>
      <dgm:t>
        <a:bodyPr/>
        <a:lstStyle/>
        <a:p>
          <a:r>
            <a:rPr lang="en-GB" sz="1050" b="1" dirty="0"/>
            <a:t>Understand the problem/request</a:t>
          </a:r>
        </a:p>
      </dgm:t>
    </dgm:pt>
    <dgm:pt modelId="{B5A888AB-2E9A-49A3-8BFB-02E84C6516D4}" type="parTrans" cxnId="{550AA971-4391-4611-90DD-4EAEFC3EB1FD}">
      <dgm:prSet/>
      <dgm:spPr/>
      <dgm:t>
        <a:bodyPr/>
        <a:lstStyle/>
        <a:p>
          <a:endParaRPr lang="en-GB"/>
        </a:p>
      </dgm:t>
    </dgm:pt>
    <dgm:pt modelId="{FD027179-3BE6-4D00-8CD0-9EE574F92B42}" type="sibTrans" cxnId="{550AA971-4391-4611-90DD-4EAEFC3EB1FD}">
      <dgm:prSet/>
      <dgm:spPr/>
      <dgm:t>
        <a:bodyPr/>
        <a:lstStyle/>
        <a:p>
          <a:endParaRPr lang="en-GB"/>
        </a:p>
      </dgm:t>
    </dgm:pt>
    <dgm:pt modelId="{EA92D358-37A2-4C5E-9FD8-363F3B6AD5C5}" type="pres">
      <dgm:prSet presAssocID="{43251E28-D86C-47D0-89AE-7F9A196B4A14}" presName="Name0" presStyleCnt="0">
        <dgm:presLayoutVars>
          <dgm:chMax val="7"/>
          <dgm:chPref val="7"/>
          <dgm:dir/>
          <dgm:animLvl val="lvl"/>
        </dgm:presLayoutVars>
      </dgm:prSet>
      <dgm:spPr/>
    </dgm:pt>
    <dgm:pt modelId="{C88162E6-59BD-449A-8850-06A14A85F035}" type="pres">
      <dgm:prSet presAssocID="{A10549B5-8141-4E58-928F-083FCB8D5447}" presName="Accent1" presStyleCnt="0"/>
      <dgm:spPr/>
    </dgm:pt>
    <dgm:pt modelId="{0621C2C1-BF2E-4588-A232-3171F1D26894}" type="pres">
      <dgm:prSet presAssocID="{A10549B5-8141-4E58-928F-083FCB8D5447}" presName="Accent" presStyleLbl="node1" presStyleIdx="0" presStyleCnt="4"/>
      <dgm:spPr/>
    </dgm:pt>
    <dgm:pt modelId="{85406F4D-327F-466A-8068-74A1D8AA3DFA}" type="pres">
      <dgm:prSet presAssocID="{A10549B5-8141-4E58-928F-083FCB8D5447}" presName="Parent1" presStyleLbl="revTx" presStyleIdx="0" presStyleCnt="4">
        <dgm:presLayoutVars>
          <dgm:chMax val="1"/>
          <dgm:chPref val="1"/>
          <dgm:bulletEnabled val="1"/>
        </dgm:presLayoutVars>
      </dgm:prSet>
      <dgm:spPr/>
    </dgm:pt>
    <dgm:pt modelId="{EDFC1928-42D6-4C69-9F81-5EB417E11C05}" type="pres">
      <dgm:prSet presAssocID="{CBB02919-3529-47AF-AE5F-4731E0A7F181}" presName="Accent2" presStyleCnt="0"/>
      <dgm:spPr/>
    </dgm:pt>
    <dgm:pt modelId="{D0E362AF-A076-41DC-B00A-E35362EFDE8E}" type="pres">
      <dgm:prSet presAssocID="{CBB02919-3529-47AF-AE5F-4731E0A7F181}" presName="Accent" presStyleLbl="node1" presStyleIdx="1" presStyleCnt="4"/>
      <dgm:spPr/>
    </dgm:pt>
    <dgm:pt modelId="{ABCE5857-8088-426F-B1C5-BE03832747DA}" type="pres">
      <dgm:prSet presAssocID="{CBB02919-3529-47AF-AE5F-4731E0A7F181}" presName="Parent2" presStyleLbl="revTx" presStyleIdx="1" presStyleCnt="4">
        <dgm:presLayoutVars>
          <dgm:chMax val="1"/>
          <dgm:chPref val="1"/>
          <dgm:bulletEnabled val="1"/>
        </dgm:presLayoutVars>
      </dgm:prSet>
      <dgm:spPr/>
    </dgm:pt>
    <dgm:pt modelId="{70DD8771-F590-4C76-B363-23368C7E6529}" type="pres">
      <dgm:prSet presAssocID="{36D60467-8238-4FA4-97CC-F422CF24DBBD}" presName="Accent3" presStyleCnt="0"/>
      <dgm:spPr/>
    </dgm:pt>
    <dgm:pt modelId="{6BD825D2-D2E8-45C9-BEBC-E706D06D5D14}" type="pres">
      <dgm:prSet presAssocID="{36D60467-8238-4FA4-97CC-F422CF24DBBD}" presName="Accent" presStyleLbl="node1" presStyleIdx="2" presStyleCnt="4"/>
      <dgm:spPr/>
    </dgm:pt>
    <dgm:pt modelId="{9749C737-50EF-4733-876B-FF60B4EEEDB2}" type="pres">
      <dgm:prSet presAssocID="{36D60467-8238-4FA4-97CC-F422CF24DBBD}" presName="Parent3" presStyleLbl="revTx" presStyleIdx="2" presStyleCnt="4">
        <dgm:presLayoutVars>
          <dgm:chMax val="1"/>
          <dgm:chPref val="1"/>
          <dgm:bulletEnabled val="1"/>
        </dgm:presLayoutVars>
      </dgm:prSet>
      <dgm:spPr/>
    </dgm:pt>
    <dgm:pt modelId="{AFE50A82-C445-4B91-ADC1-A5D7108D589F}" type="pres">
      <dgm:prSet presAssocID="{A5113CBC-7D82-4B80-BB8B-C3C77B3DE502}" presName="Accent4" presStyleCnt="0"/>
      <dgm:spPr/>
    </dgm:pt>
    <dgm:pt modelId="{23286E25-F9B6-4708-BDC0-0EC919FCBB80}" type="pres">
      <dgm:prSet presAssocID="{A5113CBC-7D82-4B80-BB8B-C3C77B3DE502}" presName="Accent" presStyleLbl="node1" presStyleIdx="3" presStyleCnt="4"/>
      <dgm:spPr/>
    </dgm:pt>
    <dgm:pt modelId="{84AEBAD3-7976-4D5F-8D94-E4E1420B32E2}" type="pres">
      <dgm:prSet presAssocID="{A5113CBC-7D82-4B80-BB8B-C3C77B3DE502}" presName="Parent4" presStyleLbl="revTx" presStyleIdx="3" presStyleCnt="4">
        <dgm:presLayoutVars>
          <dgm:chMax val="1"/>
          <dgm:chPref val="1"/>
          <dgm:bulletEnabled val="1"/>
        </dgm:presLayoutVars>
      </dgm:prSet>
      <dgm:spPr/>
    </dgm:pt>
  </dgm:ptLst>
  <dgm:cxnLst>
    <dgm:cxn modelId="{53C15A14-8620-4FAC-8483-CB61AFBE7762}" srcId="{43251E28-D86C-47D0-89AE-7F9A196B4A14}" destId="{36D60467-8238-4FA4-97CC-F422CF24DBBD}" srcOrd="2" destOrd="0" parTransId="{1588E3F7-E0F7-4033-94BE-D474110D2FCC}" sibTransId="{22FC5E48-D96C-461F-B24D-77C859F8A1D2}"/>
    <dgm:cxn modelId="{3B76A327-F55B-4DAB-BF38-1D6DB7582C2D}" type="presOf" srcId="{A5113CBC-7D82-4B80-BB8B-C3C77B3DE502}" destId="{84AEBAD3-7976-4D5F-8D94-E4E1420B32E2}" srcOrd="0" destOrd="0" presId="urn:microsoft.com/office/officeart/2009/layout/CircleArrowProcess"/>
    <dgm:cxn modelId="{117DE439-BB31-483E-8AED-5C9DBE7A565F}" type="presOf" srcId="{CBB02919-3529-47AF-AE5F-4731E0A7F181}" destId="{ABCE5857-8088-426F-B1C5-BE03832747DA}" srcOrd="0" destOrd="0" presId="urn:microsoft.com/office/officeart/2009/layout/CircleArrowProcess"/>
    <dgm:cxn modelId="{B2E6EF5E-4CCD-4805-964E-EFFAFDC7319B}" type="presOf" srcId="{36D60467-8238-4FA4-97CC-F422CF24DBBD}" destId="{9749C737-50EF-4733-876B-FF60B4EEEDB2}" srcOrd="0" destOrd="0" presId="urn:microsoft.com/office/officeart/2009/layout/CircleArrowProcess"/>
    <dgm:cxn modelId="{D283A070-9231-4069-B63E-D8FC2A97E4CB}" srcId="{43251E28-D86C-47D0-89AE-7F9A196B4A14}" destId="{A5113CBC-7D82-4B80-BB8B-C3C77B3DE502}" srcOrd="3" destOrd="0" parTransId="{BE396B4B-5188-4822-8300-AF775879B5D7}" sibTransId="{5AF89A73-EBE0-455B-B915-070FCD44B232}"/>
    <dgm:cxn modelId="{550AA971-4391-4611-90DD-4EAEFC3EB1FD}" srcId="{43251E28-D86C-47D0-89AE-7F9A196B4A14}" destId="{A10549B5-8141-4E58-928F-083FCB8D5447}" srcOrd="0" destOrd="0" parTransId="{B5A888AB-2E9A-49A3-8BFB-02E84C6516D4}" sibTransId="{FD027179-3BE6-4D00-8CD0-9EE574F92B42}"/>
    <dgm:cxn modelId="{BED92E96-EC1A-4285-A52F-8CB4316D2785}" type="presOf" srcId="{43251E28-D86C-47D0-89AE-7F9A196B4A14}" destId="{EA92D358-37A2-4C5E-9FD8-363F3B6AD5C5}" srcOrd="0" destOrd="0" presId="urn:microsoft.com/office/officeart/2009/layout/CircleArrowProcess"/>
    <dgm:cxn modelId="{02B9A2C4-1467-4B20-8C71-EB304DAAD9A1}" type="presOf" srcId="{A10549B5-8141-4E58-928F-083FCB8D5447}" destId="{85406F4D-327F-466A-8068-74A1D8AA3DFA}" srcOrd="0" destOrd="0" presId="urn:microsoft.com/office/officeart/2009/layout/CircleArrowProcess"/>
    <dgm:cxn modelId="{2EDEF3E7-2B61-4884-B6F0-1B0C956D37C2}" srcId="{43251E28-D86C-47D0-89AE-7F9A196B4A14}" destId="{CBB02919-3529-47AF-AE5F-4731E0A7F181}" srcOrd="1" destOrd="0" parTransId="{61F3ABAA-941E-472B-B7A2-80B4718564AD}" sibTransId="{D170E192-51A3-4532-B3F5-3616E1DA4CA6}"/>
    <dgm:cxn modelId="{8F818723-60BA-4559-8B2B-27192DB87A4C}" type="presParOf" srcId="{EA92D358-37A2-4C5E-9FD8-363F3B6AD5C5}" destId="{C88162E6-59BD-449A-8850-06A14A85F035}" srcOrd="0" destOrd="0" presId="urn:microsoft.com/office/officeart/2009/layout/CircleArrowProcess"/>
    <dgm:cxn modelId="{4B0821C8-FD4A-437F-99D0-5DABF7B71150}" type="presParOf" srcId="{C88162E6-59BD-449A-8850-06A14A85F035}" destId="{0621C2C1-BF2E-4588-A232-3171F1D26894}" srcOrd="0" destOrd="0" presId="urn:microsoft.com/office/officeart/2009/layout/CircleArrowProcess"/>
    <dgm:cxn modelId="{8100EC3A-27B5-4E7E-8300-ACC1E8E89DC9}" type="presParOf" srcId="{EA92D358-37A2-4C5E-9FD8-363F3B6AD5C5}" destId="{85406F4D-327F-466A-8068-74A1D8AA3DFA}" srcOrd="1" destOrd="0" presId="urn:microsoft.com/office/officeart/2009/layout/CircleArrowProcess"/>
    <dgm:cxn modelId="{940E8012-65B0-49EF-AD01-EAB8F548B9A5}" type="presParOf" srcId="{EA92D358-37A2-4C5E-9FD8-363F3B6AD5C5}" destId="{EDFC1928-42D6-4C69-9F81-5EB417E11C05}" srcOrd="2" destOrd="0" presId="urn:microsoft.com/office/officeart/2009/layout/CircleArrowProcess"/>
    <dgm:cxn modelId="{444C815D-6B7F-48EA-8495-C69C03EBF920}" type="presParOf" srcId="{EDFC1928-42D6-4C69-9F81-5EB417E11C05}" destId="{D0E362AF-A076-41DC-B00A-E35362EFDE8E}" srcOrd="0" destOrd="0" presId="urn:microsoft.com/office/officeart/2009/layout/CircleArrowProcess"/>
    <dgm:cxn modelId="{E26ACD17-6B4B-4116-A307-4CAB110D91A2}" type="presParOf" srcId="{EA92D358-37A2-4C5E-9FD8-363F3B6AD5C5}" destId="{ABCE5857-8088-426F-B1C5-BE03832747DA}" srcOrd="3" destOrd="0" presId="urn:microsoft.com/office/officeart/2009/layout/CircleArrowProcess"/>
    <dgm:cxn modelId="{E30CE6C5-C10F-4D67-AB8D-658EA028568A}" type="presParOf" srcId="{EA92D358-37A2-4C5E-9FD8-363F3B6AD5C5}" destId="{70DD8771-F590-4C76-B363-23368C7E6529}" srcOrd="4" destOrd="0" presId="urn:microsoft.com/office/officeart/2009/layout/CircleArrowProcess"/>
    <dgm:cxn modelId="{A128E627-C4E1-42FC-95E2-8C246879B233}" type="presParOf" srcId="{70DD8771-F590-4C76-B363-23368C7E6529}" destId="{6BD825D2-D2E8-45C9-BEBC-E706D06D5D14}" srcOrd="0" destOrd="0" presId="urn:microsoft.com/office/officeart/2009/layout/CircleArrowProcess"/>
    <dgm:cxn modelId="{2D611B72-012F-47C7-B7F7-4D720BC1FFA2}" type="presParOf" srcId="{EA92D358-37A2-4C5E-9FD8-363F3B6AD5C5}" destId="{9749C737-50EF-4733-876B-FF60B4EEEDB2}" srcOrd="5" destOrd="0" presId="urn:microsoft.com/office/officeart/2009/layout/CircleArrowProcess"/>
    <dgm:cxn modelId="{68119610-57B1-474F-93EC-A654421FA960}" type="presParOf" srcId="{EA92D358-37A2-4C5E-9FD8-363F3B6AD5C5}" destId="{AFE50A82-C445-4B91-ADC1-A5D7108D589F}" srcOrd="6" destOrd="0" presId="urn:microsoft.com/office/officeart/2009/layout/CircleArrowProcess"/>
    <dgm:cxn modelId="{CF0D47FD-1841-4696-B8D4-15350C2027D1}" type="presParOf" srcId="{AFE50A82-C445-4B91-ADC1-A5D7108D589F}" destId="{23286E25-F9B6-4708-BDC0-0EC919FCBB80}" srcOrd="0" destOrd="0" presId="urn:microsoft.com/office/officeart/2009/layout/CircleArrowProcess"/>
    <dgm:cxn modelId="{FC2BE450-BB20-4B2D-9887-5AC9D6AF9DBE}" type="presParOf" srcId="{EA92D358-37A2-4C5E-9FD8-363F3B6AD5C5}" destId="{84AEBAD3-7976-4D5F-8D94-E4E1420B32E2}" srcOrd="7"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C4493B-32D7-4325-A924-617A1A07B129}"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GB"/>
        </a:p>
      </dgm:t>
    </dgm:pt>
    <dgm:pt modelId="{F8014CBF-FFD7-4B4A-BF24-0F8E92FFC9AD}">
      <dgm:prSet phldrT="[Text]" custT="1"/>
      <dgm:spPr/>
      <dgm:t>
        <a:bodyPr/>
        <a:lstStyle/>
        <a:p>
          <a:r>
            <a:rPr lang="en-GB" sz="2000" dirty="0"/>
            <a:t>Import</a:t>
          </a:r>
        </a:p>
      </dgm:t>
    </dgm:pt>
    <dgm:pt modelId="{15EB1651-D176-4F6C-B66E-CAD53FC6D1B2}" type="parTrans" cxnId="{65A0D403-1D04-4102-B57D-3086276A7F3A}">
      <dgm:prSet/>
      <dgm:spPr/>
      <dgm:t>
        <a:bodyPr/>
        <a:lstStyle/>
        <a:p>
          <a:endParaRPr lang="en-GB"/>
        </a:p>
      </dgm:t>
    </dgm:pt>
    <dgm:pt modelId="{9595DF1B-2D18-43B1-BFB4-7A5A5347B37C}" type="sibTrans" cxnId="{65A0D403-1D04-4102-B57D-3086276A7F3A}">
      <dgm:prSet/>
      <dgm:spPr/>
      <dgm:t>
        <a:bodyPr/>
        <a:lstStyle/>
        <a:p>
          <a:endParaRPr lang="en-GB"/>
        </a:p>
      </dgm:t>
    </dgm:pt>
    <dgm:pt modelId="{E5AFBC60-E78A-4599-BA7E-0161CF295CE6}">
      <dgm:prSet phldrT="[Text]" custT="1"/>
      <dgm:spPr/>
      <dgm:t>
        <a:bodyPr/>
        <a:lstStyle/>
        <a:p>
          <a:r>
            <a:rPr lang="en-GB" sz="1400" dirty="0"/>
            <a:t>Your dataset is less than 1GB (compressed)</a:t>
          </a:r>
        </a:p>
      </dgm:t>
    </dgm:pt>
    <dgm:pt modelId="{3F638464-B62E-42D4-B74C-9CF0F1FB1A8A}" type="parTrans" cxnId="{330D69AA-B54B-4662-B751-31812BF1F573}">
      <dgm:prSet/>
      <dgm:spPr/>
      <dgm:t>
        <a:bodyPr/>
        <a:lstStyle/>
        <a:p>
          <a:endParaRPr lang="en-GB"/>
        </a:p>
      </dgm:t>
    </dgm:pt>
    <dgm:pt modelId="{36BF25E5-E876-476A-AECB-BE7228B62AC7}" type="sibTrans" cxnId="{330D69AA-B54B-4662-B751-31812BF1F573}">
      <dgm:prSet/>
      <dgm:spPr/>
      <dgm:t>
        <a:bodyPr/>
        <a:lstStyle/>
        <a:p>
          <a:endParaRPr lang="en-GB"/>
        </a:p>
      </dgm:t>
    </dgm:pt>
    <dgm:pt modelId="{7DF5892E-C36E-4179-9E30-02FECACE896E}">
      <dgm:prSet phldrT="[Text]" custT="1"/>
      <dgm:spPr/>
      <dgm:t>
        <a:bodyPr/>
        <a:lstStyle/>
        <a:p>
          <a:r>
            <a:rPr lang="en-GB" sz="1400" dirty="0"/>
            <a:t>Your data only needs to be refreshed a few times a day</a:t>
          </a:r>
        </a:p>
      </dgm:t>
    </dgm:pt>
    <dgm:pt modelId="{60D591F3-2DFB-46F3-AC0C-44B4E4356BC1}" type="parTrans" cxnId="{93784D60-A6A7-4E19-9330-F54C79F8EA39}">
      <dgm:prSet/>
      <dgm:spPr/>
      <dgm:t>
        <a:bodyPr/>
        <a:lstStyle/>
        <a:p>
          <a:endParaRPr lang="en-GB"/>
        </a:p>
      </dgm:t>
    </dgm:pt>
    <dgm:pt modelId="{4FADF485-5428-421E-9683-7B645E222DBB}" type="sibTrans" cxnId="{93784D60-A6A7-4E19-9330-F54C79F8EA39}">
      <dgm:prSet/>
      <dgm:spPr/>
      <dgm:t>
        <a:bodyPr/>
        <a:lstStyle/>
        <a:p>
          <a:endParaRPr lang="en-GB"/>
        </a:p>
      </dgm:t>
    </dgm:pt>
    <dgm:pt modelId="{37F108D7-7D1D-4512-B415-00342869847B}">
      <dgm:prSet phldrT="[Text]" custT="1"/>
      <dgm:spPr/>
      <dgm:t>
        <a:bodyPr/>
        <a:lstStyle/>
        <a:p>
          <a:r>
            <a:rPr lang="en-GB" sz="2000" dirty="0"/>
            <a:t>Direct Query</a:t>
          </a:r>
        </a:p>
      </dgm:t>
    </dgm:pt>
    <dgm:pt modelId="{8829F670-F61E-45E3-8040-C790A1DCF933}" type="parTrans" cxnId="{824504BB-FB3B-4164-8B98-B5C23FCC2386}">
      <dgm:prSet/>
      <dgm:spPr/>
      <dgm:t>
        <a:bodyPr/>
        <a:lstStyle/>
        <a:p>
          <a:endParaRPr lang="en-GB"/>
        </a:p>
      </dgm:t>
    </dgm:pt>
    <dgm:pt modelId="{82214742-BBAC-4561-8572-55DA8054A0CE}" type="sibTrans" cxnId="{824504BB-FB3B-4164-8B98-B5C23FCC2386}">
      <dgm:prSet/>
      <dgm:spPr/>
      <dgm:t>
        <a:bodyPr/>
        <a:lstStyle/>
        <a:p>
          <a:endParaRPr lang="en-GB"/>
        </a:p>
      </dgm:t>
    </dgm:pt>
    <dgm:pt modelId="{143E3A29-50D9-4DDC-8519-1F720CC10793}">
      <dgm:prSet phldrT="[Text]" custT="1"/>
      <dgm:spPr/>
      <dgm:t>
        <a:bodyPr/>
        <a:lstStyle/>
        <a:p>
          <a:pPr algn="l"/>
          <a:r>
            <a:rPr lang="en-GB" sz="1400" dirty="0"/>
            <a:t>You have a large dataset (&gt;1GB)</a:t>
          </a:r>
        </a:p>
      </dgm:t>
    </dgm:pt>
    <dgm:pt modelId="{242BF73D-C75F-4BA3-9A6C-A7BD38B040A5}" type="parTrans" cxnId="{FCEFA73D-0E8D-4865-8BA9-C84D6E7EAF78}">
      <dgm:prSet/>
      <dgm:spPr/>
      <dgm:t>
        <a:bodyPr/>
        <a:lstStyle/>
        <a:p>
          <a:endParaRPr lang="en-GB"/>
        </a:p>
      </dgm:t>
    </dgm:pt>
    <dgm:pt modelId="{2F007775-1E7C-4C67-8BB8-508149637B28}" type="sibTrans" cxnId="{FCEFA73D-0E8D-4865-8BA9-C84D6E7EAF78}">
      <dgm:prSet/>
      <dgm:spPr/>
      <dgm:t>
        <a:bodyPr/>
        <a:lstStyle/>
        <a:p>
          <a:endParaRPr lang="en-GB"/>
        </a:p>
      </dgm:t>
    </dgm:pt>
    <dgm:pt modelId="{F075A0F6-F6B0-4509-8DF6-7E53914D7080}">
      <dgm:prSet phldrT="[Text]" custT="1"/>
      <dgm:spPr/>
      <dgm:t>
        <a:bodyPr/>
        <a:lstStyle/>
        <a:p>
          <a:pPr algn="l"/>
          <a:r>
            <a:rPr lang="en-GB" sz="1400" dirty="0"/>
            <a:t>Your data is stored in one a source that supports Direct Query (</a:t>
          </a:r>
          <a:r>
            <a:rPr lang="en-GB" sz="1400" dirty="0">
              <a:hlinkClick xmlns:r="http://schemas.openxmlformats.org/officeDocument/2006/relationships" r:id="rId1"/>
            </a:rPr>
            <a:t>check here</a:t>
          </a:r>
          <a:r>
            <a:rPr lang="en-GB" sz="1400" dirty="0"/>
            <a:t>)</a:t>
          </a:r>
        </a:p>
      </dgm:t>
    </dgm:pt>
    <dgm:pt modelId="{FBD629CB-0560-43A9-9ADA-32C20A60B363}" type="parTrans" cxnId="{DFBEA1DB-1B51-4478-9123-6F1C2CB4F1BE}">
      <dgm:prSet/>
      <dgm:spPr/>
      <dgm:t>
        <a:bodyPr/>
        <a:lstStyle/>
        <a:p>
          <a:endParaRPr lang="en-GB"/>
        </a:p>
      </dgm:t>
    </dgm:pt>
    <dgm:pt modelId="{6CE1D96E-F8D8-4E50-8C6D-A1CF9474A84A}" type="sibTrans" cxnId="{DFBEA1DB-1B51-4478-9123-6F1C2CB4F1BE}">
      <dgm:prSet/>
      <dgm:spPr/>
      <dgm:t>
        <a:bodyPr/>
        <a:lstStyle/>
        <a:p>
          <a:endParaRPr lang="en-GB"/>
        </a:p>
      </dgm:t>
    </dgm:pt>
    <dgm:pt modelId="{2B0C0278-1AB7-4376-A4F6-7CB559DC9621}">
      <dgm:prSet phldrT="[Text]" custT="1"/>
      <dgm:spPr/>
      <dgm:t>
        <a:bodyPr/>
        <a:lstStyle/>
        <a:p>
          <a:r>
            <a:rPr lang="en-GB" sz="2000" dirty="0"/>
            <a:t>Live Connection</a:t>
          </a:r>
        </a:p>
      </dgm:t>
    </dgm:pt>
    <dgm:pt modelId="{84F4F599-32E2-413C-B8E6-689BFFEC24B5}" type="parTrans" cxnId="{6C8D8023-C660-4528-9943-1570FE0DB090}">
      <dgm:prSet/>
      <dgm:spPr/>
      <dgm:t>
        <a:bodyPr/>
        <a:lstStyle/>
        <a:p>
          <a:endParaRPr lang="en-GB"/>
        </a:p>
      </dgm:t>
    </dgm:pt>
    <dgm:pt modelId="{8DA5D99F-83E9-4370-9088-F8EC28D3BAE4}" type="sibTrans" cxnId="{6C8D8023-C660-4528-9943-1570FE0DB090}">
      <dgm:prSet/>
      <dgm:spPr/>
      <dgm:t>
        <a:bodyPr/>
        <a:lstStyle/>
        <a:p>
          <a:endParaRPr lang="en-GB"/>
        </a:p>
      </dgm:t>
    </dgm:pt>
    <dgm:pt modelId="{6DF550E9-0400-4B97-8C6F-2163549C9BCB}">
      <dgm:prSet phldrT="[Text]" custT="1"/>
      <dgm:spPr/>
      <dgm:t>
        <a:bodyPr/>
        <a:lstStyle/>
        <a:p>
          <a:r>
            <a:rPr lang="en-GB" sz="1400" dirty="0"/>
            <a:t>Analysis Services is already in use</a:t>
          </a:r>
        </a:p>
      </dgm:t>
    </dgm:pt>
    <dgm:pt modelId="{E7663124-4D6E-4607-B8B4-FB306E06C8A7}" type="parTrans" cxnId="{40FFB347-9B9C-4685-9A2E-1B16CA3F1606}">
      <dgm:prSet/>
      <dgm:spPr/>
      <dgm:t>
        <a:bodyPr/>
        <a:lstStyle/>
        <a:p>
          <a:endParaRPr lang="en-GB"/>
        </a:p>
      </dgm:t>
    </dgm:pt>
    <dgm:pt modelId="{4972BA3F-1971-4189-A7A3-7CFA6CE84D66}" type="sibTrans" cxnId="{40FFB347-9B9C-4685-9A2E-1B16CA3F1606}">
      <dgm:prSet/>
      <dgm:spPr/>
      <dgm:t>
        <a:bodyPr/>
        <a:lstStyle/>
        <a:p>
          <a:endParaRPr lang="en-GB"/>
        </a:p>
      </dgm:t>
    </dgm:pt>
    <dgm:pt modelId="{11323AD2-5D54-4B0A-B8ED-9D3182E18ABE}">
      <dgm:prSet phldrT="[Text]" custT="1"/>
      <dgm:spPr/>
      <dgm:t>
        <a:bodyPr/>
        <a:lstStyle/>
        <a:p>
          <a:r>
            <a:rPr lang="en-GB" sz="1400" dirty="0"/>
            <a:t> You have Analysis Services 2016+ Tabular instances (you might have performance issues with older AS instances and Multidimensional instances)</a:t>
          </a:r>
        </a:p>
      </dgm:t>
    </dgm:pt>
    <dgm:pt modelId="{61232ECD-147D-494D-8C9D-F48E8EC32CDC}" type="parTrans" cxnId="{B6B089F0-491F-4CE9-9069-810B9FAE4B8C}">
      <dgm:prSet/>
      <dgm:spPr/>
      <dgm:t>
        <a:bodyPr/>
        <a:lstStyle/>
        <a:p>
          <a:endParaRPr lang="en-GB"/>
        </a:p>
      </dgm:t>
    </dgm:pt>
    <dgm:pt modelId="{FC45CE97-CAB9-4A04-9B5E-CB9D1A12945F}" type="sibTrans" cxnId="{B6B089F0-491F-4CE9-9069-810B9FAE4B8C}">
      <dgm:prSet/>
      <dgm:spPr/>
      <dgm:t>
        <a:bodyPr/>
        <a:lstStyle/>
        <a:p>
          <a:endParaRPr lang="en-GB"/>
        </a:p>
      </dgm:t>
    </dgm:pt>
    <dgm:pt modelId="{68E208ED-6D0A-4F82-ABA1-C4C3F4581A5F}">
      <dgm:prSet phldrT="[Text]" custT="1"/>
      <dgm:spPr/>
      <dgm:t>
        <a:bodyPr/>
        <a:lstStyle/>
        <a:p>
          <a:r>
            <a:rPr lang="en-GB" sz="1400" dirty="0"/>
            <a:t>Analysis Services instance is on the cloud (on prem can cause latency issues)</a:t>
          </a:r>
        </a:p>
      </dgm:t>
    </dgm:pt>
    <dgm:pt modelId="{DEE154C4-72E0-4C78-B34E-8D72E58BEF30}" type="parTrans" cxnId="{119DFB05-D61A-463D-AE9A-72D0D81D265B}">
      <dgm:prSet/>
      <dgm:spPr/>
      <dgm:t>
        <a:bodyPr/>
        <a:lstStyle/>
        <a:p>
          <a:endParaRPr lang="en-GB"/>
        </a:p>
      </dgm:t>
    </dgm:pt>
    <dgm:pt modelId="{9392056A-39CB-41B6-A855-1D3365319515}" type="sibTrans" cxnId="{119DFB05-D61A-463D-AE9A-72D0D81D265B}">
      <dgm:prSet/>
      <dgm:spPr/>
      <dgm:t>
        <a:bodyPr/>
        <a:lstStyle/>
        <a:p>
          <a:endParaRPr lang="en-GB"/>
        </a:p>
      </dgm:t>
    </dgm:pt>
    <dgm:pt modelId="{73E85206-573D-4B0F-928F-3773D9E1E803}">
      <dgm:prSet phldrT="[Text]" custT="1"/>
      <dgm:spPr/>
      <dgm:t>
        <a:bodyPr/>
        <a:lstStyle/>
        <a:p>
          <a:r>
            <a:rPr lang="en-GB" sz="1400" dirty="0"/>
            <a:t>You are not planning to do transformations over the data or complex measures</a:t>
          </a:r>
        </a:p>
      </dgm:t>
    </dgm:pt>
    <dgm:pt modelId="{A881CA74-8720-4CA2-B328-83D3807593F3}" type="parTrans" cxnId="{CC18B009-3534-4B62-8BB9-E53C07E12289}">
      <dgm:prSet/>
      <dgm:spPr/>
      <dgm:t>
        <a:bodyPr/>
        <a:lstStyle/>
        <a:p>
          <a:endParaRPr lang="en-GB"/>
        </a:p>
      </dgm:t>
    </dgm:pt>
    <dgm:pt modelId="{4AAF9A7B-CAAB-4037-A49D-37EE68491554}" type="sibTrans" cxnId="{CC18B009-3534-4B62-8BB9-E53C07E12289}">
      <dgm:prSet/>
      <dgm:spPr/>
      <dgm:t>
        <a:bodyPr/>
        <a:lstStyle/>
        <a:p>
          <a:endParaRPr lang="en-GB"/>
        </a:p>
      </dgm:t>
    </dgm:pt>
    <dgm:pt modelId="{DA958BF2-C7A7-4D00-8A9D-75830F4C6F54}">
      <dgm:prSet phldrT="[Text]" custT="1"/>
      <dgm:spPr/>
      <dgm:t>
        <a:bodyPr/>
        <a:lstStyle/>
        <a:p>
          <a:r>
            <a:rPr lang="en-GB" sz="1400" dirty="0"/>
            <a:t>You’re not planning to use Q&amp;A</a:t>
          </a:r>
        </a:p>
      </dgm:t>
    </dgm:pt>
    <dgm:pt modelId="{E8FF7EE7-C431-413B-9BE2-F76B22707236}" type="parTrans" cxnId="{24D5B453-2FE6-42A5-AF42-815020C2FFDE}">
      <dgm:prSet/>
      <dgm:spPr/>
      <dgm:t>
        <a:bodyPr/>
        <a:lstStyle/>
        <a:p>
          <a:endParaRPr lang="en-GB"/>
        </a:p>
      </dgm:t>
    </dgm:pt>
    <dgm:pt modelId="{CFE8191A-3031-47D0-A7C6-5B09E6028478}" type="sibTrans" cxnId="{24D5B453-2FE6-42A5-AF42-815020C2FFDE}">
      <dgm:prSet/>
      <dgm:spPr/>
      <dgm:t>
        <a:bodyPr/>
        <a:lstStyle/>
        <a:p>
          <a:endParaRPr lang="en-GB"/>
        </a:p>
      </dgm:t>
    </dgm:pt>
    <dgm:pt modelId="{EE819DAB-03C9-40CA-BC0D-14D1F37AE1F7}">
      <dgm:prSet phldrT="[Text]" custT="1"/>
      <dgm:spPr/>
      <dgm:t>
        <a:bodyPr/>
        <a:lstStyle/>
        <a:p>
          <a:endParaRPr lang="en-GB" sz="1400" dirty="0"/>
        </a:p>
      </dgm:t>
    </dgm:pt>
    <dgm:pt modelId="{2875FD38-E8FD-44D9-BAB1-7512B26E8E73}" type="parTrans" cxnId="{9FAEBE82-E6AB-4BDE-882D-7E818A1632B0}">
      <dgm:prSet/>
      <dgm:spPr/>
      <dgm:t>
        <a:bodyPr/>
        <a:lstStyle/>
        <a:p>
          <a:endParaRPr lang="en-GB"/>
        </a:p>
      </dgm:t>
    </dgm:pt>
    <dgm:pt modelId="{B9AD7A8F-BD9F-408C-A8DA-ABF04D3876D7}" type="sibTrans" cxnId="{9FAEBE82-E6AB-4BDE-882D-7E818A1632B0}">
      <dgm:prSet/>
      <dgm:spPr/>
      <dgm:t>
        <a:bodyPr/>
        <a:lstStyle/>
        <a:p>
          <a:endParaRPr lang="en-GB"/>
        </a:p>
      </dgm:t>
    </dgm:pt>
    <dgm:pt modelId="{319B9278-697F-4999-AEA1-8E3AF442726E}">
      <dgm:prSet phldrT="[Text]" custT="1"/>
      <dgm:spPr/>
      <dgm:t>
        <a:bodyPr/>
        <a:lstStyle/>
        <a:p>
          <a:endParaRPr lang="en-GB" sz="1400" dirty="0"/>
        </a:p>
      </dgm:t>
    </dgm:pt>
    <dgm:pt modelId="{EB84B405-887D-4EFC-A54D-2A4DDC26BC54}" type="parTrans" cxnId="{DCD0F728-175C-4827-AAEC-FF26EC26A916}">
      <dgm:prSet/>
      <dgm:spPr/>
      <dgm:t>
        <a:bodyPr/>
        <a:lstStyle/>
        <a:p>
          <a:endParaRPr lang="en-GB"/>
        </a:p>
      </dgm:t>
    </dgm:pt>
    <dgm:pt modelId="{6148D283-0BE5-47EC-B440-D3702B3E59CD}" type="sibTrans" cxnId="{DCD0F728-175C-4827-AAEC-FF26EC26A916}">
      <dgm:prSet/>
      <dgm:spPr/>
      <dgm:t>
        <a:bodyPr/>
        <a:lstStyle/>
        <a:p>
          <a:endParaRPr lang="en-GB"/>
        </a:p>
      </dgm:t>
    </dgm:pt>
    <dgm:pt modelId="{54B4F87F-D7F5-4650-9ABF-B77DEF6358C4}">
      <dgm:prSet phldrT="[Text]" custT="1"/>
      <dgm:spPr/>
      <dgm:t>
        <a:bodyPr/>
        <a:lstStyle/>
        <a:p>
          <a:r>
            <a:rPr lang="en-GB" sz="1400" dirty="0"/>
            <a:t>Your data model is complex (lots of data transformations, complex measures)</a:t>
          </a:r>
        </a:p>
      </dgm:t>
    </dgm:pt>
    <dgm:pt modelId="{088DAA58-7374-4AF7-82C6-E939336AE764}" type="parTrans" cxnId="{13999F15-A86A-4005-8A82-F26194199236}">
      <dgm:prSet/>
      <dgm:spPr/>
      <dgm:t>
        <a:bodyPr/>
        <a:lstStyle/>
        <a:p>
          <a:endParaRPr lang="en-GB"/>
        </a:p>
      </dgm:t>
    </dgm:pt>
    <dgm:pt modelId="{7673949A-8B60-451D-A06E-7E04ADFD406D}" type="sibTrans" cxnId="{13999F15-A86A-4005-8A82-F26194199236}">
      <dgm:prSet/>
      <dgm:spPr/>
      <dgm:t>
        <a:bodyPr/>
        <a:lstStyle/>
        <a:p>
          <a:endParaRPr lang="en-GB"/>
        </a:p>
      </dgm:t>
    </dgm:pt>
    <dgm:pt modelId="{255EB3B1-1BFA-4A69-A092-34DB2BA70ADB}">
      <dgm:prSet phldrT="[Text]" custT="1"/>
      <dgm:spPr/>
      <dgm:t>
        <a:bodyPr/>
        <a:lstStyle/>
        <a:p>
          <a:r>
            <a:rPr lang="en-GB" sz="1400" dirty="0"/>
            <a:t>You want the best possible performance</a:t>
          </a:r>
        </a:p>
      </dgm:t>
    </dgm:pt>
    <dgm:pt modelId="{55179A00-70F5-4D91-8A59-A202EFE7F609}" type="parTrans" cxnId="{2EA8C0CA-FB67-4D5F-9BA9-6C53DB4AC3D0}">
      <dgm:prSet/>
      <dgm:spPr/>
      <dgm:t>
        <a:bodyPr/>
        <a:lstStyle/>
        <a:p>
          <a:endParaRPr lang="en-GB"/>
        </a:p>
      </dgm:t>
    </dgm:pt>
    <dgm:pt modelId="{37E1E038-488F-457E-89D3-A472F3EC7B42}" type="sibTrans" cxnId="{2EA8C0CA-FB67-4D5F-9BA9-6C53DB4AC3D0}">
      <dgm:prSet/>
      <dgm:spPr/>
      <dgm:t>
        <a:bodyPr/>
        <a:lstStyle/>
        <a:p>
          <a:endParaRPr lang="en-GB"/>
        </a:p>
      </dgm:t>
    </dgm:pt>
    <dgm:pt modelId="{CE70DFE7-2740-490D-AA32-7A837CB89608}">
      <dgm:prSet phldrT="[Text]" custT="1"/>
      <dgm:spPr/>
      <dgm:t>
        <a:bodyPr/>
        <a:lstStyle/>
        <a:p>
          <a:endParaRPr lang="en-GB" sz="1400" dirty="0"/>
        </a:p>
      </dgm:t>
    </dgm:pt>
    <dgm:pt modelId="{0BA57A30-11F3-487B-BD65-44F772F7E1CF}" type="parTrans" cxnId="{9A38433B-F86A-4950-93C6-617BCA44E32A}">
      <dgm:prSet/>
      <dgm:spPr/>
      <dgm:t>
        <a:bodyPr/>
        <a:lstStyle/>
        <a:p>
          <a:endParaRPr lang="en-GB"/>
        </a:p>
      </dgm:t>
    </dgm:pt>
    <dgm:pt modelId="{893FF9C2-186B-443B-8F00-472E4BD2C086}" type="sibTrans" cxnId="{9A38433B-F86A-4950-93C6-617BCA44E32A}">
      <dgm:prSet/>
      <dgm:spPr/>
      <dgm:t>
        <a:bodyPr/>
        <a:lstStyle/>
        <a:p>
          <a:endParaRPr lang="en-GB"/>
        </a:p>
      </dgm:t>
    </dgm:pt>
    <dgm:pt modelId="{1335E092-F4BC-4631-AFDC-FE2808B939F2}">
      <dgm:prSet phldrT="[Text]" custT="1"/>
      <dgm:spPr/>
      <dgm:t>
        <a:bodyPr/>
        <a:lstStyle/>
        <a:p>
          <a:pPr algn="l"/>
          <a:endParaRPr lang="en-GB" sz="1400" dirty="0"/>
        </a:p>
      </dgm:t>
    </dgm:pt>
    <dgm:pt modelId="{3FF646D0-487B-421E-B9AA-5C4F5EFB3463}" type="parTrans" cxnId="{CC55B1FD-6C35-428B-BB43-A08061136B3B}">
      <dgm:prSet/>
      <dgm:spPr/>
      <dgm:t>
        <a:bodyPr/>
        <a:lstStyle/>
        <a:p>
          <a:endParaRPr lang="en-GB"/>
        </a:p>
      </dgm:t>
    </dgm:pt>
    <dgm:pt modelId="{E8FDE251-42E8-405E-9FFE-4F730BF8AFD0}" type="sibTrans" cxnId="{CC55B1FD-6C35-428B-BB43-A08061136B3B}">
      <dgm:prSet/>
      <dgm:spPr/>
      <dgm:t>
        <a:bodyPr/>
        <a:lstStyle/>
        <a:p>
          <a:endParaRPr lang="en-GB"/>
        </a:p>
      </dgm:t>
    </dgm:pt>
    <dgm:pt modelId="{51A019C9-655B-4D0D-8D20-47FE6D481C43}">
      <dgm:prSet phldrT="[Text]" custT="1"/>
      <dgm:spPr/>
      <dgm:t>
        <a:bodyPr/>
        <a:lstStyle/>
        <a:p>
          <a:pPr algn="l"/>
          <a:r>
            <a:rPr lang="en-GB" sz="1400" dirty="0"/>
            <a:t>You want your data to be updated in near real time</a:t>
          </a:r>
        </a:p>
      </dgm:t>
    </dgm:pt>
    <dgm:pt modelId="{B9166A25-B156-4470-844B-B28D38EA39F8}" type="parTrans" cxnId="{632C3107-97FF-4DF0-AC8F-786A82672D2F}">
      <dgm:prSet/>
      <dgm:spPr/>
      <dgm:t>
        <a:bodyPr/>
        <a:lstStyle/>
        <a:p>
          <a:endParaRPr lang="en-GB"/>
        </a:p>
      </dgm:t>
    </dgm:pt>
    <dgm:pt modelId="{96F3E811-3891-4326-BEAF-BA8B254B4A8D}" type="sibTrans" cxnId="{632C3107-97FF-4DF0-AC8F-786A82672D2F}">
      <dgm:prSet/>
      <dgm:spPr/>
      <dgm:t>
        <a:bodyPr/>
        <a:lstStyle/>
        <a:p>
          <a:endParaRPr lang="en-GB"/>
        </a:p>
      </dgm:t>
    </dgm:pt>
    <dgm:pt modelId="{3AB674BD-043E-4E47-9E81-314933EF2EF6}">
      <dgm:prSet phldrT="[Text]" custT="1"/>
      <dgm:spPr/>
      <dgm:t>
        <a:bodyPr/>
        <a:lstStyle/>
        <a:p>
          <a:pPr algn="l"/>
          <a:endParaRPr lang="en-GB" sz="1400" dirty="0"/>
        </a:p>
      </dgm:t>
    </dgm:pt>
    <dgm:pt modelId="{A288B64C-8E2D-4585-9AD0-C92F4D4A178A}" type="parTrans" cxnId="{3EC197BF-88E4-4168-91B1-1402A0A00444}">
      <dgm:prSet/>
      <dgm:spPr/>
      <dgm:t>
        <a:bodyPr/>
        <a:lstStyle/>
        <a:p>
          <a:endParaRPr lang="en-GB"/>
        </a:p>
      </dgm:t>
    </dgm:pt>
    <dgm:pt modelId="{A4DC6E00-F514-4626-8CE9-E846E1B90CDB}" type="sibTrans" cxnId="{3EC197BF-88E4-4168-91B1-1402A0A00444}">
      <dgm:prSet/>
      <dgm:spPr/>
      <dgm:t>
        <a:bodyPr/>
        <a:lstStyle/>
        <a:p>
          <a:endParaRPr lang="en-GB"/>
        </a:p>
      </dgm:t>
    </dgm:pt>
    <dgm:pt modelId="{0A556D51-CCBA-4B10-9B4C-27D0229924D7}">
      <dgm:prSet phldrT="[Text]" custT="1"/>
      <dgm:spPr/>
      <dgm:t>
        <a:bodyPr/>
        <a:lstStyle/>
        <a:p>
          <a:pPr algn="l"/>
          <a:r>
            <a:rPr lang="en-GB" sz="1400" dirty="0"/>
            <a:t>You are not planning to do data transformations (combining tables etc)</a:t>
          </a:r>
        </a:p>
      </dgm:t>
    </dgm:pt>
    <dgm:pt modelId="{11D03572-7F7C-4042-838A-A43DA4E701BF}" type="parTrans" cxnId="{274B3C0D-43D3-4B54-B6A2-867A837EED69}">
      <dgm:prSet/>
      <dgm:spPr/>
      <dgm:t>
        <a:bodyPr/>
        <a:lstStyle/>
        <a:p>
          <a:endParaRPr lang="en-GB"/>
        </a:p>
      </dgm:t>
    </dgm:pt>
    <dgm:pt modelId="{D18C0A21-CF3D-479D-A77B-CC6CABB0D051}" type="sibTrans" cxnId="{274B3C0D-43D3-4B54-B6A2-867A837EED69}">
      <dgm:prSet/>
      <dgm:spPr/>
      <dgm:t>
        <a:bodyPr/>
        <a:lstStyle/>
        <a:p>
          <a:endParaRPr lang="en-GB"/>
        </a:p>
      </dgm:t>
    </dgm:pt>
    <dgm:pt modelId="{1A5D9628-74FD-4C93-8E0D-C78E8410A84D}">
      <dgm:prSet phldrT="[Text]" custT="1"/>
      <dgm:spPr/>
      <dgm:t>
        <a:bodyPr/>
        <a:lstStyle/>
        <a:p>
          <a:pPr algn="l"/>
          <a:r>
            <a:rPr lang="en-GB" sz="1400" dirty="0"/>
            <a:t>You are not planning to build measures with complex logic</a:t>
          </a:r>
        </a:p>
      </dgm:t>
    </dgm:pt>
    <dgm:pt modelId="{C395BBBD-CACB-4509-BF6A-72A539787D12}" type="parTrans" cxnId="{D86010A8-4BD1-4716-BD5C-5F4BF1095C93}">
      <dgm:prSet/>
      <dgm:spPr/>
      <dgm:t>
        <a:bodyPr/>
        <a:lstStyle/>
        <a:p>
          <a:endParaRPr lang="en-GB"/>
        </a:p>
      </dgm:t>
    </dgm:pt>
    <dgm:pt modelId="{11E53973-07C7-4AD8-9395-42D3EA35D3EE}" type="sibTrans" cxnId="{D86010A8-4BD1-4716-BD5C-5F4BF1095C93}">
      <dgm:prSet/>
      <dgm:spPr/>
      <dgm:t>
        <a:bodyPr/>
        <a:lstStyle/>
        <a:p>
          <a:endParaRPr lang="en-GB"/>
        </a:p>
      </dgm:t>
    </dgm:pt>
    <dgm:pt modelId="{D60C2BCF-34B3-4EA5-9377-B2D96D896D7B}">
      <dgm:prSet phldrT="[Text]" custT="1"/>
      <dgm:spPr/>
      <dgm:t>
        <a:bodyPr/>
        <a:lstStyle/>
        <a:p>
          <a:pPr algn="l"/>
          <a:endParaRPr lang="en-GB" sz="1400" dirty="0"/>
        </a:p>
      </dgm:t>
    </dgm:pt>
    <dgm:pt modelId="{A6EC4773-EAA3-47D0-9A96-71C2B79EFDE2}" type="parTrans" cxnId="{31B256A9-AA57-44B9-A375-BEE53FEE1303}">
      <dgm:prSet/>
      <dgm:spPr/>
      <dgm:t>
        <a:bodyPr/>
        <a:lstStyle/>
        <a:p>
          <a:endParaRPr lang="en-GB"/>
        </a:p>
      </dgm:t>
    </dgm:pt>
    <dgm:pt modelId="{0D8B9367-B819-423E-80CE-219901BBA1BD}" type="sibTrans" cxnId="{31B256A9-AA57-44B9-A375-BEE53FEE1303}">
      <dgm:prSet/>
      <dgm:spPr/>
      <dgm:t>
        <a:bodyPr/>
        <a:lstStyle/>
        <a:p>
          <a:endParaRPr lang="en-GB"/>
        </a:p>
      </dgm:t>
    </dgm:pt>
    <dgm:pt modelId="{00748AC3-B91A-49A7-B428-3E8AE9BB71F7}" type="pres">
      <dgm:prSet presAssocID="{30C4493B-32D7-4325-A924-617A1A07B129}" presName="Name0" presStyleCnt="0">
        <dgm:presLayoutVars>
          <dgm:dir/>
          <dgm:animLvl val="lvl"/>
          <dgm:resizeHandles val="exact"/>
        </dgm:presLayoutVars>
      </dgm:prSet>
      <dgm:spPr/>
    </dgm:pt>
    <dgm:pt modelId="{77A11667-2B06-4E12-B45B-550C4BC7FAD7}" type="pres">
      <dgm:prSet presAssocID="{F8014CBF-FFD7-4B4A-BF24-0F8E92FFC9AD}" presName="composite" presStyleCnt="0"/>
      <dgm:spPr/>
    </dgm:pt>
    <dgm:pt modelId="{82B7BD04-C774-4E20-A399-39DE3500F466}" type="pres">
      <dgm:prSet presAssocID="{F8014CBF-FFD7-4B4A-BF24-0F8E92FFC9AD}" presName="parTx" presStyleLbl="alignNode1" presStyleIdx="0" presStyleCnt="3" custScaleY="63666" custLinFactNeighborX="109" custLinFactNeighborY="-30360">
        <dgm:presLayoutVars>
          <dgm:chMax val="0"/>
          <dgm:chPref val="0"/>
          <dgm:bulletEnabled val="1"/>
        </dgm:presLayoutVars>
      </dgm:prSet>
      <dgm:spPr/>
    </dgm:pt>
    <dgm:pt modelId="{5453933F-385A-4A0B-8EC4-3712743C2664}" type="pres">
      <dgm:prSet presAssocID="{F8014CBF-FFD7-4B4A-BF24-0F8E92FFC9AD}" presName="desTx" presStyleLbl="alignAccFollowNode1" presStyleIdx="0" presStyleCnt="3">
        <dgm:presLayoutVars>
          <dgm:bulletEnabled val="1"/>
        </dgm:presLayoutVars>
      </dgm:prSet>
      <dgm:spPr/>
    </dgm:pt>
    <dgm:pt modelId="{599FBE37-5B2E-482F-8DA3-197A733BB18B}" type="pres">
      <dgm:prSet presAssocID="{9595DF1B-2D18-43B1-BFB4-7A5A5347B37C}" presName="space" presStyleCnt="0"/>
      <dgm:spPr/>
    </dgm:pt>
    <dgm:pt modelId="{235CF323-914C-432F-9B9B-BBA8995D3F37}" type="pres">
      <dgm:prSet presAssocID="{37F108D7-7D1D-4512-B415-00342869847B}" presName="composite" presStyleCnt="0"/>
      <dgm:spPr/>
    </dgm:pt>
    <dgm:pt modelId="{5807D69A-9552-49F7-915C-6EBB46C3C460}" type="pres">
      <dgm:prSet presAssocID="{37F108D7-7D1D-4512-B415-00342869847B}" presName="parTx" presStyleLbl="alignNode1" presStyleIdx="1" presStyleCnt="3" custScaleY="63666" custLinFactNeighborY="-30360">
        <dgm:presLayoutVars>
          <dgm:chMax val="0"/>
          <dgm:chPref val="0"/>
          <dgm:bulletEnabled val="1"/>
        </dgm:presLayoutVars>
      </dgm:prSet>
      <dgm:spPr/>
    </dgm:pt>
    <dgm:pt modelId="{7AE1956E-34F5-449A-8892-91CB2177DE1F}" type="pres">
      <dgm:prSet presAssocID="{37F108D7-7D1D-4512-B415-00342869847B}" presName="desTx" presStyleLbl="alignAccFollowNode1" presStyleIdx="1" presStyleCnt="3">
        <dgm:presLayoutVars>
          <dgm:bulletEnabled val="1"/>
        </dgm:presLayoutVars>
      </dgm:prSet>
      <dgm:spPr/>
    </dgm:pt>
    <dgm:pt modelId="{02BF2CD7-2F5A-48C4-890F-2C229716FC1F}" type="pres">
      <dgm:prSet presAssocID="{82214742-BBAC-4561-8572-55DA8054A0CE}" presName="space" presStyleCnt="0"/>
      <dgm:spPr/>
    </dgm:pt>
    <dgm:pt modelId="{14591867-8BE9-441D-86C5-9ABD560895AE}" type="pres">
      <dgm:prSet presAssocID="{2B0C0278-1AB7-4376-A4F6-7CB559DC9621}" presName="composite" presStyleCnt="0"/>
      <dgm:spPr/>
    </dgm:pt>
    <dgm:pt modelId="{5427793B-69DC-4704-91EC-B00D86259730}" type="pres">
      <dgm:prSet presAssocID="{2B0C0278-1AB7-4376-A4F6-7CB559DC9621}" presName="parTx" presStyleLbl="alignNode1" presStyleIdx="2" presStyleCnt="3" custScaleY="63666" custLinFactNeighborY="-30360">
        <dgm:presLayoutVars>
          <dgm:chMax val="0"/>
          <dgm:chPref val="0"/>
          <dgm:bulletEnabled val="1"/>
        </dgm:presLayoutVars>
      </dgm:prSet>
      <dgm:spPr/>
    </dgm:pt>
    <dgm:pt modelId="{C958DEB2-9C28-4D19-954B-2D4605CEB649}" type="pres">
      <dgm:prSet presAssocID="{2B0C0278-1AB7-4376-A4F6-7CB559DC9621}" presName="desTx" presStyleLbl="alignAccFollowNode1" presStyleIdx="2" presStyleCnt="3">
        <dgm:presLayoutVars>
          <dgm:bulletEnabled val="1"/>
        </dgm:presLayoutVars>
      </dgm:prSet>
      <dgm:spPr/>
    </dgm:pt>
  </dgm:ptLst>
  <dgm:cxnLst>
    <dgm:cxn modelId="{E94DD500-E58D-4190-9D85-BC97ABC75108}" type="presOf" srcId="{319B9278-697F-4999-AEA1-8E3AF442726E}" destId="{5453933F-385A-4A0B-8EC4-3712743C2664}" srcOrd="0" destOrd="5" presId="urn:microsoft.com/office/officeart/2005/8/layout/hList1"/>
    <dgm:cxn modelId="{08520803-D36C-46BE-A345-D1A744D100FF}" type="presOf" srcId="{D60C2BCF-34B3-4EA5-9377-B2D96D896D7B}" destId="{7AE1956E-34F5-449A-8892-91CB2177DE1F}" srcOrd="0" destOrd="5" presId="urn:microsoft.com/office/officeart/2005/8/layout/hList1"/>
    <dgm:cxn modelId="{65A0D403-1D04-4102-B57D-3086276A7F3A}" srcId="{30C4493B-32D7-4325-A924-617A1A07B129}" destId="{F8014CBF-FFD7-4B4A-BF24-0F8E92FFC9AD}" srcOrd="0" destOrd="0" parTransId="{15EB1651-D176-4F6C-B66E-CAD53FC6D1B2}" sibTransId="{9595DF1B-2D18-43B1-BFB4-7A5A5347B37C}"/>
    <dgm:cxn modelId="{119DFB05-D61A-463D-AE9A-72D0D81D265B}" srcId="{2B0C0278-1AB7-4376-A4F6-7CB559DC9621}" destId="{68E208ED-6D0A-4F82-ABA1-C4C3F4581A5F}" srcOrd="2" destOrd="0" parTransId="{DEE154C4-72E0-4C78-B34E-8D72E58BEF30}" sibTransId="{9392056A-39CB-41B6-A855-1D3365319515}"/>
    <dgm:cxn modelId="{632C3107-97FF-4DF0-AC8F-786A82672D2F}" srcId="{37F108D7-7D1D-4512-B415-00342869847B}" destId="{51A019C9-655B-4D0D-8D20-47FE6D481C43}" srcOrd="1" destOrd="0" parTransId="{B9166A25-B156-4470-844B-B28D38EA39F8}" sibTransId="{96F3E811-3891-4326-BEAF-BA8B254B4A8D}"/>
    <dgm:cxn modelId="{86B9D307-2737-4D40-8077-FA692E6712A8}" type="presOf" srcId="{3AB674BD-043E-4E47-9E81-314933EF2EF6}" destId="{7AE1956E-34F5-449A-8892-91CB2177DE1F}" srcOrd="0" destOrd="6" presId="urn:microsoft.com/office/officeart/2005/8/layout/hList1"/>
    <dgm:cxn modelId="{CC18B009-3534-4B62-8BB9-E53C07E12289}" srcId="{2B0C0278-1AB7-4376-A4F6-7CB559DC9621}" destId="{73E85206-573D-4B0F-928F-3773D9E1E803}" srcOrd="3" destOrd="0" parTransId="{A881CA74-8720-4CA2-B328-83D3807593F3}" sibTransId="{4AAF9A7B-CAAB-4037-A49D-37EE68491554}"/>
    <dgm:cxn modelId="{274B3C0D-43D3-4B54-B6A2-867A837EED69}" srcId="{37F108D7-7D1D-4512-B415-00342869847B}" destId="{0A556D51-CCBA-4B10-9B4C-27D0229924D7}" srcOrd="3" destOrd="0" parTransId="{11D03572-7F7C-4042-838A-A43DA4E701BF}" sibTransId="{D18C0A21-CF3D-479D-A77B-CC6CABB0D051}"/>
    <dgm:cxn modelId="{13999F15-A86A-4005-8A82-F26194199236}" srcId="{F8014CBF-FFD7-4B4A-BF24-0F8E92FFC9AD}" destId="{54B4F87F-D7F5-4650-9ABF-B77DEF6358C4}" srcOrd="2" destOrd="0" parTransId="{088DAA58-7374-4AF7-82C6-E939336AE764}" sibTransId="{7673949A-8B60-451D-A06E-7E04ADFD406D}"/>
    <dgm:cxn modelId="{3F690F16-20D3-4711-9C1E-C24BF99A9D42}" type="presOf" srcId="{1335E092-F4BC-4631-AFDC-FE2808B939F2}" destId="{7AE1956E-34F5-449A-8892-91CB2177DE1F}" srcOrd="0" destOrd="7" presId="urn:microsoft.com/office/officeart/2005/8/layout/hList1"/>
    <dgm:cxn modelId="{A6D16216-CED3-47B0-8EE8-926564B22503}" type="presOf" srcId="{2B0C0278-1AB7-4376-A4F6-7CB559DC9621}" destId="{5427793B-69DC-4704-91EC-B00D86259730}" srcOrd="0" destOrd="0" presId="urn:microsoft.com/office/officeart/2005/8/layout/hList1"/>
    <dgm:cxn modelId="{2E5E2317-B600-4CDA-B30D-90AEEDB32EFB}" type="presOf" srcId="{143E3A29-50D9-4DDC-8519-1F720CC10793}" destId="{7AE1956E-34F5-449A-8892-91CB2177DE1F}" srcOrd="0" destOrd="0" presId="urn:microsoft.com/office/officeart/2005/8/layout/hList1"/>
    <dgm:cxn modelId="{6C8D8023-C660-4528-9943-1570FE0DB090}" srcId="{30C4493B-32D7-4325-A924-617A1A07B129}" destId="{2B0C0278-1AB7-4376-A4F6-7CB559DC9621}" srcOrd="2" destOrd="0" parTransId="{84F4F599-32E2-413C-B8E6-689BFFEC24B5}" sibTransId="{8DA5D99F-83E9-4370-9088-F8EC28D3BAE4}"/>
    <dgm:cxn modelId="{3526F823-1ED9-4BFE-80E6-99920AA20F7E}" type="presOf" srcId="{30C4493B-32D7-4325-A924-617A1A07B129}" destId="{00748AC3-B91A-49A7-B428-3E8AE9BB71F7}" srcOrd="0" destOrd="0" presId="urn:microsoft.com/office/officeart/2005/8/layout/hList1"/>
    <dgm:cxn modelId="{DCD0F728-175C-4827-AAEC-FF26EC26A916}" srcId="{F8014CBF-FFD7-4B4A-BF24-0F8E92FFC9AD}" destId="{319B9278-697F-4999-AEA1-8E3AF442726E}" srcOrd="5" destOrd="0" parTransId="{EB84B405-887D-4EFC-A54D-2A4DDC26BC54}" sibTransId="{6148D283-0BE5-47EC-B440-D3702B3E59CD}"/>
    <dgm:cxn modelId="{EE1AD735-82B2-4203-80E0-B7063E542F31}" type="presOf" srcId="{1A5D9628-74FD-4C93-8E0D-C78E8410A84D}" destId="{7AE1956E-34F5-449A-8892-91CB2177DE1F}" srcOrd="0" destOrd="4" presId="urn:microsoft.com/office/officeart/2005/8/layout/hList1"/>
    <dgm:cxn modelId="{BC11F936-F794-49A9-ACEC-CF95AC4C3AFB}" type="presOf" srcId="{68E208ED-6D0A-4F82-ABA1-C4C3F4581A5F}" destId="{C958DEB2-9C28-4D19-954B-2D4605CEB649}" srcOrd="0" destOrd="2" presId="urn:microsoft.com/office/officeart/2005/8/layout/hList1"/>
    <dgm:cxn modelId="{9A38433B-F86A-4950-93C6-617BCA44E32A}" srcId="{F8014CBF-FFD7-4B4A-BF24-0F8E92FFC9AD}" destId="{CE70DFE7-2740-490D-AA32-7A837CB89608}" srcOrd="4" destOrd="0" parTransId="{0BA57A30-11F3-487B-BD65-44F772F7E1CF}" sibTransId="{893FF9C2-186B-443B-8F00-472E4BD2C086}"/>
    <dgm:cxn modelId="{FCEFA73D-0E8D-4865-8BA9-C84D6E7EAF78}" srcId="{37F108D7-7D1D-4512-B415-00342869847B}" destId="{143E3A29-50D9-4DDC-8519-1F720CC10793}" srcOrd="0" destOrd="0" parTransId="{242BF73D-C75F-4BA3-9A6C-A7BD38B040A5}" sibTransId="{2F007775-1E7C-4C67-8BB8-508149637B28}"/>
    <dgm:cxn modelId="{93784D60-A6A7-4E19-9330-F54C79F8EA39}" srcId="{F8014CBF-FFD7-4B4A-BF24-0F8E92FFC9AD}" destId="{7DF5892E-C36E-4179-9E30-02FECACE896E}" srcOrd="1" destOrd="0" parTransId="{60D591F3-2DFB-46F3-AC0C-44B4E4356BC1}" sibTransId="{4FADF485-5428-421E-9683-7B645E222DBB}"/>
    <dgm:cxn modelId="{40FFB347-9B9C-4685-9A2E-1B16CA3F1606}" srcId="{2B0C0278-1AB7-4376-A4F6-7CB559DC9621}" destId="{6DF550E9-0400-4B97-8C6F-2163549C9BCB}" srcOrd="0" destOrd="0" parTransId="{E7663124-4D6E-4607-B8B4-FB306E06C8A7}" sibTransId="{4972BA3F-1971-4189-A7A3-7CFA6CE84D66}"/>
    <dgm:cxn modelId="{7A7E2751-68AC-49FD-9547-2798084EDE05}" type="presOf" srcId="{0A556D51-CCBA-4B10-9B4C-27D0229924D7}" destId="{7AE1956E-34F5-449A-8892-91CB2177DE1F}" srcOrd="0" destOrd="3" presId="urn:microsoft.com/office/officeart/2005/8/layout/hList1"/>
    <dgm:cxn modelId="{1AA97952-F390-4DC6-8554-40DA8E950FF5}" type="presOf" srcId="{51A019C9-655B-4D0D-8D20-47FE6D481C43}" destId="{7AE1956E-34F5-449A-8892-91CB2177DE1F}" srcOrd="0" destOrd="1" presId="urn:microsoft.com/office/officeart/2005/8/layout/hList1"/>
    <dgm:cxn modelId="{24D5B453-2FE6-42A5-AF42-815020C2FFDE}" srcId="{2B0C0278-1AB7-4376-A4F6-7CB559DC9621}" destId="{DA958BF2-C7A7-4D00-8A9D-75830F4C6F54}" srcOrd="4" destOrd="0" parTransId="{E8FF7EE7-C431-413B-9BE2-F76B22707236}" sibTransId="{CFE8191A-3031-47D0-A7C6-5B09E6028478}"/>
    <dgm:cxn modelId="{2815AE74-271E-4C6E-A4D2-3FF684EAA13F}" type="presOf" srcId="{54B4F87F-D7F5-4650-9ABF-B77DEF6358C4}" destId="{5453933F-385A-4A0B-8EC4-3712743C2664}" srcOrd="0" destOrd="2" presId="urn:microsoft.com/office/officeart/2005/8/layout/hList1"/>
    <dgm:cxn modelId="{76736C7A-7A91-4693-BE9B-63BE1D8A03E9}" type="presOf" srcId="{F075A0F6-F6B0-4509-8DF6-7E53914D7080}" destId="{7AE1956E-34F5-449A-8892-91CB2177DE1F}" srcOrd="0" destOrd="2" presId="urn:microsoft.com/office/officeart/2005/8/layout/hList1"/>
    <dgm:cxn modelId="{73FA887C-8034-42EC-B8C6-1DD314C47DF7}" type="presOf" srcId="{F8014CBF-FFD7-4B4A-BF24-0F8E92FFC9AD}" destId="{82B7BD04-C774-4E20-A399-39DE3500F466}" srcOrd="0" destOrd="0" presId="urn:microsoft.com/office/officeart/2005/8/layout/hList1"/>
    <dgm:cxn modelId="{6A8C937C-7C1E-4A46-B085-E02396A40886}" type="presOf" srcId="{EE819DAB-03C9-40CA-BC0D-14D1F37AE1F7}" destId="{5453933F-385A-4A0B-8EC4-3712743C2664}" srcOrd="0" destOrd="6" presId="urn:microsoft.com/office/officeart/2005/8/layout/hList1"/>
    <dgm:cxn modelId="{9FAEBE82-E6AB-4BDE-882D-7E818A1632B0}" srcId="{F8014CBF-FFD7-4B4A-BF24-0F8E92FFC9AD}" destId="{EE819DAB-03C9-40CA-BC0D-14D1F37AE1F7}" srcOrd="6" destOrd="0" parTransId="{2875FD38-E8FD-44D9-BAB1-7512B26E8E73}" sibTransId="{B9AD7A8F-BD9F-408C-A8DA-ABF04D3876D7}"/>
    <dgm:cxn modelId="{87268F97-69A5-40BD-8455-C6689C000BF5}" type="presOf" srcId="{73E85206-573D-4B0F-928F-3773D9E1E803}" destId="{C958DEB2-9C28-4D19-954B-2D4605CEB649}" srcOrd="0" destOrd="3" presId="urn:microsoft.com/office/officeart/2005/8/layout/hList1"/>
    <dgm:cxn modelId="{DC7E7D98-4B45-4982-9FE2-2A9BFEAEA9B1}" type="presOf" srcId="{E5AFBC60-E78A-4599-BA7E-0161CF295CE6}" destId="{5453933F-385A-4A0B-8EC4-3712743C2664}" srcOrd="0" destOrd="0" presId="urn:microsoft.com/office/officeart/2005/8/layout/hList1"/>
    <dgm:cxn modelId="{551635A1-0F9D-47C4-B808-06E863E163DB}" type="presOf" srcId="{37F108D7-7D1D-4512-B415-00342869847B}" destId="{5807D69A-9552-49F7-915C-6EBB46C3C460}" srcOrd="0" destOrd="0" presId="urn:microsoft.com/office/officeart/2005/8/layout/hList1"/>
    <dgm:cxn modelId="{D86010A8-4BD1-4716-BD5C-5F4BF1095C93}" srcId="{37F108D7-7D1D-4512-B415-00342869847B}" destId="{1A5D9628-74FD-4C93-8E0D-C78E8410A84D}" srcOrd="4" destOrd="0" parTransId="{C395BBBD-CACB-4509-BF6A-72A539787D12}" sibTransId="{11E53973-07C7-4AD8-9395-42D3EA35D3EE}"/>
    <dgm:cxn modelId="{31B256A9-AA57-44B9-A375-BEE53FEE1303}" srcId="{37F108D7-7D1D-4512-B415-00342869847B}" destId="{D60C2BCF-34B3-4EA5-9377-B2D96D896D7B}" srcOrd="5" destOrd="0" parTransId="{A6EC4773-EAA3-47D0-9A96-71C2B79EFDE2}" sibTransId="{0D8B9367-B819-423E-80CE-219901BBA1BD}"/>
    <dgm:cxn modelId="{330D69AA-B54B-4662-B751-31812BF1F573}" srcId="{F8014CBF-FFD7-4B4A-BF24-0F8E92FFC9AD}" destId="{E5AFBC60-E78A-4599-BA7E-0161CF295CE6}" srcOrd="0" destOrd="0" parTransId="{3F638464-B62E-42D4-B74C-9CF0F1FB1A8A}" sibTransId="{36BF25E5-E876-476A-AECB-BE7228B62AC7}"/>
    <dgm:cxn modelId="{37F300AD-6EA5-4F92-8918-BAEA55C6DE20}" type="presOf" srcId="{CE70DFE7-2740-490D-AA32-7A837CB89608}" destId="{5453933F-385A-4A0B-8EC4-3712743C2664}" srcOrd="0" destOrd="4" presId="urn:microsoft.com/office/officeart/2005/8/layout/hList1"/>
    <dgm:cxn modelId="{1451C4B3-A829-4200-9B15-6DBDF58E6BC6}" type="presOf" srcId="{11323AD2-5D54-4B0A-B8ED-9D3182E18ABE}" destId="{C958DEB2-9C28-4D19-954B-2D4605CEB649}" srcOrd="0" destOrd="1" presId="urn:microsoft.com/office/officeart/2005/8/layout/hList1"/>
    <dgm:cxn modelId="{824504BB-FB3B-4164-8B98-B5C23FCC2386}" srcId="{30C4493B-32D7-4325-A924-617A1A07B129}" destId="{37F108D7-7D1D-4512-B415-00342869847B}" srcOrd="1" destOrd="0" parTransId="{8829F670-F61E-45E3-8040-C790A1DCF933}" sibTransId="{82214742-BBAC-4561-8572-55DA8054A0CE}"/>
    <dgm:cxn modelId="{3EC197BF-88E4-4168-91B1-1402A0A00444}" srcId="{37F108D7-7D1D-4512-B415-00342869847B}" destId="{3AB674BD-043E-4E47-9E81-314933EF2EF6}" srcOrd="6" destOrd="0" parTransId="{A288B64C-8E2D-4585-9AD0-C92F4D4A178A}" sibTransId="{A4DC6E00-F514-4626-8CE9-E846E1B90CDB}"/>
    <dgm:cxn modelId="{2EA8C0CA-FB67-4D5F-9BA9-6C53DB4AC3D0}" srcId="{F8014CBF-FFD7-4B4A-BF24-0F8E92FFC9AD}" destId="{255EB3B1-1BFA-4A69-A092-34DB2BA70ADB}" srcOrd="3" destOrd="0" parTransId="{55179A00-70F5-4D91-8A59-A202EFE7F609}" sibTransId="{37E1E038-488F-457E-89D3-A472F3EC7B42}"/>
    <dgm:cxn modelId="{DFBEA1DB-1B51-4478-9123-6F1C2CB4F1BE}" srcId="{37F108D7-7D1D-4512-B415-00342869847B}" destId="{F075A0F6-F6B0-4509-8DF6-7E53914D7080}" srcOrd="2" destOrd="0" parTransId="{FBD629CB-0560-43A9-9ADA-32C20A60B363}" sibTransId="{6CE1D96E-F8D8-4E50-8C6D-A1CF9474A84A}"/>
    <dgm:cxn modelId="{85D51CDD-8D70-46BC-8B6B-4BF5D98643BC}" type="presOf" srcId="{6DF550E9-0400-4B97-8C6F-2163549C9BCB}" destId="{C958DEB2-9C28-4D19-954B-2D4605CEB649}" srcOrd="0" destOrd="0" presId="urn:microsoft.com/office/officeart/2005/8/layout/hList1"/>
    <dgm:cxn modelId="{B6B089F0-491F-4CE9-9069-810B9FAE4B8C}" srcId="{2B0C0278-1AB7-4376-A4F6-7CB559DC9621}" destId="{11323AD2-5D54-4B0A-B8ED-9D3182E18ABE}" srcOrd="1" destOrd="0" parTransId="{61232ECD-147D-494D-8C9D-F48E8EC32CDC}" sibTransId="{FC45CE97-CAB9-4A04-9B5E-CB9D1A12945F}"/>
    <dgm:cxn modelId="{1643F8F2-CA9B-4198-AA29-0E45F1FE948F}" type="presOf" srcId="{7DF5892E-C36E-4179-9E30-02FECACE896E}" destId="{5453933F-385A-4A0B-8EC4-3712743C2664}" srcOrd="0" destOrd="1" presId="urn:microsoft.com/office/officeart/2005/8/layout/hList1"/>
    <dgm:cxn modelId="{2C00FDF9-47F6-4A30-9584-7D57D852C0F8}" type="presOf" srcId="{DA958BF2-C7A7-4D00-8A9D-75830F4C6F54}" destId="{C958DEB2-9C28-4D19-954B-2D4605CEB649}" srcOrd="0" destOrd="4" presId="urn:microsoft.com/office/officeart/2005/8/layout/hList1"/>
    <dgm:cxn modelId="{CC55B1FD-6C35-428B-BB43-A08061136B3B}" srcId="{37F108D7-7D1D-4512-B415-00342869847B}" destId="{1335E092-F4BC-4631-AFDC-FE2808B939F2}" srcOrd="7" destOrd="0" parTransId="{3FF646D0-487B-421E-B9AA-5C4F5EFB3463}" sibTransId="{E8FDE251-42E8-405E-9FFE-4F730BF8AFD0}"/>
    <dgm:cxn modelId="{59DFF7FF-E591-4596-91F5-437FB41E29C7}" type="presOf" srcId="{255EB3B1-1BFA-4A69-A092-34DB2BA70ADB}" destId="{5453933F-385A-4A0B-8EC4-3712743C2664}" srcOrd="0" destOrd="3" presId="urn:microsoft.com/office/officeart/2005/8/layout/hList1"/>
    <dgm:cxn modelId="{D31FB661-CBFD-44E9-A746-CD544EAFCF8C}" type="presParOf" srcId="{00748AC3-B91A-49A7-B428-3E8AE9BB71F7}" destId="{77A11667-2B06-4E12-B45B-550C4BC7FAD7}" srcOrd="0" destOrd="0" presId="urn:microsoft.com/office/officeart/2005/8/layout/hList1"/>
    <dgm:cxn modelId="{36AB5882-8897-4437-BB45-C59E93530E2C}" type="presParOf" srcId="{77A11667-2B06-4E12-B45B-550C4BC7FAD7}" destId="{82B7BD04-C774-4E20-A399-39DE3500F466}" srcOrd="0" destOrd="0" presId="urn:microsoft.com/office/officeart/2005/8/layout/hList1"/>
    <dgm:cxn modelId="{F4507FEB-2DFA-4B3C-909A-9ADB078FF7E5}" type="presParOf" srcId="{77A11667-2B06-4E12-B45B-550C4BC7FAD7}" destId="{5453933F-385A-4A0B-8EC4-3712743C2664}" srcOrd="1" destOrd="0" presId="urn:microsoft.com/office/officeart/2005/8/layout/hList1"/>
    <dgm:cxn modelId="{1221725D-F38F-41FC-B5BA-1BD6D9C2CE2F}" type="presParOf" srcId="{00748AC3-B91A-49A7-B428-3E8AE9BB71F7}" destId="{599FBE37-5B2E-482F-8DA3-197A733BB18B}" srcOrd="1" destOrd="0" presId="urn:microsoft.com/office/officeart/2005/8/layout/hList1"/>
    <dgm:cxn modelId="{BC5A68AB-E49C-4405-BF78-1833D28003EA}" type="presParOf" srcId="{00748AC3-B91A-49A7-B428-3E8AE9BB71F7}" destId="{235CF323-914C-432F-9B9B-BBA8995D3F37}" srcOrd="2" destOrd="0" presId="urn:microsoft.com/office/officeart/2005/8/layout/hList1"/>
    <dgm:cxn modelId="{47C52A57-9061-410D-AFD3-37CD1AEB6078}" type="presParOf" srcId="{235CF323-914C-432F-9B9B-BBA8995D3F37}" destId="{5807D69A-9552-49F7-915C-6EBB46C3C460}" srcOrd="0" destOrd="0" presId="urn:microsoft.com/office/officeart/2005/8/layout/hList1"/>
    <dgm:cxn modelId="{5A7958FB-7D9E-45D2-AC22-B3C90CB2605E}" type="presParOf" srcId="{235CF323-914C-432F-9B9B-BBA8995D3F37}" destId="{7AE1956E-34F5-449A-8892-91CB2177DE1F}" srcOrd="1" destOrd="0" presId="urn:microsoft.com/office/officeart/2005/8/layout/hList1"/>
    <dgm:cxn modelId="{68F9A425-0112-4F9C-A7F9-9F8603D6E0E4}" type="presParOf" srcId="{00748AC3-B91A-49A7-B428-3E8AE9BB71F7}" destId="{02BF2CD7-2F5A-48C4-890F-2C229716FC1F}" srcOrd="3" destOrd="0" presId="urn:microsoft.com/office/officeart/2005/8/layout/hList1"/>
    <dgm:cxn modelId="{AD41117B-8233-433E-A47F-4B46005392FD}" type="presParOf" srcId="{00748AC3-B91A-49A7-B428-3E8AE9BB71F7}" destId="{14591867-8BE9-441D-86C5-9ABD560895AE}" srcOrd="4" destOrd="0" presId="urn:microsoft.com/office/officeart/2005/8/layout/hList1"/>
    <dgm:cxn modelId="{8C53C266-8F42-47B5-9C37-5B552D0CFFF1}" type="presParOf" srcId="{14591867-8BE9-441D-86C5-9ABD560895AE}" destId="{5427793B-69DC-4704-91EC-B00D86259730}" srcOrd="0" destOrd="0" presId="urn:microsoft.com/office/officeart/2005/8/layout/hList1"/>
    <dgm:cxn modelId="{DCA50700-9675-466B-8987-40AF950F749F}" type="presParOf" srcId="{14591867-8BE9-441D-86C5-9ABD560895AE}" destId="{C958DEB2-9C28-4D19-954B-2D4605CEB649}"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1C2C1-BF2E-4588-A232-3171F1D26894}">
      <dsp:nvSpPr>
        <dsp:cNvPr id="0" name=""/>
        <dsp:cNvSpPr/>
      </dsp:nvSpPr>
      <dsp:spPr>
        <a:xfrm>
          <a:off x="1030567" y="340156"/>
          <a:ext cx="1786651" cy="1786833"/>
        </a:xfrm>
        <a:prstGeom prst="circularArrow">
          <a:avLst>
            <a:gd name="adj1" fmla="val 10980"/>
            <a:gd name="adj2" fmla="val 1142322"/>
            <a:gd name="adj3" fmla="val 4500000"/>
            <a:gd name="adj4" fmla="val 108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406F4D-327F-466A-8068-74A1D8AA3DFA}">
      <dsp:nvSpPr>
        <dsp:cNvPr id="0" name=""/>
        <dsp:cNvSpPr/>
      </dsp:nvSpPr>
      <dsp:spPr>
        <a:xfrm>
          <a:off x="1425031" y="986941"/>
          <a:ext cx="997052" cy="498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GB" sz="1050" b="1" kern="1200" dirty="0"/>
            <a:t>Understand the problem/request</a:t>
          </a:r>
        </a:p>
      </dsp:txBody>
      <dsp:txXfrm>
        <a:off x="1425031" y="986941"/>
        <a:ext cx="997052" cy="498474"/>
      </dsp:txXfrm>
    </dsp:sp>
    <dsp:sp modelId="{D0E362AF-A076-41DC-B00A-E35362EFDE8E}">
      <dsp:nvSpPr>
        <dsp:cNvPr id="0" name=""/>
        <dsp:cNvSpPr/>
      </dsp:nvSpPr>
      <dsp:spPr>
        <a:xfrm>
          <a:off x="534219" y="1366957"/>
          <a:ext cx="1786651" cy="1786833"/>
        </a:xfrm>
        <a:prstGeom prst="leftCircularArrow">
          <a:avLst>
            <a:gd name="adj1" fmla="val 10980"/>
            <a:gd name="adj2" fmla="val 1142322"/>
            <a:gd name="adj3" fmla="val 6300000"/>
            <a:gd name="adj4" fmla="val 18900000"/>
            <a:gd name="adj5" fmla="val 12500"/>
          </a:avLst>
        </a:prstGeom>
        <a:solidFill>
          <a:schemeClr val="accent3">
            <a:hueOff val="252426"/>
            <a:satOff val="3301"/>
            <a:lumOff val="-40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CE5857-8088-426F-B1C5-BE03832747DA}">
      <dsp:nvSpPr>
        <dsp:cNvPr id="0" name=""/>
        <dsp:cNvSpPr/>
      </dsp:nvSpPr>
      <dsp:spPr>
        <a:xfrm>
          <a:off x="926672" y="2015638"/>
          <a:ext cx="997052" cy="498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GB" sz="1050" b="1" kern="1200" dirty="0"/>
            <a:t>Know your audience</a:t>
          </a:r>
        </a:p>
      </dsp:txBody>
      <dsp:txXfrm>
        <a:off x="926672" y="2015638"/>
        <a:ext cx="997052" cy="498474"/>
      </dsp:txXfrm>
    </dsp:sp>
    <dsp:sp modelId="{6BD825D2-D2E8-45C9-BEBC-E706D06D5D14}">
      <dsp:nvSpPr>
        <dsp:cNvPr id="0" name=""/>
        <dsp:cNvSpPr/>
      </dsp:nvSpPr>
      <dsp:spPr>
        <a:xfrm>
          <a:off x="1030567" y="2397549"/>
          <a:ext cx="1786651" cy="1786833"/>
        </a:xfrm>
        <a:prstGeom prst="circularArrow">
          <a:avLst>
            <a:gd name="adj1" fmla="val 10980"/>
            <a:gd name="adj2" fmla="val 1142322"/>
            <a:gd name="adj3" fmla="val 4500000"/>
            <a:gd name="adj4" fmla="val 13500000"/>
            <a:gd name="adj5" fmla="val 12500"/>
          </a:avLst>
        </a:prstGeom>
        <a:solidFill>
          <a:schemeClr val="accent3">
            <a:hueOff val="504853"/>
            <a:satOff val="6602"/>
            <a:lumOff val="-81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9C737-50EF-4733-876B-FF60B4EEEDB2}">
      <dsp:nvSpPr>
        <dsp:cNvPr id="0" name=""/>
        <dsp:cNvSpPr/>
      </dsp:nvSpPr>
      <dsp:spPr>
        <a:xfrm>
          <a:off x="1425031" y="3044335"/>
          <a:ext cx="997052" cy="498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GB" sz="1050" b="1" kern="1200" dirty="0"/>
            <a:t>Understand the data</a:t>
          </a:r>
        </a:p>
      </dsp:txBody>
      <dsp:txXfrm>
        <a:off x="1425031" y="3044335"/>
        <a:ext cx="997052" cy="498474"/>
      </dsp:txXfrm>
    </dsp:sp>
    <dsp:sp modelId="{23286E25-F9B6-4708-BDC0-0EC919FCBB80}">
      <dsp:nvSpPr>
        <dsp:cNvPr id="0" name=""/>
        <dsp:cNvSpPr/>
      </dsp:nvSpPr>
      <dsp:spPr>
        <a:xfrm>
          <a:off x="661573" y="3542810"/>
          <a:ext cx="1534958" cy="1535700"/>
        </a:xfrm>
        <a:prstGeom prst="blockArc">
          <a:avLst>
            <a:gd name="adj1" fmla="val 0"/>
            <a:gd name="adj2" fmla="val 18900000"/>
            <a:gd name="adj3" fmla="val 12740"/>
          </a:avLst>
        </a:prstGeom>
        <a:solidFill>
          <a:schemeClr val="accent3">
            <a:hueOff val="757279"/>
            <a:satOff val="9903"/>
            <a:lumOff val="-1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AEBAD3-7976-4D5F-8D94-E4E1420B32E2}">
      <dsp:nvSpPr>
        <dsp:cNvPr id="0" name=""/>
        <dsp:cNvSpPr/>
      </dsp:nvSpPr>
      <dsp:spPr>
        <a:xfrm>
          <a:off x="926672" y="4073031"/>
          <a:ext cx="997052" cy="498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GB" sz="1050" b="1" kern="1200" dirty="0"/>
            <a:t>Define success criteria</a:t>
          </a:r>
        </a:p>
      </dsp:txBody>
      <dsp:txXfrm>
        <a:off x="926672" y="4073031"/>
        <a:ext cx="997052" cy="4984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7BD04-C774-4E20-A399-39DE3500F466}">
      <dsp:nvSpPr>
        <dsp:cNvPr id="0" name=""/>
        <dsp:cNvSpPr/>
      </dsp:nvSpPr>
      <dsp:spPr>
        <a:xfrm>
          <a:off x="6750" y="154393"/>
          <a:ext cx="3190557" cy="32934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kern="1200" dirty="0"/>
            <a:t>Import</a:t>
          </a:r>
        </a:p>
      </dsp:txBody>
      <dsp:txXfrm>
        <a:off x="6750" y="154393"/>
        <a:ext cx="3190557" cy="329343"/>
      </dsp:txXfrm>
    </dsp:sp>
    <dsp:sp modelId="{5453933F-385A-4A0B-8EC4-3712743C2664}">
      <dsp:nvSpPr>
        <dsp:cNvPr id="0" name=""/>
        <dsp:cNvSpPr/>
      </dsp:nvSpPr>
      <dsp:spPr>
        <a:xfrm>
          <a:off x="3272" y="546811"/>
          <a:ext cx="3190557" cy="2887396"/>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t>Your dataset is less than 1GB (compressed)</a:t>
          </a:r>
        </a:p>
        <a:p>
          <a:pPr marL="114300" lvl="1" indent="-114300" algn="l" defTabSz="622300">
            <a:lnSpc>
              <a:spcPct val="90000"/>
            </a:lnSpc>
            <a:spcBef>
              <a:spcPct val="0"/>
            </a:spcBef>
            <a:spcAft>
              <a:spcPct val="15000"/>
            </a:spcAft>
            <a:buChar char="•"/>
          </a:pPr>
          <a:r>
            <a:rPr lang="en-GB" sz="1400" kern="1200" dirty="0"/>
            <a:t>Your data only needs to be refreshed a few times a day</a:t>
          </a:r>
        </a:p>
        <a:p>
          <a:pPr marL="114300" lvl="1" indent="-114300" algn="l" defTabSz="622300">
            <a:lnSpc>
              <a:spcPct val="90000"/>
            </a:lnSpc>
            <a:spcBef>
              <a:spcPct val="0"/>
            </a:spcBef>
            <a:spcAft>
              <a:spcPct val="15000"/>
            </a:spcAft>
            <a:buChar char="•"/>
          </a:pPr>
          <a:r>
            <a:rPr lang="en-GB" sz="1400" kern="1200" dirty="0"/>
            <a:t>Your data model is complex (lots of data transformations, complex measures)</a:t>
          </a:r>
        </a:p>
        <a:p>
          <a:pPr marL="114300" lvl="1" indent="-114300" algn="l" defTabSz="622300">
            <a:lnSpc>
              <a:spcPct val="90000"/>
            </a:lnSpc>
            <a:spcBef>
              <a:spcPct val="0"/>
            </a:spcBef>
            <a:spcAft>
              <a:spcPct val="15000"/>
            </a:spcAft>
            <a:buChar char="•"/>
          </a:pPr>
          <a:r>
            <a:rPr lang="en-GB" sz="1400" kern="1200" dirty="0"/>
            <a:t>You want the best possible performance</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endParaRPr lang="en-GB" sz="1400" kern="1200" dirty="0"/>
        </a:p>
      </dsp:txBody>
      <dsp:txXfrm>
        <a:off x="3272" y="546811"/>
        <a:ext cx="3190557" cy="2887396"/>
      </dsp:txXfrm>
    </dsp:sp>
    <dsp:sp modelId="{5807D69A-9552-49F7-915C-6EBB46C3C460}">
      <dsp:nvSpPr>
        <dsp:cNvPr id="0" name=""/>
        <dsp:cNvSpPr/>
      </dsp:nvSpPr>
      <dsp:spPr>
        <a:xfrm>
          <a:off x="3640508" y="154393"/>
          <a:ext cx="3190557" cy="32934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kern="1200" dirty="0"/>
            <a:t>Direct Query</a:t>
          </a:r>
        </a:p>
      </dsp:txBody>
      <dsp:txXfrm>
        <a:off x="3640508" y="154393"/>
        <a:ext cx="3190557" cy="329343"/>
      </dsp:txXfrm>
    </dsp:sp>
    <dsp:sp modelId="{7AE1956E-34F5-449A-8892-91CB2177DE1F}">
      <dsp:nvSpPr>
        <dsp:cNvPr id="0" name=""/>
        <dsp:cNvSpPr/>
      </dsp:nvSpPr>
      <dsp:spPr>
        <a:xfrm>
          <a:off x="3640508" y="546811"/>
          <a:ext cx="3190557" cy="2887396"/>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t>You have a large dataset (&gt;1GB)</a:t>
          </a:r>
        </a:p>
        <a:p>
          <a:pPr marL="114300" lvl="1" indent="-114300" algn="l" defTabSz="622300">
            <a:lnSpc>
              <a:spcPct val="90000"/>
            </a:lnSpc>
            <a:spcBef>
              <a:spcPct val="0"/>
            </a:spcBef>
            <a:spcAft>
              <a:spcPct val="15000"/>
            </a:spcAft>
            <a:buChar char="•"/>
          </a:pPr>
          <a:r>
            <a:rPr lang="en-GB" sz="1400" kern="1200" dirty="0"/>
            <a:t>You want your data to be updated in near real time</a:t>
          </a:r>
        </a:p>
        <a:p>
          <a:pPr marL="114300" lvl="1" indent="-114300" algn="l" defTabSz="622300">
            <a:lnSpc>
              <a:spcPct val="90000"/>
            </a:lnSpc>
            <a:spcBef>
              <a:spcPct val="0"/>
            </a:spcBef>
            <a:spcAft>
              <a:spcPct val="15000"/>
            </a:spcAft>
            <a:buChar char="•"/>
          </a:pPr>
          <a:r>
            <a:rPr lang="en-GB" sz="1400" kern="1200" dirty="0"/>
            <a:t>Your data is stored in one a source that supports Direct Query (</a:t>
          </a:r>
          <a:r>
            <a:rPr lang="en-GB" sz="1400" kern="1200" dirty="0">
              <a:hlinkClick xmlns:r="http://schemas.openxmlformats.org/officeDocument/2006/relationships" r:id="rId1"/>
            </a:rPr>
            <a:t>check here</a:t>
          </a:r>
          <a:r>
            <a:rPr lang="en-GB" sz="1400" kern="1200" dirty="0"/>
            <a:t>)</a:t>
          </a:r>
        </a:p>
        <a:p>
          <a:pPr marL="114300" lvl="1" indent="-114300" algn="l" defTabSz="622300">
            <a:lnSpc>
              <a:spcPct val="90000"/>
            </a:lnSpc>
            <a:spcBef>
              <a:spcPct val="0"/>
            </a:spcBef>
            <a:spcAft>
              <a:spcPct val="15000"/>
            </a:spcAft>
            <a:buChar char="•"/>
          </a:pPr>
          <a:r>
            <a:rPr lang="en-GB" sz="1400" kern="1200" dirty="0"/>
            <a:t>You are not planning to do data transformations (combining tables etc)</a:t>
          </a:r>
        </a:p>
        <a:p>
          <a:pPr marL="114300" lvl="1" indent="-114300" algn="l" defTabSz="622300">
            <a:lnSpc>
              <a:spcPct val="90000"/>
            </a:lnSpc>
            <a:spcBef>
              <a:spcPct val="0"/>
            </a:spcBef>
            <a:spcAft>
              <a:spcPct val="15000"/>
            </a:spcAft>
            <a:buChar char="•"/>
          </a:pPr>
          <a:r>
            <a:rPr lang="en-GB" sz="1400" kern="1200" dirty="0"/>
            <a:t>You are not planning to build measures with complex logic</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endParaRPr lang="en-GB" sz="1400" kern="1200" dirty="0"/>
        </a:p>
      </dsp:txBody>
      <dsp:txXfrm>
        <a:off x="3640508" y="546811"/>
        <a:ext cx="3190557" cy="2887396"/>
      </dsp:txXfrm>
    </dsp:sp>
    <dsp:sp modelId="{5427793B-69DC-4704-91EC-B00D86259730}">
      <dsp:nvSpPr>
        <dsp:cNvPr id="0" name=""/>
        <dsp:cNvSpPr/>
      </dsp:nvSpPr>
      <dsp:spPr>
        <a:xfrm>
          <a:off x="7277743" y="154393"/>
          <a:ext cx="3190557" cy="329343"/>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kern="1200" dirty="0"/>
            <a:t>Live Connection</a:t>
          </a:r>
        </a:p>
      </dsp:txBody>
      <dsp:txXfrm>
        <a:off x="7277743" y="154393"/>
        <a:ext cx="3190557" cy="329343"/>
      </dsp:txXfrm>
    </dsp:sp>
    <dsp:sp modelId="{C958DEB2-9C28-4D19-954B-2D4605CEB649}">
      <dsp:nvSpPr>
        <dsp:cNvPr id="0" name=""/>
        <dsp:cNvSpPr/>
      </dsp:nvSpPr>
      <dsp:spPr>
        <a:xfrm>
          <a:off x="7277743" y="546811"/>
          <a:ext cx="3190557" cy="2887396"/>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t>Analysis Services is already in use</a:t>
          </a:r>
        </a:p>
        <a:p>
          <a:pPr marL="114300" lvl="1" indent="-114300" algn="l" defTabSz="622300">
            <a:lnSpc>
              <a:spcPct val="90000"/>
            </a:lnSpc>
            <a:spcBef>
              <a:spcPct val="0"/>
            </a:spcBef>
            <a:spcAft>
              <a:spcPct val="15000"/>
            </a:spcAft>
            <a:buChar char="•"/>
          </a:pPr>
          <a:r>
            <a:rPr lang="en-GB" sz="1400" kern="1200" dirty="0"/>
            <a:t> You have Analysis Services 2016+ Tabular instances (you might have performance issues with older AS instances and Multidimensional instances)</a:t>
          </a:r>
        </a:p>
        <a:p>
          <a:pPr marL="114300" lvl="1" indent="-114300" algn="l" defTabSz="622300">
            <a:lnSpc>
              <a:spcPct val="90000"/>
            </a:lnSpc>
            <a:spcBef>
              <a:spcPct val="0"/>
            </a:spcBef>
            <a:spcAft>
              <a:spcPct val="15000"/>
            </a:spcAft>
            <a:buChar char="•"/>
          </a:pPr>
          <a:r>
            <a:rPr lang="en-GB" sz="1400" kern="1200" dirty="0"/>
            <a:t>Analysis Services instance is on the cloud (on prem can cause latency issues)</a:t>
          </a:r>
        </a:p>
        <a:p>
          <a:pPr marL="114300" lvl="1" indent="-114300" algn="l" defTabSz="622300">
            <a:lnSpc>
              <a:spcPct val="90000"/>
            </a:lnSpc>
            <a:spcBef>
              <a:spcPct val="0"/>
            </a:spcBef>
            <a:spcAft>
              <a:spcPct val="15000"/>
            </a:spcAft>
            <a:buChar char="•"/>
          </a:pPr>
          <a:r>
            <a:rPr lang="en-GB" sz="1400" kern="1200" dirty="0"/>
            <a:t>You are not planning to do transformations over the data or complex measures</a:t>
          </a:r>
        </a:p>
        <a:p>
          <a:pPr marL="114300" lvl="1" indent="-114300" algn="l" defTabSz="622300">
            <a:lnSpc>
              <a:spcPct val="90000"/>
            </a:lnSpc>
            <a:spcBef>
              <a:spcPct val="0"/>
            </a:spcBef>
            <a:spcAft>
              <a:spcPct val="15000"/>
            </a:spcAft>
            <a:buChar char="•"/>
          </a:pPr>
          <a:r>
            <a:rPr lang="en-GB" sz="1400" kern="1200" dirty="0"/>
            <a:t>You’re not planning to use Q&amp;A</a:t>
          </a:r>
        </a:p>
      </dsp:txBody>
      <dsp:txXfrm>
        <a:off x="7277743" y="546811"/>
        <a:ext cx="3190557" cy="288739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F5ABD-62D0-4BDE-ACA9-1B5AC50BA632}" type="datetimeFigureOut">
              <a:rPr lang="en-GB" smtClean="0"/>
              <a:t>16/06/2022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B44D8-BD53-4A67-856C-93BAF5E91887}" type="slidenum">
              <a:rPr lang="en-GB" smtClean="0"/>
              <a:t>‹#›</a:t>
            </a:fld>
            <a:endParaRPr lang="en-GB"/>
          </a:p>
        </p:txBody>
      </p:sp>
    </p:spTree>
    <p:extLst>
      <p:ext uri="{BB962C8B-B14F-4D97-AF65-F5344CB8AC3E}">
        <p14:creationId xmlns:p14="http://schemas.microsoft.com/office/powerpoint/2010/main" val="4092400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Performance comes in many shapes. It doesn’t have to be just about a report being slow, it can also be about the report not being used as it should, not showing the correct data etc.</a:t>
            </a:r>
          </a:p>
        </p:txBody>
      </p:sp>
      <p:sp>
        <p:nvSpPr>
          <p:cNvPr id="4" name="Slide Number Placeholder 3"/>
          <p:cNvSpPr>
            <a:spLocks noGrp="1"/>
          </p:cNvSpPr>
          <p:nvPr>
            <p:ph type="sldNum" sz="quarter" idx="5"/>
          </p:nvPr>
        </p:nvSpPr>
        <p:spPr/>
        <p:txBody>
          <a:bodyPr/>
          <a:lstStyle/>
          <a:p>
            <a:fld id="{9E1B44D8-BD53-4A67-856C-93BAF5E91887}" type="slidenum">
              <a:rPr lang="en-GB" smtClean="0"/>
              <a:t>3</a:t>
            </a:fld>
            <a:endParaRPr lang="en-GB"/>
          </a:p>
        </p:txBody>
      </p:sp>
    </p:spTree>
    <p:extLst>
      <p:ext uri="{BB962C8B-B14F-4D97-AF65-F5344CB8AC3E}">
        <p14:creationId xmlns:p14="http://schemas.microsoft.com/office/powerpoint/2010/main" val="367780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pro vs premium workspaces (1gb limitation, refresh limitation, user licensing etc)</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171717"/>
                </a:solidFill>
                <a:latin typeface="Segoe UI Condensed"/>
              </a:rPr>
              <a:t>There are a lot of best practices regarding Q&amp;A (naming conventions, synonyms etc) that we are not going to discuss here today.</a:t>
            </a:r>
            <a:r>
              <a:rPr lang="en-GB" b="0" i="0" dirty="0">
                <a:solidFill>
                  <a:srgbClr val="171717"/>
                </a:solidFill>
                <a:effectLst/>
                <a:latin typeface="Segoe UI Condensed"/>
              </a:rPr>
              <a:t> </a:t>
            </a:r>
            <a:endParaRPr lang="en-GB" dirty="0">
              <a:latin typeface="Segoe UI Condensed"/>
            </a:endParaRPr>
          </a:p>
          <a:p>
            <a:endParaRPr lang="en-GB" dirty="0"/>
          </a:p>
        </p:txBody>
      </p:sp>
      <p:sp>
        <p:nvSpPr>
          <p:cNvPr id="4" name="Slide Number Placeholder 3"/>
          <p:cNvSpPr>
            <a:spLocks noGrp="1"/>
          </p:cNvSpPr>
          <p:nvPr>
            <p:ph type="sldNum" sz="quarter" idx="5"/>
          </p:nvPr>
        </p:nvSpPr>
        <p:spPr/>
        <p:txBody>
          <a:bodyPr/>
          <a:lstStyle/>
          <a:p>
            <a:fld id="{9E1B44D8-BD53-4A67-856C-93BAF5E91887}" type="slidenum">
              <a:rPr lang="en-GB" smtClean="0"/>
              <a:t>17</a:t>
            </a:fld>
            <a:endParaRPr lang="en-GB"/>
          </a:p>
        </p:txBody>
      </p:sp>
    </p:spTree>
    <p:extLst>
      <p:ext uri="{BB962C8B-B14F-4D97-AF65-F5344CB8AC3E}">
        <p14:creationId xmlns:p14="http://schemas.microsoft.com/office/powerpoint/2010/main" val="1857039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Schedule your data refresh:</a:t>
            </a:r>
            <a:endParaRPr lang="en-GB" b="0" i="0" dirty="0">
              <a:effectLst/>
              <a:latin typeface="Segoe UI Condensed"/>
            </a:endParaRPr>
          </a:p>
          <a:p>
            <a:pPr marL="285750" indent="-285750">
              <a:buFont typeface="Arial" panose="020B0604020202020204" pitchFamily="34" charset="0"/>
              <a:buChar char="•"/>
            </a:pPr>
            <a:r>
              <a:rPr lang="en-GB" dirty="0"/>
              <a:t>If possible, enable incremental refresh</a:t>
            </a:r>
          </a:p>
          <a:p>
            <a:pPr marL="285750" indent="-285750">
              <a:buFont typeface="Arial" panose="020B0604020202020204" pitchFamily="34" charset="0"/>
              <a:buChar char="•"/>
            </a:pPr>
            <a:r>
              <a:rPr lang="en-GB" dirty="0"/>
              <a:t>Analyse carefully the frequency of your data refresh. The users may want a dataset refreshed 48x a day, but if your data source only refreshes 1x a day, having a refresh frequency higher than that won’t bring any value to your solution o</a:t>
            </a:r>
          </a:p>
          <a:p>
            <a:pPr marL="285750" indent="-285750">
              <a:buFont typeface="Arial" panose="020B0604020202020204" pitchFamily="34" charset="0"/>
              <a:buChar char="•"/>
            </a:pPr>
            <a:r>
              <a:rPr lang="en-GB" dirty="0"/>
              <a:t>Think about the refresh  schedule for your dataset – you might want to schedule your refresh at a “quieter” time to ensure you don’t have a lot of concurrent refreshes with other reports</a:t>
            </a:r>
          </a:p>
          <a:p>
            <a:endParaRPr lang="en-GB" dirty="0"/>
          </a:p>
          <a:p>
            <a:r>
              <a:rPr lang="en-GB" b="1" dirty="0"/>
              <a:t>Other considerations:</a:t>
            </a:r>
          </a:p>
          <a:p>
            <a:pPr marL="285750" indent="-285750">
              <a:buFont typeface="Arial" panose="020B0604020202020204" pitchFamily="34" charset="0"/>
              <a:buChar char="•"/>
            </a:pPr>
            <a:r>
              <a:rPr lang="en-GB" dirty="0"/>
              <a:t>Add users to Office or Azure Active Directory groups and then use groups to share report content. If you are using role-based or row-level security, use groups to manage role membership</a:t>
            </a:r>
          </a:p>
          <a:p>
            <a:pPr marL="285750" indent="-285750">
              <a:buFont typeface="Arial" panose="020B0604020202020204" pitchFamily="34" charset="0"/>
              <a:buChar char="•"/>
            </a:pPr>
            <a:r>
              <a:rPr lang="en-GB" dirty="0"/>
              <a:t>Consider promote/certify your dataset so that it can be reused by others in the organisation – this can potentially avoid a lot of dataset duplication</a:t>
            </a:r>
          </a:p>
          <a:p>
            <a:pPr marL="285750" indent="-285750">
              <a:buFont typeface="Arial" panose="020B0604020202020204" pitchFamily="34" charset="0"/>
              <a:buChar char="•"/>
            </a:pPr>
            <a:r>
              <a:rPr lang="en-GB" dirty="0"/>
              <a:t>Ensure the Power BI report and data source are in the same region: With the tenant and data source in the same region, you can reduce network latency. The results are faster data transfer and faster query execution.</a:t>
            </a:r>
          </a:p>
          <a:p>
            <a:endParaRPr lang="en-GB" dirty="0"/>
          </a:p>
        </p:txBody>
      </p:sp>
      <p:sp>
        <p:nvSpPr>
          <p:cNvPr id="4" name="Slide Number Placeholder 3"/>
          <p:cNvSpPr>
            <a:spLocks noGrp="1"/>
          </p:cNvSpPr>
          <p:nvPr>
            <p:ph type="sldNum" sz="quarter" idx="5"/>
          </p:nvPr>
        </p:nvSpPr>
        <p:spPr/>
        <p:txBody>
          <a:bodyPr/>
          <a:lstStyle/>
          <a:p>
            <a:fld id="{9E1B44D8-BD53-4A67-856C-93BAF5E91887}" type="slidenum">
              <a:rPr lang="en-GB" smtClean="0"/>
              <a:t>18</a:t>
            </a:fld>
            <a:endParaRPr lang="en-GB"/>
          </a:p>
        </p:txBody>
      </p:sp>
    </p:spTree>
    <p:extLst>
      <p:ext uri="{BB962C8B-B14F-4D97-AF65-F5344CB8AC3E}">
        <p14:creationId xmlns:p14="http://schemas.microsoft.com/office/powerpoint/2010/main" val="3097577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solidFill>
                  <a:srgbClr val="000000"/>
                </a:solidFill>
                <a:latin typeface="Segoe UI Condensed"/>
              </a:rPr>
              <a:t>Explain what is:</a:t>
            </a:r>
          </a:p>
          <a:p>
            <a:pPr marL="285750" indent="-285750">
              <a:buFontTx/>
              <a:buChar char="-"/>
            </a:pPr>
            <a:r>
              <a:rPr lang="en-US" b="1" dirty="0">
                <a:solidFill>
                  <a:srgbClr val="000000"/>
                </a:solidFill>
                <a:latin typeface="Segoe UI Condensed"/>
              </a:rPr>
              <a:t>dataflows + shared datasets </a:t>
            </a:r>
            <a:endParaRPr lang="en-US" dirty="0">
              <a:solidFill>
                <a:srgbClr val="000000"/>
              </a:solidFill>
              <a:latin typeface="Segoe UI Condensed"/>
            </a:endParaRPr>
          </a:p>
          <a:p>
            <a:pPr marL="285750" indent="-285750">
              <a:buFontTx/>
              <a:buChar char="-"/>
            </a:pPr>
            <a:r>
              <a:rPr lang="en-US" b="1" dirty="0">
                <a:solidFill>
                  <a:srgbClr val="000000"/>
                </a:solidFill>
                <a:latin typeface="Segoe UI Condensed"/>
              </a:rPr>
              <a:t>composite models </a:t>
            </a:r>
            <a:endParaRPr lang="en-US" dirty="0">
              <a:solidFill>
                <a:srgbClr val="000000"/>
              </a:solidFill>
              <a:latin typeface="Segoe UI Condensed"/>
            </a:endParaRPr>
          </a:p>
          <a:p>
            <a:pPr marL="285750" indent="-285750">
              <a:buFontTx/>
              <a:buChar char="-"/>
            </a:pPr>
            <a:r>
              <a:rPr lang="en-US" b="1" dirty="0">
                <a:solidFill>
                  <a:srgbClr val="000000"/>
                </a:solidFill>
                <a:latin typeface="Segoe UI Condensed"/>
              </a:rPr>
              <a:t>parameters</a:t>
            </a:r>
            <a:r>
              <a:rPr lang="en-US" dirty="0">
                <a:solidFill>
                  <a:srgbClr val="000000"/>
                </a:solidFill>
                <a:latin typeface="Segoe UI Condensed"/>
              </a:rPr>
              <a:t> to filter large tables and reduce the amount of data loaded – example on how to set up a query parameter</a:t>
            </a:r>
          </a:p>
          <a:p>
            <a:pPr marL="285750" indent="-285750">
              <a:buFontTx/>
              <a:buChar char="-"/>
            </a:pPr>
            <a:r>
              <a:rPr lang="en-US" b="1" dirty="0">
                <a:solidFill>
                  <a:srgbClr val="000000"/>
                </a:solidFill>
                <a:latin typeface="Segoe UI Condensed"/>
              </a:rPr>
              <a:t>incremental refresh- </a:t>
            </a:r>
            <a:r>
              <a:rPr lang="en-US" b="0" dirty="0">
                <a:solidFill>
                  <a:srgbClr val="000000"/>
                </a:solidFill>
                <a:latin typeface="Segoe UI Condensed"/>
              </a:rPr>
              <a:t>show how you can enable incremental refresh on Power BI Service</a:t>
            </a:r>
            <a:endParaRPr lang="en-US" b="1" dirty="0">
              <a:solidFill>
                <a:srgbClr val="000000"/>
              </a:solidFill>
              <a:latin typeface="Segoe UI Condensed"/>
            </a:endParaRPr>
          </a:p>
          <a:p>
            <a:pPr marL="0" indent="0">
              <a:buFontTx/>
              <a:buNone/>
            </a:pPr>
            <a:endParaRPr lang="en-US" b="1" dirty="0">
              <a:solidFill>
                <a:srgbClr val="000000"/>
              </a:solidFill>
              <a:latin typeface="Segoe UI Condensed"/>
            </a:endParaRPr>
          </a:p>
        </p:txBody>
      </p:sp>
      <p:sp>
        <p:nvSpPr>
          <p:cNvPr id="4" name="Slide Number Placeholder 3"/>
          <p:cNvSpPr>
            <a:spLocks noGrp="1"/>
          </p:cNvSpPr>
          <p:nvPr>
            <p:ph type="sldNum" sz="quarter" idx="5"/>
          </p:nvPr>
        </p:nvSpPr>
        <p:spPr/>
        <p:txBody>
          <a:bodyPr/>
          <a:lstStyle/>
          <a:p>
            <a:fld id="{9E1B44D8-BD53-4A67-856C-93BAF5E91887}" type="slidenum">
              <a:rPr lang="en-GB" smtClean="0"/>
              <a:t>6</a:t>
            </a:fld>
            <a:endParaRPr lang="en-GB"/>
          </a:p>
        </p:txBody>
      </p:sp>
    </p:spTree>
    <p:extLst>
      <p:ext uri="{BB962C8B-B14F-4D97-AF65-F5344CB8AC3E}">
        <p14:creationId xmlns:p14="http://schemas.microsoft.com/office/powerpoint/2010/main" val="307436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an example of a query with non of the best practices applied and a query with all the best practices applied</a:t>
            </a:r>
          </a:p>
          <a:p>
            <a:r>
              <a:rPr lang="en-GB" dirty="0"/>
              <a:t>Show how to see if query is folding and how to reduce auto date time</a:t>
            </a:r>
          </a:p>
          <a:p>
            <a:endParaRPr lang="en-GB" dirty="0"/>
          </a:p>
        </p:txBody>
      </p:sp>
      <p:sp>
        <p:nvSpPr>
          <p:cNvPr id="4" name="Slide Number Placeholder 3"/>
          <p:cNvSpPr>
            <a:spLocks noGrp="1"/>
          </p:cNvSpPr>
          <p:nvPr>
            <p:ph type="sldNum" sz="quarter" idx="5"/>
          </p:nvPr>
        </p:nvSpPr>
        <p:spPr/>
        <p:txBody>
          <a:bodyPr/>
          <a:lstStyle/>
          <a:p>
            <a:fld id="{9E1B44D8-BD53-4A67-856C-93BAF5E91887}" type="slidenum">
              <a:rPr lang="en-GB" smtClean="0"/>
              <a:t>8</a:t>
            </a:fld>
            <a:endParaRPr lang="en-GB"/>
          </a:p>
        </p:txBody>
      </p:sp>
    </p:spTree>
    <p:extLst>
      <p:ext uri="{BB962C8B-B14F-4D97-AF65-F5344CB8AC3E}">
        <p14:creationId xmlns:p14="http://schemas.microsoft.com/office/powerpoint/2010/main" val="400749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1B44D8-BD53-4A67-856C-93BAF5E91887}" type="slidenum">
              <a:rPr lang="en-GB" smtClean="0"/>
              <a:t>9</a:t>
            </a:fld>
            <a:endParaRPr lang="en-GB"/>
          </a:p>
        </p:txBody>
      </p:sp>
    </p:spTree>
    <p:extLst>
      <p:ext uri="{BB962C8B-B14F-4D97-AF65-F5344CB8AC3E}">
        <p14:creationId xmlns:p14="http://schemas.microsoft.com/office/powerpoint/2010/main" val="13440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 relationship properties</a:t>
            </a:r>
          </a:p>
        </p:txBody>
      </p:sp>
      <p:sp>
        <p:nvSpPr>
          <p:cNvPr id="4" name="Slide Number Placeholder 3"/>
          <p:cNvSpPr>
            <a:spLocks noGrp="1"/>
          </p:cNvSpPr>
          <p:nvPr>
            <p:ph type="sldNum" sz="quarter" idx="5"/>
          </p:nvPr>
        </p:nvSpPr>
        <p:spPr/>
        <p:txBody>
          <a:bodyPr/>
          <a:lstStyle/>
          <a:p>
            <a:fld id="{9E1B44D8-BD53-4A67-856C-93BAF5E91887}" type="slidenum">
              <a:rPr lang="en-GB" smtClean="0"/>
              <a:t>10</a:t>
            </a:fld>
            <a:endParaRPr lang="en-GB"/>
          </a:p>
        </p:txBody>
      </p:sp>
    </p:spTree>
    <p:extLst>
      <p:ext uri="{BB962C8B-B14F-4D97-AF65-F5344CB8AC3E}">
        <p14:creationId xmlns:p14="http://schemas.microsoft.com/office/powerpoint/2010/main" val="4167056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sz="1200" u="sng" dirty="0">
                <a:latin typeface="Segoe UI Condensed"/>
              </a:rPr>
              <a:t>Use templates (.PBIT files) </a:t>
            </a:r>
            <a:r>
              <a:rPr lang="en-GB" sz="1200" dirty="0">
                <a:latin typeface="Segoe UI Condensed"/>
              </a:rPr>
              <a:t>to speed up and standardize report development instead of starting with an empty .PBIX</a:t>
            </a:r>
          </a:p>
          <a:p>
            <a:pPr marL="285750" indent="-285750">
              <a:buFont typeface="Arial" panose="020B0604020202020204" pitchFamily="34" charset="0"/>
              <a:buChar char="•"/>
            </a:pPr>
            <a:r>
              <a:rPr lang="en-GB" sz="1200" dirty="0">
                <a:latin typeface="Segoe UI Condensed"/>
              </a:rPr>
              <a:t>Use careful placement and a clear hierarchy for displaying information on the page</a:t>
            </a:r>
          </a:p>
          <a:p>
            <a:pPr marL="285750" indent="-285750">
              <a:buFont typeface="Arial" panose="020B0604020202020204" pitchFamily="34" charset="0"/>
              <a:buChar char="•"/>
            </a:pPr>
            <a:r>
              <a:rPr lang="en-GB" sz="1200" dirty="0">
                <a:latin typeface="Segoe UI Condensed"/>
              </a:rPr>
              <a:t>Have a specific purpose for each page, and for each chart on each page</a:t>
            </a:r>
          </a:p>
          <a:p>
            <a:pPr marL="285750" indent="-285750">
              <a:buFont typeface="Arial" panose="020B0604020202020204" pitchFamily="34" charset="0"/>
              <a:buChar char="•"/>
            </a:pPr>
            <a:r>
              <a:rPr lang="en-GB" sz="1200" dirty="0">
                <a:latin typeface="Segoe UI Condensed"/>
              </a:rPr>
              <a:t>Be consistent with placement of items which appear on multiple pages</a:t>
            </a:r>
          </a:p>
          <a:p>
            <a:pPr marL="285750" indent="-285750">
              <a:buFont typeface="Arial" panose="020B0604020202020204" pitchFamily="34" charset="0"/>
              <a:buChar char="•"/>
            </a:pPr>
            <a:r>
              <a:rPr lang="en-GB" sz="1200" dirty="0">
                <a:latin typeface="Segoe UI Condensed"/>
              </a:rPr>
              <a:t>Use a layout that focuses on telling the story you want to tell</a:t>
            </a:r>
          </a:p>
          <a:p>
            <a:pPr marL="285750" indent="-285750">
              <a:buFont typeface="Arial" panose="020B0604020202020204" pitchFamily="34" charset="0"/>
              <a:buChar char="•"/>
            </a:pPr>
            <a:r>
              <a:rPr lang="en-GB" sz="1200" dirty="0">
                <a:latin typeface="Segoe UI Condensed"/>
              </a:rPr>
              <a:t>Avoid clutter on the page to allow report consumers to focus on what is important</a:t>
            </a:r>
          </a:p>
          <a:p>
            <a:pPr marL="285750" indent="-285750">
              <a:buFont typeface="Arial" panose="020B0604020202020204" pitchFamily="34" charset="0"/>
              <a:buChar char="•"/>
            </a:pPr>
            <a:r>
              <a:rPr lang="en-GB" sz="1200" dirty="0">
                <a:latin typeface="Segoe UI Condensed"/>
              </a:rPr>
              <a:t>Use the right visualisation for the data (Pie charts, donut charts, gauges, and other circular chart types aren't a data visualization best practice)</a:t>
            </a:r>
          </a:p>
          <a:p>
            <a:pPr marL="285750" indent="-285750">
              <a:buFont typeface="Arial" panose="020B0604020202020204" pitchFamily="34" charset="0"/>
              <a:buChar char="•"/>
            </a:pPr>
            <a:r>
              <a:rPr lang="en-GB" sz="1200" dirty="0">
                <a:latin typeface="Segoe UI Condensed"/>
              </a:rPr>
              <a:t>Use colour sparingly, and consistently, with a specific intention in mind</a:t>
            </a:r>
          </a:p>
          <a:p>
            <a:pPr marL="285750" indent="-285750">
              <a:buFont typeface="Arial" panose="020B0604020202020204" pitchFamily="34" charset="0"/>
              <a:buChar char="•"/>
            </a:pPr>
            <a:r>
              <a:rPr lang="en-GB" sz="1200" dirty="0">
                <a:latin typeface="Segoe UI Condensed"/>
              </a:rPr>
              <a:t>Use a colour palette that follows visualization best practices. If you are required to follow a vibrant organizational colour palette, investigate if you can mute the colours</a:t>
            </a:r>
          </a:p>
          <a:p>
            <a:pPr marL="285750" indent="-285750">
              <a:buFont typeface="Arial" panose="020B0604020202020204" pitchFamily="34" charset="0"/>
              <a:buChar char="•"/>
            </a:pPr>
            <a:r>
              <a:rPr lang="en-GB" sz="1200" dirty="0">
                <a:latin typeface="Segoe UI Condensed"/>
              </a:rPr>
              <a:t>Address accessibility early in the design phase</a:t>
            </a:r>
          </a:p>
          <a:p>
            <a:pPr marL="285750" indent="-285750">
              <a:buFont typeface="Arial" panose="020B0604020202020204" pitchFamily="34" charset="0"/>
              <a:buChar char="•"/>
            </a:pPr>
            <a:r>
              <a:rPr lang="en-GB" sz="1200" dirty="0">
                <a:latin typeface="Segoe UI Condensed"/>
              </a:rPr>
              <a:t>Have a hyper-focus on usability of the report for end users</a:t>
            </a:r>
          </a:p>
          <a:p>
            <a:pPr marL="285750" indent="-285750">
              <a:buFont typeface="Arial" panose="020B0604020202020204" pitchFamily="34" charset="0"/>
              <a:buChar char="•"/>
            </a:pPr>
            <a:r>
              <a:rPr lang="en-GB" sz="1200" dirty="0">
                <a:latin typeface="Segoe UI Condensed"/>
              </a:rPr>
              <a:t>Carefully review the data displayed to assess if it can be easily misinterpreted</a:t>
            </a:r>
          </a:p>
          <a:p>
            <a:pPr marL="285750" indent="-285750">
              <a:buFont typeface="Arial" panose="020B0604020202020204" pitchFamily="34" charset="0"/>
              <a:buChar char="•"/>
            </a:pPr>
            <a:r>
              <a:rPr lang="en-GB" sz="1200" dirty="0">
                <a:latin typeface="Segoe UI Condensed"/>
              </a:rPr>
              <a:t>Using very clear titles, labels, and descriptions can be extremely helpful to aid comprehension by all report consumers</a:t>
            </a:r>
          </a:p>
          <a:p>
            <a:pPr marL="285750" indent="-285750">
              <a:buFont typeface="Arial" panose="020B0604020202020204" pitchFamily="34" charset="0"/>
              <a:buChar char="•"/>
            </a:pPr>
            <a:r>
              <a:rPr lang="en-GB" sz="1200" dirty="0">
                <a:latin typeface="Segoe UI Condensed"/>
              </a:rPr>
              <a:t>Use bookmarks to create 'help' information to guide users</a:t>
            </a:r>
          </a:p>
          <a:p>
            <a:pPr marL="285750" indent="-285750">
              <a:buFont typeface="Arial" panose="020B0604020202020204" pitchFamily="34" charset="0"/>
              <a:buChar char="•"/>
            </a:pPr>
            <a:r>
              <a:rPr lang="en-GB" sz="1200" dirty="0">
                <a:latin typeface="Segoe UI Condensed"/>
              </a:rPr>
              <a:t>Solicit feedback from consumers for both effective data presentation and data</a:t>
            </a:r>
          </a:p>
          <a:p>
            <a:endParaRPr lang="en-GB" dirty="0"/>
          </a:p>
        </p:txBody>
      </p:sp>
      <p:sp>
        <p:nvSpPr>
          <p:cNvPr id="4" name="Slide Number Placeholder 3"/>
          <p:cNvSpPr>
            <a:spLocks noGrp="1"/>
          </p:cNvSpPr>
          <p:nvPr>
            <p:ph type="sldNum" sz="quarter" idx="5"/>
          </p:nvPr>
        </p:nvSpPr>
        <p:spPr/>
        <p:txBody>
          <a:bodyPr/>
          <a:lstStyle/>
          <a:p>
            <a:fld id="{9E1B44D8-BD53-4A67-856C-93BAF5E91887}" type="slidenum">
              <a:rPr lang="en-GB" smtClean="0"/>
              <a:t>13</a:t>
            </a:fld>
            <a:endParaRPr lang="en-GB"/>
          </a:p>
        </p:txBody>
      </p:sp>
    </p:spTree>
    <p:extLst>
      <p:ext uri="{BB962C8B-B14F-4D97-AF65-F5344CB8AC3E}">
        <p14:creationId xmlns:p14="http://schemas.microsoft.com/office/powerpoint/2010/main" val="3589732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sz="1200" u="sng" dirty="0">
                <a:latin typeface="Segoe UI Condensed"/>
              </a:rPr>
              <a:t>Avoid “data dump”-style reports with tables containing hundreds of columns and thousands of rows</a:t>
            </a:r>
          </a:p>
          <a:p>
            <a:r>
              <a:rPr lang="en-GB" sz="1200" dirty="0">
                <a:latin typeface="Segoe UI Condensed"/>
              </a:rPr>
              <a:t>This is usually created when the user expects to export this data to Excel. (</a:t>
            </a:r>
            <a:r>
              <a:rPr lang="en-GB" sz="1100" dirty="0">
                <a:latin typeface="Segoe UI Condensed"/>
              </a:rPr>
              <a:t>If the user intends to export data to Excel, consider designing the report directly within Excel to provide the data required but with a live connection to the dataset)</a:t>
            </a:r>
          </a:p>
          <a:p>
            <a:pPr marL="285750" indent="-285750">
              <a:buFont typeface="Arial" panose="020B0604020202020204" pitchFamily="34" charset="0"/>
              <a:buChar char="•"/>
            </a:pPr>
            <a:r>
              <a:rPr lang="en-GB" sz="1200" u="sng" dirty="0">
                <a:latin typeface="Segoe UI Condensed"/>
              </a:rPr>
              <a:t>Consider using slicers and filters in your reports </a:t>
            </a:r>
            <a:r>
              <a:rPr lang="en-GB" sz="1200" dirty="0">
                <a:latin typeface="Segoe UI Condensed"/>
              </a:rPr>
              <a:t>to allow the user to select just the data that is needed to be displayed at any one time</a:t>
            </a:r>
          </a:p>
          <a:p>
            <a:r>
              <a:rPr lang="en-GB" sz="1200" dirty="0">
                <a:latin typeface="Segoe UI Condensed"/>
              </a:rPr>
              <a:t>Set the slicer or filter at report publishing time, so the initial rendering of the report performs acceptably</a:t>
            </a:r>
          </a:p>
          <a:p>
            <a:pPr marL="285750" indent="-285750">
              <a:buFont typeface="Arial" panose="020B0604020202020204" pitchFamily="34" charset="0"/>
              <a:buChar char="•"/>
            </a:pPr>
            <a:r>
              <a:rPr lang="en-GB" sz="1200" u="sng" dirty="0">
                <a:latin typeface="Segoe UI Condensed"/>
              </a:rPr>
              <a:t>Consider adding an “Apply filters” button to your report</a:t>
            </a:r>
          </a:p>
          <a:p>
            <a:r>
              <a:rPr lang="en-GB" sz="1200" dirty="0">
                <a:latin typeface="Segoe UI Condensed"/>
              </a:rPr>
              <a:t>With this, your visuals won’t update automatically every time you change a filter/slicer in a page</a:t>
            </a:r>
          </a:p>
          <a:p>
            <a:pPr marL="285750" indent="-285750">
              <a:buFont typeface="Arial" panose="020B0604020202020204" pitchFamily="34" charset="0"/>
              <a:buChar char="•"/>
            </a:pPr>
            <a:r>
              <a:rPr lang="en-GB" sz="1200" u="sng" dirty="0">
                <a:latin typeface="Segoe UI Condensed"/>
              </a:rPr>
              <a:t>Be intentional with selections for each visual</a:t>
            </a:r>
          </a:p>
          <a:p>
            <a:r>
              <a:rPr lang="en-GB" sz="1200" dirty="0">
                <a:latin typeface="Segoe UI Condensed"/>
              </a:rPr>
              <a:t>Focus on its ability to convey information, resisting the urge to use a variety of visual types for aesthetic appeal only </a:t>
            </a:r>
          </a:p>
          <a:p>
            <a:pPr marL="285750" indent="-285750">
              <a:buFont typeface="Arial" panose="020B0604020202020204" pitchFamily="34" charset="0"/>
              <a:buChar char="•"/>
            </a:pPr>
            <a:r>
              <a:rPr lang="en-GB" sz="1200" u="sng" dirty="0">
                <a:latin typeface="Segoe UI Condensed"/>
              </a:rPr>
              <a:t>Enable Row Level Security</a:t>
            </a:r>
          </a:p>
          <a:p>
            <a:r>
              <a:rPr lang="en-GB" sz="1200" dirty="0">
                <a:latin typeface="Segoe UI Condensed"/>
              </a:rPr>
              <a:t>With RLS, Power BI only imports data the user is authorized to view</a:t>
            </a:r>
          </a:p>
          <a:p>
            <a:endParaRPr lang="en-GB" dirty="0"/>
          </a:p>
        </p:txBody>
      </p:sp>
      <p:sp>
        <p:nvSpPr>
          <p:cNvPr id="4" name="Slide Number Placeholder 3"/>
          <p:cNvSpPr>
            <a:spLocks noGrp="1"/>
          </p:cNvSpPr>
          <p:nvPr>
            <p:ph type="sldNum" sz="quarter" idx="5"/>
          </p:nvPr>
        </p:nvSpPr>
        <p:spPr/>
        <p:txBody>
          <a:bodyPr/>
          <a:lstStyle/>
          <a:p>
            <a:fld id="{9E1B44D8-BD53-4A67-856C-93BAF5E91887}" type="slidenum">
              <a:rPr lang="en-GB" smtClean="0"/>
              <a:t>14</a:t>
            </a:fld>
            <a:endParaRPr lang="en-GB"/>
          </a:p>
        </p:txBody>
      </p:sp>
    </p:spTree>
    <p:extLst>
      <p:ext uri="{BB962C8B-B14F-4D97-AF65-F5344CB8AC3E}">
        <p14:creationId xmlns:p14="http://schemas.microsoft.com/office/powerpoint/2010/main" val="3739243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1B44D8-BD53-4A67-856C-93BAF5E91887}" type="slidenum">
              <a:rPr lang="en-GB" smtClean="0"/>
              <a:t>15</a:t>
            </a:fld>
            <a:endParaRPr lang="en-GB"/>
          </a:p>
        </p:txBody>
      </p:sp>
    </p:spTree>
    <p:extLst>
      <p:ext uri="{BB962C8B-B14F-4D97-AF65-F5344CB8AC3E}">
        <p14:creationId xmlns:p14="http://schemas.microsoft.com/office/powerpoint/2010/main" val="99928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1B44D8-BD53-4A67-856C-93BAF5E91887}" type="slidenum">
              <a:rPr lang="en-GB" smtClean="0"/>
              <a:t>16</a:t>
            </a:fld>
            <a:endParaRPr lang="en-GB"/>
          </a:p>
        </p:txBody>
      </p:sp>
    </p:spTree>
    <p:extLst>
      <p:ext uri="{BB962C8B-B14F-4D97-AF65-F5344CB8AC3E}">
        <p14:creationId xmlns:p14="http://schemas.microsoft.com/office/powerpoint/2010/main" val="413609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41B0CF-AEE7-4584-BA32-BCBE257B72D4}" type="datetimeFigureOut">
              <a:rPr lang="en-GB" smtClean="0"/>
              <a:t>16/06/2022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3CE668-AC1F-4395-A0D3-EAD2A6E671F6}" type="slidenum">
              <a:rPr lang="en-GB" smtClean="0"/>
              <a:t>‹#›</a:t>
            </a:fld>
            <a:endParaRPr lang="en-GB"/>
          </a:p>
        </p:txBody>
      </p:sp>
    </p:spTree>
    <p:extLst>
      <p:ext uri="{BB962C8B-B14F-4D97-AF65-F5344CB8AC3E}">
        <p14:creationId xmlns:p14="http://schemas.microsoft.com/office/powerpoint/2010/main" val="243240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1B0CF-AEE7-4584-BA32-BCBE257B72D4}" type="datetimeFigureOut">
              <a:rPr lang="en-GB" smtClean="0"/>
              <a:t>16/06/2022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3CE668-AC1F-4395-A0D3-EAD2A6E671F6}" type="slidenum">
              <a:rPr lang="en-GB" smtClean="0"/>
              <a:t>‹#›</a:t>
            </a:fld>
            <a:endParaRPr lang="en-GB"/>
          </a:p>
        </p:txBody>
      </p:sp>
    </p:spTree>
    <p:extLst>
      <p:ext uri="{BB962C8B-B14F-4D97-AF65-F5344CB8AC3E}">
        <p14:creationId xmlns:p14="http://schemas.microsoft.com/office/powerpoint/2010/main" val="1452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1B0CF-AEE7-4584-BA32-BCBE257B72D4}" type="datetimeFigureOut">
              <a:rPr lang="en-GB" smtClean="0"/>
              <a:t>16/06/2022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3CE668-AC1F-4395-A0D3-EAD2A6E671F6}" type="slidenum">
              <a:rPr lang="en-GB" smtClean="0"/>
              <a:t>‹#›</a:t>
            </a:fld>
            <a:endParaRPr lang="en-GB"/>
          </a:p>
        </p:txBody>
      </p:sp>
    </p:spTree>
    <p:extLst>
      <p:ext uri="{BB962C8B-B14F-4D97-AF65-F5344CB8AC3E}">
        <p14:creationId xmlns:p14="http://schemas.microsoft.com/office/powerpoint/2010/main" val="4287339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2019 Microsoft Corporation. All rights reserved.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7358788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p:nvSpPr>
        <p:spPr bwMode="auto">
          <a:xfrm>
            <a:off x="269302" y="2077815"/>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3592580"/>
          </a:xfrm>
          <a:noFill/>
        </p:spPr>
        <p:txBody>
          <a:bodyPr lIns="146304" tIns="91440" rIns="146304" bIns="91440" anchor="t" anchorCtr="0">
            <a:noAutofit/>
          </a:bodyPr>
          <a:lstStyle>
            <a:lvl1pPr>
              <a:defRPr sz="3921" spc="-98" baseline="0">
                <a:gradFill>
                  <a:gsLst>
                    <a:gs pos="57576">
                      <a:srgbClr val="FFFFFF"/>
                    </a:gs>
                    <a:gs pos="35000">
                      <a:srgbClr val="FFFFFF"/>
                    </a:gs>
                  </a:gsLst>
                  <a:lin ang="5400000" scaled="0"/>
                </a:gradFill>
                <a:latin typeface="+mj-lt"/>
              </a:defRPr>
            </a:lvl1pPr>
          </a:lstStyle>
          <a:p>
            <a:r>
              <a:rPr lang="en-US" sz="3921">
                <a:latin typeface="+mj-lt"/>
              </a:rPr>
              <a:t>Module: &lt;&lt;Module Title&gt;&gt;</a:t>
            </a: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99456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1B0CF-AEE7-4584-BA32-BCBE257B72D4}" type="datetimeFigureOut">
              <a:rPr lang="en-GB" smtClean="0"/>
              <a:t>16/06/2022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3CE668-AC1F-4395-A0D3-EAD2A6E671F6}" type="slidenum">
              <a:rPr lang="en-GB" smtClean="0"/>
              <a:t>‹#›</a:t>
            </a:fld>
            <a:endParaRPr lang="en-GB"/>
          </a:p>
        </p:txBody>
      </p:sp>
    </p:spTree>
    <p:extLst>
      <p:ext uri="{BB962C8B-B14F-4D97-AF65-F5344CB8AC3E}">
        <p14:creationId xmlns:p14="http://schemas.microsoft.com/office/powerpoint/2010/main" val="393313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41B0CF-AEE7-4584-BA32-BCBE257B72D4}" type="datetimeFigureOut">
              <a:rPr lang="en-GB" smtClean="0"/>
              <a:t>16/06/2022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3CE668-AC1F-4395-A0D3-EAD2A6E671F6}" type="slidenum">
              <a:rPr lang="en-GB" smtClean="0"/>
              <a:t>‹#›</a:t>
            </a:fld>
            <a:endParaRPr lang="en-GB"/>
          </a:p>
        </p:txBody>
      </p:sp>
    </p:spTree>
    <p:extLst>
      <p:ext uri="{BB962C8B-B14F-4D97-AF65-F5344CB8AC3E}">
        <p14:creationId xmlns:p14="http://schemas.microsoft.com/office/powerpoint/2010/main" val="95517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41B0CF-AEE7-4584-BA32-BCBE257B72D4}" type="datetimeFigureOut">
              <a:rPr lang="en-GB" smtClean="0"/>
              <a:t>16/06/2022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3CE668-AC1F-4395-A0D3-EAD2A6E671F6}" type="slidenum">
              <a:rPr lang="en-GB" smtClean="0"/>
              <a:t>‹#›</a:t>
            </a:fld>
            <a:endParaRPr lang="en-GB"/>
          </a:p>
        </p:txBody>
      </p:sp>
    </p:spTree>
    <p:extLst>
      <p:ext uri="{BB962C8B-B14F-4D97-AF65-F5344CB8AC3E}">
        <p14:creationId xmlns:p14="http://schemas.microsoft.com/office/powerpoint/2010/main" val="134595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41B0CF-AEE7-4584-BA32-BCBE257B72D4}" type="datetimeFigureOut">
              <a:rPr lang="en-GB" smtClean="0"/>
              <a:t>16/06/2022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3CE668-AC1F-4395-A0D3-EAD2A6E671F6}" type="slidenum">
              <a:rPr lang="en-GB" smtClean="0"/>
              <a:t>‹#›</a:t>
            </a:fld>
            <a:endParaRPr lang="en-GB"/>
          </a:p>
        </p:txBody>
      </p:sp>
    </p:spTree>
    <p:extLst>
      <p:ext uri="{BB962C8B-B14F-4D97-AF65-F5344CB8AC3E}">
        <p14:creationId xmlns:p14="http://schemas.microsoft.com/office/powerpoint/2010/main" val="92909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41B0CF-AEE7-4584-BA32-BCBE257B72D4}" type="datetimeFigureOut">
              <a:rPr lang="en-GB" smtClean="0"/>
              <a:t>16/06/2022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3CE668-AC1F-4395-A0D3-EAD2A6E671F6}" type="slidenum">
              <a:rPr lang="en-GB" smtClean="0"/>
              <a:t>‹#›</a:t>
            </a:fld>
            <a:endParaRPr lang="en-GB"/>
          </a:p>
        </p:txBody>
      </p:sp>
    </p:spTree>
    <p:extLst>
      <p:ext uri="{BB962C8B-B14F-4D97-AF65-F5344CB8AC3E}">
        <p14:creationId xmlns:p14="http://schemas.microsoft.com/office/powerpoint/2010/main" val="1937988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1B0CF-AEE7-4584-BA32-BCBE257B72D4}" type="datetimeFigureOut">
              <a:rPr lang="en-GB" smtClean="0"/>
              <a:t>16/06/2022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3CE668-AC1F-4395-A0D3-EAD2A6E671F6}" type="slidenum">
              <a:rPr lang="en-GB" smtClean="0"/>
              <a:t>‹#›</a:t>
            </a:fld>
            <a:endParaRPr lang="en-GB"/>
          </a:p>
        </p:txBody>
      </p:sp>
    </p:spTree>
    <p:extLst>
      <p:ext uri="{BB962C8B-B14F-4D97-AF65-F5344CB8AC3E}">
        <p14:creationId xmlns:p14="http://schemas.microsoft.com/office/powerpoint/2010/main" val="124096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1B0CF-AEE7-4584-BA32-BCBE257B72D4}" type="datetimeFigureOut">
              <a:rPr lang="en-GB" smtClean="0"/>
              <a:t>16/06/2022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3CE668-AC1F-4395-A0D3-EAD2A6E671F6}" type="slidenum">
              <a:rPr lang="en-GB" smtClean="0"/>
              <a:t>‹#›</a:t>
            </a:fld>
            <a:endParaRPr lang="en-GB"/>
          </a:p>
        </p:txBody>
      </p:sp>
    </p:spTree>
    <p:extLst>
      <p:ext uri="{BB962C8B-B14F-4D97-AF65-F5344CB8AC3E}">
        <p14:creationId xmlns:p14="http://schemas.microsoft.com/office/powerpoint/2010/main" val="57680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41B0CF-AEE7-4584-BA32-BCBE257B72D4}" type="datetimeFigureOut">
              <a:rPr lang="en-GB" smtClean="0"/>
              <a:t>16/06/2022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3CE668-AC1F-4395-A0D3-EAD2A6E671F6}" type="slidenum">
              <a:rPr lang="en-GB" smtClean="0"/>
              <a:t>‹#›</a:t>
            </a:fld>
            <a:endParaRPr lang="en-GB"/>
          </a:p>
        </p:txBody>
      </p:sp>
    </p:spTree>
    <p:extLst>
      <p:ext uri="{BB962C8B-B14F-4D97-AF65-F5344CB8AC3E}">
        <p14:creationId xmlns:p14="http://schemas.microsoft.com/office/powerpoint/2010/main" val="4009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41B0CF-AEE7-4584-BA32-BCBE257B72D4}" type="datetimeFigureOut">
              <a:rPr lang="en-GB" smtClean="0"/>
              <a:t>16/06/2022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CE668-AC1F-4395-A0D3-EAD2A6E671F6}" type="slidenum">
              <a:rPr lang="en-GB" smtClean="0"/>
              <a:t>‹#›</a:t>
            </a:fld>
            <a:endParaRPr lang="en-GB"/>
          </a:p>
        </p:txBody>
      </p:sp>
    </p:spTree>
    <p:extLst>
      <p:ext uri="{BB962C8B-B14F-4D97-AF65-F5344CB8AC3E}">
        <p14:creationId xmlns:p14="http://schemas.microsoft.com/office/powerpoint/2010/main" val="27652499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167032637"/>
      </p:ext>
    </p:extLst>
  </p:cSld>
  <p:clrMap bg1="lt1" tx1="dk1" bg2="lt2" tx2="dk2" accent1="accent1" accent2="accent2" accent3="accent3" accent4="accent4" accent5="accent5" accent6="accent6" hlink="hlink" folHlink="folHlink"/>
  <p:sldLayoutIdLst>
    <p:sldLayoutId id="2147483865" r:id="rId1"/>
    <p:sldLayoutId id="2147483852" r:id="rId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accent3"/>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hyperlink" Target="https://powerbi.microsoft.com/en-us/blog/best-practice-rules-to-improve-your-models-performance/"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www.sqlbi.com/tools/dax-studio/"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cs.microsoft.com/en-us/power-bi/create-reports/desktop-performance-analyzer" TargetMode="External"/><Relationship Id="rId5" Type="http://schemas.openxmlformats.org/officeDocument/2006/relationships/image" Target="../media/image6.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microsoft.com/en-us/power-bi/create-reports/desktop-performance-analyzer" TargetMode="External"/><Relationship Id="rId5" Type="http://schemas.openxmlformats.org/officeDocument/2006/relationships/image" Target="../media/image6.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image" Target="../media/image6.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www.sqlbi.com/tools/vertipaq-analyzer/" TargetMode="External"/><Relationship Id="rId5" Type="http://schemas.openxmlformats.org/officeDocument/2006/relationships/image" Target="../media/image6.png"/><Relationship Id="rId4" Type="http://schemas.openxmlformats.org/officeDocument/2006/relationships/slide" Target="slide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sqlbi.com/tools/vertipaq-analyzer/" TargetMode="Externa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hyperlink" Target="https://powerbi.microsoft.com/en-us/blog/best-practice-rules-to-improve-your-models-performance/" TargetMode="Externa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www.sqlbi.com/tools/dax-studio/" TargetMode="Externa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docs.microsoft.com/en-us/power-bi/create-reports/desktop-performance-analyzer" TargetMode="Externa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png"/><Relationship Id="rId7" Type="http://schemas.openxmlformats.org/officeDocument/2006/relationships/diagramColors" Target="../diagrams/colors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hyperlink" Target="https://docs.microsoft.com/en-us/power-bi/guidance/directquery-model-guidance" TargetMode="External"/><Relationship Id="rId3" Type="http://schemas.openxmlformats.org/officeDocument/2006/relationships/image" Target="../media/image9.png"/><Relationship Id="rId7" Type="http://schemas.openxmlformats.org/officeDocument/2006/relationships/diagramQuickStyle" Target="../diagrams/quickStyle2.xml"/><Relationship Id="rId12" Type="http://schemas.openxmlformats.org/officeDocument/2006/relationships/image" Target="../media/image11.svg"/><Relationship Id="rId17" Type="http://schemas.openxmlformats.org/officeDocument/2006/relationships/image" Target="../media/image13.svg"/><Relationship Id="rId2" Type="http://schemas.openxmlformats.org/officeDocument/2006/relationships/image" Target="../media/image8.png"/><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diagramLayout" Target="../diagrams/layout2.xml"/><Relationship Id="rId11" Type="http://schemas.openxmlformats.org/officeDocument/2006/relationships/image" Target="../media/image10.png"/><Relationship Id="rId5" Type="http://schemas.openxmlformats.org/officeDocument/2006/relationships/diagramData" Target="../diagrams/data2.xml"/><Relationship Id="rId15" Type="http://schemas.openxmlformats.org/officeDocument/2006/relationships/slide" Target="slide6.xml"/><Relationship Id="rId10" Type="http://schemas.openxmlformats.org/officeDocument/2006/relationships/hyperlink" Target="https://docs.microsoft.com/en-us/power-bi/connect-data/desktop-ssas-multidimensional" TargetMode="External"/><Relationship Id="rId4" Type="http://schemas.openxmlformats.org/officeDocument/2006/relationships/image" Target="../media/image6.png"/><Relationship Id="rId9" Type="http://schemas.microsoft.com/office/2007/relationships/diagramDrawing" Target="../diagrams/drawing2.xml"/><Relationship Id="rId14" Type="http://schemas.openxmlformats.org/officeDocument/2006/relationships/hyperlink" Target="https://docs.microsoft.com/en-us/power-bi/guidance/import-modeling-data-reduction"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docs.microsoft.com/en-us/power-bi/transform-model/dataflows/dataflows-introduction-self-service" TargetMode="External"/><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cs.microsoft.com/en-us/power-bi/admin/service-premium-incremental-refresh" TargetMode="External"/><Relationship Id="rId11" Type="http://schemas.openxmlformats.org/officeDocument/2006/relationships/image" Target="../media/image13.svg"/><Relationship Id="rId5" Type="http://schemas.openxmlformats.org/officeDocument/2006/relationships/hyperlink" Target="https://docs.microsoft.com/en-us/power-bi/connect-data/desktop-dynamic-m-query-parameters" TargetMode="External"/><Relationship Id="rId10" Type="http://schemas.openxmlformats.org/officeDocument/2006/relationships/image" Target="../media/image12.png"/><Relationship Id="rId4" Type="http://schemas.openxmlformats.org/officeDocument/2006/relationships/hyperlink" Target="https://docs.microsoft.com/en-us/power-bi/transform-model/desktop-composite-models" TargetMode="Externa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power-bi/admin/desktop-privacy-levels" TargetMode="External"/><Relationship Id="rId2" Type="http://schemas.openxmlformats.org/officeDocument/2006/relationships/hyperlink" Target="https://docs.microsoft.com/en-us/power-bi/guidance/power-query-background-refresh"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power-bi/transform-model/desktop-auto-date-tim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E5AE3BF-230B-441E-8FE1-489797D1B6EF}"/>
              </a:ext>
            </a:extLst>
          </p:cNvPr>
          <p:cNvSpPr/>
          <p:nvPr/>
        </p:nvSpPr>
        <p:spPr bwMode="auto">
          <a:xfrm>
            <a:off x="270932" y="5628639"/>
            <a:ext cx="6272107" cy="988907"/>
          </a:xfrm>
          <a:prstGeom prst="rect">
            <a:avLst/>
          </a:pr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9C8F5ECF-E9A9-4CD0-A2ED-8A1F9292BA14}"/>
              </a:ext>
            </a:extLst>
          </p:cNvPr>
          <p:cNvSpPr txBox="1"/>
          <p:nvPr/>
        </p:nvSpPr>
        <p:spPr>
          <a:xfrm>
            <a:off x="531705" y="3241040"/>
            <a:ext cx="6055360" cy="1369606"/>
          </a:xfrm>
          <a:prstGeom prst="rect">
            <a:avLst/>
          </a:prstGeom>
          <a:noFill/>
        </p:spPr>
        <p:txBody>
          <a:bodyPr wrap="square" lIns="182880" tIns="146304" rIns="182880" bIns="146304" rtlCol="0">
            <a:spAutoFit/>
          </a:bodyPr>
          <a:lstStyle/>
          <a:p>
            <a:pPr>
              <a:lnSpc>
                <a:spcPct val="90000"/>
              </a:lnSpc>
              <a:spcAft>
                <a:spcPts val="600"/>
              </a:spcAft>
            </a:pPr>
            <a:r>
              <a:rPr lang="en-GB" sz="3600" b="1" dirty="0">
                <a:solidFill>
                  <a:schemeClr val="bg1"/>
                </a:solidFill>
              </a:rPr>
              <a:t>Power BI</a:t>
            </a:r>
          </a:p>
          <a:p>
            <a:pPr>
              <a:lnSpc>
                <a:spcPct val="90000"/>
              </a:lnSpc>
              <a:spcAft>
                <a:spcPts val="600"/>
              </a:spcAft>
            </a:pPr>
            <a:r>
              <a:rPr lang="en-GB" sz="3600" dirty="0">
                <a:solidFill>
                  <a:schemeClr val="bg1"/>
                </a:solidFill>
              </a:rPr>
              <a:t>Performance Best Practices</a:t>
            </a:r>
          </a:p>
        </p:txBody>
      </p:sp>
    </p:spTree>
    <p:extLst>
      <p:ext uri="{BB962C8B-B14F-4D97-AF65-F5344CB8AC3E}">
        <p14:creationId xmlns:p14="http://schemas.microsoft.com/office/powerpoint/2010/main" val="3794447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3D8E20-217B-42E6-8EF2-C78D538DEA9E}"/>
              </a:ext>
            </a:extLst>
          </p:cNvPr>
          <p:cNvSpPr txBox="1"/>
          <p:nvPr/>
        </p:nvSpPr>
        <p:spPr>
          <a:xfrm>
            <a:off x="1253488" y="1372238"/>
            <a:ext cx="10769600" cy="4247317"/>
          </a:xfrm>
          <a:prstGeom prst="rect">
            <a:avLst/>
          </a:prstGeom>
          <a:noFill/>
        </p:spPr>
        <p:txBody>
          <a:bodyPr wrap="square">
            <a:spAutoFit/>
          </a:bodyPr>
          <a:lstStyle/>
          <a:p>
            <a:r>
              <a:rPr lang="en-GB" b="1" i="0" dirty="0">
                <a:effectLst/>
                <a:latin typeface="Segoe UI Condensed"/>
              </a:rPr>
              <a:t>Relationship tuning: </a:t>
            </a:r>
          </a:p>
          <a:p>
            <a:pPr marL="285750" indent="-285750">
              <a:buFont typeface="Arial" panose="020B0604020202020204" pitchFamily="34" charset="0"/>
              <a:buChar char="•"/>
            </a:pPr>
            <a:r>
              <a:rPr lang="en-GB" b="0" i="0" dirty="0">
                <a:effectLst/>
                <a:latin typeface="Segoe UI Condensed"/>
              </a:rPr>
              <a:t>Ensure tables have relationships</a:t>
            </a:r>
          </a:p>
          <a:p>
            <a:pPr marL="285750" indent="-285750">
              <a:buFont typeface="Arial" panose="020B0604020202020204" pitchFamily="34" charset="0"/>
              <a:buChar char="•"/>
            </a:pPr>
            <a:r>
              <a:rPr lang="en-GB" b="0" i="0" dirty="0">
                <a:effectLst/>
                <a:latin typeface="Segoe UI Condensed"/>
              </a:rPr>
              <a:t>Validate and Use Inactive Relationships Purposefully</a:t>
            </a:r>
          </a:p>
          <a:p>
            <a:pPr marL="285750" indent="-285750">
              <a:buFont typeface="Arial" panose="020B0604020202020204" pitchFamily="34" charset="0"/>
              <a:buChar char="•"/>
            </a:pPr>
            <a:r>
              <a:rPr lang="en-GB" b="0" i="0" dirty="0">
                <a:effectLst/>
                <a:latin typeface="Segoe UI Condensed"/>
              </a:rPr>
              <a:t>Avoid bi-directional relationships against high-cardinality columns</a:t>
            </a:r>
          </a:p>
          <a:p>
            <a:pPr marL="285750" indent="-285750">
              <a:buFont typeface="Arial" panose="020B0604020202020204" pitchFamily="34" charset="0"/>
              <a:buChar char="•"/>
            </a:pPr>
            <a:r>
              <a:rPr lang="en-GB" b="0" i="0" dirty="0">
                <a:effectLst/>
                <a:latin typeface="Segoe UI Condensed"/>
              </a:rPr>
              <a:t>Avoid excessive bi-directional or many-to-many relationships</a:t>
            </a:r>
          </a:p>
          <a:p>
            <a:pPr marL="285750" indent="-285750">
              <a:buFont typeface="Arial" panose="020B0604020202020204" pitchFamily="34" charset="0"/>
              <a:buChar char="•"/>
            </a:pPr>
            <a:r>
              <a:rPr lang="en-GB" b="0" i="0" dirty="0">
                <a:effectLst/>
                <a:latin typeface="Segoe UI Condensed"/>
              </a:rPr>
              <a:t>Many-to-many relationships should be single direction</a:t>
            </a:r>
          </a:p>
          <a:p>
            <a:pPr marL="285750" indent="-285750">
              <a:buFont typeface="Arial" panose="020B0604020202020204" pitchFamily="34" charset="0"/>
              <a:buChar char="•"/>
            </a:pPr>
            <a:r>
              <a:rPr lang="en-US" b="0" i="0" dirty="0">
                <a:effectLst/>
                <a:latin typeface="Segoe UI Condensed"/>
              </a:rPr>
              <a:t>Aim for star</a:t>
            </a:r>
            <a:r>
              <a:rPr lang="en-US" dirty="0">
                <a:latin typeface="Segoe UI Condensed"/>
              </a:rPr>
              <a:t> schemas, avoid snowflake schemas </a:t>
            </a:r>
          </a:p>
          <a:p>
            <a:endParaRPr lang="en-GB" b="0" i="0" dirty="0">
              <a:effectLst/>
              <a:latin typeface="Segoe UI Condensed"/>
            </a:endParaRPr>
          </a:p>
          <a:p>
            <a:r>
              <a:rPr lang="en-GB" b="1" i="0" dirty="0">
                <a:effectLst/>
                <a:latin typeface="Segoe UI Condensed"/>
              </a:rPr>
              <a:t>Modelling tuning:</a:t>
            </a:r>
          </a:p>
          <a:p>
            <a:pPr marL="285750" indent="-285750">
              <a:buFont typeface="Arial" panose="020B0604020202020204" pitchFamily="34" charset="0"/>
              <a:buChar char="•"/>
            </a:pPr>
            <a:r>
              <a:rPr lang="en-US" b="0" i="0" dirty="0">
                <a:effectLst/>
                <a:latin typeface="Segoe UI Condensed"/>
              </a:rPr>
              <a:t>Hide all fields not used directly by users</a:t>
            </a:r>
          </a:p>
          <a:p>
            <a:pPr marL="285750" indent="-285750">
              <a:buFont typeface="Arial" panose="020B0604020202020204" pitchFamily="34" charset="0"/>
              <a:buChar char="•"/>
            </a:pPr>
            <a:r>
              <a:rPr lang="en-GB" b="0" i="0" dirty="0">
                <a:effectLst/>
                <a:latin typeface="Segoe UI Condensed"/>
              </a:rPr>
              <a:t>Model should have a date table</a:t>
            </a:r>
          </a:p>
          <a:p>
            <a:pPr marL="285750" indent="-285750">
              <a:buFont typeface="Arial" panose="020B0604020202020204" pitchFamily="34" charset="0"/>
              <a:buChar char="•"/>
            </a:pPr>
            <a:r>
              <a:rPr lang="en-GB" b="0" i="0" dirty="0">
                <a:effectLst/>
                <a:latin typeface="Segoe UI Condensed"/>
              </a:rPr>
              <a:t>Reduce number of calculated columns</a:t>
            </a:r>
            <a:endParaRPr lang="en-GB" dirty="0">
              <a:latin typeface="Segoe UI Condensed"/>
            </a:endParaRPr>
          </a:p>
          <a:p>
            <a:pPr marL="285750" indent="-285750">
              <a:buFont typeface="Arial" panose="020B0604020202020204" pitchFamily="34" charset="0"/>
              <a:buChar char="•"/>
            </a:pPr>
            <a:r>
              <a:rPr lang="en-GB" b="0" i="0" dirty="0">
                <a:effectLst/>
                <a:latin typeface="Segoe UI Condensed"/>
              </a:rPr>
              <a:t>Reduce usage of calculated tables</a:t>
            </a:r>
          </a:p>
          <a:p>
            <a:pPr marL="285750" indent="-285750">
              <a:buFont typeface="Arial" panose="020B0604020202020204" pitchFamily="34" charset="0"/>
              <a:buChar char="•"/>
            </a:pPr>
            <a:r>
              <a:rPr lang="en-US" dirty="0">
                <a:latin typeface="Segoe UI Condensed"/>
              </a:rPr>
              <a:t>Optimize column data types and precision</a:t>
            </a:r>
          </a:p>
          <a:p>
            <a:pPr marL="285750" indent="-285750">
              <a:buFont typeface="Arial" panose="020B0604020202020204" pitchFamily="34" charset="0"/>
              <a:buChar char="•"/>
            </a:pPr>
            <a:r>
              <a:rPr lang="en-US" dirty="0">
                <a:latin typeface="Segoe UI Condensed"/>
              </a:rPr>
              <a:t>Turn off column hierarchies</a:t>
            </a:r>
            <a:endParaRPr lang="en-GB" dirty="0">
              <a:latin typeface="Segoe UI Condensed"/>
            </a:endParaRPr>
          </a:p>
        </p:txBody>
      </p:sp>
      <p:pic>
        <p:nvPicPr>
          <p:cNvPr id="4" name="Picture 3">
            <a:extLst>
              <a:ext uri="{FF2B5EF4-FFF2-40B4-BE49-F238E27FC236}">
                <a16:creationId xmlns:a16="http://schemas.microsoft.com/office/drawing/2014/main" id="{5EFBF6A7-A4F9-45B7-93B7-D4824C1E3706}"/>
              </a:ext>
            </a:extLst>
          </p:cNvPr>
          <p:cNvPicPr>
            <a:picLocks noChangeAspect="1"/>
          </p:cNvPicPr>
          <p:nvPr/>
        </p:nvPicPr>
        <p:blipFill>
          <a:blip r:embed="rId3"/>
          <a:stretch>
            <a:fillRect/>
          </a:stretch>
        </p:blipFill>
        <p:spPr>
          <a:xfrm>
            <a:off x="6190827" y="5910663"/>
            <a:ext cx="5837470" cy="788561"/>
          </a:xfrm>
          <a:prstGeom prst="rect">
            <a:avLst/>
          </a:prstGeom>
        </p:spPr>
      </p:pic>
      <p:sp>
        <p:nvSpPr>
          <p:cNvPr id="5" name="Rectangle 4">
            <a:extLst>
              <a:ext uri="{FF2B5EF4-FFF2-40B4-BE49-F238E27FC236}">
                <a16:creationId xmlns:a16="http://schemas.microsoft.com/office/drawing/2014/main" id="{F6D68A6D-AB12-4AC7-9AFC-FCE4914DD12B}"/>
              </a:ext>
            </a:extLst>
          </p:cNvPr>
          <p:cNvSpPr/>
          <p:nvPr/>
        </p:nvSpPr>
        <p:spPr>
          <a:xfrm>
            <a:off x="6194211" y="5910662"/>
            <a:ext cx="3403602"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5550234-1D8C-4EB8-96DC-C67ADB576371}"/>
              </a:ext>
            </a:extLst>
          </p:cNvPr>
          <p:cNvSpPr/>
          <p:nvPr/>
        </p:nvSpPr>
        <p:spPr>
          <a:xfrm>
            <a:off x="11067626" y="5910662"/>
            <a:ext cx="980989"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C0A2EE56-829C-41B5-9E76-7518C64DAB96}"/>
              </a:ext>
            </a:extLst>
          </p:cNvPr>
          <p:cNvPicPr>
            <a:picLocks noChangeAspect="1"/>
          </p:cNvPicPr>
          <p:nvPr/>
        </p:nvPicPr>
        <p:blipFill>
          <a:blip r:embed="rId4"/>
          <a:stretch>
            <a:fillRect/>
          </a:stretch>
        </p:blipFill>
        <p:spPr>
          <a:xfrm>
            <a:off x="0" y="1"/>
            <a:ext cx="1073791" cy="6858000"/>
          </a:xfrm>
          <a:prstGeom prst="rect">
            <a:avLst/>
          </a:prstGeom>
        </p:spPr>
      </p:pic>
      <p:sp>
        <p:nvSpPr>
          <p:cNvPr id="8" name="Rectangle 7">
            <a:extLst>
              <a:ext uri="{FF2B5EF4-FFF2-40B4-BE49-F238E27FC236}">
                <a16:creationId xmlns:a16="http://schemas.microsoft.com/office/drawing/2014/main" id="{57CD3E9D-45D2-41CA-8D62-C83F70708415}"/>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FE612D1F-3A94-444D-B9E8-C5E4CFC0E4A3}"/>
              </a:ext>
            </a:extLst>
          </p:cNvPr>
          <p:cNvSpPr txBox="1">
            <a:spLocks/>
          </p:cNvSpPr>
          <p:nvPr/>
        </p:nvSpPr>
        <p:spPr>
          <a:xfrm>
            <a:off x="1205652" y="73874"/>
            <a:ext cx="10148148" cy="711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Build your data model - Import</a:t>
            </a:r>
          </a:p>
        </p:txBody>
      </p:sp>
      <p:pic>
        <p:nvPicPr>
          <p:cNvPr id="12" name="Picture 11" descr="Logo&#10;&#10;Description automatically generated">
            <a:extLst>
              <a:ext uri="{FF2B5EF4-FFF2-40B4-BE49-F238E27FC236}">
                <a16:creationId xmlns:a16="http://schemas.microsoft.com/office/drawing/2014/main" id="{3491D797-A0C6-4360-ACB6-4AE34020DD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3" name="TextBox 12">
            <a:extLst>
              <a:ext uri="{FF2B5EF4-FFF2-40B4-BE49-F238E27FC236}">
                <a16:creationId xmlns:a16="http://schemas.microsoft.com/office/drawing/2014/main" id="{8F3FD2E9-E371-42E7-A262-7F536143DC67}"/>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modelling data?</a:t>
            </a:r>
            <a:endParaRPr lang="en-GB" sz="2000" b="1" dirty="0"/>
          </a:p>
        </p:txBody>
      </p:sp>
    </p:spTree>
    <p:extLst>
      <p:ext uri="{BB962C8B-B14F-4D97-AF65-F5344CB8AC3E}">
        <p14:creationId xmlns:p14="http://schemas.microsoft.com/office/powerpoint/2010/main" val="3889290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3D8E20-217B-42E6-8EF2-C78D538DEA9E}"/>
              </a:ext>
            </a:extLst>
          </p:cNvPr>
          <p:cNvSpPr txBox="1"/>
          <p:nvPr/>
        </p:nvSpPr>
        <p:spPr>
          <a:xfrm>
            <a:off x="1219198" y="1109348"/>
            <a:ext cx="10769600" cy="4308872"/>
          </a:xfrm>
          <a:prstGeom prst="rect">
            <a:avLst/>
          </a:prstGeom>
          <a:noFill/>
        </p:spPr>
        <p:txBody>
          <a:bodyPr wrap="square">
            <a:spAutoFit/>
          </a:bodyPr>
          <a:lstStyle/>
          <a:p>
            <a:r>
              <a:rPr lang="en-GB" i="0" dirty="0">
                <a:effectLst/>
                <a:latin typeface="Segoe UI Condensed"/>
              </a:rPr>
              <a:t>The considerations we’ve enumerated before for Import mode also apply to Direct Query mode. Once more, these are just a few extra considerations you should take into consideration when using Direct Query. </a:t>
            </a:r>
          </a:p>
          <a:p>
            <a:endParaRPr lang="en-GB" i="0" dirty="0">
              <a:effectLst/>
              <a:latin typeface="Segoe UI Condensed"/>
            </a:endParaRPr>
          </a:p>
          <a:p>
            <a:endParaRPr lang="en-GB" i="0" dirty="0">
              <a:effectLst/>
              <a:latin typeface="Segoe UI Condensed"/>
            </a:endParaRPr>
          </a:p>
          <a:p>
            <a:pPr marL="285750" indent="-285750">
              <a:buFont typeface="Arial" panose="020B0604020202020204" pitchFamily="34" charset="0"/>
              <a:buChar char="•"/>
            </a:pPr>
            <a:r>
              <a:rPr lang="en-GB" b="0" i="0" u="sng" dirty="0">
                <a:effectLst/>
                <a:latin typeface="Segoe UI Condensed"/>
              </a:rPr>
              <a:t>Avoid relationships on calculated columns</a:t>
            </a:r>
          </a:p>
          <a:p>
            <a:r>
              <a:rPr lang="en-GB" sz="1400" dirty="0">
                <a:latin typeface="Segoe UI Condensed"/>
              </a:rPr>
              <a:t>The calculation expression will be embedded into the source queries. Not only is it inefficient, it commonly prevents the use of indexes</a:t>
            </a:r>
          </a:p>
          <a:p>
            <a:r>
              <a:rPr lang="en-GB" sz="1400" dirty="0">
                <a:latin typeface="Segoe UI Condensed"/>
              </a:rPr>
              <a:t> </a:t>
            </a:r>
          </a:p>
          <a:p>
            <a:pPr marL="285750" indent="-285750">
              <a:buFont typeface="Arial" panose="020B0604020202020204" pitchFamily="34" charset="0"/>
              <a:buChar char="•"/>
            </a:pPr>
            <a:r>
              <a:rPr lang="en-GB" b="0" i="0" u="sng" dirty="0">
                <a:effectLst/>
                <a:latin typeface="Segoe UI Condensed"/>
              </a:rPr>
              <a:t>Set relationships to enforce integrity</a:t>
            </a:r>
          </a:p>
          <a:p>
            <a:r>
              <a:rPr lang="en-GB" sz="1400" b="0" i="0" dirty="0">
                <a:effectLst/>
                <a:latin typeface="Segoe UI Condensed"/>
              </a:rPr>
              <a:t>The Assume Referential Integrity property of Direct Query relationships determines whether Power BI will generate source queries using an inner join rather than an outer join</a:t>
            </a:r>
          </a:p>
          <a:p>
            <a:endParaRPr lang="en-GB" sz="1400" b="0" i="0" dirty="0">
              <a:effectLst/>
              <a:latin typeface="Segoe UI Condensed"/>
            </a:endParaRPr>
          </a:p>
          <a:p>
            <a:pPr marL="285750" indent="-285750">
              <a:buFont typeface="Arial" panose="020B0604020202020204" pitchFamily="34" charset="0"/>
              <a:buChar char="•"/>
            </a:pPr>
            <a:r>
              <a:rPr lang="en-GB" b="0" i="0" u="sng" dirty="0">
                <a:effectLst/>
                <a:latin typeface="Segoe UI Condensed"/>
              </a:rPr>
              <a:t>Examine the use of calculated columns and data type changes</a:t>
            </a:r>
          </a:p>
          <a:p>
            <a:r>
              <a:rPr lang="en-GB" sz="1400" b="0" i="0" dirty="0">
                <a:effectLst/>
                <a:latin typeface="Segoe UI Condensed"/>
              </a:rPr>
              <a:t>Better performance is often achieved by materializing transformation results in the relational database source, when possible</a:t>
            </a:r>
          </a:p>
          <a:p>
            <a:endParaRPr lang="en-GB" sz="1400" dirty="0">
              <a:latin typeface="Segoe UI Condensed"/>
            </a:endParaRPr>
          </a:p>
          <a:p>
            <a:endParaRPr lang="en-GB" sz="1400" b="0" i="0" dirty="0">
              <a:effectLst/>
              <a:latin typeface="Segoe UI Condensed"/>
            </a:endParaRPr>
          </a:p>
          <a:p>
            <a:endParaRPr lang="en-GB" b="1" i="0" dirty="0">
              <a:effectLst/>
              <a:latin typeface="Segoe UI Condensed"/>
            </a:endParaRPr>
          </a:p>
        </p:txBody>
      </p:sp>
      <p:pic>
        <p:nvPicPr>
          <p:cNvPr id="4" name="Picture 3">
            <a:extLst>
              <a:ext uri="{FF2B5EF4-FFF2-40B4-BE49-F238E27FC236}">
                <a16:creationId xmlns:a16="http://schemas.microsoft.com/office/drawing/2014/main" id="{5EFBF6A7-A4F9-45B7-93B7-D4824C1E3706}"/>
              </a:ext>
            </a:extLst>
          </p:cNvPr>
          <p:cNvPicPr>
            <a:picLocks noChangeAspect="1"/>
          </p:cNvPicPr>
          <p:nvPr/>
        </p:nvPicPr>
        <p:blipFill>
          <a:blip r:embed="rId2"/>
          <a:stretch>
            <a:fillRect/>
          </a:stretch>
        </p:blipFill>
        <p:spPr>
          <a:xfrm>
            <a:off x="6190827" y="5910663"/>
            <a:ext cx="5837470" cy="788561"/>
          </a:xfrm>
          <a:prstGeom prst="rect">
            <a:avLst/>
          </a:prstGeom>
        </p:spPr>
      </p:pic>
      <p:sp>
        <p:nvSpPr>
          <p:cNvPr id="5" name="Rectangle 4">
            <a:extLst>
              <a:ext uri="{FF2B5EF4-FFF2-40B4-BE49-F238E27FC236}">
                <a16:creationId xmlns:a16="http://schemas.microsoft.com/office/drawing/2014/main" id="{F6D68A6D-AB12-4AC7-9AFC-FCE4914DD12B}"/>
              </a:ext>
            </a:extLst>
          </p:cNvPr>
          <p:cNvSpPr/>
          <p:nvPr/>
        </p:nvSpPr>
        <p:spPr>
          <a:xfrm>
            <a:off x="6194211" y="5910662"/>
            <a:ext cx="3403602"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5550234-1D8C-4EB8-96DC-C67ADB576371}"/>
              </a:ext>
            </a:extLst>
          </p:cNvPr>
          <p:cNvSpPr/>
          <p:nvPr/>
        </p:nvSpPr>
        <p:spPr>
          <a:xfrm>
            <a:off x="11067626" y="5910662"/>
            <a:ext cx="980989"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C0A2EE56-829C-41B5-9E76-7518C64DAB96}"/>
              </a:ext>
            </a:extLst>
          </p:cNvPr>
          <p:cNvPicPr>
            <a:picLocks noChangeAspect="1"/>
          </p:cNvPicPr>
          <p:nvPr/>
        </p:nvPicPr>
        <p:blipFill>
          <a:blip r:embed="rId3"/>
          <a:stretch>
            <a:fillRect/>
          </a:stretch>
        </p:blipFill>
        <p:spPr>
          <a:xfrm>
            <a:off x="0" y="1"/>
            <a:ext cx="1073791" cy="6858000"/>
          </a:xfrm>
          <a:prstGeom prst="rect">
            <a:avLst/>
          </a:prstGeom>
        </p:spPr>
      </p:pic>
      <p:sp>
        <p:nvSpPr>
          <p:cNvPr id="8" name="Rectangle 7">
            <a:extLst>
              <a:ext uri="{FF2B5EF4-FFF2-40B4-BE49-F238E27FC236}">
                <a16:creationId xmlns:a16="http://schemas.microsoft.com/office/drawing/2014/main" id="{57CD3E9D-45D2-41CA-8D62-C83F70708415}"/>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FE612D1F-3A94-444D-B9E8-C5E4CFC0E4A3}"/>
              </a:ext>
            </a:extLst>
          </p:cNvPr>
          <p:cNvSpPr txBox="1">
            <a:spLocks/>
          </p:cNvSpPr>
          <p:nvPr/>
        </p:nvSpPr>
        <p:spPr>
          <a:xfrm>
            <a:off x="1205652" y="73874"/>
            <a:ext cx="10148148" cy="711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Build your data model – Direct Query</a:t>
            </a:r>
          </a:p>
        </p:txBody>
      </p:sp>
      <p:pic>
        <p:nvPicPr>
          <p:cNvPr id="12" name="Picture 11" descr="Logo&#10;&#10;Description automatically generated">
            <a:extLst>
              <a:ext uri="{FF2B5EF4-FFF2-40B4-BE49-F238E27FC236}">
                <a16:creationId xmlns:a16="http://schemas.microsoft.com/office/drawing/2014/main" id="{3491D797-A0C6-4360-ACB6-4AE34020DD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3" name="TextBox 12">
            <a:extLst>
              <a:ext uri="{FF2B5EF4-FFF2-40B4-BE49-F238E27FC236}">
                <a16:creationId xmlns:a16="http://schemas.microsoft.com/office/drawing/2014/main" id="{8F3FD2E9-E371-42E7-A262-7F536143DC67}"/>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modelling data?</a:t>
            </a:r>
            <a:endParaRPr lang="en-GB" sz="2000" b="1" dirty="0"/>
          </a:p>
        </p:txBody>
      </p:sp>
    </p:spTree>
    <p:extLst>
      <p:ext uri="{BB962C8B-B14F-4D97-AF65-F5344CB8AC3E}">
        <p14:creationId xmlns:p14="http://schemas.microsoft.com/office/powerpoint/2010/main" val="3637107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3D8E20-217B-42E6-8EF2-C78D538DEA9E}"/>
              </a:ext>
            </a:extLst>
          </p:cNvPr>
          <p:cNvSpPr txBox="1"/>
          <p:nvPr/>
        </p:nvSpPr>
        <p:spPr>
          <a:xfrm>
            <a:off x="1205652" y="1116281"/>
            <a:ext cx="10770150" cy="5016758"/>
          </a:xfrm>
          <a:prstGeom prst="rect">
            <a:avLst/>
          </a:prstGeom>
          <a:noFill/>
        </p:spPr>
        <p:txBody>
          <a:bodyPr wrap="square">
            <a:spAutoFit/>
          </a:bodyPr>
          <a:lstStyle/>
          <a:p>
            <a:r>
              <a:rPr lang="en-GB" sz="1600" b="1" i="0" dirty="0">
                <a:effectLst/>
                <a:latin typeface="Segoe UI Condensed"/>
              </a:rPr>
              <a:t>Performance tuning:</a:t>
            </a:r>
          </a:p>
          <a:p>
            <a:pPr marL="285750" indent="-285750">
              <a:buFont typeface="Arial" panose="020B0604020202020204" pitchFamily="34" charset="0"/>
              <a:buChar char="•"/>
            </a:pPr>
            <a:r>
              <a:rPr lang="en-GB" sz="1600" b="0" i="0" dirty="0">
                <a:effectLst/>
                <a:latin typeface="Segoe UI Condensed"/>
              </a:rPr>
              <a:t>Use DAX variables if possible</a:t>
            </a:r>
          </a:p>
          <a:p>
            <a:pPr marL="285750" indent="-285750">
              <a:buFont typeface="Arial" panose="020B0604020202020204" pitchFamily="34" charset="0"/>
              <a:buChar char="•"/>
            </a:pPr>
            <a:r>
              <a:rPr lang="en-GB" sz="1600" b="0" i="0" dirty="0">
                <a:effectLst/>
                <a:latin typeface="Segoe UI Condensed"/>
              </a:rPr>
              <a:t>Try to avoid DAX iterator </a:t>
            </a:r>
            <a:r>
              <a:rPr lang="en-GB" sz="1600" dirty="0">
                <a:latin typeface="Segoe UI Condensed"/>
              </a:rPr>
              <a:t>f</a:t>
            </a:r>
            <a:r>
              <a:rPr lang="en-GB" sz="1600" b="0" i="0" dirty="0">
                <a:effectLst/>
                <a:latin typeface="Segoe UI Condensed"/>
              </a:rPr>
              <a:t>unctions (e.g. </a:t>
            </a:r>
            <a:r>
              <a:rPr lang="en-GB" sz="1600" b="0" i="0" dirty="0" err="1">
                <a:effectLst/>
                <a:latin typeface="Segoe UI Condensed"/>
              </a:rPr>
              <a:t>sumx</a:t>
            </a:r>
            <a:r>
              <a:rPr lang="en-GB" sz="1600" b="0" i="0" dirty="0">
                <a:effectLst/>
                <a:latin typeface="Segoe UI Condensed"/>
              </a:rPr>
              <a:t>)</a:t>
            </a:r>
          </a:p>
          <a:p>
            <a:pPr marL="285750" indent="-285750">
              <a:buFont typeface="Arial" panose="020B0604020202020204" pitchFamily="34" charset="0"/>
              <a:buChar char="•"/>
            </a:pPr>
            <a:r>
              <a:rPr lang="en-GB" sz="1600" b="0" i="0" dirty="0">
                <a:effectLst/>
                <a:latin typeface="Segoe UI Condensed"/>
              </a:rPr>
              <a:t>Consider using the divide() function</a:t>
            </a:r>
          </a:p>
          <a:p>
            <a:pPr marL="285750" indent="-285750">
              <a:buFont typeface="Arial" panose="020B0604020202020204" pitchFamily="34" charset="0"/>
              <a:buChar char="•"/>
            </a:pPr>
            <a:r>
              <a:rPr lang="en-GB" sz="1600" dirty="0">
                <a:latin typeface="Segoe UI Condensed"/>
              </a:rPr>
              <a:t>Use calculated measures rather than calculated columns when possible</a:t>
            </a:r>
            <a:endParaRPr lang="en-GB" sz="1600" b="0" i="0" dirty="0">
              <a:effectLst/>
              <a:latin typeface="Segoe UI Condensed"/>
            </a:endParaRPr>
          </a:p>
          <a:p>
            <a:endParaRPr lang="en-GB" sz="1600" b="0" i="0" dirty="0">
              <a:effectLst/>
              <a:latin typeface="Segoe UI Condensed"/>
            </a:endParaRPr>
          </a:p>
          <a:p>
            <a:r>
              <a:rPr lang="en-GB" sz="1600" b="1" dirty="0">
                <a:latin typeface="Segoe UI Condensed"/>
              </a:rPr>
              <a:t>Usability tuning:</a:t>
            </a:r>
            <a:endParaRPr lang="en-GB" sz="1600" b="1" i="0" dirty="0">
              <a:effectLst/>
              <a:latin typeface="Segoe UI Condensed"/>
            </a:endParaRPr>
          </a:p>
          <a:p>
            <a:pPr marL="285750" indent="-285750">
              <a:buFont typeface="Arial" panose="020B0604020202020204" pitchFamily="34" charset="0"/>
              <a:buChar char="•"/>
            </a:pPr>
            <a:r>
              <a:rPr lang="en-GB" sz="1600" b="0" i="0" dirty="0">
                <a:effectLst/>
                <a:latin typeface="Segoe UI Condensed"/>
              </a:rPr>
              <a:t>Store all your measures in a separate table</a:t>
            </a:r>
          </a:p>
          <a:p>
            <a:pPr marL="285750" indent="-285750">
              <a:buFont typeface="Arial" panose="020B0604020202020204" pitchFamily="34" charset="0"/>
              <a:buChar char="•"/>
            </a:pPr>
            <a:r>
              <a:rPr lang="en-GB" sz="1600" b="0" i="0" dirty="0">
                <a:effectLst/>
                <a:latin typeface="Segoe UI Condensed"/>
              </a:rPr>
              <a:t>Name your measures in a meaningful way - avoid ambiguity in names of columns and measures</a:t>
            </a:r>
          </a:p>
          <a:p>
            <a:pPr marL="285750" indent="-285750">
              <a:buFont typeface="Arial" panose="020B0604020202020204" pitchFamily="34" charset="0"/>
              <a:buChar char="•"/>
            </a:pPr>
            <a:r>
              <a:rPr lang="en-GB" sz="1600" b="0" i="0" dirty="0">
                <a:effectLst/>
                <a:latin typeface="Segoe UI Condensed"/>
              </a:rPr>
              <a:t>Format all currency &amp; decimal measures to defined standard (perhaps 2 decimal, thousand separator)</a:t>
            </a:r>
          </a:p>
          <a:p>
            <a:pPr marL="285750" indent="-285750">
              <a:buFont typeface="Arial" panose="020B0604020202020204" pitchFamily="34" charset="0"/>
              <a:buChar char="•"/>
            </a:pPr>
            <a:r>
              <a:rPr lang="en-GB" sz="1600" b="0" i="0" dirty="0">
                <a:effectLst/>
                <a:latin typeface="Segoe UI Condensed"/>
              </a:rPr>
              <a:t>Use Explicit Measures, not Implicit Measures. Simply put, implicit measures are measures that are automatically assigned an aggregation such as a Sum or a Count by Power BI</a:t>
            </a:r>
          </a:p>
          <a:p>
            <a:pPr marL="285750" indent="-285750">
              <a:buFont typeface="Arial" panose="020B0604020202020204" pitchFamily="34" charset="0"/>
              <a:buChar char="•"/>
            </a:pPr>
            <a:endParaRPr lang="en-GB" sz="1600" b="0" i="0" dirty="0">
              <a:effectLst/>
              <a:latin typeface="Segoe UI Condensed"/>
            </a:endParaRPr>
          </a:p>
          <a:p>
            <a:pPr marL="285750" indent="-285750">
              <a:buFont typeface="Arial" panose="020B0604020202020204" pitchFamily="34" charset="0"/>
              <a:buChar char="•"/>
            </a:pPr>
            <a:endParaRPr lang="en-GB" sz="1600" b="0" i="0" dirty="0">
              <a:effectLst/>
              <a:latin typeface="Segoe UI Condensed"/>
            </a:endParaRPr>
          </a:p>
          <a:p>
            <a:pPr marL="342900" indent="-342900">
              <a:buFontTx/>
              <a:buAutoNum type="arabicParenR"/>
            </a:pPr>
            <a:endParaRPr lang="en-GB" sz="1600" b="0" i="0" dirty="0">
              <a:effectLst/>
              <a:latin typeface="Segoe UI Condensed"/>
            </a:endParaRPr>
          </a:p>
          <a:p>
            <a:pPr marL="342900" indent="-342900">
              <a:buFontTx/>
              <a:buAutoNum type="arabicParenR"/>
            </a:pPr>
            <a:endParaRPr lang="en-US" sz="1600" b="0" i="0" dirty="0">
              <a:effectLst/>
              <a:latin typeface="Segoe UI Condensed"/>
            </a:endParaRPr>
          </a:p>
          <a:p>
            <a:pPr marL="342900" indent="-342900">
              <a:buFontTx/>
              <a:buAutoNum type="arabicParenR"/>
            </a:pPr>
            <a:endParaRPr lang="en-GB" sz="1600" b="0" i="0" dirty="0">
              <a:effectLst/>
              <a:latin typeface="Segoe UI Condensed"/>
            </a:endParaRPr>
          </a:p>
          <a:p>
            <a:pPr marL="342900" indent="-342900">
              <a:buAutoNum type="arabicParenR"/>
            </a:pPr>
            <a:endParaRPr lang="en-GB" sz="1600" dirty="0"/>
          </a:p>
          <a:p>
            <a:pPr marL="342900" indent="-342900">
              <a:buAutoNum type="arabicParenR"/>
            </a:pPr>
            <a:endParaRPr lang="en-GB" sz="1600" dirty="0"/>
          </a:p>
          <a:p>
            <a:pPr marL="342900" indent="-342900">
              <a:buAutoNum type="arabicParenR"/>
            </a:pPr>
            <a:endParaRPr lang="en-GB" sz="1600" dirty="0"/>
          </a:p>
        </p:txBody>
      </p:sp>
      <p:pic>
        <p:nvPicPr>
          <p:cNvPr id="4" name="Picture 3">
            <a:extLst>
              <a:ext uri="{FF2B5EF4-FFF2-40B4-BE49-F238E27FC236}">
                <a16:creationId xmlns:a16="http://schemas.microsoft.com/office/drawing/2014/main" id="{13E93C72-6E94-4213-BDBC-8E2766DD02EF}"/>
              </a:ext>
            </a:extLst>
          </p:cNvPr>
          <p:cNvPicPr>
            <a:picLocks noChangeAspect="1"/>
          </p:cNvPicPr>
          <p:nvPr/>
        </p:nvPicPr>
        <p:blipFill>
          <a:blip r:embed="rId2"/>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03B26F0A-DD1B-46A4-BA58-B65E2F0AA036}"/>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2DF2EA6F-3FC3-4461-A701-504A418F405E}"/>
              </a:ext>
            </a:extLst>
          </p:cNvPr>
          <p:cNvPicPr>
            <a:picLocks noChangeAspect="1"/>
          </p:cNvPicPr>
          <p:nvPr/>
        </p:nvPicPr>
        <p:blipFill>
          <a:blip r:embed="rId3"/>
          <a:stretch>
            <a:fillRect/>
          </a:stretch>
        </p:blipFill>
        <p:spPr>
          <a:xfrm>
            <a:off x="6190827" y="5910663"/>
            <a:ext cx="5837470" cy="788561"/>
          </a:xfrm>
          <a:prstGeom prst="rect">
            <a:avLst/>
          </a:prstGeom>
        </p:spPr>
      </p:pic>
      <p:sp>
        <p:nvSpPr>
          <p:cNvPr id="7" name="Rectangle 6">
            <a:extLst>
              <a:ext uri="{FF2B5EF4-FFF2-40B4-BE49-F238E27FC236}">
                <a16:creationId xmlns:a16="http://schemas.microsoft.com/office/drawing/2014/main" id="{44B991DE-28AB-4176-9597-6577711A52C2}"/>
              </a:ext>
            </a:extLst>
          </p:cNvPr>
          <p:cNvSpPr/>
          <p:nvPr/>
        </p:nvSpPr>
        <p:spPr>
          <a:xfrm>
            <a:off x="6194210" y="5910662"/>
            <a:ext cx="4595709"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tle 1">
            <a:extLst>
              <a:ext uri="{FF2B5EF4-FFF2-40B4-BE49-F238E27FC236}">
                <a16:creationId xmlns:a16="http://schemas.microsoft.com/office/drawing/2014/main" id="{43975221-321B-4927-B939-4028015F5D32}"/>
              </a:ext>
            </a:extLst>
          </p:cNvPr>
          <p:cNvSpPr txBox="1">
            <a:spLocks/>
          </p:cNvSpPr>
          <p:nvPr/>
        </p:nvSpPr>
        <p:spPr>
          <a:xfrm>
            <a:off x="1205652" y="73874"/>
            <a:ext cx="10148148" cy="711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DAX Measures</a:t>
            </a:r>
          </a:p>
        </p:txBody>
      </p:sp>
      <p:pic>
        <p:nvPicPr>
          <p:cNvPr id="9" name="Picture 8" descr="Logo&#10;&#10;Description automatically generated">
            <a:extLst>
              <a:ext uri="{FF2B5EF4-FFF2-40B4-BE49-F238E27FC236}">
                <a16:creationId xmlns:a16="http://schemas.microsoft.com/office/drawing/2014/main" id="{DF0BF815-868A-47AE-A706-0020EF3602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0" name="TextBox 9">
            <a:extLst>
              <a:ext uri="{FF2B5EF4-FFF2-40B4-BE49-F238E27FC236}">
                <a16:creationId xmlns:a16="http://schemas.microsoft.com/office/drawing/2014/main" id="{0F3EB5AD-F885-4658-9A8D-9DEF9F5B185D}"/>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building DAX measures?</a:t>
            </a:r>
            <a:endParaRPr lang="en-GB" sz="2000" b="1" dirty="0"/>
          </a:p>
        </p:txBody>
      </p:sp>
      <p:pic>
        <p:nvPicPr>
          <p:cNvPr id="12" name="Picture 11">
            <a:hlinkClick r:id="rId5"/>
            <a:extLst>
              <a:ext uri="{FF2B5EF4-FFF2-40B4-BE49-F238E27FC236}">
                <a16:creationId xmlns:a16="http://schemas.microsoft.com/office/drawing/2014/main" id="{E99E7847-1E13-462B-BCA3-C724194F922D}"/>
              </a:ext>
            </a:extLst>
          </p:cNvPr>
          <p:cNvPicPr>
            <a:picLocks noChangeAspect="1"/>
          </p:cNvPicPr>
          <p:nvPr/>
        </p:nvPicPr>
        <p:blipFill>
          <a:blip r:embed="rId6"/>
          <a:stretch>
            <a:fillRect/>
          </a:stretch>
        </p:blipFill>
        <p:spPr>
          <a:xfrm>
            <a:off x="1219198" y="4302590"/>
            <a:ext cx="628540" cy="631956"/>
          </a:xfrm>
          <a:prstGeom prst="rect">
            <a:avLst/>
          </a:prstGeom>
        </p:spPr>
      </p:pic>
      <p:sp>
        <p:nvSpPr>
          <p:cNvPr id="13" name="TextBox 12">
            <a:extLst>
              <a:ext uri="{FF2B5EF4-FFF2-40B4-BE49-F238E27FC236}">
                <a16:creationId xmlns:a16="http://schemas.microsoft.com/office/drawing/2014/main" id="{83D61C12-7185-46A8-8000-AE18726BEB62}"/>
              </a:ext>
            </a:extLst>
          </p:cNvPr>
          <p:cNvSpPr txBox="1"/>
          <p:nvPr/>
        </p:nvSpPr>
        <p:spPr>
          <a:xfrm>
            <a:off x="1898163" y="4356958"/>
            <a:ext cx="5595219" cy="307777"/>
          </a:xfrm>
          <a:prstGeom prst="rect">
            <a:avLst/>
          </a:prstGeom>
          <a:noFill/>
        </p:spPr>
        <p:txBody>
          <a:bodyPr wrap="square" rtlCol="0">
            <a:spAutoFit/>
          </a:bodyPr>
          <a:lstStyle/>
          <a:p>
            <a:r>
              <a:rPr lang="en-GB" sz="1400" b="1" dirty="0">
                <a:solidFill>
                  <a:schemeClr val="accent3">
                    <a:lumMod val="50000"/>
                  </a:schemeClr>
                </a:solidFill>
              </a:rPr>
              <a:t>Consider using DAX Studio to check your model performance</a:t>
            </a:r>
          </a:p>
        </p:txBody>
      </p:sp>
      <p:pic>
        <p:nvPicPr>
          <p:cNvPr id="14" name="Picture 13">
            <a:hlinkClick r:id="rId7"/>
            <a:extLst>
              <a:ext uri="{FF2B5EF4-FFF2-40B4-BE49-F238E27FC236}">
                <a16:creationId xmlns:a16="http://schemas.microsoft.com/office/drawing/2014/main" id="{DFA46D19-B8CE-418F-A301-4E3937110E1D}"/>
              </a:ext>
            </a:extLst>
          </p:cNvPr>
          <p:cNvPicPr>
            <a:picLocks noChangeAspect="1"/>
          </p:cNvPicPr>
          <p:nvPr/>
        </p:nvPicPr>
        <p:blipFill>
          <a:blip r:embed="rId8"/>
          <a:stretch>
            <a:fillRect/>
          </a:stretch>
        </p:blipFill>
        <p:spPr>
          <a:xfrm>
            <a:off x="1223131" y="5110859"/>
            <a:ext cx="624607" cy="558361"/>
          </a:xfrm>
          <a:prstGeom prst="rect">
            <a:avLst/>
          </a:prstGeom>
        </p:spPr>
      </p:pic>
      <p:sp>
        <p:nvSpPr>
          <p:cNvPr id="15" name="TextBox 14">
            <a:extLst>
              <a:ext uri="{FF2B5EF4-FFF2-40B4-BE49-F238E27FC236}">
                <a16:creationId xmlns:a16="http://schemas.microsoft.com/office/drawing/2014/main" id="{898634A5-71FA-4794-B61F-AE980D31F20D}"/>
              </a:ext>
            </a:extLst>
          </p:cNvPr>
          <p:cNvSpPr txBox="1"/>
          <p:nvPr/>
        </p:nvSpPr>
        <p:spPr>
          <a:xfrm>
            <a:off x="1898162" y="5146000"/>
            <a:ext cx="7157915" cy="307777"/>
          </a:xfrm>
          <a:prstGeom prst="rect">
            <a:avLst/>
          </a:prstGeom>
          <a:noFill/>
        </p:spPr>
        <p:txBody>
          <a:bodyPr wrap="square" rtlCol="0">
            <a:spAutoFit/>
          </a:bodyPr>
          <a:lstStyle/>
          <a:p>
            <a:r>
              <a:rPr lang="en-GB" sz="1400" b="1" dirty="0">
                <a:solidFill>
                  <a:schemeClr val="accent3">
                    <a:lumMod val="50000"/>
                  </a:schemeClr>
                </a:solidFill>
              </a:rPr>
              <a:t>Consider using Tabular Editor Best Practices to improve model design and performance</a:t>
            </a:r>
          </a:p>
        </p:txBody>
      </p:sp>
      <p:sp>
        <p:nvSpPr>
          <p:cNvPr id="16" name="TextBox 15">
            <a:extLst>
              <a:ext uri="{FF2B5EF4-FFF2-40B4-BE49-F238E27FC236}">
                <a16:creationId xmlns:a16="http://schemas.microsoft.com/office/drawing/2014/main" id="{6014F0FF-C958-4955-9A93-3D3BA4F3C1C8}"/>
              </a:ext>
            </a:extLst>
          </p:cNvPr>
          <p:cNvSpPr txBox="1"/>
          <p:nvPr/>
        </p:nvSpPr>
        <p:spPr>
          <a:xfrm>
            <a:off x="1898163" y="5380087"/>
            <a:ext cx="8828452" cy="430887"/>
          </a:xfrm>
          <a:prstGeom prst="rect">
            <a:avLst/>
          </a:prstGeom>
          <a:noFill/>
        </p:spPr>
        <p:txBody>
          <a:bodyPr wrap="square" rtlCol="0">
            <a:spAutoFit/>
          </a:bodyPr>
          <a:lstStyle/>
          <a:p>
            <a:r>
              <a:rPr lang="en-GB" sz="1100" b="0" i="0" dirty="0">
                <a:solidFill>
                  <a:srgbClr val="000000"/>
                </a:solidFill>
                <a:effectLst/>
                <a:latin typeface="Segoe UI Condensed"/>
              </a:rPr>
              <a:t>This tool would notify you of potential modelling missteps or changes which can be made to improve the model design and performance. This includes recommendations for naming, user experience and common optimizations that can be made to improve performance.</a:t>
            </a:r>
            <a:endParaRPr lang="en-GB" sz="1100" b="1" dirty="0">
              <a:solidFill>
                <a:schemeClr val="accent3">
                  <a:lumMod val="50000"/>
                </a:schemeClr>
              </a:solidFill>
            </a:endParaRPr>
          </a:p>
        </p:txBody>
      </p:sp>
    </p:spTree>
    <p:extLst>
      <p:ext uri="{BB962C8B-B14F-4D97-AF65-F5344CB8AC3E}">
        <p14:creationId xmlns:p14="http://schemas.microsoft.com/office/powerpoint/2010/main" val="192874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FDFC2E-5935-4D39-B84A-C3A53B384317}"/>
              </a:ext>
            </a:extLst>
          </p:cNvPr>
          <p:cNvSpPr txBox="1"/>
          <p:nvPr/>
        </p:nvSpPr>
        <p:spPr>
          <a:xfrm>
            <a:off x="1219198" y="1074299"/>
            <a:ext cx="10773017" cy="4308872"/>
          </a:xfrm>
          <a:prstGeom prst="rect">
            <a:avLst/>
          </a:prstGeom>
          <a:noFill/>
        </p:spPr>
        <p:txBody>
          <a:bodyPr wrap="square">
            <a:spAutoFit/>
          </a:bodyPr>
          <a:lstStyle/>
          <a:p>
            <a:r>
              <a:rPr lang="en-GB" b="1" dirty="0">
                <a:latin typeface="Segoe UI Condensed"/>
              </a:rPr>
              <a:t>Design tuning:</a:t>
            </a:r>
          </a:p>
          <a:p>
            <a:pPr marL="285750" indent="-285750">
              <a:buFont typeface="Arial" panose="020B0604020202020204" pitchFamily="34" charset="0"/>
              <a:buChar char="•"/>
            </a:pPr>
            <a:r>
              <a:rPr lang="en-GB" sz="1600" dirty="0">
                <a:latin typeface="Segoe UI Condensed"/>
              </a:rPr>
              <a:t>Use templates (.PBIT files) to speed up and standardize report development instead of starting with an empty .PBIX</a:t>
            </a:r>
          </a:p>
          <a:p>
            <a:pPr marL="285750" indent="-285750">
              <a:buFont typeface="Arial" panose="020B0604020202020204" pitchFamily="34" charset="0"/>
              <a:buChar char="•"/>
            </a:pPr>
            <a:r>
              <a:rPr lang="en-GB" sz="1600" dirty="0">
                <a:latin typeface="Segoe UI Condensed"/>
              </a:rPr>
              <a:t>Have a hyper-focus on usability of the report for end users</a:t>
            </a:r>
          </a:p>
          <a:p>
            <a:pPr marL="285750" indent="-285750">
              <a:buFont typeface="Arial" panose="020B0604020202020204" pitchFamily="34" charset="0"/>
              <a:buChar char="•"/>
            </a:pPr>
            <a:r>
              <a:rPr lang="en-GB" sz="1600" dirty="0">
                <a:latin typeface="Segoe UI Condensed"/>
              </a:rPr>
              <a:t>Address accessibility early in the design phase</a:t>
            </a:r>
          </a:p>
          <a:p>
            <a:pPr marL="285750" indent="-285750">
              <a:buFont typeface="Arial" panose="020B0604020202020204" pitchFamily="34" charset="0"/>
              <a:buChar char="•"/>
            </a:pPr>
            <a:r>
              <a:rPr lang="en-GB" sz="1600" dirty="0">
                <a:latin typeface="Segoe UI Condensed"/>
              </a:rPr>
              <a:t>Carefully review the data displayed to assess if it can be easily misinterpreted</a:t>
            </a:r>
          </a:p>
          <a:p>
            <a:endParaRPr lang="en-GB" sz="1600" dirty="0">
              <a:latin typeface="Segoe UI Condensed"/>
            </a:endParaRPr>
          </a:p>
          <a:p>
            <a:r>
              <a:rPr lang="en-GB" sz="1600" i="1" dirty="0">
                <a:latin typeface="Segoe UI Condensed"/>
              </a:rPr>
              <a:t>How to present information:</a:t>
            </a:r>
          </a:p>
          <a:p>
            <a:pPr marL="285750" indent="-285750">
              <a:buFont typeface="Arial" panose="020B0604020202020204" pitchFamily="34" charset="0"/>
              <a:buChar char="•"/>
            </a:pPr>
            <a:r>
              <a:rPr lang="en-GB" sz="1600" dirty="0">
                <a:latin typeface="Segoe UI Condensed"/>
              </a:rPr>
              <a:t>Use careful placement and a clear hierarchy for displaying information on the page</a:t>
            </a:r>
          </a:p>
          <a:p>
            <a:pPr marL="285750" indent="-285750">
              <a:buFont typeface="Arial" panose="020B0604020202020204" pitchFamily="34" charset="0"/>
              <a:buChar char="•"/>
            </a:pPr>
            <a:r>
              <a:rPr lang="en-GB" sz="1600" dirty="0">
                <a:latin typeface="Segoe UI Condensed"/>
              </a:rPr>
              <a:t>Have a specific purpose for each page, and for each chart on each page</a:t>
            </a:r>
          </a:p>
          <a:p>
            <a:pPr marL="285750" indent="-285750">
              <a:buFont typeface="Arial" panose="020B0604020202020204" pitchFamily="34" charset="0"/>
              <a:buChar char="•"/>
            </a:pPr>
            <a:r>
              <a:rPr lang="en-GB" sz="1600" dirty="0">
                <a:latin typeface="Segoe UI Condensed"/>
              </a:rPr>
              <a:t>Be consistent with placement of items which appear on multiple pages</a:t>
            </a:r>
          </a:p>
          <a:p>
            <a:pPr marL="285750" indent="-285750">
              <a:buFont typeface="Arial" panose="020B0604020202020204" pitchFamily="34" charset="0"/>
              <a:buChar char="•"/>
            </a:pPr>
            <a:r>
              <a:rPr lang="en-GB" sz="1600" dirty="0">
                <a:latin typeface="Segoe UI Condensed"/>
              </a:rPr>
              <a:t>Use a layout that focuses on telling the story you want to tell</a:t>
            </a:r>
          </a:p>
          <a:p>
            <a:pPr marL="285750" indent="-285750">
              <a:buFont typeface="Arial" panose="020B0604020202020204" pitchFamily="34" charset="0"/>
              <a:buChar char="•"/>
            </a:pPr>
            <a:r>
              <a:rPr lang="en-GB" sz="1600" dirty="0">
                <a:latin typeface="Segoe UI Condensed"/>
              </a:rPr>
              <a:t>Avoid clutter on the page to allow report consumers to focus on what is important</a:t>
            </a:r>
          </a:p>
          <a:p>
            <a:pPr marL="285750" indent="-285750">
              <a:buFont typeface="Arial" panose="020B0604020202020204" pitchFamily="34" charset="0"/>
              <a:buChar char="•"/>
            </a:pPr>
            <a:r>
              <a:rPr lang="en-GB" sz="1600" dirty="0">
                <a:latin typeface="Segoe UI Condensed"/>
              </a:rPr>
              <a:t>Use the right visualisation for the data (Pie charts, donut charts, gauges, and other circular chart types aren't a data visualization best practice)</a:t>
            </a:r>
          </a:p>
          <a:p>
            <a:pPr marL="285750" indent="-285750">
              <a:buFont typeface="Arial" panose="020B0604020202020204" pitchFamily="34" charset="0"/>
              <a:buChar char="•"/>
            </a:pPr>
            <a:r>
              <a:rPr lang="en-GB" sz="1600" dirty="0">
                <a:latin typeface="Segoe UI Condensed"/>
              </a:rPr>
              <a:t>Use a colour palette that follows visualization best practices and the company branding guidelines</a:t>
            </a:r>
          </a:p>
          <a:p>
            <a:pPr marL="285750" indent="-285750">
              <a:buFont typeface="Arial" panose="020B0604020202020204" pitchFamily="34" charset="0"/>
              <a:buChar char="•"/>
            </a:pPr>
            <a:r>
              <a:rPr lang="en-GB" sz="1600" dirty="0">
                <a:latin typeface="Segoe UI Condensed"/>
              </a:rPr>
              <a:t>Use very clear titles, labels, and descriptions</a:t>
            </a:r>
          </a:p>
          <a:p>
            <a:pPr marL="285750" indent="-285750">
              <a:buFont typeface="Arial" panose="020B0604020202020204" pitchFamily="34" charset="0"/>
              <a:buChar char="•"/>
            </a:pPr>
            <a:r>
              <a:rPr lang="en-GB" sz="1600" dirty="0">
                <a:latin typeface="Segoe UI Condensed"/>
              </a:rPr>
              <a:t>Use bookmarks to create 'help' information to guide users</a:t>
            </a:r>
          </a:p>
        </p:txBody>
      </p:sp>
      <p:pic>
        <p:nvPicPr>
          <p:cNvPr id="4" name="Picture 3">
            <a:extLst>
              <a:ext uri="{FF2B5EF4-FFF2-40B4-BE49-F238E27FC236}">
                <a16:creationId xmlns:a16="http://schemas.microsoft.com/office/drawing/2014/main" id="{371088E8-6C27-471F-99E9-79CD6FC16492}"/>
              </a:ext>
            </a:extLst>
          </p:cNvPr>
          <p:cNvPicPr>
            <a:picLocks noChangeAspect="1"/>
          </p:cNvPicPr>
          <p:nvPr/>
        </p:nvPicPr>
        <p:blipFill>
          <a:blip r:embed="rId3"/>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FFF34AE0-F18A-4577-B7AB-CED88A3B55CA}"/>
              </a:ext>
            </a:extLst>
          </p:cNvPr>
          <p:cNvSpPr/>
          <p:nvPr/>
        </p:nvSpPr>
        <p:spPr>
          <a:xfrm>
            <a:off x="0" y="3495040"/>
            <a:ext cx="1073791" cy="336296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A6E8438-672A-4E06-A58B-AC7D5F90F88A}"/>
              </a:ext>
            </a:extLst>
          </p:cNvPr>
          <p:cNvSpPr/>
          <p:nvPr/>
        </p:nvSpPr>
        <p:spPr>
          <a:xfrm>
            <a:off x="0" y="0"/>
            <a:ext cx="1073791" cy="154432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0783C985-A34B-4A98-831B-53DFA9795E3F}"/>
              </a:ext>
            </a:extLst>
          </p:cNvPr>
          <p:cNvPicPr>
            <a:picLocks noChangeAspect="1"/>
          </p:cNvPicPr>
          <p:nvPr/>
        </p:nvPicPr>
        <p:blipFill>
          <a:blip r:embed="rId4"/>
          <a:stretch>
            <a:fillRect/>
          </a:stretch>
        </p:blipFill>
        <p:spPr>
          <a:xfrm>
            <a:off x="6972555" y="5990174"/>
            <a:ext cx="5083978" cy="745932"/>
          </a:xfrm>
          <a:prstGeom prst="rect">
            <a:avLst/>
          </a:prstGeom>
        </p:spPr>
      </p:pic>
      <p:sp>
        <p:nvSpPr>
          <p:cNvPr id="12" name="Title 1">
            <a:extLst>
              <a:ext uri="{FF2B5EF4-FFF2-40B4-BE49-F238E27FC236}">
                <a16:creationId xmlns:a16="http://schemas.microsoft.com/office/drawing/2014/main" id="{2B9CF1F1-3819-4661-ADED-D0CA5529AF11}"/>
              </a:ext>
            </a:extLst>
          </p:cNvPr>
          <p:cNvSpPr txBox="1">
            <a:spLocks/>
          </p:cNvSpPr>
          <p:nvPr/>
        </p:nvSpPr>
        <p:spPr>
          <a:xfrm>
            <a:off x="1205652" y="73874"/>
            <a:ext cx="10148148" cy="711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Report Design</a:t>
            </a:r>
          </a:p>
        </p:txBody>
      </p:sp>
      <p:pic>
        <p:nvPicPr>
          <p:cNvPr id="9" name="Picture 8" descr="Logo&#10;&#10;Description automatically generated">
            <a:extLst>
              <a:ext uri="{FF2B5EF4-FFF2-40B4-BE49-F238E27FC236}">
                <a16:creationId xmlns:a16="http://schemas.microsoft.com/office/drawing/2014/main" id="{63F30A73-C701-49AE-9A58-A11E4773EE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0" name="TextBox 9">
            <a:extLst>
              <a:ext uri="{FF2B5EF4-FFF2-40B4-BE49-F238E27FC236}">
                <a16:creationId xmlns:a16="http://schemas.microsoft.com/office/drawing/2014/main" id="{CCC1BB96-57B0-4D4F-9741-653CE7C2EC9D}"/>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designing my report?</a:t>
            </a:r>
            <a:endParaRPr lang="en-GB" sz="2000" b="1" dirty="0"/>
          </a:p>
        </p:txBody>
      </p:sp>
      <p:sp>
        <p:nvSpPr>
          <p:cNvPr id="11" name="Rectangle 10">
            <a:extLst>
              <a:ext uri="{FF2B5EF4-FFF2-40B4-BE49-F238E27FC236}">
                <a16:creationId xmlns:a16="http://schemas.microsoft.com/office/drawing/2014/main" id="{3759AD14-5037-44A2-BB18-8648F161B71C}"/>
              </a:ext>
            </a:extLst>
          </p:cNvPr>
          <p:cNvSpPr/>
          <p:nvPr/>
        </p:nvSpPr>
        <p:spPr>
          <a:xfrm>
            <a:off x="9753600" y="5990174"/>
            <a:ext cx="2309706" cy="74593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7DDF134B-B32E-4433-8A8F-1B62B7B335D8}"/>
              </a:ext>
            </a:extLst>
          </p:cNvPr>
          <p:cNvSpPr txBox="1"/>
          <p:nvPr/>
        </p:nvSpPr>
        <p:spPr>
          <a:xfrm>
            <a:off x="2665879" y="5931929"/>
            <a:ext cx="6530864" cy="307777"/>
          </a:xfrm>
          <a:prstGeom prst="rect">
            <a:avLst/>
          </a:prstGeom>
          <a:noFill/>
        </p:spPr>
        <p:txBody>
          <a:bodyPr wrap="square" rtlCol="0">
            <a:spAutoFit/>
          </a:bodyPr>
          <a:lstStyle/>
          <a:p>
            <a:r>
              <a:rPr lang="en-GB" sz="1400" b="1" dirty="0">
                <a:solidFill>
                  <a:schemeClr val="accent2">
                    <a:lumMod val="50000"/>
                  </a:schemeClr>
                </a:solidFill>
              </a:rPr>
              <a:t>Consider using Power BI Performance Analyser</a:t>
            </a:r>
          </a:p>
        </p:txBody>
      </p:sp>
      <p:sp>
        <p:nvSpPr>
          <p:cNvPr id="16" name="Rectangle 15">
            <a:hlinkClick r:id="rId6"/>
            <a:extLst>
              <a:ext uri="{FF2B5EF4-FFF2-40B4-BE49-F238E27FC236}">
                <a16:creationId xmlns:a16="http://schemas.microsoft.com/office/drawing/2014/main" id="{E763A447-EC91-4CBE-8592-546E00FDD72D}"/>
              </a:ext>
            </a:extLst>
          </p:cNvPr>
          <p:cNvSpPr/>
          <p:nvPr/>
        </p:nvSpPr>
        <p:spPr>
          <a:xfrm>
            <a:off x="1338240" y="5984082"/>
            <a:ext cx="1327639" cy="61429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Performance Analyser</a:t>
            </a:r>
          </a:p>
        </p:txBody>
      </p:sp>
      <p:sp>
        <p:nvSpPr>
          <p:cNvPr id="17" name="TextBox 16">
            <a:extLst>
              <a:ext uri="{FF2B5EF4-FFF2-40B4-BE49-F238E27FC236}">
                <a16:creationId xmlns:a16="http://schemas.microsoft.com/office/drawing/2014/main" id="{17167EF3-CC33-44B6-84F8-862AAB5F44C6}"/>
              </a:ext>
            </a:extLst>
          </p:cNvPr>
          <p:cNvSpPr txBox="1"/>
          <p:nvPr/>
        </p:nvSpPr>
        <p:spPr>
          <a:xfrm>
            <a:off x="2665879" y="6124393"/>
            <a:ext cx="3734921" cy="461665"/>
          </a:xfrm>
          <a:prstGeom prst="rect">
            <a:avLst/>
          </a:prstGeom>
          <a:noFill/>
        </p:spPr>
        <p:txBody>
          <a:bodyPr wrap="square" rtlCol="0">
            <a:spAutoFit/>
          </a:bodyPr>
          <a:lstStyle/>
          <a:p>
            <a:r>
              <a:rPr lang="en-GB" sz="1200" dirty="0"/>
              <a:t>Monitor your report and see details about the time taken by each visual to query for its data and render the result.</a:t>
            </a:r>
          </a:p>
        </p:txBody>
      </p:sp>
    </p:spTree>
    <p:extLst>
      <p:ext uri="{BB962C8B-B14F-4D97-AF65-F5344CB8AC3E}">
        <p14:creationId xmlns:p14="http://schemas.microsoft.com/office/powerpoint/2010/main" val="1655685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FDFC2E-5935-4D39-B84A-C3A53B384317}"/>
              </a:ext>
            </a:extLst>
          </p:cNvPr>
          <p:cNvSpPr txBox="1"/>
          <p:nvPr/>
        </p:nvSpPr>
        <p:spPr>
          <a:xfrm>
            <a:off x="1236782" y="1074726"/>
            <a:ext cx="10850880" cy="4278094"/>
          </a:xfrm>
          <a:prstGeom prst="rect">
            <a:avLst/>
          </a:prstGeom>
          <a:noFill/>
        </p:spPr>
        <p:txBody>
          <a:bodyPr wrap="square">
            <a:spAutoFit/>
          </a:bodyPr>
          <a:lstStyle/>
          <a:p>
            <a:r>
              <a:rPr lang="en-GB" b="1" dirty="0">
                <a:latin typeface="Segoe UI Condensed"/>
              </a:rPr>
              <a:t>Performance tuning:</a:t>
            </a:r>
          </a:p>
          <a:p>
            <a:endParaRPr lang="en-GB" sz="1000" b="1" i="0" dirty="0">
              <a:effectLst/>
              <a:latin typeface="Segoe UI Condensed"/>
            </a:endParaRPr>
          </a:p>
          <a:p>
            <a:pPr marL="285750" indent="-285750">
              <a:buFont typeface="Arial" panose="020B0604020202020204" pitchFamily="34" charset="0"/>
              <a:buChar char="•"/>
            </a:pPr>
            <a:r>
              <a:rPr lang="en-GB" b="0" i="0" dirty="0">
                <a:effectLst/>
                <a:latin typeface="Segoe UI Condensed"/>
              </a:rPr>
              <a:t>Avoid dense report pages </a:t>
            </a:r>
            <a:r>
              <a:rPr lang="en-GB" dirty="0">
                <a:latin typeface="Segoe UI Condensed"/>
              </a:rPr>
              <a:t>- </a:t>
            </a:r>
            <a:r>
              <a:rPr lang="en-GB" b="0" i="0" dirty="0">
                <a:effectLst/>
                <a:latin typeface="Segoe UI Condensed"/>
              </a:rPr>
              <a:t>limit the number of visuals in reports</a:t>
            </a:r>
          </a:p>
          <a:p>
            <a:endParaRPr lang="en-GB" sz="800" dirty="0">
              <a:latin typeface="Segoe UI Condensed"/>
            </a:endParaRPr>
          </a:p>
          <a:p>
            <a:pPr marL="285750" indent="-285750">
              <a:buFont typeface="Arial" panose="020B0604020202020204" pitchFamily="34" charset="0"/>
              <a:buChar char="•"/>
            </a:pPr>
            <a:r>
              <a:rPr lang="en-GB" dirty="0">
                <a:latin typeface="Segoe UI Condensed"/>
              </a:rPr>
              <a:t>Avoid “data dump”-style reports with tables containing hundreds of columns and thousands of rows</a:t>
            </a:r>
          </a:p>
          <a:p>
            <a:endParaRPr lang="en-GB" sz="800" dirty="0">
              <a:latin typeface="Segoe UI Condensed"/>
            </a:endParaRPr>
          </a:p>
          <a:p>
            <a:pPr marL="285750" indent="-285750">
              <a:buFont typeface="Arial" panose="020B0604020202020204" pitchFamily="34" charset="0"/>
              <a:buChar char="•"/>
            </a:pPr>
            <a:r>
              <a:rPr lang="en-GB" dirty="0">
                <a:latin typeface="Segoe UI Condensed"/>
              </a:rPr>
              <a:t>Consider using slicers and filters in your reports to allow the user to select just the data that is needed to be displayed at any one time</a:t>
            </a:r>
          </a:p>
          <a:p>
            <a:endParaRPr lang="en-GB" sz="800" dirty="0">
              <a:latin typeface="Segoe UI Condensed"/>
            </a:endParaRPr>
          </a:p>
          <a:p>
            <a:pPr marL="285750" indent="-285750">
              <a:buFont typeface="Arial" panose="020B0604020202020204" pitchFamily="34" charset="0"/>
              <a:buChar char="•"/>
            </a:pPr>
            <a:r>
              <a:rPr lang="en-GB" dirty="0">
                <a:latin typeface="Segoe UI Condensed"/>
              </a:rPr>
              <a:t>Consider adding an “Apply filters” button to your report</a:t>
            </a:r>
          </a:p>
          <a:p>
            <a:endParaRPr lang="en-GB" sz="800" dirty="0">
              <a:latin typeface="Segoe UI Condensed"/>
            </a:endParaRPr>
          </a:p>
          <a:p>
            <a:pPr marL="285750" indent="-285750">
              <a:buFont typeface="Arial" panose="020B0604020202020204" pitchFamily="34" charset="0"/>
              <a:buChar char="•"/>
            </a:pPr>
            <a:r>
              <a:rPr lang="en-GB" dirty="0">
                <a:latin typeface="Segoe UI Condensed"/>
              </a:rPr>
              <a:t>Consider using techniques such as bookmarks and drill through pages </a:t>
            </a:r>
          </a:p>
          <a:p>
            <a:endParaRPr lang="en-GB" sz="800" dirty="0">
              <a:latin typeface="Segoe UI Condensed"/>
            </a:endParaRPr>
          </a:p>
          <a:p>
            <a:pPr marL="285750" indent="-285750">
              <a:buFont typeface="Arial" panose="020B0604020202020204" pitchFamily="34" charset="0"/>
              <a:buChar char="•"/>
            </a:pPr>
            <a:r>
              <a:rPr lang="en-GB" dirty="0">
                <a:latin typeface="Segoe UI Condensed"/>
              </a:rPr>
              <a:t>Be intentional with selections for each visual</a:t>
            </a:r>
          </a:p>
          <a:p>
            <a:endParaRPr lang="en-GB" sz="800" dirty="0">
              <a:latin typeface="Segoe UI Condensed"/>
            </a:endParaRPr>
          </a:p>
          <a:p>
            <a:pPr marL="285750" indent="-285750">
              <a:buFont typeface="Arial" panose="020B0604020202020204" pitchFamily="34" charset="0"/>
              <a:buChar char="•"/>
            </a:pPr>
            <a:r>
              <a:rPr lang="en-GB" dirty="0">
                <a:latin typeface="Segoe UI Condensed"/>
              </a:rPr>
              <a:t>Only use custom visuals (AppSource) from sources that you trust – preferably certified</a:t>
            </a:r>
          </a:p>
          <a:p>
            <a:endParaRPr lang="en-GB" sz="800" dirty="0">
              <a:latin typeface="Segoe UI Condensed"/>
            </a:endParaRPr>
          </a:p>
          <a:p>
            <a:pPr marL="285750" indent="-285750">
              <a:buFont typeface="Arial" panose="020B0604020202020204" pitchFamily="34" charset="0"/>
              <a:buChar char="•"/>
            </a:pPr>
            <a:r>
              <a:rPr lang="en-GB" dirty="0">
                <a:latin typeface="Segoe UI Condensed"/>
              </a:rPr>
              <a:t>Change the interactions between visuals</a:t>
            </a:r>
          </a:p>
          <a:p>
            <a:endParaRPr lang="en-GB" sz="800" dirty="0">
              <a:latin typeface="Segoe UI Condensed"/>
            </a:endParaRPr>
          </a:p>
          <a:p>
            <a:pPr marL="285750" indent="-285750">
              <a:buFont typeface="Arial" panose="020B0604020202020204" pitchFamily="34" charset="0"/>
              <a:buChar char="•"/>
            </a:pPr>
            <a:r>
              <a:rPr lang="en-GB" dirty="0">
                <a:latin typeface="Segoe UI Condensed"/>
              </a:rPr>
              <a:t>Enable Row Level Security (RLS)</a:t>
            </a:r>
          </a:p>
        </p:txBody>
      </p:sp>
      <p:pic>
        <p:nvPicPr>
          <p:cNvPr id="6" name="Picture 5">
            <a:extLst>
              <a:ext uri="{FF2B5EF4-FFF2-40B4-BE49-F238E27FC236}">
                <a16:creationId xmlns:a16="http://schemas.microsoft.com/office/drawing/2014/main" id="{43CE7919-E94C-4043-AB73-6764A359DBAB}"/>
              </a:ext>
            </a:extLst>
          </p:cNvPr>
          <p:cNvPicPr>
            <a:picLocks noChangeAspect="1"/>
          </p:cNvPicPr>
          <p:nvPr/>
        </p:nvPicPr>
        <p:blipFill>
          <a:blip r:embed="rId3"/>
          <a:stretch>
            <a:fillRect/>
          </a:stretch>
        </p:blipFill>
        <p:spPr>
          <a:xfrm>
            <a:off x="0" y="1"/>
            <a:ext cx="1073791" cy="6858000"/>
          </a:xfrm>
          <a:prstGeom prst="rect">
            <a:avLst/>
          </a:prstGeom>
        </p:spPr>
      </p:pic>
      <p:sp>
        <p:nvSpPr>
          <p:cNvPr id="7" name="Rectangle 6">
            <a:extLst>
              <a:ext uri="{FF2B5EF4-FFF2-40B4-BE49-F238E27FC236}">
                <a16:creationId xmlns:a16="http://schemas.microsoft.com/office/drawing/2014/main" id="{14384607-AEB9-4763-98F1-55DC1479C236}"/>
              </a:ext>
            </a:extLst>
          </p:cNvPr>
          <p:cNvSpPr/>
          <p:nvPr/>
        </p:nvSpPr>
        <p:spPr>
          <a:xfrm>
            <a:off x="0" y="3495040"/>
            <a:ext cx="1073791" cy="336296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CD85F4F-EEA9-4A21-8931-7C0BF9A0C9F3}"/>
              </a:ext>
            </a:extLst>
          </p:cNvPr>
          <p:cNvSpPr/>
          <p:nvPr/>
        </p:nvSpPr>
        <p:spPr>
          <a:xfrm>
            <a:off x="0" y="0"/>
            <a:ext cx="1073791" cy="154432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7A625E55-DB08-4D25-8BB5-306503F185D7}"/>
              </a:ext>
            </a:extLst>
          </p:cNvPr>
          <p:cNvPicPr>
            <a:picLocks noChangeAspect="1"/>
          </p:cNvPicPr>
          <p:nvPr/>
        </p:nvPicPr>
        <p:blipFill>
          <a:blip r:embed="rId4"/>
          <a:stretch>
            <a:fillRect/>
          </a:stretch>
        </p:blipFill>
        <p:spPr>
          <a:xfrm>
            <a:off x="6972555" y="5990174"/>
            <a:ext cx="5083978" cy="745932"/>
          </a:xfrm>
          <a:prstGeom prst="rect">
            <a:avLst/>
          </a:prstGeom>
        </p:spPr>
      </p:pic>
      <p:sp>
        <p:nvSpPr>
          <p:cNvPr id="16" name="Title 1">
            <a:extLst>
              <a:ext uri="{FF2B5EF4-FFF2-40B4-BE49-F238E27FC236}">
                <a16:creationId xmlns:a16="http://schemas.microsoft.com/office/drawing/2014/main" id="{B97D99D9-7AB2-4621-B47E-5C0AE072FC31}"/>
              </a:ext>
            </a:extLst>
          </p:cNvPr>
          <p:cNvSpPr txBox="1">
            <a:spLocks/>
          </p:cNvSpPr>
          <p:nvPr/>
        </p:nvSpPr>
        <p:spPr>
          <a:xfrm>
            <a:off x="1205652" y="73874"/>
            <a:ext cx="10148148" cy="711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Report Design</a:t>
            </a:r>
          </a:p>
        </p:txBody>
      </p:sp>
      <p:pic>
        <p:nvPicPr>
          <p:cNvPr id="10" name="Picture 9" descr="Logo&#10;&#10;Description automatically generated">
            <a:extLst>
              <a:ext uri="{FF2B5EF4-FFF2-40B4-BE49-F238E27FC236}">
                <a16:creationId xmlns:a16="http://schemas.microsoft.com/office/drawing/2014/main" id="{3A3FB8A0-763F-41CA-895B-910A23E89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2" name="TextBox 11">
            <a:extLst>
              <a:ext uri="{FF2B5EF4-FFF2-40B4-BE49-F238E27FC236}">
                <a16:creationId xmlns:a16="http://schemas.microsoft.com/office/drawing/2014/main" id="{4E1A26B3-D873-42E1-8DF3-8AA2D0752BA3}"/>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designing my report?</a:t>
            </a:r>
            <a:endParaRPr lang="en-GB" sz="2000" b="1" dirty="0"/>
          </a:p>
        </p:txBody>
      </p:sp>
      <p:sp>
        <p:nvSpPr>
          <p:cNvPr id="13" name="Rectangle 12">
            <a:extLst>
              <a:ext uri="{FF2B5EF4-FFF2-40B4-BE49-F238E27FC236}">
                <a16:creationId xmlns:a16="http://schemas.microsoft.com/office/drawing/2014/main" id="{1B0D904C-E8E7-428B-822C-B302BAAC016B}"/>
              </a:ext>
            </a:extLst>
          </p:cNvPr>
          <p:cNvSpPr/>
          <p:nvPr/>
        </p:nvSpPr>
        <p:spPr>
          <a:xfrm>
            <a:off x="6962999" y="5990174"/>
            <a:ext cx="2445161" cy="74593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67C94047-C285-497C-AB34-C2D2E63C4F74}"/>
              </a:ext>
            </a:extLst>
          </p:cNvPr>
          <p:cNvSpPr txBox="1"/>
          <p:nvPr/>
        </p:nvSpPr>
        <p:spPr>
          <a:xfrm>
            <a:off x="2665879" y="5914347"/>
            <a:ext cx="6530864" cy="307777"/>
          </a:xfrm>
          <a:prstGeom prst="rect">
            <a:avLst/>
          </a:prstGeom>
          <a:noFill/>
        </p:spPr>
        <p:txBody>
          <a:bodyPr wrap="square" rtlCol="0">
            <a:spAutoFit/>
          </a:bodyPr>
          <a:lstStyle/>
          <a:p>
            <a:r>
              <a:rPr lang="en-GB" sz="1400" b="1" dirty="0">
                <a:solidFill>
                  <a:schemeClr val="accent2">
                    <a:lumMod val="50000"/>
                  </a:schemeClr>
                </a:solidFill>
              </a:rPr>
              <a:t>Consider using Power BI Performance Analyser</a:t>
            </a:r>
          </a:p>
        </p:txBody>
      </p:sp>
      <p:sp>
        <p:nvSpPr>
          <p:cNvPr id="15" name="Rectangle 14">
            <a:hlinkClick r:id="rId6"/>
            <a:extLst>
              <a:ext uri="{FF2B5EF4-FFF2-40B4-BE49-F238E27FC236}">
                <a16:creationId xmlns:a16="http://schemas.microsoft.com/office/drawing/2014/main" id="{0D4FFF7F-C74D-458D-A583-34CB8DE9BAD7}"/>
              </a:ext>
            </a:extLst>
          </p:cNvPr>
          <p:cNvSpPr/>
          <p:nvPr/>
        </p:nvSpPr>
        <p:spPr>
          <a:xfrm>
            <a:off x="1338240" y="6019253"/>
            <a:ext cx="1327639" cy="61429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Performance Analyser</a:t>
            </a:r>
          </a:p>
        </p:txBody>
      </p:sp>
      <p:sp>
        <p:nvSpPr>
          <p:cNvPr id="17" name="TextBox 16">
            <a:extLst>
              <a:ext uri="{FF2B5EF4-FFF2-40B4-BE49-F238E27FC236}">
                <a16:creationId xmlns:a16="http://schemas.microsoft.com/office/drawing/2014/main" id="{898E0512-6F28-41EA-87C0-732C06ACCCF4}"/>
              </a:ext>
            </a:extLst>
          </p:cNvPr>
          <p:cNvSpPr txBox="1"/>
          <p:nvPr/>
        </p:nvSpPr>
        <p:spPr>
          <a:xfrm>
            <a:off x="2665879" y="6106811"/>
            <a:ext cx="3655790" cy="646331"/>
          </a:xfrm>
          <a:prstGeom prst="rect">
            <a:avLst/>
          </a:prstGeom>
          <a:noFill/>
        </p:spPr>
        <p:txBody>
          <a:bodyPr wrap="square" rtlCol="0">
            <a:spAutoFit/>
          </a:bodyPr>
          <a:lstStyle/>
          <a:p>
            <a:r>
              <a:rPr lang="en-GB" sz="1200" dirty="0"/>
              <a:t>Monitor your report and see details about the time taken by each visual to query for its data and render the result.</a:t>
            </a:r>
          </a:p>
        </p:txBody>
      </p:sp>
    </p:spTree>
    <p:extLst>
      <p:ext uri="{BB962C8B-B14F-4D97-AF65-F5344CB8AC3E}">
        <p14:creationId xmlns:p14="http://schemas.microsoft.com/office/powerpoint/2010/main" val="1109001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CE7919-E94C-4043-AB73-6764A359DBAB}"/>
              </a:ext>
            </a:extLst>
          </p:cNvPr>
          <p:cNvPicPr>
            <a:picLocks noChangeAspect="1"/>
          </p:cNvPicPr>
          <p:nvPr/>
        </p:nvPicPr>
        <p:blipFill>
          <a:blip r:embed="rId3"/>
          <a:stretch>
            <a:fillRect/>
          </a:stretch>
        </p:blipFill>
        <p:spPr>
          <a:xfrm>
            <a:off x="0" y="1"/>
            <a:ext cx="1073791" cy="6858000"/>
          </a:xfrm>
          <a:prstGeom prst="rect">
            <a:avLst/>
          </a:prstGeom>
        </p:spPr>
      </p:pic>
      <p:sp>
        <p:nvSpPr>
          <p:cNvPr id="7" name="Rectangle 6">
            <a:extLst>
              <a:ext uri="{FF2B5EF4-FFF2-40B4-BE49-F238E27FC236}">
                <a16:creationId xmlns:a16="http://schemas.microsoft.com/office/drawing/2014/main" id="{14384607-AEB9-4763-98F1-55DC1479C236}"/>
              </a:ext>
            </a:extLst>
          </p:cNvPr>
          <p:cNvSpPr/>
          <p:nvPr/>
        </p:nvSpPr>
        <p:spPr>
          <a:xfrm>
            <a:off x="0" y="3495040"/>
            <a:ext cx="1073791" cy="336296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CD85F4F-EEA9-4A21-8931-7C0BF9A0C9F3}"/>
              </a:ext>
            </a:extLst>
          </p:cNvPr>
          <p:cNvSpPr/>
          <p:nvPr/>
        </p:nvSpPr>
        <p:spPr>
          <a:xfrm>
            <a:off x="0" y="0"/>
            <a:ext cx="1073791" cy="154432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7A625E55-DB08-4D25-8BB5-306503F185D7}"/>
              </a:ext>
            </a:extLst>
          </p:cNvPr>
          <p:cNvPicPr>
            <a:picLocks noChangeAspect="1"/>
          </p:cNvPicPr>
          <p:nvPr/>
        </p:nvPicPr>
        <p:blipFill>
          <a:blip r:embed="rId4"/>
          <a:stretch>
            <a:fillRect/>
          </a:stretch>
        </p:blipFill>
        <p:spPr>
          <a:xfrm>
            <a:off x="6972555" y="5990174"/>
            <a:ext cx="5083978" cy="745932"/>
          </a:xfrm>
          <a:prstGeom prst="rect">
            <a:avLst/>
          </a:prstGeom>
        </p:spPr>
      </p:pic>
      <p:sp>
        <p:nvSpPr>
          <p:cNvPr id="16" name="Title 1">
            <a:extLst>
              <a:ext uri="{FF2B5EF4-FFF2-40B4-BE49-F238E27FC236}">
                <a16:creationId xmlns:a16="http://schemas.microsoft.com/office/drawing/2014/main" id="{B97D99D9-7AB2-4621-B47E-5C0AE072FC31}"/>
              </a:ext>
            </a:extLst>
          </p:cNvPr>
          <p:cNvSpPr txBox="1">
            <a:spLocks/>
          </p:cNvSpPr>
          <p:nvPr/>
        </p:nvSpPr>
        <p:spPr>
          <a:xfrm>
            <a:off x="1205652" y="73874"/>
            <a:ext cx="10148148" cy="711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Report Design</a:t>
            </a:r>
          </a:p>
        </p:txBody>
      </p:sp>
      <p:pic>
        <p:nvPicPr>
          <p:cNvPr id="10" name="Picture 9" descr="Logo&#10;&#10;Description automatically generated">
            <a:extLst>
              <a:ext uri="{FF2B5EF4-FFF2-40B4-BE49-F238E27FC236}">
                <a16:creationId xmlns:a16="http://schemas.microsoft.com/office/drawing/2014/main" id="{3A3FB8A0-763F-41CA-895B-910A23E89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2" name="TextBox 11">
            <a:extLst>
              <a:ext uri="{FF2B5EF4-FFF2-40B4-BE49-F238E27FC236}">
                <a16:creationId xmlns:a16="http://schemas.microsoft.com/office/drawing/2014/main" id="{4E1A26B3-D873-42E1-8DF3-8AA2D0752BA3}"/>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designing my report?</a:t>
            </a:r>
            <a:endParaRPr lang="en-GB" sz="2000" b="1" dirty="0"/>
          </a:p>
        </p:txBody>
      </p:sp>
      <p:pic>
        <p:nvPicPr>
          <p:cNvPr id="9" name="Picture 8">
            <a:extLst>
              <a:ext uri="{FF2B5EF4-FFF2-40B4-BE49-F238E27FC236}">
                <a16:creationId xmlns:a16="http://schemas.microsoft.com/office/drawing/2014/main" id="{C60EABB7-EF2A-44CD-99E6-CBAD33878EDA}"/>
              </a:ext>
            </a:extLst>
          </p:cNvPr>
          <p:cNvPicPr>
            <a:picLocks noChangeAspect="1"/>
          </p:cNvPicPr>
          <p:nvPr/>
        </p:nvPicPr>
        <p:blipFill>
          <a:blip r:embed="rId6"/>
          <a:stretch>
            <a:fillRect/>
          </a:stretch>
        </p:blipFill>
        <p:spPr>
          <a:xfrm>
            <a:off x="1300005" y="1132604"/>
            <a:ext cx="8164966" cy="4594928"/>
          </a:xfrm>
          <a:prstGeom prst="rect">
            <a:avLst/>
          </a:prstGeom>
        </p:spPr>
      </p:pic>
      <p:pic>
        <p:nvPicPr>
          <p:cNvPr id="19" name="Graphic 18" descr="Thumbs Down with solid fill">
            <a:extLst>
              <a:ext uri="{FF2B5EF4-FFF2-40B4-BE49-F238E27FC236}">
                <a16:creationId xmlns:a16="http://schemas.microsoft.com/office/drawing/2014/main" id="{72021C00-6B56-47D5-B733-FCFFD8B1E5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16518" y="3004971"/>
            <a:ext cx="1754487" cy="1754487"/>
          </a:xfrm>
          <a:prstGeom prst="rect">
            <a:avLst/>
          </a:prstGeom>
        </p:spPr>
      </p:pic>
    </p:spTree>
    <p:extLst>
      <p:ext uri="{BB962C8B-B14F-4D97-AF65-F5344CB8AC3E}">
        <p14:creationId xmlns:p14="http://schemas.microsoft.com/office/powerpoint/2010/main" val="75630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CE7919-E94C-4043-AB73-6764A359DBAB}"/>
              </a:ext>
            </a:extLst>
          </p:cNvPr>
          <p:cNvPicPr>
            <a:picLocks noChangeAspect="1"/>
          </p:cNvPicPr>
          <p:nvPr/>
        </p:nvPicPr>
        <p:blipFill>
          <a:blip r:embed="rId3"/>
          <a:stretch>
            <a:fillRect/>
          </a:stretch>
        </p:blipFill>
        <p:spPr>
          <a:xfrm>
            <a:off x="0" y="1"/>
            <a:ext cx="1073791" cy="6858000"/>
          </a:xfrm>
          <a:prstGeom prst="rect">
            <a:avLst/>
          </a:prstGeom>
        </p:spPr>
      </p:pic>
      <p:sp>
        <p:nvSpPr>
          <p:cNvPr id="7" name="Rectangle 6">
            <a:extLst>
              <a:ext uri="{FF2B5EF4-FFF2-40B4-BE49-F238E27FC236}">
                <a16:creationId xmlns:a16="http://schemas.microsoft.com/office/drawing/2014/main" id="{14384607-AEB9-4763-98F1-55DC1479C236}"/>
              </a:ext>
            </a:extLst>
          </p:cNvPr>
          <p:cNvSpPr/>
          <p:nvPr/>
        </p:nvSpPr>
        <p:spPr>
          <a:xfrm>
            <a:off x="0" y="3495040"/>
            <a:ext cx="1073791" cy="336296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CD85F4F-EEA9-4A21-8931-7C0BF9A0C9F3}"/>
              </a:ext>
            </a:extLst>
          </p:cNvPr>
          <p:cNvSpPr/>
          <p:nvPr/>
        </p:nvSpPr>
        <p:spPr>
          <a:xfrm>
            <a:off x="0" y="0"/>
            <a:ext cx="1073791" cy="154432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7A625E55-DB08-4D25-8BB5-306503F185D7}"/>
              </a:ext>
            </a:extLst>
          </p:cNvPr>
          <p:cNvPicPr>
            <a:picLocks noChangeAspect="1"/>
          </p:cNvPicPr>
          <p:nvPr/>
        </p:nvPicPr>
        <p:blipFill>
          <a:blip r:embed="rId4"/>
          <a:stretch>
            <a:fillRect/>
          </a:stretch>
        </p:blipFill>
        <p:spPr>
          <a:xfrm>
            <a:off x="6972555" y="5990174"/>
            <a:ext cx="5083978" cy="745932"/>
          </a:xfrm>
          <a:prstGeom prst="rect">
            <a:avLst/>
          </a:prstGeom>
        </p:spPr>
      </p:pic>
      <p:sp>
        <p:nvSpPr>
          <p:cNvPr id="16" name="Title 1">
            <a:extLst>
              <a:ext uri="{FF2B5EF4-FFF2-40B4-BE49-F238E27FC236}">
                <a16:creationId xmlns:a16="http://schemas.microsoft.com/office/drawing/2014/main" id="{B97D99D9-7AB2-4621-B47E-5C0AE072FC31}"/>
              </a:ext>
            </a:extLst>
          </p:cNvPr>
          <p:cNvSpPr txBox="1">
            <a:spLocks/>
          </p:cNvSpPr>
          <p:nvPr/>
        </p:nvSpPr>
        <p:spPr>
          <a:xfrm>
            <a:off x="1205652" y="73874"/>
            <a:ext cx="10148148" cy="711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Report Design</a:t>
            </a:r>
          </a:p>
        </p:txBody>
      </p:sp>
      <p:pic>
        <p:nvPicPr>
          <p:cNvPr id="10" name="Picture 9" descr="Logo&#10;&#10;Description automatically generated">
            <a:extLst>
              <a:ext uri="{FF2B5EF4-FFF2-40B4-BE49-F238E27FC236}">
                <a16:creationId xmlns:a16="http://schemas.microsoft.com/office/drawing/2014/main" id="{3A3FB8A0-763F-41CA-895B-910A23E89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2" name="TextBox 11">
            <a:extLst>
              <a:ext uri="{FF2B5EF4-FFF2-40B4-BE49-F238E27FC236}">
                <a16:creationId xmlns:a16="http://schemas.microsoft.com/office/drawing/2014/main" id="{4E1A26B3-D873-42E1-8DF3-8AA2D0752BA3}"/>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designing my report?</a:t>
            </a:r>
            <a:endParaRPr lang="en-GB" sz="2000" b="1" dirty="0"/>
          </a:p>
        </p:txBody>
      </p:sp>
      <p:pic>
        <p:nvPicPr>
          <p:cNvPr id="14" name="Picture 13">
            <a:extLst>
              <a:ext uri="{FF2B5EF4-FFF2-40B4-BE49-F238E27FC236}">
                <a16:creationId xmlns:a16="http://schemas.microsoft.com/office/drawing/2014/main" id="{43C04A07-07C5-4D73-8F82-706040F3B686}"/>
              </a:ext>
            </a:extLst>
          </p:cNvPr>
          <p:cNvPicPr>
            <a:picLocks noChangeAspect="1"/>
          </p:cNvPicPr>
          <p:nvPr/>
        </p:nvPicPr>
        <p:blipFill>
          <a:blip r:embed="rId6"/>
          <a:stretch>
            <a:fillRect/>
          </a:stretch>
        </p:blipFill>
        <p:spPr>
          <a:xfrm>
            <a:off x="1311348" y="1157938"/>
            <a:ext cx="8085543" cy="4542123"/>
          </a:xfrm>
          <a:prstGeom prst="rect">
            <a:avLst/>
          </a:prstGeom>
        </p:spPr>
      </p:pic>
      <p:pic>
        <p:nvPicPr>
          <p:cNvPr id="17" name="Graphic 16" descr="Thumbs Down with solid fill">
            <a:extLst>
              <a:ext uri="{FF2B5EF4-FFF2-40B4-BE49-F238E27FC236}">
                <a16:creationId xmlns:a16="http://schemas.microsoft.com/office/drawing/2014/main" id="{539BF032-6898-42A3-BC06-4F7B994E01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9916518" y="3004971"/>
            <a:ext cx="1754487" cy="1754487"/>
          </a:xfrm>
          <a:prstGeom prst="rect">
            <a:avLst/>
          </a:prstGeom>
        </p:spPr>
      </p:pic>
    </p:spTree>
    <p:extLst>
      <p:ext uri="{BB962C8B-B14F-4D97-AF65-F5344CB8AC3E}">
        <p14:creationId xmlns:p14="http://schemas.microsoft.com/office/powerpoint/2010/main" val="4070836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172A-4E61-4E01-BEBB-9418F0A7986A}"/>
              </a:ext>
            </a:extLst>
          </p:cNvPr>
          <p:cNvSpPr>
            <a:spLocks noGrp="1"/>
          </p:cNvSpPr>
          <p:nvPr>
            <p:ph type="title"/>
          </p:nvPr>
        </p:nvSpPr>
        <p:spPr>
          <a:xfrm>
            <a:off x="1205652" y="73874"/>
            <a:ext cx="10148148" cy="711834"/>
          </a:xfrm>
        </p:spPr>
        <p:txBody>
          <a:bodyPr>
            <a:normAutofit/>
          </a:bodyPr>
          <a:lstStyle/>
          <a:p>
            <a:r>
              <a:rPr lang="en-GB" sz="2800" b="1" dirty="0"/>
              <a:t>Prepare to share your report</a:t>
            </a:r>
          </a:p>
        </p:txBody>
      </p:sp>
      <p:pic>
        <p:nvPicPr>
          <p:cNvPr id="4" name="Picture 3">
            <a:extLst>
              <a:ext uri="{FF2B5EF4-FFF2-40B4-BE49-F238E27FC236}">
                <a16:creationId xmlns:a16="http://schemas.microsoft.com/office/drawing/2014/main" id="{6B2AA251-0A17-4ED3-97D5-060D18FBBA19}"/>
              </a:ext>
            </a:extLst>
          </p:cNvPr>
          <p:cNvPicPr>
            <a:picLocks noChangeAspect="1"/>
          </p:cNvPicPr>
          <p:nvPr/>
        </p:nvPicPr>
        <p:blipFill>
          <a:blip r:embed="rId3"/>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87927240-CE4F-453B-AC68-55E67797B1EB}"/>
              </a:ext>
            </a:extLst>
          </p:cNvPr>
          <p:cNvSpPr/>
          <p:nvPr/>
        </p:nvSpPr>
        <p:spPr>
          <a:xfrm>
            <a:off x="-1692" y="0"/>
            <a:ext cx="1073791" cy="335280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22EDC91-3938-4393-9614-B8A4F2E81E3C}"/>
              </a:ext>
            </a:extLst>
          </p:cNvPr>
          <p:cNvSpPr/>
          <p:nvPr/>
        </p:nvSpPr>
        <p:spPr>
          <a:xfrm>
            <a:off x="-11854" y="5215467"/>
            <a:ext cx="1073791" cy="1642534"/>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04518CBE-2332-45AD-8451-CD49956292FC}"/>
              </a:ext>
            </a:extLst>
          </p:cNvPr>
          <p:cNvPicPr>
            <a:picLocks noChangeAspect="1"/>
          </p:cNvPicPr>
          <p:nvPr/>
        </p:nvPicPr>
        <p:blipFill>
          <a:blip r:embed="rId4"/>
          <a:stretch>
            <a:fillRect/>
          </a:stretch>
        </p:blipFill>
        <p:spPr>
          <a:xfrm>
            <a:off x="6730408" y="5908902"/>
            <a:ext cx="5305557" cy="815818"/>
          </a:xfrm>
          <a:prstGeom prst="rect">
            <a:avLst/>
          </a:prstGeom>
        </p:spPr>
      </p:pic>
      <p:pic>
        <p:nvPicPr>
          <p:cNvPr id="8" name="Picture 7" descr="Logo&#10;&#10;Description automatically generated">
            <a:extLst>
              <a:ext uri="{FF2B5EF4-FFF2-40B4-BE49-F238E27FC236}">
                <a16:creationId xmlns:a16="http://schemas.microsoft.com/office/drawing/2014/main" id="{0E36D48B-E259-4649-BE02-40DB192FE4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9" name="TextBox 8">
            <a:extLst>
              <a:ext uri="{FF2B5EF4-FFF2-40B4-BE49-F238E27FC236}">
                <a16:creationId xmlns:a16="http://schemas.microsoft.com/office/drawing/2014/main" id="{F5ABF8A5-0D1A-41FC-9D0F-6B58AA9262D1}"/>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using Row Level Security?</a:t>
            </a:r>
            <a:endParaRPr lang="en-GB" sz="2000" b="1" dirty="0"/>
          </a:p>
        </p:txBody>
      </p:sp>
      <p:sp>
        <p:nvSpPr>
          <p:cNvPr id="12" name="TextBox 11">
            <a:extLst>
              <a:ext uri="{FF2B5EF4-FFF2-40B4-BE49-F238E27FC236}">
                <a16:creationId xmlns:a16="http://schemas.microsoft.com/office/drawing/2014/main" id="{474FD96A-8B51-46DA-87B1-849FC022B64A}"/>
              </a:ext>
            </a:extLst>
          </p:cNvPr>
          <p:cNvSpPr txBox="1"/>
          <p:nvPr/>
        </p:nvSpPr>
        <p:spPr>
          <a:xfrm>
            <a:off x="1205651" y="1105022"/>
            <a:ext cx="10853581" cy="3416320"/>
          </a:xfrm>
          <a:prstGeom prst="rect">
            <a:avLst/>
          </a:prstGeom>
          <a:noFill/>
        </p:spPr>
        <p:txBody>
          <a:bodyPr wrap="square">
            <a:spAutoFit/>
          </a:bodyPr>
          <a:lstStyle/>
          <a:p>
            <a:r>
              <a:rPr lang="en-GB" b="0" i="0" dirty="0">
                <a:solidFill>
                  <a:srgbClr val="171717"/>
                </a:solidFill>
                <a:effectLst/>
                <a:latin typeface="Segoe UI Condensed"/>
              </a:rPr>
              <a:t>RLS works by automatically applying filters to every DAX query, and these filters may have a negative impact on query performance. So, efficient RLS comes down to good model design (Refer to </a:t>
            </a:r>
            <a:r>
              <a:rPr lang="en-GB" b="0" i="0" dirty="0">
                <a:solidFill>
                  <a:srgbClr val="171717"/>
                </a:solidFill>
                <a:effectLst/>
                <a:latin typeface="Segoe UI Condensed"/>
                <a:hlinkClick r:id="rId6" action="ppaction://hlinksldjump"/>
              </a:rPr>
              <a:t>Analyse data and build your data model </a:t>
            </a:r>
            <a:r>
              <a:rPr lang="en-GB" b="0" i="0" dirty="0">
                <a:solidFill>
                  <a:srgbClr val="171717"/>
                </a:solidFill>
                <a:effectLst/>
                <a:latin typeface="Segoe UI Condensed"/>
              </a:rPr>
              <a:t>section).</a:t>
            </a:r>
          </a:p>
          <a:p>
            <a:endParaRPr lang="en-GB" dirty="0">
              <a:solidFill>
                <a:srgbClr val="171717"/>
              </a:solidFill>
              <a:latin typeface="Segoe UI Condensed"/>
            </a:endParaRPr>
          </a:p>
          <a:p>
            <a:pPr marL="285750" indent="-285750">
              <a:buFont typeface="Arial" panose="020B0604020202020204" pitchFamily="34" charset="0"/>
              <a:buChar char="•"/>
            </a:pPr>
            <a:r>
              <a:rPr lang="en-GB" dirty="0">
                <a:latin typeface="Segoe UI Condensed"/>
              </a:rPr>
              <a:t>In general, it's often more efficient to enforce RLS filters on dimension-type tables, and not fact-type tables</a:t>
            </a:r>
          </a:p>
          <a:p>
            <a:pPr marL="285750" indent="-285750">
              <a:buFont typeface="Arial" panose="020B0604020202020204" pitchFamily="34" charset="0"/>
              <a:buChar char="•"/>
            </a:pPr>
            <a:r>
              <a:rPr lang="en-GB" dirty="0">
                <a:latin typeface="Segoe UI Condensed"/>
              </a:rPr>
              <a:t>Rely on well-designed relationships to ensure RLS filters propagate to other model tables </a:t>
            </a:r>
          </a:p>
          <a:p>
            <a:pPr marL="285750" indent="-285750">
              <a:buFont typeface="Arial" panose="020B0604020202020204" pitchFamily="34" charset="0"/>
              <a:buChar char="•"/>
            </a:pPr>
            <a:r>
              <a:rPr lang="en-GB" dirty="0">
                <a:latin typeface="Segoe UI Condensed"/>
              </a:rPr>
              <a:t>Avoid using the LOOKUPVALUE DAX function when model relationships could achieve the same result</a:t>
            </a:r>
          </a:p>
          <a:p>
            <a:pPr marL="285750" indent="-285750">
              <a:buFont typeface="Arial" panose="020B0604020202020204" pitchFamily="34" charset="0"/>
              <a:buChar char="•"/>
            </a:pPr>
            <a:r>
              <a:rPr lang="en-GB" dirty="0">
                <a:latin typeface="Segoe UI Condensed"/>
              </a:rPr>
              <a:t>Avoid complex RLS rules</a:t>
            </a:r>
          </a:p>
          <a:p>
            <a:pPr marL="285750" indent="-285750">
              <a:buFont typeface="Arial" panose="020B0604020202020204" pitchFamily="34" charset="0"/>
              <a:buChar char="•"/>
            </a:pPr>
            <a:r>
              <a:rPr lang="en-GB" dirty="0">
                <a:latin typeface="Segoe UI Condensed"/>
              </a:rPr>
              <a:t>Whenever RLS filters are enforced on Direct Query tables and there are relationships to other Direct Query tables, be sure to optimize the source database</a:t>
            </a:r>
          </a:p>
          <a:p>
            <a:pPr marL="285750" indent="-285750">
              <a:buFont typeface="Arial" panose="020B0604020202020204" pitchFamily="34" charset="0"/>
              <a:buChar char="•"/>
            </a:pPr>
            <a:endParaRPr lang="en-GB" dirty="0"/>
          </a:p>
        </p:txBody>
      </p:sp>
      <p:sp>
        <p:nvSpPr>
          <p:cNvPr id="13" name="TextBox 12">
            <a:extLst>
              <a:ext uri="{FF2B5EF4-FFF2-40B4-BE49-F238E27FC236}">
                <a16:creationId xmlns:a16="http://schemas.microsoft.com/office/drawing/2014/main" id="{DDE38B9E-7EB0-4E5A-9DD8-ECDE9F7E20FE}"/>
              </a:ext>
            </a:extLst>
          </p:cNvPr>
          <p:cNvSpPr txBox="1"/>
          <p:nvPr/>
        </p:nvSpPr>
        <p:spPr>
          <a:xfrm>
            <a:off x="1219198" y="4584238"/>
            <a:ext cx="9171095" cy="400110"/>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using Q&amp;A?</a:t>
            </a:r>
            <a:endParaRPr lang="en-GB" sz="2000" b="1" dirty="0"/>
          </a:p>
        </p:txBody>
      </p:sp>
      <p:sp>
        <p:nvSpPr>
          <p:cNvPr id="14" name="TextBox 13">
            <a:extLst>
              <a:ext uri="{FF2B5EF4-FFF2-40B4-BE49-F238E27FC236}">
                <a16:creationId xmlns:a16="http://schemas.microsoft.com/office/drawing/2014/main" id="{9AD295F5-72D1-4771-BB33-9D65B649C855}"/>
              </a:ext>
            </a:extLst>
          </p:cNvPr>
          <p:cNvSpPr txBox="1"/>
          <p:nvPr/>
        </p:nvSpPr>
        <p:spPr>
          <a:xfrm>
            <a:off x="1215694" y="5011691"/>
            <a:ext cx="10853581" cy="646331"/>
          </a:xfrm>
          <a:prstGeom prst="rect">
            <a:avLst/>
          </a:prstGeom>
          <a:noFill/>
        </p:spPr>
        <p:txBody>
          <a:bodyPr wrap="square">
            <a:spAutoFit/>
          </a:bodyPr>
          <a:lstStyle/>
          <a:p>
            <a:r>
              <a:rPr lang="en-GB" b="0" i="0" dirty="0">
                <a:solidFill>
                  <a:srgbClr val="171717"/>
                </a:solidFill>
                <a:effectLst/>
                <a:latin typeface="Segoe UI Condensed"/>
              </a:rPr>
              <a:t>The performance of the queries done through Q&amp;A will depend directly on all the work you’ve done previously </a:t>
            </a:r>
            <a:r>
              <a:rPr lang="en-GB" dirty="0">
                <a:solidFill>
                  <a:srgbClr val="171717"/>
                </a:solidFill>
                <a:latin typeface="Segoe UI Condensed"/>
              </a:rPr>
              <a:t>on trying to improve </a:t>
            </a:r>
            <a:r>
              <a:rPr lang="en-GB" b="0" i="0" dirty="0">
                <a:solidFill>
                  <a:srgbClr val="171717"/>
                </a:solidFill>
                <a:effectLst/>
                <a:latin typeface="Segoe UI Condensed"/>
              </a:rPr>
              <a:t>your data model performance.</a:t>
            </a:r>
          </a:p>
        </p:txBody>
      </p:sp>
    </p:spTree>
    <p:extLst>
      <p:ext uri="{BB962C8B-B14F-4D97-AF65-F5344CB8AC3E}">
        <p14:creationId xmlns:p14="http://schemas.microsoft.com/office/powerpoint/2010/main" val="4052932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FDFC2E-5935-4D39-B84A-C3A53B384317}"/>
              </a:ext>
            </a:extLst>
          </p:cNvPr>
          <p:cNvSpPr txBox="1"/>
          <p:nvPr/>
        </p:nvSpPr>
        <p:spPr>
          <a:xfrm>
            <a:off x="1175214" y="925192"/>
            <a:ext cx="6612951" cy="5078313"/>
          </a:xfrm>
          <a:prstGeom prst="rect">
            <a:avLst/>
          </a:prstGeom>
          <a:noFill/>
        </p:spPr>
        <p:txBody>
          <a:bodyPr wrap="square">
            <a:spAutoFit/>
          </a:bodyPr>
          <a:lstStyle/>
          <a:p>
            <a:r>
              <a:rPr lang="en-GB" b="1" dirty="0">
                <a:latin typeface="Ubuntu"/>
              </a:rPr>
              <a:t>Setup data gateway:</a:t>
            </a:r>
          </a:p>
          <a:p>
            <a:pPr marL="285750" indent="-285750">
              <a:buFont typeface="Arial" panose="020B0604020202020204" pitchFamily="34" charset="0"/>
              <a:buChar char="•"/>
            </a:pPr>
            <a:r>
              <a:rPr lang="en-GB" dirty="0">
                <a:latin typeface="Ubuntu"/>
              </a:rPr>
              <a:t>Use Enterprise data gateway instead of Personal Gateway</a:t>
            </a:r>
          </a:p>
          <a:p>
            <a:pPr marL="285750" indent="-285750">
              <a:buFont typeface="Arial" panose="020B0604020202020204" pitchFamily="34" charset="0"/>
              <a:buChar char="•"/>
            </a:pPr>
            <a:r>
              <a:rPr lang="en-GB" dirty="0">
                <a:latin typeface="Ubuntu"/>
              </a:rPr>
              <a:t>Use different Power BI gateways for "Scheduled Refresh" and "Direct Query"</a:t>
            </a:r>
          </a:p>
          <a:p>
            <a:endParaRPr lang="en-US" dirty="0"/>
          </a:p>
          <a:p>
            <a:r>
              <a:rPr lang="en-US" b="1" dirty="0"/>
              <a:t>Schedule your data refresh:</a:t>
            </a:r>
            <a:endParaRPr lang="en-GB" b="0" i="0" dirty="0">
              <a:effectLst/>
              <a:latin typeface="Segoe UI Condensed"/>
            </a:endParaRPr>
          </a:p>
          <a:p>
            <a:pPr marL="285750" indent="-285750">
              <a:buFont typeface="Arial" panose="020B0604020202020204" pitchFamily="34" charset="0"/>
              <a:buChar char="•"/>
            </a:pPr>
            <a:r>
              <a:rPr lang="en-GB" dirty="0"/>
              <a:t>If possible, enable incremental refresh</a:t>
            </a:r>
          </a:p>
          <a:p>
            <a:pPr marL="285750" indent="-285750">
              <a:buFont typeface="Arial" panose="020B0604020202020204" pitchFamily="34" charset="0"/>
              <a:buChar char="•"/>
            </a:pPr>
            <a:r>
              <a:rPr lang="en-GB" dirty="0"/>
              <a:t>Analyse carefully the frequency of your data refresh</a:t>
            </a:r>
          </a:p>
          <a:p>
            <a:pPr marL="285750" indent="-285750">
              <a:buFont typeface="Arial" panose="020B0604020202020204" pitchFamily="34" charset="0"/>
              <a:buChar char="•"/>
            </a:pPr>
            <a:r>
              <a:rPr lang="en-GB" dirty="0"/>
              <a:t>Think about the refresh time for your dataset</a:t>
            </a:r>
          </a:p>
          <a:p>
            <a:pPr marL="285750" indent="-285750">
              <a:buFont typeface="Arial" panose="020B0604020202020204" pitchFamily="34" charset="0"/>
              <a:buChar char="•"/>
            </a:pPr>
            <a:endParaRPr lang="en-GB" dirty="0"/>
          </a:p>
          <a:p>
            <a:r>
              <a:rPr lang="en-GB" b="1" dirty="0"/>
              <a:t>Other considerations:</a:t>
            </a:r>
          </a:p>
          <a:p>
            <a:pPr marL="285750" indent="-285750">
              <a:buFont typeface="Arial" panose="020B0604020202020204" pitchFamily="34" charset="0"/>
              <a:buChar char="•"/>
            </a:pPr>
            <a:r>
              <a:rPr lang="en-GB" dirty="0"/>
              <a:t>Add users to Office or Azure Active Directory groups and then use groups to share report content. </a:t>
            </a:r>
          </a:p>
          <a:p>
            <a:pPr marL="285750" indent="-285750">
              <a:buFont typeface="Arial" panose="020B0604020202020204" pitchFamily="34" charset="0"/>
              <a:buChar char="•"/>
            </a:pPr>
            <a:r>
              <a:rPr lang="en-GB" dirty="0"/>
              <a:t>Consider promote/certify your dataset so that it can be reused by others in the organisation </a:t>
            </a:r>
          </a:p>
          <a:p>
            <a:pPr marL="285750" indent="-285750">
              <a:buFont typeface="Arial" panose="020B0604020202020204" pitchFamily="34" charset="0"/>
              <a:buChar char="•"/>
            </a:pPr>
            <a:r>
              <a:rPr lang="en-GB" dirty="0"/>
              <a:t>Ensure the Power BI report and data source are in the same region</a:t>
            </a:r>
          </a:p>
          <a:p>
            <a:pPr marL="342900" indent="-342900">
              <a:buAutoNum type="arabicParenR"/>
            </a:pPr>
            <a:endParaRPr lang="en-GB" dirty="0"/>
          </a:p>
        </p:txBody>
      </p:sp>
      <p:pic>
        <p:nvPicPr>
          <p:cNvPr id="4" name="Picture 3">
            <a:extLst>
              <a:ext uri="{FF2B5EF4-FFF2-40B4-BE49-F238E27FC236}">
                <a16:creationId xmlns:a16="http://schemas.microsoft.com/office/drawing/2014/main" id="{1A027151-E2EC-4581-BBB8-7E12244491D7}"/>
              </a:ext>
            </a:extLst>
          </p:cNvPr>
          <p:cNvPicPr>
            <a:picLocks noChangeAspect="1"/>
          </p:cNvPicPr>
          <p:nvPr/>
        </p:nvPicPr>
        <p:blipFill>
          <a:blip r:embed="rId3"/>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15614893-8C03-4D07-A0ED-A839254049A7}"/>
              </a:ext>
            </a:extLst>
          </p:cNvPr>
          <p:cNvSpPr/>
          <p:nvPr/>
        </p:nvSpPr>
        <p:spPr>
          <a:xfrm>
            <a:off x="-1692" y="0"/>
            <a:ext cx="1073791" cy="508000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8AAD29C4-6DD6-4C1F-82CE-74D11739CBA4}"/>
              </a:ext>
            </a:extLst>
          </p:cNvPr>
          <p:cNvPicPr>
            <a:picLocks noChangeAspect="1"/>
          </p:cNvPicPr>
          <p:nvPr/>
        </p:nvPicPr>
        <p:blipFill>
          <a:blip r:embed="rId4"/>
          <a:stretch>
            <a:fillRect/>
          </a:stretch>
        </p:blipFill>
        <p:spPr>
          <a:xfrm>
            <a:off x="5897288" y="5882535"/>
            <a:ext cx="6149128" cy="831416"/>
          </a:xfrm>
          <a:prstGeom prst="rect">
            <a:avLst/>
          </a:prstGeom>
        </p:spPr>
      </p:pic>
      <p:sp>
        <p:nvSpPr>
          <p:cNvPr id="11" name="Title 1">
            <a:extLst>
              <a:ext uri="{FF2B5EF4-FFF2-40B4-BE49-F238E27FC236}">
                <a16:creationId xmlns:a16="http://schemas.microsoft.com/office/drawing/2014/main" id="{3BD61D74-F0D8-4E35-BDC0-723C7349E751}"/>
              </a:ext>
            </a:extLst>
          </p:cNvPr>
          <p:cNvSpPr txBox="1">
            <a:spLocks/>
          </p:cNvSpPr>
          <p:nvPr/>
        </p:nvSpPr>
        <p:spPr>
          <a:xfrm>
            <a:off x="1205652" y="73874"/>
            <a:ext cx="10148148" cy="711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Share your report</a:t>
            </a:r>
          </a:p>
        </p:txBody>
      </p:sp>
      <p:pic>
        <p:nvPicPr>
          <p:cNvPr id="10" name="Picture 9" descr="Logo&#10;&#10;Description automatically generated">
            <a:extLst>
              <a:ext uri="{FF2B5EF4-FFF2-40B4-BE49-F238E27FC236}">
                <a16:creationId xmlns:a16="http://schemas.microsoft.com/office/drawing/2014/main" id="{531204AC-2FD0-4561-B956-E5F1FCCBD9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2" name="TextBox 11">
            <a:extLst>
              <a:ext uri="{FF2B5EF4-FFF2-40B4-BE49-F238E27FC236}">
                <a16:creationId xmlns:a16="http://schemas.microsoft.com/office/drawing/2014/main" id="{F952224B-FEC1-42B7-9AD9-6428C92D70B8}"/>
              </a:ext>
            </a:extLst>
          </p:cNvPr>
          <p:cNvSpPr txBox="1"/>
          <p:nvPr/>
        </p:nvSpPr>
        <p:spPr>
          <a:xfrm>
            <a:off x="7994036" y="946905"/>
            <a:ext cx="4043587" cy="4616648"/>
          </a:xfrm>
          <a:prstGeom prst="rect">
            <a:avLst/>
          </a:prstGeom>
          <a:solidFill>
            <a:schemeClr val="bg1"/>
          </a:solidFill>
        </p:spPr>
        <p:txBody>
          <a:bodyPr wrap="square">
            <a:spAutoFit/>
          </a:bodyPr>
          <a:lstStyle/>
          <a:p>
            <a:pPr algn="ctr"/>
            <a:r>
              <a:rPr lang="en-US" b="1" dirty="0"/>
              <a:t>Some questions you should think about…</a:t>
            </a:r>
          </a:p>
          <a:p>
            <a:pPr algn="ctr"/>
            <a:endParaRPr lang="en-US" b="1" dirty="0"/>
          </a:p>
          <a:p>
            <a:pPr algn="ctr"/>
            <a:r>
              <a:rPr lang="en-GB" sz="1600" dirty="0"/>
              <a:t>How often will report consumers view the data? </a:t>
            </a:r>
          </a:p>
          <a:p>
            <a:pPr algn="ctr"/>
            <a:endParaRPr lang="en-US" sz="1600" dirty="0"/>
          </a:p>
          <a:p>
            <a:pPr algn="ctr"/>
            <a:r>
              <a:rPr lang="en-GB" sz="1600" dirty="0"/>
              <a:t>How quickly are report consumers be expected to act on the data?</a:t>
            </a:r>
          </a:p>
          <a:p>
            <a:pPr algn="ctr"/>
            <a:endParaRPr lang="en-US" sz="1600" dirty="0"/>
          </a:p>
          <a:p>
            <a:pPr algn="ctr"/>
            <a:r>
              <a:rPr lang="en-GB" sz="1600" dirty="0"/>
              <a:t>Does refreshed data have to be available first thing in the morning? </a:t>
            </a:r>
          </a:p>
          <a:p>
            <a:pPr algn="ctr"/>
            <a:endParaRPr lang="en-US" sz="1600" dirty="0"/>
          </a:p>
          <a:p>
            <a:pPr algn="ctr"/>
            <a:r>
              <a:rPr lang="en-GB" sz="1600" dirty="0"/>
              <a:t>Are there end-of-day processes that would make a data refresh at the close of business helpful? </a:t>
            </a:r>
          </a:p>
          <a:p>
            <a:pPr algn="ctr"/>
            <a:endParaRPr lang="en-US" sz="1600" dirty="0"/>
          </a:p>
          <a:p>
            <a:pPr algn="ctr"/>
            <a:r>
              <a:rPr lang="en-GB" sz="1600" dirty="0"/>
              <a:t>Are there international users with different timing needs?</a:t>
            </a:r>
            <a:r>
              <a:rPr lang="en-US" sz="1600" dirty="0"/>
              <a:t> </a:t>
            </a:r>
          </a:p>
        </p:txBody>
      </p:sp>
    </p:spTree>
    <p:extLst>
      <p:ext uri="{BB962C8B-B14F-4D97-AF65-F5344CB8AC3E}">
        <p14:creationId xmlns:p14="http://schemas.microsoft.com/office/powerpoint/2010/main" val="369701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25" name="Group 11">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3" name="Freeform: Shape 12">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3">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15">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0" name="Picture 9" descr="Logo&#10;&#10;Description automatically generated">
            <a:extLst>
              <a:ext uri="{FF2B5EF4-FFF2-40B4-BE49-F238E27FC236}">
                <a16:creationId xmlns:a16="http://schemas.microsoft.com/office/drawing/2014/main" id="{F654CC47-C0BC-4919-99C5-FC35ACE5E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1" name="Title 1">
            <a:extLst>
              <a:ext uri="{FF2B5EF4-FFF2-40B4-BE49-F238E27FC236}">
                <a16:creationId xmlns:a16="http://schemas.microsoft.com/office/drawing/2014/main" id="{14C2943A-37B9-40A3-AA4C-FD342C0507F7}"/>
              </a:ext>
            </a:extLst>
          </p:cNvPr>
          <p:cNvSpPr txBox="1">
            <a:spLocks/>
          </p:cNvSpPr>
          <p:nvPr/>
        </p:nvSpPr>
        <p:spPr>
          <a:xfrm>
            <a:off x="70248" y="50482"/>
            <a:ext cx="10148148" cy="711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What tools can I use to check my report performance?</a:t>
            </a:r>
          </a:p>
        </p:txBody>
      </p:sp>
      <p:sp>
        <p:nvSpPr>
          <p:cNvPr id="12" name="TextBox 11">
            <a:extLst>
              <a:ext uri="{FF2B5EF4-FFF2-40B4-BE49-F238E27FC236}">
                <a16:creationId xmlns:a16="http://schemas.microsoft.com/office/drawing/2014/main" id="{891B798E-7CD8-424F-B4E0-400E9B930A1D}"/>
              </a:ext>
            </a:extLst>
          </p:cNvPr>
          <p:cNvSpPr txBox="1"/>
          <p:nvPr/>
        </p:nvSpPr>
        <p:spPr>
          <a:xfrm>
            <a:off x="70248" y="762316"/>
            <a:ext cx="10871200" cy="2585323"/>
          </a:xfrm>
          <a:prstGeom prst="rect">
            <a:avLst/>
          </a:prstGeom>
          <a:noFill/>
        </p:spPr>
        <p:txBody>
          <a:bodyPr wrap="square">
            <a:spAutoFit/>
          </a:bodyPr>
          <a:lstStyle/>
          <a:p>
            <a:pPr marL="342900" indent="-342900">
              <a:buAutoNum type="arabicParenR"/>
            </a:pPr>
            <a:r>
              <a:rPr lang="en-GB" dirty="0">
                <a:latin typeface="Ubuntu"/>
              </a:rPr>
              <a:t>Performance </a:t>
            </a:r>
            <a:r>
              <a:rPr lang="en-GB" dirty="0" err="1">
                <a:latin typeface="Ubuntu"/>
              </a:rPr>
              <a:t>analyzer</a:t>
            </a:r>
            <a:endParaRPr lang="en-GB" dirty="0">
              <a:latin typeface="Ubuntu"/>
            </a:endParaRPr>
          </a:p>
          <a:p>
            <a:pPr marL="342900" indent="-342900">
              <a:buAutoNum type="arabicParenR"/>
            </a:pPr>
            <a:r>
              <a:rPr lang="en-GB" dirty="0">
                <a:latin typeface="Ubuntu"/>
              </a:rPr>
              <a:t>DAX studio</a:t>
            </a:r>
          </a:p>
          <a:p>
            <a:pPr marL="342900" indent="-342900">
              <a:buAutoNum type="arabicParenR"/>
            </a:pPr>
            <a:r>
              <a:rPr lang="en-GB" dirty="0">
                <a:latin typeface="Ubuntu"/>
              </a:rPr>
              <a:t>Vertipaq</a:t>
            </a:r>
          </a:p>
          <a:p>
            <a:pPr marL="342900" indent="-342900">
              <a:buAutoNum type="arabicParenR"/>
            </a:pPr>
            <a:r>
              <a:rPr lang="en-GB" dirty="0">
                <a:latin typeface="Ubuntu"/>
              </a:rPr>
              <a:t>Tabular Editor</a:t>
            </a:r>
          </a:p>
          <a:p>
            <a:pPr marL="342900" indent="-342900">
              <a:buAutoNum type="arabicParenR"/>
            </a:pPr>
            <a:endParaRPr lang="en-US" dirty="0"/>
          </a:p>
          <a:p>
            <a:pPr marL="342900" indent="-342900">
              <a:buAutoNum type="arabicParenR"/>
            </a:pPr>
            <a:endParaRPr lang="en-GB" b="0" i="0" dirty="0">
              <a:effectLst/>
              <a:latin typeface="Segoe UI Condensed"/>
            </a:endParaRPr>
          </a:p>
          <a:p>
            <a:pPr marL="342900" indent="-342900">
              <a:buAutoNum type="arabicParenR"/>
            </a:pPr>
            <a:endParaRPr lang="en-GB" dirty="0"/>
          </a:p>
          <a:p>
            <a:pPr marL="342900" indent="-342900">
              <a:buAutoNum type="arabicParenR"/>
            </a:pPr>
            <a:endParaRPr lang="en-GB" dirty="0"/>
          </a:p>
          <a:p>
            <a:pPr marL="342900" indent="-342900">
              <a:buAutoNum type="arabicParenR"/>
            </a:pPr>
            <a:endParaRPr lang="en-GB" dirty="0"/>
          </a:p>
        </p:txBody>
      </p:sp>
    </p:spTree>
    <p:extLst>
      <p:ext uri="{BB962C8B-B14F-4D97-AF65-F5344CB8AC3E}">
        <p14:creationId xmlns:p14="http://schemas.microsoft.com/office/powerpoint/2010/main" val="177977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25" name="Group 11">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3" name="Freeform: Shape 12">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3">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15">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10" name="Picture 9" descr="Logo&#10;&#10;Description automatically generated">
            <a:extLst>
              <a:ext uri="{FF2B5EF4-FFF2-40B4-BE49-F238E27FC236}">
                <a16:creationId xmlns:a16="http://schemas.microsoft.com/office/drawing/2014/main" id="{F654CC47-C0BC-4919-99C5-FC35ACE5E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2" name="Rectangle 1">
            <a:extLst>
              <a:ext uri="{FF2B5EF4-FFF2-40B4-BE49-F238E27FC236}">
                <a16:creationId xmlns:a16="http://schemas.microsoft.com/office/drawing/2014/main" id="{DF7ACF5A-87E3-4246-A9DE-0B5DA13F2F0C}"/>
              </a:ext>
            </a:extLst>
          </p:cNvPr>
          <p:cNvSpPr/>
          <p:nvPr/>
        </p:nvSpPr>
        <p:spPr>
          <a:xfrm>
            <a:off x="487680" y="657013"/>
            <a:ext cx="11156695" cy="5750560"/>
          </a:xfrm>
          <a:prstGeom prst="rect">
            <a:avLst/>
          </a:prstGeom>
          <a:solidFill>
            <a:srgbClr val="3399FF">
              <a:alpha val="32549"/>
            </a:srgbClr>
          </a:solidFill>
          <a:ln>
            <a:solidFill>
              <a:schemeClr val="accent3">
                <a:lumMod val="20000"/>
                <a:lumOff val="8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sz="1400" dirty="0"/>
          </a:p>
        </p:txBody>
      </p:sp>
      <p:sp>
        <p:nvSpPr>
          <p:cNvPr id="3" name="TextBox 2">
            <a:extLst>
              <a:ext uri="{FF2B5EF4-FFF2-40B4-BE49-F238E27FC236}">
                <a16:creationId xmlns:a16="http://schemas.microsoft.com/office/drawing/2014/main" id="{0180B8E9-BFE6-4BB3-BAA3-BCEC09736267}"/>
              </a:ext>
            </a:extLst>
          </p:cNvPr>
          <p:cNvSpPr txBox="1"/>
          <p:nvPr/>
        </p:nvSpPr>
        <p:spPr>
          <a:xfrm>
            <a:off x="875728" y="1402266"/>
            <a:ext cx="1998133" cy="646331"/>
          </a:xfrm>
          <a:prstGeom prst="rect">
            <a:avLst/>
          </a:prstGeom>
          <a:noFill/>
        </p:spPr>
        <p:txBody>
          <a:bodyPr wrap="square" rtlCol="0">
            <a:spAutoFit/>
          </a:bodyPr>
          <a:lstStyle/>
          <a:p>
            <a:r>
              <a:rPr lang="en-GB" sz="3600" b="1" dirty="0">
                <a:solidFill>
                  <a:schemeClr val="tx2"/>
                </a:solidFill>
              </a:rPr>
              <a:t>Agenda</a:t>
            </a:r>
          </a:p>
        </p:txBody>
      </p:sp>
      <p:sp>
        <p:nvSpPr>
          <p:cNvPr id="14" name="TextBox 13">
            <a:extLst>
              <a:ext uri="{FF2B5EF4-FFF2-40B4-BE49-F238E27FC236}">
                <a16:creationId xmlns:a16="http://schemas.microsoft.com/office/drawing/2014/main" id="{99631EAB-5E48-4DA6-9BD4-76C24C6D4645}"/>
              </a:ext>
            </a:extLst>
          </p:cNvPr>
          <p:cNvSpPr txBox="1"/>
          <p:nvPr/>
        </p:nvSpPr>
        <p:spPr>
          <a:xfrm>
            <a:off x="4656615" y="1062265"/>
            <a:ext cx="7047705" cy="4370427"/>
          </a:xfrm>
          <a:prstGeom prst="rect">
            <a:avLst/>
          </a:prstGeom>
          <a:noFill/>
        </p:spPr>
        <p:txBody>
          <a:bodyPr wrap="square" rtlCol="0">
            <a:spAutoFit/>
          </a:bodyPr>
          <a:lstStyle/>
          <a:p>
            <a:r>
              <a:rPr lang="en-GB" sz="1600" dirty="0">
                <a:solidFill>
                  <a:schemeClr val="tx2">
                    <a:lumMod val="50000"/>
                  </a:schemeClr>
                </a:solidFill>
              </a:rPr>
              <a:t>– Introductions</a:t>
            </a:r>
          </a:p>
          <a:p>
            <a:r>
              <a:rPr lang="en-GB" sz="1600" dirty="0">
                <a:solidFill>
                  <a:schemeClr val="tx2">
                    <a:lumMod val="50000"/>
                  </a:schemeClr>
                </a:solidFill>
              </a:rPr>
              <a:t>– Power BI Report Development Overview</a:t>
            </a:r>
            <a:endParaRPr lang="en-GB" sz="1600" dirty="0">
              <a:solidFill>
                <a:schemeClr val="tx2"/>
              </a:solidFill>
            </a:endParaRPr>
          </a:p>
          <a:p>
            <a:endParaRPr lang="en-GB" sz="1600" dirty="0">
              <a:solidFill>
                <a:schemeClr val="tx2"/>
              </a:solidFill>
            </a:endParaRPr>
          </a:p>
          <a:p>
            <a:r>
              <a:rPr lang="en-GB" sz="1600" b="1" dirty="0">
                <a:solidFill>
                  <a:schemeClr val="tx2"/>
                </a:solidFill>
              </a:rPr>
              <a:t>POWER BI REPORT DEVELOPMENT BEST PRACTICES</a:t>
            </a:r>
            <a:endParaRPr lang="en-GB" sz="1400" dirty="0">
              <a:solidFill>
                <a:schemeClr val="tx2"/>
              </a:solidFill>
            </a:endParaRPr>
          </a:p>
          <a:p>
            <a:r>
              <a:rPr lang="en-GB" sz="1600" dirty="0">
                <a:solidFill>
                  <a:schemeClr val="tx2">
                    <a:lumMod val="50000"/>
                  </a:schemeClr>
                </a:solidFill>
              </a:rPr>
              <a:t>– Analyse data and build your data model</a:t>
            </a:r>
          </a:p>
          <a:p>
            <a:r>
              <a:rPr lang="en-GB" sz="1600" dirty="0">
                <a:solidFill>
                  <a:schemeClr val="tx2">
                    <a:lumMod val="50000"/>
                  </a:schemeClr>
                </a:solidFill>
              </a:rPr>
              <a:t>	</a:t>
            </a:r>
            <a:r>
              <a:rPr lang="en-GB" sz="1400" dirty="0">
                <a:solidFill>
                  <a:schemeClr val="tx2">
                    <a:lumMod val="50000"/>
                  </a:schemeClr>
                </a:solidFill>
              </a:rPr>
              <a:t>Requirements gathering</a:t>
            </a:r>
          </a:p>
          <a:p>
            <a:r>
              <a:rPr lang="en-GB" sz="1400" dirty="0">
                <a:solidFill>
                  <a:schemeClr val="tx2">
                    <a:lumMod val="50000"/>
                  </a:schemeClr>
                </a:solidFill>
              </a:rPr>
              <a:t>	Connect to data</a:t>
            </a:r>
          </a:p>
          <a:p>
            <a:r>
              <a:rPr lang="en-GB" sz="1400" dirty="0">
                <a:solidFill>
                  <a:schemeClr val="tx2">
                    <a:lumMod val="50000"/>
                  </a:schemeClr>
                </a:solidFill>
              </a:rPr>
              <a:t>	Transform your data</a:t>
            </a:r>
          </a:p>
          <a:p>
            <a:r>
              <a:rPr lang="en-GB" sz="1400" dirty="0">
                <a:solidFill>
                  <a:schemeClr val="tx2">
                    <a:lumMod val="50000"/>
                  </a:schemeClr>
                </a:solidFill>
              </a:rPr>
              <a:t>	Build your data model</a:t>
            </a:r>
          </a:p>
          <a:p>
            <a:r>
              <a:rPr lang="en-GB" sz="1400" dirty="0">
                <a:solidFill>
                  <a:schemeClr val="tx2">
                    <a:lumMod val="50000"/>
                  </a:schemeClr>
                </a:solidFill>
              </a:rPr>
              <a:t>	DAX measures</a:t>
            </a:r>
          </a:p>
          <a:p>
            <a:r>
              <a:rPr lang="en-GB" sz="1600" dirty="0">
                <a:solidFill>
                  <a:schemeClr val="tx2">
                    <a:lumMod val="50000"/>
                  </a:schemeClr>
                </a:solidFill>
              </a:rPr>
              <a:t>– Report Design				</a:t>
            </a:r>
          </a:p>
          <a:p>
            <a:r>
              <a:rPr lang="en-GB" sz="1600" dirty="0">
                <a:solidFill>
                  <a:schemeClr val="tx2">
                    <a:lumMod val="50000"/>
                  </a:schemeClr>
                </a:solidFill>
              </a:rPr>
              <a:t>– Prepare to share your report</a:t>
            </a:r>
          </a:p>
          <a:p>
            <a:r>
              <a:rPr lang="en-GB" sz="1600" dirty="0">
                <a:solidFill>
                  <a:schemeClr val="tx2">
                    <a:lumMod val="50000"/>
                  </a:schemeClr>
                </a:solidFill>
              </a:rPr>
              <a:t>– Share your report</a:t>
            </a:r>
          </a:p>
          <a:p>
            <a:r>
              <a:rPr lang="en-GB" sz="1600" dirty="0">
                <a:solidFill>
                  <a:schemeClr val="tx2">
                    <a:lumMod val="50000"/>
                  </a:schemeClr>
                </a:solidFill>
              </a:rPr>
              <a:t>	</a:t>
            </a:r>
            <a:r>
              <a:rPr lang="en-GB" sz="1400" dirty="0">
                <a:solidFill>
                  <a:schemeClr val="tx2">
                    <a:lumMod val="50000"/>
                  </a:schemeClr>
                </a:solidFill>
              </a:rPr>
              <a:t>Set up data gateway</a:t>
            </a:r>
          </a:p>
          <a:p>
            <a:r>
              <a:rPr lang="en-GB" sz="1400" dirty="0">
                <a:solidFill>
                  <a:schemeClr val="tx2">
                    <a:lumMod val="50000"/>
                  </a:schemeClr>
                </a:solidFill>
              </a:rPr>
              <a:t>	Schedule refresh</a:t>
            </a:r>
            <a:endParaRPr lang="en-GB" sz="1600" b="1" dirty="0">
              <a:solidFill>
                <a:srgbClr val="7030A0"/>
              </a:solidFill>
            </a:endParaRPr>
          </a:p>
          <a:p>
            <a:r>
              <a:rPr lang="en-GB" sz="1600" dirty="0">
                <a:solidFill>
                  <a:schemeClr val="tx2">
                    <a:lumMod val="50000"/>
                  </a:schemeClr>
                </a:solidFill>
              </a:rPr>
              <a:t>– Governance</a:t>
            </a:r>
          </a:p>
          <a:p>
            <a:r>
              <a:rPr lang="en-GB" sz="1600" dirty="0">
                <a:solidFill>
                  <a:schemeClr val="tx2">
                    <a:lumMod val="50000"/>
                  </a:schemeClr>
                </a:solidFill>
              </a:rPr>
              <a:t>– Tools to check report performance</a:t>
            </a:r>
          </a:p>
          <a:p>
            <a:r>
              <a:rPr lang="en-GB" sz="1600" dirty="0">
                <a:solidFill>
                  <a:schemeClr val="tx2">
                    <a:lumMod val="50000"/>
                  </a:schemeClr>
                </a:solidFill>
              </a:rPr>
              <a:t>– Discussion and Feedback </a:t>
            </a:r>
          </a:p>
        </p:txBody>
      </p:sp>
    </p:spTree>
    <p:extLst>
      <p:ext uri="{BB962C8B-B14F-4D97-AF65-F5344CB8AC3E}">
        <p14:creationId xmlns:p14="http://schemas.microsoft.com/office/powerpoint/2010/main" val="2712545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0238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172A-4E61-4E01-BEBB-9418F0A7986A}"/>
              </a:ext>
            </a:extLst>
          </p:cNvPr>
          <p:cNvSpPr>
            <a:spLocks noGrp="1"/>
          </p:cNvSpPr>
          <p:nvPr>
            <p:ph type="title"/>
          </p:nvPr>
        </p:nvSpPr>
        <p:spPr>
          <a:xfrm>
            <a:off x="1212426" y="55061"/>
            <a:ext cx="6035662" cy="767709"/>
          </a:xfrm>
        </p:spPr>
        <p:txBody>
          <a:bodyPr>
            <a:normAutofit/>
          </a:bodyPr>
          <a:lstStyle/>
          <a:p>
            <a:r>
              <a:rPr lang="en-GB" sz="2800" b="1" dirty="0"/>
              <a:t>Analyse data and build your data model</a:t>
            </a:r>
          </a:p>
        </p:txBody>
      </p:sp>
      <p:pic>
        <p:nvPicPr>
          <p:cNvPr id="4" name="Picture 3">
            <a:extLst>
              <a:ext uri="{FF2B5EF4-FFF2-40B4-BE49-F238E27FC236}">
                <a16:creationId xmlns:a16="http://schemas.microsoft.com/office/drawing/2014/main" id="{6B2AA251-0A17-4ED3-97D5-060D18FBBA19}"/>
              </a:ext>
            </a:extLst>
          </p:cNvPr>
          <p:cNvPicPr>
            <a:picLocks noChangeAspect="1"/>
          </p:cNvPicPr>
          <p:nvPr/>
        </p:nvPicPr>
        <p:blipFill>
          <a:blip r:embed="rId2"/>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87927240-CE4F-453B-AC68-55E67797B1EB}"/>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F9ADD03E-9354-4A3D-8CD5-71CB755BCB93}"/>
              </a:ext>
            </a:extLst>
          </p:cNvPr>
          <p:cNvPicPr>
            <a:picLocks noChangeAspect="1"/>
          </p:cNvPicPr>
          <p:nvPr/>
        </p:nvPicPr>
        <p:blipFill>
          <a:blip r:embed="rId3"/>
          <a:stretch>
            <a:fillRect/>
          </a:stretch>
        </p:blipFill>
        <p:spPr>
          <a:xfrm>
            <a:off x="6190827" y="5910663"/>
            <a:ext cx="5837470" cy="788561"/>
          </a:xfrm>
          <a:prstGeom prst="rect">
            <a:avLst/>
          </a:prstGeom>
        </p:spPr>
      </p:pic>
      <p:sp>
        <p:nvSpPr>
          <p:cNvPr id="10" name="TextBox 9">
            <a:extLst>
              <a:ext uri="{FF2B5EF4-FFF2-40B4-BE49-F238E27FC236}">
                <a16:creationId xmlns:a16="http://schemas.microsoft.com/office/drawing/2014/main" id="{687C741B-8E89-4576-8AF6-570E440C4E2B}"/>
              </a:ext>
            </a:extLst>
          </p:cNvPr>
          <p:cNvSpPr txBox="1"/>
          <p:nvPr/>
        </p:nvSpPr>
        <p:spPr>
          <a:xfrm>
            <a:off x="1212426" y="1078920"/>
            <a:ext cx="10390294" cy="4739759"/>
          </a:xfrm>
          <a:prstGeom prst="rect">
            <a:avLst/>
          </a:prstGeom>
          <a:noFill/>
        </p:spPr>
        <p:txBody>
          <a:bodyPr wrap="square">
            <a:spAutoFit/>
          </a:bodyPr>
          <a:lstStyle/>
          <a:p>
            <a:r>
              <a:rPr lang="en-GB" sz="1600" b="1" i="0" dirty="0">
                <a:solidFill>
                  <a:srgbClr val="000000"/>
                </a:solidFill>
                <a:effectLst/>
                <a:latin typeface="Segoe UI Condensed"/>
              </a:rPr>
              <a:t>Requirements gathering:</a:t>
            </a:r>
          </a:p>
          <a:p>
            <a:r>
              <a:rPr lang="en-GB" sz="1400" b="0" i="0" dirty="0">
                <a:solidFill>
                  <a:srgbClr val="000000"/>
                </a:solidFill>
                <a:effectLst/>
                <a:latin typeface="Segoe UI Condensed"/>
              </a:rPr>
              <a:t>Before </a:t>
            </a:r>
            <a:r>
              <a:rPr lang="en-GB" sz="1400" dirty="0">
                <a:solidFill>
                  <a:srgbClr val="000000"/>
                </a:solidFill>
                <a:latin typeface="Segoe UI Condensed"/>
              </a:rPr>
              <a:t>start building a report, spend time understanding the business problem your trying to solve, your audience, your data and the success criteria.</a:t>
            </a:r>
          </a:p>
          <a:p>
            <a:endParaRPr lang="en-GB" sz="1600" b="0" i="0" dirty="0">
              <a:solidFill>
                <a:srgbClr val="000000"/>
              </a:solidFill>
              <a:effectLst/>
              <a:latin typeface="Segoe UI Condensed"/>
            </a:endParaRPr>
          </a:p>
          <a:p>
            <a:r>
              <a:rPr lang="en-GB" sz="1600" b="1" i="0" dirty="0">
                <a:solidFill>
                  <a:srgbClr val="000000"/>
                </a:solidFill>
                <a:effectLst/>
                <a:latin typeface="Segoe UI Condensed"/>
              </a:rPr>
              <a:t>Connect to data:</a:t>
            </a:r>
          </a:p>
          <a:p>
            <a:r>
              <a:rPr lang="en-GB" sz="1400" dirty="0">
                <a:solidFill>
                  <a:srgbClr val="000000"/>
                </a:solidFill>
                <a:latin typeface="Segoe UI Condensed"/>
              </a:rPr>
              <a:t>Carefully analyse which storage mode you should be using – Import, Direct Query or Live Connection.</a:t>
            </a:r>
          </a:p>
          <a:p>
            <a:r>
              <a:rPr lang="en-GB" sz="1400" dirty="0">
                <a:solidFill>
                  <a:srgbClr val="000000"/>
                </a:solidFill>
                <a:latin typeface="Segoe UI Condensed"/>
              </a:rPr>
              <a:t> </a:t>
            </a:r>
          </a:p>
          <a:p>
            <a:r>
              <a:rPr lang="en-GB" sz="1400" b="0" i="0" u="sng" dirty="0">
                <a:solidFill>
                  <a:srgbClr val="000000"/>
                </a:solidFill>
                <a:effectLst/>
                <a:latin typeface="Segoe UI Condensed"/>
              </a:rPr>
              <a:t>Import </a:t>
            </a:r>
            <a:r>
              <a:rPr lang="en-GB" sz="1400" b="0" i="0" dirty="0">
                <a:solidFill>
                  <a:srgbClr val="000000"/>
                </a:solidFill>
                <a:effectLst/>
                <a:latin typeface="Segoe UI Condensed"/>
              </a:rPr>
              <a:t>– best if your dataset is not too large (&lt;</a:t>
            </a:r>
            <a:r>
              <a:rPr lang="en-GB" sz="1400" b="0" i="0" dirty="0">
                <a:solidFill>
                  <a:srgbClr val="000000"/>
                </a:solidFill>
                <a:effectLst/>
                <a:latin typeface="Segoe UI Condensed"/>
                <a:hlinkClick r:id="rId4" action="ppaction://hlinksldjump"/>
              </a:rPr>
              <a:t>1GB</a:t>
            </a:r>
            <a:r>
              <a:rPr lang="en-GB" sz="1400" b="0" i="0" dirty="0">
                <a:solidFill>
                  <a:srgbClr val="000000"/>
                </a:solidFill>
                <a:effectLst/>
                <a:latin typeface="Segoe UI Condensed"/>
              </a:rPr>
              <a:t>* after compression) </a:t>
            </a:r>
            <a:r>
              <a:rPr lang="en-GB" sz="1400" dirty="0">
                <a:solidFill>
                  <a:srgbClr val="000000"/>
                </a:solidFill>
                <a:latin typeface="Segoe UI Condensed"/>
              </a:rPr>
              <a:t>and direct query/live connection is not available for the connector you’re using. Best if you don’t need live data, your refresh can be scheduled to run at specific times of the day. It has the </a:t>
            </a:r>
            <a:r>
              <a:rPr lang="en-GB" sz="1400" b="0" i="0" dirty="0">
                <a:solidFill>
                  <a:srgbClr val="000000"/>
                </a:solidFill>
                <a:effectLst/>
                <a:latin typeface="Segoe UI Condensed"/>
              </a:rPr>
              <a:t>bes</a:t>
            </a:r>
            <a:r>
              <a:rPr lang="en-GB" sz="1400" dirty="0">
                <a:solidFill>
                  <a:srgbClr val="000000"/>
                </a:solidFill>
                <a:latin typeface="Segoe UI Condensed"/>
              </a:rPr>
              <a:t>t performance and no restrictions on data modelling transformations and measures. </a:t>
            </a:r>
            <a:endParaRPr lang="en-GB" sz="1400" b="0" i="0" dirty="0">
              <a:solidFill>
                <a:srgbClr val="000000"/>
              </a:solidFill>
              <a:effectLst/>
              <a:latin typeface="Segoe UI Condensed"/>
            </a:endParaRPr>
          </a:p>
          <a:p>
            <a:endParaRPr lang="en-GB" sz="1400" dirty="0">
              <a:solidFill>
                <a:srgbClr val="000000"/>
              </a:solidFill>
              <a:latin typeface="Segoe UI Condensed"/>
            </a:endParaRPr>
          </a:p>
          <a:p>
            <a:r>
              <a:rPr lang="en-GB" sz="1400" b="0" i="0" u="sng" dirty="0">
                <a:solidFill>
                  <a:srgbClr val="000000"/>
                </a:solidFill>
                <a:effectLst/>
                <a:latin typeface="Segoe UI Condensed"/>
              </a:rPr>
              <a:t>Direct query: </a:t>
            </a:r>
            <a:r>
              <a:rPr lang="en-GB" sz="1400" b="0" i="0" dirty="0">
                <a:solidFill>
                  <a:srgbClr val="000000"/>
                </a:solidFill>
                <a:effectLst/>
                <a:latin typeface="Segoe UI Condensed"/>
              </a:rPr>
              <a:t>best if your dataset is very large and you need your data to be updated in near real time. Best if you don’t need to do a lot of data transformations </a:t>
            </a:r>
            <a:r>
              <a:rPr lang="en-GB" sz="1400" dirty="0">
                <a:solidFill>
                  <a:srgbClr val="000000"/>
                </a:solidFill>
                <a:latin typeface="Segoe UI Condensed"/>
              </a:rPr>
              <a:t>and measures on top of your source data. </a:t>
            </a:r>
          </a:p>
          <a:p>
            <a:endParaRPr lang="en-GB" sz="1400" b="0" i="0" dirty="0">
              <a:solidFill>
                <a:srgbClr val="000000"/>
              </a:solidFill>
              <a:effectLst/>
              <a:latin typeface="Segoe UI Condensed"/>
            </a:endParaRPr>
          </a:p>
          <a:p>
            <a:r>
              <a:rPr lang="en-GB" sz="1400" u="sng" dirty="0">
                <a:solidFill>
                  <a:srgbClr val="000000"/>
                </a:solidFill>
                <a:latin typeface="Segoe UI Condensed"/>
              </a:rPr>
              <a:t>Live connection: </a:t>
            </a:r>
            <a:r>
              <a:rPr lang="en-GB" sz="1400" dirty="0">
                <a:solidFill>
                  <a:srgbClr val="000000"/>
                </a:solidFill>
                <a:latin typeface="Segoe UI Condensed"/>
              </a:rPr>
              <a:t>best if you’re using a shared Power BI dataset, or if you are already using Analysis Services.</a:t>
            </a:r>
            <a:endParaRPr lang="en-GB" sz="1600" dirty="0">
              <a:solidFill>
                <a:srgbClr val="000000"/>
              </a:solidFill>
              <a:latin typeface="Segoe UI Condensed"/>
            </a:endParaRPr>
          </a:p>
          <a:p>
            <a:endParaRPr lang="en-GB" sz="1600" b="0" i="0" dirty="0">
              <a:solidFill>
                <a:srgbClr val="000000"/>
              </a:solidFill>
              <a:effectLst/>
              <a:latin typeface="Segoe UI Condensed"/>
            </a:endParaRPr>
          </a:p>
          <a:p>
            <a:r>
              <a:rPr lang="en-GB" sz="1400" dirty="0">
                <a:solidFill>
                  <a:srgbClr val="000000"/>
                </a:solidFill>
                <a:latin typeface="Segoe UI Condensed"/>
              </a:rPr>
              <a:t>Other relevant best practices:</a:t>
            </a:r>
          </a:p>
          <a:p>
            <a:pPr marL="285750" indent="-285750">
              <a:buFont typeface="Arial" panose="020B0604020202020204" pitchFamily="34" charset="0"/>
              <a:buChar char="•"/>
            </a:pPr>
            <a:r>
              <a:rPr lang="en-GB" sz="1400" dirty="0">
                <a:solidFill>
                  <a:srgbClr val="000000"/>
                </a:solidFill>
                <a:latin typeface="Segoe UI Condensed"/>
              </a:rPr>
              <a:t>Centralised vs departmental/personal data sources: you should avoid using departmental/personal data sources when possible (Minimize the use of Excel, csv and text files when practical)</a:t>
            </a:r>
          </a:p>
          <a:p>
            <a:pPr marL="285750" indent="-285750">
              <a:buFont typeface="Arial" panose="020B0604020202020204" pitchFamily="34" charset="0"/>
              <a:buChar char="•"/>
            </a:pPr>
            <a:r>
              <a:rPr lang="en-GB" sz="1400" dirty="0">
                <a:solidFill>
                  <a:srgbClr val="000000"/>
                </a:solidFill>
                <a:latin typeface="Segoe UI Condensed"/>
              </a:rPr>
              <a:t>Delegate as much processing to the data source as possible</a:t>
            </a:r>
          </a:p>
          <a:p>
            <a:pPr marL="285750" indent="-285750">
              <a:buFont typeface="Arial" panose="020B0604020202020204" pitchFamily="34" charset="0"/>
              <a:buChar char="•"/>
            </a:pPr>
            <a:r>
              <a:rPr lang="en-GB" sz="1400" dirty="0">
                <a:solidFill>
                  <a:srgbClr val="000000"/>
                </a:solidFill>
                <a:latin typeface="Segoe UI Condensed"/>
              </a:rPr>
              <a:t>Use relational database sources when possible</a:t>
            </a:r>
            <a:endParaRPr lang="en-GB" sz="1600" dirty="0">
              <a:solidFill>
                <a:srgbClr val="000000"/>
              </a:solidFill>
              <a:latin typeface="Segoe UI Condensed"/>
            </a:endParaRPr>
          </a:p>
        </p:txBody>
      </p:sp>
      <p:pic>
        <p:nvPicPr>
          <p:cNvPr id="14" name="Picture 13" descr="Logo&#10;&#10;Description automatically generated">
            <a:extLst>
              <a:ext uri="{FF2B5EF4-FFF2-40B4-BE49-F238E27FC236}">
                <a16:creationId xmlns:a16="http://schemas.microsoft.com/office/drawing/2014/main" id="{D25B1E2D-CB42-4806-9F27-5EDE49238F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5" name="TextBox 14">
            <a:extLst>
              <a:ext uri="{FF2B5EF4-FFF2-40B4-BE49-F238E27FC236}">
                <a16:creationId xmlns:a16="http://schemas.microsoft.com/office/drawing/2014/main" id="{2F31CC31-07D9-4479-9E9E-E388B111D092}"/>
              </a:ext>
            </a:extLst>
          </p:cNvPr>
          <p:cNvSpPr txBox="1"/>
          <p:nvPr/>
        </p:nvSpPr>
        <p:spPr>
          <a:xfrm>
            <a:off x="1219198" y="648240"/>
            <a:ext cx="7591105" cy="400110"/>
          </a:xfrm>
          <a:prstGeom prst="rect">
            <a:avLst/>
          </a:prstGeom>
          <a:noFill/>
        </p:spPr>
        <p:txBody>
          <a:bodyPr wrap="square">
            <a:spAutoFit/>
          </a:bodyPr>
          <a:lstStyle/>
          <a:p>
            <a:r>
              <a:rPr lang="en-GB" sz="2000" b="1" i="0" dirty="0">
                <a:solidFill>
                  <a:schemeClr val="accent4"/>
                </a:solidFill>
                <a:effectLst/>
                <a:latin typeface="Segoe UI Condensed"/>
              </a:rPr>
              <a:t>Global Considerations</a:t>
            </a:r>
            <a:endParaRPr lang="en-GB" sz="2000" b="1" dirty="0"/>
          </a:p>
        </p:txBody>
      </p:sp>
      <p:sp>
        <p:nvSpPr>
          <p:cNvPr id="3" name="TextBox 2">
            <a:extLst>
              <a:ext uri="{FF2B5EF4-FFF2-40B4-BE49-F238E27FC236}">
                <a16:creationId xmlns:a16="http://schemas.microsoft.com/office/drawing/2014/main" id="{41881C1F-32B1-4BD0-BC91-009698DEB5DC}"/>
              </a:ext>
            </a:extLst>
          </p:cNvPr>
          <p:cNvSpPr txBox="1"/>
          <p:nvPr/>
        </p:nvSpPr>
        <p:spPr>
          <a:xfrm>
            <a:off x="2713583" y="6106485"/>
            <a:ext cx="3033347" cy="523220"/>
          </a:xfrm>
          <a:prstGeom prst="rect">
            <a:avLst/>
          </a:prstGeom>
          <a:noFill/>
        </p:spPr>
        <p:txBody>
          <a:bodyPr wrap="square" rtlCol="0">
            <a:spAutoFit/>
          </a:bodyPr>
          <a:lstStyle/>
          <a:p>
            <a:pPr algn="ctr"/>
            <a:r>
              <a:rPr lang="en-GB" sz="1400" b="1" dirty="0">
                <a:solidFill>
                  <a:schemeClr val="accent2">
                    <a:lumMod val="50000"/>
                  </a:schemeClr>
                </a:solidFill>
              </a:rPr>
              <a:t>Consider using Vertipaq Analyzer to check your queries performance</a:t>
            </a:r>
          </a:p>
        </p:txBody>
      </p:sp>
      <p:pic>
        <p:nvPicPr>
          <p:cNvPr id="11" name="Picture 10">
            <a:hlinkClick r:id="rId6"/>
            <a:extLst>
              <a:ext uri="{FF2B5EF4-FFF2-40B4-BE49-F238E27FC236}">
                <a16:creationId xmlns:a16="http://schemas.microsoft.com/office/drawing/2014/main" id="{0B96E98A-C73F-4770-9E9B-B7A852019EBE}"/>
              </a:ext>
            </a:extLst>
          </p:cNvPr>
          <p:cNvPicPr>
            <a:picLocks noChangeAspect="1"/>
          </p:cNvPicPr>
          <p:nvPr/>
        </p:nvPicPr>
        <p:blipFill>
          <a:blip r:embed="rId7"/>
          <a:stretch>
            <a:fillRect/>
          </a:stretch>
        </p:blipFill>
        <p:spPr>
          <a:xfrm>
            <a:off x="1517688" y="6117765"/>
            <a:ext cx="1233854" cy="500660"/>
          </a:xfrm>
          <a:prstGeom prst="rect">
            <a:avLst/>
          </a:prstGeom>
        </p:spPr>
      </p:pic>
    </p:spTree>
    <p:extLst>
      <p:ext uri="{BB962C8B-B14F-4D97-AF65-F5344CB8AC3E}">
        <p14:creationId xmlns:p14="http://schemas.microsoft.com/office/powerpoint/2010/main" val="2236126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172A-4E61-4E01-BEBB-9418F0A7986A}"/>
              </a:ext>
            </a:extLst>
          </p:cNvPr>
          <p:cNvSpPr>
            <a:spLocks noGrp="1"/>
          </p:cNvSpPr>
          <p:nvPr>
            <p:ph type="title"/>
          </p:nvPr>
        </p:nvSpPr>
        <p:spPr>
          <a:xfrm>
            <a:off x="1212426" y="55061"/>
            <a:ext cx="6035662" cy="767709"/>
          </a:xfrm>
        </p:spPr>
        <p:txBody>
          <a:bodyPr>
            <a:normAutofit/>
          </a:bodyPr>
          <a:lstStyle/>
          <a:p>
            <a:r>
              <a:rPr lang="en-GB" sz="2800" b="1" dirty="0"/>
              <a:t>Analyse data and build your data model</a:t>
            </a:r>
          </a:p>
        </p:txBody>
      </p:sp>
      <p:pic>
        <p:nvPicPr>
          <p:cNvPr id="4" name="Picture 3">
            <a:extLst>
              <a:ext uri="{FF2B5EF4-FFF2-40B4-BE49-F238E27FC236}">
                <a16:creationId xmlns:a16="http://schemas.microsoft.com/office/drawing/2014/main" id="{6B2AA251-0A17-4ED3-97D5-060D18FBBA19}"/>
              </a:ext>
            </a:extLst>
          </p:cNvPr>
          <p:cNvPicPr>
            <a:picLocks noChangeAspect="1"/>
          </p:cNvPicPr>
          <p:nvPr/>
        </p:nvPicPr>
        <p:blipFill>
          <a:blip r:embed="rId2"/>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87927240-CE4F-453B-AC68-55E67797B1EB}"/>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F9ADD03E-9354-4A3D-8CD5-71CB755BCB93}"/>
              </a:ext>
            </a:extLst>
          </p:cNvPr>
          <p:cNvPicPr>
            <a:picLocks noChangeAspect="1"/>
          </p:cNvPicPr>
          <p:nvPr/>
        </p:nvPicPr>
        <p:blipFill>
          <a:blip r:embed="rId3"/>
          <a:stretch>
            <a:fillRect/>
          </a:stretch>
        </p:blipFill>
        <p:spPr>
          <a:xfrm>
            <a:off x="6190827" y="5910663"/>
            <a:ext cx="5837470" cy="788561"/>
          </a:xfrm>
          <a:prstGeom prst="rect">
            <a:avLst/>
          </a:prstGeom>
        </p:spPr>
      </p:pic>
      <p:sp>
        <p:nvSpPr>
          <p:cNvPr id="10" name="TextBox 9">
            <a:extLst>
              <a:ext uri="{FF2B5EF4-FFF2-40B4-BE49-F238E27FC236}">
                <a16:creationId xmlns:a16="http://schemas.microsoft.com/office/drawing/2014/main" id="{687C741B-8E89-4576-8AF6-570E440C4E2B}"/>
              </a:ext>
            </a:extLst>
          </p:cNvPr>
          <p:cNvSpPr txBox="1"/>
          <p:nvPr/>
        </p:nvSpPr>
        <p:spPr>
          <a:xfrm>
            <a:off x="1212426" y="1166842"/>
            <a:ext cx="10390294" cy="4770537"/>
          </a:xfrm>
          <a:prstGeom prst="rect">
            <a:avLst/>
          </a:prstGeom>
          <a:noFill/>
        </p:spPr>
        <p:txBody>
          <a:bodyPr wrap="square">
            <a:spAutoFit/>
          </a:bodyPr>
          <a:lstStyle/>
          <a:p>
            <a:r>
              <a:rPr lang="en-GB" sz="1600" b="1" i="0" dirty="0">
                <a:solidFill>
                  <a:srgbClr val="000000"/>
                </a:solidFill>
                <a:effectLst/>
                <a:latin typeface="Segoe UI Condensed"/>
              </a:rPr>
              <a:t>Transform your data:</a:t>
            </a:r>
          </a:p>
          <a:p>
            <a:pPr marL="285750" indent="-285750">
              <a:buFont typeface="Arial" panose="020B0604020202020204" pitchFamily="34" charset="0"/>
              <a:buChar char="•"/>
            </a:pPr>
            <a:r>
              <a:rPr lang="en-GB" sz="1600" dirty="0">
                <a:solidFill>
                  <a:srgbClr val="000000"/>
                </a:solidFill>
                <a:latin typeface="Segoe UI Condensed"/>
              </a:rPr>
              <a:t>Filter unnecessary columns and rows (including removing redundant columns in related tables)</a:t>
            </a:r>
          </a:p>
          <a:p>
            <a:pPr marL="285750" indent="-285750">
              <a:buFont typeface="Arial" panose="020B0604020202020204" pitchFamily="34" charset="0"/>
              <a:buChar char="•"/>
            </a:pPr>
            <a:r>
              <a:rPr lang="en-GB" sz="1600" dirty="0">
                <a:solidFill>
                  <a:srgbClr val="000000"/>
                </a:solidFill>
                <a:latin typeface="Segoe UI Condensed"/>
              </a:rPr>
              <a:t>Avoid high granularity data: Group by and summarize your data – in case you need high granularity, consider using composite models</a:t>
            </a:r>
          </a:p>
          <a:p>
            <a:pPr marL="285750" indent="-285750">
              <a:buFont typeface="Arial" panose="020B0604020202020204" pitchFamily="34" charset="0"/>
              <a:buChar char="•"/>
            </a:pPr>
            <a:r>
              <a:rPr lang="en-GB" sz="1600" dirty="0">
                <a:solidFill>
                  <a:srgbClr val="000000"/>
                </a:solidFill>
                <a:latin typeface="Segoe UI Condensed"/>
              </a:rPr>
              <a:t>Avoid the usage of long length columns with high precision and cardinality such as long text, decimal places, date/time (split date/time into two different columns)</a:t>
            </a:r>
          </a:p>
          <a:p>
            <a:pPr marL="285750" indent="-285750">
              <a:buFont typeface="Arial" panose="020B0604020202020204" pitchFamily="34" charset="0"/>
              <a:buChar char="•"/>
            </a:pPr>
            <a:r>
              <a:rPr lang="en-GB" sz="1600" dirty="0">
                <a:solidFill>
                  <a:srgbClr val="000000"/>
                </a:solidFill>
                <a:latin typeface="Segoe UI Condensed"/>
              </a:rPr>
              <a:t>Avoid transformations that scan whole tables like joins (consider using DAX measures/relationships instead)</a:t>
            </a:r>
          </a:p>
          <a:p>
            <a:pPr marL="285750" indent="-285750">
              <a:buFont typeface="Arial" panose="020B0604020202020204" pitchFamily="34" charset="0"/>
              <a:buChar char="•"/>
            </a:pPr>
            <a:r>
              <a:rPr lang="en-GB" sz="1600" dirty="0">
                <a:solidFill>
                  <a:srgbClr val="000000"/>
                </a:solidFill>
                <a:latin typeface="Segoe UI Condensed"/>
              </a:rPr>
              <a:t>Don’t load intermediate queries – disable the data load</a:t>
            </a:r>
          </a:p>
          <a:p>
            <a:pPr marL="285750" indent="-285750">
              <a:buFont typeface="Arial" panose="020B0604020202020204" pitchFamily="34" charset="0"/>
              <a:buChar char="•"/>
            </a:pPr>
            <a:r>
              <a:rPr lang="en-GB" sz="1600" dirty="0">
                <a:solidFill>
                  <a:srgbClr val="000000"/>
                </a:solidFill>
                <a:latin typeface="Segoe UI Condensed"/>
              </a:rPr>
              <a:t>Group by and summarize your data</a:t>
            </a:r>
          </a:p>
          <a:p>
            <a:endParaRPr lang="en-GB" sz="1600" b="0" i="0" dirty="0">
              <a:solidFill>
                <a:srgbClr val="000000"/>
              </a:solidFill>
              <a:effectLst/>
              <a:latin typeface="Segoe UI Condensed"/>
            </a:endParaRPr>
          </a:p>
          <a:p>
            <a:r>
              <a:rPr lang="en-GB" sz="1600" b="1" i="0" dirty="0">
                <a:solidFill>
                  <a:srgbClr val="000000"/>
                </a:solidFill>
                <a:effectLst/>
                <a:latin typeface="Segoe UI Condensed"/>
              </a:rPr>
              <a:t>Build your data model:</a:t>
            </a:r>
          </a:p>
          <a:p>
            <a:pPr marL="285750" indent="-285750">
              <a:buFont typeface="Arial" panose="020B0604020202020204" pitchFamily="34" charset="0"/>
              <a:buChar char="•"/>
            </a:pPr>
            <a:r>
              <a:rPr lang="en-GB" sz="1600" dirty="0">
                <a:solidFill>
                  <a:srgbClr val="000000"/>
                </a:solidFill>
                <a:latin typeface="Segoe UI Condensed"/>
              </a:rPr>
              <a:t>Avoid bi-directional or many-to-many relationships (if not possible, many to many should be single direction)</a:t>
            </a:r>
          </a:p>
          <a:p>
            <a:pPr marL="285750" indent="-285750">
              <a:buFont typeface="Arial" panose="020B0604020202020204" pitchFamily="34" charset="0"/>
              <a:buChar char="•"/>
            </a:pPr>
            <a:r>
              <a:rPr lang="en-GB" sz="1600" dirty="0">
                <a:solidFill>
                  <a:srgbClr val="000000"/>
                </a:solidFill>
                <a:latin typeface="Segoe UI Condensed"/>
              </a:rPr>
              <a:t>Avoid bi-directional relationships against high-cardinality columns</a:t>
            </a:r>
          </a:p>
          <a:p>
            <a:pPr marL="285750" indent="-285750">
              <a:buFont typeface="Arial" panose="020B0604020202020204" pitchFamily="34" charset="0"/>
              <a:buChar char="•"/>
            </a:pPr>
            <a:r>
              <a:rPr lang="en-GB" sz="1600" dirty="0">
                <a:solidFill>
                  <a:srgbClr val="000000"/>
                </a:solidFill>
                <a:latin typeface="Segoe UI Condensed"/>
              </a:rPr>
              <a:t>Aim for start schemas, avoid snow flake schemas</a:t>
            </a:r>
          </a:p>
          <a:p>
            <a:pPr marL="285750" indent="-285750">
              <a:buFont typeface="Arial" panose="020B0604020202020204" pitchFamily="34" charset="0"/>
              <a:buChar char="•"/>
            </a:pPr>
            <a:r>
              <a:rPr lang="en-GB" sz="1600" dirty="0">
                <a:solidFill>
                  <a:srgbClr val="000000"/>
                </a:solidFill>
                <a:latin typeface="Segoe UI Condensed"/>
              </a:rPr>
              <a:t>Reduce the number of calculated columns</a:t>
            </a:r>
          </a:p>
          <a:p>
            <a:pPr marL="285750" indent="-285750">
              <a:buFont typeface="Arial" panose="020B0604020202020204" pitchFamily="34" charset="0"/>
              <a:buChar char="•"/>
            </a:pPr>
            <a:r>
              <a:rPr lang="en-GB" sz="1600" dirty="0">
                <a:solidFill>
                  <a:srgbClr val="000000"/>
                </a:solidFill>
                <a:latin typeface="Segoe UI Condensed"/>
              </a:rPr>
              <a:t>Reduce the usage of calculated tables</a:t>
            </a:r>
          </a:p>
          <a:p>
            <a:pPr marL="285750" indent="-285750">
              <a:buFont typeface="Arial" panose="020B0604020202020204" pitchFamily="34" charset="0"/>
              <a:buChar char="•"/>
            </a:pPr>
            <a:r>
              <a:rPr lang="en-GB" sz="1600" dirty="0">
                <a:solidFill>
                  <a:srgbClr val="000000"/>
                </a:solidFill>
                <a:latin typeface="Segoe UI Condensed"/>
              </a:rPr>
              <a:t>Optimize column data types and precision</a:t>
            </a:r>
          </a:p>
          <a:p>
            <a:pPr marL="285750" indent="-285750">
              <a:buFont typeface="Arial" panose="020B0604020202020204" pitchFamily="34" charset="0"/>
              <a:buChar char="•"/>
            </a:pPr>
            <a:r>
              <a:rPr lang="en-GB" sz="1600" dirty="0">
                <a:solidFill>
                  <a:srgbClr val="000000"/>
                </a:solidFill>
                <a:latin typeface="Segoe UI Condensed"/>
              </a:rPr>
              <a:t>Turn off column hierarchies</a:t>
            </a:r>
          </a:p>
          <a:p>
            <a:endParaRPr lang="en-GB" sz="1600" dirty="0">
              <a:solidFill>
                <a:srgbClr val="000000"/>
              </a:solidFill>
              <a:latin typeface="Segoe UI Condensed"/>
            </a:endParaRPr>
          </a:p>
        </p:txBody>
      </p:sp>
      <p:pic>
        <p:nvPicPr>
          <p:cNvPr id="14" name="Picture 13" descr="Logo&#10;&#10;Description automatically generated">
            <a:extLst>
              <a:ext uri="{FF2B5EF4-FFF2-40B4-BE49-F238E27FC236}">
                <a16:creationId xmlns:a16="http://schemas.microsoft.com/office/drawing/2014/main" id="{D25B1E2D-CB42-4806-9F27-5EDE49238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5" name="TextBox 14">
            <a:extLst>
              <a:ext uri="{FF2B5EF4-FFF2-40B4-BE49-F238E27FC236}">
                <a16:creationId xmlns:a16="http://schemas.microsoft.com/office/drawing/2014/main" id="{2F31CC31-07D9-4479-9E9E-E388B111D092}"/>
              </a:ext>
            </a:extLst>
          </p:cNvPr>
          <p:cNvSpPr txBox="1"/>
          <p:nvPr/>
        </p:nvSpPr>
        <p:spPr>
          <a:xfrm>
            <a:off x="1219198" y="648240"/>
            <a:ext cx="7591105" cy="400110"/>
          </a:xfrm>
          <a:prstGeom prst="rect">
            <a:avLst/>
          </a:prstGeom>
          <a:noFill/>
        </p:spPr>
        <p:txBody>
          <a:bodyPr wrap="square">
            <a:spAutoFit/>
          </a:bodyPr>
          <a:lstStyle/>
          <a:p>
            <a:r>
              <a:rPr lang="en-GB" sz="2000" b="1" i="0" dirty="0">
                <a:solidFill>
                  <a:schemeClr val="accent4"/>
                </a:solidFill>
                <a:effectLst/>
                <a:latin typeface="Segoe UI Condensed"/>
              </a:rPr>
              <a:t>Global Considerations</a:t>
            </a:r>
            <a:endParaRPr lang="en-GB" sz="2000" b="1" dirty="0"/>
          </a:p>
        </p:txBody>
      </p:sp>
      <p:sp>
        <p:nvSpPr>
          <p:cNvPr id="12" name="TextBox 11">
            <a:extLst>
              <a:ext uri="{FF2B5EF4-FFF2-40B4-BE49-F238E27FC236}">
                <a16:creationId xmlns:a16="http://schemas.microsoft.com/office/drawing/2014/main" id="{B580D1C0-94F5-4E77-84D0-00CD0C750B09}"/>
              </a:ext>
            </a:extLst>
          </p:cNvPr>
          <p:cNvSpPr txBox="1"/>
          <p:nvPr/>
        </p:nvSpPr>
        <p:spPr>
          <a:xfrm>
            <a:off x="2713583" y="6106485"/>
            <a:ext cx="3033347" cy="523220"/>
          </a:xfrm>
          <a:prstGeom prst="rect">
            <a:avLst/>
          </a:prstGeom>
          <a:noFill/>
        </p:spPr>
        <p:txBody>
          <a:bodyPr wrap="square" rtlCol="0">
            <a:spAutoFit/>
          </a:bodyPr>
          <a:lstStyle/>
          <a:p>
            <a:pPr algn="ctr"/>
            <a:r>
              <a:rPr lang="en-GB" sz="1400" b="1" dirty="0">
                <a:solidFill>
                  <a:schemeClr val="accent2">
                    <a:lumMod val="50000"/>
                  </a:schemeClr>
                </a:solidFill>
              </a:rPr>
              <a:t>Consider using Vertipaq Analyzer to check your queries performance</a:t>
            </a:r>
          </a:p>
        </p:txBody>
      </p:sp>
      <p:pic>
        <p:nvPicPr>
          <p:cNvPr id="13" name="Picture 12">
            <a:hlinkClick r:id="rId5"/>
            <a:extLst>
              <a:ext uri="{FF2B5EF4-FFF2-40B4-BE49-F238E27FC236}">
                <a16:creationId xmlns:a16="http://schemas.microsoft.com/office/drawing/2014/main" id="{C4B9C556-2C3D-471E-B0FA-A6F5371CBB33}"/>
              </a:ext>
            </a:extLst>
          </p:cNvPr>
          <p:cNvPicPr>
            <a:picLocks noChangeAspect="1"/>
          </p:cNvPicPr>
          <p:nvPr/>
        </p:nvPicPr>
        <p:blipFill>
          <a:blip r:embed="rId6"/>
          <a:stretch>
            <a:fillRect/>
          </a:stretch>
        </p:blipFill>
        <p:spPr>
          <a:xfrm>
            <a:off x="1517688" y="6117765"/>
            <a:ext cx="1233854" cy="500660"/>
          </a:xfrm>
          <a:prstGeom prst="rect">
            <a:avLst/>
          </a:prstGeom>
        </p:spPr>
      </p:pic>
    </p:spTree>
    <p:extLst>
      <p:ext uri="{BB962C8B-B14F-4D97-AF65-F5344CB8AC3E}">
        <p14:creationId xmlns:p14="http://schemas.microsoft.com/office/powerpoint/2010/main" val="3980422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172A-4E61-4E01-BEBB-9418F0A7986A}"/>
              </a:ext>
            </a:extLst>
          </p:cNvPr>
          <p:cNvSpPr>
            <a:spLocks noGrp="1"/>
          </p:cNvSpPr>
          <p:nvPr>
            <p:ph type="title"/>
          </p:nvPr>
        </p:nvSpPr>
        <p:spPr>
          <a:xfrm>
            <a:off x="1212426" y="55061"/>
            <a:ext cx="6035662" cy="767709"/>
          </a:xfrm>
        </p:spPr>
        <p:txBody>
          <a:bodyPr>
            <a:normAutofit/>
          </a:bodyPr>
          <a:lstStyle/>
          <a:p>
            <a:r>
              <a:rPr lang="en-GB" sz="2800" b="1" dirty="0"/>
              <a:t>Analyse data and build your data model</a:t>
            </a:r>
          </a:p>
        </p:txBody>
      </p:sp>
      <p:pic>
        <p:nvPicPr>
          <p:cNvPr id="4" name="Picture 3">
            <a:extLst>
              <a:ext uri="{FF2B5EF4-FFF2-40B4-BE49-F238E27FC236}">
                <a16:creationId xmlns:a16="http://schemas.microsoft.com/office/drawing/2014/main" id="{6B2AA251-0A17-4ED3-97D5-060D18FBBA19}"/>
              </a:ext>
            </a:extLst>
          </p:cNvPr>
          <p:cNvPicPr>
            <a:picLocks noChangeAspect="1"/>
          </p:cNvPicPr>
          <p:nvPr/>
        </p:nvPicPr>
        <p:blipFill>
          <a:blip r:embed="rId2"/>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87927240-CE4F-453B-AC68-55E67797B1EB}"/>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F9ADD03E-9354-4A3D-8CD5-71CB755BCB93}"/>
              </a:ext>
            </a:extLst>
          </p:cNvPr>
          <p:cNvPicPr>
            <a:picLocks noChangeAspect="1"/>
          </p:cNvPicPr>
          <p:nvPr/>
        </p:nvPicPr>
        <p:blipFill>
          <a:blip r:embed="rId3"/>
          <a:stretch>
            <a:fillRect/>
          </a:stretch>
        </p:blipFill>
        <p:spPr>
          <a:xfrm>
            <a:off x="6190827" y="5910663"/>
            <a:ext cx="5837470" cy="788561"/>
          </a:xfrm>
          <a:prstGeom prst="rect">
            <a:avLst/>
          </a:prstGeom>
        </p:spPr>
      </p:pic>
      <p:sp>
        <p:nvSpPr>
          <p:cNvPr id="10" name="TextBox 9">
            <a:extLst>
              <a:ext uri="{FF2B5EF4-FFF2-40B4-BE49-F238E27FC236}">
                <a16:creationId xmlns:a16="http://schemas.microsoft.com/office/drawing/2014/main" id="{687C741B-8E89-4576-8AF6-570E440C4E2B}"/>
              </a:ext>
            </a:extLst>
          </p:cNvPr>
          <p:cNvSpPr txBox="1"/>
          <p:nvPr/>
        </p:nvSpPr>
        <p:spPr>
          <a:xfrm>
            <a:off x="1212426" y="1166842"/>
            <a:ext cx="10390294" cy="1323439"/>
          </a:xfrm>
          <a:prstGeom prst="rect">
            <a:avLst/>
          </a:prstGeom>
          <a:noFill/>
        </p:spPr>
        <p:txBody>
          <a:bodyPr wrap="square">
            <a:spAutoFit/>
          </a:bodyPr>
          <a:lstStyle/>
          <a:p>
            <a:r>
              <a:rPr lang="en-GB" sz="1600" b="1" i="0" dirty="0">
                <a:solidFill>
                  <a:srgbClr val="000000"/>
                </a:solidFill>
                <a:effectLst/>
                <a:latin typeface="Segoe UI Condensed"/>
              </a:rPr>
              <a:t>DAX Measures:</a:t>
            </a:r>
          </a:p>
          <a:p>
            <a:pPr marL="285750" indent="-285750">
              <a:buFont typeface="Arial" panose="020B0604020202020204" pitchFamily="34" charset="0"/>
              <a:buChar char="•"/>
            </a:pPr>
            <a:r>
              <a:rPr lang="en-GB" sz="1600" dirty="0">
                <a:solidFill>
                  <a:srgbClr val="000000"/>
                </a:solidFill>
                <a:latin typeface="Segoe UI Condensed"/>
              </a:rPr>
              <a:t>Avoid complex calculation logic</a:t>
            </a:r>
          </a:p>
          <a:p>
            <a:pPr marL="285750" indent="-285750">
              <a:buFont typeface="Arial" panose="020B0604020202020204" pitchFamily="34" charset="0"/>
              <a:buChar char="•"/>
            </a:pPr>
            <a:r>
              <a:rPr lang="en-GB" sz="1600" dirty="0">
                <a:solidFill>
                  <a:srgbClr val="000000"/>
                </a:solidFill>
                <a:latin typeface="Segoe UI Condensed"/>
              </a:rPr>
              <a:t>Use DAX variables if possible</a:t>
            </a:r>
          </a:p>
          <a:p>
            <a:pPr marL="285750" indent="-285750">
              <a:buFont typeface="Arial" panose="020B0604020202020204" pitchFamily="34" charset="0"/>
              <a:buChar char="•"/>
            </a:pPr>
            <a:r>
              <a:rPr lang="en-GB" sz="1600" dirty="0">
                <a:solidFill>
                  <a:srgbClr val="000000"/>
                </a:solidFill>
                <a:latin typeface="Segoe UI Condensed"/>
              </a:rPr>
              <a:t>Try to avoid DAX iterator functions (e.g. </a:t>
            </a:r>
            <a:r>
              <a:rPr lang="en-GB" sz="1600" dirty="0" err="1">
                <a:solidFill>
                  <a:srgbClr val="000000"/>
                </a:solidFill>
                <a:latin typeface="Segoe UI Condensed"/>
              </a:rPr>
              <a:t>sumx</a:t>
            </a:r>
            <a:r>
              <a:rPr lang="en-GB" sz="1600" dirty="0">
                <a:solidFill>
                  <a:srgbClr val="000000"/>
                </a:solidFill>
                <a:latin typeface="Segoe UI Condensed"/>
              </a:rPr>
              <a:t>, average, </a:t>
            </a:r>
            <a:r>
              <a:rPr lang="en-GB" sz="1600" dirty="0" err="1">
                <a:solidFill>
                  <a:srgbClr val="000000"/>
                </a:solidFill>
                <a:latin typeface="Segoe UI Condensed"/>
              </a:rPr>
              <a:t>rankx</a:t>
            </a:r>
            <a:r>
              <a:rPr lang="en-GB" sz="1600" dirty="0">
                <a:solidFill>
                  <a:srgbClr val="000000"/>
                </a:solidFill>
                <a:latin typeface="Segoe UI Condensed"/>
              </a:rPr>
              <a:t>…)</a:t>
            </a:r>
          </a:p>
          <a:p>
            <a:pPr marL="285750" indent="-285750">
              <a:buFont typeface="Arial" panose="020B0604020202020204" pitchFamily="34" charset="0"/>
              <a:buChar char="•"/>
            </a:pPr>
            <a:r>
              <a:rPr lang="en-GB" sz="1600" dirty="0">
                <a:solidFill>
                  <a:srgbClr val="000000"/>
                </a:solidFill>
                <a:latin typeface="Segoe UI Condensed"/>
              </a:rPr>
              <a:t>Use calculated measures rather than calculated columns when possible</a:t>
            </a:r>
          </a:p>
        </p:txBody>
      </p:sp>
      <p:pic>
        <p:nvPicPr>
          <p:cNvPr id="14" name="Picture 13" descr="Logo&#10;&#10;Description automatically generated">
            <a:extLst>
              <a:ext uri="{FF2B5EF4-FFF2-40B4-BE49-F238E27FC236}">
                <a16:creationId xmlns:a16="http://schemas.microsoft.com/office/drawing/2014/main" id="{D25B1E2D-CB42-4806-9F27-5EDE49238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5" name="TextBox 14">
            <a:extLst>
              <a:ext uri="{FF2B5EF4-FFF2-40B4-BE49-F238E27FC236}">
                <a16:creationId xmlns:a16="http://schemas.microsoft.com/office/drawing/2014/main" id="{2F31CC31-07D9-4479-9E9E-E388B111D092}"/>
              </a:ext>
            </a:extLst>
          </p:cNvPr>
          <p:cNvSpPr txBox="1"/>
          <p:nvPr/>
        </p:nvSpPr>
        <p:spPr>
          <a:xfrm>
            <a:off x="1219198" y="648240"/>
            <a:ext cx="7591105" cy="400110"/>
          </a:xfrm>
          <a:prstGeom prst="rect">
            <a:avLst/>
          </a:prstGeom>
          <a:noFill/>
        </p:spPr>
        <p:txBody>
          <a:bodyPr wrap="square">
            <a:spAutoFit/>
          </a:bodyPr>
          <a:lstStyle/>
          <a:p>
            <a:r>
              <a:rPr lang="en-GB" sz="2000" b="1" i="0" dirty="0">
                <a:solidFill>
                  <a:schemeClr val="accent4"/>
                </a:solidFill>
                <a:effectLst/>
                <a:latin typeface="Segoe UI Condensed"/>
              </a:rPr>
              <a:t>Global Considerations</a:t>
            </a:r>
            <a:endParaRPr lang="en-GB" sz="2000" b="1" dirty="0"/>
          </a:p>
        </p:txBody>
      </p:sp>
      <p:pic>
        <p:nvPicPr>
          <p:cNvPr id="7" name="Picture 6">
            <a:hlinkClick r:id="rId5"/>
            <a:extLst>
              <a:ext uri="{FF2B5EF4-FFF2-40B4-BE49-F238E27FC236}">
                <a16:creationId xmlns:a16="http://schemas.microsoft.com/office/drawing/2014/main" id="{9A89B2DC-2A51-4D2C-A575-DCDF91C70B34}"/>
              </a:ext>
            </a:extLst>
          </p:cNvPr>
          <p:cNvPicPr>
            <a:picLocks noChangeAspect="1"/>
          </p:cNvPicPr>
          <p:nvPr/>
        </p:nvPicPr>
        <p:blipFill>
          <a:blip r:embed="rId6"/>
          <a:stretch>
            <a:fillRect/>
          </a:stretch>
        </p:blipFill>
        <p:spPr>
          <a:xfrm>
            <a:off x="1436670" y="3113022"/>
            <a:ext cx="628540" cy="631956"/>
          </a:xfrm>
          <a:prstGeom prst="rect">
            <a:avLst/>
          </a:prstGeom>
        </p:spPr>
      </p:pic>
      <p:sp>
        <p:nvSpPr>
          <p:cNvPr id="11" name="TextBox 10">
            <a:extLst>
              <a:ext uri="{FF2B5EF4-FFF2-40B4-BE49-F238E27FC236}">
                <a16:creationId xmlns:a16="http://schemas.microsoft.com/office/drawing/2014/main" id="{B14BC351-2770-4D8F-B3EA-2B4D5D34E74A}"/>
              </a:ext>
            </a:extLst>
          </p:cNvPr>
          <p:cNvSpPr txBox="1"/>
          <p:nvPr/>
        </p:nvSpPr>
        <p:spPr>
          <a:xfrm>
            <a:off x="2115635" y="3167390"/>
            <a:ext cx="5595219" cy="307777"/>
          </a:xfrm>
          <a:prstGeom prst="rect">
            <a:avLst/>
          </a:prstGeom>
          <a:noFill/>
        </p:spPr>
        <p:txBody>
          <a:bodyPr wrap="square" rtlCol="0">
            <a:spAutoFit/>
          </a:bodyPr>
          <a:lstStyle/>
          <a:p>
            <a:r>
              <a:rPr lang="en-GB" sz="1400" b="1" dirty="0">
                <a:solidFill>
                  <a:schemeClr val="accent3">
                    <a:lumMod val="50000"/>
                  </a:schemeClr>
                </a:solidFill>
              </a:rPr>
              <a:t>Consider using DAX Studio to check your model performance</a:t>
            </a:r>
          </a:p>
        </p:txBody>
      </p:sp>
      <p:pic>
        <p:nvPicPr>
          <p:cNvPr id="9" name="Picture 8">
            <a:hlinkClick r:id="rId7"/>
            <a:extLst>
              <a:ext uri="{FF2B5EF4-FFF2-40B4-BE49-F238E27FC236}">
                <a16:creationId xmlns:a16="http://schemas.microsoft.com/office/drawing/2014/main" id="{C2556D62-BD91-4300-97FD-62601A2C2466}"/>
              </a:ext>
            </a:extLst>
          </p:cNvPr>
          <p:cNvPicPr>
            <a:picLocks noChangeAspect="1"/>
          </p:cNvPicPr>
          <p:nvPr/>
        </p:nvPicPr>
        <p:blipFill>
          <a:blip r:embed="rId8"/>
          <a:stretch>
            <a:fillRect/>
          </a:stretch>
        </p:blipFill>
        <p:spPr>
          <a:xfrm>
            <a:off x="1440603" y="3921291"/>
            <a:ext cx="624607" cy="558361"/>
          </a:xfrm>
          <a:prstGeom prst="rect">
            <a:avLst/>
          </a:prstGeom>
        </p:spPr>
      </p:pic>
      <p:sp>
        <p:nvSpPr>
          <p:cNvPr id="16" name="TextBox 15">
            <a:extLst>
              <a:ext uri="{FF2B5EF4-FFF2-40B4-BE49-F238E27FC236}">
                <a16:creationId xmlns:a16="http://schemas.microsoft.com/office/drawing/2014/main" id="{9CA1BDCA-61E8-48D7-BF61-A50E1070945D}"/>
              </a:ext>
            </a:extLst>
          </p:cNvPr>
          <p:cNvSpPr txBox="1"/>
          <p:nvPr/>
        </p:nvSpPr>
        <p:spPr>
          <a:xfrm>
            <a:off x="2115634" y="3956432"/>
            <a:ext cx="7019573" cy="307777"/>
          </a:xfrm>
          <a:prstGeom prst="rect">
            <a:avLst/>
          </a:prstGeom>
          <a:noFill/>
        </p:spPr>
        <p:txBody>
          <a:bodyPr wrap="square" rtlCol="0">
            <a:spAutoFit/>
          </a:bodyPr>
          <a:lstStyle/>
          <a:p>
            <a:r>
              <a:rPr lang="en-GB" sz="1400" b="1" dirty="0">
                <a:solidFill>
                  <a:schemeClr val="accent3">
                    <a:lumMod val="50000"/>
                  </a:schemeClr>
                </a:solidFill>
              </a:rPr>
              <a:t>Consider using Tabular Editor Best Practices to improve model design and performance</a:t>
            </a:r>
          </a:p>
        </p:txBody>
      </p:sp>
      <p:sp>
        <p:nvSpPr>
          <p:cNvPr id="17" name="TextBox 16">
            <a:extLst>
              <a:ext uri="{FF2B5EF4-FFF2-40B4-BE49-F238E27FC236}">
                <a16:creationId xmlns:a16="http://schemas.microsoft.com/office/drawing/2014/main" id="{2F314D87-16E3-4BC3-96CD-019C5CFA51E7}"/>
              </a:ext>
            </a:extLst>
          </p:cNvPr>
          <p:cNvSpPr txBox="1"/>
          <p:nvPr/>
        </p:nvSpPr>
        <p:spPr>
          <a:xfrm>
            <a:off x="2115635" y="4190519"/>
            <a:ext cx="9279196" cy="600164"/>
          </a:xfrm>
          <a:prstGeom prst="rect">
            <a:avLst/>
          </a:prstGeom>
          <a:noFill/>
        </p:spPr>
        <p:txBody>
          <a:bodyPr wrap="square" rtlCol="0">
            <a:spAutoFit/>
          </a:bodyPr>
          <a:lstStyle/>
          <a:p>
            <a:r>
              <a:rPr lang="en-GB" sz="1100" b="0" i="0" dirty="0">
                <a:solidFill>
                  <a:srgbClr val="000000"/>
                </a:solidFill>
                <a:effectLst/>
                <a:latin typeface="Segoe UI Condensed"/>
              </a:rPr>
              <a:t>Think of how ‘Spell Checker’ works in Microsoft Word. It notifies you of spelling or grammar mistakes while you are typing. This tool would notify you of potential modelling missteps or changes which can be made to improve the model design and performance. This includes recommendations for naming, user experience and common optimizations that can be made to improve performance.</a:t>
            </a:r>
            <a:endParaRPr lang="en-GB" sz="1100" b="1" dirty="0">
              <a:solidFill>
                <a:schemeClr val="accent3">
                  <a:lumMod val="50000"/>
                </a:schemeClr>
              </a:solidFill>
            </a:endParaRPr>
          </a:p>
        </p:txBody>
      </p:sp>
    </p:spTree>
    <p:extLst>
      <p:ext uri="{BB962C8B-B14F-4D97-AF65-F5344CB8AC3E}">
        <p14:creationId xmlns:p14="http://schemas.microsoft.com/office/powerpoint/2010/main" val="2407125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1088E8-6C27-471F-99E9-79CD6FC16492}"/>
              </a:ext>
            </a:extLst>
          </p:cNvPr>
          <p:cNvPicPr>
            <a:picLocks noChangeAspect="1"/>
          </p:cNvPicPr>
          <p:nvPr/>
        </p:nvPicPr>
        <p:blipFill>
          <a:blip r:embed="rId2"/>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FFF34AE0-F18A-4577-B7AB-CED88A3B55CA}"/>
              </a:ext>
            </a:extLst>
          </p:cNvPr>
          <p:cNvSpPr/>
          <p:nvPr/>
        </p:nvSpPr>
        <p:spPr>
          <a:xfrm>
            <a:off x="0" y="3495040"/>
            <a:ext cx="1073791" cy="336296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A6E8438-672A-4E06-A58B-AC7D5F90F88A}"/>
              </a:ext>
            </a:extLst>
          </p:cNvPr>
          <p:cNvSpPr/>
          <p:nvPr/>
        </p:nvSpPr>
        <p:spPr>
          <a:xfrm>
            <a:off x="0" y="0"/>
            <a:ext cx="1073791" cy="154432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0783C985-A34B-4A98-831B-53DFA9795E3F}"/>
              </a:ext>
            </a:extLst>
          </p:cNvPr>
          <p:cNvPicPr>
            <a:picLocks noChangeAspect="1"/>
          </p:cNvPicPr>
          <p:nvPr/>
        </p:nvPicPr>
        <p:blipFill>
          <a:blip r:embed="rId3"/>
          <a:stretch>
            <a:fillRect/>
          </a:stretch>
        </p:blipFill>
        <p:spPr>
          <a:xfrm>
            <a:off x="6972555" y="5990174"/>
            <a:ext cx="5083978" cy="745932"/>
          </a:xfrm>
          <a:prstGeom prst="rect">
            <a:avLst/>
          </a:prstGeom>
        </p:spPr>
      </p:pic>
      <p:sp>
        <p:nvSpPr>
          <p:cNvPr id="12" name="Title 1">
            <a:extLst>
              <a:ext uri="{FF2B5EF4-FFF2-40B4-BE49-F238E27FC236}">
                <a16:creationId xmlns:a16="http://schemas.microsoft.com/office/drawing/2014/main" id="{2B9CF1F1-3819-4661-ADED-D0CA5529AF11}"/>
              </a:ext>
            </a:extLst>
          </p:cNvPr>
          <p:cNvSpPr txBox="1">
            <a:spLocks/>
          </p:cNvSpPr>
          <p:nvPr/>
        </p:nvSpPr>
        <p:spPr>
          <a:xfrm>
            <a:off x="1205652" y="73874"/>
            <a:ext cx="10148148" cy="711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Report Design</a:t>
            </a:r>
          </a:p>
        </p:txBody>
      </p:sp>
      <p:pic>
        <p:nvPicPr>
          <p:cNvPr id="9" name="Picture 8" descr="Logo&#10;&#10;Description automatically generated">
            <a:extLst>
              <a:ext uri="{FF2B5EF4-FFF2-40B4-BE49-F238E27FC236}">
                <a16:creationId xmlns:a16="http://schemas.microsoft.com/office/drawing/2014/main" id="{63F30A73-C701-49AE-9A58-A11E4773EE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0" name="TextBox 9">
            <a:extLst>
              <a:ext uri="{FF2B5EF4-FFF2-40B4-BE49-F238E27FC236}">
                <a16:creationId xmlns:a16="http://schemas.microsoft.com/office/drawing/2014/main" id="{CCC1BB96-57B0-4D4F-9741-653CE7C2EC9D}"/>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Global Considerations</a:t>
            </a:r>
            <a:endParaRPr lang="en-GB" sz="2000" b="1" dirty="0"/>
          </a:p>
        </p:txBody>
      </p:sp>
      <p:sp>
        <p:nvSpPr>
          <p:cNvPr id="14" name="TextBox 13">
            <a:extLst>
              <a:ext uri="{FF2B5EF4-FFF2-40B4-BE49-F238E27FC236}">
                <a16:creationId xmlns:a16="http://schemas.microsoft.com/office/drawing/2014/main" id="{1B81FF4C-8397-4298-B361-27245E7FF91B}"/>
              </a:ext>
            </a:extLst>
          </p:cNvPr>
          <p:cNvSpPr txBox="1"/>
          <p:nvPr/>
        </p:nvSpPr>
        <p:spPr>
          <a:xfrm>
            <a:off x="1219198" y="1048350"/>
            <a:ext cx="10850880" cy="4062651"/>
          </a:xfrm>
          <a:prstGeom prst="rect">
            <a:avLst/>
          </a:prstGeom>
          <a:noFill/>
        </p:spPr>
        <p:txBody>
          <a:bodyPr wrap="square">
            <a:spAutoFit/>
          </a:bodyPr>
          <a:lstStyle/>
          <a:p>
            <a:r>
              <a:rPr lang="en-GB" b="1" dirty="0">
                <a:latin typeface="Ubuntu"/>
              </a:rPr>
              <a:t>Performance tunning:</a:t>
            </a:r>
            <a:endParaRPr lang="en-GB" b="1" i="0" dirty="0">
              <a:effectLst/>
              <a:latin typeface="Ubuntu"/>
            </a:endParaRPr>
          </a:p>
          <a:p>
            <a:pPr marL="285750" indent="-285750">
              <a:buFont typeface="Arial" panose="020B0604020202020204" pitchFamily="34" charset="0"/>
              <a:buChar char="•"/>
            </a:pPr>
            <a:r>
              <a:rPr lang="en-GB" sz="1600" b="0" i="0" dirty="0">
                <a:effectLst/>
                <a:latin typeface="Ubuntu"/>
              </a:rPr>
              <a:t>Avoid dense report pages - aim to minimize both the amount of data displayed as well as the number of visuals displayed on a page</a:t>
            </a:r>
          </a:p>
          <a:p>
            <a:pPr marL="285750" indent="-285750">
              <a:buFont typeface="Arial" panose="020B0604020202020204" pitchFamily="34" charset="0"/>
              <a:buChar char="•"/>
            </a:pPr>
            <a:r>
              <a:rPr lang="en-GB" sz="1600" dirty="0"/>
              <a:t>Avoid “data dump”-style reports with tables containing hundreds of columns and thousands of rows, usually created when the user expects to export this data to Excel. If the user intends to export data to Excel, consider designing the report directly within Excel to provide the data required but with a live connection to the dataset</a:t>
            </a:r>
          </a:p>
          <a:p>
            <a:pPr marL="285750" indent="-285750">
              <a:buFont typeface="Arial" panose="020B0604020202020204" pitchFamily="34" charset="0"/>
              <a:buChar char="•"/>
            </a:pPr>
            <a:r>
              <a:rPr lang="en-GB" sz="1600" dirty="0"/>
              <a:t>Consider using slicers and filters in your reports to allow the user to select just the data that is needed to be displayed at any one time. We also recommend setting the slicer or filter at report publishing time, so the initial rendering of the report performs acceptably</a:t>
            </a:r>
          </a:p>
          <a:p>
            <a:pPr marL="285750" indent="-285750">
              <a:buFont typeface="Arial" panose="020B0604020202020204" pitchFamily="34" charset="0"/>
              <a:buChar char="•"/>
            </a:pPr>
            <a:r>
              <a:rPr lang="en-GB" sz="1600" dirty="0">
                <a:latin typeface="Ubuntu"/>
              </a:rPr>
              <a:t>Consider adding an “Apply filters” button to your report, so that your visuals render automatically every time you change a filter in a page</a:t>
            </a:r>
            <a:endParaRPr lang="en-GB" sz="1600" dirty="0"/>
          </a:p>
          <a:p>
            <a:pPr marL="285750" indent="-285750">
              <a:buFont typeface="Arial" panose="020B0604020202020204" pitchFamily="34" charset="0"/>
              <a:buChar char="•"/>
            </a:pPr>
            <a:r>
              <a:rPr lang="en-GB" sz="1600" dirty="0"/>
              <a:t>Consider using techniques such as bookmarks and drill through pages to reduce the amount of data displayed on a page</a:t>
            </a:r>
          </a:p>
          <a:p>
            <a:pPr marL="285750" indent="-285750">
              <a:buFont typeface="Arial" panose="020B0604020202020204" pitchFamily="34" charset="0"/>
              <a:buChar char="•"/>
            </a:pPr>
            <a:r>
              <a:rPr lang="en-GB" sz="1600" dirty="0">
                <a:latin typeface="Ubuntu"/>
              </a:rPr>
              <a:t>Be intentional with selections for each visual. Focus on its ability to convey information, resisting the urge to use a variety of visual types for aesthetic appeal only </a:t>
            </a:r>
          </a:p>
          <a:p>
            <a:pPr marL="285750" indent="-285750">
              <a:buFont typeface="Arial" panose="020B0604020202020204" pitchFamily="34" charset="0"/>
              <a:buChar char="•"/>
            </a:pPr>
            <a:r>
              <a:rPr lang="en-GB" sz="1600" dirty="0">
                <a:latin typeface="Ubuntu"/>
              </a:rPr>
              <a:t>Only use custom visuals from sources that you trust – preferably certified</a:t>
            </a:r>
          </a:p>
          <a:p>
            <a:pPr marL="285750" indent="-285750">
              <a:buFont typeface="Arial" panose="020B0604020202020204" pitchFamily="34" charset="0"/>
              <a:buChar char="•"/>
            </a:pPr>
            <a:r>
              <a:rPr lang="en-GB" sz="1600" dirty="0">
                <a:latin typeface="Ubuntu"/>
              </a:rPr>
              <a:t>Change the interactions between visuals – visuals filtering other visuals unnecessarily can make your report run slow</a:t>
            </a:r>
          </a:p>
        </p:txBody>
      </p:sp>
      <p:sp>
        <p:nvSpPr>
          <p:cNvPr id="15" name="TextBox 14">
            <a:extLst>
              <a:ext uri="{FF2B5EF4-FFF2-40B4-BE49-F238E27FC236}">
                <a16:creationId xmlns:a16="http://schemas.microsoft.com/office/drawing/2014/main" id="{FE2C2608-BDBA-4559-A22E-2D64532CAE48}"/>
              </a:ext>
            </a:extLst>
          </p:cNvPr>
          <p:cNvSpPr txBox="1"/>
          <p:nvPr/>
        </p:nvSpPr>
        <p:spPr>
          <a:xfrm>
            <a:off x="2930329" y="6082272"/>
            <a:ext cx="3033347" cy="523220"/>
          </a:xfrm>
          <a:prstGeom prst="rect">
            <a:avLst/>
          </a:prstGeom>
          <a:noFill/>
        </p:spPr>
        <p:txBody>
          <a:bodyPr wrap="square" rtlCol="0">
            <a:spAutoFit/>
          </a:bodyPr>
          <a:lstStyle/>
          <a:p>
            <a:pPr algn="ctr"/>
            <a:r>
              <a:rPr lang="en-GB" sz="1400" b="1" dirty="0">
                <a:solidFill>
                  <a:schemeClr val="accent2">
                    <a:lumMod val="50000"/>
                  </a:schemeClr>
                </a:solidFill>
              </a:rPr>
              <a:t>Consider using Power BI Performance Analyser</a:t>
            </a:r>
          </a:p>
        </p:txBody>
      </p:sp>
      <p:sp>
        <p:nvSpPr>
          <p:cNvPr id="16" name="Rectangle 15">
            <a:hlinkClick r:id="rId5"/>
            <a:extLst>
              <a:ext uri="{FF2B5EF4-FFF2-40B4-BE49-F238E27FC236}">
                <a16:creationId xmlns:a16="http://schemas.microsoft.com/office/drawing/2014/main" id="{B7CDBF5F-42DC-41DE-BD03-EAAE1731F3C1}"/>
              </a:ext>
            </a:extLst>
          </p:cNvPr>
          <p:cNvSpPr/>
          <p:nvPr/>
        </p:nvSpPr>
        <p:spPr>
          <a:xfrm>
            <a:off x="1602690" y="6036734"/>
            <a:ext cx="1327639" cy="61429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Performance Analyser</a:t>
            </a:r>
          </a:p>
        </p:txBody>
      </p:sp>
    </p:spTree>
    <p:extLst>
      <p:ext uri="{BB962C8B-B14F-4D97-AF65-F5344CB8AC3E}">
        <p14:creationId xmlns:p14="http://schemas.microsoft.com/office/powerpoint/2010/main" val="1018048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172A-4E61-4E01-BEBB-9418F0A7986A}"/>
              </a:ext>
            </a:extLst>
          </p:cNvPr>
          <p:cNvSpPr>
            <a:spLocks noGrp="1"/>
          </p:cNvSpPr>
          <p:nvPr>
            <p:ph type="title"/>
          </p:nvPr>
        </p:nvSpPr>
        <p:spPr>
          <a:xfrm>
            <a:off x="1205652" y="73874"/>
            <a:ext cx="10148148" cy="711834"/>
          </a:xfrm>
        </p:spPr>
        <p:txBody>
          <a:bodyPr>
            <a:normAutofit/>
          </a:bodyPr>
          <a:lstStyle/>
          <a:p>
            <a:r>
              <a:rPr lang="en-GB" sz="2800" b="1" dirty="0"/>
              <a:t>Prepare to share your report</a:t>
            </a:r>
          </a:p>
        </p:txBody>
      </p:sp>
      <p:pic>
        <p:nvPicPr>
          <p:cNvPr id="4" name="Picture 3">
            <a:extLst>
              <a:ext uri="{FF2B5EF4-FFF2-40B4-BE49-F238E27FC236}">
                <a16:creationId xmlns:a16="http://schemas.microsoft.com/office/drawing/2014/main" id="{6B2AA251-0A17-4ED3-97D5-060D18FBBA19}"/>
              </a:ext>
            </a:extLst>
          </p:cNvPr>
          <p:cNvPicPr>
            <a:picLocks noChangeAspect="1"/>
          </p:cNvPicPr>
          <p:nvPr/>
        </p:nvPicPr>
        <p:blipFill>
          <a:blip r:embed="rId2"/>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87927240-CE4F-453B-AC68-55E67797B1EB}"/>
              </a:ext>
            </a:extLst>
          </p:cNvPr>
          <p:cNvSpPr/>
          <p:nvPr/>
        </p:nvSpPr>
        <p:spPr>
          <a:xfrm>
            <a:off x="-1692" y="0"/>
            <a:ext cx="1073791" cy="335280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22EDC91-3938-4393-9614-B8A4F2E81E3C}"/>
              </a:ext>
            </a:extLst>
          </p:cNvPr>
          <p:cNvSpPr/>
          <p:nvPr/>
        </p:nvSpPr>
        <p:spPr>
          <a:xfrm>
            <a:off x="-11854" y="5215467"/>
            <a:ext cx="1073791" cy="1642534"/>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a:extLst>
              <a:ext uri="{FF2B5EF4-FFF2-40B4-BE49-F238E27FC236}">
                <a16:creationId xmlns:a16="http://schemas.microsoft.com/office/drawing/2014/main" id="{04518CBE-2332-45AD-8451-CD49956292FC}"/>
              </a:ext>
            </a:extLst>
          </p:cNvPr>
          <p:cNvPicPr>
            <a:picLocks noChangeAspect="1"/>
          </p:cNvPicPr>
          <p:nvPr/>
        </p:nvPicPr>
        <p:blipFill>
          <a:blip r:embed="rId3"/>
          <a:stretch>
            <a:fillRect/>
          </a:stretch>
        </p:blipFill>
        <p:spPr>
          <a:xfrm>
            <a:off x="6730408" y="5908902"/>
            <a:ext cx="5305557" cy="815818"/>
          </a:xfrm>
          <a:prstGeom prst="rect">
            <a:avLst/>
          </a:prstGeom>
        </p:spPr>
      </p:pic>
      <p:pic>
        <p:nvPicPr>
          <p:cNvPr id="8" name="Picture 7" descr="Logo&#10;&#10;Description automatically generated">
            <a:extLst>
              <a:ext uri="{FF2B5EF4-FFF2-40B4-BE49-F238E27FC236}">
                <a16:creationId xmlns:a16="http://schemas.microsoft.com/office/drawing/2014/main" id="{0E36D48B-E259-4649-BE02-40DB192FE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9" name="TextBox 8">
            <a:extLst>
              <a:ext uri="{FF2B5EF4-FFF2-40B4-BE49-F238E27FC236}">
                <a16:creationId xmlns:a16="http://schemas.microsoft.com/office/drawing/2014/main" id="{F5ABF8A5-0D1A-41FC-9D0F-6B58AA9262D1}"/>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Global considerations</a:t>
            </a:r>
            <a:endParaRPr lang="en-GB" sz="2000" b="1" dirty="0"/>
          </a:p>
        </p:txBody>
      </p:sp>
      <p:sp>
        <p:nvSpPr>
          <p:cNvPr id="12" name="TextBox 11">
            <a:extLst>
              <a:ext uri="{FF2B5EF4-FFF2-40B4-BE49-F238E27FC236}">
                <a16:creationId xmlns:a16="http://schemas.microsoft.com/office/drawing/2014/main" id="{474FD96A-8B51-46DA-87B1-849FC022B64A}"/>
              </a:ext>
            </a:extLst>
          </p:cNvPr>
          <p:cNvSpPr txBox="1"/>
          <p:nvPr/>
        </p:nvSpPr>
        <p:spPr>
          <a:xfrm>
            <a:off x="1205651" y="1150742"/>
            <a:ext cx="10853581" cy="3139321"/>
          </a:xfrm>
          <a:prstGeom prst="rect">
            <a:avLst/>
          </a:prstGeom>
          <a:noFill/>
        </p:spPr>
        <p:txBody>
          <a:bodyPr wrap="square">
            <a:spAutoFit/>
          </a:bodyPr>
          <a:lstStyle/>
          <a:p>
            <a:r>
              <a:rPr lang="en-GB" b="0" i="0" dirty="0">
                <a:solidFill>
                  <a:srgbClr val="171717"/>
                </a:solidFill>
                <a:effectLst/>
                <a:latin typeface="Segoe UI" panose="020B0502040204020203" pitchFamily="34" charset="0"/>
              </a:rPr>
              <a:t>RLS works by automatically applying filters to every DAX query, and these filters may have a negative impact on query performance. So, efficient RLS comes down to good model design (Refer to </a:t>
            </a:r>
            <a:r>
              <a:rPr lang="en-GB" b="0" i="0" dirty="0">
                <a:solidFill>
                  <a:srgbClr val="171717"/>
                </a:solidFill>
                <a:effectLst/>
                <a:latin typeface="Segoe UI" panose="020B0502040204020203" pitchFamily="34" charset="0"/>
                <a:hlinkClick r:id="rId5" action="ppaction://hlinksldjump"/>
              </a:rPr>
              <a:t>Analyse data and build your data model </a:t>
            </a:r>
            <a:r>
              <a:rPr lang="en-GB" b="0" i="0" dirty="0">
                <a:solidFill>
                  <a:srgbClr val="171717"/>
                </a:solidFill>
                <a:effectLst/>
                <a:latin typeface="Segoe UI" panose="020B0502040204020203" pitchFamily="34" charset="0"/>
              </a:rPr>
              <a:t>section).</a:t>
            </a:r>
          </a:p>
          <a:p>
            <a:endParaRPr lang="en-GB" dirty="0">
              <a:solidFill>
                <a:srgbClr val="171717"/>
              </a:solidFill>
              <a:latin typeface="Segoe UI" panose="020B0502040204020203" pitchFamily="34" charset="0"/>
            </a:endParaRPr>
          </a:p>
          <a:p>
            <a:pPr marL="285750" indent="-285750">
              <a:buFont typeface="Arial" panose="020B0604020202020204" pitchFamily="34" charset="0"/>
              <a:buChar char="•"/>
            </a:pPr>
            <a:r>
              <a:rPr lang="en-GB" dirty="0"/>
              <a:t>In general, it's often more efficient to enforce RLS filters on dimension-type tables, and not fact-type tables</a:t>
            </a:r>
          </a:p>
          <a:p>
            <a:pPr marL="285750" indent="-285750">
              <a:buFont typeface="Arial" panose="020B0604020202020204" pitchFamily="34" charset="0"/>
              <a:buChar char="•"/>
            </a:pPr>
            <a:r>
              <a:rPr lang="en-GB" dirty="0"/>
              <a:t>Rely on well-designed relationships to ensure RLS filters propagate to other model tables </a:t>
            </a:r>
          </a:p>
          <a:p>
            <a:pPr marL="285750" indent="-285750">
              <a:buFont typeface="Arial" panose="020B0604020202020204" pitchFamily="34" charset="0"/>
              <a:buChar char="•"/>
            </a:pPr>
            <a:r>
              <a:rPr lang="en-GB" dirty="0"/>
              <a:t>Avoid using the LOOKUPVALUE DAX function when model relationships could achieve the same result</a:t>
            </a:r>
          </a:p>
          <a:p>
            <a:pPr marL="285750" indent="-285750">
              <a:buFont typeface="Arial" panose="020B0604020202020204" pitchFamily="34" charset="0"/>
              <a:buChar char="•"/>
            </a:pPr>
            <a:r>
              <a:rPr lang="en-GB" dirty="0"/>
              <a:t>Avoid complex RLS rules</a:t>
            </a:r>
          </a:p>
          <a:p>
            <a:pPr marL="285750" indent="-285750">
              <a:buFont typeface="Arial" panose="020B0604020202020204" pitchFamily="34" charset="0"/>
              <a:buChar char="•"/>
            </a:pPr>
            <a:r>
              <a:rPr lang="en-GB" dirty="0"/>
              <a:t>Whenever RLS filters are enforced on </a:t>
            </a:r>
            <a:r>
              <a:rPr lang="en-GB" dirty="0" err="1"/>
              <a:t>DirectQuery</a:t>
            </a:r>
            <a:r>
              <a:rPr lang="en-GB" dirty="0"/>
              <a:t> tables and there are relationships to other </a:t>
            </a:r>
            <a:r>
              <a:rPr lang="en-GB" dirty="0" err="1"/>
              <a:t>DirectQuery</a:t>
            </a:r>
            <a:r>
              <a:rPr lang="en-GB" dirty="0"/>
              <a:t> tables, be sure to optimize the source database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022026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FDFC2E-5935-4D39-B84A-C3A53B384317}"/>
              </a:ext>
            </a:extLst>
          </p:cNvPr>
          <p:cNvSpPr txBox="1"/>
          <p:nvPr/>
        </p:nvSpPr>
        <p:spPr>
          <a:xfrm>
            <a:off x="1175215" y="1293785"/>
            <a:ext cx="10871200" cy="4524315"/>
          </a:xfrm>
          <a:prstGeom prst="rect">
            <a:avLst/>
          </a:prstGeom>
          <a:noFill/>
        </p:spPr>
        <p:txBody>
          <a:bodyPr wrap="square">
            <a:spAutoFit/>
          </a:bodyPr>
          <a:lstStyle/>
          <a:p>
            <a:r>
              <a:rPr lang="en-GB" b="1" dirty="0">
                <a:latin typeface="Ubuntu"/>
              </a:rPr>
              <a:t>Setup Data Gateway:</a:t>
            </a:r>
          </a:p>
          <a:p>
            <a:pPr marL="285750" indent="-285750">
              <a:buFont typeface="Arial" panose="020B0604020202020204" pitchFamily="34" charset="0"/>
              <a:buChar char="•"/>
            </a:pPr>
            <a:r>
              <a:rPr lang="en-GB" dirty="0">
                <a:latin typeface="Ubuntu"/>
              </a:rPr>
              <a:t>If you have on premises data sources, consider using one gateway for Imported datasets and another one for Direct Query datasets (do not use personal data gateway)</a:t>
            </a:r>
          </a:p>
          <a:p>
            <a:endParaRPr lang="en-GB" b="0" i="0" dirty="0">
              <a:effectLst/>
              <a:latin typeface="Segoe UI Condensed"/>
            </a:endParaRPr>
          </a:p>
          <a:p>
            <a:r>
              <a:rPr lang="en-GB" b="1" dirty="0"/>
              <a:t>Schedule data refresh:</a:t>
            </a:r>
          </a:p>
          <a:p>
            <a:pPr marL="285750" indent="-285750">
              <a:buFont typeface="Arial" panose="020B0604020202020204" pitchFamily="34" charset="0"/>
              <a:buChar char="•"/>
            </a:pPr>
            <a:r>
              <a:rPr lang="en-GB" dirty="0">
                <a:latin typeface="Ubuntu"/>
              </a:rPr>
              <a:t>If possible, enable incremental refresh</a:t>
            </a:r>
          </a:p>
          <a:p>
            <a:pPr marL="285750" indent="-285750">
              <a:buFont typeface="Arial" panose="020B0604020202020204" pitchFamily="34" charset="0"/>
              <a:buChar char="•"/>
            </a:pPr>
            <a:r>
              <a:rPr lang="en-GB" dirty="0">
                <a:latin typeface="Ubuntu"/>
              </a:rPr>
              <a:t>Analyse carefully the frequency of your data refresh. The users may want a dataset refreshed 48x a day, but if your data source only refreshes 1x a day, having a refresh frequency higher than that won’t bring any value to your solution o</a:t>
            </a:r>
          </a:p>
          <a:p>
            <a:pPr marL="285750" indent="-285750">
              <a:buFont typeface="Arial" panose="020B0604020202020204" pitchFamily="34" charset="0"/>
              <a:buChar char="•"/>
            </a:pPr>
            <a:r>
              <a:rPr lang="en-GB" dirty="0">
                <a:latin typeface="Ubuntu"/>
              </a:rPr>
              <a:t>Think about the refresh  schedule for your dataset – you might want to schedule your refresh at a “quieter” time to ensure you don’t have a lot of concurrent refreshes with other reports</a:t>
            </a:r>
          </a:p>
          <a:p>
            <a:endParaRPr lang="en-GB" dirty="0">
              <a:latin typeface="Ubuntu"/>
            </a:endParaRPr>
          </a:p>
          <a:p>
            <a:r>
              <a:rPr lang="en-GB" dirty="0">
                <a:latin typeface="Ubuntu"/>
              </a:rPr>
              <a:t>Other relevant best practices:</a:t>
            </a:r>
          </a:p>
          <a:p>
            <a:pPr marL="285750" indent="-285750">
              <a:buFont typeface="Arial" panose="020B0604020202020204" pitchFamily="34" charset="0"/>
              <a:buChar char="•"/>
            </a:pPr>
            <a:r>
              <a:rPr lang="en-GB" dirty="0">
                <a:latin typeface="Ubuntu"/>
              </a:rPr>
              <a:t>Consider promote/certify your dataset so that it can be reused by others in your organisation – this can potentially avoid a lot of dataset duplication</a:t>
            </a:r>
            <a:endParaRPr lang="en-GB" dirty="0"/>
          </a:p>
          <a:p>
            <a:pPr marL="342900" indent="-342900">
              <a:buAutoNum type="arabicParenR"/>
            </a:pPr>
            <a:endParaRPr lang="en-GB" dirty="0"/>
          </a:p>
        </p:txBody>
      </p:sp>
      <p:pic>
        <p:nvPicPr>
          <p:cNvPr id="4" name="Picture 3">
            <a:extLst>
              <a:ext uri="{FF2B5EF4-FFF2-40B4-BE49-F238E27FC236}">
                <a16:creationId xmlns:a16="http://schemas.microsoft.com/office/drawing/2014/main" id="{1A027151-E2EC-4581-BBB8-7E12244491D7}"/>
              </a:ext>
            </a:extLst>
          </p:cNvPr>
          <p:cNvPicPr>
            <a:picLocks noChangeAspect="1"/>
          </p:cNvPicPr>
          <p:nvPr/>
        </p:nvPicPr>
        <p:blipFill>
          <a:blip r:embed="rId2"/>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15614893-8C03-4D07-A0ED-A839254049A7}"/>
              </a:ext>
            </a:extLst>
          </p:cNvPr>
          <p:cNvSpPr/>
          <p:nvPr/>
        </p:nvSpPr>
        <p:spPr>
          <a:xfrm>
            <a:off x="-1692" y="0"/>
            <a:ext cx="1073791" cy="5080000"/>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8AAD29C4-6DD6-4C1F-82CE-74D11739CBA4}"/>
              </a:ext>
            </a:extLst>
          </p:cNvPr>
          <p:cNvPicPr>
            <a:picLocks noChangeAspect="1"/>
          </p:cNvPicPr>
          <p:nvPr/>
        </p:nvPicPr>
        <p:blipFill>
          <a:blip r:embed="rId3"/>
          <a:stretch>
            <a:fillRect/>
          </a:stretch>
        </p:blipFill>
        <p:spPr>
          <a:xfrm>
            <a:off x="5897288" y="5882535"/>
            <a:ext cx="6149128" cy="831416"/>
          </a:xfrm>
          <a:prstGeom prst="rect">
            <a:avLst/>
          </a:prstGeom>
        </p:spPr>
      </p:pic>
      <p:sp>
        <p:nvSpPr>
          <p:cNvPr id="11" name="Title 1">
            <a:extLst>
              <a:ext uri="{FF2B5EF4-FFF2-40B4-BE49-F238E27FC236}">
                <a16:creationId xmlns:a16="http://schemas.microsoft.com/office/drawing/2014/main" id="{3BD61D74-F0D8-4E35-BDC0-723C7349E751}"/>
              </a:ext>
            </a:extLst>
          </p:cNvPr>
          <p:cNvSpPr txBox="1">
            <a:spLocks/>
          </p:cNvSpPr>
          <p:nvPr/>
        </p:nvSpPr>
        <p:spPr>
          <a:xfrm>
            <a:off x="1205652" y="73874"/>
            <a:ext cx="10148148" cy="7118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Share your report</a:t>
            </a:r>
          </a:p>
        </p:txBody>
      </p:sp>
      <p:pic>
        <p:nvPicPr>
          <p:cNvPr id="10" name="Picture 9" descr="Logo&#10;&#10;Description automatically generated">
            <a:extLst>
              <a:ext uri="{FF2B5EF4-FFF2-40B4-BE49-F238E27FC236}">
                <a16:creationId xmlns:a16="http://schemas.microsoft.com/office/drawing/2014/main" id="{531204AC-2FD0-4561-B956-E5F1FCCBD9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2" name="TextBox 11">
            <a:extLst>
              <a:ext uri="{FF2B5EF4-FFF2-40B4-BE49-F238E27FC236}">
                <a16:creationId xmlns:a16="http://schemas.microsoft.com/office/drawing/2014/main" id="{017231E7-7133-492E-8CFF-EF36C4151589}"/>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Global considerations</a:t>
            </a:r>
            <a:endParaRPr lang="en-GB" sz="2000" b="1" dirty="0"/>
          </a:p>
        </p:txBody>
      </p:sp>
    </p:spTree>
    <p:extLst>
      <p:ext uri="{BB962C8B-B14F-4D97-AF65-F5344CB8AC3E}">
        <p14:creationId xmlns:p14="http://schemas.microsoft.com/office/powerpoint/2010/main" val="150904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25" name="Group 11">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3" name="Freeform: Shape 12">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13">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7" name="Freeform: Shape 15">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5" name="Picture 4">
            <a:extLst>
              <a:ext uri="{FF2B5EF4-FFF2-40B4-BE49-F238E27FC236}">
                <a16:creationId xmlns:a16="http://schemas.microsoft.com/office/drawing/2014/main" id="{F363D2DC-5E0A-4105-BEA5-C00D11C9DA67}"/>
              </a:ext>
            </a:extLst>
          </p:cNvPr>
          <p:cNvPicPr>
            <a:picLocks noChangeAspect="1"/>
          </p:cNvPicPr>
          <p:nvPr/>
        </p:nvPicPr>
        <p:blipFill>
          <a:blip r:embed="rId3"/>
          <a:stretch>
            <a:fillRect/>
          </a:stretch>
        </p:blipFill>
        <p:spPr>
          <a:xfrm>
            <a:off x="2163043" y="85987"/>
            <a:ext cx="7865914" cy="6686026"/>
          </a:xfrm>
          <a:prstGeom prst="rect">
            <a:avLst/>
          </a:prstGeom>
        </p:spPr>
      </p:pic>
      <p:pic>
        <p:nvPicPr>
          <p:cNvPr id="10" name="Picture 9" descr="Logo&#10;&#10;Description automatically generated">
            <a:extLst>
              <a:ext uri="{FF2B5EF4-FFF2-40B4-BE49-F238E27FC236}">
                <a16:creationId xmlns:a16="http://schemas.microsoft.com/office/drawing/2014/main" id="{F654CC47-C0BC-4919-99C5-FC35ACE5E6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Tree>
    <p:extLst>
      <p:ext uri="{BB962C8B-B14F-4D97-AF65-F5344CB8AC3E}">
        <p14:creationId xmlns:p14="http://schemas.microsoft.com/office/powerpoint/2010/main" val="131174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172A-4E61-4E01-BEBB-9418F0A7986A}"/>
              </a:ext>
            </a:extLst>
          </p:cNvPr>
          <p:cNvSpPr>
            <a:spLocks noGrp="1"/>
          </p:cNvSpPr>
          <p:nvPr>
            <p:ph type="title"/>
          </p:nvPr>
        </p:nvSpPr>
        <p:spPr>
          <a:xfrm>
            <a:off x="1212425" y="69678"/>
            <a:ext cx="6312747" cy="767709"/>
          </a:xfrm>
        </p:spPr>
        <p:txBody>
          <a:bodyPr>
            <a:normAutofit/>
          </a:bodyPr>
          <a:lstStyle/>
          <a:p>
            <a:r>
              <a:rPr lang="en-GB" sz="2800" b="1" dirty="0"/>
              <a:t>Requirements gathering</a:t>
            </a:r>
          </a:p>
        </p:txBody>
      </p:sp>
      <p:sp>
        <p:nvSpPr>
          <p:cNvPr id="3" name="TextBox 2">
            <a:extLst>
              <a:ext uri="{FF2B5EF4-FFF2-40B4-BE49-F238E27FC236}">
                <a16:creationId xmlns:a16="http://schemas.microsoft.com/office/drawing/2014/main" id="{F6823BD9-12CB-41B4-8796-CA2287F4011F}"/>
              </a:ext>
            </a:extLst>
          </p:cNvPr>
          <p:cNvSpPr txBox="1"/>
          <p:nvPr/>
        </p:nvSpPr>
        <p:spPr>
          <a:xfrm>
            <a:off x="1219197" y="1097280"/>
            <a:ext cx="8351523" cy="4862870"/>
          </a:xfrm>
          <a:prstGeom prst="rect">
            <a:avLst/>
          </a:prstGeom>
          <a:noFill/>
        </p:spPr>
        <p:txBody>
          <a:bodyPr wrap="square">
            <a:spAutoFit/>
          </a:bodyPr>
          <a:lstStyle/>
          <a:p>
            <a:r>
              <a:rPr lang="en-GB" sz="1600" b="1" i="0" dirty="0">
                <a:solidFill>
                  <a:schemeClr val="tx2"/>
                </a:solidFill>
                <a:effectLst/>
                <a:latin typeface="Segoe UI Condensed"/>
              </a:rPr>
              <a:t>Understand the problem/request:</a:t>
            </a:r>
          </a:p>
          <a:p>
            <a:r>
              <a:rPr lang="en-GB" sz="1400" dirty="0">
                <a:solidFill>
                  <a:srgbClr val="000000"/>
                </a:solidFill>
                <a:latin typeface="Segoe UI Condensed"/>
              </a:rPr>
              <a:t>This first step is often overlooked. Building a report without having a good understanding of the business problem you’re trying to solve is like driving a car with no GPS. If you don’t know where you’re going, the chances are you will probably end up in a completely different place from the one you’re supposed to be.</a:t>
            </a:r>
            <a:endParaRPr lang="en-GB" sz="1400" b="1" i="0" dirty="0">
              <a:solidFill>
                <a:schemeClr val="tx2"/>
              </a:solidFill>
              <a:effectLst/>
              <a:latin typeface="Segoe UI Condensed"/>
            </a:endParaRPr>
          </a:p>
          <a:p>
            <a:endParaRPr lang="en-GB" sz="1600" b="1" dirty="0">
              <a:solidFill>
                <a:schemeClr val="tx2"/>
              </a:solidFill>
              <a:latin typeface="Segoe UI Condensed"/>
            </a:endParaRPr>
          </a:p>
          <a:p>
            <a:r>
              <a:rPr lang="en-GB" sz="1600" b="1" i="0" dirty="0">
                <a:solidFill>
                  <a:schemeClr val="tx2"/>
                </a:solidFill>
                <a:effectLst/>
                <a:latin typeface="Segoe UI Condensed"/>
              </a:rPr>
              <a:t>Know your audience:</a:t>
            </a:r>
          </a:p>
          <a:p>
            <a:r>
              <a:rPr lang="en-GB" sz="1400" dirty="0">
                <a:solidFill>
                  <a:srgbClr val="000000"/>
                </a:solidFill>
                <a:latin typeface="Segoe UI Condensed"/>
              </a:rPr>
              <a:t>With Power BI, it’s really easy to build a report in a very short time, but if you don’t know your audience and what their expectations are, it will be really hard for you to come up with a solution that will fulfil their needs. A report built for C level users will be different from a report built for analysts for example. Executive reports tend to be a lot more high level. </a:t>
            </a:r>
          </a:p>
          <a:p>
            <a:endParaRPr lang="en-GB" sz="1600" b="0" i="0" dirty="0">
              <a:solidFill>
                <a:schemeClr val="tx2"/>
              </a:solidFill>
              <a:effectLst/>
              <a:latin typeface="Segoe UI Condensed"/>
            </a:endParaRPr>
          </a:p>
          <a:p>
            <a:r>
              <a:rPr lang="en-GB" sz="1600" b="1" dirty="0">
                <a:solidFill>
                  <a:schemeClr val="tx2"/>
                </a:solidFill>
                <a:latin typeface="Segoe UI Condensed"/>
              </a:rPr>
              <a:t>Know your data:</a:t>
            </a:r>
          </a:p>
          <a:p>
            <a:r>
              <a:rPr lang="en-GB" sz="1400" dirty="0">
                <a:solidFill>
                  <a:srgbClr val="000000"/>
                </a:solidFill>
                <a:latin typeface="Segoe UI Condensed"/>
              </a:rPr>
              <a:t>Understanding the data you will use in your report is fundamental for any successful project. Ask yourself questions like: What data do I need/have? What will the data model look like? Do I understand the tables, metrics? Is the data cleaned and in a good shape for the report I want to build?</a:t>
            </a:r>
          </a:p>
          <a:p>
            <a:endParaRPr lang="en-GB" sz="1600" dirty="0">
              <a:solidFill>
                <a:srgbClr val="000000"/>
              </a:solidFill>
              <a:latin typeface="Segoe UI Condensed"/>
            </a:endParaRPr>
          </a:p>
          <a:p>
            <a:r>
              <a:rPr lang="en-GB" sz="1600" b="1" dirty="0">
                <a:solidFill>
                  <a:schemeClr val="tx2"/>
                </a:solidFill>
                <a:latin typeface="Segoe UI Condensed"/>
              </a:rPr>
              <a:t>Define success criteria:</a:t>
            </a:r>
          </a:p>
          <a:p>
            <a:r>
              <a:rPr lang="en-GB" sz="1400" dirty="0">
                <a:solidFill>
                  <a:srgbClr val="000000"/>
                </a:solidFill>
                <a:latin typeface="Segoe UI Condensed"/>
              </a:rPr>
              <a:t>What does success look like for your business stakeholders and end users? </a:t>
            </a:r>
          </a:p>
          <a:p>
            <a:r>
              <a:rPr lang="en-GB" sz="1400" dirty="0">
                <a:solidFill>
                  <a:srgbClr val="000000"/>
                </a:solidFill>
                <a:latin typeface="Segoe UI Condensed"/>
              </a:rPr>
              <a:t>Defining the success criteria for your reporting project will allow you to align all the previous steps.</a:t>
            </a:r>
            <a:endParaRPr lang="en-GB" sz="1400" dirty="0"/>
          </a:p>
          <a:p>
            <a:pPr marL="342900" indent="-342900">
              <a:buAutoNum type="arabicParenR"/>
            </a:pPr>
            <a:endParaRPr lang="en-GB" sz="1600" dirty="0"/>
          </a:p>
        </p:txBody>
      </p:sp>
      <p:pic>
        <p:nvPicPr>
          <p:cNvPr id="4" name="Picture 3">
            <a:extLst>
              <a:ext uri="{FF2B5EF4-FFF2-40B4-BE49-F238E27FC236}">
                <a16:creationId xmlns:a16="http://schemas.microsoft.com/office/drawing/2014/main" id="{6B2AA251-0A17-4ED3-97D5-060D18FBBA19}"/>
              </a:ext>
            </a:extLst>
          </p:cNvPr>
          <p:cNvPicPr>
            <a:picLocks noChangeAspect="1"/>
          </p:cNvPicPr>
          <p:nvPr/>
        </p:nvPicPr>
        <p:blipFill>
          <a:blip r:embed="rId2"/>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87927240-CE4F-453B-AC68-55E67797B1EB}"/>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F9ADD03E-9354-4A3D-8CD5-71CB755BCB93}"/>
              </a:ext>
            </a:extLst>
          </p:cNvPr>
          <p:cNvPicPr>
            <a:picLocks noChangeAspect="1"/>
          </p:cNvPicPr>
          <p:nvPr/>
        </p:nvPicPr>
        <p:blipFill>
          <a:blip r:embed="rId3"/>
          <a:stretch>
            <a:fillRect/>
          </a:stretch>
        </p:blipFill>
        <p:spPr>
          <a:xfrm>
            <a:off x="6190827" y="5910663"/>
            <a:ext cx="5837470" cy="788561"/>
          </a:xfrm>
          <a:prstGeom prst="rect">
            <a:avLst/>
          </a:prstGeom>
        </p:spPr>
      </p:pic>
      <p:sp>
        <p:nvSpPr>
          <p:cNvPr id="8" name="Rectangle 7">
            <a:extLst>
              <a:ext uri="{FF2B5EF4-FFF2-40B4-BE49-F238E27FC236}">
                <a16:creationId xmlns:a16="http://schemas.microsoft.com/office/drawing/2014/main" id="{ECD7993F-4D58-4BD6-B2F0-6BA2A0C81904}"/>
              </a:ext>
            </a:extLst>
          </p:cNvPr>
          <p:cNvSpPr/>
          <p:nvPr/>
        </p:nvSpPr>
        <p:spPr>
          <a:xfrm>
            <a:off x="7395014" y="5920089"/>
            <a:ext cx="4652137"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0" name="Diagram 9">
            <a:extLst>
              <a:ext uri="{FF2B5EF4-FFF2-40B4-BE49-F238E27FC236}">
                <a16:creationId xmlns:a16="http://schemas.microsoft.com/office/drawing/2014/main" id="{B7DB1F2D-80F3-4486-87B1-A21F5140896D}"/>
              </a:ext>
            </a:extLst>
          </p:cNvPr>
          <p:cNvGraphicFramePr/>
          <p:nvPr>
            <p:extLst>
              <p:ext uri="{D42A27DB-BD31-4B8C-83A1-F6EECF244321}">
                <p14:modId xmlns:p14="http://schemas.microsoft.com/office/powerpoint/2010/main" val="2380708840"/>
              </p:ext>
            </p:extLst>
          </p:nvPr>
        </p:nvGraphicFramePr>
        <p:xfrm>
          <a:off x="9168850" y="491995"/>
          <a:ext cx="3351438"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a:extLst>
              <a:ext uri="{FF2B5EF4-FFF2-40B4-BE49-F238E27FC236}">
                <a16:creationId xmlns:a16="http://schemas.microsoft.com/office/drawing/2014/main" id="{7846463F-C3C5-4DD2-8DA3-A443A5461F42}"/>
              </a:ext>
            </a:extLst>
          </p:cNvPr>
          <p:cNvSpPr txBox="1"/>
          <p:nvPr/>
        </p:nvSpPr>
        <p:spPr>
          <a:xfrm>
            <a:off x="1219198" y="648240"/>
            <a:ext cx="7591105" cy="707886"/>
          </a:xfrm>
          <a:prstGeom prst="rect">
            <a:avLst/>
          </a:prstGeom>
          <a:noFill/>
        </p:spPr>
        <p:txBody>
          <a:bodyPr wrap="square">
            <a:spAutoFit/>
          </a:bodyPr>
          <a:lstStyle/>
          <a:p>
            <a:r>
              <a:rPr lang="en-GB" sz="2000" b="1" i="0" dirty="0">
                <a:solidFill>
                  <a:schemeClr val="accent4"/>
                </a:solidFill>
                <a:effectLst/>
                <a:latin typeface="Segoe UI Condensed"/>
              </a:rPr>
              <a:t>Before you start your report development you should…</a:t>
            </a:r>
            <a:endParaRPr lang="en-GB" sz="2000" b="1" dirty="0"/>
          </a:p>
          <a:p>
            <a:pPr marL="342900" indent="-342900">
              <a:buAutoNum type="arabicParenR"/>
            </a:pPr>
            <a:endParaRPr lang="en-GB" sz="2000" b="1" dirty="0"/>
          </a:p>
        </p:txBody>
      </p:sp>
      <p:pic>
        <p:nvPicPr>
          <p:cNvPr id="14" name="Picture 13" descr="Logo&#10;&#10;Description automatically generated">
            <a:extLst>
              <a:ext uri="{FF2B5EF4-FFF2-40B4-BE49-F238E27FC236}">
                <a16:creationId xmlns:a16="http://schemas.microsoft.com/office/drawing/2014/main" id="{15BB8BE7-C545-464D-AA6E-6F2DA428345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Tree>
    <p:extLst>
      <p:ext uri="{BB962C8B-B14F-4D97-AF65-F5344CB8AC3E}">
        <p14:creationId xmlns:p14="http://schemas.microsoft.com/office/powerpoint/2010/main" val="321358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172A-4E61-4E01-BEBB-9418F0A7986A}"/>
              </a:ext>
            </a:extLst>
          </p:cNvPr>
          <p:cNvSpPr>
            <a:spLocks noGrp="1"/>
          </p:cNvSpPr>
          <p:nvPr>
            <p:ph type="title"/>
          </p:nvPr>
        </p:nvSpPr>
        <p:spPr>
          <a:xfrm>
            <a:off x="1212426" y="69678"/>
            <a:ext cx="4321388" cy="767709"/>
          </a:xfrm>
        </p:spPr>
        <p:txBody>
          <a:bodyPr>
            <a:normAutofit/>
          </a:bodyPr>
          <a:lstStyle/>
          <a:p>
            <a:r>
              <a:rPr lang="en-GB" sz="2800" b="1" dirty="0"/>
              <a:t>Connect to data</a:t>
            </a:r>
          </a:p>
        </p:txBody>
      </p:sp>
      <p:pic>
        <p:nvPicPr>
          <p:cNvPr id="4" name="Picture 3">
            <a:extLst>
              <a:ext uri="{FF2B5EF4-FFF2-40B4-BE49-F238E27FC236}">
                <a16:creationId xmlns:a16="http://schemas.microsoft.com/office/drawing/2014/main" id="{6B2AA251-0A17-4ED3-97D5-060D18FBBA19}"/>
              </a:ext>
            </a:extLst>
          </p:cNvPr>
          <p:cNvPicPr>
            <a:picLocks noChangeAspect="1"/>
          </p:cNvPicPr>
          <p:nvPr/>
        </p:nvPicPr>
        <p:blipFill>
          <a:blip r:embed="rId2"/>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87927240-CE4F-453B-AC68-55E67797B1EB}"/>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F9ADD03E-9354-4A3D-8CD5-71CB755BCB93}"/>
              </a:ext>
            </a:extLst>
          </p:cNvPr>
          <p:cNvPicPr>
            <a:picLocks noChangeAspect="1"/>
          </p:cNvPicPr>
          <p:nvPr/>
        </p:nvPicPr>
        <p:blipFill>
          <a:blip r:embed="rId3"/>
          <a:stretch>
            <a:fillRect/>
          </a:stretch>
        </p:blipFill>
        <p:spPr>
          <a:xfrm>
            <a:off x="6190827" y="5910663"/>
            <a:ext cx="5837470" cy="788561"/>
          </a:xfrm>
          <a:prstGeom prst="rect">
            <a:avLst/>
          </a:prstGeom>
        </p:spPr>
      </p:pic>
      <p:sp>
        <p:nvSpPr>
          <p:cNvPr id="7" name="Rectangle 6">
            <a:extLst>
              <a:ext uri="{FF2B5EF4-FFF2-40B4-BE49-F238E27FC236}">
                <a16:creationId xmlns:a16="http://schemas.microsoft.com/office/drawing/2014/main" id="{C2DEBE00-A3AE-4750-A89D-0644B1F3A859}"/>
              </a:ext>
            </a:extLst>
          </p:cNvPr>
          <p:cNvSpPr/>
          <p:nvPr/>
        </p:nvSpPr>
        <p:spPr>
          <a:xfrm>
            <a:off x="6200984" y="5910662"/>
            <a:ext cx="975361"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ECD7993F-4D58-4BD6-B2F0-6BA2A0C81904}"/>
              </a:ext>
            </a:extLst>
          </p:cNvPr>
          <p:cNvSpPr/>
          <p:nvPr/>
        </p:nvSpPr>
        <p:spPr>
          <a:xfrm>
            <a:off x="8621880" y="5910662"/>
            <a:ext cx="3406417"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Logo&#10;&#10;Description automatically generated">
            <a:extLst>
              <a:ext uri="{FF2B5EF4-FFF2-40B4-BE49-F238E27FC236}">
                <a16:creationId xmlns:a16="http://schemas.microsoft.com/office/drawing/2014/main" id="{9089DADE-F635-466F-82E9-87762B3835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3" name="TextBox 12">
            <a:extLst>
              <a:ext uri="{FF2B5EF4-FFF2-40B4-BE49-F238E27FC236}">
                <a16:creationId xmlns:a16="http://schemas.microsoft.com/office/drawing/2014/main" id="{96473072-E250-4AFF-9BF2-2E564ADF7721}"/>
              </a:ext>
            </a:extLst>
          </p:cNvPr>
          <p:cNvSpPr txBox="1"/>
          <p:nvPr/>
        </p:nvSpPr>
        <p:spPr>
          <a:xfrm>
            <a:off x="1212427" y="851726"/>
            <a:ext cx="10525760" cy="923330"/>
          </a:xfrm>
          <a:prstGeom prst="rect">
            <a:avLst/>
          </a:prstGeom>
          <a:noFill/>
        </p:spPr>
        <p:txBody>
          <a:bodyPr wrap="square">
            <a:spAutoFit/>
          </a:bodyPr>
          <a:lstStyle/>
          <a:p>
            <a:r>
              <a:rPr lang="en-US" dirty="0">
                <a:solidFill>
                  <a:srgbClr val="000000"/>
                </a:solidFill>
                <a:latin typeface="Segoe UI Condensed"/>
              </a:rPr>
              <a:t>Deciding the connectivity mode you will use for your data sources is one of the first steps when building your Power BI data model. You should invest time on a solution that will optimize your data model performance.</a:t>
            </a:r>
          </a:p>
        </p:txBody>
      </p:sp>
      <p:graphicFrame>
        <p:nvGraphicFramePr>
          <p:cNvPr id="10" name="Diagram 9">
            <a:extLst>
              <a:ext uri="{FF2B5EF4-FFF2-40B4-BE49-F238E27FC236}">
                <a16:creationId xmlns:a16="http://schemas.microsoft.com/office/drawing/2014/main" id="{8C80F6AB-A646-406D-86FF-86D7D7950472}"/>
              </a:ext>
            </a:extLst>
          </p:cNvPr>
          <p:cNvGraphicFramePr/>
          <p:nvPr>
            <p:extLst>
              <p:ext uri="{D42A27DB-BD31-4B8C-83A1-F6EECF244321}">
                <p14:modId xmlns:p14="http://schemas.microsoft.com/office/powerpoint/2010/main" val="957568013"/>
              </p:ext>
            </p:extLst>
          </p:nvPr>
        </p:nvGraphicFramePr>
        <p:xfrm>
          <a:off x="1266613" y="2220383"/>
          <a:ext cx="10471574" cy="374565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4" name="TextBox 13">
            <a:extLst>
              <a:ext uri="{FF2B5EF4-FFF2-40B4-BE49-F238E27FC236}">
                <a16:creationId xmlns:a16="http://schemas.microsoft.com/office/drawing/2014/main" id="{13F5E916-E2FE-4637-BA9B-47DE51F00FB6}"/>
              </a:ext>
            </a:extLst>
          </p:cNvPr>
          <p:cNvSpPr txBox="1"/>
          <p:nvPr/>
        </p:nvSpPr>
        <p:spPr>
          <a:xfrm>
            <a:off x="1212426" y="1855624"/>
            <a:ext cx="10525760" cy="369332"/>
          </a:xfrm>
          <a:prstGeom prst="rect">
            <a:avLst/>
          </a:prstGeom>
          <a:noFill/>
        </p:spPr>
        <p:txBody>
          <a:bodyPr wrap="square">
            <a:spAutoFit/>
          </a:bodyPr>
          <a:lstStyle/>
          <a:p>
            <a:r>
              <a:rPr lang="en-US" b="1" dirty="0">
                <a:solidFill>
                  <a:schemeClr val="tx2"/>
                </a:solidFill>
                <a:latin typeface="Segoe UI Condensed"/>
              </a:rPr>
              <a:t>Which connectivity mode should I use?</a:t>
            </a:r>
          </a:p>
        </p:txBody>
      </p:sp>
      <p:pic>
        <p:nvPicPr>
          <p:cNvPr id="18" name="Graphic 17" descr="Link with solid fill">
            <a:hlinkClick r:id="rId10"/>
            <a:extLst>
              <a:ext uri="{FF2B5EF4-FFF2-40B4-BE49-F238E27FC236}">
                <a16:creationId xmlns:a16="http://schemas.microsoft.com/office/drawing/2014/main" id="{5712EC70-373A-42B9-B079-DB3F8FB89AD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89356" y="5286348"/>
            <a:ext cx="348830" cy="348830"/>
          </a:xfrm>
          <a:prstGeom prst="rect">
            <a:avLst/>
          </a:prstGeom>
        </p:spPr>
      </p:pic>
      <p:pic>
        <p:nvPicPr>
          <p:cNvPr id="19" name="Graphic 18" descr="Link with solid fill">
            <a:hlinkClick r:id="rId13"/>
            <a:extLst>
              <a:ext uri="{FF2B5EF4-FFF2-40B4-BE49-F238E27FC236}">
                <a16:creationId xmlns:a16="http://schemas.microsoft.com/office/drawing/2014/main" id="{9F1C52D0-16E3-453F-8D9E-57F37893302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28366" y="5286348"/>
            <a:ext cx="348830" cy="348830"/>
          </a:xfrm>
          <a:prstGeom prst="rect">
            <a:avLst/>
          </a:prstGeom>
        </p:spPr>
      </p:pic>
      <p:pic>
        <p:nvPicPr>
          <p:cNvPr id="20" name="Graphic 19" descr="Link with solid fill">
            <a:hlinkClick r:id="rId14"/>
            <a:extLst>
              <a:ext uri="{FF2B5EF4-FFF2-40B4-BE49-F238E27FC236}">
                <a16:creationId xmlns:a16="http://schemas.microsoft.com/office/drawing/2014/main" id="{EFF0E3D3-C202-4DE6-B124-513309CD5ED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070759" y="5268401"/>
            <a:ext cx="348830" cy="348830"/>
          </a:xfrm>
          <a:prstGeom prst="rect">
            <a:avLst/>
          </a:prstGeom>
        </p:spPr>
      </p:pic>
      <p:pic>
        <p:nvPicPr>
          <p:cNvPr id="24" name="Graphic 23" descr="Information with solid fill">
            <a:hlinkClick r:id="rId15" action="ppaction://hlinksldjump"/>
            <a:extLst>
              <a:ext uri="{FF2B5EF4-FFF2-40B4-BE49-F238E27FC236}">
                <a16:creationId xmlns:a16="http://schemas.microsoft.com/office/drawing/2014/main" id="{7D4ACCD7-A1A3-4AD1-9B89-993362CDBAF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603985" y="2786520"/>
            <a:ext cx="287867" cy="287867"/>
          </a:xfrm>
          <a:prstGeom prst="rect">
            <a:avLst/>
          </a:prstGeom>
        </p:spPr>
      </p:pic>
    </p:spTree>
    <p:extLst>
      <p:ext uri="{BB962C8B-B14F-4D97-AF65-F5344CB8AC3E}">
        <p14:creationId xmlns:p14="http://schemas.microsoft.com/office/powerpoint/2010/main" val="123847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172A-4E61-4E01-BEBB-9418F0A7986A}"/>
              </a:ext>
            </a:extLst>
          </p:cNvPr>
          <p:cNvSpPr>
            <a:spLocks noGrp="1"/>
          </p:cNvSpPr>
          <p:nvPr>
            <p:ph type="title"/>
          </p:nvPr>
        </p:nvSpPr>
        <p:spPr>
          <a:xfrm>
            <a:off x="1212426" y="69678"/>
            <a:ext cx="4321388" cy="767709"/>
          </a:xfrm>
        </p:spPr>
        <p:txBody>
          <a:bodyPr>
            <a:normAutofit/>
          </a:bodyPr>
          <a:lstStyle/>
          <a:p>
            <a:r>
              <a:rPr lang="en-GB" sz="2800" b="1" dirty="0"/>
              <a:t>Connect to data</a:t>
            </a:r>
          </a:p>
        </p:txBody>
      </p:sp>
      <p:sp>
        <p:nvSpPr>
          <p:cNvPr id="3" name="TextBox 2">
            <a:extLst>
              <a:ext uri="{FF2B5EF4-FFF2-40B4-BE49-F238E27FC236}">
                <a16:creationId xmlns:a16="http://schemas.microsoft.com/office/drawing/2014/main" id="{F6823BD9-12CB-41B4-8796-CA2287F4011F}"/>
              </a:ext>
            </a:extLst>
          </p:cNvPr>
          <p:cNvSpPr txBox="1"/>
          <p:nvPr/>
        </p:nvSpPr>
        <p:spPr>
          <a:xfrm>
            <a:off x="2015284" y="1166842"/>
            <a:ext cx="9729674" cy="4801314"/>
          </a:xfrm>
          <a:prstGeom prst="rect">
            <a:avLst/>
          </a:prstGeom>
          <a:noFill/>
        </p:spPr>
        <p:txBody>
          <a:bodyPr wrap="square">
            <a:spAutoFit/>
          </a:bodyPr>
          <a:lstStyle/>
          <a:p>
            <a:r>
              <a:rPr lang="en-US" dirty="0">
                <a:solidFill>
                  <a:srgbClr val="000000"/>
                </a:solidFill>
                <a:latin typeface="Segoe UI Condensed"/>
              </a:rPr>
              <a:t>There will be times where your data model will become quite large. Here are a few options that can help you improve your performance:</a:t>
            </a:r>
          </a:p>
          <a:p>
            <a:endParaRPr lang="en-US" dirty="0">
              <a:solidFill>
                <a:srgbClr val="000000"/>
              </a:solidFill>
              <a:latin typeface="Segoe UI Condensed"/>
            </a:endParaRPr>
          </a:p>
          <a:p>
            <a:pPr marL="285750" indent="-285750">
              <a:buFontTx/>
              <a:buChar char="-"/>
            </a:pPr>
            <a:r>
              <a:rPr lang="en-US" dirty="0">
                <a:solidFill>
                  <a:srgbClr val="000000"/>
                </a:solidFill>
                <a:latin typeface="Segoe UI Condensed"/>
              </a:rPr>
              <a:t>Consider using </a:t>
            </a:r>
            <a:r>
              <a:rPr lang="en-US" b="1" dirty="0">
                <a:solidFill>
                  <a:srgbClr val="000000"/>
                </a:solidFill>
                <a:latin typeface="Segoe UI Condensed"/>
              </a:rPr>
              <a:t>dataflows + shared datasets </a:t>
            </a:r>
            <a:r>
              <a:rPr lang="en-US" dirty="0">
                <a:solidFill>
                  <a:srgbClr val="000000"/>
                </a:solidFill>
                <a:latin typeface="Segoe UI Condensed"/>
              </a:rPr>
              <a:t>(</a:t>
            </a:r>
            <a:r>
              <a:rPr lang="en-US" dirty="0">
                <a:solidFill>
                  <a:srgbClr val="000000"/>
                </a:solidFill>
                <a:latin typeface="Segoe UI Condensed"/>
                <a:hlinkClick r:id="rId3"/>
              </a:rPr>
              <a:t>link</a:t>
            </a:r>
            <a:r>
              <a:rPr lang="en-US" dirty="0">
                <a:solidFill>
                  <a:srgbClr val="000000"/>
                </a:solidFill>
                <a:latin typeface="Segoe UI Condensed"/>
              </a:rPr>
              <a:t>)</a:t>
            </a:r>
          </a:p>
          <a:p>
            <a:pPr marL="285750" indent="-285750">
              <a:buFontTx/>
              <a:buChar char="-"/>
            </a:pPr>
            <a:r>
              <a:rPr lang="en-US" dirty="0">
                <a:solidFill>
                  <a:srgbClr val="000000"/>
                </a:solidFill>
                <a:latin typeface="Segoe UI Condensed"/>
              </a:rPr>
              <a:t>Consider using </a:t>
            </a:r>
            <a:r>
              <a:rPr lang="en-US" b="1" dirty="0">
                <a:solidFill>
                  <a:srgbClr val="000000"/>
                </a:solidFill>
                <a:latin typeface="Segoe UI Condensed"/>
              </a:rPr>
              <a:t>composite models </a:t>
            </a:r>
            <a:r>
              <a:rPr lang="en-US" dirty="0">
                <a:solidFill>
                  <a:srgbClr val="000000"/>
                </a:solidFill>
                <a:latin typeface="Segoe UI Condensed"/>
              </a:rPr>
              <a:t>(</a:t>
            </a:r>
            <a:r>
              <a:rPr lang="en-US" dirty="0">
                <a:solidFill>
                  <a:srgbClr val="000000"/>
                </a:solidFill>
                <a:latin typeface="Segoe UI Condensed"/>
                <a:hlinkClick r:id="rId4"/>
              </a:rPr>
              <a:t>link</a:t>
            </a:r>
            <a:r>
              <a:rPr lang="en-US" dirty="0">
                <a:solidFill>
                  <a:srgbClr val="000000"/>
                </a:solidFill>
                <a:latin typeface="Segoe UI Condensed"/>
              </a:rPr>
              <a:t>)</a:t>
            </a:r>
          </a:p>
          <a:p>
            <a:pPr marL="285750" indent="-285750">
              <a:buFontTx/>
              <a:buChar char="-"/>
            </a:pPr>
            <a:r>
              <a:rPr lang="en-US" dirty="0">
                <a:solidFill>
                  <a:srgbClr val="000000"/>
                </a:solidFill>
                <a:latin typeface="Segoe UI Condensed"/>
              </a:rPr>
              <a:t>Use </a:t>
            </a:r>
            <a:r>
              <a:rPr lang="en-US" b="1" dirty="0">
                <a:solidFill>
                  <a:srgbClr val="000000"/>
                </a:solidFill>
                <a:latin typeface="Segoe UI Condensed"/>
              </a:rPr>
              <a:t>parameters</a:t>
            </a:r>
            <a:r>
              <a:rPr lang="en-US" dirty="0">
                <a:solidFill>
                  <a:srgbClr val="000000"/>
                </a:solidFill>
                <a:latin typeface="Segoe UI Condensed"/>
              </a:rPr>
              <a:t> to filter large tables and reduce the amount of data loaded (</a:t>
            </a:r>
            <a:r>
              <a:rPr lang="en-US" dirty="0">
                <a:solidFill>
                  <a:srgbClr val="000000"/>
                </a:solidFill>
                <a:latin typeface="Segoe UI Condensed"/>
                <a:hlinkClick r:id="rId5"/>
              </a:rPr>
              <a:t>link</a:t>
            </a:r>
            <a:r>
              <a:rPr lang="en-US" dirty="0">
                <a:solidFill>
                  <a:srgbClr val="000000"/>
                </a:solidFill>
                <a:latin typeface="Segoe UI Condensed"/>
              </a:rPr>
              <a:t>)</a:t>
            </a:r>
          </a:p>
          <a:p>
            <a:pPr marL="285750" indent="-285750">
              <a:buFontTx/>
              <a:buChar char="-"/>
            </a:pPr>
            <a:r>
              <a:rPr lang="en-US" dirty="0">
                <a:solidFill>
                  <a:srgbClr val="000000"/>
                </a:solidFill>
                <a:latin typeface="Segoe UI Condensed"/>
              </a:rPr>
              <a:t>Consider using </a:t>
            </a:r>
            <a:r>
              <a:rPr lang="en-US" b="1" dirty="0">
                <a:solidFill>
                  <a:srgbClr val="000000"/>
                </a:solidFill>
                <a:latin typeface="Segoe UI Condensed"/>
              </a:rPr>
              <a:t>incremental refresh </a:t>
            </a:r>
            <a:r>
              <a:rPr lang="en-US" dirty="0">
                <a:solidFill>
                  <a:srgbClr val="000000"/>
                </a:solidFill>
                <a:latin typeface="Segoe UI Condensed"/>
              </a:rPr>
              <a:t>(</a:t>
            </a:r>
            <a:r>
              <a:rPr lang="en-US" dirty="0">
                <a:solidFill>
                  <a:srgbClr val="000000"/>
                </a:solidFill>
                <a:latin typeface="Segoe UI Condensed"/>
                <a:hlinkClick r:id="rId6"/>
              </a:rPr>
              <a:t>link</a:t>
            </a:r>
            <a:r>
              <a:rPr lang="en-US" dirty="0">
                <a:solidFill>
                  <a:srgbClr val="000000"/>
                </a:solidFill>
                <a:latin typeface="Segoe UI Condensed"/>
              </a:rPr>
              <a:t>)</a:t>
            </a:r>
          </a:p>
          <a:p>
            <a:pPr marL="285750" indent="-285750">
              <a:buFontTx/>
              <a:buChar char="-"/>
            </a:pPr>
            <a:r>
              <a:rPr lang="en-US" dirty="0">
                <a:latin typeface="Segoe UI Condensed"/>
              </a:rPr>
              <a:t>For very large datasets, consider creating a </a:t>
            </a:r>
            <a:r>
              <a:rPr lang="en-US" b="1" dirty="0">
                <a:latin typeface="Segoe UI Condensed"/>
              </a:rPr>
              <a:t>subset of the model </a:t>
            </a:r>
            <a:r>
              <a:rPr lang="en-US" dirty="0">
                <a:latin typeface="Segoe UI Condensed"/>
              </a:rPr>
              <a:t>for the most common reporting scenarios – composite models </a:t>
            </a:r>
            <a:r>
              <a:rPr lang="en-US" dirty="0">
                <a:solidFill>
                  <a:srgbClr val="000000"/>
                </a:solidFill>
                <a:latin typeface="Segoe UI Condensed"/>
              </a:rPr>
              <a:t>(</a:t>
            </a:r>
            <a:r>
              <a:rPr lang="en-US" dirty="0">
                <a:solidFill>
                  <a:srgbClr val="000000"/>
                </a:solidFill>
                <a:latin typeface="Segoe UI Condensed"/>
                <a:hlinkClick r:id="rId4"/>
              </a:rPr>
              <a:t>link</a:t>
            </a:r>
            <a:r>
              <a:rPr lang="en-US" dirty="0">
                <a:solidFill>
                  <a:srgbClr val="000000"/>
                </a:solidFill>
                <a:latin typeface="Segoe UI Condensed"/>
              </a:rPr>
              <a:t>)</a:t>
            </a:r>
          </a:p>
          <a:p>
            <a:endParaRPr lang="en-US" dirty="0">
              <a:solidFill>
                <a:srgbClr val="000000"/>
              </a:solidFill>
              <a:latin typeface="Segoe UI Condensed"/>
            </a:endParaRPr>
          </a:p>
          <a:p>
            <a:r>
              <a:rPr lang="en-US" dirty="0">
                <a:solidFill>
                  <a:srgbClr val="000000"/>
                </a:solidFill>
                <a:latin typeface="Segoe UI Condensed"/>
              </a:rPr>
              <a:t>Often, stakeholders/users will ask to have the maximum amount of data possible, and for it to be refreshed in near real time. </a:t>
            </a:r>
          </a:p>
          <a:p>
            <a:endParaRPr lang="en-US" dirty="0">
              <a:solidFill>
                <a:srgbClr val="000000"/>
              </a:solidFill>
              <a:latin typeface="Segoe UI Condensed"/>
            </a:endParaRPr>
          </a:p>
          <a:p>
            <a:r>
              <a:rPr lang="en-US" dirty="0">
                <a:solidFill>
                  <a:srgbClr val="000000"/>
                </a:solidFill>
                <a:latin typeface="Segoe UI Condensed"/>
              </a:rPr>
              <a:t>You should </a:t>
            </a:r>
            <a:r>
              <a:rPr lang="en-US" dirty="0" err="1">
                <a:solidFill>
                  <a:srgbClr val="000000"/>
                </a:solidFill>
                <a:latin typeface="Segoe UI Condensed"/>
              </a:rPr>
              <a:t>analyse</a:t>
            </a:r>
            <a:r>
              <a:rPr lang="en-US" dirty="0">
                <a:solidFill>
                  <a:srgbClr val="000000"/>
                </a:solidFill>
                <a:latin typeface="Segoe UI Condensed"/>
              </a:rPr>
              <a:t> this type of request carefully, as most of the times the reality is that this is not needed. If the source data is only refreshed every week, refreshing your Power BI report every day won’t bring any value to your solution or your end users.</a:t>
            </a:r>
          </a:p>
          <a:p>
            <a:endParaRPr lang="en-US" dirty="0">
              <a:solidFill>
                <a:srgbClr val="000000"/>
              </a:solidFill>
              <a:latin typeface="Segoe UI Condensed"/>
            </a:endParaRPr>
          </a:p>
        </p:txBody>
      </p:sp>
      <p:pic>
        <p:nvPicPr>
          <p:cNvPr id="4" name="Picture 3">
            <a:extLst>
              <a:ext uri="{FF2B5EF4-FFF2-40B4-BE49-F238E27FC236}">
                <a16:creationId xmlns:a16="http://schemas.microsoft.com/office/drawing/2014/main" id="{6B2AA251-0A17-4ED3-97D5-060D18FBBA19}"/>
              </a:ext>
            </a:extLst>
          </p:cNvPr>
          <p:cNvPicPr>
            <a:picLocks noChangeAspect="1"/>
          </p:cNvPicPr>
          <p:nvPr/>
        </p:nvPicPr>
        <p:blipFill>
          <a:blip r:embed="rId7"/>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87927240-CE4F-453B-AC68-55E67797B1EB}"/>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F9ADD03E-9354-4A3D-8CD5-71CB755BCB93}"/>
              </a:ext>
            </a:extLst>
          </p:cNvPr>
          <p:cNvPicPr>
            <a:picLocks noChangeAspect="1"/>
          </p:cNvPicPr>
          <p:nvPr/>
        </p:nvPicPr>
        <p:blipFill>
          <a:blip r:embed="rId8"/>
          <a:stretch>
            <a:fillRect/>
          </a:stretch>
        </p:blipFill>
        <p:spPr>
          <a:xfrm>
            <a:off x="6190827" y="5910663"/>
            <a:ext cx="5837470" cy="788561"/>
          </a:xfrm>
          <a:prstGeom prst="rect">
            <a:avLst/>
          </a:prstGeom>
        </p:spPr>
      </p:pic>
      <p:sp>
        <p:nvSpPr>
          <p:cNvPr id="7" name="Rectangle 6">
            <a:extLst>
              <a:ext uri="{FF2B5EF4-FFF2-40B4-BE49-F238E27FC236}">
                <a16:creationId xmlns:a16="http://schemas.microsoft.com/office/drawing/2014/main" id="{C2DEBE00-A3AE-4750-A89D-0644B1F3A859}"/>
              </a:ext>
            </a:extLst>
          </p:cNvPr>
          <p:cNvSpPr/>
          <p:nvPr/>
        </p:nvSpPr>
        <p:spPr>
          <a:xfrm>
            <a:off x="6200984" y="5910662"/>
            <a:ext cx="975361"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ECD7993F-4D58-4BD6-B2F0-6BA2A0C81904}"/>
              </a:ext>
            </a:extLst>
          </p:cNvPr>
          <p:cNvSpPr/>
          <p:nvPr/>
        </p:nvSpPr>
        <p:spPr>
          <a:xfrm>
            <a:off x="8621880" y="5910662"/>
            <a:ext cx="3406417"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Logo&#10;&#10;Description automatically generated">
            <a:extLst>
              <a:ext uri="{FF2B5EF4-FFF2-40B4-BE49-F238E27FC236}">
                <a16:creationId xmlns:a16="http://schemas.microsoft.com/office/drawing/2014/main" id="{9089DADE-F635-466F-82E9-87762B38352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3" name="TextBox 12">
            <a:extLst>
              <a:ext uri="{FF2B5EF4-FFF2-40B4-BE49-F238E27FC236}">
                <a16:creationId xmlns:a16="http://schemas.microsoft.com/office/drawing/2014/main" id="{89C651F2-78AF-4F68-9E83-DE202E0F2D3A}"/>
              </a:ext>
            </a:extLst>
          </p:cNvPr>
          <p:cNvSpPr txBox="1"/>
          <p:nvPr/>
        </p:nvSpPr>
        <p:spPr>
          <a:xfrm>
            <a:off x="1219198" y="648240"/>
            <a:ext cx="8642775" cy="707886"/>
          </a:xfrm>
          <a:prstGeom prst="rect">
            <a:avLst/>
          </a:prstGeom>
          <a:noFill/>
        </p:spPr>
        <p:txBody>
          <a:bodyPr wrap="square">
            <a:spAutoFit/>
          </a:bodyPr>
          <a:lstStyle/>
          <a:p>
            <a:r>
              <a:rPr lang="en-GB" sz="2000" b="1" i="0" dirty="0">
                <a:solidFill>
                  <a:schemeClr val="accent4"/>
                </a:solidFill>
                <a:effectLst/>
                <a:latin typeface="Segoe UI Condensed"/>
              </a:rPr>
              <a:t>Import – What to do when your data model is too large (&gt;1GB)</a:t>
            </a:r>
            <a:endParaRPr lang="en-GB" sz="2000" b="1" dirty="0"/>
          </a:p>
          <a:p>
            <a:pPr marL="342900" indent="-342900">
              <a:buAutoNum type="arabicParenR"/>
            </a:pPr>
            <a:endParaRPr lang="en-GB" sz="2000" b="1" dirty="0"/>
          </a:p>
        </p:txBody>
      </p:sp>
      <p:pic>
        <p:nvPicPr>
          <p:cNvPr id="14" name="Graphic 13" descr="Information with solid fill">
            <a:extLst>
              <a:ext uri="{FF2B5EF4-FFF2-40B4-BE49-F238E27FC236}">
                <a16:creationId xmlns:a16="http://schemas.microsoft.com/office/drawing/2014/main" id="{EF726270-5B79-4D4E-BD1C-A2EE84CE235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8938" y="1153296"/>
            <a:ext cx="642480" cy="642480"/>
          </a:xfrm>
          <a:prstGeom prst="rect">
            <a:avLst/>
          </a:prstGeom>
        </p:spPr>
      </p:pic>
    </p:spTree>
    <p:extLst>
      <p:ext uri="{BB962C8B-B14F-4D97-AF65-F5344CB8AC3E}">
        <p14:creationId xmlns:p14="http://schemas.microsoft.com/office/powerpoint/2010/main" val="700224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172A-4E61-4E01-BEBB-9418F0A7986A}"/>
              </a:ext>
            </a:extLst>
          </p:cNvPr>
          <p:cNvSpPr>
            <a:spLocks noGrp="1"/>
          </p:cNvSpPr>
          <p:nvPr>
            <p:ph type="title"/>
          </p:nvPr>
        </p:nvSpPr>
        <p:spPr>
          <a:xfrm>
            <a:off x="1212426" y="69678"/>
            <a:ext cx="4321388" cy="767709"/>
          </a:xfrm>
        </p:spPr>
        <p:txBody>
          <a:bodyPr>
            <a:normAutofit/>
          </a:bodyPr>
          <a:lstStyle/>
          <a:p>
            <a:r>
              <a:rPr lang="en-GB" sz="2800" b="1" dirty="0"/>
              <a:t>Connect to data</a:t>
            </a:r>
          </a:p>
        </p:txBody>
      </p:sp>
      <p:sp>
        <p:nvSpPr>
          <p:cNvPr id="3" name="TextBox 2">
            <a:extLst>
              <a:ext uri="{FF2B5EF4-FFF2-40B4-BE49-F238E27FC236}">
                <a16:creationId xmlns:a16="http://schemas.microsoft.com/office/drawing/2014/main" id="{F6823BD9-12CB-41B4-8796-CA2287F4011F}"/>
              </a:ext>
            </a:extLst>
          </p:cNvPr>
          <p:cNvSpPr txBox="1"/>
          <p:nvPr/>
        </p:nvSpPr>
        <p:spPr>
          <a:xfrm>
            <a:off x="1219198" y="1166842"/>
            <a:ext cx="10525760" cy="3139321"/>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000000"/>
                </a:solidFill>
                <a:latin typeface="Segoe UI Condensed"/>
              </a:rPr>
              <a:t>Import only necessary fields and tables</a:t>
            </a:r>
          </a:p>
          <a:p>
            <a:pPr marL="285750" indent="-285750">
              <a:buFont typeface="Arial" panose="020B0604020202020204" pitchFamily="34" charset="0"/>
              <a:buChar char="•"/>
            </a:pPr>
            <a:r>
              <a:rPr lang="en-GB" dirty="0">
                <a:solidFill>
                  <a:srgbClr val="000000"/>
                </a:solidFill>
                <a:latin typeface="Segoe UI Condensed"/>
              </a:rPr>
              <a:t>Centralised vs departmental/personal data sources: you should avoid using departmental/personal data sources when possible</a:t>
            </a:r>
          </a:p>
          <a:p>
            <a:pPr marL="285750" indent="-285750">
              <a:buFont typeface="Arial" panose="020B0604020202020204" pitchFamily="34" charset="0"/>
              <a:buChar char="•"/>
            </a:pPr>
            <a:r>
              <a:rPr lang="en-GB" dirty="0">
                <a:solidFill>
                  <a:srgbClr val="000000"/>
                </a:solidFill>
                <a:latin typeface="Segoe UI Condensed"/>
              </a:rPr>
              <a:t>Minimize the use of Excel, csv and text files when practical</a:t>
            </a:r>
          </a:p>
          <a:p>
            <a:pPr marL="285750" indent="-285750">
              <a:buFont typeface="Arial" panose="020B0604020202020204" pitchFamily="34" charset="0"/>
              <a:buChar char="•"/>
            </a:pPr>
            <a:r>
              <a:rPr lang="en-GB" dirty="0">
                <a:solidFill>
                  <a:srgbClr val="000000"/>
                </a:solidFill>
                <a:latin typeface="Segoe UI Condensed"/>
              </a:rPr>
              <a:t>Use relational database sources when practical</a:t>
            </a:r>
          </a:p>
          <a:p>
            <a:pPr marL="285750" indent="-285750">
              <a:buFont typeface="Arial" panose="020B0604020202020204" pitchFamily="34" charset="0"/>
              <a:buChar char="•"/>
            </a:pPr>
            <a:r>
              <a:rPr lang="en-GB" dirty="0">
                <a:solidFill>
                  <a:srgbClr val="000000"/>
                </a:solidFill>
                <a:latin typeface="Segoe UI Condensed"/>
              </a:rPr>
              <a:t>Prefer connectivity on data sources which support native queries and filters (e.g. SQL Server)</a:t>
            </a:r>
          </a:p>
          <a:p>
            <a:pPr marL="285750" indent="-285750">
              <a:buFont typeface="Arial" panose="020B0604020202020204" pitchFamily="34" charset="0"/>
              <a:buChar char="•"/>
            </a:pPr>
            <a:r>
              <a:rPr lang="en-GB" dirty="0">
                <a:solidFill>
                  <a:srgbClr val="000000"/>
                </a:solidFill>
                <a:latin typeface="Segoe UI Condensed"/>
              </a:rPr>
              <a:t>Delegate as much processing to the data source as possible</a:t>
            </a:r>
          </a:p>
          <a:p>
            <a:pPr marL="285750" indent="-285750">
              <a:buFont typeface="Arial" panose="020B0604020202020204" pitchFamily="34" charset="0"/>
              <a:buChar char="•"/>
            </a:pPr>
            <a:r>
              <a:rPr lang="en-GB" dirty="0">
                <a:solidFill>
                  <a:srgbClr val="000000"/>
                </a:solidFill>
                <a:latin typeface="Segoe UI Condensed"/>
              </a:rPr>
              <a:t>Disable background data refresh (</a:t>
            </a:r>
            <a:r>
              <a:rPr lang="en-GB" dirty="0">
                <a:solidFill>
                  <a:srgbClr val="000000"/>
                </a:solidFill>
                <a:latin typeface="Segoe UI Condensed"/>
                <a:hlinkClick r:id="rId2"/>
              </a:rPr>
              <a:t>link</a:t>
            </a:r>
            <a:r>
              <a:rPr lang="en-GB" dirty="0">
                <a:solidFill>
                  <a:srgbClr val="000000"/>
                </a:solidFill>
                <a:latin typeface="Segoe UI Condensed"/>
              </a:rPr>
              <a:t>)</a:t>
            </a:r>
          </a:p>
          <a:p>
            <a:pPr marL="285750" indent="-285750">
              <a:buFont typeface="Arial" panose="020B0604020202020204" pitchFamily="34" charset="0"/>
              <a:buChar char="•"/>
            </a:pPr>
            <a:r>
              <a:rPr lang="en-GB" dirty="0">
                <a:solidFill>
                  <a:srgbClr val="000000"/>
                </a:solidFill>
                <a:latin typeface="Segoe UI Condensed"/>
              </a:rPr>
              <a:t>If safe, disable privacy settings or set both sources to Organisational (</a:t>
            </a:r>
            <a:r>
              <a:rPr lang="en-GB" dirty="0">
                <a:solidFill>
                  <a:srgbClr val="000000"/>
                </a:solidFill>
                <a:latin typeface="Segoe UI Condensed"/>
                <a:hlinkClick r:id="rId3"/>
              </a:rPr>
              <a:t>link</a:t>
            </a:r>
            <a:r>
              <a:rPr lang="en-GB" dirty="0">
                <a:solidFill>
                  <a:srgbClr val="000000"/>
                </a:solidFill>
                <a:latin typeface="Segoe UI Condensed"/>
              </a:rPr>
              <a:t>)</a:t>
            </a:r>
          </a:p>
          <a:p>
            <a:pPr marL="285750" indent="-285750">
              <a:buFont typeface="Arial" panose="020B0604020202020204" pitchFamily="34" charset="0"/>
              <a:buChar char="•"/>
            </a:pPr>
            <a:r>
              <a:rPr lang="en-GB" b="0" i="0" dirty="0">
                <a:solidFill>
                  <a:srgbClr val="000000"/>
                </a:solidFill>
                <a:effectLst/>
                <a:latin typeface="Segoe UI Condensed"/>
              </a:rPr>
              <a:t>Test data refresh in the Power BI service regularly during development </a:t>
            </a:r>
          </a:p>
          <a:p>
            <a:endParaRPr lang="en-US" dirty="0">
              <a:solidFill>
                <a:srgbClr val="000000"/>
              </a:solidFill>
              <a:latin typeface="Segoe UI Condensed"/>
            </a:endParaRPr>
          </a:p>
        </p:txBody>
      </p:sp>
      <p:pic>
        <p:nvPicPr>
          <p:cNvPr id="4" name="Picture 3">
            <a:extLst>
              <a:ext uri="{FF2B5EF4-FFF2-40B4-BE49-F238E27FC236}">
                <a16:creationId xmlns:a16="http://schemas.microsoft.com/office/drawing/2014/main" id="{6B2AA251-0A17-4ED3-97D5-060D18FBBA19}"/>
              </a:ext>
            </a:extLst>
          </p:cNvPr>
          <p:cNvPicPr>
            <a:picLocks noChangeAspect="1"/>
          </p:cNvPicPr>
          <p:nvPr/>
        </p:nvPicPr>
        <p:blipFill>
          <a:blip r:embed="rId4"/>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87927240-CE4F-453B-AC68-55E67797B1EB}"/>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F9ADD03E-9354-4A3D-8CD5-71CB755BCB93}"/>
              </a:ext>
            </a:extLst>
          </p:cNvPr>
          <p:cNvPicPr>
            <a:picLocks noChangeAspect="1"/>
          </p:cNvPicPr>
          <p:nvPr/>
        </p:nvPicPr>
        <p:blipFill>
          <a:blip r:embed="rId5"/>
          <a:stretch>
            <a:fillRect/>
          </a:stretch>
        </p:blipFill>
        <p:spPr>
          <a:xfrm>
            <a:off x="6190827" y="5910663"/>
            <a:ext cx="5837470" cy="788561"/>
          </a:xfrm>
          <a:prstGeom prst="rect">
            <a:avLst/>
          </a:prstGeom>
        </p:spPr>
      </p:pic>
      <p:sp>
        <p:nvSpPr>
          <p:cNvPr id="7" name="Rectangle 6">
            <a:extLst>
              <a:ext uri="{FF2B5EF4-FFF2-40B4-BE49-F238E27FC236}">
                <a16:creationId xmlns:a16="http://schemas.microsoft.com/office/drawing/2014/main" id="{C2DEBE00-A3AE-4750-A89D-0644B1F3A859}"/>
              </a:ext>
            </a:extLst>
          </p:cNvPr>
          <p:cNvSpPr/>
          <p:nvPr/>
        </p:nvSpPr>
        <p:spPr>
          <a:xfrm>
            <a:off x="6200984" y="5910662"/>
            <a:ext cx="975361"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ECD7993F-4D58-4BD6-B2F0-6BA2A0C81904}"/>
              </a:ext>
            </a:extLst>
          </p:cNvPr>
          <p:cNvSpPr/>
          <p:nvPr/>
        </p:nvSpPr>
        <p:spPr>
          <a:xfrm>
            <a:off x="8621880" y="5910662"/>
            <a:ext cx="3406417"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Logo&#10;&#10;Description automatically generated">
            <a:extLst>
              <a:ext uri="{FF2B5EF4-FFF2-40B4-BE49-F238E27FC236}">
                <a16:creationId xmlns:a16="http://schemas.microsoft.com/office/drawing/2014/main" id="{9089DADE-F635-466F-82E9-87762B3835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3" name="TextBox 12">
            <a:extLst>
              <a:ext uri="{FF2B5EF4-FFF2-40B4-BE49-F238E27FC236}">
                <a16:creationId xmlns:a16="http://schemas.microsoft.com/office/drawing/2014/main" id="{64851EB6-02FD-459E-889C-0AE040B1ADE8}"/>
              </a:ext>
            </a:extLst>
          </p:cNvPr>
          <p:cNvSpPr txBox="1"/>
          <p:nvPr/>
        </p:nvSpPr>
        <p:spPr>
          <a:xfrm>
            <a:off x="1219198" y="648240"/>
            <a:ext cx="9171095" cy="707886"/>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connecting to data?</a:t>
            </a:r>
            <a:endParaRPr lang="en-GB" sz="2000" b="1" dirty="0"/>
          </a:p>
          <a:p>
            <a:pPr marL="342900" indent="-342900">
              <a:buAutoNum type="arabicParenR"/>
            </a:pPr>
            <a:endParaRPr lang="en-GB" sz="2000" b="1" dirty="0"/>
          </a:p>
        </p:txBody>
      </p:sp>
    </p:spTree>
    <p:extLst>
      <p:ext uri="{BB962C8B-B14F-4D97-AF65-F5344CB8AC3E}">
        <p14:creationId xmlns:p14="http://schemas.microsoft.com/office/powerpoint/2010/main" val="231448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172A-4E61-4E01-BEBB-9418F0A7986A}"/>
              </a:ext>
            </a:extLst>
          </p:cNvPr>
          <p:cNvSpPr>
            <a:spLocks noGrp="1"/>
          </p:cNvSpPr>
          <p:nvPr>
            <p:ph type="title"/>
          </p:nvPr>
        </p:nvSpPr>
        <p:spPr>
          <a:xfrm>
            <a:off x="1205652" y="73874"/>
            <a:ext cx="10148148" cy="711834"/>
          </a:xfrm>
        </p:spPr>
        <p:txBody>
          <a:bodyPr>
            <a:normAutofit/>
          </a:bodyPr>
          <a:lstStyle/>
          <a:p>
            <a:r>
              <a:rPr lang="en-GB" sz="2800" b="1" dirty="0"/>
              <a:t>Transform your data - Import</a:t>
            </a:r>
          </a:p>
        </p:txBody>
      </p:sp>
      <p:sp>
        <p:nvSpPr>
          <p:cNvPr id="3" name="TextBox 2">
            <a:extLst>
              <a:ext uri="{FF2B5EF4-FFF2-40B4-BE49-F238E27FC236}">
                <a16:creationId xmlns:a16="http://schemas.microsoft.com/office/drawing/2014/main" id="{F6823BD9-12CB-41B4-8796-CA2287F4011F}"/>
              </a:ext>
            </a:extLst>
          </p:cNvPr>
          <p:cNvSpPr txBox="1"/>
          <p:nvPr/>
        </p:nvSpPr>
        <p:spPr>
          <a:xfrm>
            <a:off x="1205652" y="1065625"/>
            <a:ext cx="10911841" cy="4555093"/>
          </a:xfrm>
          <a:prstGeom prst="rect">
            <a:avLst/>
          </a:prstGeom>
          <a:noFill/>
        </p:spPr>
        <p:txBody>
          <a:bodyPr wrap="square">
            <a:spAutoFit/>
          </a:bodyPr>
          <a:lstStyle/>
          <a:p>
            <a:pPr marL="285750" indent="-285750">
              <a:buFont typeface="Arial" panose="020B0604020202020204" pitchFamily="34" charset="0"/>
              <a:buChar char="•"/>
            </a:pPr>
            <a:r>
              <a:rPr lang="en-GB" u="sng" dirty="0">
                <a:latin typeface="Segoe UI Condensed"/>
              </a:rPr>
              <a:t>Leverage query folding </a:t>
            </a:r>
          </a:p>
          <a:p>
            <a:r>
              <a:rPr lang="en-GB" sz="1400" dirty="0">
                <a:latin typeface="Segoe UI Condensed"/>
              </a:rPr>
              <a:t>Place </a:t>
            </a:r>
            <a:r>
              <a:rPr lang="en-GB" sz="1400" b="0" i="0" dirty="0">
                <a:solidFill>
                  <a:srgbClr val="000000"/>
                </a:solidFill>
                <a:effectLst/>
                <a:latin typeface="Segoe UI Condensed"/>
              </a:rPr>
              <a:t>filters steps before row-holding steps - </a:t>
            </a:r>
            <a:r>
              <a:rPr lang="en-GB" sz="1400" dirty="0">
                <a:latin typeface="Segoe UI Condensed"/>
              </a:rPr>
              <a:t>operations pushed down to source are often much faster</a:t>
            </a:r>
            <a:endParaRPr lang="en-GB" sz="1400" b="0" i="0" dirty="0">
              <a:solidFill>
                <a:srgbClr val="000000"/>
              </a:solidFill>
              <a:effectLst/>
              <a:latin typeface="Segoe UI Condensed"/>
            </a:endParaRPr>
          </a:p>
          <a:p>
            <a:pPr marL="285750" indent="-285750">
              <a:buFont typeface="Arial" panose="020B0604020202020204" pitchFamily="34" charset="0"/>
              <a:buChar char="•"/>
            </a:pPr>
            <a:r>
              <a:rPr lang="en-GB" u="sng" dirty="0">
                <a:latin typeface="Segoe UI Condensed"/>
              </a:rPr>
              <a:t>Filter out unnecessary columns and rows</a:t>
            </a:r>
            <a:endParaRPr lang="en-GB" dirty="0">
              <a:latin typeface="Segoe UI Condensed"/>
            </a:endParaRPr>
          </a:p>
          <a:p>
            <a:r>
              <a:rPr lang="en-GB" sz="1400" dirty="0">
                <a:latin typeface="Segoe UI Condensed"/>
              </a:rPr>
              <a:t>Always start with the minimum data you need to build your report. This includes r</a:t>
            </a:r>
            <a:r>
              <a:rPr lang="en-GB" sz="1400" b="0" i="0" dirty="0">
                <a:effectLst/>
                <a:latin typeface="Segoe UI Condensed"/>
              </a:rPr>
              <a:t>emoving redundant columns in related tables, and removing columns that contain values calculated from other columns</a:t>
            </a:r>
            <a:endParaRPr lang="en-GB" sz="1600" dirty="0">
              <a:latin typeface="Segoe UI Condensed"/>
            </a:endParaRPr>
          </a:p>
          <a:p>
            <a:pPr marL="285750" indent="-285750">
              <a:buFont typeface="Arial" panose="020B0604020202020204" pitchFamily="34" charset="0"/>
              <a:buChar char="•"/>
            </a:pPr>
            <a:r>
              <a:rPr lang="en-GB" b="0" i="0" u="sng" dirty="0">
                <a:effectLst/>
                <a:latin typeface="Segoe UI Condensed"/>
              </a:rPr>
              <a:t>Reduce usage of long-length columns with high precision and cardinality </a:t>
            </a:r>
          </a:p>
          <a:p>
            <a:r>
              <a:rPr lang="en-US" sz="1400" dirty="0">
                <a:latin typeface="Segoe UI Condensed"/>
              </a:rPr>
              <a:t>Examples are columns with decimal places, long text, Date/Time… the more unique values a column contains, the less efficient the compression will be. Consider reduce the number of decimal places, split date and time in two separate columns</a:t>
            </a:r>
            <a:endParaRPr lang="en-GB" sz="1400" b="0" i="0" dirty="0">
              <a:effectLst/>
              <a:latin typeface="Segoe UI Condensed"/>
            </a:endParaRPr>
          </a:p>
          <a:p>
            <a:pPr marL="285750" indent="-285750">
              <a:buFont typeface="Arial" panose="020B0604020202020204" pitchFamily="34" charset="0"/>
              <a:buChar char="•"/>
            </a:pPr>
            <a:r>
              <a:rPr lang="en-GB" u="sng" dirty="0">
                <a:latin typeface="Segoe UI Condensed"/>
              </a:rPr>
              <a:t>Turn off Auto Date Time (</a:t>
            </a:r>
            <a:r>
              <a:rPr lang="en-GB" u="sng" dirty="0">
                <a:latin typeface="Segoe UI Condensed"/>
                <a:hlinkClick r:id="rId3"/>
              </a:rPr>
              <a:t>link</a:t>
            </a:r>
            <a:r>
              <a:rPr lang="en-GB" u="sng" dirty="0">
                <a:latin typeface="Segoe UI Condensed"/>
              </a:rPr>
              <a:t>)</a:t>
            </a:r>
          </a:p>
          <a:p>
            <a:r>
              <a:rPr lang="en-US" sz="1400" dirty="0">
                <a:latin typeface="Segoe UI Condensed"/>
              </a:rPr>
              <a:t>This creates many internal date tables that can be significant in smaller models</a:t>
            </a:r>
            <a:endParaRPr lang="en-GB" sz="1400" dirty="0">
              <a:latin typeface="Segoe UI Condensed"/>
            </a:endParaRPr>
          </a:p>
          <a:p>
            <a:pPr marL="285750" indent="-285750">
              <a:buFont typeface="Arial" panose="020B0604020202020204" pitchFamily="34" charset="0"/>
              <a:buChar char="•"/>
            </a:pPr>
            <a:r>
              <a:rPr lang="en-US" u="sng" dirty="0">
                <a:latin typeface="Segoe UI Condensed"/>
              </a:rPr>
              <a:t>Avoid transformations that scan whole tables </a:t>
            </a:r>
          </a:p>
          <a:p>
            <a:r>
              <a:rPr lang="en-US" sz="1400" dirty="0">
                <a:latin typeface="Segoe UI Condensed"/>
              </a:rPr>
              <a:t>If not folded, the entire table needs to be loaded to memory before moving to next step – consider using DAX measures instead</a:t>
            </a:r>
          </a:p>
          <a:p>
            <a:pPr marL="285750" indent="-285750">
              <a:buFont typeface="Arial" panose="020B0604020202020204" pitchFamily="34" charset="0"/>
              <a:buChar char="•"/>
            </a:pPr>
            <a:r>
              <a:rPr lang="en-US" u="sng" dirty="0">
                <a:latin typeface="Segoe UI Condensed"/>
              </a:rPr>
              <a:t>Avoid joining large tables </a:t>
            </a:r>
            <a:r>
              <a:rPr lang="en-US" dirty="0">
                <a:latin typeface="Segoe UI Condensed"/>
              </a:rPr>
              <a:t>in query editor </a:t>
            </a:r>
          </a:p>
          <a:p>
            <a:r>
              <a:rPr lang="en-US" sz="1400" dirty="0">
                <a:latin typeface="Segoe UI Condensed"/>
              </a:rPr>
              <a:t>Entire table needs to be loaded to memory to perform a join</a:t>
            </a:r>
          </a:p>
          <a:p>
            <a:pPr marL="285750" indent="-285750">
              <a:buFont typeface="Arial" panose="020B0604020202020204" pitchFamily="34" charset="0"/>
              <a:buChar char="•"/>
            </a:pPr>
            <a:r>
              <a:rPr lang="en-US" u="sng" dirty="0">
                <a:latin typeface="Segoe UI Condensed"/>
              </a:rPr>
              <a:t>Don’t load intermediate queries </a:t>
            </a:r>
          </a:p>
          <a:p>
            <a:r>
              <a:rPr lang="en-US" sz="1400" dirty="0">
                <a:latin typeface="Segoe UI Condensed"/>
              </a:rPr>
              <a:t>When using tables that are only used as intermediate queries, disable the data load</a:t>
            </a:r>
          </a:p>
          <a:p>
            <a:pPr marL="285750" indent="-285750">
              <a:buFont typeface="Arial" panose="020B0604020202020204" pitchFamily="34" charset="0"/>
              <a:buChar char="•"/>
            </a:pPr>
            <a:r>
              <a:rPr lang="en-US" u="sng" dirty="0">
                <a:latin typeface="Segoe UI Condensed"/>
              </a:rPr>
              <a:t>Group by and summarize</a:t>
            </a:r>
          </a:p>
          <a:p>
            <a:r>
              <a:rPr lang="en-GB" sz="1400" dirty="0">
                <a:latin typeface="Segoe UI Condensed"/>
              </a:rPr>
              <a:t>Perhaps the most effective technique to reduce a model size is to load pre-summarized data.</a:t>
            </a:r>
            <a:endParaRPr lang="en-US" sz="1400" dirty="0">
              <a:latin typeface="Segoe UI Condensed"/>
            </a:endParaRPr>
          </a:p>
        </p:txBody>
      </p:sp>
      <p:pic>
        <p:nvPicPr>
          <p:cNvPr id="4" name="Picture 3">
            <a:extLst>
              <a:ext uri="{FF2B5EF4-FFF2-40B4-BE49-F238E27FC236}">
                <a16:creationId xmlns:a16="http://schemas.microsoft.com/office/drawing/2014/main" id="{6B2AA251-0A17-4ED3-97D5-060D18FBBA19}"/>
              </a:ext>
            </a:extLst>
          </p:cNvPr>
          <p:cNvPicPr>
            <a:picLocks noChangeAspect="1"/>
          </p:cNvPicPr>
          <p:nvPr/>
        </p:nvPicPr>
        <p:blipFill>
          <a:blip r:embed="rId4"/>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87927240-CE4F-453B-AC68-55E67797B1EB}"/>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DE3F0F8C-43F8-4B5B-AD75-ECF8509107A4}"/>
              </a:ext>
            </a:extLst>
          </p:cNvPr>
          <p:cNvPicPr>
            <a:picLocks noChangeAspect="1"/>
          </p:cNvPicPr>
          <p:nvPr/>
        </p:nvPicPr>
        <p:blipFill>
          <a:blip r:embed="rId5"/>
          <a:stretch>
            <a:fillRect/>
          </a:stretch>
        </p:blipFill>
        <p:spPr>
          <a:xfrm>
            <a:off x="6190827" y="5910663"/>
            <a:ext cx="5837470" cy="788561"/>
          </a:xfrm>
          <a:prstGeom prst="rect">
            <a:avLst/>
          </a:prstGeom>
        </p:spPr>
      </p:pic>
      <p:sp>
        <p:nvSpPr>
          <p:cNvPr id="8" name="Rectangle 7">
            <a:extLst>
              <a:ext uri="{FF2B5EF4-FFF2-40B4-BE49-F238E27FC236}">
                <a16:creationId xmlns:a16="http://schemas.microsoft.com/office/drawing/2014/main" id="{F87B77A1-290E-4594-9387-370F5EE1D104}"/>
              </a:ext>
            </a:extLst>
          </p:cNvPr>
          <p:cNvSpPr/>
          <p:nvPr/>
        </p:nvSpPr>
        <p:spPr>
          <a:xfrm>
            <a:off x="6180665" y="5910662"/>
            <a:ext cx="2191176"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22E5BB7-CF99-4E4B-94BA-3AA248A12E2D}"/>
              </a:ext>
            </a:extLst>
          </p:cNvPr>
          <p:cNvSpPr/>
          <p:nvPr/>
        </p:nvSpPr>
        <p:spPr>
          <a:xfrm>
            <a:off x="9807786" y="5910662"/>
            <a:ext cx="2240830"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Logo&#10;&#10;Description automatically generated">
            <a:extLst>
              <a:ext uri="{FF2B5EF4-FFF2-40B4-BE49-F238E27FC236}">
                <a16:creationId xmlns:a16="http://schemas.microsoft.com/office/drawing/2014/main" id="{1F45E4C3-5FF5-4B35-AD86-AA51E1B28A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4" name="TextBox 13">
            <a:extLst>
              <a:ext uri="{FF2B5EF4-FFF2-40B4-BE49-F238E27FC236}">
                <a16:creationId xmlns:a16="http://schemas.microsoft.com/office/drawing/2014/main" id="{2D182D1F-967E-46D2-9CC1-F0A8FDEC4BD7}"/>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transforming data?</a:t>
            </a:r>
            <a:endParaRPr lang="en-GB" sz="2000" b="1" dirty="0"/>
          </a:p>
        </p:txBody>
      </p:sp>
    </p:spTree>
    <p:extLst>
      <p:ext uri="{BB962C8B-B14F-4D97-AF65-F5344CB8AC3E}">
        <p14:creationId xmlns:p14="http://schemas.microsoft.com/office/powerpoint/2010/main" val="325614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172A-4E61-4E01-BEBB-9418F0A7986A}"/>
              </a:ext>
            </a:extLst>
          </p:cNvPr>
          <p:cNvSpPr>
            <a:spLocks noGrp="1"/>
          </p:cNvSpPr>
          <p:nvPr>
            <p:ph type="title"/>
          </p:nvPr>
        </p:nvSpPr>
        <p:spPr>
          <a:xfrm>
            <a:off x="1205652" y="73874"/>
            <a:ext cx="10148148" cy="711834"/>
          </a:xfrm>
        </p:spPr>
        <p:txBody>
          <a:bodyPr>
            <a:normAutofit/>
          </a:bodyPr>
          <a:lstStyle/>
          <a:p>
            <a:r>
              <a:rPr lang="en-GB" sz="2800" b="1" dirty="0"/>
              <a:t>Transform your data – Direct Query</a:t>
            </a:r>
          </a:p>
        </p:txBody>
      </p:sp>
      <p:sp>
        <p:nvSpPr>
          <p:cNvPr id="3" name="TextBox 2">
            <a:extLst>
              <a:ext uri="{FF2B5EF4-FFF2-40B4-BE49-F238E27FC236}">
                <a16:creationId xmlns:a16="http://schemas.microsoft.com/office/drawing/2014/main" id="{F6823BD9-12CB-41B4-8796-CA2287F4011F}"/>
              </a:ext>
            </a:extLst>
          </p:cNvPr>
          <p:cNvSpPr txBox="1"/>
          <p:nvPr/>
        </p:nvSpPr>
        <p:spPr>
          <a:xfrm>
            <a:off x="1205652" y="1065625"/>
            <a:ext cx="10911841" cy="4493538"/>
          </a:xfrm>
          <a:prstGeom prst="rect">
            <a:avLst/>
          </a:prstGeom>
          <a:noFill/>
        </p:spPr>
        <p:txBody>
          <a:bodyPr wrap="square">
            <a:spAutoFit/>
          </a:bodyPr>
          <a:lstStyle/>
          <a:p>
            <a:r>
              <a:rPr lang="en-GB" dirty="0">
                <a:latin typeface="Segoe UI Condensed"/>
              </a:rPr>
              <a:t>If your using Direct Query mode, you should follow the best practices mentioned in the previous slide, but also the ones below, that apply specifically to queries connected to the source using Direct Query:</a:t>
            </a:r>
          </a:p>
          <a:p>
            <a:endParaRPr lang="en-GB" dirty="0">
              <a:latin typeface="Segoe UI Condensed"/>
            </a:endParaRPr>
          </a:p>
          <a:p>
            <a:pPr marL="285750" indent="-285750">
              <a:buFont typeface="Arial" panose="020B0604020202020204" pitchFamily="34" charset="0"/>
              <a:buChar char="•"/>
            </a:pPr>
            <a:r>
              <a:rPr lang="en-GB" u="sng" dirty="0">
                <a:latin typeface="Segoe UI Condensed"/>
              </a:rPr>
              <a:t>Avoid complex Power Query queries</a:t>
            </a:r>
          </a:p>
          <a:p>
            <a:r>
              <a:rPr lang="en-GB" sz="1600" dirty="0">
                <a:latin typeface="Segoe UI Condensed"/>
              </a:rPr>
              <a:t>An efficient model design can be achieved by removing the need for the Power Query queries to apply any transformations. It means that each query maps to a single relational database source table or view. </a:t>
            </a:r>
          </a:p>
          <a:p>
            <a:endParaRPr lang="en-GB" sz="1600" dirty="0">
              <a:latin typeface="Segoe UI Condensed"/>
            </a:endParaRPr>
          </a:p>
          <a:p>
            <a:pPr marL="285750" indent="-285750">
              <a:buFont typeface="Arial" panose="020B0604020202020204" pitchFamily="34" charset="0"/>
              <a:buChar char="•"/>
            </a:pPr>
            <a:r>
              <a:rPr lang="en-GB" b="0" i="0" u="sng" dirty="0">
                <a:effectLst/>
                <a:latin typeface="Segoe UI Condensed"/>
              </a:rPr>
              <a:t>Examine the use of calculated columns and data type changes</a:t>
            </a:r>
          </a:p>
          <a:p>
            <a:r>
              <a:rPr lang="en-GB" sz="1600" dirty="0">
                <a:latin typeface="Segoe UI Condensed"/>
              </a:rPr>
              <a:t>Direct Query models support adding calculations and Power Query steps to convert data types. However, better performance is often achieved by materializing transformation results in the relational database source, when possible.</a:t>
            </a:r>
          </a:p>
          <a:p>
            <a:endParaRPr lang="en-GB" sz="1600" dirty="0">
              <a:latin typeface="Segoe UI Condensed"/>
            </a:endParaRPr>
          </a:p>
          <a:p>
            <a:pPr marL="285750" indent="-285750">
              <a:buFont typeface="Arial" panose="020B0604020202020204" pitchFamily="34" charset="0"/>
              <a:buChar char="•"/>
            </a:pPr>
            <a:r>
              <a:rPr lang="en-GB" u="sng" dirty="0">
                <a:latin typeface="Segoe UI Condensed"/>
              </a:rPr>
              <a:t>Do not use Power Query relative date filtering</a:t>
            </a:r>
          </a:p>
          <a:p>
            <a:r>
              <a:rPr lang="en-GB" sz="1600" dirty="0">
                <a:latin typeface="Segoe UI Condensed"/>
              </a:rPr>
              <a:t>This type of filter translates to an inefficient native query</a:t>
            </a:r>
          </a:p>
          <a:p>
            <a:endParaRPr lang="en-GB" sz="1600" dirty="0">
              <a:latin typeface="Segoe UI Condensed"/>
            </a:endParaRPr>
          </a:p>
          <a:p>
            <a:pPr marL="285750" indent="-285750">
              <a:buFont typeface="Arial" panose="020B0604020202020204" pitchFamily="34" charset="0"/>
              <a:buChar char="•"/>
            </a:pPr>
            <a:r>
              <a:rPr lang="en-US" u="sng" dirty="0">
                <a:latin typeface="Segoe UI Condensed"/>
              </a:rPr>
              <a:t>Limit parallel queries</a:t>
            </a:r>
          </a:p>
          <a:p>
            <a:r>
              <a:rPr lang="en-GB" sz="1600" dirty="0">
                <a:latin typeface="Segoe UI Condensed"/>
              </a:rPr>
              <a:t>You can set the maximum number of connections Direct Query opens for each underlying data source. It controls the number of queries concurrently sent to the data source</a:t>
            </a:r>
            <a:endParaRPr lang="en-US" sz="1600" dirty="0">
              <a:latin typeface="Segoe UI Condensed"/>
            </a:endParaRPr>
          </a:p>
        </p:txBody>
      </p:sp>
      <p:pic>
        <p:nvPicPr>
          <p:cNvPr id="4" name="Picture 3">
            <a:extLst>
              <a:ext uri="{FF2B5EF4-FFF2-40B4-BE49-F238E27FC236}">
                <a16:creationId xmlns:a16="http://schemas.microsoft.com/office/drawing/2014/main" id="{6B2AA251-0A17-4ED3-97D5-060D18FBBA19}"/>
              </a:ext>
            </a:extLst>
          </p:cNvPr>
          <p:cNvPicPr>
            <a:picLocks noChangeAspect="1"/>
          </p:cNvPicPr>
          <p:nvPr/>
        </p:nvPicPr>
        <p:blipFill>
          <a:blip r:embed="rId3"/>
          <a:stretch>
            <a:fillRect/>
          </a:stretch>
        </p:blipFill>
        <p:spPr>
          <a:xfrm>
            <a:off x="0" y="1"/>
            <a:ext cx="1073791" cy="6858000"/>
          </a:xfrm>
          <a:prstGeom prst="rect">
            <a:avLst/>
          </a:prstGeom>
        </p:spPr>
      </p:pic>
      <p:sp>
        <p:nvSpPr>
          <p:cNvPr id="5" name="Rectangle 4">
            <a:extLst>
              <a:ext uri="{FF2B5EF4-FFF2-40B4-BE49-F238E27FC236}">
                <a16:creationId xmlns:a16="http://schemas.microsoft.com/office/drawing/2014/main" id="{87927240-CE4F-453B-AC68-55E67797B1EB}"/>
              </a:ext>
            </a:extLst>
          </p:cNvPr>
          <p:cNvSpPr/>
          <p:nvPr/>
        </p:nvSpPr>
        <p:spPr>
          <a:xfrm>
            <a:off x="0" y="1652694"/>
            <a:ext cx="1073791" cy="5205306"/>
          </a:xfrm>
          <a:prstGeom prst="rect">
            <a:avLst/>
          </a:prstGeom>
          <a:solidFill>
            <a:srgbClr val="FFFFFF">
              <a:alpha val="6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DE3F0F8C-43F8-4B5B-AD75-ECF8509107A4}"/>
              </a:ext>
            </a:extLst>
          </p:cNvPr>
          <p:cNvPicPr>
            <a:picLocks noChangeAspect="1"/>
          </p:cNvPicPr>
          <p:nvPr/>
        </p:nvPicPr>
        <p:blipFill>
          <a:blip r:embed="rId4"/>
          <a:stretch>
            <a:fillRect/>
          </a:stretch>
        </p:blipFill>
        <p:spPr>
          <a:xfrm>
            <a:off x="6190827" y="5910663"/>
            <a:ext cx="5837470" cy="788561"/>
          </a:xfrm>
          <a:prstGeom prst="rect">
            <a:avLst/>
          </a:prstGeom>
        </p:spPr>
      </p:pic>
      <p:sp>
        <p:nvSpPr>
          <p:cNvPr id="8" name="Rectangle 7">
            <a:extLst>
              <a:ext uri="{FF2B5EF4-FFF2-40B4-BE49-F238E27FC236}">
                <a16:creationId xmlns:a16="http://schemas.microsoft.com/office/drawing/2014/main" id="{F87B77A1-290E-4594-9387-370F5EE1D104}"/>
              </a:ext>
            </a:extLst>
          </p:cNvPr>
          <p:cNvSpPr/>
          <p:nvPr/>
        </p:nvSpPr>
        <p:spPr>
          <a:xfrm>
            <a:off x="6180665" y="5910662"/>
            <a:ext cx="2191176"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C22E5BB7-CF99-4E4B-94BA-3AA248A12E2D}"/>
              </a:ext>
            </a:extLst>
          </p:cNvPr>
          <p:cNvSpPr/>
          <p:nvPr/>
        </p:nvSpPr>
        <p:spPr>
          <a:xfrm>
            <a:off x="9807786" y="5910662"/>
            <a:ext cx="2240830" cy="78856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Logo&#10;&#10;Description automatically generated">
            <a:extLst>
              <a:ext uri="{FF2B5EF4-FFF2-40B4-BE49-F238E27FC236}">
                <a16:creationId xmlns:a16="http://schemas.microsoft.com/office/drawing/2014/main" id="{1F45E4C3-5FF5-4B35-AD86-AA51E1B28A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51652" y="146944"/>
            <a:ext cx="1207581" cy="259455"/>
          </a:xfrm>
          <a:prstGeom prst="rect">
            <a:avLst/>
          </a:prstGeom>
        </p:spPr>
      </p:pic>
      <p:sp>
        <p:nvSpPr>
          <p:cNvPr id="14" name="TextBox 13">
            <a:extLst>
              <a:ext uri="{FF2B5EF4-FFF2-40B4-BE49-F238E27FC236}">
                <a16:creationId xmlns:a16="http://schemas.microsoft.com/office/drawing/2014/main" id="{2D182D1F-967E-46D2-9CC1-F0A8FDEC4BD7}"/>
              </a:ext>
            </a:extLst>
          </p:cNvPr>
          <p:cNvSpPr txBox="1"/>
          <p:nvPr/>
        </p:nvSpPr>
        <p:spPr>
          <a:xfrm>
            <a:off x="1219198" y="648240"/>
            <a:ext cx="9171095" cy="400110"/>
          </a:xfrm>
          <a:prstGeom prst="rect">
            <a:avLst/>
          </a:prstGeom>
          <a:noFill/>
        </p:spPr>
        <p:txBody>
          <a:bodyPr wrap="square">
            <a:spAutoFit/>
          </a:bodyPr>
          <a:lstStyle/>
          <a:p>
            <a:r>
              <a:rPr lang="en-GB" sz="2000" b="1" i="0" dirty="0">
                <a:solidFill>
                  <a:schemeClr val="accent4"/>
                </a:solidFill>
                <a:effectLst/>
                <a:latin typeface="Segoe UI Condensed"/>
              </a:rPr>
              <a:t>How can I improve performance when transforming data?</a:t>
            </a:r>
            <a:endParaRPr lang="en-GB" sz="2000" b="1" dirty="0"/>
          </a:p>
        </p:txBody>
      </p:sp>
    </p:spTree>
    <p:extLst>
      <p:ext uri="{BB962C8B-B14F-4D97-AF65-F5344CB8AC3E}">
        <p14:creationId xmlns:p14="http://schemas.microsoft.com/office/powerpoint/2010/main" val="3821978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CE231E82-2237-4C95-9745-860FA8E722BE}" vid="{0AFE25D0-0E32-4E90-9EDF-30A765A740A9}"/>
    </a:ext>
  </a:extLst>
</a:theme>
</file>

<file path=ppt/theme/theme3.xml><?xml version="1.0" encoding="utf-8"?>
<a:theme xmlns:a="http://schemas.openxmlformats.org/drawingml/2006/main" name="5_50191_Microsoft_Business_Application_Summit">
  <a:themeElements>
    <a:clrScheme name="Custom 11">
      <a:dk1>
        <a:srgbClr val="1A1A1A"/>
      </a:dk1>
      <a:lt1>
        <a:srgbClr val="FFFFFF"/>
      </a:lt1>
      <a:dk2>
        <a:srgbClr val="0D0D0D"/>
      </a:dk2>
      <a:lt2>
        <a:srgbClr val="E6E6E6"/>
      </a:lt2>
      <a:accent1>
        <a:srgbClr val="394453"/>
      </a:accent1>
      <a:accent2>
        <a:srgbClr val="00B6C3"/>
      </a:accent2>
      <a:accent3>
        <a:srgbClr val="737373"/>
      </a:accent3>
      <a:accent4>
        <a:srgbClr val="002050"/>
      </a:accent4>
      <a:accent5>
        <a:srgbClr val="D2D2D2"/>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siness_Application_Summit_16x9_Template_v03.potx" id="{AD01BDBA-9F91-4073-BD87-544D94789112}" vid="{DB23DB25-5606-4B86-8858-C6DB2523E9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70A8C33FD2BC4DBBF76C268A0C87AA" ma:contentTypeVersion="14" ma:contentTypeDescription="Create a new document." ma:contentTypeScope="" ma:versionID="63ed124d2af91a1800d7b540f2f50dc5">
  <xsd:schema xmlns:xsd="http://www.w3.org/2001/XMLSchema" xmlns:xs="http://www.w3.org/2001/XMLSchema" xmlns:p="http://schemas.microsoft.com/office/2006/metadata/properties" xmlns:ns1="http://schemas.microsoft.com/sharepoint/v3" xmlns:ns2="3df5a74e-6e8e-46ac-bd1a-759442398159" xmlns:ns3="f98c34e7-d9ec-4d05-a390-b8c3bf660673" targetNamespace="http://schemas.microsoft.com/office/2006/metadata/properties" ma:root="true" ma:fieldsID="b89355d8ba66ed0bcf125b886ba4c55f" ns1:_="" ns2:_="" ns3:_="">
    <xsd:import namespace="http://schemas.microsoft.com/sharepoint/v3"/>
    <xsd:import namespace="3df5a74e-6e8e-46ac-bd1a-759442398159"/>
    <xsd:import namespace="f98c34e7-d9ec-4d05-a390-b8c3bf66067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f5a74e-6e8e-46ac-bd1a-7594423981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98c34e7-d9ec-4d05-a390-b8c3bf66067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966DF0-9F04-4DE0-BC5E-BD1E57E6E5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df5a74e-6e8e-46ac-bd1a-759442398159"/>
    <ds:schemaRef ds:uri="f98c34e7-d9ec-4d05-a390-b8c3bf6606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C3134D-A257-4658-A1AF-9AF7FACA48A2}">
  <ds:schemaRefs>
    <ds:schemaRef ds:uri="http://schemas.microsoft.com/office/2006/metadata/properties"/>
    <ds:schemaRef ds:uri="http://schemas.microsoft.com/office/2006/documentManagement/types"/>
    <ds:schemaRef ds:uri="http://purl.org/dc/dcmitype/"/>
    <ds:schemaRef ds:uri="http://purl.org/dc/elements/1.1/"/>
    <ds:schemaRef ds:uri="http://purl.org/dc/terms/"/>
    <ds:schemaRef ds:uri="http://www.w3.org/XML/1998/namespace"/>
    <ds:schemaRef ds:uri="http://schemas.microsoft.com/office/infopath/2007/PartnerControls"/>
    <ds:schemaRef ds:uri="http://schemas.microsoft.com/sharepoint/v3"/>
    <ds:schemaRef ds:uri="http://schemas.openxmlformats.org/package/2006/metadata/core-properties"/>
    <ds:schemaRef ds:uri="f98c34e7-d9ec-4d05-a390-b8c3bf660673"/>
    <ds:schemaRef ds:uri="3df5a74e-6e8e-46ac-bd1a-759442398159"/>
  </ds:schemaRefs>
</ds:datastoreItem>
</file>

<file path=customXml/itemProps3.xml><?xml version="1.0" encoding="utf-8"?>
<ds:datastoreItem xmlns:ds="http://schemas.openxmlformats.org/officeDocument/2006/customXml" ds:itemID="{6A27E0B3-182B-4CEF-917B-C65602B0B36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4425</Words>
  <Application>Microsoft Office PowerPoint</Application>
  <PresentationFormat>Widescreen</PresentationFormat>
  <Paragraphs>401</Paragraphs>
  <Slides>26</Slides>
  <Notes>11</Notes>
  <HiddenSlides>6</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26</vt:i4>
      </vt:variant>
    </vt:vector>
  </HeadingPairs>
  <TitlesOfParts>
    <vt:vector size="40" baseType="lpstr">
      <vt:lpstr>Meiryo</vt:lpstr>
      <vt:lpstr>Segoe UI Condensed</vt:lpstr>
      <vt:lpstr>Arial</vt:lpstr>
      <vt:lpstr>Calibri</vt:lpstr>
      <vt:lpstr>Calibri Light</vt:lpstr>
      <vt:lpstr>Segoe UI</vt:lpstr>
      <vt:lpstr>Segoe UI Light</vt:lpstr>
      <vt:lpstr>Segoe UI Semibold</vt:lpstr>
      <vt:lpstr>Segoe UI Semilight</vt:lpstr>
      <vt:lpstr>Ubuntu</vt:lpstr>
      <vt:lpstr>Wingdings</vt:lpstr>
      <vt:lpstr>Office Theme</vt:lpstr>
      <vt:lpstr>WHITE TEMPLATE</vt:lpstr>
      <vt:lpstr>5_50191_Microsoft_Business_Application_Summit</vt:lpstr>
      <vt:lpstr>PowerPoint Presentation</vt:lpstr>
      <vt:lpstr>PowerPoint Presentation</vt:lpstr>
      <vt:lpstr>PowerPoint Presentation</vt:lpstr>
      <vt:lpstr>Requirements gathering</vt:lpstr>
      <vt:lpstr>Connect to data</vt:lpstr>
      <vt:lpstr>Connect to data</vt:lpstr>
      <vt:lpstr>Connect to data</vt:lpstr>
      <vt:lpstr>Transform your data - Import</vt:lpstr>
      <vt:lpstr>Transform your data – Direct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Prepare to share your report</vt:lpstr>
      <vt:lpstr>PowerPoint Presentation</vt:lpstr>
      <vt:lpstr>PowerPoint Presentation</vt:lpstr>
      <vt:lpstr>PowerPoint Presentation</vt:lpstr>
      <vt:lpstr>Analyse data and build your data model</vt:lpstr>
      <vt:lpstr>Analyse data and build your data model</vt:lpstr>
      <vt:lpstr>Analyse data and build your data model</vt:lpstr>
      <vt:lpstr>PowerPoint Presentation</vt:lpstr>
      <vt:lpstr>Prepare to share your report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Mara Tavares Pereira</dc:creator>
  <cp:lastModifiedBy>Liping Huang</cp:lastModifiedBy>
  <cp:revision>13</cp:revision>
  <dcterms:created xsi:type="dcterms:W3CDTF">2021-03-10T10:39:10Z</dcterms:created>
  <dcterms:modified xsi:type="dcterms:W3CDTF">2022-06-16T05:33:53Z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2021-03-10T10:39:10Z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7436f886-9a6f-40f5-93a2-f230eab24d9e</vt:lpwstr>
  </property>
  <property fmtid="{D5CDD505-2E9C-101B-9397-08002B2CF9AE}" pid="8" name="MSIP_Label_f42aa342-8706-4288-bd11-ebb85995028c_ContentBits">
    <vt:lpwstr>0</vt:lpwstr>
  </property>
  <property fmtid="{D5CDD505-2E9C-101B-9397-08002B2CF9AE}" pid="9" name="ContentTypeId">
    <vt:lpwstr>0x010100DB70A8C33FD2BC4DBBF76C268A0C87AA</vt:lpwstr>
  </property>
</Properties>
</file>