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866" r:id="rId5"/>
    <p:sldMasterId id="2147483972" r:id="rId6"/>
  </p:sldMasterIdLst>
  <p:notesMasterIdLst>
    <p:notesMasterId r:id="rId25"/>
  </p:notesMasterIdLst>
  <p:sldIdLst>
    <p:sldId id="10076" r:id="rId7"/>
    <p:sldId id="259" r:id="rId8"/>
    <p:sldId id="260" r:id="rId9"/>
    <p:sldId id="2076137324" r:id="rId10"/>
    <p:sldId id="2076137301" r:id="rId11"/>
    <p:sldId id="2076137302" r:id="rId12"/>
    <p:sldId id="2076137304" r:id="rId13"/>
    <p:sldId id="2076137314" r:id="rId14"/>
    <p:sldId id="2076137323" r:id="rId15"/>
    <p:sldId id="2076137320" r:id="rId16"/>
    <p:sldId id="2076137315" r:id="rId17"/>
    <p:sldId id="2076137322" r:id="rId18"/>
    <p:sldId id="2076137316" r:id="rId19"/>
    <p:sldId id="2076137317" r:id="rId20"/>
    <p:sldId id="2076137306" r:id="rId21"/>
    <p:sldId id="2076137325" r:id="rId22"/>
    <p:sldId id="2076137311" r:id="rId23"/>
    <p:sldId id="207613731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k Dwyer" initials="ND" lastIdx="27" clrIdx="0">
    <p:extLst>
      <p:ext uri="{19B8F6BF-5375-455C-9EA6-DF929625EA0E}">
        <p15:presenceInfo xmlns:p15="http://schemas.microsoft.com/office/powerpoint/2012/main" userId="S::Nick@2a.consulting::637372cd-8f04-49e1-a9c8-f5dbbdc447b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80E396-A373-47E0-B8C7-E399CCDA5F54}" v="40" dt="2020-10-12T02:22:42.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3091" autoAdjust="0"/>
  </p:normalViewPr>
  <p:slideViewPr>
    <p:cSldViewPr snapToGrid="0">
      <p:cViewPr varScale="1">
        <p:scale>
          <a:sx n="48" d="100"/>
          <a:sy n="48" d="100"/>
        </p:scale>
        <p:origin x="295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CCDFD0-D356-48CF-876C-AE0EC5006959}" type="datetimeFigureOut">
              <a:rPr lang="en-GB" smtClean="0"/>
              <a:t>16/06/2022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E861EC-2055-4776-958A-83B71F354DBB}" type="slidenum">
              <a:rPr lang="en-GB" smtClean="0"/>
              <a:t>‹#›</a:t>
            </a:fld>
            <a:endParaRPr lang="en-GB"/>
          </a:p>
        </p:txBody>
      </p:sp>
    </p:spTree>
    <p:extLst>
      <p:ext uri="{BB962C8B-B14F-4D97-AF65-F5344CB8AC3E}">
        <p14:creationId xmlns:p14="http://schemas.microsoft.com/office/powerpoint/2010/main" val="387017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dvancinganalytics.co.uk/blog/2020/2/4/the-data-lakehouse-dismantling-the-hyp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databricks.com/blog/2020/01/30/what-is-a-data-lakehouse.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Introduction</a:t>
            </a:r>
          </a:p>
        </p:txBody>
      </p:sp>
      <p:sp>
        <p:nvSpPr>
          <p:cNvPr id="4" name="Slide Number Placeholder 3"/>
          <p:cNvSpPr>
            <a:spLocks noGrp="1"/>
          </p:cNvSpPr>
          <p:nvPr>
            <p:ph type="sldNum" sz="quarter" idx="5"/>
          </p:nvPr>
        </p:nvSpPr>
        <p:spPr/>
        <p:txBody>
          <a:bodyPr/>
          <a:lstStyle/>
          <a:p>
            <a:fld id="{29E861EC-2055-4776-958A-83B71F354DBB}" type="slidenum">
              <a:rPr lang="en-GB" smtClean="0"/>
              <a:t>1</a:t>
            </a:fld>
            <a:endParaRPr lang="en-GB"/>
          </a:p>
        </p:txBody>
      </p:sp>
    </p:spTree>
    <p:extLst>
      <p:ext uri="{BB962C8B-B14F-4D97-AF65-F5344CB8AC3E}">
        <p14:creationId xmlns:p14="http://schemas.microsoft.com/office/powerpoint/2010/main" val="3236202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SQL on demand is a new offering that synapse brings  to the market. It is serverless offering with no need to provision for infrastructure. It allows users to run T-SQL query over the data lake on the fly to do exploratory data analysis without having to build a ETL pipeline to move the data into data warehouse first. It can query various data formats including parquet, CSV and JSON. Next demo will show how to use SQL On-Demand and </a:t>
            </a:r>
            <a:r>
              <a:rPr lang="en-GB" dirty="0" err="1"/>
              <a:t>PowerBI</a:t>
            </a:r>
            <a:r>
              <a:rPr lang="en-GB" dirty="0"/>
              <a:t> together to query parquet files in the data lake directly.</a:t>
            </a:r>
          </a:p>
        </p:txBody>
      </p:sp>
      <p:sp>
        <p:nvSpPr>
          <p:cNvPr id="4" name="Slide Number Placeholder 3"/>
          <p:cNvSpPr>
            <a:spLocks noGrp="1"/>
          </p:cNvSpPr>
          <p:nvPr>
            <p:ph type="sldNum" sz="quarter" idx="5"/>
          </p:nvPr>
        </p:nvSpPr>
        <p:spPr/>
        <p:txBody>
          <a:bodyPr/>
          <a:lstStyle/>
          <a:p>
            <a:fld id="{29E861EC-2055-4776-958A-83B71F354DBB}" type="slidenum">
              <a:rPr lang="en-GB" smtClean="0"/>
              <a:t>10</a:t>
            </a:fld>
            <a:endParaRPr lang="en-GB"/>
          </a:p>
        </p:txBody>
      </p:sp>
    </p:spTree>
    <p:extLst>
      <p:ext uri="{BB962C8B-B14F-4D97-AF65-F5344CB8AC3E}">
        <p14:creationId xmlns:p14="http://schemas.microsoft.com/office/powerpoint/2010/main" val="1640424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9E861EC-2055-4776-958A-83B71F354DBB}" type="slidenum">
              <a:rPr lang="en-GB" smtClean="0"/>
              <a:t>11</a:t>
            </a:fld>
            <a:endParaRPr lang="en-GB"/>
          </a:p>
        </p:txBody>
      </p:sp>
    </p:spTree>
    <p:extLst>
      <p:ext uri="{BB962C8B-B14F-4D97-AF65-F5344CB8AC3E}">
        <p14:creationId xmlns:p14="http://schemas.microsoft.com/office/powerpoint/2010/main" val="3988236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platform services are consolidated together within Synapse Studio. In the single studio experience, you will be able to manage the ingestion, exploration, analysis and visualization of the data. Different hubs on the left-hand side lets the users manage different artifacts. In Data hub, users can access data within synapse as well as data in linked services. In develop hub, users can  create, view and manage SQL scripts, notebooks, data flows and Power BI reports. In Orchestrate hub, users are able to manage pipelines. In monitor hub, users  can monitor different runs in orchestration and activities in both spark and SQL world. In manage hub, users can manage their SQL and spark pool as well as linked service, triggers and integrations runtimes and last but not least security features.</a:t>
            </a:r>
          </a:p>
        </p:txBody>
      </p:sp>
      <p:sp>
        <p:nvSpPr>
          <p:cNvPr id="4" name="Slide Number Placeholder 3"/>
          <p:cNvSpPr>
            <a:spLocks noGrp="1"/>
          </p:cNvSpPr>
          <p:nvPr>
            <p:ph type="sldNum" sz="quarter" idx="5"/>
          </p:nvPr>
        </p:nvSpPr>
        <p:spPr/>
        <p:txBody>
          <a:bodyPr/>
          <a:lstStyle/>
          <a:p>
            <a:fld id="{29E861EC-2055-4776-958A-83B71F354DBB}" type="slidenum">
              <a:rPr lang="en-GB" smtClean="0"/>
              <a:t>12</a:t>
            </a:fld>
            <a:endParaRPr lang="en-GB"/>
          </a:p>
        </p:txBody>
      </p:sp>
    </p:spTree>
    <p:extLst>
      <p:ext uri="{BB962C8B-B14F-4D97-AF65-F5344CB8AC3E}">
        <p14:creationId xmlns:p14="http://schemas.microsoft.com/office/powerpoint/2010/main" val="3237842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Aside from performance, two other features in Synapse will make Synapse + power BI the leading combination in the industry.  In the next few slides, we will cover the unmatched security features in synapse and how workload management feature in Synapse can change user experience in Power BI</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7E65352-95B5-4433-84FB-24BF035F4B4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15253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effectLst/>
                <a:latin typeface="Segoe UI" panose="020B0502040204020203" pitchFamily="34" charset="0"/>
                <a:cs typeface="Segoe UI" panose="020B0502040204020203" pitchFamily="34" charset="0"/>
              </a:rPr>
              <a:t>Out of all security features, it is worth noting that Synapse offers fine-grained access controls to ensure data is safe and secure. With the availability of native row and column level security, it practically gives users cell level security.</a:t>
            </a:r>
          </a:p>
          <a:p>
            <a:endParaRPr lang="en-US" sz="1200" dirty="0">
              <a:effectLst/>
              <a:latin typeface="Segoe UI" panose="020B0502040204020203" pitchFamily="34" charset="0"/>
              <a:cs typeface="Segoe UI" panose="020B0502040204020203" pitchFamily="34" charset="0"/>
            </a:endParaRPr>
          </a:p>
          <a:p>
            <a:r>
              <a:rPr lang="en-US" sz="1200" dirty="0">
                <a:effectLst/>
                <a:latin typeface="Segoe UI" panose="020B0502040204020203" pitchFamily="34" charset="0"/>
                <a:cs typeface="Segoe UI" panose="020B0502040204020203" pitchFamily="34" charset="0"/>
              </a:rPr>
              <a:t>Row-Level Security enables you to implement restrictions on data row access. For example, ensuring that workers can access only those data rows that are pertinent to their department, or restricting a customer's data access to only the data relevant to their company. The access restriction logic is located in the database tier rather than away from the data in another application tier. The database system applies the access restrictions every time that data access is attempted from any tier. This makes your security system more reliable and robust by reducing the surface area of your security system.</a:t>
            </a:r>
          </a:p>
          <a:p>
            <a:endParaRPr lang="en-US" dirty="0"/>
          </a:p>
          <a:p>
            <a:endParaRPr lang="en-US" dirty="0"/>
          </a:p>
          <a:p>
            <a:r>
              <a:rPr lang="en-US" sz="1000" dirty="0">
                <a:effectLst/>
                <a:latin typeface="Segoe UI" panose="020B0502040204020203" pitchFamily="34" charset="0"/>
                <a:cs typeface="Segoe UI" panose="020B0502040204020203" pitchFamily="34" charset="0"/>
              </a:rPr>
              <a:t>Column-Level Security (CLS) is useful when certain columns of a data tables should be only accessed by a restricted group of  users. For instance, </a:t>
            </a:r>
            <a:r>
              <a:rPr lang="en-US" sz="1200" b="0" i="0" kern="1200" dirty="0">
                <a:solidFill>
                  <a:schemeClr val="tx1"/>
                </a:solidFill>
                <a:effectLst/>
                <a:latin typeface="+mn-lt"/>
                <a:ea typeface="+mn-ea"/>
                <a:cs typeface="+mn-cs"/>
              </a:rPr>
              <a:t> a financial services firm allows only account managers to have access to customer social security numbers (SSN), phone numbers, and other personally identifiable information (PII) or a health care provider allows only doctors and nurses to have access to sensitive medical records while not allowing members of the billing department to view this data. A </a:t>
            </a:r>
            <a:r>
              <a:rPr lang="en-US" sz="1200" baseline="0" dirty="0">
                <a:latin typeface="Segoe UI" panose="020B0502040204020203" pitchFamily="34" charset="0"/>
                <a:cs typeface="Segoe UI" panose="020B0502040204020203" pitchFamily="34" charset="0"/>
              </a:rPr>
              <a:t>query is rejected if it violates permission policy on CLS</a:t>
            </a:r>
          </a:p>
          <a:p>
            <a:endParaRPr lang="en-US" dirty="0"/>
          </a:p>
          <a:p>
            <a:endParaRPr lang="en-US" dirty="0"/>
          </a:p>
          <a:p>
            <a:r>
              <a:rPr lang="en-US" sz="1200" b="0" i="0" kern="1200" dirty="0">
                <a:solidFill>
                  <a:schemeClr val="tx1"/>
                </a:solidFill>
                <a:effectLst/>
                <a:latin typeface="Segoe UI" panose="020B0502040204020203" pitchFamily="34" charset="0"/>
                <a:cs typeface="Segoe UI" panose="020B0502040204020203" pitchFamily="34" charset="0"/>
              </a:rPr>
              <a:t>Dynamic data </a:t>
            </a:r>
            <a:r>
              <a:rPr lang="en-US" sz="1200" dirty="0">
                <a:latin typeface="Segoe UI" panose="020B0502040204020203" pitchFamily="34" charset="0"/>
                <a:cs typeface="Segoe UI" panose="020B0502040204020203" pitchFamily="34" charset="0"/>
              </a:rPr>
              <a:t>m</a:t>
            </a:r>
            <a:r>
              <a:rPr lang="en-US" sz="1200" b="0" i="0" kern="1200" dirty="0">
                <a:solidFill>
                  <a:schemeClr val="tx1"/>
                </a:solidFill>
                <a:effectLst/>
                <a:latin typeface="Segoe UI" panose="020B0502040204020203" pitchFamily="34" charset="0"/>
                <a:cs typeface="Segoe UI" panose="020B0502040204020203" pitchFamily="34" charset="0"/>
              </a:rPr>
              <a:t>asking limits sensitive data exposure by masking it to non-privileged users.</a:t>
            </a:r>
            <a:r>
              <a:rPr lang="en-US" sz="1200" b="1" i="0" kern="1200" dirty="0">
                <a:solidFill>
                  <a:schemeClr val="tx1"/>
                </a:solidFill>
                <a:effectLst/>
                <a:latin typeface="Segoe UI" panose="020B0502040204020203" pitchFamily="34" charset="0"/>
                <a:cs typeface="Segoe UI" panose="020B0502040204020203" pitchFamily="34" charset="0"/>
              </a:rPr>
              <a:t> </a:t>
            </a:r>
            <a:r>
              <a:rPr lang="en-US" sz="1200" b="0" i="0" kern="1200" dirty="0">
                <a:solidFill>
                  <a:schemeClr val="tx1"/>
                </a:solidFill>
                <a:effectLst/>
                <a:latin typeface="Segoe UI" panose="020B0502040204020203" pitchFamily="34" charset="0"/>
                <a:cs typeface="Segoe UI" panose="020B0502040204020203" pitchFamily="34" charset="0"/>
              </a:rPr>
              <a:t>Dynamic data masking helps prevent unauthorized access to sensitive data by enabling customers to designate how much of the sensitive data to reveal with minimal impact on the application layer. It’s a policy-based security feature that hides the sensitive data in the result set of a query over designated database fields, while the data in the database is not changed.</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6/16/2022 7:41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21004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Synapse, you can set workload importance through workload classification to improve user experience, without importance setting, scheduler will work on first in first out basis. In this example, request 1-8 are running, and request 9-12 are queued, with CEO at the end of the queue, without importance, when request no.3 finishes, request 9 will start, at this point, CEO is growing impatient, then request 5 finishes, request 10 will start, this can make CEO really unhappy because he has waited for too long for an importance financial dashboard to load. Lets see how it would with workload importance in place. (click)</a:t>
            </a:r>
          </a:p>
        </p:txBody>
      </p:sp>
      <p:sp>
        <p:nvSpPr>
          <p:cNvPr id="4" name="Slide Number Placeholder 3"/>
          <p:cNvSpPr>
            <a:spLocks noGrp="1"/>
          </p:cNvSpPr>
          <p:nvPr>
            <p:ph type="sldNum" sz="quarter" idx="5"/>
          </p:nvPr>
        </p:nvSpPr>
        <p:spPr/>
        <p:txBody>
          <a:bodyPr/>
          <a:lstStyle/>
          <a:p>
            <a:fld id="{29E861EC-2055-4776-958A-83B71F354DBB}" type="slidenum">
              <a:rPr lang="en-GB" smtClean="0"/>
              <a:t>17</a:t>
            </a:fld>
            <a:endParaRPr lang="en-GB"/>
          </a:p>
        </p:txBody>
      </p:sp>
    </p:spTree>
    <p:extLst>
      <p:ext uri="{BB962C8B-B14F-4D97-AF65-F5344CB8AC3E}">
        <p14:creationId xmlns:p14="http://schemas.microsoft.com/office/powerpoint/2010/main" val="934230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set CEO up as high importance through workload classification, as soon as request 3 finishes, CEO’s request will be the next one start running as his request has the highest importance out of all the queued requests. </a:t>
            </a:r>
          </a:p>
        </p:txBody>
      </p:sp>
      <p:sp>
        <p:nvSpPr>
          <p:cNvPr id="4" name="Slide Number Placeholder 3"/>
          <p:cNvSpPr>
            <a:spLocks noGrp="1"/>
          </p:cNvSpPr>
          <p:nvPr>
            <p:ph type="sldNum" sz="quarter" idx="5"/>
          </p:nvPr>
        </p:nvSpPr>
        <p:spPr/>
        <p:txBody>
          <a:bodyPr/>
          <a:lstStyle/>
          <a:p>
            <a:fld id="{29E861EC-2055-4776-958A-83B71F354DBB}" type="slidenum">
              <a:rPr lang="en-GB" smtClean="0"/>
              <a:t>18</a:t>
            </a:fld>
            <a:endParaRPr lang="en-GB"/>
          </a:p>
        </p:txBody>
      </p:sp>
    </p:spTree>
    <p:extLst>
      <p:ext uri="{BB962C8B-B14F-4D97-AF65-F5344CB8AC3E}">
        <p14:creationId xmlns:p14="http://schemas.microsoft.com/office/powerpoint/2010/main" val="3735064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Synapse, a modern data warehouse will typically consist of a data lake, a ingestion tool, such as azure data factory to bring data in from different sources to data lake, data engineering tools , such as Azure Databricks or Azure Data Factory,</a:t>
            </a:r>
            <a:r>
              <a:rPr lang="en-GB" b="0" i="0" dirty="0">
                <a:solidFill>
                  <a:srgbClr val="000000"/>
                </a:solidFill>
                <a:effectLst/>
                <a:latin typeface="az_ea_font"/>
              </a:rPr>
              <a:t> to prepare and transform data and store it in </a:t>
            </a:r>
            <a:r>
              <a:rPr lang="en-GB" dirty="0"/>
              <a:t>a data warehouse as a serving layer for the visualization in Power BI. Azure Data Factory has 90+ connectors, and enables connections to on-premise and cloud data source as well as SaaS solutions.</a:t>
            </a:r>
          </a:p>
        </p:txBody>
      </p:sp>
      <p:sp>
        <p:nvSpPr>
          <p:cNvPr id="4" name="Slide Number Placeholder 3"/>
          <p:cNvSpPr>
            <a:spLocks noGrp="1"/>
          </p:cNvSpPr>
          <p:nvPr>
            <p:ph type="sldNum" sz="quarter" idx="5"/>
          </p:nvPr>
        </p:nvSpPr>
        <p:spPr/>
        <p:txBody>
          <a:bodyPr/>
          <a:lstStyle/>
          <a:p>
            <a:fld id="{29E861EC-2055-4776-958A-83B71F354DBB}" type="slidenum">
              <a:rPr lang="en-GB" smtClean="0"/>
              <a:t>2</a:t>
            </a:fld>
            <a:endParaRPr lang="en-GB"/>
          </a:p>
        </p:txBody>
      </p:sp>
    </p:spTree>
    <p:extLst>
      <p:ext uri="{BB962C8B-B14F-4D97-AF65-F5344CB8AC3E}">
        <p14:creationId xmlns:p14="http://schemas.microsoft.com/office/powerpoint/2010/main" val="3488232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https://www.advancinganalytics.co.uk/blog/2020/2/4/the-data-lakehouse-dismantling-the-hype</a:t>
            </a:r>
            <a:endParaRPr lang="en-US" dirty="0"/>
          </a:p>
          <a:p>
            <a:endParaRPr lang="en-US" dirty="0"/>
          </a:p>
          <a:p>
            <a:r>
              <a:rPr lang="en-US" dirty="0">
                <a:hlinkClick r:id="rId4"/>
              </a:rPr>
              <a:t>https://databricks.com/blog/2020/01/30/what-is-a-data-lakehouse.html</a:t>
            </a:r>
            <a:endParaRPr lang="en-US" dirty="0"/>
          </a:p>
          <a:p>
            <a:endParaRPr lang="en-US" dirty="0"/>
          </a:p>
          <a:p>
            <a:r>
              <a:rPr lang="en-US" dirty="0"/>
              <a:t>Synapse brings all the capabilities of ingesting and transforming data together within Synapse studio and has the data lake and power BI has linked services, massively simplifying the components needed for a modern data warehouse buildout</a:t>
            </a:r>
          </a:p>
        </p:txBody>
      </p:sp>
      <p:sp>
        <p:nvSpPr>
          <p:cNvPr id="4" name="Slide Number Placeholder 3"/>
          <p:cNvSpPr>
            <a:spLocks noGrp="1"/>
          </p:cNvSpPr>
          <p:nvPr>
            <p:ph type="sldNum" sz="quarter" idx="5"/>
          </p:nvPr>
        </p:nvSpPr>
        <p:spPr/>
        <p:txBody>
          <a:bodyPr/>
          <a:lstStyle/>
          <a:p>
            <a:fld id="{67E65352-95B5-4433-84FB-24BF035F4B44}" type="slidenum">
              <a:rPr lang="en-US" smtClean="0"/>
              <a:t>3</a:t>
            </a:fld>
            <a:endParaRPr lang="en-US"/>
          </a:p>
        </p:txBody>
      </p:sp>
    </p:spTree>
    <p:extLst>
      <p:ext uri="{BB962C8B-B14F-4D97-AF65-F5344CB8AC3E}">
        <p14:creationId xmlns:p14="http://schemas.microsoft.com/office/powerpoint/2010/main" val="2965095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ts val="1425"/>
              </a:lnSpc>
              <a:buSzPts val="1000"/>
              <a:buFont typeface="Symbol" panose="05050102010706020507" pitchFamily="18" charset="2"/>
              <a:buNone/>
              <a:tabLst>
                <a:tab pos="457200" algn="l"/>
              </a:tabLst>
            </a:pPr>
            <a:r>
              <a:rPr lang="en-GB" sz="1800" dirty="0">
                <a:solidFill>
                  <a:srgbClr val="323130"/>
                </a:solidFill>
                <a:effectLst/>
                <a:latin typeface="Helvetica" panose="020B0604020202020204" pitchFamily="34" charset="0"/>
                <a:ea typeface="Times New Roman" panose="02020603050405020304" pitchFamily="18" charset="0"/>
              </a:rPr>
              <a:t>To think about Synapse, we start with a data lake. We bring in data from different data sources into the data lake. This is where different types of data are stored, and where we can deal with security in files and folders. It is pivotal to design the structure of the data lake in accordance with business and technical requirement. </a:t>
            </a:r>
            <a:endParaRPr lang="en-GB" sz="1800" dirty="0">
              <a:solidFill>
                <a:schemeClr val="tx1"/>
              </a:solidFill>
              <a:effectLst/>
              <a:latin typeface="Times New Roman" panose="02020603050405020304" pitchFamily="18" charset="0"/>
              <a:ea typeface="Times New Roman" panose="02020603050405020304" pitchFamily="18" charset="0"/>
            </a:endParaRPr>
          </a:p>
          <a:p>
            <a:pPr marL="0" lvl="0" indent="0">
              <a:lnSpc>
                <a:spcPts val="1425"/>
              </a:lnSpc>
              <a:buSzPts val="1000"/>
              <a:buFont typeface="Symbol" panose="05050102010706020507" pitchFamily="18" charset="2"/>
              <a:buNone/>
              <a:tabLst>
                <a:tab pos="457200" algn="l"/>
              </a:tabLst>
            </a:pPr>
            <a:endParaRPr lang="en-GB" sz="1800" dirty="0">
              <a:solidFill>
                <a:schemeClr val="tx1"/>
              </a:solidFill>
              <a:effectLst/>
              <a:latin typeface="Times New Roman" panose="02020603050405020304" pitchFamily="18" charset="0"/>
              <a:ea typeface="Times New Roman" panose="02020603050405020304" pitchFamily="18" charset="0"/>
            </a:endParaRPr>
          </a:p>
          <a:p>
            <a:pPr marL="0" lvl="0" indent="0">
              <a:lnSpc>
                <a:spcPts val="1425"/>
              </a:lnSpc>
              <a:buSzPts val="1000"/>
              <a:buFont typeface="Symbol" panose="05050102010706020507" pitchFamily="18" charset="2"/>
              <a:buNone/>
              <a:tabLst>
                <a:tab pos="457200" algn="l"/>
              </a:tabLst>
            </a:pPr>
            <a:r>
              <a:rPr lang="en-GB" sz="1800" dirty="0">
                <a:solidFill>
                  <a:srgbClr val="323130"/>
                </a:solidFill>
                <a:effectLst/>
                <a:latin typeface="Helvetica" panose="020B0604020202020204" pitchFamily="34" charset="0"/>
                <a:ea typeface="Times New Roman" panose="02020603050405020304" pitchFamily="18" charset="0"/>
              </a:rPr>
              <a:t>Synapse offers a set of integrated platform services that provide you with all the support for management, for security, for monitoring and for </a:t>
            </a:r>
            <a:r>
              <a:rPr lang="en-GB" sz="1800" dirty="0" err="1">
                <a:solidFill>
                  <a:srgbClr val="323130"/>
                </a:solidFill>
                <a:effectLst/>
                <a:latin typeface="Helvetica" panose="020B0604020202020204" pitchFamily="34" charset="0"/>
                <a:ea typeface="Times New Roman" panose="02020603050405020304" pitchFamily="18" charset="0"/>
              </a:rPr>
              <a:t>metastore</a:t>
            </a:r>
            <a:r>
              <a:rPr lang="en-GB" sz="1800" dirty="0">
                <a:solidFill>
                  <a:srgbClr val="323130"/>
                </a:solidFill>
                <a:effectLst/>
                <a:latin typeface="Helvetica" panose="020B0604020202020204" pitchFamily="34" charset="0"/>
                <a:ea typeface="Times New Roman" panose="02020603050405020304" pitchFamily="18" charset="0"/>
              </a:rPr>
              <a:t>. Data integration enables the data ingestion from different data sources into the data lake and the transformation of the data in an orchestrated manner.</a:t>
            </a:r>
          </a:p>
          <a:p>
            <a:pPr marL="0" lvl="0" indent="0">
              <a:lnSpc>
                <a:spcPts val="1425"/>
              </a:lnSpc>
              <a:buSzPts val="1000"/>
              <a:buFont typeface="Symbol" panose="05050102010706020507" pitchFamily="18" charset="2"/>
              <a:buNone/>
              <a:tabLst>
                <a:tab pos="457200" algn="l"/>
              </a:tabLst>
            </a:pPr>
            <a:endParaRPr lang="en-GB" sz="1800" dirty="0">
              <a:solidFill>
                <a:srgbClr val="323130"/>
              </a:solidFill>
              <a:effectLst/>
              <a:latin typeface="Helvetica" panose="020B0604020202020204" pitchFamily="34" charset="0"/>
              <a:ea typeface="Times New Roman" panose="02020603050405020304" pitchFamily="18" charset="0"/>
            </a:endParaRPr>
          </a:p>
          <a:p>
            <a:pPr marL="0" lvl="0" indent="0">
              <a:lnSpc>
                <a:spcPts val="1425"/>
              </a:lnSpc>
              <a:buSzPts val="1000"/>
              <a:buFont typeface="Symbol" panose="05050102010706020507" pitchFamily="18" charset="2"/>
              <a:buNone/>
              <a:tabLst>
                <a:tab pos="457200" algn="l"/>
              </a:tabLst>
            </a:pPr>
            <a:r>
              <a:rPr lang="en-GB" sz="1800" dirty="0">
                <a:solidFill>
                  <a:srgbClr val="323130"/>
                </a:solidFill>
                <a:effectLst/>
                <a:latin typeface="Helvetica" panose="020B0604020202020204" pitchFamily="34" charset="0"/>
                <a:ea typeface="Times New Roman" panose="02020603050405020304" pitchFamily="18" charset="0"/>
              </a:rPr>
              <a:t>Synapse analytics also offers a combination of two of the most powerful analytics run times. On one side, we have SQL, which before synapse analytics was known as Azure SQL data warehouse. This is an MPP, a massive parallel processing platform capable of working huge workloads. On the other side, we have spark, which is the default choice today for big data processing with a variety of languages ranging from </a:t>
            </a:r>
            <a:r>
              <a:rPr lang="en-GB" sz="1800" dirty="0" err="1">
                <a:solidFill>
                  <a:srgbClr val="323130"/>
                </a:solidFill>
                <a:effectLst/>
                <a:latin typeface="Helvetica" panose="020B0604020202020204" pitchFamily="34" charset="0"/>
                <a:ea typeface="Times New Roman" panose="02020603050405020304" pitchFamily="18" charset="0"/>
              </a:rPr>
              <a:t>Scala,.Net</a:t>
            </a:r>
            <a:r>
              <a:rPr lang="en-GB" sz="1800" dirty="0">
                <a:solidFill>
                  <a:srgbClr val="323130"/>
                </a:solidFill>
                <a:effectLst/>
                <a:latin typeface="Helvetica" panose="020B0604020202020204" pitchFamily="34" charset="0"/>
                <a:ea typeface="Times New Roman" panose="02020603050405020304" pitchFamily="18" charset="0"/>
              </a:rPr>
              <a:t> and Python. In Synapse Analytics these two powerful runtimes are available side by side. </a:t>
            </a:r>
          </a:p>
          <a:p>
            <a:pPr marL="0" lvl="0" indent="0">
              <a:lnSpc>
                <a:spcPts val="1425"/>
              </a:lnSpc>
              <a:buSzPts val="1000"/>
              <a:buFont typeface="Symbol" panose="05050102010706020507" pitchFamily="18" charset="2"/>
              <a:buNone/>
              <a:tabLst>
                <a:tab pos="457200" algn="l"/>
              </a:tabLst>
            </a:pPr>
            <a:endParaRPr lang="en-GB" sz="1800" dirty="0">
              <a:solidFill>
                <a:srgbClr val="323130"/>
              </a:solidFill>
              <a:effectLst/>
              <a:latin typeface="Helvetica" panose="020B0604020202020204" pitchFamily="34" charset="0"/>
              <a:ea typeface="Times New Roman" panose="02020603050405020304" pitchFamily="18" charset="0"/>
            </a:endParaRPr>
          </a:p>
          <a:p>
            <a:pPr marL="0" lvl="0" indent="0">
              <a:lnSpc>
                <a:spcPts val="1425"/>
              </a:lnSpc>
              <a:buSzPts val="1000"/>
              <a:buFont typeface="Symbol" panose="05050102010706020507" pitchFamily="18" charset="2"/>
              <a:buNone/>
              <a:tabLst>
                <a:tab pos="457200" algn="l"/>
              </a:tabLst>
            </a:pPr>
            <a:r>
              <a:rPr lang="en-GB" sz="1800" dirty="0">
                <a:solidFill>
                  <a:srgbClr val="323130"/>
                </a:solidFill>
                <a:effectLst/>
                <a:latin typeface="Helvetica" panose="020B0604020202020204" pitchFamily="34" charset="0"/>
                <a:ea typeface="Times New Roman" panose="02020603050405020304" pitchFamily="18" charset="0"/>
              </a:rPr>
              <a:t>Synapse Analytics also introduces 2 different form factors for the SQL runtimes. Users has the option of either using the provisioned SQL runtime called SQL pool, which is the way that we traditionally use Azure SQL data warehouse, or using serverless form factor. Serverless form factor, also called SQL on demand, is a new offering that allows users to run SQL queries over the lake on the fly.</a:t>
            </a:r>
          </a:p>
          <a:p>
            <a:pPr marL="0" lvl="0" indent="0">
              <a:lnSpc>
                <a:spcPts val="1425"/>
              </a:lnSpc>
              <a:buSzPts val="1000"/>
              <a:buFont typeface="Symbol" panose="05050102010706020507" pitchFamily="18" charset="2"/>
              <a:buNone/>
              <a:tabLst>
                <a:tab pos="457200" algn="l"/>
              </a:tabLst>
            </a:pPr>
            <a:endParaRPr lang="en-GB" sz="1800" dirty="0">
              <a:solidFill>
                <a:srgbClr val="323130"/>
              </a:solidFill>
              <a:effectLst/>
              <a:latin typeface="Helvetica" panose="020B0604020202020204" pitchFamily="34" charset="0"/>
              <a:ea typeface="Times New Roman" panose="02020603050405020304" pitchFamily="18" charset="0"/>
            </a:endParaRPr>
          </a:p>
          <a:p>
            <a:pPr marL="0" lvl="0" indent="0">
              <a:lnSpc>
                <a:spcPts val="1425"/>
              </a:lnSpc>
              <a:buSzPts val="1000"/>
              <a:buFont typeface="Symbol" panose="05050102010706020507" pitchFamily="18" charset="2"/>
              <a:buNone/>
              <a:tabLst>
                <a:tab pos="457200" algn="l"/>
              </a:tabLst>
            </a:pPr>
            <a:r>
              <a:rPr lang="en-GB" sz="1800" dirty="0">
                <a:solidFill>
                  <a:srgbClr val="323130"/>
                </a:solidFill>
                <a:effectLst/>
                <a:latin typeface="Helvetica" panose="020B0604020202020204" pitchFamily="34" charset="0"/>
                <a:ea typeface="Times New Roman" panose="02020603050405020304" pitchFamily="18" charset="0"/>
              </a:rPr>
              <a:t>With Synapse, users have a choice of languages of SQL, Python, </a:t>
            </a:r>
            <a:r>
              <a:rPr lang="en-GB" sz="1800" dirty="0" err="1">
                <a:solidFill>
                  <a:srgbClr val="323130"/>
                </a:solidFill>
                <a:effectLst/>
                <a:latin typeface="Helvetica" panose="020B0604020202020204" pitchFamily="34" charset="0"/>
                <a:ea typeface="Times New Roman" panose="02020603050405020304" pitchFamily="18" charset="0"/>
              </a:rPr>
              <a:t>.Net</a:t>
            </a:r>
            <a:r>
              <a:rPr lang="en-GB" sz="1800" dirty="0">
                <a:solidFill>
                  <a:srgbClr val="323130"/>
                </a:solidFill>
                <a:effectLst/>
                <a:latin typeface="Helvetica" panose="020B0604020202020204" pitchFamily="34" charset="0"/>
                <a:ea typeface="Times New Roman" panose="02020603050405020304" pitchFamily="18" charset="0"/>
              </a:rPr>
              <a:t>. Java, Scala, and R. Choice of languages can be made based on team skillset and the workload.</a:t>
            </a:r>
          </a:p>
          <a:p>
            <a:pPr marL="0" lvl="0" indent="0">
              <a:lnSpc>
                <a:spcPts val="1425"/>
              </a:lnSpc>
              <a:buSzPts val="1000"/>
              <a:buFont typeface="Symbol" panose="05050102010706020507" pitchFamily="18" charset="2"/>
              <a:buNone/>
              <a:tabLst>
                <a:tab pos="457200" algn="l"/>
              </a:tabLst>
            </a:pPr>
            <a:endParaRPr lang="en-GB" sz="1800" dirty="0">
              <a:solidFill>
                <a:srgbClr val="323130"/>
              </a:solidFill>
              <a:effectLst/>
              <a:latin typeface="Helvetica" panose="020B0604020202020204" pitchFamily="34" charset="0"/>
              <a:ea typeface="Times New Roman" panose="02020603050405020304" pitchFamily="18" charset="0"/>
            </a:endParaRPr>
          </a:p>
          <a:p>
            <a:pPr marL="0" lvl="0" indent="0">
              <a:lnSpc>
                <a:spcPts val="1425"/>
              </a:lnSpc>
              <a:buSzPts val="1000"/>
              <a:buFont typeface="Symbol" panose="05050102010706020507" pitchFamily="18" charset="2"/>
              <a:buNone/>
              <a:tabLst>
                <a:tab pos="457200" algn="l"/>
              </a:tabLst>
            </a:pPr>
            <a:r>
              <a:rPr lang="en-GB" sz="1800" dirty="0">
                <a:solidFill>
                  <a:srgbClr val="323130"/>
                </a:solidFill>
                <a:effectLst/>
                <a:latin typeface="Helvetica" panose="020B0604020202020204" pitchFamily="34" charset="0"/>
                <a:ea typeface="Times New Roman" panose="02020603050405020304" pitchFamily="18" charset="0"/>
              </a:rPr>
              <a:t>Everything is glued together in Azure Synapse Studio. Azure Synapse Studio is a software as a service offering that provides users the developer experience with both code free and code first approach and is designed for workloads at any scale, be it AI Machine </a:t>
            </a:r>
            <a:r>
              <a:rPr lang="en-GB" sz="1800" dirty="0" err="1">
                <a:solidFill>
                  <a:srgbClr val="323130"/>
                </a:solidFill>
                <a:effectLst/>
                <a:latin typeface="Helvetica" panose="020B0604020202020204" pitchFamily="34" charset="0"/>
                <a:ea typeface="Times New Roman" panose="02020603050405020304" pitchFamily="18" charset="0"/>
              </a:rPr>
              <a:t>Learnin</a:t>
            </a:r>
            <a:r>
              <a:rPr lang="en-GB" sz="1800" dirty="0">
                <a:solidFill>
                  <a:srgbClr val="323130"/>
                </a:solidFill>
                <a:effectLst/>
                <a:latin typeface="Helvetica" panose="020B0604020202020204" pitchFamily="34" charset="0"/>
                <a:ea typeface="Times New Roman" panose="02020603050405020304" pitchFamily="18" charset="0"/>
              </a:rPr>
              <a:t>, IoT, intelligent apps or business intelligence.</a:t>
            </a:r>
            <a:endParaRPr lang="en-GB"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7E65352-95B5-4433-84FB-24BF035F4B44}" type="slidenum">
              <a:rPr lang="en-US" smtClean="0"/>
              <a:t>4</a:t>
            </a:fld>
            <a:endParaRPr lang="en-US"/>
          </a:p>
        </p:txBody>
      </p:sp>
    </p:spTree>
    <p:extLst>
      <p:ext uri="{BB962C8B-B14F-4D97-AF65-F5344CB8AC3E}">
        <p14:creationId xmlns:p14="http://schemas.microsoft.com/office/powerpoint/2010/main" val="3861030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panose="020B0502040204020203" pitchFamily="34" charset="0"/>
                <a:ea typeface="+mn-ea"/>
                <a:cs typeface="+mn-cs"/>
              </a:rPr>
              <a:t>Azure Synapse is the next evolution of Azure Synapse. It gives data professionals the freedom to query data on their terms, using either serverless on-demand or provisioned resources—at limitless scale. With Azure Synapse we are bringing two divided worlds together—relational data and big data—with a unified experience to ingest, prepare, manage, and serve data for immediate BI and machine learning needs.</a:t>
            </a:r>
          </a:p>
          <a:p>
            <a:r>
              <a:rPr lang="en-US" sz="1200" kern="1200" dirty="0">
                <a:solidFill>
                  <a:schemeClr val="tx1"/>
                </a:solidFill>
                <a:effectLst/>
                <a:latin typeface="Segoe UI" panose="020B0502040204020203" pitchFamily="34" charset="0"/>
                <a:ea typeface="+mn-ea"/>
                <a:cs typeface="+mn-cs"/>
              </a:rPr>
              <a:t> </a:t>
            </a:r>
          </a:p>
          <a:p>
            <a:r>
              <a:rPr lang="en-US" sz="1200" kern="1200" dirty="0">
                <a:solidFill>
                  <a:schemeClr val="tx1"/>
                </a:solidFill>
                <a:effectLst/>
                <a:latin typeface="Segoe UI" panose="020B0502040204020203" pitchFamily="34" charset="0"/>
                <a:ea typeface="+mn-ea"/>
                <a:cs typeface="+mn-cs"/>
              </a:rPr>
              <a:t>With </a:t>
            </a:r>
            <a:r>
              <a:rPr lang="en-US" sz="1200" b="1" kern="1200" dirty="0">
                <a:solidFill>
                  <a:schemeClr val="tx1"/>
                </a:solidFill>
                <a:effectLst/>
                <a:latin typeface="Segoe UI" panose="020B0502040204020203" pitchFamily="34" charset="0"/>
                <a:ea typeface="+mn-ea"/>
                <a:cs typeface="+mn-cs"/>
              </a:rPr>
              <a:t>limitless scale</a:t>
            </a:r>
            <a:r>
              <a:rPr lang="en-US" sz="1200" kern="1200" dirty="0">
                <a:solidFill>
                  <a:schemeClr val="tx1"/>
                </a:solidFill>
                <a:effectLst/>
                <a:latin typeface="Segoe UI" panose="020B0502040204020203" pitchFamily="34" charset="0"/>
                <a:ea typeface="+mn-ea"/>
                <a:cs typeface="+mn-cs"/>
              </a:rPr>
              <a:t> in Azure Synapse, you are guaranteed industry-leading performance on your demanding workloads, such as enterprise data warehousing and also use the new serverless on-demand query capability to query your data</a:t>
            </a:r>
          </a:p>
          <a:p>
            <a:r>
              <a:rPr lang="en-US" sz="1200" kern="1200" dirty="0">
                <a:solidFill>
                  <a:schemeClr val="tx1"/>
                </a:solidFill>
                <a:effectLst/>
                <a:latin typeface="Segoe UI" panose="020B0502040204020203" pitchFamily="34" charset="0"/>
                <a:ea typeface="+mn-ea"/>
                <a:cs typeface="+mn-cs"/>
              </a:rPr>
              <a:t>And you can deliver </a:t>
            </a:r>
            <a:r>
              <a:rPr lang="en-US" sz="1200" b="1" kern="1200" dirty="0">
                <a:solidFill>
                  <a:schemeClr val="tx1"/>
                </a:solidFill>
                <a:effectLst/>
                <a:latin typeface="Segoe UI" panose="020B0502040204020203" pitchFamily="34" charset="0"/>
                <a:ea typeface="+mn-ea"/>
                <a:cs typeface="+mn-cs"/>
              </a:rPr>
              <a:t>powerful insights</a:t>
            </a:r>
            <a:r>
              <a:rPr lang="en-US" sz="1200" kern="1200" dirty="0">
                <a:solidFill>
                  <a:schemeClr val="tx1"/>
                </a:solidFill>
                <a:effectLst/>
                <a:latin typeface="Segoe UI" panose="020B0502040204020203" pitchFamily="34" charset="0"/>
                <a:ea typeface="+mn-ea"/>
                <a:cs typeface="+mn-cs"/>
              </a:rPr>
              <a:t> across your business as Azure Synapse is deeply integrated with Power BI and Azure Machine Learning. This will significantly reduce project development time and enable data professionals to apply intelligence over all their most important data—such as data from Dynamics 365, Office 365, to SaaS services that support the Open Data Initiative.</a:t>
            </a:r>
          </a:p>
          <a:p>
            <a:r>
              <a:rPr lang="en-US" sz="1200" kern="1200" dirty="0">
                <a:solidFill>
                  <a:schemeClr val="tx1"/>
                </a:solidFill>
                <a:effectLst/>
                <a:latin typeface="Segoe UI" panose="020B0502040204020203" pitchFamily="34" charset="0"/>
                <a:ea typeface="+mn-ea"/>
                <a:cs typeface="+mn-cs"/>
              </a:rPr>
              <a:t> </a:t>
            </a:r>
          </a:p>
          <a:p>
            <a:r>
              <a:rPr lang="en-US" sz="1200" kern="1200" dirty="0">
                <a:solidFill>
                  <a:schemeClr val="tx1"/>
                </a:solidFill>
                <a:effectLst/>
                <a:latin typeface="Segoe UI" panose="020B0502040204020203" pitchFamily="34" charset="0"/>
                <a:ea typeface="+mn-ea"/>
                <a:cs typeface="+mn-cs"/>
              </a:rPr>
              <a:t>This is all accomplished with a </a:t>
            </a:r>
            <a:r>
              <a:rPr lang="en-US" sz="1200" b="1" kern="1200" dirty="0">
                <a:solidFill>
                  <a:schemeClr val="tx1"/>
                </a:solidFill>
                <a:effectLst/>
                <a:latin typeface="Segoe UI" panose="020B0502040204020203" pitchFamily="34" charset="0"/>
                <a:ea typeface="+mn-ea"/>
                <a:cs typeface="+mn-cs"/>
              </a:rPr>
              <a:t>unified experience</a:t>
            </a:r>
            <a:r>
              <a:rPr lang="en-US" sz="1200" kern="1200" dirty="0">
                <a:solidFill>
                  <a:schemeClr val="tx1"/>
                </a:solidFill>
                <a:effectLst/>
                <a:latin typeface="Segoe UI" panose="020B0502040204020203" pitchFamily="34" charset="0"/>
                <a:ea typeface="+mn-ea"/>
                <a:cs typeface="+mn-cs"/>
              </a:rPr>
              <a:t> where data prep, data management, data warehousing, big data, and AI tasks can be done in a single, unified workspace.</a:t>
            </a:r>
          </a:p>
          <a:p>
            <a:r>
              <a:rPr lang="en-US" sz="1200" kern="1200" dirty="0">
                <a:solidFill>
                  <a:schemeClr val="tx1"/>
                </a:solidFill>
                <a:effectLst/>
                <a:latin typeface="Segoe UI" panose="020B0502040204020203" pitchFamily="34" charset="0"/>
                <a:ea typeface="+mn-ea"/>
                <a:cs typeface="+mn-cs"/>
              </a:rPr>
              <a:t> </a:t>
            </a:r>
          </a:p>
          <a:p>
            <a:r>
              <a:rPr lang="en-US" sz="1200" kern="1200" dirty="0">
                <a:solidFill>
                  <a:schemeClr val="tx1"/>
                </a:solidFill>
                <a:effectLst/>
                <a:latin typeface="Segoe UI" panose="020B0502040204020203" pitchFamily="34" charset="0"/>
                <a:ea typeface="+mn-ea"/>
                <a:cs typeface="+mn-cs"/>
              </a:rPr>
              <a:t>And, of course, </a:t>
            </a:r>
            <a:r>
              <a:rPr lang="en-US" sz="1200" b="1" kern="1200" dirty="0">
                <a:solidFill>
                  <a:schemeClr val="tx1"/>
                </a:solidFill>
                <a:effectLst/>
                <a:latin typeface="Segoe UI" panose="020B0502040204020203" pitchFamily="34" charset="0"/>
                <a:ea typeface="+mn-ea"/>
                <a:cs typeface="+mn-cs"/>
              </a:rPr>
              <a:t>security</a:t>
            </a:r>
            <a:r>
              <a:rPr lang="en-US" sz="1200" kern="1200" dirty="0">
                <a:solidFill>
                  <a:schemeClr val="tx1"/>
                </a:solidFill>
                <a:effectLst/>
                <a:latin typeface="Segoe UI" panose="020B0502040204020203" pitchFamily="34" charset="0"/>
                <a:ea typeface="+mn-ea"/>
                <a:cs typeface="+mn-cs"/>
              </a:rPr>
              <a:t> is always paramount. Azure Synapse provides fine-grained access control to ensure data stays safe </a:t>
            </a:r>
            <a:r>
              <a:rPr lang="en-US" sz="1200" i="1" kern="1200" dirty="0">
                <a:solidFill>
                  <a:schemeClr val="tx1"/>
                </a:solidFill>
                <a:effectLst/>
                <a:latin typeface="Segoe UI" panose="020B0502040204020203" pitchFamily="34" charset="0"/>
                <a:ea typeface="+mn-ea"/>
                <a:cs typeface="+mn-cs"/>
              </a:rPr>
              <a:t>and </a:t>
            </a:r>
            <a:r>
              <a:rPr lang="en-US" sz="1200" kern="1200" dirty="0">
                <a:solidFill>
                  <a:schemeClr val="tx1"/>
                </a:solidFill>
                <a:effectLst/>
                <a:latin typeface="Segoe UI" panose="020B0502040204020203" pitchFamily="34" charset="0"/>
                <a:ea typeface="+mn-ea"/>
                <a:cs typeface="+mn-cs"/>
              </a:rPr>
              <a:t>private.</a:t>
            </a:r>
          </a:p>
          <a:p>
            <a:r>
              <a:rPr lang="en-US" sz="1200" kern="1200" dirty="0">
                <a:solidFill>
                  <a:schemeClr val="tx1"/>
                </a:solidFill>
                <a:effectLst/>
                <a:latin typeface="Segoe UI" panose="020B0502040204020203" pitchFamily="34" charset="0"/>
                <a:ea typeface="+mn-ea"/>
                <a:cs typeface="+mn-cs"/>
              </a:rPr>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9CAC0C-83E7-4249-962B-231BAECB4C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6647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Power BI has an import mode, for smaller datasets or summarized datasets, users can import the data and have it cached in Power BI for optimal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Large workloads, it is better to avoid moving large volume of data into Power BI. Instead one can take advantage of Synapse’s features and push the compute down to the data warehouse layer by using Direct Query.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a star schema, typically dimension tables will be smaller and fact tables are larger, users can take advantage of the composite model and also utilize aggregation tables where aggregation tables can be imported, and queries are sent down to data warehouse if details are required.</a:t>
            </a:r>
            <a:endParaRPr lang="en-US" b="1" dirty="0"/>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7E65352-95B5-4433-84FB-24BF035F4B4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37109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these two industry standard benchmark reports published, Synapse was found to have the best price-performance out of its competitors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E65352-95B5-4433-84FB-24BF035F4B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0007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9E861EC-2055-4776-958A-83B71F354DBB}" type="slidenum">
              <a:rPr lang="en-GB" smtClean="0"/>
              <a:t>8</a:t>
            </a:fld>
            <a:endParaRPr lang="en-GB"/>
          </a:p>
        </p:txBody>
      </p:sp>
    </p:spTree>
    <p:extLst>
      <p:ext uri="{BB962C8B-B14F-4D97-AF65-F5344CB8AC3E}">
        <p14:creationId xmlns:p14="http://schemas.microsoft.com/office/powerpoint/2010/main" val="1422946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seen in the demo, when rendering a visual, power BI will look for the underlying data in the in memory storage first, if the data is not found, it will generate queries for non-cache data and pass through to Synapse. Some tables could be in dual mode, so that the users can take advantage of both worlds.</a:t>
            </a:r>
          </a:p>
          <a:p>
            <a:endParaRPr lang="en-GB" dirty="0"/>
          </a:p>
          <a:p>
            <a:r>
              <a:rPr lang="en-GB" dirty="0"/>
              <a:t>When query hits Synapse, it will first determine whether the query result exist in </a:t>
            </a:r>
            <a:r>
              <a:rPr lang="en-GB" dirty="0" err="1"/>
              <a:t>resultset</a:t>
            </a:r>
            <a:r>
              <a:rPr lang="en-GB" dirty="0"/>
              <a:t> cache, when a query is run, the </a:t>
            </a:r>
            <a:r>
              <a:rPr lang="en-GB" dirty="0" err="1"/>
              <a:t>resultset</a:t>
            </a:r>
            <a:r>
              <a:rPr lang="en-GB" dirty="0"/>
              <a:t> is cached in Synapse for 48 hours and  all the runs on the same query following that will hit the </a:t>
            </a:r>
            <a:r>
              <a:rPr lang="en-GB" dirty="0" err="1"/>
              <a:t>resultset</a:t>
            </a:r>
            <a:r>
              <a:rPr lang="en-GB" dirty="0"/>
              <a:t> cache instead. The response time for </a:t>
            </a:r>
            <a:r>
              <a:rPr lang="en-GB" dirty="0" err="1"/>
              <a:t>resultset</a:t>
            </a:r>
            <a:r>
              <a:rPr lang="en-GB" dirty="0"/>
              <a:t> cache is ~200ms</a:t>
            </a:r>
          </a:p>
          <a:p>
            <a:endParaRPr lang="en-GB" dirty="0"/>
          </a:p>
          <a:p>
            <a:r>
              <a:rPr lang="en-GB" dirty="0"/>
              <a:t>Materialized views are pre-computed views that guarantee transactional consistency. Synapse is also smart enough to point a query to materialized view even if the query is against the base table. In Ignite 2020, we announced </a:t>
            </a:r>
            <a:r>
              <a:rPr lang="en-GB" b="0" i="0" dirty="0">
                <a:solidFill>
                  <a:srgbClr val="292929"/>
                </a:solidFill>
                <a:effectLst/>
                <a:latin typeface="Helvetica Neue"/>
              </a:rPr>
              <a:t>Usage-based optimization with Azure Synapse and Power BI, which analyses usage patterns in Power BI and shares the information with Synapse to improve query performances. Synapse automatically creates a materialized view optimized for Power BI users — greatly accelerating the speed of a query performance. </a:t>
            </a:r>
          </a:p>
          <a:p>
            <a:endParaRPr lang="en-GB" b="0" i="0" dirty="0">
              <a:solidFill>
                <a:srgbClr val="292929"/>
              </a:solidFill>
              <a:effectLst/>
              <a:latin typeface="Helvetica Neue"/>
            </a:endParaRPr>
          </a:p>
          <a:p>
            <a:r>
              <a:rPr lang="en-GB" b="0" i="0" dirty="0">
                <a:solidFill>
                  <a:srgbClr val="292929"/>
                </a:solidFill>
                <a:effectLst/>
                <a:latin typeface="Helvetica Neue"/>
              </a:rPr>
              <a:t>Synapse also has In Memory and SSD cache. Synapse will monitor the queries, and frequently-used data will be cached.</a:t>
            </a:r>
          </a:p>
          <a:p>
            <a:endParaRPr lang="en-GB" b="0" i="0" dirty="0">
              <a:solidFill>
                <a:srgbClr val="292929"/>
              </a:solidFill>
              <a:effectLst/>
              <a:latin typeface="Helvetica Neue"/>
            </a:endParaRPr>
          </a:p>
          <a:p>
            <a:r>
              <a:rPr lang="en-GB" b="0" i="0" dirty="0">
                <a:solidFill>
                  <a:srgbClr val="292929"/>
                </a:solidFill>
                <a:effectLst/>
                <a:latin typeface="Helvetica Neue"/>
              </a:rPr>
              <a:t>If the query needs access to the data that is not existent in </a:t>
            </a:r>
            <a:r>
              <a:rPr lang="en-GB" b="0" i="0" dirty="0" err="1">
                <a:solidFill>
                  <a:srgbClr val="292929"/>
                </a:solidFill>
                <a:effectLst/>
                <a:latin typeface="Helvetica Neue"/>
              </a:rPr>
              <a:t>resultset</a:t>
            </a:r>
            <a:r>
              <a:rPr lang="en-GB" b="0" i="0" dirty="0">
                <a:solidFill>
                  <a:srgbClr val="292929"/>
                </a:solidFill>
                <a:effectLst/>
                <a:latin typeface="Helvetica Neue"/>
              </a:rPr>
              <a:t> cache, materialized views,  or in memory and SSD cache, synapse will then read the data from base layer, which has features like ordered columnar, partitioning and </a:t>
            </a:r>
            <a:r>
              <a:rPr lang="en-GB" b="0" i="0" dirty="0" err="1">
                <a:solidFill>
                  <a:srgbClr val="292929"/>
                </a:solidFill>
                <a:effectLst/>
                <a:latin typeface="Helvetica Neue"/>
              </a:rPr>
              <a:t>nonclustered</a:t>
            </a:r>
            <a:r>
              <a:rPr lang="en-GB" b="0" i="0" dirty="0">
                <a:solidFill>
                  <a:srgbClr val="292929"/>
                </a:solidFill>
                <a:effectLst/>
                <a:latin typeface="Helvetica Neue"/>
              </a:rPr>
              <a:t> indexing which is optimizing data structure for analytics workload. </a:t>
            </a:r>
            <a:endParaRPr lang="en-GB" dirty="0"/>
          </a:p>
        </p:txBody>
      </p:sp>
      <p:sp>
        <p:nvSpPr>
          <p:cNvPr id="4" name="Slide Number Placeholder 3"/>
          <p:cNvSpPr>
            <a:spLocks noGrp="1"/>
          </p:cNvSpPr>
          <p:nvPr>
            <p:ph type="sldNum" sz="quarter" idx="5"/>
          </p:nvPr>
        </p:nvSpPr>
        <p:spPr/>
        <p:txBody>
          <a:bodyPr/>
          <a:lstStyle/>
          <a:p>
            <a:fld id="{29E861EC-2055-4776-958A-83B71F354DBB}" type="slidenum">
              <a:rPr lang="en-GB" smtClean="0"/>
              <a:t>9</a:t>
            </a:fld>
            <a:endParaRPr lang="en-GB"/>
          </a:p>
        </p:txBody>
      </p:sp>
    </p:spTree>
    <p:extLst>
      <p:ext uri="{BB962C8B-B14F-4D97-AF65-F5344CB8AC3E}">
        <p14:creationId xmlns:p14="http://schemas.microsoft.com/office/powerpoint/2010/main" val="589602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719F9-C9D6-4387-BFE3-4639905872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7603116-AC53-4524-B7E3-36B15A62F5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D943E7F-8EDE-49FB-890D-9382E15F1EAC}"/>
              </a:ext>
            </a:extLst>
          </p:cNvPr>
          <p:cNvSpPr>
            <a:spLocks noGrp="1"/>
          </p:cNvSpPr>
          <p:nvPr>
            <p:ph type="dt" sz="half" idx="10"/>
          </p:nvPr>
        </p:nvSpPr>
        <p:spPr/>
        <p:txBody>
          <a:bodyPr/>
          <a:lstStyle/>
          <a:p>
            <a:fld id="{C274C05A-A1F8-4F4C-A4CB-08B6D70EDE57}" type="datetimeFigureOut">
              <a:rPr lang="en-GB" smtClean="0"/>
              <a:t>16/06/2022</a:t>
            </a:fld>
            <a:endParaRPr lang="en-GB"/>
          </a:p>
        </p:txBody>
      </p:sp>
      <p:sp>
        <p:nvSpPr>
          <p:cNvPr id="5" name="Footer Placeholder 4">
            <a:extLst>
              <a:ext uri="{FF2B5EF4-FFF2-40B4-BE49-F238E27FC236}">
                <a16:creationId xmlns:a16="http://schemas.microsoft.com/office/drawing/2014/main" id="{FE87AA05-92E0-4A3D-AC3E-A72FCF277A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AD96374-8171-4DE2-AE75-2E0C250B231E}"/>
              </a:ext>
            </a:extLst>
          </p:cNvPr>
          <p:cNvSpPr>
            <a:spLocks noGrp="1"/>
          </p:cNvSpPr>
          <p:nvPr>
            <p:ph type="sldNum" sz="quarter" idx="12"/>
          </p:nvPr>
        </p:nvSpPr>
        <p:spPr/>
        <p:txBody>
          <a:bodyPr/>
          <a:lstStyle/>
          <a:p>
            <a:fld id="{8391363B-5798-41A9-BFCB-DDB4B6D1B5AC}" type="slidenum">
              <a:rPr lang="en-GB" smtClean="0"/>
              <a:t>‹#›</a:t>
            </a:fld>
            <a:endParaRPr lang="en-GB"/>
          </a:p>
        </p:txBody>
      </p:sp>
    </p:spTree>
    <p:extLst>
      <p:ext uri="{BB962C8B-B14F-4D97-AF65-F5344CB8AC3E}">
        <p14:creationId xmlns:p14="http://schemas.microsoft.com/office/powerpoint/2010/main" val="1326079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C7AC0-42B7-4E18-960F-EC5DE3BAFD1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9616842-D171-4506-B6B6-AD301E6B74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E68411-4425-480F-8D57-E7DEFC6EADA5}"/>
              </a:ext>
            </a:extLst>
          </p:cNvPr>
          <p:cNvSpPr>
            <a:spLocks noGrp="1"/>
          </p:cNvSpPr>
          <p:nvPr>
            <p:ph type="dt" sz="half" idx="10"/>
          </p:nvPr>
        </p:nvSpPr>
        <p:spPr/>
        <p:txBody>
          <a:bodyPr/>
          <a:lstStyle/>
          <a:p>
            <a:fld id="{C274C05A-A1F8-4F4C-A4CB-08B6D70EDE57}" type="datetimeFigureOut">
              <a:rPr lang="en-GB" smtClean="0"/>
              <a:t>16/06/2022</a:t>
            </a:fld>
            <a:endParaRPr lang="en-GB"/>
          </a:p>
        </p:txBody>
      </p:sp>
      <p:sp>
        <p:nvSpPr>
          <p:cNvPr id="5" name="Footer Placeholder 4">
            <a:extLst>
              <a:ext uri="{FF2B5EF4-FFF2-40B4-BE49-F238E27FC236}">
                <a16:creationId xmlns:a16="http://schemas.microsoft.com/office/drawing/2014/main" id="{810CBB66-EFFB-44A6-97C6-2F31D31324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E49B83-28B2-4399-B536-EE34382B6DDF}"/>
              </a:ext>
            </a:extLst>
          </p:cNvPr>
          <p:cNvSpPr>
            <a:spLocks noGrp="1"/>
          </p:cNvSpPr>
          <p:nvPr>
            <p:ph type="sldNum" sz="quarter" idx="12"/>
          </p:nvPr>
        </p:nvSpPr>
        <p:spPr/>
        <p:txBody>
          <a:bodyPr/>
          <a:lstStyle/>
          <a:p>
            <a:fld id="{8391363B-5798-41A9-BFCB-DDB4B6D1B5AC}" type="slidenum">
              <a:rPr lang="en-GB" smtClean="0"/>
              <a:t>‹#›</a:t>
            </a:fld>
            <a:endParaRPr lang="en-GB"/>
          </a:p>
        </p:txBody>
      </p:sp>
    </p:spTree>
    <p:extLst>
      <p:ext uri="{BB962C8B-B14F-4D97-AF65-F5344CB8AC3E}">
        <p14:creationId xmlns:p14="http://schemas.microsoft.com/office/powerpoint/2010/main" val="1563949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A9683C-9517-4B18-82B4-E1CCAF22A4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DE4B667-613D-4B13-8ECF-DC99992552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A85B74-CC76-4804-AE28-DAF83CB34C02}"/>
              </a:ext>
            </a:extLst>
          </p:cNvPr>
          <p:cNvSpPr>
            <a:spLocks noGrp="1"/>
          </p:cNvSpPr>
          <p:nvPr>
            <p:ph type="dt" sz="half" idx="10"/>
          </p:nvPr>
        </p:nvSpPr>
        <p:spPr/>
        <p:txBody>
          <a:bodyPr/>
          <a:lstStyle/>
          <a:p>
            <a:fld id="{C274C05A-A1F8-4F4C-A4CB-08B6D70EDE57}" type="datetimeFigureOut">
              <a:rPr lang="en-GB" smtClean="0"/>
              <a:t>16/06/2022</a:t>
            </a:fld>
            <a:endParaRPr lang="en-GB"/>
          </a:p>
        </p:txBody>
      </p:sp>
      <p:sp>
        <p:nvSpPr>
          <p:cNvPr id="5" name="Footer Placeholder 4">
            <a:extLst>
              <a:ext uri="{FF2B5EF4-FFF2-40B4-BE49-F238E27FC236}">
                <a16:creationId xmlns:a16="http://schemas.microsoft.com/office/drawing/2014/main" id="{5AFDFBE1-4DEF-466D-8008-9A9F2B14B0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D3BDCE-0ECA-40D1-BB8D-9AA508B1E65E}"/>
              </a:ext>
            </a:extLst>
          </p:cNvPr>
          <p:cNvSpPr>
            <a:spLocks noGrp="1"/>
          </p:cNvSpPr>
          <p:nvPr>
            <p:ph type="sldNum" sz="quarter" idx="12"/>
          </p:nvPr>
        </p:nvSpPr>
        <p:spPr/>
        <p:txBody>
          <a:bodyPr/>
          <a:lstStyle/>
          <a:p>
            <a:fld id="{8391363B-5798-41A9-BFCB-DDB4B6D1B5AC}" type="slidenum">
              <a:rPr lang="en-GB" smtClean="0"/>
              <a:t>‹#›</a:t>
            </a:fld>
            <a:endParaRPr lang="en-GB"/>
          </a:p>
        </p:txBody>
      </p:sp>
    </p:spTree>
    <p:extLst>
      <p:ext uri="{BB962C8B-B14F-4D97-AF65-F5344CB8AC3E}">
        <p14:creationId xmlns:p14="http://schemas.microsoft.com/office/powerpoint/2010/main" val="1551175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hit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5" name="Text Placeholder 4"/>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6" name="Picture 5">
            <a:extLst>
              <a:ext uri="{FF2B5EF4-FFF2-40B4-BE49-F238E27FC236}">
                <a16:creationId xmlns:a16="http://schemas.microsoft.com/office/drawing/2014/main" id="{9E038D2D-1DAD-4635-91A4-FF50E12092F6}"/>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32872767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41394"/>
            <a:ext cx="5555965" cy="1084399"/>
          </a:xfrm>
        </p:spPr>
        <p:txBody>
          <a:bodyPr wrap="square" lIns="0" tIns="0" rIns="0" bIns="0">
            <a:spAutoFit/>
          </a:bodyPr>
          <a:lstStyle>
            <a:lvl1pPr marL="268916" indent="-268916">
              <a:lnSpc>
                <a:spcPct val="100000"/>
              </a:lnSpc>
              <a:spcBef>
                <a:spcPts val="0"/>
              </a:spcBef>
              <a:spcAft>
                <a:spcPts val="1274"/>
              </a:spcAft>
              <a:buClr>
                <a:srgbClr val="000000"/>
              </a:buClr>
              <a:buSzPct val="77000"/>
              <a:buFont typeface="Arial" panose="020B0604020202020204" pitchFamily="34" charset="0"/>
              <a:buChar char="•"/>
              <a:defRPr sz="2000" b="0" i="0">
                <a:solidFill>
                  <a:srgbClr val="000000"/>
                </a:solidFill>
                <a:latin typeface="+mn-lt"/>
              </a:defRPr>
            </a:lvl1pPr>
            <a:lvl2pPr marL="537832" indent="-224097">
              <a:lnSpc>
                <a:spcPct val="90000"/>
              </a:lnSpc>
              <a:spcBef>
                <a:spcPts val="0"/>
              </a:spcBef>
              <a:spcAft>
                <a:spcPts val="1274"/>
              </a:spcAft>
              <a:buClr>
                <a:srgbClr val="000000"/>
              </a:buClr>
              <a:buSzPct val="77000"/>
              <a:buFont typeface="Arial" panose="020B0604020202020204" pitchFamily="34" charset="0"/>
              <a:buChar char="•"/>
              <a:defRPr sz="1600">
                <a:solidFill>
                  <a:srgbClr val="000000"/>
                </a:solidFill>
              </a:defRPr>
            </a:lvl2pPr>
            <a:lvl3pPr marL="806748" indent="-224097">
              <a:spcBef>
                <a:spcPts val="0"/>
              </a:spcBef>
              <a:spcAft>
                <a:spcPts val="1274"/>
              </a:spcAft>
              <a:buClr>
                <a:srgbClr val="000000"/>
              </a:buClr>
              <a:buSzPct val="77000"/>
              <a:buFont typeface="Arial" panose="020B0604020202020204" pitchFamily="34" charset="0"/>
              <a:buChar char="•"/>
              <a:defRPr sz="1600">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2" name="Title 1">
            <a:extLst>
              <a:ext uri="{FF2B5EF4-FFF2-40B4-BE49-F238E27FC236}">
                <a16:creationId xmlns:a16="http://schemas.microsoft.com/office/drawing/2014/main" id="{9DB85004-280F-4799-80F3-A010178C281A}"/>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E3B1789B-555D-46D7-952B-62C662F79DCE}"/>
              </a:ext>
            </a:extLst>
          </p:cNvPr>
          <p:cNvSpPr>
            <a:spLocks noGrp="1"/>
          </p:cNvSpPr>
          <p:nvPr>
            <p:ph type="body" sz="quarter" idx="12" hasCustomPrompt="1"/>
          </p:nvPr>
        </p:nvSpPr>
        <p:spPr>
          <a:xfrm>
            <a:off x="426423" y="966265"/>
            <a:ext cx="11339774" cy="332399"/>
          </a:xfrm>
        </p:spPr>
        <p:txBody>
          <a:bodyPr wrap="square" lIns="0" tIns="0" rIns="0" bIns="0">
            <a:spAutoFit/>
          </a:bodyPr>
          <a:lstStyle>
            <a:lvl1pPr marL="0" indent="0">
              <a:lnSpc>
                <a:spcPct val="90000"/>
              </a:lnSpc>
              <a:spcBef>
                <a:spcPts val="0"/>
              </a:spcBef>
              <a:spcAft>
                <a:spcPts val="1274"/>
              </a:spcAft>
              <a:buNone/>
              <a:defRPr sz="2400" b="0" i="0">
                <a:solidFill>
                  <a:schemeClr val="tx2"/>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Tree>
    <p:extLst>
      <p:ext uri="{BB962C8B-B14F-4D97-AF65-F5344CB8AC3E}">
        <p14:creationId xmlns:p14="http://schemas.microsoft.com/office/powerpoint/2010/main" val="338982637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4EFD34-E9DA-4EB6-96BE-8620621A9AE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009888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66265"/>
            <a:ext cx="11339774" cy="332399"/>
          </a:xfrm>
        </p:spPr>
        <p:txBody>
          <a:bodyPr wrap="square" lIns="0" tIns="0" rIns="0" bIns="0">
            <a:spAutoFit/>
          </a:bodyPr>
          <a:lstStyle>
            <a:lvl1pPr marL="0" indent="0">
              <a:lnSpc>
                <a:spcPct val="90000"/>
              </a:lnSpc>
              <a:spcBef>
                <a:spcPts val="0"/>
              </a:spcBef>
              <a:spcAft>
                <a:spcPts val="1274"/>
              </a:spcAft>
              <a:buNone/>
              <a:defRPr sz="2400" b="0" i="0">
                <a:solidFill>
                  <a:schemeClr val="tx2"/>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
        <p:nvSpPr>
          <p:cNvPr id="2" name="Title 1">
            <a:extLst>
              <a:ext uri="{FF2B5EF4-FFF2-40B4-BE49-F238E27FC236}">
                <a16:creationId xmlns:a16="http://schemas.microsoft.com/office/drawing/2014/main" id="{E472D8AF-1FC5-4847-9E7D-920E106072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479042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1"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26426" y="222583"/>
            <a:ext cx="5555966" cy="758022"/>
          </a:xfrm>
          <a:prstGeom prst="rect">
            <a:avLst/>
          </a:prstGeom>
        </p:spPr>
        <p:txBody>
          <a:bodyPr vert="horz" wrap="square" lIns="0" tIns="164592" rIns="0" bIns="0" rtlCol="0" anchor="t">
            <a:noAutofit/>
          </a:bodyPr>
          <a:lstStyle>
            <a:lvl1pPr>
              <a:defRPr sz="3400"/>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1129914"/>
            <a:ext cx="555596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400"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716505454"/>
      </p:ext>
    </p:extLst>
  </p:cSld>
  <p:clrMapOvr>
    <a:masterClrMapping/>
  </p:clrMapOvr>
  <p:transition>
    <p:fade/>
  </p:transition>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1"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26426" y="222583"/>
            <a:ext cx="5555966" cy="758022"/>
          </a:xfrm>
          <a:prstGeom prst="rect">
            <a:avLst/>
          </a:prstGeom>
        </p:spPr>
        <p:txBody>
          <a:bodyPr vert="horz" wrap="square" lIns="0" tIns="164592" rIns="0" bIns="0" rtlCol="0" anchor="t">
            <a:noAutofit/>
          </a:bodyPr>
          <a:lstStyle>
            <a:lvl1pPr>
              <a:defRPr sz="3400"/>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1129914"/>
            <a:ext cx="555596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400"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716505454"/>
      </p:ext>
    </p:extLst>
  </p:cSld>
  <p:clrMapOvr>
    <a:masterClrMapping/>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596ED-73F8-4262-8599-E35F0D25E3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3FE38CB-BB95-414D-A66C-FC1E4B476B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6E4785-AB35-40C3-8F1B-44067EA14CB5}"/>
              </a:ext>
            </a:extLst>
          </p:cNvPr>
          <p:cNvSpPr>
            <a:spLocks noGrp="1"/>
          </p:cNvSpPr>
          <p:nvPr>
            <p:ph type="dt" sz="half" idx="10"/>
          </p:nvPr>
        </p:nvSpPr>
        <p:spPr/>
        <p:txBody>
          <a:bodyPr/>
          <a:lstStyle/>
          <a:p>
            <a:fld id="{C274C05A-A1F8-4F4C-A4CB-08B6D70EDE57}" type="datetimeFigureOut">
              <a:rPr lang="en-GB" smtClean="0"/>
              <a:t>16/06/2022</a:t>
            </a:fld>
            <a:endParaRPr lang="en-GB"/>
          </a:p>
        </p:txBody>
      </p:sp>
      <p:sp>
        <p:nvSpPr>
          <p:cNvPr id="5" name="Footer Placeholder 4">
            <a:extLst>
              <a:ext uri="{FF2B5EF4-FFF2-40B4-BE49-F238E27FC236}">
                <a16:creationId xmlns:a16="http://schemas.microsoft.com/office/drawing/2014/main" id="{50C07EC4-FF40-440E-AC44-C7DE8F189B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A54906-213E-4E4C-A23B-ACCAF3DACB26}"/>
              </a:ext>
            </a:extLst>
          </p:cNvPr>
          <p:cNvSpPr>
            <a:spLocks noGrp="1"/>
          </p:cNvSpPr>
          <p:nvPr>
            <p:ph type="sldNum" sz="quarter" idx="12"/>
          </p:nvPr>
        </p:nvSpPr>
        <p:spPr/>
        <p:txBody>
          <a:bodyPr/>
          <a:lstStyle/>
          <a:p>
            <a:fld id="{8391363B-5798-41A9-BFCB-DDB4B6D1B5AC}" type="slidenum">
              <a:rPr lang="en-GB" smtClean="0"/>
              <a:t>‹#›</a:t>
            </a:fld>
            <a:endParaRPr lang="en-GB"/>
          </a:p>
        </p:txBody>
      </p:sp>
    </p:spTree>
    <p:extLst>
      <p:ext uri="{BB962C8B-B14F-4D97-AF65-F5344CB8AC3E}">
        <p14:creationId xmlns:p14="http://schemas.microsoft.com/office/powerpoint/2010/main" val="2860498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10EA-43D2-4786-84CF-6FD3D28FAD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6D2A7FF-9235-4F29-A2AD-1C09A0F143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751C36-26F7-4A15-BFD0-AC9946E0C13C}"/>
              </a:ext>
            </a:extLst>
          </p:cNvPr>
          <p:cNvSpPr>
            <a:spLocks noGrp="1"/>
          </p:cNvSpPr>
          <p:nvPr>
            <p:ph type="dt" sz="half" idx="10"/>
          </p:nvPr>
        </p:nvSpPr>
        <p:spPr/>
        <p:txBody>
          <a:bodyPr/>
          <a:lstStyle/>
          <a:p>
            <a:fld id="{C274C05A-A1F8-4F4C-A4CB-08B6D70EDE57}" type="datetimeFigureOut">
              <a:rPr lang="en-GB" smtClean="0"/>
              <a:t>16/06/2022</a:t>
            </a:fld>
            <a:endParaRPr lang="en-GB"/>
          </a:p>
        </p:txBody>
      </p:sp>
      <p:sp>
        <p:nvSpPr>
          <p:cNvPr id="5" name="Footer Placeholder 4">
            <a:extLst>
              <a:ext uri="{FF2B5EF4-FFF2-40B4-BE49-F238E27FC236}">
                <a16:creationId xmlns:a16="http://schemas.microsoft.com/office/drawing/2014/main" id="{73CD43A4-B487-4A90-A63E-8483779248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4B22F7-F0D5-4421-BDFB-D02FCF101A4E}"/>
              </a:ext>
            </a:extLst>
          </p:cNvPr>
          <p:cNvSpPr>
            <a:spLocks noGrp="1"/>
          </p:cNvSpPr>
          <p:nvPr>
            <p:ph type="sldNum" sz="quarter" idx="12"/>
          </p:nvPr>
        </p:nvSpPr>
        <p:spPr/>
        <p:txBody>
          <a:bodyPr/>
          <a:lstStyle/>
          <a:p>
            <a:fld id="{8391363B-5798-41A9-BFCB-DDB4B6D1B5AC}" type="slidenum">
              <a:rPr lang="en-GB" smtClean="0"/>
              <a:t>‹#›</a:t>
            </a:fld>
            <a:endParaRPr lang="en-GB"/>
          </a:p>
        </p:txBody>
      </p:sp>
    </p:spTree>
    <p:extLst>
      <p:ext uri="{BB962C8B-B14F-4D97-AF65-F5344CB8AC3E}">
        <p14:creationId xmlns:p14="http://schemas.microsoft.com/office/powerpoint/2010/main" val="242051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B4D40-3FF3-4EA0-87FC-0800D914659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CD6B1CF-CEB8-4F8C-A560-A85648DC45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E8799C-C26D-4CDE-A768-13C31D995C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3658E8D-1B76-4717-81AA-0DB7B191CB86}"/>
              </a:ext>
            </a:extLst>
          </p:cNvPr>
          <p:cNvSpPr>
            <a:spLocks noGrp="1"/>
          </p:cNvSpPr>
          <p:nvPr>
            <p:ph type="dt" sz="half" idx="10"/>
          </p:nvPr>
        </p:nvSpPr>
        <p:spPr/>
        <p:txBody>
          <a:bodyPr/>
          <a:lstStyle/>
          <a:p>
            <a:fld id="{C274C05A-A1F8-4F4C-A4CB-08B6D70EDE57}" type="datetimeFigureOut">
              <a:rPr lang="en-GB" smtClean="0"/>
              <a:t>16/06/2022</a:t>
            </a:fld>
            <a:endParaRPr lang="en-GB"/>
          </a:p>
        </p:txBody>
      </p:sp>
      <p:sp>
        <p:nvSpPr>
          <p:cNvPr id="6" name="Footer Placeholder 5">
            <a:extLst>
              <a:ext uri="{FF2B5EF4-FFF2-40B4-BE49-F238E27FC236}">
                <a16:creationId xmlns:a16="http://schemas.microsoft.com/office/drawing/2014/main" id="{BA56126F-71D7-49AB-BDC5-92F89F7238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74A2208-5CAF-4B38-A39A-6C3CF08B6C51}"/>
              </a:ext>
            </a:extLst>
          </p:cNvPr>
          <p:cNvSpPr>
            <a:spLocks noGrp="1"/>
          </p:cNvSpPr>
          <p:nvPr>
            <p:ph type="sldNum" sz="quarter" idx="12"/>
          </p:nvPr>
        </p:nvSpPr>
        <p:spPr/>
        <p:txBody>
          <a:bodyPr/>
          <a:lstStyle/>
          <a:p>
            <a:fld id="{8391363B-5798-41A9-BFCB-DDB4B6D1B5AC}" type="slidenum">
              <a:rPr lang="en-GB" smtClean="0"/>
              <a:t>‹#›</a:t>
            </a:fld>
            <a:endParaRPr lang="en-GB"/>
          </a:p>
        </p:txBody>
      </p:sp>
    </p:spTree>
    <p:extLst>
      <p:ext uri="{BB962C8B-B14F-4D97-AF65-F5344CB8AC3E}">
        <p14:creationId xmlns:p14="http://schemas.microsoft.com/office/powerpoint/2010/main" val="3664787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214F-D500-4797-BD78-FEEC49B8DF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B04430-5B40-4EE8-9B7C-D6879F7375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4B630F-78AF-4FB0-BF41-745BABC0ED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E30733-4BB8-4F9A-A1FC-0E04C28E35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F9EA35-517E-404B-850B-7AD70FE199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FA09A46-7ECF-4615-A375-21210CE0A72F}"/>
              </a:ext>
            </a:extLst>
          </p:cNvPr>
          <p:cNvSpPr>
            <a:spLocks noGrp="1"/>
          </p:cNvSpPr>
          <p:nvPr>
            <p:ph type="dt" sz="half" idx="10"/>
          </p:nvPr>
        </p:nvSpPr>
        <p:spPr/>
        <p:txBody>
          <a:bodyPr/>
          <a:lstStyle/>
          <a:p>
            <a:fld id="{C274C05A-A1F8-4F4C-A4CB-08B6D70EDE57}" type="datetimeFigureOut">
              <a:rPr lang="en-GB" smtClean="0"/>
              <a:t>16/06/2022</a:t>
            </a:fld>
            <a:endParaRPr lang="en-GB"/>
          </a:p>
        </p:txBody>
      </p:sp>
      <p:sp>
        <p:nvSpPr>
          <p:cNvPr id="8" name="Footer Placeholder 7">
            <a:extLst>
              <a:ext uri="{FF2B5EF4-FFF2-40B4-BE49-F238E27FC236}">
                <a16:creationId xmlns:a16="http://schemas.microsoft.com/office/drawing/2014/main" id="{7FAB50A7-458B-4809-BDD2-CCDECC1981B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3ED7FA4-2763-4229-B9B4-7D47A3EED67B}"/>
              </a:ext>
            </a:extLst>
          </p:cNvPr>
          <p:cNvSpPr>
            <a:spLocks noGrp="1"/>
          </p:cNvSpPr>
          <p:nvPr>
            <p:ph type="sldNum" sz="quarter" idx="12"/>
          </p:nvPr>
        </p:nvSpPr>
        <p:spPr/>
        <p:txBody>
          <a:bodyPr/>
          <a:lstStyle/>
          <a:p>
            <a:fld id="{8391363B-5798-41A9-BFCB-DDB4B6D1B5AC}" type="slidenum">
              <a:rPr lang="en-GB" smtClean="0"/>
              <a:t>‹#›</a:t>
            </a:fld>
            <a:endParaRPr lang="en-GB"/>
          </a:p>
        </p:txBody>
      </p:sp>
    </p:spTree>
    <p:extLst>
      <p:ext uri="{BB962C8B-B14F-4D97-AF65-F5344CB8AC3E}">
        <p14:creationId xmlns:p14="http://schemas.microsoft.com/office/powerpoint/2010/main" val="1181943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B47A-EE27-4871-800C-6F0337F0A2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E864BB1-3668-4A48-9D17-F723506156BF}"/>
              </a:ext>
            </a:extLst>
          </p:cNvPr>
          <p:cNvSpPr>
            <a:spLocks noGrp="1"/>
          </p:cNvSpPr>
          <p:nvPr>
            <p:ph type="dt" sz="half" idx="10"/>
          </p:nvPr>
        </p:nvSpPr>
        <p:spPr/>
        <p:txBody>
          <a:bodyPr/>
          <a:lstStyle/>
          <a:p>
            <a:fld id="{C274C05A-A1F8-4F4C-A4CB-08B6D70EDE57}" type="datetimeFigureOut">
              <a:rPr lang="en-GB" smtClean="0"/>
              <a:t>16/06/2022</a:t>
            </a:fld>
            <a:endParaRPr lang="en-GB"/>
          </a:p>
        </p:txBody>
      </p:sp>
      <p:sp>
        <p:nvSpPr>
          <p:cNvPr id="4" name="Footer Placeholder 3">
            <a:extLst>
              <a:ext uri="{FF2B5EF4-FFF2-40B4-BE49-F238E27FC236}">
                <a16:creationId xmlns:a16="http://schemas.microsoft.com/office/drawing/2014/main" id="{1791AC66-9603-4E05-829E-C62128F075F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4BA0962-C421-47A5-9FDA-8532A99081AB}"/>
              </a:ext>
            </a:extLst>
          </p:cNvPr>
          <p:cNvSpPr>
            <a:spLocks noGrp="1"/>
          </p:cNvSpPr>
          <p:nvPr>
            <p:ph type="sldNum" sz="quarter" idx="12"/>
          </p:nvPr>
        </p:nvSpPr>
        <p:spPr/>
        <p:txBody>
          <a:bodyPr/>
          <a:lstStyle/>
          <a:p>
            <a:fld id="{8391363B-5798-41A9-BFCB-DDB4B6D1B5AC}" type="slidenum">
              <a:rPr lang="en-GB" smtClean="0"/>
              <a:t>‹#›</a:t>
            </a:fld>
            <a:endParaRPr lang="en-GB"/>
          </a:p>
        </p:txBody>
      </p:sp>
    </p:spTree>
    <p:extLst>
      <p:ext uri="{BB962C8B-B14F-4D97-AF65-F5344CB8AC3E}">
        <p14:creationId xmlns:p14="http://schemas.microsoft.com/office/powerpoint/2010/main" val="1940785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F69FED-BEA0-4601-9EE9-A6DA6DE0B963}"/>
              </a:ext>
            </a:extLst>
          </p:cNvPr>
          <p:cNvSpPr>
            <a:spLocks noGrp="1"/>
          </p:cNvSpPr>
          <p:nvPr>
            <p:ph type="dt" sz="half" idx="10"/>
          </p:nvPr>
        </p:nvSpPr>
        <p:spPr/>
        <p:txBody>
          <a:bodyPr/>
          <a:lstStyle/>
          <a:p>
            <a:fld id="{C274C05A-A1F8-4F4C-A4CB-08B6D70EDE57}" type="datetimeFigureOut">
              <a:rPr lang="en-GB" smtClean="0"/>
              <a:t>16/06/2022</a:t>
            </a:fld>
            <a:endParaRPr lang="en-GB"/>
          </a:p>
        </p:txBody>
      </p:sp>
      <p:sp>
        <p:nvSpPr>
          <p:cNvPr id="3" name="Footer Placeholder 2">
            <a:extLst>
              <a:ext uri="{FF2B5EF4-FFF2-40B4-BE49-F238E27FC236}">
                <a16:creationId xmlns:a16="http://schemas.microsoft.com/office/drawing/2014/main" id="{3CC3D04F-F4CD-4449-89B0-3C7065F37F8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B71C3F0-A5A4-41C6-8F60-96A61BC36F2B}"/>
              </a:ext>
            </a:extLst>
          </p:cNvPr>
          <p:cNvSpPr>
            <a:spLocks noGrp="1"/>
          </p:cNvSpPr>
          <p:nvPr>
            <p:ph type="sldNum" sz="quarter" idx="12"/>
          </p:nvPr>
        </p:nvSpPr>
        <p:spPr/>
        <p:txBody>
          <a:bodyPr/>
          <a:lstStyle/>
          <a:p>
            <a:fld id="{8391363B-5798-41A9-BFCB-DDB4B6D1B5AC}" type="slidenum">
              <a:rPr lang="en-GB" smtClean="0"/>
              <a:t>‹#›</a:t>
            </a:fld>
            <a:endParaRPr lang="en-GB"/>
          </a:p>
        </p:txBody>
      </p:sp>
    </p:spTree>
    <p:extLst>
      <p:ext uri="{BB962C8B-B14F-4D97-AF65-F5344CB8AC3E}">
        <p14:creationId xmlns:p14="http://schemas.microsoft.com/office/powerpoint/2010/main" val="381886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51C4-B9A9-4B19-AA84-D01FD41F73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1734676-8AE0-4505-B3FF-95EF461AFA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F522A8F-83CB-46FD-ACF3-7FC877043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CD5828-7DAE-42DD-875A-58CC8DC4ED0C}"/>
              </a:ext>
            </a:extLst>
          </p:cNvPr>
          <p:cNvSpPr>
            <a:spLocks noGrp="1"/>
          </p:cNvSpPr>
          <p:nvPr>
            <p:ph type="dt" sz="half" idx="10"/>
          </p:nvPr>
        </p:nvSpPr>
        <p:spPr/>
        <p:txBody>
          <a:bodyPr/>
          <a:lstStyle/>
          <a:p>
            <a:fld id="{C274C05A-A1F8-4F4C-A4CB-08B6D70EDE57}" type="datetimeFigureOut">
              <a:rPr lang="en-GB" smtClean="0"/>
              <a:t>16/06/2022</a:t>
            </a:fld>
            <a:endParaRPr lang="en-GB"/>
          </a:p>
        </p:txBody>
      </p:sp>
      <p:sp>
        <p:nvSpPr>
          <p:cNvPr id="6" name="Footer Placeholder 5">
            <a:extLst>
              <a:ext uri="{FF2B5EF4-FFF2-40B4-BE49-F238E27FC236}">
                <a16:creationId xmlns:a16="http://schemas.microsoft.com/office/drawing/2014/main" id="{44D8E8B6-3810-44EB-811A-383BCD92EF3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3A2A2F-C703-4187-8F00-A42B740A1593}"/>
              </a:ext>
            </a:extLst>
          </p:cNvPr>
          <p:cNvSpPr>
            <a:spLocks noGrp="1"/>
          </p:cNvSpPr>
          <p:nvPr>
            <p:ph type="sldNum" sz="quarter" idx="12"/>
          </p:nvPr>
        </p:nvSpPr>
        <p:spPr/>
        <p:txBody>
          <a:bodyPr/>
          <a:lstStyle/>
          <a:p>
            <a:fld id="{8391363B-5798-41A9-BFCB-DDB4B6D1B5AC}" type="slidenum">
              <a:rPr lang="en-GB" smtClean="0"/>
              <a:t>‹#›</a:t>
            </a:fld>
            <a:endParaRPr lang="en-GB"/>
          </a:p>
        </p:txBody>
      </p:sp>
    </p:spTree>
    <p:extLst>
      <p:ext uri="{BB962C8B-B14F-4D97-AF65-F5344CB8AC3E}">
        <p14:creationId xmlns:p14="http://schemas.microsoft.com/office/powerpoint/2010/main" val="224394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B098-A568-4230-A5A3-946497FA4A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6FBA958-D650-485D-B708-012CA8FF84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C50A7E9-B3EB-43C0-A32D-6E66496A8D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FA130C-895C-4B0E-80BF-544CD7E7ED51}"/>
              </a:ext>
            </a:extLst>
          </p:cNvPr>
          <p:cNvSpPr>
            <a:spLocks noGrp="1"/>
          </p:cNvSpPr>
          <p:nvPr>
            <p:ph type="dt" sz="half" idx="10"/>
          </p:nvPr>
        </p:nvSpPr>
        <p:spPr/>
        <p:txBody>
          <a:bodyPr/>
          <a:lstStyle/>
          <a:p>
            <a:fld id="{C274C05A-A1F8-4F4C-A4CB-08B6D70EDE57}" type="datetimeFigureOut">
              <a:rPr lang="en-GB" smtClean="0"/>
              <a:t>16/06/2022</a:t>
            </a:fld>
            <a:endParaRPr lang="en-GB"/>
          </a:p>
        </p:txBody>
      </p:sp>
      <p:sp>
        <p:nvSpPr>
          <p:cNvPr id="6" name="Footer Placeholder 5">
            <a:extLst>
              <a:ext uri="{FF2B5EF4-FFF2-40B4-BE49-F238E27FC236}">
                <a16:creationId xmlns:a16="http://schemas.microsoft.com/office/drawing/2014/main" id="{0850327A-ACAD-4DC1-A317-6BAF7E9F09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90E5B1-6A42-481D-A630-B4575A69BFC6}"/>
              </a:ext>
            </a:extLst>
          </p:cNvPr>
          <p:cNvSpPr>
            <a:spLocks noGrp="1"/>
          </p:cNvSpPr>
          <p:nvPr>
            <p:ph type="sldNum" sz="quarter" idx="12"/>
          </p:nvPr>
        </p:nvSpPr>
        <p:spPr/>
        <p:txBody>
          <a:bodyPr/>
          <a:lstStyle/>
          <a:p>
            <a:fld id="{8391363B-5798-41A9-BFCB-DDB4B6D1B5AC}" type="slidenum">
              <a:rPr lang="en-GB" smtClean="0"/>
              <a:t>‹#›</a:t>
            </a:fld>
            <a:endParaRPr lang="en-GB"/>
          </a:p>
        </p:txBody>
      </p:sp>
    </p:spTree>
    <p:extLst>
      <p:ext uri="{BB962C8B-B14F-4D97-AF65-F5344CB8AC3E}">
        <p14:creationId xmlns:p14="http://schemas.microsoft.com/office/powerpoint/2010/main" val="3307096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2.emf"/><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38F218-6EE9-43CB-9A39-B60B349C29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446FF9-C593-4F7A-B901-95E8818D1B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518CEB-050D-4A1F-AC8B-F91A17293D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74C05A-A1F8-4F4C-A4CB-08B6D70EDE57}" type="datetimeFigureOut">
              <a:rPr lang="en-GB" smtClean="0"/>
              <a:t>16/06/2022</a:t>
            </a:fld>
            <a:endParaRPr lang="en-GB"/>
          </a:p>
        </p:txBody>
      </p:sp>
      <p:sp>
        <p:nvSpPr>
          <p:cNvPr id="5" name="Footer Placeholder 4">
            <a:extLst>
              <a:ext uri="{FF2B5EF4-FFF2-40B4-BE49-F238E27FC236}">
                <a16:creationId xmlns:a16="http://schemas.microsoft.com/office/drawing/2014/main" id="{3D200728-9A04-4764-B6D2-3AB0A3FFF3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5342764-90B6-488F-A7C1-03E0B06627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1363B-5798-41A9-BFCB-DDB4B6D1B5AC}" type="slidenum">
              <a:rPr lang="en-GB" smtClean="0"/>
              <a:t>‹#›</a:t>
            </a:fld>
            <a:endParaRPr lang="en-GB"/>
          </a:p>
        </p:txBody>
      </p:sp>
    </p:spTree>
    <p:extLst>
      <p:ext uri="{BB962C8B-B14F-4D97-AF65-F5344CB8AC3E}">
        <p14:creationId xmlns:p14="http://schemas.microsoft.com/office/powerpoint/2010/main" val="3248467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443198"/>
          </a:xfrm>
          <a:prstGeom prst="rect">
            <a:avLst/>
          </a:prstGeom>
        </p:spPr>
        <p:txBody>
          <a:bodyPr vert="horz" wrap="square" lIns="0" tIns="0" rIns="0" bIns="0" rtlCol="0" anchor="t">
            <a:noAutofit/>
          </a:bodyPr>
          <a:lstStyle/>
          <a:p>
            <a:r>
              <a:rPr lang="en-US"/>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2137495380"/>
      </p:ext>
    </p:extLst>
  </p:cSld>
  <p:clrMap bg1="lt1" tx1="dk1" bg2="lt2" tx2="dk2" accent1="accent1" accent2="accent2" accent3="accent3" accent4="accent4" accent5="accent5" accent6="accent6" hlink="hlink" folHlink="folHlink"/>
  <p:sldLayoutIdLst>
    <p:sldLayoutId id="2147484032" r:id="rId1"/>
    <p:sldLayoutId id="2147483871" r:id="rId2"/>
    <p:sldLayoutId id="2147484031" r:id="rId3"/>
  </p:sldLayoutIdLst>
  <p:transition>
    <p:fade/>
  </p:transition>
  <p:txStyles>
    <p:titleStyle>
      <a:lvl1pPr algn="l" defTabSz="914367" rtl="0" eaLnBrk="1" latinLnBrk="0" hangingPunct="1">
        <a:lnSpc>
          <a:spcPct val="90000"/>
        </a:lnSpc>
        <a:spcBef>
          <a:spcPct val="0"/>
        </a:spcBef>
        <a:buNone/>
        <a:defRPr lang="en-US" sz="32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7416">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guide id="31" pos="3840">
          <p15:clr>
            <a:srgbClr val="F26B43"/>
          </p15:clr>
        </p15:guide>
        <p15:guide id="32" orient="horz" pos="405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C9B1B5-B09F-4B98-AFC2-1B4B55BE018E}"/>
              </a:ext>
            </a:extLst>
          </p:cNvPr>
          <p:cNvPicPr>
            <a:picLocks noChangeAspect="1"/>
          </p:cNvPicPr>
          <p:nvPr userDrawn="1"/>
        </p:nvPicPr>
        <p:blipFill>
          <a:blip r:embed="rId4"/>
          <a:stretch>
            <a:fillRect/>
          </a:stretch>
        </p:blipFill>
        <p:spPr>
          <a:xfrm rot="5400000">
            <a:off x="9044630" y="3216843"/>
            <a:ext cx="6858000" cy="424314"/>
          </a:xfrm>
          <a:prstGeom prst="rect">
            <a:avLst/>
          </a:prstGeom>
        </p:spPr>
      </p:pic>
      <p:sp>
        <p:nvSpPr>
          <p:cNvPr id="2" name="Title Placeholder 1"/>
          <p:cNvSpPr>
            <a:spLocks noGrp="1"/>
          </p:cNvSpPr>
          <p:nvPr>
            <p:ph type="title"/>
          </p:nvPr>
        </p:nvSpPr>
        <p:spPr>
          <a:xfrm>
            <a:off x="426424" y="224113"/>
            <a:ext cx="11336039" cy="744014"/>
          </a:xfrm>
          <a:prstGeom prst="rect">
            <a:avLst/>
          </a:prstGeom>
        </p:spPr>
        <p:txBody>
          <a:bodyPr vert="horz" wrap="square" lIns="0" tIns="164592" rIns="0" bIns="0" rtlCol="0" anchor="t">
            <a:noAutofit/>
          </a:bodyPr>
          <a:lstStyle/>
          <a:p>
            <a:r>
              <a:rPr lang="en-US"/>
              <a:t>Click to edit Master title style</a:t>
            </a:r>
          </a:p>
        </p:txBody>
      </p:sp>
      <p:sp>
        <p:nvSpPr>
          <p:cNvPr id="4" name="Text Placeholder 3"/>
          <p:cNvSpPr>
            <a:spLocks noGrp="1"/>
          </p:cNvSpPr>
          <p:nvPr>
            <p:ph type="body" idx="1"/>
          </p:nvPr>
        </p:nvSpPr>
        <p:spPr>
          <a:xfrm>
            <a:off x="437320" y="1110106"/>
            <a:ext cx="11336039" cy="2148280"/>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rot="5400000">
            <a:off x="9755483" y="3012080"/>
            <a:ext cx="6858623" cy="833218"/>
          </a:xfrm>
          <a:prstGeom prst="rect">
            <a:avLst/>
          </a:prstGeom>
        </p:spPr>
      </p:pic>
    </p:spTree>
    <p:extLst>
      <p:ext uri="{BB962C8B-B14F-4D97-AF65-F5344CB8AC3E}">
        <p14:creationId xmlns:p14="http://schemas.microsoft.com/office/powerpoint/2010/main" val="48825201"/>
      </p:ext>
    </p:extLst>
  </p:cSld>
  <p:clrMap bg1="lt1" tx1="dk1" bg2="lt2" tx2="dk2" accent1="accent1" accent2="accent2" accent3="accent3" accent4="accent4" accent5="accent5" accent6="accent6" hlink="hlink" folHlink="folHlink"/>
  <p:sldLayoutIdLst>
    <p:sldLayoutId id="2147483986" r:id="rId1"/>
    <p:sldLayoutId id="2147484353" r:id="rId2"/>
  </p:sldLayoutIdLst>
  <p:transition>
    <p:fade/>
  </p:transition>
  <p:hf sldNum="0" hdr="0" dt="0"/>
  <p:txStyles>
    <p:titleStyle>
      <a:lvl1pPr algn="l" defTabSz="914192" rtl="0" eaLnBrk="1" latinLnBrk="0" hangingPunct="1">
        <a:lnSpc>
          <a:spcPct val="90000"/>
        </a:lnSpc>
        <a:spcBef>
          <a:spcPct val="0"/>
        </a:spcBef>
        <a:buNone/>
        <a:defRPr lang="en-US" sz="3400" b="0" kern="1200" cap="none" spc="-147" baseline="0" dirty="0" smtClean="0">
          <a:ln w="3175">
            <a:noFill/>
          </a:ln>
          <a:solidFill>
            <a:schemeClr val="tx2"/>
          </a:solidFill>
          <a:effectLst/>
          <a:latin typeface="+mj-lt"/>
          <a:ea typeface="+mn-ea"/>
          <a:cs typeface="Segoe UI" pitchFamily="34" charset="0"/>
        </a:defRPr>
      </a:lvl1pPr>
    </p:titleStyle>
    <p:bodyStyle>
      <a:lvl1pPr marL="0" marR="0" indent="0" algn="l" defTabSz="914192" rtl="0" eaLnBrk="1" fontAlgn="auto" latinLnBrk="0" hangingPunct="1">
        <a:lnSpc>
          <a:spcPct val="100000"/>
        </a:lnSpc>
        <a:spcBef>
          <a:spcPts val="0"/>
        </a:spcBef>
        <a:spcAft>
          <a:spcPts val="1200"/>
        </a:spcAft>
        <a:buClrTx/>
        <a:buSzPct val="90000"/>
        <a:buFont typeface="Wingdings" panose="05000000000000000000" pitchFamily="2" charset="2"/>
        <a:buNone/>
        <a:tabLst/>
        <a:defRPr sz="2800" kern="1200" spc="0" baseline="0">
          <a:solidFill>
            <a:srgbClr val="000000"/>
          </a:solidFill>
          <a:latin typeface="+mn-lt"/>
          <a:ea typeface="+mn-ea"/>
          <a:cs typeface="+mn-cs"/>
        </a:defRPr>
      </a:lvl1pPr>
      <a:lvl2pPr marL="224054" marR="0" indent="0" algn="l" defTabSz="914192" rtl="0" eaLnBrk="1" fontAlgn="auto" latinLnBrk="0" hangingPunct="1">
        <a:lnSpc>
          <a:spcPct val="100000"/>
        </a:lnSpc>
        <a:spcBef>
          <a:spcPts val="0"/>
        </a:spcBef>
        <a:spcAft>
          <a:spcPts val="1200"/>
        </a:spcAft>
        <a:buClrTx/>
        <a:buSzPct val="90000"/>
        <a:buFont typeface="Wingdings" panose="05000000000000000000" pitchFamily="2" charset="2"/>
        <a:buNone/>
        <a:tabLst/>
        <a:defRPr sz="2400" kern="1200" spc="0" baseline="0">
          <a:solidFill>
            <a:srgbClr val="000000"/>
          </a:solidFill>
          <a:latin typeface="+mn-lt"/>
          <a:ea typeface="+mn-ea"/>
          <a:cs typeface="+mn-cs"/>
        </a:defRPr>
      </a:lvl2pPr>
      <a:lvl3pPr marL="448107" marR="0" indent="0" algn="l" defTabSz="914192" rtl="0" eaLnBrk="1" fontAlgn="auto" latinLnBrk="0" hangingPunct="1">
        <a:lnSpc>
          <a:spcPct val="100000"/>
        </a:lnSpc>
        <a:spcBef>
          <a:spcPts val="0"/>
        </a:spcBef>
        <a:spcAft>
          <a:spcPts val="1200"/>
        </a:spcAft>
        <a:buClrTx/>
        <a:buSzPct val="90000"/>
        <a:buFont typeface="Wingdings" panose="05000000000000000000" pitchFamily="2" charset="2"/>
        <a:buNone/>
        <a:tabLst/>
        <a:defRPr sz="1800" kern="1200" spc="0" baseline="0">
          <a:solidFill>
            <a:srgbClr val="000000"/>
          </a:solidFill>
          <a:latin typeface="+mj-lt"/>
          <a:ea typeface="+mn-ea"/>
          <a:cs typeface="+mn-cs"/>
        </a:defRPr>
      </a:lvl3pPr>
      <a:lvl4pPr marL="672161" marR="0" indent="0" algn="l" defTabSz="914192" rtl="0" eaLnBrk="1" fontAlgn="auto" latinLnBrk="0" hangingPunct="1">
        <a:lnSpc>
          <a:spcPct val="110000"/>
        </a:lnSpc>
        <a:spcBef>
          <a:spcPts val="0"/>
        </a:spcBef>
        <a:spcAft>
          <a:spcPts val="1200"/>
        </a:spcAft>
        <a:buClrTx/>
        <a:buSzPct val="90000"/>
        <a:buFont typeface="Wingdings" panose="05000000000000000000" pitchFamily="2" charset="2"/>
        <a:buNone/>
        <a:tabLst/>
        <a:defRPr sz="1600" kern="1200" spc="0" baseline="0">
          <a:solidFill>
            <a:srgbClr val="000000"/>
          </a:solidFill>
          <a:latin typeface="+mn-lt"/>
          <a:ea typeface="+mn-ea"/>
          <a:cs typeface="+mn-cs"/>
        </a:defRPr>
      </a:lvl4pPr>
      <a:lvl5pPr marL="896214" marR="0" indent="0" algn="l" defTabSz="914192" rtl="0" eaLnBrk="1" fontAlgn="auto" latinLnBrk="0" hangingPunct="1">
        <a:lnSpc>
          <a:spcPct val="100000"/>
        </a:lnSpc>
        <a:spcBef>
          <a:spcPts val="0"/>
        </a:spcBef>
        <a:spcAft>
          <a:spcPts val="1200"/>
        </a:spcAft>
        <a:buClrTx/>
        <a:buSzPct val="90000"/>
        <a:buFont typeface="Wingdings" panose="05000000000000000000" pitchFamily="2" charset="2"/>
        <a:buNone/>
        <a:tabLst/>
        <a:defRPr sz="1200" kern="1200" spc="0" baseline="0">
          <a:solidFill>
            <a:srgbClr val="000000"/>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401">
          <p15:clr>
            <a:srgbClr val="C35EA4"/>
          </p15:clr>
        </p15:guide>
        <p15:guide id="4" pos="1547">
          <p15:clr>
            <a:srgbClr val="C35EA4"/>
          </p15:clr>
        </p15:guide>
        <p15:guide id="5" pos="2660">
          <p15:clr>
            <a:srgbClr val="C35EA4"/>
          </p15:clr>
        </p15:guide>
        <p15:guide id="6" pos="2806">
          <p15:clr>
            <a:srgbClr val="C35EA4"/>
          </p15:clr>
        </p15:guide>
        <p15:guide id="7" pos="3921">
          <p15:clr>
            <a:srgbClr val="C35EA4"/>
          </p15:clr>
        </p15:guide>
        <p15:guide id="8" pos="4069">
          <p15:clr>
            <a:srgbClr val="C35EA4"/>
          </p15:clr>
        </p15:guide>
        <p15:guide id="9" pos="5181">
          <p15:clr>
            <a:srgbClr val="C35EA4"/>
          </p15:clr>
        </p15:guide>
        <p15:guide id="10" pos="5327">
          <p15:clr>
            <a:srgbClr val="C35EA4"/>
          </p15:clr>
        </p15:guide>
        <p15:guide id="11" pos="6444">
          <p15:clr>
            <a:srgbClr val="C35EA4"/>
          </p15:clr>
        </p15:guide>
        <p15:guide id="12" pos="6590">
          <p15:clr>
            <a:srgbClr val="C35EA4"/>
          </p15:clr>
        </p15:guide>
        <p15:guide id="16" pos="279">
          <p15:clr>
            <a:srgbClr val="F26B43"/>
          </p15:clr>
        </p15:guide>
        <p15:guide id="17" pos="7710">
          <p15:clr>
            <a:srgbClr val="F26B43"/>
          </p15:clr>
        </p15:guide>
        <p15:guide id="18" orient="horz" pos="773">
          <p15:clr>
            <a:srgbClr val="5ACBF0"/>
          </p15:clr>
        </p15:guide>
        <p15:guide id="19" orient="horz" pos="1399">
          <p15:clr>
            <a:srgbClr val="5ACBF0"/>
          </p15:clr>
        </p15:guide>
        <p15:guide id="20" orient="horz" pos="624">
          <p15:clr>
            <a:srgbClr val="5ACBF0"/>
          </p15:clr>
        </p15:guide>
        <p15:guide id="21" orient="horz" pos="1545">
          <p15:clr>
            <a:srgbClr val="5ACBF0"/>
          </p15:clr>
        </p15:guide>
        <p15:guide id="22" orient="horz" pos="2169">
          <p15:clr>
            <a:srgbClr val="5ACBF0"/>
          </p15:clr>
        </p15:guide>
        <p15:guide id="23" orient="horz" pos="2320">
          <p15:clr>
            <a:srgbClr val="5ACBF0"/>
          </p15:clr>
        </p15:guide>
        <p15:guide id="25" orient="horz" pos="286">
          <p15:clr>
            <a:srgbClr val="F26B43"/>
          </p15:clr>
        </p15:guide>
        <p15:guide id="26" orient="horz" pos="4209">
          <p15:clr>
            <a:srgbClr val="F26B43"/>
          </p15:clr>
        </p15:guide>
        <p15:guide id="27" orient="horz" pos="2947">
          <p15:clr>
            <a:srgbClr val="5ACBF0"/>
          </p15:clr>
        </p15:guide>
        <p15:guide id="28" orient="horz" pos="3092">
          <p15:clr>
            <a:srgbClr val="5ACBF0"/>
          </p15:clr>
        </p15:guide>
        <p15:guide id="29" orient="horz" pos="3721">
          <p15:clr>
            <a:srgbClr val="5ACBF0"/>
          </p15:clr>
        </p15:guide>
        <p15:guide id="30" orient="horz" pos="3867">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video" Target="https://www.youtube.com/embed/0GkQCxX3w0I?feature=oembed" TargetMode="Externa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4.xml"/><Relationship Id="rId1" Type="http://schemas.openxmlformats.org/officeDocument/2006/relationships/video" Target="https://www.youtube.com/embed/Fqqalku7UzQ?feature=oembed"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8.png"/><Relationship Id="rId7" Type="http://schemas.openxmlformats.org/officeDocument/2006/relationships/image" Target="../media/image12.png"/><Relationship Id="rId12" Type="http://schemas.openxmlformats.org/officeDocument/2006/relationships/image" Target="../media/image15.svg"/><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image" Target="../media/image31.svg"/><Relationship Id="rId11" Type="http://schemas.openxmlformats.org/officeDocument/2006/relationships/image" Target="../media/image14.png"/><Relationship Id="rId5" Type="http://schemas.openxmlformats.org/officeDocument/2006/relationships/image" Target="../media/image30.png"/><Relationship Id="rId10" Type="http://schemas.openxmlformats.org/officeDocument/2006/relationships/image" Target="../media/image11.svg"/><Relationship Id="rId4" Type="http://schemas.openxmlformats.org/officeDocument/2006/relationships/image" Target="../media/image29.sv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4.xml"/><Relationship Id="rId1" Type="http://schemas.openxmlformats.org/officeDocument/2006/relationships/video" Target="https://www.youtube.com/embed/sNQneNJVikI?feature=oembed"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slides/_rels/slide18.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2.png"/><Relationship Id="rId7"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40.svg"/><Relationship Id="rId5" Type="http://schemas.openxmlformats.org/officeDocument/2006/relationships/image" Target="../media/image34.png"/><Relationship Id="rId4" Type="http://schemas.openxmlformats.org/officeDocument/2006/relationships/image" Target="../media/image33.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video" Target="https://www.youtube.com/embed/IvB69e8r8cs?feature=oembed" TargetMode="Externa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ABC3-865D-DA4B-B747-486C1A44FAD6}"/>
              </a:ext>
            </a:extLst>
          </p:cNvPr>
          <p:cNvSpPr>
            <a:spLocks noGrp="1"/>
          </p:cNvSpPr>
          <p:nvPr>
            <p:ph type="title"/>
          </p:nvPr>
        </p:nvSpPr>
        <p:spPr/>
        <p:txBody>
          <a:bodyPr/>
          <a:lstStyle/>
          <a:p>
            <a:r>
              <a:rPr lang="en-US" sz="4800"/>
              <a:t>Azure Synapse Analytics + Power BI</a:t>
            </a:r>
            <a:br>
              <a:rPr lang="en-US" sz="4800"/>
            </a:br>
            <a:r>
              <a:rPr lang="en-US" sz="3600" spc="-50">
                <a:solidFill>
                  <a:schemeClr val="accent1"/>
                </a:solidFill>
              </a:rPr>
              <a:t>Better Together</a:t>
            </a:r>
            <a:endParaRPr lang="en-US" sz="2400" spc="-50">
              <a:solidFill>
                <a:schemeClr val="accent1"/>
              </a:solidFill>
            </a:endParaRPr>
          </a:p>
        </p:txBody>
      </p:sp>
      <p:sp>
        <p:nvSpPr>
          <p:cNvPr id="3" name="Text Placeholder 2">
            <a:extLst>
              <a:ext uri="{FF2B5EF4-FFF2-40B4-BE49-F238E27FC236}">
                <a16:creationId xmlns:a16="http://schemas.microsoft.com/office/drawing/2014/main" id="{88CEF7FE-1080-4119-896C-60B45FEE0018}"/>
              </a:ext>
            </a:extLst>
          </p:cNvPr>
          <p:cNvSpPr>
            <a:spLocks noGrp="1"/>
          </p:cNvSpPr>
          <p:nvPr>
            <p:ph type="body" sz="quarter" idx="12"/>
          </p:nvPr>
        </p:nvSpPr>
        <p:spPr/>
        <p:txBody>
          <a:bodyPr/>
          <a:lstStyle/>
          <a:p>
            <a:r>
              <a:rPr lang="en-US"/>
              <a:t>&lt;Name&gt;</a:t>
            </a:r>
          </a:p>
          <a:p>
            <a:r>
              <a:rPr lang="en-US"/>
              <a:t>&lt;Title&gt;</a:t>
            </a:r>
          </a:p>
        </p:txBody>
      </p:sp>
    </p:spTree>
    <p:extLst>
      <p:ext uri="{BB962C8B-B14F-4D97-AF65-F5344CB8AC3E}">
        <p14:creationId xmlns:p14="http://schemas.microsoft.com/office/powerpoint/2010/main" val="266458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B8106B-0502-4AB8-A557-CEAE8D056E1D}"/>
              </a:ext>
            </a:extLst>
          </p:cNvPr>
          <p:cNvSpPr>
            <a:spLocks noGrp="1"/>
          </p:cNvSpPr>
          <p:nvPr>
            <p:ph type="title"/>
          </p:nvPr>
        </p:nvSpPr>
        <p:spPr/>
        <p:txBody>
          <a:bodyPr/>
          <a:lstStyle/>
          <a:p>
            <a:r>
              <a:rPr lang="en-US" dirty="0"/>
              <a:t>SQL Serverless</a:t>
            </a:r>
          </a:p>
        </p:txBody>
      </p:sp>
      <p:sp>
        <p:nvSpPr>
          <p:cNvPr id="4" name="Text Placeholder 3">
            <a:extLst>
              <a:ext uri="{FF2B5EF4-FFF2-40B4-BE49-F238E27FC236}">
                <a16:creationId xmlns:a16="http://schemas.microsoft.com/office/drawing/2014/main" id="{2E06A59A-ED8B-4DCD-AD0F-224D76FC03D1}"/>
              </a:ext>
            </a:extLst>
          </p:cNvPr>
          <p:cNvSpPr>
            <a:spLocks noGrp="1"/>
          </p:cNvSpPr>
          <p:nvPr>
            <p:ph type="body" sz="quarter" idx="11"/>
          </p:nvPr>
        </p:nvSpPr>
        <p:spPr>
          <a:xfrm>
            <a:off x="426426" y="1129914"/>
            <a:ext cx="5669574" cy="5505503"/>
          </a:xfrm>
        </p:spPr>
        <p:txBody>
          <a:bodyPr/>
          <a:lstStyle/>
          <a:p>
            <a:pPr>
              <a:lnSpc>
                <a:spcPct val="110000"/>
              </a:lnSpc>
              <a:spcAft>
                <a:spcPts val="600"/>
              </a:spcAft>
            </a:pPr>
            <a:r>
              <a:rPr lang="en-US" sz="1800">
                <a:solidFill>
                  <a:schemeClr val="tx2"/>
                </a:solidFill>
                <a:latin typeface="+mj-lt"/>
              </a:rPr>
              <a:t>Overview</a:t>
            </a:r>
          </a:p>
          <a:p>
            <a:pPr marL="0" lvl="1">
              <a:lnSpc>
                <a:spcPct val="110000"/>
              </a:lnSpc>
              <a:spcBef>
                <a:spcPts val="0"/>
              </a:spcBef>
              <a:spcAft>
                <a:spcPts val="600"/>
              </a:spcAft>
            </a:pPr>
            <a:r>
              <a:rPr lang="en-US" sz="1600"/>
              <a:t>An interactive query service that provides T-SQL queries over high scale data in Azure Storage.</a:t>
            </a:r>
          </a:p>
          <a:p>
            <a:pPr>
              <a:lnSpc>
                <a:spcPct val="110000"/>
              </a:lnSpc>
              <a:spcAft>
                <a:spcPts val="600"/>
              </a:spcAft>
            </a:pPr>
            <a:r>
              <a:rPr lang="en-US" sz="1800">
                <a:solidFill>
                  <a:schemeClr val="tx2"/>
                </a:solidFill>
                <a:latin typeface="+mj-lt"/>
              </a:rPr>
              <a:t>Benefits</a:t>
            </a:r>
          </a:p>
          <a:p>
            <a:pPr marL="0" lvl="1">
              <a:lnSpc>
                <a:spcPct val="110000"/>
              </a:lnSpc>
              <a:spcBef>
                <a:spcPts val="0"/>
              </a:spcBef>
              <a:spcAft>
                <a:spcPts val="600"/>
              </a:spcAft>
            </a:pPr>
            <a:r>
              <a:rPr lang="en-US" sz="1600"/>
              <a:t>Serverless</a:t>
            </a:r>
          </a:p>
          <a:p>
            <a:pPr marL="0" lvl="1">
              <a:lnSpc>
                <a:spcPct val="110000"/>
              </a:lnSpc>
              <a:spcBef>
                <a:spcPts val="0"/>
              </a:spcBef>
              <a:spcAft>
                <a:spcPts val="600"/>
              </a:spcAft>
            </a:pPr>
            <a:r>
              <a:rPr lang="en-US" sz="1600"/>
              <a:t>No infrastructure </a:t>
            </a:r>
          </a:p>
          <a:p>
            <a:pPr marL="0" lvl="1">
              <a:lnSpc>
                <a:spcPct val="110000"/>
              </a:lnSpc>
              <a:spcBef>
                <a:spcPts val="0"/>
              </a:spcBef>
              <a:spcAft>
                <a:spcPts val="600"/>
              </a:spcAft>
            </a:pPr>
            <a:r>
              <a:rPr lang="en-US" sz="1600"/>
              <a:t>Pay only for query execution</a:t>
            </a:r>
          </a:p>
          <a:p>
            <a:pPr marL="0" lvl="1">
              <a:lnSpc>
                <a:spcPct val="110000"/>
              </a:lnSpc>
              <a:spcBef>
                <a:spcPts val="0"/>
              </a:spcBef>
              <a:spcAft>
                <a:spcPts val="600"/>
              </a:spcAft>
            </a:pPr>
            <a:r>
              <a:rPr lang="en-US" sz="1600"/>
              <a:t>No ETL </a:t>
            </a:r>
          </a:p>
          <a:p>
            <a:pPr marL="0" lvl="1">
              <a:lnSpc>
                <a:spcPct val="110000"/>
              </a:lnSpc>
              <a:spcBef>
                <a:spcPts val="0"/>
              </a:spcBef>
              <a:spcAft>
                <a:spcPts val="600"/>
              </a:spcAft>
            </a:pPr>
            <a:r>
              <a:rPr lang="en-US" sz="1600"/>
              <a:t>Offers security </a:t>
            </a:r>
          </a:p>
          <a:p>
            <a:pPr marL="0" lvl="1">
              <a:lnSpc>
                <a:spcPct val="110000"/>
              </a:lnSpc>
              <a:spcBef>
                <a:spcPts val="0"/>
              </a:spcBef>
              <a:spcAft>
                <a:spcPts val="600"/>
              </a:spcAft>
            </a:pPr>
            <a:r>
              <a:rPr lang="en-US" sz="1600"/>
              <a:t>Data integration with Databricks, HDInsight</a:t>
            </a:r>
          </a:p>
          <a:p>
            <a:pPr marL="0" lvl="1">
              <a:lnSpc>
                <a:spcPct val="110000"/>
              </a:lnSpc>
              <a:spcBef>
                <a:spcPts val="0"/>
              </a:spcBef>
              <a:spcAft>
                <a:spcPts val="600"/>
              </a:spcAft>
            </a:pPr>
            <a:r>
              <a:rPr lang="en-US" sz="1600"/>
              <a:t>T-SQL syntax to query data</a:t>
            </a:r>
          </a:p>
          <a:p>
            <a:pPr marL="0" lvl="1">
              <a:lnSpc>
                <a:spcPct val="110000"/>
              </a:lnSpc>
              <a:spcBef>
                <a:spcPts val="0"/>
              </a:spcBef>
              <a:spcAft>
                <a:spcPts val="600"/>
              </a:spcAft>
            </a:pPr>
            <a:r>
              <a:rPr lang="en-US" sz="1600"/>
              <a:t>Supports data in various formats (Parquet, CSV, JSON)</a:t>
            </a:r>
          </a:p>
          <a:p>
            <a:pPr marL="0" lvl="1">
              <a:lnSpc>
                <a:spcPct val="110000"/>
              </a:lnSpc>
              <a:spcBef>
                <a:spcPts val="0"/>
              </a:spcBef>
              <a:spcAft>
                <a:spcPts val="600"/>
              </a:spcAft>
            </a:pPr>
            <a:r>
              <a:rPr lang="en-US" sz="1600"/>
              <a:t>Support for BI ecosystem</a:t>
            </a:r>
          </a:p>
          <a:p>
            <a:pPr marL="0" lvl="1">
              <a:lnSpc>
                <a:spcPct val="110000"/>
              </a:lnSpc>
              <a:spcBef>
                <a:spcPts val="0"/>
              </a:spcBef>
              <a:spcAft>
                <a:spcPts val="600"/>
              </a:spcAft>
            </a:pPr>
            <a:endParaRPr lang="en-US" sz="1600"/>
          </a:p>
          <a:p>
            <a:endParaRPr lang="en-US"/>
          </a:p>
        </p:txBody>
      </p:sp>
      <p:grpSp>
        <p:nvGrpSpPr>
          <p:cNvPr id="40" name="Group 39">
            <a:extLst>
              <a:ext uri="{FF2B5EF4-FFF2-40B4-BE49-F238E27FC236}">
                <a16:creationId xmlns:a16="http://schemas.microsoft.com/office/drawing/2014/main" id="{717D6EDA-7FA1-4802-B0BE-E06D5AEEA12C}"/>
              </a:ext>
            </a:extLst>
          </p:cNvPr>
          <p:cNvGrpSpPr/>
          <p:nvPr/>
        </p:nvGrpSpPr>
        <p:grpSpPr>
          <a:xfrm>
            <a:off x="5665509" y="2106139"/>
            <a:ext cx="6300849" cy="2468719"/>
            <a:chOff x="5665509" y="2106139"/>
            <a:chExt cx="6300849" cy="2468719"/>
          </a:xfrm>
        </p:grpSpPr>
        <p:sp>
          <p:nvSpPr>
            <p:cNvPr id="7" name="Rectangle 6">
              <a:extLst>
                <a:ext uri="{FF2B5EF4-FFF2-40B4-BE49-F238E27FC236}">
                  <a16:creationId xmlns:a16="http://schemas.microsoft.com/office/drawing/2014/main" id="{EE2B5161-6A0F-4841-8B47-E55D9F7552B9}"/>
                </a:ext>
              </a:extLst>
            </p:cNvPr>
            <p:cNvSpPr/>
            <p:nvPr/>
          </p:nvSpPr>
          <p:spPr bwMode="auto">
            <a:xfrm>
              <a:off x="6258261" y="2650915"/>
              <a:ext cx="830323" cy="5417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72064726-9B7F-4414-9722-C20BA814FDBF}"/>
                </a:ext>
              </a:extLst>
            </p:cNvPr>
            <p:cNvSpPr/>
            <p:nvPr/>
          </p:nvSpPr>
          <p:spPr bwMode="auto">
            <a:xfrm>
              <a:off x="6372574" y="4012530"/>
              <a:ext cx="3545658" cy="562327"/>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extBox 8">
              <a:extLst>
                <a:ext uri="{FF2B5EF4-FFF2-40B4-BE49-F238E27FC236}">
                  <a16:creationId xmlns:a16="http://schemas.microsoft.com/office/drawing/2014/main" id="{5FF8E85B-2DFD-4060-8431-FB6F54474B54}"/>
                </a:ext>
              </a:extLst>
            </p:cNvPr>
            <p:cNvSpPr txBox="1"/>
            <p:nvPr/>
          </p:nvSpPr>
          <p:spPr>
            <a:xfrm>
              <a:off x="7479175" y="4063949"/>
              <a:ext cx="470418" cy="510909"/>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01</a:t>
              </a:r>
            </a:p>
          </p:txBody>
        </p:sp>
        <p:sp>
          <p:nvSpPr>
            <p:cNvPr id="10" name="Rectangle 9">
              <a:extLst>
                <a:ext uri="{FF2B5EF4-FFF2-40B4-BE49-F238E27FC236}">
                  <a16:creationId xmlns:a16="http://schemas.microsoft.com/office/drawing/2014/main" id="{99798162-AB13-40A7-8C8C-3F59C8A825D4}"/>
                </a:ext>
              </a:extLst>
            </p:cNvPr>
            <p:cNvSpPr/>
            <p:nvPr/>
          </p:nvSpPr>
          <p:spPr>
            <a:xfrm>
              <a:off x="7937432" y="4197378"/>
              <a:ext cx="866631"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Pct val="90000"/>
                <a:buFontTx/>
                <a:buNone/>
                <a:tabLst/>
                <a:defRPr/>
              </a:pPr>
              <a:r>
                <a:rPr kumimoji="0" lang="en-US" sz="1000" b="0" i="0" u="none" strike="noStrike" kern="0" cap="none" spc="0" normalizeH="0" baseline="0" noProof="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Azure Storage</a:t>
              </a:r>
            </a:p>
          </p:txBody>
        </p:sp>
        <p:sp>
          <p:nvSpPr>
            <p:cNvPr id="11" name="Hexagon 10">
              <a:extLst>
                <a:ext uri="{FF2B5EF4-FFF2-40B4-BE49-F238E27FC236}">
                  <a16:creationId xmlns:a16="http://schemas.microsoft.com/office/drawing/2014/main" id="{CA48B45E-77B5-40A5-B1A3-9BF51750DC73}"/>
                </a:ext>
              </a:extLst>
            </p:cNvPr>
            <p:cNvSpPr/>
            <p:nvPr/>
          </p:nvSpPr>
          <p:spPr bwMode="auto">
            <a:xfrm>
              <a:off x="7491198" y="4086076"/>
              <a:ext cx="434210" cy="435880"/>
            </a:xfrm>
            <a:prstGeom prst="hexagon">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 name="Snip Single Corner Rectangle 26">
              <a:extLst>
                <a:ext uri="{FF2B5EF4-FFF2-40B4-BE49-F238E27FC236}">
                  <a16:creationId xmlns:a16="http://schemas.microsoft.com/office/drawing/2014/main" id="{49037A4E-6B75-4D0B-8DDF-E16C7191597E}"/>
                </a:ext>
              </a:extLst>
            </p:cNvPr>
            <p:cNvSpPr/>
            <p:nvPr/>
          </p:nvSpPr>
          <p:spPr bwMode="auto">
            <a:xfrm>
              <a:off x="7609259" y="4176557"/>
              <a:ext cx="214211" cy="254917"/>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91440" rIns="0" bIns="91440" numCol="1" spcCol="0" rtlCol="0" fromWordArt="0" anchor="ctr" anchorCtr="1"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600" b="0" i="0" u="none" strike="noStrike" kern="1200" cap="none" spc="0" normalizeH="0" baseline="0" noProof="0">
                <a:ln>
                  <a:noFill/>
                </a:ln>
                <a:solidFill>
                  <a:srgbClr val="505050"/>
                </a:solidFill>
                <a:effectLst/>
                <a:uLnTx/>
                <a:uFillTx/>
                <a:latin typeface="Segoe UI Semilight"/>
                <a:ea typeface="Segoe UI" pitchFamily="34" charset="0"/>
                <a:cs typeface="Segoe UI" pitchFamily="34" charset="0"/>
              </a:endParaRPr>
            </a:p>
          </p:txBody>
        </p:sp>
        <p:grpSp>
          <p:nvGrpSpPr>
            <p:cNvPr id="13" name="Group 12">
              <a:extLst>
                <a:ext uri="{FF2B5EF4-FFF2-40B4-BE49-F238E27FC236}">
                  <a16:creationId xmlns:a16="http://schemas.microsoft.com/office/drawing/2014/main" id="{5DBB7144-5653-45AD-ACE2-99721043E0E5}"/>
                </a:ext>
              </a:extLst>
            </p:cNvPr>
            <p:cNvGrpSpPr/>
            <p:nvPr/>
          </p:nvGrpSpPr>
          <p:grpSpPr>
            <a:xfrm>
              <a:off x="7799343" y="2410499"/>
              <a:ext cx="1087954" cy="1008028"/>
              <a:chOff x="5814658" y="4901290"/>
              <a:chExt cx="1272229" cy="1008028"/>
            </a:xfrm>
          </p:grpSpPr>
          <p:sp>
            <p:nvSpPr>
              <p:cNvPr id="36" name="Rectangle 35">
                <a:extLst>
                  <a:ext uri="{FF2B5EF4-FFF2-40B4-BE49-F238E27FC236}">
                    <a16:creationId xmlns:a16="http://schemas.microsoft.com/office/drawing/2014/main" id="{55AA4319-762A-4A00-9D16-2570536DB9F5}"/>
                  </a:ext>
                </a:extLst>
              </p:cNvPr>
              <p:cNvSpPr/>
              <p:nvPr/>
            </p:nvSpPr>
            <p:spPr bwMode="auto">
              <a:xfrm>
                <a:off x="5814658" y="4901290"/>
                <a:ext cx="1231974" cy="1008028"/>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710593" rtl="0" eaLnBrk="1" fontAlgn="auto" latinLnBrk="0" hangingPunct="1">
                  <a:lnSpc>
                    <a:spcPct val="100000"/>
                  </a:lnSpc>
                  <a:spcBef>
                    <a:spcPct val="0"/>
                  </a:spcBef>
                  <a:spcAft>
                    <a:spcPct val="35000"/>
                  </a:spcAft>
                  <a:buClrTx/>
                  <a:buSzTx/>
                  <a:buFontTx/>
                  <a:buNone/>
                  <a:tabLst/>
                  <a:defRPr/>
                </a:pPr>
                <a:endParaRPr kumimoji="0" lang="en-US" sz="14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p:txBody>
          </p:sp>
          <p:sp>
            <p:nvSpPr>
              <p:cNvPr id="37" name="Rectangle 36">
                <a:extLst>
                  <a:ext uri="{FF2B5EF4-FFF2-40B4-BE49-F238E27FC236}">
                    <a16:creationId xmlns:a16="http://schemas.microsoft.com/office/drawing/2014/main" id="{6B305968-CA96-4F5C-91E0-CCC3CEDBB63F}"/>
                  </a:ext>
                </a:extLst>
              </p:cNvPr>
              <p:cNvSpPr/>
              <p:nvPr/>
            </p:nvSpPr>
            <p:spPr>
              <a:xfrm>
                <a:off x="5829303" y="5213499"/>
                <a:ext cx="1257584" cy="55399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300"/>
                  </a:spcAft>
                  <a:buClrTx/>
                  <a:buSzPct val="90000"/>
                  <a:buFontTx/>
                  <a:buNone/>
                  <a:tabLst/>
                  <a:defRPr/>
                </a:pPr>
                <a:r>
                  <a:rPr kumimoji="0" lang="en-US" sz="1000" b="0" i="0" u="none" strike="noStrike" kern="0" cap="none" spc="0" normalizeH="0" baseline="0" noProof="0">
                    <a:ln>
                      <a:noFill/>
                    </a:ln>
                    <a:solidFill>
                      <a:srgbClr val="505050"/>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SQL On Demand </a:t>
                </a:r>
                <a:br>
                  <a:rPr kumimoji="0" lang="en-US" sz="1000" b="0" i="0" u="none" strike="noStrike" kern="0" cap="none" spc="0" normalizeH="0" baseline="0" noProof="0">
                    <a:ln>
                      <a:noFill/>
                    </a:ln>
                    <a:solidFill>
                      <a:srgbClr val="505050"/>
                    </a:solidFill>
                    <a:effectLst/>
                    <a:uLnTx/>
                    <a:uFillTx/>
                    <a:latin typeface="Segoe UI Black" panose="020B0A02040204020203" pitchFamily="34" charset="0"/>
                    <a:ea typeface="Segoe UI Black" panose="020B0A02040204020203" pitchFamily="34" charset="0"/>
                    <a:cs typeface="Segoe UI Black" panose="020B0A02040204020203" pitchFamily="34" charset="0"/>
                  </a:rPr>
                </a:br>
                <a:r>
                  <a:rPr kumimoji="0" lang="en-US" sz="1000" b="0" i="0" u="none" strike="noStrike" kern="0" cap="none" spc="0" normalizeH="0" baseline="0" noProof="0">
                    <a:ln>
                      <a:noFill/>
                    </a:ln>
                    <a:solidFill>
                      <a:srgbClr val="505050"/>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Query</a:t>
                </a:r>
              </a:p>
            </p:txBody>
          </p:sp>
        </p:grpSp>
        <p:pic>
          <p:nvPicPr>
            <p:cNvPr id="14" name="Picture 13" descr="A picture containing drawing&#10;&#10;Description automatically generated">
              <a:extLst>
                <a:ext uri="{FF2B5EF4-FFF2-40B4-BE49-F238E27FC236}">
                  <a16:creationId xmlns:a16="http://schemas.microsoft.com/office/drawing/2014/main" id="{E7152F09-66CB-4CCE-A1FD-84CAC3C0F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1354" y="2106139"/>
              <a:ext cx="430108" cy="502958"/>
            </a:xfrm>
            <a:prstGeom prst="rect">
              <a:avLst/>
            </a:prstGeom>
          </p:spPr>
        </p:pic>
        <p:pic>
          <p:nvPicPr>
            <p:cNvPr id="15" name="Picture 14">
              <a:extLst>
                <a:ext uri="{FF2B5EF4-FFF2-40B4-BE49-F238E27FC236}">
                  <a16:creationId xmlns:a16="http://schemas.microsoft.com/office/drawing/2014/main" id="{7A058805-E7B0-4E8B-961C-5ED07DD56617}"/>
                </a:ext>
              </a:extLst>
            </p:cNvPr>
            <p:cNvPicPr>
              <a:picLocks noChangeAspect="1"/>
            </p:cNvPicPr>
            <p:nvPr/>
          </p:nvPicPr>
          <p:blipFill>
            <a:blip r:embed="rId4"/>
            <a:stretch>
              <a:fillRect/>
            </a:stretch>
          </p:blipFill>
          <p:spPr>
            <a:xfrm>
              <a:off x="10393157" y="2726796"/>
              <a:ext cx="431704" cy="400050"/>
            </a:xfrm>
            <a:prstGeom prst="rect">
              <a:avLst/>
            </a:prstGeom>
          </p:spPr>
        </p:pic>
        <p:sp>
          <p:nvSpPr>
            <p:cNvPr id="16" name="Rectangle 15">
              <a:extLst>
                <a:ext uri="{FF2B5EF4-FFF2-40B4-BE49-F238E27FC236}">
                  <a16:creationId xmlns:a16="http://schemas.microsoft.com/office/drawing/2014/main" id="{E0B9D123-0CC1-4E2E-AB43-FF5DC55911F7}"/>
                </a:ext>
              </a:extLst>
            </p:cNvPr>
            <p:cNvSpPr/>
            <p:nvPr/>
          </p:nvSpPr>
          <p:spPr>
            <a:xfrm>
              <a:off x="10928732" y="2287389"/>
              <a:ext cx="599322"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Pct val="90000"/>
                <a:buFontTx/>
                <a:buNone/>
                <a:tabLst/>
                <a:defRPr/>
              </a:pPr>
              <a:r>
                <a:rPr kumimoji="0" lang="en-US" sz="1000" b="0" i="0" u="none" strike="noStrike" kern="0" cap="none" spc="0" normalizeH="0" baseline="0" noProof="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Power BI</a:t>
              </a:r>
            </a:p>
          </p:txBody>
        </p:sp>
        <p:sp>
          <p:nvSpPr>
            <p:cNvPr id="17" name="Rectangle 16">
              <a:extLst>
                <a:ext uri="{FF2B5EF4-FFF2-40B4-BE49-F238E27FC236}">
                  <a16:creationId xmlns:a16="http://schemas.microsoft.com/office/drawing/2014/main" id="{EDCAB564-18BF-42FC-AE1B-48C5701E1712}"/>
                </a:ext>
              </a:extLst>
            </p:cNvPr>
            <p:cNvSpPr/>
            <p:nvPr/>
          </p:nvSpPr>
          <p:spPr>
            <a:xfrm>
              <a:off x="10900958" y="2791284"/>
              <a:ext cx="1065400"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Pct val="90000"/>
                <a:buFontTx/>
                <a:buNone/>
                <a:tabLst/>
                <a:defRPr/>
              </a:pPr>
              <a:r>
                <a:rPr kumimoji="0" lang="en-US" sz="1000" b="0" i="0" u="none" strike="noStrike" kern="0" cap="none" spc="0" normalizeH="0" baseline="0" noProof="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Azure Data Studio</a:t>
              </a:r>
            </a:p>
          </p:txBody>
        </p:sp>
        <p:pic>
          <p:nvPicPr>
            <p:cNvPr id="18" name="Picture 17">
              <a:extLst>
                <a:ext uri="{FF2B5EF4-FFF2-40B4-BE49-F238E27FC236}">
                  <a16:creationId xmlns:a16="http://schemas.microsoft.com/office/drawing/2014/main" id="{00BC3A6C-AB0A-4B77-ACC1-DC50137734D3}"/>
                </a:ext>
              </a:extLst>
            </p:cNvPr>
            <p:cNvPicPr>
              <a:picLocks noChangeAspect="1"/>
            </p:cNvPicPr>
            <p:nvPr/>
          </p:nvPicPr>
          <p:blipFill>
            <a:blip r:embed="rId5"/>
            <a:stretch>
              <a:fillRect/>
            </a:stretch>
          </p:blipFill>
          <p:spPr>
            <a:xfrm>
              <a:off x="10393955" y="3261978"/>
              <a:ext cx="431705" cy="420688"/>
            </a:xfrm>
            <a:prstGeom prst="rect">
              <a:avLst/>
            </a:prstGeom>
          </p:spPr>
        </p:pic>
        <p:sp>
          <p:nvSpPr>
            <p:cNvPr id="19" name="Rectangle 18">
              <a:extLst>
                <a:ext uri="{FF2B5EF4-FFF2-40B4-BE49-F238E27FC236}">
                  <a16:creationId xmlns:a16="http://schemas.microsoft.com/office/drawing/2014/main" id="{B20D29EF-D854-42FD-B7BE-20D87654CCB6}"/>
                </a:ext>
              </a:extLst>
            </p:cNvPr>
            <p:cNvSpPr/>
            <p:nvPr/>
          </p:nvSpPr>
          <p:spPr>
            <a:xfrm>
              <a:off x="10941046" y="3361546"/>
              <a:ext cx="440307"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Pct val="90000"/>
                <a:buFontTx/>
                <a:buNone/>
                <a:tabLst/>
                <a:defRPr/>
              </a:pPr>
              <a:r>
                <a:rPr kumimoji="0" lang="en-US" sz="1000" b="0" i="0" u="none" strike="noStrike" kern="0" cap="none" spc="0" normalizeH="0" baseline="0" noProof="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SSMS</a:t>
              </a:r>
            </a:p>
          </p:txBody>
        </p:sp>
        <p:cxnSp>
          <p:nvCxnSpPr>
            <p:cNvPr id="20" name="Straight Arrow Connector 19">
              <a:extLst>
                <a:ext uri="{FF2B5EF4-FFF2-40B4-BE49-F238E27FC236}">
                  <a16:creationId xmlns:a16="http://schemas.microsoft.com/office/drawing/2014/main" id="{9894116A-F7B1-48C9-B8F9-79EE2DC33A7D}"/>
                </a:ext>
              </a:extLst>
            </p:cNvPr>
            <p:cNvCxnSpPr>
              <a:stCxn id="37" idx="3"/>
              <a:endCxn id="14" idx="1"/>
            </p:cNvCxnSpPr>
            <p:nvPr/>
          </p:nvCxnSpPr>
          <p:spPr>
            <a:xfrm flipV="1">
              <a:off x="8887297" y="2357618"/>
              <a:ext cx="1504057" cy="642089"/>
            </a:xfrm>
            <a:prstGeom prst="straightConnector1">
              <a:avLst/>
            </a:prstGeom>
            <a:ln>
              <a:solidFill>
                <a:srgbClr val="00B0F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168395C-2A6B-49A0-93CC-A91E336B6064}"/>
                </a:ext>
              </a:extLst>
            </p:cNvPr>
            <p:cNvCxnSpPr>
              <a:stCxn id="37" idx="3"/>
              <a:endCxn id="15" idx="1"/>
            </p:cNvCxnSpPr>
            <p:nvPr/>
          </p:nvCxnSpPr>
          <p:spPr>
            <a:xfrm flipV="1">
              <a:off x="8887297" y="2926821"/>
              <a:ext cx="1505860" cy="72886"/>
            </a:xfrm>
            <a:prstGeom prst="straightConnector1">
              <a:avLst/>
            </a:prstGeom>
            <a:ln>
              <a:solidFill>
                <a:srgbClr val="00B0F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AE42C9C-DCD1-4848-B172-E9029B7A838E}"/>
                </a:ext>
              </a:extLst>
            </p:cNvPr>
            <p:cNvCxnSpPr>
              <a:stCxn id="37" idx="3"/>
              <a:endCxn id="18" idx="1"/>
            </p:cNvCxnSpPr>
            <p:nvPr/>
          </p:nvCxnSpPr>
          <p:spPr>
            <a:xfrm>
              <a:off x="8887297" y="2999707"/>
              <a:ext cx="1506658" cy="472615"/>
            </a:xfrm>
            <a:prstGeom prst="straightConnector1">
              <a:avLst/>
            </a:prstGeom>
            <a:ln>
              <a:solidFill>
                <a:srgbClr val="00B0F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3F008BA-FCA7-458F-A80E-D473060F79F2}"/>
                </a:ext>
              </a:extLst>
            </p:cNvPr>
            <p:cNvCxnSpPr>
              <a:cxnSpLocks/>
              <a:stCxn id="36" idx="2"/>
            </p:cNvCxnSpPr>
            <p:nvPr/>
          </p:nvCxnSpPr>
          <p:spPr>
            <a:xfrm flipH="1">
              <a:off x="8326107" y="3418527"/>
              <a:ext cx="1" cy="594003"/>
            </a:xfrm>
            <a:prstGeom prst="straightConnector1">
              <a:avLst/>
            </a:prstGeom>
            <a:ln>
              <a:solidFill>
                <a:srgbClr val="00B0F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7235C36-8C54-471F-8334-10A74A9C3BF2}"/>
                </a:ext>
              </a:extLst>
            </p:cNvPr>
            <p:cNvSpPr/>
            <p:nvPr/>
          </p:nvSpPr>
          <p:spPr>
            <a:xfrm>
              <a:off x="8294632" y="3545076"/>
              <a:ext cx="909127" cy="43858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Pct val="90000"/>
                <a:buFontTx/>
                <a:buNone/>
                <a:tabLst/>
                <a:defRPr/>
              </a:pPr>
              <a:r>
                <a:rPr kumimoji="0" lang="en-US" sz="1000" b="0" i="0" u="none" strike="noStrike" kern="0" cap="none" spc="0" normalizeH="0" baseline="0" noProof="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Read and write</a:t>
              </a:r>
            </a:p>
            <a:p>
              <a:pPr marL="0" marR="0" lvl="0" indent="0" algn="l" defTabSz="914400" rtl="0" eaLnBrk="1" fontAlgn="auto" latinLnBrk="0" hangingPunct="1">
                <a:lnSpc>
                  <a:spcPct val="100000"/>
                </a:lnSpc>
                <a:spcBef>
                  <a:spcPts val="0"/>
                </a:spcBef>
                <a:spcAft>
                  <a:spcPts val="300"/>
                </a:spcAft>
                <a:buClrTx/>
                <a:buSzPct val="90000"/>
                <a:buFontTx/>
                <a:buNone/>
                <a:tabLst/>
                <a:defRPr/>
              </a:pPr>
              <a:r>
                <a:rPr kumimoji="0" lang="en-US" sz="1000" b="0" i="0" u="none" strike="noStrike" kern="0" cap="none" spc="0" normalizeH="0" baseline="0" noProof="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 data files</a:t>
              </a:r>
            </a:p>
          </p:txBody>
        </p:sp>
        <p:pic>
          <p:nvPicPr>
            <p:cNvPr id="28" name="Picture 27" descr="A picture containing drawing&#10;&#10;Description automatically generated">
              <a:extLst>
                <a:ext uri="{FF2B5EF4-FFF2-40B4-BE49-F238E27FC236}">
                  <a16:creationId xmlns:a16="http://schemas.microsoft.com/office/drawing/2014/main" id="{6ABFBC79-44F6-4125-BB69-A82F204AAE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28771" y="2774025"/>
              <a:ext cx="290899" cy="320053"/>
            </a:xfrm>
            <a:prstGeom prst="rect">
              <a:avLst/>
            </a:prstGeom>
          </p:spPr>
        </p:pic>
        <p:pic>
          <p:nvPicPr>
            <p:cNvPr id="29" name="Picture 28" descr="A picture containing brick, ottoman&#10;&#10;Description automatically generated">
              <a:extLst>
                <a:ext uri="{FF2B5EF4-FFF2-40B4-BE49-F238E27FC236}">
                  <a16:creationId xmlns:a16="http://schemas.microsoft.com/office/drawing/2014/main" id="{F7B27C61-ACED-4227-8453-5C79DA9A63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54324" y="2774025"/>
              <a:ext cx="257139" cy="340171"/>
            </a:xfrm>
            <a:prstGeom prst="rect">
              <a:avLst/>
            </a:prstGeom>
          </p:spPr>
        </p:pic>
        <p:sp>
          <p:nvSpPr>
            <p:cNvPr id="30" name="Plus Sign 29">
              <a:extLst>
                <a:ext uri="{FF2B5EF4-FFF2-40B4-BE49-F238E27FC236}">
                  <a16:creationId xmlns:a16="http://schemas.microsoft.com/office/drawing/2014/main" id="{91BE1890-9AF5-47BF-88BA-DD491DA50FDF}"/>
                </a:ext>
              </a:extLst>
            </p:cNvPr>
            <p:cNvSpPr/>
            <p:nvPr/>
          </p:nvSpPr>
          <p:spPr bwMode="auto">
            <a:xfrm>
              <a:off x="6628481" y="2897136"/>
              <a:ext cx="91419" cy="128369"/>
            </a:xfrm>
            <a:prstGeom prst="mathPlus">
              <a:avLst/>
            </a:prstGeom>
            <a:solidFill>
              <a:schemeClr val="accent1"/>
            </a:solidFill>
            <a:ln>
              <a:solidFill>
                <a:schemeClr val="bg2">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31" name="Straight Arrow Connector 30">
              <a:extLst>
                <a:ext uri="{FF2B5EF4-FFF2-40B4-BE49-F238E27FC236}">
                  <a16:creationId xmlns:a16="http://schemas.microsoft.com/office/drawing/2014/main" id="{76D00382-DA70-43DA-842E-3BB47BE63FD5}"/>
                </a:ext>
              </a:extLst>
            </p:cNvPr>
            <p:cNvCxnSpPr>
              <a:cxnSpLocks/>
              <a:stCxn id="7" idx="2"/>
            </p:cNvCxnSpPr>
            <p:nvPr/>
          </p:nvCxnSpPr>
          <p:spPr>
            <a:xfrm>
              <a:off x="6673423" y="3192714"/>
              <a:ext cx="0" cy="830106"/>
            </a:xfrm>
            <a:prstGeom prst="straightConnector1">
              <a:avLst/>
            </a:prstGeom>
            <a:ln>
              <a:solidFill>
                <a:srgbClr val="00B0F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A715928-5CE2-4B3B-A6B2-1970D77077EE}"/>
                </a:ext>
              </a:extLst>
            </p:cNvPr>
            <p:cNvCxnSpPr>
              <a:cxnSpLocks/>
              <a:stCxn id="36" idx="1"/>
              <a:endCxn id="7" idx="3"/>
            </p:cNvCxnSpPr>
            <p:nvPr/>
          </p:nvCxnSpPr>
          <p:spPr>
            <a:xfrm flipH="1">
              <a:off x="7088584" y="2914513"/>
              <a:ext cx="710759" cy="7302"/>
            </a:xfrm>
            <a:prstGeom prst="straightConnector1">
              <a:avLst/>
            </a:prstGeom>
            <a:ln>
              <a:solidFill>
                <a:srgbClr val="00B0F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450AC1C6-31E7-47B8-8F9C-366F895F5D03}"/>
                </a:ext>
              </a:extLst>
            </p:cNvPr>
            <p:cNvSpPr/>
            <p:nvPr/>
          </p:nvSpPr>
          <p:spPr>
            <a:xfrm>
              <a:off x="6158928" y="2396117"/>
              <a:ext cx="1479387" cy="2462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Pct val="90000"/>
                <a:buFontTx/>
                <a:buNone/>
                <a:tabLst/>
                <a:defRPr/>
              </a:pPr>
              <a:r>
                <a:rPr kumimoji="0" lang="en-US" sz="1000" b="0" i="0" u="none" strike="noStrike" kern="0" cap="none" spc="0" normalizeH="0" baseline="0" noProof="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Curate and transform data</a:t>
              </a:r>
            </a:p>
          </p:txBody>
        </p:sp>
        <p:sp>
          <p:nvSpPr>
            <p:cNvPr id="34" name="Rectangle 33">
              <a:extLst>
                <a:ext uri="{FF2B5EF4-FFF2-40B4-BE49-F238E27FC236}">
                  <a16:creationId xmlns:a16="http://schemas.microsoft.com/office/drawing/2014/main" id="{64FEFC17-80E4-4BE7-8639-00911D63ABAB}"/>
                </a:ext>
              </a:extLst>
            </p:cNvPr>
            <p:cNvSpPr/>
            <p:nvPr/>
          </p:nvSpPr>
          <p:spPr>
            <a:xfrm>
              <a:off x="7061054" y="2982491"/>
              <a:ext cx="82174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Pct val="90000"/>
                <a:buFontTx/>
                <a:buNone/>
                <a:tabLst/>
                <a:defRPr/>
              </a:pPr>
              <a:r>
                <a:rPr kumimoji="0" lang="en-US" sz="1000" b="0" i="0" u="none" strike="noStrike" kern="0" cap="none" spc="0" normalizeH="0" baseline="0" noProof="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Sync table definitions</a:t>
              </a:r>
            </a:p>
          </p:txBody>
        </p:sp>
        <p:sp>
          <p:nvSpPr>
            <p:cNvPr id="35" name="Rectangle 34">
              <a:extLst>
                <a:ext uri="{FF2B5EF4-FFF2-40B4-BE49-F238E27FC236}">
                  <a16:creationId xmlns:a16="http://schemas.microsoft.com/office/drawing/2014/main" id="{7786B3F0-8D74-4B06-8271-CE1091F5E1AD}"/>
                </a:ext>
              </a:extLst>
            </p:cNvPr>
            <p:cNvSpPr/>
            <p:nvPr/>
          </p:nvSpPr>
          <p:spPr>
            <a:xfrm>
              <a:off x="5665509" y="3418527"/>
              <a:ext cx="1088811" cy="43858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Pct val="90000"/>
                <a:buFontTx/>
                <a:buNone/>
                <a:tabLst/>
                <a:defRPr/>
              </a:pPr>
              <a:r>
                <a:rPr kumimoji="0" lang="en-US" sz="1000" b="0" i="0" u="none" strike="noStrike" kern="0" cap="none" spc="0" normalizeH="0" baseline="0" noProof="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Read and write</a:t>
              </a:r>
            </a:p>
            <a:p>
              <a:pPr marL="0" marR="0" lvl="0" indent="0" algn="l" defTabSz="914400" rtl="0" eaLnBrk="1" fontAlgn="auto" latinLnBrk="0" hangingPunct="1">
                <a:lnSpc>
                  <a:spcPct val="100000"/>
                </a:lnSpc>
                <a:spcBef>
                  <a:spcPts val="0"/>
                </a:spcBef>
                <a:spcAft>
                  <a:spcPts val="300"/>
                </a:spcAft>
                <a:buClrTx/>
                <a:buSzPct val="90000"/>
                <a:buFontTx/>
                <a:buNone/>
                <a:tabLst/>
                <a:defRPr/>
              </a:pPr>
              <a:r>
                <a:rPr kumimoji="0" lang="en-US" sz="1000" b="0" i="0" u="none" strike="noStrike" kern="0" cap="none" spc="0" normalizeH="0" baseline="0" noProof="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 data files</a:t>
              </a:r>
            </a:p>
          </p:txBody>
        </p:sp>
      </p:grpSp>
    </p:spTree>
    <p:extLst>
      <p:ext uri="{BB962C8B-B14F-4D97-AF65-F5344CB8AC3E}">
        <p14:creationId xmlns:p14="http://schemas.microsoft.com/office/powerpoint/2010/main" val="162543918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12E1-78BD-4FE1-8E87-114DE953011F}"/>
              </a:ext>
            </a:extLst>
          </p:cNvPr>
          <p:cNvSpPr>
            <a:spLocks noGrp="1"/>
          </p:cNvSpPr>
          <p:nvPr>
            <p:ph type="title"/>
          </p:nvPr>
        </p:nvSpPr>
        <p:spPr>
          <a:xfrm>
            <a:off x="427980" y="240681"/>
            <a:ext cx="11336039" cy="443198"/>
          </a:xfrm>
        </p:spPr>
        <p:txBody>
          <a:bodyPr/>
          <a:lstStyle/>
          <a:p>
            <a:r>
              <a:rPr lang="en-GB" dirty="0">
                <a:cs typeface="Segoe UI"/>
              </a:rPr>
              <a:t>Demo2 SQL Serverless and Power BI</a:t>
            </a:r>
            <a:endParaRPr lang="en-GB" dirty="0"/>
          </a:p>
        </p:txBody>
      </p:sp>
      <p:pic>
        <p:nvPicPr>
          <p:cNvPr id="3" name="Online Media 2" title="Demo - Power BI on SQL Serverless">
            <a:hlinkClick r:id="" action="ppaction://media"/>
            <a:extLst>
              <a:ext uri="{FF2B5EF4-FFF2-40B4-BE49-F238E27FC236}">
                <a16:creationId xmlns:a16="http://schemas.microsoft.com/office/drawing/2014/main" id="{60FD86B4-C08D-112B-950F-13B9FB39DC4E}"/>
              </a:ext>
            </a:extLst>
          </p:cNvPr>
          <p:cNvPicPr>
            <a:picLocks noRot="1" noChangeAspect="1"/>
          </p:cNvPicPr>
          <p:nvPr>
            <a:videoFile r:link="rId1"/>
          </p:nvPr>
        </p:nvPicPr>
        <p:blipFill>
          <a:blip r:embed="rId4"/>
          <a:stretch>
            <a:fillRect/>
          </a:stretch>
        </p:blipFill>
        <p:spPr>
          <a:xfrm>
            <a:off x="427980" y="683879"/>
            <a:ext cx="11498977" cy="5933440"/>
          </a:xfrm>
          <a:prstGeom prst="rect">
            <a:avLst/>
          </a:prstGeom>
        </p:spPr>
      </p:pic>
    </p:spTree>
    <p:extLst>
      <p:ext uri="{BB962C8B-B14F-4D97-AF65-F5344CB8AC3E}">
        <p14:creationId xmlns:p14="http://schemas.microsoft.com/office/powerpoint/2010/main" val="5548217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AA8168-673A-4C7C-AAFB-53E5DCD4F4C5}"/>
              </a:ext>
            </a:extLst>
          </p:cNvPr>
          <p:cNvSpPr>
            <a:spLocks noGrp="1"/>
          </p:cNvSpPr>
          <p:nvPr>
            <p:ph type="title"/>
          </p:nvPr>
        </p:nvSpPr>
        <p:spPr/>
        <p:txBody>
          <a:bodyPr/>
          <a:lstStyle/>
          <a:p>
            <a:r>
              <a:rPr lang="en-US"/>
              <a:t>Studio</a:t>
            </a:r>
          </a:p>
        </p:txBody>
      </p:sp>
      <p:sp>
        <p:nvSpPr>
          <p:cNvPr id="9" name="Text Placeholder 3">
            <a:extLst>
              <a:ext uri="{FF2B5EF4-FFF2-40B4-BE49-F238E27FC236}">
                <a16:creationId xmlns:a16="http://schemas.microsoft.com/office/drawing/2014/main" id="{8FD316FC-0695-46D0-88B6-A43E40705457}"/>
              </a:ext>
            </a:extLst>
          </p:cNvPr>
          <p:cNvSpPr>
            <a:spLocks noGrp="1"/>
          </p:cNvSpPr>
          <p:nvPr>
            <p:ph type="body" sz="quarter" idx="11"/>
          </p:nvPr>
        </p:nvSpPr>
        <p:spPr>
          <a:xfrm>
            <a:off x="426425" y="980605"/>
            <a:ext cx="10322440" cy="286527"/>
          </a:xfrm>
        </p:spPr>
        <p:txBody>
          <a:bodyPr/>
          <a:lstStyle/>
          <a:p>
            <a:pPr lvl="0" defTabSz="797968">
              <a:spcBef>
                <a:spcPct val="0"/>
              </a:spcBef>
              <a:spcAft>
                <a:spcPts val="800"/>
              </a:spcAft>
              <a:defRPr/>
            </a:pPr>
            <a:r>
              <a:rPr lang="en-US" sz="1800">
                <a:latin typeface="Segoe UI" panose="020B0502040204020203" pitchFamily="34" charset="0"/>
                <a:cs typeface="Segoe UI" panose="020B0502040204020203" pitchFamily="34" charset="0"/>
              </a:rPr>
              <a:t>A single place for Data Engineers, Data Scientists, and IT Pros to collaborate on enterprise analytics</a:t>
            </a:r>
            <a:endParaRPr lang="en-US" sz="1800">
              <a:ln w="3175">
                <a:noFill/>
              </a:ln>
              <a:cs typeface="Segoe UI Semibold"/>
            </a:endParaRPr>
          </a:p>
        </p:txBody>
      </p:sp>
      <p:pic>
        <p:nvPicPr>
          <p:cNvPr id="7" name="Picture 6">
            <a:extLst>
              <a:ext uri="{FF2B5EF4-FFF2-40B4-BE49-F238E27FC236}">
                <a16:creationId xmlns:a16="http://schemas.microsoft.com/office/drawing/2014/main" id="{E9377B10-60B9-42B6-9776-5BC0EC0124C7}"/>
              </a:ext>
            </a:extLst>
          </p:cNvPr>
          <p:cNvPicPr>
            <a:picLocks noChangeAspect="1"/>
          </p:cNvPicPr>
          <p:nvPr/>
        </p:nvPicPr>
        <p:blipFill>
          <a:blip r:embed="rId3"/>
          <a:stretch>
            <a:fillRect/>
          </a:stretch>
        </p:blipFill>
        <p:spPr>
          <a:xfrm>
            <a:off x="480388" y="1267132"/>
            <a:ext cx="10268478" cy="5493032"/>
          </a:xfrm>
          <a:prstGeom prst="rect">
            <a:avLst/>
          </a:prstGeom>
        </p:spPr>
      </p:pic>
      <p:sp>
        <p:nvSpPr>
          <p:cNvPr id="10" name="Rectangle 9">
            <a:extLst>
              <a:ext uri="{FF2B5EF4-FFF2-40B4-BE49-F238E27FC236}">
                <a16:creationId xmlns:a16="http://schemas.microsoft.com/office/drawing/2014/main" id="{62A198DB-4708-4A37-94DD-A44249D4C21F}"/>
              </a:ext>
            </a:extLst>
          </p:cNvPr>
          <p:cNvSpPr/>
          <p:nvPr/>
        </p:nvSpPr>
        <p:spPr bwMode="auto">
          <a:xfrm>
            <a:off x="2782529" y="3195484"/>
            <a:ext cx="7305367" cy="747251"/>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5E0D41C5-A9CA-4561-9094-293463F92A62}"/>
              </a:ext>
            </a:extLst>
          </p:cNvPr>
          <p:cNvSpPr/>
          <p:nvPr/>
        </p:nvSpPr>
        <p:spPr bwMode="auto">
          <a:xfrm>
            <a:off x="480388" y="2025154"/>
            <a:ext cx="1623715" cy="1583285"/>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345027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12E1-78BD-4FE1-8E87-114DE953011F}"/>
              </a:ext>
            </a:extLst>
          </p:cNvPr>
          <p:cNvSpPr>
            <a:spLocks noGrp="1"/>
          </p:cNvSpPr>
          <p:nvPr>
            <p:ph type="title"/>
          </p:nvPr>
        </p:nvSpPr>
        <p:spPr>
          <a:xfrm>
            <a:off x="427980" y="220361"/>
            <a:ext cx="11336039" cy="443198"/>
          </a:xfrm>
        </p:spPr>
        <p:txBody>
          <a:bodyPr/>
          <a:lstStyle/>
          <a:p>
            <a:r>
              <a:rPr lang="en-GB" dirty="0">
                <a:cs typeface="Segoe UI"/>
              </a:rPr>
              <a:t>Demo3 Power BI Report Authoring in Synapse Workspace</a:t>
            </a:r>
          </a:p>
        </p:txBody>
      </p:sp>
      <p:pic>
        <p:nvPicPr>
          <p:cNvPr id="3" name="Online Media 2" title="Demo - Power BI Report Authoring in Synapse Workspace #Synapse #PowerBI">
            <a:hlinkClick r:id="" action="ppaction://media"/>
            <a:extLst>
              <a:ext uri="{FF2B5EF4-FFF2-40B4-BE49-F238E27FC236}">
                <a16:creationId xmlns:a16="http://schemas.microsoft.com/office/drawing/2014/main" id="{3E8E1FF0-283B-F6DF-D7FB-D751DC1654DA}"/>
              </a:ext>
            </a:extLst>
          </p:cNvPr>
          <p:cNvPicPr>
            <a:picLocks noRot="1" noChangeAspect="1"/>
          </p:cNvPicPr>
          <p:nvPr>
            <a:videoFile r:link="rId1"/>
          </p:nvPr>
        </p:nvPicPr>
        <p:blipFill>
          <a:blip r:embed="rId3"/>
          <a:stretch>
            <a:fillRect/>
          </a:stretch>
        </p:blipFill>
        <p:spPr>
          <a:xfrm>
            <a:off x="944814" y="663559"/>
            <a:ext cx="10624333" cy="5976187"/>
          </a:xfrm>
          <a:prstGeom prst="rect">
            <a:avLst/>
          </a:prstGeom>
        </p:spPr>
      </p:pic>
    </p:spTree>
    <p:extLst>
      <p:ext uri="{BB962C8B-B14F-4D97-AF65-F5344CB8AC3E}">
        <p14:creationId xmlns:p14="http://schemas.microsoft.com/office/powerpoint/2010/main" val="21038501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3D2696-8F93-4EE4-95DB-8F59DC3E15D7}"/>
              </a:ext>
            </a:extLst>
          </p:cNvPr>
          <p:cNvSpPr>
            <a:spLocks noGrp="1"/>
          </p:cNvSpPr>
          <p:nvPr>
            <p:ph type="body" sz="quarter" idx="12"/>
          </p:nvPr>
        </p:nvSpPr>
        <p:spPr/>
        <p:txBody>
          <a:bodyPr/>
          <a:lstStyle/>
          <a:p>
            <a:r>
              <a:rPr lang="en-US"/>
              <a:t>Industry leading combination for Enterprise Business Intelligence in the Cloud</a:t>
            </a:r>
          </a:p>
        </p:txBody>
      </p:sp>
      <p:sp>
        <p:nvSpPr>
          <p:cNvPr id="53" name="Title 14">
            <a:extLst>
              <a:ext uri="{FF2B5EF4-FFF2-40B4-BE49-F238E27FC236}">
                <a16:creationId xmlns:a16="http://schemas.microsoft.com/office/drawing/2014/main" id="{AB7DECD4-525D-BD4C-8109-AC4086AF40D0}"/>
              </a:ext>
            </a:extLst>
          </p:cNvPr>
          <p:cNvSpPr>
            <a:spLocks noGrp="1"/>
          </p:cNvSpPr>
          <p:nvPr>
            <p:ph type="title"/>
          </p:nvPr>
        </p:nvSpPr>
        <p:spPr/>
        <p:txBody>
          <a:bodyPr/>
          <a:lstStyle/>
          <a:p>
            <a:r>
              <a:rPr lang="en-US"/>
              <a:t>Power BI + Azure Synapse Analytics</a:t>
            </a:r>
          </a:p>
        </p:txBody>
      </p:sp>
      <p:pic>
        <p:nvPicPr>
          <p:cNvPr id="3" name="Graphic 2" descr="Add">
            <a:extLst>
              <a:ext uri="{FF2B5EF4-FFF2-40B4-BE49-F238E27FC236}">
                <a16:creationId xmlns:a16="http://schemas.microsoft.com/office/drawing/2014/main" id="{2D6D6D33-1B86-488E-BE0F-74CC651B4E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72835" y="3445572"/>
            <a:ext cx="1198722" cy="1198722"/>
          </a:xfrm>
          <a:prstGeom prst="rect">
            <a:avLst/>
          </a:prstGeom>
        </p:spPr>
      </p:pic>
      <p:grpSp>
        <p:nvGrpSpPr>
          <p:cNvPr id="6" name="Group 5">
            <a:extLst>
              <a:ext uri="{FF2B5EF4-FFF2-40B4-BE49-F238E27FC236}">
                <a16:creationId xmlns:a16="http://schemas.microsoft.com/office/drawing/2014/main" id="{467AD292-9BE8-4BDC-BDD4-7B8D154EBAAF}"/>
              </a:ext>
            </a:extLst>
          </p:cNvPr>
          <p:cNvGrpSpPr/>
          <p:nvPr/>
        </p:nvGrpSpPr>
        <p:grpSpPr>
          <a:xfrm>
            <a:off x="1193754" y="2390710"/>
            <a:ext cx="2863482" cy="914400"/>
            <a:chOff x="1193754" y="2077447"/>
            <a:chExt cx="2863482" cy="914400"/>
          </a:xfrm>
        </p:grpSpPr>
        <p:grpSp>
          <p:nvGrpSpPr>
            <p:cNvPr id="18" name="Group 17">
              <a:extLst>
                <a:ext uri="{FF2B5EF4-FFF2-40B4-BE49-F238E27FC236}">
                  <a16:creationId xmlns:a16="http://schemas.microsoft.com/office/drawing/2014/main" id="{E5F0B93C-4D6C-4B48-95DB-E08AB06819B1}"/>
                </a:ext>
              </a:extLst>
            </p:cNvPr>
            <p:cNvGrpSpPr>
              <a:grpSpLocks noChangeAspect="1"/>
            </p:cNvGrpSpPr>
            <p:nvPr/>
          </p:nvGrpSpPr>
          <p:grpSpPr>
            <a:xfrm>
              <a:off x="3142833" y="2077447"/>
              <a:ext cx="914403" cy="914400"/>
              <a:chOff x="841687" y="2758648"/>
              <a:chExt cx="1234761" cy="1234757"/>
            </a:xfrm>
          </p:grpSpPr>
          <p:sp>
            <p:nvSpPr>
              <p:cNvPr id="19" name="Oval 18">
                <a:extLst>
                  <a:ext uri="{FF2B5EF4-FFF2-40B4-BE49-F238E27FC236}">
                    <a16:creationId xmlns:a16="http://schemas.microsoft.com/office/drawing/2014/main" id="{4B141268-5C33-4986-A13F-BD961792AA7C}"/>
                  </a:ext>
                </a:extLst>
              </p:cNvPr>
              <p:cNvSpPr/>
              <p:nvPr/>
            </p:nvSpPr>
            <p:spPr bwMode="auto">
              <a:xfrm>
                <a:off x="841687" y="2758648"/>
                <a:ext cx="1234761" cy="1234757"/>
              </a:xfrm>
              <a:prstGeom prst="ellipse">
                <a:avLst/>
              </a:prstGeom>
              <a:solidFill>
                <a:schemeClr val="bg1"/>
              </a:solidFill>
              <a:ln w="10795" cap="flat" cmpd="sng" algn="ctr">
                <a:noFill/>
                <a:prstDash val="solid"/>
              </a:ln>
              <a:effectLst>
                <a:outerShdw blurRad="190500" dist="50800" dir="2400000" algn="tl" rotWithShape="0">
                  <a:prstClr val="black">
                    <a:alpha val="40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pic>
            <p:nvPicPr>
              <p:cNvPr id="20" name="Graphic 19">
                <a:extLst>
                  <a:ext uri="{FF2B5EF4-FFF2-40B4-BE49-F238E27FC236}">
                    <a16:creationId xmlns:a16="http://schemas.microsoft.com/office/drawing/2014/main" id="{F11618A9-6AC3-4F96-838A-81092361E7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27384" y="3144816"/>
                <a:ext cx="457199" cy="457199"/>
              </a:xfrm>
              <a:prstGeom prst="rect">
                <a:avLst/>
              </a:prstGeom>
            </p:spPr>
          </p:pic>
        </p:grpSp>
        <p:sp>
          <p:nvSpPr>
            <p:cNvPr id="29" name="Rectangle 28">
              <a:extLst>
                <a:ext uri="{FF2B5EF4-FFF2-40B4-BE49-F238E27FC236}">
                  <a16:creationId xmlns:a16="http://schemas.microsoft.com/office/drawing/2014/main" id="{C459310A-3ED4-42CC-A079-E3A68E6754DA}"/>
                </a:ext>
              </a:extLst>
            </p:cNvPr>
            <p:cNvSpPr/>
            <p:nvPr/>
          </p:nvSpPr>
          <p:spPr>
            <a:xfrm>
              <a:off x="1193754" y="2380759"/>
              <a:ext cx="1702544"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Performance</a:t>
              </a:r>
            </a:p>
          </p:txBody>
        </p:sp>
      </p:grpSp>
      <p:grpSp>
        <p:nvGrpSpPr>
          <p:cNvPr id="7" name="Group 6">
            <a:extLst>
              <a:ext uri="{FF2B5EF4-FFF2-40B4-BE49-F238E27FC236}">
                <a16:creationId xmlns:a16="http://schemas.microsoft.com/office/drawing/2014/main" id="{F34BE8F4-1C01-4578-912A-16AAE319AFF1}"/>
              </a:ext>
            </a:extLst>
          </p:cNvPr>
          <p:cNvGrpSpPr/>
          <p:nvPr/>
        </p:nvGrpSpPr>
        <p:grpSpPr>
          <a:xfrm>
            <a:off x="1196839" y="3592281"/>
            <a:ext cx="2860397" cy="914400"/>
            <a:chOff x="1196839" y="3279018"/>
            <a:chExt cx="2860397" cy="914400"/>
          </a:xfrm>
        </p:grpSpPr>
        <p:grpSp>
          <p:nvGrpSpPr>
            <p:cNvPr id="21" name="Group 20">
              <a:extLst>
                <a:ext uri="{FF2B5EF4-FFF2-40B4-BE49-F238E27FC236}">
                  <a16:creationId xmlns:a16="http://schemas.microsoft.com/office/drawing/2014/main" id="{EBD723BB-7F36-452C-BE2E-57D43A609771}"/>
                </a:ext>
              </a:extLst>
            </p:cNvPr>
            <p:cNvGrpSpPr>
              <a:grpSpLocks noChangeAspect="1"/>
            </p:cNvGrpSpPr>
            <p:nvPr/>
          </p:nvGrpSpPr>
          <p:grpSpPr>
            <a:xfrm>
              <a:off x="3142833" y="3279018"/>
              <a:ext cx="914403" cy="914400"/>
              <a:chOff x="3161025" y="2758650"/>
              <a:chExt cx="1234762" cy="1234758"/>
            </a:xfrm>
          </p:grpSpPr>
          <p:sp>
            <p:nvSpPr>
              <p:cNvPr id="22" name="Oval 21">
                <a:extLst>
                  <a:ext uri="{FF2B5EF4-FFF2-40B4-BE49-F238E27FC236}">
                    <a16:creationId xmlns:a16="http://schemas.microsoft.com/office/drawing/2014/main" id="{C234F08D-0FC6-4927-920B-5205FE6E57B9}"/>
                  </a:ext>
                </a:extLst>
              </p:cNvPr>
              <p:cNvSpPr/>
              <p:nvPr/>
            </p:nvSpPr>
            <p:spPr bwMode="auto">
              <a:xfrm>
                <a:off x="3161025" y="2758650"/>
                <a:ext cx="1234762" cy="1234758"/>
              </a:xfrm>
              <a:prstGeom prst="ellipse">
                <a:avLst/>
              </a:prstGeom>
              <a:solidFill>
                <a:schemeClr val="bg1"/>
              </a:solidFill>
              <a:ln w="10795" cap="flat" cmpd="sng" algn="ctr">
                <a:noFill/>
                <a:prstDash val="solid"/>
              </a:ln>
              <a:effectLst>
                <a:outerShdw blurRad="190500" dist="50800" dir="2400000" algn="tl" rotWithShape="0">
                  <a:prstClr val="black">
                    <a:alpha val="40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pic>
            <p:nvPicPr>
              <p:cNvPr id="23" name="Graphic 22">
                <a:extLst>
                  <a:ext uri="{FF2B5EF4-FFF2-40B4-BE49-F238E27FC236}">
                    <a16:creationId xmlns:a16="http://schemas.microsoft.com/office/drawing/2014/main" id="{0C280050-5290-453C-AE31-12AC57B8B67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24545" y="3119555"/>
                <a:ext cx="507722" cy="507722"/>
              </a:xfrm>
              <a:prstGeom prst="rect">
                <a:avLst/>
              </a:prstGeom>
            </p:spPr>
          </p:pic>
        </p:grpSp>
        <p:sp>
          <p:nvSpPr>
            <p:cNvPr id="30" name="Rectangle 29">
              <a:extLst>
                <a:ext uri="{FF2B5EF4-FFF2-40B4-BE49-F238E27FC236}">
                  <a16:creationId xmlns:a16="http://schemas.microsoft.com/office/drawing/2014/main" id="{7A063C82-F1B7-45F4-9F1B-F1A485D5C6E1}"/>
                </a:ext>
              </a:extLst>
            </p:cNvPr>
            <p:cNvSpPr/>
            <p:nvPr/>
          </p:nvSpPr>
          <p:spPr>
            <a:xfrm>
              <a:off x="1196839" y="3582330"/>
              <a:ext cx="1702544"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Security</a:t>
              </a:r>
            </a:p>
          </p:txBody>
        </p:sp>
      </p:grpSp>
      <p:grpSp>
        <p:nvGrpSpPr>
          <p:cNvPr id="8" name="Group 7">
            <a:extLst>
              <a:ext uri="{FF2B5EF4-FFF2-40B4-BE49-F238E27FC236}">
                <a16:creationId xmlns:a16="http://schemas.microsoft.com/office/drawing/2014/main" id="{5B6E4C59-14E2-4009-8842-4D290040EBF2}"/>
              </a:ext>
            </a:extLst>
          </p:cNvPr>
          <p:cNvGrpSpPr/>
          <p:nvPr/>
        </p:nvGrpSpPr>
        <p:grpSpPr>
          <a:xfrm>
            <a:off x="1196839" y="4793852"/>
            <a:ext cx="2860397" cy="914400"/>
            <a:chOff x="1196839" y="4480589"/>
            <a:chExt cx="2860397" cy="914400"/>
          </a:xfrm>
        </p:grpSpPr>
        <p:grpSp>
          <p:nvGrpSpPr>
            <p:cNvPr id="24" name="Group 23">
              <a:extLst>
                <a:ext uri="{FF2B5EF4-FFF2-40B4-BE49-F238E27FC236}">
                  <a16:creationId xmlns:a16="http://schemas.microsoft.com/office/drawing/2014/main" id="{DFAC5BD8-E9B7-45F3-AFC4-64DF33D29C81}"/>
                </a:ext>
              </a:extLst>
            </p:cNvPr>
            <p:cNvGrpSpPr>
              <a:grpSpLocks noChangeAspect="1"/>
            </p:cNvGrpSpPr>
            <p:nvPr/>
          </p:nvGrpSpPr>
          <p:grpSpPr>
            <a:xfrm>
              <a:off x="3142833" y="4480589"/>
              <a:ext cx="914403" cy="914400"/>
              <a:chOff x="5480362" y="2758650"/>
              <a:chExt cx="1234762" cy="1234758"/>
            </a:xfrm>
          </p:grpSpPr>
          <p:sp>
            <p:nvSpPr>
              <p:cNvPr id="25" name="Oval 24">
                <a:extLst>
                  <a:ext uri="{FF2B5EF4-FFF2-40B4-BE49-F238E27FC236}">
                    <a16:creationId xmlns:a16="http://schemas.microsoft.com/office/drawing/2014/main" id="{D1BEC556-2639-491B-B865-83BBF6DE8411}"/>
                  </a:ext>
                </a:extLst>
              </p:cNvPr>
              <p:cNvSpPr/>
              <p:nvPr/>
            </p:nvSpPr>
            <p:spPr bwMode="auto">
              <a:xfrm>
                <a:off x="5480362" y="2758650"/>
                <a:ext cx="1234762" cy="1234758"/>
              </a:xfrm>
              <a:prstGeom prst="ellipse">
                <a:avLst/>
              </a:prstGeom>
              <a:solidFill>
                <a:schemeClr val="bg1"/>
              </a:solidFill>
              <a:ln w="10795" cap="flat" cmpd="sng" algn="ctr">
                <a:noFill/>
                <a:prstDash val="solid"/>
              </a:ln>
              <a:effectLst>
                <a:outerShdw blurRad="190500" dist="50800" dir="2400000" algn="tl" rotWithShape="0">
                  <a:prstClr val="black">
                    <a:alpha val="40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pic>
            <p:nvPicPr>
              <p:cNvPr id="26" name="Graphic 25">
                <a:extLst>
                  <a:ext uri="{FF2B5EF4-FFF2-40B4-BE49-F238E27FC236}">
                    <a16:creationId xmlns:a16="http://schemas.microsoft.com/office/drawing/2014/main" id="{C1861674-B51B-49A8-956E-E30CC6F7226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64557" y="3144816"/>
                <a:ext cx="457200" cy="457200"/>
              </a:xfrm>
              <a:prstGeom prst="rect">
                <a:avLst/>
              </a:prstGeom>
            </p:spPr>
          </p:pic>
        </p:grpSp>
        <p:sp>
          <p:nvSpPr>
            <p:cNvPr id="31" name="Rectangle 30">
              <a:extLst>
                <a:ext uri="{FF2B5EF4-FFF2-40B4-BE49-F238E27FC236}">
                  <a16:creationId xmlns:a16="http://schemas.microsoft.com/office/drawing/2014/main" id="{77EE018C-B295-4701-B578-465D9C00CE4E}"/>
                </a:ext>
              </a:extLst>
            </p:cNvPr>
            <p:cNvSpPr/>
            <p:nvPr/>
          </p:nvSpPr>
          <p:spPr>
            <a:xfrm>
              <a:off x="1196839" y="4687449"/>
              <a:ext cx="1702544"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Workload Management</a:t>
              </a:r>
            </a:p>
          </p:txBody>
        </p:sp>
      </p:grpSp>
      <p:grpSp>
        <p:nvGrpSpPr>
          <p:cNvPr id="9" name="Group 8">
            <a:extLst>
              <a:ext uri="{FF2B5EF4-FFF2-40B4-BE49-F238E27FC236}">
                <a16:creationId xmlns:a16="http://schemas.microsoft.com/office/drawing/2014/main" id="{2A25F4CD-733B-43C7-9287-BA77AADDE597}"/>
              </a:ext>
            </a:extLst>
          </p:cNvPr>
          <p:cNvGrpSpPr/>
          <p:nvPr/>
        </p:nvGrpSpPr>
        <p:grpSpPr>
          <a:xfrm>
            <a:off x="7734776" y="2390710"/>
            <a:ext cx="3096334" cy="914400"/>
            <a:chOff x="7734776" y="2077447"/>
            <a:chExt cx="3096334" cy="914400"/>
          </a:xfrm>
        </p:grpSpPr>
        <p:grpSp>
          <p:nvGrpSpPr>
            <p:cNvPr id="63" name="Group 62">
              <a:extLst>
                <a:ext uri="{FF2B5EF4-FFF2-40B4-BE49-F238E27FC236}">
                  <a16:creationId xmlns:a16="http://schemas.microsoft.com/office/drawing/2014/main" id="{B88C5991-AE9F-C146-BB73-5CB0C73E9087}"/>
                </a:ext>
              </a:extLst>
            </p:cNvPr>
            <p:cNvGrpSpPr>
              <a:grpSpLocks noChangeAspect="1"/>
            </p:cNvGrpSpPr>
            <p:nvPr/>
          </p:nvGrpSpPr>
          <p:grpSpPr>
            <a:xfrm>
              <a:off x="7734776" y="2077447"/>
              <a:ext cx="914403" cy="914400"/>
              <a:chOff x="3161025" y="2758650"/>
              <a:chExt cx="1234762" cy="1234758"/>
            </a:xfrm>
          </p:grpSpPr>
          <p:sp>
            <p:nvSpPr>
              <p:cNvPr id="37" name="Oval 36">
                <a:extLst>
                  <a:ext uri="{FF2B5EF4-FFF2-40B4-BE49-F238E27FC236}">
                    <a16:creationId xmlns:a16="http://schemas.microsoft.com/office/drawing/2014/main" id="{9964B9DC-D52C-41E2-89A7-6BA843B3F38D}"/>
                  </a:ext>
                </a:extLst>
              </p:cNvPr>
              <p:cNvSpPr/>
              <p:nvPr/>
            </p:nvSpPr>
            <p:spPr bwMode="auto">
              <a:xfrm>
                <a:off x="3161025" y="2758650"/>
                <a:ext cx="1234762" cy="1234758"/>
              </a:xfrm>
              <a:prstGeom prst="ellipse">
                <a:avLst/>
              </a:prstGeom>
              <a:solidFill>
                <a:schemeClr val="bg1"/>
              </a:solidFill>
              <a:ln w="10795" cap="flat" cmpd="sng" algn="ctr">
                <a:noFill/>
                <a:prstDash val="solid"/>
              </a:ln>
              <a:effectLst>
                <a:outerShdw blurRad="190500" dist="50800" dir="2400000" algn="tl" rotWithShape="0">
                  <a:prstClr val="black">
                    <a:alpha val="40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pic>
            <p:nvPicPr>
              <p:cNvPr id="54" name="Graphic 53">
                <a:extLst>
                  <a:ext uri="{FF2B5EF4-FFF2-40B4-BE49-F238E27FC236}">
                    <a16:creationId xmlns:a16="http://schemas.microsoft.com/office/drawing/2014/main" id="{BC811F39-E8A0-704D-A372-DAD6C2EC2E4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24545" y="3119555"/>
                <a:ext cx="507722" cy="507722"/>
              </a:xfrm>
              <a:prstGeom prst="rect">
                <a:avLst/>
              </a:prstGeom>
            </p:spPr>
          </p:pic>
        </p:grpSp>
        <p:sp>
          <p:nvSpPr>
            <p:cNvPr id="32" name="Rectangle 31">
              <a:extLst>
                <a:ext uri="{FF2B5EF4-FFF2-40B4-BE49-F238E27FC236}">
                  <a16:creationId xmlns:a16="http://schemas.microsoft.com/office/drawing/2014/main" id="{F7E2AD6B-F4DF-4176-AC51-CE56EF3D6546}"/>
                </a:ext>
              </a:extLst>
            </p:cNvPr>
            <p:cNvSpPr/>
            <p:nvPr/>
          </p:nvSpPr>
          <p:spPr>
            <a:xfrm>
              <a:off x="9128566" y="2380759"/>
              <a:ext cx="1702544"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In-Memory</a:t>
              </a:r>
            </a:p>
          </p:txBody>
        </p:sp>
      </p:grpSp>
      <p:grpSp>
        <p:nvGrpSpPr>
          <p:cNvPr id="10" name="Group 9">
            <a:extLst>
              <a:ext uri="{FF2B5EF4-FFF2-40B4-BE49-F238E27FC236}">
                <a16:creationId xmlns:a16="http://schemas.microsoft.com/office/drawing/2014/main" id="{091E040C-88DF-4729-9D2E-4F71A26B2B24}"/>
              </a:ext>
            </a:extLst>
          </p:cNvPr>
          <p:cNvGrpSpPr/>
          <p:nvPr/>
        </p:nvGrpSpPr>
        <p:grpSpPr>
          <a:xfrm>
            <a:off x="7734776" y="3592281"/>
            <a:ext cx="3096334" cy="914400"/>
            <a:chOff x="7734776" y="3279018"/>
            <a:chExt cx="3096334" cy="914400"/>
          </a:xfrm>
        </p:grpSpPr>
        <p:grpSp>
          <p:nvGrpSpPr>
            <p:cNvPr id="64" name="Group 63">
              <a:extLst>
                <a:ext uri="{FF2B5EF4-FFF2-40B4-BE49-F238E27FC236}">
                  <a16:creationId xmlns:a16="http://schemas.microsoft.com/office/drawing/2014/main" id="{A5E0F455-F0E7-B04D-9BF8-C50C07E49893}"/>
                </a:ext>
              </a:extLst>
            </p:cNvPr>
            <p:cNvGrpSpPr>
              <a:grpSpLocks noChangeAspect="1"/>
            </p:cNvGrpSpPr>
            <p:nvPr/>
          </p:nvGrpSpPr>
          <p:grpSpPr>
            <a:xfrm>
              <a:off x="7734776" y="3279018"/>
              <a:ext cx="914403" cy="914400"/>
              <a:chOff x="5480362" y="2758650"/>
              <a:chExt cx="1234762" cy="1234758"/>
            </a:xfrm>
          </p:grpSpPr>
          <p:sp>
            <p:nvSpPr>
              <p:cNvPr id="46" name="Oval 45">
                <a:extLst>
                  <a:ext uri="{FF2B5EF4-FFF2-40B4-BE49-F238E27FC236}">
                    <a16:creationId xmlns:a16="http://schemas.microsoft.com/office/drawing/2014/main" id="{F1B16A80-5DC5-4D33-96A2-F37C27A84A59}"/>
                  </a:ext>
                </a:extLst>
              </p:cNvPr>
              <p:cNvSpPr/>
              <p:nvPr/>
            </p:nvSpPr>
            <p:spPr bwMode="auto">
              <a:xfrm>
                <a:off x="5480362" y="2758650"/>
                <a:ext cx="1234762" cy="1234758"/>
              </a:xfrm>
              <a:prstGeom prst="ellipse">
                <a:avLst/>
              </a:prstGeom>
              <a:solidFill>
                <a:schemeClr val="bg1"/>
              </a:solidFill>
              <a:ln w="10795" cap="flat" cmpd="sng" algn="ctr">
                <a:noFill/>
                <a:prstDash val="solid"/>
              </a:ln>
              <a:effectLst>
                <a:outerShdw blurRad="190500" dist="50800" dir="2400000" algn="tl" rotWithShape="0">
                  <a:prstClr val="black">
                    <a:alpha val="40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pic>
            <p:nvPicPr>
              <p:cNvPr id="55" name="Graphic 54">
                <a:extLst>
                  <a:ext uri="{FF2B5EF4-FFF2-40B4-BE49-F238E27FC236}">
                    <a16:creationId xmlns:a16="http://schemas.microsoft.com/office/drawing/2014/main" id="{65D24945-B2A3-0048-8624-8F4E466AF91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64557" y="3144816"/>
                <a:ext cx="457200" cy="457200"/>
              </a:xfrm>
              <a:prstGeom prst="rect">
                <a:avLst/>
              </a:prstGeom>
            </p:spPr>
          </p:pic>
        </p:grpSp>
        <p:sp>
          <p:nvSpPr>
            <p:cNvPr id="33" name="Rectangle 32">
              <a:extLst>
                <a:ext uri="{FF2B5EF4-FFF2-40B4-BE49-F238E27FC236}">
                  <a16:creationId xmlns:a16="http://schemas.microsoft.com/office/drawing/2014/main" id="{859E8203-2730-4C9C-BFAC-D5CCC892FF9B}"/>
                </a:ext>
              </a:extLst>
            </p:cNvPr>
            <p:cNvSpPr/>
            <p:nvPr/>
          </p:nvSpPr>
          <p:spPr>
            <a:xfrm>
              <a:off x="9128566" y="3582330"/>
              <a:ext cx="1702544"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err="1">
                  <a:ln>
                    <a:noFill/>
                  </a:ln>
                  <a:solidFill>
                    <a:prstClr val="black"/>
                  </a:solidFill>
                  <a:effectLst/>
                  <a:uLnTx/>
                  <a:uFillTx/>
                  <a:latin typeface="Segoe UI Semibold" panose="020B0702040204020203" pitchFamily="34" charset="0"/>
                  <a:ea typeface="+mn-ea"/>
                  <a:cs typeface="Segoe UI Semibold" panose="020B0702040204020203" pitchFamily="34" charset="0"/>
                </a:rPr>
                <a:t>DirectQuery</a:t>
              </a:r>
              <a:endParaRPr kumimoji="0" lang="en-US" sz="1400" b="1"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grpSp>
      <p:grpSp>
        <p:nvGrpSpPr>
          <p:cNvPr id="13" name="Group 12">
            <a:extLst>
              <a:ext uri="{FF2B5EF4-FFF2-40B4-BE49-F238E27FC236}">
                <a16:creationId xmlns:a16="http://schemas.microsoft.com/office/drawing/2014/main" id="{664D27EE-88C5-4D47-AD98-B61AA7E7E985}"/>
              </a:ext>
            </a:extLst>
          </p:cNvPr>
          <p:cNvGrpSpPr/>
          <p:nvPr/>
        </p:nvGrpSpPr>
        <p:grpSpPr>
          <a:xfrm>
            <a:off x="7734776" y="4793852"/>
            <a:ext cx="3096334" cy="914400"/>
            <a:chOff x="7734776" y="4480589"/>
            <a:chExt cx="3096334" cy="914400"/>
          </a:xfrm>
        </p:grpSpPr>
        <p:grpSp>
          <p:nvGrpSpPr>
            <p:cNvPr id="65" name="Group 64">
              <a:extLst>
                <a:ext uri="{FF2B5EF4-FFF2-40B4-BE49-F238E27FC236}">
                  <a16:creationId xmlns:a16="http://schemas.microsoft.com/office/drawing/2014/main" id="{BA594F4D-C981-FC46-A7AB-50A9173B4724}"/>
                </a:ext>
              </a:extLst>
            </p:cNvPr>
            <p:cNvGrpSpPr>
              <a:grpSpLocks noChangeAspect="1"/>
            </p:cNvGrpSpPr>
            <p:nvPr/>
          </p:nvGrpSpPr>
          <p:grpSpPr>
            <a:xfrm>
              <a:off x="7734776" y="4480589"/>
              <a:ext cx="914403" cy="914400"/>
              <a:chOff x="7799699" y="2758650"/>
              <a:chExt cx="1234762" cy="1234758"/>
            </a:xfrm>
          </p:grpSpPr>
          <p:sp>
            <p:nvSpPr>
              <p:cNvPr id="48" name="Oval 47">
                <a:extLst>
                  <a:ext uri="{FF2B5EF4-FFF2-40B4-BE49-F238E27FC236}">
                    <a16:creationId xmlns:a16="http://schemas.microsoft.com/office/drawing/2014/main" id="{3931CDB1-1ACB-4613-8F61-2342285156D0}"/>
                  </a:ext>
                </a:extLst>
              </p:cNvPr>
              <p:cNvSpPr/>
              <p:nvPr/>
            </p:nvSpPr>
            <p:spPr bwMode="auto">
              <a:xfrm>
                <a:off x="7799699" y="2758650"/>
                <a:ext cx="1234762" cy="1234758"/>
              </a:xfrm>
              <a:prstGeom prst="ellipse">
                <a:avLst/>
              </a:prstGeom>
              <a:solidFill>
                <a:schemeClr val="bg1"/>
              </a:solidFill>
              <a:ln w="10795" cap="flat" cmpd="sng" algn="ctr">
                <a:noFill/>
                <a:prstDash val="solid"/>
              </a:ln>
              <a:effectLst>
                <a:outerShdw blurRad="190500" dist="50800" dir="2400000" algn="tl" rotWithShape="0">
                  <a:prstClr val="black">
                    <a:alpha val="40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pic>
            <p:nvPicPr>
              <p:cNvPr id="56" name="Graphic 55">
                <a:extLst>
                  <a:ext uri="{FF2B5EF4-FFF2-40B4-BE49-F238E27FC236}">
                    <a16:creationId xmlns:a16="http://schemas.microsoft.com/office/drawing/2014/main" id="{6B4C41EA-FB01-204F-928B-9471CB61F88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188480" y="3162649"/>
                <a:ext cx="457200" cy="457200"/>
              </a:xfrm>
              <a:prstGeom prst="rect">
                <a:avLst/>
              </a:prstGeom>
            </p:spPr>
          </p:pic>
        </p:grpSp>
        <p:sp>
          <p:nvSpPr>
            <p:cNvPr id="34" name="Rectangle 33">
              <a:extLst>
                <a:ext uri="{FF2B5EF4-FFF2-40B4-BE49-F238E27FC236}">
                  <a16:creationId xmlns:a16="http://schemas.microsoft.com/office/drawing/2014/main" id="{8851F4DD-02CC-4A46-B88D-1BD42F1B239F}"/>
                </a:ext>
              </a:extLst>
            </p:cNvPr>
            <p:cNvSpPr/>
            <p:nvPr/>
          </p:nvSpPr>
          <p:spPr>
            <a:xfrm>
              <a:off x="9128566" y="4783901"/>
              <a:ext cx="1702544"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Composite Models</a:t>
              </a:r>
            </a:p>
          </p:txBody>
        </p:sp>
      </p:grpSp>
      <p:sp>
        <p:nvSpPr>
          <p:cNvPr id="5" name="Rectangle 4">
            <a:extLst>
              <a:ext uri="{FF2B5EF4-FFF2-40B4-BE49-F238E27FC236}">
                <a16:creationId xmlns:a16="http://schemas.microsoft.com/office/drawing/2014/main" id="{9AB23E5E-741E-4D7F-A58E-7913C46D2A8B}"/>
              </a:ext>
            </a:extLst>
          </p:cNvPr>
          <p:cNvSpPr/>
          <p:nvPr/>
        </p:nvSpPr>
        <p:spPr>
          <a:xfrm>
            <a:off x="1741596" y="1660021"/>
            <a:ext cx="1855042"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ctr"/>
            <a:r>
              <a:rPr lang="en-US">
                <a:solidFill>
                  <a:schemeClr val="tx2"/>
                </a:solidFill>
                <a:latin typeface="+mj-lt"/>
                <a:cs typeface="Segoe UI Semibold" panose="020B0702040204020203" pitchFamily="34" charset="0"/>
              </a:rPr>
              <a:t>Azure Synapse </a:t>
            </a:r>
          </a:p>
        </p:txBody>
      </p:sp>
      <p:sp>
        <p:nvSpPr>
          <p:cNvPr id="40" name="Rectangle 39">
            <a:extLst>
              <a:ext uri="{FF2B5EF4-FFF2-40B4-BE49-F238E27FC236}">
                <a16:creationId xmlns:a16="http://schemas.microsoft.com/office/drawing/2014/main" id="{D5270335-65FB-4545-B816-B4AF9A9CF7F1}"/>
              </a:ext>
            </a:extLst>
          </p:cNvPr>
          <p:cNvSpPr/>
          <p:nvPr/>
        </p:nvSpPr>
        <p:spPr>
          <a:xfrm>
            <a:off x="8516159" y="1660021"/>
            <a:ext cx="1224814"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ctr"/>
            <a:r>
              <a:rPr lang="en-US">
                <a:solidFill>
                  <a:schemeClr val="tx2"/>
                </a:solidFill>
                <a:latin typeface="+mj-lt"/>
                <a:cs typeface="Segoe UI Semibold" panose="020B0702040204020203" pitchFamily="34" charset="0"/>
              </a:rPr>
              <a:t>Power BI</a:t>
            </a:r>
          </a:p>
        </p:txBody>
      </p:sp>
    </p:spTree>
    <p:extLst>
      <p:ext uri="{BB962C8B-B14F-4D97-AF65-F5344CB8AC3E}">
        <p14:creationId xmlns:p14="http://schemas.microsoft.com/office/powerpoint/2010/main" val="6074392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3000"/>
                            </p:stCondLst>
                            <p:childTnLst>
                              <p:par>
                                <p:cTn id="29" presetID="1"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par>
                          <p:cTn id="31" fill="hold">
                            <p:stCondLst>
                              <p:cond delay="3000"/>
                            </p:stCondLst>
                            <p:childTnLst>
                              <p:par>
                                <p:cTn id="32" presetID="1" presetClass="entr" presetSubtype="0" fill="hold" grpId="0" nodeType="afterEffect">
                                  <p:stCondLst>
                                    <p:cond delay="0"/>
                                  </p:stCondLst>
                                  <p:childTnLst>
                                    <p:set>
                                      <p:cBhvr>
                                        <p:cTn id="33"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CF117-4B27-5F43-B5C0-6DA5ED34B69C}"/>
              </a:ext>
            </a:extLst>
          </p:cNvPr>
          <p:cNvSpPr>
            <a:spLocks noGrp="1"/>
          </p:cNvSpPr>
          <p:nvPr>
            <p:ph type="title"/>
          </p:nvPr>
        </p:nvSpPr>
        <p:spPr/>
        <p:txBody>
          <a:bodyPr/>
          <a:lstStyle/>
          <a:p>
            <a:r>
              <a:rPr lang="en-US"/>
              <a:t>Complete security</a:t>
            </a:r>
          </a:p>
        </p:txBody>
      </p:sp>
      <p:graphicFrame>
        <p:nvGraphicFramePr>
          <p:cNvPr id="18" name="Table 18">
            <a:extLst>
              <a:ext uri="{FF2B5EF4-FFF2-40B4-BE49-F238E27FC236}">
                <a16:creationId xmlns:a16="http://schemas.microsoft.com/office/drawing/2014/main" id="{FF455B08-A600-4445-9578-191AA820ACA0}"/>
              </a:ext>
            </a:extLst>
          </p:cNvPr>
          <p:cNvGraphicFramePr>
            <a:graphicFrameLocks noGrp="1"/>
          </p:cNvGraphicFramePr>
          <p:nvPr/>
        </p:nvGraphicFramePr>
        <p:xfrm>
          <a:off x="1669804" y="1257362"/>
          <a:ext cx="8852394" cy="5148916"/>
        </p:xfrm>
        <a:graphic>
          <a:graphicData uri="http://schemas.openxmlformats.org/drawingml/2006/table">
            <a:tbl>
              <a:tblPr firstRow="1" firstCol="1">
                <a:tableStyleId>{2D5ABB26-0587-4C30-8999-92F81FD0307C}</a:tableStyleId>
              </a:tblPr>
              <a:tblGrid>
                <a:gridCol w="1726539">
                  <a:extLst>
                    <a:ext uri="{9D8B030D-6E8A-4147-A177-3AD203B41FA5}">
                      <a16:colId xmlns:a16="http://schemas.microsoft.com/office/drawing/2014/main" val="1967687866"/>
                    </a:ext>
                  </a:extLst>
                </a:gridCol>
                <a:gridCol w="5218425">
                  <a:extLst>
                    <a:ext uri="{9D8B030D-6E8A-4147-A177-3AD203B41FA5}">
                      <a16:colId xmlns:a16="http://schemas.microsoft.com/office/drawing/2014/main" val="3461160750"/>
                    </a:ext>
                  </a:extLst>
                </a:gridCol>
                <a:gridCol w="1907430">
                  <a:extLst>
                    <a:ext uri="{9D8B030D-6E8A-4147-A177-3AD203B41FA5}">
                      <a16:colId xmlns:a16="http://schemas.microsoft.com/office/drawing/2014/main" val="2770635348"/>
                    </a:ext>
                  </a:extLst>
                </a:gridCol>
              </a:tblGrid>
              <a:tr h="315884">
                <a:tc>
                  <a:txBody>
                    <a:bodyPr/>
                    <a:lstStyle/>
                    <a:p>
                      <a:r>
                        <a:rPr lang="en-US" sz="1400">
                          <a:solidFill>
                            <a:schemeClr val="tx2"/>
                          </a:solidFill>
                          <a:latin typeface="+mj-lt"/>
                        </a:rPr>
                        <a:t>Category</a:t>
                      </a:r>
                      <a:endParaRPr lang="en-US" sz="1400" b="0">
                        <a:solidFill>
                          <a:schemeClr val="tx2"/>
                        </a:solidFill>
                        <a:latin typeface="+mj-lt"/>
                      </a:endParaRPr>
                    </a:p>
                  </a:txBody>
                  <a:tcPr marL="110642" marR="110642">
                    <a:lnB w="12700" cap="flat" cmpd="sng" algn="ctr">
                      <a:solidFill>
                        <a:schemeClr val="bg1">
                          <a:lumMod val="85000"/>
                        </a:schemeClr>
                      </a:solidFill>
                      <a:prstDash val="solid"/>
                      <a:round/>
                      <a:headEnd type="none" w="med" len="med"/>
                      <a:tailEnd type="none" w="med" len="med"/>
                    </a:lnB>
                  </a:tcPr>
                </a:tc>
                <a:tc>
                  <a:txBody>
                    <a:bodyPr/>
                    <a:lstStyle/>
                    <a:p>
                      <a:r>
                        <a:rPr lang="en-US" sz="1400">
                          <a:solidFill>
                            <a:schemeClr val="tx2"/>
                          </a:solidFill>
                          <a:latin typeface="+mj-lt"/>
                        </a:rPr>
                        <a:t>Feature</a:t>
                      </a:r>
                      <a:endParaRPr lang="en-US" sz="1400" b="0">
                        <a:solidFill>
                          <a:schemeClr val="tx2"/>
                        </a:solidFill>
                        <a:latin typeface="+mj-lt"/>
                      </a:endParaRPr>
                    </a:p>
                  </a:txBody>
                  <a:tcPr marL="110642" marR="110642">
                    <a:lnB w="12700" cap="flat" cmpd="sng" algn="ctr">
                      <a:solidFill>
                        <a:schemeClr val="bg1">
                          <a:lumMod val="85000"/>
                        </a:schemeClr>
                      </a:solidFill>
                      <a:prstDash val="solid"/>
                      <a:round/>
                      <a:headEnd type="none" w="med" len="med"/>
                      <a:tailEnd type="none" w="med" len="med"/>
                    </a:lnB>
                  </a:tcPr>
                </a:tc>
                <a:tc>
                  <a:txBody>
                    <a:bodyPr/>
                    <a:lstStyle/>
                    <a:p>
                      <a:r>
                        <a:rPr lang="en-US" sz="1400">
                          <a:solidFill>
                            <a:schemeClr val="tx2"/>
                          </a:solidFill>
                          <a:latin typeface="+mj-lt"/>
                        </a:rPr>
                        <a:t>Azure Synapse</a:t>
                      </a:r>
                      <a:endParaRPr lang="en-US" sz="1400" b="0">
                        <a:solidFill>
                          <a:schemeClr val="tx2"/>
                        </a:solidFill>
                        <a:latin typeface="+mj-lt"/>
                      </a:endParaRPr>
                    </a:p>
                  </a:txBody>
                  <a:tcPr marL="110642" marR="110642">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597598461"/>
                  </a:ext>
                </a:extLst>
              </a:tr>
              <a:tr h="284296">
                <a:tc rowSpan="3">
                  <a:txBody>
                    <a:bodyPr/>
                    <a:lstStyle/>
                    <a:p>
                      <a:pPr marL="0" marR="0" lvl="0" indent="0" algn="l" defTabSz="914367" rtl="0" eaLnBrk="1" fontAlgn="ctr" latinLnBrk="0" hangingPunct="1">
                        <a:lnSpc>
                          <a:spcPct val="100000"/>
                        </a:lnSpc>
                        <a:spcBef>
                          <a:spcPts val="0"/>
                        </a:spcBef>
                        <a:spcAft>
                          <a:spcPts val="500"/>
                        </a:spcAft>
                        <a:buClrTx/>
                        <a:buSzTx/>
                        <a:buFontTx/>
                        <a:buNone/>
                        <a:tabLst/>
                        <a:defRPr/>
                      </a:pPr>
                      <a:r>
                        <a:rPr kumimoji="0" lang="en-US" sz="1200" u="none" strike="noStrike" kern="1200" cap="none" spc="0" normalizeH="0" baseline="0" noProof="0">
                          <a:ln>
                            <a:noFill/>
                          </a:ln>
                          <a:effectLst/>
                          <a:uLnTx/>
                          <a:uFillTx/>
                          <a:latin typeface="+mj-lt"/>
                        </a:rPr>
                        <a:t>Data Protection</a:t>
                      </a:r>
                      <a:endParaRPr kumimoji="0" lang="en-US" sz="1200" b="0" i="0" u="none" strike="noStrike" kern="1200" cap="none" spc="0" normalizeH="0" baseline="0" noProof="0">
                        <a:ln>
                          <a:noFill/>
                        </a:ln>
                        <a:solidFill>
                          <a:srgbClr val="000000"/>
                        </a:solidFill>
                        <a:effectLst/>
                        <a:uLnTx/>
                        <a:uFillTx/>
                        <a:latin typeface="+mj-lt"/>
                        <a:ea typeface="+mn-ea"/>
                        <a:cs typeface="Segoe UI Semibold" panose="020B0502040204020203" pitchFamily="34" charset="0"/>
                      </a:endParaRPr>
                    </a:p>
                  </a:txBody>
                  <a:tcPr marL="83127" marR="83127">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914367" rtl="0" eaLnBrk="1" fontAlgn="ctr" latinLnBrk="0" hangingPunct="1">
                        <a:lnSpc>
                          <a:spcPct val="100000"/>
                        </a:lnSpc>
                        <a:spcBef>
                          <a:spcPts val="0"/>
                        </a:spcBef>
                        <a:spcAft>
                          <a:spcPts val="500"/>
                        </a:spcAft>
                        <a:buClrTx/>
                        <a:buSzTx/>
                        <a:buFontTx/>
                        <a:buNone/>
                        <a:tabLst/>
                        <a:defRPr/>
                      </a:pPr>
                      <a:r>
                        <a:rPr kumimoji="0" lang="en-US" sz="1200" u="none" strike="noStrike" kern="1200" cap="none" spc="0" normalizeH="0" baseline="0" noProof="0">
                          <a:ln>
                            <a:noFill/>
                          </a:ln>
                          <a:effectLst/>
                          <a:uLnTx/>
                          <a:uFillTx/>
                        </a:rPr>
                        <a:t>Data In Transit</a:t>
                      </a:r>
                      <a:endParaRPr kumimoji="0" lang="en-US" sz="1200" b="0" i="0" u="none" strike="noStrike" kern="1200" cap="none" spc="0" normalizeH="0" baseline="0" noProof="0">
                        <a:ln>
                          <a:noFill/>
                        </a:ln>
                        <a:solidFill>
                          <a:srgbClr val="000000"/>
                        </a:solidFill>
                        <a:effectLst/>
                        <a:uLnTx/>
                        <a:uFillTx/>
                        <a:latin typeface="+mn-lt"/>
                        <a:ea typeface="+mn-ea"/>
                        <a:cs typeface="Segoe UI" panose="020B0502040204020203" pitchFamily="34" charset="0"/>
                      </a:endParaRPr>
                    </a:p>
                  </a:txBody>
                  <a:tcPr marL="110642" marR="110642">
                    <a:lnT w="12700" cap="flat" cmpd="sng" algn="ctr">
                      <a:solidFill>
                        <a:schemeClr val="bg1">
                          <a:lumMod val="85000"/>
                        </a:schemeClr>
                      </a:solidFill>
                      <a:prstDash val="solid"/>
                      <a:round/>
                      <a:headEnd type="none" w="med" len="med"/>
                      <a:tailEnd type="none" w="med" len="med"/>
                    </a:lnT>
                  </a:tcPr>
                </a:tc>
                <a:tc>
                  <a:txBody>
                    <a:bodyPr/>
                    <a:lstStyle/>
                    <a:p>
                      <a:r>
                        <a:rPr lang="en-US" sz="1200" b="1"/>
                        <a:t>Yes</a:t>
                      </a:r>
                      <a:endParaRPr lang="en-US" sz="1200" b="1">
                        <a:latin typeface="+mn-lt"/>
                      </a:endParaRPr>
                    </a:p>
                  </a:txBody>
                  <a:tcPr marL="110642" marR="110642">
                    <a:lnT w="12700" cap="flat" cmpd="sng" algn="ctr">
                      <a:solidFill>
                        <a:schemeClr val="bg1">
                          <a:lumMod val="85000"/>
                        </a:schemeClr>
                      </a:solidFill>
                      <a:prstDash val="solid"/>
                      <a:round/>
                      <a:headEnd type="none" w="med" len="med"/>
                      <a:tailEnd type="none" w="med" len="med"/>
                    </a:lnT>
                  </a:tcPr>
                </a:tc>
                <a:extLst>
                  <a:ext uri="{0D108BD9-81ED-4DB2-BD59-A6C34878D82A}">
                    <a16:rowId xmlns:a16="http://schemas.microsoft.com/office/drawing/2014/main" val="1062612265"/>
                  </a:ext>
                </a:extLst>
              </a:tr>
              <a:tr h="284296">
                <a:tc vMerge="1">
                  <a:txBody>
                    <a:bodyPr/>
                    <a:lstStyle/>
                    <a:p>
                      <a:endParaRPr lang="en-US"/>
                    </a:p>
                  </a:txBody>
                  <a:tcPr/>
                </a:tc>
                <a:tc>
                  <a:txBody>
                    <a:bodyPr/>
                    <a:lstStyle/>
                    <a:p>
                      <a:pPr marL="0" marR="0" lvl="0" indent="0" algn="l" defTabSz="914367" rtl="0" eaLnBrk="1" fontAlgn="ctr" latinLnBrk="0" hangingPunct="1">
                        <a:lnSpc>
                          <a:spcPct val="100000"/>
                        </a:lnSpc>
                        <a:spcBef>
                          <a:spcPts val="0"/>
                        </a:spcBef>
                        <a:spcAft>
                          <a:spcPts val="500"/>
                        </a:spcAft>
                        <a:buClrTx/>
                        <a:buSzTx/>
                        <a:buFontTx/>
                        <a:buNone/>
                        <a:tabLst/>
                        <a:defRPr/>
                      </a:pPr>
                      <a:r>
                        <a:rPr kumimoji="0" lang="en-US" sz="1200" u="none" strike="noStrike" kern="1200" cap="none" spc="0" normalizeH="0" baseline="0" noProof="0">
                          <a:ln>
                            <a:noFill/>
                          </a:ln>
                          <a:effectLst/>
                          <a:uLnTx/>
                          <a:uFillTx/>
                        </a:rPr>
                        <a:t>Data encryption at rest (Service &amp; User Managed Keys)</a:t>
                      </a:r>
                      <a:endParaRPr kumimoji="0" lang="en-US" sz="1200" b="0" i="0" u="none" strike="noStrike" kern="1200" cap="none" spc="0" normalizeH="0" baseline="0" noProof="0">
                        <a:ln>
                          <a:noFill/>
                        </a:ln>
                        <a:solidFill>
                          <a:srgbClr val="000000"/>
                        </a:solidFill>
                        <a:effectLst/>
                        <a:uLnTx/>
                        <a:uFillTx/>
                        <a:latin typeface="+mn-lt"/>
                        <a:ea typeface="+mn-ea"/>
                        <a:cs typeface="Segoe UI" panose="020B0502040204020203" pitchFamily="34" charset="0"/>
                      </a:endParaRPr>
                    </a:p>
                  </a:txBody>
                  <a:tcPr marL="110642" marR="110642"/>
                </a:tc>
                <a:tc>
                  <a:txBody>
                    <a:bodyPr/>
                    <a:lstStyle/>
                    <a:p>
                      <a:r>
                        <a:rPr kumimoji="0" lang="en-US" sz="1200" b="1" u="none" strike="noStrike" kern="1200" cap="none" spc="0" normalizeH="0" baseline="0" noProof="0">
                          <a:ln>
                            <a:noFill/>
                          </a:ln>
                          <a:effectLst/>
                          <a:uLnTx/>
                          <a:uFillTx/>
                        </a:rPr>
                        <a:t>Yes</a:t>
                      </a:r>
                      <a:endParaRPr lang="en-US" sz="1200" b="1">
                        <a:latin typeface="+mn-lt"/>
                      </a:endParaRPr>
                    </a:p>
                  </a:txBody>
                  <a:tcPr marL="110642" marR="110642"/>
                </a:tc>
                <a:extLst>
                  <a:ext uri="{0D108BD9-81ED-4DB2-BD59-A6C34878D82A}">
                    <a16:rowId xmlns:a16="http://schemas.microsoft.com/office/drawing/2014/main" val="1794645853"/>
                  </a:ext>
                </a:extLst>
              </a:tr>
              <a:tr h="284296">
                <a:tc vMerge="1">
                  <a:txBody>
                    <a:bodyPr/>
                    <a:lstStyle/>
                    <a:p>
                      <a:endParaRPr lang="en-US"/>
                    </a:p>
                  </a:txBody>
                  <a:tcPr/>
                </a:tc>
                <a:tc>
                  <a:txBody>
                    <a:bodyPr/>
                    <a:lstStyle/>
                    <a:p>
                      <a:pPr marL="0" marR="0" lvl="0" indent="0" algn="l" defTabSz="914367" rtl="0" eaLnBrk="1" fontAlgn="ctr" latinLnBrk="0" hangingPunct="1">
                        <a:lnSpc>
                          <a:spcPct val="100000"/>
                        </a:lnSpc>
                        <a:spcBef>
                          <a:spcPts val="0"/>
                        </a:spcBef>
                        <a:spcAft>
                          <a:spcPts val="500"/>
                        </a:spcAft>
                        <a:buClrTx/>
                        <a:buSzTx/>
                        <a:buFontTx/>
                        <a:buNone/>
                        <a:tabLst/>
                        <a:defRPr/>
                      </a:pPr>
                      <a:r>
                        <a:rPr kumimoji="0" lang="en-US" sz="1200" u="none" strike="noStrike" kern="1200" cap="none" spc="0" normalizeH="0" baseline="0" noProof="0">
                          <a:ln>
                            <a:noFill/>
                          </a:ln>
                          <a:effectLst/>
                          <a:uLnTx/>
                          <a:uFillTx/>
                        </a:rPr>
                        <a:t>Data Discovery and Classification</a:t>
                      </a:r>
                      <a:endParaRPr kumimoji="0" lang="en-US" sz="1200" b="0" i="0" u="none" strike="noStrike" kern="1200" cap="none" spc="0" normalizeH="0" baseline="0" noProof="0">
                        <a:ln>
                          <a:noFill/>
                        </a:ln>
                        <a:solidFill>
                          <a:srgbClr val="000000"/>
                        </a:solidFill>
                        <a:effectLst/>
                        <a:uLnTx/>
                        <a:uFillTx/>
                        <a:latin typeface="+mn-lt"/>
                        <a:ea typeface="+mn-ea"/>
                        <a:cs typeface="Segoe UI" panose="020B0502040204020203" pitchFamily="34" charset="0"/>
                      </a:endParaRPr>
                    </a:p>
                  </a:txBody>
                  <a:tcPr marL="110642" marR="110642">
                    <a:lnB w="12700" cap="flat" cmpd="sng" algn="ctr">
                      <a:solidFill>
                        <a:schemeClr val="bg1">
                          <a:lumMod val="85000"/>
                        </a:schemeClr>
                      </a:solidFill>
                      <a:prstDash val="solid"/>
                      <a:round/>
                      <a:headEnd type="none" w="med" len="med"/>
                      <a:tailEnd type="none" w="med" len="med"/>
                    </a:lnB>
                  </a:tcPr>
                </a:tc>
                <a:tc>
                  <a:txBody>
                    <a:bodyPr/>
                    <a:lstStyle/>
                    <a:p>
                      <a:r>
                        <a:rPr kumimoji="0" lang="en-US" sz="1200" b="1" u="none" strike="noStrike" kern="1200" cap="none" spc="0" normalizeH="0" baseline="0" noProof="0">
                          <a:ln>
                            <a:noFill/>
                          </a:ln>
                          <a:effectLst/>
                          <a:uLnTx/>
                          <a:uFillTx/>
                        </a:rPr>
                        <a:t>Yes</a:t>
                      </a:r>
                      <a:endParaRPr lang="en-US" sz="1200" b="1">
                        <a:latin typeface="+mn-lt"/>
                      </a:endParaRPr>
                    </a:p>
                  </a:txBody>
                  <a:tcPr marL="110642" marR="110642">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595899293"/>
                  </a:ext>
                </a:extLst>
              </a:tr>
              <a:tr h="284296">
                <a:tc rowSpan="4">
                  <a:txBody>
                    <a:bodyPr/>
                    <a:lstStyle/>
                    <a:p>
                      <a:pPr marL="0" marR="0" lvl="0" indent="0" algn="l" defTabSz="914367" rtl="0" eaLnBrk="1" fontAlgn="ctr" latinLnBrk="0" hangingPunct="1">
                        <a:lnSpc>
                          <a:spcPct val="100000"/>
                        </a:lnSpc>
                        <a:spcBef>
                          <a:spcPts val="0"/>
                        </a:spcBef>
                        <a:spcAft>
                          <a:spcPts val="500"/>
                        </a:spcAft>
                        <a:buClrTx/>
                        <a:buSzTx/>
                        <a:buFontTx/>
                        <a:buNone/>
                        <a:tabLst/>
                        <a:defRPr/>
                      </a:pPr>
                      <a:r>
                        <a:rPr kumimoji="0" lang="en-US" sz="1200" u="none" strike="noStrike" kern="1200" cap="none" spc="0" normalizeH="0" baseline="0" noProof="0">
                          <a:ln>
                            <a:noFill/>
                          </a:ln>
                          <a:effectLst/>
                          <a:uLnTx/>
                          <a:uFillTx/>
                          <a:latin typeface="+mj-lt"/>
                        </a:rPr>
                        <a:t>Access Control</a:t>
                      </a:r>
                      <a:endPar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mj-lt"/>
                        <a:ea typeface="+mn-ea"/>
                        <a:cs typeface="Segoe UI Semibold" panose="020B0502040204020203" pitchFamily="34" charset="0"/>
                      </a:endParaRPr>
                    </a:p>
                  </a:txBody>
                  <a:tcPr marL="83127" marR="83127">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914367" rtl="0" eaLnBrk="1" fontAlgn="ctr" latinLnBrk="0" hangingPunct="1">
                        <a:lnSpc>
                          <a:spcPct val="100000"/>
                        </a:lnSpc>
                        <a:spcBef>
                          <a:spcPts val="0"/>
                        </a:spcBef>
                        <a:spcAft>
                          <a:spcPts val="500"/>
                        </a:spcAft>
                        <a:buClrTx/>
                        <a:buSzTx/>
                        <a:buFontTx/>
                        <a:buNone/>
                        <a:tabLst/>
                        <a:defRPr/>
                      </a:pPr>
                      <a:r>
                        <a:rPr kumimoji="0" lang="en-US" sz="1200" u="none" strike="noStrike" kern="1200" cap="none" spc="0" normalizeH="0" baseline="0" noProof="0">
                          <a:ln>
                            <a:noFill/>
                          </a:ln>
                          <a:effectLst/>
                          <a:uLnTx/>
                          <a:uFillTx/>
                        </a:rPr>
                        <a:t>Native Row Level Security</a:t>
                      </a:r>
                      <a:endParaRPr kumimoji="0" lang="en-US" sz="1200" b="0" i="0" u="none" strike="noStrike" kern="1200" cap="none" spc="0" normalizeH="0" baseline="0" noProof="0">
                        <a:ln>
                          <a:noFill/>
                        </a:ln>
                        <a:solidFill>
                          <a:srgbClr val="000000"/>
                        </a:solidFill>
                        <a:effectLst/>
                        <a:uLnTx/>
                        <a:uFillTx/>
                        <a:latin typeface="+mn-lt"/>
                        <a:ea typeface="+mn-ea"/>
                        <a:cs typeface="Segoe UI" panose="020B0502040204020203" pitchFamily="34" charset="0"/>
                      </a:endParaRPr>
                    </a:p>
                  </a:txBody>
                  <a:tcPr marL="110642" marR="110642">
                    <a:lnT w="12700" cap="flat" cmpd="sng" algn="ctr">
                      <a:solidFill>
                        <a:schemeClr val="bg1">
                          <a:lumMod val="85000"/>
                        </a:schemeClr>
                      </a:solidFill>
                      <a:prstDash val="solid"/>
                      <a:round/>
                      <a:headEnd type="none" w="med" len="med"/>
                      <a:tailEnd type="none" w="med" len="med"/>
                    </a:lnT>
                  </a:tcPr>
                </a:tc>
                <a:tc>
                  <a:txBody>
                    <a:bodyPr/>
                    <a:lstStyle/>
                    <a:p>
                      <a:r>
                        <a:rPr kumimoji="0" lang="en-US" sz="1200" b="1" u="none" strike="noStrike" kern="1200" cap="none" spc="0" normalizeH="0" baseline="0" noProof="0">
                          <a:ln>
                            <a:noFill/>
                          </a:ln>
                          <a:effectLst/>
                          <a:uLnTx/>
                          <a:uFillTx/>
                        </a:rPr>
                        <a:t>Yes</a:t>
                      </a:r>
                      <a:endParaRPr lang="en-US" sz="1200" b="1">
                        <a:latin typeface="+mn-lt"/>
                      </a:endParaRPr>
                    </a:p>
                  </a:txBody>
                  <a:tcPr marL="110642" marR="110642">
                    <a:lnT w="12700" cap="flat" cmpd="sng" algn="ctr">
                      <a:solidFill>
                        <a:schemeClr val="bg1">
                          <a:lumMod val="85000"/>
                        </a:schemeClr>
                      </a:solidFill>
                      <a:prstDash val="solid"/>
                      <a:round/>
                      <a:headEnd type="none" w="med" len="med"/>
                      <a:tailEnd type="none" w="med" len="med"/>
                    </a:lnT>
                  </a:tcPr>
                </a:tc>
                <a:extLst>
                  <a:ext uri="{0D108BD9-81ED-4DB2-BD59-A6C34878D82A}">
                    <a16:rowId xmlns:a16="http://schemas.microsoft.com/office/drawing/2014/main" val="3399157107"/>
                  </a:ext>
                </a:extLst>
              </a:tr>
              <a:tr h="284296">
                <a:tc vMerge="1">
                  <a:txBody>
                    <a:bodyPr/>
                    <a:lstStyle/>
                    <a:p>
                      <a:endParaRPr lang="en-US"/>
                    </a:p>
                  </a:txBody>
                  <a:tcPr/>
                </a:tc>
                <a:tc>
                  <a:txBody>
                    <a:bodyPr/>
                    <a:lstStyle/>
                    <a:p>
                      <a:pPr marL="0" marR="0" lvl="0" indent="0" algn="l" defTabSz="914367" rtl="0" eaLnBrk="1" fontAlgn="ctr" latinLnBrk="0" hangingPunct="1">
                        <a:lnSpc>
                          <a:spcPct val="100000"/>
                        </a:lnSpc>
                        <a:spcBef>
                          <a:spcPts val="0"/>
                        </a:spcBef>
                        <a:spcAft>
                          <a:spcPts val="500"/>
                        </a:spcAft>
                        <a:buClrTx/>
                        <a:buSzTx/>
                        <a:buFontTx/>
                        <a:buNone/>
                        <a:tabLst/>
                        <a:defRPr/>
                      </a:pPr>
                      <a:r>
                        <a:rPr kumimoji="0" lang="en-US" sz="1200" u="none" strike="noStrike" kern="1200" cap="none" spc="0" normalizeH="0" baseline="0" noProof="0">
                          <a:ln>
                            <a:noFill/>
                          </a:ln>
                          <a:effectLst/>
                          <a:uLnTx/>
                          <a:uFillTx/>
                        </a:rPr>
                        <a:t>Table and View Security (GRANT / DENY)</a:t>
                      </a:r>
                      <a:endParaRPr kumimoji="0" lang="en-US" sz="1200" b="0" i="0" u="none" strike="noStrike" kern="1200" cap="none" spc="0" normalizeH="0" baseline="0" noProof="0">
                        <a:ln>
                          <a:noFill/>
                        </a:ln>
                        <a:solidFill>
                          <a:srgbClr val="000000"/>
                        </a:solidFill>
                        <a:effectLst/>
                        <a:uLnTx/>
                        <a:uFillTx/>
                        <a:latin typeface="+mn-lt"/>
                        <a:ea typeface="+mn-ea"/>
                        <a:cs typeface="Segoe UI" panose="020B0502040204020203" pitchFamily="34" charset="0"/>
                      </a:endParaRPr>
                    </a:p>
                  </a:txBody>
                  <a:tcPr marL="110642" marR="110642"/>
                </a:tc>
                <a:tc>
                  <a:txBody>
                    <a:bodyPr/>
                    <a:lstStyle/>
                    <a:p>
                      <a:r>
                        <a:rPr kumimoji="0" lang="en-US" sz="1200" b="1" u="none" strike="noStrike" kern="1200" cap="none" spc="0" normalizeH="0" baseline="0" noProof="0">
                          <a:ln>
                            <a:noFill/>
                          </a:ln>
                          <a:effectLst/>
                          <a:uLnTx/>
                          <a:uFillTx/>
                        </a:rPr>
                        <a:t>Yes</a:t>
                      </a:r>
                      <a:endParaRPr lang="en-US" sz="1200" b="1">
                        <a:latin typeface="+mn-lt"/>
                      </a:endParaRPr>
                    </a:p>
                  </a:txBody>
                  <a:tcPr marL="110642" marR="110642"/>
                </a:tc>
                <a:extLst>
                  <a:ext uri="{0D108BD9-81ED-4DB2-BD59-A6C34878D82A}">
                    <a16:rowId xmlns:a16="http://schemas.microsoft.com/office/drawing/2014/main" val="1275706933"/>
                  </a:ext>
                </a:extLst>
              </a:tr>
              <a:tr h="284296">
                <a:tc vMerge="1">
                  <a:txBody>
                    <a:bodyPr/>
                    <a:lstStyle/>
                    <a:p>
                      <a:endParaRPr lang="en-US"/>
                    </a:p>
                  </a:txBody>
                  <a:tcPr/>
                </a:tc>
                <a:tc>
                  <a:txBody>
                    <a:bodyPr/>
                    <a:lstStyle/>
                    <a:p>
                      <a:pPr marL="0" marR="0" lvl="0" indent="0" algn="l" defTabSz="914367" rtl="0" eaLnBrk="1" fontAlgn="ctr" latinLnBrk="0" hangingPunct="1">
                        <a:lnSpc>
                          <a:spcPct val="100000"/>
                        </a:lnSpc>
                        <a:spcBef>
                          <a:spcPts val="0"/>
                        </a:spcBef>
                        <a:spcAft>
                          <a:spcPts val="500"/>
                        </a:spcAft>
                        <a:buClrTx/>
                        <a:buSzTx/>
                        <a:buFontTx/>
                        <a:buNone/>
                        <a:tabLst/>
                        <a:defRPr/>
                      </a:pPr>
                      <a:r>
                        <a:rPr kumimoji="0" lang="en-US" sz="1200" u="none" strike="noStrike" kern="1200" cap="none" spc="0" normalizeH="0" baseline="0" noProof="0">
                          <a:ln>
                            <a:noFill/>
                          </a:ln>
                          <a:effectLst/>
                          <a:uLnTx/>
                          <a:uFillTx/>
                        </a:rPr>
                        <a:t>Column Level Security</a:t>
                      </a:r>
                      <a:endParaRPr kumimoji="0" lang="en-US" sz="1200" b="0" i="0" u="none" strike="noStrike" kern="1200" cap="none" spc="0" normalizeH="0" baseline="0" noProof="0">
                        <a:ln>
                          <a:noFill/>
                        </a:ln>
                        <a:solidFill>
                          <a:srgbClr val="000000"/>
                        </a:solidFill>
                        <a:effectLst/>
                        <a:uLnTx/>
                        <a:uFillTx/>
                        <a:latin typeface="+mn-lt"/>
                        <a:ea typeface="+mn-ea"/>
                        <a:cs typeface="Segoe UI" panose="020B0502040204020203" pitchFamily="34" charset="0"/>
                      </a:endParaRPr>
                    </a:p>
                  </a:txBody>
                  <a:tcPr marL="110642" marR="110642"/>
                </a:tc>
                <a:tc>
                  <a:txBody>
                    <a:bodyPr/>
                    <a:lstStyle/>
                    <a:p>
                      <a:r>
                        <a:rPr kumimoji="0" lang="en-US" sz="1200" b="1" u="none" strike="noStrike" kern="1200" cap="none" spc="0" normalizeH="0" baseline="0" noProof="0">
                          <a:ln>
                            <a:noFill/>
                          </a:ln>
                          <a:effectLst/>
                          <a:uLnTx/>
                          <a:uFillTx/>
                        </a:rPr>
                        <a:t>Yes</a:t>
                      </a:r>
                      <a:endParaRPr lang="en-US" sz="1200" b="1">
                        <a:latin typeface="+mn-lt"/>
                      </a:endParaRPr>
                    </a:p>
                  </a:txBody>
                  <a:tcPr marL="110642" marR="110642"/>
                </a:tc>
                <a:extLst>
                  <a:ext uri="{0D108BD9-81ED-4DB2-BD59-A6C34878D82A}">
                    <a16:rowId xmlns:a16="http://schemas.microsoft.com/office/drawing/2014/main" val="289707721"/>
                  </a:ext>
                </a:extLst>
              </a:tr>
              <a:tr h="284296">
                <a:tc vMerge="1">
                  <a:txBody>
                    <a:bodyPr/>
                    <a:lstStyle/>
                    <a:p>
                      <a:endParaRPr lang="en-US"/>
                    </a:p>
                  </a:txBody>
                  <a:tcPr/>
                </a:tc>
                <a:tc>
                  <a:txBody>
                    <a:bodyPr/>
                    <a:lstStyle/>
                    <a:p>
                      <a:pPr marL="0" marR="0" lvl="0" indent="0" algn="l" defTabSz="914367" rtl="0" eaLnBrk="1" fontAlgn="ctr" latinLnBrk="0" hangingPunct="1">
                        <a:lnSpc>
                          <a:spcPct val="100000"/>
                        </a:lnSpc>
                        <a:spcBef>
                          <a:spcPts val="0"/>
                        </a:spcBef>
                        <a:spcAft>
                          <a:spcPts val="500"/>
                        </a:spcAft>
                        <a:buClrTx/>
                        <a:buSzTx/>
                        <a:buFontTx/>
                        <a:buNone/>
                        <a:tabLst/>
                        <a:defRPr/>
                      </a:pPr>
                      <a:r>
                        <a:rPr kumimoji="0" lang="en-US" sz="1200" u="none" strike="noStrike" kern="1200" cap="none" spc="0" normalizeH="0" baseline="0" noProof="0">
                          <a:ln>
                            <a:noFill/>
                          </a:ln>
                          <a:effectLst/>
                          <a:uLnTx/>
                          <a:uFillTx/>
                        </a:rPr>
                        <a:t>Dynamic Data Masking</a:t>
                      </a:r>
                      <a:endParaRPr kumimoji="0" lang="en-US" sz="1200" b="0" i="0" u="none" strike="noStrike" kern="1200" cap="none" spc="0" normalizeH="0" baseline="0" noProof="0">
                        <a:ln>
                          <a:noFill/>
                        </a:ln>
                        <a:solidFill>
                          <a:srgbClr val="000000"/>
                        </a:solidFill>
                        <a:effectLst/>
                        <a:uLnTx/>
                        <a:uFillTx/>
                        <a:latin typeface="+mn-lt"/>
                        <a:ea typeface="+mn-ea"/>
                        <a:cs typeface="Segoe UI" panose="020B0502040204020203" pitchFamily="34" charset="0"/>
                      </a:endParaRPr>
                    </a:p>
                  </a:txBody>
                  <a:tcPr marL="110642" marR="110642">
                    <a:lnB w="12700" cap="flat" cmpd="sng" algn="ctr">
                      <a:solidFill>
                        <a:schemeClr val="bg1">
                          <a:lumMod val="85000"/>
                        </a:schemeClr>
                      </a:solidFill>
                      <a:prstDash val="solid"/>
                      <a:round/>
                      <a:headEnd type="none" w="med" len="med"/>
                      <a:tailEnd type="none" w="med" len="med"/>
                    </a:lnB>
                  </a:tcPr>
                </a:tc>
                <a:tc>
                  <a:txBody>
                    <a:bodyPr/>
                    <a:lstStyle/>
                    <a:p>
                      <a:r>
                        <a:rPr kumimoji="0" lang="en-US" sz="1200" b="1" u="none" strike="noStrike" kern="1200" cap="none" spc="0" normalizeH="0" baseline="0" noProof="0">
                          <a:ln>
                            <a:noFill/>
                          </a:ln>
                          <a:effectLst/>
                          <a:uLnTx/>
                          <a:uFillTx/>
                        </a:rPr>
                        <a:t>Yes</a:t>
                      </a:r>
                      <a:endParaRPr lang="en-US" sz="1200" b="1">
                        <a:latin typeface="+mn-lt"/>
                      </a:endParaRPr>
                    </a:p>
                  </a:txBody>
                  <a:tcPr marL="110642" marR="110642">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139924153"/>
                  </a:ext>
                </a:extLst>
              </a:tr>
              <a:tr h="284296">
                <a:tc rowSpan="4">
                  <a:txBody>
                    <a:bodyPr/>
                    <a:lstStyle/>
                    <a:p>
                      <a:pPr marL="0" marR="0" lvl="0" indent="0" algn="l" defTabSz="914367" rtl="0" eaLnBrk="1" fontAlgn="ctr" latinLnBrk="0" hangingPunct="1">
                        <a:lnSpc>
                          <a:spcPct val="100000"/>
                        </a:lnSpc>
                        <a:spcBef>
                          <a:spcPts val="0"/>
                        </a:spcBef>
                        <a:spcAft>
                          <a:spcPts val="500"/>
                        </a:spcAft>
                        <a:buClrTx/>
                        <a:buSzTx/>
                        <a:buFontTx/>
                        <a:buNone/>
                        <a:tabLst/>
                        <a:defRPr/>
                      </a:pPr>
                      <a:r>
                        <a:rPr kumimoji="0" lang="en-US" sz="1200" u="none" strike="noStrike" kern="1200" cap="none" spc="0" normalizeH="0" baseline="0" noProof="0">
                          <a:ln>
                            <a:noFill/>
                          </a:ln>
                          <a:effectLst/>
                          <a:uLnTx/>
                          <a:uFillTx/>
                          <a:latin typeface="+mj-lt"/>
                        </a:rPr>
                        <a:t>Authentication</a:t>
                      </a:r>
                      <a:endPar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mj-lt"/>
                        <a:ea typeface="+mn-ea"/>
                        <a:cs typeface="Segoe UI Semibold" panose="020B0502040204020203" pitchFamily="34" charset="0"/>
                      </a:endParaRPr>
                    </a:p>
                  </a:txBody>
                  <a:tcPr marL="83127" marR="83127">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914367" rtl="0" eaLnBrk="1" fontAlgn="ctr" latinLnBrk="0" hangingPunct="1">
                        <a:lnSpc>
                          <a:spcPct val="100000"/>
                        </a:lnSpc>
                        <a:spcBef>
                          <a:spcPts val="0"/>
                        </a:spcBef>
                        <a:spcAft>
                          <a:spcPts val="500"/>
                        </a:spcAft>
                        <a:buClrTx/>
                        <a:buSzTx/>
                        <a:buFontTx/>
                        <a:buNone/>
                        <a:tabLst/>
                        <a:defRPr/>
                      </a:pPr>
                      <a:r>
                        <a:rPr kumimoji="0" lang="en-US" sz="1200" u="none" strike="noStrike" kern="1200" cap="none" spc="0" normalizeH="0" baseline="0" noProof="0">
                          <a:ln>
                            <a:noFill/>
                          </a:ln>
                          <a:effectLst/>
                          <a:uLnTx/>
                          <a:uFillTx/>
                        </a:rPr>
                        <a:t>SQL Authentication</a:t>
                      </a:r>
                      <a:endParaRPr kumimoji="0" lang="en-US" sz="1200" b="0" i="0" u="none" strike="noStrike" kern="1200" cap="none" spc="0" normalizeH="0" baseline="0" noProof="0">
                        <a:ln>
                          <a:noFill/>
                        </a:ln>
                        <a:solidFill>
                          <a:srgbClr val="000000"/>
                        </a:solidFill>
                        <a:effectLst/>
                        <a:uLnTx/>
                        <a:uFillTx/>
                        <a:latin typeface="+mn-lt"/>
                        <a:ea typeface="+mn-ea"/>
                        <a:cs typeface="Segoe UI" panose="020B0502040204020203" pitchFamily="34" charset="0"/>
                      </a:endParaRPr>
                    </a:p>
                  </a:txBody>
                  <a:tcPr marL="110642" marR="110642">
                    <a:lnT w="12700" cap="flat" cmpd="sng" algn="ctr">
                      <a:solidFill>
                        <a:schemeClr val="bg1">
                          <a:lumMod val="85000"/>
                        </a:schemeClr>
                      </a:solidFill>
                      <a:prstDash val="solid"/>
                      <a:round/>
                      <a:headEnd type="none" w="med" len="med"/>
                      <a:tailEnd type="none" w="med" len="med"/>
                    </a:lnT>
                  </a:tcPr>
                </a:tc>
                <a:tc>
                  <a:txBody>
                    <a:bodyPr/>
                    <a:lstStyle/>
                    <a:p>
                      <a:r>
                        <a:rPr kumimoji="0" lang="en-US" sz="1200" b="1" u="none" strike="noStrike" kern="1200" cap="none" spc="0" normalizeH="0" baseline="0" noProof="0">
                          <a:ln>
                            <a:noFill/>
                          </a:ln>
                          <a:effectLst/>
                          <a:uLnTx/>
                          <a:uFillTx/>
                        </a:rPr>
                        <a:t>Yes</a:t>
                      </a:r>
                      <a:endParaRPr lang="en-US" sz="1200" b="1">
                        <a:latin typeface="+mn-lt"/>
                      </a:endParaRPr>
                    </a:p>
                  </a:txBody>
                  <a:tcPr marL="110642" marR="110642">
                    <a:lnT w="12700" cap="flat" cmpd="sng" algn="ctr">
                      <a:solidFill>
                        <a:schemeClr val="bg1">
                          <a:lumMod val="85000"/>
                        </a:schemeClr>
                      </a:solidFill>
                      <a:prstDash val="solid"/>
                      <a:round/>
                      <a:headEnd type="none" w="med" len="med"/>
                      <a:tailEnd type="none" w="med" len="med"/>
                    </a:lnT>
                  </a:tcPr>
                </a:tc>
                <a:extLst>
                  <a:ext uri="{0D108BD9-81ED-4DB2-BD59-A6C34878D82A}">
                    <a16:rowId xmlns:a16="http://schemas.microsoft.com/office/drawing/2014/main" val="2867711101"/>
                  </a:ext>
                </a:extLst>
              </a:tr>
              <a:tr h="284296">
                <a:tc vMerge="1">
                  <a:txBody>
                    <a:bodyPr/>
                    <a:lstStyle/>
                    <a:p>
                      <a:endParaRPr lang="en-US"/>
                    </a:p>
                  </a:txBody>
                  <a:tcPr/>
                </a:tc>
                <a:tc>
                  <a:txBody>
                    <a:bodyPr/>
                    <a:lstStyle/>
                    <a:p>
                      <a:pPr marL="0" marR="0" lvl="0" indent="0" algn="l" defTabSz="914367" rtl="0" eaLnBrk="1" fontAlgn="ctr" latinLnBrk="0" hangingPunct="1">
                        <a:lnSpc>
                          <a:spcPct val="100000"/>
                        </a:lnSpc>
                        <a:spcBef>
                          <a:spcPts val="0"/>
                        </a:spcBef>
                        <a:spcAft>
                          <a:spcPts val="500"/>
                        </a:spcAft>
                        <a:buClrTx/>
                        <a:buSzTx/>
                        <a:buFontTx/>
                        <a:buNone/>
                        <a:tabLst/>
                        <a:defRPr/>
                      </a:pPr>
                      <a:r>
                        <a:rPr kumimoji="0" lang="en-US" sz="1200" u="none" strike="noStrike" kern="1200" cap="none" spc="0" normalizeH="0" baseline="0" noProof="0">
                          <a:ln>
                            <a:noFill/>
                          </a:ln>
                          <a:effectLst/>
                          <a:uLnTx/>
                          <a:uFillTx/>
                        </a:rPr>
                        <a:t>Native Azure Active Directory</a:t>
                      </a:r>
                      <a:endParaRPr kumimoji="0" lang="en-US" sz="1200" b="0" i="0" u="none" strike="noStrike" kern="1200" cap="none" spc="0" normalizeH="0" baseline="0" noProof="0">
                        <a:ln>
                          <a:noFill/>
                        </a:ln>
                        <a:solidFill>
                          <a:srgbClr val="000000"/>
                        </a:solidFill>
                        <a:effectLst/>
                        <a:uLnTx/>
                        <a:uFillTx/>
                        <a:latin typeface="+mn-lt"/>
                        <a:ea typeface="+mn-ea"/>
                        <a:cs typeface="Segoe UI" panose="020B0502040204020203" pitchFamily="34" charset="0"/>
                      </a:endParaRPr>
                    </a:p>
                  </a:txBody>
                  <a:tcPr marL="110642" marR="110642"/>
                </a:tc>
                <a:tc>
                  <a:txBody>
                    <a:bodyPr/>
                    <a:lstStyle/>
                    <a:p>
                      <a:r>
                        <a:rPr kumimoji="0" lang="en-US" sz="1200" b="1" u="none" strike="noStrike" kern="1200" cap="none" spc="0" normalizeH="0" baseline="0" noProof="0">
                          <a:ln>
                            <a:noFill/>
                          </a:ln>
                          <a:effectLst/>
                          <a:uLnTx/>
                          <a:uFillTx/>
                        </a:rPr>
                        <a:t>Yes</a:t>
                      </a:r>
                      <a:endParaRPr lang="en-US" sz="1200" b="1">
                        <a:latin typeface="+mn-lt"/>
                      </a:endParaRPr>
                    </a:p>
                  </a:txBody>
                  <a:tcPr marL="110642" marR="110642"/>
                </a:tc>
                <a:extLst>
                  <a:ext uri="{0D108BD9-81ED-4DB2-BD59-A6C34878D82A}">
                    <a16:rowId xmlns:a16="http://schemas.microsoft.com/office/drawing/2014/main" val="1399482486"/>
                  </a:ext>
                </a:extLst>
              </a:tr>
              <a:tr h="284296">
                <a:tc vMerge="1">
                  <a:txBody>
                    <a:bodyPr/>
                    <a:lstStyle/>
                    <a:p>
                      <a:endParaRPr lang="en-US"/>
                    </a:p>
                  </a:txBody>
                  <a:tcPr/>
                </a:tc>
                <a:tc>
                  <a:txBody>
                    <a:bodyPr/>
                    <a:lstStyle/>
                    <a:p>
                      <a:pPr marL="0" marR="0" lvl="0" indent="0" algn="l" defTabSz="914367" rtl="0" eaLnBrk="1" fontAlgn="ctr" latinLnBrk="0" hangingPunct="1">
                        <a:lnSpc>
                          <a:spcPct val="100000"/>
                        </a:lnSpc>
                        <a:spcBef>
                          <a:spcPts val="0"/>
                        </a:spcBef>
                        <a:spcAft>
                          <a:spcPts val="500"/>
                        </a:spcAft>
                        <a:buClrTx/>
                        <a:buSzTx/>
                        <a:buFontTx/>
                        <a:buNone/>
                        <a:tabLst/>
                        <a:defRPr/>
                      </a:pPr>
                      <a:r>
                        <a:rPr kumimoji="0" lang="en-US" sz="1200" u="none" strike="noStrike" kern="1200" cap="none" spc="0" normalizeH="0" baseline="0" noProof="0">
                          <a:ln>
                            <a:noFill/>
                          </a:ln>
                          <a:effectLst/>
                          <a:uLnTx/>
                          <a:uFillTx/>
                        </a:rPr>
                        <a:t>Integrated Security</a:t>
                      </a:r>
                      <a:endParaRPr kumimoji="0" lang="en-US" sz="1200" b="0" i="0" u="none" strike="noStrike" kern="1200" cap="none" spc="0" normalizeH="0" baseline="0" noProof="0">
                        <a:ln>
                          <a:noFill/>
                        </a:ln>
                        <a:solidFill>
                          <a:srgbClr val="000000"/>
                        </a:solidFill>
                        <a:effectLst/>
                        <a:uLnTx/>
                        <a:uFillTx/>
                        <a:latin typeface="+mn-lt"/>
                        <a:ea typeface="+mn-ea"/>
                        <a:cs typeface="Segoe UI" panose="020B0502040204020203" pitchFamily="34" charset="0"/>
                      </a:endParaRPr>
                    </a:p>
                  </a:txBody>
                  <a:tcPr marL="110642" marR="110642"/>
                </a:tc>
                <a:tc>
                  <a:txBody>
                    <a:bodyPr/>
                    <a:lstStyle/>
                    <a:p>
                      <a:r>
                        <a:rPr kumimoji="0" lang="en-US" sz="1200" b="1" u="none" strike="noStrike" kern="1200" cap="none" spc="0" normalizeH="0" baseline="0" noProof="0">
                          <a:ln>
                            <a:noFill/>
                          </a:ln>
                          <a:effectLst/>
                          <a:uLnTx/>
                          <a:uFillTx/>
                        </a:rPr>
                        <a:t>Yes</a:t>
                      </a:r>
                      <a:endParaRPr lang="en-US" sz="1200" b="1">
                        <a:latin typeface="+mn-lt"/>
                      </a:endParaRPr>
                    </a:p>
                  </a:txBody>
                  <a:tcPr marL="110642" marR="110642"/>
                </a:tc>
                <a:extLst>
                  <a:ext uri="{0D108BD9-81ED-4DB2-BD59-A6C34878D82A}">
                    <a16:rowId xmlns:a16="http://schemas.microsoft.com/office/drawing/2014/main" val="3398538133"/>
                  </a:ext>
                </a:extLst>
              </a:tr>
              <a:tr h="284296">
                <a:tc vMerge="1">
                  <a:txBody>
                    <a:bodyPr/>
                    <a:lstStyle/>
                    <a:p>
                      <a:endParaRPr lang="en-US"/>
                    </a:p>
                  </a:txBody>
                  <a:tcPr/>
                </a:tc>
                <a:tc>
                  <a:txBody>
                    <a:bodyPr/>
                    <a:lstStyle/>
                    <a:p>
                      <a:pPr marL="0" marR="0" lvl="0" indent="0" algn="l" defTabSz="914367" rtl="0" eaLnBrk="1" fontAlgn="ctr" latinLnBrk="0" hangingPunct="1">
                        <a:lnSpc>
                          <a:spcPct val="100000"/>
                        </a:lnSpc>
                        <a:spcBef>
                          <a:spcPts val="0"/>
                        </a:spcBef>
                        <a:spcAft>
                          <a:spcPts val="500"/>
                        </a:spcAft>
                        <a:buClrTx/>
                        <a:buSzTx/>
                        <a:buFontTx/>
                        <a:buNone/>
                        <a:tabLst/>
                        <a:defRPr/>
                      </a:pPr>
                      <a:r>
                        <a:rPr kumimoji="0" lang="en-US" sz="1200" u="none" strike="noStrike" kern="1200" cap="none" spc="0" normalizeH="0" baseline="0" noProof="0">
                          <a:ln>
                            <a:noFill/>
                          </a:ln>
                          <a:effectLst/>
                          <a:uLnTx/>
                          <a:uFillTx/>
                        </a:rPr>
                        <a:t>Multi-Factor Authentication</a:t>
                      </a:r>
                      <a:endParaRPr kumimoji="0" lang="en-US" sz="1200" b="0" i="0" u="none" strike="noStrike" kern="1200" cap="none" spc="0" normalizeH="0" baseline="0" noProof="0">
                        <a:ln>
                          <a:noFill/>
                        </a:ln>
                        <a:solidFill>
                          <a:srgbClr val="000000"/>
                        </a:solidFill>
                        <a:effectLst/>
                        <a:uLnTx/>
                        <a:uFillTx/>
                        <a:latin typeface="+mn-lt"/>
                        <a:ea typeface="+mn-ea"/>
                        <a:cs typeface="Segoe UI" panose="020B0502040204020203" pitchFamily="34" charset="0"/>
                      </a:endParaRPr>
                    </a:p>
                  </a:txBody>
                  <a:tcPr marL="110642" marR="110642">
                    <a:lnB w="12700" cap="flat" cmpd="sng" algn="ctr">
                      <a:solidFill>
                        <a:schemeClr val="bg1">
                          <a:lumMod val="85000"/>
                        </a:schemeClr>
                      </a:solidFill>
                      <a:prstDash val="solid"/>
                      <a:round/>
                      <a:headEnd type="none" w="med" len="med"/>
                      <a:tailEnd type="none" w="med" len="med"/>
                    </a:lnB>
                  </a:tcPr>
                </a:tc>
                <a:tc>
                  <a:txBody>
                    <a:bodyPr/>
                    <a:lstStyle/>
                    <a:p>
                      <a:r>
                        <a:rPr kumimoji="0" lang="en-US" sz="1200" b="1" u="none" strike="noStrike" kern="1200" cap="none" spc="0" normalizeH="0" baseline="0" noProof="0">
                          <a:ln>
                            <a:noFill/>
                          </a:ln>
                          <a:effectLst/>
                          <a:uLnTx/>
                          <a:uFillTx/>
                        </a:rPr>
                        <a:t>Yes</a:t>
                      </a:r>
                      <a:endParaRPr lang="en-US" sz="1200" b="1">
                        <a:latin typeface="+mn-lt"/>
                      </a:endParaRPr>
                    </a:p>
                  </a:txBody>
                  <a:tcPr marL="110642" marR="110642">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194644765"/>
                  </a:ext>
                </a:extLst>
              </a:tr>
              <a:tr h="284296">
                <a:tc rowSpan="3">
                  <a:txBody>
                    <a:bodyPr/>
                    <a:lstStyle/>
                    <a:p>
                      <a:pPr marL="0" marR="0" lvl="0" indent="0" algn="l" defTabSz="914367" rtl="0" eaLnBrk="1" fontAlgn="ctr" latinLnBrk="0" hangingPunct="1">
                        <a:lnSpc>
                          <a:spcPct val="100000"/>
                        </a:lnSpc>
                        <a:spcBef>
                          <a:spcPts val="0"/>
                        </a:spcBef>
                        <a:spcAft>
                          <a:spcPts val="500"/>
                        </a:spcAft>
                        <a:buClrTx/>
                        <a:buSzTx/>
                        <a:buFontTx/>
                        <a:buNone/>
                        <a:tabLst/>
                        <a:defRPr/>
                      </a:pPr>
                      <a:r>
                        <a:rPr kumimoji="0" lang="en-US" sz="1200" u="none" strike="noStrike" kern="1200" cap="none" spc="0" normalizeH="0" baseline="0" noProof="0">
                          <a:ln>
                            <a:noFill/>
                          </a:ln>
                          <a:effectLst/>
                          <a:uLnTx/>
                          <a:uFillTx/>
                          <a:latin typeface="+mj-lt"/>
                        </a:rPr>
                        <a:t>Network Security</a:t>
                      </a:r>
                      <a:endPar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mj-lt"/>
                        <a:ea typeface="+mn-ea"/>
                        <a:cs typeface="Segoe UI Semibold" panose="020B0502040204020203" pitchFamily="34" charset="0"/>
                      </a:endParaRPr>
                    </a:p>
                  </a:txBody>
                  <a:tcPr marL="83127" marR="83127">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914367" rtl="0" eaLnBrk="1" fontAlgn="ctr" latinLnBrk="0" hangingPunct="1">
                        <a:lnSpc>
                          <a:spcPct val="100000"/>
                        </a:lnSpc>
                        <a:spcBef>
                          <a:spcPts val="0"/>
                        </a:spcBef>
                        <a:spcAft>
                          <a:spcPts val="500"/>
                        </a:spcAft>
                        <a:buClrTx/>
                        <a:buSzTx/>
                        <a:buFontTx/>
                        <a:buNone/>
                        <a:tabLst/>
                        <a:defRPr/>
                      </a:pPr>
                      <a:r>
                        <a:rPr kumimoji="0" lang="en-US" sz="1200" u="none" strike="noStrike" kern="1200" cap="none" spc="0" normalizeH="0" baseline="0" noProof="0">
                          <a:ln>
                            <a:noFill/>
                          </a:ln>
                          <a:effectLst/>
                          <a:uLnTx/>
                          <a:uFillTx/>
                        </a:rPr>
                        <a:t>Virtual Network (VNET)</a:t>
                      </a:r>
                      <a:endParaRPr kumimoji="0" lang="en-US" sz="1200" b="0" i="0" u="none" strike="noStrike" kern="1200" cap="none" spc="0" normalizeH="0" baseline="0" noProof="0">
                        <a:ln>
                          <a:noFill/>
                        </a:ln>
                        <a:solidFill>
                          <a:srgbClr val="000000"/>
                        </a:solidFill>
                        <a:effectLst/>
                        <a:uLnTx/>
                        <a:uFillTx/>
                        <a:latin typeface="+mn-lt"/>
                        <a:ea typeface="+mn-ea"/>
                        <a:cs typeface="Segoe UI" panose="020B0502040204020203" pitchFamily="34" charset="0"/>
                      </a:endParaRPr>
                    </a:p>
                  </a:txBody>
                  <a:tcPr marL="110642" marR="110642">
                    <a:lnT w="12700" cap="flat" cmpd="sng" algn="ctr">
                      <a:solidFill>
                        <a:schemeClr val="bg1">
                          <a:lumMod val="85000"/>
                        </a:schemeClr>
                      </a:solidFill>
                      <a:prstDash val="solid"/>
                      <a:round/>
                      <a:headEnd type="none" w="med" len="med"/>
                      <a:tailEnd type="none" w="med" len="med"/>
                    </a:lnT>
                  </a:tcPr>
                </a:tc>
                <a:tc>
                  <a:txBody>
                    <a:bodyPr/>
                    <a:lstStyle/>
                    <a:p>
                      <a:r>
                        <a:rPr kumimoji="0" lang="en-US" sz="1200" b="1" u="none" strike="noStrike" kern="1200" cap="none" spc="0" normalizeH="0" baseline="0" noProof="0">
                          <a:ln>
                            <a:noFill/>
                          </a:ln>
                          <a:effectLst/>
                          <a:uLnTx/>
                          <a:uFillTx/>
                        </a:rPr>
                        <a:t>Yes</a:t>
                      </a:r>
                      <a:endParaRPr lang="en-US" sz="1200" b="1">
                        <a:latin typeface="+mn-lt"/>
                      </a:endParaRPr>
                    </a:p>
                  </a:txBody>
                  <a:tcPr marL="110642" marR="110642">
                    <a:lnT w="12700" cap="flat" cmpd="sng" algn="ctr">
                      <a:solidFill>
                        <a:schemeClr val="bg1">
                          <a:lumMod val="85000"/>
                        </a:schemeClr>
                      </a:solidFill>
                      <a:prstDash val="solid"/>
                      <a:round/>
                      <a:headEnd type="none" w="med" len="med"/>
                      <a:tailEnd type="none" w="med" len="med"/>
                    </a:lnT>
                  </a:tcPr>
                </a:tc>
                <a:extLst>
                  <a:ext uri="{0D108BD9-81ED-4DB2-BD59-A6C34878D82A}">
                    <a16:rowId xmlns:a16="http://schemas.microsoft.com/office/drawing/2014/main" val="2865571316"/>
                  </a:ext>
                </a:extLst>
              </a:tr>
              <a:tr h="284296">
                <a:tc vMerge="1">
                  <a:txBody>
                    <a:bodyPr/>
                    <a:lstStyle/>
                    <a:p>
                      <a:endParaRPr lang="en-US"/>
                    </a:p>
                  </a:txBody>
                  <a:tcPr/>
                </a:tc>
                <a:tc>
                  <a:txBody>
                    <a:bodyPr/>
                    <a:lstStyle/>
                    <a:p>
                      <a:pPr marL="0" marR="0" lvl="0" indent="0" algn="l" defTabSz="914367" rtl="0" eaLnBrk="1" fontAlgn="ctr" latinLnBrk="0" hangingPunct="1">
                        <a:lnSpc>
                          <a:spcPct val="100000"/>
                        </a:lnSpc>
                        <a:spcBef>
                          <a:spcPts val="0"/>
                        </a:spcBef>
                        <a:spcAft>
                          <a:spcPts val="500"/>
                        </a:spcAft>
                        <a:buClrTx/>
                        <a:buSzTx/>
                        <a:buFontTx/>
                        <a:buNone/>
                        <a:tabLst/>
                        <a:defRPr/>
                      </a:pPr>
                      <a:r>
                        <a:rPr kumimoji="0" lang="en-US" sz="1200" u="none" strike="noStrike" kern="1200" cap="none" spc="0" normalizeH="0" baseline="0" noProof="0">
                          <a:ln>
                            <a:noFill/>
                          </a:ln>
                          <a:effectLst/>
                          <a:uLnTx/>
                          <a:uFillTx/>
                        </a:rPr>
                        <a:t>SQL Firewall (server)</a:t>
                      </a:r>
                      <a:endParaRPr kumimoji="0" lang="en-US" sz="1200" b="0" i="0" u="none" strike="noStrike" kern="1200" cap="none" spc="0" normalizeH="0" baseline="0" noProof="0">
                        <a:ln>
                          <a:noFill/>
                        </a:ln>
                        <a:solidFill>
                          <a:srgbClr val="000000"/>
                        </a:solidFill>
                        <a:effectLst/>
                        <a:uLnTx/>
                        <a:uFillTx/>
                        <a:latin typeface="+mn-lt"/>
                        <a:ea typeface="+mn-ea"/>
                        <a:cs typeface="Segoe UI" panose="020B0502040204020203" pitchFamily="34" charset="0"/>
                      </a:endParaRPr>
                    </a:p>
                  </a:txBody>
                  <a:tcPr marL="110642" marR="110642"/>
                </a:tc>
                <a:tc>
                  <a:txBody>
                    <a:bodyPr/>
                    <a:lstStyle/>
                    <a:p>
                      <a:r>
                        <a:rPr kumimoji="0" lang="en-US" sz="1200" b="1" u="none" strike="noStrike" kern="1200" cap="none" spc="0" normalizeH="0" baseline="0" noProof="0">
                          <a:ln>
                            <a:noFill/>
                          </a:ln>
                          <a:effectLst/>
                          <a:uLnTx/>
                          <a:uFillTx/>
                        </a:rPr>
                        <a:t>Yes</a:t>
                      </a:r>
                      <a:endParaRPr lang="en-US" sz="1200" b="1">
                        <a:latin typeface="+mn-lt"/>
                      </a:endParaRPr>
                    </a:p>
                  </a:txBody>
                  <a:tcPr marL="110642" marR="110642"/>
                </a:tc>
                <a:extLst>
                  <a:ext uri="{0D108BD9-81ED-4DB2-BD59-A6C34878D82A}">
                    <a16:rowId xmlns:a16="http://schemas.microsoft.com/office/drawing/2014/main" val="2150028273"/>
                  </a:ext>
                </a:extLst>
              </a:tr>
              <a:tr h="284296">
                <a:tc vMerge="1">
                  <a:txBody>
                    <a:bodyPr/>
                    <a:lstStyle/>
                    <a:p>
                      <a:endParaRPr lang="en-US"/>
                    </a:p>
                  </a:txBody>
                  <a:tcPr/>
                </a:tc>
                <a:tc>
                  <a:txBody>
                    <a:bodyPr/>
                    <a:lstStyle/>
                    <a:p>
                      <a:pPr marL="0" marR="0" lvl="0" indent="0" algn="l" defTabSz="914367" rtl="0" eaLnBrk="1" fontAlgn="ctr" latinLnBrk="0" hangingPunct="1">
                        <a:lnSpc>
                          <a:spcPct val="100000"/>
                        </a:lnSpc>
                        <a:spcBef>
                          <a:spcPts val="0"/>
                        </a:spcBef>
                        <a:spcAft>
                          <a:spcPts val="500"/>
                        </a:spcAft>
                        <a:buClrTx/>
                        <a:buSzTx/>
                        <a:buFontTx/>
                        <a:buNone/>
                        <a:tabLst/>
                        <a:defRPr/>
                      </a:pPr>
                      <a:r>
                        <a:rPr kumimoji="0" lang="en-US" sz="1200" u="none" strike="noStrike" kern="1200" cap="none" spc="0" normalizeH="0" baseline="0" noProof="0">
                          <a:ln>
                            <a:noFill/>
                          </a:ln>
                          <a:effectLst/>
                          <a:uLnTx/>
                          <a:uFillTx/>
                        </a:rPr>
                        <a:t>Integration with ExpressRoute</a:t>
                      </a:r>
                      <a:endParaRPr kumimoji="0" lang="en-US" sz="1200" b="0" i="0" u="none" strike="noStrike" kern="1200" cap="none" spc="0" normalizeH="0" baseline="0" noProof="0">
                        <a:ln>
                          <a:noFill/>
                        </a:ln>
                        <a:solidFill>
                          <a:srgbClr val="000000"/>
                        </a:solidFill>
                        <a:effectLst/>
                        <a:uLnTx/>
                        <a:uFillTx/>
                        <a:latin typeface="+mn-lt"/>
                        <a:ea typeface="+mn-ea"/>
                        <a:cs typeface="Segoe UI" panose="020B0502040204020203" pitchFamily="34" charset="0"/>
                      </a:endParaRPr>
                    </a:p>
                  </a:txBody>
                  <a:tcPr marL="110642" marR="110642">
                    <a:lnB w="12700" cap="flat" cmpd="sng" algn="ctr">
                      <a:solidFill>
                        <a:schemeClr val="bg1">
                          <a:lumMod val="85000"/>
                        </a:schemeClr>
                      </a:solidFill>
                      <a:prstDash val="solid"/>
                      <a:round/>
                      <a:headEnd type="none" w="med" len="med"/>
                      <a:tailEnd type="none" w="med" len="med"/>
                    </a:lnB>
                  </a:tcPr>
                </a:tc>
                <a:tc>
                  <a:txBody>
                    <a:bodyPr/>
                    <a:lstStyle/>
                    <a:p>
                      <a:r>
                        <a:rPr kumimoji="0" lang="en-US" sz="1200" b="1" u="none" strike="noStrike" kern="1200" cap="none" spc="0" normalizeH="0" baseline="0" noProof="0">
                          <a:ln>
                            <a:noFill/>
                          </a:ln>
                          <a:effectLst/>
                          <a:uLnTx/>
                          <a:uFillTx/>
                        </a:rPr>
                        <a:t>Yes</a:t>
                      </a:r>
                      <a:endParaRPr lang="en-US" sz="1200" b="1">
                        <a:latin typeface="+mn-lt"/>
                      </a:endParaRPr>
                    </a:p>
                  </a:txBody>
                  <a:tcPr marL="110642" marR="110642">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88311452"/>
                  </a:ext>
                </a:extLst>
              </a:tr>
              <a:tr h="284296">
                <a:tc rowSpan="3">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latin typeface="+mj-lt"/>
                        </a:rPr>
                        <a:t>Threat Protection</a:t>
                      </a:r>
                      <a:endParaRPr lang="en-US" sz="1200" b="0">
                        <a:latin typeface="+mj-lt"/>
                      </a:endParaRPr>
                    </a:p>
                  </a:txBody>
                  <a:tcPr marL="83127" marR="83127">
                    <a:lnT w="12700" cap="flat" cmpd="sng" algn="ctr">
                      <a:solidFill>
                        <a:schemeClr val="bg1">
                          <a:lumMod val="85000"/>
                        </a:schemeClr>
                      </a:solidFill>
                      <a:prstDash val="solid"/>
                      <a:round/>
                      <a:headEnd type="none" w="med" len="med"/>
                      <a:tailEnd type="none" w="med" len="med"/>
                    </a:lnT>
                  </a:tcPr>
                </a:tc>
                <a:tc>
                  <a:txBody>
                    <a:bodyPr/>
                    <a:lstStyle/>
                    <a:p>
                      <a:pPr marL="0" marR="0" lvl="0" indent="0" algn="l" defTabSz="914367" rtl="0" eaLnBrk="1" fontAlgn="ctr" latinLnBrk="0" hangingPunct="1">
                        <a:lnSpc>
                          <a:spcPct val="100000"/>
                        </a:lnSpc>
                        <a:spcBef>
                          <a:spcPts val="0"/>
                        </a:spcBef>
                        <a:spcAft>
                          <a:spcPts val="500"/>
                        </a:spcAft>
                        <a:buClrTx/>
                        <a:buSzTx/>
                        <a:buFontTx/>
                        <a:buNone/>
                        <a:tabLst/>
                        <a:defRPr/>
                      </a:pPr>
                      <a:r>
                        <a:rPr kumimoji="0" lang="en-US" sz="1200" u="none" strike="noStrike" kern="1200" cap="none" spc="0" normalizeH="0" baseline="0" noProof="0">
                          <a:ln>
                            <a:noFill/>
                          </a:ln>
                          <a:effectLst/>
                          <a:uLnTx/>
                          <a:uFillTx/>
                        </a:rPr>
                        <a:t>SQL Threat Detection</a:t>
                      </a:r>
                      <a:endParaRPr kumimoji="0" lang="en-US" sz="1200" b="0" i="0" u="none" strike="noStrike" kern="1200" cap="none" spc="0" normalizeH="0" baseline="0" noProof="0">
                        <a:ln>
                          <a:noFill/>
                        </a:ln>
                        <a:solidFill>
                          <a:srgbClr val="000000"/>
                        </a:solidFill>
                        <a:effectLst/>
                        <a:uLnTx/>
                        <a:uFillTx/>
                        <a:latin typeface="+mn-lt"/>
                        <a:ea typeface="+mn-ea"/>
                        <a:cs typeface="Segoe UI" panose="020B0502040204020203" pitchFamily="34" charset="0"/>
                      </a:endParaRPr>
                    </a:p>
                  </a:txBody>
                  <a:tcPr marL="110642" marR="110642">
                    <a:lnT w="12700" cap="flat" cmpd="sng" algn="ctr">
                      <a:solidFill>
                        <a:schemeClr val="bg1">
                          <a:lumMod val="85000"/>
                        </a:schemeClr>
                      </a:solidFill>
                      <a:prstDash val="solid"/>
                      <a:round/>
                      <a:headEnd type="none" w="med" len="med"/>
                      <a:tailEnd type="none" w="med" len="med"/>
                    </a:lnT>
                  </a:tcPr>
                </a:tc>
                <a:tc>
                  <a:txBody>
                    <a:bodyPr/>
                    <a:lstStyle/>
                    <a:p>
                      <a:r>
                        <a:rPr kumimoji="0" lang="en-US" sz="1200" b="1" u="none" strike="noStrike" kern="1200" cap="none" spc="0" normalizeH="0" baseline="0" noProof="0">
                          <a:ln>
                            <a:noFill/>
                          </a:ln>
                          <a:effectLst/>
                          <a:uLnTx/>
                          <a:uFillTx/>
                        </a:rPr>
                        <a:t>Yes</a:t>
                      </a:r>
                      <a:endParaRPr lang="en-US" sz="1200" b="1">
                        <a:latin typeface="+mn-lt"/>
                      </a:endParaRPr>
                    </a:p>
                  </a:txBody>
                  <a:tcPr marL="110642" marR="110642">
                    <a:lnT w="12700" cap="flat" cmpd="sng" algn="ctr">
                      <a:solidFill>
                        <a:schemeClr val="bg1">
                          <a:lumMod val="85000"/>
                        </a:schemeClr>
                      </a:solidFill>
                      <a:prstDash val="solid"/>
                      <a:round/>
                      <a:headEnd type="none" w="med" len="med"/>
                      <a:tailEnd type="none" w="med" len="med"/>
                    </a:lnT>
                  </a:tcPr>
                </a:tc>
                <a:extLst>
                  <a:ext uri="{0D108BD9-81ED-4DB2-BD59-A6C34878D82A}">
                    <a16:rowId xmlns:a16="http://schemas.microsoft.com/office/drawing/2014/main" val="2241978449"/>
                  </a:ext>
                </a:extLst>
              </a:tr>
              <a:tr h="284296">
                <a:tc vMerge="1">
                  <a:txBody>
                    <a:bodyPr/>
                    <a:lstStyle/>
                    <a:p>
                      <a:endParaRPr lang="en-US"/>
                    </a:p>
                  </a:txBody>
                  <a:tcPr/>
                </a:tc>
                <a:tc>
                  <a:txBody>
                    <a:bodyPr/>
                    <a:lstStyle/>
                    <a:p>
                      <a:pPr marL="0" marR="0" lvl="0" indent="0" algn="l" defTabSz="914367" rtl="0" eaLnBrk="1" fontAlgn="ctr" latinLnBrk="0" hangingPunct="1">
                        <a:lnSpc>
                          <a:spcPct val="100000"/>
                        </a:lnSpc>
                        <a:spcBef>
                          <a:spcPts val="0"/>
                        </a:spcBef>
                        <a:spcAft>
                          <a:spcPts val="500"/>
                        </a:spcAft>
                        <a:buClrTx/>
                        <a:buSzTx/>
                        <a:buFontTx/>
                        <a:buNone/>
                        <a:tabLst/>
                        <a:defRPr/>
                      </a:pPr>
                      <a:r>
                        <a:rPr kumimoji="0" lang="en-US" sz="1200" u="none" strike="noStrike" kern="1200" cap="none" spc="0" normalizeH="0" baseline="0" noProof="0">
                          <a:ln>
                            <a:noFill/>
                          </a:ln>
                          <a:effectLst/>
                          <a:uLnTx/>
                          <a:uFillTx/>
                        </a:rPr>
                        <a:t>SQL Auditing</a:t>
                      </a:r>
                      <a:endParaRPr kumimoji="0" lang="en-US" sz="1200" b="0" i="0" u="none" strike="noStrike" kern="1200" cap="none" spc="0" normalizeH="0" baseline="0" noProof="0">
                        <a:ln>
                          <a:noFill/>
                        </a:ln>
                        <a:solidFill>
                          <a:srgbClr val="000000"/>
                        </a:solidFill>
                        <a:effectLst/>
                        <a:uLnTx/>
                        <a:uFillTx/>
                        <a:latin typeface="+mn-lt"/>
                        <a:ea typeface="+mn-ea"/>
                        <a:cs typeface="Segoe UI" panose="020B0502040204020203" pitchFamily="34" charset="0"/>
                      </a:endParaRPr>
                    </a:p>
                  </a:txBody>
                  <a:tcPr marL="110642" marR="110642"/>
                </a:tc>
                <a:tc>
                  <a:txBody>
                    <a:bodyPr/>
                    <a:lstStyle/>
                    <a:p>
                      <a:r>
                        <a:rPr kumimoji="0" lang="en-US" sz="1200" b="1" u="none" strike="noStrike" kern="1200" cap="none" spc="0" normalizeH="0" baseline="0" noProof="0">
                          <a:ln>
                            <a:noFill/>
                          </a:ln>
                          <a:effectLst/>
                          <a:uLnTx/>
                          <a:uFillTx/>
                        </a:rPr>
                        <a:t>Yes</a:t>
                      </a:r>
                      <a:endParaRPr lang="en-US" sz="1200" b="1">
                        <a:latin typeface="+mn-lt"/>
                      </a:endParaRPr>
                    </a:p>
                  </a:txBody>
                  <a:tcPr marL="110642" marR="110642"/>
                </a:tc>
                <a:extLst>
                  <a:ext uri="{0D108BD9-81ED-4DB2-BD59-A6C34878D82A}">
                    <a16:rowId xmlns:a16="http://schemas.microsoft.com/office/drawing/2014/main" val="2517733188"/>
                  </a:ext>
                </a:extLst>
              </a:tr>
              <a:tr h="284296">
                <a:tc vMerge="1">
                  <a:txBody>
                    <a:bodyPr/>
                    <a:lstStyle/>
                    <a:p>
                      <a:endParaRPr lang="en-US"/>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rPr>
                        <a:t>Vulnerability Assessment</a:t>
                      </a:r>
                      <a:endParaRPr lang="en-US" sz="1200">
                        <a:latin typeface="+mn-lt"/>
                      </a:endParaRPr>
                    </a:p>
                  </a:txBody>
                  <a:tcPr marL="110642" marR="110642"/>
                </a:tc>
                <a:tc>
                  <a:txBody>
                    <a:bodyPr/>
                    <a:lstStyle/>
                    <a:p>
                      <a:r>
                        <a:rPr kumimoji="0" lang="en-US" sz="1200" b="1" u="none" strike="noStrike" kern="1200" cap="none" spc="0" normalizeH="0" baseline="0" noProof="0">
                          <a:ln>
                            <a:noFill/>
                          </a:ln>
                          <a:effectLst/>
                          <a:uLnTx/>
                          <a:uFillTx/>
                        </a:rPr>
                        <a:t>Yes</a:t>
                      </a:r>
                      <a:endParaRPr lang="en-US" sz="1200" b="1">
                        <a:latin typeface="+mn-lt"/>
                      </a:endParaRPr>
                    </a:p>
                  </a:txBody>
                  <a:tcPr marL="110642" marR="110642"/>
                </a:tc>
                <a:extLst>
                  <a:ext uri="{0D108BD9-81ED-4DB2-BD59-A6C34878D82A}">
                    <a16:rowId xmlns:a16="http://schemas.microsoft.com/office/drawing/2014/main" val="483136281"/>
                  </a:ext>
                </a:extLst>
              </a:tr>
            </a:tbl>
          </a:graphicData>
        </a:graphic>
      </p:graphicFrame>
    </p:spTree>
    <p:extLst>
      <p:ext uri="{BB962C8B-B14F-4D97-AF65-F5344CB8AC3E}">
        <p14:creationId xmlns:p14="http://schemas.microsoft.com/office/powerpoint/2010/main" val="204608095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12E1-78BD-4FE1-8E87-114DE953011F}"/>
              </a:ext>
            </a:extLst>
          </p:cNvPr>
          <p:cNvSpPr>
            <a:spLocks noGrp="1"/>
          </p:cNvSpPr>
          <p:nvPr>
            <p:ph type="title"/>
          </p:nvPr>
        </p:nvSpPr>
        <p:spPr>
          <a:xfrm>
            <a:off x="427980" y="200041"/>
            <a:ext cx="11336039" cy="443198"/>
          </a:xfrm>
        </p:spPr>
        <p:txBody>
          <a:bodyPr/>
          <a:lstStyle/>
          <a:p>
            <a:r>
              <a:rPr lang="en-GB" dirty="0">
                <a:cs typeface="Segoe UI"/>
              </a:rPr>
              <a:t>Demo4 Security</a:t>
            </a:r>
          </a:p>
        </p:txBody>
      </p:sp>
      <p:pic>
        <p:nvPicPr>
          <p:cNvPr id="3" name="Online Media 2" title="Demo - Synapse Data Security #Synapse">
            <a:hlinkClick r:id="" action="ppaction://media"/>
            <a:extLst>
              <a:ext uri="{FF2B5EF4-FFF2-40B4-BE49-F238E27FC236}">
                <a16:creationId xmlns:a16="http://schemas.microsoft.com/office/drawing/2014/main" id="{E7C281B4-EF82-68D2-C2F2-C61EA29293B9}"/>
              </a:ext>
            </a:extLst>
          </p:cNvPr>
          <p:cNvPicPr>
            <a:picLocks noRot="1" noChangeAspect="1"/>
          </p:cNvPicPr>
          <p:nvPr>
            <a:videoFile r:link="rId1"/>
          </p:nvPr>
        </p:nvPicPr>
        <p:blipFill>
          <a:blip r:embed="rId3"/>
          <a:stretch>
            <a:fillRect/>
          </a:stretch>
        </p:blipFill>
        <p:spPr>
          <a:xfrm>
            <a:off x="881269" y="643239"/>
            <a:ext cx="10882750" cy="6121547"/>
          </a:xfrm>
          <a:prstGeom prst="rect">
            <a:avLst/>
          </a:prstGeom>
        </p:spPr>
      </p:pic>
    </p:spTree>
    <p:extLst>
      <p:ext uri="{BB962C8B-B14F-4D97-AF65-F5344CB8AC3E}">
        <p14:creationId xmlns:p14="http://schemas.microsoft.com/office/powerpoint/2010/main" val="41410490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519D42B-7DDA-4707-A977-D98D10366D3D}"/>
              </a:ext>
            </a:extLst>
          </p:cNvPr>
          <p:cNvSpPr/>
          <p:nvPr/>
        </p:nvSpPr>
        <p:spPr>
          <a:xfrm>
            <a:off x="3392227" y="2257039"/>
            <a:ext cx="5943600" cy="2892056"/>
          </a:xfrm>
          <a:prstGeom prst="rect">
            <a:avLst/>
          </a:prstGeom>
          <a:solidFill>
            <a:schemeClr val="bg1"/>
          </a:solidFill>
          <a:ln w="31750" cap="flat" cmpd="sng" algn="ctr">
            <a:noFill/>
            <a:prstDash val="solid"/>
            <a:miter lim="800000"/>
          </a:ln>
          <a:effectLst>
            <a:softEdge rad="25400"/>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C8C60AB9-83ED-4F45-87FE-0E49201A1DC7}"/>
              </a:ext>
            </a:extLst>
          </p:cNvPr>
          <p:cNvSpPr/>
          <p:nvPr/>
        </p:nvSpPr>
        <p:spPr>
          <a:xfrm>
            <a:off x="3392227" y="2985235"/>
            <a:ext cx="457200" cy="914400"/>
          </a:xfrm>
          <a:prstGeom prst="rect">
            <a:avLst/>
          </a:prstGeom>
          <a:solidFill>
            <a:schemeClr val="tx2"/>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mj-lt"/>
                <a:ea typeface="+mn-ea"/>
                <a:cs typeface="+mn-cs"/>
              </a:rPr>
              <a:t>1</a:t>
            </a:r>
          </a:p>
        </p:txBody>
      </p:sp>
      <p:sp>
        <p:nvSpPr>
          <p:cNvPr id="21" name="Rectangle 20">
            <a:extLst>
              <a:ext uri="{FF2B5EF4-FFF2-40B4-BE49-F238E27FC236}">
                <a16:creationId xmlns:a16="http://schemas.microsoft.com/office/drawing/2014/main" id="{3A6C26E4-7C7A-4317-AB79-A3E1A9F0EDED}"/>
              </a:ext>
            </a:extLst>
          </p:cNvPr>
          <p:cNvSpPr/>
          <p:nvPr/>
        </p:nvSpPr>
        <p:spPr>
          <a:xfrm>
            <a:off x="3849427" y="2985235"/>
            <a:ext cx="457200" cy="914400"/>
          </a:xfrm>
          <a:prstGeom prst="rect">
            <a:avLst/>
          </a:prstGeom>
          <a:solidFill>
            <a:schemeClr val="tx2"/>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mj-lt"/>
                <a:ea typeface="+mn-ea"/>
                <a:cs typeface="+mn-cs"/>
              </a:rPr>
              <a:t>2</a:t>
            </a:r>
          </a:p>
        </p:txBody>
      </p:sp>
      <p:sp>
        <p:nvSpPr>
          <p:cNvPr id="22" name="Rectangle 21">
            <a:extLst>
              <a:ext uri="{FF2B5EF4-FFF2-40B4-BE49-F238E27FC236}">
                <a16:creationId xmlns:a16="http://schemas.microsoft.com/office/drawing/2014/main" id="{4EE5703B-9A65-4FA5-B155-9081E3C8FD27}"/>
              </a:ext>
            </a:extLst>
          </p:cNvPr>
          <p:cNvSpPr/>
          <p:nvPr/>
        </p:nvSpPr>
        <p:spPr>
          <a:xfrm>
            <a:off x="7518797" y="2985235"/>
            <a:ext cx="457200" cy="914400"/>
          </a:xfrm>
          <a:prstGeom prst="rect">
            <a:avLst/>
          </a:prstGeom>
          <a:solidFill>
            <a:schemeClr val="bg1">
              <a:lumMod val="75000"/>
            </a:schemeClr>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effectLst/>
                <a:uLnTx/>
                <a:uFillTx/>
                <a:latin typeface="+mj-lt"/>
                <a:ea typeface="+mn-ea"/>
                <a:cs typeface="+mn-cs"/>
              </a:rPr>
              <a:t>10</a:t>
            </a:r>
          </a:p>
        </p:txBody>
      </p:sp>
      <p:sp>
        <p:nvSpPr>
          <p:cNvPr id="23" name="Rectangle 22">
            <a:extLst>
              <a:ext uri="{FF2B5EF4-FFF2-40B4-BE49-F238E27FC236}">
                <a16:creationId xmlns:a16="http://schemas.microsoft.com/office/drawing/2014/main" id="{BEB0B82D-163A-485A-8590-9563FCB0D48F}"/>
              </a:ext>
            </a:extLst>
          </p:cNvPr>
          <p:cNvSpPr/>
          <p:nvPr/>
        </p:nvSpPr>
        <p:spPr>
          <a:xfrm>
            <a:off x="7975997" y="2985235"/>
            <a:ext cx="457200" cy="914400"/>
          </a:xfrm>
          <a:prstGeom prst="rect">
            <a:avLst/>
          </a:prstGeom>
          <a:solidFill>
            <a:schemeClr val="bg1">
              <a:lumMod val="75000"/>
            </a:schemeClr>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effectLst/>
                <a:uLnTx/>
                <a:uFillTx/>
                <a:latin typeface="+mj-lt"/>
                <a:ea typeface="+mn-ea"/>
                <a:cs typeface="+mn-cs"/>
              </a:rPr>
              <a:t>11</a:t>
            </a:r>
          </a:p>
        </p:txBody>
      </p:sp>
      <p:sp>
        <p:nvSpPr>
          <p:cNvPr id="24" name="Right Brace 23">
            <a:extLst>
              <a:ext uri="{FF2B5EF4-FFF2-40B4-BE49-F238E27FC236}">
                <a16:creationId xmlns:a16="http://schemas.microsoft.com/office/drawing/2014/main" id="{B532C59A-1ACD-4282-961F-73C67205AC4B}"/>
              </a:ext>
            </a:extLst>
          </p:cNvPr>
          <p:cNvSpPr/>
          <p:nvPr/>
        </p:nvSpPr>
        <p:spPr>
          <a:xfrm rot="5400000">
            <a:off x="4995358" y="2399620"/>
            <a:ext cx="457200" cy="3657600"/>
          </a:xfrm>
          <a:prstGeom prst="rightBrace">
            <a:avLst>
              <a:gd name="adj1" fmla="val 0"/>
              <a:gd name="adj2" fmla="val 50000"/>
            </a:avLst>
          </a:prstGeom>
          <a:noFill/>
          <a:ln w="12700" cap="flat" cmpd="sng" algn="ctr">
            <a:solidFill>
              <a:sysClr val="windowText" lastClr="000000"/>
            </a:solidFill>
            <a:prstDash val="solid"/>
            <a:bevel/>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90A33B66-BAD2-4E1B-9777-6950ACE53DFE}"/>
              </a:ext>
            </a:extLst>
          </p:cNvPr>
          <p:cNvSpPr txBox="1"/>
          <p:nvPr/>
        </p:nvSpPr>
        <p:spPr>
          <a:xfrm>
            <a:off x="4797669" y="4544428"/>
            <a:ext cx="867545" cy="307777"/>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Running</a:t>
            </a:r>
          </a:p>
        </p:txBody>
      </p:sp>
      <p:sp>
        <p:nvSpPr>
          <p:cNvPr id="26" name="Right Brace 25">
            <a:extLst>
              <a:ext uri="{FF2B5EF4-FFF2-40B4-BE49-F238E27FC236}">
                <a16:creationId xmlns:a16="http://schemas.microsoft.com/office/drawing/2014/main" id="{F0742754-4D6B-4DC1-B4D4-7D02A4E884D6}"/>
              </a:ext>
            </a:extLst>
          </p:cNvPr>
          <p:cNvSpPr/>
          <p:nvPr/>
        </p:nvSpPr>
        <p:spPr>
          <a:xfrm rot="5400000">
            <a:off x="7738613" y="3314020"/>
            <a:ext cx="457200" cy="1828800"/>
          </a:xfrm>
          <a:prstGeom prst="rightBrace">
            <a:avLst>
              <a:gd name="adj1" fmla="val 0"/>
              <a:gd name="adj2" fmla="val 50000"/>
            </a:avLst>
          </a:prstGeom>
          <a:noFill/>
          <a:ln w="12700" cap="flat" cmpd="sng" algn="ctr">
            <a:solidFill>
              <a:sysClr val="windowText" lastClr="000000"/>
            </a:solidFill>
            <a:prstDash val="solid"/>
            <a:bevel/>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ADD2B6F6-2F77-4D5C-AA99-C54A5216473A}"/>
              </a:ext>
            </a:extLst>
          </p:cNvPr>
          <p:cNvSpPr txBox="1"/>
          <p:nvPr/>
        </p:nvSpPr>
        <p:spPr>
          <a:xfrm>
            <a:off x="7563958" y="4930095"/>
            <a:ext cx="829073" cy="307777"/>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Queued</a:t>
            </a:r>
          </a:p>
        </p:txBody>
      </p:sp>
      <p:sp>
        <p:nvSpPr>
          <p:cNvPr id="28" name="Rectangle 27">
            <a:extLst>
              <a:ext uri="{FF2B5EF4-FFF2-40B4-BE49-F238E27FC236}">
                <a16:creationId xmlns:a16="http://schemas.microsoft.com/office/drawing/2014/main" id="{14E5259C-5399-46EC-8273-B496C3119EFF}"/>
              </a:ext>
            </a:extLst>
          </p:cNvPr>
          <p:cNvSpPr/>
          <p:nvPr/>
        </p:nvSpPr>
        <p:spPr>
          <a:xfrm>
            <a:off x="4310257" y="2985235"/>
            <a:ext cx="457200" cy="914400"/>
          </a:xfrm>
          <a:prstGeom prst="rect">
            <a:avLst/>
          </a:prstGeom>
          <a:solidFill>
            <a:schemeClr val="tx2"/>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mj-lt"/>
                <a:ea typeface="+mn-ea"/>
                <a:cs typeface="+mn-cs"/>
              </a:rPr>
              <a:t>3</a:t>
            </a:r>
          </a:p>
        </p:txBody>
      </p:sp>
      <p:sp>
        <p:nvSpPr>
          <p:cNvPr id="29" name="Rectangle 28">
            <a:extLst>
              <a:ext uri="{FF2B5EF4-FFF2-40B4-BE49-F238E27FC236}">
                <a16:creationId xmlns:a16="http://schemas.microsoft.com/office/drawing/2014/main" id="{7864EA9B-F0CF-4297-A598-FEBF0A2FA280}"/>
              </a:ext>
            </a:extLst>
          </p:cNvPr>
          <p:cNvSpPr/>
          <p:nvPr/>
        </p:nvSpPr>
        <p:spPr>
          <a:xfrm>
            <a:off x="4771087" y="2985235"/>
            <a:ext cx="457200" cy="914400"/>
          </a:xfrm>
          <a:prstGeom prst="rect">
            <a:avLst/>
          </a:prstGeom>
          <a:solidFill>
            <a:schemeClr val="tx2"/>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mj-lt"/>
                <a:ea typeface="+mn-ea"/>
                <a:cs typeface="+mn-cs"/>
              </a:rPr>
              <a:t>4</a:t>
            </a:r>
          </a:p>
        </p:txBody>
      </p:sp>
      <p:sp>
        <p:nvSpPr>
          <p:cNvPr id="30" name="Rectangle 29">
            <a:extLst>
              <a:ext uri="{FF2B5EF4-FFF2-40B4-BE49-F238E27FC236}">
                <a16:creationId xmlns:a16="http://schemas.microsoft.com/office/drawing/2014/main" id="{ACAB329F-3902-4026-9C9A-4CF5F6EFFA10}"/>
              </a:ext>
            </a:extLst>
          </p:cNvPr>
          <p:cNvSpPr/>
          <p:nvPr/>
        </p:nvSpPr>
        <p:spPr>
          <a:xfrm>
            <a:off x="5233046" y="2985235"/>
            <a:ext cx="457200" cy="914400"/>
          </a:xfrm>
          <a:prstGeom prst="rect">
            <a:avLst/>
          </a:prstGeom>
          <a:solidFill>
            <a:schemeClr val="tx2"/>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mj-lt"/>
                <a:ea typeface="+mn-ea"/>
                <a:cs typeface="+mn-cs"/>
              </a:rPr>
              <a:t>5</a:t>
            </a:r>
          </a:p>
        </p:txBody>
      </p:sp>
      <p:sp>
        <p:nvSpPr>
          <p:cNvPr id="31" name="Rectangle 30">
            <a:extLst>
              <a:ext uri="{FF2B5EF4-FFF2-40B4-BE49-F238E27FC236}">
                <a16:creationId xmlns:a16="http://schemas.microsoft.com/office/drawing/2014/main" id="{559A2339-3CBA-4976-8E51-801295CB0E5F}"/>
              </a:ext>
            </a:extLst>
          </p:cNvPr>
          <p:cNvSpPr/>
          <p:nvPr/>
        </p:nvSpPr>
        <p:spPr>
          <a:xfrm>
            <a:off x="5689997" y="2985235"/>
            <a:ext cx="457200" cy="914400"/>
          </a:xfrm>
          <a:prstGeom prst="rect">
            <a:avLst/>
          </a:prstGeom>
          <a:solidFill>
            <a:schemeClr val="tx2"/>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mj-lt"/>
                <a:ea typeface="+mn-ea"/>
                <a:cs typeface="+mn-cs"/>
              </a:rPr>
              <a:t>6</a:t>
            </a:r>
          </a:p>
        </p:txBody>
      </p:sp>
      <p:sp>
        <p:nvSpPr>
          <p:cNvPr id="32" name="Rectangle 31">
            <a:extLst>
              <a:ext uri="{FF2B5EF4-FFF2-40B4-BE49-F238E27FC236}">
                <a16:creationId xmlns:a16="http://schemas.microsoft.com/office/drawing/2014/main" id="{D524F9B8-5054-437A-9419-DCCE6DCABFFC}"/>
              </a:ext>
            </a:extLst>
          </p:cNvPr>
          <p:cNvSpPr/>
          <p:nvPr/>
        </p:nvSpPr>
        <p:spPr>
          <a:xfrm>
            <a:off x="6142026" y="2985235"/>
            <a:ext cx="457200" cy="914400"/>
          </a:xfrm>
          <a:prstGeom prst="rect">
            <a:avLst/>
          </a:prstGeom>
          <a:solidFill>
            <a:schemeClr val="tx2"/>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mj-lt"/>
                <a:ea typeface="+mn-ea"/>
                <a:cs typeface="+mn-cs"/>
              </a:rPr>
              <a:t>7</a:t>
            </a:r>
          </a:p>
        </p:txBody>
      </p:sp>
      <p:sp>
        <p:nvSpPr>
          <p:cNvPr id="33" name="Rectangle 32">
            <a:extLst>
              <a:ext uri="{FF2B5EF4-FFF2-40B4-BE49-F238E27FC236}">
                <a16:creationId xmlns:a16="http://schemas.microsoft.com/office/drawing/2014/main" id="{9B4F743E-AF8B-4C1A-942E-B8168D7611C1}"/>
              </a:ext>
            </a:extLst>
          </p:cNvPr>
          <p:cNvSpPr/>
          <p:nvPr/>
        </p:nvSpPr>
        <p:spPr>
          <a:xfrm>
            <a:off x="7062594" y="2985235"/>
            <a:ext cx="457200" cy="914400"/>
          </a:xfrm>
          <a:prstGeom prst="rect">
            <a:avLst/>
          </a:prstGeom>
          <a:solidFill>
            <a:schemeClr val="bg1">
              <a:lumMod val="75000"/>
            </a:schemeClr>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effectLst/>
                <a:uLnTx/>
                <a:uFillTx/>
                <a:latin typeface="+mj-lt"/>
                <a:ea typeface="+mn-ea"/>
                <a:cs typeface="+mn-cs"/>
              </a:rPr>
              <a:t>9</a:t>
            </a:r>
          </a:p>
        </p:txBody>
      </p:sp>
      <p:sp>
        <p:nvSpPr>
          <p:cNvPr id="34" name="Rectangle 33">
            <a:extLst>
              <a:ext uri="{FF2B5EF4-FFF2-40B4-BE49-F238E27FC236}">
                <a16:creationId xmlns:a16="http://schemas.microsoft.com/office/drawing/2014/main" id="{9D10FFB8-002D-452D-A140-0D05DB282AB2}"/>
              </a:ext>
            </a:extLst>
          </p:cNvPr>
          <p:cNvSpPr/>
          <p:nvPr/>
        </p:nvSpPr>
        <p:spPr>
          <a:xfrm>
            <a:off x="6601041" y="2985235"/>
            <a:ext cx="457200" cy="914400"/>
          </a:xfrm>
          <a:prstGeom prst="rect">
            <a:avLst/>
          </a:prstGeom>
          <a:solidFill>
            <a:schemeClr val="tx2"/>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mj-lt"/>
                <a:ea typeface="+mn-ea"/>
                <a:cs typeface="+mn-cs"/>
              </a:rPr>
              <a:t>8</a:t>
            </a:r>
          </a:p>
        </p:txBody>
      </p:sp>
      <p:sp>
        <p:nvSpPr>
          <p:cNvPr id="35" name="Rectangle 34">
            <a:extLst>
              <a:ext uri="{FF2B5EF4-FFF2-40B4-BE49-F238E27FC236}">
                <a16:creationId xmlns:a16="http://schemas.microsoft.com/office/drawing/2014/main" id="{0734647F-6F44-4AF8-9ECE-4F2FF6BE8A74}"/>
              </a:ext>
            </a:extLst>
          </p:cNvPr>
          <p:cNvSpPr/>
          <p:nvPr/>
        </p:nvSpPr>
        <p:spPr>
          <a:xfrm>
            <a:off x="8421253" y="2985235"/>
            <a:ext cx="457200" cy="914400"/>
          </a:xfrm>
          <a:prstGeom prst="rect">
            <a:avLst/>
          </a:prstGeom>
          <a:solidFill>
            <a:schemeClr val="bg1">
              <a:lumMod val="75000"/>
            </a:schemeClr>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effectLst/>
                <a:uLnTx/>
                <a:uFillTx/>
                <a:latin typeface="+mj-lt"/>
                <a:ea typeface="+mn-ea"/>
                <a:cs typeface="+mn-cs"/>
              </a:rPr>
              <a:t>12</a:t>
            </a:r>
          </a:p>
        </p:txBody>
      </p:sp>
      <p:sp>
        <p:nvSpPr>
          <p:cNvPr id="36" name="Rectangle 35">
            <a:extLst>
              <a:ext uri="{FF2B5EF4-FFF2-40B4-BE49-F238E27FC236}">
                <a16:creationId xmlns:a16="http://schemas.microsoft.com/office/drawing/2014/main" id="{AC916DC3-16DC-4A92-97F1-E82F8FB2C60A}"/>
              </a:ext>
            </a:extLst>
          </p:cNvPr>
          <p:cNvSpPr/>
          <p:nvPr/>
        </p:nvSpPr>
        <p:spPr>
          <a:xfrm>
            <a:off x="7056622" y="2985235"/>
            <a:ext cx="457200" cy="914400"/>
          </a:xfrm>
          <a:prstGeom prst="rect">
            <a:avLst/>
          </a:prstGeom>
          <a:solidFill>
            <a:schemeClr val="bg1">
              <a:lumMod val="75000"/>
            </a:schemeClr>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effectLst/>
                <a:uLnTx/>
                <a:uFillTx/>
                <a:latin typeface="+mj-lt"/>
                <a:ea typeface="+mn-ea"/>
                <a:cs typeface="+mn-cs"/>
              </a:rPr>
              <a:t>10</a:t>
            </a:r>
          </a:p>
        </p:txBody>
      </p:sp>
      <p:sp>
        <p:nvSpPr>
          <p:cNvPr id="37" name="Rectangle 36">
            <a:extLst>
              <a:ext uri="{FF2B5EF4-FFF2-40B4-BE49-F238E27FC236}">
                <a16:creationId xmlns:a16="http://schemas.microsoft.com/office/drawing/2014/main" id="{615B2C85-83D8-439F-9359-F3D838B39A82}"/>
              </a:ext>
            </a:extLst>
          </p:cNvPr>
          <p:cNvSpPr/>
          <p:nvPr/>
        </p:nvSpPr>
        <p:spPr>
          <a:xfrm>
            <a:off x="7064443" y="2985235"/>
            <a:ext cx="457200" cy="914400"/>
          </a:xfrm>
          <a:prstGeom prst="rect">
            <a:avLst/>
          </a:prstGeom>
          <a:solidFill>
            <a:schemeClr val="bg1">
              <a:lumMod val="75000"/>
            </a:schemeClr>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effectLst/>
                <a:uLnTx/>
                <a:uFillTx/>
                <a:latin typeface="+mj-lt"/>
                <a:ea typeface="+mn-ea"/>
                <a:cs typeface="+mn-cs"/>
              </a:rPr>
              <a:t>11</a:t>
            </a:r>
          </a:p>
        </p:txBody>
      </p:sp>
      <p:sp>
        <p:nvSpPr>
          <p:cNvPr id="38" name="Rectangle 37">
            <a:extLst>
              <a:ext uri="{FF2B5EF4-FFF2-40B4-BE49-F238E27FC236}">
                <a16:creationId xmlns:a16="http://schemas.microsoft.com/office/drawing/2014/main" id="{7456F3EF-5F9E-4DB4-91BB-0E30598FF18A}"/>
              </a:ext>
            </a:extLst>
          </p:cNvPr>
          <p:cNvSpPr/>
          <p:nvPr/>
        </p:nvSpPr>
        <p:spPr>
          <a:xfrm>
            <a:off x="7509699" y="2985235"/>
            <a:ext cx="457200" cy="914400"/>
          </a:xfrm>
          <a:prstGeom prst="rect">
            <a:avLst/>
          </a:prstGeom>
          <a:solidFill>
            <a:schemeClr val="bg1">
              <a:lumMod val="75000"/>
            </a:schemeClr>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effectLst/>
                <a:uLnTx/>
                <a:uFillTx/>
                <a:latin typeface="+mj-lt"/>
                <a:ea typeface="+mn-ea"/>
                <a:cs typeface="+mn-cs"/>
              </a:rPr>
              <a:t>12</a:t>
            </a:r>
          </a:p>
        </p:txBody>
      </p:sp>
      <p:grpSp>
        <p:nvGrpSpPr>
          <p:cNvPr id="39" name="Group 38">
            <a:extLst>
              <a:ext uri="{FF2B5EF4-FFF2-40B4-BE49-F238E27FC236}">
                <a16:creationId xmlns:a16="http://schemas.microsoft.com/office/drawing/2014/main" id="{F68A6E2B-71D4-4955-AB02-49BB8A0D0BB1}"/>
              </a:ext>
            </a:extLst>
          </p:cNvPr>
          <p:cNvGrpSpPr/>
          <p:nvPr/>
        </p:nvGrpSpPr>
        <p:grpSpPr>
          <a:xfrm>
            <a:off x="3392227" y="2075636"/>
            <a:ext cx="4077710" cy="460056"/>
            <a:chOff x="6379288" y="1411115"/>
            <a:chExt cx="4077710" cy="460056"/>
          </a:xfrm>
        </p:grpSpPr>
        <p:pic>
          <p:nvPicPr>
            <p:cNvPr id="40" name="Graphic 39">
              <a:extLst>
                <a:ext uri="{FF2B5EF4-FFF2-40B4-BE49-F238E27FC236}">
                  <a16:creationId xmlns:a16="http://schemas.microsoft.com/office/drawing/2014/main" id="{4B85ED4E-50CD-4248-8578-ED211C3724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79288" y="1413971"/>
              <a:ext cx="457200" cy="457200"/>
            </a:xfrm>
            <a:prstGeom prst="rect">
              <a:avLst/>
            </a:prstGeom>
          </p:spPr>
        </p:pic>
        <p:sp>
          <p:nvSpPr>
            <p:cNvPr id="41" name="TextBox 40">
              <a:extLst>
                <a:ext uri="{FF2B5EF4-FFF2-40B4-BE49-F238E27FC236}">
                  <a16:creationId xmlns:a16="http://schemas.microsoft.com/office/drawing/2014/main" id="{E1B5DD1A-4F10-4CE5-B5D9-2EE04E4606D7}"/>
                </a:ext>
              </a:extLst>
            </p:cNvPr>
            <p:cNvSpPr txBox="1"/>
            <p:nvPr/>
          </p:nvSpPr>
          <p:spPr>
            <a:xfrm>
              <a:off x="6872362" y="1411115"/>
              <a:ext cx="3584636" cy="400110"/>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2000" b="0" i="0" u="none" strike="noStrike" kern="0" cap="none" spc="-5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Scheduler Without Importance</a:t>
              </a:r>
            </a:p>
          </p:txBody>
        </p:sp>
      </p:grpSp>
      <p:sp>
        <p:nvSpPr>
          <p:cNvPr id="42" name="Arrow: Right 41">
            <a:extLst>
              <a:ext uri="{FF2B5EF4-FFF2-40B4-BE49-F238E27FC236}">
                <a16:creationId xmlns:a16="http://schemas.microsoft.com/office/drawing/2014/main" id="{65DA1765-68B2-4250-B92A-E5F8DAB8BC3D}"/>
              </a:ext>
            </a:extLst>
          </p:cNvPr>
          <p:cNvSpPr/>
          <p:nvPr/>
        </p:nvSpPr>
        <p:spPr>
          <a:xfrm rot="10800000">
            <a:off x="3395156" y="2614755"/>
            <a:ext cx="5483295" cy="186511"/>
          </a:xfrm>
          <a:prstGeom prst="rightArrow">
            <a:avLst/>
          </a:pr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866C05DA-CBB8-4CDC-AF57-86AF4C7E62BD}"/>
              </a:ext>
            </a:extLst>
          </p:cNvPr>
          <p:cNvSpPr/>
          <p:nvPr/>
        </p:nvSpPr>
        <p:spPr>
          <a:xfrm>
            <a:off x="4310474" y="2985235"/>
            <a:ext cx="457200" cy="914400"/>
          </a:xfrm>
          <a:prstGeom prst="rect">
            <a:avLst/>
          </a:prstGeom>
          <a:solidFill>
            <a:schemeClr val="tx2"/>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mj-lt"/>
                <a:ea typeface="+mn-ea"/>
                <a:cs typeface="+mn-cs"/>
              </a:rPr>
              <a:t>9</a:t>
            </a:r>
          </a:p>
        </p:txBody>
      </p:sp>
      <p:sp>
        <p:nvSpPr>
          <p:cNvPr id="44" name="Rectangle 43">
            <a:extLst>
              <a:ext uri="{FF2B5EF4-FFF2-40B4-BE49-F238E27FC236}">
                <a16:creationId xmlns:a16="http://schemas.microsoft.com/office/drawing/2014/main" id="{5B91B1B3-5C3D-433E-9A17-CEA1B08496C7}"/>
              </a:ext>
            </a:extLst>
          </p:cNvPr>
          <p:cNvSpPr/>
          <p:nvPr/>
        </p:nvSpPr>
        <p:spPr>
          <a:xfrm>
            <a:off x="5237951" y="2985235"/>
            <a:ext cx="457200" cy="914400"/>
          </a:xfrm>
          <a:prstGeom prst="rect">
            <a:avLst/>
          </a:prstGeom>
          <a:solidFill>
            <a:schemeClr val="tx2"/>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mj-lt"/>
                <a:ea typeface="+mn-ea"/>
                <a:cs typeface="+mn-cs"/>
              </a:rPr>
              <a:t>10</a:t>
            </a:r>
          </a:p>
        </p:txBody>
      </p:sp>
      <p:sp>
        <p:nvSpPr>
          <p:cNvPr id="45" name="Right Brace 44">
            <a:extLst>
              <a:ext uri="{FF2B5EF4-FFF2-40B4-BE49-F238E27FC236}">
                <a16:creationId xmlns:a16="http://schemas.microsoft.com/office/drawing/2014/main" id="{B4831568-2B28-43F3-905F-B9C3DB6B58CD}"/>
              </a:ext>
            </a:extLst>
          </p:cNvPr>
          <p:cNvSpPr/>
          <p:nvPr/>
        </p:nvSpPr>
        <p:spPr>
          <a:xfrm rot="5400000">
            <a:off x="7506798" y="3542675"/>
            <a:ext cx="457200" cy="1371491"/>
          </a:xfrm>
          <a:prstGeom prst="rightBrace">
            <a:avLst>
              <a:gd name="adj1" fmla="val 0"/>
              <a:gd name="adj2" fmla="val 50000"/>
            </a:avLst>
          </a:prstGeom>
          <a:noFill/>
          <a:ln w="12700" cap="flat" cmpd="sng" algn="ctr">
            <a:solidFill>
              <a:sysClr val="windowText" lastClr="000000"/>
            </a:solidFill>
            <a:prstDash val="solid"/>
            <a:bevel/>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6" name="TextBox 45">
            <a:extLst>
              <a:ext uri="{FF2B5EF4-FFF2-40B4-BE49-F238E27FC236}">
                <a16:creationId xmlns:a16="http://schemas.microsoft.com/office/drawing/2014/main" id="{068AF0B3-8140-44BE-A586-D927893F7E9A}"/>
              </a:ext>
            </a:extLst>
          </p:cNvPr>
          <p:cNvSpPr txBox="1"/>
          <p:nvPr/>
        </p:nvSpPr>
        <p:spPr>
          <a:xfrm>
            <a:off x="7323762" y="4758246"/>
            <a:ext cx="829073" cy="307777"/>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Queued</a:t>
            </a:r>
          </a:p>
        </p:txBody>
      </p:sp>
      <p:sp>
        <p:nvSpPr>
          <p:cNvPr id="47" name="Right Brace 46">
            <a:extLst>
              <a:ext uri="{FF2B5EF4-FFF2-40B4-BE49-F238E27FC236}">
                <a16:creationId xmlns:a16="http://schemas.microsoft.com/office/drawing/2014/main" id="{988053A7-A673-4B8E-BBB2-0861A7AEED0B}"/>
              </a:ext>
            </a:extLst>
          </p:cNvPr>
          <p:cNvSpPr/>
          <p:nvPr/>
        </p:nvSpPr>
        <p:spPr>
          <a:xfrm rot="5400000">
            <a:off x="7284225" y="3765248"/>
            <a:ext cx="457200" cy="926344"/>
          </a:xfrm>
          <a:prstGeom prst="rightBrace">
            <a:avLst>
              <a:gd name="adj1" fmla="val 0"/>
              <a:gd name="adj2" fmla="val 50000"/>
            </a:avLst>
          </a:prstGeom>
          <a:noFill/>
          <a:ln w="12700" cap="flat" cmpd="sng" algn="ctr">
            <a:solidFill>
              <a:sysClr val="windowText" lastClr="000000"/>
            </a:solidFill>
            <a:prstDash val="solid"/>
            <a:bevel/>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8" name="TextBox 47">
            <a:extLst>
              <a:ext uri="{FF2B5EF4-FFF2-40B4-BE49-F238E27FC236}">
                <a16:creationId xmlns:a16="http://schemas.microsoft.com/office/drawing/2014/main" id="{2CC11C63-9347-4A5E-8AA1-D12B5B1E5E37}"/>
              </a:ext>
            </a:extLst>
          </p:cNvPr>
          <p:cNvSpPr txBox="1"/>
          <p:nvPr/>
        </p:nvSpPr>
        <p:spPr>
          <a:xfrm>
            <a:off x="7093459" y="4561402"/>
            <a:ext cx="829073" cy="307777"/>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Queued</a:t>
            </a:r>
          </a:p>
        </p:txBody>
      </p:sp>
      <p:pic>
        <p:nvPicPr>
          <p:cNvPr id="49" name="Graphic 48" descr="Smiling Face with No Fill">
            <a:extLst>
              <a:ext uri="{FF2B5EF4-FFF2-40B4-BE49-F238E27FC236}">
                <a16:creationId xmlns:a16="http://schemas.microsoft.com/office/drawing/2014/main" id="{CE4AEF5C-F162-48E6-934E-084B3D899C2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66973" y="2992889"/>
            <a:ext cx="365760" cy="365760"/>
          </a:xfrm>
          <a:prstGeom prst="rect">
            <a:avLst/>
          </a:prstGeom>
        </p:spPr>
      </p:pic>
      <p:sp>
        <p:nvSpPr>
          <p:cNvPr id="50" name="TextBox 49">
            <a:extLst>
              <a:ext uri="{FF2B5EF4-FFF2-40B4-BE49-F238E27FC236}">
                <a16:creationId xmlns:a16="http://schemas.microsoft.com/office/drawing/2014/main" id="{0CF29451-E485-429E-8C9E-702DD16262CF}"/>
              </a:ext>
            </a:extLst>
          </p:cNvPr>
          <p:cNvSpPr txBox="1"/>
          <p:nvPr/>
        </p:nvSpPr>
        <p:spPr>
          <a:xfrm>
            <a:off x="8433193" y="2746119"/>
            <a:ext cx="445147" cy="215444"/>
          </a:xfrm>
          <a:prstGeom prst="rect">
            <a:avLst/>
          </a:prstGeom>
          <a:noFill/>
        </p:spPr>
        <p:txBody>
          <a:bodyPr wrap="square" lIns="0" tIns="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CEO</a:t>
            </a:r>
          </a:p>
        </p:txBody>
      </p:sp>
      <p:pic>
        <p:nvPicPr>
          <p:cNvPr id="51" name="Graphic 50" descr="Neutral Face with No Fill">
            <a:extLst>
              <a:ext uri="{FF2B5EF4-FFF2-40B4-BE49-F238E27FC236}">
                <a16:creationId xmlns:a16="http://schemas.microsoft.com/office/drawing/2014/main" id="{3601B732-AB88-46B8-A798-26BCED8EC446}"/>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21293" y="2992889"/>
            <a:ext cx="365760" cy="365760"/>
          </a:xfrm>
          <a:prstGeom prst="rect">
            <a:avLst/>
          </a:prstGeom>
        </p:spPr>
      </p:pic>
      <p:sp>
        <p:nvSpPr>
          <p:cNvPr id="52" name="TextBox 51">
            <a:extLst>
              <a:ext uri="{FF2B5EF4-FFF2-40B4-BE49-F238E27FC236}">
                <a16:creationId xmlns:a16="http://schemas.microsoft.com/office/drawing/2014/main" id="{F80FCBCE-982C-4CB0-B17B-E298CE8B7020}"/>
              </a:ext>
            </a:extLst>
          </p:cNvPr>
          <p:cNvSpPr txBox="1"/>
          <p:nvPr/>
        </p:nvSpPr>
        <p:spPr>
          <a:xfrm>
            <a:off x="7975996" y="2746119"/>
            <a:ext cx="445147" cy="215444"/>
          </a:xfrm>
          <a:prstGeom prst="rect">
            <a:avLst/>
          </a:prstGeom>
          <a:noFill/>
        </p:spPr>
        <p:txBody>
          <a:bodyPr wrap="square" lIns="0" tIns="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CEO</a:t>
            </a:r>
          </a:p>
        </p:txBody>
      </p:sp>
      <p:pic>
        <p:nvPicPr>
          <p:cNvPr id="53" name="Graphic 52" descr="Angry Face with No Fill">
            <a:extLst>
              <a:ext uri="{FF2B5EF4-FFF2-40B4-BE49-F238E27FC236}">
                <a16:creationId xmlns:a16="http://schemas.microsoft.com/office/drawing/2014/main" id="{10D4FA8F-F544-4277-871C-E13FCAF7DE7A}"/>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58253" y="2992889"/>
            <a:ext cx="365760" cy="365760"/>
          </a:xfrm>
          <a:prstGeom prst="rect">
            <a:avLst/>
          </a:prstGeom>
        </p:spPr>
      </p:pic>
      <p:sp>
        <p:nvSpPr>
          <p:cNvPr id="54" name="TextBox 53">
            <a:extLst>
              <a:ext uri="{FF2B5EF4-FFF2-40B4-BE49-F238E27FC236}">
                <a16:creationId xmlns:a16="http://schemas.microsoft.com/office/drawing/2014/main" id="{C1672B8F-E417-447E-AF21-48C1B37B15BC}"/>
              </a:ext>
            </a:extLst>
          </p:cNvPr>
          <p:cNvSpPr txBox="1"/>
          <p:nvPr/>
        </p:nvSpPr>
        <p:spPr>
          <a:xfrm>
            <a:off x="7518798" y="2746119"/>
            <a:ext cx="457200" cy="215444"/>
          </a:xfrm>
          <a:prstGeom prst="rect">
            <a:avLst/>
          </a:prstGeom>
          <a:noFill/>
        </p:spPr>
        <p:txBody>
          <a:bodyPr wrap="square" lIns="0" tIns="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CEO</a:t>
            </a:r>
          </a:p>
        </p:txBody>
      </p:sp>
      <p:grpSp>
        <p:nvGrpSpPr>
          <p:cNvPr id="6" name="Group 5">
            <a:extLst>
              <a:ext uri="{FF2B5EF4-FFF2-40B4-BE49-F238E27FC236}">
                <a16:creationId xmlns:a16="http://schemas.microsoft.com/office/drawing/2014/main" id="{458A3712-EC1A-3B40-B42A-E3C2A1B07F47}"/>
              </a:ext>
            </a:extLst>
          </p:cNvPr>
          <p:cNvGrpSpPr/>
          <p:nvPr/>
        </p:nvGrpSpPr>
        <p:grpSpPr>
          <a:xfrm>
            <a:off x="3352944" y="4898537"/>
            <a:ext cx="5486113" cy="712484"/>
            <a:chOff x="5486638" y="5231116"/>
            <a:chExt cx="5486113" cy="712484"/>
          </a:xfrm>
          <a:noFill/>
          <a:effectLst/>
        </p:grpSpPr>
        <p:sp>
          <p:nvSpPr>
            <p:cNvPr id="4" name="Rectangle 3">
              <a:extLst>
                <a:ext uri="{FF2B5EF4-FFF2-40B4-BE49-F238E27FC236}">
                  <a16:creationId xmlns:a16="http://schemas.microsoft.com/office/drawing/2014/main" id="{8A3CF23C-C03D-D34B-8996-08153665D39B}"/>
                </a:ext>
              </a:extLst>
            </p:cNvPr>
            <p:cNvSpPr/>
            <p:nvPr/>
          </p:nvSpPr>
          <p:spPr bwMode="auto">
            <a:xfrm>
              <a:off x="5486638" y="5399589"/>
              <a:ext cx="5486113" cy="54401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chemeClr val="tx1"/>
                  </a:solidFill>
                  <a:effectLst/>
                  <a:uLnTx/>
                  <a:uFillTx/>
                  <a:latin typeface="Segoe UI"/>
                  <a:ea typeface="Segoe UI" pitchFamily="34" charset="0"/>
                  <a:cs typeface="Segoe UI" pitchFamily="34" charset="0"/>
                </a:rPr>
                <a:t>By default, workloads are run on a first-in first-out basis.</a:t>
              </a:r>
            </a:p>
          </p:txBody>
        </p:sp>
        <p:sp>
          <p:nvSpPr>
            <p:cNvPr id="5" name="Triangle 4">
              <a:extLst>
                <a:ext uri="{FF2B5EF4-FFF2-40B4-BE49-F238E27FC236}">
                  <a16:creationId xmlns:a16="http://schemas.microsoft.com/office/drawing/2014/main" id="{A65EF127-FE43-804C-89BC-655CA3169A5E}"/>
                </a:ext>
              </a:extLst>
            </p:cNvPr>
            <p:cNvSpPr/>
            <p:nvPr/>
          </p:nvSpPr>
          <p:spPr bwMode="auto">
            <a:xfrm>
              <a:off x="8091262" y="5231116"/>
              <a:ext cx="276863" cy="238675"/>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400" b="1" i="0" u="none" strike="noStrike" kern="1200" cap="none" spc="0" normalizeH="0" baseline="0" noProof="0" err="1">
                <a:ln>
                  <a:noFill/>
                </a:ln>
                <a:solidFill>
                  <a:schemeClr val="tx1"/>
                </a:solidFill>
                <a:effectLst/>
                <a:uLnTx/>
                <a:uFillTx/>
                <a:latin typeface="Segoe UI"/>
                <a:ea typeface="Segoe UI" pitchFamily="34" charset="0"/>
                <a:cs typeface="Segoe UI" pitchFamily="34" charset="0"/>
              </a:endParaRPr>
            </a:p>
          </p:txBody>
        </p:sp>
      </p:grpSp>
      <p:sp>
        <p:nvSpPr>
          <p:cNvPr id="3" name="Text Placeholder 2">
            <a:extLst>
              <a:ext uri="{FF2B5EF4-FFF2-40B4-BE49-F238E27FC236}">
                <a16:creationId xmlns:a16="http://schemas.microsoft.com/office/drawing/2014/main" id="{E3D13377-6460-4A58-8258-2F0E3D468C71}"/>
              </a:ext>
            </a:extLst>
          </p:cNvPr>
          <p:cNvSpPr>
            <a:spLocks noGrp="1"/>
          </p:cNvSpPr>
          <p:nvPr>
            <p:ph type="body" sz="quarter" idx="12"/>
          </p:nvPr>
        </p:nvSpPr>
        <p:spPr/>
        <p:txBody>
          <a:bodyPr/>
          <a:lstStyle/>
          <a:p>
            <a:r>
              <a:rPr lang="en-US"/>
              <a:t>Workload Importance</a:t>
            </a:r>
          </a:p>
        </p:txBody>
      </p:sp>
      <p:sp>
        <p:nvSpPr>
          <p:cNvPr id="2" name="Title 1">
            <a:extLst>
              <a:ext uri="{FF2B5EF4-FFF2-40B4-BE49-F238E27FC236}">
                <a16:creationId xmlns:a16="http://schemas.microsoft.com/office/drawing/2014/main" id="{CFD3BC03-FB01-427B-B72D-D14314A293F1}"/>
              </a:ext>
            </a:extLst>
          </p:cNvPr>
          <p:cNvSpPr>
            <a:spLocks noGrp="1"/>
          </p:cNvSpPr>
          <p:nvPr>
            <p:ph type="title"/>
          </p:nvPr>
        </p:nvSpPr>
        <p:spPr/>
        <p:txBody>
          <a:bodyPr/>
          <a:lstStyle/>
          <a:p>
            <a:r>
              <a:rPr lang="en-US"/>
              <a:t>Workload Management</a:t>
            </a:r>
          </a:p>
        </p:txBody>
      </p:sp>
    </p:spTree>
    <p:extLst>
      <p:ext uri="{BB962C8B-B14F-4D97-AF65-F5344CB8AC3E}">
        <p14:creationId xmlns:p14="http://schemas.microsoft.com/office/powerpoint/2010/main" val="5509156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animEffect transition="in" filter="fade">
                                      <p:cBhvr>
                                        <p:cTn id="9" dur="250"/>
                                        <p:tgtEl>
                                          <p:spTgt spid="20"/>
                                        </p:tgtEl>
                                      </p:cBhvr>
                                    </p:animEffect>
                                  </p:childTnLst>
                                </p:cTn>
                              </p:par>
                            </p:childTnLst>
                          </p:cTn>
                        </p:par>
                        <p:par>
                          <p:cTn id="10" fill="hold">
                            <p:stCondLst>
                              <p:cond delay="250"/>
                            </p:stCondLst>
                            <p:childTnLst>
                              <p:par>
                                <p:cTn id="11" presetID="10"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250"/>
                                        <p:tgtEl>
                                          <p:spTgt spid="21"/>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250"/>
                                        <p:tgtEl>
                                          <p:spTgt spid="28"/>
                                        </p:tgtEl>
                                      </p:cBhvr>
                                    </p:animEffect>
                                  </p:childTnLst>
                                </p:cTn>
                              </p:par>
                            </p:childTnLst>
                          </p:cTn>
                        </p:par>
                        <p:par>
                          <p:cTn id="18" fill="hold">
                            <p:stCondLst>
                              <p:cond delay="750"/>
                            </p:stCondLst>
                            <p:childTnLst>
                              <p:par>
                                <p:cTn id="19" presetID="10" presetClass="entr" presetSubtype="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250"/>
                                        <p:tgtEl>
                                          <p:spTgt spid="29"/>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250"/>
                                        <p:tgtEl>
                                          <p:spTgt spid="30"/>
                                        </p:tgtEl>
                                      </p:cBhvr>
                                    </p:animEffect>
                                  </p:childTnLst>
                                </p:cTn>
                              </p:par>
                            </p:childTnLst>
                          </p:cTn>
                        </p:par>
                        <p:par>
                          <p:cTn id="26" fill="hold">
                            <p:stCondLst>
                              <p:cond delay="1250"/>
                            </p:stCondLst>
                            <p:childTnLst>
                              <p:par>
                                <p:cTn id="27" presetID="10" presetClass="entr" presetSubtype="0"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250"/>
                                        <p:tgtEl>
                                          <p:spTgt spid="31"/>
                                        </p:tgtEl>
                                      </p:cBhvr>
                                    </p:animEffect>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25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250"/>
                                        <p:tgtEl>
                                          <p:spTgt spid="3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250"/>
                                        <p:tgtEl>
                                          <p:spTgt spid="24"/>
                                        </p:tgtEl>
                                      </p:cBhvr>
                                    </p:animEffect>
                                  </p:childTnLst>
                                </p:cTn>
                              </p:par>
                            </p:childTnLst>
                          </p:cTn>
                        </p:par>
                        <p:par>
                          <p:cTn id="40" fill="hold">
                            <p:stCondLst>
                              <p:cond delay="1750"/>
                            </p:stCondLst>
                            <p:childTnLst>
                              <p:par>
                                <p:cTn id="41" presetID="10" presetClass="entr" presetSubtype="0"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250"/>
                                        <p:tgtEl>
                                          <p:spTgt spid="25"/>
                                        </p:tgtEl>
                                      </p:cBhvr>
                                    </p:animEffec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250"/>
                                        <p:tgtEl>
                                          <p:spTgt spid="33"/>
                                        </p:tgtEl>
                                      </p:cBhvr>
                                    </p:animEffect>
                                  </p:childTnLst>
                                </p:cTn>
                              </p:par>
                            </p:childTnLst>
                          </p:cTn>
                        </p:par>
                        <p:par>
                          <p:cTn id="48" fill="hold">
                            <p:stCondLst>
                              <p:cond delay="2250"/>
                            </p:stCondLst>
                            <p:childTnLst>
                              <p:par>
                                <p:cTn id="49" presetID="10" presetClass="entr" presetSubtype="0"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250"/>
                                        <p:tgtEl>
                                          <p:spTgt spid="22"/>
                                        </p:tgtEl>
                                      </p:cBhvr>
                                    </p:animEffect>
                                  </p:childTnLst>
                                </p:cTn>
                              </p:par>
                            </p:childTnLst>
                          </p:cTn>
                        </p:par>
                        <p:par>
                          <p:cTn id="52" fill="hold">
                            <p:stCondLst>
                              <p:cond delay="2500"/>
                            </p:stCondLst>
                            <p:childTnLst>
                              <p:par>
                                <p:cTn id="53" presetID="10" presetClass="entr" presetSubtype="0"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250"/>
                                        <p:tgtEl>
                                          <p:spTgt spid="23"/>
                                        </p:tgtEl>
                                      </p:cBhvr>
                                    </p:animEffect>
                                  </p:childTnLst>
                                </p:cTn>
                              </p:par>
                            </p:childTnLst>
                          </p:cTn>
                        </p:par>
                        <p:par>
                          <p:cTn id="56" fill="hold">
                            <p:stCondLst>
                              <p:cond delay="2750"/>
                            </p:stCondLst>
                            <p:childTnLst>
                              <p:par>
                                <p:cTn id="57" presetID="10" presetClass="entr" presetSubtype="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250"/>
                                        <p:tgtEl>
                                          <p:spTgt spid="35"/>
                                        </p:tgtEl>
                                      </p:cBhvr>
                                    </p:animEffect>
                                  </p:childTnLst>
                                </p:cTn>
                              </p:par>
                            </p:childTnLst>
                          </p:cTn>
                        </p:par>
                        <p:par>
                          <p:cTn id="60" fill="hold">
                            <p:stCondLst>
                              <p:cond delay="3000"/>
                            </p:stCondLst>
                            <p:childTnLst>
                              <p:par>
                                <p:cTn id="61" presetID="10" presetClass="entr" presetSubtype="0"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250"/>
                                        <p:tgtEl>
                                          <p:spTgt spid="2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25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fade">
                                      <p:cBhvr>
                                        <p:cTn id="69" dur="250"/>
                                        <p:tgtEl>
                                          <p:spTgt spid="42"/>
                                        </p:tgtEl>
                                      </p:cBhvr>
                                    </p:animEffect>
                                  </p:childTnLst>
                                </p:cTn>
                              </p:par>
                            </p:childTnLst>
                          </p:cTn>
                        </p:par>
                        <p:par>
                          <p:cTn id="70" fill="hold">
                            <p:stCondLst>
                              <p:cond delay="3250"/>
                            </p:stCondLst>
                            <p:childTnLst>
                              <p:par>
                                <p:cTn id="71" presetID="10" presetClass="entr" presetSubtype="0" fill="hold" grpId="0" nodeType="after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500"/>
                                        <p:tgtEl>
                                          <p:spTgt spid="50"/>
                                        </p:tgtEl>
                                      </p:cBhvr>
                                    </p:animEffect>
                                  </p:childTnLst>
                                </p:cTn>
                              </p:par>
                              <p:par>
                                <p:cTn id="74" presetID="10" presetClass="entr" presetSubtype="0" fill="hold"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fade">
                                      <p:cBhvr>
                                        <p:cTn id="76" dur="500"/>
                                        <p:tgtEl>
                                          <p:spTgt spid="49"/>
                                        </p:tgtEl>
                                      </p:cBhvr>
                                    </p:animEffect>
                                  </p:childTnLst>
                                </p:cTn>
                              </p:par>
                              <p:par>
                                <p:cTn id="77" presetID="26" presetClass="emph" presetSubtype="0" fill="hold" nodeType="withEffect">
                                  <p:stCondLst>
                                    <p:cond delay="0"/>
                                  </p:stCondLst>
                                  <p:childTnLst>
                                    <p:animEffect transition="out" filter="fade">
                                      <p:cBhvr>
                                        <p:cTn id="78" dur="500" tmFilter="0, 0; .2, .5; .8, .5; 1, 0"/>
                                        <p:tgtEl>
                                          <p:spTgt spid="49"/>
                                        </p:tgtEl>
                                      </p:cBhvr>
                                    </p:animEffect>
                                    <p:animScale>
                                      <p:cBhvr>
                                        <p:cTn id="79" dur="250" autoRev="1" fill="hold"/>
                                        <p:tgtEl>
                                          <p:spTgt spid="49"/>
                                        </p:tgtEl>
                                      </p:cBhvr>
                                      <p:by x="105000" y="105000"/>
                                    </p:animScale>
                                  </p:childTnLst>
                                </p:cTn>
                              </p:par>
                            </p:childTnLst>
                          </p:cTn>
                        </p:par>
                        <p:par>
                          <p:cTn id="80" fill="hold">
                            <p:stCondLst>
                              <p:cond delay="3750"/>
                            </p:stCondLst>
                            <p:childTnLst>
                              <p:par>
                                <p:cTn id="81" presetID="10" presetClass="entr" presetSubtype="0" fill="hold" nodeType="after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fade">
                                      <p:cBhvr>
                                        <p:cTn id="83" dur="500"/>
                                        <p:tgtEl>
                                          <p:spTgt spid="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grpId="1" nodeType="clickEffect">
                                  <p:stCondLst>
                                    <p:cond delay="0"/>
                                  </p:stCondLst>
                                  <p:childTnLst>
                                    <p:animEffect transition="out" filter="fade">
                                      <p:cBhvr>
                                        <p:cTn id="87" dur="500"/>
                                        <p:tgtEl>
                                          <p:spTgt spid="42"/>
                                        </p:tgtEl>
                                      </p:cBhvr>
                                    </p:animEffect>
                                    <p:set>
                                      <p:cBhvr>
                                        <p:cTn id="88" dur="1" fill="hold">
                                          <p:stCondLst>
                                            <p:cond delay="499"/>
                                          </p:stCondLst>
                                        </p:cTn>
                                        <p:tgtEl>
                                          <p:spTgt spid="42"/>
                                        </p:tgtEl>
                                        <p:attrNameLst>
                                          <p:attrName>style.visibility</p:attrName>
                                        </p:attrNameLst>
                                      </p:cBhvr>
                                      <p:to>
                                        <p:strVal val="hidden"/>
                                      </p:to>
                                    </p:set>
                                  </p:childTnLst>
                                </p:cTn>
                              </p:par>
                              <p:par>
                                <p:cTn id="89" presetID="26" presetClass="emph" presetSubtype="0" fill="hold" grpId="1" nodeType="withEffect">
                                  <p:stCondLst>
                                    <p:cond delay="0"/>
                                  </p:stCondLst>
                                  <p:childTnLst>
                                    <p:animEffect transition="out" filter="fade">
                                      <p:cBhvr>
                                        <p:cTn id="90" dur="500" tmFilter="0, 0; .2, .5; .8, .5; 1, 0"/>
                                        <p:tgtEl>
                                          <p:spTgt spid="28"/>
                                        </p:tgtEl>
                                      </p:cBhvr>
                                    </p:animEffect>
                                    <p:animScale>
                                      <p:cBhvr>
                                        <p:cTn id="91" dur="250" autoRev="1" fill="hold"/>
                                        <p:tgtEl>
                                          <p:spTgt spid="28"/>
                                        </p:tgtEl>
                                      </p:cBhvr>
                                      <p:by x="105000" y="105000"/>
                                    </p:animScale>
                                  </p:childTnLst>
                                </p:cTn>
                              </p:par>
                            </p:childTnLst>
                          </p:cTn>
                        </p:par>
                        <p:par>
                          <p:cTn id="92" fill="hold">
                            <p:stCondLst>
                              <p:cond delay="500"/>
                            </p:stCondLst>
                            <p:childTnLst>
                              <p:par>
                                <p:cTn id="93" presetID="10" presetClass="exit" presetSubtype="0" fill="hold" grpId="2" nodeType="afterEffect">
                                  <p:stCondLst>
                                    <p:cond delay="0"/>
                                  </p:stCondLst>
                                  <p:childTnLst>
                                    <p:animEffect transition="out" filter="fade">
                                      <p:cBhvr>
                                        <p:cTn id="94" dur="1000"/>
                                        <p:tgtEl>
                                          <p:spTgt spid="28"/>
                                        </p:tgtEl>
                                      </p:cBhvr>
                                    </p:animEffect>
                                    <p:set>
                                      <p:cBhvr>
                                        <p:cTn id="95" dur="1" fill="hold">
                                          <p:stCondLst>
                                            <p:cond delay="999"/>
                                          </p:stCondLst>
                                        </p:cTn>
                                        <p:tgtEl>
                                          <p:spTgt spid="28"/>
                                        </p:tgtEl>
                                        <p:attrNameLst>
                                          <p:attrName>style.visibility</p:attrName>
                                        </p:attrNameLst>
                                      </p:cBhvr>
                                      <p:to>
                                        <p:strVal val="hidden"/>
                                      </p:to>
                                    </p:set>
                                  </p:childTnLst>
                                </p:cTn>
                              </p:par>
                            </p:childTnLst>
                          </p:cTn>
                        </p:par>
                        <p:par>
                          <p:cTn id="96" fill="hold">
                            <p:stCondLst>
                              <p:cond delay="1500"/>
                            </p:stCondLst>
                            <p:childTnLst>
                              <p:par>
                                <p:cTn id="97" presetID="37" presetClass="path" presetSubtype="0" accel="50000" decel="50000" fill="hold" grpId="1" nodeType="afterEffect">
                                  <p:stCondLst>
                                    <p:cond delay="0"/>
                                  </p:stCondLst>
                                  <p:childTnLst>
                                    <p:animMotion origin="layout" path="M -1.66667E-6 -1.85185E-6 L -0.06068 -0.12014 C -0.07331 -0.14699 -0.09219 -0.16111 -0.11211 -0.16111 C -0.13463 -0.16111 -0.15273 -0.14699 -0.16536 -0.12014 L -0.22591 -1.85185E-6 " pathEditMode="relative" rAng="0" ptsTypes="AAAAA">
                                      <p:cBhvr>
                                        <p:cTn id="98" dur="2000" fill="hold"/>
                                        <p:tgtEl>
                                          <p:spTgt spid="33"/>
                                        </p:tgtEl>
                                        <p:attrNameLst>
                                          <p:attrName>ppt_x</p:attrName>
                                          <p:attrName>ppt_y</p:attrName>
                                        </p:attrNameLst>
                                      </p:cBhvr>
                                      <p:rCtr x="-11302" y="-8056"/>
                                    </p:animMotion>
                                  </p:childTnLst>
                                </p:cTn>
                              </p:par>
                              <p:par>
                                <p:cTn id="99" presetID="1" presetClass="exit" presetSubtype="0" fill="hold" grpId="1" nodeType="withEffect">
                                  <p:stCondLst>
                                    <p:cond delay="0"/>
                                  </p:stCondLst>
                                  <p:childTnLst>
                                    <p:set>
                                      <p:cBhvr>
                                        <p:cTn id="100" dur="1" fill="hold">
                                          <p:stCondLst>
                                            <p:cond delay="0"/>
                                          </p:stCondLst>
                                        </p:cTn>
                                        <p:tgtEl>
                                          <p:spTgt spid="50"/>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49"/>
                                        </p:tgtEl>
                                        <p:attrNameLst>
                                          <p:attrName>style.visibility</p:attrName>
                                        </p:attrNameLst>
                                      </p:cBhvr>
                                      <p:to>
                                        <p:strVal val="hidden"/>
                                      </p:to>
                                    </p:set>
                                  </p:childTnLst>
                                </p:cTn>
                              </p:par>
                              <p:par>
                                <p:cTn id="103" presetID="42" presetClass="path" presetSubtype="0" accel="50000" decel="50000" fill="hold" grpId="1" nodeType="withEffect">
                                  <p:stCondLst>
                                    <p:cond delay="0"/>
                                  </p:stCondLst>
                                  <p:childTnLst>
                                    <p:animMotion origin="layout" path="M -1.66667E-6 -1.85185E-6 L -0.03737 -1.85185E-6 " pathEditMode="relative" rAng="0" ptsTypes="AA">
                                      <p:cBhvr>
                                        <p:cTn id="104" dur="2000" fill="hold"/>
                                        <p:tgtEl>
                                          <p:spTgt spid="22"/>
                                        </p:tgtEl>
                                        <p:attrNameLst>
                                          <p:attrName>ppt_x</p:attrName>
                                          <p:attrName>ppt_y</p:attrName>
                                        </p:attrNameLst>
                                      </p:cBhvr>
                                      <p:rCtr x="-1875" y="0"/>
                                    </p:animMotion>
                                  </p:childTnLst>
                                </p:cTn>
                              </p:par>
                              <p:par>
                                <p:cTn id="105" presetID="42" presetClass="path" presetSubtype="0" accel="50000" decel="50000" fill="hold" grpId="1" nodeType="withEffect">
                                  <p:stCondLst>
                                    <p:cond delay="0"/>
                                  </p:stCondLst>
                                  <p:childTnLst>
                                    <p:animMotion origin="layout" path="M -1.66667E-6 -1.85185E-6 L -0.0375 -1.85185E-6 " pathEditMode="relative" rAng="0" ptsTypes="AA">
                                      <p:cBhvr>
                                        <p:cTn id="106" dur="2000" fill="hold"/>
                                        <p:tgtEl>
                                          <p:spTgt spid="23"/>
                                        </p:tgtEl>
                                        <p:attrNameLst>
                                          <p:attrName>ppt_x</p:attrName>
                                          <p:attrName>ppt_y</p:attrName>
                                        </p:attrNameLst>
                                      </p:cBhvr>
                                      <p:rCtr x="-1875" y="0"/>
                                    </p:animMotion>
                                  </p:childTnLst>
                                </p:cTn>
                              </p:par>
                              <p:par>
                                <p:cTn id="107" presetID="42" presetClass="path" presetSubtype="0" accel="50000" decel="50000" fill="hold" grpId="1" nodeType="withEffect">
                                  <p:stCondLst>
                                    <p:cond delay="0"/>
                                  </p:stCondLst>
                                  <p:childTnLst>
                                    <p:animMotion origin="layout" path="M 1.11022E-16 -1.85185E-6 L -0.03646 -1.85185E-6 " pathEditMode="relative" rAng="0" ptsTypes="AA">
                                      <p:cBhvr>
                                        <p:cTn id="108" dur="2000" fill="hold"/>
                                        <p:tgtEl>
                                          <p:spTgt spid="35"/>
                                        </p:tgtEl>
                                        <p:attrNameLst>
                                          <p:attrName>ppt_x</p:attrName>
                                          <p:attrName>ppt_y</p:attrName>
                                        </p:attrNameLst>
                                      </p:cBhvr>
                                      <p:rCtr x="-1823" y="0"/>
                                    </p:animMotion>
                                  </p:childTnLst>
                                </p:cTn>
                              </p:par>
                              <p:par>
                                <p:cTn id="109" presetID="10" presetClass="exit" presetSubtype="0" fill="hold" grpId="1" nodeType="withEffect">
                                  <p:stCondLst>
                                    <p:cond delay="0"/>
                                  </p:stCondLst>
                                  <p:childTnLst>
                                    <p:animEffect transition="out" filter="fade">
                                      <p:cBhvr>
                                        <p:cTn id="110" dur="500"/>
                                        <p:tgtEl>
                                          <p:spTgt spid="26"/>
                                        </p:tgtEl>
                                      </p:cBhvr>
                                    </p:animEffect>
                                    <p:set>
                                      <p:cBhvr>
                                        <p:cTn id="111" dur="1" fill="hold">
                                          <p:stCondLst>
                                            <p:cond delay="499"/>
                                          </p:stCondLst>
                                        </p:cTn>
                                        <p:tgtEl>
                                          <p:spTgt spid="26"/>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27"/>
                                        </p:tgtEl>
                                      </p:cBhvr>
                                    </p:animEffect>
                                    <p:set>
                                      <p:cBhvr>
                                        <p:cTn id="114" dur="1" fill="hold">
                                          <p:stCondLst>
                                            <p:cond delay="499"/>
                                          </p:stCondLst>
                                        </p:cTn>
                                        <p:tgtEl>
                                          <p:spTgt spid="27"/>
                                        </p:tgtEl>
                                        <p:attrNameLst>
                                          <p:attrName>style.visibility</p:attrName>
                                        </p:attrNameLst>
                                      </p:cBhvr>
                                      <p:to>
                                        <p:strVal val="hidden"/>
                                      </p:to>
                                    </p:set>
                                  </p:childTnLst>
                                </p:cTn>
                              </p:par>
                            </p:childTnLst>
                          </p:cTn>
                        </p:par>
                        <p:par>
                          <p:cTn id="115" fill="hold">
                            <p:stCondLst>
                              <p:cond delay="3500"/>
                            </p:stCondLst>
                            <p:childTnLst>
                              <p:par>
                                <p:cTn id="116" presetID="1" presetClass="entr" presetSubtype="0" fill="hold" grpId="0" nodeType="afterEffect">
                                  <p:stCondLst>
                                    <p:cond delay="0"/>
                                  </p:stCondLst>
                                  <p:childTnLst>
                                    <p:set>
                                      <p:cBhvr>
                                        <p:cTn id="117" dur="1" fill="hold">
                                          <p:stCondLst>
                                            <p:cond delay="0"/>
                                          </p:stCondLst>
                                        </p:cTn>
                                        <p:tgtEl>
                                          <p:spTgt spid="52"/>
                                        </p:tgtEl>
                                        <p:attrNameLst>
                                          <p:attrName>style.visibility</p:attrName>
                                        </p:attrNameLst>
                                      </p:cBhvr>
                                      <p:to>
                                        <p:strVal val="visible"/>
                                      </p:to>
                                    </p:set>
                                  </p:childTnLst>
                                </p:cTn>
                              </p:par>
                            </p:childTnLst>
                          </p:cTn>
                        </p:par>
                        <p:par>
                          <p:cTn id="118" fill="hold">
                            <p:stCondLst>
                              <p:cond delay="3500"/>
                            </p:stCondLst>
                            <p:childTnLst>
                              <p:par>
                                <p:cTn id="119" presetID="1" presetClass="entr" presetSubtype="0" fill="hold" nodeType="afterEffect">
                                  <p:stCondLst>
                                    <p:cond delay="0"/>
                                  </p:stCondLst>
                                  <p:childTnLst>
                                    <p:set>
                                      <p:cBhvr>
                                        <p:cTn id="120" dur="1" fill="hold">
                                          <p:stCondLst>
                                            <p:cond delay="0"/>
                                          </p:stCondLst>
                                        </p:cTn>
                                        <p:tgtEl>
                                          <p:spTgt spid="51"/>
                                        </p:tgtEl>
                                        <p:attrNameLst>
                                          <p:attrName>style.visibility</p:attrName>
                                        </p:attrNameLst>
                                      </p:cBhvr>
                                      <p:to>
                                        <p:strVal val="visible"/>
                                      </p:to>
                                    </p:set>
                                  </p:childTnLst>
                                </p:cTn>
                              </p:par>
                            </p:childTnLst>
                          </p:cTn>
                        </p:par>
                        <p:par>
                          <p:cTn id="121" fill="hold">
                            <p:stCondLst>
                              <p:cond delay="3500"/>
                            </p:stCondLst>
                            <p:childTnLst>
                              <p:par>
                                <p:cTn id="122" presetID="1" presetClass="entr" presetSubtype="0" fill="hold" grpId="0" nodeType="afterEffect">
                                  <p:stCondLst>
                                    <p:cond delay="0"/>
                                  </p:stCondLst>
                                  <p:childTnLst>
                                    <p:set>
                                      <p:cBhvr>
                                        <p:cTn id="123" dur="1" fill="hold">
                                          <p:stCondLst>
                                            <p:cond delay="0"/>
                                          </p:stCondLst>
                                        </p:cTn>
                                        <p:tgtEl>
                                          <p:spTgt spid="45"/>
                                        </p:tgtEl>
                                        <p:attrNameLst>
                                          <p:attrName>style.visibility</p:attrName>
                                        </p:attrNameLst>
                                      </p:cBhvr>
                                      <p:to>
                                        <p:strVal val="visible"/>
                                      </p:to>
                                    </p:set>
                                  </p:childTnLst>
                                </p:cTn>
                              </p:par>
                            </p:childTnLst>
                          </p:cTn>
                        </p:par>
                        <p:par>
                          <p:cTn id="124" fill="hold">
                            <p:stCondLst>
                              <p:cond delay="3500"/>
                            </p:stCondLst>
                            <p:childTnLst>
                              <p:par>
                                <p:cTn id="125" presetID="1" presetClass="entr" presetSubtype="0" fill="hold" grpId="0" nodeType="afterEffect">
                                  <p:stCondLst>
                                    <p:cond delay="0"/>
                                  </p:stCondLst>
                                  <p:childTnLst>
                                    <p:set>
                                      <p:cBhvr>
                                        <p:cTn id="126" dur="1" fill="hold">
                                          <p:stCondLst>
                                            <p:cond delay="0"/>
                                          </p:stCondLst>
                                        </p:cTn>
                                        <p:tgtEl>
                                          <p:spTgt spid="46"/>
                                        </p:tgtEl>
                                        <p:attrNameLst>
                                          <p:attrName>style.visibility</p:attrName>
                                        </p:attrNameLst>
                                      </p:cBhvr>
                                      <p:to>
                                        <p:strVal val="visible"/>
                                      </p:to>
                                    </p:set>
                                  </p:childTnLst>
                                </p:cTn>
                              </p:par>
                            </p:childTnLst>
                          </p:cTn>
                        </p:par>
                        <p:par>
                          <p:cTn id="127" fill="hold">
                            <p:stCondLst>
                              <p:cond delay="3500"/>
                            </p:stCondLst>
                            <p:childTnLst>
                              <p:par>
                                <p:cTn id="128" presetID="1" presetClass="entr" presetSubtype="0" fill="hold" grpId="0" nodeType="afterEffect">
                                  <p:stCondLst>
                                    <p:cond delay="0"/>
                                  </p:stCondLst>
                                  <p:childTnLst>
                                    <p:set>
                                      <p:cBhvr>
                                        <p:cTn id="129" dur="1" fill="hold">
                                          <p:stCondLst>
                                            <p:cond delay="0"/>
                                          </p:stCondLst>
                                        </p:cTn>
                                        <p:tgtEl>
                                          <p:spTgt spid="43"/>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26" presetClass="emph" presetSubtype="0" fill="hold" grpId="1" nodeType="clickEffect">
                                  <p:stCondLst>
                                    <p:cond delay="0"/>
                                  </p:stCondLst>
                                  <p:childTnLst>
                                    <p:animEffect transition="out" filter="fade">
                                      <p:cBhvr>
                                        <p:cTn id="133" dur="500" tmFilter="0, 0; .2, .5; .8, .5; 1, 0"/>
                                        <p:tgtEl>
                                          <p:spTgt spid="30"/>
                                        </p:tgtEl>
                                      </p:cBhvr>
                                    </p:animEffect>
                                    <p:animScale>
                                      <p:cBhvr>
                                        <p:cTn id="134" dur="250" autoRev="1" fill="hold"/>
                                        <p:tgtEl>
                                          <p:spTgt spid="30"/>
                                        </p:tgtEl>
                                      </p:cBhvr>
                                      <p:by x="105000" y="105000"/>
                                    </p:animScale>
                                  </p:childTnLst>
                                </p:cTn>
                              </p:par>
                            </p:childTnLst>
                          </p:cTn>
                        </p:par>
                        <p:par>
                          <p:cTn id="135" fill="hold">
                            <p:stCondLst>
                              <p:cond delay="500"/>
                            </p:stCondLst>
                            <p:childTnLst>
                              <p:par>
                                <p:cTn id="136" presetID="10" presetClass="exit" presetSubtype="0" fill="hold" grpId="2" nodeType="afterEffect">
                                  <p:stCondLst>
                                    <p:cond delay="0"/>
                                  </p:stCondLst>
                                  <p:childTnLst>
                                    <p:animEffect transition="out" filter="fade">
                                      <p:cBhvr>
                                        <p:cTn id="137" dur="1000"/>
                                        <p:tgtEl>
                                          <p:spTgt spid="30"/>
                                        </p:tgtEl>
                                      </p:cBhvr>
                                    </p:animEffect>
                                    <p:set>
                                      <p:cBhvr>
                                        <p:cTn id="138" dur="1" fill="hold">
                                          <p:stCondLst>
                                            <p:cond delay="999"/>
                                          </p:stCondLst>
                                        </p:cTn>
                                        <p:tgtEl>
                                          <p:spTgt spid="30"/>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36"/>
                                        </p:tgtEl>
                                        <p:attrNameLst>
                                          <p:attrName>style.visibility</p:attrName>
                                        </p:attrNameLst>
                                      </p:cBhvr>
                                      <p:to>
                                        <p:strVal val="visible"/>
                                      </p:to>
                                    </p:set>
                                  </p:childTnLst>
                                </p:cTn>
                              </p:par>
                              <p:par>
                                <p:cTn id="141" presetID="37" presetClass="path" presetSubtype="0" accel="50000" decel="50000" fill="hold" grpId="1" nodeType="withEffect">
                                  <p:stCondLst>
                                    <p:cond delay="0"/>
                                  </p:stCondLst>
                                  <p:childTnLst>
                                    <p:animMotion origin="layout" path="M 0.00052 -1.85185E-6 L -0.03984 -0.11921 C -0.04844 -0.14629 -0.06081 -0.16088 -0.07409 -0.16088 C -0.08906 -0.16088 -0.10091 -0.14629 -0.1095 -0.11921 L -0.14948 -1.85185E-6 " pathEditMode="relative" rAng="0" ptsTypes="AAAAA">
                                      <p:cBhvr>
                                        <p:cTn id="142" dur="2000" fill="hold"/>
                                        <p:tgtEl>
                                          <p:spTgt spid="36"/>
                                        </p:tgtEl>
                                        <p:attrNameLst>
                                          <p:attrName>ppt_x</p:attrName>
                                          <p:attrName>ppt_y</p:attrName>
                                        </p:attrNameLst>
                                      </p:cBhvr>
                                      <p:rCtr x="-7500" y="-8056"/>
                                    </p:animMotion>
                                  </p:childTnLst>
                                </p:cTn>
                              </p:par>
                              <p:par>
                                <p:cTn id="143" presetID="1" presetClass="exit" presetSubtype="0" fill="hold" grpId="2" nodeType="withEffect">
                                  <p:stCondLst>
                                    <p:cond delay="0"/>
                                  </p:stCondLst>
                                  <p:childTnLst>
                                    <p:set>
                                      <p:cBhvr>
                                        <p:cTn id="144" dur="1" fill="hold">
                                          <p:stCondLst>
                                            <p:cond delay="0"/>
                                          </p:stCondLst>
                                        </p:cTn>
                                        <p:tgtEl>
                                          <p:spTgt spid="22"/>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45"/>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46"/>
                                        </p:tgtEl>
                                        <p:attrNameLst>
                                          <p:attrName>style.visibility</p:attrName>
                                        </p:attrNameLst>
                                      </p:cBhvr>
                                      <p:to>
                                        <p:strVal val="hidden"/>
                                      </p:to>
                                    </p:set>
                                  </p:childTnLst>
                                </p:cTn>
                              </p:par>
                            </p:childTnLst>
                          </p:cTn>
                        </p:par>
                        <p:par>
                          <p:cTn id="149" fill="hold">
                            <p:stCondLst>
                              <p:cond delay="2500"/>
                            </p:stCondLst>
                            <p:childTnLst>
                              <p:par>
                                <p:cTn id="150" presetID="1" presetClass="exit" presetSubtype="0" fill="hold" grpId="1" nodeType="afterEffect">
                                  <p:stCondLst>
                                    <p:cond delay="0"/>
                                  </p:stCondLst>
                                  <p:childTnLst>
                                    <p:set>
                                      <p:cBhvr>
                                        <p:cTn id="151" dur="1" fill="hold">
                                          <p:stCondLst>
                                            <p:cond delay="0"/>
                                          </p:stCondLst>
                                        </p:cTn>
                                        <p:tgtEl>
                                          <p:spTgt spid="52"/>
                                        </p:tgtEl>
                                        <p:attrNameLst>
                                          <p:attrName>style.visibility</p:attrName>
                                        </p:attrNameLst>
                                      </p:cBhvr>
                                      <p:to>
                                        <p:strVal val="hidden"/>
                                      </p:to>
                                    </p:set>
                                  </p:childTnLst>
                                </p:cTn>
                              </p:par>
                            </p:childTnLst>
                          </p:cTn>
                        </p:par>
                        <p:par>
                          <p:cTn id="152" fill="hold">
                            <p:stCondLst>
                              <p:cond delay="2500"/>
                            </p:stCondLst>
                            <p:childTnLst>
                              <p:par>
                                <p:cTn id="153" presetID="1" presetClass="exit" presetSubtype="0" fill="hold" nodeType="afterEffect">
                                  <p:stCondLst>
                                    <p:cond delay="0"/>
                                  </p:stCondLst>
                                  <p:childTnLst>
                                    <p:set>
                                      <p:cBhvr>
                                        <p:cTn id="154" dur="1" fill="hold">
                                          <p:stCondLst>
                                            <p:cond delay="0"/>
                                          </p:stCondLst>
                                        </p:cTn>
                                        <p:tgtEl>
                                          <p:spTgt spid="51"/>
                                        </p:tgtEl>
                                        <p:attrNameLst>
                                          <p:attrName>style.visibility</p:attrName>
                                        </p:attrNameLst>
                                      </p:cBhvr>
                                      <p:to>
                                        <p:strVal val="hidden"/>
                                      </p:to>
                                    </p:set>
                                  </p:childTnLst>
                                </p:cTn>
                              </p:par>
                            </p:childTnLst>
                          </p:cTn>
                        </p:par>
                        <p:par>
                          <p:cTn id="155" fill="hold">
                            <p:stCondLst>
                              <p:cond delay="2500"/>
                            </p:stCondLst>
                            <p:childTnLst>
                              <p:par>
                                <p:cTn id="156" presetID="1" presetClass="entr" presetSubtype="0" fill="hold" grpId="0" nodeType="afterEffect">
                                  <p:stCondLst>
                                    <p:cond delay="0"/>
                                  </p:stCondLst>
                                  <p:childTnLst>
                                    <p:set>
                                      <p:cBhvr>
                                        <p:cTn id="157" dur="1" fill="hold">
                                          <p:stCondLst>
                                            <p:cond delay="0"/>
                                          </p:stCondLst>
                                        </p:cTn>
                                        <p:tgtEl>
                                          <p:spTgt spid="38"/>
                                        </p:tgtEl>
                                        <p:attrNameLst>
                                          <p:attrName>style.visibility</p:attrName>
                                        </p:attrNameLst>
                                      </p:cBhvr>
                                      <p:to>
                                        <p:strVal val="visible"/>
                                      </p:to>
                                    </p:set>
                                  </p:childTnLst>
                                </p:cTn>
                              </p:par>
                            </p:childTnLst>
                          </p:cTn>
                        </p:par>
                        <p:par>
                          <p:cTn id="158" fill="hold">
                            <p:stCondLst>
                              <p:cond delay="2500"/>
                            </p:stCondLst>
                            <p:childTnLst>
                              <p:par>
                                <p:cTn id="159" presetID="1" presetClass="entr" presetSubtype="0" fill="hold" grpId="0" nodeType="afterEffect">
                                  <p:stCondLst>
                                    <p:cond delay="0"/>
                                  </p:stCondLst>
                                  <p:childTnLst>
                                    <p:set>
                                      <p:cBhvr>
                                        <p:cTn id="160" dur="1" fill="hold">
                                          <p:stCondLst>
                                            <p:cond delay="0"/>
                                          </p:stCondLst>
                                        </p:cTn>
                                        <p:tgtEl>
                                          <p:spTgt spid="37"/>
                                        </p:tgtEl>
                                        <p:attrNameLst>
                                          <p:attrName>style.visibility</p:attrName>
                                        </p:attrNameLst>
                                      </p:cBhvr>
                                      <p:to>
                                        <p:strVal val="visible"/>
                                      </p:to>
                                    </p:set>
                                  </p:childTnLst>
                                </p:cTn>
                              </p:par>
                            </p:childTnLst>
                          </p:cTn>
                        </p:par>
                        <p:par>
                          <p:cTn id="161" fill="hold">
                            <p:stCondLst>
                              <p:cond delay="2500"/>
                            </p:stCondLst>
                            <p:childTnLst>
                              <p:par>
                                <p:cTn id="162" presetID="1" presetClass="exit" presetSubtype="0" fill="hold" grpId="2" nodeType="afterEffect">
                                  <p:stCondLst>
                                    <p:cond delay="0"/>
                                  </p:stCondLst>
                                  <p:childTnLst>
                                    <p:set>
                                      <p:cBhvr>
                                        <p:cTn id="163" dur="1" fill="hold">
                                          <p:stCondLst>
                                            <p:cond delay="0"/>
                                          </p:stCondLst>
                                        </p:cTn>
                                        <p:tgtEl>
                                          <p:spTgt spid="23"/>
                                        </p:tgtEl>
                                        <p:attrNameLst>
                                          <p:attrName>style.visibility</p:attrName>
                                        </p:attrNameLst>
                                      </p:cBhvr>
                                      <p:to>
                                        <p:strVal val="hidden"/>
                                      </p:to>
                                    </p:set>
                                  </p:childTnLst>
                                </p:cTn>
                              </p:par>
                            </p:childTnLst>
                          </p:cTn>
                        </p:par>
                        <p:par>
                          <p:cTn id="164" fill="hold">
                            <p:stCondLst>
                              <p:cond delay="2500"/>
                            </p:stCondLst>
                            <p:childTnLst>
                              <p:par>
                                <p:cTn id="165" presetID="1" presetClass="exit" presetSubtype="0" fill="hold" grpId="2" nodeType="afterEffect">
                                  <p:stCondLst>
                                    <p:cond delay="0"/>
                                  </p:stCondLst>
                                  <p:childTnLst>
                                    <p:set>
                                      <p:cBhvr>
                                        <p:cTn id="166" dur="1" fill="hold">
                                          <p:stCondLst>
                                            <p:cond delay="0"/>
                                          </p:stCondLst>
                                        </p:cTn>
                                        <p:tgtEl>
                                          <p:spTgt spid="35"/>
                                        </p:tgtEl>
                                        <p:attrNameLst>
                                          <p:attrName>style.visibility</p:attrName>
                                        </p:attrNameLst>
                                      </p:cBhvr>
                                      <p:to>
                                        <p:strVal val="hidden"/>
                                      </p:to>
                                    </p:set>
                                  </p:childTnLst>
                                </p:cTn>
                              </p:par>
                              <p:par>
                                <p:cTn id="167" presetID="1" presetClass="entr" presetSubtype="0" fill="hold" grpId="0" nodeType="withEffect">
                                  <p:stCondLst>
                                    <p:cond delay="0"/>
                                  </p:stCondLst>
                                  <p:childTnLst>
                                    <p:set>
                                      <p:cBhvr>
                                        <p:cTn id="168" dur="1" fill="hold">
                                          <p:stCondLst>
                                            <p:cond delay="0"/>
                                          </p:stCondLst>
                                        </p:cTn>
                                        <p:tgtEl>
                                          <p:spTgt spid="44"/>
                                        </p:tgtEl>
                                        <p:attrNameLst>
                                          <p:attrName>style.visibility</p:attrName>
                                        </p:attrNameLst>
                                      </p:cBhvr>
                                      <p:to>
                                        <p:strVal val="visible"/>
                                      </p:to>
                                    </p:set>
                                  </p:childTnLst>
                                </p:cTn>
                              </p:par>
                            </p:childTnLst>
                          </p:cTn>
                        </p:par>
                        <p:par>
                          <p:cTn id="169" fill="hold">
                            <p:stCondLst>
                              <p:cond delay="2500"/>
                            </p:stCondLst>
                            <p:childTnLst>
                              <p:par>
                                <p:cTn id="170" presetID="1" presetClass="entr" presetSubtype="0" fill="hold" grpId="0" nodeType="afterEffect">
                                  <p:stCondLst>
                                    <p:cond delay="0"/>
                                  </p:stCondLst>
                                  <p:childTnLst>
                                    <p:set>
                                      <p:cBhvr>
                                        <p:cTn id="171" dur="1" fill="hold">
                                          <p:stCondLst>
                                            <p:cond delay="0"/>
                                          </p:stCondLst>
                                        </p:cTn>
                                        <p:tgtEl>
                                          <p:spTgt spid="48"/>
                                        </p:tgtEl>
                                        <p:attrNameLst>
                                          <p:attrName>style.visibility</p:attrName>
                                        </p:attrNameLst>
                                      </p:cBhvr>
                                      <p:to>
                                        <p:strVal val="visible"/>
                                      </p:to>
                                    </p:set>
                                  </p:childTnLst>
                                </p:cTn>
                              </p:par>
                            </p:childTnLst>
                          </p:cTn>
                        </p:par>
                        <p:par>
                          <p:cTn id="172" fill="hold">
                            <p:stCondLst>
                              <p:cond delay="2500"/>
                            </p:stCondLst>
                            <p:childTnLst>
                              <p:par>
                                <p:cTn id="173" presetID="1" presetClass="entr" presetSubtype="0" fill="hold" grpId="0" nodeType="afterEffect">
                                  <p:stCondLst>
                                    <p:cond delay="0"/>
                                  </p:stCondLst>
                                  <p:childTnLst>
                                    <p:set>
                                      <p:cBhvr>
                                        <p:cTn id="174" dur="1" fill="hold">
                                          <p:stCondLst>
                                            <p:cond delay="0"/>
                                          </p:stCondLst>
                                        </p:cTn>
                                        <p:tgtEl>
                                          <p:spTgt spid="47"/>
                                        </p:tgtEl>
                                        <p:attrNameLst>
                                          <p:attrName>style.visibility</p:attrName>
                                        </p:attrNameLst>
                                      </p:cBhvr>
                                      <p:to>
                                        <p:strVal val="visible"/>
                                      </p:to>
                                    </p:set>
                                  </p:childTnLst>
                                </p:cTn>
                              </p:par>
                            </p:childTnLst>
                          </p:cTn>
                        </p:par>
                        <p:par>
                          <p:cTn id="175" fill="hold">
                            <p:stCondLst>
                              <p:cond delay="2500"/>
                            </p:stCondLst>
                            <p:childTnLst>
                              <p:par>
                                <p:cTn id="176" presetID="10" presetClass="entr" presetSubtype="0" fill="hold" grpId="0" nodeType="afterEffect">
                                  <p:stCondLst>
                                    <p:cond delay="0"/>
                                  </p:stCondLst>
                                  <p:childTnLst>
                                    <p:set>
                                      <p:cBhvr>
                                        <p:cTn id="177" dur="1" fill="hold">
                                          <p:stCondLst>
                                            <p:cond delay="0"/>
                                          </p:stCondLst>
                                        </p:cTn>
                                        <p:tgtEl>
                                          <p:spTgt spid="54"/>
                                        </p:tgtEl>
                                        <p:attrNameLst>
                                          <p:attrName>style.visibility</p:attrName>
                                        </p:attrNameLst>
                                      </p:cBhvr>
                                      <p:to>
                                        <p:strVal val="visible"/>
                                      </p:to>
                                    </p:set>
                                    <p:animEffect transition="in" filter="fade">
                                      <p:cBhvr>
                                        <p:cTn id="178" dur="1000"/>
                                        <p:tgtEl>
                                          <p:spTgt spid="54"/>
                                        </p:tgtEl>
                                      </p:cBhvr>
                                    </p:animEffect>
                                  </p:childTnLst>
                                </p:cTn>
                              </p:par>
                              <p:par>
                                <p:cTn id="179" presetID="10" presetClass="entr" presetSubtype="0" fill="hold" nodeType="withEffect">
                                  <p:stCondLst>
                                    <p:cond delay="0"/>
                                  </p:stCondLst>
                                  <p:childTnLst>
                                    <p:set>
                                      <p:cBhvr>
                                        <p:cTn id="180" dur="1" fill="hold">
                                          <p:stCondLst>
                                            <p:cond delay="0"/>
                                          </p:stCondLst>
                                        </p:cTn>
                                        <p:tgtEl>
                                          <p:spTgt spid="53"/>
                                        </p:tgtEl>
                                        <p:attrNameLst>
                                          <p:attrName>style.visibility</p:attrName>
                                        </p:attrNameLst>
                                      </p:cBhvr>
                                      <p:to>
                                        <p:strVal val="visible"/>
                                      </p:to>
                                    </p:set>
                                    <p:animEffect transition="in" filter="fade">
                                      <p:cBhvr>
                                        <p:cTn id="181"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2" grpId="1" animBg="1"/>
      <p:bldP spid="22" grpId="2" animBg="1"/>
      <p:bldP spid="23" grpId="0" animBg="1"/>
      <p:bldP spid="23" grpId="1" animBg="1"/>
      <p:bldP spid="23" grpId="2" animBg="1"/>
      <p:bldP spid="24" grpId="0" animBg="1"/>
      <p:bldP spid="25" grpId="0"/>
      <p:bldP spid="26" grpId="0" animBg="1"/>
      <p:bldP spid="26" grpId="1" animBg="1"/>
      <p:bldP spid="27" grpId="0"/>
      <p:bldP spid="27" grpId="1"/>
      <p:bldP spid="28" grpId="0" animBg="1"/>
      <p:bldP spid="28" grpId="1" animBg="1"/>
      <p:bldP spid="28" grpId="2" animBg="1"/>
      <p:bldP spid="29" grpId="0" animBg="1"/>
      <p:bldP spid="30" grpId="0" animBg="1"/>
      <p:bldP spid="30" grpId="1" animBg="1"/>
      <p:bldP spid="30" grpId="2" animBg="1"/>
      <p:bldP spid="31" grpId="0" animBg="1"/>
      <p:bldP spid="32" grpId="0" animBg="1"/>
      <p:bldP spid="33" grpId="0" animBg="1"/>
      <p:bldP spid="33" grpId="1" animBg="1"/>
      <p:bldP spid="34" grpId="0" animBg="1"/>
      <p:bldP spid="35" grpId="0" animBg="1"/>
      <p:bldP spid="35" grpId="1" animBg="1"/>
      <p:bldP spid="35" grpId="2" animBg="1"/>
      <p:bldP spid="36" grpId="0" animBg="1"/>
      <p:bldP spid="36" grpId="1" animBg="1"/>
      <p:bldP spid="37" grpId="0" animBg="1"/>
      <p:bldP spid="38" grpId="0" animBg="1"/>
      <p:bldP spid="42" grpId="0" animBg="1"/>
      <p:bldP spid="42" grpId="1" animBg="1"/>
      <p:bldP spid="43" grpId="0" animBg="1"/>
      <p:bldP spid="44" grpId="0" animBg="1"/>
      <p:bldP spid="45" grpId="0" animBg="1"/>
      <p:bldP spid="45" grpId="1" animBg="1"/>
      <p:bldP spid="46" grpId="0"/>
      <p:bldP spid="46" grpId="1"/>
      <p:bldP spid="47" grpId="0" animBg="1"/>
      <p:bldP spid="48" grpId="0"/>
      <p:bldP spid="50" grpId="0"/>
      <p:bldP spid="50" grpId="1"/>
      <p:bldP spid="52" grpId="0"/>
      <p:bldP spid="52" grpId="1"/>
      <p:bldP spid="5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104171BF-75BB-43FB-B75C-7A7F8E37D44C}"/>
              </a:ext>
            </a:extLst>
          </p:cNvPr>
          <p:cNvSpPr/>
          <p:nvPr/>
        </p:nvSpPr>
        <p:spPr>
          <a:xfrm>
            <a:off x="3326913" y="4298228"/>
            <a:ext cx="457200" cy="914400"/>
          </a:xfrm>
          <a:prstGeom prst="rect">
            <a:avLst/>
          </a:prstGeom>
          <a:solidFill>
            <a:schemeClr val="tx2"/>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mj-lt"/>
                <a:ea typeface="+mn-ea"/>
                <a:cs typeface="+mn-cs"/>
              </a:rPr>
              <a:t>1</a:t>
            </a:r>
          </a:p>
        </p:txBody>
      </p:sp>
      <p:sp>
        <p:nvSpPr>
          <p:cNvPr id="57" name="Rectangle 56">
            <a:extLst>
              <a:ext uri="{FF2B5EF4-FFF2-40B4-BE49-F238E27FC236}">
                <a16:creationId xmlns:a16="http://schemas.microsoft.com/office/drawing/2014/main" id="{8E57A1D9-25A0-4BAD-A84C-EF459250E318}"/>
              </a:ext>
            </a:extLst>
          </p:cNvPr>
          <p:cNvSpPr/>
          <p:nvPr/>
        </p:nvSpPr>
        <p:spPr>
          <a:xfrm>
            <a:off x="3784113" y="4298228"/>
            <a:ext cx="457200" cy="914400"/>
          </a:xfrm>
          <a:prstGeom prst="rect">
            <a:avLst/>
          </a:prstGeom>
          <a:solidFill>
            <a:schemeClr val="tx2"/>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mj-lt"/>
                <a:ea typeface="+mn-ea"/>
                <a:cs typeface="+mn-cs"/>
              </a:rPr>
              <a:t>2</a:t>
            </a:r>
          </a:p>
        </p:txBody>
      </p:sp>
      <p:sp>
        <p:nvSpPr>
          <p:cNvPr id="58" name="Rectangle 57">
            <a:extLst>
              <a:ext uri="{FF2B5EF4-FFF2-40B4-BE49-F238E27FC236}">
                <a16:creationId xmlns:a16="http://schemas.microsoft.com/office/drawing/2014/main" id="{C891C84D-B52C-4C3B-9C2C-1176FE03A180}"/>
              </a:ext>
            </a:extLst>
          </p:cNvPr>
          <p:cNvSpPr/>
          <p:nvPr/>
        </p:nvSpPr>
        <p:spPr>
          <a:xfrm>
            <a:off x="7453483" y="4298228"/>
            <a:ext cx="457200" cy="914400"/>
          </a:xfrm>
          <a:prstGeom prst="rect">
            <a:avLst/>
          </a:prstGeom>
          <a:solidFill>
            <a:schemeClr val="bg1">
              <a:lumMod val="75000"/>
            </a:schemeClr>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effectLst/>
                <a:uLnTx/>
                <a:uFillTx/>
                <a:latin typeface="+mj-lt"/>
                <a:ea typeface="+mn-ea"/>
                <a:cs typeface="+mn-cs"/>
              </a:rPr>
              <a:t>10</a:t>
            </a:r>
          </a:p>
        </p:txBody>
      </p:sp>
      <p:sp>
        <p:nvSpPr>
          <p:cNvPr id="59" name="Rectangle 58">
            <a:extLst>
              <a:ext uri="{FF2B5EF4-FFF2-40B4-BE49-F238E27FC236}">
                <a16:creationId xmlns:a16="http://schemas.microsoft.com/office/drawing/2014/main" id="{A09A17C8-5497-4ACD-B793-4C0DE228DAAF}"/>
              </a:ext>
            </a:extLst>
          </p:cNvPr>
          <p:cNvSpPr/>
          <p:nvPr/>
        </p:nvSpPr>
        <p:spPr>
          <a:xfrm>
            <a:off x="7910683" y="4298228"/>
            <a:ext cx="457200" cy="914400"/>
          </a:xfrm>
          <a:prstGeom prst="rect">
            <a:avLst/>
          </a:prstGeom>
          <a:solidFill>
            <a:schemeClr val="bg1">
              <a:lumMod val="75000"/>
            </a:schemeClr>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effectLst/>
                <a:uLnTx/>
                <a:uFillTx/>
                <a:latin typeface="+mj-lt"/>
                <a:ea typeface="+mn-ea"/>
                <a:cs typeface="+mn-cs"/>
              </a:rPr>
              <a:t>11</a:t>
            </a:r>
          </a:p>
        </p:txBody>
      </p:sp>
      <p:sp>
        <p:nvSpPr>
          <p:cNvPr id="60" name="Right Brace 59">
            <a:extLst>
              <a:ext uri="{FF2B5EF4-FFF2-40B4-BE49-F238E27FC236}">
                <a16:creationId xmlns:a16="http://schemas.microsoft.com/office/drawing/2014/main" id="{C4666393-DF80-4352-AB21-984C7EC411D8}"/>
              </a:ext>
            </a:extLst>
          </p:cNvPr>
          <p:cNvSpPr/>
          <p:nvPr/>
        </p:nvSpPr>
        <p:spPr>
          <a:xfrm rot="5400000">
            <a:off x="4930044" y="3714116"/>
            <a:ext cx="457200" cy="3657600"/>
          </a:xfrm>
          <a:prstGeom prst="rightBrace">
            <a:avLst>
              <a:gd name="adj1" fmla="val 0"/>
              <a:gd name="adj2" fmla="val 50000"/>
            </a:avLst>
          </a:prstGeom>
          <a:noFill/>
          <a:ln w="12700" cap="flat" cmpd="sng" algn="ctr">
            <a:solidFill>
              <a:sysClr val="windowText" lastClr="000000"/>
            </a:solidFill>
            <a:prstDash val="solid"/>
            <a:bevel/>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61" name="TextBox 60">
            <a:extLst>
              <a:ext uri="{FF2B5EF4-FFF2-40B4-BE49-F238E27FC236}">
                <a16:creationId xmlns:a16="http://schemas.microsoft.com/office/drawing/2014/main" id="{4D4A3A1E-3901-4CEE-A403-1882426A8D3D}"/>
              </a:ext>
            </a:extLst>
          </p:cNvPr>
          <p:cNvSpPr txBox="1"/>
          <p:nvPr/>
        </p:nvSpPr>
        <p:spPr>
          <a:xfrm>
            <a:off x="4732356" y="5853137"/>
            <a:ext cx="867545" cy="307777"/>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Running</a:t>
            </a:r>
          </a:p>
        </p:txBody>
      </p:sp>
      <p:sp>
        <p:nvSpPr>
          <p:cNvPr id="62" name="Right Brace 61">
            <a:extLst>
              <a:ext uri="{FF2B5EF4-FFF2-40B4-BE49-F238E27FC236}">
                <a16:creationId xmlns:a16="http://schemas.microsoft.com/office/drawing/2014/main" id="{3FEC1CF2-1754-4BAA-BF14-DD9E627F284C}"/>
              </a:ext>
            </a:extLst>
          </p:cNvPr>
          <p:cNvSpPr/>
          <p:nvPr/>
        </p:nvSpPr>
        <p:spPr>
          <a:xfrm rot="5400000">
            <a:off x="7673299" y="4628516"/>
            <a:ext cx="457200" cy="1828800"/>
          </a:xfrm>
          <a:prstGeom prst="rightBrace">
            <a:avLst>
              <a:gd name="adj1" fmla="val 0"/>
              <a:gd name="adj2" fmla="val 50000"/>
            </a:avLst>
          </a:prstGeom>
          <a:noFill/>
          <a:ln w="12700" cap="flat" cmpd="sng" algn="ctr">
            <a:solidFill>
              <a:sysClr val="windowText" lastClr="000000"/>
            </a:solidFill>
            <a:prstDash val="solid"/>
            <a:bevel/>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22865C44-38A7-49B6-9994-37679B4E8106}"/>
              </a:ext>
            </a:extLst>
          </p:cNvPr>
          <p:cNvSpPr txBox="1"/>
          <p:nvPr/>
        </p:nvSpPr>
        <p:spPr>
          <a:xfrm>
            <a:off x="7661504" y="5796303"/>
            <a:ext cx="829073" cy="307777"/>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Queued</a:t>
            </a:r>
          </a:p>
        </p:txBody>
      </p:sp>
      <p:sp>
        <p:nvSpPr>
          <p:cNvPr id="64" name="Rectangle 63">
            <a:extLst>
              <a:ext uri="{FF2B5EF4-FFF2-40B4-BE49-F238E27FC236}">
                <a16:creationId xmlns:a16="http://schemas.microsoft.com/office/drawing/2014/main" id="{4F780EBE-E4AC-43E7-BCE0-A856B9A13D45}"/>
              </a:ext>
            </a:extLst>
          </p:cNvPr>
          <p:cNvSpPr/>
          <p:nvPr/>
        </p:nvSpPr>
        <p:spPr>
          <a:xfrm>
            <a:off x="4244943" y="4298228"/>
            <a:ext cx="457200" cy="914400"/>
          </a:xfrm>
          <a:prstGeom prst="rect">
            <a:avLst/>
          </a:prstGeom>
          <a:solidFill>
            <a:schemeClr val="tx2"/>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mj-lt"/>
                <a:ea typeface="+mn-ea"/>
                <a:cs typeface="+mn-cs"/>
              </a:rPr>
              <a:t>3</a:t>
            </a:r>
          </a:p>
        </p:txBody>
      </p:sp>
      <p:sp>
        <p:nvSpPr>
          <p:cNvPr id="65" name="Rectangle 64">
            <a:extLst>
              <a:ext uri="{FF2B5EF4-FFF2-40B4-BE49-F238E27FC236}">
                <a16:creationId xmlns:a16="http://schemas.microsoft.com/office/drawing/2014/main" id="{34D1E305-8EB3-4588-B9CF-E4A3C64AB022}"/>
              </a:ext>
            </a:extLst>
          </p:cNvPr>
          <p:cNvSpPr/>
          <p:nvPr/>
        </p:nvSpPr>
        <p:spPr>
          <a:xfrm>
            <a:off x="4705773" y="4298228"/>
            <a:ext cx="457200" cy="914400"/>
          </a:xfrm>
          <a:prstGeom prst="rect">
            <a:avLst/>
          </a:prstGeom>
          <a:solidFill>
            <a:schemeClr val="tx2"/>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mj-lt"/>
                <a:ea typeface="+mn-ea"/>
                <a:cs typeface="+mn-cs"/>
              </a:rPr>
              <a:t>4</a:t>
            </a:r>
          </a:p>
        </p:txBody>
      </p:sp>
      <p:sp>
        <p:nvSpPr>
          <p:cNvPr id="66" name="Rectangle 65">
            <a:extLst>
              <a:ext uri="{FF2B5EF4-FFF2-40B4-BE49-F238E27FC236}">
                <a16:creationId xmlns:a16="http://schemas.microsoft.com/office/drawing/2014/main" id="{5E8E171E-2DB7-4565-AAF8-5B4B067BF65C}"/>
              </a:ext>
            </a:extLst>
          </p:cNvPr>
          <p:cNvSpPr/>
          <p:nvPr/>
        </p:nvSpPr>
        <p:spPr>
          <a:xfrm>
            <a:off x="5167732" y="4298228"/>
            <a:ext cx="457200" cy="914400"/>
          </a:xfrm>
          <a:prstGeom prst="rect">
            <a:avLst/>
          </a:prstGeom>
          <a:solidFill>
            <a:schemeClr val="tx2"/>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mj-lt"/>
                <a:ea typeface="+mn-ea"/>
                <a:cs typeface="+mn-cs"/>
              </a:rPr>
              <a:t>5</a:t>
            </a:r>
          </a:p>
        </p:txBody>
      </p:sp>
      <p:sp>
        <p:nvSpPr>
          <p:cNvPr id="67" name="Rectangle 66">
            <a:extLst>
              <a:ext uri="{FF2B5EF4-FFF2-40B4-BE49-F238E27FC236}">
                <a16:creationId xmlns:a16="http://schemas.microsoft.com/office/drawing/2014/main" id="{5AE9D961-F452-42AC-9633-247C150F114F}"/>
              </a:ext>
            </a:extLst>
          </p:cNvPr>
          <p:cNvSpPr/>
          <p:nvPr/>
        </p:nvSpPr>
        <p:spPr>
          <a:xfrm>
            <a:off x="5624683" y="4298228"/>
            <a:ext cx="457200" cy="914400"/>
          </a:xfrm>
          <a:prstGeom prst="rect">
            <a:avLst/>
          </a:prstGeom>
          <a:solidFill>
            <a:schemeClr val="tx2"/>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mj-lt"/>
                <a:ea typeface="+mn-ea"/>
                <a:cs typeface="+mn-cs"/>
              </a:rPr>
              <a:t>6</a:t>
            </a:r>
          </a:p>
        </p:txBody>
      </p:sp>
      <p:sp>
        <p:nvSpPr>
          <p:cNvPr id="68" name="Rectangle 67">
            <a:extLst>
              <a:ext uri="{FF2B5EF4-FFF2-40B4-BE49-F238E27FC236}">
                <a16:creationId xmlns:a16="http://schemas.microsoft.com/office/drawing/2014/main" id="{01E09C0E-C81B-4760-940A-D128205F701E}"/>
              </a:ext>
            </a:extLst>
          </p:cNvPr>
          <p:cNvSpPr/>
          <p:nvPr/>
        </p:nvSpPr>
        <p:spPr>
          <a:xfrm>
            <a:off x="6076712" y="4298228"/>
            <a:ext cx="457200" cy="914400"/>
          </a:xfrm>
          <a:prstGeom prst="rect">
            <a:avLst/>
          </a:prstGeom>
          <a:solidFill>
            <a:schemeClr val="tx2"/>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mj-lt"/>
                <a:ea typeface="+mn-ea"/>
                <a:cs typeface="+mn-cs"/>
              </a:rPr>
              <a:t>7</a:t>
            </a:r>
          </a:p>
        </p:txBody>
      </p:sp>
      <p:sp>
        <p:nvSpPr>
          <p:cNvPr id="69" name="Rectangle 68">
            <a:extLst>
              <a:ext uri="{FF2B5EF4-FFF2-40B4-BE49-F238E27FC236}">
                <a16:creationId xmlns:a16="http://schemas.microsoft.com/office/drawing/2014/main" id="{19CB6FD7-AF15-4D87-A42E-710C9EEE040C}"/>
              </a:ext>
            </a:extLst>
          </p:cNvPr>
          <p:cNvSpPr/>
          <p:nvPr/>
        </p:nvSpPr>
        <p:spPr>
          <a:xfrm>
            <a:off x="6997280" y="4298228"/>
            <a:ext cx="457200" cy="914400"/>
          </a:xfrm>
          <a:prstGeom prst="rect">
            <a:avLst/>
          </a:prstGeom>
          <a:solidFill>
            <a:schemeClr val="bg1">
              <a:lumMod val="75000"/>
            </a:schemeClr>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effectLst/>
                <a:uLnTx/>
                <a:uFillTx/>
                <a:latin typeface="+mj-lt"/>
                <a:ea typeface="+mn-ea"/>
                <a:cs typeface="+mn-cs"/>
              </a:rPr>
              <a:t>9</a:t>
            </a:r>
          </a:p>
        </p:txBody>
      </p:sp>
      <p:sp>
        <p:nvSpPr>
          <p:cNvPr id="70" name="Rectangle 69">
            <a:extLst>
              <a:ext uri="{FF2B5EF4-FFF2-40B4-BE49-F238E27FC236}">
                <a16:creationId xmlns:a16="http://schemas.microsoft.com/office/drawing/2014/main" id="{102A026E-BB72-4A36-BBD9-10F7934A57EB}"/>
              </a:ext>
            </a:extLst>
          </p:cNvPr>
          <p:cNvSpPr/>
          <p:nvPr/>
        </p:nvSpPr>
        <p:spPr>
          <a:xfrm>
            <a:off x="6535727" y="4298228"/>
            <a:ext cx="457200" cy="914400"/>
          </a:xfrm>
          <a:prstGeom prst="rect">
            <a:avLst/>
          </a:prstGeom>
          <a:solidFill>
            <a:schemeClr val="tx2"/>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mj-lt"/>
                <a:ea typeface="+mn-ea"/>
                <a:cs typeface="+mn-cs"/>
              </a:rPr>
              <a:t>8</a:t>
            </a:r>
          </a:p>
        </p:txBody>
      </p:sp>
      <p:sp>
        <p:nvSpPr>
          <p:cNvPr id="71" name="Rectangle 70">
            <a:extLst>
              <a:ext uri="{FF2B5EF4-FFF2-40B4-BE49-F238E27FC236}">
                <a16:creationId xmlns:a16="http://schemas.microsoft.com/office/drawing/2014/main" id="{B9CC6ADF-D0F7-45D3-A9C5-B4851DC6195C}"/>
              </a:ext>
            </a:extLst>
          </p:cNvPr>
          <p:cNvSpPr/>
          <p:nvPr/>
        </p:nvSpPr>
        <p:spPr>
          <a:xfrm>
            <a:off x="8355939" y="4298228"/>
            <a:ext cx="457200" cy="914400"/>
          </a:xfrm>
          <a:prstGeom prst="rect">
            <a:avLst/>
          </a:prstGeom>
          <a:solidFill>
            <a:schemeClr val="bg1">
              <a:lumMod val="75000"/>
            </a:schemeClr>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effectLst/>
                <a:uLnTx/>
                <a:uFillTx/>
                <a:latin typeface="+mj-lt"/>
                <a:ea typeface="+mn-ea"/>
                <a:cs typeface="+mn-cs"/>
              </a:rPr>
              <a:t>12</a:t>
            </a:r>
          </a:p>
        </p:txBody>
      </p:sp>
      <p:grpSp>
        <p:nvGrpSpPr>
          <p:cNvPr id="72" name="Group 71">
            <a:extLst>
              <a:ext uri="{FF2B5EF4-FFF2-40B4-BE49-F238E27FC236}">
                <a16:creationId xmlns:a16="http://schemas.microsoft.com/office/drawing/2014/main" id="{E79F8683-11B2-4108-A686-62021C192AD9}"/>
              </a:ext>
            </a:extLst>
          </p:cNvPr>
          <p:cNvGrpSpPr/>
          <p:nvPr/>
        </p:nvGrpSpPr>
        <p:grpSpPr>
          <a:xfrm>
            <a:off x="3326913" y="3393715"/>
            <a:ext cx="4952447" cy="457200"/>
            <a:chOff x="6383396" y="1385036"/>
            <a:chExt cx="4952447" cy="457200"/>
          </a:xfrm>
        </p:grpSpPr>
        <p:pic>
          <p:nvPicPr>
            <p:cNvPr id="73" name="Graphic 72">
              <a:extLst>
                <a:ext uri="{FF2B5EF4-FFF2-40B4-BE49-F238E27FC236}">
                  <a16:creationId xmlns:a16="http://schemas.microsoft.com/office/drawing/2014/main" id="{C2734C84-27B1-4482-8732-E10C11D3EF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83396" y="1385036"/>
              <a:ext cx="457200" cy="457200"/>
            </a:xfrm>
            <a:prstGeom prst="rect">
              <a:avLst/>
            </a:prstGeom>
          </p:spPr>
        </p:pic>
        <p:sp>
          <p:nvSpPr>
            <p:cNvPr id="74" name="TextBox 73">
              <a:extLst>
                <a:ext uri="{FF2B5EF4-FFF2-40B4-BE49-F238E27FC236}">
                  <a16:creationId xmlns:a16="http://schemas.microsoft.com/office/drawing/2014/main" id="{4F5FF801-F0A9-4DF5-B638-5066037AC740}"/>
                </a:ext>
              </a:extLst>
            </p:cNvPr>
            <p:cNvSpPr txBox="1"/>
            <p:nvPr/>
          </p:nvSpPr>
          <p:spPr>
            <a:xfrm>
              <a:off x="6883983" y="1391229"/>
              <a:ext cx="4451860" cy="400110"/>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2000" b="0" i="0" u="none" strike="noStrike" kern="0" cap="none" spc="-5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Scheduler With Importance Turned On</a:t>
              </a:r>
            </a:p>
          </p:txBody>
        </p:sp>
      </p:grpSp>
      <p:sp>
        <p:nvSpPr>
          <p:cNvPr id="75" name="Rectangle 74">
            <a:extLst>
              <a:ext uri="{FF2B5EF4-FFF2-40B4-BE49-F238E27FC236}">
                <a16:creationId xmlns:a16="http://schemas.microsoft.com/office/drawing/2014/main" id="{B087F7C4-C3A6-40F0-B51B-88809B761575}"/>
              </a:ext>
            </a:extLst>
          </p:cNvPr>
          <p:cNvSpPr/>
          <p:nvPr/>
        </p:nvSpPr>
        <p:spPr>
          <a:xfrm>
            <a:off x="4245160" y="4298228"/>
            <a:ext cx="457200" cy="914400"/>
          </a:xfrm>
          <a:prstGeom prst="rect">
            <a:avLst/>
          </a:prstGeom>
          <a:solidFill>
            <a:schemeClr val="tx2"/>
          </a:solidFill>
          <a:ln w="12700" cap="flat" cmpd="sng" algn="ctr">
            <a:solidFill>
              <a:schemeClr val="tx1"/>
            </a:solid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mj-lt"/>
                <a:ea typeface="+mn-ea"/>
                <a:cs typeface="+mn-cs"/>
              </a:rPr>
              <a:t>12</a:t>
            </a:r>
          </a:p>
        </p:txBody>
      </p:sp>
      <p:sp>
        <p:nvSpPr>
          <p:cNvPr id="76" name="Right Brace 75">
            <a:extLst>
              <a:ext uri="{FF2B5EF4-FFF2-40B4-BE49-F238E27FC236}">
                <a16:creationId xmlns:a16="http://schemas.microsoft.com/office/drawing/2014/main" id="{62E4E691-A45D-4C1B-88B4-D38B05915004}"/>
              </a:ext>
            </a:extLst>
          </p:cNvPr>
          <p:cNvSpPr/>
          <p:nvPr/>
        </p:nvSpPr>
        <p:spPr>
          <a:xfrm rot="5400000">
            <a:off x="7441484" y="4857171"/>
            <a:ext cx="457200" cy="1371491"/>
          </a:xfrm>
          <a:prstGeom prst="rightBrace">
            <a:avLst>
              <a:gd name="adj1" fmla="val 0"/>
              <a:gd name="adj2" fmla="val 50000"/>
            </a:avLst>
          </a:prstGeom>
          <a:noFill/>
          <a:ln w="12700" cap="flat" cmpd="sng" algn="ctr">
            <a:solidFill>
              <a:sysClr val="windowText" lastClr="000000"/>
            </a:solidFill>
            <a:prstDash val="solid"/>
            <a:bevel/>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7" name="TextBox 76">
            <a:extLst>
              <a:ext uri="{FF2B5EF4-FFF2-40B4-BE49-F238E27FC236}">
                <a16:creationId xmlns:a16="http://schemas.microsoft.com/office/drawing/2014/main" id="{DBD257E7-D9A9-4FF0-BCF5-C4BD06376E1D}"/>
              </a:ext>
            </a:extLst>
          </p:cNvPr>
          <p:cNvSpPr txBox="1"/>
          <p:nvPr/>
        </p:nvSpPr>
        <p:spPr>
          <a:xfrm>
            <a:off x="6980633" y="5808279"/>
            <a:ext cx="829073" cy="307777"/>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Queued</a:t>
            </a:r>
          </a:p>
        </p:txBody>
      </p:sp>
      <p:pic>
        <p:nvPicPr>
          <p:cNvPr id="78" name="Graphic 77" descr="Smiling Face with No Fill">
            <a:extLst>
              <a:ext uri="{FF2B5EF4-FFF2-40B4-BE49-F238E27FC236}">
                <a16:creationId xmlns:a16="http://schemas.microsoft.com/office/drawing/2014/main" id="{8C25FC0D-95D7-4325-9B99-DBDD9FF5215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01659" y="4305882"/>
            <a:ext cx="365760" cy="365760"/>
          </a:xfrm>
          <a:prstGeom prst="rect">
            <a:avLst/>
          </a:prstGeom>
        </p:spPr>
      </p:pic>
      <p:sp>
        <p:nvSpPr>
          <p:cNvPr id="79" name="TextBox 78">
            <a:extLst>
              <a:ext uri="{FF2B5EF4-FFF2-40B4-BE49-F238E27FC236}">
                <a16:creationId xmlns:a16="http://schemas.microsoft.com/office/drawing/2014/main" id="{D0F24C10-9D01-49E9-86E0-8BF2FC6F2EB6}"/>
              </a:ext>
            </a:extLst>
          </p:cNvPr>
          <p:cNvSpPr txBox="1"/>
          <p:nvPr/>
        </p:nvSpPr>
        <p:spPr>
          <a:xfrm>
            <a:off x="8352308" y="4052373"/>
            <a:ext cx="460830" cy="215444"/>
          </a:xfrm>
          <a:prstGeom prst="rect">
            <a:avLst/>
          </a:prstGeom>
          <a:noFill/>
        </p:spPr>
        <p:txBody>
          <a:bodyPr wrap="square" lIns="0" tIns="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CEO</a:t>
            </a:r>
          </a:p>
        </p:txBody>
      </p:sp>
      <p:sp>
        <p:nvSpPr>
          <p:cNvPr id="80" name="TextBox 79">
            <a:extLst>
              <a:ext uri="{FF2B5EF4-FFF2-40B4-BE49-F238E27FC236}">
                <a16:creationId xmlns:a16="http://schemas.microsoft.com/office/drawing/2014/main" id="{C57D0155-D834-4CE2-B92B-9601763EBE71}"/>
              </a:ext>
            </a:extLst>
          </p:cNvPr>
          <p:cNvSpPr txBox="1"/>
          <p:nvPr/>
        </p:nvSpPr>
        <p:spPr>
          <a:xfrm>
            <a:off x="4241313" y="4046586"/>
            <a:ext cx="460830" cy="215444"/>
          </a:xfrm>
          <a:prstGeom prst="rect">
            <a:avLst/>
          </a:prstGeom>
          <a:noFill/>
        </p:spPr>
        <p:txBody>
          <a:bodyPr wrap="square" lIns="0" tIns="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CEO</a:t>
            </a:r>
          </a:p>
        </p:txBody>
      </p:sp>
      <p:pic>
        <p:nvPicPr>
          <p:cNvPr id="81" name="Graphic 80" descr="Winking Face with No Fill">
            <a:extLst>
              <a:ext uri="{FF2B5EF4-FFF2-40B4-BE49-F238E27FC236}">
                <a16:creationId xmlns:a16="http://schemas.microsoft.com/office/drawing/2014/main" id="{3E0FD634-20EA-462B-813B-CDE9E848BC1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94055" y="4305882"/>
            <a:ext cx="365760" cy="365760"/>
          </a:xfrm>
          <a:prstGeom prst="rect">
            <a:avLst/>
          </a:prstGeom>
        </p:spPr>
      </p:pic>
      <p:sp>
        <p:nvSpPr>
          <p:cNvPr id="82" name="TextBox 81">
            <a:extLst>
              <a:ext uri="{FF2B5EF4-FFF2-40B4-BE49-F238E27FC236}">
                <a16:creationId xmlns:a16="http://schemas.microsoft.com/office/drawing/2014/main" id="{5F70D015-EFBA-4A0C-8FF8-59D80301F38A}"/>
              </a:ext>
            </a:extLst>
          </p:cNvPr>
          <p:cNvSpPr txBox="1"/>
          <p:nvPr/>
        </p:nvSpPr>
        <p:spPr>
          <a:xfrm>
            <a:off x="7472731" y="4973623"/>
            <a:ext cx="430657" cy="138499"/>
          </a:xfrm>
          <a:prstGeom prst="rect">
            <a:avLst/>
          </a:prstGeom>
          <a:noFill/>
        </p:spPr>
        <p:txBody>
          <a:bodyPr wrap="square" lIns="0" tIns="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mj-lt"/>
                <a:ea typeface="+mn-ea"/>
                <a:cs typeface="+mn-cs"/>
              </a:rPr>
              <a:t>Low</a:t>
            </a:r>
          </a:p>
        </p:txBody>
      </p:sp>
      <p:sp>
        <p:nvSpPr>
          <p:cNvPr id="83" name="TextBox 82">
            <a:extLst>
              <a:ext uri="{FF2B5EF4-FFF2-40B4-BE49-F238E27FC236}">
                <a16:creationId xmlns:a16="http://schemas.microsoft.com/office/drawing/2014/main" id="{5B7DE5D4-0E77-456B-91EF-52695B5D69A4}"/>
              </a:ext>
            </a:extLst>
          </p:cNvPr>
          <p:cNvSpPr txBox="1"/>
          <p:nvPr/>
        </p:nvSpPr>
        <p:spPr>
          <a:xfrm>
            <a:off x="7020050" y="4973622"/>
            <a:ext cx="418133" cy="138499"/>
          </a:xfrm>
          <a:prstGeom prst="rect">
            <a:avLst/>
          </a:prstGeom>
          <a:noFill/>
        </p:spPr>
        <p:txBody>
          <a:bodyPr wrap="square" lIns="0" tIns="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mj-lt"/>
                <a:ea typeface="+mn-ea"/>
                <a:cs typeface="+mn-cs"/>
              </a:rPr>
              <a:t>Normal</a:t>
            </a:r>
          </a:p>
        </p:txBody>
      </p:sp>
      <p:sp>
        <p:nvSpPr>
          <p:cNvPr id="84" name="TextBox 83">
            <a:extLst>
              <a:ext uri="{FF2B5EF4-FFF2-40B4-BE49-F238E27FC236}">
                <a16:creationId xmlns:a16="http://schemas.microsoft.com/office/drawing/2014/main" id="{6B890AF2-4A52-4C48-99F4-6989D91E400C}"/>
              </a:ext>
            </a:extLst>
          </p:cNvPr>
          <p:cNvSpPr txBox="1"/>
          <p:nvPr/>
        </p:nvSpPr>
        <p:spPr>
          <a:xfrm>
            <a:off x="7932494" y="4973622"/>
            <a:ext cx="394339" cy="138499"/>
          </a:xfrm>
          <a:prstGeom prst="rect">
            <a:avLst/>
          </a:prstGeom>
          <a:noFill/>
        </p:spPr>
        <p:txBody>
          <a:bodyPr wrap="none" lIns="0" tIns="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uLnTx/>
                <a:uFillTx/>
                <a:latin typeface="+mj-lt"/>
                <a:ea typeface="+mn-ea"/>
                <a:cs typeface="+mn-cs"/>
              </a:rPr>
              <a:t>Normal</a:t>
            </a:r>
          </a:p>
        </p:txBody>
      </p:sp>
      <p:sp>
        <p:nvSpPr>
          <p:cNvPr id="85" name="TextBox 84">
            <a:extLst>
              <a:ext uri="{FF2B5EF4-FFF2-40B4-BE49-F238E27FC236}">
                <a16:creationId xmlns:a16="http://schemas.microsoft.com/office/drawing/2014/main" id="{D3C92F6C-02C6-4F8E-B8B3-496C433BB840}"/>
              </a:ext>
            </a:extLst>
          </p:cNvPr>
          <p:cNvSpPr txBox="1"/>
          <p:nvPr/>
        </p:nvSpPr>
        <p:spPr>
          <a:xfrm>
            <a:off x="8375178" y="4973622"/>
            <a:ext cx="415671" cy="138499"/>
          </a:xfrm>
          <a:prstGeom prst="rect">
            <a:avLst/>
          </a:prstGeom>
          <a:noFill/>
        </p:spPr>
        <p:txBody>
          <a:bodyPr wrap="square" lIns="0" tIns="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effectLst/>
                <a:uLnTx/>
                <a:uFillTx/>
                <a:latin typeface="+mj-lt"/>
                <a:ea typeface="+mn-ea"/>
                <a:cs typeface="+mn-cs"/>
              </a:rPr>
              <a:t>High</a:t>
            </a:r>
          </a:p>
        </p:txBody>
      </p:sp>
      <p:sp>
        <p:nvSpPr>
          <p:cNvPr id="34" name="Rectangle 33">
            <a:extLst>
              <a:ext uri="{FF2B5EF4-FFF2-40B4-BE49-F238E27FC236}">
                <a16:creationId xmlns:a16="http://schemas.microsoft.com/office/drawing/2014/main" id="{2FB9E13A-5843-4768-8E34-55AF214C423C}"/>
              </a:ext>
            </a:extLst>
          </p:cNvPr>
          <p:cNvSpPr/>
          <p:nvPr/>
        </p:nvSpPr>
        <p:spPr bwMode="auto">
          <a:xfrm>
            <a:off x="3071813" y="1825667"/>
            <a:ext cx="6048375" cy="121879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Consolas" panose="020B0609020204030204" pitchFamily="49" charset="0"/>
                <a:ea typeface="+mn-ea"/>
                <a:cs typeface="+mn-cs"/>
              </a:rPr>
              <a:t>CREATE WORKLOAD CLASSIFIER </a:t>
            </a:r>
            <a:r>
              <a:rPr kumimoji="0" lang="en-US" sz="10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classifier_name</a:t>
            </a:r>
            <a:r>
              <a:rPr kumimoji="0" lang="en-US" sz="1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Consolas" panose="020B0609020204030204" pitchFamily="49" charset="0"/>
                <a:ea typeface="+mn-ea"/>
                <a:cs typeface="+mn-cs"/>
              </a:rPr>
              <a:t>WITH</a:t>
            </a:r>
            <a:r>
              <a:rPr kumimoji="0" lang="en-US" sz="1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000" b="0" i="0" u="none" strike="noStrike" kern="1200" cap="none" spc="0" normalizeH="0" baseline="0" noProof="0">
                <a:ln>
                  <a:noFill/>
                </a:ln>
                <a:solidFill>
                  <a:srgbClr val="0078D4"/>
                </a:solidFill>
                <a:effectLst/>
                <a:uLnTx/>
                <a:uFillTx/>
                <a:latin typeface="Consolas" panose="020B0609020204030204" pitchFamily="49" charset="0"/>
                <a:ea typeface="+mn-ea"/>
                <a:cs typeface="+mn-cs"/>
              </a:rPr>
              <a:t>WORKLOAD_GROUP </a:t>
            </a:r>
            <a:r>
              <a:rPr kumimoji="0" lang="en-US" sz="1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'name’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000" b="0" i="0" u="none" strike="noStrike" kern="1200" cap="none" spc="0" normalizeH="0" baseline="0" noProof="0">
                <a:ln>
                  <a:noFill/>
                </a:ln>
                <a:solidFill>
                  <a:srgbClr val="0078D4"/>
                </a:solidFill>
                <a:effectLst/>
                <a:uLnTx/>
                <a:uFillTx/>
                <a:latin typeface="Consolas" panose="020B0609020204030204" pitchFamily="49" charset="0"/>
                <a:ea typeface="+mn-ea"/>
                <a:cs typeface="+mn-cs"/>
              </a:rPr>
              <a:t>MEMBERNAME</a:t>
            </a:r>
            <a:r>
              <a:rPr kumimoji="0" lang="en-US" sz="1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0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security_account</a:t>
            </a:r>
            <a:r>
              <a:rPr kumimoji="0" lang="en-US" sz="1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 ,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000" b="0" i="0" u="none" strike="noStrike" kern="1200" cap="none" spc="0" normalizeH="0" baseline="0" noProof="0">
                <a:ln>
                  <a:noFill/>
                </a:ln>
                <a:solidFill>
                  <a:srgbClr val="0078D4"/>
                </a:solidFill>
                <a:effectLst/>
                <a:uLnTx/>
                <a:uFillTx/>
                <a:latin typeface="Consolas" panose="020B0609020204030204" pitchFamily="49" charset="0"/>
                <a:ea typeface="+mn-ea"/>
                <a:cs typeface="+mn-cs"/>
              </a:rPr>
              <a:t>IMPORTANCE</a:t>
            </a:r>
            <a:r>
              <a:rPr kumimoji="0" lang="en-US" sz="1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 LOW | BELOW_NORMAL | NORMAL (default) | ABOVE_NORMAL | HIGH }])</a:t>
            </a:r>
            <a:endParaRPr kumimoji="0" lang="en-US" sz="1000" b="0" i="0" u="none" strike="noStrike" kern="1200" cap="none" spc="0" normalizeH="0" baseline="0" noProof="0">
              <a:ln>
                <a:noFill/>
              </a:ln>
              <a:solidFill>
                <a:srgbClr val="FFFFFF"/>
              </a:solidFill>
              <a:effectLst/>
              <a:uLnTx/>
              <a:uFillTx/>
              <a:latin typeface="Consolas" panose="020B0609020204030204" pitchFamily="49" charset="0"/>
              <a:ea typeface="+mn-ea"/>
              <a:cs typeface="+mn-cs"/>
            </a:endParaRPr>
          </a:p>
        </p:txBody>
      </p:sp>
      <p:sp>
        <p:nvSpPr>
          <p:cNvPr id="3" name="Text Placeholder 2">
            <a:extLst>
              <a:ext uri="{FF2B5EF4-FFF2-40B4-BE49-F238E27FC236}">
                <a16:creationId xmlns:a16="http://schemas.microsoft.com/office/drawing/2014/main" id="{3742D69B-50B1-4B24-9215-1D794C8BC10E}"/>
              </a:ext>
            </a:extLst>
          </p:cNvPr>
          <p:cNvSpPr>
            <a:spLocks noGrp="1"/>
          </p:cNvSpPr>
          <p:nvPr>
            <p:ph type="body" sz="quarter" idx="12"/>
          </p:nvPr>
        </p:nvSpPr>
        <p:spPr/>
        <p:txBody>
          <a:bodyPr/>
          <a:lstStyle/>
          <a:p>
            <a:r>
              <a:rPr lang="en-US"/>
              <a:t>Workload Importance</a:t>
            </a:r>
          </a:p>
        </p:txBody>
      </p:sp>
      <p:sp>
        <p:nvSpPr>
          <p:cNvPr id="2" name="Title 1">
            <a:extLst>
              <a:ext uri="{FF2B5EF4-FFF2-40B4-BE49-F238E27FC236}">
                <a16:creationId xmlns:a16="http://schemas.microsoft.com/office/drawing/2014/main" id="{C7901E7B-A030-4126-A32E-4D33FAEDBD9B}"/>
              </a:ext>
            </a:extLst>
          </p:cNvPr>
          <p:cNvSpPr>
            <a:spLocks noGrp="1"/>
          </p:cNvSpPr>
          <p:nvPr>
            <p:ph type="title"/>
          </p:nvPr>
        </p:nvSpPr>
        <p:spPr/>
        <p:txBody>
          <a:bodyPr/>
          <a:lstStyle/>
          <a:p>
            <a:r>
              <a:rPr lang="en-US"/>
              <a:t>Workload Management</a:t>
            </a:r>
          </a:p>
        </p:txBody>
      </p:sp>
    </p:spTree>
    <p:extLst>
      <p:ext uri="{BB962C8B-B14F-4D97-AF65-F5344CB8AC3E}">
        <p14:creationId xmlns:p14="http://schemas.microsoft.com/office/powerpoint/2010/main" val="1313089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animEffect transition="in" filter="fade">
                                      <p:cBhvr>
                                        <p:cTn id="9" dur="250"/>
                                        <p:tgtEl>
                                          <p:spTgt spid="56"/>
                                        </p:tgtEl>
                                      </p:cBhvr>
                                    </p:animEffect>
                                  </p:childTnLst>
                                </p:cTn>
                              </p:par>
                            </p:childTnLst>
                          </p:cTn>
                        </p:par>
                        <p:par>
                          <p:cTn id="10" fill="hold">
                            <p:stCondLst>
                              <p:cond delay="250"/>
                            </p:stCondLst>
                            <p:childTnLst>
                              <p:par>
                                <p:cTn id="11" presetID="10" presetClass="entr" presetSubtype="0" fill="hold" grpId="0" nodeType="after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250"/>
                                        <p:tgtEl>
                                          <p:spTgt spid="5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250"/>
                                        <p:tgtEl>
                                          <p:spTgt spid="64"/>
                                        </p:tgtEl>
                                      </p:cBhvr>
                                    </p:animEffect>
                                  </p:childTnLst>
                                </p:cTn>
                              </p:par>
                            </p:childTnLst>
                          </p:cTn>
                        </p:par>
                        <p:par>
                          <p:cTn id="18" fill="hold">
                            <p:stCondLst>
                              <p:cond delay="750"/>
                            </p:stCondLst>
                            <p:childTnLst>
                              <p:par>
                                <p:cTn id="19" presetID="10" presetClass="entr" presetSubtype="0" fill="hold" grpId="0"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250"/>
                                        <p:tgtEl>
                                          <p:spTgt spid="65"/>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250"/>
                                        <p:tgtEl>
                                          <p:spTgt spid="66"/>
                                        </p:tgtEl>
                                      </p:cBhvr>
                                    </p:animEffect>
                                  </p:childTnLst>
                                </p:cTn>
                              </p:par>
                            </p:childTnLst>
                          </p:cTn>
                        </p:par>
                        <p:par>
                          <p:cTn id="26" fill="hold">
                            <p:stCondLst>
                              <p:cond delay="1250"/>
                            </p:stCondLst>
                            <p:childTnLst>
                              <p:par>
                                <p:cTn id="27" presetID="10" presetClass="entr" presetSubtype="0" fill="hold" grpId="0" nodeType="afterEffect">
                                  <p:stCondLst>
                                    <p:cond delay="0"/>
                                  </p:stCondLst>
                                  <p:childTnLst>
                                    <p:set>
                                      <p:cBhvr>
                                        <p:cTn id="28" dur="1" fill="hold">
                                          <p:stCondLst>
                                            <p:cond delay="0"/>
                                          </p:stCondLst>
                                        </p:cTn>
                                        <p:tgtEl>
                                          <p:spTgt spid="67"/>
                                        </p:tgtEl>
                                        <p:attrNameLst>
                                          <p:attrName>style.visibility</p:attrName>
                                        </p:attrNameLst>
                                      </p:cBhvr>
                                      <p:to>
                                        <p:strVal val="visible"/>
                                      </p:to>
                                    </p:set>
                                    <p:animEffect transition="in" filter="fade">
                                      <p:cBhvr>
                                        <p:cTn id="29" dur="250"/>
                                        <p:tgtEl>
                                          <p:spTgt spid="67"/>
                                        </p:tgtEl>
                                      </p:cBhvr>
                                    </p:animEffect>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68"/>
                                        </p:tgtEl>
                                        <p:attrNameLst>
                                          <p:attrName>style.visibility</p:attrName>
                                        </p:attrNameLst>
                                      </p:cBhvr>
                                      <p:to>
                                        <p:strVal val="visible"/>
                                      </p:to>
                                    </p:set>
                                    <p:animEffect transition="in" filter="fade">
                                      <p:cBhvr>
                                        <p:cTn id="33" dur="250"/>
                                        <p:tgtEl>
                                          <p:spTgt spid="6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0"/>
                                        </p:tgtEl>
                                        <p:attrNameLst>
                                          <p:attrName>style.visibility</p:attrName>
                                        </p:attrNameLst>
                                      </p:cBhvr>
                                      <p:to>
                                        <p:strVal val="visible"/>
                                      </p:to>
                                    </p:set>
                                    <p:animEffect transition="in" filter="fade">
                                      <p:cBhvr>
                                        <p:cTn id="36" dur="250"/>
                                        <p:tgtEl>
                                          <p:spTgt spid="7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250"/>
                                        <p:tgtEl>
                                          <p:spTgt spid="60"/>
                                        </p:tgtEl>
                                      </p:cBhvr>
                                    </p:animEffect>
                                  </p:childTnLst>
                                </p:cTn>
                              </p:par>
                            </p:childTnLst>
                          </p:cTn>
                        </p:par>
                        <p:par>
                          <p:cTn id="40" fill="hold">
                            <p:stCondLst>
                              <p:cond delay="1750"/>
                            </p:stCondLst>
                            <p:childTnLst>
                              <p:par>
                                <p:cTn id="41" presetID="10" presetClass="entr" presetSubtype="0" fill="hold" grpId="0" nodeType="after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fade">
                                      <p:cBhvr>
                                        <p:cTn id="43" dur="250"/>
                                        <p:tgtEl>
                                          <p:spTgt spid="61"/>
                                        </p:tgtEl>
                                      </p:cBhvr>
                                    </p:animEffec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fade">
                                      <p:cBhvr>
                                        <p:cTn id="47" dur="250"/>
                                        <p:tgtEl>
                                          <p:spTgt spid="69"/>
                                        </p:tgtEl>
                                      </p:cBhvr>
                                    </p:animEffect>
                                  </p:childTnLst>
                                </p:cTn>
                              </p:par>
                            </p:childTnLst>
                          </p:cTn>
                        </p:par>
                        <p:par>
                          <p:cTn id="48" fill="hold">
                            <p:stCondLst>
                              <p:cond delay="2250"/>
                            </p:stCondLst>
                            <p:childTnLst>
                              <p:par>
                                <p:cTn id="49" presetID="10" presetClass="entr" presetSubtype="0"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250"/>
                                        <p:tgtEl>
                                          <p:spTgt spid="58"/>
                                        </p:tgtEl>
                                      </p:cBhvr>
                                    </p:animEffect>
                                  </p:childTnLst>
                                </p:cTn>
                              </p:par>
                            </p:childTnLst>
                          </p:cTn>
                        </p:par>
                        <p:par>
                          <p:cTn id="52" fill="hold">
                            <p:stCondLst>
                              <p:cond delay="2500"/>
                            </p:stCondLst>
                            <p:childTnLst>
                              <p:par>
                                <p:cTn id="53" presetID="10" presetClass="entr" presetSubtype="0" fill="hold" grpId="0" nodeType="after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fade">
                                      <p:cBhvr>
                                        <p:cTn id="55" dur="250"/>
                                        <p:tgtEl>
                                          <p:spTgt spid="59"/>
                                        </p:tgtEl>
                                      </p:cBhvr>
                                    </p:animEffect>
                                  </p:childTnLst>
                                </p:cTn>
                              </p:par>
                            </p:childTnLst>
                          </p:cTn>
                        </p:par>
                        <p:par>
                          <p:cTn id="56" fill="hold">
                            <p:stCondLst>
                              <p:cond delay="2750"/>
                            </p:stCondLst>
                            <p:childTnLst>
                              <p:par>
                                <p:cTn id="57" presetID="10" presetClass="entr" presetSubtype="0" fill="hold" grpId="0" nodeType="after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fade">
                                      <p:cBhvr>
                                        <p:cTn id="59" dur="250"/>
                                        <p:tgtEl>
                                          <p:spTgt spid="71"/>
                                        </p:tgtEl>
                                      </p:cBhvr>
                                    </p:animEffect>
                                  </p:childTnLst>
                                </p:cTn>
                              </p:par>
                            </p:childTnLst>
                          </p:cTn>
                        </p:par>
                        <p:par>
                          <p:cTn id="60" fill="hold">
                            <p:stCondLst>
                              <p:cond delay="3000"/>
                            </p:stCondLst>
                            <p:childTnLst>
                              <p:par>
                                <p:cTn id="61" presetID="10" presetClass="entr" presetSubtype="0" fill="hold" grpId="0" nodeType="after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fade">
                                      <p:cBhvr>
                                        <p:cTn id="63" dur="250"/>
                                        <p:tgtEl>
                                          <p:spTgt spid="6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fade">
                                      <p:cBhvr>
                                        <p:cTn id="66" dur="250"/>
                                        <p:tgtEl>
                                          <p:spTgt spid="63"/>
                                        </p:tgtEl>
                                      </p:cBhvr>
                                    </p:animEffect>
                                  </p:childTnLst>
                                </p:cTn>
                              </p:par>
                            </p:childTnLst>
                          </p:cTn>
                        </p:par>
                        <p:par>
                          <p:cTn id="67" fill="hold">
                            <p:stCondLst>
                              <p:cond delay="3250"/>
                            </p:stCondLst>
                            <p:childTnLst>
                              <p:par>
                                <p:cTn id="68" presetID="10" presetClass="entr" presetSubtype="0" fill="hold" grpId="0" nodeType="after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fade">
                                      <p:cBhvr>
                                        <p:cTn id="70" dur="500"/>
                                        <p:tgtEl>
                                          <p:spTgt spid="79"/>
                                        </p:tgtEl>
                                      </p:cBhvr>
                                    </p:animEffect>
                                  </p:childTnLst>
                                </p:cTn>
                              </p:par>
                              <p:par>
                                <p:cTn id="71" presetID="10" presetClass="entr" presetSubtype="0" fill="hold" nodeType="with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fade">
                                      <p:cBhvr>
                                        <p:cTn id="73" dur="500"/>
                                        <p:tgtEl>
                                          <p:spTgt spid="78"/>
                                        </p:tgtEl>
                                      </p:cBhvr>
                                    </p:animEffect>
                                  </p:childTnLst>
                                </p:cTn>
                              </p:par>
                              <p:par>
                                <p:cTn id="74" presetID="26" presetClass="emph" presetSubtype="0" fill="hold" nodeType="withEffect">
                                  <p:stCondLst>
                                    <p:cond delay="0"/>
                                  </p:stCondLst>
                                  <p:childTnLst>
                                    <p:animEffect transition="out" filter="fade">
                                      <p:cBhvr>
                                        <p:cTn id="75" dur="500" tmFilter="0, 0; .2, .5; .8, .5; 1, 0"/>
                                        <p:tgtEl>
                                          <p:spTgt spid="78"/>
                                        </p:tgtEl>
                                      </p:cBhvr>
                                    </p:animEffect>
                                    <p:animScale>
                                      <p:cBhvr>
                                        <p:cTn id="76" dur="250" autoRev="1" fill="hold"/>
                                        <p:tgtEl>
                                          <p:spTgt spid="78"/>
                                        </p:tgtEl>
                                      </p:cBhvr>
                                      <p:by x="105000" y="105000"/>
                                    </p:animScale>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83"/>
                                        </p:tgtEl>
                                        <p:attrNameLst>
                                          <p:attrName>style.visibility</p:attrName>
                                        </p:attrNameLst>
                                      </p:cBhvr>
                                      <p:to>
                                        <p:strVal val="visible"/>
                                      </p:to>
                                    </p:set>
                                    <p:animEffect transition="in" filter="fade">
                                      <p:cBhvr>
                                        <p:cTn id="81" dur="500"/>
                                        <p:tgtEl>
                                          <p:spTgt spid="83"/>
                                        </p:tgtEl>
                                      </p:cBhvr>
                                    </p:animEffect>
                                  </p:childTnLst>
                                </p:cTn>
                              </p:par>
                            </p:childTnLst>
                          </p:cTn>
                        </p:par>
                        <p:par>
                          <p:cTn id="82" fill="hold">
                            <p:stCondLst>
                              <p:cond delay="500"/>
                            </p:stCondLst>
                            <p:childTnLst>
                              <p:par>
                                <p:cTn id="83" presetID="10" presetClass="entr" presetSubtype="0" fill="hold" grpId="0" nodeType="afterEffect">
                                  <p:stCondLst>
                                    <p:cond delay="0"/>
                                  </p:stCondLst>
                                  <p:childTnLst>
                                    <p:set>
                                      <p:cBhvr>
                                        <p:cTn id="84" dur="1" fill="hold">
                                          <p:stCondLst>
                                            <p:cond delay="0"/>
                                          </p:stCondLst>
                                        </p:cTn>
                                        <p:tgtEl>
                                          <p:spTgt spid="82"/>
                                        </p:tgtEl>
                                        <p:attrNameLst>
                                          <p:attrName>style.visibility</p:attrName>
                                        </p:attrNameLst>
                                      </p:cBhvr>
                                      <p:to>
                                        <p:strVal val="visible"/>
                                      </p:to>
                                    </p:set>
                                    <p:animEffect transition="in" filter="fade">
                                      <p:cBhvr>
                                        <p:cTn id="85" dur="500"/>
                                        <p:tgtEl>
                                          <p:spTgt spid="82"/>
                                        </p:tgtEl>
                                      </p:cBhvr>
                                    </p:animEffect>
                                  </p:childTnLst>
                                </p:cTn>
                              </p:par>
                            </p:childTnLst>
                          </p:cTn>
                        </p:par>
                        <p:par>
                          <p:cTn id="86" fill="hold">
                            <p:stCondLst>
                              <p:cond delay="1000"/>
                            </p:stCondLst>
                            <p:childTnLst>
                              <p:par>
                                <p:cTn id="87" presetID="10" presetClass="entr" presetSubtype="0" fill="hold" grpId="0" nodeType="afterEffect">
                                  <p:stCondLst>
                                    <p:cond delay="0"/>
                                  </p:stCondLst>
                                  <p:childTnLst>
                                    <p:set>
                                      <p:cBhvr>
                                        <p:cTn id="88" dur="1" fill="hold">
                                          <p:stCondLst>
                                            <p:cond delay="0"/>
                                          </p:stCondLst>
                                        </p:cTn>
                                        <p:tgtEl>
                                          <p:spTgt spid="84"/>
                                        </p:tgtEl>
                                        <p:attrNameLst>
                                          <p:attrName>style.visibility</p:attrName>
                                        </p:attrNameLst>
                                      </p:cBhvr>
                                      <p:to>
                                        <p:strVal val="visible"/>
                                      </p:to>
                                    </p:set>
                                    <p:animEffect transition="in" filter="fade">
                                      <p:cBhvr>
                                        <p:cTn id="89" dur="500"/>
                                        <p:tgtEl>
                                          <p:spTgt spid="84"/>
                                        </p:tgtEl>
                                      </p:cBhvr>
                                    </p:animEffect>
                                  </p:childTnLst>
                                </p:cTn>
                              </p:par>
                            </p:childTnLst>
                          </p:cTn>
                        </p:par>
                        <p:par>
                          <p:cTn id="90" fill="hold">
                            <p:stCondLst>
                              <p:cond delay="1500"/>
                            </p:stCondLst>
                            <p:childTnLst>
                              <p:par>
                                <p:cTn id="91" presetID="10" presetClass="entr" presetSubtype="0" fill="hold" grpId="0" nodeType="afterEffect">
                                  <p:stCondLst>
                                    <p:cond delay="0"/>
                                  </p:stCondLst>
                                  <p:childTnLst>
                                    <p:set>
                                      <p:cBhvr>
                                        <p:cTn id="92" dur="1" fill="hold">
                                          <p:stCondLst>
                                            <p:cond delay="0"/>
                                          </p:stCondLst>
                                        </p:cTn>
                                        <p:tgtEl>
                                          <p:spTgt spid="85"/>
                                        </p:tgtEl>
                                        <p:attrNameLst>
                                          <p:attrName>style.visibility</p:attrName>
                                        </p:attrNameLst>
                                      </p:cBhvr>
                                      <p:to>
                                        <p:strVal val="visible"/>
                                      </p:to>
                                    </p:set>
                                    <p:animEffect transition="in" filter="fade">
                                      <p:cBhvr>
                                        <p:cTn id="93" dur="1000"/>
                                        <p:tgtEl>
                                          <p:spTgt spid="85"/>
                                        </p:tgtEl>
                                      </p:cBhvr>
                                    </p:animEffect>
                                  </p:childTnLst>
                                </p:cTn>
                              </p:par>
                            </p:childTnLst>
                          </p:cTn>
                        </p:par>
                        <p:par>
                          <p:cTn id="94" fill="hold">
                            <p:stCondLst>
                              <p:cond delay="2500"/>
                            </p:stCondLst>
                            <p:childTnLst>
                              <p:par>
                                <p:cTn id="95" presetID="26" presetClass="emph" presetSubtype="0" fill="hold" grpId="1" nodeType="afterEffect">
                                  <p:stCondLst>
                                    <p:cond delay="0"/>
                                  </p:stCondLst>
                                  <p:childTnLst>
                                    <p:animEffect transition="out" filter="fade">
                                      <p:cBhvr>
                                        <p:cTn id="96" dur="1000" tmFilter="0, 0; .2, .5; .8, .5; 1, 0"/>
                                        <p:tgtEl>
                                          <p:spTgt spid="85"/>
                                        </p:tgtEl>
                                      </p:cBhvr>
                                    </p:animEffect>
                                    <p:animScale>
                                      <p:cBhvr>
                                        <p:cTn id="97" dur="500" autoRev="1" fill="hold"/>
                                        <p:tgtEl>
                                          <p:spTgt spid="85"/>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26" presetClass="emph" presetSubtype="0" fill="hold" grpId="1" nodeType="clickEffect">
                                  <p:stCondLst>
                                    <p:cond delay="0"/>
                                  </p:stCondLst>
                                  <p:childTnLst>
                                    <p:animEffect transition="out" filter="fade">
                                      <p:cBhvr>
                                        <p:cTn id="101" dur="500" tmFilter="0, 0; .2, .5; .8, .5; 1, 0"/>
                                        <p:tgtEl>
                                          <p:spTgt spid="64"/>
                                        </p:tgtEl>
                                      </p:cBhvr>
                                    </p:animEffect>
                                    <p:animScale>
                                      <p:cBhvr>
                                        <p:cTn id="102" dur="250" autoRev="1" fill="hold"/>
                                        <p:tgtEl>
                                          <p:spTgt spid="64"/>
                                        </p:tgtEl>
                                      </p:cBhvr>
                                      <p:by x="105000" y="105000"/>
                                    </p:animScale>
                                  </p:childTnLst>
                                </p:cTn>
                              </p:par>
                            </p:childTnLst>
                          </p:cTn>
                        </p:par>
                        <p:par>
                          <p:cTn id="103" fill="hold">
                            <p:stCondLst>
                              <p:cond delay="500"/>
                            </p:stCondLst>
                            <p:childTnLst>
                              <p:par>
                                <p:cTn id="104" presetID="10" presetClass="exit" presetSubtype="0" fill="hold" grpId="2" nodeType="afterEffect">
                                  <p:stCondLst>
                                    <p:cond delay="0"/>
                                  </p:stCondLst>
                                  <p:childTnLst>
                                    <p:animEffect transition="out" filter="fade">
                                      <p:cBhvr>
                                        <p:cTn id="105" dur="1000"/>
                                        <p:tgtEl>
                                          <p:spTgt spid="64"/>
                                        </p:tgtEl>
                                      </p:cBhvr>
                                    </p:animEffect>
                                    <p:set>
                                      <p:cBhvr>
                                        <p:cTn id="106" dur="1" fill="hold">
                                          <p:stCondLst>
                                            <p:cond delay="999"/>
                                          </p:stCondLst>
                                        </p:cTn>
                                        <p:tgtEl>
                                          <p:spTgt spid="64"/>
                                        </p:tgtEl>
                                        <p:attrNameLst>
                                          <p:attrName>style.visibility</p:attrName>
                                        </p:attrNameLst>
                                      </p:cBhvr>
                                      <p:to>
                                        <p:strVal val="hidden"/>
                                      </p:to>
                                    </p:set>
                                  </p:childTnLst>
                                </p:cTn>
                              </p:par>
                            </p:childTnLst>
                          </p:cTn>
                        </p:par>
                        <p:par>
                          <p:cTn id="107" fill="hold">
                            <p:stCondLst>
                              <p:cond delay="1500"/>
                            </p:stCondLst>
                            <p:childTnLst>
                              <p:par>
                                <p:cTn id="108" presetID="1" presetClass="exit" presetSubtype="0" fill="hold" grpId="1" nodeType="afterEffect">
                                  <p:stCondLst>
                                    <p:cond delay="0"/>
                                  </p:stCondLst>
                                  <p:childTnLst>
                                    <p:set>
                                      <p:cBhvr>
                                        <p:cTn id="109" dur="1" fill="hold">
                                          <p:stCondLst>
                                            <p:cond delay="0"/>
                                          </p:stCondLst>
                                        </p:cTn>
                                        <p:tgtEl>
                                          <p:spTgt spid="79"/>
                                        </p:tgtEl>
                                        <p:attrNameLst>
                                          <p:attrName>style.visibility</p:attrName>
                                        </p:attrNameLst>
                                      </p:cBhvr>
                                      <p:to>
                                        <p:strVal val="hidden"/>
                                      </p:to>
                                    </p:set>
                                  </p:childTnLst>
                                </p:cTn>
                              </p:par>
                            </p:childTnLst>
                          </p:cTn>
                        </p:par>
                        <p:par>
                          <p:cTn id="110" fill="hold">
                            <p:stCondLst>
                              <p:cond delay="1500"/>
                            </p:stCondLst>
                            <p:childTnLst>
                              <p:par>
                                <p:cTn id="111" presetID="1" presetClass="exit" presetSubtype="0" fill="hold" nodeType="afterEffect">
                                  <p:stCondLst>
                                    <p:cond delay="0"/>
                                  </p:stCondLst>
                                  <p:childTnLst>
                                    <p:set>
                                      <p:cBhvr>
                                        <p:cTn id="112" dur="1" fill="hold">
                                          <p:stCondLst>
                                            <p:cond delay="0"/>
                                          </p:stCondLst>
                                        </p:cTn>
                                        <p:tgtEl>
                                          <p:spTgt spid="78"/>
                                        </p:tgtEl>
                                        <p:attrNameLst>
                                          <p:attrName>style.visibility</p:attrName>
                                        </p:attrNameLst>
                                      </p:cBhvr>
                                      <p:to>
                                        <p:strVal val="hidden"/>
                                      </p:to>
                                    </p:set>
                                  </p:childTnLst>
                                </p:cTn>
                              </p:par>
                              <p:par>
                                <p:cTn id="113" presetID="1" presetClass="exit" presetSubtype="0" fill="hold" grpId="2" nodeType="withEffect">
                                  <p:stCondLst>
                                    <p:cond delay="0"/>
                                  </p:stCondLst>
                                  <p:childTnLst>
                                    <p:set>
                                      <p:cBhvr>
                                        <p:cTn id="114" dur="1" fill="hold">
                                          <p:stCondLst>
                                            <p:cond delay="0"/>
                                          </p:stCondLst>
                                        </p:cTn>
                                        <p:tgtEl>
                                          <p:spTgt spid="85"/>
                                        </p:tgtEl>
                                        <p:attrNameLst>
                                          <p:attrName>style.visibility</p:attrName>
                                        </p:attrNameLst>
                                      </p:cBhvr>
                                      <p:to>
                                        <p:strVal val="hidden"/>
                                      </p:to>
                                    </p:set>
                                  </p:childTnLst>
                                </p:cTn>
                              </p:par>
                            </p:childTnLst>
                          </p:cTn>
                        </p:par>
                        <p:par>
                          <p:cTn id="115" fill="hold">
                            <p:stCondLst>
                              <p:cond delay="1500"/>
                            </p:stCondLst>
                            <p:childTnLst>
                              <p:par>
                                <p:cTn id="116" presetID="37" presetClass="path" presetSubtype="0" accel="50000" decel="50000" fill="hold" grpId="1" nodeType="afterEffect">
                                  <p:stCondLst>
                                    <p:cond delay="0"/>
                                  </p:stCondLst>
                                  <p:childTnLst>
                                    <p:animMotion origin="layout" path="M 1.11022E-16 0.00023 L -0.09062 -0.11736 C -0.10951 -0.14398 -0.13776 -0.1581 -0.16758 -0.1581 C -0.2013 -0.1581 -0.22839 -0.14398 -0.24727 -0.11736 L -0.33776 0.00023 " pathEditMode="relative" rAng="0" ptsTypes="AAAAA">
                                      <p:cBhvr>
                                        <p:cTn id="117" dur="2000" fill="hold"/>
                                        <p:tgtEl>
                                          <p:spTgt spid="71"/>
                                        </p:tgtEl>
                                        <p:attrNameLst>
                                          <p:attrName>ppt_x</p:attrName>
                                          <p:attrName>ppt_y</p:attrName>
                                        </p:attrNameLst>
                                      </p:cBhvr>
                                      <p:rCtr x="-16888" y="-7917"/>
                                    </p:animMotion>
                                  </p:childTnLst>
                                </p:cTn>
                              </p:par>
                            </p:childTnLst>
                          </p:cTn>
                        </p:par>
                        <p:par>
                          <p:cTn id="118" fill="hold">
                            <p:stCondLst>
                              <p:cond delay="3500"/>
                            </p:stCondLst>
                            <p:childTnLst>
                              <p:par>
                                <p:cTn id="119" presetID="1" presetClass="entr" presetSubtype="0" fill="hold" grpId="0" nodeType="afterEffect">
                                  <p:stCondLst>
                                    <p:cond delay="0"/>
                                  </p:stCondLst>
                                  <p:childTnLst>
                                    <p:set>
                                      <p:cBhvr>
                                        <p:cTn id="120" dur="1" fill="hold">
                                          <p:stCondLst>
                                            <p:cond delay="0"/>
                                          </p:stCondLst>
                                        </p:cTn>
                                        <p:tgtEl>
                                          <p:spTgt spid="75"/>
                                        </p:tgtEl>
                                        <p:attrNameLst>
                                          <p:attrName>style.visibility</p:attrName>
                                        </p:attrNameLst>
                                      </p:cBhvr>
                                      <p:to>
                                        <p:strVal val="visible"/>
                                      </p:to>
                                    </p:set>
                                  </p:childTnLst>
                                </p:cTn>
                              </p:par>
                            </p:childTnLst>
                          </p:cTn>
                        </p:par>
                        <p:par>
                          <p:cTn id="121" fill="hold">
                            <p:stCondLst>
                              <p:cond delay="3500"/>
                            </p:stCondLst>
                            <p:childTnLst>
                              <p:par>
                                <p:cTn id="122" presetID="10" presetClass="entr" presetSubtype="0" fill="hold" grpId="0" nodeType="afterEffect">
                                  <p:stCondLst>
                                    <p:cond delay="0"/>
                                  </p:stCondLst>
                                  <p:childTnLst>
                                    <p:set>
                                      <p:cBhvr>
                                        <p:cTn id="123" dur="1" fill="hold">
                                          <p:stCondLst>
                                            <p:cond delay="0"/>
                                          </p:stCondLst>
                                        </p:cTn>
                                        <p:tgtEl>
                                          <p:spTgt spid="76"/>
                                        </p:tgtEl>
                                        <p:attrNameLst>
                                          <p:attrName>style.visibility</p:attrName>
                                        </p:attrNameLst>
                                      </p:cBhvr>
                                      <p:to>
                                        <p:strVal val="visible"/>
                                      </p:to>
                                    </p:set>
                                    <p:animEffect transition="in" filter="fade">
                                      <p:cBhvr>
                                        <p:cTn id="124" dur="500"/>
                                        <p:tgtEl>
                                          <p:spTgt spid="76"/>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7"/>
                                        </p:tgtEl>
                                        <p:attrNameLst>
                                          <p:attrName>style.visibility</p:attrName>
                                        </p:attrNameLst>
                                      </p:cBhvr>
                                      <p:to>
                                        <p:strVal val="visible"/>
                                      </p:to>
                                    </p:set>
                                    <p:animEffect transition="in" filter="fade">
                                      <p:cBhvr>
                                        <p:cTn id="127" dur="500"/>
                                        <p:tgtEl>
                                          <p:spTgt spid="77"/>
                                        </p:tgtEl>
                                      </p:cBhvr>
                                    </p:animEffect>
                                  </p:childTnLst>
                                </p:cTn>
                              </p:par>
                              <p:par>
                                <p:cTn id="128" presetID="10" presetClass="entr" presetSubtype="0" fill="hold" nodeType="withEffect">
                                  <p:stCondLst>
                                    <p:cond delay="0"/>
                                  </p:stCondLst>
                                  <p:childTnLst>
                                    <p:set>
                                      <p:cBhvr>
                                        <p:cTn id="129" dur="1" fill="hold">
                                          <p:stCondLst>
                                            <p:cond delay="0"/>
                                          </p:stCondLst>
                                        </p:cTn>
                                        <p:tgtEl>
                                          <p:spTgt spid="81"/>
                                        </p:tgtEl>
                                        <p:attrNameLst>
                                          <p:attrName>style.visibility</p:attrName>
                                        </p:attrNameLst>
                                      </p:cBhvr>
                                      <p:to>
                                        <p:strVal val="visible"/>
                                      </p:to>
                                    </p:set>
                                    <p:animEffect transition="in" filter="fade">
                                      <p:cBhvr>
                                        <p:cTn id="130" dur="500"/>
                                        <p:tgtEl>
                                          <p:spTgt spid="81"/>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80"/>
                                        </p:tgtEl>
                                        <p:attrNameLst>
                                          <p:attrName>style.visibility</p:attrName>
                                        </p:attrNameLst>
                                      </p:cBhvr>
                                      <p:to>
                                        <p:strVal val="visible"/>
                                      </p:to>
                                    </p:set>
                                    <p:animEffect transition="in" filter="fade">
                                      <p:cBhvr>
                                        <p:cTn id="133" dur="500"/>
                                        <p:tgtEl>
                                          <p:spTgt spid="80"/>
                                        </p:tgtEl>
                                      </p:cBhvr>
                                    </p:animEffect>
                                  </p:childTnLst>
                                </p:cTn>
                              </p:par>
                              <p:par>
                                <p:cTn id="134" presetID="1" presetClass="exit" presetSubtype="0" fill="hold" grpId="1" nodeType="withEffect">
                                  <p:stCondLst>
                                    <p:cond delay="0"/>
                                  </p:stCondLst>
                                  <p:childTnLst>
                                    <p:set>
                                      <p:cBhvr>
                                        <p:cTn id="135" dur="1" fill="hold">
                                          <p:stCondLst>
                                            <p:cond delay="0"/>
                                          </p:stCondLst>
                                        </p:cTn>
                                        <p:tgtEl>
                                          <p:spTgt spid="62"/>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animBg="1"/>
      <p:bldP spid="60" grpId="0" animBg="1"/>
      <p:bldP spid="61" grpId="0"/>
      <p:bldP spid="62" grpId="0" animBg="1"/>
      <p:bldP spid="62" grpId="1" animBg="1"/>
      <p:bldP spid="63" grpId="0"/>
      <p:bldP spid="63" grpId="1"/>
      <p:bldP spid="64" grpId="0" animBg="1"/>
      <p:bldP spid="64" grpId="1" animBg="1"/>
      <p:bldP spid="64" grpId="2" animBg="1"/>
      <p:bldP spid="65" grpId="0" animBg="1"/>
      <p:bldP spid="66" grpId="0" animBg="1"/>
      <p:bldP spid="67" grpId="0" animBg="1"/>
      <p:bldP spid="68" grpId="0" animBg="1"/>
      <p:bldP spid="69" grpId="0" animBg="1"/>
      <p:bldP spid="70" grpId="0" animBg="1"/>
      <p:bldP spid="71" grpId="0" animBg="1"/>
      <p:bldP spid="71" grpId="1" animBg="1"/>
      <p:bldP spid="75" grpId="0" animBg="1"/>
      <p:bldP spid="76" grpId="0" animBg="1"/>
      <p:bldP spid="77" grpId="0"/>
      <p:bldP spid="79" grpId="0"/>
      <p:bldP spid="79" grpId="1"/>
      <p:bldP spid="80" grpId="0"/>
      <p:bldP spid="82" grpId="0"/>
      <p:bldP spid="83" grpId="0"/>
      <p:bldP spid="84" grpId="0"/>
      <p:bldP spid="85" grpId="0"/>
      <p:bldP spid="85" grpId="1"/>
      <p:bldP spid="85"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63CB7A07-A944-4FFA-A879-AAA2644CE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872" y="936106"/>
            <a:ext cx="10336256" cy="4985788"/>
          </a:xfrm>
          <a:prstGeom prst="rect">
            <a:avLst/>
          </a:prstGeom>
        </p:spPr>
      </p:pic>
    </p:spTree>
    <p:extLst>
      <p:ext uri="{BB962C8B-B14F-4D97-AF65-F5344CB8AC3E}">
        <p14:creationId xmlns:p14="http://schemas.microsoft.com/office/powerpoint/2010/main" val="1798245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236266AE-D423-46AB-9EF4-4C592643C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834" y="873511"/>
            <a:ext cx="10472331" cy="5110977"/>
          </a:xfrm>
          <a:prstGeom prst="rect">
            <a:avLst/>
          </a:prstGeom>
        </p:spPr>
      </p:pic>
      <p:sp>
        <p:nvSpPr>
          <p:cNvPr id="2" name="TextBox 1">
            <a:extLst>
              <a:ext uri="{FF2B5EF4-FFF2-40B4-BE49-F238E27FC236}">
                <a16:creationId xmlns:a16="http://schemas.microsoft.com/office/drawing/2014/main" id="{64B3B2BB-56F9-493C-B952-9E0148C0FBA0}"/>
              </a:ext>
            </a:extLst>
          </p:cNvPr>
          <p:cNvSpPr txBox="1"/>
          <p:nvPr/>
        </p:nvSpPr>
        <p:spPr>
          <a:xfrm>
            <a:off x="5709008" y="1016709"/>
            <a:ext cx="3727806" cy="492443"/>
          </a:xfrm>
          <a:prstGeom prst="rect">
            <a:avLst/>
          </a:prstGeom>
          <a:noFill/>
        </p:spPr>
        <p:txBody>
          <a:bodyPr wrap="square" lIns="0" tIns="0" rIns="0" bIns="0" rtlCol="0">
            <a:spAutoFit/>
          </a:bodyPr>
          <a:lstStyle/>
          <a:p>
            <a:pPr algn="l"/>
            <a:r>
              <a:rPr lang="en-US" sz="3200" b="1">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3200" b="1" i="1">
                <a:gradFill>
                  <a:gsLst>
                    <a:gs pos="2917">
                      <a:schemeClr val="tx1"/>
                    </a:gs>
                    <a:gs pos="30000">
                      <a:schemeClr val="tx1"/>
                    </a:gs>
                  </a:gsLst>
                  <a:lin ang="5400000" scaled="0"/>
                </a:gradFill>
                <a:latin typeface="Calibri" panose="020F0502020204030204" pitchFamily="34" charset="0"/>
                <a:cs typeface="Calibri" panose="020F0502020204030204" pitchFamily="34" charset="0"/>
              </a:rPr>
              <a:t>Data Lakehouse</a:t>
            </a:r>
          </a:p>
        </p:txBody>
      </p:sp>
    </p:spTree>
    <p:extLst>
      <p:ext uri="{BB962C8B-B14F-4D97-AF65-F5344CB8AC3E}">
        <p14:creationId xmlns:p14="http://schemas.microsoft.com/office/powerpoint/2010/main" val="2928213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450399-9912-4C7D-A85F-9EA3EAF4F694}"/>
              </a:ext>
            </a:extLst>
          </p:cNvPr>
          <p:cNvSpPr>
            <a:spLocks noGrp="1"/>
          </p:cNvSpPr>
          <p:nvPr>
            <p:ph type="title"/>
          </p:nvPr>
        </p:nvSpPr>
        <p:spPr/>
        <p:txBody>
          <a:bodyPr/>
          <a:lstStyle/>
          <a:p>
            <a:r>
              <a:rPr lang="en-US"/>
              <a:t>Azure Synapse Analytics </a:t>
            </a:r>
          </a:p>
        </p:txBody>
      </p:sp>
      <p:sp>
        <p:nvSpPr>
          <p:cNvPr id="6" name="empowering world's worker">
            <a:extLst>
              <a:ext uri="{FF2B5EF4-FFF2-40B4-BE49-F238E27FC236}">
                <a16:creationId xmlns:a16="http://schemas.microsoft.com/office/drawing/2014/main" id="{78052C4F-87BB-4F1C-BF2F-43938A411C5E}"/>
              </a:ext>
            </a:extLst>
          </p:cNvPr>
          <p:cNvSpPr/>
          <p:nvPr/>
        </p:nvSpPr>
        <p:spPr bwMode="auto">
          <a:xfrm>
            <a:off x="426424" y="908315"/>
            <a:ext cx="7757574" cy="221599"/>
          </a:xfrm>
          <a:prstGeom prst="rect">
            <a:avLst/>
          </a:prstGeom>
        </p:spPr>
        <p:txBody>
          <a:bodyPr vert="horz" wrap="square" lIns="0" tIns="0" rIns="0" bIns="0" rtlCol="0" anchor="t">
            <a:spAutoFit/>
          </a:bodyPr>
          <a:lstStyle/>
          <a:p>
            <a:pPr marL="0" marR="0" lvl="0" indent="0" algn="l" defTabSz="797968" rtl="0" eaLnBrk="1" fontAlgn="auto" latinLnBrk="0" hangingPunct="1">
              <a:lnSpc>
                <a:spcPct val="90000"/>
              </a:lnSpc>
              <a:spcBef>
                <a:spcPct val="0"/>
              </a:spcBef>
              <a:spcAft>
                <a:spcPts val="80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Integrated data platform for BI, AI and continuous intelligence</a:t>
            </a:r>
            <a:endParaRPr kumimoji="0" lang="en-US" sz="1600" b="0" i="0" u="none" strike="noStrike" kern="1200" cap="none" spc="0" normalizeH="0" baseline="0" noProof="0">
              <a:ln w="3175">
                <a:noFill/>
              </a:ln>
              <a:solidFill>
                <a:srgbClr val="000000"/>
              </a:solidFill>
              <a:effectLst/>
              <a:uLnTx/>
              <a:uFillTx/>
              <a:latin typeface="Segoe UI"/>
              <a:ea typeface="+mn-ea"/>
              <a:cs typeface="Segoe UI Semibold"/>
            </a:endParaRPr>
          </a:p>
        </p:txBody>
      </p:sp>
      <p:sp>
        <p:nvSpPr>
          <p:cNvPr id="7" name="Rectangle 6">
            <a:extLst>
              <a:ext uri="{FF2B5EF4-FFF2-40B4-BE49-F238E27FC236}">
                <a16:creationId xmlns:a16="http://schemas.microsoft.com/office/drawing/2014/main" id="{63AE8E0B-D05A-43CA-A549-C61E6BBE8883}"/>
              </a:ext>
            </a:extLst>
          </p:cNvPr>
          <p:cNvSpPr/>
          <p:nvPr/>
        </p:nvSpPr>
        <p:spPr bwMode="auto">
          <a:xfrm>
            <a:off x="553885" y="1393053"/>
            <a:ext cx="8040606" cy="4832350"/>
          </a:xfrm>
          <a:prstGeom prst="rect">
            <a:avLst/>
          </a:prstGeom>
          <a:solidFill>
            <a:schemeClr val="bg1">
              <a:lumMod val="95000"/>
            </a:schemeClr>
          </a:solidFill>
          <a:ln>
            <a:noFill/>
            <a:headEnd type="none" w="med" len="med"/>
            <a:tailEnd type="none" w="med" len="med"/>
          </a:ln>
          <a:effectLst>
            <a:softEdge rad="1270000"/>
          </a:effectLst>
        </p:spPr>
        <p:style>
          <a:lnRef idx="1">
            <a:schemeClr val="accent2"/>
          </a:lnRef>
          <a:fillRef idx="3">
            <a:schemeClr val="accent2"/>
          </a:fillRef>
          <a:effectRef idx="2">
            <a:schemeClr val="accent2"/>
          </a:effectRef>
          <a:fontRef idx="minor">
            <a:schemeClr val="lt1"/>
          </a:fontRef>
        </p:style>
        <p:txBody>
          <a:bodyPr rot="0" spcFirstLastPara="0" vert="horz" wrap="square" lIns="118872" tIns="164592"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rgbClr val="0070C3"/>
              </a:solidFill>
              <a:effectLst/>
              <a:uLnTx/>
              <a:uFillTx/>
              <a:latin typeface="Segoe UI"/>
              <a:ea typeface="+mn-ea"/>
              <a:cs typeface="+mn-cs"/>
            </a:endParaRPr>
          </a:p>
        </p:txBody>
      </p:sp>
      <p:grpSp>
        <p:nvGrpSpPr>
          <p:cNvPr id="8" name="Group 7">
            <a:extLst>
              <a:ext uri="{FF2B5EF4-FFF2-40B4-BE49-F238E27FC236}">
                <a16:creationId xmlns:a16="http://schemas.microsoft.com/office/drawing/2014/main" id="{1A958CCD-ABAD-48E0-8FE2-C9F98C6511C0}"/>
              </a:ext>
            </a:extLst>
          </p:cNvPr>
          <p:cNvGrpSpPr/>
          <p:nvPr/>
        </p:nvGrpSpPr>
        <p:grpSpPr>
          <a:xfrm>
            <a:off x="775753" y="1813292"/>
            <a:ext cx="7655325" cy="3311529"/>
            <a:chOff x="1115729" y="2187385"/>
            <a:chExt cx="7655325" cy="3311529"/>
          </a:xfrm>
        </p:grpSpPr>
        <p:sp>
          <p:nvSpPr>
            <p:cNvPr id="9" name="Rectangle 8">
              <a:extLst>
                <a:ext uri="{FF2B5EF4-FFF2-40B4-BE49-F238E27FC236}">
                  <a16:creationId xmlns:a16="http://schemas.microsoft.com/office/drawing/2014/main" id="{6254600A-9D34-4C7B-A7F9-A362A99C9292}"/>
                </a:ext>
              </a:extLst>
            </p:cNvPr>
            <p:cNvSpPr/>
            <p:nvPr/>
          </p:nvSpPr>
          <p:spPr bwMode="auto">
            <a:xfrm>
              <a:off x="1116434" y="2454682"/>
              <a:ext cx="7654620" cy="304423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18872" tIns="164592" rIns="0" bIns="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078D7"/>
                </a:soli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AC38BBBA-A5B8-4972-9F5A-E7C201751809}"/>
                </a:ext>
              </a:extLst>
            </p:cNvPr>
            <p:cNvSpPr/>
            <p:nvPr/>
          </p:nvSpPr>
          <p:spPr bwMode="auto">
            <a:xfrm>
              <a:off x="1115729" y="2187385"/>
              <a:ext cx="1820290" cy="27711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72"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rPr>
                <a:t>Synapse Analytics</a:t>
              </a:r>
            </a:p>
          </p:txBody>
        </p:sp>
      </p:grpSp>
      <p:sp>
        <p:nvSpPr>
          <p:cNvPr id="11" name="Rectangle 10">
            <a:extLst>
              <a:ext uri="{FF2B5EF4-FFF2-40B4-BE49-F238E27FC236}">
                <a16:creationId xmlns:a16="http://schemas.microsoft.com/office/drawing/2014/main" id="{80827C0C-A2B0-4D09-B7A8-6458E0B87929}"/>
              </a:ext>
            </a:extLst>
          </p:cNvPr>
          <p:cNvSpPr/>
          <p:nvPr/>
        </p:nvSpPr>
        <p:spPr bwMode="auto">
          <a:xfrm>
            <a:off x="892021" y="2647407"/>
            <a:ext cx="7428235" cy="2350795"/>
          </a:xfrm>
          <a:prstGeom prst="rect">
            <a:avLst/>
          </a:prstGeom>
          <a:solidFill>
            <a:schemeClr val="bg1"/>
          </a:solidFill>
          <a:ln>
            <a:noFill/>
            <a:headEnd type="none" w="med" len="med"/>
            <a:tailEnd type="none" w="med" len="med"/>
          </a:ln>
          <a:effectLst>
            <a:outerShdw blurRad="190500" dist="50800" dir="2700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18872"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Platform</a:t>
            </a:r>
          </a:p>
        </p:txBody>
      </p:sp>
      <p:grpSp>
        <p:nvGrpSpPr>
          <p:cNvPr id="12" name="Group 11">
            <a:extLst>
              <a:ext uri="{FF2B5EF4-FFF2-40B4-BE49-F238E27FC236}">
                <a16:creationId xmlns:a16="http://schemas.microsoft.com/office/drawing/2014/main" id="{09EA3A49-F255-4B80-8747-0FB97BBE2E16}"/>
              </a:ext>
            </a:extLst>
          </p:cNvPr>
          <p:cNvGrpSpPr/>
          <p:nvPr/>
        </p:nvGrpSpPr>
        <p:grpSpPr>
          <a:xfrm>
            <a:off x="772577" y="4998201"/>
            <a:ext cx="7654620" cy="1057692"/>
            <a:chOff x="772577" y="4998201"/>
            <a:chExt cx="7654620" cy="1057692"/>
          </a:xfrm>
        </p:grpSpPr>
        <p:sp>
          <p:nvSpPr>
            <p:cNvPr id="13" name="Rectangle 12">
              <a:extLst>
                <a:ext uri="{FF2B5EF4-FFF2-40B4-BE49-F238E27FC236}">
                  <a16:creationId xmlns:a16="http://schemas.microsoft.com/office/drawing/2014/main" id="{54A165CF-1CDC-434B-8ADD-03082CA25B44}"/>
                </a:ext>
              </a:extLst>
            </p:cNvPr>
            <p:cNvSpPr/>
            <p:nvPr/>
          </p:nvSpPr>
          <p:spPr bwMode="auto">
            <a:xfrm>
              <a:off x="772577" y="5337965"/>
              <a:ext cx="7654620" cy="717928"/>
            </a:xfrm>
            <a:prstGeom prst="rect">
              <a:avLst/>
            </a:prstGeom>
            <a:solidFill>
              <a:schemeClr val="bg1"/>
            </a:solidFill>
            <a:ln>
              <a:noFill/>
              <a:headEnd type="none" w="med" len="med"/>
              <a:tailEnd type="none" w="med" len="med"/>
            </a:ln>
            <a:effectLst>
              <a:outerShdw blurRad="190500" dist="508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18872" tIns="118872" rIns="0" bIns="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a:ln>
                    <a:noFill/>
                  </a:ln>
                  <a:solidFill>
                    <a:srgbClr val="0078D4"/>
                  </a:solidFill>
                  <a:effectLst/>
                  <a:uLnTx/>
                  <a:uFillTx/>
                  <a:latin typeface="Segoe UI Semibold"/>
                  <a:ea typeface="Segoe UI" pitchFamily="34" charset="0"/>
                  <a:cs typeface="Segoe UI Semibold" panose="020B0502040204020203" pitchFamily="34" charset="0"/>
                </a:rPr>
                <a:t>Azure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a:ln>
                    <a:noFill/>
                  </a:ln>
                  <a:solidFill>
                    <a:srgbClr val="000000"/>
                  </a:solidFill>
                  <a:effectLst/>
                  <a:uLnTx/>
                  <a:uFillTx/>
                  <a:latin typeface="Segoe UI Semibold"/>
                  <a:ea typeface="Segoe UI" pitchFamily="34" charset="0"/>
                  <a:cs typeface="Segoe UI Semibold" panose="020B0502040204020203" pitchFamily="34" charset="0"/>
                </a:rPr>
                <a:t>Data Lake Storage</a:t>
              </a:r>
            </a:p>
          </p:txBody>
        </p:sp>
        <p:sp>
          <p:nvSpPr>
            <p:cNvPr id="14" name="TextBox 13">
              <a:extLst>
                <a:ext uri="{FF2B5EF4-FFF2-40B4-BE49-F238E27FC236}">
                  <a16:creationId xmlns:a16="http://schemas.microsoft.com/office/drawing/2014/main" id="{FBFF6E47-23C5-4A67-9823-C4714F0669B6}"/>
                </a:ext>
              </a:extLst>
            </p:cNvPr>
            <p:cNvSpPr txBox="1"/>
            <p:nvPr/>
          </p:nvSpPr>
          <p:spPr>
            <a:xfrm>
              <a:off x="6724420" y="5453263"/>
              <a:ext cx="1414300" cy="484556"/>
            </a:xfrm>
            <a:prstGeom prst="rect">
              <a:avLst/>
            </a:prstGeom>
            <a:noFill/>
          </p:spPr>
          <p:txBody>
            <a:bodyPr wrap="square" lIns="0" tIns="0" rIns="0" bIns="0" rtlCol="0">
              <a:spAutoFit/>
            </a:bodyPr>
            <a:lstStyle/>
            <a:p>
              <a:pPr marL="0" marR="0" lvl="0" indent="0" algn="l" defTabSz="914400" rtl="0" eaLnBrk="1" fontAlgn="auto" latinLnBrk="0" hangingPunct="1">
                <a:lnSpc>
                  <a:spcPts val="1300"/>
                </a:lnSpc>
                <a:spcBef>
                  <a:spcPts val="0"/>
                </a:spcBef>
                <a:spcAft>
                  <a:spcPts val="0"/>
                </a:spcAft>
                <a:buClrTx/>
                <a:buSzTx/>
                <a:buFontTx/>
                <a:buNone/>
                <a:tabLst/>
                <a:defRPr/>
              </a:pPr>
              <a:r>
                <a:rPr kumimoji="0" lang="en-US" sz="900" b="1" i="0" u="none" strike="noStrike" kern="1200" cap="none" spc="0" normalizeH="0" baseline="0" noProof="0">
                  <a:ln>
                    <a:noFill/>
                  </a:ln>
                  <a:solidFill>
                    <a:srgbClr val="0078D4"/>
                  </a:solidFill>
                  <a:effectLst/>
                  <a:uLnTx/>
                  <a:uFillTx/>
                  <a:latin typeface="Segoe UI Semibold"/>
                  <a:ea typeface="Segoe UI" panose="020B0502040204020203" pitchFamily="34" charset="0"/>
                  <a:cs typeface="Segoe UI" panose="020B0502040204020203" pitchFamily="34" charset="0"/>
                </a:rPr>
                <a:t>Common Data Model</a:t>
              </a:r>
            </a:p>
            <a:p>
              <a:pPr marL="0" marR="0" lvl="0" indent="0" algn="l" defTabSz="914400" rtl="0" eaLnBrk="1" fontAlgn="auto" latinLnBrk="0" hangingPunct="1">
                <a:lnSpc>
                  <a:spcPts val="1300"/>
                </a:lnSpc>
                <a:spcBef>
                  <a:spcPts val="0"/>
                </a:spcBef>
                <a:spcAft>
                  <a:spcPts val="0"/>
                </a:spcAft>
                <a:buClrTx/>
                <a:buSzTx/>
                <a:buFontTx/>
                <a:buNone/>
                <a:tabLst/>
                <a:defRPr/>
              </a:pPr>
              <a:r>
                <a:rPr kumimoji="0" lang="en-US" sz="900" b="1" i="0" u="none" strike="noStrike" kern="1200" cap="none" spc="0" normalizeH="0" baseline="0" noProof="0">
                  <a:ln>
                    <a:noFill/>
                  </a:ln>
                  <a:solidFill>
                    <a:srgbClr val="0078D4"/>
                  </a:solidFill>
                  <a:effectLst/>
                  <a:uLnTx/>
                  <a:uFillTx/>
                  <a:latin typeface="Segoe UI Semibold"/>
                  <a:ea typeface="Segoe UI" panose="020B0502040204020203" pitchFamily="34" charset="0"/>
                  <a:cs typeface="Segoe UI" panose="020B0502040204020203" pitchFamily="34" charset="0"/>
                </a:rPr>
                <a:t>Enterprise Security</a:t>
              </a:r>
            </a:p>
            <a:p>
              <a:pPr marL="0" marR="0" lvl="0" indent="0" algn="l" defTabSz="914400" rtl="0" eaLnBrk="1" fontAlgn="auto" latinLnBrk="0" hangingPunct="1">
                <a:lnSpc>
                  <a:spcPts val="1300"/>
                </a:lnSpc>
                <a:spcBef>
                  <a:spcPts val="0"/>
                </a:spcBef>
                <a:spcAft>
                  <a:spcPts val="0"/>
                </a:spcAft>
                <a:buClrTx/>
                <a:buSzTx/>
                <a:buFontTx/>
                <a:buNone/>
                <a:tabLst/>
                <a:defRPr/>
              </a:pPr>
              <a:r>
                <a:rPr kumimoji="0" lang="en-US" sz="900" b="1" i="0" u="none" strike="noStrike" kern="1200" cap="none" spc="0" normalizeH="0" baseline="0" noProof="0">
                  <a:ln>
                    <a:noFill/>
                  </a:ln>
                  <a:solidFill>
                    <a:srgbClr val="0078D4"/>
                  </a:solidFill>
                  <a:effectLst/>
                  <a:uLnTx/>
                  <a:uFillTx/>
                  <a:latin typeface="Segoe UI Semibold"/>
                  <a:ea typeface="Segoe UI" panose="020B0502040204020203" pitchFamily="34" charset="0"/>
                  <a:cs typeface="Segoe UI" panose="020B0502040204020203" pitchFamily="34" charset="0"/>
                </a:rPr>
                <a:t>Optimized for Analytics</a:t>
              </a:r>
            </a:p>
          </p:txBody>
        </p:sp>
        <p:grpSp>
          <p:nvGrpSpPr>
            <p:cNvPr id="15" name="Group 14">
              <a:extLst>
                <a:ext uri="{FF2B5EF4-FFF2-40B4-BE49-F238E27FC236}">
                  <a16:creationId xmlns:a16="http://schemas.microsoft.com/office/drawing/2014/main" id="{33BE2FFE-D754-4C7C-BCCB-2F0D8B396188}"/>
                </a:ext>
              </a:extLst>
            </p:cNvPr>
            <p:cNvGrpSpPr/>
            <p:nvPr/>
          </p:nvGrpSpPr>
          <p:grpSpPr>
            <a:xfrm>
              <a:off x="3931915" y="4998201"/>
              <a:ext cx="2436090" cy="774917"/>
              <a:chOff x="4053274" y="4916113"/>
              <a:chExt cx="2436090" cy="857006"/>
            </a:xfrm>
          </p:grpSpPr>
          <p:cxnSp>
            <p:nvCxnSpPr>
              <p:cNvPr id="16" name="Straight Connector 15">
                <a:extLst>
                  <a:ext uri="{FF2B5EF4-FFF2-40B4-BE49-F238E27FC236}">
                    <a16:creationId xmlns:a16="http://schemas.microsoft.com/office/drawing/2014/main" id="{27CF1A39-0075-4FA4-ADB3-0D4C88F63A6D}"/>
                  </a:ext>
                </a:extLst>
              </p:cNvPr>
              <p:cNvCxnSpPr>
                <a:cxnSpLocks/>
              </p:cNvCxnSpPr>
              <p:nvPr/>
            </p:nvCxnSpPr>
            <p:spPr>
              <a:xfrm flipV="1">
                <a:off x="4053274"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A08610E-A314-4A75-B9B3-2DC75E473717}"/>
                  </a:ext>
                </a:extLst>
              </p:cNvPr>
              <p:cNvCxnSpPr>
                <a:cxnSpLocks/>
              </p:cNvCxnSpPr>
              <p:nvPr/>
            </p:nvCxnSpPr>
            <p:spPr>
              <a:xfrm flipV="1">
                <a:off x="4146264" y="4916113"/>
                <a:ext cx="0" cy="770123"/>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33CACC8-1351-4061-833E-3886F45A3703}"/>
                  </a:ext>
                </a:extLst>
              </p:cNvPr>
              <p:cNvCxnSpPr>
                <a:cxnSpLocks/>
              </p:cNvCxnSpPr>
              <p:nvPr/>
            </p:nvCxnSpPr>
            <p:spPr>
              <a:xfrm flipV="1">
                <a:off x="4239862"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AA4253C-AD68-4811-B626-AEF12EA9C69B}"/>
                  </a:ext>
                </a:extLst>
              </p:cNvPr>
              <p:cNvCxnSpPr>
                <a:cxnSpLocks/>
              </p:cNvCxnSpPr>
              <p:nvPr/>
            </p:nvCxnSpPr>
            <p:spPr>
              <a:xfrm flipV="1">
                <a:off x="4327618" y="4916113"/>
                <a:ext cx="0" cy="770123"/>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9E2B07C-5840-4E76-9961-BAED39D3F721}"/>
                  </a:ext>
                </a:extLst>
              </p:cNvPr>
              <p:cNvCxnSpPr>
                <a:cxnSpLocks/>
              </p:cNvCxnSpPr>
              <p:nvPr/>
            </p:nvCxnSpPr>
            <p:spPr>
              <a:xfrm flipV="1">
                <a:off x="4420557"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25D8228-CABD-48BE-B2FD-F8B9CBEC4FB1}"/>
                  </a:ext>
                </a:extLst>
              </p:cNvPr>
              <p:cNvCxnSpPr>
                <a:cxnSpLocks/>
              </p:cNvCxnSpPr>
              <p:nvPr/>
            </p:nvCxnSpPr>
            <p:spPr>
              <a:xfrm flipV="1">
                <a:off x="4505798"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D386C60-4191-46F7-802C-2B9D531544B7}"/>
                  </a:ext>
                </a:extLst>
              </p:cNvPr>
              <p:cNvCxnSpPr>
                <a:cxnSpLocks/>
              </p:cNvCxnSpPr>
              <p:nvPr/>
            </p:nvCxnSpPr>
            <p:spPr>
              <a:xfrm flipV="1">
                <a:off x="4595679"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C1B94F7-9F65-4F6D-8F49-E6840E434E87}"/>
                  </a:ext>
                </a:extLst>
              </p:cNvPr>
              <p:cNvCxnSpPr>
                <a:cxnSpLocks/>
              </p:cNvCxnSpPr>
              <p:nvPr/>
            </p:nvCxnSpPr>
            <p:spPr>
              <a:xfrm flipV="1">
                <a:off x="4683807"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CAD5DC-6FBB-461B-8992-5B4D2827C4FE}"/>
                  </a:ext>
                </a:extLst>
              </p:cNvPr>
              <p:cNvCxnSpPr>
                <a:cxnSpLocks/>
              </p:cNvCxnSpPr>
              <p:nvPr/>
            </p:nvCxnSpPr>
            <p:spPr>
              <a:xfrm flipV="1">
                <a:off x="4776798"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34BE2AE-161F-4C8F-829C-9531DB245921}"/>
                  </a:ext>
                </a:extLst>
              </p:cNvPr>
              <p:cNvCxnSpPr>
                <a:cxnSpLocks/>
              </p:cNvCxnSpPr>
              <p:nvPr/>
            </p:nvCxnSpPr>
            <p:spPr>
              <a:xfrm flipV="1">
                <a:off x="4869788"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92C06B9-08B9-4E52-B4D3-3A3B8FA0AEA9}"/>
                  </a:ext>
                </a:extLst>
              </p:cNvPr>
              <p:cNvCxnSpPr>
                <a:cxnSpLocks/>
              </p:cNvCxnSpPr>
              <p:nvPr/>
            </p:nvCxnSpPr>
            <p:spPr>
              <a:xfrm flipV="1">
                <a:off x="4952178"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B1D975C-3AA3-481A-BEBC-A9D59E761F26}"/>
                  </a:ext>
                </a:extLst>
              </p:cNvPr>
              <p:cNvCxnSpPr>
                <a:cxnSpLocks/>
              </p:cNvCxnSpPr>
              <p:nvPr/>
            </p:nvCxnSpPr>
            <p:spPr>
              <a:xfrm flipV="1">
                <a:off x="5045168"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69D3AE7-2E91-41D8-AD0B-D1ECA3D8FB55}"/>
                  </a:ext>
                </a:extLst>
              </p:cNvPr>
              <p:cNvCxnSpPr>
                <a:cxnSpLocks/>
              </p:cNvCxnSpPr>
              <p:nvPr/>
            </p:nvCxnSpPr>
            <p:spPr>
              <a:xfrm flipV="1">
                <a:off x="5138766"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D3AFC8F-FCEA-4AEB-BC7B-7B16368CD215}"/>
                  </a:ext>
                </a:extLst>
              </p:cNvPr>
              <p:cNvCxnSpPr>
                <a:cxnSpLocks/>
              </p:cNvCxnSpPr>
              <p:nvPr/>
            </p:nvCxnSpPr>
            <p:spPr>
              <a:xfrm flipV="1">
                <a:off x="5226522" y="4916113"/>
                <a:ext cx="0" cy="770123"/>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2A81E13-EB0B-4A6E-8D23-2EE7113ACF84}"/>
                  </a:ext>
                </a:extLst>
              </p:cNvPr>
              <p:cNvCxnSpPr>
                <a:cxnSpLocks/>
              </p:cNvCxnSpPr>
              <p:nvPr/>
            </p:nvCxnSpPr>
            <p:spPr>
              <a:xfrm flipV="1">
                <a:off x="5319461"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A99B171-D7FD-402F-9800-BAF64A150744}"/>
                  </a:ext>
                </a:extLst>
              </p:cNvPr>
              <p:cNvCxnSpPr>
                <a:cxnSpLocks/>
              </p:cNvCxnSpPr>
              <p:nvPr/>
            </p:nvCxnSpPr>
            <p:spPr>
              <a:xfrm flipV="1">
                <a:off x="5404702" y="4916113"/>
                <a:ext cx="0" cy="779428"/>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2C4D812-5626-4539-8C73-0DB6B39507BF}"/>
                  </a:ext>
                </a:extLst>
              </p:cNvPr>
              <p:cNvCxnSpPr>
                <a:cxnSpLocks/>
              </p:cNvCxnSpPr>
              <p:nvPr/>
            </p:nvCxnSpPr>
            <p:spPr>
              <a:xfrm flipV="1">
                <a:off x="5494583"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9B3711-8A14-48E1-B6A1-C6E95F14FAB6}"/>
                  </a:ext>
                </a:extLst>
              </p:cNvPr>
              <p:cNvCxnSpPr>
                <a:cxnSpLocks/>
              </p:cNvCxnSpPr>
              <p:nvPr/>
            </p:nvCxnSpPr>
            <p:spPr>
              <a:xfrm flipV="1">
                <a:off x="5582711" y="4916113"/>
                <a:ext cx="0" cy="779428"/>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9959F9-6C20-4AB5-836A-8521B8437F44}"/>
                  </a:ext>
                </a:extLst>
              </p:cNvPr>
              <p:cNvCxnSpPr>
                <a:cxnSpLocks/>
              </p:cNvCxnSpPr>
              <p:nvPr/>
            </p:nvCxnSpPr>
            <p:spPr>
              <a:xfrm flipV="1">
                <a:off x="5675702"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96833F7-1C59-41D2-9D4F-8417F031019C}"/>
                  </a:ext>
                </a:extLst>
              </p:cNvPr>
              <p:cNvCxnSpPr>
                <a:cxnSpLocks/>
              </p:cNvCxnSpPr>
              <p:nvPr/>
            </p:nvCxnSpPr>
            <p:spPr>
              <a:xfrm flipV="1">
                <a:off x="5768692" y="4916113"/>
                <a:ext cx="0" cy="770123"/>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4A68315-2FE5-4721-94EB-C5553BA52636}"/>
                  </a:ext>
                </a:extLst>
              </p:cNvPr>
              <p:cNvCxnSpPr>
                <a:cxnSpLocks/>
              </p:cNvCxnSpPr>
              <p:nvPr/>
            </p:nvCxnSpPr>
            <p:spPr>
              <a:xfrm flipV="1">
                <a:off x="5859438"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8795316-3792-40A1-ACBC-37A71B46CAA9}"/>
                  </a:ext>
                </a:extLst>
              </p:cNvPr>
              <p:cNvCxnSpPr>
                <a:cxnSpLocks/>
              </p:cNvCxnSpPr>
              <p:nvPr/>
            </p:nvCxnSpPr>
            <p:spPr>
              <a:xfrm flipV="1">
                <a:off x="5947194"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5A90FE8-A567-44FD-A403-2133BC513904}"/>
                  </a:ext>
                </a:extLst>
              </p:cNvPr>
              <p:cNvCxnSpPr>
                <a:cxnSpLocks/>
              </p:cNvCxnSpPr>
              <p:nvPr/>
            </p:nvCxnSpPr>
            <p:spPr>
              <a:xfrm flipV="1">
                <a:off x="6040133"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5A4382F-3490-43EB-857A-0C0060195611}"/>
                  </a:ext>
                </a:extLst>
              </p:cNvPr>
              <p:cNvCxnSpPr>
                <a:cxnSpLocks/>
              </p:cNvCxnSpPr>
              <p:nvPr/>
            </p:nvCxnSpPr>
            <p:spPr>
              <a:xfrm flipV="1">
                <a:off x="6125374" y="4916113"/>
                <a:ext cx="0" cy="779428"/>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6CFE2EC-E362-4235-AD4B-2896DC1C08C4}"/>
                  </a:ext>
                </a:extLst>
              </p:cNvPr>
              <p:cNvCxnSpPr>
                <a:cxnSpLocks/>
              </p:cNvCxnSpPr>
              <p:nvPr/>
            </p:nvCxnSpPr>
            <p:spPr>
              <a:xfrm flipV="1">
                <a:off x="6215255"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7011FEC-1B27-4B3B-9EA6-A3ECA49C7A9D}"/>
                  </a:ext>
                </a:extLst>
              </p:cNvPr>
              <p:cNvCxnSpPr>
                <a:cxnSpLocks/>
              </p:cNvCxnSpPr>
              <p:nvPr/>
            </p:nvCxnSpPr>
            <p:spPr>
              <a:xfrm flipV="1">
                <a:off x="6318974" y="4916113"/>
                <a:ext cx="0" cy="779428"/>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3B14C8C-BBDA-4A8D-A229-0F24D175B704}"/>
                  </a:ext>
                </a:extLst>
              </p:cNvPr>
              <p:cNvCxnSpPr>
                <a:cxnSpLocks/>
              </p:cNvCxnSpPr>
              <p:nvPr/>
            </p:nvCxnSpPr>
            <p:spPr>
              <a:xfrm flipV="1">
                <a:off x="6396374"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2C04F8A-5A90-4F6C-85DB-0E9ABEF3F5BB}"/>
                  </a:ext>
                </a:extLst>
              </p:cNvPr>
              <p:cNvCxnSpPr>
                <a:cxnSpLocks/>
              </p:cNvCxnSpPr>
              <p:nvPr/>
            </p:nvCxnSpPr>
            <p:spPr>
              <a:xfrm flipV="1">
                <a:off x="6489364"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cxnSp>
        <p:nvCxnSpPr>
          <p:cNvPr id="44" name="Straight Connector 43">
            <a:extLst>
              <a:ext uri="{FF2B5EF4-FFF2-40B4-BE49-F238E27FC236}">
                <a16:creationId xmlns:a16="http://schemas.microsoft.com/office/drawing/2014/main" id="{9DB36C69-98B0-40A2-AD4A-5674747177AC}"/>
              </a:ext>
            </a:extLst>
          </p:cNvPr>
          <p:cNvCxnSpPr>
            <a:cxnSpLocks/>
            <a:endCxn id="45" idx="1"/>
          </p:cNvCxnSpPr>
          <p:nvPr/>
        </p:nvCxnSpPr>
        <p:spPr>
          <a:xfrm>
            <a:off x="8247767" y="5807479"/>
            <a:ext cx="823208" cy="9247"/>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DCD1C0D0-FBFF-4E66-AECF-DE65604BB1C7}"/>
              </a:ext>
            </a:extLst>
          </p:cNvPr>
          <p:cNvSpPr/>
          <p:nvPr/>
        </p:nvSpPr>
        <p:spPr bwMode="auto">
          <a:xfrm>
            <a:off x="9070975" y="5577561"/>
            <a:ext cx="2538413" cy="478329"/>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Data </a:t>
            </a:r>
            <a:r>
              <a:rPr kumimoji="0" lang="en-US" sz="12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lake integrated </a:t>
            </a:r>
            <a:r>
              <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and Common Data Model aware</a:t>
            </a:r>
            <a:endParaRPr kumimoji="0" lang="en-US" sz="12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endParaRPr>
          </a:p>
        </p:txBody>
      </p:sp>
      <p:sp>
        <p:nvSpPr>
          <p:cNvPr id="46" name="Rectangle 45">
            <a:extLst>
              <a:ext uri="{FF2B5EF4-FFF2-40B4-BE49-F238E27FC236}">
                <a16:creationId xmlns:a16="http://schemas.microsoft.com/office/drawing/2014/main" id="{36E778D1-F36B-4F99-BE6E-061554CFF1DA}"/>
              </a:ext>
            </a:extLst>
          </p:cNvPr>
          <p:cNvSpPr/>
          <p:nvPr/>
        </p:nvSpPr>
        <p:spPr bwMode="auto">
          <a:xfrm>
            <a:off x="2052413" y="4424534"/>
            <a:ext cx="1612367" cy="436509"/>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a:ln>
                  <a:noFill/>
                </a:ln>
                <a:solidFill>
                  <a:srgbClr val="FFFFFF"/>
                </a:solidFill>
                <a:effectLst/>
                <a:uLnTx/>
                <a:uFillTx/>
                <a:latin typeface="Segoe UI"/>
                <a:ea typeface="Segoe UI" pitchFamily="34" charset="0"/>
                <a:cs typeface="Segoe UI" pitchFamily="34" charset="0"/>
              </a:rPr>
              <a:t>METASTORE</a:t>
            </a:r>
          </a:p>
        </p:txBody>
      </p:sp>
      <p:sp>
        <p:nvSpPr>
          <p:cNvPr id="47" name="Rectangle 46">
            <a:extLst>
              <a:ext uri="{FF2B5EF4-FFF2-40B4-BE49-F238E27FC236}">
                <a16:creationId xmlns:a16="http://schemas.microsoft.com/office/drawing/2014/main" id="{253DD55B-E7DD-4EDA-8046-553354EE11EB}"/>
              </a:ext>
            </a:extLst>
          </p:cNvPr>
          <p:cNvSpPr/>
          <p:nvPr/>
        </p:nvSpPr>
        <p:spPr bwMode="auto">
          <a:xfrm>
            <a:off x="2052413" y="3331416"/>
            <a:ext cx="1612366" cy="430482"/>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a:ln>
                  <a:noFill/>
                </a:ln>
                <a:solidFill>
                  <a:srgbClr val="FFFFFF"/>
                </a:solidFill>
                <a:effectLst/>
                <a:uLnTx/>
                <a:uFillTx/>
                <a:latin typeface="Segoe UI"/>
                <a:ea typeface="Segoe UI" pitchFamily="34" charset="0"/>
                <a:cs typeface="Segoe UI" pitchFamily="34" charset="0"/>
              </a:rPr>
              <a:t>SECURITY</a:t>
            </a:r>
          </a:p>
        </p:txBody>
      </p:sp>
      <p:sp>
        <p:nvSpPr>
          <p:cNvPr id="48" name="Rectangle 47">
            <a:extLst>
              <a:ext uri="{FF2B5EF4-FFF2-40B4-BE49-F238E27FC236}">
                <a16:creationId xmlns:a16="http://schemas.microsoft.com/office/drawing/2014/main" id="{C0545D86-76AA-424C-A711-D569E3AF3F45}"/>
              </a:ext>
            </a:extLst>
          </p:cNvPr>
          <p:cNvSpPr/>
          <p:nvPr/>
        </p:nvSpPr>
        <p:spPr bwMode="auto">
          <a:xfrm>
            <a:off x="2052413" y="2781843"/>
            <a:ext cx="1612366" cy="436509"/>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a:ln>
                  <a:noFill/>
                </a:ln>
                <a:solidFill>
                  <a:srgbClr val="FFFFFF"/>
                </a:solidFill>
                <a:effectLst/>
                <a:uLnTx/>
                <a:uFillTx/>
                <a:latin typeface="Segoe UI"/>
                <a:ea typeface="Segoe UI" pitchFamily="34" charset="0"/>
                <a:cs typeface="Segoe UI" pitchFamily="34" charset="0"/>
              </a:rPr>
              <a:t>MANAGEMENT</a:t>
            </a:r>
          </a:p>
        </p:txBody>
      </p:sp>
      <p:sp>
        <p:nvSpPr>
          <p:cNvPr id="49" name="Rectangle 48">
            <a:extLst>
              <a:ext uri="{FF2B5EF4-FFF2-40B4-BE49-F238E27FC236}">
                <a16:creationId xmlns:a16="http://schemas.microsoft.com/office/drawing/2014/main" id="{94464004-5A22-4B58-8133-C5D17DE63CF0}"/>
              </a:ext>
            </a:extLst>
          </p:cNvPr>
          <p:cNvSpPr/>
          <p:nvPr/>
        </p:nvSpPr>
        <p:spPr bwMode="auto">
          <a:xfrm>
            <a:off x="2052413" y="3874962"/>
            <a:ext cx="1612366" cy="436509"/>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a:ln>
                  <a:noFill/>
                </a:ln>
                <a:solidFill>
                  <a:srgbClr val="FFFFFF"/>
                </a:solidFill>
                <a:effectLst/>
                <a:uLnTx/>
                <a:uFillTx/>
                <a:latin typeface="Segoe UI"/>
                <a:ea typeface="Segoe UI" pitchFamily="34" charset="0"/>
                <a:cs typeface="Segoe UI" pitchFamily="34" charset="0"/>
              </a:rPr>
              <a:t>MONITORING</a:t>
            </a:r>
          </a:p>
        </p:txBody>
      </p:sp>
      <p:sp>
        <p:nvSpPr>
          <p:cNvPr id="50" name="Rectangle 49">
            <a:extLst>
              <a:ext uri="{FF2B5EF4-FFF2-40B4-BE49-F238E27FC236}">
                <a16:creationId xmlns:a16="http://schemas.microsoft.com/office/drawing/2014/main" id="{2671B03A-81D6-478F-BD24-4FBE61123CBB}"/>
              </a:ext>
            </a:extLst>
          </p:cNvPr>
          <p:cNvSpPr/>
          <p:nvPr/>
        </p:nvSpPr>
        <p:spPr bwMode="auto">
          <a:xfrm>
            <a:off x="9070975" y="4838611"/>
            <a:ext cx="2538413" cy="647920"/>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Integrated </a:t>
            </a:r>
            <a:r>
              <a:rPr kumimoji="0" lang="en-US" sz="12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platform services </a:t>
            </a:r>
            <a:br>
              <a:rPr kumimoji="0" lang="en-US" sz="12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br>
            <a:r>
              <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for, management, security, monitoring, and metastore</a:t>
            </a:r>
            <a:endParaRPr kumimoji="0" lang="en-US" sz="12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endParaRPr>
          </a:p>
        </p:txBody>
      </p:sp>
      <p:cxnSp>
        <p:nvCxnSpPr>
          <p:cNvPr id="51" name="Straight Connector 50">
            <a:extLst>
              <a:ext uri="{FF2B5EF4-FFF2-40B4-BE49-F238E27FC236}">
                <a16:creationId xmlns:a16="http://schemas.microsoft.com/office/drawing/2014/main" id="{CF0E0A25-6A3F-4F14-ACA8-E489033D7762}"/>
              </a:ext>
            </a:extLst>
          </p:cNvPr>
          <p:cNvCxnSpPr>
            <a:cxnSpLocks/>
            <a:endCxn id="50" idx="1"/>
          </p:cNvCxnSpPr>
          <p:nvPr/>
        </p:nvCxnSpPr>
        <p:spPr>
          <a:xfrm>
            <a:off x="8189008" y="4861043"/>
            <a:ext cx="881967" cy="301528"/>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7AE5EB2-1FDA-46F8-A22D-C8910947F966}"/>
              </a:ext>
              <a:ext uri="{C183D7F6-B498-43B3-948B-1728B52AA6E4}">
                <adec:decorative xmlns:adec="http://schemas.microsoft.com/office/drawing/2017/decorative" val="1"/>
              </a:ext>
            </a:extLst>
          </p:cNvPr>
          <p:cNvCxnSpPr>
            <a:cxnSpLocks/>
          </p:cNvCxnSpPr>
          <p:nvPr/>
        </p:nvCxnSpPr>
        <p:spPr>
          <a:xfrm>
            <a:off x="1877839" y="2781843"/>
            <a:ext cx="0" cy="2079200"/>
          </a:xfrm>
          <a:prstGeom prst="line">
            <a:avLst/>
          </a:prstGeom>
          <a:ln w="25400">
            <a:gradFill>
              <a:gsLst>
                <a:gs pos="0">
                  <a:schemeClr val="accent1"/>
                </a:gs>
                <a:gs pos="100000">
                  <a:srgbClr val="50E6FF"/>
                </a:gs>
              </a:gsLst>
              <a:lin ang="5400000" scaled="1"/>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9CF6DD72-B710-49D1-94A5-A87AE0396FE3}"/>
              </a:ext>
            </a:extLst>
          </p:cNvPr>
          <p:cNvSpPr/>
          <p:nvPr/>
        </p:nvSpPr>
        <p:spPr bwMode="auto">
          <a:xfrm>
            <a:off x="3816117" y="4602301"/>
            <a:ext cx="4213419" cy="2587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18288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a:ln>
                  <a:noFill/>
                </a:ln>
                <a:solidFill>
                  <a:srgbClr val="FFFFFF"/>
                </a:solidFill>
                <a:effectLst/>
                <a:uLnTx/>
                <a:uFillTx/>
                <a:latin typeface="Segoe UI"/>
                <a:ea typeface="Segoe UI" pitchFamily="34" charset="0"/>
                <a:cs typeface="Segoe UI" pitchFamily="34" charset="0"/>
              </a:rPr>
              <a:t>DATA INTEGRATION</a:t>
            </a:r>
          </a:p>
        </p:txBody>
      </p:sp>
      <p:grpSp>
        <p:nvGrpSpPr>
          <p:cNvPr id="54" name="Group 53">
            <a:extLst>
              <a:ext uri="{FF2B5EF4-FFF2-40B4-BE49-F238E27FC236}">
                <a16:creationId xmlns:a16="http://schemas.microsoft.com/office/drawing/2014/main" id="{427BE648-DAF1-4C51-9831-952F9DF49EDF}"/>
              </a:ext>
            </a:extLst>
          </p:cNvPr>
          <p:cNvGrpSpPr/>
          <p:nvPr/>
        </p:nvGrpSpPr>
        <p:grpSpPr>
          <a:xfrm>
            <a:off x="5952629" y="4060181"/>
            <a:ext cx="2076908" cy="490796"/>
            <a:chOff x="5911431" y="4135704"/>
            <a:chExt cx="2076908" cy="490796"/>
          </a:xfrm>
        </p:grpSpPr>
        <p:sp>
          <p:nvSpPr>
            <p:cNvPr id="55" name="Rectangle 54">
              <a:extLst>
                <a:ext uri="{FF2B5EF4-FFF2-40B4-BE49-F238E27FC236}">
                  <a16:creationId xmlns:a16="http://schemas.microsoft.com/office/drawing/2014/main" id="{AC3BB007-AB8E-4A06-9574-2BD3CA50573A}"/>
                </a:ext>
              </a:extLst>
            </p:cNvPr>
            <p:cNvSpPr/>
            <p:nvPr/>
          </p:nvSpPr>
          <p:spPr bwMode="auto">
            <a:xfrm>
              <a:off x="5911431" y="4135704"/>
              <a:ext cx="2076908" cy="490796"/>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6" name="Picture 4">
              <a:extLst>
                <a:ext uri="{FF2B5EF4-FFF2-40B4-BE49-F238E27FC236}">
                  <a16:creationId xmlns:a16="http://schemas.microsoft.com/office/drawing/2014/main" id="{3E0DBEF9-A1CA-4B28-B499-62249BE72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8306" y="4221643"/>
              <a:ext cx="594448" cy="309482"/>
            </a:xfrm>
            <a:prstGeom prst="rect">
              <a:avLst/>
            </a:prstGeom>
            <a:noFill/>
            <a:extLst>
              <a:ext uri="{909E8E84-426E-40DD-AFC4-6F175D3DCCD1}">
                <a14:hiddenFill xmlns:a14="http://schemas.microsoft.com/office/drawing/2010/main">
                  <a:solidFill>
                    <a:srgbClr val="FFFFFF"/>
                  </a:solidFill>
                </a14:hiddenFill>
              </a:ext>
            </a:extLst>
          </p:spPr>
        </p:pic>
      </p:grpSp>
      <p:sp>
        <p:nvSpPr>
          <p:cNvPr id="57" name="Rectangle 56">
            <a:extLst>
              <a:ext uri="{FF2B5EF4-FFF2-40B4-BE49-F238E27FC236}">
                <a16:creationId xmlns:a16="http://schemas.microsoft.com/office/drawing/2014/main" id="{922C63DC-3060-4300-8BB4-671C252FE040}"/>
              </a:ext>
            </a:extLst>
          </p:cNvPr>
          <p:cNvSpPr/>
          <p:nvPr/>
        </p:nvSpPr>
        <p:spPr bwMode="auto">
          <a:xfrm>
            <a:off x="3816118" y="4062392"/>
            <a:ext cx="2085040" cy="49079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rPr>
              <a:t>SQL</a:t>
            </a:r>
          </a:p>
        </p:txBody>
      </p:sp>
      <p:sp>
        <p:nvSpPr>
          <p:cNvPr id="58" name="TextBox 57">
            <a:extLst>
              <a:ext uri="{FF2B5EF4-FFF2-40B4-BE49-F238E27FC236}">
                <a16:creationId xmlns:a16="http://schemas.microsoft.com/office/drawing/2014/main" id="{295C5000-8792-4BAB-81C4-8262B78BADEE}"/>
              </a:ext>
            </a:extLst>
          </p:cNvPr>
          <p:cNvSpPr txBox="1"/>
          <p:nvPr/>
        </p:nvSpPr>
        <p:spPr>
          <a:xfrm>
            <a:off x="3816117" y="3856987"/>
            <a:ext cx="2399295" cy="154081"/>
          </a:xfrm>
          <a:prstGeom prst="rect">
            <a:avLst/>
          </a:prstGeom>
          <a:noFill/>
        </p:spPr>
        <p:txBody>
          <a:bodyPr wrap="square" lIns="0" tIns="0" rIns="0" bIns="0" rtlCol="0">
            <a:spAutoFit/>
          </a:bodyPr>
          <a:lstStyle/>
          <a:p>
            <a:pPr marL="0" marR="0" lvl="0" indent="0" algn="l" defTabSz="914400" rtl="0" eaLnBrk="1" fontAlgn="auto" latinLnBrk="0" hangingPunct="1">
              <a:lnSpc>
                <a:spcPts val="1300"/>
              </a:lnSpc>
              <a:spcBef>
                <a:spcPts val="0"/>
              </a:spcBef>
              <a:spcAft>
                <a:spcPts val="0"/>
              </a:spcAft>
              <a:buClrTx/>
              <a:buSzTx/>
              <a:buFontTx/>
              <a:buNone/>
              <a:tabLst/>
              <a:defRPr/>
            </a:pPr>
            <a:r>
              <a:rPr kumimoji="0" lang="en-US" sz="900" b="1" i="0" u="none" strike="noStrike" kern="1200" cap="none" spc="0" normalizeH="0" baseline="0" noProof="0">
                <a:ln>
                  <a:noFill/>
                </a:ln>
                <a:solidFill>
                  <a:srgbClr val="000000"/>
                </a:solidFill>
                <a:effectLst/>
                <a:uLnTx/>
                <a:uFillTx/>
                <a:latin typeface="Segoe UI Semibold"/>
                <a:ea typeface="Segoe UI" panose="020B0502040204020203" pitchFamily="34" charset="0"/>
                <a:cs typeface="Segoe UI" panose="020B0502040204020203" pitchFamily="34" charset="0"/>
              </a:rPr>
              <a:t>Analytics Runtimes</a:t>
            </a:r>
          </a:p>
        </p:txBody>
      </p:sp>
      <p:sp>
        <p:nvSpPr>
          <p:cNvPr id="59" name="Rectangle 58">
            <a:extLst>
              <a:ext uri="{FF2B5EF4-FFF2-40B4-BE49-F238E27FC236}">
                <a16:creationId xmlns:a16="http://schemas.microsoft.com/office/drawing/2014/main" id="{49223E51-AF5A-4394-9724-724B4EE7B46E}"/>
              </a:ext>
            </a:extLst>
          </p:cNvPr>
          <p:cNvSpPr/>
          <p:nvPr/>
        </p:nvSpPr>
        <p:spPr bwMode="auto">
          <a:xfrm>
            <a:off x="9070975" y="3128453"/>
            <a:ext cx="2538413" cy="1619128"/>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Integrated analytics runtimes available provisioned and serverless on-demand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SQL Analytics </a:t>
            </a:r>
            <a:r>
              <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offering T-SQL for batch, streaming and interactive processing</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Spark</a:t>
            </a:r>
            <a:r>
              <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 for big data processing with Python, Scala, R and .NET</a:t>
            </a:r>
          </a:p>
        </p:txBody>
      </p:sp>
      <p:cxnSp>
        <p:nvCxnSpPr>
          <p:cNvPr id="60" name="Straight Connector 59">
            <a:extLst>
              <a:ext uri="{FF2B5EF4-FFF2-40B4-BE49-F238E27FC236}">
                <a16:creationId xmlns:a16="http://schemas.microsoft.com/office/drawing/2014/main" id="{A045CDCF-C358-41C3-A628-9F37A5C58049}"/>
              </a:ext>
            </a:extLst>
          </p:cNvPr>
          <p:cNvCxnSpPr>
            <a:cxnSpLocks/>
            <a:endCxn id="59" idx="1"/>
          </p:cNvCxnSpPr>
          <p:nvPr/>
        </p:nvCxnSpPr>
        <p:spPr>
          <a:xfrm flipV="1">
            <a:off x="7818783" y="3938017"/>
            <a:ext cx="1252192" cy="415322"/>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79CA8C01-9D65-43CE-9E9D-AC7F86F522A8}"/>
              </a:ext>
            </a:extLst>
          </p:cNvPr>
          <p:cNvSpPr/>
          <p:nvPr/>
        </p:nvSpPr>
        <p:spPr bwMode="auto">
          <a:xfrm>
            <a:off x="3816118" y="3494173"/>
            <a:ext cx="2085040" cy="2587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18288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a:ln>
                  <a:noFill/>
                </a:ln>
                <a:solidFill>
                  <a:srgbClr val="FFFFFF"/>
                </a:solidFill>
                <a:effectLst/>
                <a:uLnTx/>
                <a:uFillTx/>
                <a:latin typeface="Segoe UI"/>
                <a:ea typeface="Segoe UI" pitchFamily="34" charset="0"/>
                <a:cs typeface="Segoe UI" pitchFamily="34" charset="0"/>
              </a:rPr>
              <a:t>PROVISIONED</a:t>
            </a:r>
          </a:p>
        </p:txBody>
      </p:sp>
      <p:sp>
        <p:nvSpPr>
          <p:cNvPr id="62" name="Rectangle 61">
            <a:extLst>
              <a:ext uri="{FF2B5EF4-FFF2-40B4-BE49-F238E27FC236}">
                <a16:creationId xmlns:a16="http://schemas.microsoft.com/office/drawing/2014/main" id="{098A2E19-8A08-4B94-8974-15F1264A3606}"/>
              </a:ext>
            </a:extLst>
          </p:cNvPr>
          <p:cNvSpPr/>
          <p:nvPr/>
        </p:nvSpPr>
        <p:spPr bwMode="auto">
          <a:xfrm>
            <a:off x="5952628" y="3494173"/>
            <a:ext cx="2076908" cy="258742"/>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18288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a:ln>
                  <a:noFill/>
                </a:ln>
                <a:solidFill>
                  <a:srgbClr val="FFFFFF"/>
                </a:solidFill>
                <a:effectLst/>
                <a:uLnTx/>
                <a:uFillTx/>
                <a:latin typeface="Segoe UI"/>
                <a:ea typeface="Segoe UI" pitchFamily="34" charset="0"/>
                <a:cs typeface="Segoe UI" pitchFamily="34" charset="0"/>
              </a:rPr>
              <a:t>ON-DEMAND</a:t>
            </a:r>
          </a:p>
        </p:txBody>
      </p:sp>
      <p:sp>
        <p:nvSpPr>
          <p:cNvPr id="63" name="TextBox 62">
            <a:extLst>
              <a:ext uri="{FF2B5EF4-FFF2-40B4-BE49-F238E27FC236}">
                <a16:creationId xmlns:a16="http://schemas.microsoft.com/office/drawing/2014/main" id="{B64F9498-F3A5-4BD4-856A-82B4BDE1A214}"/>
              </a:ext>
            </a:extLst>
          </p:cNvPr>
          <p:cNvSpPr txBox="1"/>
          <p:nvPr/>
        </p:nvSpPr>
        <p:spPr>
          <a:xfrm>
            <a:off x="3816117" y="3300623"/>
            <a:ext cx="2399295" cy="154081"/>
          </a:xfrm>
          <a:prstGeom prst="rect">
            <a:avLst/>
          </a:prstGeom>
          <a:noFill/>
        </p:spPr>
        <p:txBody>
          <a:bodyPr wrap="square" lIns="0" tIns="0" rIns="0" bIns="0" rtlCol="0">
            <a:spAutoFit/>
          </a:bodyPr>
          <a:lstStyle/>
          <a:p>
            <a:pPr marL="0" marR="0" lvl="0" indent="0" algn="l" defTabSz="914400" rtl="0" eaLnBrk="1" fontAlgn="auto" latinLnBrk="0" hangingPunct="1">
              <a:lnSpc>
                <a:spcPts val="1300"/>
              </a:lnSpc>
              <a:spcBef>
                <a:spcPts val="0"/>
              </a:spcBef>
              <a:spcAft>
                <a:spcPts val="0"/>
              </a:spcAft>
              <a:buClrTx/>
              <a:buSzTx/>
              <a:buFontTx/>
              <a:buNone/>
              <a:tabLst/>
              <a:defRPr/>
            </a:pPr>
            <a:r>
              <a:rPr kumimoji="0" lang="en-US" sz="900" b="1" i="0" u="none" strike="noStrike" kern="1200" cap="none" spc="0" normalizeH="0" baseline="0" noProof="0">
                <a:ln>
                  <a:noFill/>
                </a:ln>
                <a:solidFill>
                  <a:srgbClr val="000000"/>
                </a:solidFill>
                <a:effectLst/>
                <a:uLnTx/>
                <a:uFillTx/>
                <a:latin typeface="Segoe UI Semibold"/>
                <a:ea typeface="Segoe UI" panose="020B0502040204020203" pitchFamily="34" charset="0"/>
                <a:cs typeface="Segoe UI" panose="020B0502040204020203" pitchFamily="34" charset="0"/>
              </a:rPr>
              <a:t>Form Factors</a:t>
            </a:r>
          </a:p>
        </p:txBody>
      </p:sp>
      <p:sp>
        <p:nvSpPr>
          <p:cNvPr id="64" name="Rectangle 63">
            <a:extLst>
              <a:ext uri="{FF2B5EF4-FFF2-40B4-BE49-F238E27FC236}">
                <a16:creationId xmlns:a16="http://schemas.microsoft.com/office/drawing/2014/main" id="{9C6A3698-44F0-4A60-AF21-9869FA9D60D6}"/>
              </a:ext>
            </a:extLst>
          </p:cNvPr>
          <p:cNvSpPr/>
          <p:nvPr/>
        </p:nvSpPr>
        <p:spPr bwMode="auto">
          <a:xfrm>
            <a:off x="3816118" y="2959610"/>
            <a:ext cx="661396" cy="2587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rPr>
              <a:t>SQL</a:t>
            </a:r>
          </a:p>
        </p:txBody>
      </p:sp>
      <p:sp>
        <p:nvSpPr>
          <p:cNvPr id="65" name="TextBox 64">
            <a:extLst>
              <a:ext uri="{FF2B5EF4-FFF2-40B4-BE49-F238E27FC236}">
                <a16:creationId xmlns:a16="http://schemas.microsoft.com/office/drawing/2014/main" id="{734526D6-FE7E-4F96-A661-C41872D8932E}"/>
              </a:ext>
            </a:extLst>
          </p:cNvPr>
          <p:cNvSpPr txBox="1"/>
          <p:nvPr/>
        </p:nvSpPr>
        <p:spPr>
          <a:xfrm>
            <a:off x="3816117" y="2760004"/>
            <a:ext cx="2399295" cy="154081"/>
          </a:xfrm>
          <a:prstGeom prst="rect">
            <a:avLst/>
          </a:prstGeom>
          <a:noFill/>
        </p:spPr>
        <p:txBody>
          <a:bodyPr wrap="square" lIns="0" tIns="0" rIns="0" bIns="0" rtlCol="0">
            <a:spAutoFit/>
          </a:bodyPr>
          <a:lstStyle/>
          <a:p>
            <a:pPr marL="0" marR="0" lvl="0" indent="0" algn="l" defTabSz="914400" rtl="0" eaLnBrk="1" fontAlgn="auto" latinLnBrk="0" hangingPunct="1">
              <a:lnSpc>
                <a:spcPts val="1300"/>
              </a:lnSpc>
              <a:spcBef>
                <a:spcPts val="0"/>
              </a:spcBef>
              <a:spcAft>
                <a:spcPts val="0"/>
              </a:spcAft>
              <a:buClrTx/>
              <a:buSzTx/>
              <a:buFontTx/>
              <a:buNone/>
              <a:tabLst/>
              <a:defRPr/>
            </a:pPr>
            <a:r>
              <a:rPr kumimoji="0" lang="en-US" sz="900" b="1" i="0" u="none" strike="noStrike" kern="1200" cap="none" spc="0" normalizeH="0" baseline="0" noProof="0">
                <a:ln>
                  <a:noFill/>
                </a:ln>
                <a:solidFill>
                  <a:srgbClr val="000000"/>
                </a:solidFill>
                <a:effectLst/>
                <a:uLnTx/>
                <a:uFillTx/>
                <a:latin typeface="Segoe UI Semibold"/>
                <a:ea typeface="Segoe UI" panose="020B0502040204020203" pitchFamily="34" charset="0"/>
                <a:cs typeface="Segoe UI" panose="020B0502040204020203" pitchFamily="34" charset="0"/>
              </a:rPr>
              <a:t>Languages</a:t>
            </a:r>
          </a:p>
        </p:txBody>
      </p:sp>
      <p:sp>
        <p:nvSpPr>
          <p:cNvPr id="66" name="Rectangle 65">
            <a:extLst>
              <a:ext uri="{FF2B5EF4-FFF2-40B4-BE49-F238E27FC236}">
                <a16:creationId xmlns:a16="http://schemas.microsoft.com/office/drawing/2014/main" id="{9EB32D62-8B35-4F1E-9613-55EFA5CC52A9}"/>
              </a:ext>
            </a:extLst>
          </p:cNvPr>
          <p:cNvSpPr/>
          <p:nvPr/>
        </p:nvSpPr>
        <p:spPr bwMode="auto">
          <a:xfrm>
            <a:off x="4526896" y="2959610"/>
            <a:ext cx="661396" cy="2587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rPr>
              <a:t>Python</a:t>
            </a:r>
          </a:p>
        </p:txBody>
      </p:sp>
      <p:sp>
        <p:nvSpPr>
          <p:cNvPr id="67" name="Rectangle 66">
            <a:extLst>
              <a:ext uri="{FF2B5EF4-FFF2-40B4-BE49-F238E27FC236}">
                <a16:creationId xmlns:a16="http://schemas.microsoft.com/office/drawing/2014/main" id="{C977EB28-CB90-43A3-B1FE-73402A86728B}"/>
              </a:ext>
            </a:extLst>
          </p:cNvPr>
          <p:cNvSpPr/>
          <p:nvPr/>
        </p:nvSpPr>
        <p:spPr bwMode="auto">
          <a:xfrm>
            <a:off x="5239762" y="2959610"/>
            <a:ext cx="661396" cy="2587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rPr>
              <a:t>.NET</a:t>
            </a:r>
          </a:p>
        </p:txBody>
      </p:sp>
      <p:sp>
        <p:nvSpPr>
          <p:cNvPr id="68" name="Rectangle 67">
            <a:extLst>
              <a:ext uri="{FF2B5EF4-FFF2-40B4-BE49-F238E27FC236}">
                <a16:creationId xmlns:a16="http://schemas.microsoft.com/office/drawing/2014/main" id="{8661F14E-5C68-4FC1-BE09-29CB29AA6C3C}"/>
              </a:ext>
            </a:extLst>
          </p:cNvPr>
          <p:cNvSpPr/>
          <p:nvPr/>
        </p:nvSpPr>
        <p:spPr bwMode="auto">
          <a:xfrm>
            <a:off x="5952628" y="2959610"/>
            <a:ext cx="661396" cy="2587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rPr>
              <a:t>Java</a:t>
            </a:r>
          </a:p>
        </p:txBody>
      </p:sp>
      <p:sp>
        <p:nvSpPr>
          <p:cNvPr id="69" name="Rectangle 68">
            <a:extLst>
              <a:ext uri="{FF2B5EF4-FFF2-40B4-BE49-F238E27FC236}">
                <a16:creationId xmlns:a16="http://schemas.microsoft.com/office/drawing/2014/main" id="{B19BB60F-986C-417F-A157-2347EA8F173E}"/>
              </a:ext>
            </a:extLst>
          </p:cNvPr>
          <p:cNvSpPr/>
          <p:nvPr/>
        </p:nvSpPr>
        <p:spPr bwMode="auto">
          <a:xfrm>
            <a:off x="6665494" y="2959610"/>
            <a:ext cx="661396" cy="2587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rPr>
              <a:t>Scala</a:t>
            </a:r>
          </a:p>
        </p:txBody>
      </p:sp>
      <p:sp>
        <p:nvSpPr>
          <p:cNvPr id="70" name="Rectangle 69">
            <a:extLst>
              <a:ext uri="{FF2B5EF4-FFF2-40B4-BE49-F238E27FC236}">
                <a16:creationId xmlns:a16="http://schemas.microsoft.com/office/drawing/2014/main" id="{963039AD-E708-4840-8BF9-8F0F23298DB6}"/>
              </a:ext>
            </a:extLst>
          </p:cNvPr>
          <p:cNvSpPr/>
          <p:nvPr/>
        </p:nvSpPr>
        <p:spPr bwMode="auto">
          <a:xfrm>
            <a:off x="7368140" y="2959610"/>
            <a:ext cx="661396" cy="25874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rPr>
              <a:t>R</a:t>
            </a:r>
          </a:p>
        </p:txBody>
      </p:sp>
      <p:cxnSp>
        <p:nvCxnSpPr>
          <p:cNvPr id="71" name="Straight Connector 70">
            <a:extLst>
              <a:ext uri="{FF2B5EF4-FFF2-40B4-BE49-F238E27FC236}">
                <a16:creationId xmlns:a16="http://schemas.microsoft.com/office/drawing/2014/main" id="{78950CC2-CDBF-4D29-B705-517C66A6DEEB}"/>
              </a:ext>
            </a:extLst>
          </p:cNvPr>
          <p:cNvCxnSpPr>
            <a:cxnSpLocks/>
            <a:endCxn id="72" idx="1"/>
          </p:cNvCxnSpPr>
          <p:nvPr/>
        </p:nvCxnSpPr>
        <p:spPr>
          <a:xfrm flipV="1">
            <a:off x="8189008" y="2793344"/>
            <a:ext cx="881967" cy="283848"/>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339F9E20-A3E4-44A4-A338-008632A30E22}"/>
              </a:ext>
            </a:extLst>
          </p:cNvPr>
          <p:cNvSpPr/>
          <p:nvPr/>
        </p:nvSpPr>
        <p:spPr bwMode="auto">
          <a:xfrm>
            <a:off x="9070975" y="2554268"/>
            <a:ext cx="2538413" cy="478152"/>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Multiple </a:t>
            </a:r>
            <a:r>
              <a:rPr kumimoji="0" lang="en-US" sz="12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languages </a:t>
            </a:r>
            <a:r>
              <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suited to different analytics workloads</a:t>
            </a:r>
            <a:endParaRPr kumimoji="0" lang="en-US" sz="12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endParaRPr>
          </a:p>
        </p:txBody>
      </p:sp>
      <p:sp>
        <p:nvSpPr>
          <p:cNvPr id="73" name="Rectangle 72">
            <a:extLst>
              <a:ext uri="{FF2B5EF4-FFF2-40B4-BE49-F238E27FC236}">
                <a16:creationId xmlns:a16="http://schemas.microsoft.com/office/drawing/2014/main" id="{F49EEA15-32AB-4B0F-9706-7911CBF9345C}"/>
              </a:ext>
            </a:extLst>
          </p:cNvPr>
          <p:cNvSpPr/>
          <p:nvPr/>
        </p:nvSpPr>
        <p:spPr bwMode="auto">
          <a:xfrm>
            <a:off x="892021" y="2165340"/>
            <a:ext cx="7428235" cy="386241"/>
          </a:xfrm>
          <a:prstGeom prst="rect">
            <a:avLst/>
          </a:prstGeom>
          <a:solidFill>
            <a:schemeClr val="bg1"/>
          </a:solidFill>
          <a:ln>
            <a:noFill/>
            <a:headEnd type="none" w="med" len="med"/>
            <a:tailEnd type="none" w="med" len="med"/>
          </a:ln>
          <a:effectLst>
            <a:outerShdw blurRad="190500" dist="50800" dir="2700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18872" rIns="91440" bIns="9144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Segoe UI Semibold"/>
                <a:ea typeface="Segoe UI" pitchFamily="34" charset="0"/>
                <a:cs typeface="Segoe UI" pitchFamily="34" charset="0"/>
              </a:rPr>
              <a:t>Experience</a:t>
            </a:r>
          </a:p>
        </p:txBody>
      </p:sp>
      <p:sp>
        <p:nvSpPr>
          <p:cNvPr id="74" name="TextBox 4">
            <a:extLst>
              <a:ext uri="{FF2B5EF4-FFF2-40B4-BE49-F238E27FC236}">
                <a16:creationId xmlns:a16="http://schemas.microsoft.com/office/drawing/2014/main" id="{C42E5283-ADAA-4C97-908E-9F6713B36689}"/>
              </a:ext>
            </a:extLst>
          </p:cNvPr>
          <p:cNvSpPr txBox="1"/>
          <p:nvPr/>
        </p:nvSpPr>
        <p:spPr>
          <a:xfrm>
            <a:off x="3816117" y="2238678"/>
            <a:ext cx="1962874" cy="217817"/>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300" b="1" i="0" u="none" strike="noStrike" kern="1200" cap="none" spc="0" normalizeH="0" baseline="0" noProof="0">
                <a:ln>
                  <a:noFill/>
                </a:ln>
                <a:solidFill>
                  <a:srgbClr val="0078D4"/>
                </a:solidFill>
                <a:effectLst/>
                <a:uLnTx/>
                <a:uFillTx/>
                <a:latin typeface="Segoe UI" panose="020B0502040204020203" pitchFamily="34" charset="0"/>
                <a:ea typeface="+mn-ea"/>
                <a:cs typeface="Segoe UI" panose="020B0502040204020203" pitchFamily="34" charset="0"/>
              </a:rPr>
              <a:t>Azure Synapse Studio</a:t>
            </a:r>
          </a:p>
        </p:txBody>
      </p:sp>
      <p:cxnSp>
        <p:nvCxnSpPr>
          <p:cNvPr id="75" name="Straight Connector 74">
            <a:extLst>
              <a:ext uri="{FF2B5EF4-FFF2-40B4-BE49-F238E27FC236}">
                <a16:creationId xmlns:a16="http://schemas.microsoft.com/office/drawing/2014/main" id="{43794DA4-5102-4CD6-96B5-A8D7E9ACD050}"/>
              </a:ext>
            </a:extLst>
          </p:cNvPr>
          <p:cNvCxnSpPr>
            <a:cxnSpLocks/>
            <a:endCxn id="76" idx="1"/>
          </p:cNvCxnSpPr>
          <p:nvPr/>
        </p:nvCxnSpPr>
        <p:spPr>
          <a:xfrm flipV="1">
            <a:off x="8189008" y="2227973"/>
            <a:ext cx="881967" cy="150381"/>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378CFE44-DCCE-4D93-915F-883EDFFB6216}"/>
              </a:ext>
            </a:extLst>
          </p:cNvPr>
          <p:cNvSpPr/>
          <p:nvPr/>
        </p:nvSpPr>
        <p:spPr bwMode="auto">
          <a:xfrm>
            <a:off x="9070975" y="1988897"/>
            <a:ext cx="2538413" cy="478152"/>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SaaS </a:t>
            </a:r>
            <a:r>
              <a:rPr kumimoji="0" lang="en-US" sz="12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developer experiences </a:t>
            </a:r>
            <a:r>
              <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for code free and code first</a:t>
            </a:r>
            <a:endParaRPr kumimoji="0" lang="en-US" sz="24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endParaRPr>
          </a:p>
        </p:txBody>
      </p:sp>
      <p:cxnSp>
        <p:nvCxnSpPr>
          <p:cNvPr id="77" name="Straight Connector 76">
            <a:extLst>
              <a:ext uri="{FF2B5EF4-FFF2-40B4-BE49-F238E27FC236}">
                <a16:creationId xmlns:a16="http://schemas.microsoft.com/office/drawing/2014/main" id="{56995DF9-D656-4DE0-BDF7-692A2FD26A0B}"/>
              </a:ext>
              <a:ext uri="{C183D7F6-B498-43B3-948B-1728B52AA6E4}">
                <adec:decorative xmlns:adec="http://schemas.microsoft.com/office/drawing/2017/decorative" val="1"/>
              </a:ext>
            </a:extLst>
          </p:cNvPr>
          <p:cNvCxnSpPr>
            <a:cxnSpLocks/>
          </p:cNvCxnSpPr>
          <p:nvPr/>
        </p:nvCxnSpPr>
        <p:spPr>
          <a:xfrm>
            <a:off x="1877839" y="2257467"/>
            <a:ext cx="0" cy="228371"/>
          </a:xfrm>
          <a:prstGeom prst="line">
            <a:avLst/>
          </a:prstGeom>
          <a:ln w="25400">
            <a:gradFill>
              <a:gsLst>
                <a:gs pos="0">
                  <a:schemeClr val="accent1"/>
                </a:gs>
                <a:gs pos="100000">
                  <a:srgbClr val="50E6FF"/>
                </a:gs>
              </a:gsLst>
              <a:lin ang="5400000" scaled="1"/>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8" name="TextBox 4">
            <a:extLst>
              <a:ext uri="{FF2B5EF4-FFF2-40B4-BE49-F238E27FC236}">
                <a16:creationId xmlns:a16="http://schemas.microsoft.com/office/drawing/2014/main" id="{D1DCCB60-6ECC-4659-9D23-B522271D68F8}"/>
              </a:ext>
            </a:extLst>
          </p:cNvPr>
          <p:cNvSpPr txBox="1"/>
          <p:nvPr/>
        </p:nvSpPr>
        <p:spPr>
          <a:xfrm>
            <a:off x="3814170" y="1558439"/>
            <a:ext cx="4090536" cy="38741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070C3"/>
                </a:solidFill>
                <a:effectLst/>
                <a:uLnTx/>
                <a:uFillTx/>
                <a:latin typeface="Segoe UI Semibold"/>
                <a:ea typeface="+mn-ea"/>
                <a:cs typeface="+mn-cs"/>
              </a:rPr>
              <a:t>Artificial Intelligence / Machine Learning / Internet of Things</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070C3"/>
                </a:solidFill>
                <a:effectLst/>
                <a:uLnTx/>
                <a:uFillTx/>
                <a:latin typeface="Segoe UI Semibold"/>
                <a:ea typeface="+mn-ea"/>
                <a:cs typeface="+mn-cs"/>
              </a:rPr>
              <a:t>Intelligent Apps / Business Intelligence</a:t>
            </a:r>
          </a:p>
        </p:txBody>
      </p:sp>
      <p:sp>
        <p:nvSpPr>
          <p:cNvPr id="79" name="Rectangle 78">
            <a:extLst>
              <a:ext uri="{FF2B5EF4-FFF2-40B4-BE49-F238E27FC236}">
                <a16:creationId xmlns:a16="http://schemas.microsoft.com/office/drawing/2014/main" id="{CB424E2C-F29B-4D82-83BA-BA7878441F1C}"/>
              </a:ext>
            </a:extLst>
          </p:cNvPr>
          <p:cNvSpPr/>
          <p:nvPr/>
        </p:nvSpPr>
        <p:spPr bwMode="auto">
          <a:xfrm>
            <a:off x="9070975" y="1440811"/>
            <a:ext cx="2538413" cy="455537"/>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Designed for analytics </a:t>
            </a:r>
            <a:r>
              <a:rPr kumimoji="0" lang="en-US" sz="12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workloads at any scale</a:t>
            </a:r>
            <a:endParaRPr kumimoji="0" lang="en-US" sz="24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endParaRPr>
          </a:p>
        </p:txBody>
      </p:sp>
      <p:cxnSp>
        <p:nvCxnSpPr>
          <p:cNvPr id="80" name="Straight Connector 79">
            <a:extLst>
              <a:ext uri="{FF2B5EF4-FFF2-40B4-BE49-F238E27FC236}">
                <a16:creationId xmlns:a16="http://schemas.microsoft.com/office/drawing/2014/main" id="{300F791C-19BC-4423-B30C-BCF87167F5F8}"/>
              </a:ext>
            </a:extLst>
          </p:cNvPr>
          <p:cNvCxnSpPr>
            <a:cxnSpLocks/>
            <a:endCxn id="79" idx="1"/>
          </p:cNvCxnSpPr>
          <p:nvPr/>
        </p:nvCxnSpPr>
        <p:spPr>
          <a:xfrm>
            <a:off x="8427197" y="1664937"/>
            <a:ext cx="643778" cy="3643"/>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7677DF5E-6766-4A6A-9F68-B1B9F2645E3E}"/>
              </a:ext>
            </a:extLst>
          </p:cNvPr>
          <p:cNvSpPr/>
          <p:nvPr/>
        </p:nvSpPr>
        <p:spPr bwMode="auto">
          <a:xfrm>
            <a:off x="2088114" y="4424534"/>
            <a:ext cx="1612367" cy="43650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a:ln>
                  <a:noFill/>
                </a:ln>
                <a:solidFill>
                  <a:srgbClr val="FFFFFF"/>
                </a:solidFill>
                <a:effectLst/>
                <a:uLnTx/>
                <a:uFillTx/>
                <a:latin typeface="Segoe UI"/>
                <a:ea typeface="Segoe UI" pitchFamily="34" charset="0"/>
                <a:cs typeface="Segoe UI" pitchFamily="34" charset="0"/>
              </a:rPr>
              <a:t>METASTORE</a:t>
            </a:r>
          </a:p>
        </p:txBody>
      </p:sp>
      <p:sp>
        <p:nvSpPr>
          <p:cNvPr id="82" name="Rectangle 81">
            <a:extLst>
              <a:ext uri="{FF2B5EF4-FFF2-40B4-BE49-F238E27FC236}">
                <a16:creationId xmlns:a16="http://schemas.microsoft.com/office/drawing/2014/main" id="{D88D7BB1-BDF8-4775-AA26-B0590A51F615}"/>
              </a:ext>
            </a:extLst>
          </p:cNvPr>
          <p:cNvSpPr/>
          <p:nvPr/>
        </p:nvSpPr>
        <p:spPr bwMode="auto">
          <a:xfrm>
            <a:off x="2088114" y="3331416"/>
            <a:ext cx="1612366" cy="4304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a:ln>
                  <a:noFill/>
                </a:ln>
                <a:solidFill>
                  <a:srgbClr val="FFFFFF"/>
                </a:solidFill>
                <a:effectLst/>
                <a:uLnTx/>
                <a:uFillTx/>
                <a:latin typeface="Segoe UI"/>
                <a:ea typeface="Segoe UI" pitchFamily="34" charset="0"/>
                <a:cs typeface="Segoe UI" pitchFamily="34" charset="0"/>
              </a:rPr>
              <a:t>SECURITY</a:t>
            </a:r>
          </a:p>
        </p:txBody>
      </p:sp>
      <p:sp>
        <p:nvSpPr>
          <p:cNvPr id="83" name="Rectangle 82">
            <a:extLst>
              <a:ext uri="{FF2B5EF4-FFF2-40B4-BE49-F238E27FC236}">
                <a16:creationId xmlns:a16="http://schemas.microsoft.com/office/drawing/2014/main" id="{136D8A84-F510-4C10-94A5-7D017C5C9E26}"/>
              </a:ext>
            </a:extLst>
          </p:cNvPr>
          <p:cNvSpPr/>
          <p:nvPr/>
        </p:nvSpPr>
        <p:spPr bwMode="auto">
          <a:xfrm>
            <a:off x="2088114" y="2781843"/>
            <a:ext cx="1612366" cy="43650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a:ln>
                  <a:noFill/>
                </a:ln>
                <a:solidFill>
                  <a:srgbClr val="FFFFFF"/>
                </a:solidFill>
                <a:effectLst/>
                <a:uLnTx/>
                <a:uFillTx/>
                <a:latin typeface="Segoe UI"/>
                <a:ea typeface="Segoe UI" pitchFamily="34" charset="0"/>
                <a:cs typeface="Segoe UI" pitchFamily="34" charset="0"/>
              </a:rPr>
              <a:t>MANAGEMENT</a:t>
            </a:r>
          </a:p>
        </p:txBody>
      </p:sp>
      <p:sp>
        <p:nvSpPr>
          <p:cNvPr id="84" name="Rectangle 83">
            <a:extLst>
              <a:ext uri="{FF2B5EF4-FFF2-40B4-BE49-F238E27FC236}">
                <a16:creationId xmlns:a16="http://schemas.microsoft.com/office/drawing/2014/main" id="{0C0020B8-A67A-4478-8823-22B9CB98F106}"/>
              </a:ext>
            </a:extLst>
          </p:cNvPr>
          <p:cNvSpPr/>
          <p:nvPr/>
        </p:nvSpPr>
        <p:spPr bwMode="auto">
          <a:xfrm>
            <a:off x="2088114" y="3874962"/>
            <a:ext cx="1612366" cy="43650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0" i="0" u="none" strike="noStrike" kern="1200" cap="none" spc="100" normalizeH="0" baseline="0" noProof="0">
                <a:ln>
                  <a:noFill/>
                </a:ln>
                <a:solidFill>
                  <a:srgbClr val="FFFFFF"/>
                </a:solidFill>
                <a:effectLst/>
                <a:uLnTx/>
                <a:uFillTx/>
                <a:latin typeface="Segoe UI"/>
                <a:ea typeface="Segoe UI" pitchFamily="34" charset="0"/>
                <a:cs typeface="Segoe UI" pitchFamily="34" charset="0"/>
              </a:rPr>
              <a:t>MONITORING</a:t>
            </a:r>
          </a:p>
        </p:txBody>
      </p:sp>
    </p:spTree>
    <p:extLst>
      <p:ext uri="{BB962C8B-B14F-4D97-AF65-F5344CB8AC3E}">
        <p14:creationId xmlns:p14="http://schemas.microsoft.com/office/powerpoint/2010/main" val="3456717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par>
                                <p:cTn id="24" presetID="10" presetClass="entr" presetSubtype="0"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200"/>
                                        <p:tgtEl>
                                          <p:spTgt spid="48"/>
                                        </p:tgtEl>
                                      </p:cBhvr>
                                    </p:animEffect>
                                  </p:childTnLst>
                                </p:cTn>
                              </p:par>
                            </p:childTnLst>
                          </p:cTn>
                        </p:par>
                        <p:par>
                          <p:cTn id="32" fill="hold">
                            <p:stCondLst>
                              <p:cond delay="200"/>
                            </p:stCondLst>
                            <p:childTnLst>
                              <p:par>
                                <p:cTn id="33" presetID="10" presetClass="entr" presetSubtype="0" fill="hold" grpId="0" nodeType="afterEffect">
                                  <p:stCondLst>
                                    <p:cond delay="20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200"/>
                                        <p:tgtEl>
                                          <p:spTgt spid="47"/>
                                        </p:tgtEl>
                                      </p:cBhvr>
                                    </p:animEffect>
                                  </p:childTnLst>
                                </p:cTn>
                              </p:par>
                            </p:childTnLst>
                          </p:cTn>
                        </p:par>
                        <p:par>
                          <p:cTn id="36" fill="hold">
                            <p:stCondLst>
                              <p:cond delay="600"/>
                            </p:stCondLst>
                            <p:childTnLst>
                              <p:par>
                                <p:cTn id="37" presetID="10" presetClass="entr" presetSubtype="0" fill="hold" grpId="0" nodeType="afterEffect">
                                  <p:stCondLst>
                                    <p:cond delay="20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200"/>
                                        <p:tgtEl>
                                          <p:spTgt spid="49"/>
                                        </p:tgtEl>
                                      </p:cBhvr>
                                    </p:animEffect>
                                  </p:childTnLst>
                                </p:cTn>
                              </p:par>
                            </p:childTnLst>
                          </p:cTn>
                        </p:par>
                        <p:par>
                          <p:cTn id="40" fill="hold">
                            <p:stCondLst>
                              <p:cond delay="1000"/>
                            </p:stCondLst>
                            <p:childTnLst>
                              <p:par>
                                <p:cTn id="41" presetID="10" presetClass="entr" presetSubtype="0" fill="hold" grpId="0" nodeType="afterEffect">
                                  <p:stCondLst>
                                    <p:cond delay="200"/>
                                  </p:stCondLst>
                                  <p:childTnLst>
                                    <p:set>
                                      <p:cBhvr>
                                        <p:cTn id="42" dur="1" fill="hold">
                                          <p:stCondLst>
                                            <p:cond delay="0"/>
                                          </p:stCondLst>
                                        </p:cTn>
                                        <p:tgtEl>
                                          <p:spTgt spid="46"/>
                                        </p:tgtEl>
                                        <p:attrNameLst>
                                          <p:attrName>style.visibility</p:attrName>
                                        </p:attrNameLst>
                                      </p:cBhvr>
                                      <p:to>
                                        <p:strVal val="visible"/>
                                      </p:to>
                                    </p:set>
                                    <p:animEffect transition="in" filter="fade">
                                      <p:cBhvr>
                                        <p:cTn id="43" dur="200"/>
                                        <p:tgtEl>
                                          <p:spTgt spid="46"/>
                                        </p:tgtEl>
                                      </p:cBhvr>
                                    </p:animEffect>
                                  </p:childTnLst>
                                </p:cTn>
                              </p:par>
                              <p:par>
                                <p:cTn id="44" presetID="16" presetClass="entr" presetSubtype="42" fill="hold"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barn(outHorizontal)">
                                      <p:cBhvr>
                                        <p:cTn id="46" dur="500"/>
                                        <p:tgtEl>
                                          <p:spTgt spid="52"/>
                                        </p:tgtEl>
                                      </p:cBhvr>
                                    </p:animEffect>
                                  </p:childTnLst>
                                </p:cTn>
                              </p:par>
                            </p:childTnLst>
                          </p:cTn>
                        </p:par>
                        <p:par>
                          <p:cTn id="47" fill="hold">
                            <p:stCondLst>
                              <p:cond delay="1500"/>
                            </p:stCondLst>
                            <p:childTnLst>
                              <p:par>
                                <p:cTn id="48" presetID="10" presetClass="entr" presetSubtype="0" fill="hold" grpId="0" nodeType="afterEffect">
                                  <p:stCondLst>
                                    <p:cond delay="70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par>
                                <p:cTn id="51" presetID="10" presetClass="entr" presetSubtype="0" fill="hold" nodeType="withEffect">
                                  <p:stCondLst>
                                    <p:cond delay="7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500"/>
                                        <p:tgtEl>
                                          <p:spTgt spid="58"/>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fade">
                                      <p:cBhvr>
                                        <p:cTn id="67" dur="400"/>
                                        <p:tgtEl>
                                          <p:spTgt spid="57"/>
                                        </p:tgtEl>
                                      </p:cBhvr>
                                    </p:animEffect>
                                  </p:childTnLst>
                                </p:cTn>
                              </p:par>
                            </p:childTnLst>
                          </p:cTn>
                        </p:par>
                        <p:par>
                          <p:cTn id="68" fill="hold">
                            <p:stCondLst>
                              <p:cond delay="900"/>
                            </p:stCondLst>
                            <p:childTnLst>
                              <p:par>
                                <p:cTn id="69" presetID="10" presetClass="entr" presetSubtype="0" fill="hold" nodeType="afterEffect">
                                  <p:stCondLst>
                                    <p:cond delay="200"/>
                                  </p:stCondLst>
                                  <p:childTnLst>
                                    <p:set>
                                      <p:cBhvr>
                                        <p:cTn id="70" dur="1" fill="hold">
                                          <p:stCondLst>
                                            <p:cond delay="0"/>
                                          </p:stCondLst>
                                        </p:cTn>
                                        <p:tgtEl>
                                          <p:spTgt spid="54"/>
                                        </p:tgtEl>
                                        <p:attrNameLst>
                                          <p:attrName>style.visibility</p:attrName>
                                        </p:attrNameLst>
                                      </p:cBhvr>
                                      <p:to>
                                        <p:strVal val="visible"/>
                                      </p:to>
                                    </p:set>
                                    <p:animEffect transition="in" filter="fade">
                                      <p:cBhvr>
                                        <p:cTn id="71" dur="400"/>
                                        <p:tgtEl>
                                          <p:spTgt spid="54"/>
                                        </p:tgtEl>
                                      </p:cBhvr>
                                    </p:animEffect>
                                  </p:childTnLst>
                                </p:cTn>
                              </p:par>
                            </p:childTnLst>
                          </p:cTn>
                        </p:par>
                        <p:par>
                          <p:cTn id="72" fill="hold">
                            <p:stCondLst>
                              <p:cond delay="1500"/>
                            </p:stCondLst>
                            <p:childTnLst>
                              <p:par>
                                <p:cTn id="73" presetID="10" presetClass="entr" presetSubtype="0" fill="hold" grpId="0" nodeType="afterEffect">
                                  <p:stCondLst>
                                    <p:cond delay="300"/>
                                  </p:stCondLst>
                                  <p:childTnLst>
                                    <p:set>
                                      <p:cBhvr>
                                        <p:cTn id="74" dur="1" fill="hold">
                                          <p:stCondLst>
                                            <p:cond delay="0"/>
                                          </p:stCondLst>
                                        </p:cTn>
                                        <p:tgtEl>
                                          <p:spTgt spid="59"/>
                                        </p:tgtEl>
                                        <p:attrNameLst>
                                          <p:attrName>style.visibility</p:attrName>
                                        </p:attrNameLst>
                                      </p:cBhvr>
                                      <p:to>
                                        <p:strVal val="visible"/>
                                      </p:to>
                                    </p:set>
                                    <p:animEffect transition="in" filter="fade">
                                      <p:cBhvr>
                                        <p:cTn id="75" dur="200"/>
                                        <p:tgtEl>
                                          <p:spTgt spid="59"/>
                                        </p:tgtEl>
                                      </p:cBhvr>
                                    </p:animEffect>
                                  </p:childTnLst>
                                </p:cTn>
                              </p:par>
                              <p:par>
                                <p:cTn id="76" presetID="10" presetClass="entr" presetSubtype="0" fill="hold" nodeType="withEffect">
                                  <p:stCondLst>
                                    <p:cond delay="300"/>
                                  </p:stCondLst>
                                  <p:childTnLst>
                                    <p:set>
                                      <p:cBhvr>
                                        <p:cTn id="77" dur="1" fill="hold">
                                          <p:stCondLst>
                                            <p:cond delay="0"/>
                                          </p:stCondLst>
                                        </p:cTn>
                                        <p:tgtEl>
                                          <p:spTgt spid="60"/>
                                        </p:tgtEl>
                                        <p:attrNameLst>
                                          <p:attrName>style.visibility</p:attrName>
                                        </p:attrNameLst>
                                      </p:cBhvr>
                                      <p:to>
                                        <p:strVal val="visible"/>
                                      </p:to>
                                    </p:set>
                                    <p:animEffect transition="in" filter="fade">
                                      <p:cBhvr>
                                        <p:cTn id="78" dur="200"/>
                                        <p:tgtEl>
                                          <p:spTgt spid="6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63"/>
                                        </p:tgtEl>
                                        <p:attrNameLst>
                                          <p:attrName>style.visibility</p:attrName>
                                        </p:attrNameLst>
                                      </p:cBhvr>
                                      <p:to>
                                        <p:strVal val="visible"/>
                                      </p:to>
                                    </p:set>
                                    <p:animEffect transition="in" filter="fade">
                                      <p:cBhvr>
                                        <p:cTn id="83" dur="500"/>
                                        <p:tgtEl>
                                          <p:spTgt spid="63"/>
                                        </p:tgtEl>
                                      </p:cBhvr>
                                    </p:animEffect>
                                  </p:childTnLst>
                                </p:cTn>
                              </p:par>
                            </p:childTnLst>
                          </p:cTn>
                        </p:par>
                        <p:par>
                          <p:cTn id="84" fill="hold">
                            <p:stCondLst>
                              <p:cond delay="500"/>
                            </p:stCondLst>
                            <p:childTnLst>
                              <p:par>
                                <p:cTn id="85" presetID="10" presetClass="entr" presetSubtype="0" fill="hold" grpId="0" nodeType="after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fade">
                                      <p:cBhvr>
                                        <p:cTn id="87" dur="400"/>
                                        <p:tgtEl>
                                          <p:spTgt spid="61"/>
                                        </p:tgtEl>
                                      </p:cBhvr>
                                    </p:animEffect>
                                  </p:childTnLst>
                                </p:cTn>
                              </p:par>
                            </p:childTnLst>
                          </p:cTn>
                        </p:par>
                        <p:par>
                          <p:cTn id="88" fill="hold">
                            <p:stCondLst>
                              <p:cond delay="900"/>
                            </p:stCondLst>
                            <p:childTnLst>
                              <p:par>
                                <p:cTn id="89" presetID="10" presetClass="entr" presetSubtype="0" fill="hold" grpId="0" nodeType="afterEffect">
                                  <p:stCondLst>
                                    <p:cond delay="200"/>
                                  </p:stCondLst>
                                  <p:childTnLst>
                                    <p:set>
                                      <p:cBhvr>
                                        <p:cTn id="90" dur="1" fill="hold">
                                          <p:stCondLst>
                                            <p:cond delay="0"/>
                                          </p:stCondLst>
                                        </p:cTn>
                                        <p:tgtEl>
                                          <p:spTgt spid="62"/>
                                        </p:tgtEl>
                                        <p:attrNameLst>
                                          <p:attrName>style.visibility</p:attrName>
                                        </p:attrNameLst>
                                      </p:cBhvr>
                                      <p:to>
                                        <p:strVal val="visible"/>
                                      </p:to>
                                    </p:set>
                                    <p:animEffect transition="in" filter="fade">
                                      <p:cBhvr>
                                        <p:cTn id="91" dur="400"/>
                                        <p:tgtEl>
                                          <p:spTgt spid="62"/>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65"/>
                                        </p:tgtEl>
                                        <p:attrNameLst>
                                          <p:attrName>style.visibility</p:attrName>
                                        </p:attrNameLst>
                                      </p:cBhvr>
                                      <p:to>
                                        <p:strVal val="visible"/>
                                      </p:to>
                                    </p:set>
                                    <p:animEffect transition="in" filter="fade">
                                      <p:cBhvr>
                                        <p:cTn id="96" dur="500"/>
                                        <p:tgtEl>
                                          <p:spTgt spid="65"/>
                                        </p:tgtEl>
                                      </p:cBhvr>
                                    </p:animEffect>
                                  </p:childTnLst>
                                </p:cTn>
                              </p:par>
                            </p:childTnLst>
                          </p:cTn>
                        </p:par>
                        <p:par>
                          <p:cTn id="97" fill="hold">
                            <p:stCondLst>
                              <p:cond delay="500"/>
                            </p:stCondLst>
                            <p:childTnLst>
                              <p:par>
                                <p:cTn id="98" presetID="10" presetClass="entr" presetSubtype="0" fill="hold" grpId="0" nodeType="afterEffect">
                                  <p:stCondLst>
                                    <p:cond delay="0"/>
                                  </p:stCondLst>
                                  <p:childTnLst>
                                    <p:set>
                                      <p:cBhvr>
                                        <p:cTn id="99" dur="1" fill="hold">
                                          <p:stCondLst>
                                            <p:cond delay="0"/>
                                          </p:stCondLst>
                                        </p:cTn>
                                        <p:tgtEl>
                                          <p:spTgt spid="64"/>
                                        </p:tgtEl>
                                        <p:attrNameLst>
                                          <p:attrName>style.visibility</p:attrName>
                                        </p:attrNameLst>
                                      </p:cBhvr>
                                      <p:to>
                                        <p:strVal val="visible"/>
                                      </p:to>
                                    </p:set>
                                    <p:animEffect transition="in" filter="fade">
                                      <p:cBhvr>
                                        <p:cTn id="100" dur="400"/>
                                        <p:tgtEl>
                                          <p:spTgt spid="64"/>
                                        </p:tgtEl>
                                      </p:cBhvr>
                                    </p:animEffect>
                                  </p:childTnLst>
                                </p:cTn>
                              </p:par>
                            </p:childTnLst>
                          </p:cTn>
                        </p:par>
                        <p:par>
                          <p:cTn id="101" fill="hold">
                            <p:stCondLst>
                              <p:cond delay="900"/>
                            </p:stCondLst>
                            <p:childTnLst>
                              <p:par>
                                <p:cTn id="102" presetID="10" presetClass="entr" presetSubtype="0" fill="hold" grpId="0" nodeType="afterEffect">
                                  <p:stCondLst>
                                    <p:cond delay="0"/>
                                  </p:stCondLst>
                                  <p:childTnLst>
                                    <p:set>
                                      <p:cBhvr>
                                        <p:cTn id="103" dur="1" fill="hold">
                                          <p:stCondLst>
                                            <p:cond delay="0"/>
                                          </p:stCondLst>
                                        </p:cTn>
                                        <p:tgtEl>
                                          <p:spTgt spid="66"/>
                                        </p:tgtEl>
                                        <p:attrNameLst>
                                          <p:attrName>style.visibility</p:attrName>
                                        </p:attrNameLst>
                                      </p:cBhvr>
                                      <p:to>
                                        <p:strVal val="visible"/>
                                      </p:to>
                                    </p:set>
                                    <p:animEffect transition="in" filter="fade">
                                      <p:cBhvr>
                                        <p:cTn id="104" dur="400"/>
                                        <p:tgtEl>
                                          <p:spTgt spid="66"/>
                                        </p:tgtEl>
                                      </p:cBhvr>
                                    </p:animEffect>
                                  </p:childTnLst>
                                </p:cTn>
                              </p:par>
                            </p:childTnLst>
                          </p:cTn>
                        </p:par>
                        <p:par>
                          <p:cTn id="105" fill="hold">
                            <p:stCondLst>
                              <p:cond delay="1300"/>
                            </p:stCondLst>
                            <p:childTnLst>
                              <p:par>
                                <p:cTn id="106" presetID="10" presetClass="entr" presetSubtype="0" fill="hold" grpId="0" nodeType="afterEffect">
                                  <p:stCondLst>
                                    <p:cond delay="0"/>
                                  </p:stCondLst>
                                  <p:childTnLst>
                                    <p:set>
                                      <p:cBhvr>
                                        <p:cTn id="107" dur="1" fill="hold">
                                          <p:stCondLst>
                                            <p:cond delay="0"/>
                                          </p:stCondLst>
                                        </p:cTn>
                                        <p:tgtEl>
                                          <p:spTgt spid="67"/>
                                        </p:tgtEl>
                                        <p:attrNameLst>
                                          <p:attrName>style.visibility</p:attrName>
                                        </p:attrNameLst>
                                      </p:cBhvr>
                                      <p:to>
                                        <p:strVal val="visible"/>
                                      </p:to>
                                    </p:set>
                                    <p:animEffect transition="in" filter="fade">
                                      <p:cBhvr>
                                        <p:cTn id="108" dur="400"/>
                                        <p:tgtEl>
                                          <p:spTgt spid="67"/>
                                        </p:tgtEl>
                                      </p:cBhvr>
                                    </p:animEffect>
                                  </p:childTnLst>
                                </p:cTn>
                              </p:par>
                            </p:childTnLst>
                          </p:cTn>
                        </p:par>
                        <p:par>
                          <p:cTn id="109" fill="hold">
                            <p:stCondLst>
                              <p:cond delay="1700"/>
                            </p:stCondLst>
                            <p:childTnLst>
                              <p:par>
                                <p:cTn id="110" presetID="10" presetClass="entr" presetSubtype="0" fill="hold" grpId="0" nodeType="afterEffect">
                                  <p:stCondLst>
                                    <p:cond delay="0"/>
                                  </p:stCondLst>
                                  <p:childTnLst>
                                    <p:set>
                                      <p:cBhvr>
                                        <p:cTn id="111" dur="1" fill="hold">
                                          <p:stCondLst>
                                            <p:cond delay="0"/>
                                          </p:stCondLst>
                                        </p:cTn>
                                        <p:tgtEl>
                                          <p:spTgt spid="68"/>
                                        </p:tgtEl>
                                        <p:attrNameLst>
                                          <p:attrName>style.visibility</p:attrName>
                                        </p:attrNameLst>
                                      </p:cBhvr>
                                      <p:to>
                                        <p:strVal val="visible"/>
                                      </p:to>
                                    </p:set>
                                    <p:animEffect transition="in" filter="fade">
                                      <p:cBhvr>
                                        <p:cTn id="112" dur="400"/>
                                        <p:tgtEl>
                                          <p:spTgt spid="68"/>
                                        </p:tgtEl>
                                      </p:cBhvr>
                                    </p:animEffect>
                                  </p:childTnLst>
                                </p:cTn>
                              </p:par>
                            </p:childTnLst>
                          </p:cTn>
                        </p:par>
                        <p:par>
                          <p:cTn id="113" fill="hold">
                            <p:stCondLst>
                              <p:cond delay="2100"/>
                            </p:stCondLst>
                            <p:childTnLst>
                              <p:par>
                                <p:cTn id="114" presetID="10" presetClass="entr" presetSubtype="0" fill="hold" grpId="0" nodeType="afterEffect">
                                  <p:stCondLst>
                                    <p:cond delay="0"/>
                                  </p:stCondLst>
                                  <p:childTnLst>
                                    <p:set>
                                      <p:cBhvr>
                                        <p:cTn id="115" dur="1" fill="hold">
                                          <p:stCondLst>
                                            <p:cond delay="0"/>
                                          </p:stCondLst>
                                        </p:cTn>
                                        <p:tgtEl>
                                          <p:spTgt spid="69"/>
                                        </p:tgtEl>
                                        <p:attrNameLst>
                                          <p:attrName>style.visibility</p:attrName>
                                        </p:attrNameLst>
                                      </p:cBhvr>
                                      <p:to>
                                        <p:strVal val="visible"/>
                                      </p:to>
                                    </p:set>
                                    <p:animEffect transition="in" filter="fade">
                                      <p:cBhvr>
                                        <p:cTn id="116" dur="400"/>
                                        <p:tgtEl>
                                          <p:spTgt spid="69"/>
                                        </p:tgtEl>
                                      </p:cBhvr>
                                    </p:animEffect>
                                  </p:childTnLst>
                                </p:cTn>
                              </p:par>
                            </p:childTnLst>
                          </p:cTn>
                        </p:par>
                        <p:par>
                          <p:cTn id="117" fill="hold">
                            <p:stCondLst>
                              <p:cond delay="2500"/>
                            </p:stCondLst>
                            <p:childTnLst>
                              <p:par>
                                <p:cTn id="118" presetID="10" presetClass="entr" presetSubtype="0" fill="hold" grpId="0" nodeType="afterEffect">
                                  <p:stCondLst>
                                    <p:cond delay="0"/>
                                  </p:stCondLst>
                                  <p:childTnLst>
                                    <p:set>
                                      <p:cBhvr>
                                        <p:cTn id="119" dur="1" fill="hold">
                                          <p:stCondLst>
                                            <p:cond delay="0"/>
                                          </p:stCondLst>
                                        </p:cTn>
                                        <p:tgtEl>
                                          <p:spTgt spid="70"/>
                                        </p:tgtEl>
                                        <p:attrNameLst>
                                          <p:attrName>style.visibility</p:attrName>
                                        </p:attrNameLst>
                                      </p:cBhvr>
                                      <p:to>
                                        <p:strVal val="visible"/>
                                      </p:to>
                                    </p:set>
                                    <p:animEffect transition="in" filter="fade">
                                      <p:cBhvr>
                                        <p:cTn id="120" dur="400"/>
                                        <p:tgtEl>
                                          <p:spTgt spid="70"/>
                                        </p:tgtEl>
                                      </p:cBhvr>
                                    </p:animEffect>
                                  </p:childTnLst>
                                </p:cTn>
                              </p:par>
                            </p:childTnLst>
                          </p:cTn>
                        </p:par>
                        <p:par>
                          <p:cTn id="121" fill="hold">
                            <p:stCondLst>
                              <p:cond delay="2900"/>
                            </p:stCondLst>
                            <p:childTnLst>
                              <p:par>
                                <p:cTn id="122" presetID="10" presetClass="entr" presetSubtype="0" fill="hold" grpId="0" nodeType="afterEffect">
                                  <p:stCondLst>
                                    <p:cond delay="200"/>
                                  </p:stCondLst>
                                  <p:childTnLst>
                                    <p:set>
                                      <p:cBhvr>
                                        <p:cTn id="123" dur="1" fill="hold">
                                          <p:stCondLst>
                                            <p:cond delay="0"/>
                                          </p:stCondLst>
                                        </p:cTn>
                                        <p:tgtEl>
                                          <p:spTgt spid="72"/>
                                        </p:tgtEl>
                                        <p:attrNameLst>
                                          <p:attrName>style.visibility</p:attrName>
                                        </p:attrNameLst>
                                      </p:cBhvr>
                                      <p:to>
                                        <p:strVal val="visible"/>
                                      </p:to>
                                    </p:set>
                                    <p:animEffect transition="in" filter="fade">
                                      <p:cBhvr>
                                        <p:cTn id="124" dur="200"/>
                                        <p:tgtEl>
                                          <p:spTgt spid="72"/>
                                        </p:tgtEl>
                                      </p:cBhvr>
                                    </p:animEffect>
                                  </p:childTnLst>
                                </p:cTn>
                              </p:par>
                              <p:par>
                                <p:cTn id="125" presetID="10" presetClass="entr" presetSubtype="0" fill="hold" nodeType="withEffect">
                                  <p:stCondLst>
                                    <p:cond delay="0"/>
                                  </p:stCondLst>
                                  <p:childTnLst>
                                    <p:set>
                                      <p:cBhvr>
                                        <p:cTn id="126" dur="1" fill="hold">
                                          <p:stCondLst>
                                            <p:cond delay="0"/>
                                          </p:stCondLst>
                                        </p:cTn>
                                        <p:tgtEl>
                                          <p:spTgt spid="71"/>
                                        </p:tgtEl>
                                        <p:attrNameLst>
                                          <p:attrName>style.visibility</p:attrName>
                                        </p:attrNameLst>
                                      </p:cBhvr>
                                      <p:to>
                                        <p:strVal val="visible"/>
                                      </p:to>
                                    </p:set>
                                    <p:animEffect transition="in" filter="fade">
                                      <p:cBhvr>
                                        <p:cTn id="127" dur="200"/>
                                        <p:tgtEl>
                                          <p:spTgt spid="71"/>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73"/>
                                        </p:tgtEl>
                                        <p:attrNameLst>
                                          <p:attrName>style.visibility</p:attrName>
                                        </p:attrNameLst>
                                      </p:cBhvr>
                                      <p:to>
                                        <p:strVal val="visible"/>
                                      </p:to>
                                    </p:set>
                                    <p:animEffect transition="in" filter="fade">
                                      <p:cBhvr>
                                        <p:cTn id="132" dur="500"/>
                                        <p:tgtEl>
                                          <p:spTgt spid="73"/>
                                        </p:tgtEl>
                                      </p:cBhvr>
                                    </p:animEffect>
                                  </p:childTnLst>
                                </p:cTn>
                              </p:par>
                              <p:par>
                                <p:cTn id="133" presetID="16" presetClass="entr" presetSubtype="42" fill="hold" nodeType="withEffect">
                                  <p:stCondLst>
                                    <p:cond delay="0"/>
                                  </p:stCondLst>
                                  <p:childTnLst>
                                    <p:set>
                                      <p:cBhvr>
                                        <p:cTn id="134" dur="1" fill="hold">
                                          <p:stCondLst>
                                            <p:cond delay="0"/>
                                          </p:stCondLst>
                                        </p:cTn>
                                        <p:tgtEl>
                                          <p:spTgt spid="77"/>
                                        </p:tgtEl>
                                        <p:attrNameLst>
                                          <p:attrName>style.visibility</p:attrName>
                                        </p:attrNameLst>
                                      </p:cBhvr>
                                      <p:to>
                                        <p:strVal val="visible"/>
                                      </p:to>
                                    </p:set>
                                    <p:animEffect transition="in" filter="barn(outHorizontal)">
                                      <p:cBhvr>
                                        <p:cTn id="135" dur="500"/>
                                        <p:tgtEl>
                                          <p:spTgt spid="77"/>
                                        </p:tgtEl>
                                      </p:cBhvr>
                                    </p:animEffect>
                                  </p:childTnLst>
                                </p:cTn>
                              </p:par>
                            </p:childTnLst>
                          </p:cTn>
                        </p:par>
                        <p:par>
                          <p:cTn id="136" fill="hold">
                            <p:stCondLst>
                              <p:cond delay="500"/>
                            </p:stCondLst>
                            <p:childTnLst>
                              <p:par>
                                <p:cTn id="137" presetID="10" presetClass="entr" presetSubtype="0" fill="hold" grpId="0" nodeType="afterEffect">
                                  <p:stCondLst>
                                    <p:cond delay="0"/>
                                  </p:stCondLst>
                                  <p:childTnLst>
                                    <p:set>
                                      <p:cBhvr>
                                        <p:cTn id="138" dur="1" fill="hold">
                                          <p:stCondLst>
                                            <p:cond delay="0"/>
                                          </p:stCondLst>
                                        </p:cTn>
                                        <p:tgtEl>
                                          <p:spTgt spid="74"/>
                                        </p:tgtEl>
                                        <p:attrNameLst>
                                          <p:attrName>style.visibility</p:attrName>
                                        </p:attrNameLst>
                                      </p:cBhvr>
                                      <p:to>
                                        <p:strVal val="visible"/>
                                      </p:to>
                                    </p:set>
                                    <p:animEffect transition="in" filter="fade">
                                      <p:cBhvr>
                                        <p:cTn id="139" dur="500"/>
                                        <p:tgtEl>
                                          <p:spTgt spid="74"/>
                                        </p:tgtEl>
                                      </p:cBhvr>
                                    </p:animEffect>
                                  </p:childTnLst>
                                </p:cTn>
                              </p:par>
                            </p:childTnLst>
                          </p:cTn>
                        </p:par>
                        <p:par>
                          <p:cTn id="140" fill="hold">
                            <p:stCondLst>
                              <p:cond delay="1000"/>
                            </p:stCondLst>
                            <p:childTnLst>
                              <p:par>
                                <p:cTn id="141" presetID="10" presetClass="entr" presetSubtype="0" fill="hold" grpId="0" nodeType="afterEffect">
                                  <p:stCondLst>
                                    <p:cond delay="200"/>
                                  </p:stCondLst>
                                  <p:childTnLst>
                                    <p:set>
                                      <p:cBhvr>
                                        <p:cTn id="142" dur="1" fill="hold">
                                          <p:stCondLst>
                                            <p:cond delay="0"/>
                                          </p:stCondLst>
                                        </p:cTn>
                                        <p:tgtEl>
                                          <p:spTgt spid="76"/>
                                        </p:tgtEl>
                                        <p:attrNameLst>
                                          <p:attrName>style.visibility</p:attrName>
                                        </p:attrNameLst>
                                      </p:cBhvr>
                                      <p:to>
                                        <p:strVal val="visible"/>
                                      </p:to>
                                    </p:set>
                                    <p:animEffect transition="in" filter="fade">
                                      <p:cBhvr>
                                        <p:cTn id="143" dur="200"/>
                                        <p:tgtEl>
                                          <p:spTgt spid="76"/>
                                        </p:tgtEl>
                                      </p:cBhvr>
                                    </p:animEffect>
                                  </p:childTnLst>
                                </p:cTn>
                              </p:par>
                              <p:par>
                                <p:cTn id="144" presetID="10" presetClass="entr" presetSubtype="0" fill="hold" nodeType="withEffect">
                                  <p:stCondLst>
                                    <p:cond delay="0"/>
                                  </p:stCondLst>
                                  <p:childTnLst>
                                    <p:set>
                                      <p:cBhvr>
                                        <p:cTn id="145" dur="1" fill="hold">
                                          <p:stCondLst>
                                            <p:cond delay="0"/>
                                          </p:stCondLst>
                                        </p:cTn>
                                        <p:tgtEl>
                                          <p:spTgt spid="75"/>
                                        </p:tgtEl>
                                        <p:attrNameLst>
                                          <p:attrName>style.visibility</p:attrName>
                                        </p:attrNameLst>
                                      </p:cBhvr>
                                      <p:to>
                                        <p:strVal val="visible"/>
                                      </p:to>
                                    </p:set>
                                    <p:animEffect transition="in" filter="fade">
                                      <p:cBhvr>
                                        <p:cTn id="146" dur="200"/>
                                        <p:tgtEl>
                                          <p:spTgt spid="75"/>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0" nodeType="clickEffect">
                                  <p:stCondLst>
                                    <p:cond delay="0"/>
                                  </p:stCondLst>
                                  <p:childTnLst>
                                    <p:set>
                                      <p:cBhvr>
                                        <p:cTn id="150" dur="1" fill="hold">
                                          <p:stCondLst>
                                            <p:cond delay="0"/>
                                          </p:stCondLst>
                                        </p:cTn>
                                        <p:tgtEl>
                                          <p:spTgt spid="78"/>
                                        </p:tgtEl>
                                        <p:attrNameLst>
                                          <p:attrName>style.visibility</p:attrName>
                                        </p:attrNameLst>
                                      </p:cBhvr>
                                      <p:to>
                                        <p:strVal val="visible"/>
                                      </p:to>
                                    </p:set>
                                    <p:animEffect transition="in" filter="fade">
                                      <p:cBhvr>
                                        <p:cTn id="151" dur="500"/>
                                        <p:tgtEl>
                                          <p:spTgt spid="78"/>
                                        </p:tgtEl>
                                      </p:cBhvr>
                                    </p:animEffect>
                                  </p:childTnLst>
                                </p:cTn>
                              </p:par>
                            </p:childTnLst>
                          </p:cTn>
                        </p:par>
                        <p:par>
                          <p:cTn id="152" fill="hold">
                            <p:stCondLst>
                              <p:cond delay="500"/>
                            </p:stCondLst>
                            <p:childTnLst>
                              <p:par>
                                <p:cTn id="153" presetID="10" presetClass="entr" presetSubtype="0" fill="hold" grpId="0" nodeType="afterEffect">
                                  <p:stCondLst>
                                    <p:cond delay="500"/>
                                  </p:stCondLst>
                                  <p:childTnLst>
                                    <p:set>
                                      <p:cBhvr>
                                        <p:cTn id="154" dur="1" fill="hold">
                                          <p:stCondLst>
                                            <p:cond delay="0"/>
                                          </p:stCondLst>
                                        </p:cTn>
                                        <p:tgtEl>
                                          <p:spTgt spid="79"/>
                                        </p:tgtEl>
                                        <p:attrNameLst>
                                          <p:attrName>style.visibility</p:attrName>
                                        </p:attrNameLst>
                                      </p:cBhvr>
                                      <p:to>
                                        <p:strVal val="visible"/>
                                      </p:to>
                                    </p:set>
                                    <p:animEffect transition="in" filter="fade">
                                      <p:cBhvr>
                                        <p:cTn id="155" dur="200"/>
                                        <p:tgtEl>
                                          <p:spTgt spid="79"/>
                                        </p:tgtEl>
                                      </p:cBhvr>
                                    </p:animEffect>
                                  </p:childTnLst>
                                </p:cTn>
                              </p:par>
                              <p:par>
                                <p:cTn id="156" presetID="10" presetClass="entr" presetSubtype="0" fill="hold" nodeType="withEffect">
                                  <p:stCondLst>
                                    <p:cond delay="500"/>
                                  </p:stCondLst>
                                  <p:childTnLst>
                                    <p:set>
                                      <p:cBhvr>
                                        <p:cTn id="157" dur="1" fill="hold">
                                          <p:stCondLst>
                                            <p:cond delay="0"/>
                                          </p:stCondLst>
                                        </p:cTn>
                                        <p:tgtEl>
                                          <p:spTgt spid="80"/>
                                        </p:tgtEl>
                                        <p:attrNameLst>
                                          <p:attrName>style.visibility</p:attrName>
                                        </p:attrNameLst>
                                      </p:cBhvr>
                                      <p:to>
                                        <p:strVal val="visible"/>
                                      </p:to>
                                    </p:set>
                                    <p:animEffect transition="in" filter="fade">
                                      <p:cBhvr>
                                        <p:cTn id="158" dur="200"/>
                                        <p:tgtEl>
                                          <p:spTgt spid="80"/>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83"/>
                                        </p:tgtEl>
                                        <p:attrNameLst>
                                          <p:attrName>style.visibility</p:attrName>
                                        </p:attrNameLst>
                                      </p:cBhvr>
                                      <p:to>
                                        <p:strVal val="visible"/>
                                      </p:to>
                                    </p:set>
                                    <p:animEffect transition="in" filter="fade">
                                      <p:cBhvr>
                                        <p:cTn id="163" dur="200"/>
                                        <p:tgtEl>
                                          <p:spTgt spid="83"/>
                                        </p:tgtEl>
                                      </p:cBhvr>
                                    </p:animEffect>
                                  </p:childTnLst>
                                </p:cTn>
                              </p:par>
                            </p:childTnLst>
                          </p:cTn>
                        </p:par>
                        <p:par>
                          <p:cTn id="164" fill="hold">
                            <p:stCondLst>
                              <p:cond delay="200"/>
                            </p:stCondLst>
                            <p:childTnLst>
                              <p:par>
                                <p:cTn id="165" presetID="10" presetClass="entr" presetSubtype="0" fill="hold" grpId="0" nodeType="afterEffect">
                                  <p:stCondLst>
                                    <p:cond delay="200"/>
                                  </p:stCondLst>
                                  <p:childTnLst>
                                    <p:set>
                                      <p:cBhvr>
                                        <p:cTn id="166" dur="1" fill="hold">
                                          <p:stCondLst>
                                            <p:cond delay="0"/>
                                          </p:stCondLst>
                                        </p:cTn>
                                        <p:tgtEl>
                                          <p:spTgt spid="82"/>
                                        </p:tgtEl>
                                        <p:attrNameLst>
                                          <p:attrName>style.visibility</p:attrName>
                                        </p:attrNameLst>
                                      </p:cBhvr>
                                      <p:to>
                                        <p:strVal val="visible"/>
                                      </p:to>
                                    </p:set>
                                    <p:animEffect transition="in" filter="fade">
                                      <p:cBhvr>
                                        <p:cTn id="167" dur="200"/>
                                        <p:tgtEl>
                                          <p:spTgt spid="82"/>
                                        </p:tgtEl>
                                      </p:cBhvr>
                                    </p:animEffect>
                                  </p:childTnLst>
                                </p:cTn>
                              </p:par>
                            </p:childTnLst>
                          </p:cTn>
                        </p:par>
                        <p:par>
                          <p:cTn id="168" fill="hold">
                            <p:stCondLst>
                              <p:cond delay="600"/>
                            </p:stCondLst>
                            <p:childTnLst>
                              <p:par>
                                <p:cTn id="169" presetID="10" presetClass="entr" presetSubtype="0" fill="hold" grpId="0" nodeType="afterEffect">
                                  <p:stCondLst>
                                    <p:cond delay="200"/>
                                  </p:stCondLst>
                                  <p:childTnLst>
                                    <p:set>
                                      <p:cBhvr>
                                        <p:cTn id="170" dur="1" fill="hold">
                                          <p:stCondLst>
                                            <p:cond delay="0"/>
                                          </p:stCondLst>
                                        </p:cTn>
                                        <p:tgtEl>
                                          <p:spTgt spid="84"/>
                                        </p:tgtEl>
                                        <p:attrNameLst>
                                          <p:attrName>style.visibility</p:attrName>
                                        </p:attrNameLst>
                                      </p:cBhvr>
                                      <p:to>
                                        <p:strVal val="visible"/>
                                      </p:to>
                                    </p:set>
                                    <p:animEffect transition="in" filter="fade">
                                      <p:cBhvr>
                                        <p:cTn id="171" dur="200"/>
                                        <p:tgtEl>
                                          <p:spTgt spid="84"/>
                                        </p:tgtEl>
                                      </p:cBhvr>
                                    </p:animEffect>
                                  </p:childTnLst>
                                </p:cTn>
                              </p:par>
                            </p:childTnLst>
                          </p:cTn>
                        </p:par>
                        <p:par>
                          <p:cTn id="172" fill="hold">
                            <p:stCondLst>
                              <p:cond delay="1000"/>
                            </p:stCondLst>
                            <p:childTnLst>
                              <p:par>
                                <p:cTn id="173" presetID="10" presetClass="entr" presetSubtype="0" fill="hold" grpId="0" nodeType="afterEffect">
                                  <p:stCondLst>
                                    <p:cond delay="200"/>
                                  </p:stCondLst>
                                  <p:childTnLst>
                                    <p:set>
                                      <p:cBhvr>
                                        <p:cTn id="174" dur="1" fill="hold">
                                          <p:stCondLst>
                                            <p:cond delay="0"/>
                                          </p:stCondLst>
                                        </p:cTn>
                                        <p:tgtEl>
                                          <p:spTgt spid="81"/>
                                        </p:tgtEl>
                                        <p:attrNameLst>
                                          <p:attrName>style.visibility</p:attrName>
                                        </p:attrNameLst>
                                      </p:cBhvr>
                                      <p:to>
                                        <p:strVal val="visible"/>
                                      </p:to>
                                    </p:set>
                                    <p:animEffect transition="in" filter="fade">
                                      <p:cBhvr>
                                        <p:cTn id="175" dur="2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45" grpId="0" animBg="1"/>
      <p:bldP spid="46" grpId="0" animBg="1"/>
      <p:bldP spid="47" grpId="0" animBg="1"/>
      <p:bldP spid="48" grpId="0" animBg="1"/>
      <p:bldP spid="49" grpId="0" animBg="1"/>
      <p:bldP spid="50" grpId="0" animBg="1"/>
      <p:bldP spid="53" grpId="0" animBg="1"/>
      <p:bldP spid="57" grpId="0" animBg="1"/>
      <p:bldP spid="58" grpId="0"/>
      <p:bldP spid="59" grpId="0" animBg="1"/>
      <p:bldP spid="61" grpId="0" animBg="1"/>
      <p:bldP spid="62" grpId="0" animBg="1"/>
      <p:bldP spid="63" grpId="0"/>
      <p:bldP spid="64" grpId="0" animBg="1"/>
      <p:bldP spid="65" grpId="0"/>
      <p:bldP spid="66" grpId="0" animBg="1"/>
      <p:bldP spid="67" grpId="0" animBg="1"/>
      <p:bldP spid="68" grpId="0" animBg="1"/>
      <p:bldP spid="69" grpId="0" animBg="1"/>
      <p:bldP spid="70" grpId="0" animBg="1"/>
      <p:bldP spid="72" grpId="0" animBg="1"/>
      <p:bldP spid="73" grpId="0" animBg="1"/>
      <p:bldP spid="74" grpId="0"/>
      <p:bldP spid="76" grpId="0" animBg="1"/>
      <p:bldP spid="78" grpId="0"/>
      <p:bldP spid="79" grpId="0" animBg="1"/>
      <p:bldP spid="81" grpId="0" animBg="1"/>
      <p:bldP spid="82" grpId="0" animBg="1"/>
      <p:bldP spid="83" grpId="0" animBg="1"/>
      <p:bldP spid="8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37AC815-301B-4E44-AEB7-29221D223F6C}"/>
              </a:ext>
            </a:extLst>
          </p:cNvPr>
          <p:cNvGrpSpPr/>
          <p:nvPr/>
        </p:nvGrpSpPr>
        <p:grpSpPr>
          <a:xfrm>
            <a:off x="9454995" y="2822776"/>
            <a:ext cx="2150424" cy="1685218"/>
            <a:chOff x="9639300" y="2698599"/>
            <a:chExt cx="2150424" cy="1685218"/>
          </a:xfrm>
        </p:grpSpPr>
        <p:sp>
          <p:nvSpPr>
            <p:cNvPr id="40" name="Oval 39">
              <a:extLst>
                <a:ext uri="{FF2B5EF4-FFF2-40B4-BE49-F238E27FC236}">
                  <a16:creationId xmlns:a16="http://schemas.microsoft.com/office/drawing/2014/main" id="{5A90EE96-500B-4E4F-A4C9-38105B04546E}"/>
                </a:ext>
              </a:extLst>
            </p:cNvPr>
            <p:cNvSpPr/>
            <p:nvPr/>
          </p:nvSpPr>
          <p:spPr bwMode="auto">
            <a:xfrm>
              <a:off x="10143929" y="2698599"/>
              <a:ext cx="1141165" cy="1147570"/>
            </a:xfrm>
            <a:prstGeom prst="ellipse">
              <a:avLst/>
            </a:prstGeom>
            <a:solidFill>
              <a:schemeClr val="bg1"/>
            </a:solidFill>
            <a:ln w="10795" cap="flat" cmpd="sng" algn="ctr">
              <a:noFill/>
              <a:prstDash val="solid"/>
            </a:ln>
            <a:effectLst>
              <a:outerShdw blurRad="215900" algn="tl" rotWithShape="0">
                <a:schemeClr val="tx1">
                  <a:alpha val="25000"/>
                </a:scheme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50E6FF"/>
                </a:solidFill>
                <a:effectLst/>
                <a:uLnTx/>
                <a:uFillTx/>
                <a:latin typeface="Segoe UI Semilight"/>
                <a:ea typeface="+mn-ea"/>
                <a:cs typeface="+mn-cs"/>
              </a:endParaRPr>
            </a:p>
          </p:txBody>
        </p:sp>
        <p:sp>
          <p:nvSpPr>
            <p:cNvPr id="41" name="Rectangle 40">
              <a:extLst>
                <a:ext uri="{FF2B5EF4-FFF2-40B4-BE49-F238E27FC236}">
                  <a16:creationId xmlns:a16="http://schemas.microsoft.com/office/drawing/2014/main" id="{2A29C711-57AE-4F4D-B44A-B9CBC3201764}"/>
                </a:ext>
              </a:extLst>
            </p:cNvPr>
            <p:cNvSpPr/>
            <p:nvPr/>
          </p:nvSpPr>
          <p:spPr bwMode="auto">
            <a:xfrm>
              <a:off x="9639300" y="4069885"/>
              <a:ext cx="2150424" cy="313932"/>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solidFill>
                    <a:srgbClr val="0078D4"/>
                  </a:solidFill>
                  <a:effectLst/>
                  <a:uLnTx/>
                  <a:uFillTx/>
                  <a:latin typeface="Segoe UI Semibold"/>
                  <a:ea typeface="+mn-ea"/>
                  <a:cs typeface="+mn-cs"/>
                </a:rPr>
                <a:t>Unmatched Security</a:t>
              </a:r>
            </a:p>
          </p:txBody>
        </p:sp>
        <p:grpSp>
          <p:nvGrpSpPr>
            <p:cNvPr id="42" name="Group 41">
              <a:extLst>
                <a:ext uri="{FF2B5EF4-FFF2-40B4-BE49-F238E27FC236}">
                  <a16:creationId xmlns:a16="http://schemas.microsoft.com/office/drawing/2014/main" id="{85D2EE04-8AE7-EE47-B81D-ED6ED506D8B3}"/>
                </a:ext>
              </a:extLst>
            </p:cNvPr>
            <p:cNvGrpSpPr/>
            <p:nvPr/>
          </p:nvGrpSpPr>
          <p:grpSpPr>
            <a:xfrm>
              <a:off x="10528375" y="3008675"/>
              <a:ext cx="393295" cy="485377"/>
              <a:chOff x="1980078" y="253998"/>
              <a:chExt cx="3830386" cy="4727197"/>
            </a:xfrm>
            <a:solidFill>
              <a:srgbClr val="50E6FF"/>
            </a:solidFill>
          </p:grpSpPr>
          <p:sp>
            <p:nvSpPr>
              <p:cNvPr id="43" name="Rectangle 27">
                <a:extLst>
                  <a:ext uri="{FF2B5EF4-FFF2-40B4-BE49-F238E27FC236}">
                    <a16:creationId xmlns:a16="http://schemas.microsoft.com/office/drawing/2014/main" id="{F4414F3D-F3FA-1945-A6BB-0E79EC78F146}"/>
                  </a:ext>
                </a:extLst>
              </p:cNvPr>
              <p:cNvSpPr>
                <a:spLocks noChangeArrowheads="1"/>
              </p:cNvSpPr>
              <p:nvPr/>
            </p:nvSpPr>
            <p:spPr bwMode="auto">
              <a:xfrm>
                <a:off x="1980078" y="2169196"/>
                <a:ext cx="3830386" cy="281199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E6FF"/>
                  </a:solidFill>
                  <a:effectLst/>
                  <a:uLnTx/>
                  <a:uFillTx/>
                  <a:latin typeface="Segoe UI"/>
                  <a:ea typeface="+mn-ea"/>
                  <a:cs typeface="+mn-cs"/>
                </a:endParaRPr>
              </a:p>
            </p:txBody>
          </p:sp>
          <p:sp>
            <p:nvSpPr>
              <p:cNvPr id="44" name="Freeform 29">
                <a:extLst>
                  <a:ext uri="{FF2B5EF4-FFF2-40B4-BE49-F238E27FC236}">
                    <a16:creationId xmlns:a16="http://schemas.microsoft.com/office/drawing/2014/main" id="{03010D87-91AC-BB4B-943A-B75D7CC912BA}"/>
                  </a:ext>
                </a:extLst>
              </p:cNvPr>
              <p:cNvSpPr>
                <a:spLocks/>
              </p:cNvSpPr>
              <p:nvPr/>
            </p:nvSpPr>
            <p:spPr bwMode="auto">
              <a:xfrm>
                <a:off x="3454477" y="2913999"/>
                <a:ext cx="881597" cy="881598"/>
              </a:xfrm>
              <a:custGeom>
                <a:avLst/>
                <a:gdLst>
                  <a:gd name="T0" fmla="*/ 256 w 256"/>
                  <a:gd name="T1" fmla="*/ 127 h 256"/>
                  <a:gd name="T2" fmla="*/ 256 w 256"/>
                  <a:gd name="T3" fmla="*/ 129 h 256"/>
                  <a:gd name="T4" fmla="*/ 129 w 256"/>
                  <a:gd name="T5" fmla="*/ 256 h 256"/>
                  <a:gd name="T6" fmla="*/ 127 w 256"/>
                  <a:gd name="T7" fmla="*/ 256 h 256"/>
                  <a:gd name="T8" fmla="*/ 0 w 256"/>
                  <a:gd name="T9" fmla="*/ 129 h 256"/>
                  <a:gd name="T10" fmla="*/ 0 w 256"/>
                  <a:gd name="T11" fmla="*/ 127 h 256"/>
                  <a:gd name="T12" fmla="*/ 127 w 256"/>
                  <a:gd name="T13" fmla="*/ 0 h 256"/>
                  <a:gd name="T14" fmla="*/ 129 w 256"/>
                  <a:gd name="T15" fmla="*/ 0 h 256"/>
                  <a:gd name="T16" fmla="*/ 256 w 256"/>
                  <a:gd name="T17" fmla="*/ 12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127"/>
                    </a:moveTo>
                    <a:cubicBezTo>
                      <a:pt x="256" y="129"/>
                      <a:pt x="256" y="129"/>
                      <a:pt x="256" y="129"/>
                    </a:cubicBezTo>
                    <a:cubicBezTo>
                      <a:pt x="256" y="199"/>
                      <a:pt x="199" y="256"/>
                      <a:pt x="129" y="256"/>
                    </a:cubicBezTo>
                    <a:cubicBezTo>
                      <a:pt x="127" y="256"/>
                      <a:pt x="127" y="256"/>
                      <a:pt x="127" y="256"/>
                    </a:cubicBezTo>
                    <a:cubicBezTo>
                      <a:pt x="57" y="256"/>
                      <a:pt x="0" y="199"/>
                      <a:pt x="0" y="129"/>
                    </a:cubicBezTo>
                    <a:cubicBezTo>
                      <a:pt x="0" y="127"/>
                      <a:pt x="0" y="127"/>
                      <a:pt x="0" y="127"/>
                    </a:cubicBezTo>
                    <a:cubicBezTo>
                      <a:pt x="0" y="57"/>
                      <a:pt x="57" y="0"/>
                      <a:pt x="127" y="0"/>
                    </a:cubicBezTo>
                    <a:cubicBezTo>
                      <a:pt x="129" y="0"/>
                      <a:pt x="129" y="0"/>
                      <a:pt x="129" y="0"/>
                    </a:cubicBezTo>
                    <a:cubicBezTo>
                      <a:pt x="199" y="0"/>
                      <a:pt x="256" y="57"/>
                      <a:pt x="256"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E6FF"/>
                  </a:solidFill>
                  <a:effectLst/>
                  <a:uLnTx/>
                  <a:uFillTx/>
                  <a:latin typeface="Segoe UI"/>
                  <a:ea typeface="+mn-ea"/>
                  <a:cs typeface="+mn-cs"/>
                </a:endParaRPr>
              </a:p>
            </p:txBody>
          </p:sp>
          <p:sp>
            <p:nvSpPr>
              <p:cNvPr id="45" name="Freeform 30">
                <a:extLst>
                  <a:ext uri="{FF2B5EF4-FFF2-40B4-BE49-F238E27FC236}">
                    <a16:creationId xmlns:a16="http://schemas.microsoft.com/office/drawing/2014/main" id="{4F1CDC5D-D6D0-064F-A78B-48EF37A4F6BB}"/>
                  </a:ext>
                </a:extLst>
              </p:cNvPr>
              <p:cNvSpPr>
                <a:spLocks/>
              </p:cNvSpPr>
              <p:nvPr/>
            </p:nvSpPr>
            <p:spPr bwMode="auto">
              <a:xfrm>
                <a:off x="3667277" y="3354793"/>
                <a:ext cx="455998" cy="1033598"/>
              </a:xfrm>
              <a:custGeom>
                <a:avLst/>
                <a:gdLst>
                  <a:gd name="T0" fmla="*/ 64 w 128"/>
                  <a:gd name="T1" fmla="*/ 299 h 299"/>
                  <a:gd name="T2" fmla="*/ 63 w 128"/>
                  <a:gd name="T3" fmla="*/ 299 h 299"/>
                  <a:gd name="T4" fmla="*/ 0 w 128"/>
                  <a:gd name="T5" fmla="*/ 236 h 299"/>
                  <a:gd name="T6" fmla="*/ 0 w 128"/>
                  <a:gd name="T7" fmla="*/ 64 h 299"/>
                  <a:gd name="T8" fmla="*/ 63 w 128"/>
                  <a:gd name="T9" fmla="*/ 0 h 299"/>
                  <a:gd name="T10" fmla="*/ 64 w 128"/>
                  <a:gd name="T11" fmla="*/ 0 h 299"/>
                  <a:gd name="T12" fmla="*/ 128 w 128"/>
                  <a:gd name="T13" fmla="*/ 64 h 299"/>
                  <a:gd name="T14" fmla="*/ 128 w 128"/>
                  <a:gd name="T15" fmla="*/ 236 h 299"/>
                  <a:gd name="T16" fmla="*/ 64 w 128"/>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99">
                    <a:moveTo>
                      <a:pt x="64" y="299"/>
                    </a:moveTo>
                    <a:cubicBezTo>
                      <a:pt x="63" y="299"/>
                      <a:pt x="63" y="299"/>
                      <a:pt x="63" y="299"/>
                    </a:cubicBezTo>
                    <a:cubicBezTo>
                      <a:pt x="28" y="299"/>
                      <a:pt x="0" y="271"/>
                      <a:pt x="0" y="236"/>
                    </a:cubicBezTo>
                    <a:cubicBezTo>
                      <a:pt x="0" y="64"/>
                      <a:pt x="0" y="64"/>
                      <a:pt x="0" y="64"/>
                    </a:cubicBezTo>
                    <a:cubicBezTo>
                      <a:pt x="0" y="29"/>
                      <a:pt x="28" y="0"/>
                      <a:pt x="63" y="0"/>
                    </a:cubicBezTo>
                    <a:cubicBezTo>
                      <a:pt x="64" y="0"/>
                      <a:pt x="64" y="0"/>
                      <a:pt x="64" y="0"/>
                    </a:cubicBezTo>
                    <a:cubicBezTo>
                      <a:pt x="100" y="0"/>
                      <a:pt x="128" y="29"/>
                      <a:pt x="128" y="64"/>
                    </a:cubicBezTo>
                    <a:cubicBezTo>
                      <a:pt x="128" y="236"/>
                      <a:pt x="128" y="236"/>
                      <a:pt x="128" y="236"/>
                    </a:cubicBezTo>
                    <a:cubicBezTo>
                      <a:pt x="128" y="271"/>
                      <a:pt x="100" y="299"/>
                      <a:pt x="64" y="2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E6FF"/>
                  </a:solidFill>
                  <a:effectLst/>
                  <a:uLnTx/>
                  <a:uFillTx/>
                  <a:latin typeface="Segoe UI"/>
                  <a:ea typeface="+mn-ea"/>
                  <a:cs typeface="+mn-cs"/>
                </a:endParaRPr>
              </a:p>
            </p:txBody>
          </p:sp>
          <p:sp>
            <p:nvSpPr>
              <p:cNvPr id="46" name="Freeform: Shape 110">
                <a:extLst>
                  <a:ext uri="{FF2B5EF4-FFF2-40B4-BE49-F238E27FC236}">
                    <a16:creationId xmlns:a16="http://schemas.microsoft.com/office/drawing/2014/main" id="{39D4A5F2-83F5-0B43-A934-E5CD6D3F696B}"/>
                  </a:ext>
                </a:extLst>
              </p:cNvPr>
              <p:cNvSpPr/>
              <p:nvPr/>
            </p:nvSpPr>
            <p:spPr bwMode="auto">
              <a:xfrm>
                <a:off x="2420880" y="253998"/>
                <a:ext cx="2948790" cy="2423888"/>
              </a:xfrm>
              <a:custGeom>
                <a:avLst/>
                <a:gdLst>
                  <a:gd name="connsiteX0" fmla="*/ 1474395 w 2948790"/>
                  <a:gd name="connsiteY0" fmla="*/ 0 h 2423888"/>
                  <a:gd name="connsiteX1" fmla="*/ 2948790 w 2948790"/>
                  <a:gd name="connsiteY1" fmla="*/ 1474395 h 2423888"/>
                  <a:gd name="connsiteX2" fmla="*/ 2948790 w 2948790"/>
                  <a:gd name="connsiteY2" fmla="*/ 2423888 h 2423888"/>
                  <a:gd name="connsiteX3" fmla="*/ 2505425 w 2948790"/>
                  <a:gd name="connsiteY3" fmla="*/ 2423888 h 2423888"/>
                  <a:gd name="connsiteX4" fmla="*/ 2506265 w 2948790"/>
                  <a:gd name="connsiteY4" fmla="*/ 1475461 h 2423888"/>
                  <a:gd name="connsiteX5" fmla="*/ 1474395 w 2948790"/>
                  <a:gd name="connsiteY5" fmla="*/ 443591 h 2423888"/>
                  <a:gd name="connsiteX6" fmla="*/ 442525 w 2948790"/>
                  <a:gd name="connsiteY6" fmla="*/ 1475461 h 2423888"/>
                  <a:gd name="connsiteX7" fmla="*/ 442525 w 2948790"/>
                  <a:gd name="connsiteY7" fmla="*/ 2423888 h 2423888"/>
                  <a:gd name="connsiteX8" fmla="*/ 0 w 2948790"/>
                  <a:gd name="connsiteY8" fmla="*/ 2423888 h 2423888"/>
                  <a:gd name="connsiteX9" fmla="*/ 0 w 2948790"/>
                  <a:gd name="connsiteY9" fmla="*/ 1474395 h 2423888"/>
                  <a:gd name="connsiteX10" fmla="*/ 1474395 w 2948790"/>
                  <a:gd name="connsiteY10" fmla="*/ 0 h 24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8790" h="2423888">
                    <a:moveTo>
                      <a:pt x="1474395" y="0"/>
                    </a:moveTo>
                    <a:cubicBezTo>
                      <a:pt x="2288681" y="0"/>
                      <a:pt x="2948790" y="660109"/>
                      <a:pt x="2948790" y="1474395"/>
                    </a:cubicBezTo>
                    <a:lnTo>
                      <a:pt x="2948790" y="2423888"/>
                    </a:lnTo>
                    <a:lnTo>
                      <a:pt x="2505425" y="2423888"/>
                    </a:lnTo>
                    <a:lnTo>
                      <a:pt x="2506265" y="1475461"/>
                    </a:lnTo>
                    <a:cubicBezTo>
                      <a:pt x="2506265" y="905575"/>
                      <a:pt x="2044281" y="443591"/>
                      <a:pt x="1474395" y="443591"/>
                    </a:cubicBezTo>
                    <a:cubicBezTo>
                      <a:pt x="904509" y="443591"/>
                      <a:pt x="442525" y="905575"/>
                      <a:pt x="442525" y="1475461"/>
                    </a:cubicBezTo>
                    <a:lnTo>
                      <a:pt x="442525" y="2423888"/>
                    </a:lnTo>
                    <a:lnTo>
                      <a:pt x="0" y="2423888"/>
                    </a:lnTo>
                    <a:lnTo>
                      <a:pt x="0" y="1474395"/>
                    </a:lnTo>
                    <a:cubicBezTo>
                      <a:pt x="0" y="660109"/>
                      <a:pt x="660109" y="0"/>
                      <a:pt x="1474395" y="0"/>
                    </a:cubicBezTo>
                    <a:close/>
                  </a:path>
                </a:pathLst>
              </a:cu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E6FF"/>
                  </a:solidFill>
                  <a:effectLst/>
                  <a:uLnTx/>
                  <a:uFillTx/>
                  <a:latin typeface="Segoe UI"/>
                  <a:ea typeface="+mn-ea"/>
                  <a:cs typeface="+mn-cs"/>
                </a:endParaRPr>
              </a:p>
            </p:txBody>
          </p:sp>
        </p:grpSp>
      </p:grpSp>
      <p:grpSp>
        <p:nvGrpSpPr>
          <p:cNvPr id="5" name="Group 4">
            <a:extLst>
              <a:ext uri="{FF2B5EF4-FFF2-40B4-BE49-F238E27FC236}">
                <a16:creationId xmlns:a16="http://schemas.microsoft.com/office/drawing/2014/main" id="{C3BE9A36-E105-514B-9463-1ADC60BB1793}"/>
              </a:ext>
            </a:extLst>
          </p:cNvPr>
          <p:cNvGrpSpPr/>
          <p:nvPr/>
        </p:nvGrpSpPr>
        <p:grpSpPr>
          <a:xfrm>
            <a:off x="6398976" y="2784643"/>
            <a:ext cx="2064252" cy="1699067"/>
            <a:chOff x="6583281" y="2660466"/>
            <a:chExt cx="2064252" cy="1699067"/>
          </a:xfrm>
        </p:grpSpPr>
        <p:sp>
          <p:nvSpPr>
            <p:cNvPr id="48" name="Oval 47">
              <a:extLst>
                <a:ext uri="{FF2B5EF4-FFF2-40B4-BE49-F238E27FC236}">
                  <a16:creationId xmlns:a16="http://schemas.microsoft.com/office/drawing/2014/main" id="{35D55648-06FD-6F40-9112-95FE81122E30}"/>
                </a:ext>
              </a:extLst>
            </p:cNvPr>
            <p:cNvSpPr/>
            <p:nvPr/>
          </p:nvSpPr>
          <p:spPr bwMode="auto">
            <a:xfrm>
              <a:off x="7048400" y="2660466"/>
              <a:ext cx="1141165" cy="1147570"/>
            </a:xfrm>
            <a:prstGeom prst="ellipse">
              <a:avLst/>
            </a:prstGeom>
            <a:solidFill>
              <a:schemeClr val="bg1"/>
            </a:solidFill>
            <a:ln w="10795" cap="flat" cmpd="sng" algn="ctr">
              <a:noFill/>
              <a:prstDash val="solid"/>
            </a:ln>
            <a:effectLst>
              <a:outerShdw blurRad="215900" algn="tl" rotWithShape="0">
                <a:schemeClr val="tx1">
                  <a:alpha val="25000"/>
                </a:scheme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50E6FF"/>
                </a:solidFill>
                <a:effectLst/>
                <a:uLnTx/>
                <a:uFillTx/>
                <a:latin typeface="Segoe UI Semilight"/>
                <a:ea typeface="+mn-ea"/>
                <a:cs typeface="+mn-cs"/>
              </a:endParaRPr>
            </a:p>
          </p:txBody>
        </p:sp>
        <p:sp>
          <p:nvSpPr>
            <p:cNvPr id="49" name="Rectangle 48">
              <a:extLst>
                <a:ext uri="{FF2B5EF4-FFF2-40B4-BE49-F238E27FC236}">
                  <a16:creationId xmlns:a16="http://schemas.microsoft.com/office/drawing/2014/main" id="{5D92BF78-1E6A-A542-96E4-B08AE7114A7F}"/>
                </a:ext>
              </a:extLst>
            </p:cNvPr>
            <p:cNvSpPr/>
            <p:nvPr/>
          </p:nvSpPr>
          <p:spPr bwMode="auto">
            <a:xfrm>
              <a:off x="6583281" y="4020979"/>
              <a:ext cx="2064252" cy="33855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78D4"/>
                  </a:solidFill>
                  <a:effectLst/>
                  <a:uLnTx/>
                  <a:uFillTx/>
                  <a:latin typeface="Segoe UI Semibold"/>
                  <a:ea typeface="+mn-ea"/>
                  <a:cs typeface="+mn-cs"/>
                </a:rPr>
                <a:t>Unified Experience</a:t>
              </a:r>
            </a:p>
          </p:txBody>
        </p:sp>
        <p:grpSp>
          <p:nvGrpSpPr>
            <p:cNvPr id="87" name="Group 289">
              <a:extLst>
                <a:ext uri="{FF2B5EF4-FFF2-40B4-BE49-F238E27FC236}">
                  <a16:creationId xmlns:a16="http://schemas.microsoft.com/office/drawing/2014/main" id="{1EBB34AC-BCAB-6148-A1B6-118E74C14157}"/>
                </a:ext>
              </a:extLst>
            </p:cNvPr>
            <p:cNvGrpSpPr>
              <a:grpSpLocks noChangeAspect="1"/>
            </p:cNvGrpSpPr>
            <p:nvPr/>
          </p:nvGrpSpPr>
          <p:grpSpPr bwMode="auto">
            <a:xfrm>
              <a:off x="7406642" y="3038215"/>
              <a:ext cx="417529" cy="417529"/>
              <a:chOff x="1013" y="3569"/>
              <a:chExt cx="312" cy="312"/>
            </a:xfrm>
          </p:grpSpPr>
          <p:sp>
            <p:nvSpPr>
              <p:cNvPr id="88" name="Freeform 290">
                <a:extLst>
                  <a:ext uri="{FF2B5EF4-FFF2-40B4-BE49-F238E27FC236}">
                    <a16:creationId xmlns:a16="http://schemas.microsoft.com/office/drawing/2014/main" id="{BDF63B13-5F78-FA47-B7B4-76FD468BE738}"/>
                  </a:ext>
                </a:extLst>
              </p:cNvPr>
              <p:cNvSpPr>
                <a:spLocks/>
              </p:cNvSpPr>
              <p:nvPr/>
            </p:nvSpPr>
            <p:spPr bwMode="auto">
              <a:xfrm>
                <a:off x="1042" y="3598"/>
                <a:ext cx="254" cy="254"/>
              </a:xfrm>
              <a:custGeom>
                <a:avLst/>
                <a:gdLst>
                  <a:gd name="T0" fmla="*/ 0 w 254"/>
                  <a:gd name="T1" fmla="*/ 0 h 254"/>
                  <a:gd name="T2" fmla="*/ 254 w 254"/>
                  <a:gd name="T3" fmla="*/ 0 h 254"/>
                  <a:gd name="T4" fmla="*/ 0 w 254"/>
                  <a:gd name="T5" fmla="*/ 254 h 254"/>
                  <a:gd name="T6" fmla="*/ 254 w 254"/>
                  <a:gd name="T7" fmla="*/ 254 h 254"/>
                </a:gdLst>
                <a:ahLst/>
                <a:cxnLst>
                  <a:cxn ang="0">
                    <a:pos x="T0" y="T1"/>
                  </a:cxn>
                  <a:cxn ang="0">
                    <a:pos x="T2" y="T3"/>
                  </a:cxn>
                  <a:cxn ang="0">
                    <a:pos x="T4" y="T5"/>
                  </a:cxn>
                  <a:cxn ang="0">
                    <a:pos x="T6" y="T7"/>
                  </a:cxn>
                </a:cxnLst>
                <a:rect l="0" t="0" r="r" b="b"/>
                <a:pathLst>
                  <a:path w="254" h="254">
                    <a:moveTo>
                      <a:pt x="0" y="0"/>
                    </a:moveTo>
                    <a:lnTo>
                      <a:pt x="254" y="0"/>
                    </a:lnTo>
                    <a:lnTo>
                      <a:pt x="0" y="254"/>
                    </a:lnTo>
                    <a:lnTo>
                      <a:pt x="254" y="254"/>
                    </a:lnTo>
                  </a:path>
                </a:pathLst>
              </a:custGeom>
              <a:noFill/>
              <a:ln w="7938"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E6FF"/>
                  </a:solidFill>
                  <a:effectLst/>
                  <a:uLnTx/>
                  <a:uFillTx/>
                  <a:latin typeface="Segoe UI"/>
                  <a:ea typeface="+mn-ea"/>
                  <a:cs typeface="+mn-cs"/>
                </a:endParaRPr>
              </a:p>
            </p:txBody>
          </p:sp>
          <p:sp>
            <p:nvSpPr>
              <p:cNvPr id="89" name="Oval 291">
                <a:extLst>
                  <a:ext uri="{FF2B5EF4-FFF2-40B4-BE49-F238E27FC236}">
                    <a16:creationId xmlns:a16="http://schemas.microsoft.com/office/drawing/2014/main" id="{FA942754-A2B4-C640-B2C6-CC14612841B1}"/>
                  </a:ext>
                </a:extLst>
              </p:cNvPr>
              <p:cNvSpPr>
                <a:spLocks noChangeArrowheads="1"/>
              </p:cNvSpPr>
              <p:nvPr/>
            </p:nvSpPr>
            <p:spPr bwMode="auto">
              <a:xfrm>
                <a:off x="1013" y="3569"/>
                <a:ext cx="59" cy="5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E6FF"/>
                  </a:solidFill>
                  <a:effectLst/>
                  <a:uLnTx/>
                  <a:uFillTx/>
                  <a:latin typeface="Segoe UI"/>
                  <a:ea typeface="+mn-ea"/>
                  <a:cs typeface="+mn-cs"/>
                </a:endParaRPr>
              </a:p>
            </p:txBody>
          </p:sp>
          <p:sp>
            <p:nvSpPr>
              <p:cNvPr id="90" name="Oval 292">
                <a:extLst>
                  <a:ext uri="{FF2B5EF4-FFF2-40B4-BE49-F238E27FC236}">
                    <a16:creationId xmlns:a16="http://schemas.microsoft.com/office/drawing/2014/main" id="{CA86D638-8E27-2A4E-8E5F-1EE0429C75EA}"/>
                  </a:ext>
                </a:extLst>
              </p:cNvPr>
              <p:cNvSpPr>
                <a:spLocks noChangeArrowheads="1"/>
              </p:cNvSpPr>
              <p:nvPr/>
            </p:nvSpPr>
            <p:spPr bwMode="auto">
              <a:xfrm>
                <a:off x="1140" y="3696"/>
                <a:ext cx="58" cy="58"/>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E6FF"/>
                  </a:solidFill>
                  <a:effectLst/>
                  <a:uLnTx/>
                  <a:uFillTx/>
                  <a:latin typeface="Segoe UI"/>
                  <a:ea typeface="+mn-ea"/>
                  <a:cs typeface="+mn-cs"/>
                </a:endParaRPr>
              </a:p>
            </p:txBody>
          </p:sp>
          <p:sp>
            <p:nvSpPr>
              <p:cNvPr id="91" name="Oval 293">
                <a:extLst>
                  <a:ext uri="{FF2B5EF4-FFF2-40B4-BE49-F238E27FC236}">
                    <a16:creationId xmlns:a16="http://schemas.microsoft.com/office/drawing/2014/main" id="{395BB7A0-50E6-D44F-B28D-E7ED5CC1407A}"/>
                  </a:ext>
                </a:extLst>
              </p:cNvPr>
              <p:cNvSpPr>
                <a:spLocks noChangeArrowheads="1"/>
              </p:cNvSpPr>
              <p:nvPr/>
            </p:nvSpPr>
            <p:spPr bwMode="auto">
              <a:xfrm>
                <a:off x="1267" y="3823"/>
                <a:ext cx="58" cy="58"/>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E6FF"/>
                  </a:solidFill>
                  <a:effectLst/>
                  <a:uLnTx/>
                  <a:uFillTx/>
                  <a:latin typeface="Segoe UI"/>
                  <a:ea typeface="+mn-ea"/>
                  <a:cs typeface="+mn-cs"/>
                </a:endParaRPr>
              </a:p>
            </p:txBody>
          </p:sp>
          <p:sp>
            <p:nvSpPr>
              <p:cNvPr id="92" name="Oval 294">
                <a:extLst>
                  <a:ext uri="{FF2B5EF4-FFF2-40B4-BE49-F238E27FC236}">
                    <a16:creationId xmlns:a16="http://schemas.microsoft.com/office/drawing/2014/main" id="{F9B5F44C-5863-DA40-B283-72E8D1C6F6C9}"/>
                  </a:ext>
                </a:extLst>
              </p:cNvPr>
              <p:cNvSpPr>
                <a:spLocks noChangeArrowheads="1"/>
              </p:cNvSpPr>
              <p:nvPr/>
            </p:nvSpPr>
            <p:spPr bwMode="auto">
              <a:xfrm>
                <a:off x="1267" y="3569"/>
                <a:ext cx="58" cy="5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E6FF"/>
                  </a:solidFill>
                  <a:effectLst/>
                  <a:uLnTx/>
                  <a:uFillTx/>
                  <a:latin typeface="Segoe UI"/>
                  <a:ea typeface="+mn-ea"/>
                  <a:cs typeface="+mn-cs"/>
                </a:endParaRPr>
              </a:p>
            </p:txBody>
          </p:sp>
          <p:sp>
            <p:nvSpPr>
              <p:cNvPr id="93" name="Oval 295">
                <a:extLst>
                  <a:ext uri="{FF2B5EF4-FFF2-40B4-BE49-F238E27FC236}">
                    <a16:creationId xmlns:a16="http://schemas.microsoft.com/office/drawing/2014/main" id="{B3008362-A42C-6642-A647-65D11360CDCB}"/>
                  </a:ext>
                </a:extLst>
              </p:cNvPr>
              <p:cNvSpPr>
                <a:spLocks noChangeArrowheads="1"/>
              </p:cNvSpPr>
              <p:nvPr/>
            </p:nvSpPr>
            <p:spPr bwMode="auto">
              <a:xfrm>
                <a:off x="1013" y="3823"/>
                <a:ext cx="59" cy="58"/>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E6FF"/>
                  </a:solidFill>
                  <a:effectLst/>
                  <a:uLnTx/>
                  <a:uFillTx/>
                  <a:latin typeface="Segoe UI"/>
                  <a:ea typeface="+mn-ea"/>
                  <a:cs typeface="+mn-cs"/>
                </a:endParaRPr>
              </a:p>
            </p:txBody>
          </p:sp>
        </p:grpSp>
      </p:grpSp>
      <p:grpSp>
        <p:nvGrpSpPr>
          <p:cNvPr id="3" name="Group 2">
            <a:extLst>
              <a:ext uri="{FF2B5EF4-FFF2-40B4-BE49-F238E27FC236}">
                <a16:creationId xmlns:a16="http://schemas.microsoft.com/office/drawing/2014/main" id="{EB15BA5C-11AF-694E-ADF8-6BB2CE5E541B}"/>
              </a:ext>
            </a:extLst>
          </p:cNvPr>
          <p:cNvGrpSpPr/>
          <p:nvPr/>
        </p:nvGrpSpPr>
        <p:grpSpPr>
          <a:xfrm>
            <a:off x="598869" y="2784643"/>
            <a:ext cx="1899572" cy="1699068"/>
            <a:chOff x="783174" y="2660466"/>
            <a:chExt cx="1899572" cy="1699068"/>
          </a:xfrm>
        </p:grpSpPr>
        <p:sp>
          <p:nvSpPr>
            <p:cNvPr id="97" name="Rectangle 96">
              <a:extLst>
                <a:ext uri="{FF2B5EF4-FFF2-40B4-BE49-F238E27FC236}">
                  <a16:creationId xmlns:a16="http://schemas.microsoft.com/office/drawing/2014/main" id="{22A95AB4-F79D-6A44-B70D-AAF67E9E29AF}"/>
                </a:ext>
              </a:extLst>
            </p:cNvPr>
            <p:cNvSpPr/>
            <p:nvPr/>
          </p:nvSpPr>
          <p:spPr bwMode="auto">
            <a:xfrm>
              <a:off x="783174" y="4020980"/>
              <a:ext cx="1899572" cy="33855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78D4"/>
                  </a:solidFill>
                  <a:effectLst/>
                  <a:uLnTx/>
                  <a:uFillTx/>
                  <a:latin typeface="Segoe UI Semibold"/>
                  <a:ea typeface="+mn-ea"/>
                  <a:cs typeface="+mn-cs"/>
                </a:rPr>
                <a:t>Limitless Scale</a:t>
              </a:r>
            </a:p>
          </p:txBody>
        </p:sp>
        <p:sp>
          <p:nvSpPr>
            <p:cNvPr id="98" name="Oval 97">
              <a:extLst>
                <a:ext uri="{FF2B5EF4-FFF2-40B4-BE49-F238E27FC236}">
                  <a16:creationId xmlns:a16="http://schemas.microsoft.com/office/drawing/2014/main" id="{F7E8BEFC-235D-FA47-9859-02CA2E19B9D1}"/>
                </a:ext>
              </a:extLst>
            </p:cNvPr>
            <p:cNvSpPr/>
            <p:nvPr/>
          </p:nvSpPr>
          <p:spPr bwMode="auto">
            <a:xfrm>
              <a:off x="1159631" y="2660466"/>
              <a:ext cx="1141165" cy="1147570"/>
            </a:xfrm>
            <a:prstGeom prst="ellipse">
              <a:avLst/>
            </a:prstGeom>
            <a:solidFill>
              <a:schemeClr val="bg1"/>
            </a:solidFill>
            <a:ln w="10795" cap="flat" cmpd="sng" algn="ctr">
              <a:noFill/>
              <a:prstDash val="solid"/>
            </a:ln>
            <a:effectLst>
              <a:outerShdw blurRad="215900" algn="tl" rotWithShape="0">
                <a:schemeClr val="tx1">
                  <a:alpha val="25000"/>
                </a:scheme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50E6FF"/>
                </a:solidFill>
                <a:effectLst/>
                <a:uLnTx/>
                <a:uFillTx/>
                <a:latin typeface="Segoe UI Semilight"/>
                <a:ea typeface="+mn-ea"/>
                <a:cs typeface="+mn-cs"/>
              </a:endParaRPr>
            </a:p>
          </p:txBody>
        </p:sp>
        <p:pic>
          <p:nvPicPr>
            <p:cNvPr id="96" name="Graphic 95">
              <a:extLst>
                <a:ext uri="{FF2B5EF4-FFF2-40B4-BE49-F238E27FC236}">
                  <a16:creationId xmlns:a16="http://schemas.microsoft.com/office/drawing/2014/main" id="{84F78763-3F32-D14A-85DF-09934B3137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62243" y="3038215"/>
              <a:ext cx="485378" cy="485378"/>
            </a:xfrm>
            <a:prstGeom prst="rect">
              <a:avLst/>
            </a:prstGeom>
            <a:effectLst/>
          </p:spPr>
        </p:pic>
      </p:grpSp>
      <p:grpSp>
        <p:nvGrpSpPr>
          <p:cNvPr id="4" name="Group 3">
            <a:extLst>
              <a:ext uri="{FF2B5EF4-FFF2-40B4-BE49-F238E27FC236}">
                <a16:creationId xmlns:a16="http://schemas.microsoft.com/office/drawing/2014/main" id="{FD31C57B-7A4B-B041-87BC-3D512606A3EB}"/>
              </a:ext>
            </a:extLst>
          </p:cNvPr>
          <p:cNvGrpSpPr/>
          <p:nvPr/>
        </p:nvGrpSpPr>
        <p:grpSpPr>
          <a:xfrm>
            <a:off x="3483160" y="2815420"/>
            <a:ext cx="1924049" cy="1674446"/>
            <a:chOff x="3667465" y="2691243"/>
            <a:chExt cx="1924049" cy="1674446"/>
          </a:xfrm>
        </p:grpSpPr>
        <p:sp>
          <p:nvSpPr>
            <p:cNvPr id="100" name="Oval 99">
              <a:extLst>
                <a:ext uri="{FF2B5EF4-FFF2-40B4-BE49-F238E27FC236}">
                  <a16:creationId xmlns:a16="http://schemas.microsoft.com/office/drawing/2014/main" id="{4F536445-CBCC-1E48-B914-7DF89F7D6675}"/>
                </a:ext>
              </a:extLst>
            </p:cNvPr>
            <p:cNvSpPr/>
            <p:nvPr/>
          </p:nvSpPr>
          <p:spPr bwMode="auto">
            <a:xfrm>
              <a:off x="4064585" y="2691243"/>
              <a:ext cx="1141165" cy="1147570"/>
            </a:xfrm>
            <a:prstGeom prst="ellipse">
              <a:avLst/>
            </a:prstGeom>
            <a:solidFill>
              <a:schemeClr val="bg1"/>
            </a:solidFill>
            <a:ln w="10795" cap="flat" cmpd="sng" algn="ctr">
              <a:noFill/>
              <a:prstDash val="solid"/>
            </a:ln>
            <a:effectLst>
              <a:outerShdw blurRad="215900" algn="tl" rotWithShape="0">
                <a:schemeClr val="tx1">
                  <a:alpha val="25000"/>
                </a:scheme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50E6FF"/>
                </a:solidFill>
                <a:effectLst/>
                <a:uLnTx/>
                <a:uFillTx/>
                <a:latin typeface="Segoe UI Semilight"/>
                <a:ea typeface="+mn-ea"/>
                <a:cs typeface="+mn-cs"/>
              </a:endParaRPr>
            </a:p>
          </p:txBody>
        </p:sp>
        <p:sp>
          <p:nvSpPr>
            <p:cNvPr id="101" name="Rectangle 100">
              <a:extLst>
                <a:ext uri="{FF2B5EF4-FFF2-40B4-BE49-F238E27FC236}">
                  <a16:creationId xmlns:a16="http://schemas.microsoft.com/office/drawing/2014/main" id="{EEBF8F68-F726-554E-BA78-6492E749ACD2}"/>
                </a:ext>
              </a:extLst>
            </p:cNvPr>
            <p:cNvSpPr/>
            <p:nvPr/>
          </p:nvSpPr>
          <p:spPr bwMode="auto">
            <a:xfrm>
              <a:off x="3667465" y="4051757"/>
              <a:ext cx="1924049" cy="313932"/>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solidFill>
                    <a:srgbClr val="0078D4"/>
                  </a:solidFill>
                  <a:effectLst/>
                  <a:uLnTx/>
                  <a:uFillTx/>
                  <a:latin typeface="Segoe UI Semibold"/>
                  <a:ea typeface="+mn-ea"/>
                  <a:cs typeface="+mn-cs"/>
                </a:rPr>
                <a:t>Powerful Insights</a:t>
              </a:r>
            </a:p>
          </p:txBody>
        </p:sp>
        <p:grpSp>
          <p:nvGrpSpPr>
            <p:cNvPr id="102" name="Group 392">
              <a:extLst>
                <a:ext uri="{FF2B5EF4-FFF2-40B4-BE49-F238E27FC236}">
                  <a16:creationId xmlns:a16="http://schemas.microsoft.com/office/drawing/2014/main" id="{518F898F-FB4C-7A4F-AEFD-CEC40385C33C}"/>
                </a:ext>
              </a:extLst>
            </p:cNvPr>
            <p:cNvGrpSpPr>
              <a:grpSpLocks noChangeAspect="1"/>
            </p:cNvGrpSpPr>
            <p:nvPr/>
          </p:nvGrpSpPr>
          <p:grpSpPr bwMode="auto">
            <a:xfrm>
              <a:off x="4337388" y="2989484"/>
              <a:ext cx="584201" cy="569913"/>
              <a:chOff x="379" y="3388"/>
              <a:chExt cx="368" cy="359"/>
            </a:xfrm>
          </p:grpSpPr>
          <p:sp>
            <p:nvSpPr>
              <p:cNvPr id="103" name="Freeform 393">
                <a:extLst>
                  <a:ext uri="{FF2B5EF4-FFF2-40B4-BE49-F238E27FC236}">
                    <a16:creationId xmlns:a16="http://schemas.microsoft.com/office/drawing/2014/main" id="{1C27FA67-B93D-2445-8C17-3E243FF48C41}"/>
                  </a:ext>
                </a:extLst>
              </p:cNvPr>
              <p:cNvSpPr>
                <a:spLocks/>
              </p:cNvSpPr>
              <p:nvPr/>
            </p:nvSpPr>
            <p:spPr bwMode="auto">
              <a:xfrm>
                <a:off x="418" y="3388"/>
                <a:ext cx="150" cy="133"/>
              </a:xfrm>
              <a:custGeom>
                <a:avLst/>
                <a:gdLst>
                  <a:gd name="T0" fmla="*/ 2544 w 2544"/>
                  <a:gd name="T1" fmla="*/ 1597 h 2254"/>
                  <a:gd name="T2" fmla="*/ 2544 w 2544"/>
                  <a:gd name="T3" fmla="*/ 0 h 2254"/>
                  <a:gd name="T4" fmla="*/ 0 w 2544"/>
                  <a:gd name="T5" fmla="*/ 1384 h 2254"/>
                  <a:gd name="T6" fmla="*/ 1336 w 2544"/>
                  <a:gd name="T7" fmla="*/ 2254 h 2254"/>
                  <a:gd name="T8" fmla="*/ 2544 w 2544"/>
                  <a:gd name="T9" fmla="*/ 1597 h 2254"/>
                </a:gdLst>
                <a:ahLst/>
                <a:cxnLst>
                  <a:cxn ang="0">
                    <a:pos x="T0" y="T1"/>
                  </a:cxn>
                  <a:cxn ang="0">
                    <a:pos x="T2" y="T3"/>
                  </a:cxn>
                  <a:cxn ang="0">
                    <a:pos x="T4" y="T5"/>
                  </a:cxn>
                  <a:cxn ang="0">
                    <a:pos x="T6" y="T7"/>
                  </a:cxn>
                  <a:cxn ang="0">
                    <a:pos x="T8" y="T9"/>
                  </a:cxn>
                </a:cxnLst>
                <a:rect l="0" t="0" r="r" b="b"/>
                <a:pathLst>
                  <a:path w="2544" h="2254">
                    <a:moveTo>
                      <a:pt x="2544" y="1597"/>
                    </a:moveTo>
                    <a:cubicBezTo>
                      <a:pt x="2544" y="0"/>
                      <a:pt x="2544" y="0"/>
                      <a:pt x="2544" y="0"/>
                    </a:cubicBezTo>
                    <a:cubicBezTo>
                      <a:pt x="1497" y="0"/>
                      <a:pt x="570" y="504"/>
                      <a:pt x="0" y="1384"/>
                    </a:cubicBezTo>
                    <a:cubicBezTo>
                      <a:pt x="1336" y="2254"/>
                      <a:pt x="1336" y="2254"/>
                      <a:pt x="1336" y="2254"/>
                    </a:cubicBezTo>
                    <a:cubicBezTo>
                      <a:pt x="1593" y="1859"/>
                      <a:pt x="2038" y="1597"/>
                      <a:pt x="2544" y="1597"/>
                    </a:cubicBezTo>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E6FF"/>
                  </a:solidFill>
                  <a:effectLst/>
                  <a:uLnTx/>
                  <a:uFillTx/>
                  <a:latin typeface="Segoe UI"/>
                  <a:ea typeface="+mn-ea"/>
                  <a:cs typeface="+mn-cs"/>
                </a:endParaRPr>
              </a:p>
            </p:txBody>
          </p:sp>
          <p:sp>
            <p:nvSpPr>
              <p:cNvPr id="104" name="Freeform 394">
                <a:extLst>
                  <a:ext uri="{FF2B5EF4-FFF2-40B4-BE49-F238E27FC236}">
                    <a16:creationId xmlns:a16="http://schemas.microsoft.com/office/drawing/2014/main" id="{6FB7499A-EEA3-4B46-92CF-33F335ED451E}"/>
                  </a:ext>
                </a:extLst>
              </p:cNvPr>
              <p:cNvSpPr>
                <a:spLocks/>
              </p:cNvSpPr>
              <p:nvPr/>
            </p:nvSpPr>
            <p:spPr bwMode="auto">
              <a:xfrm>
                <a:off x="379" y="3470"/>
                <a:ext cx="118" cy="168"/>
              </a:xfrm>
              <a:custGeom>
                <a:avLst/>
                <a:gdLst>
                  <a:gd name="T0" fmla="*/ 1762 w 1994"/>
                  <a:gd name="T1" fmla="*/ 1656 h 2843"/>
                  <a:gd name="T2" fmla="*/ 1994 w 1994"/>
                  <a:gd name="T3" fmla="*/ 870 h 2843"/>
                  <a:gd name="T4" fmla="*/ 658 w 1994"/>
                  <a:gd name="T5" fmla="*/ 0 h 2843"/>
                  <a:gd name="T6" fmla="*/ 409 w 1994"/>
                  <a:gd name="T7" fmla="*/ 2843 h 2843"/>
                  <a:gd name="T8" fmla="*/ 1876 w 1994"/>
                  <a:gd name="T9" fmla="*/ 2219 h 2843"/>
                  <a:gd name="T10" fmla="*/ 1762 w 1994"/>
                  <a:gd name="T11" fmla="*/ 1656 h 2843"/>
                </a:gdLst>
                <a:ahLst/>
                <a:cxnLst>
                  <a:cxn ang="0">
                    <a:pos x="T0" y="T1"/>
                  </a:cxn>
                  <a:cxn ang="0">
                    <a:pos x="T2" y="T3"/>
                  </a:cxn>
                  <a:cxn ang="0">
                    <a:pos x="T4" y="T5"/>
                  </a:cxn>
                  <a:cxn ang="0">
                    <a:pos x="T6" y="T7"/>
                  </a:cxn>
                  <a:cxn ang="0">
                    <a:pos x="T8" y="T9"/>
                  </a:cxn>
                  <a:cxn ang="0">
                    <a:pos x="T10" y="T11"/>
                  </a:cxn>
                </a:cxnLst>
                <a:rect l="0" t="0" r="r" b="b"/>
                <a:pathLst>
                  <a:path w="1994" h="2843">
                    <a:moveTo>
                      <a:pt x="1762" y="1656"/>
                    </a:moveTo>
                    <a:cubicBezTo>
                      <a:pt x="1762" y="1366"/>
                      <a:pt x="1848" y="1096"/>
                      <a:pt x="1994" y="870"/>
                    </a:cubicBezTo>
                    <a:cubicBezTo>
                      <a:pt x="658" y="0"/>
                      <a:pt x="658" y="0"/>
                      <a:pt x="658" y="0"/>
                    </a:cubicBezTo>
                    <a:cubicBezTo>
                      <a:pt x="87" y="880"/>
                      <a:pt x="0" y="1878"/>
                      <a:pt x="409" y="2843"/>
                    </a:cubicBezTo>
                    <a:cubicBezTo>
                      <a:pt x="1876" y="2219"/>
                      <a:pt x="1876" y="2219"/>
                      <a:pt x="1876" y="2219"/>
                    </a:cubicBezTo>
                    <a:cubicBezTo>
                      <a:pt x="1803" y="2046"/>
                      <a:pt x="1762" y="1856"/>
                      <a:pt x="1762" y="1656"/>
                    </a:cubicBezTo>
                  </a:path>
                </a:pathLst>
              </a:custGeom>
              <a:solidFill>
                <a:srgbClr val="2F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E6FF"/>
                  </a:solidFill>
                  <a:effectLst/>
                  <a:uLnTx/>
                  <a:uFillTx/>
                  <a:latin typeface="Segoe UI"/>
                  <a:ea typeface="+mn-ea"/>
                  <a:cs typeface="+mn-cs"/>
                </a:endParaRPr>
              </a:p>
            </p:txBody>
          </p:sp>
          <p:sp>
            <p:nvSpPr>
              <p:cNvPr id="105" name="Freeform 395">
                <a:extLst>
                  <a:ext uri="{FF2B5EF4-FFF2-40B4-BE49-F238E27FC236}">
                    <a16:creationId xmlns:a16="http://schemas.microsoft.com/office/drawing/2014/main" id="{7CAE0220-7450-7245-AB59-E90F7782B67B}"/>
                  </a:ext>
                </a:extLst>
              </p:cNvPr>
              <p:cNvSpPr>
                <a:spLocks/>
              </p:cNvSpPr>
              <p:nvPr/>
            </p:nvSpPr>
            <p:spPr bwMode="auto">
              <a:xfrm>
                <a:off x="403" y="3601"/>
                <a:ext cx="149" cy="143"/>
              </a:xfrm>
              <a:custGeom>
                <a:avLst/>
                <a:gdLst>
                  <a:gd name="T0" fmla="*/ 1467 w 2518"/>
                  <a:gd name="T1" fmla="*/ 0 h 2421"/>
                  <a:gd name="T2" fmla="*/ 0 w 2518"/>
                  <a:gd name="T3" fmla="*/ 624 h 2421"/>
                  <a:gd name="T4" fmla="*/ 2214 w 2518"/>
                  <a:gd name="T5" fmla="*/ 2421 h 2421"/>
                  <a:gd name="T6" fmla="*/ 2518 w 2518"/>
                  <a:gd name="T7" fmla="*/ 853 h 2421"/>
                  <a:gd name="T8" fmla="*/ 1467 w 2518"/>
                  <a:gd name="T9" fmla="*/ 0 h 2421"/>
                </a:gdLst>
                <a:ahLst/>
                <a:cxnLst>
                  <a:cxn ang="0">
                    <a:pos x="T0" y="T1"/>
                  </a:cxn>
                  <a:cxn ang="0">
                    <a:pos x="T2" y="T3"/>
                  </a:cxn>
                  <a:cxn ang="0">
                    <a:pos x="T4" y="T5"/>
                  </a:cxn>
                  <a:cxn ang="0">
                    <a:pos x="T6" y="T7"/>
                  </a:cxn>
                  <a:cxn ang="0">
                    <a:pos x="T8" y="T9"/>
                  </a:cxn>
                </a:cxnLst>
                <a:rect l="0" t="0" r="r" b="b"/>
                <a:pathLst>
                  <a:path w="2518" h="2421">
                    <a:moveTo>
                      <a:pt x="1467" y="0"/>
                    </a:moveTo>
                    <a:cubicBezTo>
                      <a:pt x="0" y="624"/>
                      <a:pt x="0" y="624"/>
                      <a:pt x="0" y="624"/>
                    </a:cubicBezTo>
                    <a:cubicBezTo>
                      <a:pt x="409" y="1590"/>
                      <a:pt x="1186" y="2221"/>
                      <a:pt x="2214" y="2421"/>
                    </a:cubicBezTo>
                    <a:cubicBezTo>
                      <a:pt x="2518" y="853"/>
                      <a:pt x="2518" y="853"/>
                      <a:pt x="2518" y="853"/>
                    </a:cubicBezTo>
                    <a:cubicBezTo>
                      <a:pt x="2043" y="761"/>
                      <a:pt x="1652" y="435"/>
                      <a:pt x="1467" y="0"/>
                    </a:cubicBezTo>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E6FF"/>
                  </a:solidFill>
                  <a:effectLst/>
                  <a:uLnTx/>
                  <a:uFillTx/>
                  <a:latin typeface="Segoe UI"/>
                  <a:ea typeface="+mn-ea"/>
                  <a:cs typeface="+mn-cs"/>
                </a:endParaRPr>
              </a:p>
            </p:txBody>
          </p:sp>
          <p:sp>
            <p:nvSpPr>
              <p:cNvPr id="106" name="Freeform 396">
                <a:extLst>
                  <a:ext uri="{FF2B5EF4-FFF2-40B4-BE49-F238E27FC236}">
                    <a16:creationId xmlns:a16="http://schemas.microsoft.com/office/drawing/2014/main" id="{FAC57E74-598C-4344-9388-0B04DC7B95F8}"/>
                  </a:ext>
                </a:extLst>
              </p:cNvPr>
              <p:cNvSpPr>
                <a:spLocks/>
              </p:cNvSpPr>
              <p:nvPr/>
            </p:nvSpPr>
            <p:spPr bwMode="auto">
              <a:xfrm>
                <a:off x="534" y="3388"/>
                <a:ext cx="213" cy="359"/>
              </a:xfrm>
              <a:custGeom>
                <a:avLst/>
                <a:gdLst>
                  <a:gd name="T0" fmla="*/ 579 w 3612"/>
                  <a:gd name="T1" fmla="*/ 0 h 6080"/>
                  <a:gd name="T2" fmla="*/ 579 w 3612"/>
                  <a:gd name="T3" fmla="*/ 1597 h 6080"/>
                  <a:gd name="T4" fmla="*/ 2018 w 3612"/>
                  <a:gd name="T5" fmla="*/ 3040 h 6080"/>
                  <a:gd name="T6" fmla="*/ 579 w 3612"/>
                  <a:gd name="T7" fmla="*/ 4482 h 6080"/>
                  <a:gd name="T8" fmla="*/ 304 w 3612"/>
                  <a:gd name="T9" fmla="*/ 4456 h 6080"/>
                  <a:gd name="T10" fmla="*/ 0 w 3612"/>
                  <a:gd name="T11" fmla="*/ 6024 h 6080"/>
                  <a:gd name="T12" fmla="*/ 579 w 3612"/>
                  <a:gd name="T13" fmla="*/ 6080 h 6080"/>
                  <a:gd name="T14" fmla="*/ 3612 w 3612"/>
                  <a:gd name="T15" fmla="*/ 3040 h 6080"/>
                  <a:gd name="T16" fmla="*/ 579 w 3612"/>
                  <a:gd name="T17" fmla="*/ 0 h 6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12" h="6080">
                    <a:moveTo>
                      <a:pt x="579" y="0"/>
                    </a:moveTo>
                    <a:cubicBezTo>
                      <a:pt x="579" y="1597"/>
                      <a:pt x="579" y="1597"/>
                      <a:pt x="579" y="1597"/>
                    </a:cubicBezTo>
                    <a:cubicBezTo>
                      <a:pt x="1374" y="1597"/>
                      <a:pt x="2018" y="2243"/>
                      <a:pt x="2018" y="3040"/>
                    </a:cubicBezTo>
                    <a:cubicBezTo>
                      <a:pt x="2018" y="3836"/>
                      <a:pt x="1374" y="4482"/>
                      <a:pt x="579" y="4482"/>
                    </a:cubicBezTo>
                    <a:cubicBezTo>
                      <a:pt x="485" y="4482"/>
                      <a:pt x="393" y="4473"/>
                      <a:pt x="304" y="4456"/>
                    </a:cubicBezTo>
                    <a:cubicBezTo>
                      <a:pt x="0" y="6024"/>
                      <a:pt x="0" y="6024"/>
                      <a:pt x="0" y="6024"/>
                    </a:cubicBezTo>
                    <a:cubicBezTo>
                      <a:pt x="205" y="6064"/>
                      <a:pt x="369" y="6080"/>
                      <a:pt x="579" y="6080"/>
                    </a:cubicBezTo>
                    <a:cubicBezTo>
                      <a:pt x="2254" y="6080"/>
                      <a:pt x="3612" y="4719"/>
                      <a:pt x="3612" y="3040"/>
                    </a:cubicBezTo>
                    <a:cubicBezTo>
                      <a:pt x="3612" y="1361"/>
                      <a:pt x="2254" y="0"/>
                      <a:pt x="579"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E6FF"/>
                  </a:solidFill>
                  <a:effectLst/>
                  <a:uLnTx/>
                  <a:uFillTx/>
                  <a:latin typeface="Segoe UI"/>
                  <a:ea typeface="+mn-ea"/>
                  <a:cs typeface="+mn-cs"/>
                </a:endParaRPr>
              </a:p>
            </p:txBody>
          </p:sp>
          <p:sp>
            <p:nvSpPr>
              <p:cNvPr id="107" name="Freeform 397">
                <a:extLst>
                  <a:ext uri="{FF2B5EF4-FFF2-40B4-BE49-F238E27FC236}">
                    <a16:creationId xmlns:a16="http://schemas.microsoft.com/office/drawing/2014/main" id="{4F37EFD7-EE36-3148-BFD0-0749BAAD5CED}"/>
                  </a:ext>
                </a:extLst>
              </p:cNvPr>
              <p:cNvSpPr>
                <a:spLocks/>
              </p:cNvSpPr>
              <p:nvPr/>
            </p:nvSpPr>
            <p:spPr bwMode="auto">
              <a:xfrm>
                <a:off x="386" y="3512"/>
                <a:ext cx="11" cy="78"/>
              </a:xfrm>
              <a:custGeom>
                <a:avLst/>
                <a:gdLst>
                  <a:gd name="T0" fmla="*/ 187 w 187"/>
                  <a:gd name="T1" fmla="*/ 0 h 1323"/>
                  <a:gd name="T2" fmla="*/ 35 w 187"/>
                  <a:gd name="T3" fmla="*/ 919 h 1323"/>
                  <a:gd name="T4" fmla="*/ 63 w 187"/>
                  <a:gd name="T5" fmla="*/ 1323 h 1323"/>
                  <a:gd name="T6" fmla="*/ 187 w 187"/>
                  <a:gd name="T7" fmla="*/ 0 h 1323"/>
                </a:gdLst>
                <a:ahLst/>
                <a:cxnLst>
                  <a:cxn ang="0">
                    <a:pos x="T0" y="T1"/>
                  </a:cxn>
                  <a:cxn ang="0">
                    <a:pos x="T2" y="T3"/>
                  </a:cxn>
                  <a:cxn ang="0">
                    <a:pos x="T4" y="T5"/>
                  </a:cxn>
                  <a:cxn ang="0">
                    <a:pos x="T6" y="T7"/>
                  </a:cxn>
                </a:cxnLst>
                <a:rect l="0" t="0" r="r" b="b"/>
                <a:pathLst>
                  <a:path w="187" h="1323">
                    <a:moveTo>
                      <a:pt x="187" y="0"/>
                    </a:moveTo>
                    <a:cubicBezTo>
                      <a:pt x="86" y="300"/>
                      <a:pt x="35" y="608"/>
                      <a:pt x="35" y="919"/>
                    </a:cubicBezTo>
                    <a:cubicBezTo>
                      <a:pt x="35" y="1053"/>
                      <a:pt x="44" y="1188"/>
                      <a:pt x="63" y="1323"/>
                    </a:cubicBezTo>
                    <a:cubicBezTo>
                      <a:pt x="0" y="875"/>
                      <a:pt x="42" y="430"/>
                      <a:pt x="187" y="0"/>
                    </a:cubicBezTo>
                  </a:path>
                </a:pathLst>
              </a:custGeom>
              <a:solidFill>
                <a:srgbClr val="7DE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E6FF"/>
                  </a:solidFill>
                  <a:effectLst/>
                  <a:uLnTx/>
                  <a:uFillTx/>
                  <a:latin typeface="Segoe UI"/>
                  <a:ea typeface="+mn-ea"/>
                  <a:cs typeface="+mn-cs"/>
                </a:endParaRPr>
              </a:p>
            </p:txBody>
          </p:sp>
          <p:sp>
            <p:nvSpPr>
              <p:cNvPr id="108" name="Freeform 398">
                <a:extLst>
                  <a:ext uri="{FF2B5EF4-FFF2-40B4-BE49-F238E27FC236}">
                    <a16:creationId xmlns:a16="http://schemas.microsoft.com/office/drawing/2014/main" id="{64B2F612-41C8-F24D-BB9D-7F5BFD2EDDFC}"/>
                  </a:ext>
                </a:extLst>
              </p:cNvPr>
              <p:cNvSpPr>
                <a:spLocks noEditPoints="1"/>
              </p:cNvSpPr>
              <p:nvPr/>
            </p:nvSpPr>
            <p:spPr bwMode="auto">
              <a:xfrm>
                <a:off x="496" y="3521"/>
                <a:ext cx="1" cy="0"/>
              </a:xfrm>
              <a:custGeom>
                <a:avLst/>
                <a:gdLst>
                  <a:gd name="T0" fmla="*/ 11 w 11"/>
                  <a:gd name="T1" fmla="*/ 7 h 7"/>
                  <a:gd name="T2" fmla="*/ 11 w 11"/>
                  <a:gd name="T3" fmla="*/ 7 h 7"/>
                  <a:gd name="T4" fmla="*/ 11 w 11"/>
                  <a:gd name="T5" fmla="*/ 7 h 7"/>
                  <a:gd name="T6" fmla="*/ 11 w 11"/>
                  <a:gd name="T7" fmla="*/ 7 h 7"/>
                  <a:gd name="T8" fmla="*/ 11 w 11"/>
                  <a:gd name="T9" fmla="*/ 7 h 7"/>
                  <a:gd name="T10" fmla="*/ 11 w 11"/>
                  <a:gd name="T11" fmla="*/ 7 h 7"/>
                  <a:gd name="T12" fmla="*/ 11 w 11"/>
                  <a:gd name="T13" fmla="*/ 7 h 7"/>
                  <a:gd name="T14" fmla="*/ 11 w 11"/>
                  <a:gd name="T15" fmla="*/ 7 h 7"/>
                  <a:gd name="T16" fmla="*/ 11 w 11"/>
                  <a:gd name="T17" fmla="*/ 7 h 7"/>
                  <a:gd name="T18" fmla="*/ 11 w 11"/>
                  <a:gd name="T19" fmla="*/ 7 h 7"/>
                  <a:gd name="T20" fmla="*/ 11 w 11"/>
                  <a:gd name="T21" fmla="*/ 7 h 7"/>
                  <a:gd name="T22" fmla="*/ 11 w 11"/>
                  <a:gd name="T23" fmla="*/ 7 h 7"/>
                  <a:gd name="T24" fmla="*/ 10 w 11"/>
                  <a:gd name="T25" fmla="*/ 7 h 7"/>
                  <a:gd name="T26" fmla="*/ 10 w 11"/>
                  <a:gd name="T27" fmla="*/ 7 h 7"/>
                  <a:gd name="T28" fmla="*/ 10 w 11"/>
                  <a:gd name="T29" fmla="*/ 7 h 7"/>
                  <a:gd name="T30" fmla="*/ 10 w 11"/>
                  <a:gd name="T31" fmla="*/ 7 h 7"/>
                  <a:gd name="T32" fmla="*/ 10 w 11"/>
                  <a:gd name="T33" fmla="*/ 7 h 7"/>
                  <a:gd name="T34" fmla="*/ 10 w 11"/>
                  <a:gd name="T35" fmla="*/ 7 h 7"/>
                  <a:gd name="T36" fmla="*/ 10 w 11"/>
                  <a:gd name="T37" fmla="*/ 7 h 7"/>
                  <a:gd name="T38" fmla="*/ 10 w 11"/>
                  <a:gd name="T39" fmla="*/ 7 h 7"/>
                  <a:gd name="T40" fmla="*/ 10 w 11"/>
                  <a:gd name="T41" fmla="*/ 7 h 7"/>
                  <a:gd name="T42" fmla="*/ 10 w 11"/>
                  <a:gd name="T43" fmla="*/ 7 h 7"/>
                  <a:gd name="T44" fmla="*/ 10 w 11"/>
                  <a:gd name="T45" fmla="*/ 7 h 7"/>
                  <a:gd name="T46" fmla="*/ 10 w 11"/>
                  <a:gd name="T47" fmla="*/ 7 h 7"/>
                  <a:gd name="T48" fmla="*/ 10 w 11"/>
                  <a:gd name="T49" fmla="*/ 7 h 7"/>
                  <a:gd name="T50" fmla="*/ 10 w 11"/>
                  <a:gd name="T51" fmla="*/ 7 h 7"/>
                  <a:gd name="T52" fmla="*/ 10 w 11"/>
                  <a:gd name="T53" fmla="*/ 7 h 7"/>
                  <a:gd name="T54" fmla="*/ 10 w 11"/>
                  <a:gd name="T55" fmla="*/ 6 h 7"/>
                  <a:gd name="T56" fmla="*/ 10 w 11"/>
                  <a:gd name="T57" fmla="*/ 6 h 7"/>
                  <a:gd name="T58" fmla="*/ 10 w 11"/>
                  <a:gd name="T59" fmla="*/ 6 h 7"/>
                  <a:gd name="T60" fmla="*/ 10 w 11"/>
                  <a:gd name="T61" fmla="*/ 6 h 7"/>
                  <a:gd name="T62" fmla="*/ 10 w 11"/>
                  <a:gd name="T63" fmla="*/ 6 h 7"/>
                  <a:gd name="T64" fmla="*/ 10 w 11"/>
                  <a:gd name="T65" fmla="*/ 6 h 7"/>
                  <a:gd name="T66" fmla="*/ 10 w 11"/>
                  <a:gd name="T67" fmla="*/ 6 h 7"/>
                  <a:gd name="T68" fmla="*/ 10 w 11"/>
                  <a:gd name="T69" fmla="*/ 6 h 7"/>
                  <a:gd name="T70" fmla="*/ 10 w 11"/>
                  <a:gd name="T71" fmla="*/ 6 h 7"/>
                  <a:gd name="T72" fmla="*/ 9 w 11"/>
                  <a:gd name="T73" fmla="*/ 6 h 7"/>
                  <a:gd name="T74" fmla="*/ 8 w 11"/>
                  <a:gd name="T75" fmla="*/ 6 h 7"/>
                  <a:gd name="T76" fmla="*/ 8 w 11"/>
                  <a:gd name="T77" fmla="*/ 5 h 7"/>
                  <a:gd name="T78" fmla="*/ 8 w 11"/>
                  <a:gd name="T79" fmla="*/ 5 h 7"/>
                  <a:gd name="T80" fmla="*/ 8 w 11"/>
                  <a:gd name="T81" fmla="*/ 5 h 7"/>
                  <a:gd name="T82" fmla="*/ 8 w 11"/>
                  <a:gd name="T83" fmla="*/ 5 h 7"/>
                  <a:gd name="T84" fmla="*/ 8 w 11"/>
                  <a:gd name="T85" fmla="*/ 5 h 7"/>
                  <a:gd name="T86" fmla="*/ 8 w 11"/>
                  <a:gd name="T87" fmla="*/ 5 h 7"/>
                  <a:gd name="T88" fmla="*/ 8 w 11"/>
                  <a:gd name="T89" fmla="*/ 5 h 7"/>
                  <a:gd name="T90" fmla="*/ 8 w 11"/>
                  <a:gd name="T91" fmla="*/ 5 h 7"/>
                  <a:gd name="T92" fmla="*/ 8 w 11"/>
                  <a:gd name="T93" fmla="*/ 5 h 7"/>
                  <a:gd name="T94" fmla="*/ 7 w 11"/>
                  <a:gd name="T95" fmla="*/ 5 h 7"/>
                  <a:gd name="T96" fmla="*/ 6 w 11"/>
                  <a:gd name="T97" fmla="*/ 4 h 7"/>
                  <a:gd name="T98" fmla="*/ 6 w 11"/>
                  <a:gd name="T99" fmla="*/ 4 h 7"/>
                  <a:gd name="T100" fmla="*/ 6 w 11"/>
                  <a:gd name="T101" fmla="*/ 4 h 7"/>
                  <a:gd name="T102" fmla="*/ 6 w 11"/>
                  <a:gd name="T103" fmla="*/ 4 h 7"/>
                  <a:gd name="T104" fmla="*/ 5 w 11"/>
                  <a:gd name="T105" fmla="*/ 4 h 7"/>
                  <a:gd name="T106" fmla="*/ 2 w 11"/>
                  <a:gd name="T107" fmla="*/ 1 h 7"/>
                  <a:gd name="T108" fmla="*/ 2 w 11"/>
                  <a:gd name="T109" fmla="*/ 1 h 7"/>
                  <a:gd name="T110" fmla="*/ 2 w 11"/>
                  <a:gd name="T111" fmla="*/ 1 h 7"/>
                  <a:gd name="T112" fmla="*/ 2 w 11"/>
                  <a:gd name="T113" fmla="*/ 1 h 7"/>
                  <a:gd name="T114" fmla="*/ 2 w 11"/>
                  <a:gd name="T115" fmla="*/ 1 h 7"/>
                  <a:gd name="T116" fmla="*/ 0 w 11"/>
                  <a:gd name="T117" fmla="*/ 0 h 7"/>
                  <a:gd name="T118" fmla="*/ 0 w 11"/>
                  <a:gd name="T119" fmla="*/ 0 h 7"/>
                  <a:gd name="T120" fmla="*/ 0 w 11"/>
                  <a:gd name="T1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 h="7">
                    <a:moveTo>
                      <a:pt x="11" y="7"/>
                    </a:moveTo>
                    <a:cubicBezTo>
                      <a:pt x="11" y="7"/>
                      <a:pt x="11" y="7"/>
                      <a:pt x="11" y="7"/>
                    </a:cubicBezTo>
                    <a:cubicBezTo>
                      <a:pt x="11" y="7"/>
                      <a:pt x="11" y="7"/>
                      <a:pt x="11" y="7"/>
                    </a:cubicBezTo>
                    <a:cubicBezTo>
                      <a:pt x="11" y="7"/>
                      <a:pt x="11" y="7"/>
                      <a:pt x="11" y="7"/>
                    </a:cubicBezTo>
                    <a:moveTo>
                      <a:pt x="11" y="7"/>
                    </a:moveTo>
                    <a:cubicBezTo>
                      <a:pt x="11" y="7"/>
                      <a:pt x="11" y="7"/>
                      <a:pt x="11" y="7"/>
                    </a:cubicBezTo>
                    <a:cubicBezTo>
                      <a:pt x="11" y="7"/>
                      <a:pt x="11" y="7"/>
                      <a:pt x="11" y="7"/>
                    </a:cubicBezTo>
                    <a:cubicBezTo>
                      <a:pt x="11" y="7"/>
                      <a:pt x="11" y="7"/>
                      <a:pt x="11" y="7"/>
                    </a:cubicBezTo>
                    <a:cubicBezTo>
                      <a:pt x="11" y="7"/>
                      <a:pt x="11" y="7"/>
                      <a:pt x="11" y="7"/>
                    </a:cubicBezTo>
                    <a:moveTo>
                      <a:pt x="11" y="7"/>
                    </a:moveTo>
                    <a:cubicBezTo>
                      <a:pt x="11" y="7"/>
                      <a:pt x="11" y="7"/>
                      <a:pt x="11" y="7"/>
                    </a:cubicBezTo>
                    <a:cubicBezTo>
                      <a:pt x="11" y="7"/>
                      <a:pt x="11" y="7"/>
                      <a:pt x="11" y="7"/>
                    </a:cubicBezTo>
                    <a:cubicBezTo>
                      <a:pt x="11" y="7"/>
                      <a:pt x="11" y="7"/>
                      <a:pt x="11" y="7"/>
                    </a:cubicBezTo>
                    <a:cubicBezTo>
                      <a:pt x="11" y="7"/>
                      <a:pt x="11" y="7"/>
                      <a:pt x="11" y="7"/>
                    </a:cubicBezTo>
                    <a:moveTo>
                      <a:pt x="11" y="7"/>
                    </a:moveTo>
                    <a:cubicBezTo>
                      <a:pt x="11" y="7"/>
                      <a:pt x="11" y="7"/>
                      <a:pt x="11" y="7"/>
                    </a:cubicBezTo>
                    <a:cubicBezTo>
                      <a:pt x="11" y="7"/>
                      <a:pt x="11" y="7"/>
                      <a:pt x="11" y="7"/>
                    </a:cubicBezTo>
                    <a:cubicBezTo>
                      <a:pt x="11" y="7"/>
                      <a:pt x="11" y="7"/>
                      <a:pt x="11" y="7"/>
                    </a:cubicBezTo>
                    <a:cubicBezTo>
                      <a:pt x="11" y="7"/>
                      <a:pt x="11" y="7"/>
                      <a:pt x="11" y="7"/>
                    </a:cubicBezTo>
                    <a:moveTo>
                      <a:pt x="11" y="7"/>
                    </a:moveTo>
                    <a:cubicBezTo>
                      <a:pt x="11" y="7"/>
                      <a:pt x="11" y="7"/>
                      <a:pt x="11" y="7"/>
                    </a:cubicBezTo>
                    <a:cubicBezTo>
                      <a:pt x="11" y="7"/>
                      <a:pt x="11" y="7"/>
                      <a:pt x="11" y="7"/>
                    </a:cubicBezTo>
                    <a:cubicBezTo>
                      <a:pt x="11" y="7"/>
                      <a:pt x="11" y="7"/>
                      <a:pt x="11" y="7"/>
                    </a:cubicBezTo>
                    <a:cubicBezTo>
                      <a:pt x="11" y="7"/>
                      <a:pt x="11" y="7"/>
                      <a:pt x="11" y="7"/>
                    </a:cubicBezTo>
                    <a:moveTo>
                      <a:pt x="11" y="7"/>
                    </a:moveTo>
                    <a:cubicBezTo>
                      <a:pt x="11" y="7"/>
                      <a:pt x="11" y="7"/>
                      <a:pt x="11" y="7"/>
                    </a:cubicBezTo>
                    <a:cubicBezTo>
                      <a:pt x="11" y="7"/>
                      <a:pt x="11" y="7"/>
                      <a:pt x="11" y="7"/>
                    </a:cubicBezTo>
                    <a:cubicBezTo>
                      <a:pt x="11" y="7"/>
                      <a:pt x="11" y="7"/>
                      <a:pt x="11" y="7"/>
                    </a:cubicBezTo>
                    <a:cubicBezTo>
                      <a:pt x="11" y="7"/>
                      <a:pt x="11" y="7"/>
                      <a:pt x="11" y="7"/>
                    </a:cubicBezTo>
                    <a:moveTo>
                      <a:pt x="11" y="7"/>
                    </a:moveTo>
                    <a:cubicBezTo>
                      <a:pt x="11" y="7"/>
                      <a:pt x="11" y="7"/>
                      <a:pt x="11" y="7"/>
                    </a:cubicBezTo>
                    <a:cubicBezTo>
                      <a:pt x="11" y="7"/>
                      <a:pt x="11" y="7"/>
                      <a:pt x="11" y="7"/>
                    </a:cubicBezTo>
                    <a:cubicBezTo>
                      <a:pt x="11" y="7"/>
                      <a:pt x="11" y="7"/>
                      <a:pt x="11" y="7"/>
                    </a:cubicBezTo>
                    <a:cubicBezTo>
                      <a:pt x="11" y="7"/>
                      <a:pt x="11" y="7"/>
                      <a:pt x="11" y="7"/>
                    </a:cubicBezTo>
                    <a:moveTo>
                      <a:pt x="11" y="7"/>
                    </a:moveTo>
                    <a:cubicBezTo>
                      <a:pt x="11" y="7"/>
                      <a:pt x="11" y="7"/>
                      <a:pt x="11" y="7"/>
                    </a:cubicBezTo>
                    <a:cubicBezTo>
                      <a:pt x="11" y="7"/>
                      <a:pt x="11" y="7"/>
                      <a:pt x="11" y="7"/>
                    </a:cubicBezTo>
                    <a:cubicBezTo>
                      <a:pt x="11" y="7"/>
                      <a:pt x="11" y="7"/>
                      <a:pt x="11" y="7"/>
                    </a:cubicBezTo>
                    <a:cubicBezTo>
                      <a:pt x="11" y="7"/>
                      <a:pt x="11" y="7"/>
                      <a:pt x="11" y="7"/>
                    </a:cubicBezTo>
                    <a:moveTo>
                      <a:pt x="11" y="7"/>
                    </a:moveTo>
                    <a:cubicBezTo>
                      <a:pt x="11" y="7"/>
                      <a:pt x="11" y="7"/>
                      <a:pt x="11" y="7"/>
                    </a:cubicBezTo>
                    <a:cubicBezTo>
                      <a:pt x="11" y="7"/>
                      <a:pt x="11" y="7"/>
                      <a:pt x="11" y="7"/>
                    </a:cubicBezTo>
                    <a:cubicBezTo>
                      <a:pt x="11" y="7"/>
                      <a:pt x="11" y="7"/>
                      <a:pt x="11" y="7"/>
                    </a:cubicBezTo>
                    <a:cubicBezTo>
                      <a:pt x="11" y="7"/>
                      <a:pt x="11" y="7"/>
                      <a:pt x="11" y="7"/>
                    </a:cubicBezTo>
                    <a:moveTo>
                      <a:pt x="10" y="7"/>
                    </a:moveTo>
                    <a:cubicBezTo>
                      <a:pt x="10" y="7"/>
                      <a:pt x="10" y="7"/>
                      <a:pt x="10" y="7"/>
                    </a:cubicBezTo>
                    <a:cubicBezTo>
                      <a:pt x="11" y="7"/>
                      <a:pt x="11" y="7"/>
                      <a:pt x="11" y="7"/>
                    </a:cubicBezTo>
                    <a:cubicBezTo>
                      <a:pt x="11" y="7"/>
                      <a:pt x="11" y="7"/>
                      <a:pt x="11" y="7"/>
                    </a:cubicBezTo>
                    <a:cubicBezTo>
                      <a:pt x="10" y="7"/>
                      <a:pt x="10" y="7"/>
                      <a:pt x="10" y="7"/>
                    </a:cubicBezTo>
                    <a:moveTo>
                      <a:pt x="10" y="7"/>
                    </a:moveTo>
                    <a:cubicBezTo>
                      <a:pt x="10" y="7"/>
                      <a:pt x="10" y="7"/>
                      <a:pt x="10" y="7"/>
                    </a:cubicBezTo>
                    <a:cubicBezTo>
                      <a:pt x="10" y="7"/>
                      <a:pt x="10" y="7"/>
                      <a:pt x="10" y="7"/>
                    </a:cubicBezTo>
                    <a:cubicBezTo>
                      <a:pt x="10" y="7"/>
                      <a:pt x="10" y="7"/>
                      <a:pt x="10" y="7"/>
                    </a:cubicBezTo>
                    <a:cubicBezTo>
                      <a:pt x="10" y="7"/>
                      <a:pt x="10" y="7"/>
                      <a:pt x="10" y="7"/>
                    </a:cubicBezTo>
                    <a:moveTo>
                      <a:pt x="10" y="7"/>
                    </a:moveTo>
                    <a:cubicBezTo>
                      <a:pt x="10" y="7"/>
                      <a:pt x="10" y="7"/>
                      <a:pt x="10" y="7"/>
                    </a:cubicBezTo>
                    <a:cubicBezTo>
                      <a:pt x="10" y="7"/>
                      <a:pt x="10" y="7"/>
                      <a:pt x="10" y="7"/>
                    </a:cubicBezTo>
                    <a:cubicBezTo>
                      <a:pt x="10" y="7"/>
                      <a:pt x="10" y="7"/>
                      <a:pt x="10" y="7"/>
                    </a:cubicBezTo>
                    <a:cubicBezTo>
                      <a:pt x="10" y="7"/>
                      <a:pt x="10" y="7"/>
                      <a:pt x="10" y="7"/>
                    </a:cubicBezTo>
                    <a:moveTo>
                      <a:pt x="10" y="7"/>
                    </a:moveTo>
                    <a:cubicBezTo>
                      <a:pt x="10" y="7"/>
                      <a:pt x="10" y="7"/>
                      <a:pt x="10" y="7"/>
                    </a:cubicBezTo>
                    <a:cubicBezTo>
                      <a:pt x="10" y="7"/>
                      <a:pt x="10" y="7"/>
                      <a:pt x="10" y="7"/>
                    </a:cubicBezTo>
                    <a:cubicBezTo>
                      <a:pt x="10" y="7"/>
                      <a:pt x="10" y="7"/>
                      <a:pt x="10" y="7"/>
                    </a:cubicBezTo>
                    <a:cubicBezTo>
                      <a:pt x="10" y="7"/>
                      <a:pt x="10" y="7"/>
                      <a:pt x="10" y="7"/>
                    </a:cubicBezTo>
                    <a:moveTo>
                      <a:pt x="10" y="7"/>
                    </a:moveTo>
                    <a:cubicBezTo>
                      <a:pt x="10" y="7"/>
                      <a:pt x="10" y="7"/>
                      <a:pt x="10" y="7"/>
                    </a:cubicBezTo>
                    <a:cubicBezTo>
                      <a:pt x="10" y="7"/>
                      <a:pt x="10" y="7"/>
                      <a:pt x="10" y="7"/>
                    </a:cubicBezTo>
                    <a:cubicBezTo>
                      <a:pt x="10" y="7"/>
                      <a:pt x="10" y="7"/>
                      <a:pt x="10" y="7"/>
                    </a:cubicBezTo>
                    <a:cubicBezTo>
                      <a:pt x="10" y="7"/>
                      <a:pt x="10" y="7"/>
                      <a:pt x="10" y="7"/>
                    </a:cubicBezTo>
                    <a:moveTo>
                      <a:pt x="10" y="7"/>
                    </a:moveTo>
                    <a:cubicBezTo>
                      <a:pt x="10" y="7"/>
                      <a:pt x="10" y="7"/>
                      <a:pt x="10" y="7"/>
                    </a:cubicBezTo>
                    <a:cubicBezTo>
                      <a:pt x="10" y="7"/>
                      <a:pt x="10" y="7"/>
                      <a:pt x="10" y="7"/>
                    </a:cubicBezTo>
                    <a:cubicBezTo>
                      <a:pt x="10" y="7"/>
                      <a:pt x="10" y="7"/>
                      <a:pt x="10" y="7"/>
                    </a:cubicBezTo>
                    <a:cubicBezTo>
                      <a:pt x="10" y="7"/>
                      <a:pt x="10" y="7"/>
                      <a:pt x="10" y="7"/>
                    </a:cubicBezTo>
                    <a:moveTo>
                      <a:pt x="10" y="7"/>
                    </a:moveTo>
                    <a:cubicBezTo>
                      <a:pt x="10" y="7"/>
                      <a:pt x="10" y="7"/>
                      <a:pt x="10" y="7"/>
                    </a:cubicBezTo>
                    <a:cubicBezTo>
                      <a:pt x="10" y="7"/>
                      <a:pt x="10" y="7"/>
                      <a:pt x="10" y="7"/>
                    </a:cubicBezTo>
                    <a:cubicBezTo>
                      <a:pt x="10" y="7"/>
                      <a:pt x="10" y="7"/>
                      <a:pt x="10" y="7"/>
                    </a:cubicBezTo>
                    <a:cubicBezTo>
                      <a:pt x="10" y="7"/>
                      <a:pt x="10" y="7"/>
                      <a:pt x="10" y="7"/>
                    </a:cubicBezTo>
                    <a:moveTo>
                      <a:pt x="10" y="7"/>
                    </a:moveTo>
                    <a:cubicBezTo>
                      <a:pt x="10" y="7"/>
                      <a:pt x="10" y="7"/>
                      <a:pt x="10" y="7"/>
                    </a:cubicBezTo>
                    <a:cubicBezTo>
                      <a:pt x="10" y="7"/>
                      <a:pt x="10" y="7"/>
                      <a:pt x="10" y="7"/>
                    </a:cubicBezTo>
                    <a:cubicBezTo>
                      <a:pt x="10" y="7"/>
                      <a:pt x="10" y="7"/>
                      <a:pt x="10" y="7"/>
                    </a:cubicBezTo>
                    <a:cubicBezTo>
                      <a:pt x="10" y="7"/>
                      <a:pt x="10" y="7"/>
                      <a:pt x="10" y="7"/>
                    </a:cubicBezTo>
                    <a:moveTo>
                      <a:pt x="10" y="7"/>
                    </a:moveTo>
                    <a:cubicBezTo>
                      <a:pt x="10" y="7"/>
                      <a:pt x="10" y="7"/>
                      <a:pt x="10" y="7"/>
                    </a:cubicBezTo>
                    <a:cubicBezTo>
                      <a:pt x="10" y="7"/>
                      <a:pt x="10" y="7"/>
                      <a:pt x="10" y="7"/>
                    </a:cubicBezTo>
                    <a:cubicBezTo>
                      <a:pt x="10" y="7"/>
                      <a:pt x="10" y="7"/>
                      <a:pt x="10" y="7"/>
                    </a:cubicBezTo>
                    <a:cubicBezTo>
                      <a:pt x="10" y="7"/>
                      <a:pt x="10" y="7"/>
                      <a:pt x="10" y="7"/>
                    </a:cubicBezTo>
                    <a:moveTo>
                      <a:pt x="10" y="7"/>
                    </a:moveTo>
                    <a:cubicBezTo>
                      <a:pt x="10" y="7"/>
                      <a:pt x="10" y="7"/>
                      <a:pt x="10" y="7"/>
                    </a:cubicBezTo>
                    <a:cubicBezTo>
                      <a:pt x="10" y="7"/>
                      <a:pt x="10" y="7"/>
                      <a:pt x="10" y="7"/>
                    </a:cubicBezTo>
                    <a:cubicBezTo>
                      <a:pt x="10" y="7"/>
                      <a:pt x="10" y="7"/>
                      <a:pt x="10" y="7"/>
                    </a:cubicBezTo>
                    <a:cubicBezTo>
                      <a:pt x="10" y="7"/>
                      <a:pt x="10" y="7"/>
                      <a:pt x="10" y="7"/>
                    </a:cubicBezTo>
                    <a:moveTo>
                      <a:pt x="10" y="7"/>
                    </a:moveTo>
                    <a:cubicBezTo>
                      <a:pt x="10" y="7"/>
                      <a:pt x="10" y="7"/>
                      <a:pt x="10" y="7"/>
                    </a:cubicBezTo>
                    <a:cubicBezTo>
                      <a:pt x="10" y="7"/>
                      <a:pt x="10" y="7"/>
                      <a:pt x="10" y="7"/>
                    </a:cubicBezTo>
                    <a:cubicBezTo>
                      <a:pt x="10" y="7"/>
                      <a:pt x="10" y="7"/>
                      <a:pt x="10" y="7"/>
                    </a:cubicBezTo>
                    <a:cubicBezTo>
                      <a:pt x="10" y="7"/>
                      <a:pt x="10" y="7"/>
                      <a:pt x="10" y="7"/>
                    </a:cubicBezTo>
                    <a:moveTo>
                      <a:pt x="10" y="7"/>
                    </a:moveTo>
                    <a:cubicBezTo>
                      <a:pt x="10" y="7"/>
                      <a:pt x="10" y="7"/>
                      <a:pt x="10" y="7"/>
                    </a:cubicBezTo>
                    <a:cubicBezTo>
                      <a:pt x="10" y="7"/>
                      <a:pt x="10" y="7"/>
                      <a:pt x="10" y="7"/>
                    </a:cubicBezTo>
                    <a:cubicBezTo>
                      <a:pt x="10" y="7"/>
                      <a:pt x="10" y="7"/>
                      <a:pt x="10" y="7"/>
                    </a:cubicBezTo>
                    <a:cubicBezTo>
                      <a:pt x="10" y="7"/>
                      <a:pt x="10" y="7"/>
                      <a:pt x="10" y="7"/>
                    </a:cubicBezTo>
                    <a:moveTo>
                      <a:pt x="10" y="6"/>
                    </a:moveTo>
                    <a:cubicBezTo>
                      <a:pt x="10" y="6"/>
                      <a:pt x="10" y="6"/>
                      <a:pt x="10" y="6"/>
                    </a:cubicBezTo>
                    <a:cubicBezTo>
                      <a:pt x="10" y="7"/>
                      <a:pt x="10" y="7"/>
                      <a:pt x="10" y="7"/>
                    </a:cubicBezTo>
                    <a:cubicBezTo>
                      <a:pt x="10" y="7"/>
                      <a:pt x="10" y="7"/>
                      <a:pt x="10" y="7"/>
                    </a:cubicBezTo>
                    <a:cubicBezTo>
                      <a:pt x="10" y="6"/>
                      <a:pt x="10" y="6"/>
                      <a:pt x="10" y="6"/>
                    </a:cubicBezTo>
                    <a:moveTo>
                      <a:pt x="10" y="6"/>
                    </a:moveTo>
                    <a:cubicBezTo>
                      <a:pt x="10" y="6"/>
                      <a:pt x="10" y="6"/>
                      <a:pt x="10" y="6"/>
                    </a:cubicBezTo>
                    <a:cubicBezTo>
                      <a:pt x="10" y="6"/>
                      <a:pt x="10" y="6"/>
                      <a:pt x="10" y="6"/>
                    </a:cubicBezTo>
                    <a:cubicBezTo>
                      <a:pt x="10" y="6"/>
                      <a:pt x="10" y="6"/>
                      <a:pt x="10" y="6"/>
                    </a:cubicBezTo>
                    <a:cubicBezTo>
                      <a:pt x="10" y="6"/>
                      <a:pt x="10" y="6"/>
                      <a:pt x="10" y="6"/>
                    </a:cubicBezTo>
                    <a:moveTo>
                      <a:pt x="10" y="6"/>
                    </a:moveTo>
                    <a:cubicBezTo>
                      <a:pt x="10" y="6"/>
                      <a:pt x="10" y="6"/>
                      <a:pt x="10" y="6"/>
                    </a:cubicBezTo>
                    <a:cubicBezTo>
                      <a:pt x="10" y="6"/>
                      <a:pt x="10" y="6"/>
                      <a:pt x="10" y="6"/>
                    </a:cubicBezTo>
                    <a:cubicBezTo>
                      <a:pt x="10" y="6"/>
                      <a:pt x="10" y="6"/>
                      <a:pt x="10" y="6"/>
                    </a:cubicBezTo>
                    <a:cubicBezTo>
                      <a:pt x="10" y="6"/>
                      <a:pt x="10" y="6"/>
                      <a:pt x="10" y="6"/>
                    </a:cubicBezTo>
                    <a:moveTo>
                      <a:pt x="10" y="6"/>
                    </a:moveTo>
                    <a:cubicBezTo>
                      <a:pt x="10" y="6"/>
                      <a:pt x="10" y="6"/>
                      <a:pt x="10" y="6"/>
                    </a:cubicBezTo>
                    <a:cubicBezTo>
                      <a:pt x="10" y="6"/>
                      <a:pt x="10" y="6"/>
                      <a:pt x="10" y="6"/>
                    </a:cubicBezTo>
                    <a:cubicBezTo>
                      <a:pt x="10" y="6"/>
                      <a:pt x="10" y="6"/>
                      <a:pt x="10" y="6"/>
                    </a:cubicBezTo>
                    <a:cubicBezTo>
                      <a:pt x="10" y="6"/>
                      <a:pt x="10" y="6"/>
                      <a:pt x="10" y="6"/>
                    </a:cubicBezTo>
                    <a:moveTo>
                      <a:pt x="10" y="6"/>
                    </a:moveTo>
                    <a:cubicBezTo>
                      <a:pt x="10" y="6"/>
                      <a:pt x="10" y="6"/>
                      <a:pt x="10" y="6"/>
                    </a:cubicBezTo>
                    <a:cubicBezTo>
                      <a:pt x="10" y="6"/>
                      <a:pt x="10" y="6"/>
                      <a:pt x="10" y="6"/>
                    </a:cubicBezTo>
                    <a:cubicBezTo>
                      <a:pt x="10" y="6"/>
                      <a:pt x="10" y="6"/>
                      <a:pt x="10" y="6"/>
                    </a:cubicBezTo>
                    <a:cubicBezTo>
                      <a:pt x="10" y="6"/>
                      <a:pt x="10" y="6"/>
                      <a:pt x="10" y="6"/>
                    </a:cubicBezTo>
                    <a:moveTo>
                      <a:pt x="10" y="6"/>
                    </a:moveTo>
                    <a:cubicBezTo>
                      <a:pt x="10" y="6"/>
                      <a:pt x="10" y="6"/>
                      <a:pt x="10" y="6"/>
                    </a:cubicBezTo>
                    <a:cubicBezTo>
                      <a:pt x="10" y="6"/>
                      <a:pt x="10" y="6"/>
                      <a:pt x="10" y="6"/>
                    </a:cubicBezTo>
                    <a:cubicBezTo>
                      <a:pt x="10" y="6"/>
                      <a:pt x="10" y="6"/>
                      <a:pt x="10" y="6"/>
                    </a:cubicBezTo>
                    <a:cubicBezTo>
                      <a:pt x="10" y="6"/>
                      <a:pt x="10" y="6"/>
                      <a:pt x="10" y="6"/>
                    </a:cubicBezTo>
                    <a:moveTo>
                      <a:pt x="10" y="6"/>
                    </a:moveTo>
                    <a:cubicBezTo>
                      <a:pt x="10" y="6"/>
                      <a:pt x="10" y="6"/>
                      <a:pt x="10" y="6"/>
                    </a:cubicBezTo>
                    <a:cubicBezTo>
                      <a:pt x="10" y="6"/>
                      <a:pt x="10" y="6"/>
                      <a:pt x="10" y="6"/>
                    </a:cubicBezTo>
                    <a:cubicBezTo>
                      <a:pt x="10" y="6"/>
                      <a:pt x="10" y="6"/>
                      <a:pt x="10" y="6"/>
                    </a:cubicBezTo>
                    <a:cubicBezTo>
                      <a:pt x="10" y="6"/>
                      <a:pt x="10" y="6"/>
                      <a:pt x="10" y="6"/>
                    </a:cubicBezTo>
                    <a:moveTo>
                      <a:pt x="10" y="6"/>
                    </a:moveTo>
                    <a:cubicBezTo>
                      <a:pt x="10" y="6"/>
                      <a:pt x="10" y="6"/>
                      <a:pt x="10" y="6"/>
                    </a:cubicBezTo>
                    <a:cubicBezTo>
                      <a:pt x="10" y="6"/>
                      <a:pt x="10" y="6"/>
                      <a:pt x="10" y="6"/>
                    </a:cubicBezTo>
                    <a:cubicBezTo>
                      <a:pt x="10" y="6"/>
                      <a:pt x="10" y="6"/>
                      <a:pt x="10" y="6"/>
                    </a:cubicBezTo>
                    <a:cubicBezTo>
                      <a:pt x="10" y="6"/>
                      <a:pt x="10" y="6"/>
                      <a:pt x="10" y="6"/>
                    </a:cubicBezTo>
                    <a:moveTo>
                      <a:pt x="9" y="6"/>
                    </a:moveTo>
                    <a:cubicBezTo>
                      <a:pt x="9" y="6"/>
                      <a:pt x="9" y="6"/>
                      <a:pt x="9" y="6"/>
                    </a:cubicBezTo>
                    <a:cubicBezTo>
                      <a:pt x="9" y="6"/>
                      <a:pt x="9" y="6"/>
                      <a:pt x="9" y="6"/>
                    </a:cubicBezTo>
                    <a:cubicBezTo>
                      <a:pt x="9" y="6"/>
                      <a:pt x="9" y="6"/>
                      <a:pt x="9" y="6"/>
                    </a:cubicBezTo>
                    <a:cubicBezTo>
                      <a:pt x="9" y="6"/>
                      <a:pt x="9" y="6"/>
                      <a:pt x="9" y="6"/>
                    </a:cubicBezTo>
                    <a:moveTo>
                      <a:pt x="8" y="5"/>
                    </a:moveTo>
                    <a:cubicBezTo>
                      <a:pt x="8" y="5"/>
                      <a:pt x="8" y="5"/>
                      <a:pt x="8" y="5"/>
                    </a:cubicBezTo>
                    <a:cubicBezTo>
                      <a:pt x="8" y="5"/>
                      <a:pt x="8" y="6"/>
                      <a:pt x="8" y="6"/>
                    </a:cubicBezTo>
                    <a:cubicBezTo>
                      <a:pt x="8" y="6"/>
                      <a:pt x="8" y="6"/>
                      <a:pt x="8" y="6"/>
                    </a:cubicBezTo>
                    <a:cubicBezTo>
                      <a:pt x="8" y="6"/>
                      <a:pt x="8" y="5"/>
                      <a:pt x="8" y="5"/>
                    </a:cubicBezTo>
                    <a:moveTo>
                      <a:pt x="8" y="5"/>
                    </a:moveTo>
                    <a:cubicBezTo>
                      <a:pt x="8" y="5"/>
                      <a:pt x="8" y="5"/>
                      <a:pt x="8" y="5"/>
                    </a:cubicBezTo>
                    <a:cubicBezTo>
                      <a:pt x="8" y="5"/>
                      <a:pt x="8" y="5"/>
                      <a:pt x="8" y="5"/>
                    </a:cubicBezTo>
                    <a:cubicBezTo>
                      <a:pt x="8" y="5"/>
                      <a:pt x="8" y="5"/>
                      <a:pt x="8" y="5"/>
                    </a:cubicBezTo>
                    <a:cubicBezTo>
                      <a:pt x="8" y="5"/>
                      <a:pt x="8" y="5"/>
                      <a:pt x="8" y="5"/>
                    </a:cubicBezTo>
                    <a:moveTo>
                      <a:pt x="8" y="5"/>
                    </a:moveTo>
                    <a:cubicBezTo>
                      <a:pt x="8" y="5"/>
                      <a:pt x="8" y="5"/>
                      <a:pt x="8" y="5"/>
                    </a:cubicBezTo>
                    <a:cubicBezTo>
                      <a:pt x="8" y="5"/>
                      <a:pt x="8" y="5"/>
                      <a:pt x="8" y="5"/>
                    </a:cubicBezTo>
                    <a:cubicBezTo>
                      <a:pt x="8" y="5"/>
                      <a:pt x="8" y="5"/>
                      <a:pt x="8" y="5"/>
                    </a:cubicBezTo>
                    <a:cubicBezTo>
                      <a:pt x="8" y="5"/>
                      <a:pt x="8" y="5"/>
                      <a:pt x="8" y="5"/>
                    </a:cubicBezTo>
                    <a:moveTo>
                      <a:pt x="8" y="5"/>
                    </a:moveTo>
                    <a:cubicBezTo>
                      <a:pt x="8" y="5"/>
                      <a:pt x="8" y="5"/>
                      <a:pt x="8" y="5"/>
                    </a:cubicBezTo>
                    <a:cubicBezTo>
                      <a:pt x="8" y="5"/>
                      <a:pt x="8" y="5"/>
                      <a:pt x="8" y="5"/>
                    </a:cubicBezTo>
                    <a:cubicBezTo>
                      <a:pt x="8" y="5"/>
                      <a:pt x="8" y="5"/>
                      <a:pt x="8" y="5"/>
                    </a:cubicBezTo>
                    <a:cubicBezTo>
                      <a:pt x="8" y="5"/>
                      <a:pt x="8" y="5"/>
                      <a:pt x="8" y="5"/>
                    </a:cubicBezTo>
                    <a:moveTo>
                      <a:pt x="8" y="5"/>
                    </a:moveTo>
                    <a:cubicBezTo>
                      <a:pt x="8" y="5"/>
                      <a:pt x="8" y="5"/>
                      <a:pt x="8" y="5"/>
                    </a:cubicBezTo>
                    <a:cubicBezTo>
                      <a:pt x="8" y="5"/>
                      <a:pt x="8" y="5"/>
                      <a:pt x="8" y="5"/>
                    </a:cubicBezTo>
                    <a:cubicBezTo>
                      <a:pt x="8" y="5"/>
                      <a:pt x="8" y="5"/>
                      <a:pt x="8" y="5"/>
                    </a:cubicBezTo>
                    <a:cubicBezTo>
                      <a:pt x="8" y="5"/>
                      <a:pt x="8" y="5"/>
                      <a:pt x="8" y="5"/>
                    </a:cubicBezTo>
                    <a:moveTo>
                      <a:pt x="8" y="5"/>
                    </a:moveTo>
                    <a:cubicBezTo>
                      <a:pt x="8" y="5"/>
                      <a:pt x="8" y="5"/>
                      <a:pt x="8" y="5"/>
                    </a:cubicBezTo>
                    <a:cubicBezTo>
                      <a:pt x="8" y="5"/>
                      <a:pt x="8" y="5"/>
                      <a:pt x="8" y="5"/>
                    </a:cubicBezTo>
                    <a:cubicBezTo>
                      <a:pt x="8" y="5"/>
                      <a:pt x="8" y="5"/>
                      <a:pt x="8" y="5"/>
                    </a:cubicBezTo>
                    <a:cubicBezTo>
                      <a:pt x="8" y="5"/>
                      <a:pt x="8" y="5"/>
                      <a:pt x="8" y="5"/>
                    </a:cubicBezTo>
                    <a:moveTo>
                      <a:pt x="8" y="5"/>
                    </a:moveTo>
                    <a:cubicBezTo>
                      <a:pt x="8" y="5"/>
                      <a:pt x="8" y="5"/>
                      <a:pt x="8" y="5"/>
                    </a:cubicBezTo>
                    <a:cubicBezTo>
                      <a:pt x="8" y="5"/>
                      <a:pt x="8" y="5"/>
                      <a:pt x="8" y="5"/>
                    </a:cubicBezTo>
                    <a:cubicBezTo>
                      <a:pt x="8" y="5"/>
                      <a:pt x="8" y="5"/>
                      <a:pt x="8" y="5"/>
                    </a:cubicBezTo>
                    <a:cubicBezTo>
                      <a:pt x="8" y="5"/>
                      <a:pt x="8" y="5"/>
                      <a:pt x="8" y="5"/>
                    </a:cubicBezTo>
                    <a:moveTo>
                      <a:pt x="7" y="5"/>
                    </a:moveTo>
                    <a:cubicBezTo>
                      <a:pt x="7" y="5"/>
                      <a:pt x="7" y="5"/>
                      <a:pt x="7" y="5"/>
                    </a:cubicBezTo>
                    <a:cubicBezTo>
                      <a:pt x="7" y="5"/>
                      <a:pt x="7" y="5"/>
                      <a:pt x="8" y="5"/>
                    </a:cubicBezTo>
                    <a:cubicBezTo>
                      <a:pt x="8" y="5"/>
                      <a:pt x="8" y="5"/>
                      <a:pt x="8" y="5"/>
                    </a:cubicBezTo>
                    <a:cubicBezTo>
                      <a:pt x="7" y="5"/>
                      <a:pt x="7" y="5"/>
                      <a:pt x="7" y="5"/>
                    </a:cubicBezTo>
                    <a:moveTo>
                      <a:pt x="6" y="4"/>
                    </a:moveTo>
                    <a:cubicBezTo>
                      <a:pt x="6" y="4"/>
                      <a:pt x="6" y="4"/>
                      <a:pt x="6" y="4"/>
                    </a:cubicBezTo>
                    <a:cubicBezTo>
                      <a:pt x="6" y="4"/>
                      <a:pt x="7" y="4"/>
                      <a:pt x="7" y="5"/>
                    </a:cubicBezTo>
                    <a:cubicBezTo>
                      <a:pt x="7" y="5"/>
                      <a:pt x="7" y="5"/>
                      <a:pt x="7" y="5"/>
                    </a:cubicBezTo>
                    <a:cubicBezTo>
                      <a:pt x="7" y="4"/>
                      <a:pt x="6" y="4"/>
                      <a:pt x="6" y="4"/>
                    </a:cubicBezTo>
                    <a:moveTo>
                      <a:pt x="6" y="4"/>
                    </a:moveTo>
                    <a:cubicBezTo>
                      <a:pt x="6" y="4"/>
                      <a:pt x="6" y="4"/>
                      <a:pt x="6" y="4"/>
                    </a:cubicBezTo>
                    <a:cubicBezTo>
                      <a:pt x="6" y="4"/>
                      <a:pt x="6" y="4"/>
                      <a:pt x="6" y="4"/>
                    </a:cubicBezTo>
                    <a:cubicBezTo>
                      <a:pt x="6" y="4"/>
                      <a:pt x="6" y="4"/>
                      <a:pt x="6" y="4"/>
                    </a:cubicBezTo>
                    <a:cubicBezTo>
                      <a:pt x="6" y="4"/>
                      <a:pt x="6" y="4"/>
                      <a:pt x="6" y="4"/>
                    </a:cubicBezTo>
                    <a:moveTo>
                      <a:pt x="6" y="4"/>
                    </a:moveTo>
                    <a:cubicBezTo>
                      <a:pt x="6" y="4"/>
                      <a:pt x="6" y="4"/>
                      <a:pt x="6" y="4"/>
                    </a:cubicBezTo>
                    <a:cubicBezTo>
                      <a:pt x="6" y="4"/>
                      <a:pt x="6" y="4"/>
                      <a:pt x="6" y="4"/>
                    </a:cubicBezTo>
                    <a:cubicBezTo>
                      <a:pt x="6" y="4"/>
                      <a:pt x="6" y="4"/>
                      <a:pt x="6" y="4"/>
                    </a:cubicBezTo>
                    <a:cubicBezTo>
                      <a:pt x="6" y="4"/>
                      <a:pt x="6" y="4"/>
                      <a:pt x="6" y="4"/>
                    </a:cubicBezTo>
                    <a:moveTo>
                      <a:pt x="5" y="4"/>
                    </a:moveTo>
                    <a:cubicBezTo>
                      <a:pt x="5" y="4"/>
                      <a:pt x="5" y="4"/>
                      <a:pt x="5" y="4"/>
                    </a:cubicBezTo>
                    <a:cubicBezTo>
                      <a:pt x="6" y="4"/>
                      <a:pt x="6" y="4"/>
                      <a:pt x="6" y="4"/>
                    </a:cubicBezTo>
                    <a:cubicBezTo>
                      <a:pt x="6" y="4"/>
                      <a:pt x="6" y="4"/>
                      <a:pt x="6" y="4"/>
                    </a:cubicBezTo>
                    <a:cubicBezTo>
                      <a:pt x="6" y="4"/>
                      <a:pt x="6" y="4"/>
                      <a:pt x="5" y="4"/>
                    </a:cubicBezTo>
                    <a:moveTo>
                      <a:pt x="2" y="2"/>
                    </a:moveTo>
                    <a:cubicBezTo>
                      <a:pt x="2" y="2"/>
                      <a:pt x="2" y="2"/>
                      <a:pt x="2" y="2"/>
                    </a:cubicBezTo>
                    <a:cubicBezTo>
                      <a:pt x="3" y="2"/>
                      <a:pt x="4" y="3"/>
                      <a:pt x="5" y="4"/>
                    </a:cubicBezTo>
                    <a:cubicBezTo>
                      <a:pt x="5" y="4"/>
                      <a:pt x="5" y="4"/>
                      <a:pt x="5" y="4"/>
                    </a:cubicBezTo>
                    <a:cubicBezTo>
                      <a:pt x="4" y="3"/>
                      <a:pt x="3" y="2"/>
                      <a:pt x="2" y="2"/>
                    </a:cubicBezTo>
                    <a:moveTo>
                      <a:pt x="2" y="1"/>
                    </a:moveTo>
                    <a:cubicBezTo>
                      <a:pt x="2" y="1"/>
                      <a:pt x="2" y="1"/>
                      <a:pt x="2" y="1"/>
                    </a:cubicBezTo>
                    <a:cubicBezTo>
                      <a:pt x="2" y="2"/>
                      <a:pt x="2" y="2"/>
                      <a:pt x="2" y="2"/>
                    </a:cubicBezTo>
                    <a:cubicBezTo>
                      <a:pt x="2" y="2"/>
                      <a:pt x="2" y="2"/>
                      <a:pt x="2" y="2"/>
                    </a:cubicBezTo>
                    <a:cubicBezTo>
                      <a:pt x="2" y="2"/>
                      <a:pt x="2" y="2"/>
                      <a:pt x="2" y="1"/>
                    </a:cubicBezTo>
                    <a:moveTo>
                      <a:pt x="2" y="1"/>
                    </a:moveTo>
                    <a:cubicBezTo>
                      <a:pt x="2" y="1"/>
                      <a:pt x="2" y="1"/>
                      <a:pt x="2" y="1"/>
                    </a:cubicBezTo>
                    <a:cubicBezTo>
                      <a:pt x="2" y="1"/>
                      <a:pt x="2" y="1"/>
                      <a:pt x="2" y="1"/>
                    </a:cubicBezTo>
                    <a:cubicBezTo>
                      <a:pt x="2" y="1"/>
                      <a:pt x="2" y="1"/>
                      <a:pt x="2" y="1"/>
                    </a:cubicBezTo>
                    <a:cubicBezTo>
                      <a:pt x="2" y="1"/>
                      <a:pt x="2" y="1"/>
                      <a:pt x="2" y="1"/>
                    </a:cubicBezTo>
                    <a:moveTo>
                      <a:pt x="2" y="1"/>
                    </a:moveTo>
                    <a:cubicBezTo>
                      <a:pt x="2" y="1"/>
                      <a:pt x="2" y="1"/>
                      <a:pt x="2" y="1"/>
                    </a:cubicBezTo>
                    <a:cubicBezTo>
                      <a:pt x="2" y="1"/>
                      <a:pt x="2" y="1"/>
                      <a:pt x="2" y="1"/>
                    </a:cubicBezTo>
                    <a:cubicBezTo>
                      <a:pt x="2" y="1"/>
                      <a:pt x="2" y="1"/>
                      <a:pt x="2" y="1"/>
                    </a:cubicBezTo>
                    <a:cubicBezTo>
                      <a:pt x="2" y="1"/>
                      <a:pt x="2" y="1"/>
                      <a:pt x="2" y="1"/>
                    </a:cubicBezTo>
                    <a:moveTo>
                      <a:pt x="1" y="0"/>
                    </a:moveTo>
                    <a:cubicBezTo>
                      <a:pt x="1" y="0"/>
                      <a:pt x="1" y="0"/>
                      <a:pt x="1" y="0"/>
                    </a:cubicBezTo>
                    <a:cubicBezTo>
                      <a:pt x="1" y="1"/>
                      <a:pt x="1" y="1"/>
                      <a:pt x="2" y="1"/>
                    </a:cubicBezTo>
                    <a:cubicBezTo>
                      <a:pt x="2" y="1"/>
                      <a:pt x="2" y="1"/>
                      <a:pt x="2" y="1"/>
                    </a:cubicBezTo>
                    <a:cubicBezTo>
                      <a:pt x="1" y="1"/>
                      <a:pt x="1" y="1"/>
                      <a:pt x="1" y="0"/>
                    </a:cubicBezTo>
                    <a:moveTo>
                      <a:pt x="0" y="0"/>
                    </a:moveTo>
                    <a:cubicBezTo>
                      <a:pt x="0" y="0"/>
                      <a:pt x="0" y="0"/>
                      <a:pt x="0" y="0"/>
                    </a:cubicBezTo>
                    <a:cubicBezTo>
                      <a:pt x="0" y="0"/>
                      <a:pt x="0" y="0"/>
                      <a:pt x="1" y="0"/>
                    </a:cubicBezTo>
                    <a:cubicBezTo>
                      <a:pt x="1" y="0"/>
                      <a:pt x="1" y="0"/>
                      <a:pt x="1"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E6FF"/>
                  </a:solidFill>
                  <a:effectLst/>
                  <a:uLnTx/>
                  <a:uFillTx/>
                  <a:latin typeface="Segoe UI"/>
                  <a:ea typeface="+mn-ea"/>
                  <a:cs typeface="+mn-cs"/>
                </a:endParaRPr>
              </a:p>
            </p:txBody>
          </p:sp>
          <p:sp>
            <p:nvSpPr>
              <p:cNvPr id="109" name="Freeform 399">
                <a:extLst>
                  <a:ext uri="{FF2B5EF4-FFF2-40B4-BE49-F238E27FC236}">
                    <a16:creationId xmlns:a16="http://schemas.microsoft.com/office/drawing/2014/main" id="{E06578DD-43DA-AC44-B122-BF6158695C53}"/>
                  </a:ext>
                </a:extLst>
              </p:cNvPr>
              <p:cNvSpPr>
                <a:spLocks/>
              </p:cNvSpPr>
              <p:nvPr/>
            </p:nvSpPr>
            <p:spPr bwMode="auto">
              <a:xfrm>
                <a:off x="386" y="3470"/>
                <a:ext cx="111" cy="168"/>
              </a:xfrm>
              <a:custGeom>
                <a:avLst/>
                <a:gdLst>
                  <a:gd name="T0" fmla="*/ 294 w 1874"/>
                  <a:gd name="T1" fmla="*/ 2841 h 2843"/>
                  <a:gd name="T2" fmla="*/ 308 w 1874"/>
                  <a:gd name="T3" fmla="*/ 2835 h 2843"/>
                  <a:gd name="T4" fmla="*/ 315 w 1874"/>
                  <a:gd name="T5" fmla="*/ 2832 h 2843"/>
                  <a:gd name="T6" fmla="*/ 329 w 1874"/>
                  <a:gd name="T7" fmla="*/ 2826 h 2843"/>
                  <a:gd name="T8" fmla="*/ 346 w 1874"/>
                  <a:gd name="T9" fmla="*/ 2819 h 2843"/>
                  <a:gd name="T10" fmla="*/ 359 w 1874"/>
                  <a:gd name="T11" fmla="*/ 2813 h 2843"/>
                  <a:gd name="T12" fmla="*/ 402 w 1874"/>
                  <a:gd name="T13" fmla="*/ 2795 h 2843"/>
                  <a:gd name="T14" fmla="*/ 421 w 1874"/>
                  <a:gd name="T15" fmla="*/ 2787 h 2843"/>
                  <a:gd name="T16" fmla="*/ 474 w 1874"/>
                  <a:gd name="T17" fmla="*/ 2764 h 2843"/>
                  <a:gd name="T18" fmla="*/ 534 w 1874"/>
                  <a:gd name="T19" fmla="*/ 2739 h 2843"/>
                  <a:gd name="T20" fmla="*/ 636 w 1874"/>
                  <a:gd name="T21" fmla="*/ 2695 h 2843"/>
                  <a:gd name="T22" fmla="*/ 703 w 1874"/>
                  <a:gd name="T23" fmla="*/ 2667 h 2843"/>
                  <a:gd name="T24" fmla="*/ 780 w 1874"/>
                  <a:gd name="T25" fmla="*/ 2634 h 2843"/>
                  <a:gd name="T26" fmla="*/ 874 w 1874"/>
                  <a:gd name="T27" fmla="*/ 2594 h 2843"/>
                  <a:gd name="T28" fmla="*/ 955 w 1874"/>
                  <a:gd name="T29" fmla="*/ 2560 h 2843"/>
                  <a:gd name="T30" fmla="*/ 1044 w 1874"/>
                  <a:gd name="T31" fmla="*/ 2522 h 2843"/>
                  <a:gd name="T32" fmla="*/ 1134 w 1874"/>
                  <a:gd name="T33" fmla="*/ 2484 h 2843"/>
                  <a:gd name="T34" fmla="*/ 1204 w 1874"/>
                  <a:gd name="T35" fmla="*/ 2454 h 2843"/>
                  <a:gd name="T36" fmla="*/ 1276 w 1874"/>
                  <a:gd name="T37" fmla="*/ 2423 h 2843"/>
                  <a:gd name="T38" fmla="*/ 1393 w 1874"/>
                  <a:gd name="T39" fmla="*/ 2373 h 2843"/>
                  <a:gd name="T40" fmla="*/ 1453 w 1874"/>
                  <a:gd name="T41" fmla="*/ 2348 h 2843"/>
                  <a:gd name="T42" fmla="*/ 1518 w 1874"/>
                  <a:gd name="T43" fmla="*/ 2320 h 2843"/>
                  <a:gd name="T44" fmla="*/ 1575 w 1874"/>
                  <a:gd name="T45" fmla="*/ 2296 h 2843"/>
                  <a:gd name="T46" fmla="*/ 1617 w 1874"/>
                  <a:gd name="T47" fmla="*/ 2278 h 2843"/>
                  <a:gd name="T48" fmla="*/ 1655 w 1874"/>
                  <a:gd name="T49" fmla="*/ 2262 h 2843"/>
                  <a:gd name="T50" fmla="*/ 1676 w 1874"/>
                  <a:gd name="T51" fmla="*/ 2253 h 2843"/>
                  <a:gd name="T52" fmla="*/ 1700 w 1874"/>
                  <a:gd name="T53" fmla="*/ 2243 h 2843"/>
                  <a:gd name="T54" fmla="*/ 1720 w 1874"/>
                  <a:gd name="T55" fmla="*/ 2234 h 2843"/>
                  <a:gd name="T56" fmla="*/ 1734 w 1874"/>
                  <a:gd name="T57" fmla="*/ 2228 h 2843"/>
                  <a:gd name="T58" fmla="*/ 1742 w 1874"/>
                  <a:gd name="T59" fmla="*/ 2225 h 2843"/>
                  <a:gd name="T60" fmla="*/ 1752 w 1874"/>
                  <a:gd name="T61" fmla="*/ 2220 h 2843"/>
                  <a:gd name="T62" fmla="*/ 1874 w 1874"/>
                  <a:gd name="T63" fmla="*/ 870 h 2843"/>
                  <a:gd name="T64" fmla="*/ 1873 w 1874"/>
                  <a:gd name="T65" fmla="*/ 869 h 2843"/>
                  <a:gd name="T66" fmla="*/ 1864 w 1874"/>
                  <a:gd name="T67" fmla="*/ 863 h 2843"/>
                  <a:gd name="T68" fmla="*/ 1860 w 1874"/>
                  <a:gd name="T69" fmla="*/ 861 h 2843"/>
                  <a:gd name="T70" fmla="*/ 1853 w 1874"/>
                  <a:gd name="T71" fmla="*/ 857 h 2843"/>
                  <a:gd name="T72" fmla="*/ 1845 w 1874"/>
                  <a:gd name="T73" fmla="*/ 851 h 2843"/>
                  <a:gd name="T74" fmla="*/ 1821 w 1874"/>
                  <a:gd name="T75" fmla="*/ 836 h 2843"/>
                  <a:gd name="T76" fmla="*/ 1800 w 1874"/>
                  <a:gd name="T77" fmla="*/ 822 h 2843"/>
                  <a:gd name="T78" fmla="*/ 1738 w 1874"/>
                  <a:gd name="T79" fmla="*/ 781 h 2843"/>
                  <a:gd name="T80" fmla="*/ 1704 w 1874"/>
                  <a:gd name="T81" fmla="*/ 760 h 2843"/>
                  <a:gd name="T82" fmla="*/ 1653 w 1874"/>
                  <a:gd name="T83" fmla="*/ 727 h 2843"/>
                  <a:gd name="T84" fmla="*/ 1571 w 1874"/>
                  <a:gd name="T85" fmla="*/ 673 h 2843"/>
                  <a:gd name="T86" fmla="*/ 1522 w 1874"/>
                  <a:gd name="T87" fmla="*/ 641 h 2843"/>
                  <a:gd name="T88" fmla="*/ 1439 w 1874"/>
                  <a:gd name="T89" fmla="*/ 587 h 2843"/>
                  <a:gd name="T90" fmla="*/ 1355 w 1874"/>
                  <a:gd name="T91" fmla="*/ 532 h 2843"/>
                  <a:gd name="T92" fmla="*/ 1270 w 1874"/>
                  <a:gd name="T93" fmla="*/ 477 h 2843"/>
                  <a:gd name="T94" fmla="*/ 1207 w 1874"/>
                  <a:gd name="T95" fmla="*/ 436 h 2843"/>
                  <a:gd name="T96" fmla="*/ 1147 w 1874"/>
                  <a:gd name="T97" fmla="*/ 397 h 2843"/>
                  <a:gd name="T98" fmla="*/ 1100 w 1874"/>
                  <a:gd name="T99" fmla="*/ 366 h 2843"/>
                  <a:gd name="T100" fmla="*/ 976 w 1874"/>
                  <a:gd name="T101" fmla="*/ 285 h 2843"/>
                  <a:gd name="T102" fmla="*/ 915 w 1874"/>
                  <a:gd name="T103" fmla="*/ 246 h 2843"/>
                  <a:gd name="T104" fmla="*/ 820 w 1874"/>
                  <a:gd name="T105" fmla="*/ 184 h 2843"/>
                  <a:gd name="T106" fmla="*/ 760 w 1874"/>
                  <a:gd name="T107" fmla="*/ 145 h 2843"/>
                  <a:gd name="T108" fmla="*/ 700 w 1874"/>
                  <a:gd name="T109" fmla="*/ 106 h 2843"/>
                  <a:gd name="T110" fmla="*/ 668 w 1874"/>
                  <a:gd name="T111" fmla="*/ 85 h 2843"/>
                  <a:gd name="T112" fmla="*/ 591 w 1874"/>
                  <a:gd name="T113" fmla="*/ 35 h 2843"/>
                  <a:gd name="T114" fmla="*/ 579 w 1874"/>
                  <a:gd name="T115" fmla="*/ 27 h 2843"/>
                  <a:gd name="T116" fmla="*/ 565 w 1874"/>
                  <a:gd name="T117" fmla="*/ 18 h 2843"/>
                  <a:gd name="T118" fmla="*/ 557 w 1874"/>
                  <a:gd name="T119" fmla="*/ 13 h 2843"/>
                  <a:gd name="T120" fmla="*/ 552 w 1874"/>
                  <a:gd name="T121" fmla="*/ 9 h 2843"/>
                  <a:gd name="T122" fmla="*/ 543 w 1874"/>
                  <a:gd name="T123" fmla="*/ 4 h 2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74" h="2843">
                    <a:moveTo>
                      <a:pt x="538" y="0"/>
                    </a:moveTo>
                    <a:cubicBezTo>
                      <a:pt x="538" y="0"/>
                      <a:pt x="538" y="0"/>
                      <a:pt x="538" y="0"/>
                    </a:cubicBezTo>
                    <a:cubicBezTo>
                      <a:pt x="387" y="232"/>
                      <a:pt x="270" y="473"/>
                      <a:pt x="187" y="718"/>
                    </a:cubicBezTo>
                    <a:cubicBezTo>
                      <a:pt x="42" y="1148"/>
                      <a:pt x="0" y="1593"/>
                      <a:pt x="63" y="2041"/>
                    </a:cubicBezTo>
                    <a:cubicBezTo>
                      <a:pt x="101" y="2309"/>
                      <a:pt x="176" y="2577"/>
                      <a:pt x="289" y="2843"/>
                    </a:cubicBezTo>
                    <a:cubicBezTo>
                      <a:pt x="289" y="2843"/>
                      <a:pt x="289" y="2843"/>
                      <a:pt x="289" y="2843"/>
                    </a:cubicBezTo>
                    <a:cubicBezTo>
                      <a:pt x="289" y="2843"/>
                      <a:pt x="289" y="2843"/>
                      <a:pt x="290" y="2843"/>
                    </a:cubicBezTo>
                    <a:cubicBezTo>
                      <a:pt x="290" y="2843"/>
                      <a:pt x="290" y="2843"/>
                      <a:pt x="290" y="2843"/>
                    </a:cubicBezTo>
                    <a:cubicBezTo>
                      <a:pt x="290" y="2843"/>
                      <a:pt x="290" y="2843"/>
                      <a:pt x="290" y="2843"/>
                    </a:cubicBezTo>
                    <a:cubicBezTo>
                      <a:pt x="290" y="2843"/>
                      <a:pt x="290" y="2843"/>
                      <a:pt x="290" y="2843"/>
                    </a:cubicBezTo>
                    <a:cubicBezTo>
                      <a:pt x="290" y="2843"/>
                      <a:pt x="290" y="2842"/>
                      <a:pt x="290" y="2842"/>
                    </a:cubicBezTo>
                    <a:cubicBezTo>
                      <a:pt x="290" y="2842"/>
                      <a:pt x="290" y="2842"/>
                      <a:pt x="290" y="2842"/>
                    </a:cubicBezTo>
                    <a:cubicBezTo>
                      <a:pt x="290" y="2842"/>
                      <a:pt x="290" y="2842"/>
                      <a:pt x="290" y="2842"/>
                    </a:cubicBezTo>
                    <a:cubicBezTo>
                      <a:pt x="290" y="2842"/>
                      <a:pt x="290" y="2842"/>
                      <a:pt x="290" y="2842"/>
                    </a:cubicBezTo>
                    <a:cubicBezTo>
                      <a:pt x="290" y="2842"/>
                      <a:pt x="290" y="2842"/>
                      <a:pt x="290" y="2842"/>
                    </a:cubicBezTo>
                    <a:cubicBezTo>
                      <a:pt x="290" y="2842"/>
                      <a:pt x="290" y="2842"/>
                      <a:pt x="290" y="2842"/>
                    </a:cubicBezTo>
                    <a:cubicBezTo>
                      <a:pt x="290" y="2842"/>
                      <a:pt x="290" y="2842"/>
                      <a:pt x="290" y="2842"/>
                    </a:cubicBezTo>
                    <a:cubicBezTo>
                      <a:pt x="290" y="2842"/>
                      <a:pt x="290" y="2842"/>
                      <a:pt x="290" y="2842"/>
                    </a:cubicBezTo>
                    <a:cubicBezTo>
                      <a:pt x="291" y="2842"/>
                      <a:pt x="291" y="2842"/>
                      <a:pt x="291" y="2842"/>
                    </a:cubicBezTo>
                    <a:cubicBezTo>
                      <a:pt x="291" y="2842"/>
                      <a:pt x="291" y="2842"/>
                      <a:pt x="291" y="2842"/>
                    </a:cubicBezTo>
                    <a:cubicBezTo>
                      <a:pt x="291" y="2842"/>
                      <a:pt x="291" y="2842"/>
                      <a:pt x="291" y="2842"/>
                    </a:cubicBezTo>
                    <a:cubicBezTo>
                      <a:pt x="291" y="2842"/>
                      <a:pt x="291" y="2842"/>
                      <a:pt x="291" y="2842"/>
                    </a:cubicBezTo>
                    <a:cubicBezTo>
                      <a:pt x="291" y="2842"/>
                      <a:pt x="291" y="2842"/>
                      <a:pt x="292" y="2842"/>
                    </a:cubicBezTo>
                    <a:cubicBezTo>
                      <a:pt x="292" y="2842"/>
                      <a:pt x="292" y="2842"/>
                      <a:pt x="292" y="2842"/>
                    </a:cubicBezTo>
                    <a:cubicBezTo>
                      <a:pt x="292" y="2842"/>
                      <a:pt x="292" y="2842"/>
                      <a:pt x="292" y="2842"/>
                    </a:cubicBezTo>
                    <a:cubicBezTo>
                      <a:pt x="292" y="2842"/>
                      <a:pt x="292" y="2842"/>
                      <a:pt x="292" y="2842"/>
                    </a:cubicBezTo>
                    <a:cubicBezTo>
                      <a:pt x="292" y="2842"/>
                      <a:pt x="292" y="2841"/>
                      <a:pt x="293" y="2841"/>
                    </a:cubicBezTo>
                    <a:cubicBezTo>
                      <a:pt x="293" y="2841"/>
                      <a:pt x="293" y="2841"/>
                      <a:pt x="293" y="2841"/>
                    </a:cubicBezTo>
                    <a:cubicBezTo>
                      <a:pt x="293" y="2841"/>
                      <a:pt x="293" y="2841"/>
                      <a:pt x="293" y="2841"/>
                    </a:cubicBezTo>
                    <a:cubicBezTo>
                      <a:pt x="293" y="2841"/>
                      <a:pt x="293" y="2841"/>
                      <a:pt x="293" y="2841"/>
                    </a:cubicBezTo>
                    <a:cubicBezTo>
                      <a:pt x="293" y="2841"/>
                      <a:pt x="293" y="2841"/>
                      <a:pt x="293" y="2841"/>
                    </a:cubicBezTo>
                    <a:cubicBezTo>
                      <a:pt x="293" y="2841"/>
                      <a:pt x="293" y="2841"/>
                      <a:pt x="293" y="2841"/>
                    </a:cubicBezTo>
                    <a:cubicBezTo>
                      <a:pt x="293" y="2841"/>
                      <a:pt x="293" y="2841"/>
                      <a:pt x="293" y="2841"/>
                    </a:cubicBezTo>
                    <a:cubicBezTo>
                      <a:pt x="293" y="2841"/>
                      <a:pt x="293" y="2841"/>
                      <a:pt x="293" y="2841"/>
                    </a:cubicBezTo>
                    <a:cubicBezTo>
                      <a:pt x="293" y="2841"/>
                      <a:pt x="294" y="2841"/>
                      <a:pt x="294" y="2841"/>
                    </a:cubicBezTo>
                    <a:cubicBezTo>
                      <a:pt x="294" y="2841"/>
                      <a:pt x="294" y="2841"/>
                      <a:pt x="294" y="2841"/>
                    </a:cubicBezTo>
                    <a:cubicBezTo>
                      <a:pt x="294" y="2841"/>
                      <a:pt x="294" y="2841"/>
                      <a:pt x="294" y="2841"/>
                    </a:cubicBezTo>
                    <a:cubicBezTo>
                      <a:pt x="294" y="2841"/>
                      <a:pt x="294" y="2841"/>
                      <a:pt x="294" y="2841"/>
                    </a:cubicBezTo>
                    <a:cubicBezTo>
                      <a:pt x="294" y="2841"/>
                      <a:pt x="294" y="2841"/>
                      <a:pt x="294" y="2841"/>
                    </a:cubicBezTo>
                    <a:cubicBezTo>
                      <a:pt x="294" y="2841"/>
                      <a:pt x="294" y="2841"/>
                      <a:pt x="294" y="2841"/>
                    </a:cubicBezTo>
                    <a:cubicBezTo>
                      <a:pt x="294" y="2841"/>
                      <a:pt x="294" y="2841"/>
                      <a:pt x="294" y="2841"/>
                    </a:cubicBezTo>
                    <a:cubicBezTo>
                      <a:pt x="295" y="2841"/>
                      <a:pt x="295" y="2841"/>
                      <a:pt x="295" y="2841"/>
                    </a:cubicBezTo>
                    <a:cubicBezTo>
                      <a:pt x="295" y="2841"/>
                      <a:pt x="295" y="2840"/>
                      <a:pt x="295" y="2840"/>
                    </a:cubicBezTo>
                    <a:cubicBezTo>
                      <a:pt x="295" y="2840"/>
                      <a:pt x="295" y="2840"/>
                      <a:pt x="295" y="2840"/>
                    </a:cubicBezTo>
                    <a:cubicBezTo>
                      <a:pt x="295" y="2840"/>
                      <a:pt x="295" y="2840"/>
                      <a:pt x="295" y="2840"/>
                    </a:cubicBezTo>
                    <a:cubicBezTo>
                      <a:pt x="295" y="2840"/>
                      <a:pt x="295" y="2840"/>
                      <a:pt x="295" y="2840"/>
                    </a:cubicBezTo>
                    <a:cubicBezTo>
                      <a:pt x="295" y="2840"/>
                      <a:pt x="296" y="2840"/>
                      <a:pt x="296" y="2840"/>
                    </a:cubicBezTo>
                    <a:cubicBezTo>
                      <a:pt x="296" y="2840"/>
                      <a:pt x="296" y="2840"/>
                      <a:pt x="296" y="2840"/>
                    </a:cubicBezTo>
                    <a:cubicBezTo>
                      <a:pt x="297" y="2840"/>
                      <a:pt x="297" y="2839"/>
                      <a:pt x="298" y="2839"/>
                    </a:cubicBezTo>
                    <a:cubicBezTo>
                      <a:pt x="298" y="2839"/>
                      <a:pt x="298" y="2839"/>
                      <a:pt x="298" y="2839"/>
                    </a:cubicBezTo>
                    <a:cubicBezTo>
                      <a:pt x="298" y="2839"/>
                      <a:pt x="298" y="2839"/>
                      <a:pt x="298" y="2839"/>
                    </a:cubicBezTo>
                    <a:cubicBezTo>
                      <a:pt x="298" y="2839"/>
                      <a:pt x="298" y="2839"/>
                      <a:pt x="298" y="2839"/>
                    </a:cubicBezTo>
                    <a:cubicBezTo>
                      <a:pt x="298" y="2839"/>
                      <a:pt x="298" y="2839"/>
                      <a:pt x="298" y="2839"/>
                    </a:cubicBezTo>
                    <a:cubicBezTo>
                      <a:pt x="298" y="2839"/>
                      <a:pt x="298" y="2839"/>
                      <a:pt x="298" y="2839"/>
                    </a:cubicBezTo>
                    <a:cubicBezTo>
                      <a:pt x="298" y="2839"/>
                      <a:pt x="299" y="2839"/>
                      <a:pt x="299" y="2839"/>
                    </a:cubicBezTo>
                    <a:cubicBezTo>
                      <a:pt x="299" y="2839"/>
                      <a:pt x="299" y="2839"/>
                      <a:pt x="299" y="2839"/>
                    </a:cubicBezTo>
                    <a:cubicBezTo>
                      <a:pt x="299" y="2839"/>
                      <a:pt x="299" y="2839"/>
                      <a:pt x="299" y="2839"/>
                    </a:cubicBezTo>
                    <a:cubicBezTo>
                      <a:pt x="299" y="2839"/>
                      <a:pt x="299" y="2839"/>
                      <a:pt x="299" y="2839"/>
                    </a:cubicBezTo>
                    <a:cubicBezTo>
                      <a:pt x="299" y="2839"/>
                      <a:pt x="299" y="2838"/>
                      <a:pt x="299" y="2838"/>
                    </a:cubicBezTo>
                    <a:cubicBezTo>
                      <a:pt x="299" y="2838"/>
                      <a:pt x="299" y="2838"/>
                      <a:pt x="299" y="2838"/>
                    </a:cubicBezTo>
                    <a:cubicBezTo>
                      <a:pt x="299" y="2838"/>
                      <a:pt x="299" y="2838"/>
                      <a:pt x="299" y="2838"/>
                    </a:cubicBezTo>
                    <a:cubicBezTo>
                      <a:pt x="300" y="2838"/>
                      <a:pt x="300" y="2838"/>
                      <a:pt x="300" y="2838"/>
                    </a:cubicBezTo>
                    <a:cubicBezTo>
                      <a:pt x="300" y="2838"/>
                      <a:pt x="300" y="2838"/>
                      <a:pt x="300" y="2838"/>
                    </a:cubicBezTo>
                    <a:cubicBezTo>
                      <a:pt x="300" y="2838"/>
                      <a:pt x="300" y="2838"/>
                      <a:pt x="300" y="2838"/>
                    </a:cubicBezTo>
                    <a:cubicBezTo>
                      <a:pt x="300" y="2838"/>
                      <a:pt x="300" y="2838"/>
                      <a:pt x="300" y="2838"/>
                    </a:cubicBezTo>
                    <a:cubicBezTo>
                      <a:pt x="300" y="2838"/>
                      <a:pt x="300" y="2838"/>
                      <a:pt x="300" y="2838"/>
                    </a:cubicBezTo>
                    <a:cubicBezTo>
                      <a:pt x="300" y="2838"/>
                      <a:pt x="300" y="2838"/>
                      <a:pt x="300" y="2838"/>
                    </a:cubicBezTo>
                    <a:cubicBezTo>
                      <a:pt x="300" y="2838"/>
                      <a:pt x="300" y="2838"/>
                      <a:pt x="300" y="2838"/>
                    </a:cubicBezTo>
                    <a:cubicBezTo>
                      <a:pt x="300" y="2838"/>
                      <a:pt x="300" y="2838"/>
                      <a:pt x="300" y="2838"/>
                    </a:cubicBezTo>
                    <a:cubicBezTo>
                      <a:pt x="300" y="2838"/>
                      <a:pt x="300" y="2838"/>
                      <a:pt x="300" y="2838"/>
                    </a:cubicBezTo>
                    <a:cubicBezTo>
                      <a:pt x="300" y="2838"/>
                      <a:pt x="300" y="2838"/>
                      <a:pt x="301" y="2838"/>
                    </a:cubicBezTo>
                    <a:cubicBezTo>
                      <a:pt x="301" y="2838"/>
                      <a:pt x="301" y="2838"/>
                      <a:pt x="301" y="2838"/>
                    </a:cubicBezTo>
                    <a:cubicBezTo>
                      <a:pt x="301" y="2838"/>
                      <a:pt x="301" y="2838"/>
                      <a:pt x="301" y="2838"/>
                    </a:cubicBezTo>
                    <a:cubicBezTo>
                      <a:pt x="301" y="2838"/>
                      <a:pt x="301" y="2838"/>
                      <a:pt x="301" y="2838"/>
                    </a:cubicBezTo>
                    <a:cubicBezTo>
                      <a:pt x="303" y="2837"/>
                      <a:pt x="305" y="2836"/>
                      <a:pt x="307" y="2835"/>
                    </a:cubicBezTo>
                    <a:cubicBezTo>
                      <a:pt x="307" y="2835"/>
                      <a:pt x="307" y="2835"/>
                      <a:pt x="307" y="2835"/>
                    </a:cubicBezTo>
                    <a:cubicBezTo>
                      <a:pt x="307" y="2835"/>
                      <a:pt x="308" y="2835"/>
                      <a:pt x="308" y="2835"/>
                    </a:cubicBezTo>
                    <a:cubicBezTo>
                      <a:pt x="308" y="2835"/>
                      <a:pt x="308" y="2835"/>
                      <a:pt x="308" y="2835"/>
                    </a:cubicBezTo>
                    <a:cubicBezTo>
                      <a:pt x="308" y="2835"/>
                      <a:pt x="308" y="2835"/>
                      <a:pt x="308" y="2835"/>
                    </a:cubicBezTo>
                    <a:cubicBezTo>
                      <a:pt x="308" y="2835"/>
                      <a:pt x="308" y="2835"/>
                      <a:pt x="308" y="2835"/>
                    </a:cubicBezTo>
                    <a:cubicBezTo>
                      <a:pt x="308" y="2835"/>
                      <a:pt x="308" y="2835"/>
                      <a:pt x="308" y="2835"/>
                    </a:cubicBezTo>
                    <a:cubicBezTo>
                      <a:pt x="308" y="2835"/>
                      <a:pt x="308" y="2835"/>
                      <a:pt x="308" y="2835"/>
                    </a:cubicBezTo>
                    <a:cubicBezTo>
                      <a:pt x="309" y="2835"/>
                      <a:pt x="309" y="2834"/>
                      <a:pt x="309" y="2834"/>
                    </a:cubicBezTo>
                    <a:cubicBezTo>
                      <a:pt x="309" y="2834"/>
                      <a:pt x="309" y="2834"/>
                      <a:pt x="309" y="2834"/>
                    </a:cubicBezTo>
                    <a:cubicBezTo>
                      <a:pt x="309" y="2834"/>
                      <a:pt x="309" y="2834"/>
                      <a:pt x="309" y="2834"/>
                    </a:cubicBezTo>
                    <a:cubicBezTo>
                      <a:pt x="310" y="2834"/>
                      <a:pt x="310" y="2834"/>
                      <a:pt x="310" y="2834"/>
                    </a:cubicBezTo>
                    <a:cubicBezTo>
                      <a:pt x="310" y="2834"/>
                      <a:pt x="310" y="2834"/>
                      <a:pt x="310" y="2834"/>
                    </a:cubicBezTo>
                    <a:cubicBezTo>
                      <a:pt x="310" y="2834"/>
                      <a:pt x="310" y="2834"/>
                      <a:pt x="310" y="2834"/>
                    </a:cubicBezTo>
                    <a:cubicBezTo>
                      <a:pt x="310" y="2834"/>
                      <a:pt x="310" y="2834"/>
                      <a:pt x="311" y="2834"/>
                    </a:cubicBezTo>
                    <a:cubicBezTo>
                      <a:pt x="311" y="2834"/>
                      <a:pt x="311" y="2834"/>
                      <a:pt x="311" y="2834"/>
                    </a:cubicBezTo>
                    <a:cubicBezTo>
                      <a:pt x="311" y="2834"/>
                      <a:pt x="311" y="2834"/>
                      <a:pt x="311" y="2833"/>
                    </a:cubicBezTo>
                    <a:cubicBezTo>
                      <a:pt x="311" y="2833"/>
                      <a:pt x="311" y="2833"/>
                      <a:pt x="311" y="2833"/>
                    </a:cubicBezTo>
                    <a:cubicBezTo>
                      <a:pt x="311" y="2833"/>
                      <a:pt x="311" y="2833"/>
                      <a:pt x="311" y="2833"/>
                    </a:cubicBezTo>
                    <a:cubicBezTo>
                      <a:pt x="311" y="2833"/>
                      <a:pt x="311" y="2833"/>
                      <a:pt x="311" y="2833"/>
                    </a:cubicBezTo>
                    <a:cubicBezTo>
                      <a:pt x="311" y="2833"/>
                      <a:pt x="311" y="2833"/>
                      <a:pt x="312" y="2833"/>
                    </a:cubicBezTo>
                    <a:cubicBezTo>
                      <a:pt x="312" y="2833"/>
                      <a:pt x="312" y="2833"/>
                      <a:pt x="312" y="2833"/>
                    </a:cubicBezTo>
                    <a:cubicBezTo>
                      <a:pt x="312" y="2833"/>
                      <a:pt x="312" y="2833"/>
                      <a:pt x="312" y="2833"/>
                    </a:cubicBezTo>
                    <a:cubicBezTo>
                      <a:pt x="312" y="2833"/>
                      <a:pt x="312" y="2833"/>
                      <a:pt x="312" y="2833"/>
                    </a:cubicBezTo>
                    <a:cubicBezTo>
                      <a:pt x="312" y="2833"/>
                      <a:pt x="312" y="2833"/>
                      <a:pt x="312" y="2833"/>
                    </a:cubicBezTo>
                    <a:cubicBezTo>
                      <a:pt x="312" y="2833"/>
                      <a:pt x="312" y="2833"/>
                      <a:pt x="312" y="2833"/>
                    </a:cubicBezTo>
                    <a:cubicBezTo>
                      <a:pt x="312" y="2833"/>
                      <a:pt x="312" y="2833"/>
                      <a:pt x="312" y="2833"/>
                    </a:cubicBezTo>
                    <a:cubicBezTo>
                      <a:pt x="312" y="2833"/>
                      <a:pt x="312" y="2833"/>
                      <a:pt x="312" y="2833"/>
                    </a:cubicBezTo>
                    <a:cubicBezTo>
                      <a:pt x="312" y="2833"/>
                      <a:pt x="312" y="2833"/>
                      <a:pt x="313" y="2833"/>
                    </a:cubicBezTo>
                    <a:cubicBezTo>
                      <a:pt x="313" y="2833"/>
                      <a:pt x="313" y="2833"/>
                      <a:pt x="313" y="2833"/>
                    </a:cubicBezTo>
                    <a:cubicBezTo>
                      <a:pt x="313" y="2833"/>
                      <a:pt x="313" y="2833"/>
                      <a:pt x="313" y="2833"/>
                    </a:cubicBezTo>
                    <a:cubicBezTo>
                      <a:pt x="313" y="2833"/>
                      <a:pt x="313" y="2833"/>
                      <a:pt x="313" y="2833"/>
                    </a:cubicBezTo>
                    <a:cubicBezTo>
                      <a:pt x="313" y="2833"/>
                      <a:pt x="313" y="2833"/>
                      <a:pt x="313" y="2833"/>
                    </a:cubicBezTo>
                    <a:cubicBezTo>
                      <a:pt x="313" y="2833"/>
                      <a:pt x="313" y="2833"/>
                      <a:pt x="313" y="2833"/>
                    </a:cubicBezTo>
                    <a:cubicBezTo>
                      <a:pt x="313" y="2833"/>
                      <a:pt x="313" y="2833"/>
                      <a:pt x="313" y="2833"/>
                    </a:cubicBezTo>
                    <a:cubicBezTo>
                      <a:pt x="313" y="2833"/>
                      <a:pt x="313" y="2833"/>
                      <a:pt x="313" y="2833"/>
                    </a:cubicBezTo>
                    <a:cubicBezTo>
                      <a:pt x="313" y="2833"/>
                      <a:pt x="313" y="2833"/>
                      <a:pt x="313" y="2833"/>
                    </a:cubicBezTo>
                    <a:cubicBezTo>
                      <a:pt x="313" y="2832"/>
                      <a:pt x="313" y="2833"/>
                      <a:pt x="313" y="2832"/>
                    </a:cubicBezTo>
                    <a:cubicBezTo>
                      <a:pt x="313" y="2832"/>
                      <a:pt x="313" y="2832"/>
                      <a:pt x="314" y="2832"/>
                    </a:cubicBezTo>
                    <a:cubicBezTo>
                      <a:pt x="314" y="2832"/>
                      <a:pt x="314" y="2832"/>
                      <a:pt x="314" y="2832"/>
                    </a:cubicBezTo>
                    <a:cubicBezTo>
                      <a:pt x="314" y="2832"/>
                      <a:pt x="314" y="2832"/>
                      <a:pt x="314" y="2832"/>
                    </a:cubicBezTo>
                    <a:cubicBezTo>
                      <a:pt x="314" y="2832"/>
                      <a:pt x="314" y="2832"/>
                      <a:pt x="314" y="2832"/>
                    </a:cubicBezTo>
                    <a:cubicBezTo>
                      <a:pt x="314" y="2832"/>
                      <a:pt x="315" y="2832"/>
                      <a:pt x="315" y="2832"/>
                    </a:cubicBezTo>
                    <a:cubicBezTo>
                      <a:pt x="315" y="2832"/>
                      <a:pt x="315" y="2832"/>
                      <a:pt x="315" y="2832"/>
                    </a:cubicBezTo>
                    <a:cubicBezTo>
                      <a:pt x="315" y="2832"/>
                      <a:pt x="315" y="2832"/>
                      <a:pt x="315" y="2832"/>
                    </a:cubicBezTo>
                    <a:cubicBezTo>
                      <a:pt x="315" y="2832"/>
                      <a:pt x="315" y="2832"/>
                      <a:pt x="315" y="2832"/>
                    </a:cubicBezTo>
                    <a:cubicBezTo>
                      <a:pt x="315" y="2832"/>
                      <a:pt x="315" y="2832"/>
                      <a:pt x="315" y="2832"/>
                    </a:cubicBezTo>
                    <a:cubicBezTo>
                      <a:pt x="316" y="2832"/>
                      <a:pt x="316" y="2832"/>
                      <a:pt x="316" y="2832"/>
                    </a:cubicBezTo>
                    <a:cubicBezTo>
                      <a:pt x="316" y="2832"/>
                      <a:pt x="316" y="2831"/>
                      <a:pt x="316" y="2831"/>
                    </a:cubicBezTo>
                    <a:cubicBezTo>
                      <a:pt x="316" y="2831"/>
                      <a:pt x="316" y="2831"/>
                      <a:pt x="316" y="2831"/>
                    </a:cubicBezTo>
                    <a:cubicBezTo>
                      <a:pt x="316" y="2831"/>
                      <a:pt x="316" y="2831"/>
                      <a:pt x="316" y="2831"/>
                    </a:cubicBezTo>
                    <a:cubicBezTo>
                      <a:pt x="316" y="2831"/>
                      <a:pt x="316" y="2831"/>
                      <a:pt x="316" y="2831"/>
                    </a:cubicBezTo>
                    <a:cubicBezTo>
                      <a:pt x="316" y="2831"/>
                      <a:pt x="316" y="2831"/>
                      <a:pt x="316" y="2831"/>
                    </a:cubicBezTo>
                    <a:cubicBezTo>
                      <a:pt x="316" y="2831"/>
                      <a:pt x="316" y="2831"/>
                      <a:pt x="316" y="2831"/>
                    </a:cubicBezTo>
                    <a:cubicBezTo>
                      <a:pt x="316" y="2831"/>
                      <a:pt x="317" y="2831"/>
                      <a:pt x="317" y="2831"/>
                    </a:cubicBezTo>
                    <a:cubicBezTo>
                      <a:pt x="317" y="2831"/>
                      <a:pt x="317" y="2831"/>
                      <a:pt x="317" y="2831"/>
                    </a:cubicBezTo>
                    <a:cubicBezTo>
                      <a:pt x="317" y="2831"/>
                      <a:pt x="317" y="2831"/>
                      <a:pt x="317" y="2831"/>
                    </a:cubicBezTo>
                    <a:cubicBezTo>
                      <a:pt x="318" y="2831"/>
                      <a:pt x="318" y="2830"/>
                      <a:pt x="319" y="2830"/>
                    </a:cubicBezTo>
                    <a:cubicBezTo>
                      <a:pt x="319" y="2830"/>
                      <a:pt x="319" y="2830"/>
                      <a:pt x="319" y="2830"/>
                    </a:cubicBezTo>
                    <a:cubicBezTo>
                      <a:pt x="319" y="2830"/>
                      <a:pt x="319" y="2830"/>
                      <a:pt x="319" y="2830"/>
                    </a:cubicBezTo>
                    <a:cubicBezTo>
                      <a:pt x="319" y="2830"/>
                      <a:pt x="320" y="2830"/>
                      <a:pt x="320" y="2830"/>
                    </a:cubicBezTo>
                    <a:cubicBezTo>
                      <a:pt x="320" y="2830"/>
                      <a:pt x="321" y="2829"/>
                      <a:pt x="322" y="2829"/>
                    </a:cubicBezTo>
                    <a:cubicBezTo>
                      <a:pt x="322" y="2829"/>
                      <a:pt x="322" y="2829"/>
                      <a:pt x="322" y="2829"/>
                    </a:cubicBezTo>
                    <a:cubicBezTo>
                      <a:pt x="322" y="2829"/>
                      <a:pt x="322" y="2829"/>
                      <a:pt x="323" y="2829"/>
                    </a:cubicBezTo>
                    <a:cubicBezTo>
                      <a:pt x="323" y="2829"/>
                      <a:pt x="323" y="2829"/>
                      <a:pt x="323" y="2829"/>
                    </a:cubicBezTo>
                    <a:cubicBezTo>
                      <a:pt x="323" y="2828"/>
                      <a:pt x="323" y="2828"/>
                      <a:pt x="323" y="2828"/>
                    </a:cubicBezTo>
                    <a:cubicBezTo>
                      <a:pt x="323" y="2828"/>
                      <a:pt x="324" y="2828"/>
                      <a:pt x="324" y="2828"/>
                    </a:cubicBezTo>
                    <a:cubicBezTo>
                      <a:pt x="324" y="2828"/>
                      <a:pt x="324" y="2828"/>
                      <a:pt x="324" y="2828"/>
                    </a:cubicBezTo>
                    <a:cubicBezTo>
                      <a:pt x="325" y="2828"/>
                      <a:pt x="325" y="2828"/>
                      <a:pt x="326" y="2827"/>
                    </a:cubicBezTo>
                    <a:cubicBezTo>
                      <a:pt x="326" y="2827"/>
                      <a:pt x="325" y="2827"/>
                      <a:pt x="326" y="2827"/>
                    </a:cubicBezTo>
                    <a:cubicBezTo>
                      <a:pt x="326" y="2827"/>
                      <a:pt x="326" y="2827"/>
                      <a:pt x="326" y="2827"/>
                    </a:cubicBezTo>
                    <a:cubicBezTo>
                      <a:pt x="326" y="2827"/>
                      <a:pt x="326" y="2827"/>
                      <a:pt x="326" y="2827"/>
                    </a:cubicBezTo>
                    <a:cubicBezTo>
                      <a:pt x="326" y="2827"/>
                      <a:pt x="327" y="2827"/>
                      <a:pt x="327" y="2827"/>
                    </a:cubicBezTo>
                    <a:cubicBezTo>
                      <a:pt x="327" y="2827"/>
                      <a:pt x="327" y="2827"/>
                      <a:pt x="327" y="2827"/>
                    </a:cubicBezTo>
                    <a:cubicBezTo>
                      <a:pt x="327" y="2827"/>
                      <a:pt x="327" y="2827"/>
                      <a:pt x="327" y="2827"/>
                    </a:cubicBezTo>
                    <a:cubicBezTo>
                      <a:pt x="327" y="2827"/>
                      <a:pt x="327" y="2827"/>
                      <a:pt x="328" y="2826"/>
                    </a:cubicBezTo>
                    <a:cubicBezTo>
                      <a:pt x="328" y="2826"/>
                      <a:pt x="328" y="2826"/>
                      <a:pt x="328" y="2826"/>
                    </a:cubicBezTo>
                    <a:cubicBezTo>
                      <a:pt x="328" y="2826"/>
                      <a:pt x="328" y="2826"/>
                      <a:pt x="328" y="2826"/>
                    </a:cubicBezTo>
                    <a:cubicBezTo>
                      <a:pt x="328" y="2826"/>
                      <a:pt x="328" y="2826"/>
                      <a:pt x="329" y="2826"/>
                    </a:cubicBezTo>
                    <a:cubicBezTo>
                      <a:pt x="329" y="2826"/>
                      <a:pt x="329" y="2826"/>
                      <a:pt x="329" y="2826"/>
                    </a:cubicBezTo>
                    <a:cubicBezTo>
                      <a:pt x="329" y="2826"/>
                      <a:pt x="329" y="2826"/>
                      <a:pt x="329" y="2826"/>
                    </a:cubicBezTo>
                    <a:cubicBezTo>
                      <a:pt x="329" y="2826"/>
                      <a:pt x="329" y="2826"/>
                      <a:pt x="329" y="2826"/>
                    </a:cubicBezTo>
                    <a:cubicBezTo>
                      <a:pt x="329" y="2826"/>
                      <a:pt x="329" y="2826"/>
                      <a:pt x="329" y="2826"/>
                    </a:cubicBezTo>
                    <a:cubicBezTo>
                      <a:pt x="330" y="2826"/>
                      <a:pt x="330" y="2825"/>
                      <a:pt x="330" y="2825"/>
                    </a:cubicBezTo>
                    <a:cubicBezTo>
                      <a:pt x="330" y="2825"/>
                      <a:pt x="330" y="2825"/>
                      <a:pt x="331" y="2825"/>
                    </a:cubicBezTo>
                    <a:cubicBezTo>
                      <a:pt x="331" y="2825"/>
                      <a:pt x="331" y="2825"/>
                      <a:pt x="331" y="2825"/>
                    </a:cubicBezTo>
                    <a:cubicBezTo>
                      <a:pt x="331" y="2825"/>
                      <a:pt x="331" y="2825"/>
                      <a:pt x="331" y="2825"/>
                    </a:cubicBezTo>
                    <a:cubicBezTo>
                      <a:pt x="331" y="2825"/>
                      <a:pt x="331" y="2825"/>
                      <a:pt x="331" y="2825"/>
                    </a:cubicBezTo>
                    <a:cubicBezTo>
                      <a:pt x="331" y="2825"/>
                      <a:pt x="332" y="2825"/>
                      <a:pt x="332" y="2825"/>
                    </a:cubicBezTo>
                    <a:cubicBezTo>
                      <a:pt x="332" y="2825"/>
                      <a:pt x="332" y="2825"/>
                      <a:pt x="332" y="2825"/>
                    </a:cubicBezTo>
                    <a:cubicBezTo>
                      <a:pt x="332" y="2825"/>
                      <a:pt x="332" y="2825"/>
                      <a:pt x="332" y="2825"/>
                    </a:cubicBezTo>
                    <a:cubicBezTo>
                      <a:pt x="332" y="2824"/>
                      <a:pt x="333" y="2824"/>
                      <a:pt x="333" y="2824"/>
                    </a:cubicBezTo>
                    <a:cubicBezTo>
                      <a:pt x="333" y="2824"/>
                      <a:pt x="333" y="2824"/>
                      <a:pt x="333" y="2824"/>
                    </a:cubicBezTo>
                    <a:cubicBezTo>
                      <a:pt x="334" y="2824"/>
                      <a:pt x="334" y="2824"/>
                      <a:pt x="335" y="2823"/>
                    </a:cubicBezTo>
                    <a:cubicBezTo>
                      <a:pt x="335" y="2823"/>
                      <a:pt x="335" y="2823"/>
                      <a:pt x="335" y="2823"/>
                    </a:cubicBezTo>
                    <a:cubicBezTo>
                      <a:pt x="335" y="2823"/>
                      <a:pt x="335" y="2823"/>
                      <a:pt x="336" y="2823"/>
                    </a:cubicBezTo>
                    <a:cubicBezTo>
                      <a:pt x="336" y="2823"/>
                      <a:pt x="336" y="2823"/>
                      <a:pt x="336" y="2823"/>
                    </a:cubicBezTo>
                    <a:cubicBezTo>
                      <a:pt x="337" y="2823"/>
                      <a:pt x="338" y="2822"/>
                      <a:pt x="339" y="2822"/>
                    </a:cubicBezTo>
                    <a:cubicBezTo>
                      <a:pt x="339" y="2822"/>
                      <a:pt x="339" y="2822"/>
                      <a:pt x="339" y="2822"/>
                    </a:cubicBezTo>
                    <a:cubicBezTo>
                      <a:pt x="339" y="2822"/>
                      <a:pt x="339" y="2822"/>
                      <a:pt x="339" y="2822"/>
                    </a:cubicBezTo>
                    <a:cubicBezTo>
                      <a:pt x="339" y="2822"/>
                      <a:pt x="339" y="2822"/>
                      <a:pt x="339" y="2822"/>
                    </a:cubicBezTo>
                    <a:cubicBezTo>
                      <a:pt x="339" y="2822"/>
                      <a:pt x="339" y="2822"/>
                      <a:pt x="339" y="2822"/>
                    </a:cubicBezTo>
                    <a:cubicBezTo>
                      <a:pt x="339" y="2822"/>
                      <a:pt x="339" y="2822"/>
                      <a:pt x="339" y="2822"/>
                    </a:cubicBezTo>
                    <a:cubicBezTo>
                      <a:pt x="339" y="2822"/>
                      <a:pt x="339" y="2822"/>
                      <a:pt x="339" y="2822"/>
                    </a:cubicBezTo>
                    <a:cubicBezTo>
                      <a:pt x="339" y="2821"/>
                      <a:pt x="339" y="2821"/>
                      <a:pt x="339" y="2821"/>
                    </a:cubicBezTo>
                    <a:cubicBezTo>
                      <a:pt x="340" y="2821"/>
                      <a:pt x="341" y="2821"/>
                      <a:pt x="342" y="2821"/>
                    </a:cubicBezTo>
                    <a:cubicBezTo>
                      <a:pt x="342" y="2821"/>
                      <a:pt x="342" y="2821"/>
                      <a:pt x="342" y="2821"/>
                    </a:cubicBezTo>
                    <a:cubicBezTo>
                      <a:pt x="342" y="2820"/>
                      <a:pt x="342" y="2820"/>
                      <a:pt x="343" y="2820"/>
                    </a:cubicBezTo>
                    <a:cubicBezTo>
                      <a:pt x="343" y="2820"/>
                      <a:pt x="343" y="2820"/>
                      <a:pt x="343" y="2820"/>
                    </a:cubicBezTo>
                    <a:cubicBezTo>
                      <a:pt x="343" y="2820"/>
                      <a:pt x="343" y="2820"/>
                      <a:pt x="343" y="2820"/>
                    </a:cubicBezTo>
                    <a:cubicBezTo>
                      <a:pt x="343" y="2820"/>
                      <a:pt x="343" y="2820"/>
                      <a:pt x="343" y="2820"/>
                    </a:cubicBezTo>
                    <a:cubicBezTo>
                      <a:pt x="343" y="2820"/>
                      <a:pt x="343" y="2820"/>
                      <a:pt x="343" y="2820"/>
                    </a:cubicBezTo>
                    <a:cubicBezTo>
                      <a:pt x="343" y="2820"/>
                      <a:pt x="343" y="2820"/>
                      <a:pt x="344" y="2820"/>
                    </a:cubicBezTo>
                    <a:cubicBezTo>
                      <a:pt x="344" y="2820"/>
                      <a:pt x="344" y="2820"/>
                      <a:pt x="344" y="2820"/>
                    </a:cubicBezTo>
                    <a:cubicBezTo>
                      <a:pt x="344" y="2820"/>
                      <a:pt x="344" y="2820"/>
                      <a:pt x="344" y="2820"/>
                    </a:cubicBezTo>
                    <a:cubicBezTo>
                      <a:pt x="344" y="2820"/>
                      <a:pt x="344" y="2820"/>
                      <a:pt x="344" y="2820"/>
                    </a:cubicBezTo>
                    <a:cubicBezTo>
                      <a:pt x="344" y="2820"/>
                      <a:pt x="344" y="2819"/>
                      <a:pt x="344" y="2819"/>
                    </a:cubicBezTo>
                    <a:cubicBezTo>
                      <a:pt x="344" y="2819"/>
                      <a:pt x="345" y="2819"/>
                      <a:pt x="345" y="2819"/>
                    </a:cubicBezTo>
                    <a:cubicBezTo>
                      <a:pt x="345" y="2819"/>
                      <a:pt x="345" y="2819"/>
                      <a:pt x="345" y="2819"/>
                    </a:cubicBezTo>
                    <a:cubicBezTo>
                      <a:pt x="345" y="2819"/>
                      <a:pt x="345" y="2819"/>
                      <a:pt x="345" y="2819"/>
                    </a:cubicBezTo>
                    <a:cubicBezTo>
                      <a:pt x="346" y="2819"/>
                      <a:pt x="346" y="2819"/>
                      <a:pt x="346" y="2819"/>
                    </a:cubicBezTo>
                    <a:cubicBezTo>
                      <a:pt x="346" y="2819"/>
                      <a:pt x="346" y="2819"/>
                      <a:pt x="346" y="2819"/>
                    </a:cubicBezTo>
                    <a:cubicBezTo>
                      <a:pt x="347" y="2818"/>
                      <a:pt x="347" y="2818"/>
                      <a:pt x="347" y="2818"/>
                    </a:cubicBezTo>
                    <a:cubicBezTo>
                      <a:pt x="347" y="2818"/>
                      <a:pt x="347" y="2818"/>
                      <a:pt x="347" y="2818"/>
                    </a:cubicBezTo>
                    <a:cubicBezTo>
                      <a:pt x="347" y="2818"/>
                      <a:pt x="347" y="2818"/>
                      <a:pt x="347" y="2818"/>
                    </a:cubicBezTo>
                    <a:cubicBezTo>
                      <a:pt x="348" y="2818"/>
                      <a:pt x="348" y="2818"/>
                      <a:pt x="348" y="2818"/>
                    </a:cubicBezTo>
                    <a:cubicBezTo>
                      <a:pt x="348" y="2818"/>
                      <a:pt x="348" y="2818"/>
                      <a:pt x="348" y="2818"/>
                    </a:cubicBezTo>
                    <a:cubicBezTo>
                      <a:pt x="348" y="2818"/>
                      <a:pt x="348" y="2818"/>
                      <a:pt x="348" y="2818"/>
                    </a:cubicBezTo>
                    <a:cubicBezTo>
                      <a:pt x="348" y="2818"/>
                      <a:pt x="348" y="2818"/>
                      <a:pt x="348" y="2818"/>
                    </a:cubicBezTo>
                    <a:cubicBezTo>
                      <a:pt x="348" y="2818"/>
                      <a:pt x="348" y="2818"/>
                      <a:pt x="348" y="2818"/>
                    </a:cubicBezTo>
                    <a:cubicBezTo>
                      <a:pt x="348" y="2818"/>
                      <a:pt x="348" y="2818"/>
                      <a:pt x="348" y="2818"/>
                    </a:cubicBezTo>
                    <a:cubicBezTo>
                      <a:pt x="348" y="2818"/>
                      <a:pt x="348" y="2818"/>
                      <a:pt x="349" y="2818"/>
                    </a:cubicBezTo>
                    <a:cubicBezTo>
                      <a:pt x="349" y="2818"/>
                      <a:pt x="349" y="2817"/>
                      <a:pt x="349" y="2817"/>
                    </a:cubicBezTo>
                    <a:cubicBezTo>
                      <a:pt x="349" y="2817"/>
                      <a:pt x="349" y="2817"/>
                      <a:pt x="350" y="2817"/>
                    </a:cubicBezTo>
                    <a:cubicBezTo>
                      <a:pt x="350" y="2817"/>
                      <a:pt x="350" y="2817"/>
                      <a:pt x="350" y="2817"/>
                    </a:cubicBezTo>
                    <a:cubicBezTo>
                      <a:pt x="350" y="2817"/>
                      <a:pt x="350" y="2817"/>
                      <a:pt x="350" y="2817"/>
                    </a:cubicBezTo>
                    <a:cubicBezTo>
                      <a:pt x="350" y="2817"/>
                      <a:pt x="350" y="2817"/>
                      <a:pt x="350" y="2817"/>
                    </a:cubicBezTo>
                    <a:cubicBezTo>
                      <a:pt x="350" y="2817"/>
                      <a:pt x="350" y="2817"/>
                      <a:pt x="350" y="2817"/>
                    </a:cubicBezTo>
                    <a:cubicBezTo>
                      <a:pt x="350" y="2817"/>
                      <a:pt x="350" y="2817"/>
                      <a:pt x="350" y="2817"/>
                    </a:cubicBezTo>
                    <a:cubicBezTo>
                      <a:pt x="351" y="2817"/>
                      <a:pt x="351" y="2817"/>
                      <a:pt x="351" y="2816"/>
                    </a:cubicBezTo>
                    <a:cubicBezTo>
                      <a:pt x="351" y="2816"/>
                      <a:pt x="351" y="2816"/>
                      <a:pt x="351" y="2816"/>
                    </a:cubicBezTo>
                    <a:cubicBezTo>
                      <a:pt x="351" y="2816"/>
                      <a:pt x="351" y="2816"/>
                      <a:pt x="351" y="2816"/>
                    </a:cubicBezTo>
                    <a:cubicBezTo>
                      <a:pt x="352" y="2816"/>
                      <a:pt x="352" y="2816"/>
                      <a:pt x="352" y="2816"/>
                    </a:cubicBezTo>
                    <a:cubicBezTo>
                      <a:pt x="352" y="2816"/>
                      <a:pt x="352" y="2816"/>
                      <a:pt x="352" y="2816"/>
                    </a:cubicBezTo>
                    <a:cubicBezTo>
                      <a:pt x="352" y="2816"/>
                      <a:pt x="352" y="2816"/>
                      <a:pt x="352" y="2816"/>
                    </a:cubicBezTo>
                    <a:cubicBezTo>
                      <a:pt x="352" y="2816"/>
                      <a:pt x="352" y="2816"/>
                      <a:pt x="352" y="2816"/>
                    </a:cubicBezTo>
                    <a:cubicBezTo>
                      <a:pt x="353" y="2816"/>
                      <a:pt x="353" y="2816"/>
                      <a:pt x="353" y="2816"/>
                    </a:cubicBezTo>
                    <a:cubicBezTo>
                      <a:pt x="353" y="2816"/>
                      <a:pt x="353" y="2815"/>
                      <a:pt x="354" y="2815"/>
                    </a:cubicBezTo>
                    <a:cubicBezTo>
                      <a:pt x="354" y="2815"/>
                      <a:pt x="354" y="2815"/>
                      <a:pt x="354" y="2815"/>
                    </a:cubicBezTo>
                    <a:cubicBezTo>
                      <a:pt x="354" y="2815"/>
                      <a:pt x="354" y="2815"/>
                      <a:pt x="354" y="2815"/>
                    </a:cubicBezTo>
                    <a:cubicBezTo>
                      <a:pt x="354" y="2815"/>
                      <a:pt x="354" y="2815"/>
                      <a:pt x="354" y="2815"/>
                    </a:cubicBezTo>
                    <a:cubicBezTo>
                      <a:pt x="354" y="2815"/>
                      <a:pt x="354" y="2815"/>
                      <a:pt x="354" y="2815"/>
                    </a:cubicBezTo>
                    <a:cubicBezTo>
                      <a:pt x="354" y="2815"/>
                      <a:pt x="354" y="2815"/>
                      <a:pt x="354" y="2815"/>
                    </a:cubicBezTo>
                    <a:cubicBezTo>
                      <a:pt x="355" y="2815"/>
                      <a:pt x="355" y="2815"/>
                      <a:pt x="355" y="2815"/>
                    </a:cubicBezTo>
                    <a:cubicBezTo>
                      <a:pt x="355" y="2815"/>
                      <a:pt x="355" y="2815"/>
                      <a:pt x="355" y="2815"/>
                    </a:cubicBezTo>
                    <a:cubicBezTo>
                      <a:pt x="355" y="2815"/>
                      <a:pt x="355" y="2815"/>
                      <a:pt x="355" y="2815"/>
                    </a:cubicBezTo>
                    <a:cubicBezTo>
                      <a:pt x="355" y="2815"/>
                      <a:pt x="355" y="2815"/>
                      <a:pt x="355" y="2815"/>
                    </a:cubicBezTo>
                    <a:cubicBezTo>
                      <a:pt x="355" y="2815"/>
                      <a:pt x="355" y="2815"/>
                      <a:pt x="355" y="2815"/>
                    </a:cubicBezTo>
                    <a:cubicBezTo>
                      <a:pt x="356" y="2814"/>
                      <a:pt x="358" y="2814"/>
                      <a:pt x="359" y="2813"/>
                    </a:cubicBezTo>
                    <a:cubicBezTo>
                      <a:pt x="359" y="2813"/>
                      <a:pt x="359" y="2813"/>
                      <a:pt x="359" y="2813"/>
                    </a:cubicBezTo>
                    <a:cubicBezTo>
                      <a:pt x="359" y="2813"/>
                      <a:pt x="360" y="2813"/>
                      <a:pt x="360" y="2813"/>
                    </a:cubicBezTo>
                    <a:cubicBezTo>
                      <a:pt x="360" y="2813"/>
                      <a:pt x="360" y="2813"/>
                      <a:pt x="360" y="2813"/>
                    </a:cubicBezTo>
                    <a:cubicBezTo>
                      <a:pt x="361" y="2812"/>
                      <a:pt x="361" y="2812"/>
                      <a:pt x="361" y="2812"/>
                    </a:cubicBezTo>
                    <a:cubicBezTo>
                      <a:pt x="361" y="2812"/>
                      <a:pt x="361" y="2812"/>
                      <a:pt x="361" y="2812"/>
                    </a:cubicBezTo>
                    <a:cubicBezTo>
                      <a:pt x="362" y="2812"/>
                      <a:pt x="363" y="2811"/>
                      <a:pt x="363" y="2811"/>
                    </a:cubicBezTo>
                    <a:cubicBezTo>
                      <a:pt x="364" y="2811"/>
                      <a:pt x="364" y="2811"/>
                      <a:pt x="364" y="2811"/>
                    </a:cubicBezTo>
                    <a:cubicBezTo>
                      <a:pt x="364" y="2811"/>
                      <a:pt x="365" y="2811"/>
                      <a:pt x="365" y="2810"/>
                    </a:cubicBezTo>
                    <a:cubicBezTo>
                      <a:pt x="366" y="2810"/>
                      <a:pt x="366" y="2810"/>
                      <a:pt x="367" y="2810"/>
                    </a:cubicBezTo>
                    <a:cubicBezTo>
                      <a:pt x="367" y="2810"/>
                      <a:pt x="367" y="2810"/>
                      <a:pt x="367" y="2810"/>
                    </a:cubicBezTo>
                    <a:cubicBezTo>
                      <a:pt x="367" y="2810"/>
                      <a:pt x="367" y="2810"/>
                      <a:pt x="367" y="2810"/>
                    </a:cubicBezTo>
                    <a:cubicBezTo>
                      <a:pt x="367" y="2810"/>
                      <a:pt x="367" y="2810"/>
                      <a:pt x="367" y="2809"/>
                    </a:cubicBezTo>
                    <a:cubicBezTo>
                      <a:pt x="368" y="2809"/>
                      <a:pt x="368" y="2809"/>
                      <a:pt x="368" y="2809"/>
                    </a:cubicBezTo>
                    <a:cubicBezTo>
                      <a:pt x="368" y="2809"/>
                      <a:pt x="368" y="2809"/>
                      <a:pt x="368" y="2809"/>
                    </a:cubicBezTo>
                    <a:cubicBezTo>
                      <a:pt x="368" y="2809"/>
                      <a:pt x="369" y="2809"/>
                      <a:pt x="369" y="2809"/>
                    </a:cubicBezTo>
                    <a:cubicBezTo>
                      <a:pt x="369" y="2809"/>
                      <a:pt x="369" y="2809"/>
                      <a:pt x="370" y="2809"/>
                    </a:cubicBezTo>
                    <a:cubicBezTo>
                      <a:pt x="371" y="2808"/>
                      <a:pt x="371" y="2808"/>
                      <a:pt x="372" y="2807"/>
                    </a:cubicBezTo>
                    <a:cubicBezTo>
                      <a:pt x="373" y="2807"/>
                      <a:pt x="373" y="2807"/>
                      <a:pt x="373" y="2807"/>
                    </a:cubicBezTo>
                    <a:cubicBezTo>
                      <a:pt x="376" y="2806"/>
                      <a:pt x="378" y="2805"/>
                      <a:pt x="380" y="2804"/>
                    </a:cubicBezTo>
                    <a:cubicBezTo>
                      <a:pt x="381" y="2804"/>
                      <a:pt x="381" y="2804"/>
                      <a:pt x="381" y="2804"/>
                    </a:cubicBezTo>
                    <a:cubicBezTo>
                      <a:pt x="382" y="2803"/>
                      <a:pt x="382" y="2803"/>
                      <a:pt x="383" y="2803"/>
                    </a:cubicBezTo>
                    <a:cubicBezTo>
                      <a:pt x="383" y="2803"/>
                      <a:pt x="383" y="2803"/>
                      <a:pt x="383" y="2803"/>
                    </a:cubicBezTo>
                    <a:cubicBezTo>
                      <a:pt x="384" y="2802"/>
                      <a:pt x="385" y="2802"/>
                      <a:pt x="385" y="2802"/>
                    </a:cubicBezTo>
                    <a:cubicBezTo>
                      <a:pt x="385" y="2802"/>
                      <a:pt x="385" y="2802"/>
                      <a:pt x="385" y="2802"/>
                    </a:cubicBezTo>
                    <a:cubicBezTo>
                      <a:pt x="386" y="2802"/>
                      <a:pt x="386" y="2802"/>
                      <a:pt x="386" y="2802"/>
                    </a:cubicBezTo>
                    <a:cubicBezTo>
                      <a:pt x="386" y="2802"/>
                      <a:pt x="386" y="2802"/>
                      <a:pt x="386" y="2802"/>
                    </a:cubicBezTo>
                    <a:cubicBezTo>
                      <a:pt x="386" y="2802"/>
                      <a:pt x="386" y="2801"/>
                      <a:pt x="386" y="2801"/>
                    </a:cubicBezTo>
                    <a:cubicBezTo>
                      <a:pt x="386" y="2801"/>
                      <a:pt x="387" y="2801"/>
                      <a:pt x="387" y="2801"/>
                    </a:cubicBezTo>
                    <a:cubicBezTo>
                      <a:pt x="387" y="2801"/>
                      <a:pt x="387" y="2801"/>
                      <a:pt x="387" y="2801"/>
                    </a:cubicBezTo>
                    <a:cubicBezTo>
                      <a:pt x="387" y="2801"/>
                      <a:pt x="388" y="2801"/>
                      <a:pt x="388" y="2801"/>
                    </a:cubicBezTo>
                    <a:cubicBezTo>
                      <a:pt x="388" y="2801"/>
                      <a:pt x="388" y="2801"/>
                      <a:pt x="388" y="2801"/>
                    </a:cubicBezTo>
                    <a:cubicBezTo>
                      <a:pt x="388" y="2801"/>
                      <a:pt x="388" y="2801"/>
                      <a:pt x="388" y="2801"/>
                    </a:cubicBezTo>
                    <a:cubicBezTo>
                      <a:pt x="388" y="2801"/>
                      <a:pt x="388" y="2801"/>
                      <a:pt x="388" y="2801"/>
                    </a:cubicBezTo>
                    <a:cubicBezTo>
                      <a:pt x="389" y="2800"/>
                      <a:pt x="390" y="2800"/>
                      <a:pt x="391" y="2799"/>
                    </a:cubicBezTo>
                    <a:cubicBezTo>
                      <a:pt x="391" y="2799"/>
                      <a:pt x="392" y="2799"/>
                      <a:pt x="392" y="2799"/>
                    </a:cubicBezTo>
                    <a:cubicBezTo>
                      <a:pt x="392" y="2799"/>
                      <a:pt x="393" y="2799"/>
                      <a:pt x="393" y="2799"/>
                    </a:cubicBezTo>
                    <a:cubicBezTo>
                      <a:pt x="393" y="2799"/>
                      <a:pt x="393" y="2799"/>
                      <a:pt x="393" y="2799"/>
                    </a:cubicBezTo>
                    <a:cubicBezTo>
                      <a:pt x="394" y="2798"/>
                      <a:pt x="395" y="2798"/>
                      <a:pt x="396" y="2797"/>
                    </a:cubicBezTo>
                    <a:cubicBezTo>
                      <a:pt x="396" y="2797"/>
                      <a:pt x="396" y="2797"/>
                      <a:pt x="396" y="2797"/>
                    </a:cubicBezTo>
                    <a:cubicBezTo>
                      <a:pt x="398" y="2797"/>
                      <a:pt x="400" y="2796"/>
                      <a:pt x="402" y="2795"/>
                    </a:cubicBezTo>
                    <a:cubicBezTo>
                      <a:pt x="402" y="2795"/>
                      <a:pt x="402" y="2795"/>
                      <a:pt x="402" y="2795"/>
                    </a:cubicBezTo>
                    <a:cubicBezTo>
                      <a:pt x="402" y="2795"/>
                      <a:pt x="402" y="2795"/>
                      <a:pt x="403" y="2795"/>
                    </a:cubicBezTo>
                    <a:cubicBezTo>
                      <a:pt x="403" y="2794"/>
                      <a:pt x="403" y="2795"/>
                      <a:pt x="403" y="2794"/>
                    </a:cubicBezTo>
                    <a:cubicBezTo>
                      <a:pt x="403" y="2794"/>
                      <a:pt x="403" y="2794"/>
                      <a:pt x="403" y="2794"/>
                    </a:cubicBezTo>
                    <a:cubicBezTo>
                      <a:pt x="404" y="2794"/>
                      <a:pt x="404" y="2794"/>
                      <a:pt x="404" y="2794"/>
                    </a:cubicBezTo>
                    <a:cubicBezTo>
                      <a:pt x="404" y="2794"/>
                      <a:pt x="404" y="2794"/>
                      <a:pt x="404" y="2794"/>
                    </a:cubicBezTo>
                    <a:cubicBezTo>
                      <a:pt x="404" y="2794"/>
                      <a:pt x="404" y="2794"/>
                      <a:pt x="404" y="2794"/>
                    </a:cubicBezTo>
                    <a:cubicBezTo>
                      <a:pt x="404" y="2794"/>
                      <a:pt x="405" y="2794"/>
                      <a:pt x="405" y="2794"/>
                    </a:cubicBezTo>
                    <a:cubicBezTo>
                      <a:pt x="405" y="2793"/>
                      <a:pt x="405" y="2793"/>
                      <a:pt x="405" y="2793"/>
                    </a:cubicBezTo>
                    <a:cubicBezTo>
                      <a:pt x="406" y="2793"/>
                      <a:pt x="406" y="2793"/>
                      <a:pt x="407" y="2793"/>
                    </a:cubicBezTo>
                    <a:cubicBezTo>
                      <a:pt x="407" y="2793"/>
                      <a:pt x="407" y="2793"/>
                      <a:pt x="407" y="2793"/>
                    </a:cubicBezTo>
                    <a:cubicBezTo>
                      <a:pt x="407" y="2793"/>
                      <a:pt x="407" y="2793"/>
                      <a:pt x="407" y="2792"/>
                    </a:cubicBezTo>
                    <a:cubicBezTo>
                      <a:pt x="407" y="2792"/>
                      <a:pt x="407" y="2792"/>
                      <a:pt x="407" y="2792"/>
                    </a:cubicBezTo>
                    <a:cubicBezTo>
                      <a:pt x="408" y="2792"/>
                      <a:pt x="408" y="2792"/>
                      <a:pt x="408" y="2792"/>
                    </a:cubicBezTo>
                    <a:cubicBezTo>
                      <a:pt x="408" y="2792"/>
                      <a:pt x="408" y="2792"/>
                      <a:pt x="408" y="2792"/>
                    </a:cubicBezTo>
                    <a:cubicBezTo>
                      <a:pt x="408" y="2792"/>
                      <a:pt x="408" y="2792"/>
                      <a:pt x="408" y="2792"/>
                    </a:cubicBezTo>
                    <a:cubicBezTo>
                      <a:pt x="409" y="2792"/>
                      <a:pt x="409" y="2792"/>
                      <a:pt x="409" y="2792"/>
                    </a:cubicBezTo>
                    <a:cubicBezTo>
                      <a:pt x="409" y="2792"/>
                      <a:pt x="409" y="2792"/>
                      <a:pt x="409" y="2792"/>
                    </a:cubicBezTo>
                    <a:cubicBezTo>
                      <a:pt x="409" y="2792"/>
                      <a:pt x="409" y="2792"/>
                      <a:pt x="409" y="2792"/>
                    </a:cubicBezTo>
                    <a:cubicBezTo>
                      <a:pt x="410" y="2792"/>
                      <a:pt x="410" y="2791"/>
                      <a:pt x="411" y="2791"/>
                    </a:cubicBezTo>
                    <a:cubicBezTo>
                      <a:pt x="411" y="2791"/>
                      <a:pt x="411" y="2791"/>
                      <a:pt x="411" y="2791"/>
                    </a:cubicBezTo>
                    <a:cubicBezTo>
                      <a:pt x="411" y="2791"/>
                      <a:pt x="411" y="2791"/>
                      <a:pt x="411" y="2791"/>
                    </a:cubicBezTo>
                    <a:cubicBezTo>
                      <a:pt x="411" y="2791"/>
                      <a:pt x="411" y="2791"/>
                      <a:pt x="412" y="2791"/>
                    </a:cubicBezTo>
                    <a:cubicBezTo>
                      <a:pt x="412" y="2791"/>
                      <a:pt x="412" y="2791"/>
                      <a:pt x="412" y="2791"/>
                    </a:cubicBezTo>
                    <a:cubicBezTo>
                      <a:pt x="412" y="2791"/>
                      <a:pt x="412" y="2791"/>
                      <a:pt x="412" y="2791"/>
                    </a:cubicBezTo>
                    <a:cubicBezTo>
                      <a:pt x="412" y="2791"/>
                      <a:pt x="412" y="2790"/>
                      <a:pt x="412" y="2790"/>
                    </a:cubicBezTo>
                    <a:cubicBezTo>
                      <a:pt x="413" y="2790"/>
                      <a:pt x="413" y="2790"/>
                      <a:pt x="414" y="2790"/>
                    </a:cubicBezTo>
                    <a:cubicBezTo>
                      <a:pt x="414" y="2790"/>
                      <a:pt x="414" y="2790"/>
                      <a:pt x="414" y="2790"/>
                    </a:cubicBezTo>
                    <a:cubicBezTo>
                      <a:pt x="414" y="2790"/>
                      <a:pt x="414" y="2790"/>
                      <a:pt x="414" y="2790"/>
                    </a:cubicBezTo>
                    <a:cubicBezTo>
                      <a:pt x="414" y="2790"/>
                      <a:pt x="414" y="2790"/>
                      <a:pt x="414" y="2790"/>
                    </a:cubicBezTo>
                    <a:cubicBezTo>
                      <a:pt x="414" y="2790"/>
                      <a:pt x="414" y="2790"/>
                      <a:pt x="414" y="2790"/>
                    </a:cubicBezTo>
                    <a:cubicBezTo>
                      <a:pt x="415" y="2789"/>
                      <a:pt x="415" y="2789"/>
                      <a:pt x="415" y="2789"/>
                    </a:cubicBezTo>
                    <a:cubicBezTo>
                      <a:pt x="415" y="2789"/>
                      <a:pt x="415" y="2789"/>
                      <a:pt x="415" y="2789"/>
                    </a:cubicBezTo>
                    <a:cubicBezTo>
                      <a:pt x="415" y="2789"/>
                      <a:pt x="415" y="2789"/>
                      <a:pt x="416" y="2789"/>
                    </a:cubicBezTo>
                    <a:cubicBezTo>
                      <a:pt x="416" y="2789"/>
                      <a:pt x="416" y="2789"/>
                      <a:pt x="416" y="2789"/>
                    </a:cubicBezTo>
                    <a:cubicBezTo>
                      <a:pt x="416" y="2789"/>
                      <a:pt x="416" y="2789"/>
                      <a:pt x="416" y="2789"/>
                    </a:cubicBezTo>
                    <a:cubicBezTo>
                      <a:pt x="417" y="2788"/>
                      <a:pt x="418" y="2788"/>
                      <a:pt x="418" y="2788"/>
                    </a:cubicBezTo>
                    <a:cubicBezTo>
                      <a:pt x="419" y="2787"/>
                      <a:pt x="420" y="2787"/>
                      <a:pt x="421" y="2787"/>
                    </a:cubicBezTo>
                    <a:cubicBezTo>
                      <a:pt x="421" y="2787"/>
                      <a:pt x="421" y="2787"/>
                      <a:pt x="421" y="2787"/>
                    </a:cubicBezTo>
                    <a:cubicBezTo>
                      <a:pt x="422" y="2786"/>
                      <a:pt x="423" y="2786"/>
                      <a:pt x="425" y="2785"/>
                    </a:cubicBezTo>
                    <a:cubicBezTo>
                      <a:pt x="426" y="2785"/>
                      <a:pt x="427" y="2784"/>
                      <a:pt x="428" y="2784"/>
                    </a:cubicBezTo>
                    <a:cubicBezTo>
                      <a:pt x="428" y="2784"/>
                      <a:pt x="428" y="2784"/>
                      <a:pt x="428" y="2784"/>
                    </a:cubicBezTo>
                    <a:cubicBezTo>
                      <a:pt x="429" y="2783"/>
                      <a:pt x="430" y="2783"/>
                      <a:pt x="430" y="2783"/>
                    </a:cubicBezTo>
                    <a:cubicBezTo>
                      <a:pt x="430" y="2783"/>
                      <a:pt x="430" y="2783"/>
                      <a:pt x="430" y="2783"/>
                    </a:cubicBezTo>
                    <a:cubicBezTo>
                      <a:pt x="431" y="2783"/>
                      <a:pt x="431" y="2782"/>
                      <a:pt x="432" y="2782"/>
                    </a:cubicBezTo>
                    <a:cubicBezTo>
                      <a:pt x="432" y="2782"/>
                      <a:pt x="432" y="2782"/>
                      <a:pt x="432" y="2782"/>
                    </a:cubicBezTo>
                    <a:cubicBezTo>
                      <a:pt x="432" y="2782"/>
                      <a:pt x="433" y="2782"/>
                      <a:pt x="433" y="2781"/>
                    </a:cubicBezTo>
                    <a:cubicBezTo>
                      <a:pt x="434" y="2781"/>
                      <a:pt x="435" y="2781"/>
                      <a:pt x="436" y="2780"/>
                    </a:cubicBezTo>
                    <a:cubicBezTo>
                      <a:pt x="436" y="2780"/>
                      <a:pt x="436" y="2780"/>
                      <a:pt x="436" y="2780"/>
                    </a:cubicBezTo>
                    <a:cubicBezTo>
                      <a:pt x="437" y="2780"/>
                      <a:pt x="437" y="2780"/>
                      <a:pt x="437" y="2780"/>
                    </a:cubicBezTo>
                    <a:cubicBezTo>
                      <a:pt x="437" y="2780"/>
                      <a:pt x="437" y="2780"/>
                      <a:pt x="438" y="2780"/>
                    </a:cubicBezTo>
                    <a:cubicBezTo>
                      <a:pt x="438" y="2780"/>
                      <a:pt x="438" y="2780"/>
                      <a:pt x="438" y="2780"/>
                    </a:cubicBezTo>
                    <a:cubicBezTo>
                      <a:pt x="438" y="2780"/>
                      <a:pt x="438" y="2779"/>
                      <a:pt x="438" y="2779"/>
                    </a:cubicBezTo>
                    <a:cubicBezTo>
                      <a:pt x="438" y="2779"/>
                      <a:pt x="438" y="2779"/>
                      <a:pt x="438" y="2779"/>
                    </a:cubicBezTo>
                    <a:cubicBezTo>
                      <a:pt x="438" y="2779"/>
                      <a:pt x="438" y="2779"/>
                      <a:pt x="439" y="2779"/>
                    </a:cubicBezTo>
                    <a:cubicBezTo>
                      <a:pt x="439" y="2779"/>
                      <a:pt x="439" y="2779"/>
                      <a:pt x="439" y="2779"/>
                    </a:cubicBezTo>
                    <a:cubicBezTo>
                      <a:pt x="439" y="2779"/>
                      <a:pt x="439" y="2779"/>
                      <a:pt x="439" y="2779"/>
                    </a:cubicBezTo>
                    <a:cubicBezTo>
                      <a:pt x="439" y="2779"/>
                      <a:pt x="439" y="2779"/>
                      <a:pt x="439" y="2779"/>
                    </a:cubicBezTo>
                    <a:cubicBezTo>
                      <a:pt x="440" y="2779"/>
                      <a:pt x="440" y="2779"/>
                      <a:pt x="440" y="2779"/>
                    </a:cubicBezTo>
                    <a:cubicBezTo>
                      <a:pt x="440" y="2779"/>
                      <a:pt x="440" y="2778"/>
                      <a:pt x="441" y="2778"/>
                    </a:cubicBezTo>
                    <a:cubicBezTo>
                      <a:pt x="441" y="2778"/>
                      <a:pt x="441" y="2778"/>
                      <a:pt x="441" y="2778"/>
                    </a:cubicBezTo>
                    <a:cubicBezTo>
                      <a:pt x="445" y="2776"/>
                      <a:pt x="450" y="2774"/>
                      <a:pt x="455" y="2772"/>
                    </a:cubicBezTo>
                    <a:cubicBezTo>
                      <a:pt x="455" y="2772"/>
                      <a:pt x="455" y="2772"/>
                      <a:pt x="456" y="2772"/>
                    </a:cubicBezTo>
                    <a:cubicBezTo>
                      <a:pt x="456" y="2772"/>
                      <a:pt x="456" y="2772"/>
                      <a:pt x="456" y="2772"/>
                    </a:cubicBezTo>
                    <a:cubicBezTo>
                      <a:pt x="456" y="2772"/>
                      <a:pt x="456" y="2772"/>
                      <a:pt x="457" y="2772"/>
                    </a:cubicBezTo>
                    <a:cubicBezTo>
                      <a:pt x="457" y="2772"/>
                      <a:pt x="457" y="2772"/>
                      <a:pt x="457" y="2771"/>
                    </a:cubicBezTo>
                    <a:cubicBezTo>
                      <a:pt x="457" y="2771"/>
                      <a:pt x="457" y="2771"/>
                      <a:pt x="458" y="2771"/>
                    </a:cubicBezTo>
                    <a:cubicBezTo>
                      <a:pt x="458" y="2771"/>
                      <a:pt x="458" y="2771"/>
                      <a:pt x="459" y="2771"/>
                    </a:cubicBezTo>
                    <a:cubicBezTo>
                      <a:pt x="460" y="2770"/>
                      <a:pt x="461" y="2770"/>
                      <a:pt x="462" y="2769"/>
                    </a:cubicBezTo>
                    <a:cubicBezTo>
                      <a:pt x="462" y="2769"/>
                      <a:pt x="462" y="2769"/>
                      <a:pt x="462" y="2769"/>
                    </a:cubicBezTo>
                    <a:cubicBezTo>
                      <a:pt x="462" y="2769"/>
                      <a:pt x="463" y="2769"/>
                      <a:pt x="463" y="2769"/>
                    </a:cubicBezTo>
                    <a:cubicBezTo>
                      <a:pt x="463" y="2769"/>
                      <a:pt x="463" y="2769"/>
                      <a:pt x="463" y="2769"/>
                    </a:cubicBezTo>
                    <a:cubicBezTo>
                      <a:pt x="464" y="2768"/>
                      <a:pt x="465" y="2768"/>
                      <a:pt x="466" y="2767"/>
                    </a:cubicBezTo>
                    <a:cubicBezTo>
                      <a:pt x="466" y="2767"/>
                      <a:pt x="466" y="2767"/>
                      <a:pt x="466" y="2767"/>
                    </a:cubicBezTo>
                    <a:cubicBezTo>
                      <a:pt x="468" y="2767"/>
                      <a:pt x="469" y="2766"/>
                      <a:pt x="470" y="2766"/>
                    </a:cubicBezTo>
                    <a:cubicBezTo>
                      <a:pt x="470" y="2766"/>
                      <a:pt x="470" y="2766"/>
                      <a:pt x="471" y="2766"/>
                    </a:cubicBezTo>
                    <a:cubicBezTo>
                      <a:pt x="472" y="2765"/>
                      <a:pt x="473" y="2765"/>
                      <a:pt x="474" y="2764"/>
                    </a:cubicBezTo>
                    <a:cubicBezTo>
                      <a:pt x="474" y="2764"/>
                      <a:pt x="474" y="2764"/>
                      <a:pt x="474" y="2764"/>
                    </a:cubicBezTo>
                    <a:cubicBezTo>
                      <a:pt x="478" y="2763"/>
                      <a:pt x="482" y="2761"/>
                      <a:pt x="486" y="2759"/>
                    </a:cubicBezTo>
                    <a:cubicBezTo>
                      <a:pt x="486" y="2759"/>
                      <a:pt x="486" y="2759"/>
                      <a:pt x="487" y="2759"/>
                    </a:cubicBezTo>
                    <a:cubicBezTo>
                      <a:pt x="487" y="2759"/>
                      <a:pt x="488" y="2758"/>
                      <a:pt x="488" y="2758"/>
                    </a:cubicBezTo>
                    <a:cubicBezTo>
                      <a:pt x="488" y="2758"/>
                      <a:pt x="488" y="2758"/>
                      <a:pt x="489" y="2758"/>
                    </a:cubicBezTo>
                    <a:cubicBezTo>
                      <a:pt x="489" y="2758"/>
                      <a:pt x="489" y="2758"/>
                      <a:pt x="489" y="2758"/>
                    </a:cubicBezTo>
                    <a:cubicBezTo>
                      <a:pt x="489" y="2758"/>
                      <a:pt x="489" y="2758"/>
                      <a:pt x="489" y="2758"/>
                    </a:cubicBezTo>
                    <a:cubicBezTo>
                      <a:pt x="490" y="2757"/>
                      <a:pt x="491" y="2757"/>
                      <a:pt x="491" y="2757"/>
                    </a:cubicBezTo>
                    <a:cubicBezTo>
                      <a:pt x="492" y="2757"/>
                      <a:pt x="492" y="2757"/>
                      <a:pt x="492" y="2757"/>
                    </a:cubicBezTo>
                    <a:cubicBezTo>
                      <a:pt x="492" y="2756"/>
                      <a:pt x="492" y="2756"/>
                      <a:pt x="492" y="2756"/>
                    </a:cubicBezTo>
                    <a:cubicBezTo>
                      <a:pt x="493" y="2756"/>
                      <a:pt x="493" y="2756"/>
                      <a:pt x="494" y="2756"/>
                    </a:cubicBezTo>
                    <a:cubicBezTo>
                      <a:pt x="494" y="2756"/>
                      <a:pt x="494" y="2756"/>
                      <a:pt x="494" y="2756"/>
                    </a:cubicBezTo>
                    <a:cubicBezTo>
                      <a:pt x="494" y="2756"/>
                      <a:pt x="494" y="2756"/>
                      <a:pt x="494" y="2756"/>
                    </a:cubicBezTo>
                    <a:cubicBezTo>
                      <a:pt x="494" y="2755"/>
                      <a:pt x="495" y="2755"/>
                      <a:pt x="495" y="2755"/>
                    </a:cubicBezTo>
                    <a:cubicBezTo>
                      <a:pt x="495" y="2755"/>
                      <a:pt x="496" y="2755"/>
                      <a:pt x="497" y="2755"/>
                    </a:cubicBezTo>
                    <a:cubicBezTo>
                      <a:pt x="497" y="2755"/>
                      <a:pt x="497" y="2754"/>
                      <a:pt x="497" y="2754"/>
                    </a:cubicBezTo>
                    <a:cubicBezTo>
                      <a:pt x="497" y="2754"/>
                      <a:pt x="498" y="2754"/>
                      <a:pt x="498" y="2754"/>
                    </a:cubicBezTo>
                    <a:cubicBezTo>
                      <a:pt x="499" y="2754"/>
                      <a:pt x="499" y="2754"/>
                      <a:pt x="499" y="2753"/>
                    </a:cubicBezTo>
                    <a:cubicBezTo>
                      <a:pt x="499" y="2753"/>
                      <a:pt x="499" y="2753"/>
                      <a:pt x="500" y="2753"/>
                    </a:cubicBezTo>
                    <a:cubicBezTo>
                      <a:pt x="500" y="2753"/>
                      <a:pt x="500" y="2753"/>
                      <a:pt x="500" y="2753"/>
                    </a:cubicBezTo>
                    <a:cubicBezTo>
                      <a:pt x="501" y="2753"/>
                      <a:pt x="502" y="2752"/>
                      <a:pt x="504" y="2752"/>
                    </a:cubicBezTo>
                    <a:cubicBezTo>
                      <a:pt x="504" y="2751"/>
                      <a:pt x="504" y="2751"/>
                      <a:pt x="504" y="2751"/>
                    </a:cubicBezTo>
                    <a:cubicBezTo>
                      <a:pt x="504" y="2751"/>
                      <a:pt x="505" y="2751"/>
                      <a:pt x="505" y="2751"/>
                    </a:cubicBezTo>
                    <a:cubicBezTo>
                      <a:pt x="505" y="2751"/>
                      <a:pt x="506" y="2751"/>
                      <a:pt x="506" y="2751"/>
                    </a:cubicBezTo>
                    <a:cubicBezTo>
                      <a:pt x="506" y="2751"/>
                      <a:pt x="506" y="2751"/>
                      <a:pt x="506" y="2751"/>
                    </a:cubicBezTo>
                    <a:cubicBezTo>
                      <a:pt x="506" y="2750"/>
                      <a:pt x="506" y="2750"/>
                      <a:pt x="506" y="2750"/>
                    </a:cubicBezTo>
                    <a:cubicBezTo>
                      <a:pt x="507" y="2750"/>
                      <a:pt x="507" y="2750"/>
                      <a:pt x="507" y="2750"/>
                    </a:cubicBezTo>
                    <a:cubicBezTo>
                      <a:pt x="507" y="2750"/>
                      <a:pt x="507" y="2750"/>
                      <a:pt x="507" y="2750"/>
                    </a:cubicBezTo>
                    <a:cubicBezTo>
                      <a:pt x="507" y="2750"/>
                      <a:pt x="507" y="2750"/>
                      <a:pt x="507" y="2750"/>
                    </a:cubicBezTo>
                    <a:cubicBezTo>
                      <a:pt x="507" y="2750"/>
                      <a:pt x="507" y="2750"/>
                      <a:pt x="508" y="2750"/>
                    </a:cubicBezTo>
                    <a:cubicBezTo>
                      <a:pt x="508" y="2750"/>
                      <a:pt x="508" y="2750"/>
                      <a:pt x="508" y="2750"/>
                    </a:cubicBezTo>
                    <a:cubicBezTo>
                      <a:pt x="508" y="2750"/>
                      <a:pt x="508" y="2750"/>
                      <a:pt x="508" y="2750"/>
                    </a:cubicBezTo>
                    <a:cubicBezTo>
                      <a:pt x="508" y="2750"/>
                      <a:pt x="508" y="2750"/>
                      <a:pt x="508" y="2750"/>
                    </a:cubicBezTo>
                    <a:cubicBezTo>
                      <a:pt x="509" y="2749"/>
                      <a:pt x="509" y="2749"/>
                      <a:pt x="509" y="2749"/>
                    </a:cubicBezTo>
                    <a:cubicBezTo>
                      <a:pt x="510" y="2749"/>
                      <a:pt x="510" y="2749"/>
                      <a:pt x="510" y="2749"/>
                    </a:cubicBezTo>
                    <a:cubicBezTo>
                      <a:pt x="511" y="2749"/>
                      <a:pt x="511" y="2749"/>
                      <a:pt x="511" y="2749"/>
                    </a:cubicBezTo>
                    <a:cubicBezTo>
                      <a:pt x="511" y="2749"/>
                      <a:pt x="511" y="2749"/>
                      <a:pt x="511" y="2748"/>
                    </a:cubicBezTo>
                    <a:cubicBezTo>
                      <a:pt x="511" y="2748"/>
                      <a:pt x="511" y="2748"/>
                      <a:pt x="511" y="2748"/>
                    </a:cubicBezTo>
                    <a:cubicBezTo>
                      <a:pt x="518" y="2745"/>
                      <a:pt x="526" y="2742"/>
                      <a:pt x="534" y="2739"/>
                    </a:cubicBezTo>
                    <a:cubicBezTo>
                      <a:pt x="534" y="2739"/>
                      <a:pt x="534" y="2739"/>
                      <a:pt x="534" y="2739"/>
                    </a:cubicBezTo>
                    <a:cubicBezTo>
                      <a:pt x="534" y="2739"/>
                      <a:pt x="534" y="2739"/>
                      <a:pt x="534" y="2739"/>
                    </a:cubicBezTo>
                    <a:cubicBezTo>
                      <a:pt x="535" y="2738"/>
                      <a:pt x="535" y="2738"/>
                      <a:pt x="536" y="2738"/>
                    </a:cubicBezTo>
                    <a:cubicBezTo>
                      <a:pt x="536" y="2738"/>
                      <a:pt x="536" y="2738"/>
                      <a:pt x="536" y="2738"/>
                    </a:cubicBezTo>
                    <a:cubicBezTo>
                      <a:pt x="536" y="2738"/>
                      <a:pt x="536" y="2738"/>
                      <a:pt x="537" y="2738"/>
                    </a:cubicBezTo>
                    <a:cubicBezTo>
                      <a:pt x="539" y="2736"/>
                      <a:pt x="542" y="2735"/>
                      <a:pt x="544" y="2734"/>
                    </a:cubicBezTo>
                    <a:cubicBezTo>
                      <a:pt x="544" y="2734"/>
                      <a:pt x="544" y="2734"/>
                      <a:pt x="544" y="2734"/>
                    </a:cubicBezTo>
                    <a:cubicBezTo>
                      <a:pt x="546" y="2733"/>
                      <a:pt x="548" y="2733"/>
                      <a:pt x="550" y="2732"/>
                    </a:cubicBezTo>
                    <a:cubicBezTo>
                      <a:pt x="550" y="2732"/>
                      <a:pt x="550" y="2732"/>
                      <a:pt x="550" y="2732"/>
                    </a:cubicBezTo>
                    <a:cubicBezTo>
                      <a:pt x="551" y="2732"/>
                      <a:pt x="551" y="2731"/>
                      <a:pt x="551" y="2731"/>
                    </a:cubicBezTo>
                    <a:cubicBezTo>
                      <a:pt x="551" y="2731"/>
                      <a:pt x="551" y="2731"/>
                      <a:pt x="551" y="2731"/>
                    </a:cubicBezTo>
                    <a:cubicBezTo>
                      <a:pt x="555" y="2730"/>
                      <a:pt x="559" y="2728"/>
                      <a:pt x="563" y="2726"/>
                    </a:cubicBezTo>
                    <a:cubicBezTo>
                      <a:pt x="563" y="2726"/>
                      <a:pt x="563" y="2726"/>
                      <a:pt x="563" y="2726"/>
                    </a:cubicBezTo>
                    <a:cubicBezTo>
                      <a:pt x="565" y="2726"/>
                      <a:pt x="566" y="2725"/>
                      <a:pt x="568" y="2724"/>
                    </a:cubicBezTo>
                    <a:cubicBezTo>
                      <a:pt x="568" y="2724"/>
                      <a:pt x="568" y="2724"/>
                      <a:pt x="568" y="2724"/>
                    </a:cubicBezTo>
                    <a:cubicBezTo>
                      <a:pt x="569" y="2724"/>
                      <a:pt x="570" y="2724"/>
                      <a:pt x="570" y="2723"/>
                    </a:cubicBezTo>
                    <a:cubicBezTo>
                      <a:pt x="570" y="2723"/>
                      <a:pt x="571" y="2723"/>
                      <a:pt x="571" y="2723"/>
                    </a:cubicBezTo>
                    <a:cubicBezTo>
                      <a:pt x="571" y="2723"/>
                      <a:pt x="571" y="2723"/>
                      <a:pt x="572" y="2723"/>
                    </a:cubicBezTo>
                    <a:cubicBezTo>
                      <a:pt x="572" y="2723"/>
                      <a:pt x="572" y="2722"/>
                      <a:pt x="572" y="2722"/>
                    </a:cubicBezTo>
                    <a:cubicBezTo>
                      <a:pt x="574" y="2722"/>
                      <a:pt x="576" y="2721"/>
                      <a:pt x="578" y="2720"/>
                    </a:cubicBezTo>
                    <a:cubicBezTo>
                      <a:pt x="578" y="2720"/>
                      <a:pt x="578" y="2720"/>
                      <a:pt x="578" y="2720"/>
                    </a:cubicBezTo>
                    <a:cubicBezTo>
                      <a:pt x="583" y="2718"/>
                      <a:pt x="588" y="2716"/>
                      <a:pt x="593" y="2714"/>
                    </a:cubicBezTo>
                    <a:cubicBezTo>
                      <a:pt x="593" y="2714"/>
                      <a:pt x="593" y="2714"/>
                      <a:pt x="593" y="2714"/>
                    </a:cubicBezTo>
                    <a:cubicBezTo>
                      <a:pt x="593" y="2713"/>
                      <a:pt x="594" y="2713"/>
                      <a:pt x="594" y="2713"/>
                    </a:cubicBezTo>
                    <a:cubicBezTo>
                      <a:pt x="594" y="2713"/>
                      <a:pt x="595" y="2713"/>
                      <a:pt x="595" y="2713"/>
                    </a:cubicBezTo>
                    <a:cubicBezTo>
                      <a:pt x="595" y="2713"/>
                      <a:pt x="595" y="2713"/>
                      <a:pt x="595" y="2713"/>
                    </a:cubicBezTo>
                    <a:cubicBezTo>
                      <a:pt x="596" y="2712"/>
                      <a:pt x="596" y="2712"/>
                      <a:pt x="597" y="2712"/>
                    </a:cubicBezTo>
                    <a:cubicBezTo>
                      <a:pt x="597" y="2712"/>
                      <a:pt x="597" y="2712"/>
                      <a:pt x="597" y="2712"/>
                    </a:cubicBezTo>
                    <a:cubicBezTo>
                      <a:pt x="598" y="2712"/>
                      <a:pt x="598" y="2711"/>
                      <a:pt x="599" y="2711"/>
                    </a:cubicBezTo>
                    <a:cubicBezTo>
                      <a:pt x="600" y="2711"/>
                      <a:pt x="601" y="2710"/>
                      <a:pt x="602" y="2710"/>
                    </a:cubicBezTo>
                    <a:cubicBezTo>
                      <a:pt x="602" y="2710"/>
                      <a:pt x="602" y="2710"/>
                      <a:pt x="602" y="2710"/>
                    </a:cubicBezTo>
                    <a:cubicBezTo>
                      <a:pt x="603" y="2709"/>
                      <a:pt x="604" y="2709"/>
                      <a:pt x="605" y="2708"/>
                    </a:cubicBezTo>
                    <a:cubicBezTo>
                      <a:pt x="605" y="2708"/>
                      <a:pt x="605" y="2708"/>
                      <a:pt x="605" y="2708"/>
                    </a:cubicBezTo>
                    <a:cubicBezTo>
                      <a:pt x="606" y="2708"/>
                      <a:pt x="607" y="2708"/>
                      <a:pt x="607" y="2707"/>
                    </a:cubicBezTo>
                    <a:cubicBezTo>
                      <a:pt x="612" y="2705"/>
                      <a:pt x="617" y="2703"/>
                      <a:pt x="623" y="2701"/>
                    </a:cubicBezTo>
                    <a:cubicBezTo>
                      <a:pt x="623" y="2701"/>
                      <a:pt x="623" y="2701"/>
                      <a:pt x="623" y="2701"/>
                    </a:cubicBezTo>
                    <a:cubicBezTo>
                      <a:pt x="626" y="2700"/>
                      <a:pt x="629" y="2698"/>
                      <a:pt x="631" y="2697"/>
                    </a:cubicBezTo>
                    <a:cubicBezTo>
                      <a:pt x="631" y="2697"/>
                      <a:pt x="632" y="2697"/>
                      <a:pt x="632" y="2697"/>
                    </a:cubicBezTo>
                    <a:cubicBezTo>
                      <a:pt x="633" y="2697"/>
                      <a:pt x="634" y="2696"/>
                      <a:pt x="635" y="2696"/>
                    </a:cubicBezTo>
                    <a:cubicBezTo>
                      <a:pt x="635" y="2696"/>
                      <a:pt x="636" y="2695"/>
                      <a:pt x="636" y="2695"/>
                    </a:cubicBezTo>
                    <a:cubicBezTo>
                      <a:pt x="637" y="2695"/>
                      <a:pt x="638" y="2694"/>
                      <a:pt x="639" y="2694"/>
                    </a:cubicBezTo>
                    <a:cubicBezTo>
                      <a:pt x="639" y="2694"/>
                      <a:pt x="640" y="2694"/>
                      <a:pt x="640" y="2694"/>
                    </a:cubicBezTo>
                    <a:cubicBezTo>
                      <a:pt x="640" y="2693"/>
                      <a:pt x="640" y="2693"/>
                      <a:pt x="641" y="2693"/>
                    </a:cubicBezTo>
                    <a:cubicBezTo>
                      <a:pt x="642" y="2693"/>
                      <a:pt x="642" y="2693"/>
                      <a:pt x="643" y="2692"/>
                    </a:cubicBezTo>
                    <a:cubicBezTo>
                      <a:pt x="643" y="2692"/>
                      <a:pt x="644" y="2692"/>
                      <a:pt x="644" y="2692"/>
                    </a:cubicBezTo>
                    <a:cubicBezTo>
                      <a:pt x="644" y="2692"/>
                      <a:pt x="644" y="2692"/>
                      <a:pt x="644" y="2692"/>
                    </a:cubicBezTo>
                    <a:cubicBezTo>
                      <a:pt x="644" y="2692"/>
                      <a:pt x="644" y="2692"/>
                      <a:pt x="645" y="2692"/>
                    </a:cubicBezTo>
                    <a:cubicBezTo>
                      <a:pt x="645" y="2692"/>
                      <a:pt x="645" y="2692"/>
                      <a:pt x="645" y="2692"/>
                    </a:cubicBezTo>
                    <a:cubicBezTo>
                      <a:pt x="646" y="2691"/>
                      <a:pt x="647" y="2691"/>
                      <a:pt x="647" y="2690"/>
                    </a:cubicBezTo>
                    <a:cubicBezTo>
                      <a:pt x="648" y="2690"/>
                      <a:pt x="649" y="2690"/>
                      <a:pt x="650" y="2689"/>
                    </a:cubicBezTo>
                    <a:cubicBezTo>
                      <a:pt x="650" y="2689"/>
                      <a:pt x="650" y="2689"/>
                      <a:pt x="650" y="2689"/>
                    </a:cubicBezTo>
                    <a:cubicBezTo>
                      <a:pt x="652" y="2688"/>
                      <a:pt x="655" y="2687"/>
                      <a:pt x="657" y="2686"/>
                    </a:cubicBezTo>
                    <a:cubicBezTo>
                      <a:pt x="657" y="2686"/>
                      <a:pt x="657" y="2686"/>
                      <a:pt x="657" y="2686"/>
                    </a:cubicBezTo>
                    <a:cubicBezTo>
                      <a:pt x="661" y="2685"/>
                      <a:pt x="665" y="2683"/>
                      <a:pt x="669" y="2681"/>
                    </a:cubicBezTo>
                    <a:cubicBezTo>
                      <a:pt x="669" y="2681"/>
                      <a:pt x="669" y="2681"/>
                      <a:pt x="669" y="2681"/>
                    </a:cubicBezTo>
                    <a:cubicBezTo>
                      <a:pt x="669" y="2681"/>
                      <a:pt x="670" y="2681"/>
                      <a:pt x="670" y="2681"/>
                    </a:cubicBezTo>
                    <a:cubicBezTo>
                      <a:pt x="670" y="2681"/>
                      <a:pt x="670" y="2681"/>
                      <a:pt x="670" y="2681"/>
                    </a:cubicBezTo>
                    <a:cubicBezTo>
                      <a:pt x="671" y="2681"/>
                      <a:pt x="671" y="2680"/>
                      <a:pt x="672" y="2680"/>
                    </a:cubicBezTo>
                    <a:cubicBezTo>
                      <a:pt x="672" y="2680"/>
                      <a:pt x="672" y="2680"/>
                      <a:pt x="672" y="2680"/>
                    </a:cubicBezTo>
                    <a:cubicBezTo>
                      <a:pt x="672" y="2680"/>
                      <a:pt x="672" y="2680"/>
                      <a:pt x="672" y="2680"/>
                    </a:cubicBezTo>
                    <a:cubicBezTo>
                      <a:pt x="674" y="2679"/>
                      <a:pt x="676" y="2678"/>
                      <a:pt x="677" y="2678"/>
                    </a:cubicBezTo>
                    <a:cubicBezTo>
                      <a:pt x="678" y="2678"/>
                      <a:pt x="678" y="2678"/>
                      <a:pt x="678" y="2677"/>
                    </a:cubicBezTo>
                    <a:cubicBezTo>
                      <a:pt x="680" y="2677"/>
                      <a:pt x="682" y="2676"/>
                      <a:pt x="684" y="2675"/>
                    </a:cubicBezTo>
                    <a:cubicBezTo>
                      <a:pt x="685" y="2675"/>
                      <a:pt x="685" y="2675"/>
                      <a:pt x="685" y="2674"/>
                    </a:cubicBezTo>
                    <a:cubicBezTo>
                      <a:pt x="686" y="2674"/>
                      <a:pt x="687" y="2674"/>
                      <a:pt x="688" y="2673"/>
                    </a:cubicBezTo>
                    <a:cubicBezTo>
                      <a:pt x="688" y="2673"/>
                      <a:pt x="688" y="2673"/>
                      <a:pt x="688" y="2673"/>
                    </a:cubicBezTo>
                    <a:cubicBezTo>
                      <a:pt x="688" y="2673"/>
                      <a:pt x="689" y="2673"/>
                      <a:pt x="689" y="2673"/>
                    </a:cubicBezTo>
                    <a:cubicBezTo>
                      <a:pt x="690" y="2672"/>
                      <a:pt x="691" y="2672"/>
                      <a:pt x="692" y="2671"/>
                    </a:cubicBezTo>
                    <a:cubicBezTo>
                      <a:pt x="692" y="2671"/>
                      <a:pt x="692" y="2671"/>
                      <a:pt x="692" y="2671"/>
                    </a:cubicBezTo>
                    <a:cubicBezTo>
                      <a:pt x="693" y="2671"/>
                      <a:pt x="693" y="2671"/>
                      <a:pt x="694" y="2671"/>
                    </a:cubicBezTo>
                    <a:cubicBezTo>
                      <a:pt x="694" y="2671"/>
                      <a:pt x="694" y="2670"/>
                      <a:pt x="694" y="2670"/>
                    </a:cubicBezTo>
                    <a:cubicBezTo>
                      <a:pt x="695" y="2670"/>
                      <a:pt x="695" y="2670"/>
                      <a:pt x="695" y="2670"/>
                    </a:cubicBezTo>
                    <a:cubicBezTo>
                      <a:pt x="696" y="2670"/>
                      <a:pt x="696" y="2670"/>
                      <a:pt x="697" y="2669"/>
                    </a:cubicBezTo>
                    <a:cubicBezTo>
                      <a:pt x="697" y="2669"/>
                      <a:pt x="697" y="2669"/>
                      <a:pt x="698" y="2669"/>
                    </a:cubicBezTo>
                    <a:cubicBezTo>
                      <a:pt x="698" y="2669"/>
                      <a:pt x="698" y="2669"/>
                      <a:pt x="698" y="2669"/>
                    </a:cubicBezTo>
                    <a:cubicBezTo>
                      <a:pt x="699" y="2668"/>
                      <a:pt x="700" y="2668"/>
                      <a:pt x="701" y="2668"/>
                    </a:cubicBezTo>
                    <a:cubicBezTo>
                      <a:pt x="701" y="2667"/>
                      <a:pt x="702" y="2667"/>
                      <a:pt x="702" y="2667"/>
                    </a:cubicBezTo>
                    <a:cubicBezTo>
                      <a:pt x="702" y="2667"/>
                      <a:pt x="703" y="2667"/>
                      <a:pt x="703" y="2667"/>
                    </a:cubicBezTo>
                    <a:cubicBezTo>
                      <a:pt x="703" y="2667"/>
                      <a:pt x="703" y="2667"/>
                      <a:pt x="703" y="2667"/>
                    </a:cubicBezTo>
                    <a:cubicBezTo>
                      <a:pt x="704" y="2666"/>
                      <a:pt x="705" y="2666"/>
                      <a:pt x="706" y="2665"/>
                    </a:cubicBezTo>
                    <a:cubicBezTo>
                      <a:pt x="707" y="2665"/>
                      <a:pt x="709" y="2664"/>
                      <a:pt x="710" y="2664"/>
                    </a:cubicBezTo>
                    <a:cubicBezTo>
                      <a:pt x="710" y="2664"/>
                      <a:pt x="710" y="2664"/>
                      <a:pt x="711" y="2664"/>
                    </a:cubicBezTo>
                    <a:cubicBezTo>
                      <a:pt x="711" y="2664"/>
                      <a:pt x="711" y="2663"/>
                      <a:pt x="711" y="2663"/>
                    </a:cubicBezTo>
                    <a:cubicBezTo>
                      <a:pt x="711" y="2663"/>
                      <a:pt x="712" y="2663"/>
                      <a:pt x="712" y="2663"/>
                    </a:cubicBezTo>
                    <a:cubicBezTo>
                      <a:pt x="713" y="2663"/>
                      <a:pt x="713" y="2662"/>
                      <a:pt x="713" y="2662"/>
                    </a:cubicBezTo>
                    <a:cubicBezTo>
                      <a:pt x="716" y="2661"/>
                      <a:pt x="719" y="2660"/>
                      <a:pt x="722" y="2659"/>
                    </a:cubicBezTo>
                    <a:cubicBezTo>
                      <a:pt x="722" y="2659"/>
                      <a:pt x="722" y="2659"/>
                      <a:pt x="722" y="2659"/>
                    </a:cubicBezTo>
                    <a:cubicBezTo>
                      <a:pt x="722" y="2659"/>
                      <a:pt x="723" y="2658"/>
                      <a:pt x="723" y="2658"/>
                    </a:cubicBezTo>
                    <a:cubicBezTo>
                      <a:pt x="724" y="2658"/>
                      <a:pt x="724" y="2658"/>
                      <a:pt x="725" y="2658"/>
                    </a:cubicBezTo>
                    <a:cubicBezTo>
                      <a:pt x="726" y="2657"/>
                      <a:pt x="727" y="2657"/>
                      <a:pt x="728" y="2656"/>
                    </a:cubicBezTo>
                    <a:cubicBezTo>
                      <a:pt x="728" y="2656"/>
                      <a:pt x="729" y="2656"/>
                      <a:pt x="729" y="2656"/>
                    </a:cubicBezTo>
                    <a:cubicBezTo>
                      <a:pt x="729" y="2656"/>
                      <a:pt x="729" y="2656"/>
                      <a:pt x="730" y="2655"/>
                    </a:cubicBezTo>
                    <a:cubicBezTo>
                      <a:pt x="730" y="2655"/>
                      <a:pt x="730" y="2655"/>
                      <a:pt x="731" y="2655"/>
                    </a:cubicBezTo>
                    <a:cubicBezTo>
                      <a:pt x="731" y="2655"/>
                      <a:pt x="731" y="2655"/>
                      <a:pt x="732" y="2654"/>
                    </a:cubicBezTo>
                    <a:cubicBezTo>
                      <a:pt x="732" y="2654"/>
                      <a:pt x="732" y="2654"/>
                      <a:pt x="733" y="2654"/>
                    </a:cubicBezTo>
                    <a:cubicBezTo>
                      <a:pt x="733" y="2654"/>
                      <a:pt x="733" y="2654"/>
                      <a:pt x="733" y="2654"/>
                    </a:cubicBezTo>
                    <a:cubicBezTo>
                      <a:pt x="734" y="2654"/>
                      <a:pt x="734" y="2653"/>
                      <a:pt x="735" y="2653"/>
                    </a:cubicBezTo>
                    <a:cubicBezTo>
                      <a:pt x="735" y="2653"/>
                      <a:pt x="735" y="2653"/>
                      <a:pt x="735" y="2653"/>
                    </a:cubicBezTo>
                    <a:cubicBezTo>
                      <a:pt x="735" y="2653"/>
                      <a:pt x="736" y="2653"/>
                      <a:pt x="736" y="2653"/>
                    </a:cubicBezTo>
                    <a:cubicBezTo>
                      <a:pt x="738" y="2652"/>
                      <a:pt x="739" y="2651"/>
                      <a:pt x="741" y="2651"/>
                    </a:cubicBezTo>
                    <a:cubicBezTo>
                      <a:pt x="741" y="2650"/>
                      <a:pt x="742" y="2650"/>
                      <a:pt x="742" y="2650"/>
                    </a:cubicBezTo>
                    <a:cubicBezTo>
                      <a:pt x="745" y="2649"/>
                      <a:pt x="747" y="2648"/>
                      <a:pt x="750" y="2647"/>
                    </a:cubicBezTo>
                    <a:cubicBezTo>
                      <a:pt x="751" y="2647"/>
                      <a:pt x="751" y="2646"/>
                      <a:pt x="752" y="2646"/>
                    </a:cubicBezTo>
                    <a:cubicBezTo>
                      <a:pt x="752" y="2646"/>
                      <a:pt x="753" y="2646"/>
                      <a:pt x="753" y="2645"/>
                    </a:cubicBezTo>
                    <a:cubicBezTo>
                      <a:pt x="753" y="2645"/>
                      <a:pt x="753" y="2645"/>
                      <a:pt x="753" y="2645"/>
                    </a:cubicBezTo>
                    <a:cubicBezTo>
                      <a:pt x="754" y="2645"/>
                      <a:pt x="756" y="2644"/>
                      <a:pt x="757" y="2644"/>
                    </a:cubicBezTo>
                    <a:cubicBezTo>
                      <a:pt x="757" y="2644"/>
                      <a:pt x="758" y="2643"/>
                      <a:pt x="759" y="2643"/>
                    </a:cubicBezTo>
                    <a:cubicBezTo>
                      <a:pt x="759" y="2643"/>
                      <a:pt x="760" y="2642"/>
                      <a:pt x="761" y="2642"/>
                    </a:cubicBezTo>
                    <a:cubicBezTo>
                      <a:pt x="765" y="2640"/>
                      <a:pt x="768" y="2639"/>
                      <a:pt x="772" y="2637"/>
                    </a:cubicBezTo>
                    <a:cubicBezTo>
                      <a:pt x="773" y="2637"/>
                      <a:pt x="773" y="2637"/>
                      <a:pt x="773" y="2637"/>
                    </a:cubicBezTo>
                    <a:cubicBezTo>
                      <a:pt x="774" y="2637"/>
                      <a:pt x="774" y="2637"/>
                      <a:pt x="774" y="2637"/>
                    </a:cubicBezTo>
                    <a:cubicBezTo>
                      <a:pt x="774" y="2637"/>
                      <a:pt x="774" y="2636"/>
                      <a:pt x="774" y="2636"/>
                    </a:cubicBezTo>
                    <a:cubicBezTo>
                      <a:pt x="775" y="2636"/>
                      <a:pt x="775" y="2636"/>
                      <a:pt x="775" y="2636"/>
                    </a:cubicBezTo>
                    <a:cubicBezTo>
                      <a:pt x="776" y="2636"/>
                      <a:pt x="777" y="2635"/>
                      <a:pt x="777" y="2635"/>
                    </a:cubicBezTo>
                    <a:cubicBezTo>
                      <a:pt x="778" y="2635"/>
                      <a:pt x="778" y="2635"/>
                      <a:pt x="779" y="2634"/>
                    </a:cubicBezTo>
                    <a:cubicBezTo>
                      <a:pt x="779" y="2634"/>
                      <a:pt x="779" y="2634"/>
                      <a:pt x="780" y="2634"/>
                    </a:cubicBezTo>
                    <a:cubicBezTo>
                      <a:pt x="780" y="2634"/>
                      <a:pt x="780" y="2634"/>
                      <a:pt x="780" y="2634"/>
                    </a:cubicBezTo>
                    <a:cubicBezTo>
                      <a:pt x="780" y="2634"/>
                      <a:pt x="780" y="2634"/>
                      <a:pt x="780" y="2634"/>
                    </a:cubicBezTo>
                    <a:cubicBezTo>
                      <a:pt x="782" y="2633"/>
                      <a:pt x="783" y="2633"/>
                      <a:pt x="785" y="2632"/>
                    </a:cubicBezTo>
                    <a:cubicBezTo>
                      <a:pt x="786" y="2632"/>
                      <a:pt x="786" y="2631"/>
                      <a:pt x="787" y="2631"/>
                    </a:cubicBezTo>
                    <a:cubicBezTo>
                      <a:pt x="787" y="2631"/>
                      <a:pt x="787" y="2631"/>
                      <a:pt x="787" y="2631"/>
                    </a:cubicBezTo>
                    <a:cubicBezTo>
                      <a:pt x="788" y="2631"/>
                      <a:pt x="789" y="2630"/>
                      <a:pt x="790" y="2630"/>
                    </a:cubicBezTo>
                    <a:cubicBezTo>
                      <a:pt x="791" y="2629"/>
                      <a:pt x="793" y="2628"/>
                      <a:pt x="795" y="2628"/>
                    </a:cubicBezTo>
                    <a:cubicBezTo>
                      <a:pt x="798" y="2626"/>
                      <a:pt x="801" y="2625"/>
                      <a:pt x="804" y="2624"/>
                    </a:cubicBezTo>
                    <a:cubicBezTo>
                      <a:pt x="805" y="2623"/>
                      <a:pt x="807" y="2623"/>
                      <a:pt x="808" y="2622"/>
                    </a:cubicBezTo>
                    <a:cubicBezTo>
                      <a:pt x="808" y="2622"/>
                      <a:pt x="809" y="2622"/>
                      <a:pt x="809" y="2622"/>
                    </a:cubicBezTo>
                    <a:cubicBezTo>
                      <a:pt x="810" y="2621"/>
                      <a:pt x="810" y="2621"/>
                      <a:pt x="810" y="2621"/>
                    </a:cubicBezTo>
                    <a:cubicBezTo>
                      <a:pt x="811" y="2621"/>
                      <a:pt x="812" y="2621"/>
                      <a:pt x="812" y="2620"/>
                    </a:cubicBezTo>
                    <a:cubicBezTo>
                      <a:pt x="812" y="2620"/>
                      <a:pt x="813" y="2620"/>
                      <a:pt x="813" y="2620"/>
                    </a:cubicBezTo>
                    <a:cubicBezTo>
                      <a:pt x="813" y="2620"/>
                      <a:pt x="813" y="2620"/>
                      <a:pt x="813" y="2620"/>
                    </a:cubicBezTo>
                    <a:cubicBezTo>
                      <a:pt x="815" y="2619"/>
                      <a:pt x="817" y="2618"/>
                      <a:pt x="818" y="2618"/>
                    </a:cubicBezTo>
                    <a:cubicBezTo>
                      <a:pt x="819" y="2617"/>
                      <a:pt x="820" y="2617"/>
                      <a:pt x="820" y="2617"/>
                    </a:cubicBezTo>
                    <a:cubicBezTo>
                      <a:pt x="821" y="2616"/>
                      <a:pt x="822" y="2616"/>
                      <a:pt x="823" y="2616"/>
                    </a:cubicBezTo>
                    <a:cubicBezTo>
                      <a:pt x="823" y="2616"/>
                      <a:pt x="824" y="2615"/>
                      <a:pt x="825" y="2615"/>
                    </a:cubicBezTo>
                    <a:cubicBezTo>
                      <a:pt x="825" y="2615"/>
                      <a:pt x="825" y="2615"/>
                      <a:pt x="825" y="2615"/>
                    </a:cubicBezTo>
                    <a:cubicBezTo>
                      <a:pt x="826" y="2615"/>
                      <a:pt x="827" y="2614"/>
                      <a:pt x="828" y="2614"/>
                    </a:cubicBezTo>
                    <a:cubicBezTo>
                      <a:pt x="835" y="2611"/>
                      <a:pt x="841" y="2608"/>
                      <a:pt x="848" y="2605"/>
                    </a:cubicBezTo>
                    <a:cubicBezTo>
                      <a:pt x="849" y="2605"/>
                      <a:pt x="849" y="2605"/>
                      <a:pt x="849" y="2605"/>
                    </a:cubicBezTo>
                    <a:cubicBezTo>
                      <a:pt x="849" y="2605"/>
                      <a:pt x="849" y="2605"/>
                      <a:pt x="849" y="2605"/>
                    </a:cubicBezTo>
                    <a:cubicBezTo>
                      <a:pt x="850" y="2604"/>
                      <a:pt x="850" y="2604"/>
                      <a:pt x="850" y="2604"/>
                    </a:cubicBezTo>
                    <a:cubicBezTo>
                      <a:pt x="850" y="2604"/>
                      <a:pt x="850" y="2604"/>
                      <a:pt x="851" y="2604"/>
                    </a:cubicBezTo>
                    <a:cubicBezTo>
                      <a:pt x="851" y="2604"/>
                      <a:pt x="851" y="2604"/>
                      <a:pt x="851" y="2604"/>
                    </a:cubicBezTo>
                    <a:cubicBezTo>
                      <a:pt x="851" y="2604"/>
                      <a:pt x="852" y="2604"/>
                      <a:pt x="852" y="2603"/>
                    </a:cubicBezTo>
                    <a:cubicBezTo>
                      <a:pt x="853" y="2603"/>
                      <a:pt x="854" y="2603"/>
                      <a:pt x="855" y="2602"/>
                    </a:cubicBezTo>
                    <a:cubicBezTo>
                      <a:pt x="855" y="2602"/>
                      <a:pt x="855" y="2602"/>
                      <a:pt x="855" y="2602"/>
                    </a:cubicBezTo>
                    <a:cubicBezTo>
                      <a:pt x="855" y="2602"/>
                      <a:pt x="855" y="2602"/>
                      <a:pt x="855" y="2602"/>
                    </a:cubicBezTo>
                    <a:cubicBezTo>
                      <a:pt x="857" y="2601"/>
                      <a:pt x="859" y="2600"/>
                      <a:pt x="861" y="2600"/>
                    </a:cubicBezTo>
                    <a:cubicBezTo>
                      <a:pt x="863" y="2599"/>
                      <a:pt x="865" y="2598"/>
                      <a:pt x="867" y="2597"/>
                    </a:cubicBezTo>
                    <a:cubicBezTo>
                      <a:pt x="867" y="2597"/>
                      <a:pt x="867" y="2597"/>
                      <a:pt x="868" y="2597"/>
                    </a:cubicBezTo>
                    <a:cubicBezTo>
                      <a:pt x="868" y="2597"/>
                      <a:pt x="868" y="2596"/>
                      <a:pt x="869" y="2596"/>
                    </a:cubicBezTo>
                    <a:cubicBezTo>
                      <a:pt x="870" y="2596"/>
                      <a:pt x="870" y="2596"/>
                      <a:pt x="871" y="2595"/>
                    </a:cubicBezTo>
                    <a:cubicBezTo>
                      <a:pt x="871" y="2595"/>
                      <a:pt x="872" y="2595"/>
                      <a:pt x="872" y="2595"/>
                    </a:cubicBezTo>
                    <a:cubicBezTo>
                      <a:pt x="872" y="2595"/>
                      <a:pt x="872" y="2595"/>
                      <a:pt x="872" y="2595"/>
                    </a:cubicBezTo>
                    <a:cubicBezTo>
                      <a:pt x="872" y="2595"/>
                      <a:pt x="873" y="2595"/>
                      <a:pt x="873" y="2594"/>
                    </a:cubicBezTo>
                    <a:cubicBezTo>
                      <a:pt x="873" y="2594"/>
                      <a:pt x="873" y="2594"/>
                      <a:pt x="873" y="2594"/>
                    </a:cubicBezTo>
                    <a:cubicBezTo>
                      <a:pt x="874" y="2594"/>
                      <a:pt x="874" y="2594"/>
                      <a:pt x="874" y="2594"/>
                    </a:cubicBezTo>
                    <a:cubicBezTo>
                      <a:pt x="874" y="2594"/>
                      <a:pt x="874" y="2594"/>
                      <a:pt x="874" y="2594"/>
                    </a:cubicBezTo>
                    <a:cubicBezTo>
                      <a:pt x="875" y="2594"/>
                      <a:pt x="876" y="2593"/>
                      <a:pt x="877" y="2593"/>
                    </a:cubicBezTo>
                    <a:cubicBezTo>
                      <a:pt x="877" y="2593"/>
                      <a:pt x="877" y="2593"/>
                      <a:pt x="877" y="2593"/>
                    </a:cubicBezTo>
                    <a:cubicBezTo>
                      <a:pt x="878" y="2592"/>
                      <a:pt x="878" y="2592"/>
                      <a:pt x="879" y="2592"/>
                    </a:cubicBezTo>
                    <a:cubicBezTo>
                      <a:pt x="879" y="2592"/>
                      <a:pt x="880" y="2592"/>
                      <a:pt x="880" y="2591"/>
                    </a:cubicBezTo>
                    <a:cubicBezTo>
                      <a:pt x="880" y="2591"/>
                      <a:pt x="881" y="2591"/>
                      <a:pt x="881" y="2591"/>
                    </a:cubicBezTo>
                    <a:cubicBezTo>
                      <a:pt x="881" y="2591"/>
                      <a:pt x="881" y="2591"/>
                      <a:pt x="881" y="2591"/>
                    </a:cubicBezTo>
                    <a:cubicBezTo>
                      <a:pt x="882" y="2591"/>
                      <a:pt x="883" y="2590"/>
                      <a:pt x="883" y="2590"/>
                    </a:cubicBezTo>
                    <a:cubicBezTo>
                      <a:pt x="884" y="2590"/>
                      <a:pt x="885" y="2590"/>
                      <a:pt x="885" y="2589"/>
                    </a:cubicBezTo>
                    <a:cubicBezTo>
                      <a:pt x="886" y="2589"/>
                      <a:pt x="887" y="2589"/>
                      <a:pt x="888" y="2588"/>
                    </a:cubicBezTo>
                    <a:cubicBezTo>
                      <a:pt x="888" y="2588"/>
                      <a:pt x="889" y="2588"/>
                      <a:pt x="890" y="2587"/>
                    </a:cubicBezTo>
                    <a:cubicBezTo>
                      <a:pt x="890" y="2587"/>
                      <a:pt x="891" y="2587"/>
                      <a:pt x="892" y="2587"/>
                    </a:cubicBezTo>
                    <a:cubicBezTo>
                      <a:pt x="892" y="2586"/>
                      <a:pt x="892" y="2586"/>
                      <a:pt x="892" y="2586"/>
                    </a:cubicBezTo>
                    <a:cubicBezTo>
                      <a:pt x="892" y="2586"/>
                      <a:pt x="893" y="2586"/>
                      <a:pt x="893" y="2586"/>
                    </a:cubicBezTo>
                    <a:cubicBezTo>
                      <a:pt x="893" y="2586"/>
                      <a:pt x="893" y="2586"/>
                      <a:pt x="894" y="2586"/>
                    </a:cubicBezTo>
                    <a:cubicBezTo>
                      <a:pt x="894" y="2586"/>
                      <a:pt x="894" y="2586"/>
                      <a:pt x="894" y="2586"/>
                    </a:cubicBezTo>
                    <a:cubicBezTo>
                      <a:pt x="895" y="2585"/>
                      <a:pt x="896" y="2585"/>
                      <a:pt x="897" y="2584"/>
                    </a:cubicBezTo>
                    <a:cubicBezTo>
                      <a:pt x="897" y="2584"/>
                      <a:pt x="897" y="2584"/>
                      <a:pt x="898" y="2584"/>
                    </a:cubicBezTo>
                    <a:cubicBezTo>
                      <a:pt x="898" y="2584"/>
                      <a:pt x="898" y="2584"/>
                      <a:pt x="898" y="2584"/>
                    </a:cubicBezTo>
                    <a:cubicBezTo>
                      <a:pt x="898" y="2584"/>
                      <a:pt x="899" y="2583"/>
                      <a:pt x="899" y="2583"/>
                    </a:cubicBezTo>
                    <a:cubicBezTo>
                      <a:pt x="899" y="2583"/>
                      <a:pt x="899" y="2583"/>
                      <a:pt x="900" y="2583"/>
                    </a:cubicBezTo>
                    <a:cubicBezTo>
                      <a:pt x="900" y="2583"/>
                      <a:pt x="900" y="2583"/>
                      <a:pt x="900" y="2583"/>
                    </a:cubicBezTo>
                    <a:cubicBezTo>
                      <a:pt x="911" y="2578"/>
                      <a:pt x="923" y="2573"/>
                      <a:pt x="934" y="2569"/>
                    </a:cubicBezTo>
                    <a:cubicBezTo>
                      <a:pt x="934" y="2568"/>
                      <a:pt x="935" y="2568"/>
                      <a:pt x="935" y="2568"/>
                    </a:cubicBezTo>
                    <a:cubicBezTo>
                      <a:pt x="937" y="2567"/>
                      <a:pt x="938" y="2567"/>
                      <a:pt x="940" y="2566"/>
                    </a:cubicBezTo>
                    <a:cubicBezTo>
                      <a:pt x="940" y="2566"/>
                      <a:pt x="940" y="2566"/>
                      <a:pt x="941" y="2566"/>
                    </a:cubicBezTo>
                    <a:cubicBezTo>
                      <a:pt x="941" y="2566"/>
                      <a:pt x="941" y="2566"/>
                      <a:pt x="941" y="2566"/>
                    </a:cubicBezTo>
                    <a:cubicBezTo>
                      <a:pt x="941" y="2565"/>
                      <a:pt x="941" y="2565"/>
                      <a:pt x="942" y="2565"/>
                    </a:cubicBezTo>
                    <a:cubicBezTo>
                      <a:pt x="942" y="2565"/>
                      <a:pt x="943" y="2565"/>
                      <a:pt x="943" y="2565"/>
                    </a:cubicBezTo>
                    <a:cubicBezTo>
                      <a:pt x="943" y="2565"/>
                      <a:pt x="943" y="2565"/>
                      <a:pt x="943" y="2565"/>
                    </a:cubicBezTo>
                    <a:cubicBezTo>
                      <a:pt x="944" y="2564"/>
                      <a:pt x="944" y="2564"/>
                      <a:pt x="945" y="2564"/>
                    </a:cubicBezTo>
                    <a:cubicBezTo>
                      <a:pt x="945" y="2564"/>
                      <a:pt x="946" y="2564"/>
                      <a:pt x="946" y="2563"/>
                    </a:cubicBezTo>
                    <a:cubicBezTo>
                      <a:pt x="947" y="2563"/>
                      <a:pt x="948" y="2563"/>
                      <a:pt x="948" y="2562"/>
                    </a:cubicBezTo>
                    <a:cubicBezTo>
                      <a:pt x="949" y="2562"/>
                      <a:pt x="949" y="2562"/>
                      <a:pt x="949" y="2562"/>
                    </a:cubicBezTo>
                    <a:cubicBezTo>
                      <a:pt x="949" y="2562"/>
                      <a:pt x="950" y="2562"/>
                      <a:pt x="950" y="2562"/>
                    </a:cubicBezTo>
                    <a:cubicBezTo>
                      <a:pt x="950" y="2562"/>
                      <a:pt x="950" y="2562"/>
                      <a:pt x="951" y="2561"/>
                    </a:cubicBezTo>
                    <a:cubicBezTo>
                      <a:pt x="951" y="2561"/>
                      <a:pt x="951" y="2561"/>
                      <a:pt x="951" y="2561"/>
                    </a:cubicBezTo>
                    <a:cubicBezTo>
                      <a:pt x="951" y="2561"/>
                      <a:pt x="952" y="2561"/>
                      <a:pt x="952" y="2561"/>
                    </a:cubicBezTo>
                    <a:cubicBezTo>
                      <a:pt x="952" y="2561"/>
                      <a:pt x="952" y="2561"/>
                      <a:pt x="953" y="2561"/>
                    </a:cubicBezTo>
                    <a:cubicBezTo>
                      <a:pt x="953" y="2560"/>
                      <a:pt x="954" y="2560"/>
                      <a:pt x="955" y="2560"/>
                    </a:cubicBezTo>
                    <a:cubicBezTo>
                      <a:pt x="955" y="2559"/>
                      <a:pt x="956" y="2559"/>
                      <a:pt x="956" y="2559"/>
                    </a:cubicBezTo>
                    <a:cubicBezTo>
                      <a:pt x="956" y="2559"/>
                      <a:pt x="956" y="2559"/>
                      <a:pt x="957" y="2559"/>
                    </a:cubicBezTo>
                    <a:cubicBezTo>
                      <a:pt x="957" y="2559"/>
                      <a:pt x="957" y="2559"/>
                      <a:pt x="957" y="2559"/>
                    </a:cubicBezTo>
                    <a:cubicBezTo>
                      <a:pt x="958" y="2558"/>
                      <a:pt x="959" y="2558"/>
                      <a:pt x="959" y="2558"/>
                    </a:cubicBezTo>
                    <a:cubicBezTo>
                      <a:pt x="959" y="2558"/>
                      <a:pt x="960" y="2558"/>
                      <a:pt x="960" y="2558"/>
                    </a:cubicBezTo>
                    <a:cubicBezTo>
                      <a:pt x="960" y="2557"/>
                      <a:pt x="960" y="2557"/>
                      <a:pt x="961" y="2557"/>
                    </a:cubicBezTo>
                    <a:cubicBezTo>
                      <a:pt x="961" y="2557"/>
                      <a:pt x="961" y="2557"/>
                      <a:pt x="961" y="2557"/>
                    </a:cubicBezTo>
                    <a:cubicBezTo>
                      <a:pt x="961" y="2557"/>
                      <a:pt x="962" y="2557"/>
                      <a:pt x="962" y="2557"/>
                    </a:cubicBezTo>
                    <a:cubicBezTo>
                      <a:pt x="962" y="2556"/>
                      <a:pt x="963" y="2556"/>
                      <a:pt x="963" y="2556"/>
                    </a:cubicBezTo>
                    <a:cubicBezTo>
                      <a:pt x="963" y="2556"/>
                      <a:pt x="963" y="2556"/>
                      <a:pt x="963" y="2556"/>
                    </a:cubicBezTo>
                    <a:cubicBezTo>
                      <a:pt x="965" y="2555"/>
                      <a:pt x="967" y="2555"/>
                      <a:pt x="968" y="2554"/>
                    </a:cubicBezTo>
                    <a:cubicBezTo>
                      <a:pt x="971" y="2553"/>
                      <a:pt x="973" y="2552"/>
                      <a:pt x="975" y="2551"/>
                    </a:cubicBezTo>
                    <a:cubicBezTo>
                      <a:pt x="975" y="2551"/>
                      <a:pt x="975" y="2551"/>
                      <a:pt x="976" y="2551"/>
                    </a:cubicBezTo>
                    <a:cubicBezTo>
                      <a:pt x="976" y="2551"/>
                      <a:pt x="976" y="2551"/>
                      <a:pt x="976" y="2551"/>
                    </a:cubicBezTo>
                    <a:cubicBezTo>
                      <a:pt x="977" y="2550"/>
                      <a:pt x="978" y="2550"/>
                      <a:pt x="978" y="2550"/>
                    </a:cubicBezTo>
                    <a:cubicBezTo>
                      <a:pt x="979" y="2549"/>
                      <a:pt x="980" y="2549"/>
                      <a:pt x="981" y="2549"/>
                    </a:cubicBezTo>
                    <a:cubicBezTo>
                      <a:pt x="984" y="2547"/>
                      <a:pt x="987" y="2546"/>
                      <a:pt x="990" y="2545"/>
                    </a:cubicBezTo>
                    <a:cubicBezTo>
                      <a:pt x="990" y="2545"/>
                      <a:pt x="990" y="2545"/>
                      <a:pt x="990" y="2545"/>
                    </a:cubicBezTo>
                    <a:cubicBezTo>
                      <a:pt x="990" y="2544"/>
                      <a:pt x="991" y="2544"/>
                      <a:pt x="991" y="2544"/>
                    </a:cubicBezTo>
                    <a:cubicBezTo>
                      <a:pt x="991" y="2544"/>
                      <a:pt x="992" y="2544"/>
                      <a:pt x="992" y="2544"/>
                    </a:cubicBezTo>
                    <a:cubicBezTo>
                      <a:pt x="993" y="2543"/>
                      <a:pt x="995" y="2543"/>
                      <a:pt x="997" y="2542"/>
                    </a:cubicBezTo>
                    <a:cubicBezTo>
                      <a:pt x="997" y="2542"/>
                      <a:pt x="997" y="2542"/>
                      <a:pt x="997" y="2542"/>
                    </a:cubicBezTo>
                    <a:cubicBezTo>
                      <a:pt x="999" y="2541"/>
                      <a:pt x="1000" y="2540"/>
                      <a:pt x="1002" y="2540"/>
                    </a:cubicBezTo>
                    <a:cubicBezTo>
                      <a:pt x="1002" y="2540"/>
                      <a:pt x="1002" y="2539"/>
                      <a:pt x="1002" y="2539"/>
                    </a:cubicBezTo>
                    <a:cubicBezTo>
                      <a:pt x="1004" y="2539"/>
                      <a:pt x="1006" y="2538"/>
                      <a:pt x="1007" y="2537"/>
                    </a:cubicBezTo>
                    <a:cubicBezTo>
                      <a:pt x="1007" y="2537"/>
                      <a:pt x="1008" y="2537"/>
                      <a:pt x="1008" y="2537"/>
                    </a:cubicBezTo>
                    <a:cubicBezTo>
                      <a:pt x="1009" y="2537"/>
                      <a:pt x="1009" y="2536"/>
                      <a:pt x="1010" y="2536"/>
                    </a:cubicBezTo>
                    <a:cubicBezTo>
                      <a:pt x="1011" y="2536"/>
                      <a:pt x="1011" y="2536"/>
                      <a:pt x="1012" y="2535"/>
                    </a:cubicBezTo>
                    <a:cubicBezTo>
                      <a:pt x="1012" y="2535"/>
                      <a:pt x="1012" y="2535"/>
                      <a:pt x="1013" y="2535"/>
                    </a:cubicBezTo>
                    <a:cubicBezTo>
                      <a:pt x="1015" y="2534"/>
                      <a:pt x="1017" y="2533"/>
                      <a:pt x="1020" y="2532"/>
                    </a:cubicBezTo>
                    <a:cubicBezTo>
                      <a:pt x="1020" y="2532"/>
                      <a:pt x="1021" y="2532"/>
                      <a:pt x="1021" y="2531"/>
                    </a:cubicBezTo>
                    <a:cubicBezTo>
                      <a:pt x="1021" y="2531"/>
                      <a:pt x="1022" y="2531"/>
                      <a:pt x="1022" y="2531"/>
                    </a:cubicBezTo>
                    <a:cubicBezTo>
                      <a:pt x="1026" y="2529"/>
                      <a:pt x="1030" y="2528"/>
                      <a:pt x="1034" y="2526"/>
                    </a:cubicBezTo>
                    <a:cubicBezTo>
                      <a:pt x="1035" y="2526"/>
                      <a:pt x="1035" y="2525"/>
                      <a:pt x="1036" y="2525"/>
                    </a:cubicBezTo>
                    <a:cubicBezTo>
                      <a:pt x="1037" y="2525"/>
                      <a:pt x="1037" y="2525"/>
                      <a:pt x="1037" y="2524"/>
                    </a:cubicBezTo>
                    <a:cubicBezTo>
                      <a:pt x="1038" y="2524"/>
                      <a:pt x="1039" y="2524"/>
                      <a:pt x="1039" y="2524"/>
                    </a:cubicBezTo>
                    <a:cubicBezTo>
                      <a:pt x="1040" y="2523"/>
                      <a:pt x="1041" y="2523"/>
                      <a:pt x="1042" y="2522"/>
                    </a:cubicBezTo>
                    <a:cubicBezTo>
                      <a:pt x="1043" y="2522"/>
                      <a:pt x="1043" y="2522"/>
                      <a:pt x="1044" y="2522"/>
                    </a:cubicBezTo>
                    <a:cubicBezTo>
                      <a:pt x="1044" y="2522"/>
                      <a:pt x="1044" y="2522"/>
                      <a:pt x="1044" y="2522"/>
                    </a:cubicBezTo>
                    <a:cubicBezTo>
                      <a:pt x="1045" y="2521"/>
                      <a:pt x="1046" y="2521"/>
                      <a:pt x="1047" y="2520"/>
                    </a:cubicBezTo>
                    <a:cubicBezTo>
                      <a:pt x="1048" y="2520"/>
                      <a:pt x="1048" y="2520"/>
                      <a:pt x="1048" y="2520"/>
                    </a:cubicBezTo>
                    <a:cubicBezTo>
                      <a:pt x="1049" y="2520"/>
                      <a:pt x="1049" y="2520"/>
                      <a:pt x="1050" y="2519"/>
                    </a:cubicBezTo>
                    <a:cubicBezTo>
                      <a:pt x="1050" y="2519"/>
                      <a:pt x="1050" y="2519"/>
                      <a:pt x="1051" y="2519"/>
                    </a:cubicBezTo>
                    <a:cubicBezTo>
                      <a:pt x="1051" y="2519"/>
                      <a:pt x="1051" y="2519"/>
                      <a:pt x="1051" y="2519"/>
                    </a:cubicBezTo>
                    <a:cubicBezTo>
                      <a:pt x="1051" y="2519"/>
                      <a:pt x="1052" y="2518"/>
                      <a:pt x="1052" y="2518"/>
                    </a:cubicBezTo>
                    <a:cubicBezTo>
                      <a:pt x="1052" y="2518"/>
                      <a:pt x="1052" y="2518"/>
                      <a:pt x="1053" y="2518"/>
                    </a:cubicBezTo>
                    <a:cubicBezTo>
                      <a:pt x="1053" y="2518"/>
                      <a:pt x="1053" y="2518"/>
                      <a:pt x="1053" y="2518"/>
                    </a:cubicBezTo>
                    <a:cubicBezTo>
                      <a:pt x="1053" y="2518"/>
                      <a:pt x="1054" y="2518"/>
                      <a:pt x="1054" y="2517"/>
                    </a:cubicBezTo>
                    <a:cubicBezTo>
                      <a:pt x="1054" y="2517"/>
                      <a:pt x="1054" y="2517"/>
                      <a:pt x="1054" y="2517"/>
                    </a:cubicBezTo>
                    <a:cubicBezTo>
                      <a:pt x="1055" y="2517"/>
                      <a:pt x="1056" y="2517"/>
                      <a:pt x="1057" y="2516"/>
                    </a:cubicBezTo>
                    <a:cubicBezTo>
                      <a:pt x="1058" y="2516"/>
                      <a:pt x="1059" y="2515"/>
                      <a:pt x="1060" y="2515"/>
                    </a:cubicBezTo>
                    <a:cubicBezTo>
                      <a:pt x="1060" y="2515"/>
                      <a:pt x="1061" y="2515"/>
                      <a:pt x="1061" y="2514"/>
                    </a:cubicBezTo>
                    <a:cubicBezTo>
                      <a:pt x="1063" y="2514"/>
                      <a:pt x="1064" y="2513"/>
                      <a:pt x="1065" y="2513"/>
                    </a:cubicBezTo>
                    <a:cubicBezTo>
                      <a:pt x="1066" y="2512"/>
                      <a:pt x="1066" y="2512"/>
                      <a:pt x="1067" y="2512"/>
                    </a:cubicBezTo>
                    <a:cubicBezTo>
                      <a:pt x="1067" y="2512"/>
                      <a:pt x="1067" y="2512"/>
                      <a:pt x="1067" y="2512"/>
                    </a:cubicBezTo>
                    <a:cubicBezTo>
                      <a:pt x="1068" y="2512"/>
                      <a:pt x="1068" y="2512"/>
                      <a:pt x="1068" y="2511"/>
                    </a:cubicBezTo>
                    <a:cubicBezTo>
                      <a:pt x="1069" y="2511"/>
                      <a:pt x="1070" y="2511"/>
                      <a:pt x="1071" y="2510"/>
                    </a:cubicBezTo>
                    <a:cubicBezTo>
                      <a:pt x="1072" y="2510"/>
                      <a:pt x="1072" y="2510"/>
                      <a:pt x="1073" y="2510"/>
                    </a:cubicBezTo>
                    <a:cubicBezTo>
                      <a:pt x="1073" y="2509"/>
                      <a:pt x="1073" y="2509"/>
                      <a:pt x="1074" y="2509"/>
                    </a:cubicBezTo>
                    <a:cubicBezTo>
                      <a:pt x="1074" y="2509"/>
                      <a:pt x="1074" y="2509"/>
                      <a:pt x="1075" y="2509"/>
                    </a:cubicBezTo>
                    <a:cubicBezTo>
                      <a:pt x="1075" y="2508"/>
                      <a:pt x="1076" y="2508"/>
                      <a:pt x="1077" y="2508"/>
                    </a:cubicBezTo>
                    <a:cubicBezTo>
                      <a:pt x="1077" y="2508"/>
                      <a:pt x="1077" y="2508"/>
                      <a:pt x="1077" y="2508"/>
                    </a:cubicBezTo>
                    <a:cubicBezTo>
                      <a:pt x="1078" y="2507"/>
                      <a:pt x="1078" y="2507"/>
                      <a:pt x="1079" y="2507"/>
                    </a:cubicBezTo>
                    <a:cubicBezTo>
                      <a:pt x="1086" y="2504"/>
                      <a:pt x="1093" y="2501"/>
                      <a:pt x="1100" y="2498"/>
                    </a:cubicBezTo>
                    <a:cubicBezTo>
                      <a:pt x="1100" y="2498"/>
                      <a:pt x="1101" y="2497"/>
                      <a:pt x="1102" y="2497"/>
                    </a:cubicBezTo>
                    <a:cubicBezTo>
                      <a:pt x="1102" y="2497"/>
                      <a:pt x="1103" y="2497"/>
                      <a:pt x="1103" y="2497"/>
                    </a:cubicBezTo>
                    <a:cubicBezTo>
                      <a:pt x="1104" y="2496"/>
                      <a:pt x="1104" y="2496"/>
                      <a:pt x="1105" y="2496"/>
                    </a:cubicBezTo>
                    <a:cubicBezTo>
                      <a:pt x="1105" y="2496"/>
                      <a:pt x="1105" y="2496"/>
                      <a:pt x="1105" y="2496"/>
                    </a:cubicBezTo>
                    <a:cubicBezTo>
                      <a:pt x="1106" y="2495"/>
                      <a:pt x="1106" y="2495"/>
                      <a:pt x="1107" y="2495"/>
                    </a:cubicBezTo>
                    <a:cubicBezTo>
                      <a:pt x="1111" y="2493"/>
                      <a:pt x="1115" y="2492"/>
                      <a:pt x="1119" y="2490"/>
                    </a:cubicBezTo>
                    <a:cubicBezTo>
                      <a:pt x="1119" y="2490"/>
                      <a:pt x="1119" y="2490"/>
                      <a:pt x="1119" y="2490"/>
                    </a:cubicBezTo>
                    <a:cubicBezTo>
                      <a:pt x="1119" y="2490"/>
                      <a:pt x="1119" y="2490"/>
                      <a:pt x="1120" y="2490"/>
                    </a:cubicBezTo>
                    <a:cubicBezTo>
                      <a:pt x="1122" y="2489"/>
                      <a:pt x="1124" y="2488"/>
                      <a:pt x="1127" y="2487"/>
                    </a:cubicBezTo>
                    <a:cubicBezTo>
                      <a:pt x="1127" y="2486"/>
                      <a:pt x="1127" y="2486"/>
                      <a:pt x="1128" y="2486"/>
                    </a:cubicBezTo>
                    <a:cubicBezTo>
                      <a:pt x="1128" y="2486"/>
                      <a:pt x="1128" y="2486"/>
                      <a:pt x="1128" y="2486"/>
                    </a:cubicBezTo>
                    <a:cubicBezTo>
                      <a:pt x="1129" y="2486"/>
                      <a:pt x="1129" y="2485"/>
                      <a:pt x="1130" y="2485"/>
                    </a:cubicBezTo>
                    <a:cubicBezTo>
                      <a:pt x="1131" y="2485"/>
                      <a:pt x="1131" y="2485"/>
                      <a:pt x="1131" y="2485"/>
                    </a:cubicBezTo>
                    <a:cubicBezTo>
                      <a:pt x="1132" y="2484"/>
                      <a:pt x="1133" y="2484"/>
                      <a:pt x="1134" y="2484"/>
                    </a:cubicBezTo>
                    <a:cubicBezTo>
                      <a:pt x="1134" y="2484"/>
                      <a:pt x="1134" y="2484"/>
                      <a:pt x="1134" y="2483"/>
                    </a:cubicBezTo>
                    <a:cubicBezTo>
                      <a:pt x="1136" y="2483"/>
                      <a:pt x="1138" y="2482"/>
                      <a:pt x="1139" y="2481"/>
                    </a:cubicBezTo>
                    <a:cubicBezTo>
                      <a:pt x="1140" y="2481"/>
                      <a:pt x="1140" y="2481"/>
                      <a:pt x="1140" y="2481"/>
                    </a:cubicBezTo>
                    <a:cubicBezTo>
                      <a:pt x="1141" y="2481"/>
                      <a:pt x="1141" y="2480"/>
                      <a:pt x="1142" y="2480"/>
                    </a:cubicBezTo>
                    <a:cubicBezTo>
                      <a:pt x="1142" y="2480"/>
                      <a:pt x="1143" y="2480"/>
                      <a:pt x="1143" y="2480"/>
                    </a:cubicBezTo>
                    <a:cubicBezTo>
                      <a:pt x="1143" y="2479"/>
                      <a:pt x="1144" y="2479"/>
                      <a:pt x="1144" y="2479"/>
                    </a:cubicBezTo>
                    <a:cubicBezTo>
                      <a:pt x="1144" y="2479"/>
                      <a:pt x="1144" y="2479"/>
                      <a:pt x="1145" y="2479"/>
                    </a:cubicBezTo>
                    <a:cubicBezTo>
                      <a:pt x="1145" y="2479"/>
                      <a:pt x="1145" y="2479"/>
                      <a:pt x="1145" y="2479"/>
                    </a:cubicBezTo>
                    <a:cubicBezTo>
                      <a:pt x="1146" y="2478"/>
                      <a:pt x="1148" y="2478"/>
                      <a:pt x="1149" y="2477"/>
                    </a:cubicBezTo>
                    <a:cubicBezTo>
                      <a:pt x="1149" y="2477"/>
                      <a:pt x="1149" y="2477"/>
                      <a:pt x="1150" y="2477"/>
                    </a:cubicBezTo>
                    <a:cubicBezTo>
                      <a:pt x="1150" y="2477"/>
                      <a:pt x="1150" y="2477"/>
                      <a:pt x="1150" y="2477"/>
                    </a:cubicBezTo>
                    <a:cubicBezTo>
                      <a:pt x="1152" y="2476"/>
                      <a:pt x="1154" y="2475"/>
                      <a:pt x="1156" y="2474"/>
                    </a:cubicBezTo>
                    <a:cubicBezTo>
                      <a:pt x="1156" y="2474"/>
                      <a:pt x="1156" y="2474"/>
                      <a:pt x="1157" y="2474"/>
                    </a:cubicBezTo>
                    <a:cubicBezTo>
                      <a:pt x="1157" y="2474"/>
                      <a:pt x="1157" y="2474"/>
                      <a:pt x="1157" y="2474"/>
                    </a:cubicBezTo>
                    <a:cubicBezTo>
                      <a:pt x="1158" y="2473"/>
                      <a:pt x="1158" y="2473"/>
                      <a:pt x="1158" y="2473"/>
                    </a:cubicBezTo>
                    <a:cubicBezTo>
                      <a:pt x="1159" y="2473"/>
                      <a:pt x="1160" y="2473"/>
                      <a:pt x="1161" y="2472"/>
                    </a:cubicBezTo>
                    <a:cubicBezTo>
                      <a:pt x="1162" y="2472"/>
                      <a:pt x="1163" y="2471"/>
                      <a:pt x="1164" y="2471"/>
                    </a:cubicBezTo>
                    <a:cubicBezTo>
                      <a:pt x="1165" y="2470"/>
                      <a:pt x="1165" y="2470"/>
                      <a:pt x="1166" y="2470"/>
                    </a:cubicBezTo>
                    <a:cubicBezTo>
                      <a:pt x="1167" y="2470"/>
                      <a:pt x="1167" y="2469"/>
                      <a:pt x="1167" y="2469"/>
                    </a:cubicBezTo>
                    <a:cubicBezTo>
                      <a:pt x="1168" y="2469"/>
                      <a:pt x="1168" y="2469"/>
                      <a:pt x="1168" y="2469"/>
                    </a:cubicBezTo>
                    <a:cubicBezTo>
                      <a:pt x="1168" y="2469"/>
                      <a:pt x="1168" y="2469"/>
                      <a:pt x="1169" y="2469"/>
                    </a:cubicBezTo>
                    <a:cubicBezTo>
                      <a:pt x="1169" y="2469"/>
                      <a:pt x="1169" y="2468"/>
                      <a:pt x="1170" y="2468"/>
                    </a:cubicBezTo>
                    <a:cubicBezTo>
                      <a:pt x="1170" y="2468"/>
                      <a:pt x="1170" y="2468"/>
                      <a:pt x="1170" y="2468"/>
                    </a:cubicBezTo>
                    <a:cubicBezTo>
                      <a:pt x="1174" y="2467"/>
                      <a:pt x="1177" y="2465"/>
                      <a:pt x="1180" y="2464"/>
                    </a:cubicBezTo>
                    <a:cubicBezTo>
                      <a:pt x="1181" y="2463"/>
                      <a:pt x="1182" y="2463"/>
                      <a:pt x="1183" y="2463"/>
                    </a:cubicBezTo>
                    <a:cubicBezTo>
                      <a:pt x="1184" y="2462"/>
                      <a:pt x="1185" y="2462"/>
                      <a:pt x="1186" y="2461"/>
                    </a:cubicBezTo>
                    <a:cubicBezTo>
                      <a:pt x="1188" y="2461"/>
                      <a:pt x="1189" y="2460"/>
                      <a:pt x="1190" y="2459"/>
                    </a:cubicBezTo>
                    <a:cubicBezTo>
                      <a:pt x="1191" y="2459"/>
                      <a:pt x="1191" y="2459"/>
                      <a:pt x="1191" y="2459"/>
                    </a:cubicBezTo>
                    <a:cubicBezTo>
                      <a:pt x="1191" y="2459"/>
                      <a:pt x="1191" y="2459"/>
                      <a:pt x="1192" y="2459"/>
                    </a:cubicBezTo>
                    <a:cubicBezTo>
                      <a:pt x="1192" y="2459"/>
                      <a:pt x="1192" y="2459"/>
                      <a:pt x="1192" y="2459"/>
                    </a:cubicBezTo>
                    <a:cubicBezTo>
                      <a:pt x="1194" y="2458"/>
                      <a:pt x="1196" y="2457"/>
                      <a:pt x="1197" y="2456"/>
                    </a:cubicBezTo>
                    <a:cubicBezTo>
                      <a:pt x="1198" y="2456"/>
                      <a:pt x="1198" y="2456"/>
                      <a:pt x="1199" y="2456"/>
                    </a:cubicBezTo>
                    <a:cubicBezTo>
                      <a:pt x="1199" y="2456"/>
                      <a:pt x="1199" y="2456"/>
                      <a:pt x="1200" y="2456"/>
                    </a:cubicBezTo>
                    <a:cubicBezTo>
                      <a:pt x="1200" y="2455"/>
                      <a:pt x="1200" y="2455"/>
                      <a:pt x="1200" y="2455"/>
                    </a:cubicBezTo>
                    <a:cubicBezTo>
                      <a:pt x="1201" y="2455"/>
                      <a:pt x="1201" y="2455"/>
                      <a:pt x="1201" y="2455"/>
                    </a:cubicBezTo>
                    <a:cubicBezTo>
                      <a:pt x="1202" y="2455"/>
                      <a:pt x="1202" y="2454"/>
                      <a:pt x="1202" y="2454"/>
                    </a:cubicBezTo>
                    <a:cubicBezTo>
                      <a:pt x="1203" y="2454"/>
                      <a:pt x="1203" y="2454"/>
                      <a:pt x="1203" y="2454"/>
                    </a:cubicBezTo>
                    <a:cubicBezTo>
                      <a:pt x="1203" y="2454"/>
                      <a:pt x="1203" y="2454"/>
                      <a:pt x="1203" y="2454"/>
                    </a:cubicBezTo>
                    <a:cubicBezTo>
                      <a:pt x="1204" y="2454"/>
                      <a:pt x="1204" y="2454"/>
                      <a:pt x="1204" y="2454"/>
                    </a:cubicBezTo>
                    <a:cubicBezTo>
                      <a:pt x="1205" y="2453"/>
                      <a:pt x="1206" y="2453"/>
                      <a:pt x="1207" y="2452"/>
                    </a:cubicBezTo>
                    <a:cubicBezTo>
                      <a:pt x="1207" y="2452"/>
                      <a:pt x="1207" y="2452"/>
                      <a:pt x="1207" y="2452"/>
                    </a:cubicBezTo>
                    <a:cubicBezTo>
                      <a:pt x="1208" y="2452"/>
                      <a:pt x="1208" y="2452"/>
                      <a:pt x="1208" y="2452"/>
                    </a:cubicBezTo>
                    <a:cubicBezTo>
                      <a:pt x="1208" y="2452"/>
                      <a:pt x="1208" y="2452"/>
                      <a:pt x="1208" y="2452"/>
                    </a:cubicBezTo>
                    <a:cubicBezTo>
                      <a:pt x="1214" y="2449"/>
                      <a:pt x="1219" y="2447"/>
                      <a:pt x="1225" y="2445"/>
                    </a:cubicBezTo>
                    <a:cubicBezTo>
                      <a:pt x="1226" y="2444"/>
                      <a:pt x="1226" y="2444"/>
                      <a:pt x="1226" y="2444"/>
                    </a:cubicBezTo>
                    <a:cubicBezTo>
                      <a:pt x="1227" y="2444"/>
                      <a:pt x="1227" y="2444"/>
                      <a:pt x="1228" y="2444"/>
                    </a:cubicBezTo>
                    <a:cubicBezTo>
                      <a:pt x="1228" y="2444"/>
                      <a:pt x="1228" y="2443"/>
                      <a:pt x="1228" y="2443"/>
                    </a:cubicBezTo>
                    <a:cubicBezTo>
                      <a:pt x="1228" y="2443"/>
                      <a:pt x="1229" y="2443"/>
                      <a:pt x="1229" y="2443"/>
                    </a:cubicBezTo>
                    <a:cubicBezTo>
                      <a:pt x="1229" y="2443"/>
                      <a:pt x="1229" y="2443"/>
                      <a:pt x="1230" y="2443"/>
                    </a:cubicBezTo>
                    <a:cubicBezTo>
                      <a:pt x="1230" y="2443"/>
                      <a:pt x="1231" y="2442"/>
                      <a:pt x="1231" y="2442"/>
                    </a:cubicBezTo>
                    <a:cubicBezTo>
                      <a:pt x="1231" y="2442"/>
                      <a:pt x="1231" y="2442"/>
                      <a:pt x="1232" y="2442"/>
                    </a:cubicBezTo>
                    <a:cubicBezTo>
                      <a:pt x="1232" y="2442"/>
                      <a:pt x="1232" y="2442"/>
                      <a:pt x="1232" y="2442"/>
                    </a:cubicBezTo>
                    <a:cubicBezTo>
                      <a:pt x="1233" y="2441"/>
                      <a:pt x="1234" y="2441"/>
                      <a:pt x="1234" y="2441"/>
                    </a:cubicBezTo>
                    <a:cubicBezTo>
                      <a:pt x="1235" y="2441"/>
                      <a:pt x="1235" y="2440"/>
                      <a:pt x="1235" y="2440"/>
                    </a:cubicBezTo>
                    <a:cubicBezTo>
                      <a:pt x="1236" y="2440"/>
                      <a:pt x="1236" y="2440"/>
                      <a:pt x="1236" y="2440"/>
                    </a:cubicBezTo>
                    <a:cubicBezTo>
                      <a:pt x="1237" y="2440"/>
                      <a:pt x="1238" y="2439"/>
                      <a:pt x="1238" y="2439"/>
                    </a:cubicBezTo>
                    <a:cubicBezTo>
                      <a:pt x="1240" y="2439"/>
                      <a:pt x="1241" y="2438"/>
                      <a:pt x="1242" y="2437"/>
                    </a:cubicBezTo>
                    <a:cubicBezTo>
                      <a:pt x="1243" y="2437"/>
                      <a:pt x="1243" y="2437"/>
                      <a:pt x="1243" y="2437"/>
                    </a:cubicBezTo>
                    <a:cubicBezTo>
                      <a:pt x="1244" y="2437"/>
                      <a:pt x="1245" y="2436"/>
                      <a:pt x="1246" y="2436"/>
                    </a:cubicBezTo>
                    <a:cubicBezTo>
                      <a:pt x="1246" y="2436"/>
                      <a:pt x="1246" y="2436"/>
                      <a:pt x="1246" y="2436"/>
                    </a:cubicBezTo>
                    <a:cubicBezTo>
                      <a:pt x="1247" y="2435"/>
                      <a:pt x="1247" y="2435"/>
                      <a:pt x="1248" y="2435"/>
                    </a:cubicBezTo>
                    <a:cubicBezTo>
                      <a:pt x="1248" y="2435"/>
                      <a:pt x="1248" y="2435"/>
                      <a:pt x="1248" y="2435"/>
                    </a:cubicBezTo>
                    <a:cubicBezTo>
                      <a:pt x="1249" y="2435"/>
                      <a:pt x="1249" y="2434"/>
                      <a:pt x="1250" y="2434"/>
                    </a:cubicBezTo>
                    <a:cubicBezTo>
                      <a:pt x="1250" y="2434"/>
                      <a:pt x="1250" y="2434"/>
                      <a:pt x="1250" y="2434"/>
                    </a:cubicBezTo>
                    <a:cubicBezTo>
                      <a:pt x="1251" y="2434"/>
                      <a:pt x="1253" y="2433"/>
                      <a:pt x="1254" y="2432"/>
                    </a:cubicBezTo>
                    <a:cubicBezTo>
                      <a:pt x="1254" y="2432"/>
                      <a:pt x="1254" y="2432"/>
                      <a:pt x="1255" y="2432"/>
                    </a:cubicBezTo>
                    <a:cubicBezTo>
                      <a:pt x="1255" y="2432"/>
                      <a:pt x="1255" y="2432"/>
                      <a:pt x="1256" y="2432"/>
                    </a:cubicBezTo>
                    <a:cubicBezTo>
                      <a:pt x="1256" y="2432"/>
                      <a:pt x="1256" y="2431"/>
                      <a:pt x="1256" y="2431"/>
                    </a:cubicBezTo>
                    <a:cubicBezTo>
                      <a:pt x="1258" y="2431"/>
                      <a:pt x="1259" y="2430"/>
                      <a:pt x="1260" y="2430"/>
                    </a:cubicBezTo>
                    <a:cubicBezTo>
                      <a:pt x="1261" y="2430"/>
                      <a:pt x="1261" y="2429"/>
                      <a:pt x="1261" y="2429"/>
                    </a:cubicBezTo>
                    <a:cubicBezTo>
                      <a:pt x="1262" y="2429"/>
                      <a:pt x="1262" y="2429"/>
                      <a:pt x="1262" y="2429"/>
                    </a:cubicBezTo>
                    <a:cubicBezTo>
                      <a:pt x="1262" y="2429"/>
                      <a:pt x="1263" y="2429"/>
                      <a:pt x="1263" y="2429"/>
                    </a:cubicBezTo>
                    <a:cubicBezTo>
                      <a:pt x="1263" y="2428"/>
                      <a:pt x="1263" y="2428"/>
                      <a:pt x="1264" y="2428"/>
                    </a:cubicBezTo>
                    <a:cubicBezTo>
                      <a:pt x="1265" y="2428"/>
                      <a:pt x="1266" y="2427"/>
                      <a:pt x="1268" y="2427"/>
                    </a:cubicBezTo>
                    <a:cubicBezTo>
                      <a:pt x="1268" y="2426"/>
                      <a:pt x="1268" y="2426"/>
                      <a:pt x="1269" y="2426"/>
                    </a:cubicBezTo>
                    <a:cubicBezTo>
                      <a:pt x="1269" y="2426"/>
                      <a:pt x="1269" y="2426"/>
                      <a:pt x="1269" y="2426"/>
                    </a:cubicBezTo>
                    <a:cubicBezTo>
                      <a:pt x="1271" y="2425"/>
                      <a:pt x="1273" y="2424"/>
                      <a:pt x="1276" y="2423"/>
                    </a:cubicBezTo>
                    <a:cubicBezTo>
                      <a:pt x="1276" y="2423"/>
                      <a:pt x="1276" y="2423"/>
                      <a:pt x="1276" y="2423"/>
                    </a:cubicBezTo>
                    <a:cubicBezTo>
                      <a:pt x="1276" y="2423"/>
                      <a:pt x="1277" y="2423"/>
                      <a:pt x="1277" y="2423"/>
                    </a:cubicBezTo>
                    <a:cubicBezTo>
                      <a:pt x="1277" y="2423"/>
                      <a:pt x="1277" y="2422"/>
                      <a:pt x="1278" y="2422"/>
                    </a:cubicBezTo>
                    <a:cubicBezTo>
                      <a:pt x="1278" y="2422"/>
                      <a:pt x="1278" y="2422"/>
                      <a:pt x="1278" y="2422"/>
                    </a:cubicBezTo>
                    <a:cubicBezTo>
                      <a:pt x="1282" y="2421"/>
                      <a:pt x="1286" y="2419"/>
                      <a:pt x="1289" y="2417"/>
                    </a:cubicBezTo>
                    <a:cubicBezTo>
                      <a:pt x="1290" y="2417"/>
                      <a:pt x="1290" y="2417"/>
                      <a:pt x="1290" y="2417"/>
                    </a:cubicBezTo>
                    <a:cubicBezTo>
                      <a:pt x="1292" y="2416"/>
                      <a:pt x="1293" y="2416"/>
                      <a:pt x="1294" y="2415"/>
                    </a:cubicBezTo>
                    <a:cubicBezTo>
                      <a:pt x="1295" y="2415"/>
                      <a:pt x="1295" y="2415"/>
                      <a:pt x="1295" y="2415"/>
                    </a:cubicBezTo>
                    <a:cubicBezTo>
                      <a:pt x="1296" y="2415"/>
                      <a:pt x="1297" y="2414"/>
                      <a:pt x="1298" y="2414"/>
                    </a:cubicBezTo>
                    <a:cubicBezTo>
                      <a:pt x="1298" y="2414"/>
                      <a:pt x="1298" y="2413"/>
                      <a:pt x="1299" y="2413"/>
                    </a:cubicBezTo>
                    <a:cubicBezTo>
                      <a:pt x="1302" y="2412"/>
                      <a:pt x="1305" y="2411"/>
                      <a:pt x="1308" y="2409"/>
                    </a:cubicBezTo>
                    <a:cubicBezTo>
                      <a:pt x="1308" y="2409"/>
                      <a:pt x="1308" y="2409"/>
                      <a:pt x="1308" y="2409"/>
                    </a:cubicBezTo>
                    <a:cubicBezTo>
                      <a:pt x="1309" y="2409"/>
                      <a:pt x="1310" y="2408"/>
                      <a:pt x="1311" y="2408"/>
                    </a:cubicBezTo>
                    <a:cubicBezTo>
                      <a:pt x="1312" y="2408"/>
                      <a:pt x="1312" y="2408"/>
                      <a:pt x="1312" y="2408"/>
                    </a:cubicBezTo>
                    <a:cubicBezTo>
                      <a:pt x="1312" y="2408"/>
                      <a:pt x="1313" y="2407"/>
                      <a:pt x="1313" y="2407"/>
                    </a:cubicBezTo>
                    <a:cubicBezTo>
                      <a:pt x="1313" y="2407"/>
                      <a:pt x="1313" y="2407"/>
                      <a:pt x="1313" y="2407"/>
                    </a:cubicBezTo>
                    <a:cubicBezTo>
                      <a:pt x="1314" y="2407"/>
                      <a:pt x="1315" y="2407"/>
                      <a:pt x="1315" y="2406"/>
                    </a:cubicBezTo>
                    <a:cubicBezTo>
                      <a:pt x="1316" y="2406"/>
                      <a:pt x="1316" y="2406"/>
                      <a:pt x="1316" y="2406"/>
                    </a:cubicBezTo>
                    <a:cubicBezTo>
                      <a:pt x="1317" y="2406"/>
                      <a:pt x="1317" y="2406"/>
                      <a:pt x="1318" y="2405"/>
                    </a:cubicBezTo>
                    <a:cubicBezTo>
                      <a:pt x="1318" y="2405"/>
                      <a:pt x="1318" y="2405"/>
                      <a:pt x="1318" y="2405"/>
                    </a:cubicBezTo>
                    <a:cubicBezTo>
                      <a:pt x="1319" y="2405"/>
                      <a:pt x="1319" y="2405"/>
                      <a:pt x="1320" y="2404"/>
                    </a:cubicBezTo>
                    <a:cubicBezTo>
                      <a:pt x="1322" y="2404"/>
                      <a:pt x="1324" y="2403"/>
                      <a:pt x="1325" y="2402"/>
                    </a:cubicBezTo>
                    <a:cubicBezTo>
                      <a:pt x="1326" y="2402"/>
                      <a:pt x="1326" y="2402"/>
                      <a:pt x="1327" y="2402"/>
                    </a:cubicBezTo>
                    <a:cubicBezTo>
                      <a:pt x="1327" y="2401"/>
                      <a:pt x="1327" y="2401"/>
                      <a:pt x="1327" y="2401"/>
                    </a:cubicBezTo>
                    <a:cubicBezTo>
                      <a:pt x="1328" y="2401"/>
                      <a:pt x="1328" y="2401"/>
                      <a:pt x="1328" y="2401"/>
                    </a:cubicBezTo>
                    <a:cubicBezTo>
                      <a:pt x="1330" y="2400"/>
                      <a:pt x="1331" y="2399"/>
                      <a:pt x="1333" y="2399"/>
                    </a:cubicBezTo>
                    <a:cubicBezTo>
                      <a:pt x="1341" y="2395"/>
                      <a:pt x="1348" y="2392"/>
                      <a:pt x="1356" y="2389"/>
                    </a:cubicBezTo>
                    <a:cubicBezTo>
                      <a:pt x="1356" y="2389"/>
                      <a:pt x="1357" y="2389"/>
                      <a:pt x="1357" y="2389"/>
                    </a:cubicBezTo>
                    <a:cubicBezTo>
                      <a:pt x="1360" y="2387"/>
                      <a:pt x="1363" y="2386"/>
                      <a:pt x="1366" y="2385"/>
                    </a:cubicBezTo>
                    <a:cubicBezTo>
                      <a:pt x="1366" y="2385"/>
                      <a:pt x="1366" y="2385"/>
                      <a:pt x="1366" y="2385"/>
                    </a:cubicBezTo>
                    <a:cubicBezTo>
                      <a:pt x="1370" y="2383"/>
                      <a:pt x="1375" y="2381"/>
                      <a:pt x="1379" y="2379"/>
                    </a:cubicBezTo>
                    <a:cubicBezTo>
                      <a:pt x="1380" y="2379"/>
                      <a:pt x="1381" y="2378"/>
                      <a:pt x="1382" y="2378"/>
                    </a:cubicBezTo>
                    <a:cubicBezTo>
                      <a:pt x="1383" y="2378"/>
                      <a:pt x="1384" y="2377"/>
                      <a:pt x="1385" y="2377"/>
                    </a:cubicBezTo>
                    <a:cubicBezTo>
                      <a:pt x="1386" y="2376"/>
                      <a:pt x="1387" y="2376"/>
                      <a:pt x="1388" y="2375"/>
                    </a:cubicBezTo>
                    <a:cubicBezTo>
                      <a:pt x="1388" y="2375"/>
                      <a:pt x="1388" y="2375"/>
                      <a:pt x="1388" y="2375"/>
                    </a:cubicBezTo>
                    <a:cubicBezTo>
                      <a:pt x="1389" y="2375"/>
                      <a:pt x="1389" y="2375"/>
                      <a:pt x="1389" y="2375"/>
                    </a:cubicBezTo>
                    <a:cubicBezTo>
                      <a:pt x="1389" y="2375"/>
                      <a:pt x="1389" y="2375"/>
                      <a:pt x="1389" y="2375"/>
                    </a:cubicBezTo>
                    <a:cubicBezTo>
                      <a:pt x="1389" y="2375"/>
                      <a:pt x="1389" y="2375"/>
                      <a:pt x="1389" y="2375"/>
                    </a:cubicBezTo>
                    <a:cubicBezTo>
                      <a:pt x="1390" y="2374"/>
                      <a:pt x="1391" y="2374"/>
                      <a:pt x="1392" y="2374"/>
                    </a:cubicBezTo>
                    <a:cubicBezTo>
                      <a:pt x="1392" y="2374"/>
                      <a:pt x="1393" y="2373"/>
                      <a:pt x="1393" y="2373"/>
                    </a:cubicBezTo>
                    <a:cubicBezTo>
                      <a:pt x="1395" y="2372"/>
                      <a:pt x="1397" y="2372"/>
                      <a:pt x="1399" y="2371"/>
                    </a:cubicBezTo>
                    <a:cubicBezTo>
                      <a:pt x="1399" y="2371"/>
                      <a:pt x="1399" y="2371"/>
                      <a:pt x="1399" y="2371"/>
                    </a:cubicBezTo>
                    <a:cubicBezTo>
                      <a:pt x="1400" y="2370"/>
                      <a:pt x="1401" y="2370"/>
                      <a:pt x="1402" y="2370"/>
                    </a:cubicBezTo>
                    <a:cubicBezTo>
                      <a:pt x="1402" y="2369"/>
                      <a:pt x="1402" y="2369"/>
                      <a:pt x="1402" y="2369"/>
                    </a:cubicBezTo>
                    <a:cubicBezTo>
                      <a:pt x="1404" y="2369"/>
                      <a:pt x="1406" y="2368"/>
                      <a:pt x="1408" y="2367"/>
                    </a:cubicBezTo>
                    <a:cubicBezTo>
                      <a:pt x="1408" y="2367"/>
                      <a:pt x="1408" y="2367"/>
                      <a:pt x="1409" y="2367"/>
                    </a:cubicBezTo>
                    <a:cubicBezTo>
                      <a:pt x="1411" y="2366"/>
                      <a:pt x="1413" y="2365"/>
                      <a:pt x="1415" y="2364"/>
                    </a:cubicBezTo>
                    <a:cubicBezTo>
                      <a:pt x="1415" y="2364"/>
                      <a:pt x="1415" y="2364"/>
                      <a:pt x="1415" y="2364"/>
                    </a:cubicBezTo>
                    <a:cubicBezTo>
                      <a:pt x="1417" y="2363"/>
                      <a:pt x="1418" y="2363"/>
                      <a:pt x="1419" y="2362"/>
                    </a:cubicBezTo>
                    <a:cubicBezTo>
                      <a:pt x="1420" y="2362"/>
                      <a:pt x="1420" y="2362"/>
                      <a:pt x="1420" y="2362"/>
                    </a:cubicBezTo>
                    <a:cubicBezTo>
                      <a:pt x="1420" y="2362"/>
                      <a:pt x="1421" y="2362"/>
                      <a:pt x="1421" y="2361"/>
                    </a:cubicBezTo>
                    <a:cubicBezTo>
                      <a:pt x="1421" y="2361"/>
                      <a:pt x="1421" y="2361"/>
                      <a:pt x="1421" y="2361"/>
                    </a:cubicBezTo>
                    <a:cubicBezTo>
                      <a:pt x="1422" y="2361"/>
                      <a:pt x="1422" y="2361"/>
                      <a:pt x="1422" y="2361"/>
                    </a:cubicBezTo>
                    <a:cubicBezTo>
                      <a:pt x="1423" y="2361"/>
                      <a:pt x="1423" y="2360"/>
                      <a:pt x="1424" y="2360"/>
                    </a:cubicBezTo>
                    <a:cubicBezTo>
                      <a:pt x="1424" y="2360"/>
                      <a:pt x="1424" y="2360"/>
                      <a:pt x="1424" y="2360"/>
                    </a:cubicBezTo>
                    <a:cubicBezTo>
                      <a:pt x="1424" y="2360"/>
                      <a:pt x="1425" y="2360"/>
                      <a:pt x="1425" y="2360"/>
                    </a:cubicBezTo>
                    <a:cubicBezTo>
                      <a:pt x="1425" y="2360"/>
                      <a:pt x="1425" y="2360"/>
                      <a:pt x="1425" y="2359"/>
                    </a:cubicBezTo>
                    <a:cubicBezTo>
                      <a:pt x="1426" y="2359"/>
                      <a:pt x="1427" y="2359"/>
                      <a:pt x="1428" y="2359"/>
                    </a:cubicBezTo>
                    <a:cubicBezTo>
                      <a:pt x="1428" y="2359"/>
                      <a:pt x="1428" y="2359"/>
                      <a:pt x="1428" y="2359"/>
                    </a:cubicBezTo>
                    <a:cubicBezTo>
                      <a:pt x="1430" y="2357"/>
                      <a:pt x="1433" y="2356"/>
                      <a:pt x="1435" y="2355"/>
                    </a:cubicBezTo>
                    <a:cubicBezTo>
                      <a:pt x="1435" y="2355"/>
                      <a:pt x="1436" y="2355"/>
                      <a:pt x="1436" y="2355"/>
                    </a:cubicBezTo>
                    <a:cubicBezTo>
                      <a:pt x="1436" y="2355"/>
                      <a:pt x="1436" y="2355"/>
                      <a:pt x="1436" y="2355"/>
                    </a:cubicBezTo>
                    <a:cubicBezTo>
                      <a:pt x="1436" y="2355"/>
                      <a:pt x="1436" y="2355"/>
                      <a:pt x="1436" y="2355"/>
                    </a:cubicBezTo>
                    <a:cubicBezTo>
                      <a:pt x="1438" y="2354"/>
                      <a:pt x="1439" y="2354"/>
                      <a:pt x="1440" y="2353"/>
                    </a:cubicBezTo>
                    <a:cubicBezTo>
                      <a:pt x="1440" y="2353"/>
                      <a:pt x="1440" y="2353"/>
                      <a:pt x="1440" y="2353"/>
                    </a:cubicBezTo>
                    <a:cubicBezTo>
                      <a:pt x="1441" y="2353"/>
                      <a:pt x="1442" y="2353"/>
                      <a:pt x="1442" y="2352"/>
                    </a:cubicBezTo>
                    <a:cubicBezTo>
                      <a:pt x="1443" y="2352"/>
                      <a:pt x="1443" y="2352"/>
                      <a:pt x="1444" y="2352"/>
                    </a:cubicBezTo>
                    <a:cubicBezTo>
                      <a:pt x="1444" y="2352"/>
                      <a:pt x="1444" y="2352"/>
                      <a:pt x="1444" y="2352"/>
                    </a:cubicBezTo>
                    <a:cubicBezTo>
                      <a:pt x="1444" y="2352"/>
                      <a:pt x="1444" y="2352"/>
                      <a:pt x="1444" y="2351"/>
                    </a:cubicBezTo>
                    <a:cubicBezTo>
                      <a:pt x="1445" y="2351"/>
                      <a:pt x="1445" y="2351"/>
                      <a:pt x="1445" y="2351"/>
                    </a:cubicBezTo>
                    <a:cubicBezTo>
                      <a:pt x="1446" y="2351"/>
                      <a:pt x="1447" y="2350"/>
                      <a:pt x="1448" y="2350"/>
                    </a:cubicBezTo>
                    <a:cubicBezTo>
                      <a:pt x="1448" y="2350"/>
                      <a:pt x="1448" y="2350"/>
                      <a:pt x="1448" y="2350"/>
                    </a:cubicBezTo>
                    <a:cubicBezTo>
                      <a:pt x="1449" y="2350"/>
                      <a:pt x="1449" y="2349"/>
                      <a:pt x="1449" y="2349"/>
                    </a:cubicBezTo>
                    <a:cubicBezTo>
                      <a:pt x="1450" y="2349"/>
                      <a:pt x="1450" y="2349"/>
                      <a:pt x="1450" y="2349"/>
                    </a:cubicBezTo>
                    <a:cubicBezTo>
                      <a:pt x="1450" y="2349"/>
                      <a:pt x="1450" y="2349"/>
                      <a:pt x="1450" y="2349"/>
                    </a:cubicBezTo>
                    <a:cubicBezTo>
                      <a:pt x="1451" y="2349"/>
                      <a:pt x="1451" y="2349"/>
                      <a:pt x="1451" y="2348"/>
                    </a:cubicBezTo>
                    <a:cubicBezTo>
                      <a:pt x="1452" y="2348"/>
                      <a:pt x="1452" y="2348"/>
                      <a:pt x="1452" y="2348"/>
                    </a:cubicBezTo>
                    <a:cubicBezTo>
                      <a:pt x="1452" y="2348"/>
                      <a:pt x="1453" y="2348"/>
                      <a:pt x="1453" y="2348"/>
                    </a:cubicBezTo>
                    <a:cubicBezTo>
                      <a:pt x="1453" y="2348"/>
                      <a:pt x="1453" y="2348"/>
                      <a:pt x="1453" y="2348"/>
                    </a:cubicBezTo>
                    <a:cubicBezTo>
                      <a:pt x="1454" y="2347"/>
                      <a:pt x="1456" y="2347"/>
                      <a:pt x="1457" y="2346"/>
                    </a:cubicBezTo>
                    <a:cubicBezTo>
                      <a:pt x="1457" y="2346"/>
                      <a:pt x="1458" y="2346"/>
                      <a:pt x="1458" y="2346"/>
                    </a:cubicBezTo>
                    <a:cubicBezTo>
                      <a:pt x="1459" y="2345"/>
                      <a:pt x="1459" y="2345"/>
                      <a:pt x="1460" y="2345"/>
                    </a:cubicBezTo>
                    <a:cubicBezTo>
                      <a:pt x="1460" y="2345"/>
                      <a:pt x="1460" y="2345"/>
                      <a:pt x="1460" y="2345"/>
                    </a:cubicBezTo>
                    <a:cubicBezTo>
                      <a:pt x="1460" y="2345"/>
                      <a:pt x="1460" y="2345"/>
                      <a:pt x="1460" y="2345"/>
                    </a:cubicBezTo>
                    <a:cubicBezTo>
                      <a:pt x="1461" y="2345"/>
                      <a:pt x="1461" y="2345"/>
                      <a:pt x="1461" y="2344"/>
                    </a:cubicBezTo>
                    <a:cubicBezTo>
                      <a:pt x="1464" y="2343"/>
                      <a:pt x="1467" y="2342"/>
                      <a:pt x="1471" y="2340"/>
                    </a:cubicBezTo>
                    <a:cubicBezTo>
                      <a:pt x="1471" y="2340"/>
                      <a:pt x="1472" y="2340"/>
                      <a:pt x="1472" y="2339"/>
                    </a:cubicBezTo>
                    <a:cubicBezTo>
                      <a:pt x="1473" y="2339"/>
                      <a:pt x="1474" y="2339"/>
                      <a:pt x="1475" y="2338"/>
                    </a:cubicBezTo>
                    <a:cubicBezTo>
                      <a:pt x="1475" y="2338"/>
                      <a:pt x="1476" y="2338"/>
                      <a:pt x="1476" y="2338"/>
                    </a:cubicBezTo>
                    <a:cubicBezTo>
                      <a:pt x="1476" y="2338"/>
                      <a:pt x="1476" y="2338"/>
                      <a:pt x="1476" y="2338"/>
                    </a:cubicBezTo>
                    <a:cubicBezTo>
                      <a:pt x="1476" y="2338"/>
                      <a:pt x="1477" y="2338"/>
                      <a:pt x="1477" y="2338"/>
                    </a:cubicBezTo>
                    <a:cubicBezTo>
                      <a:pt x="1477" y="2338"/>
                      <a:pt x="1477" y="2338"/>
                      <a:pt x="1477" y="2338"/>
                    </a:cubicBezTo>
                    <a:cubicBezTo>
                      <a:pt x="1477" y="2337"/>
                      <a:pt x="1477" y="2337"/>
                      <a:pt x="1477" y="2337"/>
                    </a:cubicBezTo>
                    <a:cubicBezTo>
                      <a:pt x="1478" y="2337"/>
                      <a:pt x="1478" y="2337"/>
                      <a:pt x="1478" y="2337"/>
                    </a:cubicBezTo>
                    <a:cubicBezTo>
                      <a:pt x="1478" y="2337"/>
                      <a:pt x="1478" y="2337"/>
                      <a:pt x="1478" y="2337"/>
                    </a:cubicBezTo>
                    <a:cubicBezTo>
                      <a:pt x="1484" y="2335"/>
                      <a:pt x="1489" y="2332"/>
                      <a:pt x="1494" y="2330"/>
                    </a:cubicBezTo>
                    <a:cubicBezTo>
                      <a:pt x="1495" y="2330"/>
                      <a:pt x="1495" y="2330"/>
                      <a:pt x="1495" y="2330"/>
                    </a:cubicBezTo>
                    <a:cubicBezTo>
                      <a:pt x="1495" y="2330"/>
                      <a:pt x="1495" y="2330"/>
                      <a:pt x="1495" y="2330"/>
                    </a:cubicBezTo>
                    <a:cubicBezTo>
                      <a:pt x="1495" y="2330"/>
                      <a:pt x="1495" y="2330"/>
                      <a:pt x="1495" y="2330"/>
                    </a:cubicBezTo>
                    <a:cubicBezTo>
                      <a:pt x="1496" y="2329"/>
                      <a:pt x="1497" y="2329"/>
                      <a:pt x="1498" y="2329"/>
                    </a:cubicBezTo>
                    <a:cubicBezTo>
                      <a:pt x="1498" y="2328"/>
                      <a:pt x="1498" y="2328"/>
                      <a:pt x="1499" y="2328"/>
                    </a:cubicBezTo>
                    <a:cubicBezTo>
                      <a:pt x="1499" y="2328"/>
                      <a:pt x="1499" y="2328"/>
                      <a:pt x="1500" y="2328"/>
                    </a:cubicBezTo>
                    <a:cubicBezTo>
                      <a:pt x="1500" y="2328"/>
                      <a:pt x="1500" y="2328"/>
                      <a:pt x="1500" y="2328"/>
                    </a:cubicBezTo>
                    <a:cubicBezTo>
                      <a:pt x="1500" y="2328"/>
                      <a:pt x="1500" y="2328"/>
                      <a:pt x="1501" y="2328"/>
                    </a:cubicBezTo>
                    <a:cubicBezTo>
                      <a:pt x="1501" y="2327"/>
                      <a:pt x="1501" y="2327"/>
                      <a:pt x="1501" y="2327"/>
                    </a:cubicBezTo>
                    <a:cubicBezTo>
                      <a:pt x="1502" y="2327"/>
                      <a:pt x="1502" y="2327"/>
                      <a:pt x="1502" y="2327"/>
                    </a:cubicBezTo>
                    <a:cubicBezTo>
                      <a:pt x="1503" y="2326"/>
                      <a:pt x="1504" y="2326"/>
                      <a:pt x="1505" y="2326"/>
                    </a:cubicBezTo>
                    <a:cubicBezTo>
                      <a:pt x="1505" y="2326"/>
                      <a:pt x="1505" y="2326"/>
                      <a:pt x="1505" y="2326"/>
                    </a:cubicBezTo>
                    <a:cubicBezTo>
                      <a:pt x="1505" y="2326"/>
                      <a:pt x="1505" y="2325"/>
                      <a:pt x="1505" y="2325"/>
                    </a:cubicBezTo>
                    <a:cubicBezTo>
                      <a:pt x="1506" y="2325"/>
                      <a:pt x="1507" y="2325"/>
                      <a:pt x="1508" y="2325"/>
                    </a:cubicBezTo>
                    <a:cubicBezTo>
                      <a:pt x="1508" y="2324"/>
                      <a:pt x="1508" y="2324"/>
                      <a:pt x="1509" y="2324"/>
                    </a:cubicBezTo>
                    <a:cubicBezTo>
                      <a:pt x="1509" y="2324"/>
                      <a:pt x="1509" y="2324"/>
                      <a:pt x="1509" y="2324"/>
                    </a:cubicBezTo>
                    <a:cubicBezTo>
                      <a:pt x="1510" y="2323"/>
                      <a:pt x="1511" y="2323"/>
                      <a:pt x="1513" y="2322"/>
                    </a:cubicBezTo>
                    <a:cubicBezTo>
                      <a:pt x="1513" y="2322"/>
                      <a:pt x="1513" y="2322"/>
                      <a:pt x="1513" y="2322"/>
                    </a:cubicBezTo>
                    <a:cubicBezTo>
                      <a:pt x="1513" y="2322"/>
                      <a:pt x="1513" y="2322"/>
                      <a:pt x="1513" y="2322"/>
                    </a:cubicBezTo>
                    <a:cubicBezTo>
                      <a:pt x="1514" y="2322"/>
                      <a:pt x="1514" y="2322"/>
                      <a:pt x="1514" y="2322"/>
                    </a:cubicBezTo>
                    <a:cubicBezTo>
                      <a:pt x="1515" y="2321"/>
                      <a:pt x="1517" y="2321"/>
                      <a:pt x="1518" y="2320"/>
                    </a:cubicBezTo>
                    <a:cubicBezTo>
                      <a:pt x="1518" y="2320"/>
                      <a:pt x="1518" y="2320"/>
                      <a:pt x="1518" y="2320"/>
                    </a:cubicBezTo>
                    <a:cubicBezTo>
                      <a:pt x="1519" y="2320"/>
                      <a:pt x="1519" y="2320"/>
                      <a:pt x="1519" y="2320"/>
                    </a:cubicBezTo>
                    <a:cubicBezTo>
                      <a:pt x="1519" y="2320"/>
                      <a:pt x="1519" y="2320"/>
                      <a:pt x="1519" y="2320"/>
                    </a:cubicBezTo>
                    <a:cubicBezTo>
                      <a:pt x="1519" y="2320"/>
                      <a:pt x="1519" y="2320"/>
                      <a:pt x="1519" y="2320"/>
                    </a:cubicBezTo>
                    <a:cubicBezTo>
                      <a:pt x="1520" y="2319"/>
                      <a:pt x="1520" y="2319"/>
                      <a:pt x="1521" y="2319"/>
                    </a:cubicBezTo>
                    <a:cubicBezTo>
                      <a:pt x="1521" y="2319"/>
                      <a:pt x="1521" y="2319"/>
                      <a:pt x="1521" y="2319"/>
                    </a:cubicBezTo>
                    <a:cubicBezTo>
                      <a:pt x="1521" y="2319"/>
                      <a:pt x="1522" y="2319"/>
                      <a:pt x="1522" y="2318"/>
                    </a:cubicBezTo>
                    <a:cubicBezTo>
                      <a:pt x="1522" y="2318"/>
                      <a:pt x="1522" y="2318"/>
                      <a:pt x="1522" y="2318"/>
                    </a:cubicBezTo>
                    <a:cubicBezTo>
                      <a:pt x="1523" y="2318"/>
                      <a:pt x="1524" y="2317"/>
                      <a:pt x="1526" y="2317"/>
                    </a:cubicBezTo>
                    <a:cubicBezTo>
                      <a:pt x="1526" y="2317"/>
                      <a:pt x="1526" y="2317"/>
                      <a:pt x="1526" y="2317"/>
                    </a:cubicBezTo>
                    <a:cubicBezTo>
                      <a:pt x="1528" y="2316"/>
                      <a:pt x="1529" y="2315"/>
                      <a:pt x="1531" y="2315"/>
                    </a:cubicBezTo>
                    <a:cubicBezTo>
                      <a:pt x="1531" y="2315"/>
                      <a:pt x="1531" y="2315"/>
                      <a:pt x="1531" y="2315"/>
                    </a:cubicBezTo>
                    <a:cubicBezTo>
                      <a:pt x="1531" y="2314"/>
                      <a:pt x="1532" y="2314"/>
                      <a:pt x="1532" y="2314"/>
                    </a:cubicBezTo>
                    <a:cubicBezTo>
                      <a:pt x="1534" y="2313"/>
                      <a:pt x="1536" y="2313"/>
                      <a:pt x="1538" y="2312"/>
                    </a:cubicBezTo>
                    <a:cubicBezTo>
                      <a:pt x="1538" y="2312"/>
                      <a:pt x="1538" y="2312"/>
                      <a:pt x="1538" y="2312"/>
                    </a:cubicBezTo>
                    <a:cubicBezTo>
                      <a:pt x="1539" y="2311"/>
                      <a:pt x="1540" y="2311"/>
                      <a:pt x="1541" y="2310"/>
                    </a:cubicBezTo>
                    <a:cubicBezTo>
                      <a:pt x="1541" y="2310"/>
                      <a:pt x="1541" y="2310"/>
                      <a:pt x="1542" y="2310"/>
                    </a:cubicBezTo>
                    <a:cubicBezTo>
                      <a:pt x="1542" y="2310"/>
                      <a:pt x="1543" y="2310"/>
                      <a:pt x="1543" y="2309"/>
                    </a:cubicBezTo>
                    <a:cubicBezTo>
                      <a:pt x="1543" y="2309"/>
                      <a:pt x="1544" y="2309"/>
                      <a:pt x="1544" y="2309"/>
                    </a:cubicBezTo>
                    <a:cubicBezTo>
                      <a:pt x="1545" y="2309"/>
                      <a:pt x="1546" y="2308"/>
                      <a:pt x="1547" y="2308"/>
                    </a:cubicBezTo>
                    <a:cubicBezTo>
                      <a:pt x="1547" y="2308"/>
                      <a:pt x="1547" y="2308"/>
                      <a:pt x="1548" y="2308"/>
                    </a:cubicBezTo>
                    <a:cubicBezTo>
                      <a:pt x="1548" y="2307"/>
                      <a:pt x="1548" y="2307"/>
                      <a:pt x="1548" y="2307"/>
                    </a:cubicBezTo>
                    <a:cubicBezTo>
                      <a:pt x="1549" y="2307"/>
                      <a:pt x="1549" y="2307"/>
                      <a:pt x="1550" y="2307"/>
                    </a:cubicBezTo>
                    <a:cubicBezTo>
                      <a:pt x="1550" y="2306"/>
                      <a:pt x="1550" y="2306"/>
                      <a:pt x="1550" y="2306"/>
                    </a:cubicBezTo>
                    <a:cubicBezTo>
                      <a:pt x="1551" y="2306"/>
                      <a:pt x="1552" y="2305"/>
                      <a:pt x="1553" y="2305"/>
                    </a:cubicBezTo>
                    <a:cubicBezTo>
                      <a:pt x="1554" y="2305"/>
                      <a:pt x="1554" y="2305"/>
                      <a:pt x="1555" y="2305"/>
                    </a:cubicBezTo>
                    <a:cubicBezTo>
                      <a:pt x="1555" y="2304"/>
                      <a:pt x="1555" y="2304"/>
                      <a:pt x="1556" y="2304"/>
                    </a:cubicBezTo>
                    <a:cubicBezTo>
                      <a:pt x="1556" y="2304"/>
                      <a:pt x="1556" y="2304"/>
                      <a:pt x="1556" y="2304"/>
                    </a:cubicBezTo>
                    <a:cubicBezTo>
                      <a:pt x="1557" y="2304"/>
                      <a:pt x="1557" y="2303"/>
                      <a:pt x="1558" y="2303"/>
                    </a:cubicBezTo>
                    <a:cubicBezTo>
                      <a:pt x="1558" y="2303"/>
                      <a:pt x="1558" y="2303"/>
                      <a:pt x="1558" y="2303"/>
                    </a:cubicBezTo>
                    <a:cubicBezTo>
                      <a:pt x="1559" y="2303"/>
                      <a:pt x="1560" y="2302"/>
                      <a:pt x="1561" y="2302"/>
                    </a:cubicBezTo>
                    <a:cubicBezTo>
                      <a:pt x="1561" y="2302"/>
                      <a:pt x="1561" y="2302"/>
                      <a:pt x="1561" y="2302"/>
                    </a:cubicBezTo>
                    <a:cubicBezTo>
                      <a:pt x="1562" y="2301"/>
                      <a:pt x="1563" y="2301"/>
                      <a:pt x="1563" y="2301"/>
                    </a:cubicBezTo>
                    <a:cubicBezTo>
                      <a:pt x="1564" y="2301"/>
                      <a:pt x="1564" y="2300"/>
                      <a:pt x="1565" y="2300"/>
                    </a:cubicBezTo>
                    <a:cubicBezTo>
                      <a:pt x="1565" y="2300"/>
                      <a:pt x="1565" y="2300"/>
                      <a:pt x="1565" y="2300"/>
                    </a:cubicBezTo>
                    <a:cubicBezTo>
                      <a:pt x="1565" y="2300"/>
                      <a:pt x="1565" y="2300"/>
                      <a:pt x="1565" y="2300"/>
                    </a:cubicBezTo>
                    <a:cubicBezTo>
                      <a:pt x="1565" y="2300"/>
                      <a:pt x="1565" y="2300"/>
                      <a:pt x="1566" y="2300"/>
                    </a:cubicBezTo>
                    <a:cubicBezTo>
                      <a:pt x="1566" y="2300"/>
                      <a:pt x="1566" y="2300"/>
                      <a:pt x="1567" y="2299"/>
                    </a:cubicBezTo>
                    <a:cubicBezTo>
                      <a:pt x="1567" y="2299"/>
                      <a:pt x="1567" y="2299"/>
                      <a:pt x="1567" y="2299"/>
                    </a:cubicBezTo>
                    <a:cubicBezTo>
                      <a:pt x="1569" y="2298"/>
                      <a:pt x="1572" y="2297"/>
                      <a:pt x="1575" y="2296"/>
                    </a:cubicBezTo>
                    <a:cubicBezTo>
                      <a:pt x="1575" y="2296"/>
                      <a:pt x="1575" y="2296"/>
                      <a:pt x="1575" y="2296"/>
                    </a:cubicBezTo>
                    <a:cubicBezTo>
                      <a:pt x="1577" y="2295"/>
                      <a:pt x="1578" y="2295"/>
                      <a:pt x="1579" y="2294"/>
                    </a:cubicBezTo>
                    <a:cubicBezTo>
                      <a:pt x="1579" y="2294"/>
                      <a:pt x="1579" y="2294"/>
                      <a:pt x="1579" y="2294"/>
                    </a:cubicBezTo>
                    <a:cubicBezTo>
                      <a:pt x="1579" y="2294"/>
                      <a:pt x="1580" y="2294"/>
                      <a:pt x="1580" y="2294"/>
                    </a:cubicBezTo>
                    <a:cubicBezTo>
                      <a:pt x="1580" y="2294"/>
                      <a:pt x="1580" y="2294"/>
                      <a:pt x="1580" y="2294"/>
                    </a:cubicBezTo>
                    <a:cubicBezTo>
                      <a:pt x="1580" y="2294"/>
                      <a:pt x="1580" y="2294"/>
                      <a:pt x="1580" y="2294"/>
                    </a:cubicBezTo>
                    <a:cubicBezTo>
                      <a:pt x="1581" y="2294"/>
                      <a:pt x="1581" y="2294"/>
                      <a:pt x="1581" y="2294"/>
                    </a:cubicBezTo>
                    <a:cubicBezTo>
                      <a:pt x="1582" y="2293"/>
                      <a:pt x="1584" y="2292"/>
                      <a:pt x="1586" y="2291"/>
                    </a:cubicBezTo>
                    <a:cubicBezTo>
                      <a:pt x="1586" y="2291"/>
                      <a:pt x="1586" y="2291"/>
                      <a:pt x="1587" y="2291"/>
                    </a:cubicBezTo>
                    <a:cubicBezTo>
                      <a:pt x="1588" y="2290"/>
                      <a:pt x="1591" y="2289"/>
                      <a:pt x="1592" y="2288"/>
                    </a:cubicBezTo>
                    <a:cubicBezTo>
                      <a:pt x="1593" y="2288"/>
                      <a:pt x="1593" y="2288"/>
                      <a:pt x="1593" y="2288"/>
                    </a:cubicBezTo>
                    <a:cubicBezTo>
                      <a:pt x="1593" y="2288"/>
                      <a:pt x="1594" y="2288"/>
                      <a:pt x="1594" y="2288"/>
                    </a:cubicBezTo>
                    <a:cubicBezTo>
                      <a:pt x="1594" y="2288"/>
                      <a:pt x="1595" y="2288"/>
                      <a:pt x="1595" y="2287"/>
                    </a:cubicBezTo>
                    <a:cubicBezTo>
                      <a:pt x="1596" y="2287"/>
                      <a:pt x="1597" y="2287"/>
                      <a:pt x="1598" y="2286"/>
                    </a:cubicBezTo>
                    <a:cubicBezTo>
                      <a:pt x="1598" y="2286"/>
                      <a:pt x="1599" y="2286"/>
                      <a:pt x="1599" y="2286"/>
                    </a:cubicBezTo>
                    <a:cubicBezTo>
                      <a:pt x="1599" y="2286"/>
                      <a:pt x="1599" y="2286"/>
                      <a:pt x="1599" y="2286"/>
                    </a:cubicBezTo>
                    <a:cubicBezTo>
                      <a:pt x="1599" y="2286"/>
                      <a:pt x="1599" y="2286"/>
                      <a:pt x="1599" y="2286"/>
                    </a:cubicBezTo>
                    <a:cubicBezTo>
                      <a:pt x="1601" y="2285"/>
                      <a:pt x="1602" y="2284"/>
                      <a:pt x="1603" y="2284"/>
                    </a:cubicBezTo>
                    <a:cubicBezTo>
                      <a:pt x="1603" y="2284"/>
                      <a:pt x="1603" y="2284"/>
                      <a:pt x="1604" y="2284"/>
                    </a:cubicBezTo>
                    <a:cubicBezTo>
                      <a:pt x="1604" y="2284"/>
                      <a:pt x="1604" y="2284"/>
                      <a:pt x="1604" y="2284"/>
                    </a:cubicBezTo>
                    <a:cubicBezTo>
                      <a:pt x="1604" y="2284"/>
                      <a:pt x="1604" y="2284"/>
                      <a:pt x="1604" y="2284"/>
                    </a:cubicBezTo>
                    <a:cubicBezTo>
                      <a:pt x="1604" y="2283"/>
                      <a:pt x="1604" y="2283"/>
                      <a:pt x="1605" y="2283"/>
                    </a:cubicBezTo>
                    <a:cubicBezTo>
                      <a:pt x="1605" y="2283"/>
                      <a:pt x="1605" y="2283"/>
                      <a:pt x="1605" y="2283"/>
                    </a:cubicBezTo>
                    <a:cubicBezTo>
                      <a:pt x="1605" y="2283"/>
                      <a:pt x="1605" y="2283"/>
                      <a:pt x="1605" y="2283"/>
                    </a:cubicBezTo>
                    <a:cubicBezTo>
                      <a:pt x="1606" y="2283"/>
                      <a:pt x="1607" y="2282"/>
                      <a:pt x="1608" y="2282"/>
                    </a:cubicBezTo>
                    <a:cubicBezTo>
                      <a:pt x="1608" y="2282"/>
                      <a:pt x="1608" y="2282"/>
                      <a:pt x="1608" y="2282"/>
                    </a:cubicBezTo>
                    <a:cubicBezTo>
                      <a:pt x="1609" y="2281"/>
                      <a:pt x="1609" y="2281"/>
                      <a:pt x="1610" y="2281"/>
                    </a:cubicBezTo>
                    <a:cubicBezTo>
                      <a:pt x="1610" y="2281"/>
                      <a:pt x="1610" y="2281"/>
                      <a:pt x="1610" y="2281"/>
                    </a:cubicBezTo>
                    <a:cubicBezTo>
                      <a:pt x="1610" y="2281"/>
                      <a:pt x="1610" y="2281"/>
                      <a:pt x="1611" y="2281"/>
                    </a:cubicBezTo>
                    <a:cubicBezTo>
                      <a:pt x="1611" y="2281"/>
                      <a:pt x="1611" y="2281"/>
                      <a:pt x="1611" y="2281"/>
                    </a:cubicBezTo>
                    <a:cubicBezTo>
                      <a:pt x="1611" y="2281"/>
                      <a:pt x="1611" y="2281"/>
                      <a:pt x="1611" y="2281"/>
                    </a:cubicBezTo>
                    <a:cubicBezTo>
                      <a:pt x="1611" y="2280"/>
                      <a:pt x="1612" y="2280"/>
                      <a:pt x="1612" y="2280"/>
                    </a:cubicBezTo>
                    <a:cubicBezTo>
                      <a:pt x="1612" y="2280"/>
                      <a:pt x="1612" y="2280"/>
                      <a:pt x="1612" y="2280"/>
                    </a:cubicBezTo>
                    <a:cubicBezTo>
                      <a:pt x="1612" y="2280"/>
                      <a:pt x="1613" y="2280"/>
                      <a:pt x="1613" y="2280"/>
                    </a:cubicBezTo>
                    <a:cubicBezTo>
                      <a:pt x="1613" y="2280"/>
                      <a:pt x="1613" y="2280"/>
                      <a:pt x="1613" y="2280"/>
                    </a:cubicBezTo>
                    <a:cubicBezTo>
                      <a:pt x="1613" y="2280"/>
                      <a:pt x="1613" y="2280"/>
                      <a:pt x="1613" y="2280"/>
                    </a:cubicBezTo>
                    <a:cubicBezTo>
                      <a:pt x="1614" y="2279"/>
                      <a:pt x="1615" y="2279"/>
                      <a:pt x="1615" y="2279"/>
                    </a:cubicBezTo>
                    <a:cubicBezTo>
                      <a:pt x="1616" y="2279"/>
                      <a:pt x="1616" y="2279"/>
                      <a:pt x="1616" y="2278"/>
                    </a:cubicBezTo>
                    <a:cubicBezTo>
                      <a:pt x="1616" y="2278"/>
                      <a:pt x="1617" y="2278"/>
                      <a:pt x="1617" y="2278"/>
                    </a:cubicBezTo>
                    <a:cubicBezTo>
                      <a:pt x="1617" y="2278"/>
                      <a:pt x="1617" y="2278"/>
                      <a:pt x="1617" y="2278"/>
                    </a:cubicBezTo>
                    <a:cubicBezTo>
                      <a:pt x="1617" y="2278"/>
                      <a:pt x="1617" y="2278"/>
                      <a:pt x="1617" y="2278"/>
                    </a:cubicBezTo>
                    <a:cubicBezTo>
                      <a:pt x="1617" y="2278"/>
                      <a:pt x="1617" y="2278"/>
                      <a:pt x="1617" y="2278"/>
                    </a:cubicBezTo>
                    <a:cubicBezTo>
                      <a:pt x="1618" y="2278"/>
                      <a:pt x="1618" y="2277"/>
                      <a:pt x="1619" y="2277"/>
                    </a:cubicBezTo>
                    <a:cubicBezTo>
                      <a:pt x="1619" y="2277"/>
                      <a:pt x="1619" y="2277"/>
                      <a:pt x="1620" y="2277"/>
                    </a:cubicBezTo>
                    <a:cubicBezTo>
                      <a:pt x="1620" y="2277"/>
                      <a:pt x="1621" y="2276"/>
                      <a:pt x="1621" y="2276"/>
                    </a:cubicBezTo>
                    <a:cubicBezTo>
                      <a:pt x="1622" y="2276"/>
                      <a:pt x="1622" y="2276"/>
                      <a:pt x="1622" y="2276"/>
                    </a:cubicBezTo>
                    <a:cubicBezTo>
                      <a:pt x="1622" y="2276"/>
                      <a:pt x="1622" y="2276"/>
                      <a:pt x="1623" y="2276"/>
                    </a:cubicBezTo>
                    <a:cubicBezTo>
                      <a:pt x="1623" y="2276"/>
                      <a:pt x="1623" y="2276"/>
                      <a:pt x="1623" y="2276"/>
                    </a:cubicBezTo>
                    <a:cubicBezTo>
                      <a:pt x="1623" y="2275"/>
                      <a:pt x="1623" y="2275"/>
                      <a:pt x="1623" y="2275"/>
                    </a:cubicBezTo>
                    <a:cubicBezTo>
                      <a:pt x="1624" y="2275"/>
                      <a:pt x="1624" y="2275"/>
                      <a:pt x="1625" y="2275"/>
                    </a:cubicBezTo>
                    <a:cubicBezTo>
                      <a:pt x="1625" y="2274"/>
                      <a:pt x="1626" y="2274"/>
                      <a:pt x="1626" y="2274"/>
                    </a:cubicBezTo>
                    <a:cubicBezTo>
                      <a:pt x="1626" y="2274"/>
                      <a:pt x="1626" y="2274"/>
                      <a:pt x="1626" y="2274"/>
                    </a:cubicBezTo>
                    <a:cubicBezTo>
                      <a:pt x="1627" y="2274"/>
                      <a:pt x="1628" y="2273"/>
                      <a:pt x="1629" y="2273"/>
                    </a:cubicBezTo>
                    <a:cubicBezTo>
                      <a:pt x="1629" y="2273"/>
                      <a:pt x="1630" y="2273"/>
                      <a:pt x="1630" y="2273"/>
                    </a:cubicBezTo>
                    <a:cubicBezTo>
                      <a:pt x="1630" y="2272"/>
                      <a:pt x="1631" y="2272"/>
                      <a:pt x="1631" y="2272"/>
                    </a:cubicBezTo>
                    <a:cubicBezTo>
                      <a:pt x="1632" y="2271"/>
                      <a:pt x="1633" y="2271"/>
                      <a:pt x="1635" y="2270"/>
                    </a:cubicBezTo>
                    <a:cubicBezTo>
                      <a:pt x="1635" y="2270"/>
                      <a:pt x="1635" y="2270"/>
                      <a:pt x="1635" y="2270"/>
                    </a:cubicBezTo>
                    <a:cubicBezTo>
                      <a:pt x="1635" y="2270"/>
                      <a:pt x="1636" y="2270"/>
                      <a:pt x="1636" y="2270"/>
                    </a:cubicBezTo>
                    <a:cubicBezTo>
                      <a:pt x="1636" y="2270"/>
                      <a:pt x="1637" y="2270"/>
                      <a:pt x="1637" y="2270"/>
                    </a:cubicBezTo>
                    <a:cubicBezTo>
                      <a:pt x="1637" y="2269"/>
                      <a:pt x="1638" y="2269"/>
                      <a:pt x="1638" y="2269"/>
                    </a:cubicBezTo>
                    <a:cubicBezTo>
                      <a:pt x="1638" y="2269"/>
                      <a:pt x="1638" y="2269"/>
                      <a:pt x="1638" y="2269"/>
                    </a:cubicBezTo>
                    <a:cubicBezTo>
                      <a:pt x="1638" y="2269"/>
                      <a:pt x="1638" y="2269"/>
                      <a:pt x="1639" y="2269"/>
                    </a:cubicBezTo>
                    <a:cubicBezTo>
                      <a:pt x="1639" y="2269"/>
                      <a:pt x="1639" y="2269"/>
                      <a:pt x="1639" y="2269"/>
                    </a:cubicBezTo>
                    <a:cubicBezTo>
                      <a:pt x="1640" y="2268"/>
                      <a:pt x="1642" y="2267"/>
                      <a:pt x="1644" y="2267"/>
                    </a:cubicBezTo>
                    <a:cubicBezTo>
                      <a:pt x="1644" y="2267"/>
                      <a:pt x="1644" y="2267"/>
                      <a:pt x="1644" y="2267"/>
                    </a:cubicBezTo>
                    <a:cubicBezTo>
                      <a:pt x="1644" y="2266"/>
                      <a:pt x="1645" y="2266"/>
                      <a:pt x="1646" y="2266"/>
                    </a:cubicBezTo>
                    <a:cubicBezTo>
                      <a:pt x="1646" y="2266"/>
                      <a:pt x="1646" y="2266"/>
                      <a:pt x="1646" y="2266"/>
                    </a:cubicBezTo>
                    <a:cubicBezTo>
                      <a:pt x="1646" y="2266"/>
                      <a:pt x="1646" y="2266"/>
                      <a:pt x="1646" y="2266"/>
                    </a:cubicBezTo>
                    <a:cubicBezTo>
                      <a:pt x="1647" y="2265"/>
                      <a:pt x="1647" y="2265"/>
                      <a:pt x="1648" y="2265"/>
                    </a:cubicBezTo>
                    <a:cubicBezTo>
                      <a:pt x="1648" y="2265"/>
                      <a:pt x="1649" y="2264"/>
                      <a:pt x="1649" y="2264"/>
                    </a:cubicBezTo>
                    <a:cubicBezTo>
                      <a:pt x="1649" y="2264"/>
                      <a:pt x="1649" y="2264"/>
                      <a:pt x="1649" y="2264"/>
                    </a:cubicBezTo>
                    <a:cubicBezTo>
                      <a:pt x="1649" y="2264"/>
                      <a:pt x="1649" y="2264"/>
                      <a:pt x="1650" y="2264"/>
                    </a:cubicBezTo>
                    <a:cubicBezTo>
                      <a:pt x="1650" y="2264"/>
                      <a:pt x="1650" y="2264"/>
                      <a:pt x="1650" y="2264"/>
                    </a:cubicBezTo>
                    <a:cubicBezTo>
                      <a:pt x="1650" y="2264"/>
                      <a:pt x="1650" y="2264"/>
                      <a:pt x="1650" y="2264"/>
                    </a:cubicBezTo>
                    <a:cubicBezTo>
                      <a:pt x="1651" y="2264"/>
                      <a:pt x="1651" y="2264"/>
                      <a:pt x="1652" y="2263"/>
                    </a:cubicBezTo>
                    <a:cubicBezTo>
                      <a:pt x="1652" y="2263"/>
                      <a:pt x="1652" y="2263"/>
                      <a:pt x="1652" y="2263"/>
                    </a:cubicBezTo>
                    <a:cubicBezTo>
                      <a:pt x="1653" y="2263"/>
                      <a:pt x="1654" y="2262"/>
                      <a:pt x="1655" y="2262"/>
                    </a:cubicBezTo>
                    <a:cubicBezTo>
                      <a:pt x="1655" y="2262"/>
                      <a:pt x="1655" y="2262"/>
                      <a:pt x="1655" y="2262"/>
                    </a:cubicBezTo>
                    <a:cubicBezTo>
                      <a:pt x="1655" y="2262"/>
                      <a:pt x="1656" y="2262"/>
                      <a:pt x="1656" y="2261"/>
                    </a:cubicBezTo>
                    <a:cubicBezTo>
                      <a:pt x="1656" y="2261"/>
                      <a:pt x="1656" y="2261"/>
                      <a:pt x="1656" y="2261"/>
                    </a:cubicBezTo>
                    <a:cubicBezTo>
                      <a:pt x="1656" y="2261"/>
                      <a:pt x="1656" y="2261"/>
                      <a:pt x="1656" y="2261"/>
                    </a:cubicBezTo>
                    <a:cubicBezTo>
                      <a:pt x="1657" y="2261"/>
                      <a:pt x="1657" y="2261"/>
                      <a:pt x="1657" y="2261"/>
                    </a:cubicBezTo>
                    <a:cubicBezTo>
                      <a:pt x="1657" y="2261"/>
                      <a:pt x="1657" y="2261"/>
                      <a:pt x="1657" y="2261"/>
                    </a:cubicBezTo>
                    <a:cubicBezTo>
                      <a:pt x="1657" y="2261"/>
                      <a:pt x="1657" y="2261"/>
                      <a:pt x="1657" y="2261"/>
                    </a:cubicBezTo>
                    <a:cubicBezTo>
                      <a:pt x="1657" y="2261"/>
                      <a:pt x="1657" y="2261"/>
                      <a:pt x="1657" y="2261"/>
                    </a:cubicBezTo>
                    <a:cubicBezTo>
                      <a:pt x="1657" y="2261"/>
                      <a:pt x="1657" y="2261"/>
                      <a:pt x="1657" y="2261"/>
                    </a:cubicBezTo>
                    <a:cubicBezTo>
                      <a:pt x="1657" y="2261"/>
                      <a:pt x="1658" y="2261"/>
                      <a:pt x="1658" y="2261"/>
                    </a:cubicBezTo>
                    <a:cubicBezTo>
                      <a:pt x="1658" y="2261"/>
                      <a:pt x="1658" y="2261"/>
                      <a:pt x="1658" y="2261"/>
                    </a:cubicBezTo>
                    <a:cubicBezTo>
                      <a:pt x="1658" y="2261"/>
                      <a:pt x="1658" y="2261"/>
                      <a:pt x="1658" y="2261"/>
                    </a:cubicBezTo>
                    <a:cubicBezTo>
                      <a:pt x="1659" y="2260"/>
                      <a:pt x="1660" y="2260"/>
                      <a:pt x="1661" y="2259"/>
                    </a:cubicBezTo>
                    <a:cubicBezTo>
                      <a:pt x="1661" y="2259"/>
                      <a:pt x="1661" y="2259"/>
                      <a:pt x="1661" y="2259"/>
                    </a:cubicBezTo>
                    <a:cubicBezTo>
                      <a:pt x="1661" y="2259"/>
                      <a:pt x="1661" y="2259"/>
                      <a:pt x="1661" y="2259"/>
                    </a:cubicBezTo>
                    <a:cubicBezTo>
                      <a:pt x="1661" y="2259"/>
                      <a:pt x="1661" y="2259"/>
                      <a:pt x="1661" y="2259"/>
                    </a:cubicBezTo>
                    <a:cubicBezTo>
                      <a:pt x="1661" y="2259"/>
                      <a:pt x="1661" y="2259"/>
                      <a:pt x="1661" y="2259"/>
                    </a:cubicBezTo>
                    <a:cubicBezTo>
                      <a:pt x="1661" y="2259"/>
                      <a:pt x="1661" y="2259"/>
                      <a:pt x="1661" y="2259"/>
                    </a:cubicBezTo>
                    <a:cubicBezTo>
                      <a:pt x="1662" y="2259"/>
                      <a:pt x="1662" y="2259"/>
                      <a:pt x="1662" y="2259"/>
                    </a:cubicBezTo>
                    <a:cubicBezTo>
                      <a:pt x="1662" y="2259"/>
                      <a:pt x="1662" y="2259"/>
                      <a:pt x="1662" y="2259"/>
                    </a:cubicBezTo>
                    <a:cubicBezTo>
                      <a:pt x="1663" y="2259"/>
                      <a:pt x="1663" y="2258"/>
                      <a:pt x="1664" y="2258"/>
                    </a:cubicBezTo>
                    <a:cubicBezTo>
                      <a:pt x="1664" y="2258"/>
                      <a:pt x="1664" y="2258"/>
                      <a:pt x="1664" y="2258"/>
                    </a:cubicBezTo>
                    <a:cubicBezTo>
                      <a:pt x="1664" y="2258"/>
                      <a:pt x="1664" y="2258"/>
                      <a:pt x="1664" y="2258"/>
                    </a:cubicBezTo>
                    <a:cubicBezTo>
                      <a:pt x="1664" y="2258"/>
                      <a:pt x="1664" y="2258"/>
                      <a:pt x="1665" y="2258"/>
                    </a:cubicBezTo>
                    <a:cubicBezTo>
                      <a:pt x="1665" y="2258"/>
                      <a:pt x="1665" y="2258"/>
                      <a:pt x="1665" y="2258"/>
                    </a:cubicBezTo>
                    <a:cubicBezTo>
                      <a:pt x="1665" y="2258"/>
                      <a:pt x="1665" y="2258"/>
                      <a:pt x="1665" y="2258"/>
                    </a:cubicBezTo>
                    <a:cubicBezTo>
                      <a:pt x="1665" y="2257"/>
                      <a:pt x="1666" y="2257"/>
                      <a:pt x="1666" y="2257"/>
                    </a:cubicBezTo>
                    <a:cubicBezTo>
                      <a:pt x="1666" y="2257"/>
                      <a:pt x="1666" y="2257"/>
                      <a:pt x="1666" y="2257"/>
                    </a:cubicBezTo>
                    <a:cubicBezTo>
                      <a:pt x="1667" y="2257"/>
                      <a:pt x="1669" y="2256"/>
                      <a:pt x="1670" y="2255"/>
                    </a:cubicBezTo>
                    <a:cubicBezTo>
                      <a:pt x="1670" y="2255"/>
                      <a:pt x="1670" y="2255"/>
                      <a:pt x="1670" y="2255"/>
                    </a:cubicBezTo>
                    <a:cubicBezTo>
                      <a:pt x="1671" y="2255"/>
                      <a:pt x="1672" y="2254"/>
                      <a:pt x="1674" y="2254"/>
                    </a:cubicBezTo>
                    <a:cubicBezTo>
                      <a:pt x="1674" y="2254"/>
                      <a:pt x="1674" y="2254"/>
                      <a:pt x="1674" y="2254"/>
                    </a:cubicBezTo>
                    <a:cubicBezTo>
                      <a:pt x="1674" y="2254"/>
                      <a:pt x="1675" y="2253"/>
                      <a:pt x="1675" y="2253"/>
                    </a:cubicBezTo>
                    <a:cubicBezTo>
                      <a:pt x="1675" y="2253"/>
                      <a:pt x="1675" y="2253"/>
                      <a:pt x="1675" y="2253"/>
                    </a:cubicBezTo>
                    <a:cubicBezTo>
                      <a:pt x="1675" y="2253"/>
                      <a:pt x="1675" y="2253"/>
                      <a:pt x="1675" y="2253"/>
                    </a:cubicBezTo>
                    <a:cubicBezTo>
                      <a:pt x="1675" y="2253"/>
                      <a:pt x="1675" y="2253"/>
                      <a:pt x="1675" y="2253"/>
                    </a:cubicBezTo>
                    <a:cubicBezTo>
                      <a:pt x="1676" y="2253"/>
                      <a:pt x="1676" y="2253"/>
                      <a:pt x="1676" y="2253"/>
                    </a:cubicBezTo>
                    <a:cubicBezTo>
                      <a:pt x="1676" y="2253"/>
                      <a:pt x="1676" y="2253"/>
                      <a:pt x="1676" y="2253"/>
                    </a:cubicBezTo>
                    <a:cubicBezTo>
                      <a:pt x="1676" y="2253"/>
                      <a:pt x="1676" y="2253"/>
                      <a:pt x="1676" y="2253"/>
                    </a:cubicBezTo>
                    <a:cubicBezTo>
                      <a:pt x="1676" y="2253"/>
                      <a:pt x="1676" y="2253"/>
                      <a:pt x="1676" y="2253"/>
                    </a:cubicBezTo>
                    <a:cubicBezTo>
                      <a:pt x="1677" y="2253"/>
                      <a:pt x="1677" y="2253"/>
                      <a:pt x="1677" y="2253"/>
                    </a:cubicBezTo>
                    <a:cubicBezTo>
                      <a:pt x="1677" y="2252"/>
                      <a:pt x="1677" y="2252"/>
                      <a:pt x="1677" y="2252"/>
                    </a:cubicBezTo>
                    <a:cubicBezTo>
                      <a:pt x="1677" y="2252"/>
                      <a:pt x="1677" y="2252"/>
                      <a:pt x="1677" y="2252"/>
                    </a:cubicBezTo>
                    <a:cubicBezTo>
                      <a:pt x="1677" y="2252"/>
                      <a:pt x="1678" y="2252"/>
                      <a:pt x="1678" y="2252"/>
                    </a:cubicBezTo>
                    <a:cubicBezTo>
                      <a:pt x="1678" y="2252"/>
                      <a:pt x="1678" y="2252"/>
                      <a:pt x="1679" y="2252"/>
                    </a:cubicBezTo>
                    <a:cubicBezTo>
                      <a:pt x="1679" y="2252"/>
                      <a:pt x="1679" y="2252"/>
                      <a:pt x="1679" y="2252"/>
                    </a:cubicBezTo>
                    <a:cubicBezTo>
                      <a:pt x="1679" y="2252"/>
                      <a:pt x="1679" y="2252"/>
                      <a:pt x="1679" y="2252"/>
                    </a:cubicBezTo>
                    <a:cubicBezTo>
                      <a:pt x="1679" y="2252"/>
                      <a:pt x="1679" y="2252"/>
                      <a:pt x="1679" y="2252"/>
                    </a:cubicBezTo>
                    <a:cubicBezTo>
                      <a:pt x="1679" y="2252"/>
                      <a:pt x="1679" y="2252"/>
                      <a:pt x="1679" y="2252"/>
                    </a:cubicBezTo>
                    <a:cubicBezTo>
                      <a:pt x="1679" y="2251"/>
                      <a:pt x="1679" y="2251"/>
                      <a:pt x="1680" y="2251"/>
                    </a:cubicBezTo>
                    <a:cubicBezTo>
                      <a:pt x="1680" y="2251"/>
                      <a:pt x="1680" y="2251"/>
                      <a:pt x="1680" y="2251"/>
                    </a:cubicBezTo>
                    <a:cubicBezTo>
                      <a:pt x="1680" y="2251"/>
                      <a:pt x="1680" y="2251"/>
                      <a:pt x="1680" y="2251"/>
                    </a:cubicBezTo>
                    <a:cubicBezTo>
                      <a:pt x="1680" y="2251"/>
                      <a:pt x="1680" y="2251"/>
                      <a:pt x="1680" y="2251"/>
                    </a:cubicBezTo>
                    <a:cubicBezTo>
                      <a:pt x="1680" y="2251"/>
                      <a:pt x="1680" y="2251"/>
                      <a:pt x="1680" y="2251"/>
                    </a:cubicBezTo>
                    <a:cubicBezTo>
                      <a:pt x="1680" y="2251"/>
                      <a:pt x="1680" y="2251"/>
                      <a:pt x="1680" y="2251"/>
                    </a:cubicBezTo>
                    <a:cubicBezTo>
                      <a:pt x="1680" y="2251"/>
                      <a:pt x="1680" y="2251"/>
                      <a:pt x="1681" y="2251"/>
                    </a:cubicBezTo>
                    <a:cubicBezTo>
                      <a:pt x="1681" y="2251"/>
                      <a:pt x="1681" y="2251"/>
                      <a:pt x="1681" y="2251"/>
                    </a:cubicBezTo>
                    <a:cubicBezTo>
                      <a:pt x="1681" y="2251"/>
                      <a:pt x="1681" y="2251"/>
                      <a:pt x="1682" y="2250"/>
                    </a:cubicBezTo>
                    <a:cubicBezTo>
                      <a:pt x="1682" y="2250"/>
                      <a:pt x="1682" y="2250"/>
                      <a:pt x="1682" y="2250"/>
                    </a:cubicBezTo>
                    <a:cubicBezTo>
                      <a:pt x="1684" y="2250"/>
                      <a:pt x="1685" y="2249"/>
                      <a:pt x="1687" y="2248"/>
                    </a:cubicBezTo>
                    <a:cubicBezTo>
                      <a:pt x="1687" y="2248"/>
                      <a:pt x="1687" y="2248"/>
                      <a:pt x="1687" y="2248"/>
                    </a:cubicBezTo>
                    <a:cubicBezTo>
                      <a:pt x="1687" y="2248"/>
                      <a:pt x="1687" y="2248"/>
                      <a:pt x="1688" y="2248"/>
                    </a:cubicBezTo>
                    <a:cubicBezTo>
                      <a:pt x="1688" y="2248"/>
                      <a:pt x="1688" y="2248"/>
                      <a:pt x="1688" y="2248"/>
                    </a:cubicBezTo>
                    <a:cubicBezTo>
                      <a:pt x="1689" y="2247"/>
                      <a:pt x="1691" y="2246"/>
                      <a:pt x="1693" y="2246"/>
                    </a:cubicBezTo>
                    <a:cubicBezTo>
                      <a:pt x="1693" y="2246"/>
                      <a:pt x="1693" y="2246"/>
                      <a:pt x="1693" y="2246"/>
                    </a:cubicBezTo>
                    <a:cubicBezTo>
                      <a:pt x="1693" y="2245"/>
                      <a:pt x="1693" y="2245"/>
                      <a:pt x="1694" y="2245"/>
                    </a:cubicBezTo>
                    <a:cubicBezTo>
                      <a:pt x="1694" y="2245"/>
                      <a:pt x="1694" y="2245"/>
                      <a:pt x="1694" y="2245"/>
                    </a:cubicBezTo>
                    <a:cubicBezTo>
                      <a:pt x="1694" y="2245"/>
                      <a:pt x="1695" y="2245"/>
                      <a:pt x="1695" y="2245"/>
                    </a:cubicBezTo>
                    <a:cubicBezTo>
                      <a:pt x="1696" y="2244"/>
                      <a:pt x="1696" y="2244"/>
                      <a:pt x="1696" y="2244"/>
                    </a:cubicBezTo>
                    <a:cubicBezTo>
                      <a:pt x="1696" y="2244"/>
                      <a:pt x="1696" y="2244"/>
                      <a:pt x="1696" y="2244"/>
                    </a:cubicBezTo>
                    <a:cubicBezTo>
                      <a:pt x="1697" y="2244"/>
                      <a:pt x="1697" y="2244"/>
                      <a:pt x="1697" y="2244"/>
                    </a:cubicBezTo>
                    <a:cubicBezTo>
                      <a:pt x="1697" y="2244"/>
                      <a:pt x="1697" y="2244"/>
                      <a:pt x="1697" y="2244"/>
                    </a:cubicBezTo>
                    <a:cubicBezTo>
                      <a:pt x="1697" y="2244"/>
                      <a:pt x="1697" y="2244"/>
                      <a:pt x="1697" y="2244"/>
                    </a:cubicBezTo>
                    <a:cubicBezTo>
                      <a:pt x="1697" y="2244"/>
                      <a:pt x="1697" y="2244"/>
                      <a:pt x="1697" y="2244"/>
                    </a:cubicBezTo>
                    <a:cubicBezTo>
                      <a:pt x="1698" y="2244"/>
                      <a:pt x="1698" y="2244"/>
                      <a:pt x="1698" y="2243"/>
                    </a:cubicBezTo>
                    <a:cubicBezTo>
                      <a:pt x="1698" y="2243"/>
                      <a:pt x="1699" y="2243"/>
                      <a:pt x="1699" y="2243"/>
                    </a:cubicBezTo>
                    <a:cubicBezTo>
                      <a:pt x="1699" y="2243"/>
                      <a:pt x="1699" y="2243"/>
                      <a:pt x="1699" y="2243"/>
                    </a:cubicBezTo>
                    <a:cubicBezTo>
                      <a:pt x="1699" y="2243"/>
                      <a:pt x="1699" y="2243"/>
                      <a:pt x="1700" y="2243"/>
                    </a:cubicBezTo>
                    <a:cubicBezTo>
                      <a:pt x="1700" y="2243"/>
                      <a:pt x="1700" y="2243"/>
                      <a:pt x="1700" y="2243"/>
                    </a:cubicBezTo>
                    <a:cubicBezTo>
                      <a:pt x="1700" y="2243"/>
                      <a:pt x="1700" y="2243"/>
                      <a:pt x="1700" y="2243"/>
                    </a:cubicBezTo>
                    <a:cubicBezTo>
                      <a:pt x="1700" y="2242"/>
                      <a:pt x="1700" y="2243"/>
                      <a:pt x="1700" y="2242"/>
                    </a:cubicBezTo>
                    <a:cubicBezTo>
                      <a:pt x="1702" y="2242"/>
                      <a:pt x="1703" y="2242"/>
                      <a:pt x="1704" y="2241"/>
                    </a:cubicBezTo>
                    <a:cubicBezTo>
                      <a:pt x="1704" y="2241"/>
                      <a:pt x="1704" y="2241"/>
                      <a:pt x="1704" y="2241"/>
                    </a:cubicBezTo>
                    <a:cubicBezTo>
                      <a:pt x="1705" y="2241"/>
                      <a:pt x="1706" y="2240"/>
                      <a:pt x="1707" y="2240"/>
                    </a:cubicBezTo>
                    <a:cubicBezTo>
                      <a:pt x="1707" y="2240"/>
                      <a:pt x="1707" y="2240"/>
                      <a:pt x="1707" y="2240"/>
                    </a:cubicBezTo>
                    <a:cubicBezTo>
                      <a:pt x="1707" y="2240"/>
                      <a:pt x="1707" y="2240"/>
                      <a:pt x="1707" y="2240"/>
                    </a:cubicBezTo>
                    <a:cubicBezTo>
                      <a:pt x="1708" y="2239"/>
                      <a:pt x="1708" y="2239"/>
                      <a:pt x="1708" y="2239"/>
                    </a:cubicBezTo>
                    <a:cubicBezTo>
                      <a:pt x="1709" y="2239"/>
                      <a:pt x="1709" y="2239"/>
                      <a:pt x="1709" y="2239"/>
                    </a:cubicBezTo>
                    <a:cubicBezTo>
                      <a:pt x="1709" y="2239"/>
                      <a:pt x="1709" y="2239"/>
                      <a:pt x="1709" y="2239"/>
                    </a:cubicBezTo>
                    <a:cubicBezTo>
                      <a:pt x="1709" y="2239"/>
                      <a:pt x="1710" y="2239"/>
                      <a:pt x="1710" y="2239"/>
                    </a:cubicBezTo>
                    <a:cubicBezTo>
                      <a:pt x="1710" y="2239"/>
                      <a:pt x="1710" y="2239"/>
                      <a:pt x="1710" y="2239"/>
                    </a:cubicBezTo>
                    <a:cubicBezTo>
                      <a:pt x="1710" y="2239"/>
                      <a:pt x="1710" y="2239"/>
                      <a:pt x="1710" y="2239"/>
                    </a:cubicBezTo>
                    <a:cubicBezTo>
                      <a:pt x="1710" y="2238"/>
                      <a:pt x="1711" y="2238"/>
                      <a:pt x="1712" y="2238"/>
                    </a:cubicBezTo>
                    <a:cubicBezTo>
                      <a:pt x="1712" y="2238"/>
                      <a:pt x="1712" y="2238"/>
                      <a:pt x="1712" y="2238"/>
                    </a:cubicBezTo>
                    <a:cubicBezTo>
                      <a:pt x="1712" y="2238"/>
                      <a:pt x="1712" y="2238"/>
                      <a:pt x="1712" y="2238"/>
                    </a:cubicBezTo>
                    <a:cubicBezTo>
                      <a:pt x="1712" y="2237"/>
                      <a:pt x="1712" y="2237"/>
                      <a:pt x="1712" y="2237"/>
                    </a:cubicBezTo>
                    <a:cubicBezTo>
                      <a:pt x="1713" y="2237"/>
                      <a:pt x="1712" y="2237"/>
                      <a:pt x="1713" y="2237"/>
                    </a:cubicBezTo>
                    <a:cubicBezTo>
                      <a:pt x="1713" y="2237"/>
                      <a:pt x="1714" y="2237"/>
                      <a:pt x="1714" y="2237"/>
                    </a:cubicBezTo>
                    <a:cubicBezTo>
                      <a:pt x="1714" y="2237"/>
                      <a:pt x="1714" y="2237"/>
                      <a:pt x="1714" y="2237"/>
                    </a:cubicBezTo>
                    <a:cubicBezTo>
                      <a:pt x="1714" y="2237"/>
                      <a:pt x="1715" y="2236"/>
                      <a:pt x="1715" y="2236"/>
                    </a:cubicBezTo>
                    <a:cubicBezTo>
                      <a:pt x="1715" y="2236"/>
                      <a:pt x="1715" y="2236"/>
                      <a:pt x="1715" y="2236"/>
                    </a:cubicBezTo>
                    <a:cubicBezTo>
                      <a:pt x="1715" y="2236"/>
                      <a:pt x="1715" y="2236"/>
                      <a:pt x="1715" y="2236"/>
                    </a:cubicBezTo>
                    <a:cubicBezTo>
                      <a:pt x="1715" y="2236"/>
                      <a:pt x="1715" y="2236"/>
                      <a:pt x="1715" y="2236"/>
                    </a:cubicBezTo>
                    <a:cubicBezTo>
                      <a:pt x="1715" y="2236"/>
                      <a:pt x="1715" y="2236"/>
                      <a:pt x="1715" y="2236"/>
                    </a:cubicBezTo>
                    <a:cubicBezTo>
                      <a:pt x="1716" y="2236"/>
                      <a:pt x="1716" y="2236"/>
                      <a:pt x="1716" y="2236"/>
                    </a:cubicBezTo>
                    <a:cubicBezTo>
                      <a:pt x="1716" y="2236"/>
                      <a:pt x="1716" y="2236"/>
                      <a:pt x="1716" y="2236"/>
                    </a:cubicBezTo>
                    <a:cubicBezTo>
                      <a:pt x="1717" y="2236"/>
                      <a:pt x="1717" y="2236"/>
                      <a:pt x="1717" y="2236"/>
                    </a:cubicBezTo>
                    <a:cubicBezTo>
                      <a:pt x="1717" y="2236"/>
                      <a:pt x="1717" y="2235"/>
                      <a:pt x="1717" y="2235"/>
                    </a:cubicBezTo>
                    <a:cubicBezTo>
                      <a:pt x="1717" y="2235"/>
                      <a:pt x="1717" y="2235"/>
                      <a:pt x="1717" y="2235"/>
                    </a:cubicBezTo>
                    <a:cubicBezTo>
                      <a:pt x="1718" y="2235"/>
                      <a:pt x="1718" y="2235"/>
                      <a:pt x="1718" y="2235"/>
                    </a:cubicBezTo>
                    <a:cubicBezTo>
                      <a:pt x="1718" y="2235"/>
                      <a:pt x="1718" y="2235"/>
                      <a:pt x="1718" y="2235"/>
                    </a:cubicBezTo>
                    <a:cubicBezTo>
                      <a:pt x="1718" y="2235"/>
                      <a:pt x="1718" y="2235"/>
                      <a:pt x="1718" y="2235"/>
                    </a:cubicBezTo>
                    <a:cubicBezTo>
                      <a:pt x="1718" y="2235"/>
                      <a:pt x="1718" y="2235"/>
                      <a:pt x="1718" y="2235"/>
                    </a:cubicBezTo>
                    <a:cubicBezTo>
                      <a:pt x="1719" y="2235"/>
                      <a:pt x="1719" y="2235"/>
                      <a:pt x="1719" y="2235"/>
                    </a:cubicBezTo>
                    <a:cubicBezTo>
                      <a:pt x="1719" y="2235"/>
                      <a:pt x="1719" y="2235"/>
                      <a:pt x="1719" y="2235"/>
                    </a:cubicBezTo>
                    <a:cubicBezTo>
                      <a:pt x="1719" y="2234"/>
                      <a:pt x="1720" y="2234"/>
                      <a:pt x="1720" y="2234"/>
                    </a:cubicBezTo>
                    <a:cubicBezTo>
                      <a:pt x="1720" y="2234"/>
                      <a:pt x="1720" y="2234"/>
                      <a:pt x="1720" y="2234"/>
                    </a:cubicBezTo>
                    <a:cubicBezTo>
                      <a:pt x="1720" y="2234"/>
                      <a:pt x="1720" y="2234"/>
                      <a:pt x="1720" y="2234"/>
                    </a:cubicBezTo>
                    <a:cubicBezTo>
                      <a:pt x="1720" y="2234"/>
                      <a:pt x="1720" y="2234"/>
                      <a:pt x="1720" y="2234"/>
                    </a:cubicBezTo>
                    <a:cubicBezTo>
                      <a:pt x="1721" y="2234"/>
                      <a:pt x="1722" y="2233"/>
                      <a:pt x="1723" y="2233"/>
                    </a:cubicBezTo>
                    <a:cubicBezTo>
                      <a:pt x="1723" y="2233"/>
                      <a:pt x="1723" y="2233"/>
                      <a:pt x="1723" y="2233"/>
                    </a:cubicBezTo>
                    <a:cubicBezTo>
                      <a:pt x="1723" y="2233"/>
                      <a:pt x="1723" y="2233"/>
                      <a:pt x="1723" y="2233"/>
                    </a:cubicBezTo>
                    <a:cubicBezTo>
                      <a:pt x="1723" y="2233"/>
                      <a:pt x="1723" y="2233"/>
                      <a:pt x="1723" y="2233"/>
                    </a:cubicBezTo>
                    <a:cubicBezTo>
                      <a:pt x="1723" y="2233"/>
                      <a:pt x="1723" y="2233"/>
                      <a:pt x="1723" y="2233"/>
                    </a:cubicBezTo>
                    <a:cubicBezTo>
                      <a:pt x="1723" y="2233"/>
                      <a:pt x="1723" y="2233"/>
                      <a:pt x="1723" y="2233"/>
                    </a:cubicBezTo>
                    <a:cubicBezTo>
                      <a:pt x="1723" y="2233"/>
                      <a:pt x="1724" y="2233"/>
                      <a:pt x="1724" y="2233"/>
                    </a:cubicBezTo>
                    <a:cubicBezTo>
                      <a:pt x="1724" y="2233"/>
                      <a:pt x="1724" y="2233"/>
                      <a:pt x="1724" y="2233"/>
                    </a:cubicBezTo>
                    <a:cubicBezTo>
                      <a:pt x="1724" y="2232"/>
                      <a:pt x="1724" y="2232"/>
                      <a:pt x="1724" y="2232"/>
                    </a:cubicBezTo>
                    <a:cubicBezTo>
                      <a:pt x="1724" y="2232"/>
                      <a:pt x="1724" y="2232"/>
                      <a:pt x="1724" y="2232"/>
                    </a:cubicBezTo>
                    <a:cubicBezTo>
                      <a:pt x="1726" y="2232"/>
                      <a:pt x="1727" y="2231"/>
                      <a:pt x="1728" y="2231"/>
                    </a:cubicBezTo>
                    <a:cubicBezTo>
                      <a:pt x="1728" y="2231"/>
                      <a:pt x="1728" y="2231"/>
                      <a:pt x="1728" y="2231"/>
                    </a:cubicBezTo>
                    <a:cubicBezTo>
                      <a:pt x="1728" y="2231"/>
                      <a:pt x="1728" y="2231"/>
                      <a:pt x="1728" y="2231"/>
                    </a:cubicBezTo>
                    <a:cubicBezTo>
                      <a:pt x="1728" y="2231"/>
                      <a:pt x="1728" y="2231"/>
                      <a:pt x="1728" y="2231"/>
                    </a:cubicBezTo>
                    <a:cubicBezTo>
                      <a:pt x="1728" y="2231"/>
                      <a:pt x="1728" y="2231"/>
                      <a:pt x="1729" y="2231"/>
                    </a:cubicBezTo>
                    <a:cubicBezTo>
                      <a:pt x="1729" y="2230"/>
                      <a:pt x="1729" y="2230"/>
                      <a:pt x="1729" y="2230"/>
                    </a:cubicBezTo>
                    <a:cubicBezTo>
                      <a:pt x="1729" y="2230"/>
                      <a:pt x="1729" y="2230"/>
                      <a:pt x="1729" y="2230"/>
                    </a:cubicBezTo>
                    <a:cubicBezTo>
                      <a:pt x="1729" y="2230"/>
                      <a:pt x="1729" y="2230"/>
                      <a:pt x="1729" y="2230"/>
                    </a:cubicBezTo>
                    <a:cubicBezTo>
                      <a:pt x="1729" y="2230"/>
                      <a:pt x="1729" y="2230"/>
                      <a:pt x="1729" y="2230"/>
                    </a:cubicBezTo>
                    <a:cubicBezTo>
                      <a:pt x="1729" y="2230"/>
                      <a:pt x="1729" y="2230"/>
                      <a:pt x="1730" y="2230"/>
                    </a:cubicBezTo>
                    <a:cubicBezTo>
                      <a:pt x="1730" y="2230"/>
                      <a:pt x="1730" y="2230"/>
                      <a:pt x="1730" y="2230"/>
                    </a:cubicBezTo>
                    <a:cubicBezTo>
                      <a:pt x="1731" y="2230"/>
                      <a:pt x="1731" y="2230"/>
                      <a:pt x="1731" y="2230"/>
                    </a:cubicBezTo>
                    <a:cubicBezTo>
                      <a:pt x="1731" y="2230"/>
                      <a:pt x="1731" y="2229"/>
                      <a:pt x="1731" y="2229"/>
                    </a:cubicBezTo>
                    <a:cubicBezTo>
                      <a:pt x="1731" y="2229"/>
                      <a:pt x="1731" y="2229"/>
                      <a:pt x="1731" y="2229"/>
                    </a:cubicBezTo>
                    <a:cubicBezTo>
                      <a:pt x="1731" y="2229"/>
                      <a:pt x="1732" y="2229"/>
                      <a:pt x="1732" y="2229"/>
                    </a:cubicBezTo>
                    <a:cubicBezTo>
                      <a:pt x="1732" y="2229"/>
                      <a:pt x="1732" y="2229"/>
                      <a:pt x="1732" y="2229"/>
                    </a:cubicBezTo>
                    <a:cubicBezTo>
                      <a:pt x="1732" y="2229"/>
                      <a:pt x="1732" y="2229"/>
                      <a:pt x="1732" y="2229"/>
                    </a:cubicBezTo>
                    <a:cubicBezTo>
                      <a:pt x="1732" y="2229"/>
                      <a:pt x="1732" y="2229"/>
                      <a:pt x="1732" y="2229"/>
                    </a:cubicBezTo>
                    <a:cubicBezTo>
                      <a:pt x="1732" y="2229"/>
                      <a:pt x="1732" y="2229"/>
                      <a:pt x="1732" y="2229"/>
                    </a:cubicBezTo>
                    <a:cubicBezTo>
                      <a:pt x="1732" y="2229"/>
                      <a:pt x="1732" y="2229"/>
                      <a:pt x="1732" y="2229"/>
                    </a:cubicBezTo>
                    <a:cubicBezTo>
                      <a:pt x="1732" y="2229"/>
                      <a:pt x="1732" y="2229"/>
                      <a:pt x="1732" y="2229"/>
                    </a:cubicBezTo>
                    <a:cubicBezTo>
                      <a:pt x="1732" y="2229"/>
                      <a:pt x="1732" y="2229"/>
                      <a:pt x="1732" y="2229"/>
                    </a:cubicBezTo>
                    <a:cubicBezTo>
                      <a:pt x="1732" y="2229"/>
                      <a:pt x="1732" y="2229"/>
                      <a:pt x="1732" y="2229"/>
                    </a:cubicBezTo>
                    <a:cubicBezTo>
                      <a:pt x="1733" y="2229"/>
                      <a:pt x="1733" y="2229"/>
                      <a:pt x="1733" y="2229"/>
                    </a:cubicBezTo>
                    <a:cubicBezTo>
                      <a:pt x="1733" y="2228"/>
                      <a:pt x="1733" y="2228"/>
                      <a:pt x="1733" y="2228"/>
                    </a:cubicBezTo>
                    <a:cubicBezTo>
                      <a:pt x="1734" y="2228"/>
                      <a:pt x="1734" y="2228"/>
                      <a:pt x="1734" y="2228"/>
                    </a:cubicBezTo>
                    <a:cubicBezTo>
                      <a:pt x="1734" y="2228"/>
                      <a:pt x="1734" y="2228"/>
                      <a:pt x="1734" y="2228"/>
                    </a:cubicBezTo>
                    <a:cubicBezTo>
                      <a:pt x="1734" y="2228"/>
                      <a:pt x="1734" y="2228"/>
                      <a:pt x="1734" y="2228"/>
                    </a:cubicBezTo>
                    <a:cubicBezTo>
                      <a:pt x="1734" y="2228"/>
                      <a:pt x="1734" y="2228"/>
                      <a:pt x="1734" y="2228"/>
                    </a:cubicBezTo>
                    <a:cubicBezTo>
                      <a:pt x="1734" y="2228"/>
                      <a:pt x="1734" y="2228"/>
                      <a:pt x="1734" y="2228"/>
                    </a:cubicBezTo>
                    <a:cubicBezTo>
                      <a:pt x="1735" y="2228"/>
                      <a:pt x="1735" y="2228"/>
                      <a:pt x="1735" y="2228"/>
                    </a:cubicBezTo>
                    <a:cubicBezTo>
                      <a:pt x="1735" y="2228"/>
                      <a:pt x="1735" y="2228"/>
                      <a:pt x="1735" y="2228"/>
                    </a:cubicBezTo>
                    <a:cubicBezTo>
                      <a:pt x="1735" y="2228"/>
                      <a:pt x="1735" y="2228"/>
                      <a:pt x="1735" y="2228"/>
                    </a:cubicBezTo>
                    <a:cubicBezTo>
                      <a:pt x="1735" y="2228"/>
                      <a:pt x="1735" y="2228"/>
                      <a:pt x="1735" y="2228"/>
                    </a:cubicBezTo>
                    <a:cubicBezTo>
                      <a:pt x="1735" y="2228"/>
                      <a:pt x="1735" y="2228"/>
                      <a:pt x="1735" y="2228"/>
                    </a:cubicBezTo>
                    <a:cubicBezTo>
                      <a:pt x="1735" y="2228"/>
                      <a:pt x="1735" y="2228"/>
                      <a:pt x="1735" y="2228"/>
                    </a:cubicBezTo>
                    <a:cubicBezTo>
                      <a:pt x="1735" y="2228"/>
                      <a:pt x="1735" y="2228"/>
                      <a:pt x="1735" y="2228"/>
                    </a:cubicBezTo>
                    <a:cubicBezTo>
                      <a:pt x="1735" y="2228"/>
                      <a:pt x="1735" y="2228"/>
                      <a:pt x="1735" y="2228"/>
                    </a:cubicBezTo>
                    <a:cubicBezTo>
                      <a:pt x="1735" y="2228"/>
                      <a:pt x="1736" y="2228"/>
                      <a:pt x="1736" y="2227"/>
                    </a:cubicBezTo>
                    <a:cubicBezTo>
                      <a:pt x="1736" y="2227"/>
                      <a:pt x="1736" y="2227"/>
                      <a:pt x="1736" y="2227"/>
                    </a:cubicBezTo>
                    <a:cubicBezTo>
                      <a:pt x="1736" y="2227"/>
                      <a:pt x="1736" y="2227"/>
                      <a:pt x="1736" y="2227"/>
                    </a:cubicBezTo>
                    <a:cubicBezTo>
                      <a:pt x="1737" y="2227"/>
                      <a:pt x="1737" y="2227"/>
                      <a:pt x="1737" y="2227"/>
                    </a:cubicBezTo>
                    <a:cubicBezTo>
                      <a:pt x="1737" y="2227"/>
                      <a:pt x="1737" y="2227"/>
                      <a:pt x="1737" y="2227"/>
                    </a:cubicBezTo>
                    <a:cubicBezTo>
                      <a:pt x="1738" y="2227"/>
                      <a:pt x="1738" y="2227"/>
                      <a:pt x="1738" y="2227"/>
                    </a:cubicBezTo>
                    <a:cubicBezTo>
                      <a:pt x="1738" y="2227"/>
                      <a:pt x="1738" y="2227"/>
                      <a:pt x="1738" y="2227"/>
                    </a:cubicBezTo>
                    <a:cubicBezTo>
                      <a:pt x="1738" y="2227"/>
                      <a:pt x="1738" y="2227"/>
                      <a:pt x="1738" y="2227"/>
                    </a:cubicBezTo>
                    <a:cubicBezTo>
                      <a:pt x="1738" y="2227"/>
                      <a:pt x="1738" y="2227"/>
                      <a:pt x="1738" y="2227"/>
                    </a:cubicBezTo>
                    <a:cubicBezTo>
                      <a:pt x="1738" y="2227"/>
                      <a:pt x="1738" y="2227"/>
                      <a:pt x="1738" y="2227"/>
                    </a:cubicBezTo>
                    <a:cubicBezTo>
                      <a:pt x="1738" y="2226"/>
                      <a:pt x="1739" y="2226"/>
                      <a:pt x="1739" y="2226"/>
                    </a:cubicBezTo>
                    <a:cubicBezTo>
                      <a:pt x="1739" y="2226"/>
                      <a:pt x="1739" y="2226"/>
                      <a:pt x="1739" y="2226"/>
                    </a:cubicBezTo>
                    <a:cubicBezTo>
                      <a:pt x="1739" y="2226"/>
                      <a:pt x="1739" y="2226"/>
                      <a:pt x="1739" y="2226"/>
                    </a:cubicBezTo>
                    <a:cubicBezTo>
                      <a:pt x="1740" y="2226"/>
                      <a:pt x="1739" y="2226"/>
                      <a:pt x="1740" y="2226"/>
                    </a:cubicBezTo>
                    <a:cubicBezTo>
                      <a:pt x="1740" y="2226"/>
                      <a:pt x="1740" y="2226"/>
                      <a:pt x="1740" y="2226"/>
                    </a:cubicBezTo>
                    <a:cubicBezTo>
                      <a:pt x="1740" y="2226"/>
                      <a:pt x="1740" y="2226"/>
                      <a:pt x="1740" y="2226"/>
                    </a:cubicBezTo>
                    <a:cubicBezTo>
                      <a:pt x="1740" y="2226"/>
                      <a:pt x="1740" y="2226"/>
                      <a:pt x="1740" y="2226"/>
                    </a:cubicBezTo>
                    <a:cubicBezTo>
                      <a:pt x="1740" y="2226"/>
                      <a:pt x="1740" y="2226"/>
                      <a:pt x="1740" y="2226"/>
                    </a:cubicBezTo>
                    <a:cubicBezTo>
                      <a:pt x="1740" y="2226"/>
                      <a:pt x="1740" y="2226"/>
                      <a:pt x="1740" y="2226"/>
                    </a:cubicBezTo>
                    <a:cubicBezTo>
                      <a:pt x="1740" y="2226"/>
                      <a:pt x="1740" y="2226"/>
                      <a:pt x="1740" y="2225"/>
                    </a:cubicBezTo>
                    <a:cubicBezTo>
                      <a:pt x="1740" y="2225"/>
                      <a:pt x="1740" y="2225"/>
                      <a:pt x="1741" y="2225"/>
                    </a:cubicBezTo>
                    <a:cubicBezTo>
                      <a:pt x="1741" y="2225"/>
                      <a:pt x="1741" y="2225"/>
                      <a:pt x="1741" y="2225"/>
                    </a:cubicBezTo>
                    <a:cubicBezTo>
                      <a:pt x="1741" y="2225"/>
                      <a:pt x="1741" y="2225"/>
                      <a:pt x="1741" y="2225"/>
                    </a:cubicBezTo>
                    <a:cubicBezTo>
                      <a:pt x="1741" y="2225"/>
                      <a:pt x="1741" y="2225"/>
                      <a:pt x="1741" y="2225"/>
                    </a:cubicBezTo>
                    <a:cubicBezTo>
                      <a:pt x="1741" y="2225"/>
                      <a:pt x="1741" y="2225"/>
                      <a:pt x="1741" y="2225"/>
                    </a:cubicBezTo>
                    <a:cubicBezTo>
                      <a:pt x="1742" y="2225"/>
                      <a:pt x="1742" y="2225"/>
                      <a:pt x="1742" y="2225"/>
                    </a:cubicBezTo>
                    <a:cubicBezTo>
                      <a:pt x="1742" y="2225"/>
                      <a:pt x="1742" y="2225"/>
                      <a:pt x="1742" y="2225"/>
                    </a:cubicBezTo>
                    <a:cubicBezTo>
                      <a:pt x="1742" y="2225"/>
                      <a:pt x="1742" y="2225"/>
                      <a:pt x="1742" y="2225"/>
                    </a:cubicBezTo>
                    <a:cubicBezTo>
                      <a:pt x="1742" y="2225"/>
                      <a:pt x="1742" y="2225"/>
                      <a:pt x="1742" y="2225"/>
                    </a:cubicBezTo>
                    <a:cubicBezTo>
                      <a:pt x="1742" y="2225"/>
                      <a:pt x="1742" y="2225"/>
                      <a:pt x="1742" y="2225"/>
                    </a:cubicBezTo>
                    <a:cubicBezTo>
                      <a:pt x="1742" y="2225"/>
                      <a:pt x="1742" y="2225"/>
                      <a:pt x="1742" y="2225"/>
                    </a:cubicBezTo>
                    <a:cubicBezTo>
                      <a:pt x="1742" y="2225"/>
                      <a:pt x="1742" y="2225"/>
                      <a:pt x="1742" y="2225"/>
                    </a:cubicBezTo>
                    <a:cubicBezTo>
                      <a:pt x="1742" y="2225"/>
                      <a:pt x="1743" y="2225"/>
                      <a:pt x="1743" y="2225"/>
                    </a:cubicBezTo>
                    <a:cubicBezTo>
                      <a:pt x="1743" y="2225"/>
                      <a:pt x="1743" y="2225"/>
                      <a:pt x="1743" y="2225"/>
                    </a:cubicBezTo>
                    <a:cubicBezTo>
                      <a:pt x="1743" y="2224"/>
                      <a:pt x="1743" y="2224"/>
                      <a:pt x="1743" y="2224"/>
                    </a:cubicBezTo>
                    <a:cubicBezTo>
                      <a:pt x="1743" y="2224"/>
                      <a:pt x="1743" y="2224"/>
                      <a:pt x="1743" y="2224"/>
                    </a:cubicBezTo>
                    <a:cubicBezTo>
                      <a:pt x="1743" y="2224"/>
                      <a:pt x="1743" y="2224"/>
                      <a:pt x="1743" y="2224"/>
                    </a:cubicBezTo>
                    <a:cubicBezTo>
                      <a:pt x="1743" y="2224"/>
                      <a:pt x="1743" y="2224"/>
                      <a:pt x="1743" y="2224"/>
                    </a:cubicBezTo>
                    <a:cubicBezTo>
                      <a:pt x="1743" y="2224"/>
                      <a:pt x="1743" y="2224"/>
                      <a:pt x="1743" y="2224"/>
                    </a:cubicBezTo>
                    <a:cubicBezTo>
                      <a:pt x="1743" y="2224"/>
                      <a:pt x="1743" y="2224"/>
                      <a:pt x="1743" y="2224"/>
                    </a:cubicBezTo>
                    <a:cubicBezTo>
                      <a:pt x="1743" y="2224"/>
                      <a:pt x="1743" y="2224"/>
                      <a:pt x="1744" y="2224"/>
                    </a:cubicBezTo>
                    <a:cubicBezTo>
                      <a:pt x="1744" y="2224"/>
                      <a:pt x="1744" y="2224"/>
                      <a:pt x="1744" y="2224"/>
                    </a:cubicBezTo>
                    <a:cubicBezTo>
                      <a:pt x="1744" y="2224"/>
                      <a:pt x="1744" y="2224"/>
                      <a:pt x="1744" y="2224"/>
                    </a:cubicBezTo>
                    <a:cubicBezTo>
                      <a:pt x="1744" y="2224"/>
                      <a:pt x="1744" y="2224"/>
                      <a:pt x="1744" y="2224"/>
                    </a:cubicBezTo>
                    <a:cubicBezTo>
                      <a:pt x="1744" y="2224"/>
                      <a:pt x="1744" y="2224"/>
                      <a:pt x="1744" y="2224"/>
                    </a:cubicBezTo>
                    <a:cubicBezTo>
                      <a:pt x="1744" y="2224"/>
                      <a:pt x="1744" y="2224"/>
                      <a:pt x="1744" y="2224"/>
                    </a:cubicBezTo>
                    <a:cubicBezTo>
                      <a:pt x="1744" y="2224"/>
                      <a:pt x="1744" y="2224"/>
                      <a:pt x="1744" y="2224"/>
                    </a:cubicBezTo>
                    <a:cubicBezTo>
                      <a:pt x="1745" y="2224"/>
                      <a:pt x="1744" y="2224"/>
                      <a:pt x="1745" y="2224"/>
                    </a:cubicBezTo>
                    <a:cubicBezTo>
                      <a:pt x="1745" y="2224"/>
                      <a:pt x="1745" y="2224"/>
                      <a:pt x="1745" y="2224"/>
                    </a:cubicBezTo>
                    <a:cubicBezTo>
                      <a:pt x="1745" y="2224"/>
                      <a:pt x="1745" y="2224"/>
                      <a:pt x="1745" y="2224"/>
                    </a:cubicBezTo>
                    <a:cubicBezTo>
                      <a:pt x="1745" y="2224"/>
                      <a:pt x="1745" y="2223"/>
                      <a:pt x="1745" y="2223"/>
                    </a:cubicBezTo>
                    <a:cubicBezTo>
                      <a:pt x="1745" y="2223"/>
                      <a:pt x="1745" y="2223"/>
                      <a:pt x="1745" y="2223"/>
                    </a:cubicBezTo>
                    <a:cubicBezTo>
                      <a:pt x="1746" y="2223"/>
                      <a:pt x="1746" y="2223"/>
                      <a:pt x="1746" y="2223"/>
                    </a:cubicBezTo>
                    <a:cubicBezTo>
                      <a:pt x="1746" y="2223"/>
                      <a:pt x="1746" y="2223"/>
                      <a:pt x="1746" y="2223"/>
                    </a:cubicBezTo>
                    <a:cubicBezTo>
                      <a:pt x="1746" y="2223"/>
                      <a:pt x="1746" y="2223"/>
                      <a:pt x="1746" y="2223"/>
                    </a:cubicBezTo>
                    <a:cubicBezTo>
                      <a:pt x="1746" y="2223"/>
                      <a:pt x="1746" y="2223"/>
                      <a:pt x="1746" y="2223"/>
                    </a:cubicBezTo>
                    <a:cubicBezTo>
                      <a:pt x="1746" y="2223"/>
                      <a:pt x="1746" y="2223"/>
                      <a:pt x="1746" y="2223"/>
                    </a:cubicBezTo>
                    <a:cubicBezTo>
                      <a:pt x="1746" y="2223"/>
                      <a:pt x="1746" y="2223"/>
                      <a:pt x="1746" y="2223"/>
                    </a:cubicBezTo>
                    <a:cubicBezTo>
                      <a:pt x="1746" y="2223"/>
                      <a:pt x="1746" y="2223"/>
                      <a:pt x="1746" y="2223"/>
                    </a:cubicBezTo>
                    <a:cubicBezTo>
                      <a:pt x="1746" y="2223"/>
                      <a:pt x="1746" y="2223"/>
                      <a:pt x="1746" y="2223"/>
                    </a:cubicBezTo>
                    <a:cubicBezTo>
                      <a:pt x="1747" y="2223"/>
                      <a:pt x="1748" y="2222"/>
                      <a:pt x="1749" y="2222"/>
                    </a:cubicBezTo>
                    <a:cubicBezTo>
                      <a:pt x="1749" y="2222"/>
                      <a:pt x="1749" y="2222"/>
                      <a:pt x="1749" y="2222"/>
                    </a:cubicBezTo>
                    <a:cubicBezTo>
                      <a:pt x="1749" y="2222"/>
                      <a:pt x="1750" y="2221"/>
                      <a:pt x="1750" y="2221"/>
                    </a:cubicBezTo>
                    <a:cubicBezTo>
                      <a:pt x="1750" y="2221"/>
                      <a:pt x="1750" y="2221"/>
                      <a:pt x="1750" y="2221"/>
                    </a:cubicBezTo>
                    <a:cubicBezTo>
                      <a:pt x="1751" y="2221"/>
                      <a:pt x="1752" y="2221"/>
                      <a:pt x="1752" y="2220"/>
                    </a:cubicBezTo>
                    <a:cubicBezTo>
                      <a:pt x="1752" y="2220"/>
                      <a:pt x="1752" y="2220"/>
                      <a:pt x="1752" y="2220"/>
                    </a:cubicBezTo>
                    <a:cubicBezTo>
                      <a:pt x="1752" y="2220"/>
                      <a:pt x="1752" y="2220"/>
                      <a:pt x="1752" y="2220"/>
                    </a:cubicBezTo>
                    <a:cubicBezTo>
                      <a:pt x="1752" y="2220"/>
                      <a:pt x="1752" y="2220"/>
                      <a:pt x="1752" y="2220"/>
                    </a:cubicBezTo>
                    <a:cubicBezTo>
                      <a:pt x="1752" y="2220"/>
                      <a:pt x="1752" y="2220"/>
                      <a:pt x="1752" y="2220"/>
                    </a:cubicBezTo>
                    <a:cubicBezTo>
                      <a:pt x="1752" y="2220"/>
                      <a:pt x="1752" y="2220"/>
                      <a:pt x="1752" y="2220"/>
                    </a:cubicBezTo>
                    <a:cubicBezTo>
                      <a:pt x="1752" y="2220"/>
                      <a:pt x="1752" y="2220"/>
                      <a:pt x="1752" y="2220"/>
                    </a:cubicBezTo>
                    <a:cubicBezTo>
                      <a:pt x="1752" y="2220"/>
                      <a:pt x="1752" y="2220"/>
                      <a:pt x="1752" y="2220"/>
                    </a:cubicBezTo>
                    <a:cubicBezTo>
                      <a:pt x="1752" y="2220"/>
                      <a:pt x="1752" y="2220"/>
                      <a:pt x="1753" y="2220"/>
                    </a:cubicBezTo>
                    <a:cubicBezTo>
                      <a:pt x="1753" y="2220"/>
                      <a:pt x="1753" y="2220"/>
                      <a:pt x="1753" y="2220"/>
                    </a:cubicBezTo>
                    <a:cubicBezTo>
                      <a:pt x="1753" y="2220"/>
                      <a:pt x="1753" y="2220"/>
                      <a:pt x="1753" y="2220"/>
                    </a:cubicBezTo>
                    <a:cubicBezTo>
                      <a:pt x="1753" y="2220"/>
                      <a:pt x="1753" y="2220"/>
                      <a:pt x="1753" y="2220"/>
                    </a:cubicBezTo>
                    <a:cubicBezTo>
                      <a:pt x="1753" y="2220"/>
                      <a:pt x="1753" y="2220"/>
                      <a:pt x="1753" y="2220"/>
                    </a:cubicBezTo>
                    <a:cubicBezTo>
                      <a:pt x="1753" y="2220"/>
                      <a:pt x="1753" y="2220"/>
                      <a:pt x="1753" y="2220"/>
                    </a:cubicBezTo>
                    <a:cubicBezTo>
                      <a:pt x="1754" y="2220"/>
                      <a:pt x="1755" y="2219"/>
                      <a:pt x="1755" y="2219"/>
                    </a:cubicBezTo>
                    <a:cubicBezTo>
                      <a:pt x="1755" y="2219"/>
                      <a:pt x="1755" y="2219"/>
                      <a:pt x="1755" y="2219"/>
                    </a:cubicBezTo>
                    <a:cubicBezTo>
                      <a:pt x="1755" y="2219"/>
                      <a:pt x="1755" y="2219"/>
                      <a:pt x="1755" y="2219"/>
                    </a:cubicBezTo>
                    <a:cubicBezTo>
                      <a:pt x="1755" y="2219"/>
                      <a:pt x="1755" y="2219"/>
                      <a:pt x="1755" y="2219"/>
                    </a:cubicBezTo>
                    <a:cubicBezTo>
                      <a:pt x="1755" y="2219"/>
                      <a:pt x="1756" y="2219"/>
                      <a:pt x="1756" y="2219"/>
                    </a:cubicBezTo>
                    <a:cubicBezTo>
                      <a:pt x="1756" y="2219"/>
                      <a:pt x="1756" y="2219"/>
                      <a:pt x="1756" y="2219"/>
                    </a:cubicBezTo>
                    <a:cubicBezTo>
                      <a:pt x="1756" y="2219"/>
                      <a:pt x="1756" y="2219"/>
                      <a:pt x="1756" y="2219"/>
                    </a:cubicBezTo>
                    <a:cubicBezTo>
                      <a:pt x="1756" y="2219"/>
                      <a:pt x="1756" y="2219"/>
                      <a:pt x="1756" y="2219"/>
                    </a:cubicBezTo>
                    <a:cubicBezTo>
                      <a:pt x="1756" y="2219"/>
                      <a:pt x="1756" y="2219"/>
                      <a:pt x="1756" y="2219"/>
                    </a:cubicBezTo>
                    <a:cubicBezTo>
                      <a:pt x="1756" y="2219"/>
                      <a:pt x="1756" y="2219"/>
                      <a:pt x="1756" y="2219"/>
                    </a:cubicBezTo>
                    <a:cubicBezTo>
                      <a:pt x="1756" y="2219"/>
                      <a:pt x="1756" y="2219"/>
                      <a:pt x="1756" y="2219"/>
                    </a:cubicBezTo>
                    <a:cubicBezTo>
                      <a:pt x="1683" y="2046"/>
                      <a:pt x="1642" y="1856"/>
                      <a:pt x="1642" y="1656"/>
                    </a:cubicBezTo>
                    <a:cubicBezTo>
                      <a:pt x="1642" y="1656"/>
                      <a:pt x="1642" y="1656"/>
                      <a:pt x="1642" y="1656"/>
                    </a:cubicBezTo>
                    <a:cubicBezTo>
                      <a:pt x="1642" y="1656"/>
                      <a:pt x="1642" y="1656"/>
                      <a:pt x="1642" y="1656"/>
                    </a:cubicBezTo>
                    <a:cubicBezTo>
                      <a:pt x="1642" y="1366"/>
                      <a:pt x="1728" y="1096"/>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4" y="870"/>
                      <a:pt x="1874" y="870"/>
                      <a:pt x="1874"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70"/>
                      <a:pt x="1873" y="870"/>
                      <a:pt x="1873" y="870"/>
                    </a:cubicBezTo>
                    <a:cubicBezTo>
                      <a:pt x="1873" y="869"/>
                      <a:pt x="1873" y="869"/>
                      <a:pt x="1873" y="869"/>
                    </a:cubicBezTo>
                    <a:cubicBezTo>
                      <a:pt x="1873" y="869"/>
                      <a:pt x="1873" y="869"/>
                      <a:pt x="1873" y="869"/>
                    </a:cubicBezTo>
                    <a:cubicBezTo>
                      <a:pt x="1873" y="869"/>
                      <a:pt x="1873" y="869"/>
                      <a:pt x="1873" y="869"/>
                    </a:cubicBezTo>
                    <a:cubicBezTo>
                      <a:pt x="1873" y="869"/>
                      <a:pt x="1873" y="869"/>
                      <a:pt x="1873" y="869"/>
                    </a:cubicBezTo>
                    <a:cubicBezTo>
                      <a:pt x="1873" y="869"/>
                      <a:pt x="1873" y="869"/>
                      <a:pt x="1873" y="869"/>
                    </a:cubicBezTo>
                    <a:cubicBezTo>
                      <a:pt x="1873" y="869"/>
                      <a:pt x="1873" y="869"/>
                      <a:pt x="1873" y="869"/>
                    </a:cubicBezTo>
                    <a:cubicBezTo>
                      <a:pt x="1873" y="869"/>
                      <a:pt x="1873" y="869"/>
                      <a:pt x="1873" y="869"/>
                    </a:cubicBezTo>
                    <a:cubicBezTo>
                      <a:pt x="1873" y="869"/>
                      <a:pt x="1873" y="869"/>
                      <a:pt x="1873" y="869"/>
                    </a:cubicBezTo>
                    <a:cubicBezTo>
                      <a:pt x="1873" y="869"/>
                      <a:pt x="1873" y="869"/>
                      <a:pt x="1873" y="869"/>
                    </a:cubicBezTo>
                    <a:cubicBezTo>
                      <a:pt x="1873" y="869"/>
                      <a:pt x="1873" y="869"/>
                      <a:pt x="1873" y="869"/>
                    </a:cubicBezTo>
                    <a:cubicBezTo>
                      <a:pt x="1873" y="869"/>
                      <a:pt x="1873" y="869"/>
                      <a:pt x="1873" y="869"/>
                    </a:cubicBezTo>
                    <a:cubicBezTo>
                      <a:pt x="1873" y="869"/>
                      <a:pt x="1873" y="869"/>
                      <a:pt x="1873" y="869"/>
                    </a:cubicBezTo>
                    <a:cubicBezTo>
                      <a:pt x="1873" y="869"/>
                      <a:pt x="1873" y="869"/>
                      <a:pt x="1873" y="869"/>
                    </a:cubicBezTo>
                    <a:cubicBezTo>
                      <a:pt x="1872" y="869"/>
                      <a:pt x="1873" y="869"/>
                      <a:pt x="1873" y="869"/>
                    </a:cubicBezTo>
                    <a:cubicBezTo>
                      <a:pt x="1873" y="869"/>
                      <a:pt x="1873" y="869"/>
                      <a:pt x="1873" y="869"/>
                    </a:cubicBezTo>
                    <a:cubicBezTo>
                      <a:pt x="1872" y="869"/>
                      <a:pt x="1872" y="869"/>
                      <a:pt x="1872" y="869"/>
                    </a:cubicBezTo>
                    <a:cubicBezTo>
                      <a:pt x="1872" y="869"/>
                      <a:pt x="1872" y="869"/>
                      <a:pt x="1872" y="869"/>
                    </a:cubicBezTo>
                    <a:cubicBezTo>
                      <a:pt x="1871" y="869"/>
                      <a:pt x="1871" y="869"/>
                      <a:pt x="1871" y="869"/>
                    </a:cubicBezTo>
                    <a:cubicBezTo>
                      <a:pt x="1871" y="869"/>
                      <a:pt x="1871" y="868"/>
                      <a:pt x="1871" y="868"/>
                    </a:cubicBezTo>
                    <a:cubicBezTo>
                      <a:pt x="1871" y="868"/>
                      <a:pt x="1871" y="868"/>
                      <a:pt x="1871" y="868"/>
                    </a:cubicBezTo>
                    <a:cubicBezTo>
                      <a:pt x="1871" y="868"/>
                      <a:pt x="1871" y="868"/>
                      <a:pt x="1871" y="868"/>
                    </a:cubicBezTo>
                    <a:cubicBezTo>
                      <a:pt x="1871" y="868"/>
                      <a:pt x="1871" y="868"/>
                      <a:pt x="1871" y="868"/>
                    </a:cubicBezTo>
                    <a:cubicBezTo>
                      <a:pt x="1871" y="868"/>
                      <a:pt x="1871" y="868"/>
                      <a:pt x="1871" y="868"/>
                    </a:cubicBezTo>
                    <a:cubicBezTo>
                      <a:pt x="1871" y="868"/>
                      <a:pt x="1871" y="868"/>
                      <a:pt x="1871" y="868"/>
                    </a:cubicBezTo>
                    <a:cubicBezTo>
                      <a:pt x="1871" y="868"/>
                      <a:pt x="1871" y="868"/>
                      <a:pt x="1871" y="868"/>
                    </a:cubicBezTo>
                    <a:cubicBezTo>
                      <a:pt x="1871" y="868"/>
                      <a:pt x="1871" y="868"/>
                      <a:pt x="1871" y="868"/>
                    </a:cubicBezTo>
                    <a:cubicBezTo>
                      <a:pt x="1871" y="868"/>
                      <a:pt x="1871" y="868"/>
                      <a:pt x="1871" y="868"/>
                    </a:cubicBezTo>
                    <a:cubicBezTo>
                      <a:pt x="1871" y="868"/>
                      <a:pt x="1871" y="868"/>
                      <a:pt x="1871" y="868"/>
                    </a:cubicBezTo>
                    <a:cubicBezTo>
                      <a:pt x="1871" y="868"/>
                      <a:pt x="1871" y="868"/>
                      <a:pt x="1871" y="868"/>
                    </a:cubicBezTo>
                    <a:cubicBezTo>
                      <a:pt x="1871" y="868"/>
                      <a:pt x="1871" y="868"/>
                      <a:pt x="1871" y="868"/>
                    </a:cubicBezTo>
                    <a:cubicBezTo>
                      <a:pt x="1871" y="868"/>
                      <a:pt x="1871" y="868"/>
                      <a:pt x="1871" y="868"/>
                    </a:cubicBezTo>
                    <a:cubicBezTo>
                      <a:pt x="1871" y="868"/>
                      <a:pt x="1871" y="868"/>
                      <a:pt x="1871" y="868"/>
                    </a:cubicBezTo>
                    <a:cubicBezTo>
                      <a:pt x="1870" y="868"/>
                      <a:pt x="1870" y="868"/>
                      <a:pt x="1870" y="868"/>
                    </a:cubicBezTo>
                    <a:cubicBezTo>
                      <a:pt x="1870" y="868"/>
                      <a:pt x="1870" y="868"/>
                      <a:pt x="1870" y="868"/>
                    </a:cubicBezTo>
                    <a:cubicBezTo>
                      <a:pt x="1870" y="867"/>
                      <a:pt x="1869" y="867"/>
                      <a:pt x="1869" y="867"/>
                    </a:cubicBezTo>
                    <a:cubicBezTo>
                      <a:pt x="1869" y="867"/>
                      <a:pt x="1869" y="867"/>
                      <a:pt x="1869" y="867"/>
                    </a:cubicBezTo>
                    <a:cubicBezTo>
                      <a:pt x="1869" y="867"/>
                      <a:pt x="1869" y="867"/>
                      <a:pt x="1869" y="867"/>
                    </a:cubicBezTo>
                    <a:cubicBezTo>
                      <a:pt x="1869" y="867"/>
                      <a:pt x="1869" y="867"/>
                      <a:pt x="1869" y="867"/>
                    </a:cubicBezTo>
                    <a:cubicBezTo>
                      <a:pt x="1869" y="867"/>
                      <a:pt x="1869" y="867"/>
                      <a:pt x="1869" y="867"/>
                    </a:cubicBezTo>
                    <a:cubicBezTo>
                      <a:pt x="1869" y="867"/>
                      <a:pt x="1869" y="867"/>
                      <a:pt x="1869" y="867"/>
                    </a:cubicBezTo>
                    <a:cubicBezTo>
                      <a:pt x="1869" y="867"/>
                      <a:pt x="1869" y="867"/>
                      <a:pt x="1868" y="867"/>
                    </a:cubicBezTo>
                    <a:cubicBezTo>
                      <a:pt x="1868" y="867"/>
                      <a:pt x="1868" y="867"/>
                      <a:pt x="1868" y="867"/>
                    </a:cubicBezTo>
                    <a:cubicBezTo>
                      <a:pt x="1867" y="866"/>
                      <a:pt x="1866" y="865"/>
                      <a:pt x="1865" y="865"/>
                    </a:cubicBezTo>
                    <a:cubicBezTo>
                      <a:pt x="1865" y="865"/>
                      <a:pt x="1865" y="865"/>
                      <a:pt x="1865" y="865"/>
                    </a:cubicBezTo>
                    <a:cubicBezTo>
                      <a:pt x="1865" y="865"/>
                      <a:pt x="1865" y="865"/>
                      <a:pt x="1865" y="864"/>
                    </a:cubicBezTo>
                    <a:cubicBezTo>
                      <a:pt x="1865" y="864"/>
                      <a:pt x="1865" y="864"/>
                      <a:pt x="1865" y="864"/>
                    </a:cubicBezTo>
                    <a:cubicBezTo>
                      <a:pt x="1865" y="864"/>
                      <a:pt x="1865" y="864"/>
                      <a:pt x="1865" y="864"/>
                    </a:cubicBezTo>
                    <a:cubicBezTo>
                      <a:pt x="1865" y="864"/>
                      <a:pt x="1865" y="864"/>
                      <a:pt x="1865" y="864"/>
                    </a:cubicBezTo>
                    <a:cubicBezTo>
                      <a:pt x="1865" y="864"/>
                      <a:pt x="1865" y="864"/>
                      <a:pt x="1865" y="864"/>
                    </a:cubicBezTo>
                    <a:cubicBezTo>
                      <a:pt x="1865" y="864"/>
                      <a:pt x="1865" y="864"/>
                      <a:pt x="1865" y="864"/>
                    </a:cubicBezTo>
                    <a:cubicBezTo>
                      <a:pt x="1864" y="864"/>
                      <a:pt x="1864" y="864"/>
                      <a:pt x="1864" y="863"/>
                    </a:cubicBezTo>
                    <a:cubicBezTo>
                      <a:pt x="1864" y="863"/>
                      <a:pt x="1864" y="863"/>
                      <a:pt x="1864" y="863"/>
                    </a:cubicBezTo>
                    <a:cubicBezTo>
                      <a:pt x="1863" y="863"/>
                      <a:pt x="1863" y="863"/>
                      <a:pt x="1863" y="863"/>
                    </a:cubicBezTo>
                    <a:cubicBezTo>
                      <a:pt x="1863" y="863"/>
                      <a:pt x="1863" y="863"/>
                      <a:pt x="1863" y="863"/>
                    </a:cubicBezTo>
                    <a:cubicBezTo>
                      <a:pt x="1863" y="863"/>
                      <a:pt x="1863" y="863"/>
                      <a:pt x="1863" y="863"/>
                    </a:cubicBezTo>
                    <a:cubicBezTo>
                      <a:pt x="1863" y="863"/>
                      <a:pt x="1863" y="863"/>
                      <a:pt x="1863" y="863"/>
                    </a:cubicBezTo>
                    <a:cubicBezTo>
                      <a:pt x="1863" y="863"/>
                      <a:pt x="1863" y="863"/>
                      <a:pt x="1863" y="863"/>
                    </a:cubicBezTo>
                    <a:cubicBezTo>
                      <a:pt x="1863" y="863"/>
                      <a:pt x="1863" y="863"/>
                      <a:pt x="1863" y="863"/>
                    </a:cubicBezTo>
                    <a:cubicBezTo>
                      <a:pt x="1863" y="863"/>
                      <a:pt x="1863" y="863"/>
                      <a:pt x="1862" y="863"/>
                    </a:cubicBezTo>
                    <a:cubicBezTo>
                      <a:pt x="1862" y="863"/>
                      <a:pt x="1862" y="863"/>
                      <a:pt x="1862" y="863"/>
                    </a:cubicBezTo>
                    <a:cubicBezTo>
                      <a:pt x="1862" y="863"/>
                      <a:pt x="1862" y="863"/>
                      <a:pt x="1862" y="863"/>
                    </a:cubicBezTo>
                    <a:cubicBezTo>
                      <a:pt x="1862" y="863"/>
                      <a:pt x="1862" y="863"/>
                      <a:pt x="1862" y="863"/>
                    </a:cubicBezTo>
                    <a:cubicBezTo>
                      <a:pt x="1862" y="863"/>
                      <a:pt x="1862" y="863"/>
                      <a:pt x="1862" y="863"/>
                    </a:cubicBezTo>
                    <a:cubicBezTo>
                      <a:pt x="1862" y="862"/>
                      <a:pt x="1862" y="862"/>
                      <a:pt x="1862" y="862"/>
                    </a:cubicBezTo>
                    <a:cubicBezTo>
                      <a:pt x="1862" y="862"/>
                      <a:pt x="1862" y="862"/>
                      <a:pt x="1862" y="862"/>
                    </a:cubicBezTo>
                    <a:cubicBezTo>
                      <a:pt x="1862" y="862"/>
                      <a:pt x="1862" y="862"/>
                      <a:pt x="1862" y="862"/>
                    </a:cubicBezTo>
                    <a:cubicBezTo>
                      <a:pt x="1862" y="862"/>
                      <a:pt x="1862" y="862"/>
                      <a:pt x="1862" y="862"/>
                    </a:cubicBezTo>
                    <a:cubicBezTo>
                      <a:pt x="1862" y="862"/>
                      <a:pt x="1862" y="862"/>
                      <a:pt x="1862" y="862"/>
                    </a:cubicBezTo>
                    <a:cubicBezTo>
                      <a:pt x="1861" y="862"/>
                      <a:pt x="1861" y="862"/>
                      <a:pt x="1861" y="862"/>
                    </a:cubicBezTo>
                    <a:cubicBezTo>
                      <a:pt x="1861" y="862"/>
                      <a:pt x="1861" y="862"/>
                      <a:pt x="1861" y="862"/>
                    </a:cubicBezTo>
                    <a:cubicBezTo>
                      <a:pt x="1861" y="862"/>
                      <a:pt x="1861" y="862"/>
                      <a:pt x="1861" y="862"/>
                    </a:cubicBezTo>
                    <a:cubicBezTo>
                      <a:pt x="1861" y="862"/>
                      <a:pt x="1861" y="862"/>
                      <a:pt x="1861" y="862"/>
                    </a:cubicBezTo>
                    <a:cubicBezTo>
                      <a:pt x="1861" y="862"/>
                      <a:pt x="1861" y="862"/>
                      <a:pt x="1861" y="862"/>
                    </a:cubicBezTo>
                    <a:cubicBezTo>
                      <a:pt x="1861" y="862"/>
                      <a:pt x="1861" y="862"/>
                      <a:pt x="1861" y="862"/>
                    </a:cubicBezTo>
                    <a:cubicBezTo>
                      <a:pt x="1861" y="862"/>
                      <a:pt x="1861" y="862"/>
                      <a:pt x="1861" y="862"/>
                    </a:cubicBezTo>
                    <a:cubicBezTo>
                      <a:pt x="1861" y="862"/>
                      <a:pt x="1861" y="862"/>
                      <a:pt x="1861" y="862"/>
                    </a:cubicBezTo>
                    <a:cubicBezTo>
                      <a:pt x="1861" y="862"/>
                      <a:pt x="1861" y="862"/>
                      <a:pt x="1861" y="862"/>
                    </a:cubicBezTo>
                    <a:cubicBezTo>
                      <a:pt x="1861" y="862"/>
                      <a:pt x="1861" y="862"/>
                      <a:pt x="1861" y="862"/>
                    </a:cubicBezTo>
                    <a:cubicBezTo>
                      <a:pt x="1861" y="862"/>
                      <a:pt x="1861" y="862"/>
                      <a:pt x="1861" y="862"/>
                    </a:cubicBezTo>
                    <a:cubicBezTo>
                      <a:pt x="1861" y="861"/>
                      <a:pt x="1860" y="861"/>
                      <a:pt x="1860" y="861"/>
                    </a:cubicBezTo>
                    <a:cubicBezTo>
                      <a:pt x="1860" y="861"/>
                      <a:pt x="1860" y="861"/>
                      <a:pt x="1860" y="861"/>
                    </a:cubicBezTo>
                    <a:cubicBezTo>
                      <a:pt x="1860" y="861"/>
                      <a:pt x="1860" y="861"/>
                      <a:pt x="1860" y="861"/>
                    </a:cubicBezTo>
                    <a:cubicBezTo>
                      <a:pt x="1860" y="861"/>
                      <a:pt x="1860" y="861"/>
                      <a:pt x="1860" y="861"/>
                    </a:cubicBezTo>
                    <a:cubicBezTo>
                      <a:pt x="1860" y="861"/>
                      <a:pt x="1860" y="861"/>
                      <a:pt x="1860" y="861"/>
                    </a:cubicBezTo>
                    <a:cubicBezTo>
                      <a:pt x="1860" y="861"/>
                      <a:pt x="1860" y="861"/>
                      <a:pt x="1860" y="861"/>
                    </a:cubicBezTo>
                    <a:cubicBezTo>
                      <a:pt x="1860" y="861"/>
                      <a:pt x="1860" y="861"/>
                      <a:pt x="1860" y="861"/>
                    </a:cubicBezTo>
                    <a:cubicBezTo>
                      <a:pt x="1860" y="861"/>
                      <a:pt x="1860" y="861"/>
                      <a:pt x="1860" y="861"/>
                    </a:cubicBezTo>
                    <a:cubicBezTo>
                      <a:pt x="1860" y="861"/>
                      <a:pt x="1860" y="861"/>
                      <a:pt x="1860" y="861"/>
                    </a:cubicBezTo>
                    <a:cubicBezTo>
                      <a:pt x="1860" y="861"/>
                      <a:pt x="1860" y="861"/>
                      <a:pt x="1860" y="861"/>
                    </a:cubicBezTo>
                    <a:cubicBezTo>
                      <a:pt x="1860" y="861"/>
                      <a:pt x="1860" y="861"/>
                      <a:pt x="1860" y="861"/>
                    </a:cubicBezTo>
                    <a:cubicBezTo>
                      <a:pt x="1860" y="861"/>
                      <a:pt x="1860" y="861"/>
                      <a:pt x="1859" y="861"/>
                    </a:cubicBezTo>
                    <a:cubicBezTo>
                      <a:pt x="1859" y="861"/>
                      <a:pt x="1859" y="861"/>
                      <a:pt x="1859" y="861"/>
                    </a:cubicBezTo>
                    <a:cubicBezTo>
                      <a:pt x="1859" y="861"/>
                      <a:pt x="1859" y="861"/>
                      <a:pt x="1859" y="861"/>
                    </a:cubicBezTo>
                    <a:cubicBezTo>
                      <a:pt x="1859" y="861"/>
                      <a:pt x="1859" y="861"/>
                      <a:pt x="1859" y="861"/>
                    </a:cubicBezTo>
                    <a:cubicBezTo>
                      <a:pt x="1859" y="861"/>
                      <a:pt x="1859" y="861"/>
                      <a:pt x="1859" y="861"/>
                    </a:cubicBezTo>
                    <a:cubicBezTo>
                      <a:pt x="1859" y="861"/>
                      <a:pt x="1859" y="861"/>
                      <a:pt x="1859" y="861"/>
                    </a:cubicBezTo>
                    <a:cubicBezTo>
                      <a:pt x="1859" y="860"/>
                      <a:pt x="1859" y="860"/>
                      <a:pt x="1859" y="860"/>
                    </a:cubicBezTo>
                    <a:cubicBezTo>
                      <a:pt x="1859" y="860"/>
                      <a:pt x="1859" y="860"/>
                      <a:pt x="1859" y="860"/>
                    </a:cubicBezTo>
                    <a:cubicBezTo>
                      <a:pt x="1859" y="860"/>
                      <a:pt x="1859" y="860"/>
                      <a:pt x="1859" y="860"/>
                    </a:cubicBezTo>
                    <a:cubicBezTo>
                      <a:pt x="1859" y="860"/>
                      <a:pt x="1859" y="860"/>
                      <a:pt x="1859" y="860"/>
                    </a:cubicBezTo>
                    <a:cubicBezTo>
                      <a:pt x="1859" y="860"/>
                      <a:pt x="1859" y="860"/>
                      <a:pt x="1858" y="860"/>
                    </a:cubicBezTo>
                    <a:cubicBezTo>
                      <a:pt x="1858" y="860"/>
                      <a:pt x="1858" y="860"/>
                      <a:pt x="1858" y="860"/>
                    </a:cubicBezTo>
                    <a:cubicBezTo>
                      <a:pt x="1858" y="860"/>
                      <a:pt x="1858" y="860"/>
                      <a:pt x="1858" y="860"/>
                    </a:cubicBezTo>
                    <a:cubicBezTo>
                      <a:pt x="1858" y="860"/>
                      <a:pt x="1858" y="860"/>
                      <a:pt x="1858" y="860"/>
                    </a:cubicBezTo>
                    <a:cubicBezTo>
                      <a:pt x="1858" y="860"/>
                      <a:pt x="1858" y="860"/>
                      <a:pt x="1858" y="860"/>
                    </a:cubicBezTo>
                    <a:cubicBezTo>
                      <a:pt x="1858" y="860"/>
                      <a:pt x="1858" y="860"/>
                      <a:pt x="1858" y="860"/>
                    </a:cubicBezTo>
                    <a:cubicBezTo>
                      <a:pt x="1858" y="860"/>
                      <a:pt x="1858" y="860"/>
                      <a:pt x="1858" y="860"/>
                    </a:cubicBezTo>
                    <a:cubicBezTo>
                      <a:pt x="1858" y="860"/>
                      <a:pt x="1858" y="860"/>
                      <a:pt x="1858" y="860"/>
                    </a:cubicBezTo>
                    <a:cubicBezTo>
                      <a:pt x="1858" y="860"/>
                      <a:pt x="1858" y="860"/>
                      <a:pt x="1858" y="860"/>
                    </a:cubicBezTo>
                    <a:cubicBezTo>
                      <a:pt x="1857" y="859"/>
                      <a:pt x="1857" y="859"/>
                      <a:pt x="1857" y="859"/>
                    </a:cubicBezTo>
                    <a:cubicBezTo>
                      <a:pt x="1857" y="859"/>
                      <a:pt x="1857" y="859"/>
                      <a:pt x="1857" y="859"/>
                    </a:cubicBezTo>
                    <a:cubicBezTo>
                      <a:pt x="1857" y="859"/>
                      <a:pt x="1857" y="859"/>
                      <a:pt x="1857" y="859"/>
                    </a:cubicBezTo>
                    <a:cubicBezTo>
                      <a:pt x="1857" y="859"/>
                      <a:pt x="1857" y="859"/>
                      <a:pt x="1857" y="859"/>
                    </a:cubicBezTo>
                    <a:cubicBezTo>
                      <a:pt x="1856" y="859"/>
                      <a:pt x="1856" y="859"/>
                      <a:pt x="1856" y="859"/>
                    </a:cubicBezTo>
                    <a:cubicBezTo>
                      <a:pt x="1856" y="859"/>
                      <a:pt x="1856" y="858"/>
                      <a:pt x="1856" y="858"/>
                    </a:cubicBezTo>
                    <a:cubicBezTo>
                      <a:pt x="1856" y="858"/>
                      <a:pt x="1856" y="858"/>
                      <a:pt x="1856" y="858"/>
                    </a:cubicBezTo>
                    <a:cubicBezTo>
                      <a:pt x="1855" y="858"/>
                      <a:pt x="1855" y="858"/>
                      <a:pt x="1855" y="858"/>
                    </a:cubicBezTo>
                    <a:cubicBezTo>
                      <a:pt x="1855" y="858"/>
                      <a:pt x="1855" y="858"/>
                      <a:pt x="1855" y="858"/>
                    </a:cubicBezTo>
                    <a:cubicBezTo>
                      <a:pt x="1855" y="858"/>
                      <a:pt x="1855" y="858"/>
                      <a:pt x="1855" y="858"/>
                    </a:cubicBezTo>
                    <a:cubicBezTo>
                      <a:pt x="1855" y="858"/>
                      <a:pt x="1855" y="858"/>
                      <a:pt x="1855" y="858"/>
                    </a:cubicBezTo>
                    <a:cubicBezTo>
                      <a:pt x="1855" y="858"/>
                      <a:pt x="1855" y="858"/>
                      <a:pt x="1855" y="858"/>
                    </a:cubicBezTo>
                    <a:cubicBezTo>
                      <a:pt x="1855" y="858"/>
                      <a:pt x="1855" y="858"/>
                      <a:pt x="1855" y="858"/>
                    </a:cubicBezTo>
                    <a:cubicBezTo>
                      <a:pt x="1855" y="858"/>
                      <a:pt x="1855" y="858"/>
                      <a:pt x="1854" y="858"/>
                    </a:cubicBezTo>
                    <a:cubicBezTo>
                      <a:pt x="1854" y="857"/>
                      <a:pt x="1854" y="857"/>
                      <a:pt x="1854" y="857"/>
                    </a:cubicBezTo>
                    <a:cubicBezTo>
                      <a:pt x="1854" y="857"/>
                      <a:pt x="1854" y="857"/>
                      <a:pt x="1854" y="857"/>
                    </a:cubicBezTo>
                    <a:cubicBezTo>
                      <a:pt x="1854" y="857"/>
                      <a:pt x="1854" y="857"/>
                      <a:pt x="1854" y="857"/>
                    </a:cubicBezTo>
                    <a:cubicBezTo>
                      <a:pt x="1854" y="857"/>
                      <a:pt x="1854" y="857"/>
                      <a:pt x="1854" y="857"/>
                    </a:cubicBezTo>
                    <a:cubicBezTo>
                      <a:pt x="1854" y="857"/>
                      <a:pt x="1854" y="857"/>
                      <a:pt x="1854" y="857"/>
                    </a:cubicBezTo>
                    <a:cubicBezTo>
                      <a:pt x="1854" y="857"/>
                      <a:pt x="1854" y="857"/>
                      <a:pt x="1853" y="857"/>
                    </a:cubicBezTo>
                    <a:cubicBezTo>
                      <a:pt x="1853" y="857"/>
                      <a:pt x="1853" y="857"/>
                      <a:pt x="1853" y="857"/>
                    </a:cubicBezTo>
                    <a:cubicBezTo>
                      <a:pt x="1853" y="857"/>
                      <a:pt x="1853" y="857"/>
                      <a:pt x="1853" y="857"/>
                    </a:cubicBezTo>
                    <a:cubicBezTo>
                      <a:pt x="1853" y="857"/>
                      <a:pt x="1853" y="856"/>
                      <a:pt x="1853" y="856"/>
                    </a:cubicBezTo>
                    <a:cubicBezTo>
                      <a:pt x="1853" y="856"/>
                      <a:pt x="1853" y="856"/>
                      <a:pt x="1853" y="856"/>
                    </a:cubicBezTo>
                    <a:cubicBezTo>
                      <a:pt x="1852" y="856"/>
                      <a:pt x="1852" y="856"/>
                      <a:pt x="1852" y="856"/>
                    </a:cubicBezTo>
                    <a:cubicBezTo>
                      <a:pt x="1852" y="856"/>
                      <a:pt x="1852" y="856"/>
                      <a:pt x="1852" y="856"/>
                    </a:cubicBezTo>
                    <a:cubicBezTo>
                      <a:pt x="1852" y="856"/>
                      <a:pt x="1852" y="856"/>
                      <a:pt x="1852" y="856"/>
                    </a:cubicBezTo>
                    <a:cubicBezTo>
                      <a:pt x="1851" y="856"/>
                      <a:pt x="1851" y="855"/>
                      <a:pt x="1851" y="855"/>
                    </a:cubicBezTo>
                    <a:cubicBezTo>
                      <a:pt x="1851" y="855"/>
                      <a:pt x="1851" y="855"/>
                      <a:pt x="1851" y="855"/>
                    </a:cubicBezTo>
                    <a:cubicBezTo>
                      <a:pt x="1851" y="855"/>
                      <a:pt x="1851" y="855"/>
                      <a:pt x="1851" y="855"/>
                    </a:cubicBezTo>
                    <a:cubicBezTo>
                      <a:pt x="1851" y="855"/>
                      <a:pt x="1851" y="855"/>
                      <a:pt x="1851" y="855"/>
                    </a:cubicBezTo>
                    <a:cubicBezTo>
                      <a:pt x="1851" y="855"/>
                      <a:pt x="1851" y="855"/>
                      <a:pt x="1851" y="855"/>
                    </a:cubicBezTo>
                    <a:cubicBezTo>
                      <a:pt x="1851" y="855"/>
                      <a:pt x="1851" y="855"/>
                      <a:pt x="1851" y="855"/>
                    </a:cubicBezTo>
                    <a:cubicBezTo>
                      <a:pt x="1851" y="855"/>
                      <a:pt x="1851" y="855"/>
                      <a:pt x="1851" y="855"/>
                    </a:cubicBezTo>
                    <a:cubicBezTo>
                      <a:pt x="1851" y="855"/>
                      <a:pt x="1851" y="855"/>
                      <a:pt x="1851" y="855"/>
                    </a:cubicBezTo>
                    <a:cubicBezTo>
                      <a:pt x="1850" y="855"/>
                      <a:pt x="1850" y="855"/>
                      <a:pt x="1850" y="855"/>
                    </a:cubicBezTo>
                    <a:cubicBezTo>
                      <a:pt x="1850" y="855"/>
                      <a:pt x="1850" y="855"/>
                      <a:pt x="1850" y="855"/>
                    </a:cubicBezTo>
                    <a:cubicBezTo>
                      <a:pt x="1850" y="855"/>
                      <a:pt x="1850" y="855"/>
                      <a:pt x="1850" y="854"/>
                    </a:cubicBezTo>
                    <a:cubicBezTo>
                      <a:pt x="1850" y="854"/>
                      <a:pt x="1849" y="854"/>
                      <a:pt x="1849" y="854"/>
                    </a:cubicBezTo>
                    <a:cubicBezTo>
                      <a:pt x="1849" y="854"/>
                      <a:pt x="1849" y="854"/>
                      <a:pt x="1849" y="854"/>
                    </a:cubicBezTo>
                    <a:cubicBezTo>
                      <a:pt x="1849" y="854"/>
                      <a:pt x="1849" y="854"/>
                      <a:pt x="1849" y="854"/>
                    </a:cubicBezTo>
                    <a:cubicBezTo>
                      <a:pt x="1849" y="854"/>
                      <a:pt x="1849" y="854"/>
                      <a:pt x="1849" y="854"/>
                    </a:cubicBezTo>
                    <a:cubicBezTo>
                      <a:pt x="1849" y="854"/>
                      <a:pt x="1849" y="854"/>
                      <a:pt x="1849" y="854"/>
                    </a:cubicBezTo>
                    <a:cubicBezTo>
                      <a:pt x="1849" y="854"/>
                      <a:pt x="1849" y="854"/>
                      <a:pt x="1849" y="854"/>
                    </a:cubicBezTo>
                    <a:cubicBezTo>
                      <a:pt x="1849" y="854"/>
                      <a:pt x="1849" y="854"/>
                      <a:pt x="1848" y="854"/>
                    </a:cubicBezTo>
                    <a:cubicBezTo>
                      <a:pt x="1848" y="854"/>
                      <a:pt x="1848" y="854"/>
                      <a:pt x="1848" y="854"/>
                    </a:cubicBezTo>
                    <a:cubicBezTo>
                      <a:pt x="1848" y="853"/>
                      <a:pt x="1848" y="853"/>
                      <a:pt x="1848" y="853"/>
                    </a:cubicBezTo>
                    <a:cubicBezTo>
                      <a:pt x="1848" y="853"/>
                      <a:pt x="1848" y="853"/>
                      <a:pt x="1848" y="853"/>
                    </a:cubicBezTo>
                    <a:cubicBezTo>
                      <a:pt x="1848" y="853"/>
                      <a:pt x="1848" y="853"/>
                      <a:pt x="1848" y="853"/>
                    </a:cubicBezTo>
                    <a:cubicBezTo>
                      <a:pt x="1848" y="853"/>
                      <a:pt x="1848" y="853"/>
                      <a:pt x="1848" y="853"/>
                    </a:cubicBezTo>
                    <a:cubicBezTo>
                      <a:pt x="1847" y="853"/>
                      <a:pt x="1847" y="853"/>
                      <a:pt x="1847" y="853"/>
                    </a:cubicBezTo>
                    <a:cubicBezTo>
                      <a:pt x="1847" y="853"/>
                      <a:pt x="1847" y="853"/>
                      <a:pt x="1847" y="853"/>
                    </a:cubicBezTo>
                    <a:cubicBezTo>
                      <a:pt x="1847" y="853"/>
                      <a:pt x="1847" y="853"/>
                      <a:pt x="1847" y="853"/>
                    </a:cubicBezTo>
                    <a:cubicBezTo>
                      <a:pt x="1847" y="853"/>
                      <a:pt x="1847" y="852"/>
                      <a:pt x="1846" y="852"/>
                    </a:cubicBezTo>
                    <a:cubicBezTo>
                      <a:pt x="1846" y="852"/>
                      <a:pt x="1846" y="852"/>
                      <a:pt x="1846" y="852"/>
                    </a:cubicBezTo>
                    <a:cubicBezTo>
                      <a:pt x="1846" y="852"/>
                      <a:pt x="1846" y="852"/>
                      <a:pt x="1846" y="852"/>
                    </a:cubicBezTo>
                    <a:cubicBezTo>
                      <a:pt x="1846" y="852"/>
                      <a:pt x="1846" y="852"/>
                      <a:pt x="1845" y="852"/>
                    </a:cubicBezTo>
                    <a:cubicBezTo>
                      <a:pt x="1845" y="852"/>
                      <a:pt x="1845" y="852"/>
                      <a:pt x="1845" y="852"/>
                    </a:cubicBezTo>
                    <a:cubicBezTo>
                      <a:pt x="1845" y="851"/>
                      <a:pt x="1845" y="851"/>
                      <a:pt x="1845" y="851"/>
                    </a:cubicBezTo>
                    <a:cubicBezTo>
                      <a:pt x="1845" y="851"/>
                      <a:pt x="1845" y="851"/>
                      <a:pt x="1845" y="851"/>
                    </a:cubicBezTo>
                    <a:cubicBezTo>
                      <a:pt x="1845" y="851"/>
                      <a:pt x="1845" y="851"/>
                      <a:pt x="1845" y="851"/>
                    </a:cubicBezTo>
                    <a:cubicBezTo>
                      <a:pt x="1845" y="851"/>
                      <a:pt x="1845" y="851"/>
                      <a:pt x="1845" y="851"/>
                    </a:cubicBezTo>
                    <a:cubicBezTo>
                      <a:pt x="1845" y="851"/>
                      <a:pt x="1845" y="851"/>
                      <a:pt x="1845" y="851"/>
                    </a:cubicBezTo>
                    <a:cubicBezTo>
                      <a:pt x="1844" y="851"/>
                      <a:pt x="1844" y="851"/>
                      <a:pt x="1844" y="851"/>
                    </a:cubicBezTo>
                    <a:cubicBezTo>
                      <a:pt x="1844" y="851"/>
                      <a:pt x="1844" y="850"/>
                      <a:pt x="1843" y="850"/>
                    </a:cubicBezTo>
                    <a:cubicBezTo>
                      <a:pt x="1843" y="850"/>
                      <a:pt x="1842" y="849"/>
                      <a:pt x="1842" y="849"/>
                    </a:cubicBezTo>
                    <a:cubicBezTo>
                      <a:pt x="1842" y="849"/>
                      <a:pt x="1842" y="849"/>
                      <a:pt x="1842" y="849"/>
                    </a:cubicBezTo>
                    <a:cubicBezTo>
                      <a:pt x="1841" y="849"/>
                      <a:pt x="1841" y="849"/>
                      <a:pt x="1841" y="849"/>
                    </a:cubicBezTo>
                    <a:cubicBezTo>
                      <a:pt x="1841" y="849"/>
                      <a:pt x="1841" y="849"/>
                      <a:pt x="1841" y="849"/>
                    </a:cubicBezTo>
                    <a:cubicBezTo>
                      <a:pt x="1840" y="848"/>
                      <a:pt x="1839" y="848"/>
                      <a:pt x="1838" y="847"/>
                    </a:cubicBezTo>
                    <a:cubicBezTo>
                      <a:pt x="1838" y="847"/>
                      <a:pt x="1838" y="847"/>
                      <a:pt x="1838" y="847"/>
                    </a:cubicBezTo>
                    <a:cubicBezTo>
                      <a:pt x="1838" y="847"/>
                      <a:pt x="1838" y="847"/>
                      <a:pt x="1837" y="846"/>
                    </a:cubicBezTo>
                    <a:cubicBezTo>
                      <a:pt x="1837" y="846"/>
                      <a:pt x="1837" y="846"/>
                      <a:pt x="1837" y="846"/>
                    </a:cubicBezTo>
                    <a:cubicBezTo>
                      <a:pt x="1837" y="846"/>
                      <a:pt x="1836" y="846"/>
                      <a:pt x="1836" y="845"/>
                    </a:cubicBezTo>
                    <a:cubicBezTo>
                      <a:pt x="1836" y="845"/>
                      <a:pt x="1836" y="845"/>
                      <a:pt x="1836" y="845"/>
                    </a:cubicBezTo>
                    <a:cubicBezTo>
                      <a:pt x="1835" y="845"/>
                      <a:pt x="1834" y="844"/>
                      <a:pt x="1833" y="843"/>
                    </a:cubicBezTo>
                    <a:cubicBezTo>
                      <a:pt x="1833" y="843"/>
                      <a:pt x="1833" y="843"/>
                      <a:pt x="1833" y="843"/>
                    </a:cubicBezTo>
                    <a:cubicBezTo>
                      <a:pt x="1833" y="843"/>
                      <a:pt x="1832" y="843"/>
                      <a:pt x="1832" y="843"/>
                    </a:cubicBezTo>
                    <a:cubicBezTo>
                      <a:pt x="1832" y="843"/>
                      <a:pt x="1832" y="843"/>
                      <a:pt x="1832" y="843"/>
                    </a:cubicBezTo>
                    <a:cubicBezTo>
                      <a:pt x="1832" y="843"/>
                      <a:pt x="1831" y="842"/>
                      <a:pt x="1830" y="842"/>
                    </a:cubicBezTo>
                    <a:cubicBezTo>
                      <a:pt x="1830" y="842"/>
                      <a:pt x="1830" y="842"/>
                      <a:pt x="1830" y="842"/>
                    </a:cubicBezTo>
                    <a:cubicBezTo>
                      <a:pt x="1830" y="841"/>
                      <a:pt x="1830" y="841"/>
                      <a:pt x="1829" y="841"/>
                    </a:cubicBezTo>
                    <a:cubicBezTo>
                      <a:pt x="1829" y="841"/>
                      <a:pt x="1829" y="841"/>
                      <a:pt x="1829" y="841"/>
                    </a:cubicBezTo>
                    <a:cubicBezTo>
                      <a:pt x="1829" y="841"/>
                      <a:pt x="1829" y="841"/>
                      <a:pt x="1829" y="841"/>
                    </a:cubicBezTo>
                    <a:cubicBezTo>
                      <a:pt x="1829" y="841"/>
                      <a:pt x="1829" y="841"/>
                      <a:pt x="1829" y="841"/>
                    </a:cubicBezTo>
                    <a:cubicBezTo>
                      <a:pt x="1829" y="841"/>
                      <a:pt x="1829" y="841"/>
                      <a:pt x="1829" y="841"/>
                    </a:cubicBezTo>
                    <a:cubicBezTo>
                      <a:pt x="1828" y="840"/>
                      <a:pt x="1828" y="840"/>
                      <a:pt x="1828" y="840"/>
                    </a:cubicBezTo>
                    <a:cubicBezTo>
                      <a:pt x="1828" y="840"/>
                      <a:pt x="1828" y="840"/>
                      <a:pt x="1827" y="840"/>
                    </a:cubicBezTo>
                    <a:cubicBezTo>
                      <a:pt x="1827" y="840"/>
                      <a:pt x="1827" y="840"/>
                      <a:pt x="1827" y="840"/>
                    </a:cubicBezTo>
                    <a:cubicBezTo>
                      <a:pt x="1827" y="840"/>
                      <a:pt x="1827" y="840"/>
                      <a:pt x="1827" y="840"/>
                    </a:cubicBezTo>
                    <a:cubicBezTo>
                      <a:pt x="1827" y="839"/>
                      <a:pt x="1826" y="839"/>
                      <a:pt x="1826" y="839"/>
                    </a:cubicBezTo>
                    <a:cubicBezTo>
                      <a:pt x="1825" y="839"/>
                      <a:pt x="1825" y="839"/>
                      <a:pt x="1825" y="839"/>
                    </a:cubicBezTo>
                    <a:cubicBezTo>
                      <a:pt x="1825" y="838"/>
                      <a:pt x="1825" y="838"/>
                      <a:pt x="1824" y="838"/>
                    </a:cubicBezTo>
                    <a:cubicBezTo>
                      <a:pt x="1824" y="838"/>
                      <a:pt x="1824" y="838"/>
                      <a:pt x="1824" y="838"/>
                    </a:cubicBezTo>
                    <a:cubicBezTo>
                      <a:pt x="1823" y="837"/>
                      <a:pt x="1822" y="837"/>
                      <a:pt x="1822" y="836"/>
                    </a:cubicBezTo>
                    <a:cubicBezTo>
                      <a:pt x="1822" y="836"/>
                      <a:pt x="1822" y="836"/>
                      <a:pt x="1822" y="836"/>
                    </a:cubicBezTo>
                    <a:cubicBezTo>
                      <a:pt x="1821" y="836"/>
                      <a:pt x="1821" y="836"/>
                      <a:pt x="1821" y="836"/>
                    </a:cubicBezTo>
                    <a:cubicBezTo>
                      <a:pt x="1821" y="836"/>
                      <a:pt x="1821" y="836"/>
                      <a:pt x="1821" y="836"/>
                    </a:cubicBezTo>
                    <a:cubicBezTo>
                      <a:pt x="1821" y="836"/>
                      <a:pt x="1821" y="836"/>
                      <a:pt x="1821" y="836"/>
                    </a:cubicBezTo>
                    <a:cubicBezTo>
                      <a:pt x="1821" y="836"/>
                      <a:pt x="1821" y="836"/>
                      <a:pt x="1821" y="836"/>
                    </a:cubicBezTo>
                    <a:cubicBezTo>
                      <a:pt x="1821" y="836"/>
                      <a:pt x="1821" y="836"/>
                      <a:pt x="1821" y="836"/>
                    </a:cubicBezTo>
                    <a:cubicBezTo>
                      <a:pt x="1821" y="835"/>
                      <a:pt x="1821" y="835"/>
                      <a:pt x="1821" y="835"/>
                    </a:cubicBezTo>
                    <a:cubicBezTo>
                      <a:pt x="1820" y="835"/>
                      <a:pt x="1820" y="835"/>
                      <a:pt x="1820" y="835"/>
                    </a:cubicBezTo>
                    <a:cubicBezTo>
                      <a:pt x="1820" y="835"/>
                      <a:pt x="1820" y="835"/>
                      <a:pt x="1820" y="835"/>
                    </a:cubicBezTo>
                    <a:cubicBezTo>
                      <a:pt x="1820" y="835"/>
                      <a:pt x="1820" y="835"/>
                      <a:pt x="1820" y="835"/>
                    </a:cubicBezTo>
                    <a:cubicBezTo>
                      <a:pt x="1820" y="835"/>
                      <a:pt x="1820" y="835"/>
                      <a:pt x="1819" y="835"/>
                    </a:cubicBezTo>
                    <a:cubicBezTo>
                      <a:pt x="1819" y="835"/>
                      <a:pt x="1819" y="834"/>
                      <a:pt x="1818" y="834"/>
                    </a:cubicBezTo>
                    <a:cubicBezTo>
                      <a:pt x="1818" y="834"/>
                      <a:pt x="1818" y="834"/>
                      <a:pt x="1818" y="834"/>
                    </a:cubicBezTo>
                    <a:cubicBezTo>
                      <a:pt x="1818" y="834"/>
                      <a:pt x="1818" y="834"/>
                      <a:pt x="1818" y="834"/>
                    </a:cubicBezTo>
                    <a:cubicBezTo>
                      <a:pt x="1818" y="834"/>
                      <a:pt x="1818" y="834"/>
                      <a:pt x="1818" y="834"/>
                    </a:cubicBezTo>
                    <a:cubicBezTo>
                      <a:pt x="1818" y="834"/>
                      <a:pt x="1818" y="834"/>
                      <a:pt x="1818" y="834"/>
                    </a:cubicBezTo>
                    <a:cubicBezTo>
                      <a:pt x="1817" y="833"/>
                      <a:pt x="1817" y="833"/>
                      <a:pt x="1816" y="833"/>
                    </a:cubicBezTo>
                    <a:cubicBezTo>
                      <a:pt x="1816" y="832"/>
                      <a:pt x="1816" y="832"/>
                      <a:pt x="1816" y="832"/>
                    </a:cubicBezTo>
                    <a:cubicBezTo>
                      <a:pt x="1813" y="831"/>
                      <a:pt x="1810" y="829"/>
                      <a:pt x="1808" y="827"/>
                    </a:cubicBezTo>
                    <a:cubicBezTo>
                      <a:pt x="1808" y="827"/>
                      <a:pt x="1808" y="827"/>
                      <a:pt x="1807" y="827"/>
                    </a:cubicBezTo>
                    <a:cubicBezTo>
                      <a:pt x="1807" y="827"/>
                      <a:pt x="1807" y="827"/>
                      <a:pt x="1807" y="827"/>
                    </a:cubicBezTo>
                    <a:cubicBezTo>
                      <a:pt x="1807" y="826"/>
                      <a:pt x="1806" y="826"/>
                      <a:pt x="1806" y="826"/>
                    </a:cubicBezTo>
                    <a:cubicBezTo>
                      <a:pt x="1806" y="826"/>
                      <a:pt x="1806" y="826"/>
                      <a:pt x="1806" y="826"/>
                    </a:cubicBezTo>
                    <a:cubicBezTo>
                      <a:pt x="1806" y="826"/>
                      <a:pt x="1806" y="826"/>
                      <a:pt x="1806" y="826"/>
                    </a:cubicBezTo>
                    <a:cubicBezTo>
                      <a:pt x="1806" y="826"/>
                      <a:pt x="1806" y="826"/>
                      <a:pt x="1805" y="826"/>
                    </a:cubicBezTo>
                    <a:cubicBezTo>
                      <a:pt x="1805" y="826"/>
                      <a:pt x="1805" y="825"/>
                      <a:pt x="1805" y="825"/>
                    </a:cubicBezTo>
                    <a:cubicBezTo>
                      <a:pt x="1805" y="825"/>
                      <a:pt x="1805" y="825"/>
                      <a:pt x="1804" y="825"/>
                    </a:cubicBezTo>
                    <a:cubicBezTo>
                      <a:pt x="1804" y="825"/>
                      <a:pt x="1804" y="825"/>
                      <a:pt x="1804" y="825"/>
                    </a:cubicBezTo>
                    <a:cubicBezTo>
                      <a:pt x="1804" y="825"/>
                      <a:pt x="1804" y="825"/>
                      <a:pt x="1804" y="825"/>
                    </a:cubicBezTo>
                    <a:cubicBezTo>
                      <a:pt x="1804" y="824"/>
                      <a:pt x="1803" y="824"/>
                      <a:pt x="1803" y="824"/>
                    </a:cubicBezTo>
                    <a:cubicBezTo>
                      <a:pt x="1803" y="824"/>
                      <a:pt x="1803" y="824"/>
                      <a:pt x="1803" y="824"/>
                    </a:cubicBezTo>
                    <a:cubicBezTo>
                      <a:pt x="1803" y="824"/>
                      <a:pt x="1802" y="824"/>
                      <a:pt x="1802" y="823"/>
                    </a:cubicBezTo>
                    <a:cubicBezTo>
                      <a:pt x="1802" y="823"/>
                      <a:pt x="1802" y="823"/>
                      <a:pt x="1802" y="823"/>
                    </a:cubicBezTo>
                    <a:cubicBezTo>
                      <a:pt x="1802" y="823"/>
                      <a:pt x="1801" y="823"/>
                      <a:pt x="1801" y="823"/>
                    </a:cubicBezTo>
                    <a:cubicBezTo>
                      <a:pt x="1801" y="823"/>
                      <a:pt x="1801" y="823"/>
                      <a:pt x="1801" y="823"/>
                    </a:cubicBezTo>
                    <a:cubicBezTo>
                      <a:pt x="1801" y="823"/>
                      <a:pt x="1801" y="823"/>
                      <a:pt x="1801" y="823"/>
                    </a:cubicBezTo>
                    <a:cubicBezTo>
                      <a:pt x="1801" y="823"/>
                      <a:pt x="1801" y="822"/>
                      <a:pt x="1801" y="822"/>
                    </a:cubicBezTo>
                    <a:cubicBezTo>
                      <a:pt x="1801" y="822"/>
                      <a:pt x="1801" y="822"/>
                      <a:pt x="1800" y="822"/>
                    </a:cubicBezTo>
                    <a:cubicBezTo>
                      <a:pt x="1800" y="822"/>
                      <a:pt x="1800" y="822"/>
                      <a:pt x="1800" y="822"/>
                    </a:cubicBezTo>
                    <a:cubicBezTo>
                      <a:pt x="1800" y="822"/>
                      <a:pt x="1800" y="822"/>
                      <a:pt x="1800" y="822"/>
                    </a:cubicBezTo>
                    <a:cubicBezTo>
                      <a:pt x="1800" y="822"/>
                      <a:pt x="1800" y="822"/>
                      <a:pt x="1800" y="822"/>
                    </a:cubicBezTo>
                    <a:cubicBezTo>
                      <a:pt x="1800" y="822"/>
                      <a:pt x="1800" y="822"/>
                      <a:pt x="1800" y="822"/>
                    </a:cubicBezTo>
                    <a:cubicBezTo>
                      <a:pt x="1800" y="822"/>
                      <a:pt x="1800" y="822"/>
                      <a:pt x="1800" y="822"/>
                    </a:cubicBezTo>
                    <a:cubicBezTo>
                      <a:pt x="1800" y="822"/>
                      <a:pt x="1800" y="822"/>
                      <a:pt x="1800" y="822"/>
                    </a:cubicBezTo>
                    <a:cubicBezTo>
                      <a:pt x="1800" y="822"/>
                      <a:pt x="1800" y="822"/>
                      <a:pt x="1799" y="822"/>
                    </a:cubicBezTo>
                    <a:cubicBezTo>
                      <a:pt x="1799" y="822"/>
                      <a:pt x="1799" y="822"/>
                      <a:pt x="1799" y="822"/>
                    </a:cubicBezTo>
                    <a:cubicBezTo>
                      <a:pt x="1799" y="822"/>
                      <a:pt x="1799" y="822"/>
                      <a:pt x="1799" y="822"/>
                    </a:cubicBezTo>
                    <a:cubicBezTo>
                      <a:pt x="1799" y="822"/>
                      <a:pt x="1799" y="821"/>
                      <a:pt x="1799" y="821"/>
                    </a:cubicBezTo>
                    <a:cubicBezTo>
                      <a:pt x="1798" y="821"/>
                      <a:pt x="1798" y="821"/>
                      <a:pt x="1797" y="820"/>
                    </a:cubicBezTo>
                    <a:cubicBezTo>
                      <a:pt x="1797" y="820"/>
                      <a:pt x="1797" y="820"/>
                      <a:pt x="1796" y="820"/>
                    </a:cubicBezTo>
                    <a:cubicBezTo>
                      <a:pt x="1796" y="820"/>
                      <a:pt x="1796" y="820"/>
                      <a:pt x="1796" y="820"/>
                    </a:cubicBezTo>
                    <a:cubicBezTo>
                      <a:pt x="1796" y="819"/>
                      <a:pt x="1796" y="819"/>
                      <a:pt x="1796" y="819"/>
                    </a:cubicBezTo>
                    <a:cubicBezTo>
                      <a:pt x="1796" y="819"/>
                      <a:pt x="1796" y="819"/>
                      <a:pt x="1795" y="819"/>
                    </a:cubicBezTo>
                    <a:cubicBezTo>
                      <a:pt x="1795" y="819"/>
                      <a:pt x="1795" y="819"/>
                      <a:pt x="1795" y="819"/>
                    </a:cubicBezTo>
                    <a:cubicBezTo>
                      <a:pt x="1795" y="819"/>
                      <a:pt x="1795" y="819"/>
                      <a:pt x="1795" y="819"/>
                    </a:cubicBezTo>
                    <a:cubicBezTo>
                      <a:pt x="1795" y="819"/>
                      <a:pt x="1794" y="818"/>
                      <a:pt x="1794" y="818"/>
                    </a:cubicBezTo>
                    <a:cubicBezTo>
                      <a:pt x="1794" y="818"/>
                      <a:pt x="1794" y="818"/>
                      <a:pt x="1794" y="818"/>
                    </a:cubicBezTo>
                    <a:cubicBezTo>
                      <a:pt x="1794" y="818"/>
                      <a:pt x="1794" y="818"/>
                      <a:pt x="1794" y="818"/>
                    </a:cubicBezTo>
                    <a:cubicBezTo>
                      <a:pt x="1793" y="818"/>
                      <a:pt x="1793" y="817"/>
                      <a:pt x="1792" y="817"/>
                    </a:cubicBezTo>
                    <a:cubicBezTo>
                      <a:pt x="1792" y="817"/>
                      <a:pt x="1792" y="817"/>
                      <a:pt x="1792" y="817"/>
                    </a:cubicBezTo>
                    <a:cubicBezTo>
                      <a:pt x="1791" y="816"/>
                      <a:pt x="1790" y="816"/>
                      <a:pt x="1789" y="815"/>
                    </a:cubicBezTo>
                    <a:cubicBezTo>
                      <a:pt x="1789" y="815"/>
                      <a:pt x="1789" y="815"/>
                      <a:pt x="1789" y="815"/>
                    </a:cubicBezTo>
                    <a:cubicBezTo>
                      <a:pt x="1789" y="815"/>
                      <a:pt x="1789" y="815"/>
                      <a:pt x="1788" y="814"/>
                    </a:cubicBezTo>
                    <a:cubicBezTo>
                      <a:pt x="1788" y="814"/>
                      <a:pt x="1788" y="814"/>
                      <a:pt x="1788" y="814"/>
                    </a:cubicBezTo>
                    <a:cubicBezTo>
                      <a:pt x="1788" y="814"/>
                      <a:pt x="1787" y="814"/>
                      <a:pt x="1787" y="814"/>
                    </a:cubicBezTo>
                    <a:cubicBezTo>
                      <a:pt x="1787" y="814"/>
                      <a:pt x="1787" y="814"/>
                      <a:pt x="1787" y="814"/>
                    </a:cubicBezTo>
                    <a:cubicBezTo>
                      <a:pt x="1787" y="814"/>
                      <a:pt x="1787" y="814"/>
                      <a:pt x="1787" y="814"/>
                    </a:cubicBezTo>
                    <a:cubicBezTo>
                      <a:pt x="1787" y="814"/>
                      <a:pt x="1787" y="814"/>
                      <a:pt x="1787" y="814"/>
                    </a:cubicBezTo>
                    <a:cubicBezTo>
                      <a:pt x="1787" y="813"/>
                      <a:pt x="1787" y="813"/>
                      <a:pt x="1787" y="813"/>
                    </a:cubicBezTo>
                    <a:cubicBezTo>
                      <a:pt x="1787" y="813"/>
                      <a:pt x="1787" y="813"/>
                      <a:pt x="1786" y="813"/>
                    </a:cubicBezTo>
                    <a:cubicBezTo>
                      <a:pt x="1786" y="813"/>
                      <a:pt x="1786" y="813"/>
                      <a:pt x="1786" y="813"/>
                    </a:cubicBezTo>
                    <a:cubicBezTo>
                      <a:pt x="1786" y="813"/>
                      <a:pt x="1786" y="813"/>
                      <a:pt x="1786" y="813"/>
                    </a:cubicBezTo>
                    <a:cubicBezTo>
                      <a:pt x="1785" y="812"/>
                      <a:pt x="1785" y="812"/>
                      <a:pt x="1784" y="812"/>
                    </a:cubicBezTo>
                    <a:cubicBezTo>
                      <a:pt x="1784" y="812"/>
                      <a:pt x="1784" y="812"/>
                      <a:pt x="1784" y="812"/>
                    </a:cubicBezTo>
                    <a:cubicBezTo>
                      <a:pt x="1781" y="809"/>
                      <a:pt x="1777" y="807"/>
                      <a:pt x="1774" y="805"/>
                    </a:cubicBezTo>
                    <a:cubicBezTo>
                      <a:pt x="1773" y="805"/>
                      <a:pt x="1773" y="805"/>
                      <a:pt x="1773" y="805"/>
                    </a:cubicBezTo>
                    <a:cubicBezTo>
                      <a:pt x="1773" y="804"/>
                      <a:pt x="1772" y="804"/>
                      <a:pt x="1772" y="804"/>
                    </a:cubicBezTo>
                    <a:cubicBezTo>
                      <a:pt x="1772" y="804"/>
                      <a:pt x="1772" y="804"/>
                      <a:pt x="1772" y="804"/>
                    </a:cubicBezTo>
                    <a:cubicBezTo>
                      <a:pt x="1761" y="797"/>
                      <a:pt x="1750" y="789"/>
                      <a:pt x="1739" y="782"/>
                    </a:cubicBezTo>
                    <a:cubicBezTo>
                      <a:pt x="1738" y="782"/>
                      <a:pt x="1738" y="782"/>
                      <a:pt x="1738" y="782"/>
                    </a:cubicBezTo>
                    <a:cubicBezTo>
                      <a:pt x="1738" y="782"/>
                      <a:pt x="1738" y="781"/>
                      <a:pt x="1738" y="781"/>
                    </a:cubicBezTo>
                    <a:cubicBezTo>
                      <a:pt x="1737" y="781"/>
                      <a:pt x="1737" y="781"/>
                      <a:pt x="1736" y="780"/>
                    </a:cubicBezTo>
                    <a:cubicBezTo>
                      <a:pt x="1736" y="780"/>
                      <a:pt x="1736" y="780"/>
                      <a:pt x="1736" y="780"/>
                    </a:cubicBezTo>
                    <a:cubicBezTo>
                      <a:pt x="1735" y="780"/>
                      <a:pt x="1735" y="780"/>
                      <a:pt x="1735" y="779"/>
                    </a:cubicBezTo>
                    <a:cubicBezTo>
                      <a:pt x="1734" y="779"/>
                      <a:pt x="1733" y="779"/>
                      <a:pt x="1733" y="778"/>
                    </a:cubicBezTo>
                    <a:cubicBezTo>
                      <a:pt x="1733" y="778"/>
                      <a:pt x="1733" y="778"/>
                      <a:pt x="1733" y="778"/>
                    </a:cubicBezTo>
                    <a:cubicBezTo>
                      <a:pt x="1732" y="778"/>
                      <a:pt x="1732" y="778"/>
                      <a:pt x="1732" y="778"/>
                    </a:cubicBezTo>
                    <a:cubicBezTo>
                      <a:pt x="1731" y="777"/>
                      <a:pt x="1731" y="777"/>
                      <a:pt x="1730" y="777"/>
                    </a:cubicBezTo>
                    <a:cubicBezTo>
                      <a:pt x="1730" y="777"/>
                      <a:pt x="1730" y="777"/>
                      <a:pt x="1730" y="777"/>
                    </a:cubicBezTo>
                    <a:cubicBezTo>
                      <a:pt x="1730" y="776"/>
                      <a:pt x="1729" y="776"/>
                      <a:pt x="1729" y="776"/>
                    </a:cubicBezTo>
                    <a:cubicBezTo>
                      <a:pt x="1729" y="776"/>
                      <a:pt x="1729" y="776"/>
                      <a:pt x="1728" y="775"/>
                    </a:cubicBezTo>
                    <a:cubicBezTo>
                      <a:pt x="1728" y="775"/>
                      <a:pt x="1728" y="775"/>
                      <a:pt x="1728" y="775"/>
                    </a:cubicBezTo>
                    <a:cubicBezTo>
                      <a:pt x="1728" y="775"/>
                      <a:pt x="1728" y="775"/>
                      <a:pt x="1728" y="775"/>
                    </a:cubicBezTo>
                    <a:cubicBezTo>
                      <a:pt x="1728" y="775"/>
                      <a:pt x="1727" y="775"/>
                      <a:pt x="1727" y="775"/>
                    </a:cubicBezTo>
                    <a:cubicBezTo>
                      <a:pt x="1727" y="775"/>
                      <a:pt x="1727" y="774"/>
                      <a:pt x="1727" y="774"/>
                    </a:cubicBezTo>
                    <a:cubicBezTo>
                      <a:pt x="1726" y="774"/>
                      <a:pt x="1726" y="774"/>
                      <a:pt x="1726" y="774"/>
                    </a:cubicBezTo>
                    <a:cubicBezTo>
                      <a:pt x="1726" y="774"/>
                      <a:pt x="1726" y="774"/>
                      <a:pt x="1726" y="774"/>
                    </a:cubicBezTo>
                    <a:cubicBezTo>
                      <a:pt x="1726" y="774"/>
                      <a:pt x="1726" y="774"/>
                      <a:pt x="1725" y="773"/>
                    </a:cubicBezTo>
                    <a:cubicBezTo>
                      <a:pt x="1725" y="773"/>
                      <a:pt x="1724" y="772"/>
                      <a:pt x="1723" y="772"/>
                    </a:cubicBezTo>
                    <a:cubicBezTo>
                      <a:pt x="1723" y="772"/>
                      <a:pt x="1722" y="771"/>
                      <a:pt x="1722" y="771"/>
                    </a:cubicBezTo>
                    <a:cubicBezTo>
                      <a:pt x="1722" y="771"/>
                      <a:pt x="1722" y="771"/>
                      <a:pt x="1722" y="771"/>
                    </a:cubicBezTo>
                    <a:cubicBezTo>
                      <a:pt x="1722" y="771"/>
                      <a:pt x="1721" y="771"/>
                      <a:pt x="1720" y="770"/>
                    </a:cubicBezTo>
                    <a:cubicBezTo>
                      <a:pt x="1720" y="770"/>
                      <a:pt x="1720" y="770"/>
                      <a:pt x="1720" y="770"/>
                    </a:cubicBezTo>
                    <a:cubicBezTo>
                      <a:pt x="1720" y="770"/>
                      <a:pt x="1720" y="770"/>
                      <a:pt x="1720" y="770"/>
                    </a:cubicBezTo>
                    <a:cubicBezTo>
                      <a:pt x="1719" y="769"/>
                      <a:pt x="1719" y="769"/>
                      <a:pt x="1718" y="769"/>
                    </a:cubicBezTo>
                    <a:cubicBezTo>
                      <a:pt x="1718" y="769"/>
                      <a:pt x="1718" y="769"/>
                      <a:pt x="1718" y="769"/>
                    </a:cubicBezTo>
                    <a:cubicBezTo>
                      <a:pt x="1717" y="768"/>
                      <a:pt x="1716" y="767"/>
                      <a:pt x="1714" y="766"/>
                    </a:cubicBezTo>
                    <a:cubicBezTo>
                      <a:pt x="1714" y="766"/>
                      <a:pt x="1714" y="766"/>
                      <a:pt x="1714" y="766"/>
                    </a:cubicBezTo>
                    <a:cubicBezTo>
                      <a:pt x="1714" y="766"/>
                      <a:pt x="1714" y="766"/>
                      <a:pt x="1713" y="766"/>
                    </a:cubicBezTo>
                    <a:cubicBezTo>
                      <a:pt x="1713" y="766"/>
                      <a:pt x="1713" y="765"/>
                      <a:pt x="1713" y="765"/>
                    </a:cubicBezTo>
                    <a:cubicBezTo>
                      <a:pt x="1713" y="765"/>
                      <a:pt x="1713" y="765"/>
                      <a:pt x="1713" y="765"/>
                    </a:cubicBezTo>
                    <a:cubicBezTo>
                      <a:pt x="1712" y="765"/>
                      <a:pt x="1712" y="765"/>
                      <a:pt x="1712" y="765"/>
                    </a:cubicBezTo>
                    <a:cubicBezTo>
                      <a:pt x="1712" y="764"/>
                      <a:pt x="1711" y="764"/>
                      <a:pt x="1711" y="764"/>
                    </a:cubicBezTo>
                    <a:cubicBezTo>
                      <a:pt x="1711" y="764"/>
                      <a:pt x="1711" y="764"/>
                      <a:pt x="1710" y="764"/>
                    </a:cubicBezTo>
                    <a:cubicBezTo>
                      <a:pt x="1710" y="764"/>
                      <a:pt x="1710" y="764"/>
                      <a:pt x="1710" y="763"/>
                    </a:cubicBezTo>
                    <a:cubicBezTo>
                      <a:pt x="1710" y="763"/>
                      <a:pt x="1710" y="763"/>
                      <a:pt x="1710" y="763"/>
                    </a:cubicBezTo>
                    <a:cubicBezTo>
                      <a:pt x="1710" y="763"/>
                      <a:pt x="1709" y="763"/>
                      <a:pt x="1709" y="763"/>
                    </a:cubicBezTo>
                    <a:cubicBezTo>
                      <a:pt x="1709" y="763"/>
                      <a:pt x="1709" y="763"/>
                      <a:pt x="1709" y="763"/>
                    </a:cubicBezTo>
                    <a:cubicBezTo>
                      <a:pt x="1708" y="762"/>
                      <a:pt x="1708" y="762"/>
                      <a:pt x="1708" y="762"/>
                    </a:cubicBezTo>
                    <a:cubicBezTo>
                      <a:pt x="1707" y="761"/>
                      <a:pt x="1706" y="761"/>
                      <a:pt x="1704" y="760"/>
                    </a:cubicBezTo>
                    <a:cubicBezTo>
                      <a:pt x="1704" y="760"/>
                      <a:pt x="1704" y="760"/>
                      <a:pt x="1704" y="759"/>
                    </a:cubicBezTo>
                    <a:cubicBezTo>
                      <a:pt x="1703" y="759"/>
                      <a:pt x="1702" y="758"/>
                      <a:pt x="1702" y="758"/>
                    </a:cubicBezTo>
                    <a:cubicBezTo>
                      <a:pt x="1701" y="758"/>
                      <a:pt x="1701" y="758"/>
                      <a:pt x="1701" y="757"/>
                    </a:cubicBezTo>
                    <a:cubicBezTo>
                      <a:pt x="1701" y="757"/>
                      <a:pt x="1701" y="757"/>
                      <a:pt x="1701" y="757"/>
                    </a:cubicBezTo>
                    <a:cubicBezTo>
                      <a:pt x="1701" y="757"/>
                      <a:pt x="1700" y="757"/>
                      <a:pt x="1700" y="757"/>
                    </a:cubicBezTo>
                    <a:cubicBezTo>
                      <a:pt x="1700" y="757"/>
                      <a:pt x="1700" y="757"/>
                      <a:pt x="1700" y="757"/>
                    </a:cubicBezTo>
                    <a:cubicBezTo>
                      <a:pt x="1700" y="757"/>
                      <a:pt x="1700" y="757"/>
                      <a:pt x="1700" y="757"/>
                    </a:cubicBezTo>
                    <a:cubicBezTo>
                      <a:pt x="1699" y="756"/>
                      <a:pt x="1699" y="756"/>
                      <a:pt x="1698" y="756"/>
                    </a:cubicBezTo>
                    <a:cubicBezTo>
                      <a:pt x="1698" y="756"/>
                      <a:pt x="1698" y="756"/>
                      <a:pt x="1698" y="755"/>
                    </a:cubicBezTo>
                    <a:cubicBezTo>
                      <a:pt x="1698" y="755"/>
                      <a:pt x="1697" y="755"/>
                      <a:pt x="1697" y="755"/>
                    </a:cubicBezTo>
                    <a:cubicBezTo>
                      <a:pt x="1697" y="755"/>
                      <a:pt x="1697" y="755"/>
                      <a:pt x="1697" y="755"/>
                    </a:cubicBezTo>
                    <a:cubicBezTo>
                      <a:pt x="1696" y="755"/>
                      <a:pt x="1696" y="754"/>
                      <a:pt x="1696" y="754"/>
                    </a:cubicBezTo>
                    <a:cubicBezTo>
                      <a:pt x="1695" y="754"/>
                      <a:pt x="1695" y="754"/>
                      <a:pt x="1695" y="753"/>
                    </a:cubicBezTo>
                    <a:cubicBezTo>
                      <a:pt x="1695" y="753"/>
                      <a:pt x="1695" y="753"/>
                      <a:pt x="1695" y="753"/>
                    </a:cubicBezTo>
                    <a:cubicBezTo>
                      <a:pt x="1694" y="753"/>
                      <a:pt x="1694" y="753"/>
                      <a:pt x="1694" y="753"/>
                    </a:cubicBezTo>
                    <a:cubicBezTo>
                      <a:pt x="1694" y="753"/>
                      <a:pt x="1694" y="753"/>
                      <a:pt x="1694" y="753"/>
                    </a:cubicBezTo>
                    <a:cubicBezTo>
                      <a:pt x="1693" y="753"/>
                      <a:pt x="1693" y="752"/>
                      <a:pt x="1693" y="752"/>
                    </a:cubicBezTo>
                    <a:cubicBezTo>
                      <a:pt x="1693" y="752"/>
                      <a:pt x="1693" y="752"/>
                      <a:pt x="1693" y="752"/>
                    </a:cubicBezTo>
                    <a:cubicBezTo>
                      <a:pt x="1692" y="752"/>
                      <a:pt x="1692" y="752"/>
                      <a:pt x="1692" y="751"/>
                    </a:cubicBezTo>
                    <a:cubicBezTo>
                      <a:pt x="1692" y="751"/>
                      <a:pt x="1692" y="751"/>
                      <a:pt x="1691" y="751"/>
                    </a:cubicBezTo>
                    <a:cubicBezTo>
                      <a:pt x="1691" y="751"/>
                      <a:pt x="1691" y="751"/>
                      <a:pt x="1691" y="751"/>
                    </a:cubicBezTo>
                    <a:cubicBezTo>
                      <a:pt x="1691" y="751"/>
                      <a:pt x="1690" y="750"/>
                      <a:pt x="1690" y="750"/>
                    </a:cubicBezTo>
                    <a:cubicBezTo>
                      <a:pt x="1689" y="750"/>
                      <a:pt x="1689" y="750"/>
                      <a:pt x="1689" y="750"/>
                    </a:cubicBezTo>
                    <a:cubicBezTo>
                      <a:pt x="1689" y="750"/>
                      <a:pt x="1689" y="750"/>
                      <a:pt x="1689" y="750"/>
                    </a:cubicBezTo>
                    <a:cubicBezTo>
                      <a:pt x="1689" y="750"/>
                      <a:pt x="1689" y="750"/>
                      <a:pt x="1689" y="749"/>
                    </a:cubicBezTo>
                    <a:cubicBezTo>
                      <a:pt x="1686" y="748"/>
                      <a:pt x="1684" y="747"/>
                      <a:pt x="1682" y="745"/>
                    </a:cubicBezTo>
                    <a:cubicBezTo>
                      <a:pt x="1682" y="745"/>
                      <a:pt x="1682" y="745"/>
                      <a:pt x="1682" y="745"/>
                    </a:cubicBezTo>
                    <a:cubicBezTo>
                      <a:pt x="1680" y="744"/>
                      <a:pt x="1679" y="743"/>
                      <a:pt x="1677" y="742"/>
                    </a:cubicBezTo>
                    <a:cubicBezTo>
                      <a:pt x="1677" y="742"/>
                      <a:pt x="1677" y="742"/>
                      <a:pt x="1677" y="742"/>
                    </a:cubicBezTo>
                    <a:cubicBezTo>
                      <a:pt x="1676" y="741"/>
                      <a:pt x="1676" y="741"/>
                      <a:pt x="1675" y="741"/>
                    </a:cubicBezTo>
                    <a:cubicBezTo>
                      <a:pt x="1675" y="741"/>
                      <a:pt x="1675" y="741"/>
                      <a:pt x="1675" y="741"/>
                    </a:cubicBezTo>
                    <a:cubicBezTo>
                      <a:pt x="1673" y="739"/>
                      <a:pt x="1671" y="738"/>
                      <a:pt x="1670" y="737"/>
                    </a:cubicBezTo>
                    <a:cubicBezTo>
                      <a:pt x="1670" y="737"/>
                      <a:pt x="1669" y="737"/>
                      <a:pt x="1669" y="737"/>
                    </a:cubicBezTo>
                    <a:cubicBezTo>
                      <a:pt x="1669" y="737"/>
                      <a:pt x="1669" y="737"/>
                      <a:pt x="1669" y="736"/>
                    </a:cubicBezTo>
                    <a:cubicBezTo>
                      <a:pt x="1668" y="736"/>
                      <a:pt x="1667" y="735"/>
                      <a:pt x="1666" y="735"/>
                    </a:cubicBezTo>
                    <a:cubicBezTo>
                      <a:pt x="1665" y="734"/>
                      <a:pt x="1665" y="734"/>
                      <a:pt x="1664" y="734"/>
                    </a:cubicBezTo>
                    <a:cubicBezTo>
                      <a:pt x="1664" y="734"/>
                      <a:pt x="1664" y="733"/>
                      <a:pt x="1664" y="733"/>
                    </a:cubicBezTo>
                    <a:cubicBezTo>
                      <a:pt x="1663" y="733"/>
                      <a:pt x="1663" y="733"/>
                      <a:pt x="1663" y="733"/>
                    </a:cubicBezTo>
                    <a:cubicBezTo>
                      <a:pt x="1660" y="731"/>
                      <a:pt x="1657" y="729"/>
                      <a:pt x="1653" y="727"/>
                    </a:cubicBezTo>
                    <a:cubicBezTo>
                      <a:pt x="1653" y="726"/>
                      <a:pt x="1653" y="726"/>
                      <a:pt x="1652" y="726"/>
                    </a:cubicBezTo>
                    <a:cubicBezTo>
                      <a:pt x="1652" y="726"/>
                      <a:pt x="1652" y="726"/>
                      <a:pt x="1652" y="726"/>
                    </a:cubicBezTo>
                    <a:cubicBezTo>
                      <a:pt x="1651" y="725"/>
                      <a:pt x="1650" y="724"/>
                      <a:pt x="1649" y="724"/>
                    </a:cubicBezTo>
                    <a:cubicBezTo>
                      <a:pt x="1649" y="724"/>
                      <a:pt x="1649" y="724"/>
                      <a:pt x="1648" y="723"/>
                    </a:cubicBezTo>
                    <a:cubicBezTo>
                      <a:pt x="1648" y="723"/>
                      <a:pt x="1647" y="722"/>
                      <a:pt x="1647" y="722"/>
                    </a:cubicBezTo>
                    <a:cubicBezTo>
                      <a:pt x="1646" y="722"/>
                      <a:pt x="1646" y="722"/>
                      <a:pt x="1646" y="722"/>
                    </a:cubicBezTo>
                    <a:cubicBezTo>
                      <a:pt x="1646" y="722"/>
                      <a:pt x="1646" y="722"/>
                      <a:pt x="1646" y="722"/>
                    </a:cubicBezTo>
                    <a:cubicBezTo>
                      <a:pt x="1645" y="721"/>
                      <a:pt x="1645" y="721"/>
                      <a:pt x="1645" y="721"/>
                    </a:cubicBezTo>
                    <a:cubicBezTo>
                      <a:pt x="1645" y="721"/>
                      <a:pt x="1645" y="721"/>
                      <a:pt x="1645" y="721"/>
                    </a:cubicBezTo>
                    <a:cubicBezTo>
                      <a:pt x="1644" y="721"/>
                      <a:pt x="1644" y="720"/>
                      <a:pt x="1643" y="720"/>
                    </a:cubicBezTo>
                    <a:cubicBezTo>
                      <a:pt x="1643" y="720"/>
                      <a:pt x="1643" y="720"/>
                      <a:pt x="1642" y="719"/>
                    </a:cubicBezTo>
                    <a:cubicBezTo>
                      <a:pt x="1642" y="719"/>
                      <a:pt x="1641" y="719"/>
                      <a:pt x="1641" y="718"/>
                    </a:cubicBezTo>
                    <a:cubicBezTo>
                      <a:pt x="1641" y="718"/>
                      <a:pt x="1640" y="718"/>
                      <a:pt x="1640" y="718"/>
                    </a:cubicBezTo>
                    <a:cubicBezTo>
                      <a:pt x="1639" y="717"/>
                      <a:pt x="1637" y="716"/>
                      <a:pt x="1636" y="715"/>
                    </a:cubicBezTo>
                    <a:cubicBezTo>
                      <a:pt x="1636" y="715"/>
                      <a:pt x="1636" y="715"/>
                      <a:pt x="1636" y="715"/>
                    </a:cubicBezTo>
                    <a:cubicBezTo>
                      <a:pt x="1635" y="715"/>
                      <a:pt x="1635" y="714"/>
                      <a:pt x="1634" y="714"/>
                    </a:cubicBezTo>
                    <a:cubicBezTo>
                      <a:pt x="1634" y="714"/>
                      <a:pt x="1634" y="714"/>
                      <a:pt x="1634" y="714"/>
                    </a:cubicBezTo>
                    <a:cubicBezTo>
                      <a:pt x="1634" y="714"/>
                      <a:pt x="1634" y="714"/>
                      <a:pt x="1633" y="714"/>
                    </a:cubicBezTo>
                    <a:cubicBezTo>
                      <a:pt x="1633" y="713"/>
                      <a:pt x="1633" y="713"/>
                      <a:pt x="1633" y="713"/>
                    </a:cubicBezTo>
                    <a:cubicBezTo>
                      <a:pt x="1629" y="711"/>
                      <a:pt x="1625" y="708"/>
                      <a:pt x="1621" y="705"/>
                    </a:cubicBezTo>
                    <a:cubicBezTo>
                      <a:pt x="1621" y="705"/>
                      <a:pt x="1621" y="705"/>
                      <a:pt x="1620" y="705"/>
                    </a:cubicBezTo>
                    <a:cubicBezTo>
                      <a:pt x="1620" y="705"/>
                      <a:pt x="1620" y="705"/>
                      <a:pt x="1619" y="704"/>
                    </a:cubicBezTo>
                    <a:cubicBezTo>
                      <a:pt x="1619" y="704"/>
                      <a:pt x="1619" y="704"/>
                      <a:pt x="1619" y="704"/>
                    </a:cubicBezTo>
                    <a:cubicBezTo>
                      <a:pt x="1618" y="703"/>
                      <a:pt x="1617" y="703"/>
                      <a:pt x="1616" y="702"/>
                    </a:cubicBezTo>
                    <a:cubicBezTo>
                      <a:pt x="1615" y="702"/>
                      <a:pt x="1615" y="702"/>
                      <a:pt x="1615" y="702"/>
                    </a:cubicBezTo>
                    <a:cubicBezTo>
                      <a:pt x="1614" y="701"/>
                      <a:pt x="1612" y="699"/>
                      <a:pt x="1610" y="698"/>
                    </a:cubicBezTo>
                    <a:cubicBezTo>
                      <a:pt x="1610" y="698"/>
                      <a:pt x="1610" y="698"/>
                      <a:pt x="1609" y="698"/>
                    </a:cubicBezTo>
                    <a:cubicBezTo>
                      <a:pt x="1604" y="695"/>
                      <a:pt x="1599" y="691"/>
                      <a:pt x="1594" y="688"/>
                    </a:cubicBezTo>
                    <a:cubicBezTo>
                      <a:pt x="1594" y="688"/>
                      <a:pt x="1594" y="688"/>
                      <a:pt x="1593" y="688"/>
                    </a:cubicBezTo>
                    <a:cubicBezTo>
                      <a:pt x="1593" y="687"/>
                      <a:pt x="1593" y="687"/>
                      <a:pt x="1592" y="687"/>
                    </a:cubicBezTo>
                    <a:cubicBezTo>
                      <a:pt x="1592" y="687"/>
                      <a:pt x="1592" y="687"/>
                      <a:pt x="1592" y="687"/>
                    </a:cubicBezTo>
                    <a:cubicBezTo>
                      <a:pt x="1587" y="684"/>
                      <a:pt x="1583" y="681"/>
                      <a:pt x="1578" y="678"/>
                    </a:cubicBezTo>
                    <a:cubicBezTo>
                      <a:pt x="1577" y="677"/>
                      <a:pt x="1575" y="676"/>
                      <a:pt x="1574" y="675"/>
                    </a:cubicBezTo>
                    <a:cubicBezTo>
                      <a:pt x="1573" y="674"/>
                      <a:pt x="1573" y="674"/>
                      <a:pt x="1573" y="674"/>
                    </a:cubicBezTo>
                    <a:cubicBezTo>
                      <a:pt x="1572" y="674"/>
                      <a:pt x="1572" y="674"/>
                      <a:pt x="1572" y="674"/>
                    </a:cubicBezTo>
                    <a:cubicBezTo>
                      <a:pt x="1572" y="674"/>
                      <a:pt x="1572" y="674"/>
                      <a:pt x="1572" y="674"/>
                    </a:cubicBezTo>
                    <a:cubicBezTo>
                      <a:pt x="1572" y="673"/>
                      <a:pt x="1572" y="673"/>
                      <a:pt x="1571" y="673"/>
                    </a:cubicBezTo>
                    <a:cubicBezTo>
                      <a:pt x="1571" y="673"/>
                      <a:pt x="1571" y="673"/>
                      <a:pt x="1571" y="673"/>
                    </a:cubicBezTo>
                    <a:cubicBezTo>
                      <a:pt x="1571" y="673"/>
                      <a:pt x="1571" y="673"/>
                      <a:pt x="1571" y="673"/>
                    </a:cubicBezTo>
                    <a:cubicBezTo>
                      <a:pt x="1571" y="673"/>
                      <a:pt x="1571" y="673"/>
                      <a:pt x="1570" y="673"/>
                    </a:cubicBezTo>
                    <a:cubicBezTo>
                      <a:pt x="1570" y="672"/>
                      <a:pt x="1569" y="671"/>
                      <a:pt x="1568" y="671"/>
                    </a:cubicBezTo>
                    <a:cubicBezTo>
                      <a:pt x="1567" y="670"/>
                      <a:pt x="1567" y="670"/>
                      <a:pt x="1566" y="670"/>
                    </a:cubicBezTo>
                    <a:cubicBezTo>
                      <a:pt x="1566" y="669"/>
                      <a:pt x="1565" y="669"/>
                      <a:pt x="1565" y="669"/>
                    </a:cubicBezTo>
                    <a:cubicBezTo>
                      <a:pt x="1565" y="669"/>
                      <a:pt x="1565" y="669"/>
                      <a:pt x="1565" y="669"/>
                    </a:cubicBezTo>
                    <a:cubicBezTo>
                      <a:pt x="1563" y="668"/>
                      <a:pt x="1562" y="667"/>
                      <a:pt x="1560" y="666"/>
                    </a:cubicBezTo>
                    <a:cubicBezTo>
                      <a:pt x="1560" y="666"/>
                      <a:pt x="1560" y="666"/>
                      <a:pt x="1560" y="666"/>
                    </a:cubicBezTo>
                    <a:cubicBezTo>
                      <a:pt x="1557" y="664"/>
                      <a:pt x="1555" y="662"/>
                      <a:pt x="1552" y="661"/>
                    </a:cubicBezTo>
                    <a:cubicBezTo>
                      <a:pt x="1551" y="660"/>
                      <a:pt x="1550" y="659"/>
                      <a:pt x="1549" y="659"/>
                    </a:cubicBezTo>
                    <a:cubicBezTo>
                      <a:pt x="1549" y="658"/>
                      <a:pt x="1549" y="658"/>
                      <a:pt x="1548" y="658"/>
                    </a:cubicBezTo>
                    <a:cubicBezTo>
                      <a:pt x="1548" y="658"/>
                      <a:pt x="1548" y="658"/>
                      <a:pt x="1548" y="658"/>
                    </a:cubicBezTo>
                    <a:cubicBezTo>
                      <a:pt x="1548" y="658"/>
                      <a:pt x="1547" y="657"/>
                      <a:pt x="1547" y="657"/>
                    </a:cubicBezTo>
                    <a:cubicBezTo>
                      <a:pt x="1546" y="657"/>
                      <a:pt x="1546" y="657"/>
                      <a:pt x="1546" y="657"/>
                    </a:cubicBezTo>
                    <a:cubicBezTo>
                      <a:pt x="1546" y="657"/>
                      <a:pt x="1546" y="656"/>
                      <a:pt x="1545" y="656"/>
                    </a:cubicBezTo>
                    <a:cubicBezTo>
                      <a:pt x="1545" y="656"/>
                      <a:pt x="1545" y="656"/>
                      <a:pt x="1545" y="656"/>
                    </a:cubicBezTo>
                    <a:cubicBezTo>
                      <a:pt x="1545" y="656"/>
                      <a:pt x="1544" y="655"/>
                      <a:pt x="1544" y="655"/>
                    </a:cubicBezTo>
                    <a:cubicBezTo>
                      <a:pt x="1543" y="655"/>
                      <a:pt x="1543" y="655"/>
                      <a:pt x="1543" y="655"/>
                    </a:cubicBezTo>
                    <a:cubicBezTo>
                      <a:pt x="1543" y="654"/>
                      <a:pt x="1542" y="654"/>
                      <a:pt x="1542" y="654"/>
                    </a:cubicBezTo>
                    <a:cubicBezTo>
                      <a:pt x="1542" y="654"/>
                      <a:pt x="1542" y="654"/>
                      <a:pt x="1542" y="654"/>
                    </a:cubicBezTo>
                    <a:cubicBezTo>
                      <a:pt x="1542" y="654"/>
                      <a:pt x="1541" y="654"/>
                      <a:pt x="1541" y="653"/>
                    </a:cubicBezTo>
                    <a:cubicBezTo>
                      <a:pt x="1541" y="653"/>
                      <a:pt x="1540" y="653"/>
                      <a:pt x="1540" y="653"/>
                    </a:cubicBezTo>
                    <a:cubicBezTo>
                      <a:pt x="1540" y="653"/>
                      <a:pt x="1540" y="653"/>
                      <a:pt x="1540" y="653"/>
                    </a:cubicBezTo>
                    <a:cubicBezTo>
                      <a:pt x="1539" y="652"/>
                      <a:pt x="1539" y="652"/>
                      <a:pt x="1539" y="652"/>
                    </a:cubicBezTo>
                    <a:cubicBezTo>
                      <a:pt x="1538" y="652"/>
                      <a:pt x="1538" y="652"/>
                      <a:pt x="1538" y="651"/>
                    </a:cubicBezTo>
                    <a:cubicBezTo>
                      <a:pt x="1537" y="651"/>
                      <a:pt x="1537" y="650"/>
                      <a:pt x="1536" y="650"/>
                    </a:cubicBezTo>
                    <a:cubicBezTo>
                      <a:pt x="1535" y="649"/>
                      <a:pt x="1534" y="648"/>
                      <a:pt x="1532" y="648"/>
                    </a:cubicBezTo>
                    <a:cubicBezTo>
                      <a:pt x="1532" y="648"/>
                      <a:pt x="1532" y="648"/>
                      <a:pt x="1532" y="648"/>
                    </a:cubicBezTo>
                    <a:cubicBezTo>
                      <a:pt x="1532" y="647"/>
                      <a:pt x="1531" y="647"/>
                      <a:pt x="1531" y="647"/>
                    </a:cubicBezTo>
                    <a:cubicBezTo>
                      <a:pt x="1531" y="647"/>
                      <a:pt x="1531" y="647"/>
                      <a:pt x="1531" y="647"/>
                    </a:cubicBezTo>
                    <a:cubicBezTo>
                      <a:pt x="1530" y="646"/>
                      <a:pt x="1530" y="646"/>
                      <a:pt x="1530" y="646"/>
                    </a:cubicBezTo>
                    <a:cubicBezTo>
                      <a:pt x="1529" y="646"/>
                      <a:pt x="1529" y="646"/>
                      <a:pt x="1529" y="645"/>
                    </a:cubicBezTo>
                    <a:cubicBezTo>
                      <a:pt x="1529" y="645"/>
                      <a:pt x="1529" y="645"/>
                      <a:pt x="1529" y="645"/>
                    </a:cubicBezTo>
                    <a:cubicBezTo>
                      <a:pt x="1528" y="645"/>
                      <a:pt x="1528" y="645"/>
                      <a:pt x="1528" y="645"/>
                    </a:cubicBezTo>
                    <a:cubicBezTo>
                      <a:pt x="1528" y="645"/>
                      <a:pt x="1528" y="645"/>
                      <a:pt x="1528" y="645"/>
                    </a:cubicBezTo>
                    <a:cubicBezTo>
                      <a:pt x="1527" y="644"/>
                      <a:pt x="1526" y="644"/>
                      <a:pt x="1525" y="643"/>
                    </a:cubicBezTo>
                    <a:cubicBezTo>
                      <a:pt x="1525" y="643"/>
                      <a:pt x="1525" y="643"/>
                      <a:pt x="1525" y="643"/>
                    </a:cubicBezTo>
                    <a:cubicBezTo>
                      <a:pt x="1524" y="643"/>
                      <a:pt x="1524" y="643"/>
                      <a:pt x="1524" y="642"/>
                    </a:cubicBezTo>
                    <a:cubicBezTo>
                      <a:pt x="1524" y="642"/>
                      <a:pt x="1524" y="642"/>
                      <a:pt x="1524" y="642"/>
                    </a:cubicBezTo>
                    <a:cubicBezTo>
                      <a:pt x="1523" y="642"/>
                      <a:pt x="1523" y="642"/>
                      <a:pt x="1522" y="641"/>
                    </a:cubicBezTo>
                    <a:cubicBezTo>
                      <a:pt x="1522" y="641"/>
                      <a:pt x="1522" y="641"/>
                      <a:pt x="1522" y="641"/>
                    </a:cubicBezTo>
                    <a:cubicBezTo>
                      <a:pt x="1522" y="641"/>
                      <a:pt x="1521" y="640"/>
                      <a:pt x="1520" y="640"/>
                    </a:cubicBezTo>
                    <a:cubicBezTo>
                      <a:pt x="1520" y="640"/>
                      <a:pt x="1520" y="640"/>
                      <a:pt x="1520" y="640"/>
                    </a:cubicBezTo>
                    <a:cubicBezTo>
                      <a:pt x="1519" y="639"/>
                      <a:pt x="1518" y="639"/>
                      <a:pt x="1518" y="638"/>
                    </a:cubicBezTo>
                    <a:cubicBezTo>
                      <a:pt x="1517" y="638"/>
                      <a:pt x="1516" y="637"/>
                      <a:pt x="1515" y="636"/>
                    </a:cubicBezTo>
                    <a:cubicBezTo>
                      <a:pt x="1515" y="636"/>
                      <a:pt x="1515" y="636"/>
                      <a:pt x="1515" y="636"/>
                    </a:cubicBezTo>
                    <a:cubicBezTo>
                      <a:pt x="1514" y="636"/>
                      <a:pt x="1513" y="635"/>
                      <a:pt x="1512" y="635"/>
                    </a:cubicBezTo>
                    <a:cubicBezTo>
                      <a:pt x="1512" y="634"/>
                      <a:pt x="1511" y="634"/>
                      <a:pt x="1511" y="634"/>
                    </a:cubicBezTo>
                    <a:cubicBezTo>
                      <a:pt x="1511" y="634"/>
                      <a:pt x="1510" y="633"/>
                      <a:pt x="1509" y="633"/>
                    </a:cubicBezTo>
                    <a:cubicBezTo>
                      <a:pt x="1508" y="632"/>
                      <a:pt x="1507" y="631"/>
                      <a:pt x="1506" y="631"/>
                    </a:cubicBezTo>
                    <a:cubicBezTo>
                      <a:pt x="1506" y="631"/>
                      <a:pt x="1506" y="630"/>
                      <a:pt x="1505" y="630"/>
                    </a:cubicBezTo>
                    <a:cubicBezTo>
                      <a:pt x="1504" y="630"/>
                      <a:pt x="1503" y="629"/>
                      <a:pt x="1502" y="628"/>
                    </a:cubicBezTo>
                    <a:cubicBezTo>
                      <a:pt x="1500" y="626"/>
                      <a:pt x="1497" y="625"/>
                      <a:pt x="1494" y="623"/>
                    </a:cubicBezTo>
                    <a:cubicBezTo>
                      <a:pt x="1494" y="623"/>
                      <a:pt x="1494" y="623"/>
                      <a:pt x="1494" y="623"/>
                    </a:cubicBezTo>
                    <a:cubicBezTo>
                      <a:pt x="1493" y="622"/>
                      <a:pt x="1493" y="622"/>
                      <a:pt x="1492" y="622"/>
                    </a:cubicBezTo>
                    <a:cubicBezTo>
                      <a:pt x="1492" y="622"/>
                      <a:pt x="1492" y="622"/>
                      <a:pt x="1492" y="622"/>
                    </a:cubicBezTo>
                    <a:cubicBezTo>
                      <a:pt x="1492" y="621"/>
                      <a:pt x="1492" y="621"/>
                      <a:pt x="1492" y="621"/>
                    </a:cubicBezTo>
                    <a:cubicBezTo>
                      <a:pt x="1491" y="621"/>
                      <a:pt x="1491" y="621"/>
                      <a:pt x="1491" y="621"/>
                    </a:cubicBezTo>
                    <a:cubicBezTo>
                      <a:pt x="1490" y="620"/>
                      <a:pt x="1489" y="620"/>
                      <a:pt x="1489" y="619"/>
                    </a:cubicBezTo>
                    <a:cubicBezTo>
                      <a:pt x="1488" y="619"/>
                      <a:pt x="1488" y="619"/>
                      <a:pt x="1488" y="619"/>
                    </a:cubicBezTo>
                    <a:cubicBezTo>
                      <a:pt x="1488" y="619"/>
                      <a:pt x="1487" y="618"/>
                      <a:pt x="1487" y="618"/>
                    </a:cubicBezTo>
                    <a:cubicBezTo>
                      <a:pt x="1486" y="617"/>
                      <a:pt x="1484" y="616"/>
                      <a:pt x="1482" y="615"/>
                    </a:cubicBezTo>
                    <a:cubicBezTo>
                      <a:pt x="1482" y="615"/>
                      <a:pt x="1482" y="615"/>
                      <a:pt x="1482" y="615"/>
                    </a:cubicBezTo>
                    <a:cubicBezTo>
                      <a:pt x="1479" y="613"/>
                      <a:pt x="1475" y="610"/>
                      <a:pt x="1471" y="608"/>
                    </a:cubicBezTo>
                    <a:cubicBezTo>
                      <a:pt x="1471" y="608"/>
                      <a:pt x="1471" y="608"/>
                      <a:pt x="1471" y="608"/>
                    </a:cubicBezTo>
                    <a:cubicBezTo>
                      <a:pt x="1471" y="608"/>
                      <a:pt x="1471" y="608"/>
                      <a:pt x="1470" y="607"/>
                    </a:cubicBezTo>
                    <a:cubicBezTo>
                      <a:pt x="1470" y="607"/>
                      <a:pt x="1470" y="607"/>
                      <a:pt x="1470" y="607"/>
                    </a:cubicBezTo>
                    <a:cubicBezTo>
                      <a:pt x="1469" y="607"/>
                      <a:pt x="1469" y="606"/>
                      <a:pt x="1468" y="606"/>
                    </a:cubicBezTo>
                    <a:cubicBezTo>
                      <a:pt x="1468" y="606"/>
                      <a:pt x="1468" y="606"/>
                      <a:pt x="1468" y="606"/>
                    </a:cubicBezTo>
                    <a:cubicBezTo>
                      <a:pt x="1467" y="605"/>
                      <a:pt x="1466" y="605"/>
                      <a:pt x="1465" y="604"/>
                    </a:cubicBezTo>
                    <a:cubicBezTo>
                      <a:pt x="1465" y="604"/>
                      <a:pt x="1465" y="604"/>
                      <a:pt x="1465" y="604"/>
                    </a:cubicBezTo>
                    <a:cubicBezTo>
                      <a:pt x="1465" y="604"/>
                      <a:pt x="1465" y="604"/>
                      <a:pt x="1464" y="604"/>
                    </a:cubicBezTo>
                    <a:cubicBezTo>
                      <a:pt x="1464" y="604"/>
                      <a:pt x="1464" y="604"/>
                      <a:pt x="1464" y="604"/>
                    </a:cubicBezTo>
                    <a:cubicBezTo>
                      <a:pt x="1463" y="603"/>
                      <a:pt x="1462" y="602"/>
                      <a:pt x="1461" y="601"/>
                    </a:cubicBezTo>
                    <a:cubicBezTo>
                      <a:pt x="1461" y="601"/>
                      <a:pt x="1461" y="601"/>
                      <a:pt x="1461" y="601"/>
                    </a:cubicBezTo>
                    <a:cubicBezTo>
                      <a:pt x="1457" y="599"/>
                      <a:pt x="1453" y="596"/>
                      <a:pt x="1449" y="594"/>
                    </a:cubicBezTo>
                    <a:cubicBezTo>
                      <a:pt x="1449" y="593"/>
                      <a:pt x="1449" y="593"/>
                      <a:pt x="1448" y="593"/>
                    </a:cubicBezTo>
                    <a:cubicBezTo>
                      <a:pt x="1446" y="591"/>
                      <a:pt x="1443" y="590"/>
                      <a:pt x="1440" y="588"/>
                    </a:cubicBezTo>
                    <a:cubicBezTo>
                      <a:pt x="1440" y="588"/>
                      <a:pt x="1440" y="587"/>
                      <a:pt x="1439" y="587"/>
                    </a:cubicBezTo>
                    <a:cubicBezTo>
                      <a:pt x="1437" y="586"/>
                      <a:pt x="1435" y="584"/>
                      <a:pt x="1433" y="583"/>
                    </a:cubicBezTo>
                    <a:cubicBezTo>
                      <a:pt x="1433" y="583"/>
                      <a:pt x="1433" y="583"/>
                      <a:pt x="1433" y="583"/>
                    </a:cubicBezTo>
                    <a:cubicBezTo>
                      <a:pt x="1431" y="582"/>
                      <a:pt x="1429" y="581"/>
                      <a:pt x="1428" y="580"/>
                    </a:cubicBezTo>
                    <a:cubicBezTo>
                      <a:pt x="1427" y="579"/>
                      <a:pt x="1427" y="579"/>
                      <a:pt x="1427" y="579"/>
                    </a:cubicBezTo>
                    <a:cubicBezTo>
                      <a:pt x="1427" y="579"/>
                      <a:pt x="1426" y="579"/>
                      <a:pt x="1426" y="578"/>
                    </a:cubicBezTo>
                    <a:cubicBezTo>
                      <a:pt x="1426" y="578"/>
                      <a:pt x="1426" y="578"/>
                      <a:pt x="1425" y="578"/>
                    </a:cubicBezTo>
                    <a:cubicBezTo>
                      <a:pt x="1425" y="578"/>
                      <a:pt x="1425" y="578"/>
                      <a:pt x="1425" y="578"/>
                    </a:cubicBezTo>
                    <a:cubicBezTo>
                      <a:pt x="1425" y="578"/>
                      <a:pt x="1424" y="577"/>
                      <a:pt x="1424" y="577"/>
                    </a:cubicBezTo>
                    <a:cubicBezTo>
                      <a:pt x="1424" y="577"/>
                      <a:pt x="1424" y="577"/>
                      <a:pt x="1424" y="577"/>
                    </a:cubicBezTo>
                    <a:cubicBezTo>
                      <a:pt x="1424" y="577"/>
                      <a:pt x="1424" y="577"/>
                      <a:pt x="1423" y="577"/>
                    </a:cubicBezTo>
                    <a:cubicBezTo>
                      <a:pt x="1421" y="575"/>
                      <a:pt x="1419" y="574"/>
                      <a:pt x="1417" y="573"/>
                    </a:cubicBezTo>
                    <a:cubicBezTo>
                      <a:pt x="1417" y="573"/>
                      <a:pt x="1417" y="573"/>
                      <a:pt x="1417" y="573"/>
                    </a:cubicBezTo>
                    <a:cubicBezTo>
                      <a:pt x="1416" y="572"/>
                      <a:pt x="1414" y="571"/>
                      <a:pt x="1413" y="570"/>
                    </a:cubicBezTo>
                    <a:cubicBezTo>
                      <a:pt x="1413" y="570"/>
                      <a:pt x="1412" y="570"/>
                      <a:pt x="1412" y="569"/>
                    </a:cubicBezTo>
                    <a:cubicBezTo>
                      <a:pt x="1411" y="569"/>
                      <a:pt x="1411" y="568"/>
                      <a:pt x="1410" y="568"/>
                    </a:cubicBezTo>
                    <a:cubicBezTo>
                      <a:pt x="1400" y="561"/>
                      <a:pt x="1389" y="555"/>
                      <a:pt x="1379" y="548"/>
                    </a:cubicBezTo>
                    <a:cubicBezTo>
                      <a:pt x="1379" y="548"/>
                      <a:pt x="1379" y="548"/>
                      <a:pt x="1379" y="548"/>
                    </a:cubicBezTo>
                    <a:cubicBezTo>
                      <a:pt x="1378" y="548"/>
                      <a:pt x="1378" y="547"/>
                      <a:pt x="1377" y="547"/>
                    </a:cubicBezTo>
                    <a:cubicBezTo>
                      <a:pt x="1377" y="547"/>
                      <a:pt x="1377" y="547"/>
                      <a:pt x="1377" y="546"/>
                    </a:cubicBezTo>
                    <a:cubicBezTo>
                      <a:pt x="1376" y="546"/>
                      <a:pt x="1376" y="546"/>
                      <a:pt x="1376" y="546"/>
                    </a:cubicBezTo>
                    <a:cubicBezTo>
                      <a:pt x="1375" y="545"/>
                      <a:pt x="1374" y="545"/>
                      <a:pt x="1374" y="544"/>
                    </a:cubicBezTo>
                    <a:cubicBezTo>
                      <a:pt x="1373" y="544"/>
                      <a:pt x="1373" y="544"/>
                      <a:pt x="1373" y="544"/>
                    </a:cubicBezTo>
                    <a:cubicBezTo>
                      <a:pt x="1373" y="544"/>
                      <a:pt x="1373" y="544"/>
                      <a:pt x="1372" y="544"/>
                    </a:cubicBezTo>
                    <a:cubicBezTo>
                      <a:pt x="1372" y="543"/>
                      <a:pt x="1372" y="543"/>
                      <a:pt x="1371" y="543"/>
                    </a:cubicBezTo>
                    <a:cubicBezTo>
                      <a:pt x="1371" y="543"/>
                      <a:pt x="1371" y="542"/>
                      <a:pt x="1370" y="542"/>
                    </a:cubicBezTo>
                    <a:cubicBezTo>
                      <a:pt x="1370" y="542"/>
                      <a:pt x="1369" y="542"/>
                      <a:pt x="1369" y="541"/>
                    </a:cubicBezTo>
                    <a:cubicBezTo>
                      <a:pt x="1368" y="541"/>
                      <a:pt x="1368" y="541"/>
                      <a:pt x="1368" y="541"/>
                    </a:cubicBezTo>
                    <a:cubicBezTo>
                      <a:pt x="1368" y="540"/>
                      <a:pt x="1367" y="540"/>
                      <a:pt x="1367" y="540"/>
                    </a:cubicBezTo>
                    <a:cubicBezTo>
                      <a:pt x="1367" y="540"/>
                      <a:pt x="1367" y="540"/>
                      <a:pt x="1367" y="540"/>
                    </a:cubicBezTo>
                    <a:cubicBezTo>
                      <a:pt x="1366" y="540"/>
                      <a:pt x="1366" y="540"/>
                      <a:pt x="1366" y="539"/>
                    </a:cubicBezTo>
                    <a:cubicBezTo>
                      <a:pt x="1366" y="539"/>
                      <a:pt x="1366" y="539"/>
                      <a:pt x="1366" y="539"/>
                    </a:cubicBezTo>
                    <a:cubicBezTo>
                      <a:pt x="1366" y="539"/>
                      <a:pt x="1365" y="539"/>
                      <a:pt x="1365" y="539"/>
                    </a:cubicBezTo>
                    <a:cubicBezTo>
                      <a:pt x="1364" y="538"/>
                      <a:pt x="1363" y="538"/>
                      <a:pt x="1362" y="537"/>
                    </a:cubicBezTo>
                    <a:cubicBezTo>
                      <a:pt x="1361" y="536"/>
                      <a:pt x="1361" y="536"/>
                      <a:pt x="1360" y="536"/>
                    </a:cubicBezTo>
                    <a:cubicBezTo>
                      <a:pt x="1360" y="535"/>
                      <a:pt x="1360" y="535"/>
                      <a:pt x="1359" y="535"/>
                    </a:cubicBezTo>
                    <a:cubicBezTo>
                      <a:pt x="1359" y="535"/>
                      <a:pt x="1359" y="535"/>
                      <a:pt x="1359" y="535"/>
                    </a:cubicBezTo>
                    <a:cubicBezTo>
                      <a:pt x="1358" y="534"/>
                      <a:pt x="1357" y="534"/>
                      <a:pt x="1356" y="533"/>
                    </a:cubicBezTo>
                    <a:cubicBezTo>
                      <a:pt x="1356" y="533"/>
                      <a:pt x="1356" y="533"/>
                      <a:pt x="1356" y="533"/>
                    </a:cubicBezTo>
                    <a:cubicBezTo>
                      <a:pt x="1356" y="533"/>
                      <a:pt x="1356" y="533"/>
                      <a:pt x="1355" y="532"/>
                    </a:cubicBezTo>
                    <a:cubicBezTo>
                      <a:pt x="1355" y="532"/>
                      <a:pt x="1355" y="532"/>
                      <a:pt x="1355" y="532"/>
                    </a:cubicBezTo>
                    <a:cubicBezTo>
                      <a:pt x="1354" y="532"/>
                      <a:pt x="1354" y="532"/>
                      <a:pt x="1354" y="532"/>
                    </a:cubicBezTo>
                    <a:cubicBezTo>
                      <a:pt x="1354" y="532"/>
                      <a:pt x="1354" y="532"/>
                      <a:pt x="1354" y="531"/>
                    </a:cubicBezTo>
                    <a:cubicBezTo>
                      <a:pt x="1354" y="531"/>
                      <a:pt x="1353" y="531"/>
                      <a:pt x="1353" y="531"/>
                    </a:cubicBezTo>
                    <a:cubicBezTo>
                      <a:pt x="1353" y="531"/>
                      <a:pt x="1353" y="531"/>
                      <a:pt x="1353" y="531"/>
                    </a:cubicBezTo>
                    <a:cubicBezTo>
                      <a:pt x="1352" y="530"/>
                      <a:pt x="1351" y="530"/>
                      <a:pt x="1350" y="529"/>
                    </a:cubicBezTo>
                    <a:cubicBezTo>
                      <a:pt x="1350" y="529"/>
                      <a:pt x="1350" y="529"/>
                      <a:pt x="1350" y="529"/>
                    </a:cubicBezTo>
                    <a:cubicBezTo>
                      <a:pt x="1348" y="528"/>
                      <a:pt x="1347" y="527"/>
                      <a:pt x="1345" y="526"/>
                    </a:cubicBezTo>
                    <a:cubicBezTo>
                      <a:pt x="1345" y="526"/>
                      <a:pt x="1345" y="525"/>
                      <a:pt x="1344" y="525"/>
                    </a:cubicBezTo>
                    <a:cubicBezTo>
                      <a:pt x="1344" y="525"/>
                      <a:pt x="1343" y="525"/>
                      <a:pt x="1343" y="524"/>
                    </a:cubicBezTo>
                    <a:cubicBezTo>
                      <a:pt x="1342" y="524"/>
                      <a:pt x="1342" y="524"/>
                      <a:pt x="1342" y="524"/>
                    </a:cubicBezTo>
                    <a:cubicBezTo>
                      <a:pt x="1342" y="524"/>
                      <a:pt x="1342" y="524"/>
                      <a:pt x="1341" y="523"/>
                    </a:cubicBezTo>
                    <a:cubicBezTo>
                      <a:pt x="1341" y="523"/>
                      <a:pt x="1341" y="523"/>
                      <a:pt x="1341" y="523"/>
                    </a:cubicBezTo>
                    <a:cubicBezTo>
                      <a:pt x="1339" y="522"/>
                      <a:pt x="1338" y="521"/>
                      <a:pt x="1336" y="520"/>
                    </a:cubicBezTo>
                    <a:cubicBezTo>
                      <a:pt x="1336" y="520"/>
                      <a:pt x="1336" y="520"/>
                      <a:pt x="1336" y="520"/>
                    </a:cubicBezTo>
                    <a:cubicBezTo>
                      <a:pt x="1335" y="519"/>
                      <a:pt x="1335" y="519"/>
                      <a:pt x="1334" y="519"/>
                    </a:cubicBezTo>
                    <a:cubicBezTo>
                      <a:pt x="1332" y="517"/>
                      <a:pt x="1331" y="516"/>
                      <a:pt x="1329" y="515"/>
                    </a:cubicBezTo>
                    <a:cubicBezTo>
                      <a:pt x="1329" y="515"/>
                      <a:pt x="1328" y="515"/>
                      <a:pt x="1328" y="515"/>
                    </a:cubicBezTo>
                    <a:cubicBezTo>
                      <a:pt x="1328" y="514"/>
                      <a:pt x="1327" y="514"/>
                      <a:pt x="1327" y="514"/>
                    </a:cubicBezTo>
                    <a:cubicBezTo>
                      <a:pt x="1327" y="514"/>
                      <a:pt x="1326" y="513"/>
                      <a:pt x="1326" y="513"/>
                    </a:cubicBezTo>
                    <a:cubicBezTo>
                      <a:pt x="1325" y="513"/>
                      <a:pt x="1325" y="513"/>
                      <a:pt x="1325" y="513"/>
                    </a:cubicBezTo>
                    <a:cubicBezTo>
                      <a:pt x="1325" y="513"/>
                      <a:pt x="1325" y="513"/>
                      <a:pt x="1324" y="512"/>
                    </a:cubicBezTo>
                    <a:cubicBezTo>
                      <a:pt x="1324" y="512"/>
                      <a:pt x="1324" y="512"/>
                      <a:pt x="1324" y="512"/>
                    </a:cubicBezTo>
                    <a:cubicBezTo>
                      <a:pt x="1324" y="512"/>
                      <a:pt x="1324" y="512"/>
                      <a:pt x="1324" y="512"/>
                    </a:cubicBezTo>
                    <a:cubicBezTo>
                      <a:pt x="1322" y="511"/>
                      <a:pt x="1320" y="510"/>
                      <a:pt x="1318" y="508"/>
                    </a:cubicBezTo>
                    <a:cubicBezTo>
                      <a:pt x="1318" y="508"/>
                      <a:pt x="1318" y="508"/>
                      <a:pt x="1318" y="508"/>
                    </a:cubicBezTo>
                    <a:cubicBezTo>
                      <a:pt x="1315" y="506"/>
                      <a:pt x="1311" y="504"/>
                      <a:pt x="1307" y="501"/>
                    </a:cubicBezTo>
                    <a:cubicBezTo>
                      <a:pt x="1307" y="501"/>
                      <a:pt x="1307" y="501"/>
                      <a:pt x="1307" y="501"/>
                    </a:cubicBezTo>
                    <a:cubicBezTo>
                      <a:pt x="1302" y="498"/>
                      <a:pt x="1297" y="494"/>
                      <a:pt x="1292" y="491"/>
                    </a:cubicBezTo>
                    <a:cubicBezTo>
                      <a:pt x="1292" y="491"/>
                      <a:pt x="1292" y="491"/>
                      <a:pt x="1292" y="491"/>
                    </a:cubicBezTo>
                    <a:cubicBezTo>
                      <a:pt x="1288" y="489"/>
                      <a:pt x="1285" y="486"/>
                      <a:pt x="1281" y="484"/>
                    </a:cubicBezTo>
                    <a:cubicBezTo>
                      <a:pt x="1281" y="484"/>
                      <a:pt x="1281" y="484"/>
                      <a:pt x="1281" y="484"/>
                    </a:cubicBezTo>
                    <a:cubicBezTo>
                      <a:pt x="1280" y="484"/>
                      <a:pt x="1280" y="483"/>
                      <a:pt x="1279" y="483"/>
                    </a:cubicBezTo>
                    <a:cubicBezTo>
                      <a:pt x="1279" y="483"/>
                      <a:pt x="1279" y="483"/>
                      <a:pt x="1279" y="483"/>
                    </a:cubicBezTo>
                    <a:cubicBezTo>
                      <a:pt x="1278" y="482"/>
                      <a:pt x="1277" y="482"/>
                      <a:pt x="1277" y="481"/>
                    </a:cubicBezTo>
                    <a:cubicBezTo>
                      <a:pt x="1277" y="481"/>
                      <a:pt x="1276" y="481"/>
                      <a:pt x="1276" y="481"/>
                    </a:cubicBezTo>
                    <a:cubicBezTo>
                      <a:pt x="1276" y="481"/>
                      <a:pt x="1276" y="481"/>
                      <a:pt x="1276" y="481"/>
                    </a:cubicBezTo>
                    <a:cubicBezTo>
                      <a:pt x="1274" y="479"/>
                      <a:pt x="1273" y="479"/>
                      <a:pt x="1271" y="478"/>
                    </a:cubicBezTo>
                    <a:cubicBezTo>
                      <a:pt x="1271" y="477"/>
                      <a:pt x="1270" y="477"/>
                      <a:pt x="1270" y="477"/>
                    </a:cubicBezTo>
                    <a:cubicBezTo>
                      <a:pt x="1270" y="477"/>
                      <a:pt x="1269" y="477"/>
                      <a:pt x="1269" y="476"/>
                    </a:cubicBezTo>
                    <a:cubicBezTo>
                      <a:pt x="1269" y="476"/>
                      <a:pt x="1269" y="476"/>
                      <a:pt x="1269" y="476"/>
                    </a:cubicBezTo>
                    <a:cubicBezTo>
                      <a:pt x="1267" y="475"/>
                      <a:pt x="1266" y="474"/>
                      <a:pt x="1264" y="473"/>
                    </a:cubicBezTo>
                    <a:cubicBezTo>
                      <a:pt x="1264" y="473"/>
                      <a:pt x="1264" y="473"/>
                      <a:pt x="1264" y="473"/>
                    </a:cubicBezTo>
                    <a:cubicBezTo>
                      <a:pt x="1263" y="473"/>
                      <a:pt x="1263" y="472"/>
                      <a:pt x="1262" y="472"/>
                    </a:cubicBezTo>
                    <a:cubicBezTo>
                      <a:pt x="1262" y="472"/>
                      <a:pt x="1262" y="472"/>
                      <a:pt x="1262" y="471"/>
                    </a:cubicBezTo>
                    <a:cubicBezTo>
                      <a:pt x="1261" y="471"/>
                      <a:pt x="1261" y="471"/>
                      <a:pt x="1260" y="471"/>
                    </a:cubicBezTo>
                    <a:cubicBezTo>
                      <a:pt x="1260" y="470"/>
                      <a:pt x="1260" y="470"/>
                      <a:pt x="1260" y="470"/>
                    </a:cubicBezTo>
                    <a:cubicBezTo>
                      <a:pt x="1260" y="470"/>
                      <a:pt x="1259" y="470"/>
                      <a:pt x="1259" y="470"/>
                    </a:cubicBezTo>
                    <a:cubicBezTo>
                      <a:pt x="1259" y="470"/>
                      <a:pt x="1259" y="470"/>
                      <a:pt x="1259" y="470"/>
                    </a:cubicBezTo>
                    <a:cubicBezTo>
                      <a:pt x="1258" y="469"/>
                      <a:pt x="1257" y="469"/>
                      <a:pt x="1257" y="468"/>
                    </a:cubicBezTo>
                    <a:cubicBezTo>
                      <a:pt x="1256" y="468"/>
                      <a:pt x="1256" y="468"/>
                      <a:pt x="1255" y="467"/>
                    </a:cubicBezTo>
                    <a:cubicBezTo>
                      <a:pt x="1255" y="467"/>
                      <a:pt x="1254" y="467"/>
                      <a:pt x="1254" y="466"/>
                    </a:cubicBezTo>
                    <a:cubicBezTo>
                      <a:pt x="1252" y="465"/>
                      <a:pt x="1251" y="464"/>
                      <a:pt x="1249" y="463"/>
                    </a:cubicBezTo>
                    <a:cubicBezTo>
                      <a:pt x="1249" y="463"/>
                      <a:pt x="1248" y="463"/>
                      <a:pt x="1248" y="463"/>
                    </a:cubicBezTo>
                    <a:cubicBezTo>
                      <a:pt x="1248" y="462"/>
                      <a:pt x="1247" y="462"/>
                      <a:pt x="1247" y="462"/>
                    </a:cubicBezTo>
                    <a:cubicBezTo>
                      <a:pt x="1245" y="461"/>
                      <a:pt x="1243" y="460"/>
                      <a:pt x="1242" y="458"/>
                    </a:cubicBezTo>
                    <a:cubicBezTo>
                      <a:pt x="1241" y="458"/>
                      <a:pt x="1240" y="458"/>
                      <a:pt x="1240" y="457"/>
                    </a:cubicBezTo>
                    <a:cubicBezTo>
                      <a:pt x="1240" y="457"/>
                      <a:pt x="1239" y="457"/>
                      <a:pt x="1239" y="457"/>
                    </a:cubicBezTo>
                    <a:cubicBezTo>
                      <a:pt x="1238" y="456"/>
                      <a:pt x="1237" y="455"/>
                      <a:pt x="1236" y="455"/>
                    </a:cubicBezTo>
                    <a:cubicBezTo>
                      <a:pt x="1236" y="455"/>
                      <a:pt x="1236" y="455"/>
                      <a:pt x="1236" y="455"/>
                    </a:cubicBezTo>
                    <a:cubicBezTo>
                      <a:pt x="1235" y="454"/>
                      <a:pt x="1235" y="454"/>
                      <a:pt x="1235" y="454"/>
                    </a:cubicBezTo>
                    <a:cubicBezTo>
                      <a:pt x="1234" y="453"/>
                      <a:pt x="1233" y="453"/>
                      <a:pt x="1232" y="452"/>
                    </a:cubicBezTo>
                    <a:cubicBezTo>
                      <a:pt x="1232" y="452"/>
                      <a:pt x="1232" y="452"/>
                      <a:pt x="1232" y="452"/>
                    </a:cubicBezTo>
                    <a:cubicBezTo>
                      <a:pt x="1231" y="452"/>
                      <a:pt x="1231" y="452"/>
                      <a:pt x="1231" y="451"/>
                    </a:cubicBezTo>
                    <a:cubicBezTo>
                      <a:pt x="1230" y="451"/>
                      <a:pt x="1229" y="450"/>
                      <a:pt x="1228" y="449"/>
                    </a:cubicBezTo>
                    <a:cubicBezTo>
                      <a:pt x="1228" y="449"/>
                      <a:pt x="1227" y="449"/>
                      <a:pt x="1227" y="449"/>
                    </a:cubicBezTo>
                    <a:cubicBezTo>
                      <a:pt x="1227" y="449"/>
                      <a:pt x="1227" y="449"/>
                      <a:pt x="1227" y="449"/>
                    </a:cubicBezTo>
                    <a:cubicBezTo>
                      <a:pt x="1227" y="449"/>
                      <a:pt x="1227" y="449"/>
                      <a:pt x="1227" y="449"/>
                    </a:cubicBezTo>
                    <a:cubicBezTo>
                      <a:pt x="1227" y="449"/>
                      <a:pt x="1226" y="448"/>
                      <a:pt x="1226" y="448"/>
                    </a:cubicBezTo>
                    <a:cubicBezTo>
                      <a:pt x="1224" y="447"/>
                      <a:pt x="1222" y="446"/>
                      <a:pt x="1220" y="444"/>
                    </a:cubicBezTo>
                    <a:cubicBezTo>
                      <a:pt x="1220" y="444"/>
                      <a:pt x="1220" y="444"/>
                      <a:pt x="1219" y="444"/>
                    </a:cubicBezTo>
                    <a:cubicBezTo>
                      <a:pt x="1219" y="444"/>
                      <a:pt x="1219" y="444"/>
                      <a:pt x="1219" y="444"/>
                    </a:cubicBezTo>
                    <a:cubicBezTo>
                      <a:pt x="1219" y="443"/>
                      <a:pt x="1219" y="443"/>
                      <a:pt x="1218" y="443"/>
                    </a:cubicBezTo>
                    <a:cubicBezTo>
                      <a:pt x="1218" y="443"/>
                      <a:pt x="1218" y="443"/>
                      <a:pt x="1218" y="443"/>
                    </a:cubicBezTo>
                    <a:cubicBezTo>
                      <a:pt x="1217" y="443"/>
                      <a:pt x="1217" y="443"/>
                      <a:pt x="1217" y="442"/>
                    </a:cubicBezTo>
                    <a:cubicBezTo>
                      <a:pt x="1214" y="440"/>
                      <a:pt x="1211" y="438"/>
                      <a:pt x="1208" y="436"/>
                    </a:cubicBezTo>
                    <a:cubicBezTo>
                      <a:pt x="1208" y="436"/>
                      <a:pt x="1207" y="436"/>
                      <a:pt x="1207" y="436"/>
                    </a:cubicBezTo>
                    <a:cubicBezTo>
                      <a:pt x="1207" y="436"/>
                      <a:pt x="1207" y="436"/>
                      <a:pt x="1207" y="436"/>
                    </a:cubicBezTo>
                    <a:cubicBezTo>
                      <a:pt x="1206" y="435"/>
                      <a:pt x="1205" y="435"/>
                      <a:pt x="1205" y="434"/>
                    </a:cubicBezTo>
                    <a:cubicBezTo>
                      <a:pt x="1203" y="433"/>
                      <a:pt x="1200" y="432"/>
                      <a:pt x="1198" y="430"/>
                    </a:cubicBezTo>
                    <a:cubicBezTo>
                      <a:pt x="1198" y="430"/>
                      <a:pt x="1198" y="430"/>
                      <a:pt x="1198" y="430"/>
                    </a:cubicBezTo>
                    <a:cubicBezTo>
                      <a:pt x="1197" y="429"/>
                      <a:pt x="1195" y="428"/>
                      <a:pt x="1193" y="427"/>
                    </a:cubicBezTo>
                    <a:cubicBezTo>
                      <a:pt x="1192" y="426"/>
                      <a:pt x="1190" y="425"/>
                      <a:pt x="1189" y="424"/>
                    </a:cubicBezTo>
                    <a:cubicBezTo>
                      <a:pt x="1189" y="424"/>
                      <a:pt x="1189" y="424"/>
                      <a:pt x="1189" y="424"/>
                    </a:cubicBezTo>
                    <a:cubicBezTo>
                      <a:pt x="1189" y="424"/>
                      <a:pt x="1188" y="423"/>
                      <a:pt x="1187" y="423"/>
                    </a:cubicBezTo>
                    <a:cubicBezTo>
                      <a:pt x="1187" y="423"/>
                      <a:pt x="1187" y="423"/>
                      <a:pt x="1186" y="422"/>
                    </a:cubicBezTo>
                    <a:cubicBezTo>
                      <a:pt x="1185" y="422"/>
                      <a:pt x="1185" y="421"/>
                      <a:pt x="1184" y="421"/>
                    </a:cubicBezTo>
                    <a:cubicBezTo>
                      <a:pt x="1184" y="421"/>
                      <a:pt x="1183" y="420"/>
                      <a:pt x="1183" y="420"/>
                    </a:cubicBezTo>
                    <a:cubicBezTo>
                      <a:pt x="1183" y="420"/>
                      <a:pt x="1183" y="420"/>
                      <a:pt x="1182" y="420"/>
                    </a:cubicBezTo>
                    <a:cubicBezTo>
                      <a:pt x="1182" y="419"/>
                      <a:pt x="1181" y="419"/>
                      <a:pt x="1181" y="419"/>
                    </a:cubicBezTo>
                    <a:cubicBezTo>
                      <a:pt x="1181" y="419"/>
                      <a:pt x="1180" y="419"/>
                      <a:pt x="1180" y="419"/>
                    </a:cubicBezTo>
                    <a:cubicBezTo>
                      <a:pt x="1180" y="418"/>
                      <a:pt x="1179" y="418"/>
                      <a:pt x="1178" y="417"/>
                    </a:cubicBezTo>
                    <a:cubicBezTo>
                      <a:pt x="1178" y="417"/>
                      <a:pt x="1178" y="417"/>
                      <a:pt x="1177" y="416"/>
                    </a:cubicBezTo>
                    <a:cubicBezTo>
                      <a:pt x="1177" y="416"/>
                      <a:pt x="1177" y="416"/>
                      <a:pt x="1177" y="416"/>
                    </a:cubicBezTo>
                    <a:cubicBezTo>
                      <a:pt x="1176" y="416"/>
                      <a:pt x="1175" y="415"/>
                      <a:pt x="1174" y="415"/>
                    </a:cubicBezTo>
                    <a:cubicBezTo>
                      <a:pt x="1174" y="415"/>
                      <a:pt x="1174" y="415"/>
                      <a:pt x="1174" y="415"/>
                    </a:cubicBezTo>
                    <a:cubicBezTo>
                      <a:pt x="1174" y="414"/>
                      <a:pt x="1173" y="414"/>
                      <a:pt x="1172" y="413"/>
                    </a:cubicBezTo>
                    <a:cubicBezTo>
                      <a:pt x="1172" y="413"/>
                      <a:pt x="1171" y="413"/>
                      <a:pt x="1171" y="412"/>
                    </a:cubicBezTo>
                    <a:cubicBezTo>
                      <a:pt x="1170" y="412"/>
                      <a:pt x="1170" y="412"/>
                      <a:pt x="1169" y="411"/>
                    </a:cubicBezTo>
                    <a:cubicBezTo>
                      <a:pt x="1169" y="411"/>
                      <a:pt x="1169" y="411"/>
                      <a:pt x="1169" y="411"/>
                    </a:cubicBezTo>
                    <a:cubicBezTo>
                      <a:pt x="1168" y="411"/>
                      <a:pt x="1168" y="410"/>
                      <a:pt x="1167" y="410"/>
                    </a:cubicBezTo>
                    <a:cubicBezTo>
                      <a:pt x="1167" y="410"/>
                      <a:pt x="1167" y="410"/>
                      <a:pt x="1166" y="409"/>
                    </a:cubicBezTo>
                    <a:cubicBezTo>
                      <a:pt x="1166" y="409"/>
                      <a:pt x="1166" y="409"/>
                      <a:pt x="1166" y="409"/>
                    </a:cubicBezTo>
                    <a:cubicBezTo>
                      <a:pt x="1165" y="408"/>
                      <a:pt x="1163" y="407"/>
                      <a:pt x="1162" y="407"/>
                    </a:cubicBezTo>
                    <a:cubicBezTo>
                      <a:pt x="1162" y="407"/>
                      <a:pt x="1162" y="407"/>
                      <a:pt x="1162" y="407"/>
                    </a:cubicBezTo>
                    <a:cubicBezTo>
                      <a:pt x="1162" y="406"/>
                      <a:pt x="1161" y="406"/>
                      <a:pt x="1161" y="406"/>
                    </a:cubicBezTo>
                    <a:cubicBezTo>
                      <a:pt x="1161" y="406"/>
                      <a:pt x="1161" y="406"/>
                      <a:pt x="1161" y="406"/>
                    </a:cubicBezTo>
                    <a:cubicBezTo>
                      <a:pt x="1161" y="406"/>
                      <a:pt x="1161" y="406"/>
                      <a:pt x="1160" y="406"/>
                    </a:cubicBezTo>
                    <a:cubicBezTo>
                      <a:pt x="1160" y="405"/>
                      <a:pt x="1160" y="405"/>
                      <a:pt x="1160" y="405"/>
                    </a:cubicBezTo>
                    <a:cubicBezTo>
                      <a:pt x="1159" y="405"/>
                      <a:pt x="1159" y="405"/>
                      <a:pt x="1159" y="404"/>
                    </a:cubicBezTo>
                    <a:cubicBezTo>
                      <a:pt x="1158" y="404"/>
                      <a:pt x="1158" y="404"/>
                      <a:pt x="1157" y="403"/>
                    </a:cubicBezTo>
                    <a:cubicBezTo>
                      <a:pt x="1156" y="403"/>
                      <a:pt x="1156" y="403"/>
                      <a:pt x="1155" y="402"/>
                    </a:cubicBezTo>
                    <a:cubicBezTo>
                      <a:pt x="1155" y="402"/>
                      <a:pt x="1154" y="401"/>
                      <a:pt x="1153" y="401"/>
                    </a:cubicBezTo>
                    <a:cubicBezTo>
                      <a:pt x="1153" y="401"/>
                      <a:pt x="1153" y="401"/>
                      <a:pt x="1153" y="401"/>
                    </a:cubicBezTo>
                    <a:cubicBezTo>
                      <a:pt x="1153" y="401"/>
                      <a:pt x="1152" y="400"/>
                      <a:pt x="1152" y="400"/>
                    </a:cubicBezTo>
                    <a:cubicBezTo>
                      <a:pt x="1151" y="399"/>
                      <a:pt x="1150" y="399"/>
                      <a:pt x="1150" y="398"/>
                    </a:cubicBezTo>
                    <a:cubicBezTo>
                      <a:pt x="1149" y="398"/>
                      <a:pt x="1148" y="397"/>
                      <a:pt x="1147" y="397"/>
                    </a:cubicBezTo>
                    <a:cubicBezTo>
                      <a:pt x="1146" y="396"/>
                      <a:pt x="1146" y="396"/>
                      <a:pt x="1145" y="396"/>
                    </a:cubicBezTo>
                    <a:cubicBezTo>
                      <a:pt x="1145" y="396"/>
                      <a:pt x="1145" y="396"/>
                      <a:pt x="1145" y="396"/>
                    </a:cubicBezTo>
                    <a:cubicBezTo>
                      <a:pt x="1144" y="395"/>
                      <a:pt x="1143" y="394"/>
                      <a:pt x="1143" y="394"/>
                    </a:cubicBezTo>
                    <a:cubicBezTo>
                      <a:pt x="1142" y="394"/>
                      <a:pt x="1142" y="394"/>
                      <a:pt x="1142" y="394"/>
                    </a:cubicBezTo>
                    <a:cubicBezTo>
                      <a:pt x="1142" y="394"/>
                      <a:pt x="1142" y="393"/>
                      <a:pt x="1142" y="393"/>
                    </a:cubicBezTo>
                    <a:cubicBezTo>
                      <a:pt x="1141" y="393"/>
                      <a:pt x="1141" y="393"/>
                      <a:pt x="1141" y="393"/>
                    </a:cubicBezTo>
                    <a:cubicBezTo>
                      <a:pt x="1140" y="392"/>
                      <a:pt x="1140" y="392"/>
                      <a:pt x="1139" y="392"/>
                    </a:cubicBezTo>
                    <a:cubicBezTo>
                      <a:pt x="1139" y="392"/>
                      <a:pt x="1139" y="391"/>
                      <a:pt x="1138" y="391"/>
                    </a:cubicBezTo>
                    <a:cubicBezTo>
                      <a:pt x="1138" y="391"/>
                      <a:pt x="1138" y="391"/>
                      <a:pt x="1138" y="391"/>
                    </a:cubicBezTo>
                    <a:cubicBezTo>
                      <a:pt x="1138" y="391"/>
                      <a:pt x="1138" y="391"/>
                      <a:pt x="1138" y="391"/>
                    </a:cubicBezTo>
                    <a:cubicBezTo>
                      <a:pt x="1137" y="390"/>
                      <a:pt x="1137" y="390"/>
                      <a:pt x="1137" y="390"/>
                    </a:cubicBezTo>
                    <a:cubicBezTo>
                      <a:pt x="1136" y="390"/>
                      <a:pt x="1136" y="389"/>
                      <a:pt x="1135" y="389"/>
                    </a:cubicBezTo>
                    <a:cubicBezTo>
                      <a:pt x="1135" y="389"/>
                      <a:pt x="1135" y="389"/>
                      <a:pt x="1134" y="389"/>
                    </a:cubicBezTo>
                    <a:cubicBezTo>
                      <a:pt x="1134" y="389"/>
                      <a:pt x="1134" y="389"/>
                      <a:pt x="1134" y="389"/>
                    </a:cubicBezTo>
                    <a:cubicBezTo>
                      <a:pt x="1134" y="388"/>
                      <a:pt x="1134" y="388"/>
                      <a:pt x="1134" y="388"/>
                    </a:cubicBezTo>
                    <a:cubicBezTo>
                      <a:pt x="1134" y="388"/>
                      <a:pt x="1133" y="388"/>
                      <a:pt x="1133" y="388"/>
                    </a:cubicBezTo>
                    <a:cubicBezTo>
                      <a:pt x="1132" y="387"/>
                      <a:pt x="1132" y="387"/>
                      <a:pt x="1131" y="386"/>
                    </a:cubicBezTo>
                    <a:cubicBezTo>
                      <a:pt x="1131" y="386"/>
                      <a:pt x="1131" y="386"/>
                      <a:pt x="1131" y="386"/>
                    </a:cubicBezTo>
                    <a:cubicBezTo>
                      <a:pt x="1130" y="386"/>
                      <a:pt x="1130" y="386"/>
                      <a:pt x="1129" y="385"/>
                    </a:cubicBezTo>
                    <a:cubicBezTo>
                      <a:pt x="1129" y="385"/>
                      <a:pt x="1129" y="385"/>
                      <a:pt x="1128" y="385"/>
                    </a:cubicBezTo>
                    <a:cubicBezTo>
                      <a:pt x="1128" y="385"/>
                      <a:pt x="1128" y="384"/>
                      <a:pt x="1128" y="384"/>
                    </a:cubicBezTo>
                    <a:cubicBezTo>
                      <a:pt x="1128" y="384"/>
                      <a:pt x="1127" y="384"/>
                      <a:pt x="1127" y="384"/>
                    </a:cubicBezTo>
                    <a:cubicBezTo>
                      <a:pt x="1127" y="384"/>
                      <a:pt x="1126" y="383"/>
                      <a:pt x="1125" y="383"/>
                    </a:cubicBezTo>
                    <a:cubicBezTo>
                      <a:pt x="1125" y="383"/>
                      <a:pt x="1125" y="383"/>
                      <a:pt x="1125" y="383"/>
                    </a:cubicBezTo>
                    <a:cubicBezTo>
                      <a:pt x="1125" y="382"/>
                      <a:pt x="1124" y="382"/>
                      <a:pt x="1123" y="381"/>
                    </a:cubicBezTo>
                    <a:cubicBezTo>
                      <a:pt x="1123" y="381"/>
                      <a:pt x="1123" y="381"/>
                      <a:pt x="1122" y="381"/>
                    </a:cubicBezTo>
                    <a:cubicBezTo>
                      <a:pt x="1122" y="381"/>
                      <a:pt x="1122" y="381"/>
                      <a:pt x="1122" y="381"/>
                    </a:cubicBezTo>
                    <a:cubicBezTo>
                      <a:pt x="1122" y="381"/>
                      <a:pt x="1122" y="380"/>
                      <a:pt x="1122" y="380"/>
                    </a:cubicBezTo>
                    <a:cubicBezTo>
                      <a:pt x="1121" y="380"/>
                      <a:pt x="1121" y="380"/>
                      <a:pt x="1121" y="380"/>
                    </a:cubicBezTo>
                    <a:cubicBezTo>
                      <a:pt x="1120" y="379"/>
                      <a:pt x="1118" y="378"/>
                      <a:pt x="1117" y="377"/>
                    </a:cubicBezTo>
                    <a:cubicBezTo>
                      <a:pt x="1117" y="377"/>
                      <a:pt x="1117" y="377"/>
                      <a:pt x="1117" y="377"/>
                    </a:cubicBezTo>
                    <a:cubicBezTo>
                      <a:pt x="1116" y="377"/>
                      <a:pt x="1116" y="377"/>
                      <a:pt x="1116" y="377"/>
                    </a:cubicBezTo>
                    <a:cubicBezTo>
                      <a:pt x="1116" y="376"/>
                      <a:pt x="1116" y="376"/>
                      <a:pt x="1116" y="376"/>
                    </a:cubicBezTo>
                    <a:cubicBezTo>
                      <a:pt x="1112" y="374"/>
                      <a:pt x="1109" y="372"/>
                      <a:pt x="1106" y="370"/>
                    </a:cubicBezTo>
                    <a:cubicBezTo>
                      <a:pt x="1106" y="370"/>
                      <a:pt x="1105" y="370"/>
                      <a:pt x="1105" y="370"/>
                    </a:cubicBezTo>
                    <a:cubicBezTo>
                      <a:pt x="1105" y="369"/>
                      <a:pt x="1104" y="369"/>
                      <a:pt x="1104" y="369"/>
                    </a:cubicBezTo>
                    <a:cubicBezTo>
                      <a:pt x="1103" y="368"/>
                      <a:pt x="1103" y="368"/>
                      <a:pt x="1102" y="368"/>
                    </a:cubicBezTo>
                    <a:cubicBezTo>
                      <a:pt x="1102" y="367"/>
                      <a:pt x="1102" y="367"/>
                      <a:pt x="1102" y="367"/>
                    </a:cubicBezTo>
                    <a:cubicBezTo>
                      <a:pt x="1101" y="367"/>
                      <a:pt x="1101" y="367"/>
                      <a:pt x="1100" y="366"/>
                    </a:cubicBezTo>
                    <a:cubicBezTo>
                      <a:pt x="1100" y="366"/>
                      <a:pt x="1100" y="366"/>
                      <a:pt x="1099" y="366"/>
                    </a:cubicBezTo>
                    <a:cubicBezTo>
                      <a:pt x="1099" y="366"/>
                      <a:pt x="1099" y="365"/>
                      <a:pt x="1098" y="365"/>
                    </a:cubicBezTo>
                    <a:cubicBezTo>
                      <a:pt x="1098" y="365"/>
                      <a:pt x="1098" y="365"/>
                      <a:pt x="1097" y="365"/>
                    </a:cubicBezTo>
                    <a:cubicBezTo>
                      <a:pt x="1097" y="364"/>
                      <a:pt x="1097" y="364"/>
                      <a:pt x="1097" y="364"/>
                    </a:cubicBezTo>
                    <a:cubicBezTo>
                      <a:pt x="1096" y="364"/>
                      <a:pt x="1096" y="363"/>
                      <a:pt x="1095" y="363"/>
                    </a:cubicBezTo>
                    <a:cubicBezTo>
                      <a:pt x="1095" y="363"/>
                      <a:pt x="1095" y="363"/>
                      <a:pt x="1095" y="363"/>
                    </a:cubicBezTo>
                    <a:cubicBezTo>
                      <a:pt x="1094" y="362"/>
                      <a:pt x="1093" y="362"/>
                      <a:pt x="1093" y="361"/>
                    </a:cubicBezTo>
                    <a:cubicBezTo>
                      <a:pt x="1092" y="361"/>
                      <a:pt x="1091" y="361"/>
                      <a:pt x="1091" y="360"/>
                    </a:cubicBezTo>
                    <a:cubicBezTo>
                      <a:pt x="1091" y="360"/>
                      <a:pt x="1091" y="360"/>
                      <a:pt x="1091" y="360"/>
                    </a:cubicBezTo>
                    <a:cubicBezTo>
                      <a:pt x="1090" y="360"/>
                      <a:pt x="1089" y="359"/>
                      <a:pt x="1088" y="358"/>
                    </a:cubicBezTo>
                    <a:cubicBezTo>
                      <a:pt x="1088" y="358"/>
                      <a:pt x="1088" y="358"/>
                      <a:pt x="1088" y="358"/>
                    </a:cubicBezTo>
                    <a:cubicBezTo>
                      <a:pt x="1085" y="356"/>
                      <a:pt x="1082" y="354"/>
                      <a:pt x="1079" y="352"/>
                    </a:cubicBezTo>
                    <a:cubicBezTo>
                      <a:pt x="1078" y="352"/>
                      <a:pt x="1078" y="352"/>
                      <a:pt x="1078" y="352"/>
                    </a:cubicBezTo>
                    <a:cubicBezTo>
                      <a:pt x="1077" y="351"/>
                      <a:pt x="1076" y="350"/>
                      <a:pt x="1074" y="349"/>
                    </a:cubicBezTo>
                    <a:cubicBezTo>
                      <a:pt x="1074" y="349"/>
                      <a:pt x="1074" y="349"/>
                      <a:pt x="1073" y="349"/>
                    </a:cubicBezTo>
                    <a:cubicBezTo>
                      <a:pt x="1073" y="349"/>
                      <a:pt x="1073" y="349"/>
                      <a:pt x="1073" y="349"/>
                    </a:cubicBezTo>
                    <a:cubicBezTo>
                      <a:pt x="1071" y="348"/>
                      <a:pt x="1070" y="347"/>
                      <a:pt x="1068" y="346"/>
                    </a:cubicBezTo>
                    <a:cubicBezTo>
                      <a:pt x="1068" y="346"/>
                      <a:pt x="1068" y="346"/>
                      <a:pt x="1068" y="346"/>
                    </a:cubicBezTo>
                    <a:cubicBezTo>
                      <a:pt x="1065" y="343"/>
                      <a:pt x="1062" y="341"/>
                      <a:pt x="1059" y="339"/>
                    </a:cubicBezTo>
                    <a:cubicBezTo>
                      <a:pt x="1058" y="339"/>
                      <a:pt x="1058" y="339"/>
                      <a:pt x="1058" y="339"/>
                    </a:cubicBezTo>
                    <a:cubicBezTo>
                      <a:pt x="1057" y="338"/>
                      <a:pt x="1056" y="337"/>
                      <a:pt x="1054" y="336"/>
                    </a:cubicBezTo>
                    <a:cubicBezTo>
                      <a:pt x="1053" y="336"/>
                      <a:pt x="1052" y="335"/>
                      <a:pt x="1051" y="335"/>
                    </a:cubicBezTo>
                    <a:cubicBezTo>
                      <a:pt x="1051" y="334"/>
                      <a:pt x="1051" y="334"/>
                      <a:pt x="1051" y="334"/>
                    </a:cubicBezTo>
                    <a:cubicBezTo>
                      <a:pt x="1050" y="334"/>
                      <a:pt x="1050" y="334"/>
                      <a:pt x="1050" y="333"/>
                    </a:cubicBezTo>
                    <a:cubicBezTo>
                      <a:pt x="1049" y="333"/>
                      <a:pt x="1049" y="333"/>
                      <a:pt x="1048" y="332"/>
                    </a:cubicBezTo>
                    <a:cubicBezTo>
                      <a:pt x="1048" y="332"/>
                      <a:pt x="1048" y="332"/>
                      <a:pt x="1048" y="332"/>
                    </a:cubicBezTo>
                    <a:cubicBezTo>
                      <a:pt x="1048" y="332"/>
                      <a:pt x="1048" y="332"/>
                      <a:pt x="1047" y="332"/>
                    </a:cubicBezTo>
                    <a:cubicBezTo>
                      <a:pt x="1040" y="327"/>
                      <a:pt x="1032" y="322"/>
                      <a:pt x="1025" y="317"/>
                    </a:cubicBezTo>
                    <a:cubicBezTo>
                      <a:pt x="1020" y="314"/>
                      <a:pt x="1015" y="311"/>
                      <a:pt x="1010" y="308"/>
                    </a:cubicBezTo>
                    <a:cubicBezTo>
                      <a:pt x="1010" y="308"/>
                      <a:pt x="1010" y="307"/>
                      <a:pt x="1010" y="307"/>
                    </a:cubicBezTo>
                    <a:cubicBezTo>
                      <a:pt x="1007" y="306"/>
                      <a:pt x="1005" y="304"/>
                      <a:pt x="1002" y="303"/>
                    </a:cubicBezTo>
                    <a:cubicBezTo>
                      <a:pt x="998" y="300"/>
                      <a:pt x="995" y="298"/>
                      <a:pt x="991" y="295"/>
                    </a:cubicBezTo>
                    <a:cubicBezTo>
                      <a:pt x="991" y="295"/>
                      <a:pt x="991" y="295"/>
                      <a:pt x="991" y="295"/>
                    </a:cubicBezTo>
                    <a:cubicBezTo>
                      <a:pt x="988" y="293"/>
                      <a:pt x="985" y="291"/>
                      <a:pt x="982" y="289"/>
                    </a:cubicBezTo>
                    <a:cubicBezTo>
                      <a:pt x="982" y="289"/>
                      <a:pt x="982" y="289"/>
                      <a:pt x="982" y="289"/>
                    </a:cubicBezTo>
                    <a:cubicBezTo>
                      <a:pt x="981" y="289"/>
                      <a:pt x="980" y="288"/>
                      <a:pt x="979" y="287"/>
                    </a:cubicBezTo>
                    <a:cubicBezTo>
                      <a:pt x="979" y="287"/>
                      <a:pt x="978" y="287"/>
                      <a:pt x="978" y="287"/>
                    </a:cubicBezTo>
                    <a:cubicBezTo>
                      <a:pt x="978" y="287"/>
                      <a:pt x="978" y="286"/>
                      <a:pt x="977" y="286"/>
                    </a:cubicBezTo>
                    <a:cubicBezTo>
                      <a:pt x="977" y="286"/>
                      <a:pt x="976" y="286"/>
                      <a:pt x="976" y="285"/>
                    </a:cubicBezTo>
                    <a:cubicBezTo>
                      <a:pt x="975" y="285"/>
                      <a:pt x="975" y="285"/>
                      <a:pt x="975" y="285"/>
                    </a:cubicBezTo>
                    <a:cubicBezTo>
                      <a:pt x="975" y="285"/>
                      <a:pt x="975" y="284"/>
                      <a:pt x="974" y="284"/>
                    </a:cubicBezTo>
                    <a:cubicBezTo>
                      <a:pt x="974" y="284"/>
                      <a:pt x="973" y="284"/>
                      <a:pt x="973" y="283"/>
                    </a:cubicBezTo>
                    <a:cubicBezTo>
                      <a:pt x="973" y="283"/>
                      <a:pt x="973" y="283"/>
                      <a:pt x="973" y="283"/>
                    </a:cubicBezTo>
                    <a:cubicBezTo>
                      <a:pt x="972" y="283"/>
                      <a:pt x="972" y="283"/>
                      <a:pt x="971" y="282"/>
                    </a:cubicBezTo>
                    <a:cubicBezTo>
                      <a:pt x="971" y="282"/>
                      <a:pt x="971" y="282"/>
                      <a:pt x="971" y="282"/>
                    </a:cubicBezTo>
                    <a:cubicBezTo>
                      <a:pt x="970" y="282"/>
                      <a:pt x="969" y="281"/>
                      <a:pt x="969" y="281"/>
                    </a:cubicBezTo>
                    <a:cubicBezTo>
                      <a:pt x="968" y="280"/>
                      <a:pt x="967" y="280"/>
                      <a:pt x="966" y="279"/>
                    </a:cubicBezTo>
                    <a:cubicBezTo>
                      <a:pt x="965" y="279"/>
                      <a:pt x="965" y="278"/>
                      <a:pt x="964" y="278"/>
                    </a:cubicBezTo>
                    <a:cubicBezTo>
                      <a:pt x="964" y="278"/>
                      <a:pt x="964" y="278"/>
                      <a:pt x="964" y="278"/>
                    </a:cubicBezTo>
                    <a:cubicBezTo>
                      <a:pt x="963" y="277"/>
                      <a:pt x="963" y="277"/>
                      <a:pt x="962" y="277"/>
                    </a:cubicBezTo>
                    <a:cubicBezTo>
                      <a:pt x="962" y="276"/>
                      <a:pt x="962" y="276"/>
                      <a:pt x="962" y="276"/>
                    </a:cubicBezTo>
                    <a:cubicBezTo>
                      <a:pt x="962" y="276"/>
                      <a:pt x="961" y="276"/>
                      <a:pt x="961" y="276"/>
                    </a:cubicBezTo>
                    <a:cubicBezTo>
                      <a:pt x="960" y="275"/>
                      <a:pt x="958" y="274"/>
                      <a:pt x="957" y="273"/>
                    </a:cubicBezTo>
                    <a:cubicBezTo>
                      <a:pt x="957" y="273"/>
                      <a:pt x="956" y="273"/>
                      <a:pt x="956" y="272"/>
                    </a:cubicBezTo>
                    <a:cubicBezTo>
                      <a:pt x="956" y="272"/>
                      <a:pt x="956" y="272"/>
                      <a:pt x="956" y="272"/>
                    </a:cubicBezTo>
                    <a:cubicBezTo>
                      <a:pt x="956" y="272"/>
                      <a:pt x="955" y="272"/>
                      <a:pt x="955" y="272"/>
                    </a:cubicBezTo>
                    <a:cubicBezTo>
                      <a:pt x="954" y="271"/>
                      <a:pt x="953" y="271"/>
                      <a:pt x="952" y="270"/>
                    </a:cubicBezTo>
                    <a:cubicBezTo>
                      <a:pt x="952" y="270"/>
                      <a:pt x="952" y="270"/>
                      <a:pt x="952" y="270"/>
                    </a:cubicBezTo>
                    <a:cubicBezTo>
                      <a:pt x="951" y="269"/>
                      <a:pt x="950" y="269"/>
                      <a:pt x="949" y="268"/>
                    </a:cubicBezTo>
                    <a:cubicBezTo>
                      <a:pt x="949" y="268"/>
                      <a:pt x="949" y="268"/>
                      <a:pt x="949" y="268"/>
                    </a:cubicBezTo>
                    <a:cubicBezTo>
                      <a:pt x="949" y="268"/>
                      <a:pt x="948" y="268"/>
                      <a:pt x="948" y="267"/>
                    </a:cubicBezTo>
                    <a:cubicBezTo>
                      <a:pt x="948" y="267"/>
                      <a:pt x="947" y="267"/>
                      <a:pt x="947" y="267"/>
                    </a:cubicBezTo>
                    <a:cubicBezTo>
                      <a:pt x="947" y="267"/>
                      <a:pt x="947" y="266"/>
                      <a:pt x="947" y="266"/>
                    </a:cubicBezTo>
                    <a:cubicBezTo>
                      <a:pt x="947" y="266"/>
                      <a:pt x="946" y="266"/>
                      <a:pt x="946" y="266"/>
                    </a:cubicBezTo>
                    <a:cubicBezTo>
                      <a:pt x="944" y="265"/>
                      <a:pt x="942" y="263"/>
                      <a:pt x="940" y="262"/>
                    </a:cubicBezTo>
                    <a:cubicBezTo>
                      <a:pt x="940" y="262"/>
                      <a:pt x="940" y="262"/>
                      <a:pt x="940" y="262"/>
                    </a:cubicBezTo>
                    <a:cubicBezTo>
                      <a:pt x="940" y="262"/>
                      <a:pt x="939" y="261"/>
                      <a:pt x="939" y="261"/>
                    </a:cubicBezTo>
                    <a:cubicBezTo>
                      <a:pt x="939" y="261"/>
                      <a:pt x="938" y="261"/>
                      <a:pt x="938" y="261"/>
                    </a:cubicBezTo>
                    <a:cubicBezTo>
                      <a:pt x="938" y="260"/>
                      <a:pt x="937" y="260"/>
                      <a:pt x="937" y="260"/>
                    </a:cubicBezTo>
                    <a:cubicBezTo>
                      <a:pt x="937" y="260"/>
                      <a:pt x="937" y="260"/>
                      <a:pt x="937" y="260"/>
                    </a:cubicBezTo>
                    <a:cubicBezTo>
                      <a:pt x="933" y="258"/>
                      <a:pt x="930" y="255"/>
                      <a:pt x="926" y="253"/>
                    </a:cubicBezTo>
                    <a:cubicBezTo>
                      <a:pt x="926" y="253"/>
                      <a:pt x="926" y="253"/>
                      <a:pt x="926" y="253"/>
                    </a:cubicBezTo>
                    <a:cubicBezTo>
                      <a:pt x="925" y="252"/>
                      <a:pt x="924" y="252"/>
                      <a:pt x="923" y="251"/>
                    </a:cubicBezTo>
                    <a:cubicBezTo>
                      <a:pt x="922" y="250"/>
                      <a:pt x="920" y="249"/>
                      <a:pt x="918" y="248"/>
                    </a:cubicBezTo>
                    <a:cubicBezTo>
                      <a:pt x="918" y="247"/>
                      <a:pt x="917" y="247"/>
                      <a:pt x="916" y="247"/>
                    </a:cubicBezTo>
                    <a:cubicBezTo>
                      <a:pt x="916" y="246"/>
                      <a:pt x="916" y="246"/>
                      <a:pt x="916" y="246"/>
                    </a:cubicBezTo>
                    <a:cubicBezTo>
                      <a:pt x="916" y="246"/>
                      <a:pt x="916" y="246"/>
                      <a:pt x="916" y="246"/>
                    </a:cubicBezTo>
                    <a:cubicBezTo>
                      <a:pt x="915" y="246"/>
                      <a:pt x="915" y="246"/>
                      <a:pt x="915" y="246"/>
                    </a:cubicBezTo>
                    <a:cubicBezTo>
                      <a:pt x="906" y="240"/>
                      <a:pt x="898" y="235"/>
                      <a:pt x="890" y="230"/>
                    </a:cubicBezTo>
                    <a:cubicBezTo>
                      <a:pt x="890" y="229"/>
                      <a:pt x="890" y="229"/>
                      <a:pt x="890" y="229"/>
                    </a:cubicBezTo>
                    <a:cubicBezTo>
                      <a:pt x="889" y="229"/>
                      <a:pt x="889" y="229"/>
                      <a:pt x="889" y="229"/>
                    </a:cubicBezTo>
                    <a:cubicBezTo>
                      <a:pt x="889" y="229"/>
                      <a:pt x="889" y="228"/>
                      <a:pt x="888" y="228"/>
                    </a:cubicBezTo>
                    <a:cubicBezTo>
                      <a:pt x="885" y="226"/>
                      <a:pt x="881" y="224"/>
                      <a:pt x="878" y="222"/>
                    </a:cubicBezTo>
                    <a:cubicBezTo>
                      <a:pt x="878" y="221"/>
                      <a:pt x="878" y="221"/>
                      <a:pt x="878" y="221"/>
                    </a:cubicBezTo>
                    <a:cubicBezTo>
                      <a:pt x="877" y="221"/>
                      <a:pt x="877" y="221"/>
                      <a:pt x="876" y="221"/>
                    </a:cubicBezTo>
                    <a:cubicBezTo>
                      <a:pt x="876" y="220"/>
                      <a:pt x="876" y="220"/>
                      <a:pt x="876" y="220"/>
                    </a:cubicBezTo>
                    <a:cubicBezTo>
                      <a:pt x="876" y="220"/>
                      <a:pt x="876" y="220"/>
                      <a:pt x="876" y="220"/>
                    </a:cubicBezTo>
                    <a:cubicBezTo>
                      <a:pt x="876" y="220"/>
                      <a:pt x="875" y="220"/>
                      <a:pt x="875" y="220"/>
                    </a:cubicBezTo>
                    <a:cubicBezTo>
                      <a:pt x="872" y="217"/>
                      <a:pt x="868" y="215"/>
                      <a:pt x="865" y="213"/>
                    </a:cubicBezTo>
                    <a:cubicBezTo>
                      <a:pt x="863" y="212"/>
                      <a:pt x="861" y="211"/>
                      <a:pt x="860" y="210"/>
                    </a:cubicBezTo>
                    <a:cubicBezTo>
                      <a:pt x="859" y="210"/>
                      <a:pt x="859" y="209"/>
                      <a:pt x="859" y="209"/>
                    </a:cubicBezTo>
                    <a:cubicBezTo>
                      <a:pt x="859" y="209"/>
                      <a:pt x="858" y="209"/>
                      <a:pt x="858" y="209"/>
                    </a:cubicBezTo>
                    <a:cubicBezTo>
                      <a:pt x="858" y="209"/>
                      <a:pt x="858" y="209"/>
                      <a:pt x="858" y="209"/>
                    </a:cubicBezTo>
                    <a:cubicBezTo>
                      <a:pt x="858" y="209"/>
                      <a:pt x="858" y="208"/>
                      <a:pt x="858" y="208"/>
                    </a:cubicBezTo>
                    <a:cubicBezTo>
                      <a:pt x="857" y="208"/>
                      <a:pt x="856" y="207"/>
                      <a:pt x="855" y="207"/>
                    </a:cubicBezTo>
                    <a:cubicBezTo>
                      <a:pt x="854" y="206"/>
                      <a:pt x="854" y="206"/>
                      <a:pt x="853" y="205"/>
                    </a:cubicBezTo>
                    <a:cubicBezTo>
                      <a:pt x="853" y="205"/>
                      <a:pt x="852" y="205"/>
                      <a:pt x="852" y="205"/>
                    </a:cubicBezTo>
                    <a:cubicBezTo>
                      <a:pt x="852" y="204"/>
                      <a:pt x="851" y="204"/>
                      <a:pt x="851" y="204"/>
                    </a:cubicBezTo>
                    <a:cubicBezTo>
                      <a:pt x="851" y="204"/>
                      <a:pt x="851" y="204"/>
                      <a:pt x="850" y="204"/>
                    </a:cubicBezTo>
                    <a:cubicBezTo>
                      <a:pt x="850" y="204"/>
                      <a:pt x="850" y="203"/>
                      <a:pt x="850" y="203"/>
                    </a:cubicBezTo>
                    <a:cubicBezTo>
                      <a:pt x="850" y="203"/>
                      <a:pt x="850" y="203"/>
                      <a:pt x="850" y="203"/>
                    </a:cubicBezTo>
                    <a:cubicBezTo>
                      <a:pt x="850" y="203"/>
                      <a:pt x="849" y="203"/>
                      <a:pt x="849" y="203"/>
                    </a:cubicBezTo>
                    <a:cubicBezTo>
                      <a:pt x="848" y="202"/>
                      <a:pt x="848" y="202"/>
                      <a:pt x="847" y="201"/>
                    </a:cubicBezTo>
                    <a:cubicBezTo>
                      <a:pt x="847" y="201"/>
                      <a:pt x="847" y="201"/>
                      <a:pt x="846" y="201"/>
                    </a:cubicBezTo>
                    <a:cubicBezTo>
                      <a:pt x="846" y="201"/>
                      <a:pt x="846" y="201"/>
                      <a:pt x="845" y="200"/>
                    </a:cubicBezTo>
                    <a:cubicBezTo>
                      <a:pt x="845" y="200"/>
                      <a:pt x="845" y="200"/>
                      <a:pt x="845" y="200"/>
                    </a:cubicBezTo>
                    <a:cubicBezTo>
                      <a:pt x="844" y="199"/>
                      <a:pt x="843" y="199"/>
                      <a:pt x="842" y="198"/>
                    </a:cubicBezTo>
                    <a:cubicBezTo>
                      <a:pt x="842" y="198"/>
                      <a:pt x="842" y="198"/>
                      <a:pt x="842" y="198"/>
                    </a:cubicBezTo>
                    <a:cubicBezTo>
                      <a:pt x="842" y="198"/>
                      <a:pt x="842" y="198"/>
                      <a:pt x="841" y="198"/>
                    </a:cubicBezTo>
                    <a:cubicBezTo>
                      <a:pt x="841" y="198"/>
                      <a:pt x="841" y="197"/>
                      <a:pt x="841" y="197"/>
                    </a:cubicBezTo>
                    <a:cubicBezTo>
                      <a:pt x="839" y="196"/>
                      <a:pt x="838" y="195"/>
                      <a:pt x="837" y="195"/>
                    </a:cubicBezTo>
                    <a:cubicBezTo>
                      <a:pt x="836" y="195"/>
                      <a:pt x="836" y="194"/>
                      <a:pt x="836" y="194"/>
                    </a:cubicBezTo>
                    <a:cubicBezTo>
                      <a:pt x="836" y="194"/>
                      <a:pt x="836" y="194"/>
                      <a:pt x="836" y="194"/>
                    </a:cubicBezTo>
                    <a:cubicBezTo>
                      <a:pt x="835" y="194"/>
                      <a:pt x="835" y="194"/>
                      <a:pt x="835" y="193"/>
                    </a:cubicBezTo>
                    <a:cubicBezTo>
                      <a:pt x="835" y="193"/>
                      <a:pt x="835" y="193"/>
                      <a:pt x="835" y="193"/>
                    </a:cubicBezTo>
                    <a:cubicBezTo>
                      <a:pt x="834" y="193"/>
                      <a:pt x="834" y="193"/>
                      <a:pt x="834" y="193"/>
                    </a:cubicBezTo>
                    <a:cubicBezTo>
                      <a:pt x="829" y="190"/>
                      <a:pt x="825" y="187"/>
                      <a:pt x="820" y="184"/>
                    </a:cubicBezTo>
                    <a:cubicBezTo>
                      <a:pt x="818" y="183"/>
                      <a:pt x="816" y="181"/>
                      <a:pt x="814" y="180"/>
                    </a:cubicBezTo>
                    <a:cubicBezTo>
                      <a:pt x="814" y="180"/>
                      <a:pt x="813" y="180"/>
                      <a:pt x="813" y="180"/>
                    </a:cubicBezTo>
                    <a:cubicBezTo>
                      <a:pt x="810" y="177"/>
                      <a:pt x="807" y="175"/>
                      <a:pt x="803" y="173"/>
                    </a:cubicBezTo>
                    <a:cubicBezTo>
                      <a:pt x="803" y="172"/>
                      <a:pt x="802" y="172"/>
                      <a:pt x="801" y="172"/>
                    </a:cubicBezTo>
                    <a:cubicBezTo>
                      <a:pt x="801" y="171"/>
                      <a:pt x="801" y="171"/>
                      <a:pt x="801" y="171"/>
                    </a:cubicBezTo>
                    <a:cubicBezTo>
                      <a:pt x="799" y="170"/>
                      <a:pt x="798" y="169"/>
                      <a:pt x="796" y="168"/>
                    </a:cubicBezTo>
                    <a:cubicBezTo>
                      <a:pt x="796" y="168"/>
                      <a:pt x="796" y="168"/>
                      <a:pt x="795" y="168"/>
                    </a:cubicBezTo>
                    <a:cubicBezTo>
                      <a:pt x="795" y="167"/>
                      <a:pt x="794" y="167"/>
                      <a:pt x="793" y="167"/>
                    </a:cubicBezTo>
                    <a:cubicBezTo>
                      <a:pt x="793" y="166"/>
                      <a:pt x="793" y="166"/>
                      <a:pt x="792" y="166"/>
                    </a:cubicBezTo>
                    <a:cubicBezTo>
                      <a:pt x="792" y="166"/>
                      <a:pt x="792" y="166"/>
                      <a:pt x="792" y="166"/>
                    </a:cubicBezTo>
                    <a:cubicBezTo>
                      <a:pt x="792" y="166"/>
                      <a:pt x="792" y="166"/>
                      <a:pt x="792" y="166"/>
                    </a:cubicBezTo>
                    <a:cubicBezTo>
                      <a:pt x="792" y="165"/>
                      <a:pt x="792" y="165"/>
                      <a:pt x="792" y="165"/>
                    </a:cubicBezTo>
                    <a:cubicBezTo>
                      <a:pt x="789" y="164"/>
                      <a:pt x="787" y="163"/>
                      <a:pt x="785" y="161"/>
                    </a:cubicBezTo>
                    <a:cubicBezTo>
                      <a:pt x="785" y="161"/>
                      <a:pt x="784" y="161"/>
                      <a:pt x="784" y="160"/>
                    </a:cubicBezTo>
                    <a:cubicBezTo>
                      <a:pt x="784" y="160"/>
                      <a:pt x="784" y="160"/>
                      <a:pt x="784" y="160"/>
                    </a:cubicBezTo>
                    <a:cubicBezTo>
                      <a:pt x="784" y="160"/>
                      <a:pt x="783" y="160"/>
                      <a:pt x="783" y="160"/>
                    </a:cubicBezTo>
                    <a:cubicBezTo>
                      <a:pt x="783" y="160"/>
                      <a:pt x="783" y="160"/>
                      <a:pt x="783" y="160"/>
                    </a:cubicBezTo>
                    <a:cubicBezTo>
                      <a:pt x="782" y="159"/>
                      <a:pt x="781" y="159"/>
                      <a:pt x="781" y="158"/>
                    </a:cubicBezTo>
                    <a:cubicBezTo>
                      <a:pt x="780" y="158"/>
                      <a:pt x="780" y="158"/>
                      <a:pt x="780" y="158"/>
                    </a:cubicBezTo>
                    <a:cubicBezTo>
                      <a:pt x="780" y="158"/>
                      <a:pt x="779" y="157"/>
                      <a:pt x="779" y="157"/>
                    </a:cubicBezTo>
                    <a:cubicBezTo>
                      <a:pt x="779" y="157"/>
                      <a:pt x="779" y="157"/>
                      <a:pt x="779" y="157"/>
                    </a:cubicBezTo>
                    <a:cubicBezTo>
                      <a:pt x="779" y="157"/>
                      <a:pt x="778" y="157"/>
                      <a:pt x="778" y="157"/>
                    </a:cubicBezTo>
                    <a:cubicBezTo>
                      <a:pt x="778" y="157"/>
                      <a:pt x="778" y="157"/>
                      <a:pt x="778" y="156"/>
                    </a:cubicBezTo>
                    <a:cubicBezTo>
                      <a:pt x="777" y="156"/>
                      <a:pt x="777" y="156"/>
                      <a:pt x="776" y="155"/>
                    </a:cubicBezTo>
                    <a:cubicBezTo>
                      <a:pt x="776" y="155"/>
                      <a:pt x="776" y="155"/>
                      <a:pt x="775" y="155"/>
                    </a:cubicBezTo>
                    <a:cubicBezTo>
                      <a:pt x="774" y="154"/>
                      <a:pt x="773" y="153"/>
                      <a:pt x="772" y="153"/>
                    </a:cubicBezTo>
                    <a:cubicBezTo>
                      <a:pt x="772" y="153"/>
                      <a:pt x="772" y="152"/>
                      <a:pt x="771" y="152"/>
                    </a:cubicBezTo>
                    <a:cubicBezTo>
                      <a:pt x="771" y="152"/>
                      <a:pt x="771" y="152"/>
                      <a:pt x="771" y="152"/>
                    </a:cubicBezTo>
                    <a:cubicBezTo>
                      <a:pt x="771" y="152"/>
                      <a:pt x="771" y="152"/>
                      <a:pt x="771" y="152"/>
                    </a:cubicBezTo>
                    <a:cubicBezTo>
                      <a:pt x="771" y="152"/>
                      <a:pt x="771" y="152"/>
                      <a:pt x="771" y="152"/>
                    </a:cubicBezTo>
                    <a:cubicBezTo>
                      <a:pt x="770" y="151"/>
                      <a:pt x="770" y="151"/>
                      <a:pt x="770" y="151"/>
                    </a:cubicBezTo>
                    <a:cubicBezTo>
                      <a:pt x="769" y="151"/>
                      <a:pt x="769" y="151"/>
                      <a:pt x="769" y="151"/>
                    </a:cubicBezTo>
                    <a:cubicBezTo>
                      <a:pt x="769" y="151"/>
                      <a:pt x="769" y="151"/>
                      <a:pt x="769" y="151"/>
                    </a:cubicBezTo>
                    <a:cubicBezTo>
                      <a:pt x="769" y="150"/>
                      <a:pt x="768" y="150"/>
                      <a:pt x="768" y="150"/>
                    </a:cubicBezTo>
                    <a:cubicBezTo>
                      <a:pt x="768" y="150"/>
                      <a:pt x="768" y="150"/>
                      <a:pt x="768" y="150"/>
                    </a:cubicBezTo>
                    <a:cubicBezTo>
                      <a:pt x="767" y="149"/>
                      <a:pt x="765" y="148"/>
                      <a:pt x="763" y="147"/>
                    </a:cubicBezTo>
                    <a:cubicBezTo>
                      <a:pt x="763" y="147"/>
                      <a:pt x="763" y="147"/>
                      <a:pt x="763" y="146"/>
                    </a:cubicBezTo>
                    <a:cubicBezTo>
                      <a:pt x="762" y="146"/>
                      <a:pt x="762" y="146"/>
                      <a:pt x="762" y="146"/>
                    </a:cubicBezTo>
                    <a:cubicBezTo>
                      <a:pt x="762" y="146"/>
                      <a:pt x="761" y="145"/>
                      <a:pt x="760" y="145"/>
                    </a:cubicBezTo>
                    <a:cubicBezTo>
                      <a:pt x="760" y="144"/>
                      <a:pt x="759" y="144"/>
                      <a:pt x="758" y="143"/>
                    </a:cubicBezTo>
                    <a:cubicBezTo>
                      <a:pt x="758" y="143"/>
                      <a:pt x="758" y="143"/>
                      <a:pt x="758" y="143"/>
                    </a:cubicBezTo>
                    <a:cubicBezTo>
                      <a:pt x="758" y="143"/>
                      <a:pt x="758" y="143"/>
                      <a:pt x="758" y="143"/>
                    </a:cubicBezTo>
                    <a:cubicBezTo>
                      <a:pt x="757" y="143"/>
                      <a:pt x="756" y="142"/>
                      <a:pt x="756" y="142"/>
                    </a:cubicBezTo>
                    <a:cubicBezTo>
                      <a:pt x="756" y="142"/>
                      <a:pt x="756" y="142"/>
                      <a:pt x="755" y="142"/>
                    </a:cubicBezTo>
                    <a:cubicBezTo>
                      <a:pt x="755" y="141"/>
                      <a:pt x="754" y="141"/>
                      <a:pt x="754" y="141"/>
                    </a:cubicBezTo>
                    <a:cubicBezTo>
                      <a:pt x="754" y="141"/>
                      <a:pt x="753" y="140"/>
                      <a:pt x="753" y="140"/>
                    </a:cubicBezTo>
                    <a:cubicBezTo>
                      <a:pt x="753" y="140"/>
                      <a:pt x="753" y="140"/>
                      <a:pt x="753" y="140"/>
                    </a:cubicBezTo>
                    <a:cubicBezTo>
                      <a:pt x="752" y="140"/>
                      <a:pt x="752" y="140"/>
                      <a:pt x="752" y="139"/>
                    </a:cubicBezTo>
                    <a:cubicBezTo>
                      <a:pt x="751" y="139"/>
                      <a:pt x="751" y="139"/>
                      <a:pt x="751" y="139"/>
                    </a:cubicBezTo>
                    <a:cubicBezTo>
                      <a:pt x="751" y="139"/>
                      <a:pt x="751" y="139"/>
                      <a:pt x="751" y="139"/>
                    </a:cubicBezTo>
                    <a:cubicBezTo>
                      <a:pt x="749" y="138"/>
                      <a:pt x="747" y="136"/>
                      <a:pt x="745" y="135"/>
                    </a:cubicBezTo>
                    <a:cubicBezTo>
                      <a:pt x="745" y="135"/>
                      <a:pt x="745" y="135"/>
                      <a:pt x="745" y="135"/>
                    </a:cubicBezTo>
                    <a:cubicBezTo>
                      <a:pt x="743" y="134"/>
                      <a:pt x="740" y="132"/>
                      <a:pt x="738" y="131"/>
                    </a:cubicBezTo>
                    <a:cubicBezTo>
                      <a:pt x="738" y="131"/>
                      <a:pt x="738" y="131"/>
                      <a:pt x="738" y="131"/>
                    </a:cubicBezTo>
                    <a:cubicBezTo>
                      <a:pt x="735" y="128"/>
                      <a:pt x="732" y="126"/>
                      <a:pt x="729" y="124"/>
                    </a:cubicBezTo>
                    <a:cubicBezTo>
                      <a:pt x="728" y="124"/>
                      <a:pt x="728" y="124"/>
                      <a:pt x="728" y="124"/>
                    </a:cubicBezTo>
                    <a:cubicBezTo>
                      <a:pt x="728" y="124"/>
                      <a:pt x="728" y="124"/>
                      <a:pt x="728" y="124"/>
                    </a:cubicBezTo>
                    <a:cubicBezTo>
                      <a:pt x="728" y="124"/>
                      <a:pt x="728" y="124"/>
                      <a:pt x="728" y="124"/>
                    </a:cubicBezTo>
                    <a:cubicBezTo>
                      <a:pt x="726" y="123"/>
                      <a:pt x="724" y="121"/>
                      <a:pt x="722" y="120"/>
                    </a:cubicBezTo>
                    <a:cubicBezTo>
                      <a:pt x="722" y="120"/>
                      <a:pt x="722" y="120"/>
                      <a:pt x="722" y="120"/>
                    </a:cubicBezTo>
                    <a:cubicBezTo>
                      <a:pt x="721" y="120"/>
                      <a:pt x="721" y="119"/>
                      <a:pt x="720" y="119"/>
                    </a:cubicBezTo>
                    <a:cubicBezTo>
                      <a:pt x="720" y="119"/>
                      <a:pt x="720" y="119"/>
                      <a:pt x="720" y="119"/>
                    </a:cubicBezTo>
                    <a:cubicBezTo>
                      <a:pt x="719" y="118"/>
                      <a:pt x="719" y="118"/>
                      <a:pt x="718" y="118"/>
                    </a:cubicBezTo>
                    <a:cubicBezTo>
                      <a:pt x="717" y="117"/>
                      <a:pt x="717" y="116"/>
                      <a:pt x="716" y="116"/>
                    </a:cubicBezTo>
                    <a:cubicBezTo>
                      <a:pt x="715" y="115"/>
                      <a:pt x="714" y="115"/>
                      <a:pt x="713" y="114"/>
                    </a:cubicBezTo>
                    <a:cubicBezTo>
                      <a:pt x="713" y="114"/>
                      <a:pt x="713" y="114"/>
                      <a:pt x="713" y="114"/>
                    </a:cubicBezTo>
                    <a:cubicBezTo>
                      <a:pt x="713" y="114"/>
                      <a:pt x="713" y="114"/>
                      <a:pt x="712" y="114"/>
                    </a:cubicBezTo>
                    <a:cubicBezTo>
                      <a:pt x="711" y="113"/>
                      <a:pt x="710" y="112"/>
                      <a:pt x="709" y="112"/>
                    </a:cubicBezTo>
                    <a:cubicBezTo>
                      <a:pt x="709" y="112"/>
                      <a:pt x="709" y="112"/>
                      <a:pt x="709" y="111"/>
                    </a:cubicBezTo>
                    <a:cubicBezTo>
                      <a:pt x="707" y="111"/>
                      <a:pt x="706" y="110"/>
                      <a:pt x="705" y="109"/>
                    </a:cubicBezTo>
                    <a:cubicBezTo>
                      <a:pt x="705" y="109"/>
                      <a:pt x="705" y="109"/>
                      <a:pt x="704" y="109"/>
                    </a:cubicBezTo>
                    <a:cubicBezTo>
                      <a:pt x="704" y="109"/>
                      <a:pt x="704" y="109"/>
                      <a:pt x="704" y="109"/>
                    </a:cubicBezTo>
                    <a:cubicBezTo>
                      <a:pt x="704" y="108"/>
                      <a:pt x="704" y="108"/>
                      <a:pt x="704" y="108"/>
                    </a:cubicBezTo>
                    <a:cubicBezTo>
                      <a:pt x="704" y="108"/>
                      <a:pt x="703" y="108"/>
                      <a:pt x="703" y="107"/>
                    </a:cubicBezTo>
                    <a:cubicBezTo>
                      <a:pt x="702" y="107"/>
                      <a:pt x="702" y="107"/>
                      <a:pt x="702" y="107"/>
                    </a:cubicBezTo>
                    <a:cubicBezTo>
                      <a:pt x="702" y="107"/>
                      <a:pt x="702" y="107"/>
                      <a:pt x="702" y="107"/>
                    </a:cubicBezTo>
                    <a:cubicBezTo>
                      <a:pt x="702" y="107"/>
                      <a:pt x="702" y="107"/>
                      <a:pt x="702" y="107"/>
                    </a:cubicBezTo>
                    <a:cubicBezTo>
                      <a:pt x="701" y="106"/>
                      <a:pt x="701" y="106"/>
                      <a:pt x="700" y="106"/>
                    </a:cubicBezTo>
                    <a:cubicBezTo>
                      <a:pt x="700" y="106"/>
                      <a:pt x="700" y="106"/>
                      <a:pt x="700" y="105"/>
                    </a:cubicBezTo>
                    <a:cubicBezTo>
                      <a:pt x="699" y="105"/>
                      <a:pt x="699" y="105"/>
                      <a:pt x="699" y="105"/>
                    </a:cubicBezTo>
                    <a:cubicBezTo>
                      <a:pt x="699" y="105"/>
                      <a:pt x="699" y="105"/>
                      <a:pt x="699" y="105"/>
                    </a:cubicBezTo>
                    <a:cubicBezTo>
                      <a:pt x="698" y="105"/>
                      <a:pt x="698" y="104"/>
                      <a:pt x="697" y="104"/>
                    </a:cubicBezTo>
                    <a:cubicBezTo>
                      <a:pt x="697" y="104"/>
                      <a:pt x="696" y="103"/>
                      <a:pt x="696" y="103"/>
                    </a:cubicBezTo>
                    <a:cubicBezTo>
                      <a:pt x="696" y="103"/>
                      <a:pt x="695" y="103"/>
                      <a:pt x="695" y="103"/>
                    </a:cubicBezTo>
                    <a:cubicBezTo>
                      <a:pt x="695" y="102"/>
                      <a:pt x="695" y="102"/>
                      <a:pt x="695" y="102"/>
                    </a:cubicBezTo>
                    <a:cubicBezTo>
                      <a:pt x="695" y="102"/>
                      <a:pt x="695" y="102"/>
                      <a:pt x="695" y="102"/>
                    </a:cubicBezTo>
                    <a:cubicBezTo>
                      <a:pt x="694" y="102"/>
                      <a:pt x="694" y="102"/>
                      <a:pt x="694" y="102"/>
                    </a:cubicBezTo>
                    <a:cubicBezTo>
                      <a:pt x="694" y="102"/>
                      <a:pt x="694" y="102"/>
                      <a:pt x="694" y="102"/>
                    </a:cubicBezTo>
                    <a:cubicBezTo>
                      <a:pt x="693" y="101"/>
                      <a:pt x="693" y="101"/>
                      <a:pt x="693" y="101"/>
                    </a:cubicBezTo>
                    <a:cubicBezTo>
                      <a:pt x="693" y="101"/>
                      <a:pt x="693" y="101"/>
                      <a:pt x="692" y="101"/>
                    </a:cubicBezTo>
                    <a:cubicBezTo>
                      <a:pt x="692" y="100"/>
                      <a:pt x="691" y="100"/>
                      <a:pt x="691" y="100"/>
                    </a:cubicBezTo>
                    <a:cubicBezTo>
                      <a:pt x="690" y="99"/>
                      <a:pt x="689" y="98"/>
                      <a:pt x="688" y="98"/>
                    </a:cubicBezTo>
                    <a:cubicBezTo>
                      <a:pt x="688" y="98"/>
                      <a:pt x="688" y="98"/>
                      <a:pt x="688" y="98"/>
                    </a:cubicBezTo>
                    <a:cubicBezTo>
                      <a:pt x="688" y="98"/>
                      <a:pt x="687" y="98"/>
                      <a:pt x="687" y="97"/>
                    </a:cubicBezTo>
                    <a:cubicBezTo>
                      <a:pt x="687" y="97"/>
                      <a:pt x="687" y="97"/>
                      <a:pt x="687" y="97"/>
                    </a:cubicBezTo>
                    <a:cubicBezTo>
                      <a:pt x="687" y="97"/>
                      <a:pt x="687" y="97"/>
                      <a:pt x="686" y="97"/>
                    </a:cubicBezTo>
                    <a:cubicBezTo>
                      <a:pt x="686" y="97"/>
                      <a:pt x="686" y="97"/>
                      <a:pt x="686" y="97"/>
                    </a:cubicBezTo>
                    <a:cubicBezTo>
                      <a:pt x="686" y="97"/>
                      <a:pt x="686" y="97"/>
                      <a:pt x="686" y="97"/>
                    </a:cubicBezTo>
                    <a:cubicBezTo>
                      <a:pt x="686" y="96"/>
                      <a:pt x="686" y="96"/>
                      <a:pt x="685" y="96"/>
                    </a:cubicBezTo>
                    <a:cubicBezTo>
                      <a:pt x="685" y="96"/>
                      <a:pt x="685" y="96"/>
                      <a:pt x="685" y="96"/>
                    </a:cubicBezTo>
                    <a:cubicBezTo>
                      <a:pt x="685" y="96"/>
                      <a:pt x="685" y="96"/>
                      <a:pt x="685" y="96"/>
                    </a:cubicBezTo>
                    <a:cubicBezTo>
                      <a:pt x="685" y="96"/>
                      <a:pt x="684" y="96"/>
                      <a:pt x="684" y="95"/>
                    </a:cubicBezTo>
                    <a:cubicBezTo>
                      <a:pt x="684" y="95"/>
                      <a:pt x="684" y="95"/>
                      <a:pt x="684" y="95"/>
                    </a:cubicBezTo>
                    <a:cubicBezTo>
                      <a:pt x="682" y="94"/>
                      <a:pt x="681" y="93"/>
                      <a:pt x="679" y="92"/>
                    </a:cubicBezTo>
                    <a:cubicBezTo>
                      <a:pt x="679" y="92"/>
                      <a:pt x="679" y="92"/>
                      <a:pt x="679" y="92"/>
                    </a:cubicBezTo>
                    <a:cubicBezTo>
                      <a:pt x="678" y="91"/>
                      <a:pt x="678" y="91"/>
                      <a:pt x="677" y="91"/>
                    </a:cubicBezTo>
                    <a:cubicBezTo>
                      <a:pt x="677" y="91"/>
                      <a:pt x="677" y="91"/>
                      <a:pt x="677" y="91"/>
                    </a:cubicBezTo>
                    <a:cubicBezTo>
                      <a:pt x="677" y="91"/>
                      <a:pt x="677" y="91"/>
                      <a:pt x="677" y="90"/>
                    </a:cubicBezTo>
                    <a:cubicBezTo>
                      <a:pt x="677" y="90"/>
                      <a:pt x="677" y="90"/>
                      <a:pt x="677" y="90"/>
                    </a:cubicBezTo>
                    <a:cubicBezTo>
                      <a:pt x="676" y="90"/>
                      <a:pt x="676" y="90"/>
                      <a:pt x="676" y="90"/>
                    </a:cubicBezTo>
                    <a:cubicBezTo>
                      <a:pt x="676" y="90"/>
                      <a:pt x="675" y="90"/>
                      <a:pt x="675" y="90"/>
                    </a:cubicBezTo>
                    <a:cubicBezTo>
                      <a:pt x="674" y="89"/>
                      <a:pt x="673" y="88"/>
                      <a:pt x="672" y="88"/>
                    </a:cubicBezTo>
                    <a:cubicBezTo>
                      <a:pt x="672" y="88"/>
                      <a:pt x="672" y="87"/>
                      <a:pt x="672" y="87"/>
                    </a:cubicBezTo>
                    <a:cubicBezTo>
                      <a:pt x="672" y="87"/>
                      <a:pt x="672" y="87"/>
                      <a:pt x="672" y="87"/>
                    </a:cubicBezTo>
                    <a:cubicBezTo>
                      <a:pt x="671" y="87"/>
                      <a:pt x="671" y="87"/>
                      <a:pt x="671" y="87"/>
                    </a:cubicBezTo>
                    <a:cubicBezTo>
                      <a:pt x="670" y="86"/>
                      <a:pt x="669" y="86"/>
                      <a:pt x="669" y="85"/>
                    </a:cubicBezTo>
                    <a:cubicBezTo>
                      <a:pt x="668" y="85"/>
                      <a:pt x="668" y="85"/>
                      <a:pt x="668" y="85"/>
                    </a:cubicBezTo>
                    <a:cubicBezTo>
                      <a:pt x="668" y="85"/>
                      <a:pt x="668" y="85"/>
                      <a:pt x="668" y="85"/>
                    </a:cubicBezTo>
                    <a:cubicBezTo>
                      <a:pt x="668" y="85"/>
                      <a:pt x="668" y="85"/>
                      <a:pt x="668" y="85"/>
                    </a:cubicBezTo>
                    <a:cubicBezTo>
                      <a:pt x="662" y="81"/>
                      <a:pt x="656" y="77"/>
                      <a:pt x="650" y="73"/>
                    </a:cubicBezTo>
                    <a:cubicBezTo>
                      <a:pt x="650" y="73"/>
                      <a:pt x="650" y="73"/>
                      <a:pt x="649" y="73"/>
                    </a:cubicBezTo>
                    <a:cubicBezTo>
                      <a:pt x="649" y="72"/>
                      <a:pt x="648" y="72"/>
                      <a:pt x="647" y="71"/>
                    </a:cubicBezTo>
                    <a:cubicBezTo>
                      <a:pt x="647" y="71"/>
                      <a:pt x="647" y="71"/>
                      <a:pt x="647" y="71"/>
                    </a:cubicBezTo>
                    <a:cubicBezTo>
                      <a:pt x="647" y="71"/>
                      <a:pt x="647" y="71"/>
                      <a:pt x="647" y="71"/>
                    </a:cubicBezTo>
                    <a:cubicBezTo>
                      <a:pt x="647" y="71"/>
                      <a:pt x="647" y="71"/>
                      <a:pt x="647" y="71"/>
                    </a:cubicBezTo>
                    <a:cubicBezTo>
                      <a:pt x="646" y="70"/>
                      <a:pt x="645" y="70"/>
                      <a:pt x="644" y="69"/>
                    </a:cubicBezTo>
                    <a:cubicBezTo>
                      <a:pt x="644" y="69"/>
                      <a:pt x="644" y="69"/>
                      <a:pt x="644" y="69"/>
                    </a:cubicBezTo>
                    <a:cubicBezTo>
                      <a:pt x="643" y="69"/>
                      <a:pt x="643" y="69"/>
                      <a:pt x="643" y="69"/>
                    </a:cubicBezTo>
                    <a:cubicBezTo>
                      <a:pt x="643" y="68"/>
                      <a:pt x="642" y="68"/>
                      <a:pt x="642" y="68"/>
                    </a:cubicBezTo>
                    <a:cubicBezTo>
                      <a:pt x="642" y="68"/>
                      <a:pt x="641" y="67"/>
                      <a:pt x="640" y="67"/>
                    </a:cubicBezTo>
                    <a:cubicBezTo>
                      <a:pt x="640" y="67"/>
                      <a:pt x="640" y="67"/>
                      <a:pt x="640" y="67"/>
                    </a:cubicBezTo>
                    <a:cubicBezTo>
                      <a:pt x="640" y="66"/>
                      <a:pt x="639" y="66"/>
                      <a:pt x="639" y="66"/>
                    </a:cubicBezTo>
                    <a:cubicBezTo>
                      <a:pt x="639" y="66"/>
                      <a:pt x="639" y="66"/>
                      <a:pt x="638" y="66"/>
                    </a:cubicBezTo>
                    <a:cubicBezTo>
                      <a:pt x="638" y="65"/>
                      <a:pt x="637" y="65"/>
                      <a:pt x="636" y="64"/>
                    </a:cubicBezTo>
                    <a:cubicBezTo>
                      <a:pt x="636" y="64"/>
                      <a:pt x="636" y="64"/>
                      <a:pt x="636" y="64"/>
                    </a:cubicBezTo>
                    <a:cubicBezTo>
                      <a:pt x="633" y="62"/>
                      <a:pt x="631" y="61"/>
                      <a:pt x="629" y="59"/>
                    </a:cubicBezTo>
                    <a:cubicBezTo>
                      <a:pt x="629" y="59"/>
                      <a:pt x="628" y="59"/>
                      <a:pt x="628" y="59"/>
                    </a:cubicBezTo>
                    <a:cubicBezTo>
                      <a:pt x="628" y="59"/>
                      <a:pt x="628" y="59"/>
                      <a:pt x="628" y="59"/>
                    </a:cubicBezTo>
                    <a:cubicBezTo>
                      <a:pt x="628" y="59"/>
                      <a:pt x="628" y="59"/>
                      <a:pt x="628" y="59"/>
                    </a:cubicBezTo>
                    <a:cubicBezTo>
                      <a:pt x="624" y="56"/>
                      <a:pt x="620" y="54"/>
                      <a:pt x="616" y="51"/>
                    </a:cubicBezTo>
                    <a:cubicBezTo>
                      <a:pt x="616" y="51"/>
                      <a:pt x="616" y="51"/>
                      <a:pt x="616" y="51"/>
                    </a:cubicBezTo>
                    <a:cubicBezTo>
                      <a:pt x="616" y="51"/>
                      <a:pt x="616" y="51"/>
                      <a:pt x="615" y="51"/>
                    </a:cubicBezTo>
                    <a:cubicBezTo>
                      <a:pt x="615" y="51"/>
                      <a:pt x="615" y="51"/>
                      <a:pt x="615" y="50"/>
                    </a:cubicBezTo>
                    <a:cubicBezTo>
                      <a:pt x="614" y="50"/>
                      <a:pt x="614" y="50"/>
                      <a:pt x="613" y="49"/>
                    </a:cubicBezTo>
                    <a:cubicBezTo>
                      <a:pt x="613" y="49"/>
                      <a:pt x="613" y="49"/>
                      <a:pt x="613" y="49"/>
                    </a:cubicBezTo>
                    <a:cubicBezTo>
                      <a:pt x="612" y="48"/>
                      <a:pt x="611" y="47"/>
                      <a:pt x="610" y="47"/>
                    </a:cubicBezTo>
                    <a:cubicBezTo>
                      <a:pt x="610" y="47"/>
                      <a:pt x="609" y="47"/>
                      <a:pt x="609" y="47"/>
                    </a:cubicBezTo>
                    <a:cubicBezTo>
                      <a:pt x="609" y="47"/>
                      <a:pt x="609" y="47"/>
                      <a:pt x="609" y="47"/>
                    </a:cubicBezTo>
                    <a:cubicBezTo>
                      <a:pt x="609" y="46"/>
                      <a:pt x="609" y="46"/>
                      <a:pt x="609" y="46"/>
                    </a:cubicBezTo>
                    <a:cubicBezTo>
                      <a:pt x="609" y="46"/>
                      <a:pt x="609" y="46"/>
                      <a:pt x="608" y="46"/>
                    </a:cubicBezTo>
                    <a:cubicBezTo>
                      <a:pt x="608" y="46"/>
                      <a:pt x="608" y="46"/>
                      <a:pt x="608" y="46"/>
                    </a:cubicBezTo>
                    <a:cubicBezTo>
                      <a:pt x="604" y="43"/>
                      <a:pt x="600" y="41"/>
                      <a:pt x="597" y="38"/>
                    </a:cubicBezTo>
                    <a:cubicBezTo>
                      <a:pt x="597" y="38"/>
                      <a:pt x="596" y="38"/>
                      <a:pt x="596" y="38"/>
                    </a:cubicBezTo>
                    <a:cubicBezTo>
                      <a:pt x="595" y="37"/>
                      <a:pt x="593" y="36"/>
                      <a:pt x="591" y="35"/>
                    </a:cubicBezTo>
                    <a:cubicBezTo>
                      <a:pt x="591" y="35"/>
                      <a:pt x="591" y="35"/>
                      <a:pt x="591" y="35"/>
                    </a:cubicBezTo>
                    <a:cubicBezTo>
                      <a:pt x="591" y="35"/>
                      <a:pt x="591" y="35"/>
                      <a:pt x="591" y="35"/>
                    </a:cubicBezTo>
                    <a:cubicBezTo>
                      <a:pt x="591" y="35"/>
                      <a:pt x="591" y="35"/>
                      <a:pt x="591" y="35"/>
                    </a:cubicBezTo>
                    <a:cubicBezTo>
                      <a:pt x="591" y="34"/>
                      <a:pt x="590" y="34"/>
                      <a:pt x="590" y="34"/>
                    </a:cubicBezTo>
                    <a:cubicBezTo>
                      <a:pt x="590" y="34"/>
                      <a:pt x="590" y="34"/>
                      <a:pt x="590" y="34"/>
                    </a:cubicBezTo>
                    <a:cubicBezTo>
                      <a:pt x="590" y="34"/>
                      <a:pt x="590" y="34"/>
                      <a:pt x="590" y="34"/>
                    </a:cubicBezTo>
                    <a:cubicBezTo>
                      <a:pt x="590" y="34"/>
                      <a:pt x="590" y="34"/>
                      <a:pt x="590" y="34"/>
                    </a:cubicBezTo>
                    <a:cubicBezTo>
                      <a:pt x="590" y="34"/>
                      <a:pt x="590" y="34"/>
                      <a:pt x="590" y="34"/>
                    </a:cubicBezTo>
                    <a:cubicBezTo>
                      <a:pt x="590" y="34"/>
                      <a:pt x="590" y="34"/>
                      <a:pt x="590" y="34"/>
                    </a:cubicBezTo>
                    <a:cubicBezTo>
                      <a:pt x="589" y="34"/>
                      <a:pt x="589" y="34"/>
                      <a:pt x="589" y="34"/>
                    </a:cubicBezTo>
                    <a:cubicBezTo>
                      <a:pt x="589" y="34"/>
                      <a:pt x="589" y="34"/>
                      <a:pt x="589" y="34"/>
                    </a:cubicBezTo>
                    <a:cubicBezTo>
                      <a:pt x="589" y="33"/>
                      <a:pt x="589" y="33"/>
                      <a:pt x="589" y="33"/>
                    </a:cubicBezTo>
                    <a:cubicBezTo>
                      <a:pt x="589" y="33"/>
                      <a:pt x="589" y="33"/>
                      <a:pt x="589" y="33"/>
                    </a:cubicBezTo>
                    <a:cubicBezTo>
                      <a:pt x="588" y="33"/>
                      <a:pt x="587" y="32"/>
                      <a:pt x="587" y="32"/>
                    </a:cubicBezTo>
                    <a:cubicBezTo>
                      <a:pt x="587" y="32"/>
                      <a:pt x="587" y="32"/>
                      <a:pt x="587" y="32"/>
                    </a:cubicBezTo>
                    <a:cubicBezTo>
                      <a:pt x="586" y="32"/>
                      <a:pt x="586" y="31"/>
                      <a:pt x="586" y="31"/>
                    </a:cubicBezTo>
                    <a:cubicBezTo>
                      <a:pt x="586" y="31"/>
                      <a:pt x="586" y="31"/>
                      <a:pt x="585" y="31"/>
                    </a:cubicBezTo>
                    <a:cubicBezTo>
                      <a:pt x="585" y="31"/>
                      <a:pt x="585" y="31"/>
                      <a:pt x="585" y="31"/>
                    </a:cubicBezTo>
                    <a:cubicBezTo>
                      <a:pt x="585" y="31"/>
                      <a:pt x="585" y="31"/>
                      <a:pt x="585" y="31"/>
                    </a:cubicBezTo>
                    <a:cubicBezTo>
                      <a:pt x="585" y="31"/>
                      <a:pt x="585" y="31"/>
                      <a:pt x="585" y="31"/>
                    </a:cubicBezTo>
                    <a:cubicBezTo>
                      <a:pt x="585" y="31"/>
                      <a:pt x="585" y="31"/>
                      <a:pt x="585" y="31"/>
                    </a:cubicBezTo>
                    <a:cubicBezTo>
                      <a:pt x="585" y="31"/>
                      <a:pt x="584" y="30"/>
                      <a:pt x="584" y="30"/>
                    </a:cubicBezTo>
                    <a:cubicBezTo>
                      <a:pt x="584" y="30"/>
                      <a:pt x="584" y="30"/>
                      <a:pt x="584" y="30"/>
                    </a:cubicBezTo>
                    <a:cubicBezTo>
                      <a:pt x="584" y="30"/>
                      <a:pt x="584" y="30"/>
                      <a:pt x="584" y="30"/>
                    </a:cubicBezTo>
                    <a:cubicBezTo>
                      <a:pt x="584" y="30"/>
                      <a:pt x="584" y="30"/>
                      <a:pt x="584" y="30"/>
                    </a:cubicBezTo>
                    <a:cubicBezTo>
                      <a:pt x="583" y="30"/>
                      <a:pt x="583" y="30"/>
                      <a:pt x="583" y="30"/>
                    </a:cubicBezTo>
                    <a:cubicBezTo>
                      <a:pt x="583" y="30"/>
                      <a:pt x="583" y="29"/>
                      <a:pt x="583" y="29"/>
                    </a:cubicBezTo>
                    <a:cubicBezTo>
                      <a:pt x="583" y="29"/>
                      <a:pt x="583" y="29"/>
                      <a:pt x="583" y="29"/>
                    </a:cubicBezTo>
                    <a:cubicBezTo>
                      <a:pt x="582" y="29"/>
                      <a:pt x="582" y="29"/>
                      <a:pt x="582" y="29"/>
                    </a:cubicBezTo>
                    <a:cubicBezTo>
                      <a:pt x="582" y="29"/>
                      <a:pt x="582" y="29"/>
                      <a:pt x="582" y="29"/>
                    </a:cubicBezTo>
                    <a:cubicBezTo>
                      <a:pt x="582" y="29"/>
                      <a:pt x="581" y="28"/>
                      <a:pt x="581" y="28"/>
                    </a:cubicBezTo>
                    <a:cubicBezTo>
                      <a:pt x="581" y="28"/>
                      <a:pt x="581" y="28"/>
                      <a:pt x="581" y="28"/>
                    </a:cubicBezTo>
                    <a:cubicBezTo>
                      <a:pt x="581" y="28"/>
                      <a:pt x="581" y="28"/>
                      <a:pt x="581" y="28"/>
                    </a:cubicBezTo>
                    <a:cubicBezTo>
                      <a:pt x="581" y="28"/>
                      <a:pt x="580" y="28"/>
                      <a:pt x="580" y="28"/>
                    </a:cubicBezTo>
                    <a:cubicBezTo>
                      <a:pt x="580" y="28"/>
                      <a:pt x="580" y="28"/>
                      <a:pt x="580" y="28"/>
                    </a:cubicBezTo>
                    <a:cubicBezTo>
                      <a:pt x="580" y="28"/>
                      <a:pt x="580" y="27"/>
                      <a:pt x="580" y="27"/>
                    </a:cubicBezTo>
                    <a:cubicBezTo>
                      <a:pt x="580" y="27"/>
                      <a:pt x="580" y="27"/>
                      <a:pt x="580" y="27"/>
                    </a:cubicBezTo>
                    <a:cubicBezTo>
                      <a:pt x="579" y="27"/>
                      <a:pt x="579" y="27"/>
                      <a:pt x="579" y="27"/>
                    </a:cubicBezTo>
                    <a:cubicBezTo>
                      <a:pt x="579" y="27"/>
                      <a:pt x="579" y="27"/>
                      <a:pt x="579" y="27"/>
                    </a:cubicBezTo>
                    <a:cubicBezTo>
                      <a:pt x="579" y="27"/>
                      <a:pt x="579" y="27"/>
                      <a:pt x="579" y="27"/>
                    </a:cubicBezTo>
                    <a:cubicBezTo>
                      <a:pt x="579" y="27"/>
                      <a:pt x="579" y="27"/>
                      <a:pt x="579" y="27"/>
                    </a:cubicBezTo>
                    <a:cubicBezTo>
                      <a:pt x="579" y="27"/>
                      <a:pt x="579" y="27"/>
                      <a:pt x="579" y="27"/>
                    </a:cubicBezTo>
                    <a:cubicBezTo>
                      <a:pt x="578" y="26"/>
                      <a:pt x="577" y="26"/>
                      <a:pt x="577" y="25"/>
                    </a:cubicBezTo>
                    <a:cubicBezTo>
                      <a:pt x="577" y="25"/>
                      <a:pt x="576" y="25"/>
                      <a:pt x="576" y="25"/>
                    </a:cubicBezTo>
                    <a:cubicBezTo>
                      <a:pt x="576" y="25"/>
                      <a:pt x="576" y="25"/>
                      <a:pt x="576" y="25"/>
                    </a:cubicBezTo>
                    <a:cubicBezTo>
                      <a:pt x="576" y="25"/>
                      <a:pt x="576" y="25"/>
                      <a:pt x="576" y="25"/>
                    </a:cubicBezTo>
                    <a:cubicBezTo>
                      <a:pt x="576" y="25"/>
                      <a:pt x="576" y="25"/>
                      <a:pt x="576" y="25"/>
                    </a:cubicBezTo>
                    <a:cubicBezTo>
                      <a:pt x="576" y="25"/>
                      <a:pt x="576" y="25"/>
                      <a:pt x="576" y="25"/>
                    </a:cubicBezTo>
                    <a:cubicBezTo>
                      <a:pt x="576" y="25"/>
                      <a:pt x="575" y="25"/>
                      <a:pt x="575" y="25"/>
                    </a:cubicBezTo>
                    <a:cubicBezTo>
                      <a:pt x="575" y="24"/>
                      <a:pt x="575" y="24"/>
                      <a:pt x="575" y="24"/>
                    </a:cubicBezTo>
                    <a:cubicBezTo>
                      <a:pt x="575" y="24"/>
                      <a:pt x="575" y="24"/>
                      <a:pt x="575" y="24"/>
                    </a:cubicBezTo>
                    <a:cubicBezTo>
                      <a:pt x="574" y="24"/>
                      <a:pt x="574" y="24"/>
                      <a:pt x="573" y="23"/>
                    </a:cubicBezTo>
                    <a:cubicBezTo>
                      <a:pt x="573" y="23"/>
                      <a:pt x="573" y="23"/>
                      <a:pt x="573" y="23"/>
                    </a:cubicBezTo>
                    <a:cubicBezTo>
                      <a:pt x="573" y="23"/>
                      <a:pt x="573" y="23"/>
                      <a:pt x="573" y="23"/>
                    </a:cubicBezTo>
                    <a:cubicBezTo>
                      <a:pt x="573" y="23"/>
                      <a:pt x="573" y="23"/>
                      <a:pt x="573" y="23"/>
                    </a:cubicBezTo>
                    <a:cubicBezTo>
                      <a:pt x="573" y="23"/>
                      <a:pt x="573" y="23"/>
                      <a:pt x="573" y="23"/>
                    </a:cubicBezTo>
                    <a:cubicBezTo>
                      <a:pt x="573" y="23"/>
                      <a:pt x="573" y="23"/>
                      <a:pt x="573" y="23"/>
                    </a:cubicBezTo>
                    <a:cubicBezTo>
                      <a:pt x="573" y="23"/>
                      <a:pt x="573" y="23"/>
                      <a:pt x="573" y="23"/>
                    </a:cubicBezTo>
                    <a:cubicBezTo>
                      <a:pt x="573" y="23"/>
                      <a:pt x="573" y="23"/>
                      <a:pt x="572" y="23"/>
                    </a:cubicBezTo>
                    <a:cubicBezTo>
                      <a:pt x="572" y="23"/>
                      <a:pt x="572" y="23"/>
                      <a:pt x="572" y="23"/>
                    </a:cubicBezTo>
                    <a:cubicBezTo>
                      <a:pt x="572" y="22"/>
                      <a:pt x="572" y="22"/>
                      <a:pt x="572" y="22"/>
                    </a:cubicBezTo>
                    <a:cubicBezTo>
                      <a:pt x="572" y="22"/>
                      <a:pt x="572" y="22"/>
                      <a:pt x="571" y="22"/>
                    </a:cubicBezTo>
                    <a:cubicBezTo>
                      <a:pt x="571" y="22"/>
                      <a:pt x="571" y="22"/>
                      <a:pt x="571" y="22"/>
                    </a:cubicBezTo>
                    <a:cubicBezTo>
                      <a:pt x="571" y="22"/>
                      <a:pt x="570" y="21"/>
                      <a:pt x="570" y="21"/>
                    </a:cubicBezTo>
                    <a:cubicBezTo>
                      <a:pt x="570" y="21"/>
                      <a:pt x="570" y="21"/>
                      <a:pt x="570" y="21"/>
                    </a:cubicBezTo>
                    <a:cubicBezTo>
                      <a:pt x="570" y="21"/>
                      <a:pt x="570" y="21"/>
                      <a:pt x="569" y="21"/>
                    </a:cubicBezTo>
                    <a:cubicBezTo>
                      <a:pt x="569" y="21"/>
                      <a:pt x="569" y="21"/>
                      <a:pt x="569" y="21"/>
                    </a:cubicBezTo>
                    <a:cubicBezTo>
                      <a:pt x="569" y="21"/>
                      <a:pt x="569" y="21"/>
                      <a:pt x="569" y="21"/>
                    </a:cubicBezTo>
                    <a:cubicBezTo>
                      <a:pt x="569" y="21"/>
                      <a:pt x="569" y="21"/>
                      <a:pt x="569" y="21"/>
                    </a:cubicBezTo>
                    <a:cubicBezTo>
                      <a:pt x="568" y="20"/>
                      <a:pt x="568" y="19"/>
                      <a:pt x="567" y="19"/>
                    </a:cubicBezTo>
                    <a:cubicBezTo>
                      <a:pt x="567" y="19"/>
                      <a:pt x="567" y="19"/>
                      <a:pt x="567" y="19"/>
                    </a:cubicBezTo>
                    <a:cubicBezTo>
                      <a:pt x="567" y="19"/>
                      <a:pt x="567" y="19"/>
                      <a:pt x="567" y="19"/>
                    </a:cubicBezTo>
                    <a:cubicBezTo>
                      <a:pt x="566" y="19"/>
                      <a:pt x="566" y="19"/>
                      <a:pt x="566" y="19"/>
                    </a:cubicBezTo>
                    <a:cubicBezTo>
                      <a:pt x="566" y="19"/>
                      <a:pt x="566" y="19"/>
                      <a:pt x="566" y="19"/>
                    </a:cubicBezTo>
                    <a:cubicBezTo>
                      <a:pt x="566" y="19"/>
                      <a:pt x="566" y="18"/>
                      <a:pt x="566" y="18"/>
                    </a:cubicBezTo>
                    <a:cubicBezTo>
                      <a:pt x="566" y="18"/>
                      <a:pt x="566" y="18"/>
                      <a:pt x="566" y="18"/>
                    </a:cubicBezTo>
                    <a:cubicBezTo>
                      <a:pt x="566" y="18"/>
                      <a:pt x="566" y="18"/>
                      <a:pt x="565" y="18"/>
                    </a:cubicBezTo>
                    <a:cubicBezTo>
                      <a:pt x="565" y="18"/>
                      <a:pt x="565" y="18"/>
                      <a:pt x="565" y="18"/>
                    </a:cubicBezTo>
                    <a:cubicBezTo>
                      <a:pt x="565" y="18"/>
                      <a:pt x="565" y="18"/>
                      <a:pt x="565" y="18"/>
                    </a:cubicBezTo>
                    <a:cubicBezTo>
                      <a:pt x="565" y="18"/>
                      <a:pt x="565" y="18"/>
                      <a:pt x="565" y="18"/>
                    </a:cubicBezTo>
                    <a:cubicBezTo>
                      <a:pt x="565" y="18"/>
                      <a:pt x="565" y="18"/>
                      <a:pt x="565" y="18"/>
                    </a:cubicBezTo>
                    <a:cubicBezTo>
                      <a:pt x="565" y="18"/>
                      <a:pt x="565" y="18"/>
                      <a:pt x="564" y="17"/>
                    </a:cubicBezTo>
                    <a:cubicBezTo>
                      <a:pt x="564" y="17"/>
                      <a:pt x="564" y="17"/>
                      <a:pt x="564" y="17"/>
                    </a:cubicBezTo>
                    <a:cubicBezTo>
                      <a:pt x="564" y="17"/>
                      <a:pt x="564" y="17"/>
                      <a:pt x="564" y="17"/>
                    </a:cubicBezTo>
                    <a:cubicBezTo>
                      <a:pt x="564" y="17"/>
                      <a:pt x="564" y="17"/>
                      <a:pt x="564" y="17"/>
                    </a:cubicBezTo>
                    <a:cubicBezTo>
                      <a:pt x="564" y="17"/>
                      <a:pt x="564" y="17"/>
                      <a:pt x="564" y="17"/>
                    </a:cubicBezTo>
                    <a:cubicBezTo>
                      <a:pt x="564" y="17"/>
                      <a:pt x="564" y="17"/>
                      <a:pt x="564" y="17"/>
                    </a:cubicBezTo>
                    <a:cubicBezTo>
                      <a:pt x="564" y="17"/>
                      <a:pt x="564" y="17"/>
                      <a:pt x="564" y="17"/>
                    </a:cubicBezTo>
                    <a:cubicBezTo>
                      <a:pt x="564" y="17"/>
                      <a:pt x="564" y="17"/>
                      <a:pt x="564" y="17"/>
                    </a:cubicBezTo>
                    <a:cubicBezTo>
                      <a:pt x="564" y="17"/>
                      <a:pt x="564" y="17"/>
                      <a:pt x="564" y="17"/>
                    </a:cubicBezTo>
                    <a:cubicBezTo>
                      <a:pt x="564" y="17"/>
                      <a:pt x="564" y="17"/>
                      <a:pt x="564" y="17"/>
                    </a:cubicBezTo>
                    <a:cubicBezTo>
                      <a:pt x="563" y="17"/>
                      <a:pt x="563" y="17"/>
                      <a:pt x="563" y="17"/>
                    </a:cubicBezTo>
                    <a:cubicBezTo>
                      <a:pt x="563" y="17"/>
                      <a:pt x="563" y="17"/>
                      <a:pt x="563" y="17"/>
                    </a:cubicBezTo>
                    <a:cubicBezTo>
                      <a:pt x="563" y="17"/>
                      <a:pt x="563" y="16"/>
                      <a:pt x="563" y="16"/>
                    </a:cubicBezTo>
                    <a:cubicBezTo>
                      <a:pt x="563" y="16"/>
                      <a:pt x="563" y="16"/>
                      <a:pt x="563" y="16"/>
                    </a:cubicBezTo>
                    <a:cubicBezTo>
                      <a:pt x="563" y="16"/>
                      <a:pt x="563" y="16"/>
                      <a:pt x="562" y="16"/>
                    </a:cubicBezTo>
                    <a:cubicBezTo>
                      <a:pt x="562" y="16"/>
                      <a:pt x="562" y="16"/>
                      <a:pt x="562" y="16"/>
                    </a:cubicBezTo>
                    <a:cubicBezTo>
                      <a:pt x="562" y="16"/>
                      <a:pt x="562" y="16"/>
                      <a:pt x="562" y="16"/>
                    </a:cubicBezTo>
                    <a:cubicBezTo>
                      <a:pt x="562" y="16"/>
                      <a:pt x="562" y="16"/>
                      <a:pt x="562" y="16"/>
                    </a:cubicBezTo>
                    <a:cubicBezTo>
                      <a:pt x="561" y="15"/>
                      <a:pt x="561" y="15"/>
                      <a:pt x="561" y="15"/>
                    </a:cubicBezTo>
                    <a:cubicBezTo>
                      <a:pt x="561" y="15"/>
                      <a:pt x="561" y="15"/>
                      <a:pt x="561" y="15"/>
                    </a:cubicBezTo>
                    <a:cubicBezTo>
                      <a:pt x="561" y="15"/>
                      <a:pt x="561" y="15"/>
                      <a:pt x="561" y="15"/>
                    </a:cubicBezTo>
                    <a:cubicBezTo>
                      <a:pt x="561" y="15"/>
                      <a:pt x="560" y="15"/>
                      <a:pt x="560" y="15"/>
                    </a:cubicBezTo>
                    <a:cubicBezTo>
                      <a:pt x="560" y="15"/>
                      <a:pt x="560" y="15"/>
                      <a:pt x="560" y="15"/>
                    </a:cubicBezTo>
                    <a:cubicBezTo>
                      <a:pt x="560" y="15"/>
                      <a:pt x="560" y="14"/>
                      <a:pt x="560" y="14"/>
                    </a:cubicBezTo>
                    <a:cubicBezTo>
                      <a:pt x="560" y="14"/>
                      <a:pt x="560" y="14"/>
                      <a:pt x="560" y="14"/>
                    </a:cubicBezTo>
                    <a:cubicBezTo>
                      <a:pt x="560" y="14"/>
                      <a:pt x="559" y="14"/>
                      <a:pt x="559" y="14"/>
                    </a:cubicBezTo>
                    <a:cubicBezTo>
                      <a:pt x="559" y="14"/>
                      <a:pt x="559" y="14"/>
                      <a:pt x="559" y="14"/>
                    </a:cubicBezTo>
                    <a:cubicBezTo>
                      <a:pt x="559" y="14"/>
                      <a:pt x="559" y="14"/>
                      <a:pt x="559" y="14"/>
                    </a:cubicBezTo>
                    <a:cubicBezTo>
                      <a:pt x="559" y="14"/>
                      <a:pt x="559" y="14"/>
                      <a:pt x="559" y="14"/>
                    </a:cubicBezTo>
                    <a:cubicBezTo>
                      <a:pt x="559" y="14"/>
                      <a:pt x="558" y="14"/>
                      <a:pt x="558" y="13"/>
                    </a:cubicBezTo>
                    <a:cubicBezTo>
                      <a:pt x="558" y="13"/>
                      <a:pt x="558" y="13"/>
                      <a:pt x="558" y="13"/>
                    </a:cubicBezTo>
                    <a:cubicBezTo>
                      <a:pt x="558" y="13"/>
                      <a:pt x="558" y="13"/>
                      <a:pt x="558" y="13"/>
                    </a:cubicBezTo>
                    <a:cubicBezTo>
                      <a:pt x="558" y="13"/>
                      <a:pt x="558" y="13"/>
                      <a:pt x="558" y="13"/>
                    </a:cubicBezTo>
                    <a:cubicBezTo>
                      <a:pt x="558" y="13"/>
                      <a:pt x="558" y="13"/>
                      <a:pt x="557" y="13"/>
                    </a:cubicBezTo>
                    <a:cubicBezTo>
                      <a:pt x="557" y="13"/>
                      <a:pt x="557" y="13"/>
                      <a:pt x="557" y="13"/>
                    </a:cubicBezTo>
                    <a:cubicBezTo>
                      <a:pt x="557" y="13"/>
                      <a:pt x="557" y="13"/>
                      <a:pt x="557" y="13"/>
                    </a:cubicBezTo>
                    <a:cubicBezTo>
                      <a:pt x="557" y="13"/>
                      <a:pt x="557" y="13"/>
                      <a:pt x="557" y="13"/>
                    </a:cubicBezTo>
                    <a:cubicBezTo>
                      <a:pt x="557" y="13"/>
                      <a:pt x="557" y="13"/>
                      <a:pt x="557" y="13"/>
                    </a:cubicBezTo>
                    <a:cubicBezTo>
                      <a:pt x="557" y="13"/>
                      <a:pt x="557" y="13"/>
                      <a:pt x="557" y="12"/>
                    </a:cubicBezTo>
                    <a:cubicBezTo>
                      <a:pt x="557" y="12"/>
                      <a:pt x="557" y="12"/>
                      <a:pt x="557" y="12"/>
                    </a:cubicBezTo>
                    <a:cubicBezTo>
                      <a:pt x="557" y="12"/>
                      <a:pt x="557" y="12"/>
                      <a:pt x="556" y="12"/>
                    </a:cubicBezTo>
                    <a:cubicBezTo>
                      <a:pt x="556" y="12"/>
                      <a:pt x="556" y="12"/>
                      <a:pt x="556" y="12"/>
                    </a:cubicBezTo>
                    <a:cubicBezTo>
                      <a:pt x="556" y="12"/>
                      <a:pt x="556" y="12"/>
                      <a:pt x="556" y="12"/>
                    </a:cubicBezTo>
                    <a:cubicBezTo>
                      <a:pt x="556" y="12"/>
                      <a:pt x="556" y="12"/>
                      <a:pt x="556" y="12"/>
                    </a:cubicBezTo>
                    <a:cubicBezTo>
                      <a:pt x="556" y="12"/>
                      <a:pt x="556" y="12"/>
                      <a:pt x="556" y="12"/>
                    </a:cubicBezTo>
                    <a:cubicBezTo>
                      <a:pt x="556" y="12"/>
                      <a:pt x="556" y="12"/>
                      <a:pt x="556" y="12"/>
                    </a:cubicBezTo>
                    <a:cubicBezTo>
                      <a:pt x="556" y="12"/>
                      <a:pt x="556" y="12"/>
                      <a:pt x="556" y="12"/>
                    </a:cubicBezTo>
                    <a:cubicBezTo>
                      <a:pt x="556" y="12"/>
                      <a:pt x="556" y="12"/>
                      <a:pt x="556" y="12"/>
                    </a:cubicBezTo>
                    <a:cubicBezTo>
                      <a:pt x="556" y="12"/>
                      <a:pt x="556" y="12"/>
                      <a:pt x="556" y="12"/>
                    </a:cubicBezTo>
                    <a:cubicBezTo>
                      <a:pt x="556" y="12"/>
                      <a:pt x="556" y="12"/>
                      <a:pt x="555" y="12"/>
                    </a:cubicBezTo>
                    <a:cubicBezTo>
                      <a:pt x="555" y="12"/>
                      <a:pt x="555" y="12"/>
                      <a:pt x="555" y="12"/>
                    </a:cubicBezTo>
                    <a:cubicBezTo>
                      <a:pt x="555" y="12"/>
                      <a:pt x="555" y="12"/>
                      <a:pt x="555" y="12"/>
                    </a:cubicBezTo>
                    <a:cubicBezTo>
                      <a:pt x="555" y="12"/>
                      <a:pt x="555" y="12"/>
                      <a:pt x="555" y="12"/>
                    </a:cubicBezTo>
                    <a:cubicBezTo>
                      <a:pt x="555" y="11"/>
                      <a:pt x="555" y="11"/>
                      <a:pt x="555" y="11"/>
                    </a:cubicBezTo>
                    <a:cubicBezTo>
                      <a:pt x="555" y="11"/>
                      <a:pt x="555" y="11"/>
                      <a:pt x="555" y="11"/>
                    </a:cubicBezTo>
                    <a:cubicBezTo>
                      <a:pt x="555" y="11"/>
                      <a:pt x="555" y="11"/>
                      <a:pt x="555" y="11"/>
                    </a:cubicBezTo>
                    <a:cubicBezTo>
                      <a:pt x="555" y="11"/>
                      <a:pt x="555" y="11"/>
                      <a:pt x="555" y="11"/>
                    </a:cubicBezTo>
                    <a:cubicBezTo>
                      <a:pt x="555" y="11"/>
                      <a:pt x="555" y="11"/>
                      <a:pt x="555" y="11"/>
                    </a:cubicBezTo>
                    <a:cubicBezTo>
                      <a:pt x="555" y="11"/>
                      <a:pt x="555" y="11"/>
                      <a:pt x="554" y="11"/>
                    </a:cubicBezTo>
                    <a:cubicBezTo>
                      <a:pt x="554" y="11"/>
                      <a:pt x="554" y="11"/>
                      <a:pt x="554" y="11"/>
                    </a:cubicBezTo>
                    <a:cubicBezTo>
                      <a:pt x="554" y="11"/>
                      <a:pt x="554" y="11"/>
                      <a:pt x="554" y="11"/>
                    </a:cubicBezTo>
                    <a:cubicBezTo>
                      <a:pt x="554" y="11"/>
                      <a:pt x="554" y="11"/>
                      <a:pt x="554" y="11"/>
                    </a:cubicBezTo>
                    <a:cubicBezTo>
                      <a:pt x="554" y="11"/>
                      <a:pt x="554" y="10"/>
                      <a:pt x="553" y="10"/>
                    </a:cubicBezTo>
                    <a:cubicBezTo>
                      <a:pt x="553" y="10"/>
                      <a:pt x="553" y="10"/>
                      <a:pt x="553" y="10"/>
                    </a:cubicBezTo>
                    <a:cubicBezTo>
                      <a:pt x="553" y="10"/>
                      <a:pt x="553" y="10"/>
                      <a:pt x="553" y="10"/>
                    </a:cubicBezTo>
                    <a:cubicBezTo>
                      <a:pt x="553" y="10"/>
                      <a:pt x="553" y="10"/>
                      <a:pt x="553" y="10"/>
                    </a:cubicBezTo>
                    <a:cubicBezTo>
                      <a:pt x="553" y="10"/>
                      <a:pt x="553" y="10"/>
                      <a:pt x="553" y="10"/>
                    </a:cubicBezTo>
                    <a:cubicBezTo>
                      <a:pt x="553" y="10"/>
                      <a:pt x="553" y="10"/>
                      <a:pt x="553" y="10"/>
                    </a:cubicBezTo>
                    <a:cubicBezTo>
                      <a:pt x="553" y="10"/>
                      <a:pt x="553" y="10"/>
                      <a:pt x="553" y="10"/>
                    </a:cubicBezTo>
                    <a:cubicBezTo>
                      <a:pt x="553" y="10"/>
                      <a:pt x="553" y="10"/>
                      <a:pt x="553" y="10"/>
                    </a:cubicBezTo>
                    <a:cubicBezTo>
                      <a:pt x="553" y="10"/>
                      <a:pt x="553" y="10"/>
                      <a:pt x="552" y="10"/>
                    </a:cubicBezTo>
                    <a:cubicBezTo>
                      <a:pt x="552" y="10"/>
                      <a:pt x="552" y="10"/>
                      <a:pt x="552" y="10"/>
                    </a:cubicBezTo>
                    <a:cubicBezTo>
                      <a:pt x="552" y="10"/>
                      <a:pt x="552" y="10"/>
                      <a:pt x="552" y="10"/>
                    </a:cubicBezTo>
                    <a:cubicBezTo>
                      <a:pt x="552" y="10"/>
                      <a:pt x="552" y="10"/>
                      <a:pt x="552" y="9"/>
                    </a:cubicBezTo>
                    <a:cubicBezTo>
                      <a:pt x="552" y="9"/>
                      <a:pt x="552" y="9"/>
                      <a:pt x="552" y="9"/>
                    </a:cubicBezTo>
                    <a:cubicBezTo>
                      <a:pt x="552" y="9"/>
                      <a:pt x="552" y="9"/>
                      <a:pt x="552" y="9"/>
                    </a:cubicBezTo>
                    <a:cubicBezTo>
                      <a:pt x="552" y="9"/>
                      <a:pt x="552" y="9"/>
                      <a:pt x="552" y="9"/>
                    </a:cubicBezTo>
                    <a:cubicBezTo>
                      <a:pt x="552" y="9"/>
                      <a:pt x="552" y="9"/>
                      <a:pt x="552" y="9"/>
                    </a:cubicBezTo>
                    <a:cubicBezTo>
                      <a:pt x="552" y="9"/>
                      <a:pt x="552" y="9"/>
                      <a:pt x="552" y="9"/>
                    </a:cubicBezTo>
                    <a:cubicBezTo>
                      <a:pt x="552" y="9"/>
                      <a:pt x="552" y="9"/>
                      <a:pt x="552" y="9"/>
                    </a:cubicBezTo>
                    <a:cubicBezTo>
                      <a:pt x="551" y="9"/>
                      <a:pt x="551" y="9"/>
                      <a:pt x="551" y="9"/>
                    </a:cubicBezTo>
                    <a:cubicBezTo>
                      <a:pt x="551" y="9"/>
                      <a:pt x="551" y="9"/>
                      <a:pt x="551" y="9"/>
                    </a:cubicBezTo>
                    <a:cubicBezTo>
                      <a:pt x="551" y="9"/>
                      <a:pt x="551" y="9"/>
                      <a:pt x="551" y="9"/>
                    </a:cubicBezTo>
                    <a:cubicBezTo>
                      <a:pt x="551" y="9"/>
                      <a:pt x="551" y="9"/>
                      <a:pt x="551" y="9"/>
                    </a:cubicBezTo>
                    <a:cubicBezTo>
                      <a:pt x="551" y="9"/>
                      <a:pt x="551" y="9"/>
                      <a:pt x="551" y="9"/>
                    </a:cubicBezTo>
                    <a:cubicBezTo>
                      <a:pt x="551" y="9"/>
                      <a:pt x="551" y="9"/>
                      <a:pt x="551" y="9"/>
                    </a:cubicBezTo>
                    <a:cubicBezTo>
                      <a:pt x="551" y="9"/>
                      <a:pt x="551" y="9"/>
                      <a:pt x="551" y="9"/>
                    </a:cubicBezTo>
                    <a:cubicBezTo>
                      <a:pt x="551" y="9"/>
                      <a:pt x="551" y="8"/>
                      <a:pt x="551" y="8"/>
                    </a:cubicBezTo>
                    <a:cubicBezTo>
                      <a:pt x="551" y="8"/>
                      <a:pt x="551" y="8"/>
                      <a:pt x="551" y="8"/>
                    </a:cubicBezTo>
                    <a:cubicBezTo>
                      <a:pt x="551" y="8"/>
                      <a:pt x="551" y="8"/>
                      <a:pt x="550" y="8"/>
                    </a:cubicBezTo>
                    <a:cubicBezTo>
                      <a:pt x="550" y="8"/>
                      <a:pt x="550" y="8"/>
                      <a:pt x="550" y="8"/>
                    </a:cubicBezTo>
                    <a:cubicBezTo>
                      <a:pt x="550" y="8"/>
                      <a:pt x="550" y="8"/>
                      <a:pt x="550" y="8"/>
                    </a:cubicBezTo>
                    <a:cubicBezTo>
                      <a:pt x="550" y="8"/>
                      <a:pt x="550" y="8"/>
                      <a:pt x="550" y="8"/>
                    </a:cubicBezTo>
                    <a:cubicBezTo>
                      <a:pt x="550" y="8"/>
                      <a:pt x="550" y="8"/>
                      <a:pt x="550" y="8"/>
                    </a:cubicBezTo>
                    <a:cubicBezTo>
                      <a:pt x="550" y="8"/>
                      <a:pt x="550" y="8"/>
                      <a:pt x="550" y="8"/>
                    </a:cubicBezTo>
                    <a:cubicBezTo>
                      <a:pt x="550" y="8"/>
                      <a:pt x="550" y="8"/>
                      <a:pt x="550" y="8"/>
                    </a:cubicBezTo>
                    <a:cubicBezTo>
                      <a:pt x="550" y="8"/>
                      <a:pt x="550" y="8"/>
                      <a:pt x="550" y="8"/>
                    </a:cubicBezTo>
                    <a:cubicBezTo>
                      <a:pt x="550" y="8"/>
                      <a:pt x="550" y="8"/>
                      <a:pt x="550" y="8"/>
                    </a:cubicBezTo>
                    <a:cubicBezTo>
                      <a:pt x="550" y="8"/>
                      <a:pt x="550" y="8"/>
                      <a:pt x="550" y="8"/>
                    </a:cubicBezTo>
                    <a:cubicBezTo>
                      <a:pt x="550" y="8"/>
                      <a:pt x="550" y="8"/>
                      <a:pt x="550" y="8"/>
                    </a:cubicBezTo>
                    <a:cubicBezTo>
                      <a:pt x="549" y="8"/>
                      <a:pt x="549" y="8"/>
                      <a:pt x="549" y="7"/>
                    </a:cubicBezTo>
                    <a:cubicBezTo>
                      <a:pt x="549" y="7"/>
                      <a:pt x="549" y="7"/>
                      <a:pt x="549" y="7"/>
                    </a:cubicBezTo>
                    <a:cubicBezTo>
                      <a:pt x="549" y="7"/>
                      <a:pt x="549" y="7"/>
                      <a:pt x="549" y="7"/>
                    </a:cubicBezTo>
                    <a:cubicBezTo>
                      <a:pt x="548" y="7"/>
                      <a:pt x="548" y="7"/>
                      <a:pt x="548" y="7"/>
                    </a:cubicBezTo>
                    <a:cubicBezTo>
                      <a:pt x="548" y="7"/>
                      <a:pt x="548" y="7"/>
                      <a:pt x="548" y="7"/>
                    </a:cubicBezTo>
                    <a:cubicBezTo>
                      <a:pt x="548" y="7"/>
                      <a:pt x="548" y="7"/>
                      <a:pt x="548" y="7"/>
                    </a:cubicBezTo>
                    <a:cubicBezTo>
                      <a:pt x="548" y="7"/>
                      <a:pt x="548" y="7"/>
                      <a:pt x="548" y="6"/>
                    </a:cubicBezTo>
                    <a:cubicBezTo>
                      <a:pt x="548" y="6"/>
                      <a:pt x="548" y="6"/>
                      <a:pt x="548" y="6"/>
                    </a:cubicBezTo>
                    <a:cubicBezTo>
                      <a:pt x="546" y="6"/>
                      <a:pt x="545" y="5"/>
                      <a:pt x="545" y="4"/>
                    </a:cubicBezTo>
                    <a:cubicBezTo>
                      <a:pt x="545" y="4"/>
                      <a:pt x="544" y="4"/>
                      <a:pt x="544" y="4"/>
                    </a:cubicBezTo>
                    <a:cubicBezTo>
                      <a:pt x="544" y="4"/>
                      <a:pt x="544" y="4"/>
                      <a:pt x="544" y="4"/>
                    </a:cubicBezTo>
                    <a:cubicBezTo>
                      <a:pt x="544" y="4"/>
                      <a:pt x="544" y="4"/>
                      <a:pt x="544" y="4"/>
                    </a:cubicBezTo>
                    <a:cubicBezTo>
                      <a:pt x="544" y="4"/>
                      <a:pt x="544" y="4"/>
                      <a:pt x="544" y="4"/>
                    </a:cubicBezTo>
                    <a:cubicBezTo>
                      <a:pt x="544" y="4"/>
                      <a:pt x="544" y="4"/>
                      <a:pt x="544" y="4"/>
                    </a:cubicBezTo>
                    <a:cubicBezTo>
                      <a:pt x="543" y="4"/>
                      <a:pt x="543" y="4"/>
                      <a:pt x="543" y="4"/>
                    </a:cubicBezTo>
                    <a:cubicBezTo>
                      <a:pt x="543" y="4"/>
                      <a:pt x="543" y="4"/>
                      <a:pt x="543" y="4"/>
                    </a:cubicBezTo>
                    <a:cubicBezTo>
                      <a:pt x="543" y="4"/>
                      <a:pt x="543" y="4"/>
                      <a:pt x="543" y="4"/>
                    </a:cubicBezTo>
                    <a:cubicBezTo>
                      <a:pt x="543" y="4"/>
                      <a:pt x="543" y="4"/>
                      <a:pt x="543" y="4"/>
                    </a:cubicBezTo>
                    <a:cubicBezTo>
                      <a:pt x="543" y="4"/>
                      <a:pt x="543" y="4"/>
                      <a:pt x="543" y="4"/>
                    </a:cubicBezTo>
                    <a:cubicBezTo>
                      <a:pt x="543" y="4"/>
                      <a:pt x="543" y="4"/>
                      <a:pt x="543" y="4"/>
                    </a:cubicBezTo>
                    <a:cubicBezTo>
                      <a:pt x="543" y="4"/>
                      <a:pt x="543" y="4"/>
                      <a:pt x="543" y="4"/>
                    </a:cubicBezTo>
                    <a:cubicBezTo>
                      <a:pt x="543" y="4"/>
                      <a:pt x="543" y="4"/>
                      <a:pt x="543" y="4"/>
                    </a:cubicBezTo>
                    <a:cubicBezTo>
                      <a:pt x="543" y="4"/>
                      <a:pt x="543" y="4"/>
                      <a:pt x="543" y="4"/>
                    </a:cubicBezTo>
                    <a:cubicBezTo>
                      <a:pt x="543" y="3"/>
                      <a:pt x="543" y="3"/>
                      <a:pt x="543" y="3"/>
                    </a:cubicBezTo>
                    <a:cubicBezTo>
                      <a:pt x="543" y="3"/>
                      <a:pt x="543" y="3"/>
                      <a:pt x="543" y="3"/>
                    </a:cubicBezTo>
                    <a:cubicBezTo>
                      <a:pt x="543" y="3"/>
                      <a:pt x="543" y="3"/>
                      <a:pt x="543" y="3"/>
                    </a:cubicBezTo>
                    <a:cubicBezTo>
                      <a:pt x="542" y="3"/>
                      <a:pt x="542" y="3"/>
                      <a:pt x="542" y="3"/>
                    </a:cubicBezTo>
                    <a:cubicBezTo>
                      <a:pt x="542" y="3"/>
                      <a:pt x="542" y="3"/>
                      <a:pt x="542" y="3"/>
                    </a:cubicBezTo>
                    <a:cubicBezTo>
                      <a:pt x="541" y="2"/>
                      <a:pt x="541" y="2"/>
                      <a:pt x="540" y="2"/>
                    </a:cubicBezTo>
                    <a:cubicBezTo>
                      <a:pt x="540" y="2"/>
                      <a:pt x="540" y="2"/>
                      <a:pt x="540" y="2"/>
                    </a:cubicBezTo>
                    <a:cubicBezTo>
                      <a:pt x="540" y="2"/>
                      <a:pt x="540" y="2"/>
                      <a:pt x="540" y="2"/>
                    </a:cubicBezTo>
                    <a:cubicBezTo>
                      <a:pt x="540" y="2"/>
                      <a:pt x="540" y="2"/>
                      <a:pt x="540" y="2"/>
                    </a:cubicBezTo>
                    <a:cubicBezTo>
                      <a:pt x="540" y="2"/>
                      <a:pt x="540" y="2"/>
                      <a:pt x="540" y="2"/>
                    </a:cubicBezTo>
                    <a:cubicBezTo>
                      <a:pt x="540" y="2"/>
                      <a:pt x="540" y="2"/>
                      <a:pt x="540" y="2"/>
                    </a:cubicBezTo>
                    <a:cubicBezTo>
                      <a:pt x="540" y="2"/>
                      <a:pt x="540" y="2"/>
                      <a:pt x="540" y="2"/>
                    </a:cubicBezTo>
                    <a:cubicBezTo>
                      <a:pt x="540" y="2"/>
                      <a:pt x="540" y="2"/>
                      <a:pt x="540" y="2"/>
                    </a:cubicBezTo>
                    <a:cubicBezTo>
                      <a:pt x="540" y="1"/>
                      <a:pt x="540" y="1"/>
                      <a:pt x="539" y="1"/>
                    </a:cubicBezTo>
                    <a:cubicBezTo>
                      <a:pt x="539" y="1"/>
                      <a:pt x="539" y="1"/>
                      <a:pt x="539" y="1"/>
                    </a:cubicBezTo>
                    <a:cubicBezTo>
                      <a:pt x="538" y="0"/>
                      <a:pt x="538" y="0"/>
                      <a:pt x="538" y="0"/>
                    </a:cubicBezTo>
                    <a:cubicBezTo>
                      <a:pt x="538" y="0"/>
                      <a:pt x="538" y="0"/>
                      <a:pt x="538" y="0"/>
                    </a:cubicBezTo>
                    <a:cubicBezTo>
                      <a:pt x="538" y="0"/>
                      <a:pt x="538" y="0"/>
                      <a:pt x="538" y="0"/>
                    </a:cubicBezTo>
                  </a:path>
                </a:pathLst>
              </a:custGeom>
              <a:solidFill>
                <a:srgbClr val="47C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E6FF"/>
                  </a:solidFill>
                  <a:effectLst/>
                  <a:uLnTx/>
                  <a:uFillTx/>
                  <a:latin typeface="Segoe UI"/>
                  <a:ea typeface="+mn-ea"/>
                  <a:cs typeface="+mn-cs"/>
                </a:endParaRPr>
              </a:p>
            </p:txBody>
          </p:sp>
          <p:sp>
            <p:nvSpPr>
              <p:cNvPr id="110" name="Freeform 400">
                <a:extLst>
                  <a:ext uri="{FF2B5EF4-FFF2-40B4-BE49-F238E27FC236}">
                    <a16:creationId xmlns:a16="http://schemas.microsoft.com/office/drawing/2014/main" id="{C120DD66-2C4E-3B44-8086-6A3CD5CAA00D}"/>
                  </a:ext>
                </a:extLst>
              </p:cNvPr>
              <p:cNvSpPr>
                <a:spLocks noEditPoints="1"/>
              </p:cNvSpPr>
              <p:nvPr/>
            </p:nvSpPr>
            <p:spPr bwMode="auto">
              <a:xfrm>
                <a:off x="403" y="3601"/>
                <a:ext cx="87" cy="37"/>
              </a:xfrm>
              <a:custGeom>
                <a:avLst/>
                <a:gdLst>
                  <a:gd name="T0" fmla="*/ 3 w 1467"/>
                  <a:gd name="T1" fmla="*/ 623 h 624"/>
                  <a:gd name="T2" fmla="*/ 6 w 1467"/>
                  <a:gd name="T3" fmla="*/ 621 h 624"/>
                  <a:gd name="T4" fmla="*/ 11 w 1467"/>
                  <a:gd name="T5" fmla="*/ 619 h 624"/>
                  <a:gd name="T6" fmla="*/ 19 w 1467"/>
                  <a:gd name="T7" fmla="*/ 616 h 624"/>
                  <a:gd name="T8" fmla="*/ 24 w 1467"/>
                  <a:gd name="T9" fmla="*/ 614 h 624"/>
                  <a:gd name="T10" fmla="*/ 26 w 1467"/>
                  <a:gd name="T11" fmla="*/ 613 h 624"/>
                  <a:gd name="T12" fmla="*/ 34 w 1467"/>
                  <a:gd name="T13" fmla="*/ 609 h 624"/>
                  <a:gd name="T14" fmla="*/ 42 w 1467"/>
                  <a:gd name="T15" fmla="*/ 606 h 624"/>
                  <a:gd name="T16" fmla="*/ 50 w 1467"/>
                  <a:gd name="T17" fmla="*/ 602 h 624"/>
                  <a:gd name="T18" fmla="*/ 58 w 1467"/>
                  <a:gd name="T19" fmla="*/ 599 h 624"/>
                  <a:gd name="T20" fmla="*/ 63 w 1467"/>
                  <a:gd name="T21" fmla="*/ 597 h 624"/>
                  <a:gd name="T22" fmla="*/ 72 w 1467"/>
                  <a:gd name="T23" fmla="*/ 593 h 624"/>
                  <a:gd name="T24" fmla="*/ 96 w 1467"/>
                  <a:gd name="T25" fmla="*/ 583 h 624"/>
                  <a:gd name="T26" fmla="*/ 114 w 1467"/>
                  <a:gd name="T27" fmla="*/ 575 h 624"/>
                  <a:gd name="T28" fmla="*/ 122 w 1467"/>
                  <a:gd name="T29" fmla="*/ 572 h 624"/>
                  <a:gd name="T30" fmla="*/ 139 w 1467"/>
                  <a:gd name="T31" fmla="*/ 565 h 624"/>
                  <a:gd name="T32" fmla="*/ 166 w 1467"/>
                  <a:gd name="T33" fmla="*/ 553 h 624"/>
                  <a:gd name="T34" fmla="*/ 198 w 1467"/>
                  <a:gd name="T35" fmla="*/ 540 h 624"/>
                  <a:gd name="T36" fmla="*/ 215 w 1467"/>
                  <a:gd name="T37" fmla="*/ 532 h 624"/>
                  <a:gd name="T38" fmla="*/ 247 w 1467"/>
                  <a:gd name="T39" fmla="*/ 519 h 624"/>
                  <a:gd name="T40" fmla="*/ 304 w 1467"/>
                  <a:gd name="T41" fmla="*/ 495 h 624"/>
                  <a:gd name="T42" fmla="*/ 350 w 1467"/>
                  <a:gd name="T43" fmla="*/ 475 h 624"/>
                  <a:gd name="T44" fmla="*/ 389 w 1467"/>
                  <a:gd name="T45" fmla="*/ 458 h 624"/>
                  <a:gd name="T46" fmla="*/ 417 w 1467"/>
                  <a:gd name="T47" fmla="*/ 446 h 624"/>
                  <a:gd name="T48" fmla="*/ 447 w 1467"/>
                  <a:gd name="T49" fmla="*/ 434 h 624"/>
                  <a:gd name="T50" fmla="*/ 498 w 1467"/>
                  <a:gd name="T51" fmla="*/ 412 h 624"/>
                  <a:gd name="T52" fmla="*/ 560 w 1467"/>
                  <a:gd name="T53" fmla="*/ 386 h 624"/>
                  <a:gd name="T54" fmla="*/ 585 w 1467"/>
                  <a:gd name="T55" fmla="*/ 375 h 624"/>
                  <a:gd name="T56" fmla="*/ 611 w 1467"/>
                  <a:gd name="T57" fmla="*/ 364 h 624"/>
                  <a:gd name="T58" fmla="*/ 666 w 1467"/>
                  <a:gd name="T59" fmla="*/ 341 h 624"/>
                  <a:gd name="T60" fmla="*/ 702 w 1467"/>
                  <a:gd name="T61" fmla="*/ 325 h 624"/>
                  <a:gd name="T62" fmla="*/ 758 w 1467"/>
                  <a:gd name="T63" fmla="*/ 301 h 624"/>
                  <a:gd name="T64" fmla="*/ 784 w 1467"/>
                  <a:gd name="T65" fmla="*/ 291 h 624"/>
                  <a:gd name="T66" fmla="*/ 842 w 1467"/>
                  <a:gd name="T67" fmla="*/ 266 h 624"/>
                  <a:gd name="T68" fmla="*/ 879 w 1467"/>
                  <a:gd name="T69" fmla="*/ 250 h 624"/>
                  <a:gd name="T70" fmla="*/ 914 w 1467"/>
                  <a:gd name="T71" fmla="*/ 235 h 624"/>
                  <a:gd name="T72" fmla="*/ 953 w 1467"/>
                  <a:gd name="T73" fmla="*/ 218 h 624"/>
                  <a:gd name="T74" fmla="*/ 987 w 1467"/>
                  <a:gd name="T75" fmla="*/ 204 h 624"/>
                  <a:gd name="T76" fmla="*/ 1029 w 1467"/>
                  <a:gd name="T77" fmla="*/ 186 h 624"/>
                  <a:gd name="T78" fmla="*/ 1100 w 1467"/>
                  <a:gd name="T79" fmla="*/ 156 h 624"/>
                  <a:gd name="T80" fmla="*/ 1139 w 1467"/>
                  <a:gd name="T81" fmla="*/ 140 h 624"/>
                  <a:gd name="T82" fmla="*/ 1163 w 1467"/>
                  <a:gd name="T83" fmla="*/ 129 h 624"/>
                  <a:gd name="T84" fmla="*/ 1205 w 1467"/>
                  <a:gd name="T85" fmla="*/ 111 h 624"/>
                  <a:gd name="T86" fmla="*/ 1229 w 1467"/>
                  <a:gd name="T87" fmla="*/ 101 h 624"/>
                  <a:gd name="T88" fmla="*/ 1254 w 1467"/>
                  <a:gd name="T89" fmla="*/ 90 h 624"/>
                  <a:gd name="T90" fmla="*/ 1277 w 1467"/>
                  <a:gd name="T91" fmla="*/ 81 h 624"/>
                  <a:gd name="T92" fmla="*/ 1314 w 1467"/>
                  <a:gd name="T93" fmla="*/ 65 h 624"/>
                  <a:gd name="T94" fmla="*/ 1324 w 1467"/>
                  <a:gd name="T95" fmla="*/ 61 h 624"/>
                  <a:gd name="T96" fmla="*/ 1342 w 1467"/>
                  <a:gd name="T97" fmla="*/ 53 h 624"/>
                  <a:gd name="T98" fmla="*/ 1363 w 1467"/>
                  <a:gd name="T99" fmla="*/ 44 h 624"/>
                  <a:gd name="T100" fmla="*/ 1372 w 1467"/>
                  <a:gd name="T101" fmla="*/ 40 h 624"/>
                  <a:gd name="T102" fmla="*/ 1386 w 1467"/>
                  <a:gd name="T103" fmla="*/ 34 h 624"/>
                  <a:gd name="T104" fmla="*/ 1392 w 1467"/>
                  <a:gd name="T105" fmla="*/ 32 h 624"/>
                  <a:gd name="T106" fmla="*/ 1409 w 1467"/>
                  <a:gd name="T107" fmla="*/ 24 h 624"/>
                  <a:gd name="T108" fmla="*/ 1423 w 1467"/>
                  <a:gd name="T109" fmla="*/ 19 h 624"/>
                  <a:gd name="T110" fmla="*/ 1430 w 1467"/>
                  <a:gd name="T111" fmla="*/ 16 h 624"/>
                  <a:gd name="T112" fmla="*/ 1439 w 1467"/>
                  <a:gd name="T113" fmla="*/ 12 h 624"/>
                  <a:gd name="T114" fmla="*/ 1443 w 1467"/>
                  <a:gd name="T115" fmla="*/ 10 h 624"/>
                  <a:gd name="T116" fmla="*/ 1449 w 1467"/>
                  <a:gd name="T117" fmla="*/ 8 h 624"/>
                  <a:gd name="T118" fmla="*/ 1452 w 1467"/>
                  <a:gd name="T119" fmla="*/ 6 h 624"/>
                  <a:gd name="T120" fmla="*/ 1455 w 1467"/>
                  <a:gd name="T121" fmla="*/ 5 h 624"/>
                  <a:gd name="T122" fmla="*/ 1461 w 1467"/>
                  <a:gd name="T123" fmla="*/ 2 h 624"/>
                  <a:gd name="T124" fmla="*/ 1466 w 1467"/>
                  <a:gd name="T125" fmla="*/ 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67" h="624">
                    <a:moveTo>
                      <a:pt x="1" y="624"/>
                    </a:moveTo>
                    <a:cubicBezTo>
                      <a:pt x="0" y="624"/>
                      <a:pt x="0" y="624"/>
                      <a:pt x="0" y="624"/>
                    </a:cubicBezTo>
                    <a:cubicBezTo>
                      <a:pt x="0" y="624"/>
                      <a:pt x="0" y="624"/>
                      <a:pt x="1" y="624"/>
                    </a:cubicBezTo>
                    <a:moveTo>
                      <a:pt x="1" y="624"/>
                    </a:moveTo>
                    <a:cubicBezTo>
                      <a:pt x="1" y="624"/>
                      <a:pt x="1" y="624"/>
                      <a:pt x="1" y="624"/>
                    </a:cubicBezTo>
                    <a:cubicBezTo>
                      <a:pt x="1" y="624"/>
                      <a:pt x="1" y="624"/>
                      <a:pt x="1" y="624"/>
                    </a:cubicBezTo>
                    <a:moveTo>
                      <a:pt x="1" y="623"/>
                    </a:moveTo>
                    <a:cubicBezTo>
                      <a:pt x="1" y="623"/>
                      <a:pt x="1" y="624"/>
                      <a:pt x="1" y="624"/>
                    </a:cubicBezTo>
                    <a:cubicBezTo>
                      <a:pt x="1" y="623"/>
                      <a:pt x="1" y="624"/>
                      <a:pt x="1" y="623"/>
                    </a:cubicBezTo>
                    <a:moveTo>
                      <a:pt x="1" y="623"/>
                    </a:moveTo>
                    <a:cubicBezTo>
                      <a:pt x="1" y="623"/>
                      <a:pt x="1" y="623"/>
                      <a:pt x="1" y="623"/>
                    </a:cubicBezTo>
                    <a:cubicBezTo>
                      <a:pt x="1" y="623"/>
                      <a:pt x="1" y="623"/>
                      <a:pt x="1" y="623"/>
                    </a:cubicBezTo>
                    <a:moveTo>
                      <a:pt x="1" y="623"/>
                    </a:moveTo>
                    <a:cubicBezTo>
                      <a:pt x="1" y="623"/>
                      <a:pt x="1" y="623"/>
                      <a:pt x="1" y="623"/>
                    </a:cubicBezTo>
                    <a:cubicBezTo>
                      <a:pt x="1" y="623"/>
                      <a:pt x="1" y="623"/>
                      <a:pt x="1" y="623"/>
                    </a:cubicBezTo>
                    <a:moveTo>
                      <a:pt x="1" y="623"/>
                    </a:moveTo>
                    <a:cubicBezTo>
                      <a:pt x="1" y="623"/>
                      <a:pt x="1" y="623"/>
                      <a:pt x="1" y="623"/>
                    </a:cubicBezTo>
                    <a:cubicBezTo>
                      <a:pt x="1" y="623"/>
                      <a:pt x="1" y="623"/>
                      <a:pt x="1" y="623"/>
                    </a:cubicBezTo>
                    <a:moveTo>
                      <a:pt x="2" y="623"/>
                    </a:moveTo>
                    <a:cubicBezTo>
                      <a:pt x="2" y="623"/>
                      <a:pt x="2" y="623"/>
                      <a:pt x="1" y="623"/>
                    </a:cubicBezTo>
                    <a:cubicBezTo>
                      <a:pt x="2" y="623"/>
                      <a:pt x="2" y="623"/>
                      <a:pt x="2" y="623"/>
                    </a:cubicBezTo>
                    <a:moveTo>
                      <a:pt x="2" y="623"/>
                    </a:moveTo>
                    <a:cubicBezTo>
                      <a:pt x="2" y="623"/>
                      <a:pt x="2" y="623"/>
                      <a:pt x="2" y="623"/>
                    </a:cubicBezTo>
                    <a:cubicBezTo>
                      <a:pt x="2" y="623"/>
                      <a:pt x="2" y="623"/>
                      <a:pt x="2" y="623"/>
                    </a:cubicBezTo>
                    <a:moveTo>
                      <a:pt x="3" y="623"/>
                    </a:moveTo>
                    <a:cubicBezTo>
                      <a:pt x="2" y="623"/>
                      <a:pt x="2" y="623"/>
                      <a:pt x="2" y="623"/>
                    </a:cubicBezTo>
                    <a:cubicBezTo>
                      <a:pt x="3" y="623"/>
                      <a:pt x="2" y="623"/>
                      <a:pt x="3" y="623"/>
                    </a:cubicBezTo>
                    <a:moveTo>
                      <a:pt x="3" y="623"/>
                    </a:moveTo>
                    <a:cubicBezTo>
                      <a:pt x="3" y="623"/>
                      <a:pt x="3" y="623"/>
                      <a:pt x="3" y="623"/>
                    </a:cubicBezTo>
                    <a:cubicBezTo>
                      <a:pt x="3" y="623"/>
                      <a:pt x="3" y="623"/>
                      <a:pt x="3" y="623"/>
                    </a:cubicBezTo>
                    <a:moveTo>
                      <a:pt x="4" y="622"/>
                    </a:moveTo>
                    <a:cubicBezTo>
                      <a:pt x="3" y="622"/>
                      <a:pt x="3" y="623"/>
                      <a:pt x="3" y="623"/>
                    </a:cubicBezTo>
                    <a:cubicBezTo>
                      <a:pt x="3" y="623"/>
                      <a:pt x="3" y="622"/>
                      <a:pt x="4" y="622"/>
                    </a:cubicBezTo>
                    <a:moveTo>
                      <a:pt x="4" y="622"/>
                    </a:moveTo>
                    <a:cubicBezTo>
                      <a:pt x="4" y="622"/>
                      <a:pt x="4" y="622"/>
                      <a:pt x="4" y="622"/>
                    </a:cubicBezTo>
                    <a:cubicBezTo>
                      <a:pt x="4" y="622"/>
                      <a:pt x="4" y="622"/>
                      <a:pt x="4" y="622"/>
                    </a:cubicBezTo>
                    <a:moveTo>
                      <a:pt x="4" y="622"/>
                    </a:moveTo>
                    <a:cubicBezTo>
                      <a:pt x="4" y="622"/>
                      <a:pt x="4" y="622"/>
                      <a:pt x="4" y="622"/>
                    </a:cubicBezTo>
                    <a:cubicBezTo>
                      <a:pt x="4" y="622"/>
                      <a:pt x="4" y="622"/>
                      <a:pt x="4" y="622"/>
                    </a:cubicBezTo>
                    <a:moveTo>
                      <a:pt x="4" y="622"/>
                    </a:moveTo>
                    <a:cubicBezTo>
                      <a:pt x="4" y="622"/>
                      <a:pt x="4" y="622"/>
                      <a:pt x="4" y="622"/>
                    </a:cubicBezTo>
                    <a:cubicBezTo>
                      <a:pt x="4" y="622"/>
                      <a:pt x="4" y="622"/>
                      <a:pt x="4" y="622"/>
                    </a:cubicBezTo>
                    <a:moveTo>
                      <a:pt x="5" y="622"/>
                    </a:moveTo>
                    <a:cubicBezTo>
                      <a:pt x="5" y="622"/>
                      <a:pt x="4" y="622"/>
                      <a:pt x="4" y="622"/>
                    </a:cubicBezTo>
                    <a:cubicBezTo>
                      <a:pt x="4" y="622"/>
                      <a:pt x="5" y="622"/>
                      <a:pt x="5" y="622"/>
                    </a:cubicBezTo>
                    <a:moveTo>
                      <a:pt x="5" y="622"/>
                    </a:moveTo>
                    <a:cubicBezTo>
                      <a:pt x="5" y="622"/>
                      <a:pt x="5" y="622"/>
                      <a:pt x="5" y="622"/>
                    </a:cubicBezTo>
                    <a:cubicBezTo>
                      <a:pt x="5" y="622"/>
                      <a:pt x="5" y="622"/>
                      <a:pt x="5" y="622"/>
                    </a:cubicBezTo>
                    <a:moveTo>
                      <a:pt x="5" y="622"/>
                    </a:moveTo>
                    <a:cubicBezTo>
                      <a:pt x="5" y="622"/>
                      <a:pt x="5" y="622"/>
                      <a:pt x="5" y="622"/>
                    </a:cubicBezTo>
                    <a:cubicBezTo>
                      <a:pt x="5" y="622"/>
                      <a:pt x="5" y="622"/>
                      <a:pt x="5" y="622"/>
                    </a:cubicBezTo>
                    <a:moveTo>
                      <a:pt x="5" y="622"/>
                    </a:moveTo>
                    <a:cubicBezTo>
                      <a:pt x="5" y="622"/>
                      <a:pt x="5" y="622"/>
                      <a:pt x="5" y="622"/>
                    </a:cubicBezTo>
                    <a:cubicBezTo>
                      <a:pt x="5" y="622"/>
                      <a:pt x="5" y="622"/>
                      <a:pt x="5" y="622"/>
                    </a:cubicBezTo>
                    <a:moveTo>
                      <a:pt x="6" y="621"/>
                    </a:moveTo>
                    <a:cubicBezTo>
                      <a:pt x="6" y="621"/>
                      <a:pt x="6" y="622"/>
                      <a:pt x="6" y="622"/>
                    </a:cubicBezTo>
                    <a:cubicBezTo>
                      <a:pt x="6" y="621"/>
                      <a:pt x="6" y="621"/>
                      <a:pt x="6" y="621"/>
                    </a:cubicBezTo>
                    <a:moveTo>
                      <a:pt x="6" y="621"/>
                    </a:moveTo>
                    <a:cubicBezTo>
                      <a:pt x="6" y="621"/>
                      <a:pt x="6" y="621"/>
                      <a:pt x="6" y="621"/>
                    </a:cubicBezTo>
                    <a:cubicBezTo>
                      <a:pt x="6" y="621"/>
                      <a:pt x="6" y="621"/>
                      <a:pt x="6" y="621"/>
                    </a:cubicBezTo>
                    <a:moveTo>
                      <a:pt x="7" y="621"/>
                    </a:moveTo>
                    <a:cubicBezTo>
                      <a:pt x="7" y="621"/>
                      <a:pt x="6" y="621"/>
                      <a:pt x="6" y="621"/>
                    </a:cubicBezTo>
                    <a:cubicBezTo>
                      <a:pt x="6" y="621"/>
                      <a:pt x="7" y="621"/>
                      <a:pt x="7" y="621"/>
                    </a:cubicBezTo>
                    <a:moveTo>
                      <a:pt x="9" y="620"/>
                    </a:moveTo>
                    <a:cubicBezTo>
                      <a:pt x="8" y="620"/>
                      <a:pt x="8" y="621"/>
                      <a:pt x="7" y="621"/>
                    </a:cubicBezTo>
                    <a:cubicBezTo>
                      <a:pt x="8" y="621"/>
                      <a:pt x="8" y="620"/>
                      <a:pt x="9" y="620"/>
                    </a:cubicBezTo>
                    <a:moveTo>
                      <a:pt x="9" y="620"/>
                    </a:moveTo>
                    <a:cubicBezTo>
                      <a:pt x="9" y="620"/>
                      <a:pt x="9" y="620"/>
                      <a:pt x="9" y="620"/>
                    </a:cubicBezTo>
                    <a:cubicBezTo>
                      <a:pt x="9" y="620"/>
                      <a:pt x="9" y="620"/>
                      <a:pt x="9" y="620"/>
                    </a:cubicBezTo>
                    <a:moveTo>
                      <a:pt x="9" y="620"/>
                    </a:moveTo>
                    <a:cubicBezTo>
                      <a:pt x="9" y="620"/>
                      <a:pt x="9" y="620"/>
                      <a:pt x="9" y="620"/>
                    </a:cubicBezTo>
                    <a:cubicBezTo>
                      <a:pt x="9" y="620"/>
                      <a:pt x="9" y="620"/>
                      <a:pt x="9" y="620"/>
                    </a:cubicBezTo>
                    <a:moveTo>
                      <a:pt x="10" y="620"/>
                    </a:moveTo>
                    <a:cubicBezTo>
                      <a:pt x="10" y="620"/>
                      <a:pt x="9" y="620"/>
                      <a:pt x="9" y="620"/>
                    </a:cubicBezTo>
                    <a:cubicBezTo>
                      <a:pt x="9" y="620"/>
                      <a:pt x="10" y="620"/>
                      <a:pt x="10" y="620"/>
                    </a:cubicBezTo>
                    <a:moveTo>
                      <a:pt x="10" y="620"/>
                    </a:moveTo>
                    <a:cubicBezTo>
                      <a:pt x="10" y="620"/>
                      <a:pt x="10" y="620"/>
                      <a:pt x="10" y="620"/>
                    </a:cubicBezTo>
                    <a:cubicBezTo>
                      <a:pt x="10" y="620"/>
                      <a:pt x="10" y="620"/>
                      <a:pt x="10" y="620"/>
                    </a:cubicBezTo>
                    <a:moveTo>
                      <a:pt x="10" y="619"/>
                    </a:moveTo>
                    <a:cubicBezTo>
                      <a:pt x="10" y="619"/>
                      <a:pt x="10" y="620"/>
                      <a:pt x="10" y="620"/>
                    </a:cubicBezTo>
                    <a:cubicBezTo>
                      <a:pt x="10" y="620"/>
                      <a:pt x="10" y="620"/>
                      <a:pt x="10" y="619"/>
                    </a:cubicBezTo>
                    <a:moveTo>
                      <a:pt x="10" y="619"/>
                    </a:moveTo>
                    <a:cubicBezTo>
                      <a:pt x="10" y="619"/>
                      <a:pt x="10" y="619"/>
                      <a:pt x="10" y="619"/>
                    </a:cubicBezTo>
                    <a:cubicBezTo>
                      <a:pt x="10" y="619"/>
                      <a:pt x="10" y="619"/>
                      <a:pt x="10" y="619"/>
                    </a:cubicBezTo>
                    <a:moveTo>
                      <a:pt x="11" y="619"/>
                    </a:moveTo>
                    <a:cubicBezTo>
                      <a:pt x="11" y="619"/>
                      <a:pt x="11" y="619"/>
                      <a:pt x="11" y="619"/>
                    </a:cubicBezTo>
                    <a:cubicBezTo>
                      <a:pt x="11" y="619"/>
                      <a:pt x="11" y="619"/>
                      <a:pt x="11" y="619"/>
                    </a:cubicBezTo>
                    <a:moveTo>
                      <a:pt x="11" y="619"/>
                    </a:moveTo>
                    <a:cubicBezTo>
                      <a:pt x="11" y="619"/>
                      <a:pt x="11" y="619"/>
                      <a:pt x="11" y="619"/>
                    </a:cubicBezTo>
                    <a:cubicBezTo>
                      <a:pt x="11" y="619"/>
                      <a:pt x="11" y="619"/>
                      <a:pt x="11" y="619"/>
                    </a:cubicBezTo>
                    <a:moveTo>
                      <a:pt x="11" y="619"/>
                    </a:moveTo>
                    <a:cubicBezTo>
                      <a:pt x="11" y="619"/>
                      <a:pt x="11" y="619"/>
                      <a:pt x="11" y="619"/>
                    </a:cubicBezTo>
                    <a:cubicBezTo>
                      <a:pt x="11" y="619"/>
                      <a:pt x="11" y="619"/>
                      <a:pt x="11" y="619"/>
                    </a:cubicBezTo>
                    <a:moveTo>
                      <a:pt x="11" y="619"/>
                    </a:moveTo>
                    <a:cubicBezTo>
                      <a:pt x="11" y="619"/>
                      <a:pt x="11" y="619"/>
                      <a:pt x="11" y="619"/>
                    </a:cubicBezTo>
                    <a:cubicBezTo>
                      <a:pt x="11" y="619"/>
                      <a:pt x="11" y="619"/>
                      <a:pt x="11" y="619"/>
                    </a:cubicBezTo>
                    <a:moveTo>
                      <a:pt x="12" y="619"/>
                    </a:moveTo>
                    <a:cubicBezTo>
                      <a:pt x="11" y="619"/>
                      <a:pt x="11" y="619"/>
                      <a:pt x="11" y="619"/>
                    </a:cubicBezTo>
                    <a:cubicBezTo>
                      <a:pt x="12" y="619"/>
                      <a:pt x="12" y="619"/>
                      <a:pt x="12" y="619"/>
                    </a:cubicBezTo>
                    <a:moveTo>
                      <a:pt x="12" y="619"/>
                    </a:moveTo>
                    <a:cubicBezTo>
                      <a:pt x="12" y="619"/>
                      <a:pt x="12" y="619"/>
                      <a:pt x="12" y="619"/>
                    </a:cubicBezTo>
                    <a:cubicBezTo>
                      <a:pt x="12" y="619"/>
                      <a:pt x="12" y="619"/>
                      <a:pt x="12" y="619"/>
                    </a:cubicBezTo>
                    <a:moveTo>
                      <a:pt x="18" y="616"/>
                    </a:moveTo>
                    <a:cubicBezTo>
                      <a:pt x="16" y="617"/>
                      <a:pt x="14" y="618"/>
                      <a:pt x="12" y="619"/>
                    </a:cubicBezTo>
                    <a:cubicBezTo>
                      <a:pt x="14" y="618"/>
                      <a:pt x="16" y="617"/>
                      <a:pt x="18" y="616"/>
                    </a:cubicBezTo>
                    <a:moveTo>
                      <a:pt x="19" y="616"/>
                    </a:moveTo>
                    <a:cubicBezTo>
                      <a:pt x="19" y="616"/>
                      <a:pt x="18" y="616"/>
                      <a:pt x="18" y="616"/>
                    </a:cubicBezTo>
                    <a:cubicBezTo>
                      <a:pt x="19" y="616"/>
                      <a:pt x="18" y="616"/>
                      <a:pt x="19" y="616"/>
                    </a:cubicBezTo>
                    <a:moveTo>
                      <a:pt x="19" y="616"/>
                    </a:moveTo>
                    <a:cubicBezTo>
                      <a:pt x="19" y="616"/>
                      <a:pt x="19" y="616"/>
                      <a:pt x="19" y="616"/>
                    </a:cubicBezTo>
                    <a:cubicBezTo>
                      <a:pt x="19" y="616"/>
                      <a:pt x="19" y="616"/>
                      <a:pt x="19" y="616"/>
                    </a:cubicBezTo>
                    <a:moveTo>
                      <a:pt x="19" y="616"/>
                    </a:moveTo>
                    <a:cubicBezTo>
                      <a:pt x="19" y="616"/>
                      <a:pt x="19" y="616"/>
                      <a:pt x="19" y="616"/>
                    </a:cubicBezTo>
                    <a:cubicBezTo>
                      <a:pt x="19" y="616"/>
                      <a:pt x="19" y="616"/>
                      <a:pt x="19" y="616"/>
                    </a:cubicBezTo>
                    <a:moveTo>
                      <a:pt x="20" y="615"/>
                    </a:moveTo>
                    <a:cubicBezTo>
                      <a:pt x="20" y="615"/>
                      <a:pt x="20" y="616"/>
                      <a:pt x="19" y="616"/>
                    </a:cubicBezTo>
                    <a:cubicBezTo>
                      <a:pt x="20" y="616"/>
                      <a:pt x="20" y="615"/>
                      <a:pt x="20" y="615"/>
                    </a:cubicBezTo>
                    <a:moveTo>
                      <a:pt x="20" y="615"/>
                    </a:moveTo>
                    <a:cubicBezTo>
                      <a:pt x="20" y="615"/>
                      <a:pt x="20" y="615"/>
                      <a:pt x="20" y="615"/>
                    </a:cubicBezTo>
                    <a:cubicBezTo>
                      <a:pt x="20" y="615"/>
                      <a:pt x="20" y="615"/>
                      <a:pt x="20" y="615"/>
                    </a:cubicBezTo>
                    <a:moveTo>
                      <a:pt x="21" y="615"/>
                    </a:moveTo>
                    <a:cubicBezTo>
                      <a:pt x="21" y="615"/>
                      <a:pt x="21" y="615"/>
                      <a:pt x="21" y="615"/>
                    </a:cubicBezTo>
                    <a:cubicBezTo>
                      <a:pt x="21" y="615"/>
                      <a:pt x="21" y="615"/>
                      <a:pt x="21" y="615"/>
                    </a:cubicBezTo>
                    <a:moveTo>
                      <a:pt x="22" y="615"/>
                    </a:moveTo>
                    <a:cubicBezTo>
                      <a:pt x="21" y="615"/>
                      <a:pt x="21" y="615"/>
                      <a:pt x="21" y="615"/>
                    </a:cubicBezTo>
                    <a:cubicBezTo>
                      <a:pt x="21" y="615"/>
                      <a:pt x="21" y="615"/>
                      <a:pt x="22" y="615"/>
                    </a:cubicBezTo>
                    <a:moveTo>
                      <a:pt x="22" y="614"/>
                    </a:moveTo>
                    <a:cubicBezTo>
                      <a:pt x="22" y="615"/>
                      <a:pt x="22" y="615"/>
                      <a:pt x="22" y="615"/>
                    </a:cubicBezTo>
                    <a:cubicBezTo>
                      <a:pt x="22" y="615"/>
                      <a:pt x="22" y="615"/>
                      <a:pt x="22" y="614"/>
                    </a:cubicBezTo>
                    <a:moveTo>
                      <a:pt x="22" y="614"/>
                    </a:moveTo>
                    <a:cubicBezTo>
                      <a:pt x="22" y="614"/>
                      <a:pt x="22" y="614"/>
                      <a:pt x="22" y="614"/>
                    </a:cubicBezTo>
                    <a:cubicBezTo>
                      <a:pt x="22" y="614"/>
                      <a:pt x="22" y="614"/>
                      <a:pt x="22" y="614"/>
                    </a:cubicBezTo>
                    <a:moveTo>
                      <a:pt x="23" y="614"/>
                    </a:moveTo>
                    <a:cubicBezTo>
                      <a:pt x="22" y="614"/>
                      <a:pt x="22" y="614"/>
                      <a:pt x="22" y="614"/>
                    </a:cubicBezTo>
                    <a:cubicBezTo>
                      <a:pt x="23" y="614"/>
                      <a:pt x="23" y="614"/>
                      <a:pt x="23" y="614"/>
                    </a:cubicBezTo>
                    <a:moveTo>
                      <a:pt x="23" y="614"/>
                    </a:moveTo>
                    <a:cubicBezTo>
                      <a:pt x="23" y="614"/>
                      <a:pt x="23" y="614"/>
                      <a:pt x="23" y="614"/>
                    </a:cubicBezTo>
                    <a:cubicBezTo>
                      <a:pt x="23" y="614"/>
                      <a:pt x="23" y="614"/>
                      <a:pt x="23" y="614"/>
                    </a:cubicBezTo>
                    <a:moveTo>
                      <a:pt x="23" y="614"/>
                    </a:moveTo>
                    <a:cubicBezTo>
                      <a:pt x="23" y="614"/>
                      <a:pt x="23" y="614"/>
                      <a:pt x="23" y="614"/>
                    </a:cubicBezTo>
                    <a:cubicBezTo>
                      <a:pt x="23" y="614"/>
                      <a:pt x="23" y="614"/>
                      <a:pt x="23" y="614"/>
                    </a:cubicBezTo>
                    <a:moveTo>
                      <a:pt x="23" y="614"/>
                    </a:moveTo>
                    <a:cubicBezTo>
                      <a:pt x="23" y="614"/>
                      <a:pt x="23" y="614"/>
                      <a:pt x="23" y="614"/>
                    </a:cubicBezTo>
                    <a:cubicBezTo>
                      <a:pt x="23" y="614"/>
                      <a:pt x="23" y="614"/>
                      <a:pt x="23" y="614"/>
                    </a:cubicBezTo>
                    <a:moveTo>
                      <a:pt x="24" y="614"/>
                    </a:moveTo>
                    <a:cubicBezTo>
                      <a:pt x="23" y="614"/>
                      <a:pt x="23" y="614"/>
                      <a:pt x="23" y="614"/>
                    </a:cubicBezTo>
                    <a:cubicBezTo>
                      <a:pt x="23" y="614"/>
                      <a:pt x="23" y="614"/>
                      <a:pt x="24" y="614"/>
                    </a:cubicBezTo>
                    <a:moveTo>
                      <a:pt x="24" y="614"/>
                    </a:moveTo>
                    <a:cubicBezTo>
                      <a:pt x="24" y="614"/>
                      <a:pt x="24" y="614"/>
                      <a:pt x="24" y="614"/>
                    </a:cubicBezTo>
                    <a:cubicBezTo>
                      <a:pt x="24" y="614"/>
                      <a:pt x="24" y="614"/>
                      <a:pt x="24" y="614"/>
                    </a:cubicBezTo>
                    <a:moveTo>
                      <a:pt x="24" y="614"/>
                    </a:moveTo>
                    <a:cubicBezTo>
                      <a:pt x="24" y="614"/>
                      <a:pt x="24" y="614"/>
                      <a:pt x="24" y="614"/>
                    </a:cubicBezTo>
                    <a:cubicBezTo>
                      <a:pt x="24" y="614"/>
                      <a:pt x="24" y="614"/>
                      <a:pt x="24" y="614"/>
                    </a:cubicBezTo>
                    <a:moveTo>
                      <a:pt x="24" y="614"/>
                    </a:moveTo>
                    <a:cubicBezTo>
                      <a:pt x="24" y="614"/>
                      <a:pt x="24" y="614"/>
                      <a:pt x="24" y="614"/>
                    </a:cubicBezTo>
                    <a:cubicBezTo>
                      <a:pt x="24" y="614"/>
                      <a:pt x="24" y="614"/>
                      <a:pt x="24" y="614"/>
                    </a:cubicBezTo>
                    <a:moveTo>
                      <a:pt x="24" y="614"/>
                    </a:moveTo>
                    <a:cubicBezTo>
                      <a:pt x="24" y="614"/>
                      <a:pt x="24" y="614"/>
                      <a:pt x="24" y="614"/>
                    </a:cubicBezTo>
                    <a:cubicBezTo>
                      <a:pt x="24" y="614"/>
                      <a:pt x="24" y="614"/>
                      <a:pt x="24" y="614"/>
                    </a:cubicBezTo>
                    <a:moveTo>
                      <a:pt x="25" y="613"/>
                    </a:moveTo>
                    <a:cubicBezTo>
                      <a:pt x="24" y="613"/>
                      <a:pt x="24" y="613"/>
                      <a:pt x="24" y="613"/>
                    </a:cubicBezTo>
                    <a:cubicBezTo>
                      <a:pt x="25" y="613"/>
                      <a:pt x="25" y="613"/>
                      <a:pt x="25" y="613"/>
                    </a:cubicBezTo>
                    <a:moveTo>
                      <a:pt x="25" y="613"/>
                    </a:moveTo>
                    <a:cubicBezTo>
                      <a:pt x="25" y="613"/>
                      <a:pt x="25" y="613"/>
                      <a:pt x="25" y="613"/>
                    </a:cubicBezTo>
                    <a:cubicBezTo>
                      <a:pt x="25" y="613"/>
                      <a:pt x="25" y="613"/>
                      <a:pt x="25" y="613"/>
                    </a:cubicBezTo>
                    <a:moveTo>
                      <a:pt x="26" y="613"/>
                    </a:moveTo>
                    <a:cubicBezTo>
                      <a:pt x="26" y="613"/>
                      <a:pt x="25" y="613"/>
                      <a:pt x="25" y="613"/>
                    </a:cubicBezTo>
                    <a:cubicBezTo>
                      <a:pt x="25" y="613"/>
                      <a:pt x="26" y="613"/>
                      <a:pt x="26" y="613"/>
                    </a:cubicBezTo>
                    <a:moveTo>
                      <a:pt x="26" y="613"/>
                    </a:moveTo>
                    <a:cubicBezTo>
                      <a:pt x="26" y="613"/>
                      <a:pt x="26" y="613"/>
                      <a:pt x="26" y="613"/>
                    </a:cubicBezTo>
                    <a:cubicBezTo>
                      <a:pt x="26" y="613"/>
                      <a:pt x="26" y="613"/>
                      <a:pt x="26" y="613"/>
                    </a:cubicBezTo>
                    <a:moveTo>
                      <a:pt x="26" y="613"/>
                    </a:moveTo>
                    <a:cubicBezTo>
                      <a:pt x="26" y="613"/>
                      <a:pt x="26" y="613"/>
                      <a:pt x="26" y="613"/>
                    </a:cubicBezTo>
                    <a:cubicBezTo>
                      <a:pt x="26" y="613"/>
                      <a:pt x="26" y="613"/>
                      <a:pt x="26" y="613"/>
                    </a:cubicBezTo>
                    <a:moveTo>
                      <a:pt x="27" y="612"/>
                    </a:moveTo>
                    <a:cubicBezTo>
                      <a:pt x="27" y="612"/>
                      <a:pt x="27" y="613"/>
                      <a:pt x="27" y="613"/>
                    </a:cubicBezTo>
                    <a:cubicBezTo>
                      <a:pt x="27" y="612"/>
                      <a:pt x="27" y="612"/>
                      <a:pt x="27" y="612"/>
                    </a:cubicBezTo>
                    <a:moveTo>
                      <a:pt x="27" y="612"/>
                    </a:moveTo>
                    <a:cubicBezTo>
                      <a:pt x="27" y="612"/>
                      <a:pt x="27" y="612"/>
                      <a:pt x="27" y="612"/>
                    </a:cubicBezTo>
                    <a:cubicBezTo>
                      <a:pt x="27" y="612"/>
                      <a:pt x="27" y="612"/>
                      <a:pt x="27" y="612"/>
                    </a:cubicBezTo>
                    <a:moveTo>
                      <a:pt x="27" y="612"/>
                    </a:moveTo>
                    <a:cubicBezTo>
                      <a:pt x="27" y="612"/>
                      <a:pt x="27" y="612"/>
                      <a:pt x="27" y="612"/>
                    </a:cubicBezTo>
                    <a:cubicBezTo>
                      <a:pt x="27" y="612"/>
                      <a:pt x="27" y="612"/>
                      <a:pt x="27" y="612"/>
                    </a:cubicBezTo>
                    <a:moveTo>
                      <a:pt x="28" y="612"/>
                    </a:moveTo>
                    <a:cubicBezTo>
                      <a:pt x="28" y="612"/>
                      <a:pt x="27" y="612"/>
                      <a:pt x="27" y="612"/>
                    </a:cubicBezTo>
                    <a:cubicBezTo>
                      <a:pt x="27" y="612"/>
                      <a:pt x="28" y="612"/>
                      <a:pt x="28" y="612"/>
                    </a:cubicBezTo>
                    <a:moveTo>
                      <a:pt x="28" y="612"/>
                    </a:moveTo>
                    <a:cubicBezTo>
                      <a:pt x="28" y="612"/>
                      <a:pt x="28" y="612"/>
                      <a:pt x="28" y="612"/>
                    </a:cubicBezTo>
                    <a:cubicBezTo>
                      <a:pt x="28" y="612"/>
                      <a:pt x="28" y="612"/>
                      <a:pt x="28" y="612"/>
                    </a:cubicBezTo>
                    <a:moveTo>
                      <a:pt x="30" y="611"/>
                    </a:moveTo>
                    <a:cubicBezTo>
                      <a:pt x="30" y="611"/>
                      <a:pt x="30" y="611"/>
                      <a:pt x="30" y="611"/>
                    </a:cubicBezTo>
                    <a:cubicBezTo>
                      <a:pt x="30" y="611"/>
                      <a:pt x="30" y="611"/>
                      <a:pt x="30" y="611"/>
                    </a:cubicBezTo>
                    <a:moveTo>
                      <a:pt x="31" y="611"/>
                    </a:moveTo>
                    <a:cubicBezTo>
                      <a:pt x="31" y="611"/>
                      <a:pt x="30" y="611"/>
                      <a:pt x="30" y="611"/>
                    </a:cubicBezTo>
                    <a:cubicBezTo>
                      <a:pt x="31" y="611"/>
                      <a:pt x="31" y="611"/>
                      <a:pt x="31" y="611"/>
                    </a:cubicBezTo>
                    <a:moveTo>
                      <a:pt x="33" y="610"/>
                    </a:moveTo>
                    <a:cubicBezTo>
                      <a:pt x="33" y="610"/>
                      <a:pt x="33" y="610"/>
                      <a:pt x="33" y="610"/>
                    </a:cubicBezTo>
                    <a:cubicBezTo>
                      <a:pt x="33" y="610"/>
                      <a:pt x="33" y="610"/>
                      <a:pt x="33" y="610"/>
                    </a:cubicBezTo>
                    <a:moveTo>
                      <a:pt x="34" y="610"/>
                    </a:moveTo>
                    <a:cubicBezTo>
                      <a:pt x="34" y="610"/>
                      <a:pt x="34" y="610"/>
                      <a:pt x="34" y="610"/>
                    </a:cubicBezTo>
                    <a:cubicBezTo>
                      <a:pt x="34" y="610"/>
                      <a:pt x="34" y="610"/>
                      <a:pt x="34" y="610"/>
                    </a:cubicBezTo>
                    <a:moveTo>
                      <a:pt x="35" y="609"/>
                    </a:moveTo>
                    <a:cubicBezTo>
                      <a:pt x="35" y="609"/>
                      <a:pt x="34" y="609"/>
                      <a:pt x="34" y="609"/>
                    </a:cubicBezTo>
                    <a:cubicBezTo>
                      <a:pt x="34" y="609"/>
                      <a:pt x="35" y="609"/>
                      <a:pt x="35" y="609"/>
                    </a:cubicBezTo>
                    <a:moveTo>
                      <a:pt x="37" y="608"/>
                    </a:moveTo>
                    <a:cubicBezTo>
                      <a:pt x="36" y="609"/>
                      <a:pt x="36" y="609"/>
                      <a:pt x="35" y="609"/>
                    </a:cubicBezTo>
                    <a:cubicBezTo>
                      <a:pt x="36" y="609"/>
                      <a:pt x="36" y="609"/>
                      <a:pt x="37" y="608"/>
                    </a:cubicBezTo>
                    <a:moveTo>
                      <a:pt x="37" y="608"/>
                    </a:moveTo>
                    <a:cubicBezTo>
                      <a:pt x="37" y="608"/>
                      <a:pt x="37" y="608"/>
                      <a:pt x="37" y="608"/>
                    </a:cubicBezTo>
                    <a:cubicBezTo>
                      <a:pt x="37" y="608"/>
                      <a:pt x="37" y="608"/>
                      <a:pt x="37" y="608"/>
                    </a:cubicBezTo>
                    <a:moveTo>
                      <a:pt x="38" y="608"/>
                    </a:moveTo>
                    <a:cubicBezTo>
                      <a:pt x="38" y="608"/>
                      <a:pt x="37" y="608"/>
                      <a:pt x="37" y="608"/>
                    </a:cubicBezTo>
                    <a:cubicBezTo>
                      <a:pt x="38" y="608"/>
                      <a:pt x="38" y="608"/>
                      <a:pt x="38" y="608"/>
                    </a:cubicBezTo>
                    <a:moveTo>
                      <a:pt x="38" y="608"/>
                    </a:moveTo>
                    <a:cubicBezTo>
                      <a:pt x="38" y="608"/>
                      <a:pt x="38" y="608"/>
                      <a:pt x="38" y="608"/>
                    </a:cubicBezTo>
                    <a:cubicBezTo>
                      <a:pt x="38" y="608"/>
                      <a:pt x="38" y="608"/>
                      <a:pt x="38" y="608"/>
                    </a:cubicBezTo>
                    <a:moveTo>
                      <a:pt x="39" y="607"/>
                    </a:moveTo>
                    <a:cubicBezTo>
                      <a:pt x="39" y="607"/>
                      <a:pt x="39" y="607"/>
                      <a:pt x="39" y="607"/>
                    </a:cubicBezTo>
                    <a:cubicBezTo>
                      <a:pt x="39" y="607"/>
                      <a:pt x="39" y="607"/>
                      <a:pt x="39" y="607"/>
                    </a:cubicBezTo>
                    <a:moveTo>
                      <a:pt x="40" y="607"/>
                    </a:moveTo>
                    <a:cubicBezTo>
                      <a:pt x="39" y="607"/>
                      <a:pt x="39" y="607"/>
                      <a:pt x="39" y="607"/>
                    </a:cubicBezTo>
                    <a:cubicBezTo>
                      <a:pt x="40" y="607"/>
                      <a:pt x="39" y="607"/>
                      <a:pt x="40" y="607"/>
                    </a:cubicBezTo>
                    <a:moveTo>
                      <a:pt x="40" y="607"/>
                    </a:moveTo>
                    <a:cubicBezTo>
                      <a:pt x="40" y="607"/>
                      <a:pt x="40" y="607"/>
                      <a:pt x="40" y="607"/>
                    </a:cubicBezTo>
                    <a:cubicBezTo>
                      <a:pt x="40" y="607"/>
                      <a:pt x="40" y="607"/>
                      <a:pt x="40" y="607"/>
                    </a:cubicBezTo>
                    <a:moveTo>
                      <a:pt x="40" y="607"/>
                    </a:moveTo>
                    <a:cubicBezTo>
                      <a:pt x="40" y="607"/>
                      <a:pt x="40" y="607"/>
                      <a:pt x="40" y="607"/>
                    </a:cubicBezTo>
                    <a:cubicBezTo>
                      <a:pt x="40" y="607"/>
                      <a:pt x="40" y="607"/>
                      <a:pt x="40" y="607"/>
                    </a:cubicBezTo>
                    <a:moveTo>
                      <a:pt x="42" y="606"/>
                    </a:moveTo>
                    <a:cubicBezTo>
                      <a:pt x="41" y="606"/>
                      <a:pt x="41" y="606"/>
                      <a:pt x="41" y="606"/>
                    </a:cubicBezTo>
                    <a:cubicBezTo>
                      <a:pt x="42" y="606"/>
                      <a:pt x="42" y="606"/>
                      <a:pt x="42" y="606"/>
                    </a:cubicBezTo>
                    <a:moveTo>
                      <a:pt x="42" y="606"/>
                    </a:moveTo>
                    <a:cubicBezTo>
                      <a:pt x="42" y="606"/>
                      <a:pt x="42" y="606"/>
                      <a:pt x="42" y="606"/>
                    </a:cubicBezTo>
                    <a:cubicBezTo>
                      <a:pt x="42" y="606"/>
                      <a:pt x="42" y="606"/>
                      <a:pt x="42" y="606"/>
                    </a:cubicBezTo>
                    <a:moveTo>
                      <a:pt x="43" y="606"/>
                    </a:moveTo>
                    <a:cubicBezTo>
                      <a:pt x="43" y="606"/>
                      <a:pt x="42" y="606"/>
                      <a:pt x="42" y="606"/>
                    </a:cubicBezTo>
                    <a:cubicBezTo>
                      <a:pt x="43" y="606"/>
                      <a:pt x="43" y="606"/>
                      <a:pt x="43" y="606"/>
                    </a:cubicBezTo>
                    <a:moveTo>
                      <a:pt x="43" y="606"/>
                    </a:moveTo>
                    <a:cubicBezTo>
                      <a:pt x="43" y="606"/>
                      <a:pt x="43" y="606"/>
                      <a:pt x="43" y="606"/>
                    </a:cubicBezTo>
                    <a:cubicBezTo>
                      <a:pt x="43" y="606"/>
                      <a:pt x="43" y="606"/>
                      <a:pt x="43" y="606"/>
                    </a:cubicBezTo>
                    <a:moveTo>
                      <a:pt x="44" y="605"/>
                    </a:moveTo>
                    <a:cubicBezTo>
                      <a:pt x="44" y="605"/>
                      <a:pt x="44" y="605"/>
                      <a:pt x="44" y="605"/>
                    </a:cubicBezTo>
                    <a:cubicBezTo>
                      <a:pt x="44" y="605"/>
                      <a:pt x="44" y="605"/>
                      <a:pt x="44" y="605"/>
                    </a:cubicBezTo>
                    <a:moveTo>
                      <a:pt x="46" y="604"/>
                    </a:moveTo>
                    <a:cubicBezTo>
                      <a:pt x="46" y="604"/>
                      <a:pt x="46" y="604"/>
                      <a:pt x="46" y="604"/>
                    </a:cubicBezTo>
                    <a:cubicBezTo>
                      <a:pt x="46" y="604"/>
                      <a:pt x="46" y="604"/>
                      <a:pt x="46" y="604"/>
                    </a:cubicBezTo>
                    <a:moveTo>
                      <a:pt x="47" y="604"/>
                    </a:moveTo>
                    <a:cubicBezTo>
                      <a:pt x="47" y="604"/>
                      <a:pt x="47" y="604"/>
                      <a:pt x="47" y="604"/>
                    </a:cubicBezTo>
                    <a:cubicBezTo>
                      <a:pt x="47" y="604"/>
                      <a:pt x="47" y="604"/>
                      <a:pt x="47" y="604"/>
                    </a:cubicBezTo>
                    <a:moveTo>
                      <a:pt x="50" y="603"/>
                    </a:moveTo>
                    <a:cubicBezTo>
                      <a:pt x="50" y="603"/>
                      <a:pt x="50" y="603"/>
                      <a:pt x="50" y="603"/>
                    </a:cubicBezTo>
                    <a:cubicBezTo>
                      <a:pt x="50" y="603"/>
                      <a:pt x="50" y="603"/>
                      <a:pt x="50" y="603"/>
                    </a:cubicBezTo>
                    <a:moveTo>
                      <a:pt x="50" y="603"/>
                    </a:moveTo>
                    <a:cubicBezTo>
                      <a:pt x="50" y="603"/>
                      <a:pt x="50" y="603"/>
                      <a:pt x="50" y="603"/>
                    </a:cubicBezTo>
                    <a:cubicBezTo>
                      <a:pt x="50" y="603"/>
                      <a:pt x="50" y="603"/>
                      <a:pt x="50" y="603"/>
                    </a:cubicBezTo>
                    <a:moveTo>
                      <a:pt x="50" y="603"/>
                    </a:moveTo>
                    <a:cubicBezTo>
                      <a:pt x="50" y="603"/>
                      <a:pt x="50" y="603"/>
                      <a:pt x="50" y="603"/>
                    </a:cubicBezTo>
                    <a:cubicBezTo>
                      <a:pt x="50" y="603"/>
                      <a:pt x="50" y="603"/>
                      <a:pt x="50" y="603"/>
                    </a:cubicBezTo>
                    <a:moveTo>
                      <a:pt x="50" y="602"/>
                    </a:moveTo>
                    <a:cubicBezTo>
                      <a:pt x="50" y="602"/>
                      <a:pt x="50" y="602"/>
                      <a:pt x="50" y="603"/>
                    </a:cubicBezTo>
                    <a:cubicBezTo>
                      <a:pt x="50" y="602"/>
                      <a:pt x="50" y="603"/>
                      <a:pt x="50" y="602"/>
                    </a:cubicBezTo>
                    <a:moveTo>
                      <a:pt x="53" y="602"/>
                    </a:moveTo>
                    <a:cubicBezTo>
                      <a:pt x="53" y="602"/>
                      <a:pt x="53" y="602"/>
                      <a:pt x="53" y="602"/>
                    </a:cubicBezTo>
                    <a:cubicBezTo>
                      <a:pt x="53" y="602"/>
                      <a:pt x="53" y="602"/>
                      <a:pt x="53" y="602"/>
                    </a:cubicBezTo>
                    <a:moveTo>
                      <a:pt x="54" y="601"/>
                    </a:moveTo>
                    <a:cubicBezTo>
                      <a:pt x="54" y="601"/>
                      <a:pt x="54" y="601"/>
                      <a:pt x="54" y="601"/>
                    </a:cubicBezTo>
                    <a:cubicBezTo>
                      <a:pt x="54" y="601"/>
                      <a:pt x="54" y="601"/>
                      <a:pt x="54" y="601"/>
                    </a:cubicBezTo>
                    <a:moveTo>
                      <a:pt x="54" y="601"/>
                    </a:moveTo>
                    <a:cubicBezTo>
                      <a:pt x="54" y="601"/>
                      <a:pt x="54" y="601"/>
                      <a:pt x="54" y="601"/>
                    </a:cubicBezTo>
                    <a:cubicBezTo>
                      <a:pt x="54" y="601"/>
                      <a:pt x="54" y="601"/>
                      <a:pt x="54" y="601"/>
                    </a:cubicBezTo>
                    <a:moveTo>
                      <a:pt x="55" y="601"/>
                    </a:moveTo>
                    <a:cubicBezTo>
                      <a:pt x="54" y="601"/>
                      <a:pt x="54" y="601"/>
                      <a:pt x="54" y="601"/>
                    </a:cubicBezTo>
                    <a:cubicBezTo>
                      <a:pt x="54" y="601"/>
                      <a:pt x="54" y="601"/>
                      <a:pt x="55" y="601"/>
                    </a:cubicBezTo>
                    <a:moveTo>
                      <a:pt x="55" y="601"/>
                    </a:moveTo>
                    <a:cubicBezTo>
                      <a:pt x="55" y="601"/>
                      <a:pt x="55" y="601"/>
                      <a:pt x="55" y="601"/>
                    </a:cubicBezTo>
                    <a:cubicBezTo>
                      <a:pt x="55" y="601"/>
                      <a:pt x="55" y="601"/>
                      <a:pt x="55" y="601"/>
                    </a:cubicBezTo>
                    <a:moveTo>
                      <a:pt x="55" y="600"/>
                    </a:moveTo>
                    <a:cubicBezTo>
                      <a:pt x="55" y="600"/>
                      <a:pt x="55" y="601"/>
                      <a:pt x="55" y="601"/>
                    </a:cubicBezTo>
                    <a:cubicBezTo>
                      <a:pt x="55" y="600"/>
                      <a:pt x="55" y="600"/>
                      <a:pt x="55" y="600"/>
                    </a:cubicBezTo>
                    <a:moveTo>
                      <a:pt x="56" y="600"/>
                    </a:moveTo>
                    <a:cubicBezTo>
                      <a:pt x="56" y="600"/>
                      <a:pt x="56" y="600"/>
                      <a:pt x="56" y="600"/>
                    </a:cubicBezTo>
                    <a:cubicBezTo>
                      <a:pt x="56" y="600"/>
                      <a:pt x="56" y="600"/>
                      <a:pt x="56" y="600"/>
                    </a:cubicBezTo>
                    <a:moveTo>
                      <a:pt x="57" y="600"/>
                    </a:moveTo>
                    <a:cubicBezTo>
                      <a:pt x="57" y="600"/>
                      <a:pt x="57" y="600"/>
                      <a:pt x="56" y="600"/>
                    </a:cubicBezTo>
                    <a:cubicBezTo>
                      <a:pt x="57" y="600"/>
                      <a:pt x="57" y="600"/>
                      <a:pt x="57" y="600"/>
                    </a:cubicBezTo>
                    <a:moveTo>
                      <a:pt x="58" y="599"/>
                    </a:moveTo>
                    <a:cubicBezTo>
                      <a:pt x="58" y="599"/>
                      <a:pt x="58" y="599"/>
                      <a:pt x="57" y="600"/>
                    </a:cubicBezTo>
                    <a:cubicBezTo>
                      <a:pt x="58" y="599"/>
                      <a:pt x="58" y="599"/>
                      <a:pt x="58" y="599"/>
                    </a:cubicBezTo>
                    <a:moveTo>
                      <a:pt x="58" y="599"/>
                    </a:moveTo>
                    <a:cubicBezTo>
                      <a:pt x="58" y="599"/>
                      <a:pt x="58" y="599"/>
                      <a:pt x="58" y="599"/>
                    </a:cubicBezTo>
                    <a:cubicBezTo>
                      <a:pt x="58" y="599"/>
                      <a:pt x="58" y="599"/>
                      <a:pt x="58" y="599"/>
                    </a:cubicBezTo>
                    <a:moveTo>
                      <a:pt x="59" y="599"/>
                    </a:moveTo>
                    <a:cubicBezTo>
                      <a:pt x="59" y="599"/>
                      <a:pt x="59" y="599"/>
                      <a:pt x="59" y="599"/>
                    </a:cubicBezTo>
                    <a:cubicBezTo>
                      <a:pt x="59" y="599"/>
                      <a:pt x="59" y="599"/>
                      <a:pt x="59" y="599"/>
                    </a:cubicBezTo>
                    <a:moveTo>
                      <a:pt x="59" y="599"/>
                    </a:moveTo>
                    <a:cubicBezTo>
                      <a:pt x="59" y="599"/>
                      <a:pt x="59" y="599"/>
                      <a:pt x="59" y="599"/>
                    </a:cubicBezTo>
                    <a:cubicBezTo>
                      <a:pt x="59" y="599"/>
                      <a:pt x="59" y="599"/>
                      <a:pt x="59" y="599"/>
                    </a:cubicBezTo>
                    <a:moveTo>
                      <a:pt x="59" y="599"/>
                    </a:moveTo>
                    <a:cubicBezTo>
                      <a:pt x="59" y="599"/>
                      <a:pt x="59" y="599"/>
                      <a:pt x="59" y="599"/>
                    </a:cubicBezTo>
                    <a:cubicBezTo>
                      <a:pt x="59" y="599"/>
                      <a:pt x="59" y="599"/>
                      <a:pt x="59" y="599"/>
                    </a:cubicBezTo>
                    <a:moveTo>
                      <a:pt x="60" y="598"/>
                    </a:moveTo>
                    <a:cubicBezTo>
                      <a:pt x="60" y="598"/>
                      <a:pt x="60" y="599"/>
                      <a:pt x="60" y="599"/>
                    </a:cubicBezTo>
                    <a:cubicBezTo>
                      <a:pt x="60" y="598"/>
                      <a:pt x="60" y="598"/>
                      <a:pt x="60" y="598"/>
                    </a:cubicBezTo>
                    <a:moveTo>
                      <a:pt x="61" y="598"/>
                    </a:moveTo>
                    <a:cubicBezTo>
                      <a:pt x="61" y="598"/>
                      <a:pt x="61" y="598"/>
                      <a:pt x="61" y="598"/>
                    </a:cubicBezTo>
                    <a:cubicBezTo>
                      <a:pt x="61" y="598"/>
                      <a:pt x="61" y="598"/>
                      <a:pt x="61" y="598"/>
                    </a:cubicBezTo>
                    <a:moveTo>
                      <a:pt x="61" y="598"/>
                    </a:moveTo>
                    <a:cubicBezTo>
                      <a:pt x="61" y="598"/>
                      <a:pt x="61" y="598"/>
                      <a:pt x="61" y="598"/>
                    </a:cubicBezTo>
                    <a:cubicBezTo>
                      <a:pt x="61" y="598"/>
                      <a:pt x="61" y="598"/>
                      <a:pt x="61" y="598"/>
                    </a:cubicBezTo>
                    <a:moveTo>
                      <a:pt x="61" y="598"/>
                    </a:moveTo>
                    <a:cubicBezTo>
                      <a:pt x="61" y="598"/>
                      <a:pt x="61" y="598"/>
                      <a:pt x="61" y="598"/>
                    </a:cubicBezTo>
                    <a:cubicBezTo>
                      <a:pt x="61" y="598"/>
                      <a:pt x="61" y="598"/>
                      <a:pt x="61" y="598"/>
                    </a:cubicBezTo>
                    <a:moveTo>
                      <a:pt x="62" y="597"/>
                    </a:moveTo>
                    <a:cubicBezTo>
                      <a:pt x="62" y="597"/>
                      <a:pt x="62" y="597"/>
                      <a:pt x="62" y="597"/>
                    </a:cubicBezTo>
                    <a:cubicBezTo>
                      <a:pt x="62" y="597"/>
                      <a:pt x="62" y="597"/>
                      <a:pt x="62" y="597"/>
                    </a:cubicBezTo>
                    <a:moveTo>
                      <a:pt x="63" y="597"/>
                    </a:moveTo>
                    <a:cubicBezTo>
                      <a:pt x="63" y="597"/>
                      <a:pt x="63" y="597"/>
                      <a:pt x="62" y="597"/>
                    </a:cubicBezTo>
                    <a:cubicBezTo>
                      <a:pt x="62" y="597"/>
                      <a:pt x="63" y="597"/>
                      <a:pt x="63" y="597"/>
                    </a:cubicBezTo>
                    <a:moveTo>
                      <a:pt x="63" y="597"/>
                    </a:moveTo>
                    <a:cubicBezTo>
                      <a:pt x="63" y="597"/>
                      <a:pt x="63" y="597"/>
                      <a:pt x="63" y="597"/>
                    </a:cubicBezTo>
                    <a:cubicBezTo>
                      <a:pt x="63" y="597"/>
                      <a:pt x="63" y="597"/>
                      <a:pt x="63" y="597"/>
                    </a:cubicBezTo>
                    <a:moveTo>
                      <a:pt x="64" y="597"/>
                    </a:moveTo>
                    <a:cubicBezTo>
                      <a:pt x="64" y="597"/>
                      <a:pt x="64" y="597"/>
                      <a:pt x="63" y="597"/>
                    </a:cubicBezTo>
                    <a:cubicBezTo>
                      <a:pt x="64" y="597"/>
                      <a:pt x="64" y="597"/>
                      <a:pt x="64" y="597"/>
                    </a:cubicBezTo>
                    <a:moveTo>
                      <a:pt x="65" y="596"/>
                    </a:moveTo>
                    <a:cubicBezTo>
                      <a:pt x="65" y="596"/>
                      <a:pt x="65" y="596"/>
                      <a:pt x="65" y="596"/>
                    </a:cubicBezTo>
                    <a:cubicBezTo>
                      <a:pt x="65" y="596"/>
                      <a:pt x="65" y="596"/>
                      <a:pt x="65" y="596"/>
                    </a:cubicBezTo>
                    <a:moveTo>
                      <a:pt x="65" y="596"/>
                    </a:moveTo>
                    <a:cubicBezTo>
                      <a:pt x="65" y="596"/>
                      <a:pt x="65" y="596"/>
                      <a:pt x="65" y="596"/>
                    </a:cubicBezTo>
                    <a:cubicBezTo>
                      <a:pt x="65" y="596"/>
                      <a:pt x="65" y="596"/>
                      <a:pt x="65" y="596"/>
                    </a:cubicBezTo>
                    <a:moveTo>
                      <a:pt x="65" y="596"/>
                    </a:moveTo>
                    <a:cubicBezTo>
                      <a:pt x="65" y="596"/>
                      <a:pt x="65" y="596"/>
                      <a:pt x="65" y="596"/>
                    </a:cubicBezTo>
                    <a:cubicBezTo>
                      <a:pt x="65" y="596"/>
                      <a:pt x="65" y="596"/>
                      <a:pt x="65" y="596"/>
                    </a:cubicBezTo>
                    <a:moveTo>
                      <a:pt x="66" y="596"/>
                    </a:moveTo>
                    <a:cubicBezTo>
                      <a:pt x="66" y="596"/>
                      <a:pt x="66" y="596"/>
                      <a:pt x="66" y="596"/>
                    </a:cubicBezTo>
                    <a:cubicBezTo>
                      <a:pt x="66" y="596"/>
                      <a:pt x="66" y="596"/>
                      <a:pt x="66" y="596"/>
                    </a:cubicBezTo>
                    <a:moveTo>
                      <a:pt x="66" y="596"/>
                    </a:moveTo>
                    <a:cubicBezTo>
                      <a:pt x="66" y="596"/>
                      <a:pt x="66" y="596"/>
                      <a:pt x="66" y="596"/>
                    </a:cubicBezTo>
                    <a:cubicBezTo>
                      <a:pt x="66" y="596"/>
                      <a:pt x="66" y="596"/>
                      <a:pt x="66" y="596"/>
                    </a:cubicBezTo>
                    <a:moveTo>
                      <a:pt x="70" y="594"/>
                    </a:moveTo>
                    <a:cubicBezTo>
                      <a:pt x="69" y="595"/>
                      <a:pt x="67" y="595"/>
                      <a:pt x="66" y="596"/>
                    </a:cubicBezTo>
                    <a:cubicBezTo>
                      <a:pt x="67" y="595"/>
                      <a:pt x="69" y="595"/>
                      <a:pt x="70" y="594"/>
                    </a:cubicBezTo>
                    <a:moveTo>
                      <a:pt x="71" y="594"/>
                    </a:moveTo>
                    <a:cubicBezTo>
                      <a:pt x="71" y="594"/>
                      <a:pt x="70" y="594"/>
                      <a:pt x="70" y="594"/>
                    </a:cubicBezTo>
                    <a:cubicBezTo>
                      <a:pt x="70" y="594"/>
                      <a:pt x="71" y="594"/>
                      <a:pt x="71" y="594"/>
                    </a:cubicBezTo>
                    <a:moveTo>
                      <a:pt x="72" y="593"/>
                    </a:moveTo>
                    <a:cubicBezTo>
                      <a:pt x="72" y="593"/>
                      <a:pt x="72" y="593"/>
                      <a:pt x="71" y="594"/>
                    </a:cubicBezTo>
                    <a:cubicBezTo>
                      <a:pt x="72" y="593"/>
                      <a:pt x="72" y="593"/>
                      <a:pt x="72" y="593"/>
                    </a:cubicBezTo>
                    <a:moveTo>
                      <a:pt x="74" y="592"/>
                    </a:moveTo>
                    <a:cubicBezTo>
                      <a:pt x="74" y="592"/>
                      <a:pt x="73" y="593"/>
                      <a:pt x="72" y="593"/>
                    </a:cubicBezTo>
                    <a:cubicBezTo>
                      <a:pt x="73" y="593"/>
                      <a:pt x="74" y="592"/>
                      <a:pt x="74" y="592"/>
                    </a:cubicBezTo>
                    <a:moveTo>
                      <a:pt x="76" y="591"/>
                    </a:moveTo>
                    <a:cubicBezTo>
                      <a:pt x="76" y="592"/>
                      <a:pt x="75" y="592"/>
                      <a:pt x="75" y="592"/>
                    </a:cubicBezTo>
                    <a:cubicBezTo>
                      <a:pt x="75" y="592"/>
                      <a:pt x="76" y="592"/>
                      <a:pt x="76" y="591"/>
                    </a:cubicBezTo>
                    <a:moveTo>
                      <a:pt x="78" y="591"/>
                    </a:moveTo>
                    <a:cubicBezTo>
                      <a:pt x="78" y="591"/>
                      <a:pt x="78" y="591"/>
                      <a:pt x="78" y="591"/>
                    </a:cubicBezTo>
                    <a:cubicBezTo>
                      <a:pt x="78" y="591"/>
                      <a:pt x="78" y="591"/>
                      <a:pt x="78" y="591"/>
                    </a:cubicBezTo>
                    <a:moveTo>
                      <a:pt x="78" y="590"/>
                    </a:moveTo>
                    <a:cubicBezTo>
                      <a:pt x="78" y="591"/>
                      <a:pt x="78" y="591"/>
                      <a:pt x="78" y="591"/>
                    </a:cubicBezTo>
                    <a:cubicBezTo>
                      <a:pt x="78" y="590"/>
                      <a:pt x="78" y="591"/>
                      <a:pt x="78" y="590"/>
                    </a:cubicBezTo>
                    <a:moveTo>
                      <a:pt x="79" y="590"/>
                    </a:moveTo>
                    <a:cubicBezTo>
                      <a:pt x="79" y="590"/>
                      <a:pt x="79" y="590"/>
                      <a:pt x="79" y="590"/>
                    </a:cubicBezTo>
                    <a:cubicBezTo>
                      <a:pt x="79" y="590"/>
                      <a:pt x="79" y="590"/>
                      <a:pt x="79" y="590"/>
                    </a:cubicBezTo>
                    <a:moveTo>
                      <a:pt x="81" y="590"/>
                    </a:moveTo>
                    <a:cubicBezTo>
                      <a:pt x="80" y="590"/>
                      <a:pt x="80" y="590"/>
                      <a:pt x="80" y="590"/>
                    </a:cubicBezTo>
                    <a:cubicBezTo>
                      <a:pt x="80" y="590"/>
                      <a:pt x="80" y="590"/>
                      <a:pt x="81" y="590"/>
                    </a:cubicBezTo>
                    <a:moveTo>
                      <a:pt x="84" y="588"/>
                    </a:moveTo>
                    <a:cubicBezTo>
                      <a:pt x="84" y="588"/>
                      <a:pt x="84" y="588"/>
                      <a:pt x="83" y="588"/>
                    </a:cubicBezTo>
                    <a:cubicBezTo>
                      <a:pt x="83" y="588"/>
                      <a:pt x="84" y="588"/>
                      <a:pt x="84" y="588"/>
                    </a:cubicBezTo>
                    <a:moveTo>
                      <a:pt x="92" y="585"/>
                    </a:moveTo>
                    <a:cubicBezTo>
                      <a:pt x="92" y="585"/>
                      <a:pt x="92" y="585"/>
                      <a:pt x="91" y="585"/>
                    </a:cubicBezTo>
                    <a:cubicBezTo>
                      <a:pt x="91" y="585"/>
                      <a:pt x="92" y="585"/>
                      <a:pt x="92" y="585"/>
                    </a:cubicBezTo>
                    <a:moveTo>
                      <a:pt x="94" y="584"/>
                    </a:moveTo>
                    <a:cubicBezTo>
                      <a:pt x="94" y="584"/>
                      <a:pt x="94" y="584"/>
                      <a:pt x="94" y="584"/>
                    </a:cubicBezTo>
                    <a:cubicBezTo>
                      <a:pt x="94" y="584"/>
                      <a:pt x="94" y="584"/>
                      <a:pt x="94" y="584"/>
                    </a:cubicBezTo>
                    <a:moveTo>
                      <a:pt x="96" y="583"/>
                    </a:moveTo>
                    <a:cubicBezTo>
                      <a:pt x="96" y="583"/>
                      <a:pt x="96" y="583"/>
                      <a:pt x="96" y="583"/>
                    </a:cubicBezTo>
                    <a:cubicBezTo>
                      <a:pt x="96" y="583"/>
                      <a:pt x="96" y="583"/>
                      <a:pt x="96" y="583"/>
                    </a:cubicBezTo>
                    <a:moveTo>
                      <a:pt x="97" y="583"/>
                    </a:moveTo>
                    <a:cubicBezTo>
                      <a:pt x="97" y="583"/>
                      <a:pt x="97" y="583"/>
                      <a:pt x="97" y="583"/>
                    </a:cubicBezTo>
                    <a:cubicBezTo>
                      <a:pt x="97" y="583"/>
                      <a:pt x="97" y="583"/>
                      <a:pt x="97" y="583"/>
                    </a:cubicBezTo>
                    <a:moveTo>
                      <a:pt x="98" y="582"/>
                    </a:moveTo>
                    <a:cubicBezTo>
                      <a:pt x="98" y="582"/>
                      <a:pt x="97" y="582"/>
                      <a:pt x="97" y="582"/>
                    </a:cubicBezTo>
                    <a:cubicBezTo>
                      <a:pt x="97" y="582"/>
                      <a:pt x="98" y="582"/>
                      <a:pt x="98" y="582"/>
                    </a:cubicBezTo>
                    <a:moveTo>
                      <a:pt x="99" y="582"/>
                    </a:moveTo>
                    <a:cubicBezTo>
                      <a:pt x="99" y="582"/>
                      <a:pt x="98" y="582"/>
                      <a:pt x="98" y="582"/>
                    </a:cubicBezTo>
                    <a:cubicBezTo>
                      <a:pt x="98" y="582"/>
                      <a:pt x="99" y="582"/>
                      <a:pt x="99" y="582"/>
                    </a:cubicBezTo>
                    <a:moveTo>
                      <a:pt x="99" y="582"/>
                    </a:moveTo>
                    <a:cubicBezTo>
                      <a:pt x="99" y="582"/>
                      <a:pt x="99" y="582"/>
                      <a:pt x="99" y="582"/>
                    </a:cubicBezTo>
                    <a:cubicBezTo>
                      <a:pt x="99" y="582"/>
                      <a:pt x="99" y="582"/>
                      <a:pt x="99" y="582"/>
                    </a:cubicBezTo>
                    <a:moveTo>
                      <a:pt x="102" y="580"/>
                    </a:moveTo>
                    <a:cubicBezTo>
                      <a:pt x="101" y="581"/>
                      <a:pt x="100" y="581"/>
                      <a:pt x="99" y="582"/>
                    </a:cubicBezTo>
                    <a:cubicBezTo>
                      <a:pt x="100" y="581"/>
                      <a:pt x="101" y="581"/>
                      <a:pt x="102" y="580"/>
                    </a:cubicBezTo>
                    <a:moveTo>
                      <a:pt x="104" y="580"/>
                    </a:moveTo>
                    <a:cubicBezTo>
                      <a:pt x="104" y="580"/>
                      <a:pt x="103" y="580"/>
                      <a:pt x="103" y="580"/>
                    </a:cubicBezTo>
                    <a:cubicBezTo>
                      <a:pt x="104" y="580"/>
                      <a:pt x="104" y="580"/>
                      <a:pt x="104" y="580"/>
                    </a:cubicBezTo>
                    <a:moveTo>
                      <a:pt x="107" y="578"/>
                    </a:moveTo>
                    <a:cubicBezTo>
                      <a:pt x="106" y="579"/>
                      <a:pt x="105" y="579"/>
                      <a:pt x="104" y="580"/>
                    </a:cubicBezTo>
                    <a:cubicBezTo>
                      <a:pt x="105" y="579"/>
                      <a:pt x="106" y="579"/>
                      <a:pt x="107" y="578"/>
                    </a:cubicBezTo>
                    <a:moveTo>
                      <a:pt x="113" y="576"/>
                    </a:moveTo>
                    <a:cubicBezTo>
                      <a:pt x="111" y="577"/>
                      <a:pt x="109" y="578"/>
                      <a:pt x="107" y="578"/>
                    </a:cubicBezTo>
                    <a:cubicBezTo>
                      <a:pt x="109" y="578"/>
                      <a:pt x="111" y="577"/>
                      <a:pt x="113" y="576"/>
                    </a:cubicBezTo>
                    <a:moveTo>
                      <a:pt x="114" y="576"/>
                    </a:moveTo>
                    <a:cubicBezTo>
                      <a:pt x="113" y="576"/>
                      <a:pt x="113" y="576"/>
                      <a:pt x="113" y="576"/>
                    </a:cubicBezTo>
                    <a:cubicBezTo>
                      <a:pt x="113" y="576"/>
                      <a:pt x="113" y="576"/>
                      <a:pt x="114" y="576"/>
                    </a:cubicBezTo>
                    <a:moveTo>
                      <a:pt x="114" y="575"/>
                    </a:moveTo>
                    <a:cubicBezTo>
                      <a:pt x="114" y="575"/>
                      <a:pt x="114" y="575"/>
                      <a:pt x="114" y="575"/>
                    </a:cubicBezTo>
                    <a:cubicBezTo>
                      <a:pt x="114" y="575"/>
                      <a:pt x="114" y="575"/>
                      <a:pt x="114" y="575"/>
                    </a:cubicBezTo>
                    <a:moveTo>
                      <a:pt x="115" y="575"/>
                    </a:moveTo>
                    <a:cubicBezTo>
                      <a:pt x="115" y="575"/>
                      <a:pt x="115" y="575"/>
                      <a:pt x="115" y="575"/>
                    </a:cubicBezTo>
                    <a:cubicBezTo>
                      <a:pt x="115" y="575"/>
                      <a:pt x="115" y="575"/>
                      <a:pt x="115" y="575"/>
                    </a:cubicBezTo>
                    <a:moveTo>
                      <a:pt x="116" y="575"/>
                    </a:moveTo>
                    <a:cubicBezTo>
                      <a:pt x="116" y="575"/>
                      <a:pt x="115" y="575"/>
                      <a:pt x="115" y="575"/>
                    </a:cubicBezTo>
                    <a:cubicBezTo>
                      <a:pt x="115" y="575"/>
                      <a:pt x="116" y="575"/>
                      <a:pt x="116" y="575"/>
                    </a:cubicBezTo>
                    <a:moveTo>
                      <a:pt x="118" y="574"/>
                    </a:moveTo>
                    <a:cubicBezTo>
                      <a:pt x="117" y="574"/>
                      <a:pt x="117" y="574"/>
                      <a:pt x="116" y="574"/>
                    </a:cubicBezTo>
                    <a:cubicBezTo>
                      <a:pt x="117" y="574"/>
                      <a:pt x="117" y="574"/>
                      <a:pt x="118" y="574"/>
                    </a:cubicBezTo>
                    <a:moveTo>
                      <a:pt x="118" y="573"/>
                    </a:moveTo>
                    <a:cubicBezTo>
                      <a:pt x="118" y="574"/>
                      <a:pt x="118" y="574"/>
                      <a:pt x="118" y="574"/>
                    </a:cubicBezTo>
                    <a:cubicBezTo>
                      <a:pt x="118" y="574"/>
                      <a:pt x="118" y="574"/>
                      <a:pt x="118" y="573"/>
                    </a:cubicBezTo>
                    <a:moveTo>
                      <a:pt x="119" y="573"/>
                    </a:moveTo>
                    <a:cubicBezTo>
                      <a:pt x="119" y="573"/>
                      <a:pt x="119" y="573"/>
                      <a:pt x="118" y="573"/>
                    </a:cubicBezTo>
                    <a:cubicBezTo>
                      <a:pt x="119" y="573"/>
                      <a:pt x="119" y="573"/>
                      <a:pt x="119" y="573"/>
                    </a:cubicBezTo>
                    <a:moveTo>
                      <a:pt x="119" y="573"/>
                    </a:moveTo>
                    <a:cubicBezTo>
                      <a:pt x="119" y="573"/>
                      <a:pt x="119" y="573"/>
                      <a:pt x="119" y="573"/>
                    </a:cubicBezTo>
                    <a:cubicBezTo>
                      <a:pt x="119" y="573"/>
                      <a:pt x="119" y="573"/>
                      <a:pt x="119" y="573"/>
                    </a:cubicBezTo>
                    <a:moveTo>
                      <a:pt x="120" y="573"/>
                    </a:moveTo>
                    <a:cubicBezTo>
                      <a:pt x="120" y="573"/>
                      <a:pt x="120" y="573"/>
                      <a:pt x="120" y="573"/>
                    </a:cubicBezTo>
                    <a:cubicBezTo>
                      <a:pt x="120" y="573"/>
                      <a:pt x="120" y="573"/>
                      <a:pt x="120" y="573"/>
                    </a:cubicBezTo>
                    <a:moveTo>
                      <a:pt x="122" y="572"/>
                    </a:moveTo>
                    <a:cubicBezTo>
                      <a:pt x="121" y="572"/>
                      <a:pt x="121" y="573"/>
                      <a:pt x="120" y="573"/>
                    </a:cubicBezTo>
                    <a:cubicBezTo>
                      <a:pt x="121" y="573"/>
                      <a:pt x="121" y="572"/>
                      <a:pt x="122" y="572"/>
                    </a:cubicBezTo>
                    <a:moveTo>
                      <a:pt x="122" y="572"/>
                    </a:moveTo>
                    <a:cubicBezTo>
                      <a:pt x="122" y="572"/>
                      <a:pt x="122" y="572"/>
                      <a:pt x="122" y="572"/>
                    </a:cubicBezTo>
                    <a:cubicBezTo>
                      <a:pt x="122" y="572"/>
                      <a:pt x="122" y="572"/>
                      <a:pt x="122" y="572"/>
                    </a:cubicBezTo>
                    <a:moveTo>
                      <a:pt x="123" y="572"/>
                    </a:moveTo>
                    <a:cubicBezTo>
                      <a:pt x="123" y="572"/>
                      <a:pt x="123" y="572"/>
                      <a:pt x="123" y="572"/>
                    </a:cubicBezTo>
                    <a:cubicBezTo>
                      <a:pt x="123" y="572"/>
                      <a:pt x="123" y="572"/>
                      <a:pt x="123" y="572"/>
                    </a:cubicBezTo>
                    <a:moveTo>
                      <a:pt x="123" y="571"/>
                    </a:moveTo>
                    <a:cubicBezTo>
                      <a:pt x="123" y="571"/>
                      <a:pt x="123" y="572"/>
                      <a:pt x="123" y="572"/>
                    </a:cubicBezTo>
                    <a:cubicBezTo>
                      <a:pt x="123" y="572"/>
                      <a:pt x="123" y="571"/>
                      <a:pt x="123" y="571"/>
                    </a:cubicBezTo>
                    <a:moveTo>
                      <a:pt x="125" y="571"/>
                    </a:moveTo>
                    <a:cubicBezTo>
                      <a:pt x="125" y="571"/>
                      <a:pt x="125" y="571"/>
                      <a:pt x="125" y="571"/>
                    </a:cubicBezTo>
                    <a:cubicBezTo>
                      <a:pt x="125" y="571"/>
                      <a:pt x="125" y="571"/>
                      <a:pt x="125" y="571"/>
                    </a:cubicBezTo>
                    <a:moveTo>
                      <a:pt x="125" y="571"/>
                    </a:moveTo>
                    <a:cubicBezTo>
                      <a:pt x="125" y="571"/>
                      <a:pt x="125" y="571"/>
                      <a:pt x="125" y="571"/>
                    </a:cubicBezTo>
                    <a:cubicBezTo>
                      <a:pt x="125" y="571"/>
                      <a:pt x="125" y="571"/>
                      <a:pt x="125" y="571"/>
                    </a:cubicBezTo>
                    <a:moveTo>
                      <a:pt x="126" y="570"/>
                    </a:moveTo>
                    <a:cubicBezTo>
                      <a:pt x="126" y="570"/>
                      <a:pt x="126" y="570"/>
                      <a:pt x="125" y="571"/>
                    </a:cubicBezTo>
                    <a:cubicBezTo>
                      <a:pt x="126" y="570"/>
                      <a:pt x="126" y="570"/>
                      <a:pt x="126" y="570"/>
                    </a:cubicBezTo>
                    <a:moveTo>
                      <a:pt x="127" y="570"/>
                    </a:moveTo>
                    <a:cubicBezTo>
                      <a:pt x="126" y="570"/>
                      <a:pt x="126" y="570"/>
                      <a:pt x="126" y="570"/>
                    </a:cubicBezTo>
                    <a:cubicBezTo>
                      <a:pt x="126" y="570"/>
                      <a:pt x="126" y="570"/>
                      <a:pt x="127" y="570"/>
                    </a:cubicBezTo>
                    <a:moveTo>
                      <a:pt x="127" y="570"/>
                    </a:moveTo>
                    <a:cubicBezTo>
                      <a:pt x="127" y="570"/>
                      <a:pt x="127" y="570"/>
                      <a:pt x="127" y="570"/>
                    </a:cubicBezTo>
                    <a:cubicBezTo>
                      <a:pt x="127" y="570"/>
                      <a:pt x="127" y="570"/>
                      <a:pt x="127" y="570"/>
                    </a:cubicBezTo>
                    <a:moveTo>
                      <a:pt x="132" y="568"/>
                    </a:moveTo>
                    <a:cubicBezTo>
                      <a:pt x="131" y="568"/>
                      <a:pt x="130" y="568"/>
                      <a:pt x="129" y="569"/>
                    </a:cubicBezTo>
                    <a:cubicBezTo>
                      <a:pt x="130" y="568"/>
                      <a:pt x="131" y="568"/>
                      <a:pt x="132" y="568"/>
                    </a:cubicBezTo>
                    <a:moveTo>
                      <a:pt x="136" y="566"/>
                    </a:moveTo>
                    <a:cubicBezTo>
                      <a:pt x="134" y="567"/>
                      <a:pt x="133" y="567"/>
                      <a:pt x="132" y="568"/>
                    </a:cubicBezTo>
                    <a:cubicBezTo>
                      <a:pt x="133" y="567"/>
                      <a:pt x="134" y="567"/>
                      <a:pt x="136" y="566"/>
                    </a:cubicBezTo>
                    <a:moveTo>
                      <a:pt x="139" y="565"/>
                    </a:moveTo>
                    <a:cubicBezTo>
                      <a:pt x="139" y="565"/>
                      <a:pt x="139" y="565"/>
                      <a:pt x="139" y="565"/>
                    </a:cubicBezTo>
                    <a:cubicBezTo>
                      <a:pt x="139" y="565"/>
                      <a:pt x="139" y="565"/>
                      <a:pt x="139" y="565"/>
                    </a:cubicBezTo>
                    <a:moveTo>
                      <a:pt x="141" y="564"/>
                    </a:moveTo>
                    <a:cubicBezTo>
                      <a:pt x="141" y="564"/>
                      <a:pt x="141" y="564"/>
                      <a:pt x="141" y="564"/>
                    </a:cubicBezTo>
                    <a:cubicBezTo>
                      <a:pt x="141" y="564"/>
                      <a:pt x="141" y="564"/>
                      <a:pt x="141" y="564"/>
                    </a:cubicBezTo>
                    <a:moveTo>
                      <a:pt x="143" y="563"/>
                    </a:moveTo>
                    <a:cubicBezTo>
                      <a:pt x="143" y="563"/>
                      <a:pt x="143" y="563"/>
                      <a:pt x="143" y="563"/>
                    </a:cubicBezTo>
                    <a:cubicBezTo>
                      <a:pt x="143" y="563"/>
                      <a:pt x="143" y="563"/>
                      <a:pt x="143" y="563"/>
                    </a:cubicBezTo>
                    <a:moveTo>
                      <a:pt x="147" y="561"/>
                    </a:moveTo>
                    <a:cubicBezTo>
                      <a:pt x="146" y="562"/>
                      <a:pt x="145" y="562"/>
                      <a:pt x="144" y="562"/>
                    </a:cubicBezTo>
                    <a:cubicBezTo>
                      <a:pt x="145" y="562"/>
                      <a:pt x="146" y="562"/>
                      <a:pt x="147" y="561"/>
                    </a:cubicBezTo>
                    <a:moveTo>
                      <a:pt x="148" y="561"/>
                    </a:moveTo>
                    <a:cubicBezTo>
                      <a:pt x="148" y="561"/>
                      <a:pt x="148" y="561"/>
                      <a:pt x="147" y="561"/>
                    </a:cubicBezTo>
                    <a:cubicBezTo>
                      <a:pt x="148" y="561"/>
                      <a:pt x="148" y="561"/>
                      <a:pt x="148" y="561"/>
                    </a:cubicBezTo>
                    <a:moveTo>
                      <a:pt x="149" y="561"/>
                    </a:moveTo>
                    <a:cubicBezTo>
                      <a:pt x="149" y="561"/>
                      <a:pt x="149" y="561"/>
                      <a:pt x="149" y="561"/>
                    </a:cubicBezTo>
                    <a:cubicBezTo>
                      <a:pt x="149" y="561"/>
                      <a:pt x="149" y="561"/>
                      <a:pt x="149" y="561"/>
                    </a:cubicBezTo>
                    <a:moveTo>
                      <a:pt x="149" y="560"/>
                    </a:moveTo>
                    <a:cubicBezTo>
                      <a:pt x="149" y="560"/>
                      <a:pt x="149" y="560"/>
                      <a:pt x="149" y="560"/>
                    </a:cubicBezTo>
                    <a:cubicBezTo>
                      <a:pt x="149" y="560"/>
                      <a:pt x="149" y="560"/>
                      <a:pt x="149" y="560"/>
                    </a:cubicBezTo>
                    <a:moveTo>
                      <a:pt x="150" y="560"/>
                    </a:moveTo>
                    <a:cubicBezTo>
                      <a:pt x="150" y="560"/>
                      <a:pt x="150" y="560"/>
                      <a:pt x="150" y="560"/>
                    </a:cubicBezTo>
                    <a:cubicBezTo>
                      <a:pt x="150" y="560"/>
                      <a:pt x="150" y="560"/>
                      <a:pt x="150" y="560"/>
                    </a:cubicBezTo>
                    <a:moveTo>
                      <a:pt x="150" y="560"/>
                    </a:moveTo>
                    <a:cubicBezTo>
                      <a:pt x="150" y="560"/>
                      <a:pt x="150" y="560"/>
                      <a:pt x="150" y="560"/>
                    </a:cubicBezTo>
                    <a:cubicBezTo>
                      <a:pt x="150" y="560"/>
                      <a:pt x="150" y="560"/>
                      <a:pt x="150" y="560"/>
                    </a:cubicBezTo>
                    <a:moveTo>
                      <a:pt x="152" y="559"/>
                    </a:moveTo>
                    <a:cubicBezTo>
                      <a:pt x="151" y="559"/>
                      <a:pt x="151" y="560"/>
                      <a:pt x="151" y="560"/>
                    </a:cubicBezTo>
                    <a:cubicBezTo>
                      <a:pt x="151" y="560"/>
                      <a:pt x="151" y="559"/>
                      <a:pt x="152" y="559"/>
                    </a:cubicBezTo>
                    <a:moveTo>
                      <a:pt x="166" y="553"/>
                    </a:moveTo>
                    <a:cubicBezTo>
                      <a:pt x="161" y="555"/>
                      <a:pt x="156" y="557"/>
                      <a:pt x="152" y="559"/>
                    </a:cubicBezTo>
                    <a:cubicBezTo>
                      <a:pt x="156" y="557"/>
                      <a:pt x="161" y="555"/>
                      <a:pt x="166" y="553"/>
                    </a:cubicBezTo>
                    <a:moveTo>
                      <a:pt x="167" y="553"/>
                    </a:moveTo>
                    <a:cubicBezTo>
                      <a:pt x="167" y="553"/>
                      <a:pt x="167" y="553"/>
                      <a:pt x="167" y="553"/>
                    </a:cubicBezTo>
                    <a:cubicBezTo>
                      <a:pt x="167" y="553"/>
                      <a:pt x="167" y="553"/>
                      <a:pt x="167" y="553"/>
                    </a:cubicBezTo>
                    <a:moveTo>
                      <a:pt x="168" y="552"/>
                    </a:moveTo>
                    <a:cubicBezTo>
                      <a:pt x="168" y="553"/>
                      <a:pt x="168" y="553"/>
                      <a:pt x="168" y="553"/>
                    </a:cubicBezTo>
                    <a:cubicBezTo>
                      <a:pt x="168" y="552"/>
                      <a:pt x="168" y="552"/>
                      <a:pt x="168" y="552"/>
                    </a:cubicBezTo>
                    <a:moveTo>
                      <a:pt x="170" y="552"/>
                    </a:moveTo>
                    <a:cubicBezTo>
                      <a:pt x="169" y="552"/>
                      <a:pt x="169" y="552"/>
                      <a:pt x="169" y="552"/>
                    </a:cubicBezTo>
                    <a:cubicBezTo>
                      <a:pt x="169" y="552"/>
                      <a:pt x="169" y="552"/>
                      <a:pt x="170" y="552"/>
                    </a:cubicBezTo>
                    <a:moveTo>
                      <a:pt x="173" y="550"/>
                    </a:moveTo>
                    <a:cubicBezTo>
                      <a:pt x="173" y="550"/>
                      <a:pt x="173" y="550"/>
                      <a:pt x="173" y="550"/>
                    </a:cubicBezTo>
                    <a:cubicBezTo>
                      <a:pt x="173" y="550"/>
                      <a:pt x="173" y="550"/>
                      <a:pt x="173" y="550"/>
                    </a:cubicBezTo>
                    <a:moveTo>
                      <a:pt x="174" y="550"/>
                    </a:moveTo>
                    <a:cubicBezTo>
                      <a:pt x="174" y="550"/>
                      <a:pt x="174" y="550"/>
                      <a:pt x="174" y="550"/>
                    </a:cubicBezTo>
                    <a:cubicBezTo>
                      <a:pt x="174" y="550"/>
                      <a:pt x="174" y="550"/>
                      <a:pt x="174" y="550"/>
                    </a:cubicBezTo>
                    <a:moveTo>
                      <a:pt x="177" y="548"/>
                    </a:moveTo>
                    <a:cubicBezTo>
                      <a:pt x="177" y="548"/>
                      <a:pt x="177" y="548"/>
                      <a:pt x="177" y="548"/>
                    </a:cubicBezTo>
                    <a:cubicBezTo>
                      <a:pt x="177" y="548"/>
                      <a:pt x="177" y="549"/>
                      <a:pt x="177" y="548"/>
                    </a:cubicBezTo>
                    <a:moveTo>
                      <a:pt x="182" y="547"/>
                    </a:moveTo>
                    <a:cubicBezTo>
                      <a:pt x="181" y="547"/>
                      <a:pt x="181" y="547"/>
                      <a:pt x="181" y="547"/>
                    </a:cubicBezTo>
                    <a:cubicBezTo>
                      <a:pt x="181" y="547"/>
                      <a:pt x="181" y="547"/>
                      <a:pt x="182" y="547"/>
                    </a:cubicBezTo>
                    <a:moveTo>
                      <a:pt x="185" y="545"/>
                    </a:moveTo>
                    <a:cubicBezTo>
                      <a:pt x="185" y="545"/>
                      <a:pt x="185" y="545"/>
                      <a:pt x="185" y="545"/>
                    </a:cubicBezTo>
                    <a:cubicBezTo>
                      <a:pt x="185" y="545"/>
                      <a:pt x="185" y="545"/>
                      <a:pt x="185" y="545"/>
                    </a:cubicBezTo>
                    <a:moveTo>
                      <a:pt x="198" y="540"/>
                    </a:moveTo>
                    <a:cubicBezTo>
                      <a:pt x="197" y="540"/>
                      <a:pt x="197" y="540"/>
                      <a:pt x="197" y="540"/>
                    </a:cubicBezTo>
                    <a:cubicBezTo>
                      <a:pt x="197" y="540"/>
                      <a:pt x="197" y="540"/>
                      <a:pt x="198" y="540"/>
                    </a:cubicBezTo>
                    <a:moveTo>
                      <a:pt x="200" y="539"/>
                    </a:moveTo>
                    <a:cubicBezTo>
                      <a:pt x="199" y="539"/>
                      <a:pt x="199" y="539"/>
                      <a:pt x="199" y="539"/>
                    </a:cubicBezTo>
                    <a:cubicBezTo>
                      <a:pt x="199" y="539"/>
                      <a:pt x="199" y="539"/>
                      <a:pt x="200" y="539"/>
                    </a:cubicBezTo>
                    <a:moveTo>
                      <a:pt x="200" y="539"/>
                    </a:moveTo>
                    <a:cubicBezTo>
                      <a:pt x="200" y="539"/>
                      <a:pt x="200" y="539"/>
                      <a:pt x="200" y="539"/>
                    </a:cubicBezTo>
                    <a:cubicBezTo>
                      <a:pt x="200" y="539"/>
                      <a:pt x="200" y="539"/>
                      <a:pt x="200" y="539"/>
                    </a:cubicBezTo>
                    <a:moveTo>
                      <a:pt x="203" y="538"/>
                    </a:moveTo>
                    <a:cubicBezTo>
                      <a:pt x="203" y="538"/>
                      <a:pt x="203" y="538"/>
                      <a:pt x="202" y="538"/>
                    </a:cubicBezTo>
                    <a:cubicBezTo>
                      <a:pt x="203" y="538"/>
                      <a:pt x="203" y="538"/>
                      <a:pt x="203" y="538"/>
                    </a:cubicBezTo>
                    <a:moveTo>
                      <a:pt x="205" y="537"/>
                    </a:moveTo>
                    <a:cubicBezTo>
                      <a:pt x="204" y="537"/>
                      <a:pt x="204" y="537"/>
                      <a:pt x="203" y="537"/>
                    </a:cubicBezTo>
                    <a:cubicBezTo>
                      <a:pt x="204" y="537"/>
                      <a:pt x="204" y="537"/>
                      <a:pt x="205" y="537"/>
                    </a:cubicBezTo>
                    <a:moveTo>
                      <a:pt x="205" y="537"/>
                    </a:moveTo>
                    <a:cubicBezTo>
                      <a:pt x="205" y="537"/>
                      <a:pt x="205" y="537"/>
                      <a:pt x="205" y="537"/>
                    </a:cubicBezTo>
                    <a:cubicBezTo>
                      <a:pt x="205" y="537"/>
                      <a:pt x="205" y="537"/>
                      <a:pt x="205" y="537"/>
                    </a:cubicBezTo>
                    <a:moveTo>
                      <a:pt x="208" y="536"/>
                    </a:moveTo>
                    <a:cubicBezTo>
                      <a:pt x="207" y="536"/>
                      <a:pt x="206" y="536"/>
                      <a:pt x="206" y="536"/>
                    </a:cubicBezTo>
                    <a:cubicBezTo>
                      <a:pt x="206" y="536"/>
                      <a:pt x="207" y="536"/>
                      <a:pt x="208" y="536"/>
                    </a:cubicBezTo>
                    <a:moveTo>
                      <a:pt x="209" y="535"/>
                    </a:moveTo>
                    <a:cubicBezTo>
                      <a:pt x="209" y="535"/>
                      <a:pt x="208" y="535"/>
                      <a:pt x="208" y="535"/>
                    </a:cubicBezTo>
                    <a:cubicBezTo>
                      <a:pt x="208" y="535"/>
                      <a:pt x="209" y="535"/>
                      <a:pt x="209" y="535"/>
                    </a:cubicBezTo>
                    <a:moveTo>
                      <a:pt x="211" y="534"/>
                    </a:moveTo>
                    <a:cubicBezTo>
                      <a:pt x="210" y="534"/>
                      <a:pt x="210" y="534"/>
                      <a:pt x="210" y="534"/>
                    </a:cubicBezTo>
                    <a:cubicBezTo>
                      <a:pt x="210" y="534"/>
                      <a:pt x="211" y="534"/>
                      <a:pt x="211" y="534"/>
                    </a:cubicBezTo>
                    <a:moveTo>
                      <a:pt x="215" y="533"/>
                    </a:moveTo>
                    <a:cubicBezTo>
                      <a:pt x="213" y="533"/>
                      <a:pt x="212" y="534"/>
                      <a:pt x="211" y="534"/>
                    </a:cubicBezTo>
                    <a:cubicBezTo>
                      <a:pt x="212" y="534"/>
                      <a:pt x="213" y="533"/>
                      <a:pt x="215" y="533"/>
                    </a:cubicBezTo>
                    <a:moveTo>
                      <a:pt x="216" y="532"/>
                    </a:moveTo>
                    <a:cubicBezTo>
                      <a:pt x="216" y="532"/>
                      <a:pt x="215" y="532"/>
                      <a:pt x="215" y="532"/>
                    </a:cubicBezTo>
                    <a:cubicBezTo>
                      <a:pt x="215" y="532"/>
                      <a:pt x="216" y="532"/>
                      <a:pt x="216" y="532"/>
                    </a:cubicBezTo>
                    <a:moveTo>
                      <a:pt x="217" y="532"/>
                    </a:moveTo>
                    <a:cubicBezTo>
                      <a:pt x="217" y="532"/>
                      <a:pt x="217" y="532"/>
                      <a:pt x="217" y="532"/>
                    </a:cubicBezTo>
                    <a:cubicBezTo>
                      <a:pt x="217" y="532"/>
                      <a:pt x="217" y="532"/>
                      <a:pt x="217" y="532"/>
                    </a:cubicBezTo>
                    <a:moveTo>
                      <a:pt x="218" y="531"/>
                    </a:moveTo>
                    <a:cubicBezTo>
                      <a:pt x="218" y="531"/>
                      <a:pt x="218" y="531"/>
                      <a:pt x="217" y="531"/>
                    </a:cubicBezTo>
                    <a:cubicBezTo>
                      <a:pt x="218" y="531"/>
                      <a:pt x="218" y="531"/>
                      <a:pt x="218" y="531"/>
                    </a:cubicBezTo>
                    <a:moveTo>
                      <a:pt x="218" y="531"/>
                    </a:moveTo>
                    <a:cubicBezTo>
                      <a:pt x="218" y="531"/>
                      <a:pt x="218" y="531"/>
                      <a:pt x="218" y="531"/>
                    </a:cubicBezTo>
                    <a:cubicBezTo>
                      <a:pt x="218" y="531"/>
                      <a:pt x="218" y="531"/>
                      <a:pt x="218" y="531"/>
                    </a:cubicBezTo>
                    <a:moveTo>
                      <a:pt x="219" y="531"/>
                    </a:moveTo>
                    <a:cubicBezTo>
                      <a:pt x="219" y="531"/>
                      <a:pt x="219" y="531"/>
                      <a:pt x="219" y="531"/>
                    </a:cubicBezTo>
                    <a:cubicBezTo>
                      <a:pt x="219" y="531"/>
                      <a:pt x="219" y="531"/>
                      <a:pt x="219" y="531"/>
                    </a:cubicBezTo>
                    <a:moveTo>
                      <a:pt x="219" y="531"/>
                    </a:moveTo>
                    <a:cubicBezTo>
                      <a:pt x="219" y="531"/>
                      <a:pt x="219" y="531"/>
                      <a:pt x="219" y="531"/>
                    </a:cubicBezTo>
                    <a:cubicBezTo>
                      <a:pt x="219" y="531"/>
                      <a:pt x="219" y="531"/>
                      <a:pt x="219" y="531"/>
                    </a:cubicBezTo>
                    <a:moveTo>
                      <a:pt x="221" y="530"/>
                    </a:moveTo>
                    <a:cubicBezTo>
                      <a:pt x="221" y="530"/>
                      <a:pt x="221" y="530"/>
                      <a:pt x="220" y="530"/>
                    </a:cubicBezTo>
                    <a:cubicBezTo>
                      <a:pt x="221" y="530"/>
                      <a:pt x="221" y="530"/>
                      <a:pt x="221" y="530"/>
                    </a:cubicBezTo>
                    <a:moveTo>
                      <a:pt x="222" y="529"/>
                    </a:moveTo>
                    <a:cubicBezTo>
                      <a:pt x="222" y="530"/>
                      <a:pt x="222" y="530"/>
                      <a:pt x="222" y="530"/>
                    </a:cubicBezTo>
                    <a:cubicBezTo>
                      <a:pt x="222" y="530"/>
                      <a:pt x="222" y="530"/>
                      <a:pt x="222" y="529"/>
                    </a:cubicBezTo>
                    <a:moveTo>
                      <a:pt x="245" y="520"/>
                    </a:moveTo>
                    <a:cubicBezTo>
                      <a:pt x="237" y="523"/>
                      <a:pt x="229" y="526"/>
                      <a:pt x="222" y="529"/>
                    </a:cubicBezTo>
                    <a:cubicBezTo>
                      <a:pt x="230" y="526"/>
                      <a:pt x="237" y="523"/>
                      <a:pt x="245" y="520"/>
                    </a:cubicBezTo>
                    <a:moveTo>
                      <a:pt x="245" y="520"/>
                    </a:moveTo>
                    <a:cubicBezTo>
                      <a:pt x="245" y="520"/>
                      <a:pt x="245" y="520"/>
                      <a:pt x="245" y="520"/>
                    </a:cubicBezTo>
                    <a:cubicBezTo>
                      <a:pt x="245" y="520"/>
                      <a:pt x="245" y="520"/>
                      <a:pt x="245" y="520"/>
                    </a:cubicBezTo>
                    <a:moveTo>
                      <a:pt x="247" y="519"/>
                    </a:moveTo>
                    <a:cubicBezTo>
                      <a:pt x="247" y="519"/>
                      <a:pt x="247" y="519"/>
                      <a:pt x="247" y="519"/>
                    </a:cubicBezTo>
                    <a:cubicBezTo>
                      <a:pt x="247" y="519"/>
                      <a:pt x="247" y="519"/>
                      <a:pt x="247" y="519"/>
                    </a:cubicBezTo>
                    <a:moveTo>
                      <a:pt x="255" y="515"/>
                    </a:moveTo>
                    <a:cubicBezTo>
                      <a:pt x="253" y="516"/>
                      <a:pt x="250" y="517"/>
                      <a:pt x="248" y="519"/>
                    </a:cubicBezTo>
                    <a:cubicBezTo>
                      <a:pt x="250" y="517"/>
                      <a:pt x="253" y="516"/>
                      <a:pt x="255" y="515"/>
                    </a:cubicBezTo>
                    <a:moveTo>
                      <a:pt x="261" y="513"/>
                    </a:moveTo>
                    <a:cubicBezTo>
                      <a:pt x="259" y="514"/>
                      <a:pt x="257" y="514"/>
                      <a:pt x="255" y="515"/>
                    </a:cubicBezTo>
                    <a:cubicBezTo>
                      <a:pt x="257" y="515"/>
                      <a:pt x="259" y="514"/>
                      <a:pt x="261" y="513"/>
                    </a:cubicBezTo>
                    <a:moveTo>
                      <a:pt x="262" y="512"/>
                    </a:moveTo>
                    <a:cubicBezTo>
                      <a:pt x="262" y="512"/>
                      <a:pt x="262" y="513"/>
                      <a:pt x="261" y="513"/>
                    </a:cubicBezTo>
                    <a:cubicBezTo>
                      <a:pt x="262" y="513"/>
                      <a:pt x="262" y="513"/>
                      <a:pt x="262" y="512"/>
                    </a:cubicBezTo>
                    <a:moveTo>
                      <a:pt x="274" y="507"/>
                    </a:moveTo>
                    <a:cubicBezTo>
                      <a:pt x="270" y="509"/>
                      <a:pt x="266" y="511"/>
                      <a:pt x="262" y="512"/>
                    </a:cubicBezTo>
                    <a:cubicBezTo>
                      <a:pt x="266" y="511"/>
                      <a:pt x="270" y="509"/>
                      <a:pt x="274" y="507"/>
                    </a:cubicBezTo>
                    <a:moveTo>
                      <a:pt x="279" y="505"/>
                    </a:moveTo>
                    <a:cubicBezTo>
                      <a:pt x="277" y="506"/>
                      <a:pt x="276" y="507"/>
                      <a:pt x="274" y="507"/>
                    </a:cubicBezTo>
                    <a:cubicBezTo>
                      <a:pt x="276" y="507"/>
                      <a:pt x="277" y="506"/>
                      <a:pt x="279" y="505"/>
                    </a:cubicBezTo>
                    <a:moveTo>
                      <a:pt x="281" y="504"/>
                    </a:moveTo>
                    <a:cubicBezTo>
                      <a:pt x="281" y="505"/>
                      <a:pt x="280" y="505"/>
                      <a:pt x="279" y="505"/>
                    </a:cubicBezTo>
                    <a:cubicBezTo>
                      <a:pt x="280" y="505"/>
                      <a:pt x="280" y="505"/>
                      <a:pt x="281" y="504"/>
                    </a:cubicBezTo>
                    <a:moveTo>
                      <a:pt x="283" y="504"/>
                    </a:moveTo>
                    <a:cubicBezTo>
                      <a:pt x="282" y="504"/>
                      <a:pt x="282" y="504"/>
                      <a:pt x="282" y="504"/>
                    </a:cubicBezTo>
                    <a:cubicBezTo>
                      <a:pt x="282" y="504"/>
                      <a:pt x="282" y="504"/>
                      <a:pt x="283" y="504"/>
                    </a:cubicBezTo>
                    <a:moveTo>
                      <a:pt x="289" y="501"/>
                    </a:moveTo>
                    <a:cubicBezTo>
                      <a:pt x="287" y="502"/>
                      <a:pt x="285" y="503"/>
                      <a:pt x="283" y="503"/>
                    </a:cubicBezTo>
                    <a:cubicBezTo>
                      <a:pt x="285" y="503"/>
                      <a:pt x="287" y="502"/>
                      <a:pt x="289" y="501"/>
                    </a:cubicBezTo>
                    <a:moveTo>
                      <a:pt x="304" y="495"/>
                    </a:moveTo>
                    <a:cubicBezTo>
                      <a:pt x="299" y="497"/>
                      <a:pt x="294" y="499"/>
                      <a:pt x="289" y="501"/>
                    </a:cubicBezTo>
                    <a:cubicBezTo>
                      <a:pt x="294" y="499"/>
                      <a:pt x="299" y="497"/>
                      <a:pt x="304" y="495"/>
                    </a:cubicBezTo>
                    <a:moveTo>
                      <a:pt x="305" y="494"/>
                    </a:moveTo>
                    <a:cubicBezTo>
                      <a:pt x="305" y="494"/>
                      <a:pt x="304" y="494"/>
                      <a:pt x="304" y="495"/>
                    </a:cubicBezTo>
                    <a:cubicBezTo>
                      <a:pt x="304" y="494"/>
                      <a:pt x="305" y="494"/>
                      <a:pt x="305" y="494"/>
                    </a:cubicBezTo>
                    <a:moveTo>
                      <a:pt x="306" y="494"/>
                    </a:moveTo>
                    <a:cubicBezTo>
                      <a:pt x="306" y="494"/>
                      <a:pt x="306" y="494"/>
                      <a:pt x="306" y="494"/>
                    </a:cubicBezTo>
                    <a:cubicBezTo>
                      <a:pt x="306" y="494"/>
                      <a:pt x="306" y="494"/>
                      <a:pt x="306" y="494"/>
                    </a:cubicBezTo>
                    <a:moveTo>
                      <a:pt x="308" y="493"/>
                    </a:moveTo>
                    <a:cubicBezTo>
                      <a:pt x="308" y="493"/>
                      <a:pt x="308" y="493"/>
                      <a:pt x="308" y="493"/>
                    </a:cubicBezTo>
                    <a:cubicBezTo>
                      <a:pt x="308" y="493"/>
                      <a:pt x="308" y="493"/>
                      <a:pt x="308" y="493"/>
                    </a:cubicBezTo>
                    <a:moveTo>
                      <a:pt x="313" y="491"/>
                    </a:moveTo>
                    <a:cubicBezTo>
                      <a:pt x="312" y="491"/>
                      <a:pt x="311" y="492"/>
                      <a:pt x="310" y="492"/>
                    </a:cubicBezTo>
                    <a:cubicBezTo>
                      <a:pt x="311" y="492"/>
                      <a:pt x="312" y="491"/>
                      <a:pt x="313" y="491"/>
                    </a:cubicBezTo>
                    <a:moveTo>
                      <a:pt x="316" y="489"/>
                    </a:moveTo>
                    <a:cubicBezTo>
                      <a:pt x="315" y="490"/>
                      <a:pt x="314" y="490"/>
                      <a:pt x="313" y="491"/>
                    </a:cubicBezTo>
                    <a:cubicBezTo>
                      <a:pt x="314" y="490"/>
                      <a:pt x="315" y="490"/>
                      <a:pt x="316" y="489"/>
                    </a:cubicBezTo>
                    <a:moveTo>
                      <a:pt x="318" y="488"/>
                    </a:moveTo>
                    <a:cubicBezTo>
                      <a:pt x="318" y="489"/>
                      <a:pt x="317" y="489"/>
                      <a:pt x="316" y="489"/>
                    </a:cubicBezTo>
                    <a:cubicBezTo>
                      <a:pt x="317" y="489"/>
                      <a:pt x="318" y="489"/>
                      <a:pt x="318" y="488"/>
                    </a:cubicBezTo>
                    <a:moveTo>
                      <a:pt x="334" y="482"/>
                    </a:moveTo>
                    <a:cubicBezTo>
                      <a:pt x="334" y="482"/>
                      <a:pt x="334" y="482"/>
                      <a:pt x="334" y="482"/>
                    </a:cubicBezTo>
                    <a:cubicBezTo>
                      <a:pt x="334" y="482"/>
                      <a:pt x="334" y="482"/>
                      <a:pt x="334" y="482"/>
                    </a:cubicBezTo>
                    <a:moveTo>
                      <a:pt x="343" y="478"/>
                    </a:moveTo>
                    <a:cubicBezTo>
                      <a:pt x="343" y="478"/>
                      <a:pt x="342" y="478"/>
                      <a:pt x="342" y="478"/>
                    </a:cubicBezTo>
                    <a:cubicBezTo>
                      <a:pt x="343" y="478"/>
                      <a:pt x="343" y="478"/>
                      <a:pt x="343" y="478"/>
                    </a:cubicBezTo>
                    <a:moveTo>
                      <a:pt x="347" y="476"/>
                    </a:moveTo>
                    <a:cubicBezTo>
                      <a:pt x="347" y="476"/>
                      <a:pt x="346" y="477"/>
                      <a:pt x="346" y="477"/>
                    </a:cubicBezTo>
                    <a:cubicBezTo>
                      <a:pt x="346" y="477"/>
                      <a:pt x="347" y="476"/>
                      <a:pt x="347" y="476"/>
                    </a:cubicBezTo>
                    <a:moveTo>
                      <a:pt x="351" y="475"/>
                    </a:moveTo>
                    <a:cubicBezTo>
                      <a:pt x="351" y="475"/>
                      <a:pt x="350" y="475"/>
                      <a:pt x="350" y="475"/>
                    </a:cubicBezTo>
                    <a:cubicBezTo>
                      <a:pt x="350" y="475"/>
                      <a:pt x="351" y="475"/>
                      <a:pt x="351" y="475"/>
                    </a:cubicBezTo>
                    <a:moveTo>
                      <a:pt x="354" y="473"/>
                    </a:moveTo>
                    <a:cubicBezTo>
                      <a:pt x="353" y="474"/>
                      <a:pt x="353" y="474"/>
                      <a:pt x="352" y="474"/>
                    </a:cubicBezTo>
                    <a:cubicBezTo>
                      <a:pt x="352" y="474"/>
                      <a:pt x="353" y="474"/>
                      <a:pt x="354" y="473"/>
                    </a:cubicBezTo>
                    <a:moveTo>
                      <a:pt x="355" y="473"/>
                    </a:moveTo>
                    <a:cubicBezTo>
                      <a:pt x="355" y="473"/>
                      <a:pt x="355" y="473"/>
                      <a:pt x="355" y="473"/>
                    </a:cubicBezTo>
                    <a:cubicBezTo>
                      <a:pt x="355" y="473"/>
                      <a:pt x="355" y="473"/>
                      <a:pt x="355" y="473"/>
                    </a:cubicBezTo>
                    <a:moveTo>
                      <a:pt x="356" y="473"/>
                    </a:moveTo>
                    <a:cubicBezTo>
                      <a:pt x="356" y="473"/>
                      <a:pt x="356" y="473"/>
                      <a:pt x="356" y="473"/>
                    </a:cubicBezTo>
                    <a:cubicBezTo>
                      <a:pt x="356" y="473"/>
                      <a:pt x="356" y="473"/>
                      <a:pt x="356" y="473"/>
                    </a:cubicBezTo>
                    <a:moveTo>
                      <a:pt x="361" y="470"/>
                    </a:moveTo>
                    <a:cubicBezTo>
                      <a:pt x="360" y="471"/>
                      <a:pt x="359" y="471"/>
                      <a:pt x="358" y="471"/>
                    </a:cubicBezTo>
                    <a:cubicBezTo>
                      <a:pt x="359" y="471"/>
                      <a:pt x="360" y="471"/>
                      <a:pt x="361" y="470"/>
                    </a:cubicBezTo>
                    <a:moveTo>
                      <a:pt x="368" y="467"/>
                    </a:moveTo>
                    <a:cubicBezTo>
                      <a:pt x="366" y="468"/>
                      <a:pt x="363" y="469"/>
                      <a:pt x="361" y="470"/>
                    </a:cubicBezTo>
                    <a:cubicBezTo>
                      <a:pt x="363" y="469"/>
                      <a:pt x="366" y="468"/>
                      <a:pt x="368" y="467"/>
                    </a:cubicBezTo>
                    <a:moveTo>
                      <a:pt x="380" y="462"/>
                    </a:moveTo>
                    <a:cubicBezTo>
                      <a:pt x="376" y="464"/>
                      <a:pt x="372" y="466"/>
                      <a:pt x="368" y="467"/>
                    </a:cubicBezTo>
                    <a:cubicBezTo>
                      <a:pt x="372" y="466"/>
                      <a:pt x="376" y="464"/>
                      <a:pt x="380" y="462"/>
                    </a:cubicBezTo>
                    <a:moveTo>
                      <a:pt x="381" y="462"/>
                    </a:moveTo>
                    <a:cubicBezTo>
                      <a:pt x="381" y="462"/>
                      <a:pt x="380" y="462"/>
                      <a:pt x="380" y="462"/>
                    </a:cubicBezTo>
                    <a:cubicBezTo>
                      <a:pt x="380" y="462"/>
                      <a:pt x="381" y="462"/>
                      <a:pt x="381" y="462"/>
                    </a:cubicBezTo>
                    <a:moveTo>
                      <a:pt x="383" y="461"/>
                    </a:moveTo>
                    <a:cubicBezTo>
                      <a:pt x="382" y="461"/>
                      <a:pt x="382" y="462"/>
                      <a:pt x="381" y="462"/>
                    </a:cubicBezTo>
                    <a:cubicBezTo>
                      <a:pt x="381" y="462"/>
                      <a:pt x="382" y="461"/>
                      <a:pt x="383" y="461"/>
                    </a:cubicBezTo>
                    <a:moveTo>
                      <a:pt x="383" y="461"/>
                    </a:moveTo>
                    <a:cubicBezTo>
                      <a:pt x="383" y="461"/>
                      <a:pt x="383" y="461"/>
                      <a:pt x="383" y="461"/>
                    </a:cubicBezTo>
                    <a:cubicBezTo>
                      <a:pt x="383" y="461"/>
                      <a:pt x="383" y="461"/>
                      <a:pt x="383" y="461"/>
                    </a:cubicBezTo>
                    <a:moveTo>
                      <a:pt x="389" y="458"/>
                    </a:moveTo>
                    <a:cubicBezTo>
                      <a:pt x="389" y="459"/>
                      <a:pt x="389" y="459"/>
                      <a:pt x="388" y="459"/>
                    </a:cubicBezTo>
                    <a:cubicBezTo>
                      <a:pt x="389" y="459"/>
                      <a:pt x="389" y="459"/>
                      <a:pt x="389" y="458"/>
                    </a:cubicBezTo>
                    <a:moveTo>
                      <a:pt x="396" y="455"/>
                    </a:moveTo>
                    <a:cubicBezTo>
                      <a:pt x="396" y="456"/>
                      <a:pt x="396" y="456"/>
                      <a:pt x="395" y="456"/>
                    </a:cubicBezTo>
                    <a:cubicBezTo>
                      <a:pt x="396" y="456"/>
                      <a:pt x="396" y="456"/>
                      <a:pt x="396" y="455"/>
                    </a:cubicBezTo>
                    <a:moveTo>
                      <a:pt x="399" y="454"/>
                    </a:moveTo>
                    <a:cubicBezTo>
                      <a:pt x="399" y="454"/>
                      <a:pt x="399" y="454"/>
                      <a:pt x="399" y="454"/>
                    </a:cubicBezTo>
                    <a:cubicBezTo>
                      <a:pt x="399" y="454"/>
                      <a:pt x="399" y="454"/>
                      <a:pt x="399" y="454"/>
                    </a:cubicBezTo>
                    <a:moveTo>
                      <a:pt x="403" y="452"/>
                    </a:moveTo>
                    <a:cubicBezTo>
                      <a:pt x="402" y="453"/>
                      <a:pt x="401" y="453"/>
                      <a:pt x="400" y="454"/>
                    </a:cubicBezTo>
                    <a:cubicBezTo>
                      <a:pt x="401" y="453"/>
                      <a:pt x="402" y="453"/>
                      <a:pt x="403" y="452"/>
                    </a:cubicBezTo>
                    <a:moveTo>
                      <a:pt x="405" y="452"/>
                    </a:moveTo>
                    <a:cubicBezTo>
                      <a:pt x="404" y="452"/>
                      <a:pt x="404" y="452"/>
                      <a:pt x="403" y="452"/>
                    </a:cubicBezTo>
                    <a:cubicBezTo>
                      <a:pt x="404" y="452"/>
                      <a:pt x="404" y="452"/>
                      <a:pt x="405" y="452"/>
                    </a:cubicBezTo>
                    <a:moveTo>
                      <a:pt x="406" y="451"/>
                    </a:moveTo>
                    <a:cubicBezTo>
                      <a:pt x="406" y="451"/>
                      <a:pt x="406" y="451"/>
                      <a:pt x="405" y="451"/>
                    </a:cubicBezTo>
                    <a:cubicBezTo>
                      <a:pt x="406" y="451"/>
                      <a:pt x="406" y="451"/>
                      <a:pt x="406" y="451"/>
                    </a:cubicBezTo>
                    <a:moveTo>
                      <a:pt x="409" y="450"/>
                    </a:moveTo>
                    <a:cubicBezTo>
                      <a:pt x="408" y="450"/>
                      <a:pt x="408" y="450"/>
                      <a:pt x="408" y="450"/>
                    </a:cubicBezTo>
                    <a:cubicBezTo>
                      <a:pt x="408" y="450"/>
                      <a:pt x="408" y="450"/>
                      <a:pt x="409" y="450"/>
                    </a:cubicBezTo>
                    <a:moveTo>
                      <a:pt x="412" y="449"/>
                    </a:moveTo>
                    <a:cubicBezTo>
                      <a:pt x="411" y="449"/>
                      <a:pt x="410" y="449"/>
                      <a:pt x="409" y="450"/>
                    </a:cubicBezTo>
                    <a:cubicBezTo>
                      <a:pt x="410" y="449"/>
                      <a:pt x="411" y="449"/>
                      <a:pt x="412" y="449"/>
                    </a:cubicBezTo>
                    <a:moveTo>
                      <a:pt x="414" y="448"/>
                    </a:moveTo>
                    <a:cubicBezTo>
                      <a:pt x="414" y="448"/>
                      <a:pt x="413" y="448"/>
                      <a:pt x="413" y="448"/>
                    </a:cubicBezTo>
                    <a:cubicBezTo>
                      <a:pt x="413" y="448"/>
                      <a:pt x="414" y="448"/>
                      <a:pt x="414" y="448"/>
                    </a:cubicBezTo>
                    <a:moveTo>
                      <a:pt x="417" y="446"/>
                    </a:moveTo>
                    <a:cubicBezTo>
                      <a:pt x="416" y="447"/>
                      <a:pt x="415" y="447"/>
                      <a:pt x="414" y="448"/>
                    </a:cubicBezTo>
                    <a:cubicBezTo>
                      <a:pt x="415" y="447"/>
                      <a:pt x="416" y="447"/>
                      <a:pt x="417" y="446"/>
                    </a:cubicBezTo>
                    <a:moveTo>
                      <a:pt x="422" y="445"/>
                    </a:moveTo>
                    <a:cubicBezTo>
                      <a:pt x="421" y="445"/>
                      <a:pt x="421" y="445"/>
                      <a:pt x="421" y="445"/>
                    </a:cubicBezTo>
                    <a:cubicBezTo>
                      <a:pt x="421" y="445"/>
                      <a:pt x="421" y="445"/>
                      <a:pt x="422" y="445"/>
                    </a:cubicBezTo>
                    <a:moveTo>
                      <a:pt x="423" y="444"/>
                    </a:moveTo>
                    <a:cubicBezTo>
                      <a:pt x="423" y="444"/>
                      <a:pt x="422" y="444"/>
                      <a:pt x="422" y="444"/>
                    </a:cubicBezTo>
                    <a:cubicBezTo>
                      <a:pt x="422" y="444"/>
                      <a:pt x="423" y="444"/>
                      <a:pt x="423" y="444"/>
                    </a:cubicBezTo>
                    <a:moveTo>
                      <a:pt x="433" y="440"/>
                    </a:moveTo>
                    <a:cubicBezTo>
                      <a:pt x="430" y="441"/>
                      <a:pt x="427" y="442"/>
                      <a:pt x="424" y="443"/>
                    </a:cubicBezTo>
                    <a:cubicBezTo>
                      <a:pt x="427" y="442"/>
                      <a:pt x="430" y="441"/>
                      <a:pt x="433" y="440"/>
                    </a:cubicBezTo>
                    <a:moveTo>
                      <a:pt x="434" y="439"/>
                    </a:moveTo>
                    <a:cubicBezTo>
                      <a:pt x="434" y="439"/>
                      <a:pt x="433" y="440"/>
                      <a:pt x="433" y="440"/>
                    </a:cubicBezTo>
                    <a:cubicBezTo>
                      <a:pt x="433" y="440"/>
                      <a:pt x="434" y="439"/>
                      <a:pt x="434" y="439"/>
                    </a:cubicBezTo>
                    <a:moveTo>
                      <a:pt x="439" y="437"/>
                    </a:moveTo>
                    <a:cubicBezTo>
                      <a:pt x="438" y="438"/>
                      <a:pt x="437" y="438"/>
                      <a:pt x="436" y="439"/>
                    </a:cubicBezTo>
                    <a:cubicBezTo>
                      <a:pt x="437" y="438"/>
                      <a:pt x="438" y="438"/>
                      <a:pt x="439" y="437"/>
                    </a:cubicBezTo>
                    <a:moveTo>
                      <a:pt x="441" y="436"/>
                    </a:moveTo>
                    <a:cubicBezTo>
                      <a:pt x="440" y="437"/>
                      <a:pt x="440" y="437"/>
                      <a:pt x="440" y="437"/>
                    </a:cubicBezTo>
                    <a:cubicBezTo>
                      <a:pt x="440" y="437"/>
                      <a:pt x="440" y="437"/>
                      <a:pt x="441" y="436"/>
                    </a:cubicBezTo>
                    <a:moveTo>
                      <a:pt x="443" y="435"/>
                    </a:moveTo>
                    <a:cubicBezTo>
                      <a:pt x="442" y="436"/>
                      <a:pt x="442" y="436"/>
                      <a:pt x="442" y="436"/>
                    </a:cubicBezTo>
                    <a:cubicBezTo>
                      <a:pt x="442" y="436"/>
                      <a:pt x="442" y="436"/>
                      <a:pt x="443" y="435"/>
                    </a:cubicBezTo>
                    <a:moveTo>
                      <a:pt x="444" y="435"/>
                    </a:moveTo>
                    <a:cubicBezTo>
                      <a:pt x="444" y="435"/>
                      <a:pt x="444" y="435"/>
                      <a:pt x="444" y="435"/>
                    </a:cubicBezTo>
                    <a:cubicBezTo>
                      <a:pt x="444" y="435"/>
                      <a:pt x="444" y="435"/>
                      <a:pt x="444" y="435"/>
                    </a:cubicBezTo>
                    <a:moveTo>
                      <a:pt x="446" y="434"/>
                    </a:moveTo>
                    <a:cubicBezTo>
                      <a:pt x="446" y="434"/>
                      <a:pt x="446" y="434"/>
                      <a:pt x="446" y="434"/>
                    </a:cubicBezTo>
                    <a:cubicBezTo>
                      <a:pt x="446" y="434"/>
                      <a:pt x="446" y="434"/>
                      <a:pt x="446" y="434"/>
                    </a:cubicBezTo>
                    <a:moveTo>
                      <a:pt x="452" y="432"/>
                    </a:moveTo>
                    <a:cubicBezTo>
                      <a:pt x="450" y="432"/>
                      <a:pt x="449" y="433"/>
                      <a:pt x="447" y="434"/>
                    </a:cubicBezTo>
                    <a:cubicBezTo>
                      <a:pt x="449" y="433"/>
                      <a:pt x="450" y="432"/>
                      <a:pt x="452" y="432"/>
                    </a:cubicBezTo>
                    <a:moveTo>
                      <a:pt x="461" y="428"/>
                    </a:moveTo>
                    <a:cubicBezTo>
                      <a:pt x="458" y="429"/>
                      <a:pt x="456" y="430"/>
                      <a:pt x="453" y="431"/>
                    </a:cubicBezTo>
                    <a:cubicBezTo>
                      <a:pt x="456" y="430"/>
                      <a:pt x="458" y="429"/>
                      <a:pt x="461" y="428"/>
                    </a:cubicBezTo>
                    <a:moveTo>
                      <a:pt x="464" y="426"/>
                    </a:moveTo>
                    <a:cubicBezTo>
                      <a:pt x="464" y="427"/>
                      <a:pt x="463" y="427"/>
                      <a:pt x="463" y="427"/>
                    </a:cubicBezTo>
                    <a:cubicBezTo>
                      <a:pt x="463" y="427"/>
                      <a:pt x="464" y="427"/>
                      <a:pt x="464" y="426"/>
                    </a:cubicBezTo>
                    <a:moveTo>
                      <a:pt x="468" y="425"/>
                    </a:moveTo>
                    <a:cubicBezTo>
                      <a:pt x="467" y="425"/>
                      <a:pt x="465" y="426"/>
                      <a:pt x="464" y="426"/>
                    </a:cubicBezTo>
                    <a:cubicBezTo>
                      <a:pt x="466" y="426"/>
                      <a:pt x="467" y="425"/>
                      <a:pt x="468" y="425"/>
                    </a:cubicBezTo>
                    <a:moveTo>
                      <a:pt x="472" y="423"/>
                    </a:moveTo>
                    <a:cubicBezTo>
                      <a:pt x="471" y="423"/>
                      <a:pt x="470" y="424"/>
                      <a:pt x="470" y="424"/>
                    </a:cubicBezTo>
                    <a:cubicBezTo>
                      <a:pt x="470" y="424"/>
                      <a:pt x="471" y="423"/>
                      <a:pt x="472" y="423"/>
                    </a:cubicBezTo>
                    <a:moveTo>
                      <a:pt x="484" y="418"/>
                    </a:moveTo>
                    <a:cubicBezTo>
                      <a:pt x="484" y="418"/>
                      <a:pt x="484" y="418"/>
                      <a:pt x="483" y="418"/>
                    </a:cubicBezTo>
                    <a:cubicBezTo>
                      <a:pt x="484" y="418"/>
                      <a:pt x="484" y="418"/>
                      <a:pt x="484" y="418"/>
                    </a:cubicBezTo>
                    <a:moveTo>
                      <a:pt x="485" y="417"/>
                    </a:moveTo>
                    <a:cubicBezTo>
                      <a:pt x="485" y="417"/>
                      <a:pt x="485" y="418"/>
                      <a:pt x="485" y="418"/>
                    </a:cubicBezTo>
                    <a:cubicBezTo>
                      <a:pt x="485" y="418"/>
                      <a:pt x="485" y="417"/>
                      <a:pt x="485" y="417"/>
                    </a:cubicBezTo>
                    <a:moveTo>
                      <a:pt x="488" y="416"/>
                    </a:moveTo>
                    <a:cubicBezTo>
                      <a:pt x="488" y="416"/>
                      <a:pt x="487" y="417"/>
                      <a:pt x="486" y="417"/>
                    </a:cubicBezTo>
                    <a:cubicBezTo>
                      <a:pt x="487" y="417"/>
                      <a:pt x="488" y="416"/>
                      <a:pt x="488" y="416"/>
                    </a:cubicBezTo>
                    <a:moveTo>
                      <a:pt x="491" y="415"/>
                    </a:moveTo>
                    <a:cubicBezTo>
                      <a:pt x="490" y="415"/>
                      <a:pt x="490" y="415"/>
                      <a:pt x="490" y="415"/>
                    </a:cubicBezTo>
                    <a:cubicBezTo>
                      <a:pt x="490" y="415"/>
                      <a:pt x="490" y="415"/>
                      <a:pt x="491" y="415"/>
                    </a:cubicBezTo>
                    <a:moveTo>
                      <a:pt x="491" y="415"/>
                    </a:moveTo>
                    <a:cubicBezTo>
                      <a:pt x="491" y="415"/>
                      <a:pt x="491" y="415"/>
                      <a:pt x="491" y="415"/>
                    </a:cubicBezTo>
                    <a:cubicBezTo>
                      <a:pt x="491" y="415"/>
                      <a:pt x="491" y="415"/>
                      <a:pt x="491" y="415"/>
                    </a:cubicBezTo>
                    <a:moveTo>
                      <a:pt x="498" y="412"/>
                    </a:moveTo>
                    <a:cubicBezTo>
                      <a:pt x="497" y="412"/>
                      <a:pt x="497" y="413"/>
                      <a:pt x="496" y="413"/>
                    </a:cubicBezTo>
                    <a:cubicBezTo>
                      <a:pt x="497" y="413"/>
                      <a:pt x="497" y="412"/>
                      <a:pt x="498" y="412"/>
                    </a:cubicBezTo>
                    <a:moveTo>
                      <a:pt x="501" y="411"/>
                    </a:moveTo>
                    <a:cubicBezTo>
                      <a:pt x="500" y="411"/>
                      <a:pt x="499" y="412"/>
                      <a:pt x="498" y="412"/>
                    </a:cubicBezTo>
                    <a:cubicBezTo>
                      <a:pt x="499" y="412"/>
                      <a:pt x="500" y="411"/>
                      <a:pt x="501" y="411"/>
                    </a:cubicBezTo>
                    <a:moveTo>
                      <a:pt x="515" y="405"/>
                    </a:moveTo>
                    <a:cubicBezTo>
                      <a:pt x="512" y="406"/>
                      <a:pt x="509" y="407"/>
                      <a:pt x="506" y="409"/>
                    </a:cubicBezTo>
                    <a:cubicBezTo>
                      <a:pt x="509" y="407"/>
                      <a:pt x="512" y="406"/>
                      <a:pt x="515" y="405"/>
                    </a:cubicBezTo>
                    <a:moveTo>
                      <a:pt x="520" y="403"/>
                    </a:moveTo>
                    <a:cubicBezTo>
                      <a:pt x="520" y="403"/>
                      <a:pt x="519" y="403"/>
                      <a:pt x="519" y="403"/>
                    </a:cubicBezTo>
                    <a:cubicBezTo>
                      <a:pt x="519" y="403"/>
                      <a:pt x="520" y="403"/>
                      <a:pt x="520" y="403"/>
                    </a:cubicBezTo>
                    <a:moveTo>
                      <a:pt x="523" y="401"/>
                    </a:moveTo>
                    <a:cubicBezTo>
                      <a:pt x="523" y="402"/>
                      <a:pt x="522" y="402"/>
                      <a:pt x="521" y="402"/>
                    </a:cubicBezTo>
                    <a:cubicBezTo>
                      <a:pt x="522" y="402"/>
                      <a:pt x="523" y="402"/>
                      <a:pt x="523" y="401"/>
                    </a:cubicBezTo>
                    <a:moveTo>
                      <a:pt x="524" y="401"/>
                    </a:moveTo>
                    <a:cubicBezTo>
                      <a:pt x="524" y="401"/>
                      <a:pt x="524" y="401"/>
                      <a:pt x="524" y="401"/>
                    </a:cubicBezTo>
                    <a:cubicBezTo>
                      <a:pt x="524" y="401"/>
                      <a:pt x="524" y="401"/>
                      <a:pt x="524" y="401"/>
                    </a:cubicBezTo>
                    <a:moveTo>
                      <a:pt x="531" y="398"/>
                    </a:moveTo>
                    <a:cubicBezTo>
                      <a:pt x="531" y="398"/>
                      <a:pt x="530" y="398"/>
                      <a:pt x="529" y="399"/>
                    </a:cubicBezTo>
                    <a:cubicBezTo>
                      <a:pt x="530" y="398"/>
                      <a:pt x="531" y="398"/>
                      <a:pt x="531" y="398"/>
                    </a:cubicBezTo>
                    <a:moveTo>
                      <a:pt x="536" y="396"/>
                    </a:moveTo>
                    <a:cubicBezTo>
                      <a:pt x="535" y="396"/>
                      <a:pt x="534" y="397"/>
                      <a:pt x="534" y="397"/>
                    </a:cubicBezTo>
                    <a:cubicBezTo>
                      <a:pt x="534" y="397"/>
                      <a:pt x="535" y="396"/>
                      <a:pt x="536" y="396"/>
                    </a:cubicBezTo>
                    <a:moveTo>
                      <a:pt x="539" y="395"/>
                    </a:moveTo>
                    <a:cubicBezTo>
                      <a:pt x="538" y="395"/>
                      <a:pt x="537" y="396"/>
                      <a:pt x="536" y="396"/>
                    </a:cubicBezTo>
                    <a:cubicBezTo>
                      <a:pt x="537" y="396"/>
                      <a:pt x="538" y="395"/>
                      <a:pt x="539" y="395"/>
                    </a:cubicBezTo>
                    <a:moveTo>
                      <a:pt x="560" y="386"/>
                    </a:moveTo>
                    <a:cubicBezTo>
                      <a:pt x="560" y="386"/>
                      <a:pt x="560" y="386"/>
                      <a:pt x="559" y="386"/>
                    </a:cubicBezTo>
                    <a:cubicBezTo>
                      <a:pt x="560" y="386"/>
                      <a:pt x="560" y="386"/>
                      <a:pt x="560" y="386"/>
                    </a:cubicBezTo>
                    <a:moveTo>
                      <a:pt x="561" y="385"/>
                    </a:moveTo>
                    <a:cubicBezTo>
                      <a:pt x="561" y="385"/>
                      <a:pt x="561" y="385"/>
                      <a:pt x="560" y="386"/>
                    </a:cubicBezTo>
                    <a:cubicBezTo>
                      <a:pt x="561" y="385"/>
                      <a:pt x="561" y="385"/>
                      <a:pt x="561" y="385"/>
                    </a:cubicBezTo>
                    <a:moveTo>
                      <a:pt x="562" y="385"/>
                    </a:moveTo>
                    <a:cubicBezTo>
                      <a:pt x="562" y="385"/>
                      <a:pt x="562" y="385"/>
                      <a:pt x="562" y="385"/>
                    </a:cubicBezTo>
                    <a:cubicBezTo>
                      <a:pt x="562" y="385"/>
                      <a:pt x="562" y="385"/>
                      <a:pt x="562" y="385"/>
                    </a:cubicBezTo>
                    <a:moveTo>
                      <a:pt x="566" y="383"/>
                    </a:moveTo>
                    <a:cubicBezTo>
                      <a:pt x="565" y="384"/>
                      <a:pt x="564" y="384"/>
                      <a:pt x="563" y="384"/>
                    </a:cubicBezTo>
                    <a:cubicBezTo>
                      <a:pt x="564" y="384"/>
                      <a:pt x="565" y="384"/>
                      <a:pt x="566" y="383"/>
                    </a:cubicBezTo>
                    <a:moveTo>
                      <a:pt x="566" y="383"/>
                    </a:moveTo>
                    <a:cubicBezTo>
                      <a:pt x="566" y="383"/>
                      <a:pt x="566" y="383"/>
                      <a:pt x="566" y="383"/>
                    </a:cubicBezTo>
                    <a:cubicBezTo>
                      <a:pt x="566" y="383"/>
                      <a:pt x="566" y="383"/>
                      <a:pt x="566" y="383"/>
                    </a:cubicBezTo>
                    <a:moveTo>
                      <a:pt x="578" y="378"/>
                    </a:moveTo>
                    <a:cubicBezTo>
                      <a:pt x="576" y="379"/>
                      <a:pt x="574" y="380"/>
                      <a:pt x="572" y="381"/>
                    </a:cubicBezTo>
                    <a:cubicBezTo>
                      <a:pt x="574" y="380"/>
                      <a:pt x="576" y="379"/>
                      <a:pt x="578" y="378"/>
                    </a:cubicBezTo>
                    <a:moveTo>
                      <a:pt x="580" y="377"/>
                    </a:moveTo>
                    <a:cubicBezTo>
                      <a:pt x="579" y="377"/>
                      <a:pt x="579" y="378"/>
                      <a:pt x="579" y="378"/>
                    </a:cubicBezTo>
                    <a:cubicBezTo>
                      <a:pt x="579" y="378"/>
                      <a:pt x="579" y="377"/>
                      <a:pt x="580" y="377"/>
                    </a:cubicBezTo>
                    <a:moveTo>
                      <a:pt x="583" y="376"/>
                    </a:moveTo>
                    <a:cubicBezTo>
                      <a:pt x="583" y="376"/>
                      <a:pt x="582" y="376"/>
                      <a:pt x="582" y="376"/>
                    </a:cubicBezTo>
                    <a:cubicBezTo>
                      <a:pt x="582" y="376"/>
                      <a:pt x="583" y="376"/>
                      <a:pt x="583" y="376"/>
                    </a:cubicBezTo>
                    <a:moveTo>
                      <a:pt x="584" y="375"/>
                    </a:moveTo>
                    <a:cubicBezTo>
                      <a:pt x="584" y="376"/>
                      <a:pt x="583" y="376"/>
                      <a:pt x="583" y="376"/>
                    </a:cubicBezTo>
                    <a:cubicBezTo>
                      <a:pt x="583" y="376"/>
                      <a:pt x="584" y="376"/>
                      <a:pt x="584" y="375"/>
                    </a:cubicBezTo>
                    <a:moveTo>
                      <a:pt x="585" y="375"/>
                    </a:moveTo>
                    <a:cubicBezTo>
                      <a:pt x="585" y="375"/>
                      <a:pt x="585" y="375"/>
                      <a:pt x="584" y="375"/>
                    </a:cubicBezTo>
                    <a:cubicBezTo>
                      <a:pt x="585" y="375"/>
                      <a:pt x="585" y="375"/>
                      <a:pt x="585" y="375"/>
                    </a:cubicBezTo>
                    <a:moveTo>
                      <a:pt x="588" y="374"/>
                    </a:moveTo>
                    <a:cubicBezTo>
                      <a:pt x="587" y="374"/>
                      <a:pt x="586" y="375"/>
                      <a:pt x="585" y="375"/>
                    </a:cubicBezTo>
                    <a:cubicBezTo>
                      <a:pt x="586" y="375"/>
                      <a:pt x="587" y="374"/>
                      <a:pt x="588" y="374"/>
                    </a:cubicBezTo>
                    <a:moveTo>
                      <a:pt x="590" y="373"/>
                    </a:moveTo>
                    <a:cubicBezTo>
                      <a:pt x="589" y="373"/>
                      <a:pt x="589" y="373"/>
                      <a:pt x="588" y="374"/>
                    </a:cubicBezTo>
                    <a:cubicBezTo>
                      <a:pt x="589" y="373"/>
                      <a:pt x="589" y="373"/>
                      <a:pt x="590" y="373"/>
                    </a:cubicBezTo>
                    <a:moveTo>
                      <a:pt x="592" y="372"/>
                    </a:moveTo>
                    <a:cubicBezTo>
                      <a:pt x="592" y="372"/>
                      <a:pt x="591" y="372"/>
                      <a:pt x="591" y="372"/>
                    </a:cubicBezTo>
                    <a:cubicBezTo>
                      <a:pt x="591" y="372"/>
                      <a:pt x="592" y="372"/>
                      <a:pt x="592" y="372"/>
                    </a:cubicBezTo>
                    <a:moveTo>
                      <a:pt x="594" y="371"/>
                    </a:moveTo>
                    <a:cubicBezTo>
                      <a:pt x="594" y="371"/>
                      <a:pt x="593" y="372"/>
                      <a:pt x="592" y="372"/>
                    </a:cubicBezTo>
                    <a:cubicBezTo>
                      <a:pt x="593" y="372"/>
                      <a:pt x="594" y="371"/>
                      <a:pt x="594" y="371"/>
                    </a:cubicBezTo>
                    <a:moveTo>
                      <a:pt x="599" y="369"/>
                    </a:moveTo>
                    <a:cubicBezTo>
                      <a:pt x="598" y="370"/>
                      <a:pt x="597" y="370"/>
                      <a:pt x="596" y="370"/>
                    </a:cubicBezTo>
                    <a:cubicBezTo>
                      <a:pt x="597" y="370"/>
                      <a:pt x="598" y="370"/>
                      <a:pt x="599" y="369"/>
                    </a:cubicBezTo>
                    <a:moveTo>
                      <a:pt x="603" y="368"/>
                    </a:moveTo>
                    <a:cubicBezTo>
                      <a:pt x="602" y="368"/>
                      <a:pt x="601" y="368"/>
                      <a:pt x="601" y="368"/>
                    </a:cubicBezTo>
                    <a:cubicBezTo>
                      <a:pt x="601" y="368"/>
                      <a:pt x="602" y="368"/>
                      <a:pt x="603" y="368"/>
                    </a:cubicBezTo>
                    <a:moveTo>
                      <a:pt x="604" y="367"/>
                    </a:moveTo>
                    <a:cubicBezTo>
                      <a:pt x="604" y="367"/>
                      <a:pt x="603" y="367"/>
                      <a:pt x="603" y="367"/>
                    </a:cubicBezTo>
                    <a:cubicBezTo>
                      <a:pt x="603" y="367"/>
                      <a:pt x="604" y="367"/>
                      <a:pt x="604" y="367"/>
                    </a:cubicBezTo>
                    <a:moveTo>
                      <a:pt x="605" y="367"/>
                    </a:moveTo>
                    <a:cubicBezTo>
                      <a:pt x="605" y="367"/>
                      <a:pt x="605" y="367"/>
                      <a:pt x="605" y="367"/>
                    </a:cubicBezTo>
                    <a:cubicBezTo>
                      <a:pt x="605" y="367"/>
                      <a:pt x="605" y="367"/>
                      <a:pt x="605" y="367"/>
                    </a:cubicBezTo>
                    <a:moveTo>
                      <a:pt x="609" y="365"/>
                    </a:moveTo>
                    <a:cubicBezTo>
                      <a:pt x="608" y="365"/>
                      <a:pt x="608" y="365"/>
                      <a:pt x="608" y="365"/>
                    </a:cubicBezTo>
                    <a:cubicBezTo>
                      <a:pt x="608" y="365"/>
                      <a:pt x="608" y="365"/>
                      <a:pt x="609" y="365"/>
                    </a:cubicBezTo>
                    <a:moveTo>
                      <a:pt x="610" y="364"/>
                    </a:moveTo>
                    <a:cubicBezTo>
                      <a:pt x="610" y="364"/>
                      <a:pt x="609" y="365"/>
                      <a:pt x="609" y="365"/>
                    </a:cubicBezTo>
                    <a:cubicBezTo>
                      <a:pt x="610" y="365"/>
                      <a:pt x="610" y="365"/>
                      <a:pt x="610" y="364"/>
                    </a:cubicBezTo>
                    <a:moveTo>
                      <a:pt x="611" y="364"/>
                    </a:moveTo>
                    <a:cubicBezTo>
                      <a:pt x="611" y="364"/>
                      <a:pt x="611" y="364"/>
                      <a:pt x="611" y="364"/>
                    </a:cubicBezTo>
                    <a:cubicBezTo>
                      <a:pt x="611" y="364"/>
                      <a:pt x="611" y="364"/>
                      <a:pt x="611" y="364"/>
                    </a:cubicBezTo>
                    <a:moveTo>
                      <a:pt x="646" y="349"/>
                    </a:moveTo>
                    <a:cubicBezTo>
                      <a:pt x="646" y="349"/>
                      <a:pt x="645" y="349"/>
                      <a:pt x="645" y="350"/>
                    </a:cubicBezTo>
                    <a:cubicBezTo>
                      <a:pt x="645" y="349"/>
                      <a:pt x="646" y="349"/>
                      <a:pt x="646" y="349"/>
                    </a:cubicBezTo>
                    <a:moveTo>
                      <a:pt x="652" y="347"/>
                    </a:moveTo>
                    <a:cubicBezTo>
                      <a:pt x="651" y="347"/>
                      <a:pt x="651" y="347"/>
                      <a:pt x="651" y="347"/>
                    </a:cubicBezTo>
                    <a:cubicBezTo>
                      <a:pt x="651" y="347"/>
                      <a:pt x="651" y="347"/>
                      <a:pt x="652" y="347"/>
                    </a:cubicBezTo>
                    <a:moveTo>
                      <a:pt x="653" y="346"/>
                    </a:moveTo>
                    <a:cubicBezTo>
                      <a:pt x="652" y="346"/>
                      <a:pt x="652" y="346"/>
                      <a:pt x="652" y="347"/>
                    </a:cubicBezTo>
                    <a:cubicBezTo>
                      <a:pt x="652" y="346"/>
                      <a:pt x="652" y="346"/>
                      <a:pt x="653" y="346"/>
                    </a:cubicBezTo>
                    <a:moveTo>
                      <a:pt x="654" y="346"/>
                    </a:moveTo>
                    <a:cubicBezTo>
                      <a:pt x="654" y="346"/>
                      <a:pt x="654" y="346"/>
                      <a:pt x="654" y="346"/>
                    </a:cubicBezTo>
                    <a:cubicBezTo>
                      <a:pt x="654" y="346"/>
                      <a:pt x="654" y="346"/>
                      <a:pt x="654" y="346"/>
                    </a:cubicBezTo>
                    <a:moveTo>
                      <a:pt x="657" y="344"/>
                    </a:moveTo>
                    <a:cubicBezTo>
                      <a:pt x="657" y="345"/>
                      <a:pt x="656" y="345"/>
                      <a:pt x="656" y="345"/>
                    </a:cubicBezTo>
                    <a:cubicBezTo>
                      <a:pt x="656" y="345"/>
                      <a:pt x="657" y="344"/>
                      <a:pt x="657" y="344"/>
                    </a:cubicBezTo>
                    <a:moveTo>
                      <a:pt x="660" y="343"/>
                    </a:moveTo>
                    <a:cubicBezTo>
                      <a:pt x="660" y="343"/>
                      <a:pt x="660" y="343"/>
                      <a:pt x="659" y="343"/>
                    </a:cubicBezTo>
                    <a:cubicBezTo>
                      <a:pt x="660" y="343"/>
                      <a:pt x="660" y="343"/>
                      <a:pt x="660" y="343"/>
                    </a:cubicBezTo>
                    <a:moveTo>
                      <a:pt x="662" y="342"/>
                    </a:moveTo>
                    <a:cubicBezTo>
                      <a:pt x="661" y="343"/>
                      <a:pt x="661" y="343"/>
                      <a:pt x="661" y="343"/>
                    </a:cubicBezTo>
                    <a:cubicBezTo>
                      <a:pt x="661" y="343"/>
                      <a:pt x="661" y="343"/>
                      <a:pt x="662" y="342"/>
                    </a:cubicBezTo>
                    <a:moveTo>
                      <a:pt x="663" y="342"/>
                    </a:moveTo>
                    <a:cubicBezTo>
                      <a:pt x="663" y="342"/>
                      <a:pt x="662" y="342"/>
                      <a:pt x="662" y="342"/>
                    </a:cubicBezTo>
                    <a:cubicBezTo>
                      <a:pt x="662" y="342"/>
                      <a:pt x="663" y="342"/>
                      <a:pt x="663" y="342"/>
                    </a:cubicBezTo>
                    <a:moveTo>
                      <a:pt x="666" y="341"/>
                    </a:moveTo>
                    <a:cubicBezTo>
                      <a:pt x="665" y="341"/>
                      <a:pt x="664" y="341"/>
                      <a:pt x="664" y="342"/>
                    </a:cubicBezTo>
                    <a:cubicBezTo>
                      <a:pt x="664" y="341"/>
                      <a:pt x="665" y="341"/>
                      <a:pt x="666" y="341"/>
                    </a:cubicBezTo>
                    <a:moveTo>
                      <a:pt x="668" y="340"/>
                    </a:moveTo>
                    <a:cubicBezTo>
                      <a:pt x="667" y="340"/>
                      <a:pt x="667" y="340"/>
                      <a:pt x="667" y="340"/>
                    </a:cubicBezTo>
                    <a:cubicBezTo>
                      <a:pt x="667" y="340"/>
                      <a:pt x="667" y="340"/>
                      <a:pt x="668" y="340"/>
                    </a:cubicBezTo>
                    <a:moveTo>
                      <a:pt x="670" y="339"/>
                    </a:moveTo>
                    <a:cubicBezTo>
                      <a:pt x="670" y="339"/>
                      <a:pt x="669" y="339"/>
                      <a:pt x="668" y="340"/>
                    </a:cubicBezTo>
                    <a:cubicBezTo>
                      <a:pt x="669" y="339"/>
                      <a:pt x="669" y="339"/>
                      <a:pt x="670" y="339"/>
                    </a:cubicBezTo>
                    <a:moveTo>
                      <a:pt x="672" y="338"/>
                    </a:moveTo>
                    <a:cubicBezTo>
                      <a:pt x="671" y="338"/>
                      <a:pt x="671" y="338"/>
                      <a:pt x="671" y="339"/>
                    </a:cubicBezTo>
                    <a:cubicBezTo>
                      <a:pt x="671" y="338"/>
                      <a:pt x="671" y="338"/>
                      <a:pt x="672" y="338"/>
                    </a:cubicBezTo>
                    <a:moveTo>
                      <a:pt x="673" y="338"/>
                    </a:moveTo>
                    <a:cubicBezTo>
                      <a:pt x="673" y="338"/>
                      <a:pt x="672" y="338"/>
                      <a:pt x="672" y="338"/>
                    </a:cubicBezTo>
                    <a:cubicBezTo>
                      <a:pt x="672" y="338"/>
                      <a:pt x="673" y="338"/>
                      <a:pt x="673" y="338"/>
                    </a:cubicBezTo>
                    <a:moveTo>
                      <a:pt x="674" y="337"/>
                    </a:moveTo>
                    <a:cubicBezTo>
                      <a:pt x="674" y="337"/>
                      <a:pt x="674" y="337"/>
                      <a:pt x="674" y="337"/>
                    </a:cubicBezTo>
                    <a:cubicBezTo>
                      <a:pt x="674" y="337"/>
                      <a:pt x="674" y="337"/>
                      <a:pt x="674" y="337"/>
                    </a:cubicBezTo>
                    <a:moveTo>
                      <a:pt x="686" y="332"/>
                    </a:moveTo>
                    <a:cubicBezTo>
                      <a:pt x="684" y="333"/>
                      <a:pt x="682" y="334"/>
                      <a:pt x="679" y="335"/>
                    </a:cubicBezTo>
                    <a:cubicBezTo>
                      <a:pt x="682" y="334"/>
                      <a:pt x="684" y="333"/>
                      <a:pt x="686" y="332"/>
                    </a:cubicBezTo>
                    <a:moveTo>
                      <a:pt x="687" y="332"/>
                    </a:moveTo>
                    <a:cubicBezTo>
                      <a:pt x="687" y="332"/>
                      <a:pt x="687" y="332"/>
                      <a:pt x="687" y="332"/>
                    </a:cubicBezTo>
                    <a:cubicBezTo>
                      <a:pt x="687" y="332"/>
                      <a:pt x="687" y="332"/>
                      <a:pt x="687" y="332"/>
                    </a:cubicBezTo>
                    <a:moveTo>
                      <a:pt x="692" y="330"/>
                    </a:moveTo>
                    <a:cubicBezTo>
                      <a:pt x="691" y="330"/>
                      <a:pt x="690" y="330"/>
                      <a:pt x="689" y="331"/>
                    </a:cubicBezTo>
                    <a:cubicBezTo>
                      <a:pt x="690" y="330"/>
                      <a:pt x="691" y="330"/>
                      <a:pt x="692" y="330"/>
                    </a:cubicBezTo>
                    <a:moveTo>
                      <a:pt x="701" y="326"/>
                    </a:moveTo>
                    <a:cubicBezTo>
                      <a:pt x="701" y="326"/>
                      <a:pt x="701" y="326"/>
                      <a:pt x="701" y="326"/>
                    </a:cubicBezTo>
                    <a:cubicBezTo>
                      <a:pt x="701" y="326"/>
                      <a:pt x="701" y="326"/>
                      <a:pt x="701" y="326"/>
                    </a:cubicBezTo>
                    <a:moveTo>
                      <a:pt x="703" y="325"/>
                    </a:moveTo>
                    <a:cubicBezTo>
                      <a:pt x="703" y="325"/>
                      <a:pt x="702" y="325"/>
                      <a:pt x="702" y="325"/>
                    </a:cubicBezTo>
                    <a:cubicBezTo>
                      <a:pt x="702" y="325"/>
                      <a:pt x="703" y="325"/>
                      <a:pt x="703" y="325"/>
                    </a:cubicBezTo>
                    <a:moveTo>
                      <a:pt x="708" y="323"/>
                    </a:moveTo>
                    <a:cubicBezTo>
                      <a:pt x="708" y="323"/>
                      <a:pt x="708" y="323"/>
                      <a:pt x="708" y="323"/>
                    </a:cubicBezTo>
                    <a:cubicBezTo>
                      <a:pt x="708" y="323"/>
                      <a:pt x="708" y="323"/>
                      <a:pt x="708" y="323"/>
                    </a:cubicBezTo>
                    <a:moveTo>
                      <a:pt x="713" y="320"/>
                    </a:moveTo>
                    <a:cubicBezTo>
                      <a:pt x="713" y="320"/>
                      <a:pt x="713" y="321"/>
                      <a:pt x="713" y="321"/>
                    </a:cubicBezTo>
                    <a:cubicBezTo>
                      <a:pt x="713" y="321"/>
                      <a:pt x="713" y="320"/>
                      <a:pt x="713" y="320"/>
                    </a:cubicBezTo>
                    <a:moveTo>
                      <a:pt x="719" y="318"/>
                    </a:moveTo>
                    <a:cubicBezTo>
                      <a:pt x="719" y="318"/>
                      <a:pt x="718" y="318"/>
                      <a:pt x="718" y="318"/>
                    </a:cubicBezTo>
                    <a:cubicBezTo>
                      <a:pt x="718" y="318"/>
                      <a:pt x="719" y="318"/>
                      <a:pt x="719" y="318"/>
                    </a:cubicBezTo>
                    <a:moveTo>
                      <a:pt x="723" y="316"/>
                    </a:moveTo>
                    <a:cubicBezTo>
                      <a:pt x="722" y="317"/>
                      <a:pt x="722" y="317"/>
                      <a:pt x="721" y="317"/>
                    </a:cubicBezTo>
                    <a:cubicBezTo>
                      <a:pt x="722" y="317"/>
                      <a:pt x="722" y="317"/>
                      <a:pt x="723" y="316"/>
                    </a:cubicBezTo>
                    <a:moveTo>
                      <a:pt x="731" y="313"/>
                    </a:moveTo>
                    <a:cubicBezTo>
                      <a:pt x="728" y="314"/>
                      <a:pt x="726" y="315"/>
                      <a:pt x="724" y="316"/>
                    </a:cubicBezTo>
                    <a:cubicBezTo>
                      <a:pt x="726" y="315"/>
                      <a:pt x="728" y="314"/>
                      <a:pt x="731" y="313"/>
                    </a:cubicBezTo>
                    <a:moveTo>
                      <a:pt x="733" y="312"/>
                    </a:moveTo>
                    <a:cubicBezTo>
                      <a:pt x="733" y="312"/>
                      <a:pt x="732" y="312"/>
                      <a:pt x="732" y="312"/>
                    </a:cubicBezTo>
                    <a:cubicBezTo>
                      <a:pt x="732" y="312"/>
                      <a:pt x="733" y="312"/>
                      <a:pt x="733" y="312"/>
                    </a:cubicBezTo>
                    <a:moveTo>
                      <a:pt x="747" y="306"/>
                    </a:moveTo>
                    <a:cubicBezTo>
                      <a:pt x="746" y="306"/>
                      <a:pt x="746" y="307"/>
                      <a:pt x="745" y="307"/>
                    </a:cubicBezTo>
                    <a:cubicBezTo>
                      <a:pt x="746" y="307"/>
                      <a:pt x="746" y="306"/>
                      <a:pt x="747" y="306"/>
                    </a:cubicBezTo>
                    <a:moveTo>
                      <a:pt x="750" y="305"/>
                    </a:moveTo>
                    <a:cubicBezTo>
                      <a:pt x="750" y="305"/>
                      <a:pt x="749" y="305"/>
                      <a:pt x="748" y="305"/>
                    </a:cubicBezTo>
                    <a:cubicBezTo>
                      <a:pt x="749" y="305"/>
                      <a:pt x="750" y="305"/>
                      <a:pt x="750" y="305"/>
                    </a:cubicBezTo>
                    <a:moveTo>
                      <a:pt x="755" y="303"/>
                    </a:moveTo>
                    <a:cubicBezTo>
                      <a:pt x="754" y="303"/>
                      <a:pt x="754" y="303"/>
                      <a:pt x="753" y="303"/>
                    </a:cubicBezTo>
                    <a:cubicBezTo>
                      <a:pt x="754" y="303"/>
                      <a:pt x="754" y="303"/>
                      <a:pt x="755" y="303"/>
                    </a:cubicBezTo>
                    <a:moveTo>
                      <a:pt x="758" y="301"/>
                    </a:moveTo>
                    <a:cubicBezTo>
                      <a:pt x="757" y="302"/>
                      <a:pt x="756" y="302"/>
                      <a:pt x="755" y="303"/>
                    </a:cubicBezTo>
                    <a:cubicBezTo>
                      <a:pt x="756" y="302"/>
                      <a:pt x="757" y="302"/>
                      <a:pt x="758" y="301"/>
                    </a:cubicBezTo>
                    <a:moveTo>
                      <a:pt x="761" y="300"/>
                    </a:moveTo>
                    <a:cubicBezTo>
                      <a:pt x="760" y="301"/>
                      <a:pt x="760" y="301"/>
                      <a:pt x="759" y="301"/>
                    </a:cubicBezTo>
                    <a:cubicBezTo>
                      <a:pt x="759" y="301"/>
                      <a:pt x="760" y="301"/>
                      <a:pt x="761" y="300"/>
                    </a:cubicBezTo>
                    <a:moveTo>
                      <a:pt x="762" y="300"/>
                    </a:moveTo>
                    <a:cubicBezTo>
                      <a:pt x="762" y="300"/>
                      <a:pt x="762" y="300"/>
                      <a:pt x="762" y="300"/>
                    </a:cubicBezTo>
                    <a:cubicBezTo>
                      <a:pt x="762" y="300"/>
                      <a:pt x="762" y="300"/>
                      <a:pt x="762" y="300"/>
                    </a:cubicBezTo>
                    <a:moveTo>
                      <a:pt x="764" y="299"/>
                    </a:moveTo>
                    <a:cubicBezTo>
                      <a:pt x="763" y="299"/>
                      <a:pt x="763" y="299"/>
                      <a:pt x="763" y="299"/>
                    </a:cubicBezTo>
                    <a:cubicBezTo>
                      <a:pt x="763" y="299"/>
                      <a:pt x="763" y="299"/>
                      <a:pt x="764" y="299"/>
                    </a:cubicBezTo>
                    <a:moveTo>
                      <a:pt x="765" y="298"/>
                    </a:moveTo>
                    <a:cubicBezTo>
                      <a:pt x="765" y="299"/>
                      <a:pt x="764" y="299"/>
                      <a:pt x="764" y="299"/>
                    </a:cubicBezTo>
                    <a:cubicBezTo>
                      <a:pt x="764" y="299"/>
                      <a:pt x="765" y="299"/>
                      <a:pt x="765" y="298"/>
                    </a:cubicBezTo>
                    <a:moveTo>
                      <a:pt x="768" y="297"/>
                    </a:moveTo>
                    <a:cubicBezTo>
                      <a:pt x="767" y="298"/>
                      <a:pt x="766" y="298"/>
                      <a:pt x="765" y="298"/>
                    </a:cubicBezTo>
                    <a:cubicBezTo>
                      <a:pt x="766" y="298"/>
                      <a:pt x="767" y="298"/>
                      <a:pt x="768" y="297"/>
                    </a:cubicBezTo>
                    <a:moveTo>
                      <a:pt x="772" y="295"/>
                    </a:moveTo>
                    <a:cubicBezTo>
                      <a:pt x="772" y="296"/>
                      <a:pt x="771" y="296"/>
                      <a:pt x="771" y="296"/>
                    </a:cubicBezTo>
                    <a:cubicBezTo>
                      <a:pt x="771" y="296"/>
                      <a:pt x="772" y="296"/>
                      <a:pt x="772" y="295"/>
                    </a:cubicBezTo>
                    <a:moveTo>
                      <a:pt x="778" y="293"/>
                    </a:moveTo>
                    <a:cubicBezTo>
                      <a:pt x="777" y="293"/>
                      <a:pt x="777" y="293"/>
                      <a:pt x="776" y="294"/>
                    </a:cubicBezTo>
                    <a:cubicBezTo>
                      <a:pt x="777" y="293"/>
                      <a:pt x="777" y="293"/>
                      <a:pt x="778" y="293"/>
                    </a:cubicBezTo>
                    <a:moveTo>
                      <a:pt x="779" y="292"/>
                    </a:moveTo>
                    <a:cubicBezTo>
                      <a:pt x="779" y="293"/>
                      <a:pt x="779" y="293"/>
                      <a:pt x="778" y="293"/>
                    </a:cubicBezTo>
                    <a:cubicBezTo>
                      <a:pt x="779" y="293"/>
                      <a:pt x="779" y="293"/>
                      <a:pt x="779" y="292"/>
                    </a:cubicBezTo>
                    <a:moveTo>
                      <a:pt x="784" y="291"/>
                    </a:moveTo>
                    <a:cubicBezTo>
                      <a:pt x="783" y="291"/>
                      <a:pt x="783" y="291"/>
                      <a:pt x="782" y="291"/>
                    </a:cubicBezTo>
                    <a:cubicBezTo>
                      <a:pt x="783" y="291"/>
                      <a:pt x="783" y="291"/>
                      <a:pt x="784" y="291"/>
                    </a:cubicBezTo>
                    <a:moveTo>
                      <a:pt x="786" y="290"/>
                    </a:moveTo>
                    <a:cubicBezTo>
                      <a:pt x="785" y="290"/>
                      <a:pt x="785" y="290"/>
                      <a:pt x="785" y="290"/>
                    </a:cubicBezTo>
                    <a:cubicBezTo>
                      <a:pt x="785" y="290"/>
                      <a:pt x="785" y="290"/>
                      <a:pt x="786" y="290"/>
                    </a:cubicBezTo>
                    <a:moveTo>
                      <a:pt x="788" y="289"/>
                    </a:moveTo>
                    <a:cubicBezTo>
                      <a:pt x="788" y="289"/>
                      <a:pt x="788" y="289"/>
                      <a:pt x="788" y="289"/>
                    </a:cubicBezTo>
                    <a:cubicBezTo>
                      <a:pt x="788" y="289"/>
                      <a:pt x="788" y="289"/>
                      <a:pt x="788" y="289"/>
                    </a:cubicBezTo>
                    <a:moveTo>
                      <a:pt x="811" y="279"/>
                    </a:moveTo>
                    <a:cubicBezTo>
                      <a:pt x="804" y="282"/>
                      <a:pt x="797" y="285"/>
                      <a:pt x="790" y="288"/>
                    </a:cubicBezTo>
                    <a:cubicBezTo>
                      <a:pt x="797" y="285"/>
                      <a:pt x="804" y="282"/>
                      <a:pt x="811" y="279"/>
                    </a:cubicBezTo>
                    <a:moveTo>
                      <a:pt x="814" y="278"/>
                    </a:moveTo>
                    <a:cubicBezTo>
                      <a:pt x="814" y="278"/>
                      <a:pt x="813" y="278"/>
                      <a:pt x="813" y="278"/>
                    </a:cubicBezTo>
                    <a:cubicBezTo>
                      <a:pt x="813" y="278"/>
                      <a:pt x="814" y="278"/>
                      <a:pt x="814" y="278"/>
                    </a:cubicBezTo>
                    <a:moveTo>
                      <a:pt x="816" y="277"/>
                    </a:moveTo>
                    <a:cubicBezTo>
                      <a:pt x="816" y="277"/>
                      <a:pt x="816" y="277"/>
                      <a:pt x="816" y="277"/>
                    </a:cubicBezTo>
                    <a:cubicBezTo>
                      <a:pt x="816" y="277"/>
                      <a:pt x="816" y="277"/>
                      <a:pt x="816" y="277"/>
                    </a:cubicBezTo>
                    <a:moveTo>
                      <a:pt x="830" y="271"/>
                    </a:moveTo>
                    <a:cubicBezTo>
                      <a:pt x="826" y="273"/>
                      <a:pt x="822" y="274"/>
                      <a:pt x="818" y="276"/>
                    </a:cubicBezTo>
                    <a:cubicBezTo>
                      <a:pt x="822" y="274"/>
                      <a:pt x="826" y="273"/>
                      <a:pt x="830" y="271"/>
                    </a:cubicBezTo>
                    <a:moveTo>
                      <a:pt x="831" y="271"/>
                    </a:moveTo>
                    <a:cubicBezTo>
                      <a:pt x="830" y="271"/>
                      <a:pt x="830" y="271"/>
                      <a:pt x="830" y="271"/>
                    </a:cubicBezTo>
                    <a:cubicBezTo>
                      <a:pt x="830" y="271"/>
                      <a:pt x="830" y="271"/>
                      <a:pt x="831" y="271"/>
                    </a:cubicBezTo>
                    <a:moveTo>
                      <a:pt x="839" y="267"/>
                    </a:moveTo>
                    <a:cubicBezTo>
                      <a:pt x="838" y="267"/>
                      <a:pt x="838" y="267"/>
                      <a:pt x="838" y="268"/>
                    </a:cubicBezTo>
                    <a:cubicBezTo>
                      <a:pt x="838" y="267"/>
                      <a:pt x="838" y="267"/>
                      <a:pt x="839" y="267"/>
                    </a:cubicBezTo>
                    <a:moveTo>
                      <a:pt x="841" y="266"/>
                    </a:moveTo>
                    <a:cubicBezTo>
                      <a:pt x="840" y="266"/>
                      <a:pt x="840" y="267"/>
                      <a:pt x="839" y="267"/>
                    </a:cubicBezTo>
                    <a:cubicBezTo>
                      <a:pt x="840" y="267"/>
                      <a:pt x="840" y="266"/>
                      <a:pt x="841" y="266"/>
                    </a:cubicBezTo>
                    <a:moveTo>
                      <a:pt x="845" y="265"/>
                    </a:moveTo>
                    <a:cubicBezTo>
                      <a:pt x="844" y="265"/>
                      <a:pt x="843" y="265"/>
                      <a:pt x="842" y="266"/>
                    </a:cubicBezTo>
                    <a:cubicBezTo>
                      <a:pt x="843" y="265"/>
                      <a:pt x="844" y="265"/>
                      <a:pt x="845" y="265"/>
                    </a:cubicBezTo>
                    <a:moveTo>
                      <a:pt x="850" y="262"/>
                    </a:moveTo>
                    <a:cubicBezTo>
                      <a:pt x="849" y="263"/>
                      <a:pt x="847" y="264"/>
                      <a:pt x="845" y="264"/>
                    </a:cubicBezTo>
                    <a:cubicBezTo>
                      <a:pt x="847" y="264"/>
                      <a:pt x="849" y="263"/>
                      <a:pt x="850" y="262"/>
                    </a:cubicBezTo>
                    <a:moveTo>
                      <a:pt x="853" y="261"/>
                    </a:moveTo>
                    <a:cubicBezTo>
                      <a:pt x="852" y="261"/>
                      <a:pt x="852" y="262"/>
                      <a:pt x="851" y="262"/>
                    </a:cubicBezTo>
                    <a:cubicBezTo>
                      <a:pt x="852" y="262"/>
                      <a:pt x="852" y="261"/>
                      <a:pt x="853" y="261"/>
                    </a:cubicBezTo>
                    <a:moveTo>
                      <a:pt x="855" y="260"/>
                    </a:moveTo>
                    <a:cubicBezTo>
                      <a:pt x="855" y="260"/>
                      <a:pt x="854" y="260"/>
                      <a:pt x="854" y="261"/>
                    </a:cubicBezTo>
                    <a:cubicBezTo>
                      <a:pt x="854" y="261"/>
                      <a:pt x="855" y="260"/>
                      <a:pt x="855" y="260"/>
                    </a:cubicBezTo>
                    <a:moveTo>
                      <a:pt x="856" y="260"/>
                    </a:moveTo>
                    <a:cubicBezTo>
                      <a:pt x="856" y="260"/>
                      <a:pt x="856" y="260"/>
                      <a:pt x="856" y="260"/>
                    </a:cubicBezTo>
                    <a:cubicBezTo>
                      <a:pt x="856" y="260"/>
                      <a:pt x="856" y="260"/>
                      <a:pt x="856" y="260"/>
                    </a:cubicBezTo>
                    <a:moveTo>
                      <a:pt x="861" y="258"/>
                    </a:moveTo>
                    <a:cubicBezTo>
                      <a:pt x="860" y="258"/>
                      <a:pt x="860" y="258"/>
                      <a:pt x="860" y="258"/>
                    </a:cubicBezTo>
                    <a:cubicBezTo>
                      <a:pt x="860" y="258"/>
                      <a:pt x="860" y="258"/>
                      <a:pt x="861" y="258"/>
                    </a:cubicBezTo>
                    <a:moveTo>
                      <a:pt x="867" y="255"/>
                    </a:moveTo>
                    <a:cubicBezTo>
                      <a:pt x="865" y="256"/>
                      <a:pt x="863" y="257"/>
                      <a:pt x="861" y="258"/>
                    </a:cubicBezTo>
                    <a:cubicBezTo>
                      <a:pt x="863" y="257"/>
                      <a:pt x="865" y="256"/>
                      <a:pt x="867" y="255"/>
                    </a:cubicBezTo>
                    <a:moveTo>
                      <a:pt x="868" y="255"/>
                    </a:moveTo>
                    <a:cubicBezTo>
                      <a:pt x="868" y="255"/>
                      <a:pt x="868" y="255"/>
                      <a:pt x="868" y="255"/>
                    </a:cubicBezTo>
                    <a:cubicBezTo>
                      <a:pt x="868" y="255"/>
                      <a:pt x="868" y="255"/>
                      <a:pt x="868" y="255"/>
                    </a:cubicBezTo>
                    <a:moveTo>
                      <a:pt x="872" y="253"/>
                    </a:moveTo>
                    <a:cubicBezTo>
                      <a:pt x="871" y="254"/>
                      <a:pt x="870" y="254"/>
                      <a:pt x="869" y="254"/>
                    </a:cubicBezTo>
                    <a:cubicBezTo>
                      <a:pt x="870" y="254"/>
                      <a:pt x="871" y="254"/>
                      <a:pt x="872" y="253"/>
                    </a:cubicBezTo>
                    <a:moveTo>
                      <a:pt x="877" y="251"/>
                    </a:moveTo>
                    <a:cubicBezTo>
                      <a:pt x="876" y="251"/>
                      <a:pt x="876" y="251"/>
                      <a:pt x="875" y="252"/>
                    </a:cubicBezTo>
                    <a:cubicBezTo>
                      <a:pt x="876" y="251"/>
                      <a:pt x="876" y="251"/>
                      <a:pt x="877" y="251"/>
                    </a:cubicBezTo>
                    <a:moveTo>
                      <a:pt x="879" y="250"/>
                    </a:moveTo>
                    <a:cubicBezTo>
                      <a:pt x="879" y="250"/>
                      <a:pt x="879" y="250"/>
                      <a:pt x="878" y="250"/>
                    </a:cubicBezTo>
                    <a:cubicBezTo>
                      <a:pt x="879" y="250"/>
                      <a:pt x="879" y="250"/>
                      <a:pt x="879" y="250"/>
                    </a:cubicBezTo>
                    <a:moveTo>
                      <a:pt x="881" y="249"/>
                    </a:moveTo>
                    <a:cubicBezTo>
                      <a:pt x="880" y="249"/>
                      <a:pt x="880" y="250"/>
                      <a:pt x="880" y="250"/>
                    </a:cubicBezTo>
                    <a:cubicBezTo>
                      <a:pt x="880" y="250"/>
                      <a:pt x="880" y="249"/>
                      <a:pt x="881" y="249"/>
                    </a:cubicBezTo>
                    <a:moveTo>
                      <a:pt x="891" y="245"/>
                    </a:moveTo>
                    <a:cubicBezTo>
                      <a:pt x="888" y="246"/>
                      <a:pt x="885" y="248"/>
                      <a:pt x="881" y="249"/>
                    </a:cubicBezTo>
                    <a:cubicBezTo>
                      <a:pt x="885" y="248"/>
                      <a:pt x="888" y="246"/>
                      <a:pt x="891" y="245"/>
                    </a:cubicBezTo>
                    <a:moveTo>
                      <a:pt x="897" y="242"/>
                    </a:moveTo>
                    <a:cubicBezTo>
                      <a:pt x="896" y="243"/>
                      <a:pt x="895" y="243"/>
                      <a:pt x="894" y="244"/>
                    </a:cubicBezTo>
                    <a:cubicBezTo>
                      <a:pt x="895" y="243"/>
                      <a:pt x="896" y="243"/>
                      <a:pt x="897" y="242"/>
                    </a:cubicBezTo>
                    <a:moveTo>
                      <a:pt x="902" y="240"/>
                    </a:moveTo>
                    <a:cubicBezTo>
                      <a:pt x="902" y="240"/>
                      <a:pt x="902" y="240"/>
                      <a:pt x="901" y="240"/>
                    </a:cubicBezTo>
                    <a:cubicBezTo>
                      <a:pt x="902" y="240"/>
                      <a:pt x="902" y="240"/>
                      <a:pt x="902" y="240"/>
                    </a:cubicBezTo>
                    <a:moveTo>
                      <a:pt x="903" y="240"/>
                    </a:moveTo>
                    <a:cubicBezTo>
                      <a:pt x="903" y="240"/>
                      <a:pt x="903" y="240"/>
                      <a:pt x="903" y="240"/>
                    </a:cubicBezTo>
                    <a:cubicBezTo>
                      <a:pt x="903" y="240"/>
                      <a:pt x="903" y="240"/>
                      <a:pt x="903" y="240"/>
                    </a:cubicBezTo>
                    <a:moveTo>
                      <a:pt x="910" y="237"/>
                    </a:moveTo>
                    <a:cubicBezTo>
                      <a:pt x="909" y="237"/>
                      <a:pt x="909" y="237"/>
                      <a:pt x="908" y="237"/>
                    </a:cubicBezTo>
                    <a:cubicBezTo>
                      <a:pt x="909" y="237"/>
                      <a:pt x="909" y="237"/>
                      <a:pt x="910" y="237"/>
                    </a:cubicBezTo>
                    <a:moveTo>
                      <a:pt x="911" y="236"/>
                    </a:moveTo>
                    <a:cubicBezTo>
                      <a:pt x="911" y="236"/>
                      <a:pt x="911" y="236"/>
                      <a:pt x="911" y="237"/>
                    </a:cubicBezTo>
                    <a:cubicBezTo>
                      <a:pt x="911" y="236"/>
                      <a:pt x="911" y="236"/>
                      <a:pt x="911" y="236"/>
                    </a:cubicBezTo>
                    <a:moveTo>
                      <a:pt x="913" y="235"/>
                    </a:moveTo>
                    <a:cubicBezTo>
                      <a:pt x="913" y="235"/>
                      <a:pt x="913" y="236"/>
                      <a:pt x="912" y="236"/>
                    </a:cubicBezTo>
                    <a:cubicBezTo>
                      <a:pt x="913" y="236"/>
                      <a:pt x="913" y="235"/>
                      <a:pt x="913" y="235"/>
                    </a:cubicBezTo>
                    <a:moveTo>
                      <a:pt x="914" y="235"/>
                    </a:moveTo>
                    <a:cubicBezTo>
                      <a:pt x="914" y="235"/>
                      <a:pt x="914" y="235"/>
                      <a:pt x="914" y="235"/>
                    </a:cubicBezTo>
                    <a:cubicBezTo>
                      <a:pt x="914" y="235"/>
                      <a:pt x="914" y="235"/>
                      <a:pt x="914" y="235"/>
                    </a:cubicBezTo>
                    <a:moveTo>
                      <a:pt x="918" y="233"/>
                    </a:moveTo>
                    <a:cubicBezTo>
                      <a:pt x="917" y="234"/>
                      <a:pt x="916" y="234"/>
                      <a:pt x="915" y="235"/>
                    </a:cubicBezTo>
                    <a:cubicBezTo>
                      <a:pt x="916" y="234"/>
                      <a:pt x="917" y="234"/>
                      <a:pt x="918" y="233"/>
                    </a:cubicBezTo>
                    <a:moveTo>
                      <a:pt x="919" y="233"/>
                    </a:moveTo>
                    <a:cubicBezTo>
                      <a:pt x="919" y="233"/>
                      <a:pt x="919" y="233"/>
                      <a:pt x="918" y="233"/>
                    </a:cubicBezTo>
                    <a:cubicBezTo>
                      <a:pt x="918" y="233"/>
                      <a:pt x="919" y="233"/>
                      <a:pt x="919" y="233"/>
                    </a:cubicBezTo>
                    <a:moveTo>
                      <a:pt x="936" y="226"/>
                    </a:moveTo>
                    <a:cubicBezTo>
                      <a:pt x="930" y="228"/>
                      <a:pt x="925" y="230"/>
                      <a:pt x="919" y="233"/>
                    </a:cubicBezTo>
                    <a:cubicBezTo>
                      <a:pt x="925" y="230"/>
                      <a:pt x="931" y="228"/>
                      <a:pt x="936" y="226"/>
                    </a:cubicBezTo>
                    <a:moveTo>
                      <a:pt x="939" y="225"/>
                    </a:moveTo>
                    <a:cubicBezTo>
                      <a:pt x="938" y="225"/>
                      <a:pt x="938" y="225"/>
                      <a:pt x="937" y="225"/>
                    </a:cubicBezTo>
                    <a:cubicBezTo>
                      <a:pt x="938" y="225"/>
                      <a:pt x="938" y="225"/>
                      <a:pt x="939" y="225"/>
                    </a:cubicBezTo>
                    <a:moveTo>
                      <a:pt x="940" y="224"/>
                    </a:moveTo>
                    <a:cubicBezTo>
                      <a:pt x="940" y="224"/>
                      <a:pt x="939" y="224"/>
                      <a:pt x="939" y="224"/>
                    </a:cubicBezTo>
                    <a:cubicBezTo>
                      <a:pt x="939" y="224"/>
                      <a:pt x="940" y="224"/>
                      <a:pt x="940" y="224"/>
                    </a:cubicBezTo>
                    <a:moveTo>
                      <a:pt x="942" y="223"/>
                    </a:moveTo>
                    <a:cubicBezTo>
                      <a:pt x="942" y="223"/>
                      <a:pt x="941" y="224"/>
                      <a:pt x="941" y="224"/>
                    </a:cubicBezTo>
                    <a:cubicBezTo>
                      <a:pt x="941" y="224"/>
                      <a:pt x="942" y="223"/>
                      <a:pt x="942" y="223"/>
                    </a:cubicBezTo>
                    <a:moveTo>
                      <a:pt x="943" y="223"/>
                    </a:moveTo>
                    <a:cubicBezTo>
                      <a:pt x="943" y="223"/>
                      <a:pt x="943" y="223"/>
                      <a:pt x="943" y="223"/>
                    </a:cubicBezTo>
                    <a:cubicBezTo>
                      <a:pt x="943" y="223"/>
                      <a:pt x="943" y="223"/>
                      <a:pt x="943" y="223"/>
                    </a:cubicBezTo>
                    <a:moveTo>
                      <a:pt x="946" y="221"/>
                    </a:moveTo>
                    <a:cubicBezTo>
                      <a:pt x="946" y="221"/>
                      <a:pt x="946" y="222"/>
                      <a:pt x="945" y="222"/>
                    </a:cubicBezTo>
                    <a:cubicBezTo>
                      <a:pt x="946" y="222"/>
                      <a:pt x="946" y="221"/>
                      <a:pt x="946" y="221"/>
                    </a:cubicBezTo>
                    <a:moveTo>
                      <a:pt x="949" y="220"/>
                    </a:moveTo>
                    <a:cubicBezTo>
                      <a:pt x="949" y="220"/>
                      <a:pt x="948" y="221"/>
                      <a:pt x="947" y="221"/>
                    </a:cubicBezTo>
                    <a:cubicBezTo>
                      <a:pt x="948" y="221"/>
                      <a:pt x="949" y="220"/>
                      <a:pt x="949" y="220"/>
                    </a:cubicBezTo>
                    <a:moveTo>
                      <a:pt x="954" y="218"/>
                    </a:moveTo>
                    <a:cubicBezTo>
                      <a:pt x="954" y="218"/>
                      <a:pt x="954" y="218"/>
                      <a:pt x="953" y="218"/>
                    </a:cubicBezTo>
                    <a:cubicBezTo>
                      <a:pt x="954" y="218"/>
                      <a:pt x="954" y="218"/>
                      <a:pt x="954" y="218"/>
                    </a:cubicBezTo>
                    <a:moveTo>
                      <a:pt x="957" y="217"/>
                    </a:moveTo>
                    <a:cubicBezTo>
                      <a:pt x="957" y="217"/>
                      <a:pt x="957" y="217"/>
                      <a:pt x="957" y="217"/>
                    </a:cubicBezTo>
                    <a:cubicBezTo>
                      <a:pt x="957" y="217"/>
                      <a:pt x="957" y="217"/>
                      <a:pt x="957" y="217"/>
                    </a:cubicBezTo>
                    <a:moveTo>
                      <a:pt x="959" y="216"/>
                    </a:moveTo>
                    <a:cubicBezTo>
                      <a:pt x="959" y="216"/>
                      <a:pt x="959" y="216"/>
                      <a:pt x="959" y="216"/>
                    </a:cubicBezTo>
                    <a:cubicBezTo>
                      <a:pt x="959" y="216"/>
                      <a:pt x="959" y="216"/>
                      <a:pt x="959" y="216"/>
                    </a:cubicBezTo>
                    <a:moveTo>
                      <a:pt x="961" y="215"/>
                    </a:moveTo>
                    <a:cubicBezTo>
                      <a:pt x="961" y="215"/>
                      <a:pt x="961" y="215"/>
                      <a:pt x="961" y="215"/>
                    </a:cubicBezTo>
                    <a:cubicBezTo>
                      <a:pt x="961" y="215"/>
                      <a:pt x="961" y="215"/>
                      <a:pt x="961" y="215"/>
                    </a:cubicBezTo>
                    <a:moveTo>
                      <a:pt x="966" y="213"/>
                    </a:moveTo>
                    <a:cubicBezTo>
                      <a:pt x="965" y="213"/>
                      <a:pt x="965" y="213"/>
                      <a:pt x="965" y="213"/>
                    </a:cubicBezTo>
                    <a:cubicBezTo>
                      <a:pt x="965" y="213"/>
                      <a:pt x="965" y="213"/>
                      <a:pt x="966" y="213"/>
                    </a:cubicBezTo>
                    <a:moveTo>
                      <a:pt x="967" y="212"/>
                    </a:moveTo>
                    <a:cubicBezTo>
                      <a:pt x="967" y="212"/>
                      <a:pt x="967" y="213"/>
                      <a:pt x="967" y="213"/>
                    </a:cubicBezTo>
                    <a:cubicBezTo>
                      <a:pt x="967" y="213"/>
                      <a:pt x="967" y="212"/>
                      <a:pt x="967" y="212"/>
                    </a:cubicBezTo>
                    <a:moveTo>
                      <a:pt x="972" y="210"/>
                    </a:moveTo>
                    <a:cubicBezTo>
                      <a:pt x="972" y="210"/>
                      <a:pt x="972" y="211"/>
                      <a:pt x="971" y="211"/>
                    </a:cubicBezTo>
                    <a:cubicBezTo>
                      <a:pt x="972" y="211"/>
                      <a:pt x="972" y="210"/>
                      <a:pt x="972" y="210"/>
                    </a:cubicBezTo>
                    <a:moveTo>
                      <a:pt x="974" y="210"/>
                    </a:moveTo>
                    <a:cubicBezTo>
                      <a:pt x="974" y="210"/>
                      <a:pt x="973" y="210"/>
                      <a:pt x="973" y="210"/>
                    </a:cubicBezTo>
                    <a:cubicBezTo>
                      <a:pt x="973" y="210"/>
                      <a:pt x="974" y="210"/>
                      <a:pt x="974" y="210"/>
                    </a:cubicBezTo>
                    <a:moveTo>
                      <a:pt x="979" y="208"/>
                    </a:moveTo>
                    <a:cubicBezTo>
                      <a:pt x="977" y="208"/>
                      <a:pt x="976" y="209"/>
                      <a:pt x="975" y="209"/>
                    </a:cubicBezTo>
                    <a:cubicBezTo>
                      <a:pt x="976" y="209"/>
                      <a:pt x="977" y="208"/>
                      <a:pt x="979" y="208"/>
                    </a:cubicBezTo>
                    <a:moveTo>
                      <a:pt x="980" y="207"/>
                    </a:moveTo>
                    <a:cubicBezTo>
                      <a:pt x="980" y="207"/>
                      <a:pt x="980" y="207"/>
                      <a:pt x="980" y="207"/>
                    </a:cubicBezTo>
                    <a:cubicBezTo>
                      <a:pt x="980" y="207"/>
                      <a:pt x="980" y="207"/>
                      <a:pt x="980" y="207"/>
                    </a:cubicBezTo>
                    <a:moveTo>
                      <a:pt x="987" y="204"/>
                    </a:moveTo>
                    <a:cubicBezTo>
                      <a:pt x="987" y="204"/>
                      <a:pt x="987" y="204"/>
                      <a:pt x="987" y="204"/>
                    </a:cubicBezTo>
                    <a:cubicBezTo>
                      <a:pt x="987" y="204"/>
                      <a:pt x="987" y="204"/>
                      <a:pt x="987" y="204"/>
                    </a:cubicBezTo>
                    <a:moveTo>
                      <a:pt x="989" y="203"/>
                    </a:moveTo>
                    <a:cubicBezTo>
                      <a:pt x="988" y="203"/>
                      <a:pt x="988" y="204"/>
                      <a:pt x="988" y="204"/>
                    </a:cubicBezTo>
                    <a:cubicBezTo>
                      <a:pt x="988" y="204"/>
                      <a:pt x="988" y="203"/>
                      <a:pt x="989" y="203"/>
                    </a:cubicBezTo>
                    <a:moveTo>
                      <a:pt x="1000" y="198"/>
                    </a:moveTo>
                    <a:cubicBezTo>
                      <a:pt x="997" y="200"/>
                      <a:pt x="993" y="202"/>
                      <a:pt x="989" y="203"/>
                    </a:cubicBezTo>
                    <a:cubicBezTo>
                      <a:pt x="993" y="202"/>
                      <a:pt x="997" y="200"/>
                      <a:pt x="1000" y="198"/>
                    </a:cubicBezTo>
                    <a:moveTo>
                      <a:pt x="1005" y="196"/>
                    </a:moveTo>
                    <a:cubicBezTo>
                      <a:pt x="1004" y="197"/>
                      <a:pt x="1003" y="197"/>
                      <a:pt x="1001" y="198"/>
                    </a:cubicBezTo>
                    <a:cubicBezTo>
                      <a:pt x="1003" y="197"/>
                      <a:pt x="1004" y="197"/>
                      <a:pt x="1005" y="196"/>
                    </a:cubicBezTo>
                    <a:moveTo>
                      <a:pt x="1009" y="195"/>
                    </a:moveTo>
                    <a:cubicBezTo>
                      <a:pt x="1008" y="195"/>
                      <a:pt x="1007" y="196"/>
                      <a:pt x="1006" y="196"/>
                    </a:cubicBezTo>
                    <a:cubicBezTo>
                      <a:pt x="1007" y="196"/>
                      <a:pt x="1008" y="195"/>
                      <a:pt x="1009" y="195"/>
                    </a:cubicBezTo>
                    <a:moveTo>
                      <a:pt x="1019" y="190"/>
                    </a:moveTo>
                    <a:cubicBezTo>
                      <a:pt x="1016" y="192"/>
                      <a:pt x="1013" y="193"/>
                      <a:pt x="1010" y="194"/>
                    </a:cubicBezTo>
                    <a:cubicBezTo>
                      <a:pt x="1013" y="193"/>
                      <a:pt x="1016" y="192"/>
                      <a:pt x="1019" y="190"/>
                    </a:cubicBezTo>
                    <a:moveTo>
                      <a:pt x="1022" y="189"/>
                    </a:moveTo>
                    <a:cubicBezTo>
                      <a:pt x="1021" y="189"/>
                      <a:pt x="1020" y="190"/>
                      <a:pt x="1019" y="190"/>
                    </a:cubicBezTo>
                    <a:cubicBezTo>
                      <a:pt x="1020" y="190"/>
                      <a:pt x="1021" y="189"/>
                      <a:pt x="1022" y="189"/>
                    </a:cubicBezTo>
                    <a:moveTo>
                      <a:pt x="1024" y="188"/>
                    </a:moveTo>
                    <a:cubicBezTo>
                      <a:pt x="1024" y="188"/>
                      <a:pt x="1023" y="189"/>
                      <a:pt x="1023" y="189"/>
                    </a:cubicBezTo>
                    <a:cubicBezTo>
                      <a:pt x="1023" y="189"/>
                      <a:pt x="1024" y="188"/>
                      <a:pt x="1024" y="188"/>
                    </a:cubicBezTo>
                    <a:moveTo>
                      <a:pt x="1026" y="187"/>
                    </a:moveTo>
                    <a:cubicBezTo>
                      <a:pt x="1026" y="188"/>
                      <a:pt x="1025" y="188"/>
                      <a:pt x="1024" y="188"/>
                    </a:cubicBezTo>
                    <a:cubicBezTo>
                      <a:pt x="1025" y="188"/>
                      <a:pt x="1026" y="188"/>
                      <a:pt x="1026" y="187"/>
                    </a:cubicBezTo>
                    <a:moveTo>
                      <a:pt x="1029" y="186"/>
                    </a:moveTo>
                    <a:cubicBezTo>
                      <a:pt x="1028" y="187"/>
                      <a:pt x="1028" y="187"/>
                      <a:pt x="1027" y="187"/>
                    </a:cubicBezTo>
                    <a:cubicBezTo>
                      <a:pt x="1028" y="187"/>
                      <a:pt x="1028" y="187"/>
                      <a:pt x="1029" y="186"/>
                    </a:cubicBezTo>
                    <a:moveTo>
                      <a:pt x="1031" y="185"/>
                    </a:moveTo>
                    <a:cubicBezTo>
                      <a:pt x="1030" y="186"/>
                      <a:pt x="1030" y="186"/>
                      <a:pt x="1029" y="186"/>
                    </a:cubicBezTo>
                    <a:cubicBezTo>
                      <a:pt x="1030" y="186"/>
                      <a:pt x="1030" y="186"/>
                      <a:pt x="1031" y="185"/>
                    </a:cubicBezTo>
                    <a:moveTo>
                      <a:pt x="1038" y="183"/>
                    </a:moveTo>
                    <a:cubicBezTo>
                      <a:pt x="1037" y="183"/>
                      <a:pt x="1037" y="183"/>
                      <a:pt x="1036" y="183"/>
                    </a:cubicBezTo>
                    <a:cubicBezTo>
                      <a:pt x="1037" y="183"/>
                      <a:pt x="1037" y="183"/>
                      <a:pt x="1038" y="183"/>
                    </a:cubicBezTo>
                    <a:moveTo>
                      <a:pt x="1039" y="182"/>
                    </a:moveTo>
                    <a:cubicBezTo>
                      <a:pt x="1039" y="182"/>
                      <a:pt x="1039" y="182"/>
                      <a:pt x="1038" y="182"/>
                    </a:cubicBezTo>
                    <a:cubicBezTo>
                      <a:pt x="1039" y="182"/>
                      <a:pt x="1039" y="182"/>
                      <a:pt x="1039" y="182"/>
                    </a:cubicBezTo>
                    <a:moveTo>
                      <a:pt x="1067" y="170"/>
                    </a:moveTo>
                    <a:cubicBezTo>
                      <a:pt x="1059" y="173"/>
                      <a:pt x="1052" y="176"/>
                      <a:pt x="1044" y="180"/>
                    </a:cubicBezTo>
                    <a:cubicBezTo>
                      <a:pt x="1052" y="176"/>
                      <a:pt x="1060" y="173"/>
                      <a:pt x="1067" y="170"/>
                    </a:cubicBezTo>
                    <a:moveTo>
                      <a:pt x="1077" y="166"/>
                    </a:moveTo>
                    <a:cubicBezTo>
                      <a:pt x="1074" y="167"/>
                      <a:pt x="1071" y="168"/>
                      <a:pt x="1068" y="170"/>
                    </a:cubicBezTo>
                    <a:cubicBezTo>
                      <a:pt x="1071" y="168"/>
                      <a:pt x="1074" y="167"/>
                      <a:pt x="1077" y="166"/>
                    </a:cubicBezTo>
                    <a:moveTo>
                      <a:pt x="1090" y="160"/>
                    </a:moveTo>
                    <a:cubicBezTo>
                      <a:pt x="1086" y="162"/>
                      <a:pt x="1081" y="164"/>
                      <a:pt x="1077" y="166"/>
                    </a:cubicBezTo>
                    <a:cubicBezTo>
                      <a:pt x="1081" y="164"/>
                      <a:pt x="1086" y="162"/>
                      <a:pt x="1090" y="160"/>
                    </a:cubicBezTo>
                    <a:moveTo>
                      <a:pt x="1096" y="158"/>
                    </a:moveTo>
                    <a:cubicBezTo>
                      <a:pt x="1095" y="158"/>
                      <a:pt x="1094" y="159"/>
                      <a:pt x="1093" y="159"/>
                    </a:cubicBezTo>
                    <a:cubicBezTo>
                      <a:pt x="1094" y="159"/>
                      <a:pt x="1095" y="158"/>
                      <a:pt x="1096" y="158"/>
                    </a:cubicBezTo>
                    <a:moveTo>
                      <a:pt x="1099" y="156"/>
                    </a:moveTo>
                    <a:cubicBezTo>
                      <a:pt x="1099" y="156"/>
                      <a:pt x="1099" y="156"/>
                      <a:pt x="1099" y="156"/>
                    </a:cubicBezTo>
                    <a:cubicBezTo>
                      <a:pt x="1099" y="156"/>
                      <a:pt x="1099" y="156"/>
                      <a:pt x="1099" y="156"/>
                    </a:cubicBezTo>
                    <a:moveTo>
                      <a:pt x="1100" y="156"/>
                    </a:moveTo>
                    <a:cubicBezTo>
                      <a:pt x="1100" y="156"/>
                      <a:pt x="1100" y="156"/>
                      <a:pt x="1100" y="156"/>
                    </a:cubicBezTo>
                    <a:cubicBezTo>
                      <a:pt x="1100" y="156"/>
                      <a:pt x="1100" y="156"/>
                      <a:pt x="1100" y="156"/>
                    </a:cubicBezTo>
                    <a:moveTo>
                      <a:pt x="1103" y="155"/>
                    </a:moveTo>
                    <a:cubicBezTo>
                      <a:pt x="1102" y="155"/>
                      <a:pt x="1101" y="155"/>
                      <a:pt x="1100" y="156"/>
                    </a:cubicBezTo>
                    <a:cubicBezTo>
                      <a:pt x="1101" y="155"/>
                      <a:pt x="1102" y="155"/>
                      <a:pt x="1103" y="155"/>
                    </a:cubicBezTo>
                    <a:moveTo>
                      <a:pt x="1110" y="152"/>
                    </a:moveTo>
                    <a:cubicBezTo>
                      <a:pt x="1108" y="153"/>
                      <a:pt x="1106" y="153"/>
                      <a:pt x="1104" y="154"/>
                    </a:cubicBezTo>
                    <a:cubicBezTo>
                      <a:pt x="1106" y="153"/>
                      <a:pt x="1108" y="153"/>
                      <a:pt x="1110" y="152"/>
                    </a:cubicBezTo>
                    <a:moveTo>
                      <a:pt x="1113" y="151"/>
                    </a:moveTo>
                    <a:cubicBezTo>
                      <a:pt x="1112" y="151"/>
                      <a:pt x="1111" y="151"/>
                      <a:pt x="1110" y="152"/>
                    </a:cubicBezTo>
                    <a:cubicBezTo>
                      <a:pt x="1111" y="151"/>
                      <a:pt x="1112" y="151"/>
                      <a:pt x="1113" y="151"/>
                    </a:cubicBezTo>
                    <a:moveTo>
                      <a:pt x="1119" y="148"/>
                    </a:moveTo>
                    <a:cubicBezTo>
                      <a:pt x="1117" y="149"/>
                      <a:pt x="1115" y="150"/>
                      <a:pt x="1113" y="150"/>
                    </a:cubicBezTo>
                    <a:cubicBezTo>
                      <a:pt x="1115" y="150"/>
                      <a:pt x="1117" y="149"/>
                      <a:pt x="1119" y="148"/>
                    </a:cubicBezTo>
                    <a:moveTo>
                      <a:pt x="1126" y="145"/>
                    </a:moveTo>
                    <a:cubicBezTo>
                      <a:pt x="1124" y="146"/>
                      <a:pt x="1122" y="147"/>
                      <a:pt x="1120" y="148"/>
                    </a:cubicBezTo>
                    <a:cubicBezTo>
                      <a:pt x="1122" y="147"/>
                      <a:pt x="1124" y="146"/>
                      <a:pt x="1126" y="145"/>
                    </a:cubicBezTo>
                    <a:moveTo>
                      <a:pt x="1130" y="143"/>
                    </a:moveTo>
                    <a:cubicBezTo>
                      <a:pt x="1129" y="144"/>
                      <a:pt x="1128" y="144"/>
                      <a:pt x="1126" y="145"/>
                    </a:cubicBezTo>
                    <a:cubicBezTo>
                      <a:pt x="1128" y="144"/>
                      <a:pt x="1129" y="144"/>
                      <a:pt x="1130" y="143"/>
                    </a:cubicBezTo>
                    <a:moveTo>
                      <a:pt x="1132" y="142"/>
                    </a:moveTo>
                    <a:cubicBezTo>
                      <a:pt x="1132" y="143"/>
                      <a:pt x="1131" y="143"/>
                      <a:pt x="1131" y="143"/>
                    </a:cubicBezTo>
                    <a:cubicBezTo>
                      <a:pt x="1131" y="143"/>
                      <a:pt x="1132" y="143"/>
                      <a:pt x="1132" y="142"/>
                    </a:cubicBezTo>
                    <a:moveTo>
                      <a:pt x="1133" y="142"/>
                    </a:moveTo>
                    <a:cubicBezTo>
                      <a:pt x="1133" y="142"/>
                      <a:pt x="1133" y="142"/>
                      <a:pt x="1132" y="142"/>
                    </a:cubicBezTo>
                    <a:cubicBezTo>
                      <a:pt x="1133" y="142"/>
                      <a:pt x="1133" y="142"/>
                      <a:pt x="1133" y="142"/>
                    </a:cubicBezTo>
                    <a:moveTo>
                      <a:pt x="1135" y="141"/>
                    </a:moveTo>
                    <a:cubicBezTo>
                      <a:pt x="1135" y="141"/>
                      <a:pt x="1135" y="141"/>
                      <a:pt x="1135" y="141"/>
                    </a:cubicBezTo>
                    <a:cubicBezTo>
                      <a:pt x="1135" y="141"/>
                      <a:pt x="1135" y="141"/>
                      <a:pt x="1135" y="141"/>
                    </a:cubicBezTo>
                    <a:moveTo>
                      <a:pt x="1136" y="140"/>
                    </a:moveTo>
                    <a:cubicBezTo>
                      <a:pt x="1136" y="141"/>
                      <a:pt x="1136" y="141"/>
                      <a:pt x="1136" y="141"/>
                    </a:cubicBezTo>
                    <a:cubicBezTo>
                      <a:pt x="1136" y="141"/>
                      <a:pt x="1136" y="141"/>
                      <a:pt x="1136" y="140"/>
                    </a:cubicBezTo>
                    <a:moveTo>
                      <a:pt x="1139" y="140"/>
                    </a:moveTo>
                    <a:cubicBezTo>
                      <a:pt x="1139" y="140"/>
                      <a:pt x="1139" y="140"/>
                      <a:pt x="1139" y="140"/>
                    </a:cubicBezTo>
                    <a:cubicBezTo>
                      <a:pt x="1139" y="140"/>
                      <a:pt x="1139" y="140"/>
                      <a:pt x="1139" y="140"/>
                    </a:cubicBezTo>
                    <a:moveTo>
                      <a:pt x="1147" y="136"/>
                    </a:moveTo>
                    <a:cubicBezTo>
                      <a:pt x="1147" y="136"/>
                      <a:pt x="1146" y="136"/>
                      <a:pt x="1146" y="136"/>
                    </a:cubicBezTo>
                    <a:cubicBezTo>
                      <a:pt x="1147" y="136"/>
                      <a:pt x="1147" y="136"/>
                      <a:pt x="1147" y="136"/>
                    </a:cubicBezTo>
                    <a:moveTo>
                      <a:pt x="1147" y="136"/>
                    </a:moveTo>
                    <a:cubicBezTo>
                      <a:pt x="1147" y="136"/>
                      <a:pt x="1147" y="136"/>
                      <a:pt x="1147" y="136"/>
                    </a:cubicBezTo>
                    <a:cubicBezTo>
                      <a:pt x="1147" y="136"/>
                      <a:pt x="1147" y="136"/>
                      <a:pt x="1147" y="136"/>
                    </a:cubicBezTo>
                    <a:moveTo>
                      <a:pt x="1151" y="134"/>
                    </a:moveTo>
                    <a:cubicBezTo>
                      <a:pt x="1151" y="134"/>
                      <a:pt x="1151" y="134"/>
                      <a:pt x="1151" y="134"/>
                    </a:cubicBezTo>
                    <a:cubicBezTo>
                      <a:pt x="1151" y="134"/>
                      <a:pt x="1151" y="134"/>
                      <a:pt x="1151" y="134"/>
                    </a:cubicBezTo>
                    <a:moveTo>
                      <a:pt x="1155" y="133"/>
                    </a:moveTo>
                    <a:cubicBezTo>
                      <a:pt x="1154" y="133"/>
                      <a:pt x="1154" y="133"/>
                      <a:pt x="1153" y="133"/>
                    </a:cubicBezTo>
                    <a:cubicBezTo>
                      <a:pt x="1154" y="133"/>
                      <a:pt x="1154" y="133"/>
                      <a:pt x="1155" y="133"/>
                    </a:cubicBezTo>
                    <a:moveTo>
                      <a:pt x="1155" y="132"/>
                    </a:moveTo>
                    <a:cubicBezTo>
                      <a:pt x="1155" y="133"/>
                      <a:pt x="1155" y="133"/>
                      <a:pt x="1155" y="133"/>
                    </a:cubicBezTo>
                    <a:cubicBezTo>
                      <a:pt x="1155" y="133"/>
                      <a:pt x="1155" y="133"/>
                      <a:pt x="1155" y="132"/>
                    </a:cubicBezTo>
                    <a:moveTo>
                      <a:pt x="1159" y="131"/>
                    </a:moveTo>
                    <a:cubicBezTo>
                      <a:pt x="1158" y="131"/>
                      <a:pt x="1157" y="132"/>
                      <a:pt x="1156" y="132"/>
                    </a:cubicBezTo>
                    <a:cubicBezTo>
                      <a:pt x="1157" y="132"/>
                      <a:pt x="1158" y="131"/>
                      <a:pt x="1159" y="131"/>
                    </a:cubicBezTo>
                    <a:moveTo>
                      <a:pt x="1160" y="130"/>
                    </a:moveTo>
                    <a:cubicBezTo>
                      <a:pt x="1160" y="130"/>
                      <a:pt x="1160" y="131"/>
                      <a:pt x="1159" y="131"/>
                    </a:cubicBezTo>
                    <a:cubicBezTo>
                      <a:pt x="1160" y="131"/>
                      <a:pt x="1160" y="130"/>
                      <a:pt x="1160" y="130"/>
                    </a:cubicBezTo>
                    <a:moveTo>
                      <a:pt x="1161" y="130"/>
                    </a:moveTo>
                    <a:cubicBezTo>
                      <a:pt x="1161" y="130"/>
                      <a:pt x="1161" y="130"/>
                      <a:pt x="1161" y="130"/>
                    </a:cubicBezTo>
                    <a:cubicBezTo>
                      <a:pt x="1161" y="130"/>
                      <a:pt x="1161" y="130"/>
                      <a:pt x="1161" y="130"/>
                    </a:cubicBezTo>
                    <a:moveTo>
                      <a:pt x="1163" y="129"/>
                    </a:moveTo>
                    <a:cubicBezTo>
                      <a:pt x="1163" y="129"/>
                      <a:pt x="1163" y="129"/>
                      <a:pt x="1162" y="129"/>
                    </a:cubicBezTo>
                    <a:cubicBezTo>
                      <a:pt x="1163" y="129"/>
                      <a:pt x="1163" y="129"/>
                      <a:pt x="1163" y="129"/>
                    </a:cubicBezTo>
                    <a:moveTo>
                      <a:pt x="1164" y="129"/>
                    </a:moveTo>
                    <a:cubicBezTo>
                      <a:pt x="1164" y="129"/>
                      <a:pt x="1164" y="129"/>
                      <a:pt x="1164" y="129"/>
                    </a:cubicBezTo>
                    <a:cubicBezTo>
                      <a:pt x="1164" y="129"/>
                      <a:pt x="1164" y="129"/>
                      <a:pt x="1164" y="129"/>
                    </a:cubicBezTo>
                    <a:moveTo>
                      <a:pt x="1169" y="127"/>
                    </a:moveTo>
                    <a:cubicBezTo>
                      <a:pt x="1169" y="127"/>
                      <a:pt x="1168" y="127"/>
                      <a:pt x="1168" y="127"/>
                    </a:cubicBezTo>
                    <a:cubicBezTo>
                      <a:pt x="1168" y="127"/>
                      <a:pt x="1169" y="127"/>
                      <a:pt x="1169" y="127"/>
                    </a:cubicBezTo>
                    <a:moveTo>
                      <a:pt x="1171" y="126"/>
                    </a:moveTo>
                    <a:cubicBezTo>
                      <a:pt x="1171" y="126"/>
                      <a:pt x="1171" y="126"/>
                      <a:pt x="1171" y="126"/>
                    </a:cubicBezTo>
                    <a:cubicBezTo>
                      <a:pt x="1171" y="126"/>
                      <a:pt x="1171" y="126"/>
                      <a:pt x="1171" y="126"/>
                    </a:cubicBezTo>
                    <a:moveTo>
                      <a:pt x="1172" y="125"/>
                    </a:moveTo>
                    <a:cubicBezTo>
                      <a:pt x="1172" y="126"/>
                      <a:pt x="1172" y="126"/>
                      <a:pt x="1171" y="126"/>
                    </a:cubicBezTo>
                    <a:cubicBezTo>
                      <a:pt x="1172" y="126"/>
                      <a:pt x="1172" y="126"/>
                      <a:pt x="1172" y="125"/>
                    </a:cubicBezTo>
                    <a:moveTo>
                      <a:pt x="1183" y="120"/>
                    </a:moveTo>
                    <a:cubicBezTo>
                      <a:pt x="1183" y="121"/>
                      <a:pt x="1182" y="121"/>
                      <a:pt x="1182" y="121"/>
                    </a:cubicBezTo>
                    <a:cubicBezTo>
                      <a:pt x="1182" y="121"/>
                      <a:pt x="1183" y="121"/>
                      <a:pt x="1183" y="120"/>
                    </a:cubicBezTo>
                    <a:moveTo>
                      <a:pt x="1187" y="119"/>
                    </a:moveTo>
                    <a:cubicBezTo>
                      <a:pt x="1187" y="119"/>
                      <a:pt x="1186" y="119"/>
                      <a:pt x="1186" y="119"/>
                    </a:cubicBezTo>
                    <a:cubicBezTo>
                      <a:pt x="1186" y="119"/>
                      <a:pt x="1187" y="119"/>
                      <a:pt x="1187" y="119"/>
                    </a:cubicBezTo>
                    <a:moveTo>
                      <a:pt x="1188" y="119"/>
                    </a:moveTo>
                    <a:cubicBezTo>
                      <a:pt x="1188" y="119"/>
                      <a:pt x="1187" y="119"/>
                      <a:pt x="1187" y="119"/>
                    </a:cubicBezTo>
                    <a:cubicBezTo>
                      <a:pt x="1187" y="119"/>
                      <a:pt x="1188" y="119"/>
                      <a:pt x="1188" y="119"/>
                    </a:cubicBezTo>
                    <a:moveTo>
                      <a:pt x="1188" y="118"/>
                    </a:moveTo>
                    <a:cubicBezTo>
                      <a:pt x="1188" y="118"/>
                      <a:pt x="1188" y="118"/>
                      <a:pt x="1188" y="119"/>
                    </a:cubicBezTo>
                    <a:cubicBezTo>
                      <a:pt x="1188" y="118"/>
                      <a:pt x="1188" y="118"/>
                      <a:pt x="1188" y="118"/>
                    </a:cubicBezTo>
                    <a:moveTo>
                      <a:pt x="1189" y="118"/>
                    </a:moveTo>
                    <a:cubicBezTo>
                      <a:pt x="1189" y="118"/>
                      <a:pt x="1189" y="118"/>
                      <a:pt x="1189" y="118"/>
                    </a:cubicBezTo>
                    <a:cubicBezTo>
                      <a:pt x="1189" y="118"/>
                      <a:pt x="1189" y="118"/>
                      <a:pt x="1189" y="118"/>
                    </a:cubicBezTo>
                    <a:moveTo>
                      <a:pt x="1206" y="111"/>
                    </a:moveTo>
                    <a:cubicBezTo>
                      <a:pt x="1206" y="111"/>
                      <a:pt x="1206" y="111"/>
                      <a:pt x="1205" y="111"/>
                    </a:cubicBezTo>
                    <a:cubicBezTo>
                      <a:pt x="1206" y="111"/>
                      <a:pt x="1206" y="111"/>
                      <a:pt x="1206" y="111"/>
                    </a:cubicBezTo>
                    <a:moveTo>
                      <a:pt x="1206" y="111"/>
                    </a:moveTo>
                    <a:cubicBezTo>
                      <a:pt x="1206" y="111"/>
                      <a:pt x="1206" y="111"/>
                      <a:pt x="1206" y="111"/>
                    </a:cubicBezTo>
                    <a:cubicBezTo>
                      <a:pt x="1206" y="111"/>
                      <a:pt x="1206" y="111"/>
                      <a:pt x="1206" y="111"/>
                    </a:cubicBezTo>
                    <a:moveTo>
                      <a:pt x="1210" y="109"/>
                    </a:moveTo>
                    <a:cubicBezTo>
                      <a:pt x="1209" y="109"/>
                      <a:pt x="1209" y="109"/>
                      <a:pt x="1209" y="110"/>
                    </a:cubicBezTo>
                    <a:cubicBezTo>
                      <a:pt x="1209" y="109"/>
                      <a:pt x="1209" y="109"/>
                      <a:pt x="1210" y="109"/>
                    </a:cubicBezTo>
                    <a:moveTo>
                      <a:pt x="1211" y="109"/>
                    </a:moveTo>
                    <a:cubicBezTo>
                      <a:pt x="1211" y="109"/>
                      <a:pt x="1211" y="109"/>
                      <a:pt x="1211" y="109"/>
                    </a:cubicBezTo>
                    <a:cubicBezTo>
                      <a:pt x="1211" y="109"/>
                      <a:pt x="1211" y="109"/>
                      <a:pt x="1211" y="109"/>
                    </a:cubicBezTo>
                    <a:moveTo>
                      <a:pt x="1212" y="108"/>
                    </a:moveTo>
                    <a:cubicBezTo>
                      <a:pt x="1212" y="108"/>
                      <a:pt x="1212" y="108"/>
                      <a:pt x="1212" y="109"/>
                    </a:cubicBezTo>
                    <a:cubicBezTo>
                      <a:pt x="1212" y="108"/>
                      <a:pt x="1212" y="108"/>
                      <a:pt x="1212" y="108"/>
                    </a:cubicBezTo>
                    <a:moveTo>
                      <a:pt x="1216" y="107"/>
                    </a:moveTo>
                    <a:cubicBezTo>
                      <a:pt x="1215" y="107"/>
                      <a:pt x="1214" y="107"/>
                      <a:pt x="1213" y="108"/>
                    </a:cubicBezTo>
                    <a:cubicBezTo>
                      <a:pt x="1214" y="107"/>
                      <a:pt x="1215" y="107"/>
                      <a:pt x="1216" y="107"/>
                    </a:cubicBezTo>
                    <a:moveTo>
                      <a:pt x="1216" y="106"/>
                    </a:moveTo>
                    <a:cubicBezTo>
                      <a:pt x="1216" y="106"/>
                      <a:pt x="1216" y="107"/>
                      <a:pt x="1216" y="107"/>
                    </a:cubicBezTo>
                    <a:cubicBezTo>
                      <a:pt x="1216" y="107"/>
                      <a:pt x="1216" y="106"/>
                      <a:pt x="1216" y="106"/>
                    </a:cubicBezTo>
                    <a:moveTo>
                      <a:pt x="1220" y="105"/>
                    </a:moveTo>
                    <a:cubicBezTo>
                      <a:pt x="1219" y="105"/>
                      <a:pt x="1219" y="105"/>
                      <a:pt x="1219" y="106"/>
                    </a:cubicBezTo>
                    <a:cubicBezTo>
                      <a:pt x="1219" y="105"/>
                      <a:pt x="1219" y="105"/>
                      <a:pt x="1220" y="105"/>
                    </a:cubicBezTo>
                    <a:moveTo>
                      <a:pt x="1224" y="103"/>
                    </a:moveTo>
                    <a:cubicBezTo>
                      <a:pt x="1222" y="104"/>
                      <a:pt x="1221" y="104"/>
                      <a:pt x="1220" y="105"/>
                    </a:cubicBezTo>
                    <a:cubicBezTo>
                      <a:pt x="1221" y="104"/>
                      <a:pt x="1222" y="104"/>
                      <a:pt x="1224" y="103"/>
                    </a:cubicBezTo>
                    <a:moveTo>
                      <a:pt x="1224" y="103"/>
                    </a:moveTo>
                    <a:cubicBezTo>
                      <a:pt x="1224" y="103"/>
                      <a:pt x="1224" y="103"/>
                      <a:pt x="1224" y="103"/>
                    </a:cubicBezTo>
                    <a:cubicBezTo>
                      <a:pt x="1224" y="103"/>
                      <a:pt x="1224" y="103"/>
                      <a:pt x="1224" y="103"/>
                    </a:cubicBezTo>
                    <a:moveTo>
                      <a:pt x="1229" y="101"/>
                    </a:moveTo>
                    <a:cubicBezTo>
                      <a:pt x="1228" y="102"/>
                      <a:pt x="1226" y="102"/>
                      <a:pt x="1225" y="103"/>
                    </a:cubicBezTo>
                    <a:cubicBezTo>
                      <a:pt x="1226" y="102"/>
                      <a:pt x="1228" y="102"/>
                      <a:pt x="1229" y="101"/>
                    </a:cubicBezTo>
                    <a:moveTo>
                      <a:pt x="1230" y="101"/>
                    </a:moveTo>
                    <a:cubicBezTo>
                      <a:pt x="1230" y="101"/>
                      <a:pt x="1230" y="101"/>
                      <a:pt x="1229" y="101"/>
                    </a:cubicBezTo>
                    <a:cubicBezTo>
                      <a:pt x="1230" y="101"/>
                      <a:pt x="1230" y="101"/>
                      <a:pt x="1230" y="101"/>
                    </a:cubicBezTo>
                    <a:moveTo>
                      <a:pt x="1230" y="101"/>
                    </a:moveTo>
                    <a:cubicBezTo>
                      <a:pt x="1230" y="101"/>
                      <a:pt x="1230" y="101"/>
                      <a:pt x="1230" y="101"/>
                    </a:cubicBezTo>
                    <a:cubicBezTo>
                      <a:pt x="1230" y="101"/>
                      <a:pt x="1230" y="101"/>
                      <a:pt x="1230" y="101"/>
                    </a:cubicBezTo>
                    <a:moveTo>
                      <a:pt x="1232" y="100"/>
                    </a:moveTo>
                    <a:cubicBezTo>
                      <a:pt x="1232" y="100"/>
                      <a:pt x="1232" y="100"/>
                      <a:pt x="1232" y="100"/>
                    </a:cubicBezTo>
                    <a:cubicBezTo>
                      <a:pt x="1232" y="100"/>
                      <a:pt x="1232" y="100"/>
                      <a:pt x="1232" y="100"/>
                    </a:cubicBezTo>
                    <a:moveTo>
                      <a:pt x="1233" y="99"/>
                    </a:moveTo>
                    <a:cubicBezTo>
                      <a:pt x="1233" y="99"/>
                      <a:pt x="1233" y="99"/>
                      <a:pt x="1233" y="99"/>
                    </a:cubicBezTo>
                    <a:cubicBezTo>
                      <a:pt x="1233" y="99"/>
                      <a:pt x="1233" y="99"/>
                      <a:pt x="1233" y="99"/>
                    </a:cubicBezTo>
                    <a:moveTo>
                      <a:pt x="1237" y="98"/>
                    </a:moveTo>
                    <a:cubicBezTo>
                      <a:pt x="1237" y="98"/>
                      <a:pt x="1237" y="98"/>
                      <a:pt x="1237" y="98"/>
                    </a:cubicBezTo>
                    <a:cubicBezTo>
                      <a:pt x="1237" y="98"/>
                      <a:pt x="1237" y="98"/>
                      <a:pt x="1237" y="98"/>
                    </a:cubicBezTo>
                    <a:moveTo>
                      <a:pt x="1242" y="96"/>
                    </a:moveTo>
                    <a:cubicBezTo>
                      <a:pt x="1242" y="96"/>
                      <a:pt x="1242" y="96"/>
                      <a:pt x="1242" y="96"/>
                    </a:cubicBezTo>
                    <a:cubicBezTo>
                      <a:pt x="1242" y="96"/>
                      <a:pt x="1242" y="96"/>
                      <a:pt x="1242" y="96"/>
                    </a:cubicBezTo>
                    <a:moveTo>
                      <a:pt x="1249" y="93"/>
                    </a:moveTo>
                    <a:cubicBezTo>
                      <a:pt x="1247" y="94"/>
                      <a:pt x="1245" y="94"/>
                      <a:pt x="1243" y="95"/>
                    </a:cubicBezTo>
                    <a:cubicBezTo>
                      <a:pt x="1245" y="94"/>
                      <a:pt x="1247" y="94"/>
                      <a:pt x="1249" y="93"/>
                    </a:cubicBezTo>
                    <a:moveTo>
                      <a:pt x="1252" y="91"/>
                    </a:moveTo>
                    <a:cubicBezTo>
                      <a:pt x="1251" y="92"/>
                      <a:pt x="1250" y="92"/>
                      <a:pt x="1249" y="93"/>
                    </a:cubicBezTo>
                    <a:cubicBezTo>
                      <a:pt x="1250" y="92"/>
                      <a:pt x="1251" y="92"/>
                      <a:pt x="1252" y="91"/>
                    </a:cubicBezTo>
                    <a:moveTo>
                      <a:pt x="1254" y="90"/>
                    </a:moveTo>
                    <a:cubicBezTo>
                      <a:pt x="1254" y="91"/>
                      <a:pt x="1253" y="91"/>
                      <a:pt x="1253" y="91"/>
                    </a:cubicBezTo>
                    <a:cubicBezTo>
                      <a:pt x="1253" y="91"/>
                      <a:pt x="1254" y="91"/>
                      <a:pt x="1254" y="90"/>
                    </a:cubicBezTo>
                    <a:moveTo>
                      <a:pt x="1258" y="89"/>
                    </a:moveTo>
                    <a:cubicBezTo>
                      <a:pt x="1257" y="89"/>
                      <a:pt x="1256" y="90"/>
                      <a:pt x="1255" y="90"/>
                    </a:cubicBezTo>
                    <a:cubicBezTo>
                      <a:pt x="1256" y="90"/>
                      <a:pt x="1257" y="89"/>
                      <a:pt x="1258" y="89"/>
                    </a:cubicBezTo>
                    <a:moveTo>
                      <a:pt x="1259" y="88"/>
                    </a:moveTo>
                    <a:cubicBezTo>
                      <a:pt x="1259" y="88"/>
                      <a:pt x="1259" y="88"/>
                      <a:pt x="1259" y="89"/>
                    </a:cubicBezTo>
                    <a:cubicBezTo>
                      <a:pt x="1259" y="88"/>
                      <a:pt x="1259" y="88"/>
                      <a:pt x="1259" y="88"/>
                    </a:cubicBezTo>
                    <a:moveTo>
                      <a:pt x="1261" y="87"/>
                    </a:moveTo>
                    <a:cubicBezTo>
                      <a:pt x="1261" y="87"/>
                      <a:pt x="1261" y="87"/>
                      <a:pt x="1261" y="88"/>
                    </a:cubicBezTo>
                    <a:cubicBezTo>
                      <a:pt x="1261" y="87"/>
                      <a:pt x="1261" y="87"/>
                      <a:pt x="1261" y="87"/>
                    </a:cubicBezTo>
                    <a:moveTo>
                      <a:pt x="1266" y="86"/>
                    </a:moveTo>
                    <a:cubicBezTo>
                      <a:pt x="1265" y="86"/>
                      <a:pt x="1265" y="86"/>
                      <a:pt x="1264" y="86"/>
                    </a:cubicBezTo>
                    <a:cubicBezTo>
                      <a:pt x="1265" y="86"/>
                      <a:pt x="1265" y="86"/>
                      <a:pt x="1266" y="86"/>
                    </a:cubicBezTo>
                    <a:moveTo>
                      <a:pt x="1267" y="85"/>
                    </a:moveTo>
                    <a:cubicBezTo>
                      <a:pt x="1267" y="85"/>
                      <a:pt x="1267" y="85"/>
                      <a:pt x="1267" y="85"/>
                    </a:cubicBezTo>
                    <a:cubicBezTo>
                      <a:pt x="1267" y="85"/>
                      <a:pt x="1267" y="85"/>
                      <a:pt x="1267" y="85"/>
                    </a:cubicBezTo>
                    <a:moveTo>
                      <a:pt x="1269" y="84"/>
                    </a:moveTo>
                    <a:cubicBezTo>
                      <a:pt x="1269" y="84"/>
                      <a:pt x="1269" y="84"/>
                      <a:pt x="1269" y="84"/>
                    </a:cubicBezTo>
                    <a:cubicBezTo>
                      <a:pt x="1269" y="84"/>
                      <a:pt x="1269" y="84"/>
                      <a:pt x="1269" y="84"/>
                    </a:cubicBezTo>
                    <a:moveTo>
                      <a:pt x="1272" y="83"/>
                    </a:moveTo>
                    <a:cubicBezTo>
                      <a:pt x="1272" y="83"/>
                      <a:pt x="1272" y="83"/>
                      <a:pt x="1272" y="83"/>
                    </a:cubicBezTo>
                    <a:cubicBezTo>
                      <a:pt x="1272" y="83"/>
                      <a:pt x="1272" y="83"/>
                      <a:pt x="1272" y="83"/>
                    </a:cubicBezTo>
                    <a:moveTo>
                      <a:pt x="1276" y="81"/>
                    </a:moveTo>
                    <a:cubicBezTo>
                      <a:pt x="1275" y="81"/>
                      <a:pt x="1275" y="82"/>
                      <a:pt x="1274" y="82"/>
                    </a:cubicBezTo>
                    <a:cubicBezTo>
                      <a:pt x="1275" y="82"/>
                      <a:pt x="1275" y="81"/>
                      <a:pt x="1276" y="81"/>
                    </a:cubicBezTo>
                    <a:moveTo>
                      <a:pt x="1276" y="81"/>
                    </a:moveTo>
                    <a:cubicBezTo>
                      <a:pt x="1276" y="81"/>
                      <a:pt x="1276" y="81"/>
                      <a:pt x="1276" y="81"/>
                    </a:cubicBezTo>
                    <a:cubicBezTo>
                      <a:pt x="1276" y="81"/>
                      <a:pt x="1276" y="81"/>
                      <a:pt x="1276" y="81"/>
                    </a:cubicBezTo>
                    <a:moveTo>
                      <a:pt x="1278" y="80"/>
                    </a:moveTo>
                    <a:cubicBezTo>
                      <a:pt x="1277" y="81"/>
                      <a:pt x="1277" y="81"/>
                      <a:pt x="1277" y="81"/>
                    </a:cubicBezTo>
                    <a:cubicBezTo>
                      <a:pt x="1277" y="81"/>
                      <a:pt x="1277" y="81"/>
                      <a:pt x="1278" y="80"/>
                    </a:cubicBezTo>
                    <a:moveTo>
                      <a:pt x="1286" y="77"/>
                    </a:moveTo>
                    <a:cubicBezTo>
                      <a:pt x="1283" y="78"/>
                      <a:pt x="1280" y="79"/>
                      <a:pt x="1278" y="80"/>
                    </a:cubicBezTo>
                    <a:cubicBezTo>
                      <a:pt x="1281" y="79"/>
                      <a:pt x="1283" y="78"/>
                      <a:pt x="1286" y="77"/>
                    </a:cubicBezTo>
                    <a:moveTo>
                      <a:pt x="1290" y="75"/>
                    </a:moveTo>
                    <a:cubicBezTo>
                      <a:pt x="1289" y="76"/>
                      <a:pt x="1288" y="76"/>
                      <a:pt x="1286" y="77"/>
                    </a:cubicBezTo>
                    <a:cubicBezTo>
                      <a:pt x="1288" y="76"/>
                      <a:pt x="1289" y="76"/>
                      <a:pt x="1290" y="75"/>
                    </a:cubicBezTo>
                    <a:moveTo>
                      <a:pt x="1291" y="75"/>
                    </a:moveTo>
                    <a:cubicBezTo>
                      <a:pt x="1291" y="75"/>
                      <a:pt x="1290" y="75"/>
                      <a:pt x="1290" y="75"/>
                    </a:cubicBezTo>
                    <a:cubicBezTo>
                      <a:pt x="1290" y="75"/>
                      <a:pt x="1291" y="75"/>
                      <a:pt x="1291" y="75"/>
                    </a:cubicBezTo>
                    <a:moveTo>
                      <a:pt x="1291" y="75"/>
                    </a:moveTo>
                    <a:cubicBezTo>
                      <a:pt x="1291" y="75"/>
                      <a:pt x="1291" y="75"/>
                      <a:pt x="1291" y="75"/>
                    </a:cubicBezTo>
                    <a:cubicBezTo>
                      <a:pt x="1291" y="75"/>
                      <a:pt x="1291" y="75"/>
                      <a:pt x="1291" y="75"/>
                    </a:cubicBezTo>
                    <a:moveTo>
                      <a:pt x="1297" y="72"/>
                    </a:moveTo>
                    <a:cubicBezTo>
                      <a:pt x="1295" y="73"/>
                      <a:pt x="1293" y="74"/>
                      <a:pt x="1292" y="75"/>
                    </a:cubicBezTo>
                    <a:cubicBezTo>
                      <a:pt x="1293" y="74"/>
                      <a:pt x="1295" y="73"/>
                      <a:pt x="1297" y="72"/>
                    </a:cubicBezTo>
                    <a:moveTo>
                      <a:pt x="1303" y="69"/>
                    </a:moveTo>
                    <a:cubicBezTo>
                      <a:pt x="1302" y="70"/>
                      <a:pt x="1299" y="71"/>
                      <a:pt x="1298" y="72"/>
                    </a:cubicBezTo>
                    <a:cubicBezTo>
                      <a:pt x="1300" y="71"/>
                      <a:pt x="1302" y="70"/>
                      <a:pt x="1303" y="69"/>
                    </a:cubicBezTo>
                    <a:moveTo>
                      <a:pt x="1305" y="69"/>
                    </a:moveTo>
                    <a:cubicBezTo>
                      <a:pt x="1305" y="69"/>
                      <a:pt x="1304" y="69"/>
                      <a:pt x="1304" y="69"/>
                    </a:cubicBezTo>
                    <a:cubicBezTo>
                      <a:pt x="1304" y="69"/>
                      <a:pt x="1305" y="69"/>
                      <a:pt x="1305" y="69"/>
                    </a:cubicBezTo>
                    <a:moveTo>
                      <a:pt x="1309" y="67"/>
                    </a:moveTo>
                    <a:cubicBezTo>
                      <a:pt x="1308" y="68"/>
                      <a:pt x="1307" y="68"/>
                      <a:pt x="1306" y="68"/>
                    </a:cubicBezTo>
                    <a:cubicBezTo>
                      <a:pt x="1307" y="68"/>
                      <a:pt x="1308" y="68"/>
                      <a:pt x="1309" y="67"/>
                    </a:cubicBezTo>
                    <a:moveTo>
                      <a:pt x="1310" y="67"/>
                    </a:moveTo>
                    <a:cubicBezTo>
                      <a:pt x="1310" y="67"/>
                      <a:pt x="1310" y="67"/>
                      <a:pt x="1310" y="67"/>
                    </a:cubicBezTo>
                    <a:cubicBezTo>
                      <a:pt x="1310" y="67"/>
                      <a:pt x="1310" y="67"/>
                      <a:pt x="1310" y="67"/>
                    </a:cubicBezTo>
                    <a:moveTo>
                      <a:pt x="1314" y="65"/>
                    </a:moveTo>
                    <a:cubicBezTo>
                      <a:pt x="1313" y="65"/>
                      <a:pt x="1312" y="66"/>
                      <a:pt x="1310" y="67"/>
                    </a:cubicBezTo>
                    <a:cubicBezTo>
                      <a:pt x="1312" y="66"/>
                      <a:pt x="1313" y="65"/>
                      <a:pt x="1314" y="65"/>
                    </a:cubicBezTo>
                    <a:moveTo>
                      <a:pt x="1315" y="65"/>
                    </a:moveTo>
                    <a:cubicBezTo>
                      <a:pt x="1315" y="65"/>
                      <a:pt x="1315" y="65"/>
                      <a:pt x="1315" y="65"/>
                    </a:cubicBezTo>
                    <a:cubicBezTo>
                      <a:pt x="1315" y="65"/>
                      <a:pt x="1315" y="65"/>
                      <a:pt x="1315" y="65"/>
                    </a:cubicBezTo>
                    <a:moveTo>
                      <a:pt x="1316" y="64"/>
                    </a:moveTo>
                    <a:cubicBezTo>
                      <a:pt x="1315" y="64"/>
                      <a:pt x="1315" y="64"/>
                      <a:pt x="1315" y="65"/>
                    </a:cubicBezTo>
                    <a:cubicBezTo>
                      <a:pt x="1315" y="64"/>
                      <a:pt x="1315" y="64"/>
                      <a:pt x="1316" y="64"/>
                    </a:cubicBezTo>
                    <a:moveTo>
                      <a:pt x="1316" y="64"/>
                    </a:moveTo>
                    <a:cubicBezTo>
                      <a:pt x="1316" y="64"/>
                      <a:pt x="1316" y="64"/>
                      <a:pt x="1316" y="64"/>
                    </a:cubicBezTo>
                    <a:cubicBezTo>
                      <a:pt x="1316" y="64"/>
                      <a:pt x="1316" y="64"/>
                      <a:pt x="1316" y="64"/>
                    </a:cubicBezTo>
                    <a:moveTo>
                      <a:pt x="1319" y="63"/>
                    </a:moveTo>
                    <a:cubicBezTo>
                      <a:pt x="1319" y="63"/>
                      <a:pt x="1319" y="63"/>
                      <a:pt x="1319" y="63"/>
                    </a:cubicBezTo>
                    <a:cubicBezTo>
                      <a:pt x="1319" y="63"/>
                      <a:pt x="1319" y="63"/>
                      <a:pt x="1319" y="63"/>
                    </a:cubicBezTo>
                    <a:moveTo>
                      <a:pt x="1321" y="62"/>
                    </a:moveTo>
                    <a:cubicBezTo>
                      <a:pt x="1321" y="62"/>
                      <a:pt x="1321" y="62"/>
                      <a:pt x="1321" y="62"/>
                    </a:cubicBezTo>
                    <a:cubicBezTo>
                      <a:pt x="1321" y="62"/>
                      <a:pt x="1321" y="62"/>
                      <a:pt x="1321" y="62"/>
                    </a:cubicBezTo>
                    <a:moveTo>
                      <a:pt x="1322" y="62"/>
                    </a:moveTo>
                    <a:cubicBezTo>
                      <a:pt x="1322" y="62"/>
                      <a:pt x="1322" y="62"/>
                      <a:pt x="1322" y="62"/>
                    </a:cubicBezTo>
                    <a:cubicBezTo>
                      <a:pt x="1322" y="62"/>
                      <a:pt x="1322" y="62"/>
                      <a:pt x="1322" y="62"/>
                    </a:cubicBezTo>
                    <a:moveTo>
                      <a:pt x="1323" y="61"/>
                    </a:moveTo>
                    <a:cubicBezTo>
                      <a:pt x="1323" y="61"/>
                      <a:pt x="1322" y="61"/>
                      <a:pt x="1322" y="62"/>
                    </a:cubicBezTo>
                    <a:cubicBezTo>
                      <a:pt x="1322" y="61"/>
                      <a:pt x="1323" y="61"/>
                      <a:pt x="1323" y="61"/>
                    </a:cubicBezTo>
                    <a:moveTo>
                      <a:pt x="1324" y="61"/>
                    </a:moveTo>
                    <a:cubicBezTo>
                      <a:pt x="1324" y="61"/>
                      <a:pt x="1323" y="61"/>
                      <a:pt x="1323" y="61"/>
                    </a:cubicBezTo>
                    <a:cubicBezTo>
                      <a:pt x="1323" y="61"/>
                      <a:pt x="1324" y="61"/>
                      <a:pt x="1324" y="61"/>
                    </a:cubicBezTo>
                    <a:moveTo>
                      <a:pt x="1324" y="61"/>
                    </a:moveTo>
                    <a:cubicBezTo>
                      <a:pt x="1324" y="61"/>
                      <a:pt x="1324" y="61"/>
                      <a:pt x="1324" y="61"/>
                    </a:cubicBezTo>
                    <a:cubicBezTo>
                      <a:pt x="1324" y="61"/>
                      <a:pt x="1324" y="61"/>
                      <a:pt x="1324" y="61"/>
                    </a:cubicBezTo>
                    <a:moveTo>
                      <a:pt x="1327" y="59"/>
                    </a:moveTo>
                    <a:cubicBezTo>
                      <a:pt x="1327" y="60"/>
                      <a:pt x="1327" y="60"/>
                      <a:pt x="1326" y="60"/>
                    </a:cubicBezTo>
                    <a:cubicBezTo>
                      <a:pt x="1327" y="60"/>
                      <a:pt x="1327" y="60"/>
                      <a:pt x="1327" y="59"/>
                    </a:cubicBezTo>
                    <a:moveTo>
                      <a:pt x="1328" y="59"/>
                    </a:moveTo>
                    <a:cubicBezTo>
                      <a:pt x="1328" y="59"/>
                      <a:pt x="1328" y="59"/>
                      <a:pt x="1328" y="59"/>
                    </a:cubicBezTo>
                    <a:cubicBezTo>
                      <a:pt x="1328" y="59"/>
                      <a:pt x="1328" y="59"/>
                      <a:pt x="1328" y="59"/>
                    </a:cubicBezTo>
                    <a:moveTo>
                      <a:pt x="1328" y="59"/>
                    </a:moveTo>
                    <a:cubicBezTo>
                      <a:pt x="1328" y="59"/>
                      <a:pt x="1328" y="59"/>
                      <a:pt x="1328" y="59"/>
                    </a:cubicBezTo>
                    <a:cubicBezTo>
                      <a:pt x="1328" y="59"/>
                      <a:pt x="1328" y="59"/>
                      <a:pt x="1328" y="59"/>
                    </a:cubicBezTo>
                    <a:moveTo>
                      <a:pt x="1331" y="58"/>
                    </a:moveTo>
                    <a:cubicBezTo>
                      <a:pt x="1330" y="58"/>
                      <a:pt x="1330" y="58"/>
                      <a:pt x="1330" y="58"/>
                    </a:cubicBezTo>
                    <a:cubicBezTo>
                      <a:pt x="1330" y="58"/>
                      <a:pt x="1330" y="58"/>
                      <a:pt x="1331" y="58"/>
                    </a:cubicBezTo>
                    <a:moveTo>
                      <a:pt x="1333" y="57"/>
                    </a:moveTo>
                    <a:cubicBezTo>
                      <a:pt x="1332" y="57"/>
                      <a:pt x="1332" y="57"/>
                      <a:pt x="1332" y="57"/>
                    </a:cubicBezTo>
                    <a:cubicBezTo>
                      <a:pt x="1332" y="57"/>
                      <a:pt x="1332" y="57"/>
                      <a:pt x="1333" y="57"/>
                    </a:cubicBezTo>
                    <a:moveTo>
                      <a:pt x="1334" y="57"/>
                    </a:moveTo>
                    <a:cubicBezTo>
                      <a:pt x="1334" y="57"/>
                      <a:pt x="1334" y="57"/>
                      <a:pt x="1334" y="57"/>
                    </a:cubicBezTo>
                    <a:cubicBezTo>
                      <a:pt x="1334" y="57"/>
                      <a:pt x="1334" y="57"/>
                      <a:pt x="1334" y="57"/>
                    </a:cubicBezTo>
                    <a:moveTo>
                      <a:pt x="1336" y="56"/>
                    </a:moveTo>
                    <a:cubicBezTo>
                      <a:pt x="1335" y="56"/>
                      <a:pt x="1335" y="56"/>
                      <a:pt x="1334" y="56"/>
                    </a:cubicBezTo>
                    <a:cubicBezTo>
                      <a:pt x="1335" y="56"/>
                      <a:pt x="1335" y="56"/>
                      <a:pt x="1336" y="56"/>
                    </a:cubicBezTo>
                    <a:moveTo>
                      <a:pt x="1337" y="55"/>
                    </a:moveTo>
                    <a:cubicBezTo>
                      <a:pt x="1337" y="55"/>
                      <a:pt x="1337" y="55"/>
                      <a:pt x="1337" y="55"/>
                    </a:cubicBezTo>
                    <a:cubicBezTo>
                      <a:pt x="1337" y="55"/>
                      <a:pt x="1337" y="55"/>
                      <a:pt x="1337" y="55"/>
                    </a:cubicBezTo>
                    <a:moveTo>
                      <a:pt x="1341" y="54"/>
                    </a:moveTo>
                    <a:cubicBezTo>
                      <a:pt x="1341" y="54"/>
                      <a:pt x="1340" y="54"/>
                      <a:pt x="1340" y="54"/>
                    </a:cubicBezTo>
                    <a:cubicBezTo>
                      <a:pt x="1340" y="54"/>
                      <a:pt x="1341" y="54"/>
                      <a:pt x="1341" y="54"/>
                    </a:cubicBezTo>
                    <a:moveTo>
                      <a:pt x="1346" y="51"/>
                    </a:moveTo>
                    <a:cubicBezTo>
                      <a:pt x="1344" y="52"/>
                      <a:pt x="1343" y="52"/>
                      <a:pt x="1342" y="53"/>
                    </a:cubicBezTo>
                    <a:cubicBezTo>
                      <a:pt x="1343" y="52"/>
                      <a:pt x="1344" y="52"/>
                      <a:pt x="1346" y="51"/>
                    </a:cubicBezTo>
                    <a:moveTo>
                      <a:pt x="1347" y="51"/>
                    </a:moveTo>
                    <a:cubicBezTo>
                      <a:pt x="1347" y="51"/>
                      <a:pt x="1346" y="51"/>
                      <a:pt x="1346" y="51"/>
                    </a:cubicBezTo>
                    <a:cubicBezTo>
                      <a:pt x="1346" y="51"/>
                      <a:pt x="1347" y="51"/>
                      <a:pt x="1347" y="51"/>
                    </a:cubicBezTo>
                    <a:moveTo>
                      <a:pt x="1349" y="50"/>
                    </a:moveTo>
                    <a:cubicBezTo>
                      <a:pt x="1349" y="50"/>
                      <a:pt x="1348" y="50"/>
                      <a:pt x="1348" y="51"/>
                    </a:cubicBezTo>
                    <a:cubicBezTo>
                      <a:pt x="1348" y="50"/>
                      <a:pt x="1349" y="50"/>
                      <a:pt x="1349" y="50"/>
                    </a:cubicBezTo>
                    <a:moveTo>
                      <a:pt x="1350" y="50"/>
                    </a:moveTo>
                    <a:cubicBezTo>
                      <a:pt x="1349" y="50"/>
                      <a:pt x="1349" y="50"/>
                      <a:pt x="1349" y="50"/>
                    </a:cubicBezTo>
                    <a:cubicBezTo>
                      <a:pt x="1349" y="50"/>
                      <a:pt x="1349" y="50"/>
                      <a:pt x="1350" y="50"/>
                    </a:cubicBezTo>
                    <a:moveTo>
                      <a:pt x="1355" y="48"/>
                    </a:moveTo>
                    <a:cubicBezTo>
                      <a:pt x="1353" y="48"/>
                      <a:pt x="1351" y="49"/>
                      <a:pt x="1350" y="50"/>
                    </a:cubicBezTo>
                    <a:cubicBezTo>
                      <a:pt x="1351" y="49"/>
                      <a:pt x="1353" y="48"/>
                      <a:pt x="1355" y="48"/>
                    </a:cubicBezTo>
                    <a:moveTo>
                      <a:pt x="1357" y="47"/>
                    </a:moveTo>
                    <a:cubicBezTo>
                      <a:pt x="1356" y="47"/>
                      <a:pt x="1355" y="47"/>
                      <a:pt x="1355" y="48"/>
                    </a:cubicBezTo>
                    <a:cubicBezTo>
                      <a:pt x="1355" y="47"/>
                      <a:pt x="1356" y="47"/>
                      <a:pt x="1357" y="47"/>
                    </a:cubicBezTo>
                    <a:moveTo>
                      <a:pt x="1357" y="47"/>
                    </a:moveTo>
                    <a:cubicBezTo>
                      <a:pt x="1357" y="47"/>
                      <a:pt x="1357" y="47"/>
                      <a:pt x="1357" y="47"/>
                    </a:cubicBezTo>
                    <a:cubicBezTo>
                      <a:pt x="1357" y="47"/>
                      <a:pt x="1357" y="47"/>
                      <a:pt x="1357" y="47"/>
                    </a:cubicBezTo>
                    <a:moveTo>
                      <a:pt x="1360" y="45"/>
                    </a:moveTo>
                    <a:cubicBezTo>
                      <a:pt x="1360" y="45"/>
                      <a:pt x="1359" y="46"/>
                      <a:pt x="1359" y="46"/>
                    </a:cubicBezTo>
                    <a:cubicBezTo>
                      <a:pt x="1359" y="46"/>
                      <a:pt x="1360" y="46"/>
                      <a:pt x="1360" y="45"/>
                    </a:cubicBezTo>
                    <a:moveTo>
                      <a:pt x="1361" y="45"/>
                    </a:moveTo>
                    <a:cubicBezTo>
                      <a:pt x="1360" y="45"/>
                      <a:pt x="1360" y="45"/>
                      <a:pt x="1360" y="45"/>
                    </a:cubicBezTo>
                    <a:cubicBezTo>
                      <a:pt x="1360" y="45"/>
                      <a:pt x="1360" y="45"/>
                      <a:pt x="1361" y="45"/>
                    </a:cubicBezTo>
                    <a:moveTo>
                      <a:pt x="1361" y="45"/>
                    </a:moveTo>
                    <a:cubicBezTo>
                      <a:pt x="1361" y="45"/>
                      <a:pt x="1361" y="45"/>
                      <a:pt x="1361" y="45"/>
                    </a:cubicBezTo>
                    <a:cubicBezTo>
                      <a:pt x="1361" y="45"/>
                      <a:pt x="1361" y="45"/>
                      <a:pt x="1361" y="45"/>
                    </a:cubicBezTo>
                    <a:moveTo>
                      <a:pt x="1363" y="44"/>
                    </a:moveTo>
                    <a:cubicBezTo>
                      <a:pt x="1363" y="44"/>
                      <a:pt x="1363" y="44"/>
                      <a:pt x="1363" y="44"/>
                    </a:cubicBezTo>
                    <a:cubicBezTo>
                      <a:pt x="1363" y="44"/>
                      <a:pt x="1363" y="44"/>
                      <a:pt x="1363" y="44"/>
                    </a:cubicBezTo>
                    <a:moveTo>
                      <a:pt x="1366" y="43"/>
                    </a:moveTo>
                    <a:cubicBezTo>
                      <a:pt x="1366" y="43"/>
                      <a:pt x="1366" y="43"/>
                      <a:pt x="1366" y="43"/>
                    </a:cubicBezTo>
                    <a:cubicBezTo>
                      <a:pt x="1366" y="43"/>
                      <a:pt x="1366" y="43"/>
                      <a:pt x="1366" y="43"/>
                    </a:cubicBezTo>
                    <a:moveTo>
                      <a:pt x="1367" y="42"/>
                    </a:moveTo>
                    <a:cubicBezTo>
                      <a:pt x="1367" y="42"/>
                      <a:pt x="1367" y="42"/>
                      <a:pt x="1367" y="42"/>
                    </a:cubicBezTo>
                    <a:cubicBezTo>
                      <a:pt x="1367" y="42"/>
                      <a:pt x="1367" y="42"/>
                      <a:pt x="1367" y="42"/>
                    </a:cubicBezTo>
                    <a:moveTo>
                      <a:pt x="1368" y="42"/>
                    </a:moveTo>
                    <a:cubicBezTo>
                      <a:pt x="1368" y="42"/>
                      <a:pt x="1368" y="42"/>
                      <a:pt x="1367" y="42"/>
                    </a:cubicBezTo>
                    <a:cubicBezTo>
                      <a:pt x="1368" y="42"/>
                      <a:pt x="1368" y="42"/>
                      <a:pt x="1368" y="42"/>
                    </a:cubicBezTo>
                    <a:moveTo>
                      <a:pt x="1368" y="42"/>
                    </a:moveTo>
                    <a:cubicBezTo>
                      <a:pt x="1368" y="42"/>
                      <a:pt x="1368" y="42"/>
                      <a:pt x="1368" y="42"/>
                    </a:cubicBezTo>
                    <a:cubicBezTo>
                      <a:pt x="1368" y="42"/>
                      <a:pt x="1368" y="42"/>
                      <a:pt x="1368" y="42"/>
                    </a:cubicBezTo>
                    <a:moveTo>
                      <a:pt x="1368" y="42"/>
                    </a:moveTo>
                    <a:cubicBezTo>
                      <a:pt x="1368" y="42"/>
                      <a:pt x="1368" y="42"/>
                      <a:pt x="1368" y="42"/>
                    </a:cubicBezTo>
                    <a:cubicBezTo>
                      <a:pt x="1368" y="42"/>
                      <a:pt x="1368" y="42"/>
                      <a:pt x="1368" y="42"/>
                    </a:cubicBezTo>
                    <a:moveTo>
                      <a:pt x="1369" y="42"/>
                    </a:moveTo>
                    <a:cubicBezTo>
                      <a:pt x="1369" y="42"/>
                      <a:pt x="1369" y="42"/>
                      <a:pt x="1369" y="42"/>
                    </a:cubicBezTo>
                    <a:cubicBezTo>
                      <a:pt x="1369" y="42"/>
                      <a:pt x="1369" y="42"/>
                      <a:pt x="1369" y="42"/>
                    </a:cubicBezTo>
                    <a:moveTo>
                      <a:pt x="1372" y="40"/>
                    </a:moveTo>
                    <a:cubicBezTo>
                      <a:pt x="1371" y="41"/>
                      <a:pt x="1370" y="41"/>
                      <a:pt x="1369" y="42"/>
                    </a:cubicBezTo>
                    <a:cubicBezTo>
                      <a:pt x="1370" y="41"/>
                      <a:pt x="1371" y="41"/>
                      <a:pt x="1372" y="40"/>
                    </a:cubicBezTo>
                    <a:moveTo>
                      <a:pt x="1372" y="40"/>
                    </a:moveTo>
                    <a:cubicBezTo>
                      <a:pt x="1372" y="40"/>
                      <a:pt x="1372" y="40"/>
                      <a:pt x="1372" y="40"/>
                    </a:cubicBezTo>
                    <a:cubicBezTo>
                      <a:pt x="1372" y="40"/>
                      <a:pt x="1372" y="40"/>
                      <a:pt x="1372" y="40"/>
                    </a:cubicBezTo>
                    <a:moveTo>
                      <a:pt x="1372" y="40"/>
                    </a:moveTo>
                    <a:cubicBezTo>
                      <a:pt x="1372" y="40"/>
                      <a:pt x="1372" y="40"/>
                      <a:pt x="1372" y="40"/>
                    </a:cubicBezTo>
                    <a:cubicBezTo>
                      <a:pt x="1372" y="40"/>
                      <a:pt x="1372" y="40"/>
                      <a:pt x="1372" y="40"/>
                    </a:cubicBezTo>
                    <a:moveTo>
                      <a:pt x="1373" y="40"/>
                    </a:moveTo>
                    <a:cubicBezTo>
                      <a:pt x="1372" y="40"/>
                      <a:pt x="1372" y="40"/>
                      <a:pt x="1372" y="40"/>
                    </a:cubicBezTo>
                    <a:cubicBezTo>
                      <a:pt x="1372" y="40"/>
                      <a:pt x="1373" y="40"/>
                      <a:pt x="1373" y="40"/>
                    </a:cubicBezTo>
                    <a:moveTo>
                      <a:pt x="1375" y="39"/>
                    </a:moveTo>
                    <a:cubicBezTo>
                      <a:pt x="1374" y="39"/>
                      <a:pt x="1374" y="40"/>
                      <a:pt x="1373" y="40"/>
                    </a:cubicBezTo>
                    <a:cubicBezTo>
                      <a:pt x="1374" y="40"/>
                      <a:pt x="1374" y="39"/>
                      <a:pt x="1375" y="39"/>
                    </a:cubicBezTo>
                    <a:moveTo>
                      <a:pt x="1375" y="39"/>
                    </a:moveTo>
                    <a:cubicBezTo>
                      <a:pt x="1375" y="39"/>
                      <a:pt x="1375" y="39"/>
                      <a:pt x="1375" y="39"/>
                    </a:cubicBezTo>
                    <a:cubicBezTo>
                      <a:pt x="1375" y="39"/>
                      <a:pt x="1375" y="39"/>
                      <a:pt x="1375" y="39"/>
                    </a:cubicBezTo>
                    <a:moveTo>
                      <a:pt x="1376" y="39"/>
                    </a:moveTo>
                    <a:cubicBezTo>
                      <a:pt x="1376" y="39"/>
                      <a:pt x="1376" y="39"/>
                      <a:pt x="1376" y="39"/>
                    </a:cubicBezTo>
                    <a:cubicBezTo>
                      <a:pt x="1376" y="39"/>
                      <a:pt x="1376" y="39"/>
                      <a:pt x="1376" y="39"/>
                    </a:cubicBezTo>
                    <a:moveTo>
                      <a:pt x="1377" y="38"/>
                    </a:moveTo>
                    <a:cubicBezTo>
                      <a:pt x="1377" y="38"/>
                      <a:pt x="1376" y="38"/>
                      <a:pt x="1376" y="39"/>
                    </a:cubicBezTo>
                    <a:cubicBezTo>
                      <a:pt x="1376" y="38"/>
                      <a:pt x="1377" y="38"/>
                      <a:pt x="1377" y="38"/>
                    </a:cubicBezTo>
                    <a:moveTo>
                      <a:pt x="1381" y="36"/>
                    </a:moveTo>
                    <a:cubicBezTo>
                      <a:pt x="1380" y="37"/>
                      <a:pt x="1378" y="38"/>
                      <a:pt x="1377" y="38"/>
                    </a:cubicBezTo>
                    <a:cubicBezTo>
                      <a:pt x="1378" y="38"/>
                      <a:pt x="1380" y="37"/>
                      <a:pt x="1381" y="36"/>
                    </a:cubicBezTo>
                    <a:moveTo>
                      <a:pt x="1385" y="35"/>
                    </a:moveTo>
                    <a:cubicBezTo>
                      <a:pt x="1383" y="35"/>
                      <a:pt x="1382" y="36"/>
                      <a:pt x="1381" y="36"/>
                    </a:cubicBezTo>
                    <a:cubicBezTo>
                      <a:pt x="1382" y="36"/>
                      <a:pt x="1383" y="35"/>
                      <a:pt x="1385" y="35"/>
                    </a:cubicBezTo>
                    <a:moveTo>
                      <a:pt x="1386" y="34"/>
                    </a:moveTo>
                    <a:cubicBezTo>
                      <a:pt x="1386" y="34"/>
                      <a:pt x="1385" y="35"/>
                      <a:pt x="1385" y="35"/>
                    </a:cubicBezTo>
                    <a:cubicBezTo>
                      <a:pt x="1385" y="35"/>
                      <a:pt x="1386" y="34"/>
                      <a:pt x="1386" y="34"/>
                    </a:cubicBezTo>
                    <a:moveTo>
                      <a:pt x="1386" y="34"/>
                    </a:moveTo>
                    <a:cubicBezTo>
                      <a:pt x="1386" y="34"/>
                      <a:pt x="1386" y="34"/>
                      <a:pt x="1386" y="34"/>
                    </a:cubicBezTo>
                    <a:cubicBezTo>
                      <a:pt x="1386" y="34"/>
                      <a:pt x="1386" y="34"/>
                      <a:pt x="1386" y="34"/>
                    </a:cubicBezTo>
                    <a:moveTo>
                      <a:pt x="1387" y="34"/>
                    </a:moveTo>
                    <a:cubicBezTo>
                      <a:pt x="1386" y="34"/>
                      <a:pt x="1386" y="34"/>
                      <a:pt x="1386" y="34"/>
                    </a:cubicBezTo>
                    <a:cubicBezTo>
                      <a:pt x="1387" y="34"/>
                      <a:pt x="1387" y="34"/>
                      <a:pt x="1387" y="34"/>
                    </a:cubicBezTo>
                    <a:moveTo>
                      <a:pt x="1387" y="34"/>
                    </a:moveTo>
                    <a:cubicBezTo>
                      <a:pt x="1387" y="34"/>
                      <a:pt x="1387" y="34"/>
                      <a:pt x="1387" y="34"/>
                    </a:cubicBezTo>
                    <a:cubicBezTo>
                      <a:pt x="1387" y="34"/>
                      <a:pt x="1387" y="34"/>
                      <a:pt x="1387" y="34"/>
                    </a:cubicBezTo>
                    <a:moveTo>
                      <a:pt x="1388" y="34"/>
                    </a:moveTo>
                    <a:cubicBezTo>
                      <a:pt x="1388" y="34"/>
                      <a:pt x="1388" y="34"/>
                      <a:pt x="1387" y="34"/>
                    </a:cubicBezTo>
                    <a:cubicBezTo>
                      <a:pt x="1388" y="34"/>
                      <a:pt x="1388" y="34"/>
                      <a:pt x="1388" y="34"/>
                    </a:cubicBezTo>
                    <a:moveTo>
                      <a:pt x="1388" y="33"/>
                    </a:moveTo>
                    <a:cubicBezTo>
                      <a:pt x="1388" y="33"/>
                      <a:pt x="1388" y="33"/>
                      <a:pt x="1388" y="33"/>
                    </a:cubicBezTo>
                    <a:cubicBezTo>
                      <a:pt x="1388" y="33"/>
                      <a:pt x="1388" y="33"/>
                      <a:pt x="1388" y="33"/>
                    </a:cubicBezTo>
                    <a:moveTo>
                      <a:pt x="1390" y="33"/>
                    </a:moveTo>
                    <a:cubicBezTo>
                      <a:pt x="1389" y="33"/>
                      <a:pt x="1389" y="33"/>
                      <a:pt x="1389" y="33"/>
                    </a:cubicBezTo>
                    <a:cubicBezTo>
                      <a:pt x="1389" y="33"/>
                      <a:pt x="1389" y="33"/>
                      <a:pt x="1390" y="33"/>
                    </a:cubicBezTo>
                    <a:moveTo>
                      <a:pt x="1390" y="33"/>
                    </a:moveTo>
                    <a:cubicBezTo>
                      <a:pt x="1390" y="33"/>
                      <a:pt x="1390" y="33"/>
                      <a:pt x="1390" y="33"/>
                    </a:cubicBezTo>
                    <a:cubicBezTo>
                      <a:pt x="1390" y="33"/>
                      <a:pt x="1390" y="33"/>
                      <a:pt x="1390" y="33"/>
                    </a:cubicBezTo>
                    <a:moveTo>
                      <a:pt x="1390" y="33"/>
                    </a:moveTo>
                    <a:cubicBezTo>
                      <a:pt x="1390" y="33"/>
                      <a:pt x="1390" y="33"/>
                      <a:pt x="1390" y="33"/>
                    </a:cubicBezTo>
                    <a:cubicBezTo>
                      <a:pt x="1390" y="33"/>
                      <a:pt x="1390" y="33"/>
                      <a:pt x="1390" y="33"/>
                    </a:cubicBezTo>
                    <a:moveTo>
                      <a:pt x="1391" y="32"/>
                    </a:moveTo>
                    <a:cubicBezTo>
                      <a:pt x="1391" y="32"/>
                      <a:pt x="1391" y="32"/>
                      <a:pt x="1391" y="32"/>
                    </a:cubicBezTo>
                    <a:cubicBezTo>
                      <a:pt x="1391" y="32"/>
                      <a:pt x="1391" y="32"/>
                      <a:pt x="1391" y="32"/>
                    </a:cubicBezTo>
                    <a:moveTo>
                      <a:pt x="1391" y="32"/>
                    </a:moveTo>
                    <a:cubicBezTo>
                      <a:pt x="1391" y="32"/>
                      <a:pt x="1391" y="32"/>
                      <a:pt x="1391" y="32"/>
                    </a:cubicBezTo>
                    <a:cubicBezTo>
                      <a:pt x="1391" y="32"/>
                      <a:pt x="1391" y="32"/>
                      <a:pt x="1391" y="32"/>
                    </a:cubicBezTo>
                    <a:moveTo>
                      <a:pt x="1391" y="32"/>
                    </a:moveTo>
                    <a:cubicBezTo>
                      <a:pt x="1391" y="32"/>
                      <a:pt x="1391" y="32"/>
                      <a:pt x="1391" y="32"/>
                    </a:cubicBezTo>
                    <a:cubicBezTo>
                      <a:pt x="1391" y="32"/>
                      <a:pt x="1391" y="32"/>
                      <a:pt x="1391" y="32"/>
                    </a:cubicBezTo>
                    <a:moveTo>
                      <a:pt x="1392" y="32"/>
                    </a:moveTo>
                    <a:cubicBezTo>
                      <a:pt x="1392" y="32"/>
                      <a:pt x="1392" y="32"/>
                      <a:pt x="1392" y="32"/>
                    </a:cubicBezTo>
                    <a:cubicBezTo>
                      <a:pt x="1392" y="32"/>
                      <a:pt x="1392" y="32"/>
                      <a:pt x="1392" y="32"/>
                    </a:cubicBezTo>
                    <a:moveTo>
                      <a:pt x="1393" y="31"/>
                    </a:moveTo>
                    <a:cubicBezTo>
                      <a:pt x="1393" y="31"/>
                      <a:pt x="1393" y="31"/>
                      <a:pt x="1393" y="31"/>
                    </a:cubicBezTo>
                    <a:cubicBezTo>
                      <a:pt x="1393" y="31"/>
                      <a:pt x="1393" y="31"/>
                      <a:pt x="1393" y="31"/>
                    </a:cubicBezTo>
                    <a:moveTo>
                      <a:pt x="1398" y="29"/>
                    </a:moveTo>
                    <a:cubicBezTo>
                      <a:pt x="1398" y="29"/>
                      <a:pt x="1398" y="29"/>
                      <a:pt x="1398" y="29"/>
                    </a:cubicBezTo>
                    <a:cubicBezTo>
                      <a:pt x="1398" y="29"/>
                      <a:pt x="1398" y="29"/>
                      <a:pt x="1398" y="29"/>
                    </a:cubicBezTo>
                    <a:moveTo>
                      <a:pt x="1399" y="29"/>
                    </a:moveTo>
                    <a:cubicBezTo>
                      <a:pt x="1399" y="29"/>
                      <a:pt x="1399" y="29"/>
                      <a:pt x="1399" y="29"/>
                    </a:cubicBezTo>
                    <a:cubicBezTo>
                      <a:pt x="1399" y="29"/>
                      <a:pt x="1399" y="29"/>
                      <a:pt x="1399" y="29"/>
                    </a:cubicBezTo>
                    <a:moveTo>
                      <a:pt x="1404" y="27"/>
                    </a:moveTo>
                    <a:cubicBezTo>
                      <a:pt x="1404" y="27"/>
                      <a:pt x="1404" y="27"/>
                      <a:pt x="1404" y="27"/>
                    </a:cubicBezTo>
                    <a:cubicBezTo>
                      <a:pt x="1404" y="27"/>
                      <a:pt x="1404" y="27"/>
                      <a:pt x="1404" y="27"/>
                    </a:cubicBezTo>
                    <a:moveTo>
                      <a:pt x="1405" y="26"/>
                    </a:moveTo>
                    <a:cubicBezTo>
                      <a:pt x="1405" y="26"/>
                      <a:pt x="1405" y="26"/>
                      <a:pt x="1405" y="26"/>
                    </a:cubicBezTo>
                    <a:cubicBezTo>
                      <a:pt x="1405" y="26"/>
                      <a:pt x="1405" y="26"/>
                      <a:pt x="1405" y="26"/>
                    </a:cubicBezTo>
                    <a:moveTo>
                      <a:pt x="1407" y="25"/>
                    </a:moveTo>
                    <a:cubicBezTo>
                      <a:pt x="1407" y="25"/>
                      <a:pt x="1407" y="25"/>
                      <a:pt x="1406" y="26"/>
                    </a:cubicBezTo>
                    <a:cubicBezTo>
                      <a:pt x="1407" y="25"/>
                      <a:pt x="1407" y="25"/>
                      <a:pt x="1407" y="25"/>
                    </a:cubicBezTo>
                    <a:moveTo>
                      <a:pt x="1408" y="25"/>
                    </a:moveTo>
                    <a:cubicBezTo>
                      <a:pt x="1407" y="25"/>
                      <a:pt x="1407" y="25"/>
                      <a:pt x="1407" y="25"/>
                    </a:cubicBezTo>
                    <a:cubicBezTo>
                      <a:pt x="1408" y="25"/>
                      <a:pt x="1408" y="25"/>
                      <a:pt x="1408" y="25"/>
                    </a:cubicBezTo>
                    <a:moveTo>
                      <a:pt x="1408" y="25"/>
                    </a:moveTo>
                    <a:cubicBezTo>
                      <a:pt x="1408" y="25"/>
                      <a:pt x="1408" y="25"/>
                      <a:pt x="1408" y="25"/>
                    </a:cubicBezTo>
                    <a:cubicBezTo>
                      <a:pt x="1408" y="25"/>
                      <a:pt x="1408" y="25"/>
                      <a:pt x="1408" y="25"/>
                    </a:cubicBezTo>
                    <a:moveTo>
                      <a:pt x="1409" y="24"/>
                    </a:moveTo>
                    <a:cubicBezTo>
                      <a:pt x="1409" y="25"/>
                      <a:pt x="1409" y="25"/>
                      <a:pt x="1408" y="25"/>
                    </a:cubicBezTo>
                    <a:cubicBezTo>
                      <a:pt x="1409" y="25"/>
                      <a:pt x="1409" y="25"/>
                      <a:pt x="1409" y="24"/>
                    </a:cubicBezTo>
                    <a:moveTo>
                      <a:pt x="1410" y="24"/>
                    </a:moveTo>
                    <a:cubicBezTo>
                      <a:pt x="1410" y="24"/>
                      <a:pt x="1410" y="24"/>
                      <a:pt x="1410" y="24"/>
                    </a:cubicBezTo>
                    <a:cubicBezTo>
                      <a:pt x="1410" y="24"/>
                      <a:pt x="1410" y="24"/>
                      <a:pt x="1410" y="24"/>
                    </a:cubicBezTo>
                    <a:moveTo>
                      <a:pt x="1411" y="24"/>
                    </a:moveTo>
                    <a:cubicBezTo>
                      <a:pt x="1411" y="24"/>
                      <a:pt x="1411" y="24"/>
                      <a:pt x="1411" y="24"/>
                    </a:cubicBezTo>
                    <a:cubicBezTo>
                      <a:pt x="1411" y="24"/>
                      <a:pt x="1411" y="24"/>
                      <a:pt x="1411" y="24"/>
                    </a:cubicBezTo>
                    <a:moveTo>
                      <a:pt x="1411" y="23"/>
                    </a:moveTo>
                    <a:cubicBezTo>
                      <a:pt x="1411" y="24"/>
                      <a:pt x="1411" y="23"/>
                      <a:pt x="1411" y="24"/>
                    </a:cubicBezTo>
                    <a:cubicBezTo>
                      <a:pt x="1411" y="24"/>
                      <a:pt x="1411" y="24"/>
                      <a:pt x="1411" y="23"/>
                    </a:cubicBezTo>
                    <a:moveTo>
                      <a:pt x="1415" y="22"/>
                    </a:moveTo>
                    <a:cubicBezTo>
                      <a:pt x="1415" y="22"/>
                      <a:pt x="1415" y="22"/>
                      <a:pt x="1415" y="22"/>
                    </a:cubicBezTo>
                    <a:cubicBezTo>
                      <a:pt x="1415" y="22"/>
                      <a:pt x="1415" y="22"/>
                      <a:pt x="1415" y="22"/>
                    </a:cubicBezTo>
                    <a:moveTo>
                      <a:pt x="1418" y="21"/>
                    </a:moveTo>
                    <a:cubicBezTo>
                      <a:pt x="1418" y="21"/>
                      <a:pt x="1418" y="21"/>
                      <a:pt x="1418" y="21"/>
                    </a:cubicBezTo>
                    <a:cubicBezTo>
                      <a:pt x="1418" y="21"/>
                      <a:pt x="1418" y="21"/>
                      <a:pt x="1418" y="21"/>
                    </a:cubicBezTo>
                    <a:moveTo>
                      <a:pt x="1419" y="20"/>
                    </a:moveTo>
                    <a:cubicBezTo>
                      <a:pt x="1419" y="20"/>
                      <a:pt x="1419" y="20"/>
                      <a:pt x="1418" y="21"/>
                    </a:cubicBezTo>
                    <a:cubicBezTo>
                      <a:pt x="1419" y="20"/>
                      <a:pt x="1419" y="20"/>
                      <a:pt x="1419" y="20"/>
                    </a:cubicBezTo>
                    <a:moveTo>
                      <a:pt x="1420" y="20"/>
                    </a:moveTo>
                    <a:cubicBezTo>
                      <a:pt x="1420" y="20"/>
                      <a:pt x="1420" y="20"/>
                      <a:pt x="1420" y="20"/>
                    </a:cubicBezTo>
                    <a:cubicBezTo>
                      <a:pt x="1420" y="20"/>
                      <a:pt x="1420" y="20"/>
                      <a:pt x="1420" y="20"/>
                    </a:cubicBezTo>
                    <a:moveTo>
                      <a:pt x="1421" y="20"/>
                    </a:moveTo>
                    <a:cubicBezTo>
                      <a:pt x="1421" y="20"/>
                      <a:pt x="1421" y="20"/>
                      <a:pt x="1421" y="20"/>
                    </a:cubicBezTo>
                    <a:cubicBezTo>
                      <a:pt x="1421" y="20"/>
                      <a:pt x="1421" y="20"/>
                      <a:pt x="1421" y="20"/>
                    </a:cubicBezTo>
                    <a:moveTo>
                      <a:pt x="1423" y="19"/>
                    </a:moveTo>
                    <a:cubicBezTo>
                      <a:pt x="1422" y="19"/>
                      <a:pt x="1421" y="19"/>
                      <a:pt x="1421" y="20"/>
                    </a:cubicBezTo>
                    <a:cubicBezTo>
                      <a:pt x="1422" y="19"/>
                      <a:pt x="1422" y="19"/>
                      <a:pt x="1423" y="19"/>
                    </a:cubicBezTo>
                    <a:moveTo>
                      <a:pt x="1423" y="19"/>
                    </a:moveTo>
                    <a:cubicBezTo>
                      <a:pt x="1423" y="19"/>
                      <a:pt x="1423" y="19"/>
                      <a:pt x="1423" y="19"/>
                    </a:cubicBezTo>
                    <a:cubicBezTo>
                      <a:pt x="1423" y="19"/>
                      <a:pt x="1423" y="19"/>
                      <a:pt x="1423" y="19"/>
                    </a:cubicBezTo>
                    <a:moveTo>
                      <a:pt x="1424" y="18"/>
                    </a:moveTo>
                    <a:cubicBezTo>
                      <a:pt x="1423" y="18"/>
                      <a:pt x="1424" y="18"/>
                      <a:pt x="1423" y="18"/>
                    </a:cubicBezTo>
                    <a:cubicBezTo>
                      <a:pt x="1423" y="18"/>
                      <a:pt x="1424" y="18"/>
                      <a:pt x="1424" y="18"/>
                    </a:cubicBezTo>
                    <a:moveTo>
                      <a:pt x="1425" y="18"/>
                    </a:moveTo>
                    <a:cubicBezTo>
                      <a:pt x="1425" y="18"/>
                      <a:pt x="1425" y="18"/>
                      <a:pt x="1425" y="18"/>
                    </a:cubicBezTo>
                    <a:cubicBezTo>
                      <a:pt x="1425" y="18"/>
                      <a:pt x="1425" y="18"/>
                      <a:pt x="1425" y="18"/>
                    </a:cubicBezTo>
                    <a:moveTo>
                      <a:pt x="1426" y="17"/>
                    </a:moveTo>
                    <a:cubicBezTo>
                      <a:pt x="1426" y="17"/>
                      <a:pt x="1426" y="17"/>
                      <a:pt x="1426" y="17"/>
                    </a:cubicBezTo>
                    <a:cubicBezTo>
                      <a:pt x="1426" y="17"/>
                      <a:pt x="1426" y="17"/>
                      <a:pt x="1426" y="17"/>
                    </a:cubicBezTo>
                    <a:moveTo>
                      <a:pt x="1426" y="17"/>
                    </a:moveTo>
                    <a:cubicBezTo>
                      <a:pt x="1426" y="17"/>
                      <a:pt x="1426" y="17"/>
                      <a:pt x="1426" y="17"/>
                    </a:cubicBezTo>
                    <a:cubicBezTo>
                      <a:pt x="1426" y="17"/>
                      <a:pt x="1426" y="17"/>
                      <a:pt x="1426" y="17"/>
                    </a:cubicBezTo>
                    <a:moveTo>
                      <a:pt x="1427" y="17"/>
                    </a:moveTo>
                    <a:cubicBezTo>
                      <a:pt x="1427" y="17"/>
                      <a:pt x="1427" y="17"/>
                      <a:pt x="1426" y="17"/>
                    </a:cubicBezTo>
                    <a:cubicBezTo>
                      <a:pt x="1427" y="17"/>
                      <a:pt x="1427" y="17"/>
                      <a:pt x="1427" y="17"/>
                    </a:cubicBezTo>
                    <a:moveTo>
                      <a:pt x="1428" y="17"/>
                    </a:moveTo>
                    <a:cubicBezTo>
                      <a:pt x="1427" y="17"/>
                      <a:pt x="1427" y="17"/>
                      <a:pt x="1427" y="17"/>
                    </a:cubicBezTo>
                    <a:cubicBezTo>
                      <a:pt x="1428" y="17"/>
                      <a:pt x="1428" y="17"/>
                      <a:pt x="1428" y="17"/>
                    </a:cubicBezTo>
                    <a:moveTo>
                      <a:pt x="1428" y="16"/>
                    </a:moveTo>
                    <a:cubicBezTo>
                      <a:pt x="1428" y="16"/>
                      <a:pt x="1428" y="16"/>
                      <a:pt x="1428" y="16"/>
                    </a:cubicBezTo>
                    <a:cubicBezTo>
                      <a:pt x="1428" y="16"/>
                      <a:pt x="1428" y="16"/>
                      <a:pt x="1428" y="16"/>
                    </a:cubicBezTo>
                    <a:moveTo>
                      <a:pt x="1429" y="16"/>
                    </a:moveTo>
                    <a:cubicBezTo>
                      <a:pt x="1429" y="16"/>
                      <a:pt x="1429" y="16"/>
                      <a:pt x="1429" y="16"/>
                    </a:cubicBezTo>
                    <a:cubicBezTo>
                      <a:pt x="1429" y="16"/>
                      <a:pt x="1429" y="16"/>
                      <a:pt x="1429" y="16"/>
                    </a:cubicBezTo>
                    <a:moveTo>
                      <a:pt x="1429" y="16"/>
                    </a:moveTo>
                    <a:cubicBezTo>
                      <a:pt x="1429" y="16"/>
                      <a:pt x="1429" y="16"/>
                      <a:pt x="1429" y="16"/>
                    </a:cubicBezTo>
                    <a:cubicBezTo>
                      <a:pt x="1429" y="16"/>
                      <a:pt x="1429" y="16"/>
                      <a:pt x="1429" y="16"/>
                    </a:cubicBezTo>
                    <a:moveTo>
                      <a:pt x="1430" y="16"/>
                    </a:moveTo>
                    <a:cubicBezTo>
                      <a:pt x="1430" y="16"/>
                      <a:pt x="1430" y="16"/>
                      <a:pt x="1430" y="16"/>
                    </a:cubicBezTo>
                    <a:cubicBezTo>
                      <a:pt x="1430" y="16"/>
                      <a:pt x="1430" y="16"/>
                      <a:pt x="1430" y="16"/>
                    </a:cubicBezTo>
                    <a:moveTo>
                      <a:pt x="1431" y="15"/>
                    </a:moveTo>
                    <a:cubicBezTo>
                      <a:pt x="1431" y="15"/>
                      <a:pt x="1431" y="15"/>
                      <a:pt x="1431" y="15"/>
                    </a:cubicBezTo>
                    <a:cubicBezTo>
                      <a:pt x="1431" y="15"/>
                      <a:pt x="1431" y="15"/>
                      <a:pt x="1431" y="15"/>
                    </a:cubicBezTo>
                    <a:moveTo>
                      <a:pt x="1431" y="15"/>
                    </a:moveTo>
                    <a:cubicBezTo>
                      <a:pt x="1431" y="15"/>
                      <a:pt x="1431" y="15"/>
                      <a:pt x="1431" y="15"/>
                    </a:cubicBezTo>
                    <a:cubicBezTo>
                      <a:pt x="1431" y="15"/>
                      <a:pt x="1431" y="15"/>
                      <a:pt x="1431" y="15"/>
                    </a:cubicBezTo>
                    <a:moveTo>
                      <a:pt x="1434" y="14"/>
                    </a:moveTo>
                    <a:cubicBezTo>
                      <a:pt x="1434" y="14"/>
                      <a:pt x="1434" y="14"/>
                      <a:pt x="1434" y="14"/>
                    </a:cubicBezTo>
                    <a:cubicBezTo>
                      <a:pt x="1434" y="14"/>
                      <a:pt x="1434" y="14"/>
                      <a:pt x="1434" y="14"/>
                    </a:cubicBezTo>
                    <a:moveTo>
                      <a:pt x="1434" y="14"/>
                    </a:moveTo>
                    <a:cubicBezTo>
                      <a:pt x="1434" y="14"/>
                      <a:pt x="1434" y="14"/>
                      <a:pt x="1434" y="14"/>
                    </a:cubicBezTo>
                    <a:cubicBezTo>
                      <a:pt x="1434" y="14"/>
                      <a:pt x="1434" y="14"/>
                      <a:pt x="1434" y="14"/>
                    </a:cubicBezTo>
                    <a:moveTo>
                      <a:pt x="1434" y="14"/>
                    </a:moveTo>
                    <a:cubicBezTo>
                      <a:pt x="1434" y="14"/>
                      <a:pt x="1434" y="14"/>
                      <a:pt x="1434" y="14"/>
                    </a:cubicBezTo>
                    <a:cubicBezTo>
                      <a:pt x="1434" y="14"/>
                      <a:pt x="1434" y="14"/>
                      <a:pt x="1434" y="14"/>
                    </a:cubicBezTo>
                    <a:moveTo>
                      <a:pt x="1435" y="14"/>
                    </a:moveTo>
                    <a:cubicBezTo>
                      <a:pt x="1435" y="14"/>
                      <a:pt x="1435" y="14"/>
                      <a:pt x="1435" y="14"/>
                    </a:cubicBezTo>
                    <a:cubicBezTo>
                      <a:pt x="1435" y="14"/>
                      <a:pt x="1435" y="14"/>
                      <a:pt x="1435" y="14"/>
                    </a:cubicBezTo>
                    <a:moveTo>
                      <a:pt x="1435" y="13"/>
                    </a:moveTo>
                    <a:cubicBezTo>
                      <a:pt x="1435" y="13"/>
                      <a:pt x="1435" y="13"/>
                      <a:pt x="1435" y="13"/>
                    </a:cubicBezTo>
                    <a:cubicBezTo>
                      <a:pt x="1435" y="13"/>
                      <a:pt x="1435" y="13"/>
                      <a:pt x="1435" y="13"/>
                    </a:cubicBezTo>
                    <a:moveTo>
                      <a:pt x="1439" y="12"/>
                    </a:moveTo>
                    <a:cubicBezTo>
                      <a:pt x="1439" y="12"/>
                      <a:pt x="1439" y="12"/>
                      <a:pt x="1439" y="12"/>
                    </a:cubicBezTo>
                    <a:cubicBezTo>
                      <a:pt x="1439" y="12"/>
                      <a:pt x="1439" y="12"/>
                      <a:pt x="1439" y="12"/>
                    </a:cubicBezTo>
                    <a:moveTo>
                      <a:pt x="1439" y="12"/>
                    </a:moveTo>
                    <a:cubicBezTo>
                      <a:pt x="1439" y="12"/>
                      <a:pt x="1439" y="12"/>
                      <a:pt x="1439" y="12"/>
                    </a:cubicBezTo>
                    <a:cubicBezTo>
                      <a:pt x="1439" y="12"/>
                      <a:pt x="1439" y="12"/>
                      <a:pt x="1439" y="12"/>
                    </a:cubicBezTo>
                    <a:moveTo>
                      <a:pt x="1440" y="11"/>
                    </a:moveTo>
                    <a:cubicBezTo>
                      <a:pt x="1440" y="12"/>
                      <a:pt x="1440" y="12"/>
                      <a:pt x="1440" y="12"/>
                    </a:cubicBezTo>
                    <a:cubicBezTo>
                      <a:pt x="1440" y="12"/>
                      <a:pt x="1440" y="11"/>
                      <a:pt x="1440" y="11"/>
                    </a:cubicBezTo>
                    <a:moveTo>
                      <a:pt x="1440" y="11"/>
                    </a:moveTo>
                    <a:cubicBezTo>
                      <a:pt x="1440" y="11"/>
                      <a:pt x="1440" y="11"/>
                      <a:pt x="1440" y="11"/>
                    </a:cubicBezTo>
                    <a:cubicBezTo>
                      <a:pt x="1440" y="11"/>
                      <a:pt x="1440" y="11"/>
                      <a:pt x="1440" y="11"/>
                    </a:cubicBezTo>
                    <a:moveTo>
                      <a:pt x="1441" y="11"/>
                    </a:moveTo>
                    <a:cubicBezTo>
                      <a:pt x="1440" y="11"/>
                      <a:pt x="1440" y="11"/>
                      <a:pt x="1440" y="11"/>
                    </a:cubicBezTo>
                    <a:cubicBezTo>
                      <a:pt x="1440" y="11"/>
                      <a:pt x="1440" y="11"/>
                      <a:pt x="1441" y="11"/>
                    </a:cubicBezTo>
                    <a:moveTo>
                      <a:pt x="1442" y="11"/>
                    </a:moveTo>
                    <a:cubicBezTo>
                      <a:pt x="1441" y="11"/>
                      <a:pt x="1441" y="11"/>
                      <a:pt x="1441" y="11"/>
                    </a:cubicBezTo>
                    <a:cubicBezTo>
                      <a:pt x="1442" y="11"/>
                      <a:pt x="1442" y="11"/>
                      <a:pt x="1442" y="11"/>
                    </a:cubicBezTo>
                    <a:moveTo>
                      <a:pt x="1442" y="10"/>
                    </a:moveTo>
                    <a:cubicBezTo>
                      <a:pt x="1442" y="10"/>
                      <a:pt x="1442" y="10"/>
                      <a:pt x="1442" y="10"/>
                    </a:cubicBezTo>
                    <a:cubicBezTo>
                      <a:pt x="1442" y="10"/>
                      <a:pt x="1442" y="10"/>
                      <a:pt x="1442" y="10"/>
                    </a:cubicBezTo>
                    <a:moveTo>
                      <a:pt x="1443" y="10"/>
                    </a:moveTo>
                    <a:cubicBezTo>
                      <a:pt x="1443" y="10"/>
                      <a:pt x="1443" y="10"/>
                      <a:pt x="1443" y="10"/>
                    </a:cubicBezTo>
                    <a:cubicBezTo>
                      <a:pt x="1443" y="10"/>
                      <a:pt x="1443" y="10"/>
                      <a:pt x="1443" y="10"/>
                    </a:cubicBezTo>
                    <a:moveTo>
                      <a:pt x="1443" y="10"/>
                    </a:moveTo>
                    <a:cubicBezTo>
                      <a:pt x="1443" y="10"/>
                      <a:pt x="1443" y="10"/>
                      <a:pt x="1443" y="10"/>
                    </a:cubicBezTo>
                    <a:cubicBezTo>
                      <a:pt x="1443" y="10"/>
                      <a:pt x="1443" y="10"/>
                      <a:pt x="1443" y="10"/>
                    </a:cubicBezTo>
                    <a:moveTo>
                      <a:pt x="1443" y="10"/>
                    </a:moveTo>
                    <a:cubicBezTo>
                      <a:pt x="1443" y="10"/>
                      <a:pt x="1443" y="10"/>
                      <a:pt x="1443" y="10"/>
                    </a:cubicBezTo>
                    <a:cubicBezTo>
                      <a:pt x="1443" y="10"/>
                      <a:pt x="1443" y="10"/>
                      <a:pt x="1443" y="10"/>
                    </a:cubicBezTo>
                    <a:moveTo>
                      <a:pt x="1443" y="10"/>
                    </a:moveTo>
                    <a:cubicBezTo>
                      <a:pt x="1443" y="10"/>
                      <a:pt x="1443" y="10"/>
                      <a:pt x="1443" y="10"/>
                    </a:cubicBezTo>
                    <a:cubicBezTo>
                      <a:pt x="1443" y="10"/>
                      <a:pt x="1443" y="10"/>
                      <a:pt x="1443" y="10"/>
                    </a:cubicBezTo>
                    <a:moveTo>
                      <a:pt x="1444" y="10"/>
                    </a:moveTo>
                    <a:cubicBezTo>
                      <a:pt x="1444" y="10"/>
                      <a:pt x="1444" y="10"/>
                      <a:pt x="1443" y="10"/>
                    </a:cubicBezTo>
                    <a:cubicBezTo>
                      <a:pt x="1444" y="10"/>
                      <a:pt x="1444" y="10"/>
                      <a:pt x="1444" y="10"/>
                    </a:cubicBezTo>
                    <a:moveTo>
                      <a:pt x="1445" y="9"/>
                    </a:moveTo>
                    <a:cubicBezTo>
                      <a:pt x="1444" y="9"/>
                      <a:pt x="1444" y="9"/>
                      <a:pt x="1444" y="9"/>
                    </a:cubicBezTo>
                    <a:cubicBezTo>
                      <a:pt x="1444" y="9"/>
                      <a:pt x="1445" y="9"/>
                      <a:pt x="1445" y="9"/>
                    </a:cubicBezTo>
                    <a:moveTo>
                      <a:pt x="1445" y="9"/>
                    </a:moveTo>
                    <a:cubicBezTo>
                      <a:pt x="1445" y="9"/>
                      <a:pt x="1445" y="9"/>
                      <a:pt x="1445" y="9"/>
                    </a:cubicBezTo>
                    <a:cubicBezTo>
                      <a:pt x="1445" y="9"/>
                      <a:pt x="1445" y="9"/>
                      <a:pt x="1445" y="9"/>
                    </a:cubicBezTo>
                    <a:moveTo>
                      <a:pt x="1445" y="9"/>
                    </a:moveTo>
                    <a:cubicBezTo>
                      <a:pt x="1445" y="9"/>
                      <a:pt x="1445" y="9"/>
                      <a:pt x="1445" y="9"/>
                    </a:cubicBezTo>
                    <a:cubicBezTo>
                      <a:pt x="1445" y="9"/>
                      <a:pt x="1445" y="9"/>
                      <a:pt x="1445" y="9"/>
                    </a:cubicBezTo>
                    <a:moveTo>
                      <a:pt x="1446" y="9"/>
                    </a:moveTo>
                    <a:cubicBezTo>
                      <a:pt x="1446" y="9"/>
                      <a:pt x="1446" y="9"/>
                      <a:pt x="1446" y="9"/>
                    </a:cubicBezTo>
                    <a:cubicBezTo>
                      <a:pt x="1446" y="9"/>
                      <a:pt x="1446" y="9"/>
                      <a:pt x="1446" y="9"/>
                    </a:cubicBezTo>
                    <a:moveTo>
                      <a:pt x="1446" y="9"/>
                    </a:moveTo>
                    <a:cubicBezTo>
                      <a:pt x="1446" y="9"/>
                      <a:pt x="1446" y="9"/>
                      <a:pt x="1446" y="9"/>
                    </a:cubicBezTo>
                    <a:cubicBezTo>
                      <a:pt x="1446" y="9"/>
                      <a:pt x="1446" y="9"/>
                      <a:pt x="1446" y="9"/>
                    </a:cubicBezTo>
                    <a:moveTo>
                      <a:pt x="1446" y="9"/>
                    </a:moveTo>
                    <a:cubicBezTo>
                      <a:pt x="1446" y="9"/>
                      <a:pt x="1446" y="9"/>
                      <a:pt x="1446" y="9"/>
                    </a:cubicBezTo>
                    <a:cubicBezTo>
                      <a:pt x="1446" y="9"/>
                      <a:pt x="1446" y="9"/>
                      <a:pt x="1446" y="9"/>
                    </a:cubicBezTo>
                    <a:moveTo>
                      <a:pt x="1446" y="9"/>
                    </a:moveTo>
                    <a:cubicBezTo>
                      <a:pt x="1446" y="9"/>
                      <a:pt x="1446" y="9"/>
                      <a:pt x="1446" y="9"/>
                    </a:cubicBezTo>
                    <a:cubicBezTo>
                      <a:pt x="1446" y="9"/>
                      <a:pt x="1446" y="9"/>
                      <a:pt x="1446" y="9"/>
                    </a:cubicBezTo>
                    <a:moveTo>
                      <a:pt x="1447" y="8"/>
                    </a:moveTo>
                    <a:cubicBezTo>
                      <a:pt x="1447" y="8"/>
                      <a:pt x="1447" y="8"/>
                      <a:pt x="1447" y="8"/>
                    </a:cubicBezTo>
                    <a:cubicBezTo>
                      <a:pt x="1447" y="8"/>
                      <a:pt x="1447" y="8"/>
                      <a:pt x="1447" y="8"/>
                    </a:cubicBezTo>
                    <a:moveTo>
                      <a:pt x="1448" y="8"/>
                    </a:moveTo>
                    <a:cubicBezTo>
                      <a:pt x="1448" y="8"/>
                      <a:pt x="1448" y="8"/>
                      <a:pt x="1447" y="8"/>
                    </a:cubicBezTo>
                    <a:cubicBezTo>
                      <a:pt x="1448" y="8"/>
                      <a:pt x="1448" y="8"/>
                      <a:pt x="1448" y="8"/>
                    </a:cubicBezTo>
                    <a:moveTo>
                      <a:pt x="1449" y="8"/>
                    </a:moveTo>
                    <a:cubicBezTo>
                      <a:pt x="1448" y="8"/>
                      <a:pt x="1448" y="8"/>
                      <a:pt x="1448" y="8"/>
                    </a:cubicBezTo>
                    <a:cubicBezTo>
                      <a:pt x="1448" y="8"/>
                      <a:pt x="1448" y="8"/>
                      <a:pt x="1449" y="8"/>
                    </a:cubicBezTo>
                    <a:moveTo>
                      <a:pt x="1449" y="8"/>
                    </a:moveTo>
                    <a:cubicBezTo>
                      <a:pt x="1449" y="8"/>
                      <a:pt x="1449" y="8"/>
                      <a:pt x="1449" y="8"/>
                    </a:cubicBezTo>
                    <a:cubicBezTo>
                      <a:pt x="1449" y="8"/>
                      <a:pt x="1449" y="8"/>
                      <a:pt x="1449" y="8"/>
                    </a:cubicBezTo>
                    <a:moveTo>
                      <a:pt x="1449" y="8"/>
                    </a:moveTo>
                    <a:cubicBezTo>
                      <a:pt x="1449" y="8"/>
                      <a:pt x="1449" y="8"/>
                      <a:pt x="1449" y="8"/>
                    </a:cubicBezTo>
                    <a:cubicBezTo>
                      <a:pt x="1449" y="8"/>
                      <a:pt x="1449" y="8"/>
                      <a:pt x="1449" y="8"/>
                    </a:cubicBezTo>
                    <a:moveTo>
                      <a:pt x="1450" y="7"/>
                    </a:moveTo>
                    <a:cubicBezTo>
                      <a:pt x="1450" y="7"/>
                      <a:pt x="1450" y="7"/>
                      <a:pt x="1450" y="7"/>
                    </a:cubicBezTo>
                    <a:cubicBezTo>
                      <a:pt x="1450" y="7"/>
                      <a:pt x="1450" y="7"/>
                      <a:pt x="1450" y="7"/>
                    </a:cubicBezTo>
                    <a:moveTo>
                      <a:pt x="1451" y="7"/>
                    </a:moveTo>
                    <a:cubicBezTo>
                      <a:pt x="1450" y="7"/>
                      <a:pt x="1451" y="7"/>
                      <a:pt x="1450" y="7"/>
                    </a:cubicBezTo>
                    <a:cubicBezTo>
                      <a:pt x="1450" y="7"/>
                      <a:pt x="1451" y="7"/>
                      <a:pt x="1451" y="7"/>
                    </a:cubicBezTo>
                    <a:moveTo>
                      <a:pt x="1451" y="7"/>
                    </a:moveTo>
                    <a:cubicBezTo>
                      <a:pt x="1451" y="7"/>
                      <a:pt x="1451" y="7"/>
                      <a:pt x="1451" y="7"/>
                    </a:cubicBezTo>
                    <a:cubicBezTo>
                      <a:pt x="1451" y="7"/>
                      <a:pt x="1451" y="7"/>
                      <a:pt x="1451" y="7"/>
                    </a:cubicBezTo>
                    <a:moveTo>
                      <a:pt x="1451" y="7"/>
                    </a:moveTo>
                    <a:cubicBezTo>
                      <a:pt x="1451" y="7"/>
                      <a:pt x="1451" y="7"/>
                      <a:pt x="1451" y="7"/>
                    </a:cubicBezTo>
                    <a:cubicBezTo>
                      <a:pt x="1451" y="7"/>
                      <a:pt x="1451" y="7"/>
                      <a:pt x="1451" y="7"/>
                    </a:cubicBezTo>
                    <a:moveTo>
                      <a:pt x="1451" y="6"/>
                    </a:moveTo>
                    <a:cubicBezTo>
                      <a:pt x="1451" y="7"/>
                      <a:pt x="1451" y="7"/>
                      <a:pt x="1451" y="7"/>
                    </a:cubicBezTo>
                    <a:cubicBezTo>
                      <a:pt x="1451" y="7"/>
                      <a:pt x="1451" y="7"/>
                      <a:pt x="1451" y="6"/>
                    </a:cubicBezTo>
                    <a:moveTo>
                      <a:pt x="1452" y="6"/>
                    </a:moveTo>
                    <a:cubicBezTo>
                      <a:pt x="1452" y="6"/>
                      <a:pt x="1452" y="6"/>
                      <a:pt x="1452" y="6"/>
                    </a:cubicBezTo>
                    <a:cubicBezTo>
                      <a:pt x="1452" y="6"/>
                      <a:pt x="1452" y="6"/>
                      <a:pt x="1452" y="6"/>
                    </a:cubicBezTo>
                    <a:moveTo>
                      <a:pt x="1452" y="6"/>
                    </a:moveTo>
                    <a:cubicBezTo>
                      <a:pt x="1452" y="6"/>
                      <a:pt x="1452" y="6"/>
                      <a:pt x="1452" y="6"/>
                    </a:cubicBezTo>
                    <a:cubicBezTo>
                      <a:pt x="1452" y="6"/>
                      <a:pt x="1452" y="6"/>
                      <a:pt x="1452" y="6"/>
                    </a:cubicBezTo>
                    <a:moveTo>
                      <a:pt x="1453" y="6"/>
                    </a:moveTo>
                    <a:cubicBezTo>
                      <a:pt x="1453" y="6"/>
                      <a:pt x="1453" y="6"/>
                      <a:pt x="1452" y="6"/>
                    </a:cubicBezTo>
                    <a:cubicBezTo>
                      <a:pt x="1453" y="6"/>
                      <a:pt x="1453" y="6"/>
                      <a:pt x="1453" y="6"/>
                    </a:cubicBezTo>
                    <a:moveTo>
                      <a:pt x="1453" y="6"/>
                    </a:moveTo>
                    <a:cubicBezTo>
                      <a:pt x="1453" y="6"/>
                      <a:pt x="1453" y="6"/>
                      <a:pt x="1453" y="6"/>
                    </a:cubicBezTo>
                    <a:cubicBezTo>
                      <a:pt x="1453" y="6"/>
                      <a:pt x="1453" y="6"/>
                      <a:pt x="1453" y="6"/>
                    </a:cubicBezTo>
                    <a:moveTo>
                      <a:pt x="1453" y="6"/>
                    </a:moveTo>
                    <a:cubicBezTo>
                      <a:pt x="1453" y="6"/>
                      <a:pt x="1453" y="6"/>
                      <a:pt x="1453" y="6"/>
                    </a:cubicBezTo>
                    <a:cubicBezTo>
                      <a:pt x="1453" y="6"/>
                      <a:pt x="1453" y="6"/>
                      <a:pt x="1453" y="6"/>
                    </a:cubicBezTo>
                    <a:moveTo>
                      <a:pt x="1453" y="6"/>
                    </a:moveTo>
                    <a:cubicBezTo>
                      <a:pt x="1453" y="6"/>
                      <a:pt x="1453" y="6"/>
                      <a:pt x="1453" y="6"/>
                    </a:cubicBezTo>
                    <a:cubicBezTo>
                      <a:pt x="1453" y="6"/>
                      <a:pt x="1453" y="6"/>
                      <a:pt x="1453" y="6"/>
                    </a:cubicBezTo>
                    <a:moveTo>
                      <a:pt x="1454" y="6"/>
                    </a:moveTo>
                    <a:cubicBezTo>
                      <a:pt x="1454" y="6"/>
                      <a:pt x="1454" y="6"/>
                      <a:pt x="1454" y="6"/>
                    </a:cubicBezTo>
                    <a:cubicBezTo>
                      <a:pt x="1454" y="6"/>
                      <a:pt x="1454" y="6"/>
                      <a:pt x="1454" y="6"/>
                    </a:cubicBezTo>
                    <a:moveTo>
                      <a:pt x="1454" y="5"/>
                    </a:moveTo>
                    <a:cubicBezTo>
                      <a:pt x="1454" y="5"/>
                      <a:pt x="1454" y="5"/>
                      <a:pt x="1454" y="5"/>
                    </a:cubicBezTo>
                    <a:cubicBezTo>
                      <a:pt x="1454" y="5"/>
                      <a:pt x="1454" y="5"/>
                      <a:pt x="1454" y="5"/>
                    </a:cubicBezTo>
                    <a:moveTo>
                      <a:pt x="1454" y="5"/>
                    </a:moveTo>
                    <a:cubicBezTo>
                      <a:pt x="1454" y="5"/>
                      <a:pt x="1454" y="5"/>
                      <a:pt x="1454" y="5"/>
                    </a:cubicBezTo>
                    <a:cubicBezTo>
                      <a:pt x="1454" y="5"/>
                      <a:pt x="1454" y="5"/>
                      <a:pt x="1454" y="5"/>
                    </a:cubicBezTo>
                    <a:moveTo>
                      <a:pt x="1454" y="5"/>
                    </a:moveTo>
                    <a:cubicBezTo>
                      <a:pt x="1454" y="5"/>
                      <a:pt x="1454" y="5"/>
                      <a:pt x="1454" y="5"/>
                    </a:cubicBezTo>
                    <a:cubicBezTo>
                      <a:pt x="1454" y="5"/>
                      <a:pt x="1454" y="5"/>
                      <a:pt x="1454" y="5"/>
                    </a:cubicBezTo>
                    <a:moveTo>
                      <a:pt x="1455" y="5"/>
                    </a:moveTo>
                    <a:cubicBezTo>
                      <a:pt x="1455" y="5"/>
                      <a:pt x="1455" y="5"/>
                      <a:pt x="1455" y="5"/>
                    </a:cubicBezTo>
                    <a:cubicBezTo>
                      <a:pt x="1455" y="5"/>
                      <a:pt x="1455" y="5"/>
                      <a:pt x="1455" y="5"/>
                    </a:cubicBezTo>
                    <a:moveTo>
                      <a:pt x="1455" y="5"/>
                    </a:moveTo>
                    <a:cubicBezTo>
                      <a:pt x="1455" y="5"/>
                      <a:pt x="1455" y="5"/>
                      <a:pt x="1455" y="5"/>
                    </a:cubicBezTo>
                    <a:cubicBezTo>
                      <a:pt x="1455" y="5"/>
                      <a:pt x="1455" y="5"/>
                      <a:pt x="1455" y="5"/>
                    </a:cubicBezTo>
                    <a:moveTo>
                      <a:pt x="1455" y="5"/>
                    </a:moveTo>
                    <a:cubicBezTo>
                      <a:pt x="1455" y="5"/>
                      <a:pt x="1455" y="5"/>
                      <a:pt x="1455" y="5"/>
                    </a:cubicBezTo>
                    <a:cubicBezTo>
                      <a:pt x="1455" y="5"/>
                      <a:pt x="1455" y="5"/>
                      <a:pt x="1455" y="5"/>
                    </a:cubicBezTo>
                    <a:moveTo>
                      <a:pt x="1456" y="5"/>
                    </a:moveTo>
                    <a:cubicBezTo>
                      <a:pt x="1455" y="5"/>
                      <a:pt x="1456" y="5"/>
                      <a:pt x="1455" y="5"/>
                    </a:cubicBezTo>
                    <a:cubicBezTo>
                      <a:pt x="1456" y="5"/>
                      <a:pt x="1456" y="5"/>
                      <a:pt x="1456" y="5"/>
                    </a:cubicBezTo>
                    <a:moveTo>
                      <a:pt x="1456" y="5"/>
                    </a:moveTo>
                    <a:cubicBezTo>
                      <a:pt x="1456" y="5"/>
                      <a:pt x="1456" y="5"/>
                      <a:pt x="1456" y="5"/>
                    </a:cubicBezTo>
                    <a:cubicBezTo>
                      <a:pt x="1456" y="5"/>
                      <a:pt x="1456" y="5"/>
                      <a:pt x="1456" y="5"/>
                    </a:cubicBezTo>
                    <a:moveTo>
                      <a:pt x="1456" y="4"/>
                    </a:moveTo>
                    <a:cubicBezTo>
                      <a:pt x="1456" y="4"/>
                      <a:pt x="1456" y="4"/>
                      <a:pt x="1456" y="4"/>
                    </a:cubicBezTo>
                    <a:cubicBezTo>
                      <a:pt x="1456" y="4"/>
                      <a:pt x="1456" y="4"/>
                      <a:pt x="1456" y="4"/>
                    </a:cubicBezTo>
                    <a:moveTo>
                      <a:pt x="1457" y="4"/>
                    </a:moveTo>
                    <a:cubicBezTo>
                      <a:pt x="1457" y="4"/>
                      <a:pt x="1457" y="4"/>
                      <a:pt x="1457" y="4"/>
                    </a:cubicBezTo>
                    <a:cubicBezTo>
                      <a:pt x="1457" y="4"/>
                      <a:pt x="1457" y="4"/>
                      <a:pt x="1457" y="4"/>
                    </a:cubicBezTo>
                    <a:moveTo>
                      <a:pt x="1457" y="4"/>
                    </a:moveTo>
                    <a:cubicBezTo>
                      <a:pt x="1457" y="4"/>
                      <a:pt x="1457" y="4"/>
                      <a:pt x="1457" y="4"/>
                    </a:cubicBezTo>
                    <a:cubicBezTo>
                      <a:pt x="1457" y="4"/>
                      <a:pt x="1457" y="4"/>
                      <a:pt x="1457" y="4"/>
                    </a:cubicBezTo>
                    <a:moveTo>
                      <a:pt x="1457" y="4"/>
                    </a:moveTo>
                    <a:cubicBezTo>
                      <a:pt x="1457" y="4"/>
                      <a:pt x="1457" y="4"/>
                      <a:pt x="1457" y="4"/>
                    </a:cubicBezTo>
                    <a:cubicBezTo>
                      <a:pt x="1457" y="4"/>
                      <a:pt x="1457" y="4"/>
                      <a:pt x="1457" y="4"/>
                    </a:cubicBezTo>
                    <a:moveTo>
                      <a:pt x="1457" y="4"/>
                    </a:moveTo>
                    <a:cubicBezTo>
                      <a:pt x="1457" y="4"/>
                      <a:pt x="1457" y="4"/>
                      <a:pt x="1457" y="4"/>
                    </a:cubicBezTo>
                    <a:cubicBezTo>
                      <a:pt x="1457" y="4"/>
                      <a:pt x="1457" y="4"/>
                      <a:pt x="1457" y="4"/>
                    </a:cubicBezTo>
                    <a:moveTo>
                      <a:pt x="1460" y="3"/>
                    </a:moveTo>
                    <a:cubicBezTo>
                      <a:pt x="1460" y="3"/>
                      <a:pt x="1460" y="3"/>
                      <a:pt x="1460" y="3"/>
                    </a:cubicBezTo>
                    <a:cubicBezTo>
                      <a:pt x="1460" y="3"/>
                      <a:pt x="1460" y="3"/>
                      <a:pt x="1460" y="3"/>
                    </a:cubicBezTo>
                    <a:moveTo>
                      <a:pt x="1461" y="2"/>
                    </a:moveTo>
                    <a:cubicBezTo>
                      <a:pt x="1461" y="2"/>
                      <a:pt x="1461" y="2"/>
                      <a:pt x="1461" y="2"/>
                    </a:cubicBezTo>
                    <a:cubicBezTo>
                      <a:pt x="1461" y="2"/>
                      <a:pt x="1461" y="2"/>
                      <a:pt x="1461" y="2"/>
                    </a:cubicBezTo>
                    <a:moveTo>
                      <a:pt x="1463" y="1"/>
                    </a:moveTo>
                    <a:cubicBezTo>
                      <a:pt x="1463" y="1"/>
                      <a:pt x="1463" y="1"/>
                      <a:pt x="1463" y="1"/>
                    </a:cubicBezTo>
                    <a:cubicBezTo>
                      <a:pt x="1463" y="1"/>
                      <a:pt x="1463" y="1"/>
                      <a:pt x="1463" y="1"/>
                    </a:cubicBezTo>
                    <a:moveTo>
                      <a:pt x="1463" y="1"/>
                    </a:moveTo>
                    <a:cubicBezTo>
                      <a:pt x="1463" y="1"/>
                      <a:pt x="1463" y="1"/>
                      <a:pt x="1463" y="1"/>
                    </a:cubicBezTo>
                    <a:cubicBezTo>
                      <a:pt x="1463" y="1"/>
                      <a:pt x="1463" y="1"/>
                      <a:pt x="1463" y="1"/>
                    </a:cubicBezTo>
                    <a:moveTo>
                      <a:pt x="1463" y="1"/>
                    </a:moveTo>
                    <a:cubicBezTo>
                      <a:pt x="1463" y="1"/>
                      <a:pt x="1463" y="1"/>
                      <a:pt x="1463" y="1"/>
                    </a:cubicBezTo>
                    <a:cubicBezTo>
                      <a:pt x="1463" y="1"/>
                      <a:pt x="1463" y="1"/>
                      <a:pt x="1463" y="1"/>
                    </a:cubicBezTo>
                    <a:moveTo>
                      <a:pt x="1463" y="1"/>
                    </a:moveTo>
                    <a:cubicBezTo>
                      <a:pt x="1463" y="1"/>
                      <a:pt x="1463" y="1"/>
                      <a:pt x="1463" y="1"/>
                    </a:cubicBezTo>
                    <a:cubicBezTo>
                      <a:pt x="1463" y="1"/>
                      <a:pt x="1463" y="1"/>
                      <a:pt x="1463" y="1"/>
                    </a:cubicBezTo>
                    <a:moveTo>
                      <a:pt x="1464" y="1"/>
                    </a:moveTo>
                    <a:cubicBezTo>
                      <a:pt x="1464" y="1"/>
                      <a:pt x="1464" y="1"/>
                      <a:pt x="1464" y="1"/>
                    </a:cubicBezTo>
                    <a:cubicBezTo>
                      <a:pt x="1464" y="1"/>
                      <a:pt x="1464" y="1"/>
                      <a:pt x="1464" y="1"/>
                    </a:cubicBezTo>
                    <a:moveTo>
                      <a:pt x="1464" y="1"/>
                    </a:moveTo>
                    <a:cubicBezTo>
                      <a:pt x="1464" y="1"/>
                      <a:pt x="1464" y="1"/>
                      <a:pt x="1464" y="1"/>
                    </a:cubicBezTo>
                    <a:cubicBezTo>
                      <a:pt x="1464" y="1"/>
                      <a:pt x="1464" y="1"/>
                      <a:pt x="1464" y="1"/>
                    </a:cubicBezTo>
                    <a:moveTo>
                      <a:pt x="1464" y="1"/>
                    </a:moveTo>
                    <a:cubicBezTo>
                      <a:pt x="1464" y="1"/>
                      <a:pt x="1464" y="1"/>
                      <a:pt x="1464" y="1"/>
                    </a:cubicBezTo>
                    <a:cubicBezTo>
                      <a:pt x="1464" y="1"/>
                      <a:pt x="1464" y="1"/>
                      <a:pt x="1464" y="1"/>
                    </a:cubicBezTo>
                    <a:moveTo>
                      <a:pt x="1466" y="0"/>
                    </a:moveTo>
                    <a:cubicBezTo>
                      <a:pt x="1466" y="0"/>
                      <a:pt x="1466" y="0"/>
                      <a:pt x="1466" y="0"/>
                    </a:cubicBezTo>
                    <a:cubicBezTo>
                      <a:pt x="1466" y="0"/>
                      <a:pt x="1466" y="0"/>
                      <a:pt x="1466" y="0"/>
                    </a:cubicBezTo>
                    <a:moveTo>
                      <a:pt x="1466" y="0"/>
                    </a:moveTo>
                    <a:cubicBezTo>
                      <a:pt x="1466" y="0"/>
                      <a:pt x="1466" y="0"/>
                      <a:pt x="1466" y="0"/>
                    </a:cubicBezTo>
                    <a:cubicBezTo>
                      <a:pt x="1466" y="0"/>
                      <a:pt x="1466" y="0"/>
                      <a:pt x="1466" y="0"/>
                    </a:cubicBezTo>
                    <a:moveTo>
                      <a:pt x="1467" y="0"/>
                    </a:moveTo>
                    <a:cubicBezTo>
                      <a:pt x="1467" y="0"/>
                      <a:pt x="1467" y="0"/>
                      <a:pt x="1467" y="0"/>
                    </a:cubicBezTo>
                    <a:cubicBezTo>
                      <a:pt x="1467" y="0"/>
                      <a:pt x="1467" y="0"/>
                      <a:pt x="1467" y="0"/>
                    </a:cubicBezTo>
                    <a:moveTo>
                      <a:pt x="1467" y="0"/>
                    </a:moveTo>
                    <a:cubicBezTo>
                      <a:pt x="1467" y="0"/>
                      <a:pt x="1467" y="0"/>
                      <a:pt x="1467" y="0"/>
                    </a:cubicBezTo>
                    <a:cubicBezTo>
                      <a:pt x="1467" y="0"/>
                      <a:pt x="1467" y="0"/>
                      <a:pt x="1467" y="0"/>
                    </a:cubicBezTo>
                    <a:moveTo>
                      <a:pt x="1467" y="0"/>
                    </a:moveTo>
                    <a:cubicBezTo>
                      <a:pt x="1467" y="0"/>
                      <a:pt x="1467" y="0"/>
                      <a:pt x="1467" y="0"/>
                    </a:cubicBezTo>
                    <a:cubicBezTo>
                      <a:pt x="1467" y="0"/>
                      <a:pt x="1467" y="0"/>
                      <a:pt x="1467" y="0"/>
                    </a:cubicBezTo>
                  </a:path>
                </a:pathLst>
              </a:custGeom>
              <a:solidFill>
                <a:srgbClr val="3BCA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E6FF"/>
                  </a:solidFill>
                  <a:effectLst/>
                  <a:uLnTx/>
                  <a:uFillTx/>
                  <a:latin typeface="Segoe UI"/>
                  <a:ea typeface="+mn-ea"/>
                  <a:cs typeface="+mn-cs"/>
                </a:endParaRPr>
              </a:p>
            </p:txBody>
          </p:sp>
        </p:grpSp>
      </p:grpSp>
      <p:sp>
        <p:nvSpPr>
          <p:cNvPr id="2" name="Rectangle 1">
            <a:extLst>
              <a:ext uri="{FF2B5EF4-FFF2-40B4-BE49-F238E27FC236}">
                <a16:creationId xmlns:a16="http://schemas.microsoft.com/office/drawing/2014/main" id="{2FEC52A3-3F2D-4B7F-88D0-4B289F97865C}"/>
              </a:ext>
            </a:extLst>
          </p:cNvPr>
          <p:cNvSpPr/>
          <p:nvPr/>
        </p:nvSpPr>
        <p:spPr>
          <a:xfrm>
            <a:off x="388141" y="4729455"/>
            <a:ext cx="2315533" cy="738664"/>
          </a:xfrm>
          <a:prstGeom prst="rect">
            <a:avLst/>
          </a:prstGeom>
        </p:spPr>
        <p:txBody>
          <a:bodyPr wrap="square">
            <a:spAutoFit/>
          </a:bodyPr>
          <a:lstStyle/>
          <a:p>
            <a:pPr algn="ctr"/>
            <a:r>
              <a:rPr lang="en-US" sz="1400"/>
              <a:t>Industry-leading performance on demanding workloads</a:t>
            </a:r>
          </a:p>
        </p:txBody>
      </p:sp>
      <p:sp>
        <p:nvSpPr>
          <p:cNvPr id="39" name="Rectangle 38">
            <a:extLst>
              <a:ext uri="{FF2B5EF4-FFF2-40B4-BE49-F238E27FC236}">
                <a16:creationId xmlns:a16="http://schemas.microsoft.com/office/drawing/2014/main" id="{3AD083DF-C068-4AD3-A397-C6FEC7279F16}"/>
              </a:ext>
            </a:extLst>
          </p:cNvPr>
          <p:cNvSpPr/>
          <p:nvPr/>
        </p:nvSpPr>
        <p:spPr>
          <a:xfrm>
            <a:off x="3223898" y="4722573"/>
            <a:ext cx="2458446" cy="523220"/>
          </a:xfrm>
          <a:prstGeom prst="rect">
            <a:avLst/>
          </a:prstGeom>
        </p:spPr>
        <p:txBody>
          <a:bodyPr wrap="square">
            <a:spAutoFit/>
          </a:bodyPr>
          <a:lstStyle/>
          <a:p>
            <a:pPr algn="ctr"/>
            <a:r>
              <a:rPr lang="en-US" sz="1400"/>
              <a:t>Integration with Power BI and Azure Machine Learning</a:t>
            </a:r>
          </a:p>
        </p:txBody>
      </p:sp>
      <p:sp>
        <p:nvSpPr>
          <p:cNvPr id="47" name="Rectangle 46">
            <a:extLst>
              <a:ext uri="{FF2B5EF4-FFF2-40B4-BE49-F238E27FC236}">
                <a16:creationId xmlns:a16="http://schemas.microsoft.com/office/drawing/2014/main" id="{24E8D92E-A378-4106-A1F4-DAE6EB8F701E}"/>
              </a:ext>
            </a:extLst>
          </p:cNvPr>
          <p:cNvSpPr/>
          <p:nvPr/>
        </p:nvSpPr>
        <p:spPr>
          <a:xfrm>
            <a:off x="6240715" y="4722573"/>
            <a:ext cx="2380772" cy="738664"/>
          </a:xfrm>
          <a:prstGeom prst="rect">
            <a:avLst/>
          </a:prstGeom>
        </p:spPr>
        <p:txBody>
          <a:bodyPr wrap="square">
            <a:spAutoFit/>
          </a:bodyPr>
          <a:lstStyle/>
          <a:p>
            <a:pPr algn="ctr"/>
            <a:r>
              <a:rPr lang="en-US" sz="1400"/>
              <a:t>Data prep and management, big data, and AI in a single workspace</a:t>
            </a:r>
          </a:p>
        </p:txBody>
      </p:sp>
      <p:sp>
        <p:nvSpPr>
          <p:cNvPr id="50" name="Rectangle 49">
            <a:extLst>
              <a:ext uri="{FF2B5EF4-FFF2-40B4-BE49-F238E27FC236}">
                <a16:creationId xmlns:a16="http://schemas.microsoft.com/office/drawing/2014/main" id="{2234AF5C-C77D-4BD3-B690-1FBF7469B498}"/>
              </a:ext>
            </a:extLst>
          </p:cNvPr>
          <p:cNvSpPr/>
          <p:nvPr/>
        </p:nvSpPr>
        <p:spPr>
          <a:xfrm>
            <a:off x="9247454" y="4722573"/>
            <a:ext cx="2586525" cy="523220"/>
          </a:xfrm>
          <a:prstGeom prst="rect">
            <a:avLst/>
          </a:prstGeom>
        </p:spPr>
        <p:txBody>
          <a:bodyPr wrap="square">
            <a:spAutoFit/>
          </a:bodyPr>
          <a:lstStyle/>
          <a:p>
            <a:pPr algn="ctr"/>
            <a:r>
              <a:rPr lang="en-US" sz="1400"/>
              <a:t>Fine-grained access controls and layers of protection</a:t>
            </a:r>
          </a:p>
        </p:txBody>
      </p:sp>
      <p:sp>
        <p:nvSpPr>
          <p:cNvPr id="7" name="Title 6">
            <a:extLst>
              <a:ext uri="{FF2B5EF4-FFF2-40B4-BE49-F238E27FC236}">
                <a16:creationId xmlns:a16="http://schemas.microsoft.com/office/drawing/2014/main" id="{82C118B6-15C0-41F4-B1DE-BE7880A6B511}"/>
              </a:ext>
            </a:extLst>
          </p:cNvPr>
          <p:cNvSpPr>
            <a:spLocks noGrp="1"/>
          </p:cNvSpPr>
          <p:nvPr>
            <p:ph type="title"/>
          </p:nvPr>
        </p:nvSpPr>
        <p:spPr>
          <a:xfrm>
            <a:off x="426424" y="440495"/>
            <a:ext cx="11336039" cy="758022"/>
          </a:xfrm>
        </p:spPr>
        <p:txBody>
          <a:bodyPr/>
          <a:lstStyle/>
          <a:p>
            <a:r>
              <a:rPr lang="en-US"/>
              <a:t>Azure Synapse Analytics</a:t>
            </a:r>
          </a:p>
        </p:txBody>
      </p:sp>
      <p:sp>
        <p:nvSpPr>
          <p:cNvPr id="8" name="Text Placeholder 7">
            <a:extLst>
              <a:ext uri="{FF2B5EF4-FFF2-40B4-BE49-F238E27FC236}">
                <a16:creationId xmlns:a16="http://schemas.microsoft.com/office/drawing/2014/main" id="{E9F61938-F8DF-4FA9-9B60-42602791A524}"/>
              </a:ext>
            </a:extLst>
          </p:cNvPr>
          <p:cNvSpPr>
            <a:spLocks noGrp="1"/>
          </p:cNvSpPr>
          <p:nvPr>
            <p:ph type="body" sz="quarter" idx="12"/>
          </p:nvPr>
        </p:nvSpPr>
        <p:spPr/>
        <p:txBody>
          <a:bodyPr/>
          <a:lstStyle/>
          <a:p>
            <a:r>
              <a:rPr lang="en-US"/>
              <a:t>Limitless analytics service with unmatched time to insight</a:t>
            </a:r>
          </a:p>
        </p:txBody>
      </p:sp>
    </p:spTree>
    <p:extLst>
      <p:ext uri="{BB962C8B-B14F-4D97-AF65-F5344CB8AC3E}">
        <p14:creationId xmlns:p14="http://schemas.microsoft.com/office/powerpoint/2010/main" val="2075945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4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60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anim calcmode="lin" valueType="num">
                                      <p:cBhvr>
                                        <p:cTn id="23" dur="500" fill="hold"/>
                                        <p:tgtEl>
                                          <p:spTgt spid="6"/>
                                        </p:tgtEl>
                                        <p:attrNameLst>
                                          <p:attrName>ppt_x</p:attrName>
                                        </p:attrNameLst>
                                      </p:cBhvr>
                                      <p:tavLst>
                                        <p:tav tm="0">
                                          <p:val>
                                            <p:strVal val="#ppt_x"/>
                                          </p:val>
                                        </p:tav>
                                        <p:tav tm="100000">
                                          <p:val>
                                            <p:strVal val="#ppt_x"/>
                                          </p:val>
                                        </p:tav>
                                      </p:tavLst>
                                    </p:anim>
                                    <p:anim calcmode="lin" valueType="num">
                                      <p:cBhvr>
                                        <p:cTn id="24"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8EB86-38B0-49E7-B534-B72846171BB0}"/>
              </a:ext>
            </a:extLst>
          </p:cNvPr>
          <p:cNvSpPr/>
          <p:nvPr/>
        </p:nvSpPr>
        <p:spPr>
          <a:xfrm>
            <a:off x="5014916" y="1939866"/>
            <a:ext cx="2162168"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err="1">
                <a:ln>
                  <a:noFill/>
                </a:ln>
                <a:solidFill>
                  <a:schemeClr val="tx2"/>
                </a:solidFill>
                <a:effectLst/>
                <a:uLnTx/>
                <a:uFillTx/>
                <a:latin typeface="+mj-lt"/>
                <a:ea typeface="+mn-ea"/>
                <a:cs typeface="Segoe UI Semibold" panose="020B0702040204020203" pitchFamily="34" charset="0"/>
              </a:rPr>
              <a:t>DirectQuery</a:t>
            </a:r>
            <a:endParaRPr kumimoji="0" lang="en-US" sz="1600" i="0" u="none" strike="noStrike" kern="1200" cap="none" spc="0" normalizeH="0" baseline="0" noProof="0">
              <a:ln>
                <a:noFill/>
              </a:ln>
              <a:solidFill>
                <a:schemeClr val="tx2"/>
              </a:solidFill>
              <a:effectLst/>
              <a:uLnTx/>
              <a:uFillTx/>
              <a:latin typeface="+mj-lt"/>
              <a:ea typeface="+mn-ea"/>
              <a:cs typeface="Segoe UI Semibold" panose="020B0702040204020203" pitchFamily="34" charset="0"/>
            </a:endParaRPr>
          </a:p>
        </p:txBody>
      </p:sp>
      <p:sp>
        <p:nvSpPr>
          <p:cNvPr id="12" name="Rectangle 11">
            <a:extLst>
              <a:ext uri="{FF2B5EF4-FFF2-40B4-BE49-F238E27FC236}">
                <a16:creationId xmlns:a16="http://schemas.microsoft.com/office/drawing/2014/main" id="{0ADC63CA-E9F7-4964-8160-C620B9B1F826}"/>
              </a:ext>
            </a:extLst>
          </p:cNvPr>
          <p:cNvSpPr/>
          <p:nvPr/>
        </p:nvSpPr>
        <p:spPr>
          <a:xfrm>
            <a:off x="8487068" y="1816756"/>
            <a:ext cx="2211714"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a:ln>
                  <a:noFill/>
                </a:ln>
                <a:solidFill>
                  <a:schemeClr val="tx2"/>
                </a:solidFill>
                <a:effectLst/>
                <a:uLnTx/>
                <a:uFillTx/>
                <a:latin typeface="+mj-lt"/>
                <a:ea typeface="+mn-ea"/>
                <a:cs typeface="Segoe UI Semibold" panose="020B0702040204020203" pitchFamily="34" charset="0"/>
              </a:rPr>
              <a:t>Composite Models &amp;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a:ln>
                  <a:noFill/>
                </a:ln>
                <a:solidFill>
                  <a:schemeClr val="tx2"/>
                </a:solidFill>
                <a:effectLst/>
                <a:uLnTx/>
                <a:uFillTx/>
                <a:latin typeface="+mj-lt"/>
                <a:ea typeface="+mn-ea"/>
                <a:cs typeface="Segoe UI Semibold" panose="020B0702040204020203" pitchFamily="34" charset="0"/>
              </a:rPr>
              <a:t>Aggregation Tables</a:t>
            </a:r>
          </a:p>
        </p:txBody>
      </p:sp>
      <p:sp>
        <p:nvSpPr>
          <p:cNvPr id="38" name="TextBox 37">
            <a:extLst>
              <a:ext uri="{FF2B5EF4-FFF2-40B4-BE49-F238E27FC236}">
                <a16:creationId xmlns:a16="http://schemas.microsoft.com/office/drawing/2014/main" id="{C17E3278-47D0-449B-8D29-7381A135B931}"/>
              </a:ext>
            </a:extLst>
          </p:cNvPr>
          <p:cNvSpPr txBox="1"/>
          <p:nvPr/>
        </p:nvSpPr>
        <p:spPr>
          <a:xfrm>
            <a:off x="4690215" y="4297173"/>
            <a:ext cx="2799156" cy="1538883"/>
          </a:xfrm>
          <a:prstGeom prst="rect">
            <a:avLst/>
          </a:prstGeom>
        </p:spPr>
        <p:txBody>
          <a:bodyPr wrap="square">
            <a:spAutoFit/>
          </a:bodyPr>
          <a:lstStyle>
            <a:defPPr>
              <a:defRPr lang="en-US"/>
            </a:defPPr>
            <a:lvl1pPr algn="ctr">
              <a:defRPr sz="1400"/>
            </a:lvl1pPr>
          </a:lstStyle>
          <a:p>
            <a:pPr>
              <a:spcAft>
                <a:spcPts val="600"/>
              </a:spcAft>
            </a:pPr>
            <a:r>
              <a:rPr lang="en-US"/>
              <a:t>The enterprise solution</a:t>
            </a:r>
          </a:p>
          <a:p>
            <a:pPr>
              <a:spcAft>
                <a:spcPts val="600"/>
              </a:spcAft>
            </a:pPr>
            <a:r>
              <a:rPr lang="en-US"/>
              <a:t>Avoid data movement</a:t>
            </a:r>
          </a:p>
          <a:p>
            <a:pPr>
              <a:spcAft>
                <a:spcPts val="600"/>
              </a:spcAft>
            </a:pPr>
            <a:r>
              <a:rPr lang="en-US"/>
              <a:t>Delegate query work to the back-end source; take advantage of Azure Synapse’s advanced features</a:t>
            </a:r>
          </a:p>
        </p:txBody>
      </p:sp>
      <p:sp>
        <p:nvSpPr>
          <p:cNvPr id="39" name="TextBox 38">
            <a:extLst>
              <a:ext uri="{FF2B5EF4-FFF2-40B4-BE49-F238E27FC236}">
                <a16:creationId xmlns:a16="http://schemas.microsoft.com/office/drawing/2014/main" id="{6552C327-E94C-45F5-B232-64C2970E1921}"/>
              </a:ext>
            </a:extLst>
          </p:cNvPr>
          <p:cNvSpPr txBox="1"/>
          <p:nvPr/>
        </p:nvSpPr>
        <p:spPr>
          <a:xfrm>
            <a:off x="8250676" y="4297173"/>
            <a:ext cx="2684498" cy="1031051"/>
          </a:xfrm>
          <a:prstGeom prst="rect">
            <a:avLst/>
          </a:prstGeom>
        </p:spPr>
        <p:txBody>
          <a:bodyPr wrap="square">
            <a:spAutoFit/>
          </a:bodyPr>
          <a:lstStyle>
            <a:defPPr>
              <a:defRPr lang="en-US"/>
            </a:defPPr>
            <a:lvl1pPr algn="ctr">
              <a:defRPr sz="1400"/>
            </a:lvl1pPr>
          </a:lstStyle>
          <a:p>
            <a:pPr>
              <a:spcAft>
                <a:spcPts val="600"/>
              </a:spcAft>
            </a:pPr>
            <a:r>
              <a:rPr lang="en-US"/>
              <a:t>Why choose? Import and </a:t>
            </a:r>
            <a:r>
              <a:rPr lang="en-US" err="1"/>
              <a:t>DirectQuery</a:t>
            </a:r>
            <a:r>
              <a:rPr lang="en-US"/>
              <a:t> in a single model</a:t>
            </a:r>
          </a:p>
          <a:p>
            <a:pPr>
              <a:spcAft>
                <a:spcPts val="600"/>
              </a:spcAft>
            </a:pPr>
            <a:r>
              <a:rPr lang="en-US"/>
              <a:t>Keep summarized data local; get detail data from the source</a:t>
            </a:r>
          </a:p>
        </p:txBody>
      </p:sp>
      <p:sp>
        <p:nvSpPr>
          <p:cNvPr id="41" name="Rectangle 40">
            <a:extLst>
              <a:ext uri="{FF2B5EF4-FFF2-40B4-BE49-F238E27FC236}">
                <a16:creationId xmlns:a16="http://schemas.microsoft.com/office/drawing/2014/main" id="{7B1E3D8D-BDEC-42A2-8570-FAE5D0CA7436}"/>
              </a:ext>
            </a:extLst>
          </p:cNvPr>
          <p:cNvSpPr/>
          <p:nvPr/>
        </p:nvSpPr>
        <p:spPr>
          <a:xfrm>
            <a:off x="1493218" y="1939866"/>
            <a:ext cx="2203377"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a:ln>
                  <a:noFill/>
                </a:ln>
                <a:solidFill>
                  <a:schemeClr val="tx2"/>
                </a:solidFill>
                <a:effectLst/>
                <a:uLnTx/>
                <a:uFillTx/>
                <a:latin typeface="+mj-lt"/>
                <a:ea typeface="+mn-ea"/>
                <a:cs typeface="Segoe UI Semibold" panose="020B0702040204020203" pitchFamily="34" charset="0"/>
              </a:rPr>
              <a:t>Import</a:t>
            </a:r>
          </a:p>
        </p:txBody>
      </p:sp>
      <p:sp>
        <p:nvSpPr>
          <p:cNvPr id="45" name="TextBox 44">
            <a:extLst>
              <a:ext uri="{FF2B5EF4-FFF2-40B4-BE49-F238E27FC236}">
                <a16:creationId xmlns:a16="http://schemas.microsoft.com/office/drawing/2014/main" id="{6567DAC9-D149-48FE-B86F-271C8A714205}"/>
              </a:ext>
            </a:extLst>
          </p:cNvPr>
          <p:cNvSpPr txBox="1"/>
          <p:nvPr/>
        </p:nvSpPr>
        <p:spPr>
          <a:xfrm>
            <a:off x="1132404" y="4297173"/>
            <a:ext cx="2925004" cy="1031051"/>
          </a:xfrm>
          <a:prstGeom prst="rect">
            <a:avLst/>
          </a:prstGeom>
        </p:spPr>
        <p:txBody>
          <a:bodyPr wrap="square">
            <a:spAutoFit/>
          </a:bodyPr>
          <a:lstStyle>
            <a:defPPr>
              <a:defRPr lang="en-US"/>
            </a:defPPr>
            <a:lvl1pPr algn="ctr">
              <a:defRPr sz="1400"/>
            </a:lvl1pPr>
          </a:lstStyle>
          <a:p>
            <a:pPr>
              <a:spcAft>
                <a:spcPts val="600"/>
              </a:spcAft>
            </a:pPr>
            <a:r>
              <a:rPr lang="en-US"/>
              <a:t>Great for small data sources and personal data discovery</a:t>
            </a:r>
          </a:p>
          <a:p>
            <a:pPr>
              <a:spcAft>
                <a:spcPts val="600"/>
              </a:spcAft>
            </a:pPr>
            <a:r>
              <a:rPr lang="en-US"/>
              <a:t>Fine for CSV files, spreadsheet data and summarized OLTP data</a:t>
            </a:r>
          </a:p>
        </p:txBody>
      </p:sp>
      <p:sp>
        <p:nvSpPr>
          <p:cNvPr id="53" name="Title 14">
            <a:extLst>
              <a:ext uri="{FF2B5EF4-FFF2-40B4-BE49-F238E27FC236}">
                <a16:creationId xmlns:a16="http://schemas.microsoft.com/office/drawing/2014/main" id="{AB7DECD4-525D-BD4C-8109-AC4086AF40D0}"/>
              </a:ext>
            </a:extLst>
          </p:cNvPr>
          <p:cNvSpPr>
            <a:spLocks noGrp="1"/>
          </p:cNvSpPr>
          <p:nvPr>
            <p:ph type="title"/>
          </p:nvPr>
        </p:nvSpPr>
        <p:spPr/>
        <p:txBody>
          <a:bodyPr/>
          <a:lstStyle/>
          <a:p>
            <a:r>
              <a:rPr lang="en-US"/>
              <a:t>Power BI</a:t>
            </a:r>
          </a:p>
        </p:txBody>
      </p:sp>
      <p:grpSp>
        <p:nvGrpSpPr>
          <p:cNvPr id="63" name="Group 62">
            <a:extLst>
              <a:ext uri="{FF2B5EF4-FFF2-40B4-BE49-F238E27FC236}">
                <a16:creationId xmlns:a16="http://schemas.microsoft.com/office/drawing/2014/main" id="{B88C5991-AE9F-C146-BB73-5CB0C73E9087}"/>
              </a:ext>
            </a:extLst>
          </p:cNvPr>
          <p:cNvGrpSpPr/>
          <p:nvPr/>
        </p:nvGrpSpPr>
        <p:grpSpPr>
          <a:xfrm>
            <a:off x="1977526" y="2647500"/>
            <a:ext cx="1234762" cy="1234758"/>
            <a:chOff x="3161025" y="2758650"/>
            <a:chExt cx="1234762" cy="1234758"/>
          </a:xfrm>
        </p:grpSpPr>
        <p:sp>
          <p:nvSpPr>
            <p:cNvPr id="37" name="Oval 36">
              <a:extLst>
                <a:ext uri="{FF2B5EF4-FFF2-40B4-BE49-F238E27FC236}">
                  <a16:creationId xmlns:a16="http://schemas.microsoft.com/office/drawing/2014/main" id="{9964B9DC-D52C-41E2-89A7-6BA843B3F38D}"/>
                </a:ext>
              </a:extLst>
            </p:cNvPr>
            <p:cNvSpPr/>
            <p:nvPr/>
          </p:nvSpPr>
          <p:spPr bwMode="auto">
            <a:xfrm>
              <a:off x="3161025" y="2758650"/>
              <a:ext cx="1234762" cy="1234758"/>
            </a:xfrm>
            <a:prstGeom prst="ellipse">
              <a:avLst/>
            </a:prstGeom>
            <a:solidFill>
              <a:schemeClr val="bg1"/>
            </a:solidFill>
            <a:ln w="10795" cap="flat" cmpd="sng" algn="ctr">
              <a:noFill/>
              <a:prstDash val="solid"/>
            </a:ln>
            <a:effectLst>
              <a:outerShdw blurRad="190500" dist="50800" dir="2400000" algn="tl" rotWithShape="0">
                <a:prstClr val="black">
                  <a:alpha val="40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pic>
          <p:nvPicPr>
            <p:cNvPr id="54" name="Graphic 53">
              <a:extLst>
                <a:ext uri="{FF2B5EF4-FFF2-40B4-BE49-F238E27FC236}">
                  <a16:creationId xmlns:a16="http://schemas.microsoft.com/office/drawing/2014/main" id="{BC811F39-E8A0-704D-A372-DAD6C2EC2E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24545" y="3119555"/>
              <a:ext cx="507722" cy="507722"/>
            </a:xfrm>
            <a:prstGeom prst="rect">
              <a:avLst/>
            </a:prstGeom>
          </p:spPr>
        </p:pic>
      </p:grpSp>
      <p:grpSp>
        <p:nvGrpSpPr>
          <p:cNvPr id="64" name="Group 63">
            <a:extLst>
              <a:ext uri="{FF2B5EF4-FFF2-40B4-BE49-F238E27FC236}">
                <a16:creationId xmlns:a16="http://schemas.microsoft.com/office/drawing/2014/main" id="{A5E0F455-F0E7-B04D-9BF8-C50C07E49893}"/>
              </a:ext>
            </a:extLst>
          </p:cNvPr>
          <p:cNvGrpSpPr/>
          <p:nvPr/>
        </p:nvGrpSpPr>
        <p:grpSpPr>
          <a:xfrm>
            <a:off x="5478619" y="2647500"/>
            <a:ext cx="1234762" cy="1234758"/>
            <a:chOff x="5480362" y="2758650"/>
            <a:chExt cx="1234762" cy="1234758"/>
          </a:xfrm>
        </p:grpSpPr>
        <p:sp>
          <p:nvSpPr>
            <p:cNvPr id="46" name="Oval 45">
              <a:extLst>
                <a:ext uri="{FF2B5EF4-FFF2-40B4-BE49-F238E27FC236}">
                  <a16:creationId xmlns:a16="http://schemas.microsoft.com/office/drawing/2014/main" id="{F1B16A80-5DC5-4D33-96A2-F37C27A84A59}"/>
                </a:ext>
              </a:extLst>
            </p:cNvPr>
            <p:cNvSpPr/>
            <p:nvPr/>
          </p:nvSpPr>
          <p:spPr bwMode="auto">
            <a:xfrm>
              <a:off x="5480362" y="2758650"/>
              <a:ext cx="1234762" cy="1234758"/>
            </a:xfrm>
            <a:prstGeom prst="ellipse">
              <a:avLst/>
            </a:prstGeom>
            <a:solidFill>
              <a:schemeClr val="bg1"/>
            </a:solidFill>
            <a:ln w="10795" cap="flat" cmpd="sng" algn="ctr">
              <a:noFill/>
              <a:prstDash val="solid"/>
            </a:ln>
            <a:effectLst>
              <a:outerShdw blurRad="190500" dist="50800" dir="2400000" algn="tl" rotWithShape="0">
                <a:prstClr val="black">
                  <a:alpha val="40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pic>
          <p:nvPicPr>
            <p:cNvPr id="55" name="Graphic 54">
              <a:extLst>
                <a:ext uri="{FF2B5EF4-FFF2-40B4-BE49-F238E27FC236}">
                  <a16:creationId xmlns:a16="http://schemas.microsoft.com/office/drawing/2014/main" id="{65D24945-B2A3-0048-8624-8F4E466AF91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64557" y="3144816"/>
              <a:ext cx="457200" cy="457200"/>
            </a:xfrm>
            <a:prstGeom prst="rect">
              <a:avLst/>
            </a:prstGeom>
          </p:spPr>
        </p:pic>
      </p:grpSp>
      <p:grpSp>
        <p:nvGrpSpPr>
          <p:cNvPr id="65" name="Group 64">
            <a:extLst>
              <a:ext uri="{FF2B5EF4-FFF2-40B4-BE49-F238E27FC236}">
                <a16:creationId xmlns:a16="http://schemas.microsoft.com/office/drawing/2014/main" id="{BA594F4D-C981-FC46-A7AB-50A9173B4724}"/>
              </a:ext>
            </a:extLst>
          </p:cNvPr>
          <p:cNvGrpSpPr/>
          <p:nvPr/>
        </p:nvGrpSpPr>
        <p:grpSpPr>
          <a:xfrm>
            <a:off x="8979713" y="2647500"/>
            <a:ext cx="1234762" cy="1234758"/>
            <a:chOff x="7799699" y="2758650"/>
            <a:chExt cx="1234762" cy="1234758"/>
          </a:xfrm>
        </p:grpSpPr>
        <p:sp>
          <p:nvSpPr>
            <p:cNvPr id="48" name="Oval 47">
              <a:extLst>
                <a:ext uri="{FF2B5EF4-FFF2-40B4-BE49-F238E27FC236}">
                  <a16:creationId xmlns:a16="http://schemas.microsoft.com/office/drawing/2014/main" id="{3931CDB1-1ACB-4613-8F61-2342285156D0}"/>
                </a:ext>
              </a:extLst>
            </p:cNvPr>
            <p:cNvSpPr/>
            <p:nvPr/>
          </p:nvSpPr>
          <p:spPr bwMode="auto">
            <a:xfrm>
              <a:off x="7799699" y="2758650"/>
              <a:ext cx="1234762" cy="1234758"/>
            </a:xfrm>
            <a:prstGeom prst="ellipse">
              <a:avLst/>
            </a:prstGeom>
            <a:solidFill>
              <a:schemeClr val="bg1"/>
            </a:solidFill>
            <a:ln w="10795" cap="flat" cmpd="sng" algn="ctr">
              <a:noFill/>
              <a:prstDash val="solid"/>
            </a:ln>
            <a:effectLst>
              <a:outerShdw blurRad="190500" dist="50800" dir="2400000" algn="tl" rotWithShape="0">
                <a:prstClr val="black">
                  <a:alpha val="40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pic>
          <p:nvPicPr>
            <p:cNvPr id="56" name="Graphic 55">
              <a:extLst>
                <a:ext uri="{FF2B5EF4-FFF2-40B4-BE49-F238E27FC236}">
                  <a16:creationId xmlns:a16="http://schemas.microsoft.com/office/drawing/2014/main" id="{6B4C41EA-FB01-204F-928B-9471CB61F88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88480" y="3162649"/>
              <a:ext cx="457200" cy="457200"/>
            </a:xfrm>
            <a:prstGeom prst="rect">
              <a:avLst/>
            </a:prstGeom>
          </p:spPr>
        </p:pic>
      </p:grpSp>
    </p:spTree>
    <p:extLst>
      <p:ext uri="{BB962C8B-B14F-4D97-AF65-F5344CB8AC3E}">
        <p14:creationId xmlns:p14="http://schemas.microsoft.com/office/powerpoint/2010/main" val="110708516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E821C22-C233-CE4F-9090-6CA5B6591718}"/>
              </a:ext>
            </a:extLst>
          </p:cNvPr>
          <p:cNvSpPr>
            <a:spLocks noGrp="1"/>
          </p:cNvSpPr>
          <p:nvPr>
            <p:ph type="body" sz="quarter" idx="10"/>
          </p:nvPr>
        </p:nvSpPr>
        <p:spPr>
          <a:xfrm>
            <a:off x="437318" y="2141394"/>
            <a:ext cx="5555965" cy="4249881"/>
          </a:xfrm>
        </p:spPr>
        <p:txBody>
          <a:bodyPr/>
          <a:lstStyle/>
          <a:p>
            <a:pPr lvl="0"/>
            <a:r>
              <a:rPr lang="en-US" sz="1600"/>
              <a:t>Azure Synapse’s industry leading price-performance comes from leveraging the Azure ecosystem and core SQL Server engine improvements to produce massive gains in performance.</a:t>
            </a:r>
          </a:p>
          <a:p>
            <a:pPr lvl="0"/>
            <a:r>
              <a:rPr lang="en-US" sz="1600"/>
              <a:t>These benefits require no customer configuration and are provided out-of-the-box for every data warehouse</a:t>
            </a:r>
          </a:p>
          <a:p>
            <a:pPr lvl="1"/>
            <a:r>
              <a:rPr lang="en-US" sz="1400" b="1"/>
              <a:t>Gen2 adaptive caching </a:t>
            </a:r>
            <a:r>
              <a:rPr lang="en-US" sz="1400"/>
              <a:t>– using non-volatile memory solid-state drives (</a:t>
            </a:r>
            <a:r>
              <a:rPr lang="en-US" sz="1400" err="1"/>
              <a:t>NVMe</a:t>
            </a:r>
            <a:r>
              <a:rPr lang="en-US" sz="1400"/>
              <a:t>) to increase the I/O bandwidth available to queries</a:t>
            </a:r>
          </a:p>
          <a:p>
            <a:pPr lvl="1"/>
            <a:r>
              <a:rPr lang="en-US" sz="1400" b="1"/>
              <a:t>Azure FPGA-accelerated networking enhancements </a:t>
            </a:r>
            <a:r>
              <a:rPr lang="en-US" sz="1400"/>
              <a:t>– to move data at rates of up to 1GB/sec per node </a:t>
            </a:r>
          </a:p>
          <a:p>
            <a:pPr lvl="1"/>
            <a:r>
              <a:rPr lang="en-US" sz="1400" b="1"/>
              <a:t>Instant data movement </a:t>
            </a:r>
            <a:r>
              <a:rPr lang="en-US" sz="1400"/>
              <a:t>– leverages multi-core parallelism in underlying SQL Servers to move data efficiently between compute nodes</a:t>
            </a:r>
          </a:p>
          <a:p>
            <a:pPr lvl="1"/>
            <a:r>
              <a:rPr lang="en-US" sz="1400" b="1"/>
              <a:t>Query Optimization </a:t>
            </a:r>
            <a:r>
              <a:rPr lang="en-US" sz="1400"/>
              <a:t>– ongoing investments in distributed query optimization</a:t>
            </a:r>
          </a:p>
        </p:txBody>
      </p:sp>
      <p:sp>
        <p:nvSpPr>
          <p:cNvPr id="2" name="Title 1">
            <a:extLst>
              <a:ext uri="{FF2B5EF4-FFF2-40B4-BE49-F238E27FC236}">
                <a16:creationId xmlns:a16="http://schemas.microsoft.com/office/drawing/2014/main" id="{40BEF657-974E-43AD-9DA6-A83C3175BC04}"/>
              </a:ext>
            </a:extLst>
          </p:cNvPr>
          <p:cNvSpPr>
            <a:spLocks noGrp="1"/>
          </p:cNvSpPr>
          <p:nvPr>
            <p:ph type="title"/>
          </p:nvPr>
        </p:nvSpPr>
        <p:spPr/>
        <p:txBody>
          <a:bodyPr/>
          <a:lstStyle/>
          <a:p>
            <a:r>
              <a:rPr lang="en-US"/>
              <a:t>Azure Synapse performance advantage</a:t>
            </a:r>
          </a:p>
        </p:txBody>
      </p:sp>
      <p:sp>
        <p:nvSpPr>
          <p:cNvPr id="9" name="Text Placeholder 8">
            <a:extLst>
              <a:ext uri="{FF2B5EF4-FFF2-40B4-BE49-F238E27FC236}">
                <a16:creationId xmlns:a16="http://schemas.microsoft.com/office/drawing/2014/main" id="{A2E21E0E-2167-422F-B876-639E62EF0D8C}"/>
              </a:ext>
            </a:extLst>
          </p:cNvPr>
          <p:cNvSpPr>
            <a:spLocks noGrp="1"/>
          </p:cNvSpPr>
          <p:nvPr>
            <p:ph type="body" sz="quarter" idx="12"/>
          </p:nvPr>
        </p:nvSpPr>
        <p:spPr/>
        <p:txBody>
          <a:bodyPr/>
          <a:lstStyle/>
          <a:p>
            <a:r>
              <a:rPr lang="en-US"/>
              <a:t>Overview</a:t>
            </a:r>
          </a:p>
        </p:txBody>
      </p:sp>
      <p:sp>
        <p:nvSpPr>
          <p:cNvPr id="33" name="TextBox 32">
            <a:extLst>
              <a:ext uri="{FF2B5EF4-FFF2-40B4-BE49-F238E27FC236}">
                <a16:creationId xmlns:a16="http://schemas.microsoft.com/office/drawing/2014/main" id="{430D80C0-5851-43B7-9C52-1AF34E8CA66C}"/>
              </a:ext>
            </a:extLst>
          </p:cNvPr>
          <p:cNvSpPr txBox="1"/>
          <p:nvPr/>
        </p:nvSpPr>
        <p:spPr>
          <a:xfrm>
            <a:off x="7399314" y="1261730"/>
            <a:ext cx="2960445" cy="19389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lang="en-US" sz="1400">
                <a:latin typeface="+mj-lt"/>
              </a:rPr>
              <a:t>TPC-H 30TB Cloud DW Benchmark</a:t>
            </a:r>
          </a:p>
        </p:txBody>
      </p:sp>
      <p:sp>
        <p:nvSpPr>
          <p:cNvPr id="34" name="TextBox 33">
            <a:extLst>
              <a:ext uri="{FF2B5EF4-FFF2-40B4-BE49-F238E27FC236}">
                <a16:creationId xmlns:a16="http://schemas.microsoft.com/office/drawing/2014/main" id="{234E112B-4771-40D6-9FF0-1015563CDC71}"/>
              </a:ext>
            </a:extLst>
          </p:cNvPr>
          <p:cNvSpPr txBox="1"/>
          <p:nvPr/>
        </p:nvSpPr>
        <p:spPr>
          <a:xfrm>
            <a:off x="7399314" y="4246899"/>
            <a:ext cx="2960445" cy="19389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lang="en-US" sz="1400">
                <a:latin typeface="+mj-lt"/>
              </a:rPr>
              <a:t>TPC-DS 30TB Cloud DW Benchmark</a:t>
            </a:r>
          </a:p>
        </p:txBody>
      </p:sp>
      <p:sp>
        <p:nvSpPr>
          <p:cNvPr id="35" name="TextBox 34">
            <a:extLst>
              <a:ext uri="{FF2B5EF4-FFF2-40B4-BE49-F238E27FC236}">
                <a16:creationId xmlns:a16="http://schemas.microsoft.com/office/drawing/2014/main" id="{E41DB6D3-E5A9-4A67-B727-7F1A63A36C2A}"/>
              </a:ext>
            </a:extLst>
          </p:cNvPr>
          <p:cNvSpPr txBox="1"/>
          <p:nvPr/>
        </p:nvSpPr>
        <p:spPr>
          <a:xfrm>
            <a:off x="6970732" y="3760185"/>
            <a:ext cx="793487" cy="124650"/>
          </a:xfrm>
          <a:prstGeom prst="rect">
            <a:avLst/>
          </a:prstGeom>
          <a:noFill/>
        </p:spPr>
        <p:txBody>
          <a:bodyPr wrap="none" lIns="0" tIns="0" rIns="0" bIns="0"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1" i="0" u="none" strike="noStrike" kern="0" cap="none" spc="0" normalizeH="0" baseline="0" noProof="0">
                <a:ln>
                  <a:noFill/>
                </a:ln>
                <a:solidFill>
                  <a:schemeClr val="tx2"/>
                </a:solidFill>
                <a:effectLst/>
                <a:uLnTx/>
                <a:uFillTx/>
              </a:rPr>
              <a:t>Azure Synapse</a:t>
            </a:r>
          </a:p>
        </p:txBody>
      </p:sp>
      <p:sp>
        <p:nvSpPr>
          <p:cNvPr id="36" name="TextBox 35">
            <a:extLst>
              <a:ext uri="{FF2B5EF4-FFF2-40B4-BE49-F238E27FC236}">
                <a16:creationId xmlns:a16="http://schemas.microsoft.com/office/drawing/2014/main" id="{087F4F9B-FC0C-41FC-A960-CC3809C1788C}"/>
              </a:ext>
            </a:extLst>
          </p:cNvPr>
          <p:cNvSpPr txBox="1"/>
          <p:nvPr/>
        </p:nvSpPr>
        <p:spPr>
          <a:xfrm>
            <a:off x="9332584" y="3760185"/>
            <a:ext cx="389530" cy="124650"/>
          </a:xfrm>
          <a:prstGeom prst="rect">
            <a:avLst/>
          </a:prstGeom>
          <a:noFill/>
        </p:spPr>
        <p:txBody>
          <a:bodyPr wrap="none" lIns="0" tIns="0" rIns="0" bIns="0" rtlCol="0">
            <a:spAutoFit/>
          </a:bodyPr>
          <a:lstStyle>
            <a:defPPr>
              <a:defRPr lang="en-US"/>
            </a:defPPr>
            <a:lvl1pPr marR="0" lvl="0" indent="0" algn="ctr" defTabSz="914400" fontAlgn="auto">
              <a:lnSpc>
                <a:spcPct val="90000"/>
              </a:lnSpc>
              <a:spcBef>
                <a:spcPts val="0"/>
              </a:spcBef>
              <a:spcAft>
                <a:spcPts val="0"/>
              </a:spcAft>
              <a:buClrTx/>
              <a:buSzTx/>
              <a:buFontTx/>
              <a:buNone/>
              <a:tabLst/>
              <a:defRPr kumimoji="0" sz="800" b="1" i="0" u="none" strike="noStrike" cap="none" spc="0" normalizeH="0" baseline="0">
                <a:ln>
                  <a:noFill/>
                </a:ln>
                <a:gradFill>
                  <a:gsLst>
                    <a:gs pos="2917">
                      <a:srgbClr val="000000"/>
                    </a:gs>
                    <a:gs pos="30000">
                      <a:srgbClr val="000000"/>
                    </a:gs>
                  </a:gsLst>
                  <a:lin ang="5400000" scaled="0"/>
                </a:gradFill>
                <a:effectLst/>
                <a:uLnTx/>
                <a:uFillTx/>
                <a:latin typeface="Segoe UI"/>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1" i="0" u="none" strike="noStrike" kern="0" cap="none" spc="0" normalizeH="0" baseline="0" noProof="0">
                <a:ln>
                  <a:noFill/>
                </a:ln>
                <a:gradFill>
                  <a:gsLst>
                    <a:gs pos="2917">
                      <a:srgbClr val="000000"/>
                    </a:gs>
                    <a:gs pos="30000">
                      <a:srgbClr val="000000"/>
                    </a:gs>
                  </a:gsLst>
                  <a:lin ang="5400000" scaled="0"/>
                </a:gradFill>
                <a:effectLst/>
                <a:uLnTx/>
                <a:uFillTx/>
                <a:latin typeface="Segoe UI"/>
              </a:rPr>
              <a:t>Google</a:t>
            </a:r>
          </a:p>
        </p:txBody>
      </p:sp>
      <p:sp>
        <p:nvSpPr>
          <p:cNvPr id="37" name="TextBox 36">
            <a:extLst>
              <a:ext uri="{FF2B5EF4-FFF2-40B4-BE49-F238E27FC236}">
                <a16:creationId xmlns:a16="http://schemas.microsoft.com/office/drawing/2014/main" id="{EE69828F-0002-44EA-9006-A3B0CAAB73EA}"/>
              </a:ext>
            </a:extLst>
          </p:cNvPr>
          <p:cNvSpPr txBox="1"/>
          <p:nvPr/>
        </p:nvSpPr>
        <p:spPr>
          <a:xfrm>
            <a:off x="8399109" y="3760185"/>
            <a:ext cx="562655" cy="124650"/>
          </a:xfrm>
          <a:prstGeom prst="rect">
            <a:avLst/>
          </a:prstGeom>
          <a:noFill/>
        </p:spPr>
        <p:txBody>
          <a:bodyPr wrap="none" lIns="0" tIns="0" rIns="0" bIns="0" rtlCol="0">
            <a:spAutoFit/>
          </a:bodyPr>
          <a:lstStyle>
            <a:defPPr>
              <a:defRPr lang="en-US"/>
            </a:defPPr>
            <a:lvl1pPr marR="0" lvl="0" indent="0" algn="ctr" defTabSz="914400" fontAlgn="auto">
              <a:lnSpc>
                <a:spcPct val="90000"/>
              </a:lnSpc>
              <a:spcBef>
                <a:spcPts val="0"/>
              </a:spcBef>
              <a:spcAft>
                <a:spcPts val="0"/>
              </a:spcAft>
              <a:buClrTx/>
              <a:buSzTx/>
              <a:buFontTx/>
              <a:buNone/>
              <a:tabLst/>
              <a:defRPr kumimoji="0" sz="900" b="1" i="0" u="none" strike="noStrike" cap="none" spc="0" normalizeH="0" baseline="0">
                <a:ln>
                  <a:noFill/>
                </a:ln>
                <a:gradFill>
                  <a:gsLst>
                    <a:gs pos="2917">
                      <a:srgbClr val="000000"/>
                    </a:gs>
                    <a:gs pos="30000">
                      <a:srgbClr val="000000"/>
                    </a:gs>
                  </a:gsLst>
                  <a:lin ang="5400000" scaled="0"/>
                </a:gradFill>
                <a:effectLst/>
                <a:uLnTx/>
                <a:uFillTx/>
                <a:latin typeface="Segoe UI"/>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1" i="0" u="none" strike="noStrike" kern="0" cap="none" spc="0" normalizeH="0" baseline="0" noProof="0">
                <a:ln>
                  <a:noFill/>
                </a:ln>
                <a:solidFill>
                  <a:schemeClr val="accent3"/>
                </a:solidFill>
                <a:effectLst/>
                <a:uLnTx/>
                <a:uFillTx/>
                <a:latin typeface="Segoe UI"/>
              </a:rPr>
              <a:t>Snowflake</a:t>
            </a:r>
          </a:p>
        </p:txBody>
      </p:sp>
      <p:sp>
        <p:nvSpPr>
          <p:cNvPr id="38" name="TextBox 37">
            <a:extLst>
              <a:ext uri="{FF2B5EF4-FFF2-40B4-BE49-F238E27FC236}">
                <a16:creationId xmlns:a16="http://schemas.microsoft.com/office/drawing/2014/main" id="{B21B5FDD-4E99-4DE2-A02D-30FC6C07AA6E}"/>
              </a:ext>
            </a:extLst>
          </p:cNvPr>
          <p:cNvSpPr txBox="1"/>
          <p:nvPr/>
        </p:nvSpPr>
        <p:spPr>
          <a:xfrm>
            <a:off x="10214029" y="3760185"/>
            <a:ext cx="452048" cy="124650"/>
          </a:xfrm>
          <a:prstGeom prst="rect">
            <a:avLst/>
          </a:prstGeom>
          <a:noFill/>
        </p:spPr>
        <p:txBody>
          <a:bodyPr wrap="none" lIns="0" tIns="0" rIns="0" bIns="0" rtlCol="0">
            <a:spAutoFit/>
          </a:bodyPr>
          <a:lstStyle>
            <a:defPPr>
              <a:defRPr lang="en-US"/>
            </a:defPPr>
            <a:lvl1pPr marR="0" lvl="0" indent="0" algn="ctr" defTabSz="914400" fontAlgn="auto">
              <a:lnSpc>
                <a:spcPct val="90000"/>
              </a:lnSpc>
              <a:spcBef>
                <a:spcPts val="0"/>
              </a:spcBef>
              <a:spcAft>
                <a:spcPts val="0"/>
              </a:spcAft>
              <a:buClrTx/>
              <a:buSzTx/>
              <a:buFontTx/>
              <a:buNone/>
              <a:tabLst/>
              <a:defRPr kumimoji="0" sz="800" b="1" i="0" u="none" strike="noStrike" cap="none" spc="0" normalizeH="0" baseline="0">
                <a:ln>
                  <a:noFill/>
                </a:ln>
                <a:gradFill>
                  <a:gsLst>
                    <a:gs pos="2917">
                      <a:srgbClr val="000000"/>
                    </a:gs>
                    <a:gs pos="30000">
                      <a:srgbClr val="000000"/>
                    </a:gs>
                  </a:gsLst>
                  <a:lin ang="5400000" scaled="0"/>
                </a:gradFill>
                <a:effectLst/>
                <a:uLnTx/>
                <a:uFillTx/>
                <a:latin typeface="Segoe UI"/>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1" i="0" u="none" strike="noStrike" kern="0" cap="none" spc="0" normalizeH="0" baseline="0" noProof="0">
                <a:ln>
                  <a:noFill/>
                </a:ln>
                <a:solidFill>
                  <a:schemeClr val="tx2"/>
                </a:solidFill>
                <a:effectLst/>
                <a:uLnTx/>
                <a:uFillTx/>
                <a:latin typeface="Segoe UI"/>
              </a:rPr>
              <a:t>Redshift</a:t>
            </a:r>
          </a:p>
        </p:txBody>
      </p:sp>
      <p:sp>
        <p:nvSpPr>
          <p:cNvPr id="39" name="Rectangle 38">
            <a:extLst>
              <a:ext uri="{FF2B5EF4-FFF2-40B4-BE49-F238E27FC236}">
                <a16:creationId xmlns:a16="http://schemas.microsoft.com/office/drawing/2014/main" id="{76591956-C378-48BA-8C2A-2D610060D8CA}"/>
              </a:ext>
            </a:extLst>
          </p:cNvPr>
          <p:cNvSpPr/>
          <p:nvPr/>
        </p:nvSpPr>
        <p:spPr bwMode="auto">
          <a:xfrm>
            <a:off x="6778769" y="2813137"/>
            <a:ext cx="283240" cy="23607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7009FCFA-0FE7-4CED-806D-5E06BC8FEEAF}"/>
              </a:ext>
            </a:extLst>
          </p:cNvPr>
          <p:cNvSpPr/>
          <p:nvPr/>
        </p:nvSpPr>
        <p:spPr bwMode="auto">
          <a:xfrm>
            <a:off x="7214135" y="2854450"/>
            <a:ext cx="283240" cy="19476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7CFAB85C-3F50-4880-A6B1-949BD7707B3D}"/>
              </a:ext>
            </a:extLst>
          </p:cNvPr>
          <p:cNvSpPr/>
          <p:nvPr/>
        </p:nvSpPr>
        <p:spPr bwMode="auto">
          <a:xfrm>
            <a:off x="7649501" y="2771824"/>
            <a:ext cx="283240" cy="27738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94545667-B7A5-4D36-9628-633C1311C7F0}"/>
              </a:ext>
            </a:extLst>
          </p:cNvPr>
          <p:cNvSpPr/>
          <p:nvPr/>
        </p:nvSpPr>
        <p:spPr bwMode="auto">
          <a:xfrm>
            <a:off x="8084867" y="2441320"/>
            <a:ext cx="283240" cy="607891"/>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a:extLst>
              <a:ext uri="{FF2B5EF4-FFF2-40B4-BE49-F238E27FC236}">
                <a16:creationId xmlns:a16="http://schemas.microsoft.com/office/drawing/2014/main" id="{4848EFEB-1CD0-4A94-81FE-0C795197E6E2}"/>
              </a:ext>
            </a:extLst>
          </p:cNvPr>
          <p:cNvSpPr/>
          <p:nvPr/>
        </p:nvSpPr>
        <p:spPr bwMode="auto">
          <a:xfrm>
            <a:off x="8520234" y="2400007"/>
            <a:ext cx="283240" cy="649203"/>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a:extLst>
              <a:ext uri="{FF2B5EF4-FFF2-40B4-BE49-F238E27FC236}">
                <a16:creationId xmlns:a16="http://schemas.microsoft.com/office/drawing/2014/main" id="{AFD812A7-A883-4E8D-B97F-EF3AD9CCA7AF}"/>
              </a:ext>
            </a:extLst>
          </p:cNvPr>
          <p:cNvSpPr/>
          <p:nvPr/>
        </p:nvSpPr>
        <p:spPr bwMode="auto">
          <a:xfrm>
            <a:off x="8955600" y="2152129"/>
            <a:ext cx="283240" cy="897081"/>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a:extLst>
              <a:ext uri="{FF2B5EF4-FFF2-40B4-BE49-F238E27FC236}">
                <a16:creationId xmlns:a16="http://schemas.microsoft.com/office/drawing/2014/main" id="{7E09A42B-92AE-47B9-B896-5E4FAB375030}"/>
              </a:ext>
            </a:extLst>
          </p:cNvPr>
          <p:cNvSpPr/>
          <p:nvPr/>
        </p:nvSpPr>
        <p:spPr bwMode="auto">
          <a:xfrm>
            <a:off x="9390967" y="1677384"/>
            <a:ext cx="283240" cy="137182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a:extLst>
              <a:ext uri="{FF2B5EF4-FFF2-40B4-BE49-F238E27FC236}">
                <a16:creationId xmlns:a16="http://schemas.microsoft.com/office/drawing/2014/main" id="{4266510A-9878-42C1-A5DB-DAFC5119B6A6}"/>
              </a:ext>
            </a:extLst>
          </p:cNvPr>
          <p:cNvSpPr/>
          <p:nvPr/>
        </p:nvSpPr>
        <p:spPr bwMode="auto">
          <a:xfrm>
            <a:off x="9826333" y="2730511"/>
            <a:ext cx="283240" cy="318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a:extLst>
              <a:ext uri="{FF2B5EF4-FFF2-40B4-BE49-F238E27FC236}">
                <a16:creationId xmlns:a16="http://schemas.microsoft.com/office/drawing/2014/main" id="{EC34F67C-CEDB-434F-B4C5-783418486044}"/>
              </a:ext>
            </a:extLst>
          </p:cNvPr>
          <p:cNvSpPr/>
          <p:nvPr/>
        </p:nvSpPr>
        <p:spPr bwMode="auto">
          <a:xfrm>
            <a:off x="10261700" y="2765922"/>
            <a:ext cx="283240" cy="2832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a:extLst>
              <a:ext uri="{FF2B5EF4-FFF2-40B4-BE49-F238E27FC236}">
                <a16:creationId xmlns:a16="http://schemas.microsoft.com/office/drawing/2014/main" id="{E4302A82-E6FE-498A-BCA2-DBF85266DA53}"/>
              </a:ext>
            </a:extLst>
          </p:cNvPr>
          <p:cNvSpPr/>
          <p:nvPr/>
        </p:nvSpPr>
        <p:spPr bwMode="auto">
          <a:xfrm>
            <a:off x="10697065" y="2748216"/>
            <a:ext cx="283240" cy="3009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9" name="Straight Connector 48">
            <a:extLst>
              <a:ext uri="{FF2B5EF4-FFF2-40B4-BE49-F238E27FC236}">
                <a16:creationId xmlns:a16="http://schemas.microsoft.com/office/drawing/2014/main" id="{D55E9E55-21CC-4AC3-BE9F-E5D73566E208}"/>
              </a:ext>
            </a:extLst>
          </p:cNvPr>
          <p:cNvCxnSpPr>
            <a:cxnSpLocks/>
          </p:cNvCxnSpPr>
          <p:nvPr/>
        </p:nvCxnSpPr>
        <p:spPr>
          <a:xfrm>
            <a:off x="6613071" y="3049210"/>
            <a:ext cx="4532931" cy="1"/>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C078E9B-EA75-49DB-9D7F-3CF4F06B22D9}"/>
              </a:ext>
            </a:extLst>
          </p:cNvPr>
          <p:cNvSpPr txBox="1"/>
          <p:nvPr/>
        </p:nvSpPr>
        <p:spPr>
          <a:xfrm>
            <a:off x="6801190" y="2677432"/>
            <a:ext cx="238396" cy="128553"/>
          </a:xfrm>
          <a:prstGeom prst="rect">
            <a:avLst/>
          </a:prstGeom>
          <a:noFill/>
        </p:spPr>
        <p:txBody>
          <a:bodyPr wrap="none" lIns="0" tIns="0" rIns="0" bIns="4572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1" i="0" u="none" strike="noStrike" kern="0" cap="none" spc="0" normalizeH="0" baseline="0" noProof="0">
                <a:ln>
                  <a:noFill/>
                </a:ln>
                <a:gradFill>
                  <a:gsLst>
                    <a:gs pos="2917">
                      <a:srgbClr val="000000"/>
                    </a:gs>
                    <a:gs pos="30000">
                      <a:srgbClr val="000000"/>
                    </a:gs>
                  </a:gsLst>
                  <a:lin ang="5400000" scaled="0"/>
                </a:gradFill>
                <a:effectLst/>
                <a:uLnTx/>
                <a:uFillTx/>
              </a:rPr>
              <a:t>$40</a:t>
            </a:r>
          </a:p>
        </p:txBody>
      </p:sp>
      <p:sp>
        <p:nvSpPr>
          <p:cNvPr id="51" name="TextBox 50">
            <a:extLst>
              <a:ext uri="{FF2B5EF4-FFF2-40B4-BE49-F238E27FC236}">
                <a16:creationId xmlns:a16="http://schemas.microsoft.com/office/drawing/2014/main" id="{03857F93-EDE6-40B3-81C0-03A2938D4A7D}"/>
              </a:ext>
            </a:extLst>
          </p:cNvPr>
          <p:cNvSpPr txBox="1"/>
          <p:nvPr/>
        </p:nvSpPr>
        <p:spPr>
          <a:xfrm>
            <a:off x="7237690" y="2720947"/>
            <a:ext cx="238395" cy="122619"/>
          </a:xfrm>
          <a:prstGeom prst="rect">
            <a:avLst/>
          </a:prstGeom>
          <a:noFill/>
        </p:spPr>
        <p:txBody>
          <a:bodyPr wrap="none" lIns="0" tIns="0" rIns="0" bIns="4572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1" i="0" u="none" strike="noStrike" kern="0" cap="none" spc="0" normalizeH="0" baseline="0" noProof="0">
                <a:ln>
                  <a:noFill/>
                </a:ln>
                <a:gradFill>
                  <a:gsLst>
                    <a:gs pos="2917">
                      <a:srgbClr val="000000"/>
                    </a:gs>
                    <a:gs pos="30000">
                      <a:srgbClr val="000000"/>
                    </a:gs>
                  </a:gsLst>
                  <a:lin ang="5400000" scaled="0"/>
                </a:gradFill>
                <a:effectLst/>
                <a:uLnTx/>
                <a:uFillTx/>
              </a:rPr>
              <a:t>$33</a:t>
            </a:r>
          </a:p>
        </p:txBody>
      </p:sp>
      <p:sp>
        <p:nvSpPr>
          <p:cNvPr id="52" name="TextBox 51">
            <a:extLst>
              <a:ext uri="{FF2B5EF4-FFF2-40B4-BE49-F238E27FC236}">
                <a16:creationId xmlns:a16="http://schemas.microsoft.com/office/drawing/2014/main" id="{E90A54BA-4317-42EC-9F0B-1102315DF34D}"/>
              </a:ext>
            </a:extLst>
          </p:cNvPr>
          <p:cNvSpPr txBox="1"/>
          <p:nvPr/>
        </p:nvSpPr>
        <p:spPr>
          <a:xfrm>
            <a:off x="7676810" y="2632386"/>
            <a:ext cx="238396" cy="128553"/>
          </a:xfrm>
          <a:prstGeom prst="rect">
            <a:avLst/>
          </a:prstGeom>
          <a:noFill/>
        </p:spPr>
        <p:txBody>
          <a:bodyPr wrap="none" lIns="0" tIns="0" rIns="0" bIns="4572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1" i="0" u="none" strike="noStrike" kern="0" cap="none" spc="0" normalizeH="0" baseline="0" noProof="0">
                <a:ln>
                  <a:noFill/>
                </a:ln>
                <a:gradFill>
                  <a:gsLst>
                    <a:gs pos="2917">
                      <a:srgbClr val="000000"/>
                    </a:gs>
                    <a:gs pos="30000">
                      <a:srgbClr val="000000"/>
                    </a:gs>
                  </a:gsLst>
                  <a:lin ang="5400000" scaled="0"/>
                </a:gradFill>
                <a:effectLst/>
                <a:uLnTx/>
                <a:uFillTx/>
              </a:rPr>
              <a:t>$47</a:t>
            </a:r>
          </a:p>
        </p:txBody>
      </p:sp>
      <p:sp>
        <p:nvSpPr>
          <p:cNvPr id="53" name="TextBox 52">
            <a:extLst>
              <a:ext uri="{FF2B5EF4-FFF2-40B4-BE49-F238E27FC236}">
                <a16:creationId xmlns:a16="http://schemas.microsoft.com/office/drawing/2014/main" id="{056D3726-B61A-4A73-9DDC-FB5AD42C5CA2}"/>
              </a:ext>
            </a:extLst>
          </p:cNvPr>
          <p:cNvSpPr txBox="1"/>
          <p:nvPr/>
        </p:nvSpPr>
        <p:spPr>
          <a:xfrm>
            <a:off x="8067556" y="2301883"/>
            <a:ext cx="317861" cy="128553"/>
          </a:xfrm>
          <a:prstGeom prst="rect">
            <a:avLst/>
          </a:prstGeom>
          <a:noFill/>
        </p:spPr>
        <p:txBody>
          <a:bodyPr wrap="none" lIns="0" tIns="0" rIns="0" bIns="4572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1" i="0" u="none" strike="noStrike" kern="0" cap="none" spc="0" normalizeH="0" baseline="0" noProof="0">
                <a:ln>
                  <a:noFill/>
                </a:ln>
                <a:gradFill>
                  <a:gsLst>
                    <a:gs pos="2917">
                      <a:srgbClr val="000000"/>
                    </a:gs>
                    <a:gs pos="30000">
                      <a:srgbClr val="000000"/>
                    </a:gs>
                  </a:gsLst>
                  <a:lin ang="5400000" scaled="0"/>
                </a:gradFill>
                <a:effectLst/>
                <a:uLnTx/>
                <a:uFillTx/>
              </a:rPr>
              <a:t>$103</a:t>
            </a:r>
          </a:p>
        </p:txBody>
      </p:sp>
      <p:sp>
        <p:nvSpPr>
          <p:cNvPr id="54" name="TextBox 53">
            <a:extLst>
              <a:ext uri="{FF2B5EF4-FFF2-40B4-BE49-F238E27FC236}">
                <a16:creationId xmlns:a16="http://schemas.microsoft.com/office/drawing/2014/main" id="{CB82C5C5-2770-43EA-8D29-9095133FB69B}"/>
              </a:ext>
            </a:extLst>
          </p:cNvPr>
          <p:cNvSpPr txBox="1"/>
          <p:nvPr/>
        </p:nvSpPr>
        <p:spPr>
          <a:xfrm>
            <a:off x="8502923" y="2259303"/>
            <a:ext cx="317861" cy="128553"/>
          </a:xfrm>
          <a:prstGeom prst="rect">
            <a:avLst/>
          </a:prstGeom>
          <a:noFill/>
        </p:spPr>
        <p:txBody>
          <a:bodyPr wrap="none" lIns="0" tIns="0" rIns="0" bIns="4572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1" i="0" u="none" strike="noStrike" kern="0" cap="none" spc="0" normalizeH="0" baseline="0" noProof="0">
                <a:ln>
                  <a:noFill/>
                </a:ln>
                <a:gradFill>
                  <a:gsLst>
                    <a:gs pos="2917">
                      <a:srgbClr val="000000"/>
                    </a:gs>
                    <a:gs pos="30000">
                      <a:srgbClr val="000000"/>
                    </a:gs>
                  </a:gsLst>
                  <a:lin ang="5400000" scaled="0"/>
                </a:gradFill>
                <a:effectLst/>
                <a:uLnTx/>
                <a:uFillTx/>
              </a:rPr>
              <a:t>$110</a:t>
            </a:r>
          </a:p>
        </p:txBody>
      </p:sp>
      <p:sp>
        <p:nvSpPr>
          <p:cNvPr id="55" name="TextBox 54">
            <a:extLst>
              <a:ext uri="{FF2B5EF4-FFF2-40B4-BE49-F238E27FC236}">
                <a16:creationId xmlns:a16="http://schemas.microsoft.com/office/drawing/2014/main" id="{A3F7BB9F-F0D1-4AAF-9BD1-E2A2970C5BFE}"/>
              </a:ext>
            </a:extLst>
          </p:cNvPr>
          <p:cNvSpPr txBox="1"/>
          <p:nvPr/>
        </p:nvSpPr>
        <p:spPr>
          <a:xfrm>
            <a:off x="8938289" y="2012692"/>
            <a:ext cx="317861" cy="128553"/>
          </a:xfrm>
          <a:prstGeom prst="rect">
            <a:avLst/>
          </a:prstGeom>
          <a:noFill/>
        </p:spPr>
        <p:txBody>
          <a:bodyPr wrap="none" lIns="0" tIns="0" rIns="0" bIns="4572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1" i="0" u="none" strike="noStrike" kern="0" cap="none" spc="0" normalizeH="0" baseline="0" noProof="0">
                <a:ln>
                  <a:noFill/>
                </a:ln>
                <a:gradFill>
                  <a:gsLst>
                    <a:gs pos="2917">
                      <a:srgbClr val="000000"/>
                    </a:gs>
                    <a:gs pos="30000">
                      <a:srgbClr val="000000"/>
                    </a:gs>
                  </a:gsLst>
                  <a:lin ang="5400000" scaled="0"/>
                </a:gradFill>
                <a:effectLst/>
                <a:uLnTx/>
                <a:uFillTx/>
              </a:rPr>
              <a:t>$152</a:t>
            </a:r>
          </a:p>
        </p:txBody>
      </p:sp>
      <p:sp>
        <p:nvSpPr>
          <p:cNvPr id="56" name="TextBox 55">
            <a:extLst>
              <a:ext uri="{FF2B5EF4-FFF2-40B4-BE49-F238E27FC236}">
                <a16:creationId xmlns:a16="http://schemas.microsoft.com/office/drawing/2014/main" id="{2032FEFE-2578-4345-A3A4-B8F83765FF23}"/>
              </a:ext>
            </a:extLst>
          </p:cNvPr>
          <p:cNvSpPr txBox="1"/>
          <p:nvPr/>
        </p:nvSpPr>
        <p:spPr>
          <a:xfrm>
            <a:off x="9376587" y="1536751"/>
            <a:ext cx="317861" cy="128553"/>
          </a:xfrm>
          <a:prstGeom prst="rect">
            <a:avLst/>
          </a:prstGeom>
          <a:noFill/>
        </p:spPr>
        <p:txBody>
          <a:bodyPr wrap="none" lIns="0" tIns="0" rIns="0" bIns="4572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1" i="0" u="none" strike="noStrike" kern="0" cap="none" spc="0" normalizeH="0" baseline="0" noProof="0">
                <a:ln>
                  <a:noFill/>
                </a:ln>
                <a:gradFill>
                  <a:gsLst>
                    <a:gs pos="2917">
                      <a:srgbClr val="000000"/>
                    </a:gs>
                    <a:gs pos="30000">
                      <a:srgbClr val="000000"/>
                    </a:gs>
                  </a:gsLst>
                  <a:lin ang="5400000" scaled="0"/>
                </a:gradFill>
                <a:effectLst/>
                <a:uLnTx/>
                <a:uFillTx/>
              </a:rPr>
              <a:t>$564</a:t>
            </a:r>
          </a:p>
        </p:txBody>
      </p:sp>
      <p:sp>
        <p:nvSpPr>
          <p:cNvPr id="57" name="TextBox 56">
            <a:extLst>
              <a:ext uri="{FF2B5EF4-FFF2-40B4-BE49-F238E27FC236}">
                <a16:creationId xmlns:a16="http://schemas.microsoft.com/office/drawing/2014/main" id="{FC74C32D-9206-46DC-8C8E-89658D77CA4E}"/>
              </a:ext>
            </a:extLst>
          </p:cNvPr>
          <p:cNvSpPr txBox="1"/>
          <p:nvPr/>
        </p:nvSpPr>
        <p:spPr>
          <a:xfrm>
            <a:off x="9855446" y="2595881"/>
            <a:ext cx="238396" cy="128553"/>
          </a:xfrm>
          <a:prstGeom prst="rect">
            <a:avLst/>
          </a:prstGeom>
          <a:noFill/>
        </p:spPr>
        <p:txBody>
          <a:bodyPr wrap="none" lIns="0" tIns="0" rIns="0" bIns="4572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1" i="0" u="none" strike="noStrike" kern="0" cap="none" spc="0" normalizeH="0" baseline="0" noProof="0">
                <a:ln>
                  <a:noFill/>
                </a:ln>
                <a:gradFill>
                  <a:gsLst>
                    <a:gs pos="2917">
                      <a:srgbClr val="000000"/>
                    </a:gs>
                    <a:gs pos="30000">
                      <a:srgbClr val="000000"/>
                    </a:gs>
                  </a:gsLst>
                  <a:lin ang="5400000" scaled="0"/>
                </a:gradFill>
                <a:effectLst/>
                <a:uLnTx/>
                <a:uFillTx/>
              </a:rPr>
              <a:t>$54</a:t>
            </a:r>
          </a:p>
        </p:txBody>
      </p:sp>
      <p:sp>
        <p:nvSpPr>
          <p:cNvPr id="58" name="TextBox 57">
            <a:extLst>
              <a:ext uri="{FF2B5EF4-FFF2-40B4-BE49-F238E27FC236}">
                <a16:creationId xmlns:a16="http://schemas.microsoft.com/office/drawing/2014/main" id="{31C91897-3739-4D77-88E8-8D0FDF5EC0A4}"/>
              </a:ext>
            </a:extLst>
          </p:cNvPr>
          <p:cNvSpPr txBox="1"/>
          <p:nvPr/>
        </p:nvSpPr>
        <p:spPr>
          <a:xfrm>
            <a:off x="10284121" y="2623467"/>
            <a:ext cx="238396" cy="128553"/>
          </a:xfrm>
          <a:prstGeom prst="rect">
            <a:avLst/>
          </a:prstGeom>
          <a:noFill/>
        </p:spPr>
        <p:txBody>
          <a:bodyPr wrap="none" lIns="0" tIns="0" rIns="0" bIns="4572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1" i="0" u="none" strike="noStrike" kern="0" cap="none" spc="0" normalizeH="0" baseline="0" noProof="0">
                <a:ln>
                  <a:noFill/>
                </a:ln>
                <a:gradFill>
                  <a:gsLst>
                    <a:gs pos="2917">
                      <a:srgbClr val="000000"/>
                    </a:gs>
                    <a:gs pos="30000">
                      <a:srgbClr val="000000"/>
                    </a:gs>
                  </a:gsLst>
                  <a:lin ang="5400000" scaled="0"/>
                </a:gradFill>
                <a:effectLst/>
                <a:uLnTx/>
                <a:uFillTx/>
              </a:rPr>
              <a:t>$48</a:t>
            </a:r>
          </a:p>
        </p:txBody>
      </p:sp>
      <p:sp>
        <p:nvSpPr>
          <p:cNvPr id="59" name="TextBox 58">
            <a:extLst>
              <a:ext uri="{FF2B5EF4-FFF2-40B4-BE49-F238E27FC236}">
                <a16:creationId xmlns:a16="http://schemas.microsoft.com/office/drawing/2014/main" id="{73C75720-8147-4267-B12C-D04BA801B038}"/>
              </a:ext>
            </a:extLst>
          </p:cNvPr>
          <p:cNvSpPr txBox="1"/>
          <p:nvPr/>
        </p:nvSpPr>
        <p:spPr>
          <a:xfrm>
            <a:off x="10719486" y="2605829"/>
            <a:ext cx="238396" cy="128553"/>
          </a:xfrm>
          <a:prstGeom prst="rect">
            <a:avLst/>
          </a:prstGeom>
          <a:noFill/>
        </p:spPr>
        <p:txBody>
          <a:bodyPr wrap="none" lIns="0" tIns="0" rIns="0" bIns="4572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1" i="0" u="none" strike="noStrike" kern="0" cap="none" spc="0" normalizeH="0" baseline="0" noProof="0">
                <a:ln>
                  <a:noFill/>
                </a:ln>
                <a:gradFill>
                  <a:gsLst>
                    <a:gs pos="2917">
                      <a:srgbClr val="000000"/>
                    </a:gs>
                    <a:gs pos="30000">
                      <a:srgbClr val="000000"/>
                    </a:gs>
                  </a:gsLst>
                  <a:lin ang="5400000" scaled="0"/>
                </a:gradFill>
                <a:effectLst/>
                <a:uLnTx/>
                <a:uFillTx/>
              </a:rPr>
              <a:t>$51</a:t>
            </a:r>
          </a:p>
        </p:txBody>
      </p:sp>
      <p:grpSp>
        <p:nvGrpSpPr>
          <p:cNvPr id="60" name="Group 59">
            <a:extLst>
              <a:ext uri="{FF2B5EF4-FFF2-40B4-BE49-F238E27FC236}">
                <a16:creationId xmlns:a16="http://schemas.microsoft.com/office/drawing/2014/main" id="{5AD2705D-31C0-4A93-B11D-CD71CF76EFA5}"/>
              </a:ext>
            </a:extLst>
          </p:cNvPr>
          <p:cNvGrpSpPr/>
          <p:nvPr/>
        </p:nvGrpSpPr>
        <p:grpSpPr>
          <a:xfrm rot="1307176">
            <a:off x="9282761" y="1852812"/>
            <a:ext cx="519656" cy="115269"/>
            <a:chOff x="9671014" y="1868621"/>
            <a:chExt cx="713525" cy="168713"/>
          </a:xfrm>
        </p:grpSpPr>
        <p:sp useBgFill="1">
          <p:nvSpPr>
            <p:cNvPr id="61" name="Rectangle 60">
              <a:extLst>
                <a:ext uri="{FF2B5EF4-FFF2-40B4-BE49-F238E27FC236}">
                  <a16:creationId xmlns:a16="http://schemas.microsoft.com/office/drawing/2014/main" id="{C453809D-E3E0-4F02-B61E-FF43A50C965E}"/>
                </a:ext>
              </a:extLst>
            </p:cNvPr>
            <p:cNvSpPr/>
            <p:nvPr/>
          </p:nvSpPr>
          <p:spPr bwMode="auto">
            <a:xfrm rot="21595190">
              <a:off x="9673074" y="1868957"/>
              <a:ext cx="711465" cy="158649"/>
            </a:xfrm>
            <a:prstGeom prst="rect">
              <a:avLst/>
            </a:prstGeom>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a:extLst>
                <a:ext uri="{FF2B5EF4-FFF2-40B4-BE49-F238E27FC236}">
                  <a16:creationId xmlns:a16="http://schemas.microsoft.com/office/drawing/2014/main" id="{4A025FFE-09E3-4263-B384-2C2453CC41B1}"/>
                </a:ext>
              </a:extLst>
            </p:cNvPr>
            <p:cNvSpPr/>
            <p:nvPr/>
          </p:nvSpPr>
          <p:spPr bwMode="auto">
            <a:xfrm rot="21595190">
              <a:off x="9671959" y="1868621"/>
              <a:ext cx="711465" cy="20949"/>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 name="Rectangle 62">
              <a:extLst>
                <a:ext uri="{FF2B5EF4-FFF2-40B4-BE49-F238E27FC236}">
                  <a16:creationId xmlns:a16="http://schemas.microsoft.com/office/drawing/2014/main" id="{DEC809C7-23BA-4E0E-AC4F-BA79C1BA07FE}"/>
                </a:ext>
              </a:extLst>
            </p:cNvPr>
            <p:cNvSpPr/>
            <p:nvPr/>
          </p:nvSpPr>
          <p:spPr bwMode="auto">
            <a:xfrm rot="21595190">
              <a:off x="9671014" y="2016385"/>
              <a:ext cx="711465" cy="20949"/>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64" name="TextBox 63">
            <a:extLst>
              <a:ext uri="{FF2B5EF4-FFF2-40B4-BE49-F238E27FC236}">
                <a16:creationId xmlns:a16="http://schemas.microsoft.com/office/drawing/2014/main" id="{DECD0C98-805F-4E87-B0AB-B2E218F4465C}"/>
              </a:ext>
            </a:extLst>
          </p:cNvPr>
          <p:cNvSpPr txBox="1"/>
          <p:nvPr/>
        </p:nvSpPr>
        <p:spPr>
          <a:xfrm rot="18900000">
            <a:off x="6691271" y="3199685"/>
            <a:ext cx="437058" cy="96950"/>
          </a:xfrm>
          <a:prstGeom prst="rect">
            <a:avLst/>
          </a:prstGeom>
          <a:noFill/>
        </p:spPr>
        <p:txBody>
          <a:bodyPr wrap="non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700" i="0" u="none" strike="noStrike" kern="0" cap="none" spc="0" normalizeH="0" baseline="0" noProof="0">
                <a:ln>
                  <a:noFill/>
                </a:ln>
                <a:gradFill>
                  <a:gsLst>
                    <a:gs pos="2917">
                      <a:srgbClr val="000000"/>
                    </a:gs>
                    <a:gs pos="30000">
                      <a:srgbClr val="000000"/>
                    </a:gs>
                  </a:gsLst>
                  <a:lin ang="5400000" scaled="0"/>
                </a:gradFill>
                <a:effectLst/>
                <a:uLnTx/>
                <a:uFillTx/>
                <a:latin typeface="+mj-lt"/>
              </a:rPr>
              <a:t>DW5000C</a:t>
            </a:r>
          </a:p>
        </p:txBody>
      </p:sp>
      <p:sp>
        <p:nvSpPr>
          <p:cNvPr id="65" name="TextBox 64">
            <a:extLst>
              <a:ext uri="{FF2B5EF4-FFF2-40B4-BE49-F238E27FC236}">
                <a16:creationId xmlns:a16="http://schemas.microsoft.com/office/drawing/2014/main" id="{FDC29DD7-827C-4B2D-BC67-5EC879F40035}"/>
              </a:ext>
            </a:extLst>
          </p:cNvPr>
          <p:cNvSpPr txBox="1"/>
          <p:nvPr/>
        </p:nvSpPr>
        <p:spPr>
          <a:xfrm rot="18900000">
            <a:off x="7094726" y="3212720"/>
            <a:ext cx="476792" cy="96950"/>
          </a:xfrm>
          <a:prstGeom prst="rect">
            <a:avLst/>
          </a:prstGeom>
          <a:noFill/>
        </p:spPr>
        <p:txBody>
          <a:bodyPr wrap="non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700" i="0" u="none" strike="noStrike" kern="0" cap="none" spc="0" normalizeH="0" baseline="0" noProof="0">
                <a:ln>
                  <a:noFill/>
                </a:ln>
                <a:gradFill>
                  <a:gsLst>
                    <a:gs pos="2917">
                      <a:srgbClr val="000000"/>
                    </a:gs>
                    <a:gs pos="30000">
                      <a:srgbClr val="000000"/>
                    </a:gs>
                  </a:gsLst>
                  <a:lin ang="5400000" scaled="0"/>
                </a:gradFill>
                <a:effectLst/>
                <a:uLnTx/>
                <a:uFillTx/>
                <a:latin typeface="+mj-lt"/>
              </a:rPr>
              <a:t>DW15000C</a:t>
            </a:r>
          </a:p>
        </p:txBody>
      </p:sp>
      <p:sp>
        <p:nvSpPr>
          <p:cNvPr id="66" name="TextBox 65">
            <a:extLst>
              <a:ext uri="{FF2B5EF4-FFF2-40B4-BE49-F238E27FC236}">
                <a16:creationId xmlns:a16="http://schemas.microsoft.com/office/drawing/2014/main" id="{A8BA27ED-2670-40C7-81DB-7088AB6F943F}"/>
              </a:ext>
            </a:extLst>
          </p:cNvPr>
          <p:cNvSpPr txBox="1"/>
          <p:nvPr/>
        </p:nvSpPr>
        <p:spPr>
          <a:xfrm rot="18900000">
            <a:off x="7545506" y="3217255"/>
            <a:ext cx="490612" cy="96950"/>
          </a:xfrm>
          <a:prstGeom prst="rect">
            <a:avLst/>
          </a:prstGeom>
          <a:noFill/>
        </p:spPr>
        <p:txBody>
          <a:bodyPr wrap="non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700" i="0" u="none" strike="noStrike" kern="0" cap="none" spc="0" normalizeH="0" baseline="0" noProof="0">
                <a:ln>
                  <a:noFill/>
                </a:ln>
                <a:gradFill>
                  <a:gsLst>
                    <a:gs pos="2917">
                      <a:srgbClr val="000000"/>
                    </a:gs>
                    <a:gs pos="30000">
                      <a:srgbClr val="000000"/>
                    </a:gs>
                  </a:gsLst>
                  <a:lin ang="5400000" scaled="0"/>
                </a:gradFill>
                <a:effectLst/>
                <a:uLnTx/>
                <a:uFillTx/>
                <a:latin typeface="+mj-lt"/>
              </a:rPr>
              <a:t>DW30000C</a:t>
            </a:r>
          </a:p>
        </p:txBody>
      </p:sp>
      <p:sp>
        <p:nvSpPr>
          <p:cNvPr id="67" name="TextBox 66">
            <a:extLst>
              <a:ext uri="{FF2B5EF4-FFF2-40B4-BE49-F238E27FC236}">
                <a16:creationId xmlns:a16="http://schemas.microsoft.com/office/drawing/2014/main" id="{284DA02D-6511-4981-BA1F-70B993D80B7A}"/>
              </a:ext>
            </a:extLst>
          </p:cNvPr>
          <p:cNvSpPr txBox="1"/>
          <p:nvPr/>
        </p:nvSpPr>
        <p:spPr>
          <a:xfrm rot="18900000">
            <a:off x="8496290" y="3186651"/>
            <a:ext cx="397328" cy="96950"/>
          </a:xfrm>
          <a:prstGeom prst="rect">
            <a:avLst/>
          </a:prstGeom>
          <a:noFill/>
        </p:spPr>
        <p:txBody>
          <a:bodyPr wrap="none" lIns="0" tIns="0" rIns="0" bIns="0" rtlCol="0">
            <a:spAutoFit/>
          </a:bodyPr>
          <a:lstStyle/>
          <a:p>
            <a:pPr marL="0" marR="0" lvl="0" indent="0" algn="r" defTabSz="914400" eaLnBrk="1" fontAlgn="auto" latinLnBrk="0" hangingPunct="1">
              <a:lnSpc>
                <a:spcPct val="90000"/>
              </a:lnSpc>
              <a:spcBef>
                <a:spcPts val="0"/>
              </a:spcBef>
              <a:spcAft>
                <a:spcPts val="600"/>
              </a:spcAft>
              <a:buClrTx/>
              <a:buSzTx/>
              <a:buFontTx/>
              <a:buNone/>
              <a:tabLst/>
              <a:defRPr/>
            </a:pPr>
            <a:r>
              <a:rPr kumimoji="0" lang="en-US" sz="700" i="0" u="none" strike="noStrike" kern="0" cap="none" spc="0" normalizeH="0" baseline="0" noProof="0">
                <a:ln>
                  <a:noFill/>
                </a:ln>
                <a:gradFill>
                  <a:gsLst>
                    <a:gs pos="2917">
                      <a:srgbClr val="000000"/>
                    </a:gs>
                    <a:gs pos="30000">
                      <a:srgbClr val="000000"/>
                    </a:gs>
                  </a:gsLst>
                  <a:lin ang="5400000" scaled="0"/>
                </a:gradFill>
                <a:effectLst/>
                <a:uLnTx/>
                <a:uFillTx/>
                <a:latin typeface="+mj-lt"/>
              </a:rPr>
              <a:t>3X-Large</a:t>
            </a:r>
          </a:p>
        </p:txBody>
      </p:sp>
      <p:sp>
        <p:nvSpPr>
          <p:cNvPr id="68" name="TextBox 67">
            <a:extLst>
              <a:ext uri="{FF2B5EF4-FFF2-40B4-BE49-F238E27FC236}">
                <a16:creationId xmlns:a16="http://schemas.microsoft.com/office/drawing/2014/main" id="{BF3491A6-6E1D-42B2-BBC5-0EA2E1578209}"/>
              </a:ext>
            </a:extLst>
          </p:cNvPr>
          <p:cNvSpPr txBox="1"/>
          <p:nvPr/>
        </p:nvSpPr>
        <p:spPr>
          <a:xfrm rot="18900000">
            <a:off x="8063292" y="3186651"/>
            <a:ext cx="397328" cy="96950"/>
          </a:xfrm>
          <a:prstGeom prst="rect">
            <a:avLst/>
          </a:prstGeom>
          <a:noFill/>
        </p:spPr>
        <p:txBody>
          <a:bodyPr wrap="none" lIns="0" tIns="0" rIns="0" bIns="0" rtlCol="0">
            <a:spAutoFit/>
          </a:bodyPr>
          <a:lstStyle/>
          <a:p>
            <a:pPr marL="0" marR="0" lvl="0" indent="0" algn="r" defTabSz="914400" eaLnBrk="1" fontAlgn="auto" latinLnBrk="0" hangingPunct="1">
              <a:lnSpc>
                <a:spcPct val="90000"/>
              </a:lnSpc>
              <a:spcBef>
                <a:spcPts val="0"/>
              </a:spcBef>
              <a:spcAft>
                <a:spcPts val="600"/>
              </a:spcAft>
              <a:buClrTx/>
              <a:buSzTx/>
              <a:buFontTx/>
              <a:buNone/>
              <a:tabLst/>
              <a:defRPr/>
            </a:pPr>
            <a:r>
              <a:rPr kumimoji="0" lang="en-US" sz="700" i="0" u="none" strike="noStrike" kern="0" cap="none" spc="0" normalizeH="0" baseline="0" noProof="0">
                <a:ln>
                  <a:noFill/>
                </a:ln>
                <a:gradFill>
                  <a:gsLst>
                    <a:gs pos="2917">
                      <a:srgbClr val="000000"/>
                    </a:gs>
                    <a:gs pos="30000">
                      <a:srgbClr val="000000"/>
                    </a:gs>
                  </a:gsLst>
                  <a:lin ang="5400000" scaled="0"/>
                </a:gradFill>
                <a:effectLst/>
                <a:uLnTx/>
                <a:uFillTx/>
                <a:latin typeface="+mj-lt"/>
              </a:rPr>
              <a:t>2X-Large</a:t>
            </a:r>
          </a:p>
        </p:txBody>
      </p:sp>
      <p:sp>
        <p:nvSpPr>
          <p:cNvPr id="69" name="TextBox 68">
            <a:extLst>
              <a:ext uri="{FF2B5EF4-FFF2-40B4-BE49-F238E27FC236}">
                <a16:creationId xmlns:a16="http://schemas.microsoft.com/office/drawing/2014/main" id="{13895EB0-0FD0-4E71-91AD-EFAD76052BCE}"/>
              </a:ext>
            </a:extLst>
          </p:cNvPr>
          <p:cNvSpPr txBox="1"/>
          <p:nvPr/>
        </p:nvSpPr>
        <p:spPr>
          <a:xfrm rot="18900000">
            <a:off x="8901072" y="3187217"/>
            <a:ext cx="399054" cy="96950"/>
          </a:xfrm>
          <a:prstGeom prst="rect">
            <a:avLst/>
          </a:prstGeom>
          <a:noFill/>
        </p:spPr>
        <p:txBody>
          <a:bodyPr wrap="none" lIns="0" tIns="0" rIns="0" bIns="0" rtlCol="0">
            <a:spAutoFit/>
          </a:bodyPr>
          <a:lstStyle/>
          <a:p>
            <a:pPr marL="0" marR="0" lvl="0" indent="0" algn="r" defTabSz="914400" eaLnBrk="1" fontAlgn="auto" latinLnBrk="0" hangingPunct="1">
              <a:lnSpc>
                <a:spcPct val="90000"/>
              </a:lnSpc>
              <a:spcBef>
                <a:spcPts val="0"/>
              </a:spcBef>
              <a:spcAft>
                <a:spcPts val="600"/>
              </a:spcAft>
              <a:buClrTx/>
              <a:buSzTx/>
              <a:buFontTx/>
              <a:buNone/>
              <a:tabLst/>
              <a:defRPr/>
            </a:pPr>
            <a:r>
              <a:rPr kumimoji="0" lang="en-US" sz="700" i="0" u="none" strike="noStrike" kern="0" cap="none" spc="0" normalizeH="0" baseline="0" noProof="0">
                <a:ln>
                  <a:noFill/>
                </a:ln>
                <a:gradFill>
                  <a:gsLst>
                    <a:gs pos="2917">
                      <a:srgbClr val="000000"/>
                    </a:gs>
                    <a:gs pos="30000">
                      <a:srgbClr val="000000"/>
                    </a:gs>
                  </a:gsLst>
                  <a:lin ang="5400000" scaled="0"/>
                </a:gradFill>
                <a:effectLst/>
                <a:uLnTx/>
                <a:uFillTx/>
                <a:latin typeface="+mj-lt"/>
              </a:rPr>
              <a:t>4X-Large</a:t>
            </a:r>
          </a:p>
        </p:txBody>
      </p:sp>
      <p:sp>
        <p:nvSpPr>
          <p:cNvPr id="70" name="TextBox 69">
            <a:extLst>
              <a:ext uri="{FF2B5EF4-FFF2-40B4-BE49-F238E27FC236}">
                <a16:creationId xmlns:a16="http://schemas.microsoft.com/office/drawing/2014/main" id="{C48F6B5A-0A72-453F-86D4-480ECC2F53DC}"/>
              </a:ext>
            </a:extLst>
          </p:cNvPr>
          <p:cNvSpPr txBox="1"/>
          <p:nvPr/>
        </p:nvSpPr>
        <p:spPr>
          <a:xfrm rot="18900000">
            <a:off x="9344263" y="3190618"/>
            <a:ext cx="409419" cy="96950"/>
          </a:xfrm>
          <a:prstGeom prst="rect">
            <a:avLst/>
          </a:prstGeom>
          <a:noFill/>
        </p:spPr>
        <p:txBody>
          <a:bodyPr wrap="none" lIns="0" tIns="0" rIns="0" bIns="0" rtlCol="0">
            <a:spAutoFit/>
          </a:bodyPr>
          <a:lstStyle/>
          <a:p>
            <a:pPr marL="0" marR="0" lvl="0" indent="0" algn="r" defTabSz="914400" eaLnBrk="1" fontAlgn="auto" latinLnBrk="0" hangingPunct="1">
              <a:lnSpc>
                <a:spcPct val="90000"/>
              </a:lnSpc>
              <a:spcBef>
                <a:spcPts val="0"/>
              </a:spcBef>
              <a:spcAft>
                <a:spcPts val="600"/>
              </a:spcAft>
              <a:buClrTx/>
              <a:buSzTx/>
              <a:buFontTx/>
              <a:buNone/>
              <a:tabLst/>
              <a:defRPr/>
            </a:pPr>
            <a:r>
              <a:rPr kumimoji="0" lang="en-US" sz="700" i="0" u="none" strike="noStrike" kern="0" cap="none" spc="0" normalizeH="0" baseline="0" noProof="0" err="1">
                <a:ln>
                  <a:noFill/>
                </a:ln>
                <a:gradFill>
                  <a:gsLst>
                    <a:gs pos="2917">
                      <a:srgbClr val="000000"/>
                    </a:gs>
                    <a:gs pos="30000">
                      <a:srgbClr val="000000"/>
                    </a:gs>
                  </a:gsLst>
                  <a:lin ang="5400000" scaled="0"/>
                </a:gradFill>
                <a:effectLst/>
                <a:uLnTx/>
                <a:uFillTx/>
                <a:latin typeface="+mj-lt"/>
              </a:rPr>
              <a:t>BigQuery</a:t>
            </a:r>
            <a:endParaRPr kumimoji="0" lang="en-US" sz="700" i="0" u="none" strike="noStrike" kern="0" cap="none" spc="0" normalizeH="0" baseline="0" noProof="0">
              <a:ln>
                <a:noFill/>
              </a:ln>
              <a:gradFill>
                <a:gsLst>
                  <a:gs pos="2917">
                    <a:srgbClr val="000000"/>
                  </a:gs>
                  <a:gs pos="30000">
                    <a:srgbClr val="000000"/>
                  </a:gs>
                </a:gsLst>
                <a:lin ang="5400000" scaled="0"/>
              </a:gradFill>
              <a:effectLst/>
              <a:uLnTx/>
              <a:uFillTx/>
              <a:latin typeface="+mj-lt"/>
            </a:endParaRPr>
          </a:p>
        </p:txBody>
      </p:sp>
      <p:sp>
        <p:nvSpPr>
          <p:cNvPr id="71" name="TextBox 70">
            <a:extLst>
              <a:ext uri="{FF2B5EF4-FFF2-40B4-BE49-F238E27FC236}">
                <a16:creationId xmlns:a16="http://schemas.microsoft.com/office/drawing/2014/main" id="{880D102E-A992-4359-98F4-5006D00B8190}"/>
              </a:ext>
            </a:extLst>
          </p:cNvPr>
          <p:cNvSpPr txBox="1"/>
          <p:nvPr/>
        </p:nvSpPr>
        <p:spPr>
          <a:xfrm rot="18900000">
            <a:off x="9670798" y="3213286"/>
            <a:ext cx="521791" cy="193899"/>
          </a:xfrm>
          <a:prstGeom prst="rect">
            <a:avLst/>
          </a:prstGeom>
          <a:noFill/>
        </p:spPr>
        <p:txBody>
          <a:bodyPr wrap="square" lIns="0" tIns="0" rIns="0" bIns="0" rtlCol="0">
            <a:spAutoFit/>
          </a:bodyPr>
          <a:lstStyle/>
          <a:p>
            <a:pPr marL="0" marR="0" lvl="0" indent="0" algn="r" defTabSz="914400" eaLnBrk="1" fontAlgn="auto" latinLnBrk="0" hangingPunct="1">
              <a:lnSpc>
                <a:spcPct val="90000"/>
              </a:lnSpc>
              <a:spcBef>
                <a:spcPts val="0"/>
              </a:spcBef>
              <a:spcAft>
                <a:spcPts val="600"/>
              </a:spcAft>
              <a:buClrTx/>
              <a:buSzTx/>
              <a:buFontTx/>
              <a:buNone/>
              <a:tabLst/>
              <a:defRPr/>
            </a:pPr>
            <a:r>
              <a:rPr kumimoji="0" lang="en-US" sz="700" i="0" u="none" strike="noStrike" kern="0" cap="none" spc="0" normalizeH="0" baseline="0" noProof="0">
                <a:ln>
                  <a:noFill/>
                </a:ln>
                <a:gradFill>
                  <a:gsLst>
                    <a:gs pos="2917">
                      <a:srgbClr val="000000"/>
                    </a:gs>
                    <a:gs pos="30000">
                      <a:srgbClr val="000000"/>
                    </a:gs>
                  </a:gsLst>
                  <a:lin ang="5400000" scaled="0"/>
                </a:gradFill>
                <a:effectLst/>
                <a:uLnTx/>
                <a:uFillTx/>
                <a:latin typeface="+mj-lt"/>
              </a:rPr>
              <a:t>dc2.8xlarge 10N</a:t>
            </a:r>
          </a:p>
        </p:txBody>
      </p:sp>
      <p:sp>
        <p:nvSpPr>
          <p:cNvPr id="72" name="TextBox 71">
            <a:extLst>
              <a:ext uri="{FF2B5EF4-FFF2-40B4-BE49-F238E27FC236}">
                <a16:creationId xmlns:a16="http://schemas.microsoft.com/office/drawing/2014/main" id="{D12B111E-BFA4-4E36-A899-CF6F84616EFE}"/>
              </a:ext>
            </a:extLst>
          </p:cNvPr>
          <p:cNvSpPr txBox="1"/>
          <p:nvPr/>
        </p:nvSpPr>
        <p:spPr>
          <a:xfrm rot="18900000">
            <a:off x="10112932" y="3213286"/>
            <a:ext cx="521791" cy="193899"/>
          </a:xfrm>
          <a:prstGeom prst="rect">
            <a:avLst/>
          </a:prstGeom>
          <a:noFill/>
        </p:spPr>
        <p:txBody>
          <a:bodyPr wrap="square" lIns="0" tIns="0" rIns="0" bIns="0" rtlCol="0">
            <a:spAutoFit/>
          </a:bodyPr>
          <a:lstStyle/>
          <a:p>
            <a:pPr marL="0" marR="0" lvl="0" indent="0" algn="r" defTabSz="914400" eaLnBrk="1" fontAlgn="auto" latinLnBrk="0" hangingPunct="1">
              <a:lnSpc>
                <a:spcPct val="90000"/>
              </a:lnSpc>
              <a:spcBef>
                <a:spcPts val="0"/>
              </a:spcBef>
              <a:spcAft>
                <a:spcPts val="600"/>
              </a:spcAft>
              <a:buClrTx/>
              <a:buSzTx/>
              <a:buFontTx/>
              <a:buNone/>
              <a:tabLst/>
              <a:defRPr/>
            </a:pPr>
            <a:r>
              <a:rPr kumimoji="0" lang="en-US" sz="700" i="0" u="none" strike="noStrike" kern="0" cap="none" spc="0" normalizeH="0" baseline="0" noProof="0">
                <a:ln>
                  <a:noFill/>
                </a:ln>
                <a:gradFill>
                  <a:gsLst>
                    <a:gs pos="2917">
                      <a:srgbClr val="000000"/>
                    </a:gs>
                    <a:gs pos="30000">
                      <a:srgbClr val="000000"/>
                    </a:gs>
                  </a:gsLst>
                  <a:lin ang="5400000" scaled="0"/>
                </a:gradFill>
                <a:effectLst/>
                <a:uLnTx/>
                <a:uFillTx/>
                <a:latin typeface="+mj-lt"/>
              </a:rPr>
              <a:t>dc2.8xlarge 30N</a:t>
            </a:r>
          </a:p>
        </p:txBody>
      </p:sp>
      <p:sp>
        <p:nvSpPr>
          <p:cNvPr id="73" name="TextBox 72">
            <a:extLst>
              <a:ext uri="{FF2B5EF4-FFF2-40B4-BE49-F238E27FC236}">
                <a16:creationId xmlns:a16="http://schemas.microsoft.com/office/drawing/2014/main" id="{65A4BB4C-54F5-4884-BAF8-A93D8911066D}"/>
              </a:ext>
            </a:extLst>
          </p:cNvPr>
          <p:cNvSpPr txBox="1"/>
          <p:nvPr/>
        </p:nvSpPr>
        <p:spPr>
          <a:xfrm rot="18900000">
            <a:off x="10577789" y="3213286"/>
            <a:ext cx="521791" cy="193899"/>
          </a:xfrm>
          <a:prstGeom prst="rect">
            <a:avLst/>
          </a:prstGeom>
          <a:noFill/>
        </p:spPr>
        <p:txBody>
          <a:bodyPr wrap="square" lIns="0" tIns="0" rIns="0" bIns="0" rtlCol="0">
            <a:spAutoFit/>
          </a:bodyPr>
          <a:lstStyle/>
          <a:p>
            <a:pPr marL="0" marR="0" lvl="0" indent="0" algn="r" defTabSz="914400" eaLnBrk="1" fontAlgn="auto" latinLnBrk="0" hangingPunct="1">
              <a:lnSpc>
                <a:spcPct val="90000"/>
              </a:lnSpc>
              <a:spcBef>
                <a:spcPts val="0"/>
              </a:spcBef>
              <a:spcAft>
                <a:spcPts val="600"/>
              </a:spcAft>
              <a:buClrTx/>
              <a:buSzTx/>
              <a:buFontTx/>
              <a:buNone/>
              <a:tabLst/>
              <a:defRPr/>
            </a:pPr>
            <a:r>
              <a:rPr kumimoji="0" lang="en-US" sz="700" i="0" u="none" strike="noStrike" kern="0" cap="none" spc="0" normalizeH="0" baseline="0" noProof="0">
                <a:ln>
                  <a:noFill/>
                </a:ln>
                <a:gradFill>
                  <a:gsLst>
                    <a:gs pos="2917">
                      <a:srgbClr val="000000"/>
                    </a:gs>
                    <a:gs pos="30000">
                      <a:srgbClr val="000000"/>
                    </a:gs>
                  </a:gsLst>
                  <a:lin ang="5400000" scaled="0"/>
                </a:gradFill>
                <a:effectLst/>
                <a:uLnTx/>
                <a:uFillTx/>
                <a:latin typeface="+mj-lt"/>
              </a:rPr>
              <a:t>dc2.8xlarge 60N</a:t>
            </a:r>
          </a:p>
        </p:txBody>
      </p:sp>
      <p:pic>
        <p:nvPicPr>
          <p:cNvPr id="74" name="Picture 73">
            <a:extLst>
              <a:ext uri="{FF2B5EF4-FFF2-40B4-BE49-F238E27FC236}">
                <a16:creationId xmlns:a16="http://schemas.microsoft.com/office/drawing/2014/main" id="{3F25C2F5-10C5-4907-915C-FF577B50D08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584835" y="3529124"/>
            <a:ext cx="191202" cy="174438"/>
          </a:xfrm>
          <a:prstGeom prst="rect">
            <a:avLst/>
          </a:prstGeom>
        </p:spPr>
      </p:pic>
      <p:pic>
        <p:nvPicPr>
          <p:cNvPr id="75" name="Picture 74">
            <a:extLst>
              <a:ext uri="{FF2B5EF4-FFF2-40B4-BE49-F238E27FC236}">
                <a16:creationId xmlns:a16="http://schemas.microsoft.com/office/drawing/2014/main" id="{290250DC-2A35-4A91-AE8F-E7BC846D5B0E}"/>
              </a:ext>
            </a:extLst>
          </p:cNvPr>
          <p:cNvPicPr>
            <a:picLocks noChangeAspect="1"/>
          </p:cNvPicPr>
          <p:nvPr/>
        </p:nvPicPr>
        <p:blipFill>
          <a:blip r:embed="rId4"/>
          <a:stretch>
            <a:fillRect/>
          </a:stretch>
        </p:blipFill>
        <p:spPr>
          <a:xfrm>
            <a:off x="10316414" y="3499899"/>
            <a:ext cx="247279" cy="235864"/>
          </a:xfrm>
          <a:prstGeom prst="rect">
            <a:avLst/>
          </a:prstGeom>
        </p:spPr>
      </p:pic>
      <p:pic>
        <p:nvPicPr>
          <p:cNvPr id="76" name="Picture 75" descr="A close up of graphics&#10;&#10;Description automatically generated">
            <a:extLst>
              <a:ext uri="{FF2B5EF4-FFF2-40B4-BE49-F238E27FC236}">
                <a16:creationId xmlns:a16="http://schemas.microsoft.com/office/drawing/2014/main" id="{07CA0BE6-085F-46C7-AE01-004EC74C9740}"/>
              </a:ext>
            </a:extLst>
          </p:cNvPr>
          <p:cNvPicPr>
            <a:picLocks noChangeAspect="1"/>
          </p:cNvPicPr>
          <p:nvPr/>
        </p:nvPicPr>
        <p:blipFill>
          <a:blip r:embed="rId5"/>
          <a:stretch>
            <a:fillRect/>
          </a:stretch>
        </p:blipFill>
        <p:spPr>
          <a:xfrm>
            <a:off x="9410554" y="3506109"/>
            <a:ext cx="233591" cy="222808"/>
          </a:xfrm>
          <a:prstGeom prst="rect">
            <a:avLst/>
          </a:prstGeom>
        </p:spPr>
      </p:pic>
      <p:pic>
        <p:nvPicPr>
          <p:cNvPr id="77" name="Picture 76" descr="A picture containing clock&#10;&#10;Description automatically generated">
            <a:extLst>
              <a:ext uri="{FF2B5EF4-FFF2-40B4-BE49-F238E27FC236}">
                <a16:creationId xmlns:a16="http://schemas.microsoft.com/office/drawing/2014/main" id="{85CB39E1-F200-4626-8D4B-48CDB300EF61}"/>
              </a:ext>
            </a:extLst>
          </p:cNvPr>
          <p:cNvPicPr>
            <a:picLocks noChangeAspect="1"/>
          </p:cNvPicPr>
          <p:nvPr/>
        </p:nvPicPr>
        <p:blipFill>
          <a:blip r:embed="rId6"/>
          <a:stretch>
            <a:fillRect/>
          </a:stretch>
        </p:blipFill>
        <p:spPr>
          <a:xfrm>
            <a:off x="7266190" y="3526346"/>
            <a:ext cx="202571" cy="202571"/>
          </a:xfrm>
          <a:prstGeom prst="rect">
            <a:avLst/>
          </a:prstGeom>
        </p:spPr>
      </p:pic>
      <p:grpSp>
        <p:nvGrpSpPr>
          <p:cNvPr id="78" name="Group 77">
            <a:extLst>
              <a:ext uri="{FF2B5EF4-FFF2-40B4-BE49-F238E27FC236}">
                <a16:creationId xmlns:a16="http://schemas.microsoft.com/office/drawing/2014/main" id="{C67BB10F-5C4A-46A9-B777-CF561EF36236}"/>
              </a:ext>
            </a:extLst>
          </p:cNvPr>
          <p:cNvGrpSpPr/>
          <p:nvPr/>
        </p:nvGrpSpPr>
        <p:grpSpPr>
          <a:xfrm>
            <a:off x="6809257" y="5337683"/>
            <a:ext cx="3404113" cy="700064"/>
            <a:chOff x="7217291" y="4307231"/>
            <a:chExt cx="3006905" cy="1691320"/>
          </a:xfrm>
        </p:grpSpPr>
        <p:sp>
          <p:nvSpPr>
            <p:cNvPr id="79" name="Rectangle 78">
              <a:extLst>
                <a:ext uri="{FF2B5EF4-FFF2-40B4-BE49-F238E27FC236}">
                  <a16:creationId xmlns:a16="http://schemas.microsoft.com/office/drawing/2014/main" id="{6F0EAC0E-5B0B-4BE4-A16F-F56C83A3C048}"/>
                </a:ext>
              </a:extLst>
            </p:cNvPr>
            <p:cNvSpPr/>
            <p:nvPr/>
          </p:nvSpPr>
          <p:spPr bwMode="auto">
            <a:xfrm>
              <a:off x="7217291" y="5544565"/>
              <a:ext cx="429795" cy="45398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0" name="Rectangle 79">
              <a:extLst>
                <a:ext uri="{FF2B5EF4-FFF2-40B4-BE49-F238E27FC236}">
                  <a16:creationId xmlns:a16="http://schemas.microsoft.com/office/drawing/2014/main" id="{03748AE4-6978-4FB9-B9FF-A73755AA71C2}"/>
                </a:ext>
              </a:extLst>
            </p:cNvPr>
            <p:cNvSpPr/>
            <p:nvPr/>
          </p:nvSpPr>
          <p:spPr bwMode="auto">
            <a:xfrm>
              <a:off x="7861569" y="5149924"/>
              <a:ext cx="429795" cy="8486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1" name="Rectangle 80">
              <a:extLst>
                <a:ext uri="{FF2B5EF4-FFF2-40B4-BE49-F238E27FC236}">
                  <a16:creationId xmlns:a16="http://schemas.microsoft.com/office/drawing/2014/main" id="{484F032B-5196-493F-8DA6-35A59DF634FF}"/>
                </a:ext>
              </a:extLst>
            </p:cNvPr>
            <p:cNvSpPr/>
            <p:nvPr/>
          </p:nvSpPr>
          <p:spPr bwMode="auto">
            <a:xfrm>
              <a:off x="8505847" y="5387301"/>
              <a:ext cx="429795" cy="61125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a:extLst>
                <a:ext uri="{FF2B5EF4-FFF2-40B4-BE49-F238E27FC236}">
                  <a16:creationId xmlns:a16="http://schemas.microsoft.com/office/drawing/2014/main" id="{563E5BD7-D610-487A-B3A5-7014B5378148}"/>
                </a:ext>
              </a:extLst>
            </p:cNvPr>
            <p:cNvSpPr/>
            <p:nvPr/>
          </p:nvSpPr>
          <p:spPr bwMode="auto">
            <a:xfrm>
              <a:off x="9150123" y="5081677"/>
              <a:ext cx="429795" cy="916874"/>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3" name="Rectangle 82">
              <a:extLst>
                <a:ext uri="{FF2B5EF4-FFF2-40B4-BE49-F238E27FC236}">
                  <a16:creationId xmlns:a16="http://schemas.microsoft.com/office/drawing/2014/main" id="{E1002BF3-85C4-44A1-A26A-6E2F0E27AD89}"/>
                </a:ext>
              </a:extLst>
            </p:cNvPr>
            <p:cNvSpPr/>
            <p:nvPr/>
          </p:nvSpPr>
          <p:spPr bwMode="auto">
            <a:xfrm>
              <a:off x="9794401" y="4307231"/>
              <a:ext cx="429795" cy="16913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84" name="Rectangle 83">
            <a:extLst>
              <a:ext uri="{FF2B5EF4-FFF2-40B4-BE49-F238E27FC236}">
                <a16:creationId xmlns:a16="http://schemas.microsoft.com/office/drawing/2014/main" id="{CC5ACFC0-86F1-448C-B557-FB6450C70AEC}"/>
              </a:ext>
            </a:extLst>
          </p:cNvPr>
          <p:cNvSpPr/>
          <p:nvPr/>
        </p:nvSpPr>
        <p:spPr bwMode="auto">
          <a:xfrm>
            <a:off x="10456187" y="4784456"/>
            <a:ext cx="486570" cy="125329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a:extLst>
              <a:ext uri="{FF2B5EF4-FFF2-40B4-BE49-F238E27FC236}">
                <a16:creationId xmlns:a16="http://schemas.microsoft.com/office/drawing/2014/main" id="{0B8F1C29-F9F2-4C7E-BDC5-33D516D6D8AF}"/>
              </a:ext>
            </a:extLst>
          </p:cNvPr>
          <p:cNvSpPr txBox="1"/>
          <p:nvPr/>
        </p:nvSpPr>
        <p:spPr>
          <a:xfrm>
            <a:off x="6885583" y="5663168"/>
            <a:ext cx="333915" cy="184666"/>
          </a:xfrm>
          <a:prstGeom prst="rect">
            <a:avLst/>
          </a:prstGeom>
          <a:noFill/>
        </p:spPr>
        <p:txBody>
          <a:bodyPr wrap="none" lIns="0" tIns="0" rIns="0" bIns="4572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1" i="0" u="none" strike="noStrike" kern="0" cap="none" spc="0" normalizeH="0" baseline="0" noProof="0">
                <a:ln>
                  <a:noFill/>
                </a:ln>
                <a:gradFill>
                  <a:gsLst>
                    <a:gs pos="2917">
                      <a:srgbClr val="000000"/>
                    </a:gs>
                    <a:gs pos="30000">
                      <a:srgbClr val="000000"/>
                    </a:gs>
                  </a:gsLst>
                  <a:lin ang="5400000" scaled="0"/>
                </a:gradFill>
                <a:effectLst/>
                <a:uLnTx/>
                <a:uFillTx/>
              </a:rPr>
              <a:t>$153</a:t>
            </a:r>
          </a:p>
        </p:txBody>
      </p:sp>
      <p:sp>
        <p:nvSpPr>
          <p:cNvPr id="86" name="TextBox 85">
            <a:extLst>
              <a:ext uri="{FF2B5EF4-FFF2-40B4-BE49-F238E27FC236}">
                <a16:creationId xmlns:a16="http://schemas.microsoft.com/office/drawing/2014/main" id="{F0715171-4265-4BAD-92C9-0023D0D7F069}"/>
              </a:ext>
            </a:extLst>
          </p:cNvPr>
          <p:cNvSpPr txBox="1"/>
          <p:nvPr/>
        </p:nvSpPr>
        <p:spPr>
          <a:xfrm>
            <a:off x="7614969" y="5501821"/>
            <a:ext cx="333915" cy="184666"/>
          </a:xfrm>
          <a:prstGeom prst="rect">
            <a:avLst/>
          </a:prstGeom>
          <a:noFill/>
        </p:spPr>
        <p:txBody>
          <a:bodyPr wrap="none" lIns="0" tIns="0" rIns="0" bIns="4572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1" i="0" u="none" strike="noStrike" kern="0" cap="none" spc="0" normalizeH="0" baseline="0" noProof="0">
                <a:ln>
                  <a:noFill/>
                </a:ln>
                <a:gradFill>
                  <a:gsLst>
                    <a:gs pos="2917">
                      <a:srgbClr val="000000"/>
                    </a:gs>
                    <a:gs pos="30000">
                      <a:srgbClr val="000000"/>
                    </a:gs>
                  </a:gsLst>
                  <a:lin ang="5400000" scaled="0"/>
                </a:gradFill>
                <a:effectLst/>
                <a:uLnTx/>
                <a:uFillTx/>
              </a:rPr>
              <a:t>$286</a:t>
            </a:r>
          </a:p>
        </p:txBody>
      </p:sp>
      <p:sp>
        <p:nvSpPr>
          <p:cNvPr id="87" name="TextBox 86">
            <a:extLst>
              <a:ext uri="{FF2B5EF4-FFF2-40B4-BE49-F238E27FC236}">
                <a16:creationId xmlns:a16="http://schemas.microsoft.com/office/drawing/2014/main" id="{D23DA231-3FE5-443E-B712-BCA5CEE63D23}"/>
              </a:ext>
            </a:extLst>
          </p:cNvPr>
          <p:cNvSpPr txBox="1"/>
          <p:nvPr/>
        </p:nvSpPr>
        <p:spPr>
          <a:xfrm>
            <a:off x="8344356" y="5596833"/>
            <a:ext cx="333915" cy="184666"/>
          </a:xfrm>
          <a:prstGeom prst="rect">
            <a:avLst/>
          </a:prstGeom>
          <a:noFill/>
        </p:spPr>
        <p:txBody>
          <a:bodyPr wrap="none" lIns="0" tIns="0" rIns="0" bIns="4572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1" i="0" u="none" strike="noStrike" kern="0" cap="none" spc="0" normalizeH="0" baseline="0" noProof="0">
                <a:ln>
                  <a:noFill/>
                </a:ln>
                <a:gradFill>
                  <a:gsLst>
                    <a:gs pos="2917">
                      <a:srgbClr val="000000"/>
                    </a:gs>
                    <a:gs pos="30000">
                      <a:srgbClr val="000000"/>
                    </a:gs>
                  </a:gsLst>
                  <a:lin ang="5400000" scaled="0"/>
                </a:gradFill>
                <a:effectLst/>
                <a:uLnTx/>
                <a:uFillTx/>
              </a:rPr>
              <a:t>$206</a:t>
            </a:r>
          </a:p>
        </p:txBody>
      </p:sp>
      <p:sp>
        <p:nvSpPr>
          <p:cNvPr id="88" name="TextBox 87">
            <a:extLst>
              <a:ext uri="{FF2B5EF4-FFF2-40B4-BE49-F238E27FC236}">
                <a16:creationId xmlns:a16="http://schemas.microsoft.com/office/drawing/2014/main" id="{98C64F74-25BA-46C0-970D-A807C65D9D42}"/>
              </a:ext>
            </a:extLst>
          </p:cNvPr>
          <p:cNvSpPr txBox="1"/>
          <p:nvPr/>
        </p:nvSpPr>
        <p:spPr>
          <a:xfrm>
            <a:off x="9073742" y="5473572"/>
            <a:ext cx="333915" cy="184666"/>
          </a:xfrm>
          <a:prstGeom prst="rect">
            <a:avLst/>
          </a:prstGeom>
          <a:noFill/>
        </p:spPr>
        <p:txBody>
          <a:bodyPr wrap="none" lIns="0" tIns="0" rIns="0" bIns="4572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1" i="0" u="none" strike="noStrike" kern="0" cap="none" spc="0" normalizeH="0" baseline="0" noProof="0">
                <a:ln>
                  <a:noFill/>
                </a:ln>
                <a:gradFill>
                  <a:gsLst>
                    <a:gs pos="2917">
                      <a:srgbClr val="000000"/>
                    </a:gs>
                    <a:gs pos="30000">
                      <a:srgbClr val="000000"/>
                    </a:gs>
                  </a:gsLst>
                  <a:lin ang="5400000" scaled="0"/>
                </a:gradFill>
                <a:effectLst/>
                <a:uLnTx/>
                <a:uFillTx/>
              </a:rPr>
              <a:t>$309</a:t>
            </a:r>
          </a:p>
        </p:txBody>
      </p:sp>
      <p:sp>
        <p:nvSpPr>
          <p:cNvPr id="89" name="TextBox 88">
            <a:extLst>
              <a:ext uri="{FF2B5EF4-FFF2-40B4-BE49-F238E27FC236}">
                <a16:creationId xmlns:a16="http://schemas.microsoft.com/office/drawing/2014/main" id="{4F2E948D-4866-4371-BEC6-1D9753FB2AF5}"/>
              </a:ext>
            </a:extLst>
          </p:cNvPr>
          <p:cNvSpPr txBox="1"/>
          <p:nvPr/>
        </p:nvSpPr>
        <p:spPr>
          <a:xfrm>
            <a:off x="9803128" y="5153017"/>
            <a:ext cx="333915" cy="184666"/>
          </a:xfrm>
          <a:prstGeom prst="rect">
            <a:avLst/>
          </a:prstGeom>
          <a:noFill/>
        </p:spPr>
        <p:txBody>
          <a:bodyPr wrap="none" lIns="0" tIns="0" rIns="0" bIns="4572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1" i="0" u="none" strike="noStrike" kern="0" cap="none" spc="0" normalizeH="0" baseline="0" noProof="0">
                <a:ln>
                  <a:noFill/>
                </a:ln>
                <a:gradFill>
                  <a:gsLst>
                    <a:gs pos="2917">
                      <a:srgbClr val="000000"/>
                    </a:gs>
                    <a:gs pos="30000">
                      <a:srgbClr val="000000"/>
                    </a:gs>
                  </a:gsLst>
                  <a:lin ang="5400000" scaled="0"/>
                </a:gradFill>
                <a:effectLst/>
                <a:uLnTx/>
                <a:uFillTx/>
              </a:rPr>
              <a:t>$570</a:t>
            </a:r>
          </a:p>
        </p:txBody>
      </p:sp>
      <p:sp>
        <p:nvSpPr>
          <p:cNvPr id="90" name="TextBox 89">
            <a:extLst>
              <a:ext uri="{FF2B5EF4-FFF2-40B4-BE49-F238E27FC236}">
                <a16:creationId xmlns:a16="http://schemas.microsoft.com/office/drawing/2014/main" id="{B5A8919E-CEFD-46AB-AEF9-16F7FC82097C}"/>
              </a:ext>
            </a:extLst>
          </p:cNvPr>
          <p:cNvSpPr txBox="1"/>
          <p:nvPr/>
        </p:nvSpPr>
        <p:spPr>
          <a:xfrm>
            <a:off x="10490775" y="4597865"/>
            <a:ext cx="417395" cy="184666"/>
          </a:xfrm>
          <a:prstGeom prst="rect">
            <a:avLst/>
          </a:prstGeom>
          <a:noFill/>
        </p:spPr>
        <p:txBody>
          <a:bodyPr wrap="none" lIns="0" tIns="0" rIns="0" bIns="4572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000" b="1" i="0" u="none" strike="noStrike" kern="0" cap="none" spc="0" normalizeH="0" baseline="0" noProof="0">
                <a:ln>
                  <a:noFill/>
                </a:ln>
                <a:gradFill>
                  <a:gsLst>
                    <a:gs pos="2917">
                      <a:srgbClr val="000000"/>
                    </a:gs>
                    <a:gs pos="30000">
                      <a:srgbClr val="000000"/>
                    </a:gs>
                  </a:gsLst>
                  <a:lin ang="5400000" scaled="0"/>
                </a:gradFill>
                <a:effectLst/>
                <a:uLnTx/>
                <a:uFillTx/>
              </a:rPr>
              <a:t>$1310</a:t>
            </a:r>
          </a:p>
        </p:txBody>
      </p:sp>
      <p:grpSp>
        <p:nvGrpSpPr>
          <p:cNvPr id="91" name="Group 90">
            <a:extLst>
              <a:ext uri="{FF2B5EF4-FFF2-40B4-BE49-F238E27FC236}">
                <a16:creationId xmlns:a16="http://schemas.microsoft.com/office/drawing/2014/main" id="{7B318782-8CFD-4A84-B6AB-3C1B5B7BF38B}"/>
              </a:ext>
            </a:extLst>
          </p:cNvPr>
          <p:cNvGrpSpPr/>
          <p:nvPr/>
        </p:nvGrpSpPr>
        <p:grpSpPr>
          <a:xfrm rot="1307176">
            <a:off x="10313435" y="5076744"/>
            <a:ext cx="776175" cy="134058"/>
            <a:chOff x="9671014" y="1868621"/>
            <a:chExt cx="713525" cy="168713"/>
          </a:xfrm>
        </p:grpSpPr>
        <p:sp useBgFill="1">
          <p:nvSpPr>
            <p:cNvPr id="92" name="Rectangle 91">
              <a:extLst>
                <a:ext uri="{FF2B5EF4-FFF2-40B4-BE49-F238E27FC236}">
                  <a16:creationId xmlns:a16="http://schemas.microsoft.com/office/drawing/2014/main" id="{BC498CC9-2B25-42E4-BDDB-DB94B3823006}"/>
                </a:ext>
              </a:extLst>
            </p:cNvPr>
            <p:cNvSpPr/>
            <p:nvPr/>
          </p:nvSpPr>
          <p:spPr bwMode="auto">
            <a:xfrm rot="21595190">
              <a:off x="9673074" y="1868957"/>
              <a:ext cx="711465" cy="158649"/>
            </a:xfrm>
            <a:prstGeom prst="rect">
              <a:avLst/>
            </a:prstGeom>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3" name="Rectangle 92">
              <a:extLst>
                <a:ext uri="{FF2B5EF4-FFF2-40B4-BE49-F238E27FC236}">
                  <a16:creationId xmlns:a16="http://schemas.microsoft.com/office/drawing/2014/main" id="{1A46ECBB-EFCC-4E40-A2F1-2FEC3DE261B8}"/>
                </a:ext>
              </a:extLst>
            </p:cNvPr>
            <p:cNvSpPr/>
            <p:nvPr/>
          </p:nvSpPr>
          <p:spPr bwMode="auto">
            <a:xfrm rot="21595190">
              <a:off x="9671959" y="1868621"/>
              <a:ext cx="711465" cy="20949"/>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Rectangle 93">
              <a:extLst>
                <a:ext uri="{FF2B5EF4-FFF2-40B4-BE49-F238E27FC236}">
                  <a16:creationId xmlns:a16="http://schemas.microsoft.com/office/drawing/2014/main" id="{40FDD6F4-F95A-48CC-BF43-D4255F926054}"/>
                </a:ext>
              </a:extLst>
            </p:cNvPr>
            <p:cNvSpPr/>
            <p:nvPr/>
          </p:nvSpPr>
          <p:spPr bwMode="auto">
            <a:xfrm rot="21595190">
              <a:off x="9671014" y="2016385"/>
              <a:ext cx="711465" cy="20949"/>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95" name="TextBox 94">
            <a:extLst>
              <a:ext uri="{FF2B5EF4-FFF2-40B4-BE49-F238E27FC236}">
                <a16:creationId xmlns:a16="http://schemas.microsoft.com/office/drawing/2014/main" id="{04057495-924E-477C-92AD-1DA295FEAEC1}"/>
              </a:ext>
            </a:extLst>
          </p:cNvPr>
          <p:cNvSpPr txBox="1"/>
          <p:nvPr/>
        </p:nvSpPr>
        <p:spPr>
          <a:xfrm>
            <a:off x="6801190" y="6082638"/>
            <a:ext cx="496723" cy="2492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900" i="0" u="none" strike="noStrike" kern="0" cap="none" spc="0" normalizeH="0" baseline="0" noProof="0">
                <a:ln>
                  <a:noFill/>
                </a:ln>
                <a:gradFill>
                  <a:gsLst>
                    <a:gs pos="2917">
                      <a:srgbClr val="000000"/>
                    </a:gs>
                    <a:gs pos="30000">
                      <a:srgbClr val="000000"/>
                    </a:gs>
                  </a:gsLst>
                  <a:lin ang="5400000" scaled="0"/>
                </a:gradFill>
                <a:effectLst/>
                <a:uLnTx/>
                <a:uFillTx/>
                <a:latin typeface="+mj-lt"/>
              </a:rPr>
              <a:t>Azure Synapse</a:t>
            </a:r>
          </a:p>
        </p:txBody>
      </p:sp>
      <p:sp>
        <p:nvSpPr>
          <p:cNvPr id="96" name="TextBox 95">
            <a:extLst>
              <a:ext uri="{FF2B5EF4-FFF2-40B4-BE49-F238E27FC236}">
                <a16:creationId xmlns:a16="http://schemas.microsoft.com/office/drawing/2014/main" id="{75D4A973-ED6F-4E19-BDA2-FF5AC8E769F6}"/>
              </a:ext>
            </a:extLst>
          </p:cNvPr>
          <p:cNvSpPr txBox="1"/>
          <p:nvPr/>
        </p:nvSpPr>
        <p:spPr>
          <a:xfrm>
            <a:off x="7531066" y="6082638"/>
            <a:ext cx="519489" cy="2492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900" i="0" u="none" strike="noStrike" kern="0" cap="none" spc="0" normalizeH="0" baseline="0" noProof="0">
                <a:ln>
                  <a:noFill/>
                </a:ln>
                <a:gradFill>
                  <a:gsLst>
                    <a:gs pos="2917">
                      <a:srgbClr val="000000"/>
                    </a:gs>
                    <a:gs pos="30000">
                      <a:srgbClr val="000000"/>
                    </a:gs>
                  </a:gsLst>
                  <a:lin ang="5400000" scaled="0"/>
                </a:gradFill>
                <a:effectLst/>
                <a:uLnTx/>
                <a:uFillTx/>
                <a:latin typeface="+mj-lt"/>
              </a:rPr>
              <a:t>Amazon Redshift</a:t>
            </a:r>
          </a:p>
        </p:txBody>
      </p:sp>
      <p:sp>
        <p:nvSpPr>
          <p:cNvPr id="97" name="TextBox 96">
            <a:extLst>
              <a:ext uri="{FF2B5EF4-FFF2-40B4-BE49-F238E27FC236}">
                <a16:creationId xmlns:a16="http://schemas.microsoft.com/office/drawing/2014/main" id="{7EA27814-2321-45D4-B322-6D386C5219E7}"/>
              </a:ext>
            </a:extLst>
          </p:cNvPr>
          <p:cNvSpPr txBox="1"/>
          <p:nvPr/>
        </p:nvSpPr>
        <p:spPr>
          <a:xfrm>
            <a:off x="8211901" y="6082638"/>
            <a:ext cx="604475" cy="2492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900" i="0" u="none" strike="noStrike" kern="0" cap="none" spc="0" normalizeH="0" baseline="0" noProof="0">
                <a:ln>
                  <a:noFill/>
                </a:ln>
                <a:gradFill>
                  <a:gsLst>
                    <a:gs pos="2917">
                      <a:srgbClr val="000000"/>
                    </a:gs>
                    <a:gs pos="30000">
                      <a:srgbClr val="000000"/>
                    </a:gs>
                  </a:gsLst>
                  <a:lin ang="5400000" scaled="0"/>
                </a:gradFill>
                <a:effectLst/>
                <a:uLnTx/>
                <a:uFillTx/>
                <a:latin typeface="+mj-lt"/>
              </a:rPr>
              <a:t>Snowflake Standard</a:t>
            </a:r>
          </a:p>
        </p:txBody>
      </p:sp>
      <p:sp>
        <p:nvSpPr>
          <p:cNvPr id="98" name="TextBox 97">
            <a:extLst>
              <a:ext uri="{FF2B5EF4-FFF2-40B4-BE49-F238E27FC236}">
                <a16:creationId xmlns:a16="http://schemas.microsoft.com/office/drawing/2014/main" id="{CEE75567-492F-4CCD-B9E8-492626AB77EA}"/>
              </a:ext>
            </a:extLst>
          </p:cNvPr>
          <p:cNvSpPr txBox="1"/>
          <p:nvPr/>
        </p:nvSpPr>
        <p:spPr>
          <a:xfrm>
            <a:off x="8920444" y="6082638"/>
            <a:ext cx="636794" cy="2492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900" i="0" u="none" strike="noStrike" kern="0" cap="none" spc="0" normalizeH="0" baseline="0" noProof="0">
                <a:ln>
                  <a:noFill/>
                </a:ln>
                <a:gradFill>
                  <a:gsLst>
                    <a:gs pos="2917">
                      <a:srgbClr val="000000"/>
                    </a:gs>
                    <a:gs pos="30000">
                      <a:srgbClr val="000000"/>
                    </a:gs>
                  </a:gsLst>
                  <a:lin ang="5400000" scaled="0"/>
                </a:gradFill>
                <a:effectLst/>
                <a:uLnTx/>
                <a:uFillTx/>
                <a:latin typeface="+mj-lt"/>
              </a:rPr>
              <a:t>Snowflake Enterprise</a:t>
            </a:r>
          </a:p>
        </p:txBody>
      </p:sp>
      <p:sp>
        <p:nvSpPr>
          <p:cNvPr id="99" name="TextBox 98">
            <a:extLst>
              <a:ext uri="{FF2B5EF4-FFF2-40B4-BE49-F238E27FC236}">
                <a16:creationId xmlns:a16="http://schemas.microsoft.com/office/drawing/2014/main" id="{2BFF4E8D-2D5C-4477-BAE7-ADE8148A52A6}"/>
              </a:ext>
            </a:extLst>
          </p:cNvPr>
          <p:cNvSpPr txBox="1"/>
          <p:nvPr/>
        </p:nvSpPr>
        <p:spPr>
          <a:xfrm>
            <a:off x="9659229" y="6082638"/>
            <a:ext cx="602470" cy="37394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900" i="0" u="none" strike="noStrike" kern="0" cap="none" spc="0" normalizeH="0" baseline="0" noProof="0">
                <a:ln>
                  <a:noFill/>
                </a:ln>
                <a:gradFill>
                  <a:gsLst>
                    <a:gs pos="2917">
                      <a:srgbClr val="000000"/>
                    </a:gs>
                    <a:gs pos="30000">
                      <a:srgbClr val="000000"/>
                    </a:gs>
                  </a:gsLst>
                  <a:lin ang="5400000" scaled="0"/>
                </a:gradFill>
                <a:effectLst/>
                <a:uLnTx/>
                <a:uFillTx/>
                <a:latin typeface="+mj-lt"/>
              </a:rPr>
              <a:t>Google</a:t>
            </a:r>
            <a:br>
              <a:rPr kumimoji="0" lang="en-US" sz="900" i="0" u="none" strike="noStrike" kern="0" cap="none" spc="0" normalizeH="0" baseline="0" noProof="0">
                <a:ln>
                  <a:noFill/>
                </a:ln>
                <a:gradFill>
                  <a:gsLst>
                    <a:gs pos="2917">
                      <a:srgbClr val="000000"/>
                    </a:gs>
                    <a:gs pos="30000">
                      <a:srgbClr val="000000"/>
                    </a:gs>
                  </a:gsLst>
                  <a:lin ang="5400000" scaled="0"/>
                </a:gradFill>
                <a:effectLst/>
                <a:uLnTx/>
                <a:uFillTx/>
                <a:latin typeface="+mj-lt"/>
              </a:rPr>
            </a:br>
            <a:r>
              <a:rPr kumimoji="0" lang="en-US" sz="900" i="0" u="none" strike="noStrike" kern="0" cap="none" spc="0" normalizeH="0" baseline="0" noProof="0" err="1">
                <a:ln>
                  <a:noFill/>
                </a:ln>
                <a:gradFill>
                  <a:gsLst>
                    <a:gs pos="2917">
                      <a:srgbClr val="000000"/>
                    </a:gs>
                    <a:gs pos="30000">
                      <a:srgbClr val="000000"/>
                    </a:gs>
                  </a:gsLst>
                  <a:lin ang="5400000" scaled="0"/>
                </a:gradFill>
                <a:effectLst/>
                <a:uLnTx/>
                <a:uFillTx/>
                <a:latin typeface="+mj-lt"/>
              </a:rPr>
              <a:t>BigQuery</a:t>
            </a:r>
            <a:r>
              <a:rPr kumimoji="0" lang="en-US" sz="900" i="0" u="none" strike="noStrike" kern="0" cap="none" spc="0" normalizeH="0" baseline="0" noProof="0">
                <a:ln>
                  <a:noFill/>
                </a:ln>
                <a:gradFill>
                  <a:gsLst>
                    <a:gs pos="2917">
                      <a:srgbClr val="000000"/>
                    </a:gs>
                    <a:gs pos="30000">
                      <a:srgbClr val="000000"/>
                    </a:gs>
                  </a:gsLst>
                  <a:lin ang="5400000" scaled="0"/>
                </a:gradFill>
                <a:effectLst/>
                <a:uLnTx/>
                <a:uFillTx/>
                <a:latin typeface="+mj-lt"/>
              </a:rPr>
              <a:t> Flat Rate</a:t>
            </a:r>
          </a:p>
        </p:txBody>
      </p:sp>
      <p:sp>
        <p:nvSpPr>
          <p:cNvPr id="100" name="TextBox 99">
            <a:extLst>
              <a:ext uri="{FF2B5EF4-FFF2-40B4-BE49-F238E27FC236}">
                <a16:creationId xmlns:a16="http://schemas.microsoft.com/office/drawing/2014/main" id="{6623D40A-C5E4-48D0-BDD3-B1CD77ED21E2}"/>
              </a:ext>
            </a:extLst>
          </p:cNvPr>
          <p:cNvSpPr txBox="1"/>
          <p:nvPr/>
        </p:nvSpPr>
        <p:spPr>
          <a:xfrm>
            <a:off x="10393083" y="6082638"/>
            <a:ext cx="621946" cy="37394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900" i="0" u="none" strike="noStrike" kern="0" cap="none" spc="0" normalizeH="0" baseline="0" noProof="0">
                <a:ln>
                  <a:noFill/>
                </a:ln>
                <a:gradFill>
                  <a:gsLst>
                    <a:gs pos="2917">
                      <a:srgbClr val="000000"/>
                    </a:gs>
                    <a:gs pos="30000">
                      <a:srgbClr val="000000"/>
                    </a:gs>
                  </a:gsLst>
                  <a:lin ang="5400000" scaled="0"/>
                </a:gradFill>
                <a:effectLst/>
                <a:uLnTx/>
                <a:uFillTx/>
                <a:latin typeface="+mj-lt"/>
              </a:rPr>
              <a:t>Google </a:t>
            </a:r>
            <a:r>
              <a:rPr kumimoji="0" lang="en-US" sz="900" i="0" u="none" strike="noStrike" kern="0" cap="none" spc="0" normalizeH="0" baseline="0" noProof="0" err="1">
                <a:ln>
                  <a:noFill/>
                </a:ln>
                <a:gradFill>
                  <a:gsLst>
                    <a:gs pos="2917">
                      <a:srgbClr val="000000"/>
                    </a:gs>
                    <a:gs pos="30000">
                      <a:srgbClr val="000000"/>
                    </a:gs>
                  </a:gsLst>
                  <a:lin ang="5400000" scaled="0"/>
                </a:gradFill>
                <a:effectLst/>
                <a:uLnTx/>
                <a:uFillTx/>
                <a:latin typeface="+mj-lt"/>
              </a:rPr>
              <a:t>BigQuery</a:t>
            </a:r>
            <a:r>
              <a:rPr kumimoji="0" lang="en-US" sz="900" i="0" u="none" strike="noStrike" kern="0" cap="none" spc="0" normalizeH="0" baseline="0" noProof="0">
                <a:ln>
                  <a:noFill/>
                </a:ln>
                <a:gradFill>
                  <a:gsLst>
                    <a:gs pos="2917">
                      <a:srgbClr val="000000"/>
                    </a:gs>
                    <a:gs pos="30000">
                      <a:srgbClr val="000000"/>
                    </a:gs>
                  </a:gsLst>
                  <a:lin ang="5400000" scaled="0"/>
                </a:gradFill>
                <a:effectLst/>
                <a:uLnTx/>
                <a:uFillTx/>
                <a:latin typeface="+mj-lt"/>
              </a:rPr>
              <a:t> Per Byte</a:t>
            </a:r>
          </a:p>
        </p:txBody>
      </p:sp>
      <p:cxnSp>
        <p:nvCxnSpPr>
          <p:cNvPr id="101" name="Straight Connector 100">
            <a:extLst>
              <a:ext uri="{FF2B5EF4-FFF2-40B4-BE49-F238E27FC236}">
                <a16:creationId xmlns:a16="http://schemas.microsoft.com/office/drawing/2014/main" id="{E9553005-21FF-4F8A-9DDE-A970AD588345}"/>
              </a:ext>
            </a:extLst>
          </p:cNvPr>
          <p:cNvCxnSpPr>
            <a:cxnSpLocks/>
          </p:cNvCxnSpPr>
          <p:nvPr/>
        </p:nvCxnSpPr>
        <p:spPr>
          <a:xfrm>
            <a:off x="6613071" y="6035822"/>
            <a:ext cx="4532931" cy="1"/>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91357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12E1-78BD-4FE1-8E87-114DE953011F}"/>
              </a:ext>
            </a:extLst>
          </p:cNvPr>
          <p:cNvSpPr>
            <a:spLocks noGrp="1"/>
          </p:cNvSpPr>
          <p:nvPr>
            <p:ph type="title"/>
          </p:nvPr>
        </p:nvSpPr>
        <p:spPr>
          <a:xfrm>
            <a:off x="204460" y="261001"/>
            <a:ext cx="11336039" cy="443198"/>
          </a:xfrm>
        </p:spPr>
        <p:txBody>
          <a:bodyPr/>
          <a:lstStyle/>
          <a:p>
            <a:r>
              <a:rPr lang="en-GB" dirty="0">
                <a:cs typeface="Segoe UI"/>
              </a:rPr>
              <a:t>Demo1 Performance of Power BI on Synapse</a:t>
            </a:r>
            <a:endParaRPr lang="en-GB" dirty="0"/>
          </a:p>
        </p:txBody>
      </p:sp>
      <p:pic>
        <p:nvPicPr>
          <p:cNvPr id="3" name="Online Media 2" title="Demo - Performance of Power BI on Synapse">
            <a:hlinkClick r:id="" action="ppaction://media"/>
            <a:extLst>
              <a:ext uri="{FF2B5EF4-FFF2-40B4-BE49-F238E27FC236}">
                <a16:creationId xmlns:a16="http://schemas.microsoft.com/office/drawing/2014/main" id="{A260151B-9FFA-2A71-B7BF-255D402DF22F}"/>
              </a:ext>
            </a:extLst>
          </p:cNvPr>
          <p:cNvPicPr>
            <a:picLocks noRot="1" noChangeAspect="1"/>
          </p:cNvPicPr>
          <p:nvPr>
            <a:videoFile r:link="rId1"/>
          </p:nvPr>
        </p:nvPicPr>
        <p:blipFill>
          <a:blip r:embed="rId4"/>
          <a:stretch>
            <a:fillRect/>
          </a:stretch>
        </p:blipFill>
        <p:spPr>
          <a:xfrm>
            <a:off x="792037" y="704199"/>
            <a:ext cx="10748462" cy="6046011"/>
          </a:xfrm>
          <a:prstGeom prst="rect">
            <a:avLst/>
          </a:prstGeom>
        </p:spPr>
      </p:pic>
    </p:spTree>
    <p:extLst>
      <p:ext uri="{BB962C8B-B14F-4D97-AF65-F5344CB8AC3E}">
        <p14:creationId xmlns:p14="http://schemas.microsoft.com/office/powerpoint/2010/main" val="25756580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F5F19-93FB-4197-AA59-672EFB158FB0}"/>
              </a:ext>
            </a:extLst>
          </p:cNvPr>
          <p:cNvSpPr>
            <a:spLocks noGrp="1"/>
          </p:cNvSpPr>
          <p:nvPr>
            <p:ph type="title"/>
          </p:nvPr>
        </p:nvSpPr>
        <p:spPr/>
        <p:txBody>
          <a:bodyPr/>
          <a:lstStyle/>
          <a:p>
            <a:r>
              <a:rPr lang="en-GB"/>
              <a:t>Multi-Tier caching for economical performance</a:t>
            </a:r>
          </a:p>
        </p:txBody>
      </p:sp>
      <p:pic>
        <p:nvPicPr>
          <p:cNvPr id="4" name="Picture 3">
            <a:extLst>
              <a:ext uri="{FF2B5EF4-FFF2-40B4-BE49-F238E27FC236}">
                <a16:creationId xmlns:a16="http://schemas.microsoft.com/office/drawing/2014/main" id="{A70E99B1-BC2E-4524-8C90-3B517872DE21}"/>
              </a:ext>
            </a:extLst>
          </p:cNvPr>
          <p:cNvPicPr>
            <a:picLocks noChangeAspect="1"/>
          </p:cNvPicPr>
          <p:nvPr/>
        </p:nvPicPr>
        <p:blipFill rotWithShape="1">
          <a:blip r:embed="rId3"/>
          <a:srcRect b="4"/>
          <a:stretch/>
        </p:blipFill>
        <p:spPr>
          <a:xfrm>
            <a:off x="584573" y="1039159"/>
            <a:ext cx="11022853" cy="5405626"/>
          </a:xfrm>
          <a:prstGeom prst="rect">
            <a:avLst/>
          </a:prstGeom>
        </p:spPr>
      </p:pic>
    </p:spTree>
    <p:extLst>
      <p:ext uri="{BB962C8B-B14F-4D97-AF65-F5344CB8AC3E}">
        <p14:creationId xmlns:p14="http://schemas.microsoft.com/office/powerpoint/2010/main" val="2881650266"/>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icrosoft 365 PPT Template - 2018">
  <a:themeElements>
    <a:clrScheme name="Azure">
      <a:dk1>
        <a:sysClr val="windowText" lastClr="000000"/>
      </a:dk1>
      <a:lt1>
        <a:sysClr val="window" lastClr="FFFFFF"/>
      </a:lt1>
      <a:dk2>
        <a:srgbClr val="0078D4"/>
      </a:dk2>
      <a:lt2>
        <a:srgbClr val="EBEBEB"/>
      </a:lt2>
      <a:accent1>
        <a:srgbClr val="50E6FF"/>
      </a:accent1>
      <a:accent2>
        <a:srgbClr val="3C3C41"/>
      </a:accent2>
      <a:accent3>
        <a:srgbClr val="75757A"/>
      </a:accent3>
      <a:accent4>
        <a:srgbClr val="EBEBEB"/>
      </a:accent4>
      <a:accent5>
        <a:srgbClr val="FFFFFF"/>
      </a:accent5>
      <a:accent6>
        <a:srgbClr val="000000"/>
      </a:accent6>
      <a:hlink>
        <a:srgbClr val="0563C1"/>
      </a:hlink>
      <a:folHlink>
        <a:srgbClr val="954F72"/>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9" id="{DC3FC6DF-F8E1-F941-9B45-8E046F2AA4F8}" vid="{D872CB19-874A-ED4B-86B8-6475BC606933}"/>
    </a:ext>
  </a:extLst>
</a:theme>
</file>

<file path=ppt/theme/theme3.xml><?xml version="1.0" encoding="utf-8"?>
<a:theme xmlns:a="http://schemas.openxmlformats.org/drawingml/2006/main" name="Azure PPT Template - 2018">
  <a:themeElements>
    <a:clrScheme name="FY 19 Azure">
      <a:dk1>
        <a:srgbClr val="000000"/>
      </a:dk1>
      <a:lt1>
        <a:srgbClr val="FFFFFF"/>
      </a:lt1>
      <a:dk2>
        <a:srgbClr val="0078D4"/>
      </a:dk2>
      <a:lt2>
        <a:srgbClr val="FFFFFF"/>
      </a:lt2>
      <a:accent1>
        <a:srgbClr val="EBEBEB"/>
      </a:accent1>
      <a:accent2>
        <a:srgbClr val="D2D2D2"/>
      </a:accent2>
      <a:accent3>
        <a:srgbClr val="757575"/>
      </a:accent3>
      <a:accent4>
        <a:srgbClr val="3C3C41"/>
      </a:accent4>
      <a:accent5>
        <a:srgbClr val="BAD80A"/>
      </a:accent5>
      <a:accent6>
        <a:srgbClr val="50E6FF"/>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PPT Template 2018 presentation_v3" id="{1968021E-D85B-4A85-BB07-6BF24CCBC27F}" vid="{6E53F19A-D2E9-48F2-9B61-183D930FD7C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5EFB72FFE36A34F91A6A579F53E19D9" ma:contentTypeVersion="9" ma:contentTypeDescription="Create a new document." ma:contentTypeScope="" ma:versionID="a5a641bc716bf0eec0af65f8c32774ed">
  <xsd:schema xmlns:xsd="http://www.w3.org/2001/XMLSchema" xmlns:xs="http://www.w3.org/2001/XMLSchema" xmlns:p="http://schemas.microsoft.com/office/2006/metadata/properties" xmlns:ns3="f44ded01-8aae-4c2d-9dce-7c4d1cab713c" xmlns:ns4="4f3d8093-129e-43c7-add0-6054fb415ccd" targetNamespace="http://schemas.microsoft.com/office/2006/metadata/properties" ma:root="true" ma:fieldsID="87f82bc22c263a2f7cdf2506737e7326" ns3:_="" ns4:_="">
    <xsd:import namespace="f44ded01-8aae-4c2d-9dce-7c4d1cab713c"/>
    <xsd:import namespace="4f3d8093-129e-43c7-add0-6054fb415cc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4ded01-8aae-4c2d-9dce-7c4d1cab713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f3d8093-129e-43c7-add0-6054fb415cc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4698C1-C09E-4FE0-869B-D35630D2A721}">
  <ds:schemaRefs>
    <ds:schemaRef ds:uri="http://schemas.microsoft.com/sharepoint/v3/contenttype/forms"/>
  </ds:schemaRefs>
</ds:datastoreItem>
</file>

<file path=customXml/itemProps2.xml><?xml version="1.0" encoding="utf-8"?>
<ds:datastoreItem xmlns:ds="http://schemas.openxmlformats.org/officeDocument/2006/customXml" ds:itemID="{026A06E9-26B3-42EF-A82D-1D939377EBFF}">
  <ds:schemaRefs>
    <ds:schemaRef ds:uri="f44ded01-8aae-4c2d-9dce-7c4d1cab713c"/>
    <ds:schemaRef ds:uri="http://schemas.microsoft.com/office/2006/documentManagement/types"/>
    <ds:schemaRef ds:uri="4f3d8093-129e-43c7-add0-6054fb415ccd"/>
    <ds:schemaRef ds:uri="http://schemas.microsoft.com/office/2006/metadata/properties"/>
    <ds:schemaRef ds:uri="http://purl.org/dc/terms/"/>
    <ds:schemaRef ds:uri="http://purl.org/dc/dcmitype/"/>
    <ds:schemaRef ds:uri="http://schemas.microsoft.com/office/infopath/2007/PartnerControls"/>
    <ds:schemaRef ds:uri="http://schemas.openxmlformats.org/package/2006/metadata/core-properties"/>
    <ds:schemaRef ds:uri="http://www.w3.org/XML/1998/namespace"/>
    <ds:schemaRef ds:uri="http://purl.org/dc/elements/1.1/"/>
  </ds:schemaRefs>
</ds:datastoreItem>
</file>

<file path=customXml/itemProps3.xml><?xml version="1.0" encoding="utf-8"?>
<ds:datastoreItem xmlns:ds="http://schemas.openxmlformats.org/officeDocument/2006/customXml" ds:itemID="{9BD59F8F-55B1-49E6-9768-F8B1E44074B6}">
  <ds:schemaRefs>
    <ds:schemaRef ds:uri="4f3d8093-129e-43c7-add0-6054fb415ccd"/>
    <ds:schemaRef ds:uri="f44ded01-8aae-4c2d-9dce-7c4d1cab713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2903</Words>
  <Application>Microsoft Office PowerPoint</Application>
  <PresentationFormat>Widescreen</PresentationFormat>
  <Paragraphs>333</Paragraphs>
  <Slides>18</Slides>
  <Notes>16</Notes>
  <HiddenSlides>0</HiddenSlides>
  <MMClips>4</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18</vt:i4>
      </vt:variant>
    </vt:vector>
  </HeadingPairs>
  <TitlesOfParts>
    <vt:vector size="35" baseType="lpstr">
      <vt:lpstr>az_ea_font</vt:lpstr>
      <vt:lpstr>Helvetica Neue</vt:lpstr>
      <vt:lpstr>Arial</vt:lpstr>
      <vt:lpstr>Calibri</vt:lpstr>
      <vt:lpstr>Calibri Light</vt:lpstr>
      <vt:lpstr>Consolas</vt:lpstr>
      <vt:lpstr>Helvetica</vt:lpstr>
      <vt:lpstr>Segoe UI</vt:lpstr>
      <vt:lpstr>Segoe UI Black</vt:lpstr>
      <vt:lpstr>Segoe UI Semibold</vt:lpstr>
      <vt:lpstr>Segoe UI Semilight</vt:lpstr>
      <vt:lpstr>Symbol</vt:lpstr>
      <vt:lpstr>Times New Roman</vt:lpstr>
      <vt:lpstr>Wingdings</vt:lpstr>
      <vt:lpstr>Office Theme</vt:lpstr>
      <vt:lpstr>Microsoft 365 PPT Template - 2018</vt:lpstr>
      <vt:lpstr>Azure PPT Template - 2018</vt:lpstr>
      <vt:lpstr>Azure Synapse Analytics + Power BI Better Together</vt:lpstr>
      <vt:lpstr>PowerPoint Presentation</vt:lpstr>
      <vt:lpstr>PowerPoint Presentation</vt:lpstr>
      <vt:lpstr>Azure Synapse Analytics </vt:lpstr>
      <vt:lpstr>Azure Synapse Analytics</vt:lpstr>
      <vt:lpstr>Power BI</vt:lpstr>
      <vt:lpstr>Azure Synapse performance advantage</vt:lpstr>
      <vt:lpstr>Demo1 Performance of Power BI on Synapse</vt:lpstr>
      <vt:lpstr>Multi-Tier caching for economical performance</vt:lpstr>
      <vt:lpstr>SQL Serverless</vt:lpstr>
      <vt:lpstr>Demo2 SQL Serverless and Power BI</vt:lpstr>
      <vt:lpstr>Studio</vt:lpstr>
      <vt:lpstr>Demo3 Power BI Report Authoring in Synapse Workspace</vt:lpstr>
      <vt:lpstr>Power BI + Azure Synapse Analytics</vt:lpstr>
      <vt:lpstr>Complete security</vt:lpstr>
      <vt:lpstr>Demo4 Security</vt:lpstr>
      <vt:lpstr>Workload Management</vt:lpstr>
      <vt:lpstr>Workload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Synapse Analytics + Power BI Better Together</dc:title>
  <dc:creator>Liping Huang</dc:creator>
  <cp:lastModifiedBy>Liping Huang</cp:lastModifiedBy>
  <cp:revision>6</cp:revision>
  <dcterms:created xsi:type="dcterms:W3CDTF">2020-09-14T08:05:43Z</dcterms:created>
  <dcterms:modified xsi:type="dcterms:W3CDTF">2022-06-16T06:56:16Z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2020-09-14T08:05:42Z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5694e53f-3235-4a1f-8a8c-94add0b36cb2</vt:lpwstr>
  </property>
  <property fmtid="{D5CDD505-2E9C-101B-9397-08002B2CF9AE}" pid="8" name="MSIP_Label_f42aa342-8706-4288-bd11-ebb85995028c_ContentBits">
    <vt:lpwstr>0</vt:lpwstr>
  </property>
  <property fmtid="{D5CDD505-2E9C-101B-9397-08002B2CF9AE}" pid="9" name="ContentTypeId">
    <vt:lpwstr>0x010100D5EFB72FFE36A34F91A6A579F53E19D9</vt:lpwstr>
  </property>
</Properties>
</file>