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probs are used when calculating the gradient dscores. According to chain rule, dscores will be used later when calculating dW2 , db2, and dhidden.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dhidden is used when calculating dW, db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backprop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 2 chars as input, and we know the targets, then forward, backward to update the weights.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testing, just using the weights we current have, try sample char by char, and see it makes sense or not.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one char, then predict what’s the next char, then put the predicted char back, and predict the next one.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http://cs231n.github.io/neural-networks-case-study/#grad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182625" y="-1917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73950" y="120525"/>
            <a:ext cx="2805900" cy="12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hidden_layer=max(WX+b)</a:t>
            </a:r>
            <a:endParaRPr sz="100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206" y="3110800"/>
            <a:ext cx="1168194" cy="3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7922025" y="311080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256" name="Shape 256"/>
          <p:cNvSpPr/>
          <p:nvPr/>
        </p:nvSpPr>
        <p:spPr>
          <a:xfrm>
            <a:off x="6044850" y="32219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257" name="Shape 257"/>
          <p:cNvSpPr txBox="1"/>
          <p:nvPr/>
        </p:nvSpPr>
        <p:spPr>
          <a:xfrm>
            <a:off x="6017025" y="3084963"/>
            <a:ext cx="627000" cy="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dscores</a:t>
            </a:r>
            <a:endParaRPr sz="900"/>
          </a:p>
        </p:txBody>
      </p:sp>
      <p:sp>
        <p:nvSpPr>
          <p:cNvPr id="258" name="Shape 258"/>
          <p:cNvSpPr/>
          <p:nvPr/>
        </p:nvSpPr>
        <p:spPr>
          <a:xfrm>
            <a:off x="7320475" y="2074400"/>
            <a:ext cx="15108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 L1, L2, L3, L4, L5….Li, …..]</a:t>
            </a:r>
            <a:endParaRPr sz="700">
              <a:solidFill>
                <a:schemeClr val="accen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826325" y="2352500"/>
            <a:ext cx="1168200" cy="87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highlight>
                  <a:srgbClr val="EEEEFF"/>
                </a:highlight>
              </a:rPr>
              <a:t>dW2</a:t>
            </a: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 </a:t>
            </a:r>
            <a:r>
              <a:rPr b="1" lang="en" sz="700">
                <a:solidFill>
                  <a:schemeClr val="dk1"/>
                </a:solidFill>
                <a:highlight>
                  <a:srgbClr val="EEEEFF"/>
                </a:highlight>
              </a:rPr>
              <a:t>=</a:t>
            </a: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 np</a:t>
            </a:r>
            <a:r>
              <a:rPr b="1" lang="en" sz="700">
                <a:solidFill>
                  <a:schemeClr val="dk1"/>
                </a:solidFill>
                <a:highlight>
                  <a:srgbClr val="EEEEFF"/>
                </a:highlight>
              </a:rPr>
              <a:t>.</a:t>
            </a: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dot(</a:t>
            </a:r>
            <a:r>
              <a:rPr lang="en" sz="700">
                <a:solidFill>
                  <a:srgbClr val="FF0000"/>
                </a:solidFill>
                <a:highlight>
                  <a:srgbClr val="EEEEFF"/>
                </a:highlight>
              </a:rPr>
              <a:t>hidden_layer</a:t>
            </a:r>
            <a:r>
              <a:rPr b="1" lang="en" sz="700">
                <a:solidFill>
                  <a:schemeClr val="dk1"/>
                </a:solidFill>
                <a:highlight>
                  <a:srgbClr val="EEEEFF"/>
                </a:highlight>
              </a:rPr>
              <a:t>.</a:t>
            </a: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T, dscores)   # (100,3)</a:t>
            </a:r>
            <a:b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</a:b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db2 </a:t>
            </a:r>
            <a:r>
              <a:rPr b="1" lang="en" sz="700">
                <a:solidFill>
                  <a:schemeClr val="dk1"/>
                </a:solidFill>
                <a:highlight>
                  <a:srgbClr val="EEEEFF"/>
                </a:highlight>
              </a:rPr>
              <a:t>=</a:t>
            </a: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 np</a:t>
            </a:r>
            <a:r>
              <a:rPr b="1" lang="en" sz="700">
                <a:solidFill>
                  <a:schemeClr val="dk1"/>
                </a:solidFill>
                <a:highlight>
                  <a:srgbClr val="EEEEFF"/>
                </a:highlight>
              </a:rPr>
              <a:t>.</a:t>
            </a:r>
            <a:r>
              <a:rPr lang="en" sz="700">
                <a:solidFill>
                  <a:srgbClr val="0086B3"/>
                </a:solidFill>
                <a:highlight>
                  <a:srgbClr val="EEEEFF"/>
                </a:highlight>
              </a:rPr>
              <a:t>sum</a:t>
            </a: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(dscores, axis</a:t>
            </a:r>
            <a:r>
              <a:rPr b="1" lang="en" sz="700">
                <a:solidFill>
                  <a:schemeClr val="dk1"/>
                </a:solidFill>
                <a:highlight>
                  <a:srgbClr val="EEEEFF"/>
                </a:highlight>
              </a:rPr>
              <a:t>=</a:t>
            </a:r>
            <a:r>
              <a:rPr lang="en" sz="700">
                <a:solidFill>
                  <a:srgbClr val="009999"/>
                </a:solidFill>
                <a:highlight>
                  <a:srgbClr val="EEEEFF"/>
                </a:highlight>
              </a:rPr>
              <a:t>0</a:t>
            </a: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, keepdims</a:t>
            </a:r>
            <a:r>
              <a:rPr b="1" lang="en" sz="700">
                <a:solidFill>
                  <a:schemeClr val="dk1"/>
                </a:solidFill>
                <a:highlight>
                  <a:srgbClr val="EEEEFF"/>
                </a:highlight>
              </a:rPr>
              <a:t>=</a:t>
            </a:r>
            <a:r>
              <a:rPr lang="en" sz="700">
                <a:solidFill>
                  <a:srgbClr val="999999"/>
                </a:solidFill>
                <a:highlight>
                  <a:srgbClr val="EEEEFF"/>
                </a:highlight>
              </a:rPr>
              <a:t>True</a:t>
            </a: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)</a:t>
            </a:r>
            <a:endParaRPr sz="700">
              <a:solidFill>
                <a:schemeClr val="dk1"/>
              </a:solidFill>
              <a:highlight>
                <a:srgbClr val="EEEE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EEEEFF"/>
                </a:highlight>
              </a:rPr>
              <a:t># (1,3)</a:t>
            </a:r>
            <a:endParaRPr sz="700">
              <a:solidFill>
                <a:schemeClr val="dk1"/>
              </a:solidFill>
              <a:highlight>
                <a:srgbClr val="EEEE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571923" y="3558500"/>
            <a:ext cx="1061700" cy="12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108246" y="3256300"/>
            <a:ext cx="881100" cy="11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7922025" y="3110800"/>
            <a:ext cx="75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p1  p2   p3</a:t>
            </a:r>
            <a:endParaRPr sz="600"/>
          </a:p>
        </p:txBody>
      </p:sp>
      <p:sp>
        <p:nvSpPr>
          <p:cNvPr id="263" name="Shape 263"/>
          <p:cNvSpPr/>
          <p:nvPr/>
        </p:nvSpPr>
        <p:spPr>
          <a:xfrm>
            <a:off x="2594200" y="485825"/>
            <a:ext cx="938400" cy="6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1301425" y="485900"/>
            <a:ext cx="938400" cy="6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W*</a:t>
            </a:r>
            <a:r>
              <a:rPr lang="en">
                <a:solidFill>
                  <a:srgbClr val="0000FF"/>
                </a:solidFill>
              </a:rPr>
              <a:t>X</a:t>
            </a:r>
            <a:r>
              <a:rPr lang="en"/>
              <a:t>+b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791225" y="292900"/>
            <a:ext cx="1848000" cy="87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scores=</a:t>
            </a:r>
            <a:r>
              <a:rPr lang="en" sz="1000">
                <a:solidFill>
                  <a:srgbClr val="FF00FF"/>
                </a:solidFill>
              </a:rPr>
              <a:t>W2</a:t>
            </a:r>
            <a:r>
              <a:rPr lang="en" sz="1000"/>
              <a:t>*</a:t>
            </a:r>
            <a:r>
              <a:rPr lang="en" sz="1000">
                <a:solidFill>
                  <a:srgbClr val="FF0000"/>
                </a:solidFill>
              </a:rPr>
              <a:t>hidden_layer</a:t>
            </a:r>
            <a:r>
              <a:rPr lang="en" sz="1000"/>
              <a:t>+b2</a:t>
            </a:r>
            <a:endParaRPr sz="1000"/>
          </a:p>
        </p:txBody>
      </p:sp>
      <p:sp>
        <p:nvSpPr>
          <p:cNvPr id="266" name="Shape 266"/>
          <p:cNvSpPr txBox="1"/>
          <p:nvPr/>
        </p:nvSpPr>
        <p:spPr>
          <a:xfrm>
            <a:off x="7866675" y="288805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probs</a:t>
            </a:r>
            <a:endParaRPr sz="900"/>
          </a:p>
        </p:txBody>
      </p:sp>
      <p:sp>
        <p:nvSpPr>
          <p:cNvPr id="267" name="Shape 267"/>
          <p:cNvSpPr/>
          <p:nvPr/>
        </p:nvSpPr>
        <p:spPr>
          <a:xfrm>
            <a:off x="6433950" y="3767850"/>
            <a:ext cx="1416600" cy="6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14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dscores 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=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</a:t>
            </a:r>
            <a:r>
              <a:rPr lang="en" sz="600">
                <a:solidFill>
                  <a:srgbClr val="9900FF"/>
                </a:solidFill>
                <a:highlight>
                  <a:srgbClr val="EEEEFF"/>
                </a:highlight>
              </a:rPr>
              <a:t>probs</a:t>
            </a:r>
            <a:b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</a:b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dscores[</a:t>
            </a:r>
            <a:r>
              <a:rPr lang="en" sz="600">
                <a:solidFill>
                  <a:srgbClr val="0086B3"/>
                </a:solidFill>
                <a:highlight>
                  <a:srgbClr val="EEEEFF"/>
                </a:highlight>
              </a:rPr>
              <a:t>range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(num_examples),y] 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- =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</a:t>
            </a:r>
            <a:r>
              <a:rPr lang="en" sz="600">
                <a:solidFill>
                  <a:srgbClr val="009999"/>
                </a:solidFill>
                <a:highlight>
                  <a:srgbClr val="EEEEFF"/>
                </a:highlight>
              </a:rPr>
              <a:t>1</a:t>
            </a:r>
            <a:b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</a:b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 dscores 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/=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num_examples</a:t>
            </a:r>
            <a:endParaRPr sz="600">
              <a:solidFill>
                <a:schemeClr val="dk1"/>
              </a:solidFill>
              <a:highlight>
                <a:srgbClr val="EEEEFF"/>
              </a:highlight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029150" y="4060150"/>
            <a:ext cx="753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100</a:t>
            </a:r>
            <a:endParaRPr sz="900"/>
          </a:p>
        </p:txBody>
      </p:sp>
      <p:sp>
        <p:nvSpPr>
          <p:cNvPr id="269" name="Shape 269"/>
          <p:cNvSpPr txBox="1"/>
          <p:nvPr/>
        </p:nvSpPr>
        <p:spPr>
          <a:xfrm>
            <a:off x="4035825" y="39114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dhidden</a:t>
            </a:r>
            <a:endParaRPr sz="900"/>
          </a:p>
        </p:txBody>
      </p:sp>
      <p:cxnSp>
        <p:nvCxnSpPr>
          <p:cNvPr id="270" name="Shape 270"/>
          <p:cNvCxnSpPr>
            <a:stCxn id="253" idx="3"/>
            <a:endCxn id="265" idx="1"/>
          </p:cNvCxnSpPr>
          <p:nvPr/>
        </p:nvCxnSpPr>
        <p:spPr>
          <a:xfrm>
            <a:off x="3679850" y="727725"/>
            <a:ext cx="1111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1" name="Shape 271"/>
          <p:cNvSpPr txBox="1"/>
          <p:nvPr/>
        </p:nvSpPr>
        <p:spPr>
          <a:xfrm>
            <a:off x="3808500" y="374100"/>
            <a:ext cx="106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hidden_lyaer</a:t>
            </a:r>
            <a:endParaRPr sz="800"/>
          </a:p>
        </p:txBody>
      </p:sp>
      <p:sp>
        <p:nvSpPr>
          <p:cNvPr id="272" name="Shape 272"/>
          <p:cNvSpPr/>
          <p:nvPr/>
        </p:nvSpPr>
        <p:spPr>
          <a:xfrm>
            <a:off x="6779200" y="320500"/>
            <a:ext cx="1848000" cy="7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</a:t>
            </a:r>
            <a:r>
              <a:rPr i="1" lang="en" sz="600">
                <a:solidFill>
                  <a:srgbClr val="999988"/>
                </a:solidFill>
                <a:highlight>
                  <a:srgbClr val="EEEEFF"/>
                </a:highlight>
              </a:rPr>
              <a:t># compute the class probabilities</a:t>
            </a:r>
            <a:endParaRPr sz="600">
              <a:solidFill>
                <a:schemeClr val="dk1"/>
              </a:solidFill>
              <a:highlight>
                <a:srgbClr val="EEEEFF"/>
              </a:highlight>
            </a:endParaRPr>
          </a:p>
          <a:p>
            <a:pPr indent="0" lvl="0" marL="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exp_scores 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=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np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.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exp(scores)</a:t>
            </a:r>
            <a:b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</a:b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</a:t>
            </a:r>
            <a:r>
              <a:rPr b="1" lang="en" sz="600">
                <a:solidFill>
                  <a:srgbClr val="9900FF"/>
                </a:solidFill>
                <a:highlight>
                  <a:srgbClr val="EEEEFF"/>
                </a:highlight>
              </a:rPr>
              <a:t>probs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=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exp_scores 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/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 np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EEEEFF"/>
                </a:highlight>
              </a:rPr>
              <a:t>sum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(exp_scores, axis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=</a:t>
            </a:r>
            <a:r>
              <a:rPr lang="en" sz="600">
                <a:solidFill>
                  <a:srgbClr val="009999"/>
                </a:solidFill>
                <a:highlight>
                  <a:srgbClr val="EEEEFF"/>
                </a:highlight>
              </a:rPr>
              <a:t>1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, keepdims</a:t>
            </a:r>
            <a:r>
              <a:rPr b="1" lang="en" sz="600">
                <a:solidFill>
                  <a:schemeClr val="dk1"/>
                </a:solidFill>
                <a:highlight>
                  <a:srgbClr val="EEEEFF"/>
                </a:highlight>
              </a:rPr>
              <a:t>=</a:t>
            </a:r>
            <a:r>
              <a:rPr lang="en" sz="600">
                <a:solidFill>
                  <a:srgbClr val="999999"/>
                </a:solidFill>
                <a:highlight>
                  <a:srgbClr val="EEEEFF"/>
                </a:highlight>
              </a:rPr>
              <a:t>True</a:t>
            </a:r>
            <a:r>
              <a:rPr lang="en" sz="600">
                <a:solidFill>
                  <a:schemeClr val="dk1"/>
                </a:solidFill>
                <a:highlight>
                  <a:srgbClr val="EEEEFF"/>
                </a:highlight>
              </a:rPr>
              <a:t>) </a:t>
            </a:r>
            <a:r>
              <a:rPr i="1" lang="en" sz="600">
                <a:solidFill>
                  <a:srgbClr val="999988"/>
                </a:solidFill>
                <a:highlight>
                  <a:srgbClr val="EEEEFF"/>
                </a:highlight>
              </a:rPr>
              <a:t># [N x K]</a:t>
            </a:r>
            <a:endParaRPr i="1" sz="600">
              <a:solidFill>
                <a:srgbClr val="999988"/>
              </a:solidFill>
              <a:highlight>
                <a:srgbClr val="EEEEFF"/>
              </a:highlight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181550" y="2512150"/>
            <a:ext cx="417900" cy="572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r>
              <a:rPr lang="en" sz="900"/>
              <a:t>00*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74" name="Shape 274"/>
          <p:cNvSpPr txBox="1"/>
          <p:nvPr/>
        </p:nvSpPr>
        <p:spPr>
          <a:xfrm>
            <a:off x="4035825" y="22350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dW2</a:t>
            </a:r>
            <a:endParaRPr sz="900"/>
          </a:p>
        </p:txBody>
      </p:sp>
      <p:sp>
        <p:nvSpPr>
          <p:cNvPr id="275" name="Shape 275"/>
          <p:cNvSpPr/>
          <p:nvPr/>
        </p:nvSpPr>
        <p:spPr>
          <a:xfrm>
            <a:off x="4181550" y="3274150"/>
            <a:ext cx="328800" cy="122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1*3</a:t>
            </a:r>
            <a:endParaRPr sz="900"/>
          </a:p>
        </p:txBody>
      </p:sp>
      <p:sp>
        <p:nvSpPr>
          <p:cNvPr id="276" name="Shape 276"/>
          <p:cNvSpPr txBox="1"/>
          <p:nvPr/>
        </p:nvSpPr>
        <p:spPr>
          <a:xfrm>
            <a:off x="4188225" y="29970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db2</a:t>
            </a:r>
            <a:endParaRPr sz="900"/>
          </a:p>
        </p:txBody>
      </p:sp>
      <p:sp>
        <p:nvSpPr>
          <p:cNvPr id="277" name="Shape 277"/>
          <p:cNvSpPr/>
          <p:nvPr/>
        </p:nvSpPr>
        <p:spPr>
          <a:xfrm>
            <a:off x="4908075" y="4408775"/>
            <a:ext cx="13557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dhidden</a:t>
            </a:r>
            <a:r>
              <a:rPr lang="en" sz="700"/>
              <a:t> = np.dot(dscores, </a:t>
            </a:r>
            <a:r>
              <a:rPr lang="en" sz="700">
                <a:solidFill>
                  <a:srgbClr val="FF00FF"/>
                </a:solidFill>
              </a:rPr>
              <a:t>W2</a:t>
            </a:r>
            <a:r>
              <a:rPr lang="en" sz="700"/>
              <a:t>.T)</a:t>
            </a:r>
            <a:endParaRPr sz="7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8" name="Shape 278"/>
          <p:cNvSpPr/>
          <p:nvPr/>
        </p:nvSpPr>
        <p:spPr>
          <a:xfrm>
            <a:off x="5045846" y="4189500"/>
            <a:ext cx="881100" cy="11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1076900" y="3915300"/>
            <a:ext cx="1490700" cy="6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# finally into W,b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dW = np.dot</a:t>
            </a:r>
            <a:r>
              <a:rPr lang="en" sz="600">
                <a:solidFill>
                  <a:srgbClr val="0000FF"/>
                </a:solidFill>
              </a:rPr>
              <a:t>(</a:t>
            </a:r>
            <a:r>
              <a:rPr b="1" lang="en" sz="600">
                <a:solidFill>
                  <a:srgbClr val="0000FF"/>
                </a:solidFill>
              </a:rPr>
              <a:t>X.T</a:t>
            </a:r>
            <a:r>
              <a:rPr lang="en" sz="600"/>
              <a:t>, </a:t>
            </a:r>
            <a:r>
              <a:rPr b="1" lang="en" sz="600"/>
              <a:t>dhidden</a:t>
            </a:r>
            <a:r>
              <a:rPr lang="en" sz="600"/>
              <a:t>)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db = np.sum(</a:t>
            </a:r>
            <a:r>
              <a:rPr b="1" lang="en" sz="600"/>
              <a:t>dhidden</a:t>
            </a:r>
            <a:r>
              <a:rPr lang="en" sz="600"/>
              <a:t>, axis=0, keepdims=True)</a:t>
            </a:r>
            <a:endParaRPr sz="600"/>
          </a:p>
        </p:txBody>
      </p:sp>
      <p:sp>
        <p:nvSpPr>
          <p:cNvPr id="280" name="Shape 280"/>
          <p:cNvSpPr/>
          <p:nvPr/>
        </p:nvSpPr>
        <p:spPr>
          <a:xfrm>
            <a:off x="1540646" y="4646700"/>
            <a:ext cx="881100" cy="11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64750" y="3959950"/>
            <a:ext cx="753300" cy="122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2*</a:t>
            </a:r>
            <a:r>
              <a:rPr lang="en" sz="900"/>
              <a:t>100</a:t>
            </a:r>
            <a:endParaRPr sz="900"/>
          </a:p>
        </p:txBody>
      </p:sp>
      <p:sp>
        <p:nvSpPr>
          <p:cNvPr id="282" name="Shape 282"/>
          <p:cNvSpPr txBox="1"/>
          <p:nvPr/>
        </p:nvSpPr>
        <p:spPr>
          <a:xfrm>
            <a:off x="454425" y="36828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dW</a:t>
            </a:r>
            <a:endParaRPr sz="900"/>
          </a:p>
        </p:txBody>
      </p:sp>
      <p:sp>
        <p:nvSpPr>
          <p:cNvPr id="283" name="Shape 283"/>
          <p:cNvSpPr txBox="1"/>
          <p:nvPr/>
        </p:nvSpPr>
        <p:spPr>
          <a:xfrm>
            <a:off x="302025" y="42162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</a:t>
            </a:r>
            <a:endParaRPr sz="900"/>
          </a:p>
        </p:txBody>
      </p:sp>
      <p:sp>
        <p:nvSpPr>
          <p:cNvPr id="284" name="Shape 284"/>
          <p:cNvSpPr/>
          <p:nvPr/>
        </p:nvSpPr>
        <p:spPr>
          <a:xfrm>
            <a:off x="188550" y="4493350"/>
            <a:ext cx="753300" cy="122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r>
              <a:rPr lang="en" sz="900"/>
              <a:t>*100</a:t>
            </a:r>
            <a:endParaRPr sz="900"/>
          </a:p>
        </p:txBody>
      </p:sp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38" y="2177669"/>
            <a:ext cx="1990725" cy="976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Shape 286"/>
          <p:cNvCxnSpPr/>
          <p:nvPr/>
        </p:nvCxnSpPr>
        <p:spPr>
          <a:xfrm>
            <a:off x="759875" y="1829625"/>
            <a:ext cx="7895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7" name="Shape 287"/>
          <p:cNvSpPr txBox="1"/>
          <p:nvPr/>
        </p:nvSpPr>
        <p:spPr>
          <a:xfrm>
            <a:off x="1301875" y="1588550"/>
            <a:ext cx="881100" cy="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</a:t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7491775" y="1740950"/>
            <a:ext cx="1168200" cy="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r>
              <a:rPr lang="en"/>
              <a:t>ward</a:t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702650" y="3959950"/>
            <a:ext cx="1355700" cy="6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# backprop the ReLU non-linearity</a:t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dhidden</a:t>
            </a:r>
            <a:r>
              <a:rPr lang="en" sz="700"/>
              <a:t>[hidden_layer &lt;= 0] = 0</a:t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0" name="Shape 290"/>
          <p:cNvSpPr/>
          <p:nvPr/>
        </p:nvSpPr>
        <p:spPr>
          <a:xfrm>
            <a:off x="2784896" y="4682975"/>
            <a:ext cx="881100" cy="11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608350" y="3278050"/>
            <a:ext cx="94800" cy="342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901775" y="2603125"/>
            <a:ext cx="938400" cy="11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8222750" y="2518325"/>
            <a:ext cx="77400" cy="41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825" y="2897450"/>
            <a:ext cx="2677725" cy="21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1196925" y="3816050"/>
            <a:ext cx="25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08" name="Shape 308"/>
          <p:cNvSpPr/>
          <p:nvPr/>
        </p:nvSpPr>
        <p:spPr>
          <a:xfrm>
            <a:off x="537775" y="3537950"/>
            <a:ext cx="516300" cy="278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3*4</a:t>
            </a:r>
            <a:endParaRPr sz="900"/>
          </a:p>
        </p:txBody>
      </p:sp>
      <p:sp>
        <p:nvSpPr>
          <p:cNvPr id="309" name="Shape 309"/>
          <p:cNvSpPr txBox="1"/>
          <p:nvPr/>
        </p:nvSpPr>
        <p:spPr>
          <a:xfrm>
            <a:off x="585525" y="3336400"/>
            <a:ext cx="5682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W_xh</a:t>
            </a:r>
            <a:endParaRPr sz="700"/>
          </a:p>
        </p:txBody>
      </p:sp>
      <p:sp>
        <p:nvSpPr>
          <p:cNvPr id="310" name="Shape 310"/>
          <p:cNvSpPr/>
          <p:nvPr/>
        </p:nvSpPr>
        <p:spPr>
          <a:xfrm>
            <a:off x="434925" y="2673050"/>
            <a:ext cx="25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11" name="Shape 311"/>
          <p:cNvSpPr/>
          <p:nvPr/>
        </p:nvSpPr>
        <p:spPr>
          <a:xfrm>
            <a:off x="1196925" y="2673050"/>
            <a:ext cx="318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-0.1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0.9</a:t>
            </a:r>
            <a:endParaRPr sz="600"/>
          </a:p>
        </p:txBody>
      </p:sp>
      <p:sp>
        <p:nvSpPr>
          <p:cNvPr id="312" name="Shape 312"/>
          <p:cNvSpPr/>
          <p:nvPr/>
        </p:nvSpPr>
        <p:spPr>
          <a:xfrm>
            <a:off x="737925" y="2547350"/>
            <a:ext cx="420900" cy="350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3*3</a:t>
            </a:r>
            <a:endParaRPr sz="900"/>
          </a:p>
        </p:txBody>
      </p:sp>
      <p:sp>
        <p:nvSpPr>
          <p:cNvPr id="313" name="Shape 313"/>
          <p:cNvSpPr txBox="1"/>
          <p:nvPr/>
        </p:nvSpPr>
        <p:spPr>
          <a:xfrm>
            <a:off x="737925" y="2422000"/>
            <a:ext cx="468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W_hh</a:t>
            </a:r>
            <a:endParaRPr sz="700"/>
          </a:p>
        </p:txBody>
      </p:sp>
      <p:cxnSp>
        <p:nvCxnSpPr>
          <p:cNvPr id="314" name="Shape 314"/>
          <p:cNvCxnSpPr>
            <a:stCxn id="310" idx="3"/>
          </p:cNvCxnSpPr>
          <p:nvPr/>
        </p:nvCxnSpPr>
        <p:spPr>
          <a:xfrm>
            <a:off x="693225" y="2959400"/>
            <a:ext cx="477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" name="Shape 315"/>
          <p:cNvCxnSpPr>
            <a:stCxn id="316" idx="0"/>
            <a:endCxn id="311" idx="2"/>
          </p:cNvCxnSpPr>
          <p:nvPr/>
        </p:nvCxnSpPr>
        <p:spPr>
          <a:xfrm flipH="1" rot="10800000">
            <a:off x="1352025" y="3245750"/>
            <a:ext cx="42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/>
          <p:nvPr/>
        </p:nvSpPr>
        <p:spPr>
          <a:xfrm>
            <a:off x="1196925" y="1606250"/>
            <a:ext cx="318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1.0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2.2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-3.0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4.1</a:t>
            </a:r>
            <a:endParaRPr sz="600"/>
          </a:p>
        </p:txBody>
      </p:sp>
      <p:cxnSp>
        <p:nvCxnSpPr>
          <p:cNvPr id="318" name="Shape 318"/>
          <p:cNvCxnSpPr>
            <a:stCxn id="311" idx="0"/>
            <a:endCxn id="317" idx="2"/>
          </p:cNvCxnSpPr>
          <p:nvPr/>
        </p:nvCxnSpPr>
        <p:spPr>
          <a:xfrm rot="10800000">
            <a:off x="1356225" y="2178950"/>
            <a:ext cx="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9" name="Shape 319"/>
          <p:cNvSpPr/>
          <p:nvPr/>
        </p:nvSpPr>
        <p:spPr>
          <a:xfrm>
            <a:off x="1271325" y="2166350"/>
            <a:ext cx="420900" cy="350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r>
              <a:rPr lang="en" sz="900"/>
              <a:t>*3</a:t>
            </a:r>
            <a:endParaRPr sz="900"/>
          </a:p>
        </p:txBody>
      </p:sp>
      <p:sp>
        <p:nvSpPr>
          <p:cNvPr id="320" name="Shape 320"/>
          <p:cNvSpPr txBox="1"/>
          <p:nvPr/>
        </p:nvSpPr>
        <p:spPr>
          <a:xfrm>
            <a:off x="1271325" y="2041000"/>
            <a:ext cx="468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W_hy</a:t>
            </a:r>
            <a:endParaRPr sz="700"/>
          </a:p>
        </p:txBody>
      </p:sp>
      <p:sp>
        <p:nvSpPr>
          <p:cNvPr id="321" name="Shape 321"/>
          <p:cNvSpPr/>
          <p:nvPr/>
        </p:nvSpPr>
        <p:spPr>
          <a:xfrm>
            <a:off x="3156450" y="2699800"/>
            <a:ext cx="28311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hs={-1:[[0,0,0]], 0:[[0.3,-0.1,0.9]], }</a:t>
            </a:r>
            <a:endParaRPr sz="800"/>
          </a:p>
        </p:txBody>
      </p:sp>
      <p:sp>
        <p:nvSpPr>
          <p:cNvPr id="322" name="Shape 322"/>
          <p:cNvSpPr/>
          <p:nvPr/>
        </p:nvSpPr>
        <p:spPr>
          <a:xfrm>
            <a:off x="1196925" y="4545350"/>
            <a:ext cx="28311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</a:t>
            </a:r>
            <a:r>
              <a:rPr lang="en" sz="800"/>
              <a:t>s={0:[[1,0,0,0]], 0:[[0,1,0,0]] }</a:t>
            </a:r>
            <a:endParaRPr sz="800"/>
          </a:p>
        </p:txBody>
      </p:sp>
      <p:sp>
        <p:nvSpPr>
          <p:cNvPr id="323" name="Shape 323"/>
          <p:cNvSpPr/>
          <p:nvPr/>
        </p:nvSpPr>
        <p:spPr>
          <a:xfrm>
            <a:off x="1649175" y="1249850"/>
            <a:ext cx="28311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</a:t>
            </a:r>
            <a:r>
              <a:rPr lang="en" sz="800"/>
              <a:t>s={0:[[1.0,2.2,-3.0, 4.1]], 1:[[0.5,0.3,-1.0,1.2]] }</a:t>
            </a:r>
            <a:endParaRPr sz="800"/>
          </a:p>
        </p:txBody>
      </p:sp>
      <p:sp>
        <p:nvSpPr>
          <p:cNvPr id="324" name="Shape 324"/>
          <p:cNvSpPr/>
          <p:nvPr/>
        </p:nvSpPr>
        <p:spPr>
          <a:xfrm>
            <a:off x="2035125" y="2673050"/>
            <a:ext cx="318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1.0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325" name="Shape 325"/>
          <p:cNvSpPr/>
          <p:nvPr/>
        </p:nvSpPr>
        <p:spPr>
          <a:xfrm>
            <a:off x="1958925" y="3816050"/>
            <a:ext cx="25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26" name="Shape 326"/>
          <p:cNvSpPr/>
          <p:nvPr/>
        </p:nvSpPr>
        <p:spPr>
          <a:xfrm>
            <a:off x="2035125" y="1606250"/>
            <a:ext cx="318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-1.0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1.2</a:t>
            </a:r>
            <a:endParaRPr sz="600"/>
          </a:p>
        </p:txBody>
      </p:sp>
      <p:sp>
        <p:nvSpPr>
          <p:cNvPr id="327" name="Shape 327"/>
          <p:cNvSpPr/>
          <p:nvPr/>
        </p:nvSpPr>
        <p:spPr>
          <a:xfrm>
            <a:off x="4925775" y="1402250"/>
            <a:ext cx="2875200" cy="4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ix_to_char = {0:’h’, 1:’e’, 2:’l’, 3:’l’, 4:’o’}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inputs = {0,1}   # h, e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targets = {1,2}   # e, l</a:t>
            </a:r>
            <a:endParaRPr sz="800"/>
          </a:p>
        </p:txBody>
      </p:sp>
      <p:sp>
        <p:nvSpPr>
          <p:cNvPr id="328" name="Shape 328"/>
          <p:cNvSpPr/>
          <p:nvPr/>
        </p:nvSpPr>
        <p:spPr>
          <a:xfrm>
            <a:off x="2918875" y="1691875"/>
            <a:ext cx="5163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576125" y="2623550"/>
            <a:ext cx="420900" cy="350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3*3</a:t>
            </a:r>
            <a:endParaRPr sz="900"/>
          </a:p>
        </p:txBody>
      </p:sp>
      <p:sp>
        <p:nvSpPr>
          <p:cNvPr id="330" name="Shape 330"/>
          <p:cNvSpPr txBox="1"/>
          <p:nvPr/>
        </p:nvSpPr>
        <p:spPr>
          <a:xfrm>
            <a:off x="1576125" y="2498200"/>
            <a:ext cx="468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W_hh</a:t>
            </a:r>
            <a:endParaRPr sz="700"/>
          </a:p>
        </p:txBody>
      </p:sp>
      <p:sp>
        <p:nvSpPr>
          <p:cNvPr id="331" name="Shape 331"/>
          <p:cNvSpPr/>
          <p:nvPr/>
        </p:nvSpPr>
        <p:spPr>
          <a:xfrm>
            <a:off x="1604575" y="3461750"/>
            <a:ext cx="516300" cy="278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3*4</a:t>
            </a:r>
            <a:endParaRPr sz="900"/>
          </a:p>
        </p:txBody>
      </p:sp>
      <p:sp>
        <p:nvSpPr>
          <p:cNvPr id="332" name="Shape 332"/>
          <p:cNvSpPr txBox="1"/>
          <p:nvPr/>
        </p:nvSpPr>
        <p:spPr>
          <a:xfrm>
            <a:off x="1652325" y="3260200"/>
            <a:ext cx="5682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W_xh</a:t>
            </a:r>
            <a:endParaRPr sz="700"/>
          </a:p>
        </p:txBody>
      </p:sp>
      <p:cxnSp>
        <p:nvCxnSpPr>
          <p:cNvPr id="333" name="Shape 333"/>
          <p:cNvCxnSpPr/>
          <p:nvPr/>
        </p:nvCxnSpPr>
        <p:spPr>
          <a:xfrm flipH="1" rot="10800000">
            <a:off x="2113906" y="3245750"/>
            <a:ext cx="42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4" name="Shape 334"/>
          <p:cNvSpPr/>
          <p:nvPr/>
        </p:nvSpPr>
        <p:spPr>
          <a:xfrm>
            <a:off x="1880925" y="2166350"/>
            <a:ext cx="420900" cy="350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4*3</a:t>
            </a:r>
            <a:endParaRPr sz="900"/>
          </a:p>
        </p:txBody>
      </p:sp>
      <p:sp>
        <p:nvSpPr>
          <p:cNvPr id="335" name="Shape 335"/>
          <p:cNvSpPr txBox="1"/>
          <p:nvPr/>
        </p:nvSpPr>
        <p:spPr>
          <a:xfrm>
            <a:off x="1880925" y="2041000"/>
            <a:ext cx="468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W_hy</a:t>
            </a:r>
            <a:endParaRPr sz="700"/>
          </a:p>
        </p:txBody>
      </p:sp>
      <p:cxnSp>
        <p:nvCxnSpPr>
          <p:cNvPr id="336" name="Shape 336"/>
          <p:cNvCxnSpPr/>
          <p:nvPr/>
        </p:nvCxnSpPr>
        <p:spPr>
          <a:xfrm flipH="1" rot="10800000">
            <a:off x="2190106" y="2178950"/>
            <a:ext cx="42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/>
          <p:nvPr/>
        </p:nvCxnSpPr>
        <p:spPr>
          <a:xfrm>
            <a:off x="1532650" y="3026450"/>
            <a:ext cx="4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- backprop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1196925" y="3816050"/>
            <a:ext cx="25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45" name="Shape 345"/>
          <p:cNvSpPr/>
          <p:nvPr/>
        </p:nvSpPr>
        <p:spPr>
          <a:xfrm>
            <a:off x="537775" y="3537950"/>
            <a:ext cx="516300" cy="278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3*4</a:t>
            </a:r>
            <a:endParaRPr sz="900"/>
          </a:p>
        </p:txBody>
      </p:sp>
      <p:sp>
        <p:nvSpPr>
          <p:cNvPr id="346" name="Shape 346"/>
          <p:cNvSpPr txBox="1"/>
          <p:nvPr/>
        </p:nvSpPr>
        <p:spPr>
          <a:xfrm>
            <a:off x="585525" y="3336400"/>
            <a:ext cx="5682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W_xh</a:t>
            </a:r>
            <a:endParaRPr sz="700"/>
          </a:p>
        </p:txBody>
      </p:sp>
      <p:sp>
        <p:nvSpPr>
          <p:cNvPr id="347" name="Shape 347"/>
          <p:cNvSpPr/>
          <p:nvPr/>
        </p:nvSpPr>
        <p:spPr>
          <a:xfrm>
            <a:off x="434925" y="2673050"/>
            <a:ext cx="25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48" name="Shape 348"/>
          <p:cNvSpPr/>
          <p:nvPr/>
        </p:nvSpPr>
        <p:spPr>
          <a:xfrm>
            <a:off x="1196925" y="2673050"/>
            <a:ext cx="318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-0.1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0.9</a:t>
            </a:r>
            <a:endParaRPr sz="600"/>
          </a:p>
        </p:txBody>
      </p:sp>
      <p:sp>
        <p:nvSpPr>
          <p:cNvPr id="349" name="Shape 349"/>
          <p:cNvSpPr/>
          <p:nvPr/>
        </p:nvSpPr>
        <p:spPr>
          <a:xfrm>
            <a:off x="737925" y="2547350"/>
            <a:ext cx="420900" cy="350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3*3</a:t>
            </a:r>
            <a:endParaRPr sz="900"/>
          </a:p>
        </p:txBody>
      </p:sp>
      <p:sp>
        <p:nvSpPr>
          <p:cNvPr id="350" name="Shape 350"/>
          <p:cNvSpPr txBox="1"/>
          <p:nvPr/>
        </p:nvSpPr>
        <p:spPr>
          <a:xfrm>
            <a:off x="737925" y="2422000"/>
            <a:ext cx="468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W_hh</a:t>
            </a:r>
            <a:endParaRPr sz="700"/>
          </a:p>
        </p:txBody>
      </p:sp>
      <p:cxnSp>
        <p:nvCxnSpPr>
          <p:cNvPr id="351" name="Shape 351"/>
          <p:cNvCxnSpPr>
            <a:stCxn id="347" idx="3"/>
          </p:cNvCxnSpPr>
          <p:nvPr/>
        </p:nvCxnSpPr>
        <p:spPr>
          <a:xfrm>
            <a:off x="693225" y="2959400"/>
            <a:ext cx="477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>
            <a:stCxn id="353" idx="0"/>
            <a:endCxn id="348" idx="2"/>
          </p:cNvCxnSpPr>
          <p:nvPr/>
        </p:nvCxnSpPr>
        <p:spPr>
          <a:xfrm flipH="1" rot="10800000">
            <a:off x="1352025" y="3245750"/>
            <a:ext cx="42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4" name="Shape 354"/>
          <p:cNvSpPr/>
          <p:nvPr/>
        </p:nvSpPr>
        <p:spPr>
          <a:xfrm>
            <a:off x="1196925" y="1606250"/>
            <a:ext cx="318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1.0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2.2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-3.0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4.1</a:t>
            </a:r>
            <a:endParaRPr sz="600"/>
          </a:p>
        </p:txBody>
      </p:sp>
      <p:cxnSp>
        <p:nvCxnSpPr>
          <p:cNvPr id="355" name="Shape 355"/>
          <p:cNvCxnSpPr>
            <a:stCxn id="348" idx="0"/>
            <a:endCxn id="354" idx="2"/>
          </p:cNvCxnSpPr>
          <p:nvPr/>
        </p:nvCxnSpPr>
        <p:spPr>
          <a:xfrm rot="10800000">
            <a:off x="1356225" y="2178950"/>
            <a:ext cx="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6" name="Shape 356"/>
          <p:cNvSpPr/>
          <p:nvPr/>
        </p:nvSpPr>
        <p:spPr>
          <a:xfrm>
            <a:off x="1271325" y="2166350"/>
            <a:ext cx="420900" cy="350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4*3</a:t>
            </a:r>
            <a:endParaRPr sz="900"/>
          </a:p>
        </p:txBody>
      </p:sp>
      <p:sp>
        <p:nvSpPr>
          <p:cNvPr id="357" name="Shape 357"/>
          <p:cNvSpPr txBox="1"/>
          <p:nvPr/>
        </p:nvSpPr>
        <p:spPr>
          <a:xfrm>
            <a:off x="1271325" y="2041000"/>
            <a:ext cx="468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W_hy</a:t>
            </a:r>
            <a:endParaRPr sz="700"/>
          </a:p>
        </p:txBody>
      </p:sp>
      <p:sp>
        <p:nvSpPr>
          <p:cNvPr id="358" name="Shape 358"/>
          <p:cNvSpPr/>
          <p:nvPr/>
        </p:nvSpPr>
        <p:spPr>
          <a:xfrm>
            <a:off x="2645750" y="2749250"/>
            <a:ext cx="28311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hs={-1:[[0,0,0]], 0:[[0.3,-0.1,0.9]], }</a:t>
            </a:r>
            <a:endParaRPr sz="800"/>
          </a:p>
        </p:txBody>
      </p:sp>
      <p:sp>
        <p:nvSpPr>
          <p:cNvPr id="359" name="Shape 359"/>
          <p:cNvSpPr/>
          <p:nvPr/>
        </p:nvSpPr>
        <p:spPr>
          <a:xfrm>
            <a:off x="1196925" y="4545350"/>
            <a:ext cx="28311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xs={0:[[1,0,0,0]], 0:[[0,1,0,0]] }</a:t>
            </a:r>
            <a:endParaRPr sz="800"/>
          </a:p>
        </p:txBody>
      </p:sp>
      <p:sp>
        <p:nvSpPr>
          <p:cNvPr id="360" name="Shape 360"/>
          <p:cNvSpPr/>
          <p:nvPr/>
        </p:nvSpPr>
        <p:spPr>
          <a:xfrm>
            <a:off x="1649175" y="1249850"/>
            <a:ext cx="28311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ys={0:[[1.0,2.2,-3.0, 4.1]], 1:[[0.5,0.3,-1.0,1.2]] }</a:t>
            </a:r>
            <a:endParaRPr sz="800"/>
          </a:p>
        </p:txBody>
      </p:sp>
      <p:sp>
        <p:nvSpPr>
          <p:cNvPr id="361" name="Shape 361"/>
          <p:cNvSpPr/>
          <p:nvPr/>
        </p:nvSpPr>
        <p:spPr>
          <a:xfrm>
            <a:off x="2035125" y="2673050"/>
            <a:ext cx="318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1.0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362" name="Shape 362"/>
          <p:cNvSpPr/>
          <p:nvPr/>
        </p:nvSpPr>
        <p:spPr>
          <a:xfrm>
            <a:off x="1958925" y="3816050"/>
            <a:ext cx="25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63" name="Shape 363"/>
          <p:cNvSpPr/>
          <p:nvPr/>
        </p:nvSpPr>
        <p:spPr>
          <a:xfrm>
            <a:off x="2035125" y="1606250"/>
            <a:ext cx="318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-1.0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1.2</a:t>
            </a:r>
            <a:endParaRPr sz="600"/>
          </a:p>
        </p:txBody>
      </p:sp>
      <p:sp>
        <p:nvSpPr>
          <p:cNvPr id="364" name="Shape 364"/>
          <p:cNvSpPr/>
          <p:nvPr/>
        </p:nvSpPr>
        <p:spPr>
          <a:xfrm>
            <a:off x="4925775" y="1402250"/>
            <a:ext cx="2875200" cy="4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ix_to_char = {0:’h’, 1:’e’, 2:’l’, 3:’l’, 4:’o’}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inputs = {0,1}   # h, e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targets = {1,2}   # e, l</a:t>
            </a:r>
            <a:endParaRPr sz="800"/>
          </a:p>
        </p:txBody>
      </p:sp>
      <p:sp>
        <p:nvSpPr>
          <p:cNvPr id="365" name="Shape 365"/>
          <p:cNvSpPr/>
          <p:nvPr/>
        </p:nvSpPr>
        <p:spPr>
          <a:xfrm>
            <a:off x="2918875" y="1691875"/>
            <a:ext cx="5163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576125" y="2623550"/>
            <a:ext cx="420900" cy="350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3*3</a:t>
            </a:r>
            <a:endParaRPr sz="900"/>
          </a:p>
        </p:txBody>
      </p:sp>
      <p:sp>
        <p:nvSpPr>
          <p:cNvPr id="367" name="Shape 367"/>
          <p:cNvSpPr txBox="1"/>
          <p:nvPr/>
        </p:nvSpPr>
        <p:spPr>
          <a:xfrm>
            <a:off x="1576125" y="2498200"/>
            <a:ext cx="468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W_hh</a:t>
            </a:r>
            <a:endParaRPr sz="700"/>
          </a:p>
        </p:txBody>
      </p:sp>
      <p:sp>
        <p:nvSpPr>
          <p:cNvPr id="368" name="Shape 368"/>
          <p:cNvSpPr/>
          <p:nvPr/>
        </p:nvSpPr>
        <p:spPr>
          <a:xfrm>
            <a:off x="1604575" y="3461750"/>
            <a:ext cx="516300" cy="278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3*4</a:t>
            </a:r>
            <a:endParaRPr sz="900"/>
          </a:p>
        </p:txBody>
      </p:sp>
      <p:sp>
        <p:nvSpPr>
          <p:cNvPr id="369" name="Shape 369"/>
          <p:cNvSpPr txBox="1"/>
          <p:nvPr/>
        </p:nvSpPr>
        <p:spPr>
          <a:xfrm>
            <a:off x="1652325" y="3260200"/>
            <a:ext cx="5682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W_xh</a:t>
            </a:r>
            <a:endParaRPr sz="700"/>
          </a:p>
        </p:txBody>
      </p:sp>
      <p:cxnSp>
        <p:nvCxnSpPr>
          <p:cNvPr id="370" name="Shape 370"/>
          <p:cNvCxnSpPr/>
          <p:nvPr/>
        </p:nvCxnSpPr>
        <p:spPr>
          <a:xfrm flipH="1" rot="10800000">
            <a:off x="2113906" y="3245750"/>
            <a:ext cx="42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1" name="Shape 371"/>
          <p:cNvSpPr/>
          <p:nvPr/>
        </p:nvSpPr>
        <p:spPr>
          <a:xfrm>
            <a:off x="1880925" y="2166350"/>
            <a:ext cx="420900" cy="350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4*3</a:t>
            </a:r>
            <a:endParaRPr sz="900"/>
          </a:p>
        </p:txBody>
      </p:sp>
      <p:sp>
        <p:nvSpPr>
          <p:cNvPr id="372" name="Shape 372"/>
          <p:cNvSpPr txBox="1"/>
          <p:nvPr/>
        </p:nvSpPr>
        <p:spPr>
          <a:xfrm>
            <a:off x="1880925" y="2041000"/>
            <a:ext cx="468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W_hy</a:t>
            </a:r>
            <a:endParaRPr sz="700"/>
          </a:p>
        </p:txBody>
      </p:sp>
      <p:cxnSp>
        <p:nvCxnSpPr>
          <p:cNvPr id="373" name="Shape 373"/>
          <p:cNvCxnSpPr/>
          <p:nvPr/>
        </p:nvCxnSpPr>
        <p:spPr>
          <a:xfrm flipH="1" rot="10800000">
            <a:off x="2190106" y="2178950"/>
            <a:ext cx="42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4" name="Shape 374"/>
          <p:cNvCxnSpPr/>
          <p:nvPr/>
        </p:nvCxnSpPr>
        <p:spPr>
          <a:xfrm>
            <a:off x="1532650" y="3026450"/>
            <a:ext cx="4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735" y="3260200"/>
            <a:ext cx="3599665" cy="17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99475" y="1897475"/>
            <a:ext cx="11703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inputs = {0,1}   # h, e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targets = {1,2}   # e, l</a:t>
            </a:r>
            <a:endParaRPr sz="800"/>
          </a:p>
        </p:txBody>
      </p:sp>
      <p:sp>
        <p:nvSpPr>
          <p:cNvPr id="383" name="Shape 383"/>
          <p:cNvSpPr/>
          <p:nvPr/>
        </p:nvSpPr>
        <p:spPr>
          <a:xfrm>
            <a:off x="551025" y="2571750"/>
            <a:ext cx="39693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loss, dWxh, dWhh, dWhy, dbh, dby, hprev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lossFun(inputs, targets, hprev)</a:t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2632925" y="1847375"/>
            <a:ext cx="1215900" cy="4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inputs =  l , l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targets = l, o</a:t>
            </a:r>
            <a:endParaRPr sz="800"/>
          </a:p>
        </p:txBody>
      </p:sp>
      <p:sp>
        <p:nvSpPr>
          <p:cNvPr id="385" name="Shape 385"/>
          <p:cNvSpPr/>
          <p:nvPr/>
        </p:nvSpPr>
        <p:spPr>
          <a:xfrm>
            <a:off x="928075" y="1287875"/>
            <a:ext cx="2283600" cy="2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ix_to_char = {0:’h’, 1:’e’, 2:’l’, 3:’l’, 4:’o’}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the scores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4645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FF"/>
                </a:highlight>
                <a:latin typeface="Verdana"/>
                <a:ea typeface="Verdana"/>
                <a:cs typeface="Verdana"/>
                <a:sym typeface="Verdana"/>
              </a:rPr>
              <a:t>scores = np.dot(X, W) + b</a:t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710850" y="1774150"/>
            <a:ext cx="4386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300*2</a:t>
            </a:r>
            <a:endParaRPr sz="900"/>
          </a:p>
        </p:txBody>
      </p:sp>
      <p:sp>
        <p:nvSpPr>
          <p:cNvPr id="63" name="Shape 63"/>
          <p:cNvSpPr/>
          <p:nvPr/>
        </p:nvSpPr>
        <p:spPr>
          <a:xfrm>
            <a:off x="1777650" y="1850350"/>
            <a:ext cx="516300" cy="278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2*3</a:t>
            </a:r>
            <a:endParaRPr sz="900"/>
          </a:p>
        </p:txBody>
      </p:sp>
      <p:sp>
        <p:nvSpPr>
          <p:cNvPr id="64" name="Shape 64"/>
          <p:cNvSpPr txBox="1"/>
          <p:nvPr/>
        </p:nvSpPr>
        <p:spPr>
          <a:xfrm>
            <a:off x="684525" y="13968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777650" y="14730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198600" y="2186600"/>
            <a:ext cx="131700" cy="131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435250" y="17741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68" name="Shape 68"/>
          <p:cNvSpPr txBox="1"/>
          <p:nvPr/>
        </p:nvSpPr>
        <p:spPr>
          <a:xfrm>
            <a:off x="5331225" y="13968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scores</a:t>
            </a:r>
            <a:endParaRPr sz="900"/>
          </a:p>
        </p:txBody>
      </p:sp>
      <p:sp>
        <p:nvSpPr>
          <p:cNvPr id="69" name="Shape 69"/>
          <p:cNvSpPr/>
          <p:nvPr/>
        </p:nvSpPr>
        <p:spPr>
          <a:xfrm>
            <a:off x="2996850" y="1850350"/>
            <a:ext cx="516300" cy="278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r>
              <a:rPr lang="en" sz="900"/>
              <a:t>*3</a:t>
            </a:r>
            <a:endParaRPr sz="900"/>
          </a:p>
        </p:txBody>
      </p:sp>
      <p:sp>
        <p:nvSpPr>
          <p:cNvPr id="70" name="Shape 70"/>
          <p:cNvSpPr txBox="1"/>
          <p:nvPr/>
        </p:nvSpPr>
        <p:spPr>
          <a:xfrm>
            <a:off x="2996850" y="14730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378175" y="2285900"/>
            <a:ext cx="2580000" cy="2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[[-0.04783054 -0.00367269  0.05150323]]</a:t>
            </a:r>
            <a:endParaRPr sz="800"/>
          </a:p>
        </p:txBody>
      </p:sp>
      <p:sp>
        <p:nvSpPr>
          <p:cNvPr id="72" name="Shape 72"/>
          <p:cNvSpPr/>
          <p:nvPr/>
        </p:nvSpPr>
        <p:spPr>
          <a:xfrm>
            <a:off x="1526975" y="2780288"/>
            <a:ext cx="25272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[[ 1.24403118  1.10116721 -2.347785  ]</a:t>
            </a:r>
            <a:br>
              <a:rPr lang="en" sz="8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[-2.43834887  2.76791098 -0.34302856]]</a:t>
            </a:r>
            <a:endParaRPr sz="8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25" y="3188250"/>
            <a:ext cx="2219200" cy="14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2632650" y="3625775"/>
            <a:ext cx="2088600" cy="4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 examples, which</a:t>
            </a:r>
            <a:r>
              <a:rPr lang="en" sz="800"/>
              <a:t> belong to 3 classes, each class has 100 examples. Each example has 2 dim</a:t>
            </a:r>
            <a:endParaRPr sz="800"/>
          </a:p>
        </p:txBody>
      </p:sp>
      <p:sp>
        <p:nvSpPr>
          <p:cNvPr id="75" name="Shape 75"/>
          <p:cNvSpPr/>
          <p:nvPr/>
        </p:nvSpPr>
        <p:spPr>
          <a:xfrm>
            <a:off x="2531250" y="1708963"/>
            <a:ext cx="228300" cy="456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259550" y="1967200"/>
            <a:ext cx="280800" cy="4563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01425" y="1083675"/>
            <a:ext cx="3352200" cy="3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initialized W, b to random numbers, b will be broadcasted to (300, 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the loss - loss of each example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25" y="1764700"/>
            <a:ext cx="1816821" cy="6563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939450" y="30695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86" name="Shape 86"/>
          <p:cNvSpPr txBox="1"/>
          <p:nvPr/>
        </p:nvSpPr>
        <p:spPr>
          <a:xfrm>
            <a:off x="835425" y="26922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scores</a:t>
            </a:r>
            <a:endParaRPr sz="900"/>
          </a:p>
        </p:txBody>
      </p:sp>
      <p:sp>
        <p:nvSpPr>
          <p:cNvPr id="87" name="Shape 87"/>
          <p:cNvSpPr/>
          <p:nvPr/>
        </p:nvSpPr>
        <p:spPr>
          <a:xfrm>
            <a:off x="2234850" y="30695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88" name="Shape 88"/>
          <p:cNvSpPr txBox="1"/>
          <p:nvPr/>
        </p:nvSpPr>
        <p:spPr>
          <a:xfrm>
            <a:off x="2027150" y="2692200"/>
            <a:ext cx="895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exp_scores</a:t>
            </a:r>
            <a:endParaRPr sz="900"/>
          </a:p>
        </p:txBody>
      </p:sp>
      <p:sp>
        <p:nvSpPr>
          <p:cNvPr id="89" name="Shape 89"/>
          <p:cNvSpPr/>
          <p:nvPr/>
        </p:nvSpPr>
        <p:spPr>
          <a:xfrm>
            <a:off x="3377850" y="30695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90" name="Shape 90"/>
          <p:cNvSpPr txBox="1"/>
          <p:nvPr/>
        </p:nvSpPr>
        <p:spPr>
          <a:xfrm>
            <a:off x="3273825" y="26922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probs</a:t>
            </a:r>
            <a:endParaRPr sz="900"/>
          </a:p>
        </p:txBody>
      </p:sp>
      <p:sp>
        <p:nvSpPr>
          <p:cNvPr id="91" name="Shape 91"/>
          <p:cNvSpPr/>
          <p:nvPr/>
        </p:nvSpPr>
        <p:spPr>
          <a:xfrm>
            <a:off x="1737575" y="3496925"/>
            <a:ext cx="1932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956775" y="3496925"/>
            <a:ext cx="193200" cy="114000"/>
          </a:xfrm>
          <a:prstGeom prst="rightArrow">
            <a:avLst>
              <a:gd fmla="val 50000" name="adj1"/>
              <a:gd fmla="val 3041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939450" y="3128350"/>
            <a:ext cx="289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f1</a:t>
            </a:r>
            <a:endParaRPr sz="600"/>
          </a:p>
        </p:txBody>
      </p:sp>
      <p:sp>
        <p:nvSpPr>
          <p:cNvPr id="94" name="Shape 94"/>
          <p:cNvSpPr txBox="1"/>
          <p:nvPr/>
        </p:nvSpPr>
        <p:spPr>
          <a:xfrm>
            <a:off x="1091850" y="3128350"/>
            <a:ext cx="289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f2</a:t>
            </a:r>
            <a:endParaRPr sz="600"/>
          </a:p>
        </p:txBody>
      </p:sp>
      <p:sp>
        <p:nvSpPr>
          <p:cNvPr id="95" name="Shape 95"/>
          <p:cNvSpPr txBox="1"/>
          <p:nvPr/>
        </p:nvSpPr>
        <p:spPr>
          <a:xfrm>
            <a:off x="1244250" y="3128350"/>
            <a:ext cx="289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f3</a:t>
            </a:r>
            <a:endParaRPr sz="600"/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388" y="3168025"/>
            <a:ext cx="28781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394" y="3163888"/>
            <a:ext cx="378205" cy="2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588" y="2939425"/>
            <a:ext cx="287813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4747950" y="3370600"/>
            <a:ext cx="2193600" cy="16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1D array of just the probabilities assigned to the correct classes for each example.  (300, )</a:t>
            </a:r>
            <a:endParaRPr sz="700"/>
          </a:p>
        </p:txBody>
      </p:sp>
      <p:sp>
        <p:nvSpPr>
          <p:cNvPr id="100" name="Shape 100"/>
          <p:cNvSpPr txBox="1"/>
          <p:nvPr/>
        </p:nvSpPr>
        <p:spPr>
          <a:xfrm>
            <a:off x="4998775" y="2692200"/>
            <a:ext cx="13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EEEEFF"/>
                </a:highlight>
              </a:rPr>
              <a:t>corect_logprobs</a:t>
            </a:r>
            <a:endParaRPr sz="800">
              <a:solidFill>
                <a:schemeClr val="dk1"/>
              </a:solidFill>
              <a:highlight>
                <a:srgbClr val="EEEE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1" name="Shape 101"/>
          <p:cNvSpPr/>
          <p:nvPr/>
        </p:nvSpPr>
        <p:spPr>
          <a:xfrm>
            <a:off x="4175975" y="3496925"/>
            <a:ext cx="193200" cy="114000"/>
          </a:xfrm>
          <a:prstGeom prst="rightArrow">
            <a:avLst>
              <a:gd fmla="val 50000" name="adj1"/>
              <a:gd fmla="val 3041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8375" y="3202850"/>
            <a:ext cx="618671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4747950" y="3821600"/>
            <a:ext cx="27201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[ 1.09861229  1.09853183  1.09845107 </a:t>
            </a:r>
            <a:r>
              <a:rPr lang="en" sz="7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1.09836357  1.09828875</a:t>
            </a:r>
            <a:r>
              <a:rPr lang="en" sz="7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….]</a:t>
            </a:r>
            <a:endParaRPr sz="700">
              <a:solidFill>
                <a:schemeClr val="accen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loss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975" y="1490400"/>
            <a:ext cx="2238399" cy="8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00" y="3145900"/>
            <a:ext cx="7822099" cy="13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290750" y="1838350"/>
            <a:ext cx="3528300" cy="219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1D array of just the probabilities assigned to the correct classes for each example.  (300, )</a:t>
            </a:r>
            <a:endParaRPr sz="1000"/>
          </a:p>
        </p:txBody>
      </p:sp>
      <p:sp>
        <p:nvSpPr>
          <p:cNvPr id="113" name="Shape 113"/>
          <p:cNvSpPr txBox="1"/>
          <p:nvPr/>
        </p:nvSpPr>
        <p:spPr>
          <a:xfrm>
            <a:off x="4541575" y="1396800"/>
            <a:ext cx="13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EEEFF"/>
                </a:highlight>
              </a:rPr>
              <a:t>corect_logprobs</a:t>
            </a:r>
            <a:endParaRPr sz="1000">
              <a:solidFill>
                <a:schemeClr val="dk1"/>
              </a:solidFill>
              <a:highlight>
                <a:srgbClr val="EEEE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4" name="Shape 114"/>
          <p:cNvSpPr/>
          <p:nvPr/>
        </p:nvSpPr>
        <p:spPr>
          <a:xfrm>
            <a:off x="4221025" y="2268350"/>
            <a:ext cx="27204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[ 1.09861229  1.09853183  1.09845107….]</a:t>
            </a:r>
            <a:endParaRPr sz="800">
              <a:solidFill>
                <a:schemeClr val="accen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75" y="1526788"/>
            <a:ext cx="1816821" cy="656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939450" y="30695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123" name="Shape 123"/>
          <p:cNvSpPr txBox="1"/>
          <p:nvPr/>
        </p:nvSpPr>
        <p:spPr>
          <a:xfrm>
            <a:off x="835425" y="26922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scores</a:t>
            </a:r>
            <a:endParaRPr sz="900"/>
          </a:p>
        </p:txBody>
      </p:sp>
      <p:sp>
        <p:nvSpPr>
          <p:cNvPr id="124" name="Shape 124"/>
          <p:cNvSpPr/>
          <p:nvPr/>
        </p:nvSpPr>
        <p:spPr>
          <a:xfrm>
            <a:off x="2234850" y="30695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125" name="Shape 125"/>
          <p:cNvSpPr txBox="1"/>
          <p:nvPr/>
        </p:nvSpPr>
        <p:spPr>
          <a:xfrm>
            <a:off x="2027150" y="2692200"/>
            <a:ext cx="895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exp_scores</a:t>
            </a:r>
            <a:endParaRPr sz="900"/>
          </a:p>
        </p:txBody>
      </p:sp>
      <p:sp>
        <p:nvSpPr>
          <p:cNvPr id="126" name="Shape 126"/>
          <p:cNvSpPr/>
          <p:nvPr/>
        </p:nvSpPr>
        <p:spPr>
          <a:xfrm>
            <a:off x="3377850" y="30695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127" name="Shape 127"/>
          <p:cNvSpPr txBox="1"/>
          <p:nvPr/>
        </p:nvSpPr>
        <p:spPr>
          <a:xfrm>
            <a:off x="3273825" y="26922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probs</a:t>
            </a:r>
            <a:endParaRPr sz="900"/>
          </a:p>
        </p:txBody>
      </p:sp>
      <p:sp>
        <p:nvSpPr>
          <p:cNvPr id="128" name="Shape 128"/>
          <p:cNvSpPr/>
          <p:nvPr/>
        </p:nvSpPr>
        <p:spPr>
          <a:xfrm>
            <a:off x="1737575" y="3496925"/>
            <a:ext cx="1932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956775" y="3496925"/>
            <a:ext cx="193200" cy="114000"/>
          </a:xfrm>
          <a:prstGeom prst="rightArrow">
            <a:avLst>
              <a:gd fmla="val 50000" name="adj1"/>
              <a:gd fmla="val 3041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939450" y="3128350"/>
            <a:ext cx="289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f1</a:t>
            </a:r>
            <a:endParaRPr sz="600"/>
          </a:p>
        </p:txBody>
      </p:sp>
      <p:sp>
        <p:nvSpPr>
          <p:cNvPr id="131" name="Shape 131"/>
          <p:cNvSpPr txBox="1"/>
          <p:nvPr/>
        </p:nvSpPr>
        <p:spPr>
          <a:xfrm>
            <a:off x="1091850" y="3128350"/>
            <a:ext cx="289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f2</a:t>
            </a:r>
            <a:endParaRPr sz="600"/>
          </a:p>
        </p:txBody>
      </p:sp>
      <p:sp>
        <p:nvSpPr>
          <p:cNvPr id="132" name="Shape 132"/>
          <p:cNvSpPr txBox="1"/>
          <p:nvPr/>
        </p:nvSpPr>
        <p:spPr>
          <a:xfrm>
            <a:off x="1244250" y="3128350"/>
            <a:ext cx="289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f3</a:t>
            </a:r>
            <a:endParaRPr sz="600"/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388" y="3168025"/>
            <a:ext cx="28781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394" y="3163888"/>
            <a:ext cx="378205" cy="2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588" y="2939425"/>
            <a:ext cx="287813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4747950" y="3370600"/>
            <a:ext cx="2193600" cy="16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1D array of just the probabilities assigned to the correct classes for each example.  (300, )</a:t>
            </a:r>
            <a:endParaRPr sz="700"/>
          </a:p>
        </p:txBody>
      </p:sp>
      <p:sp>
        <p:nvSpPr>
          <p:cNvPr id="137" name="Shape 137"/>
          <p:cNvSpPr txBox="1"/>
          <p:nvPr/>
        </p:nvSpPr>
        <p:spPr>
          <a:xfrm>
            <a:off x="4998775" y="2692200"/>
            <a:ext cx="13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EEEEFF"/>
                </a:highlight>
              </a:rPr>
              <a:t>corect_logprobs</a:t>
            </a:r>
            <a:endParaRPr sz="800">
              <a:solidFill>
                <a:schemeClr val="dk1"/>
              </a:solidFill>
              <a:highlight>
                <a:srgbClr val="EEEE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8" name="Shape 138"/>
          <p:cNvSpPr/>
          <p:nvPr/>
        </p:nvSpPr>
        <p:spPr>
          <a:xfrm>
            <a:off x="4175975" y="3496925"/>
            <a:ext cx="193200" cy="114000"/>
          </a:xfrm>
          <a:prstGeom prst="rightArrow">
            <a:avLst>
              <a:gd fmla="val 50000" name="adj1"/>
              <a:gd fmla="val 3041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8375" y="3202850"/>
            <a:ext cx="618671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4747950" y="3821600"/>
            <a:ext cx="27201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[ 1.09861229  1.09853183  1.09845107 1.09836357  1.09828875….]</a:t>
            </a:r>
            <a:endParaRPr sz="700">
              <a:solidFill>
                <a:schemeClr val="accen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9975" y="1349400"/>
            <a:ext cx="4327125" cy="90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2781850" y="1832375"/>
            <a:ext cx="324600" cy="166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3301650" y="3052150"/>
            <a:ext cx="289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</a:t>
            </a:r>
            <a:r>
              <a:rPr lang="en" sz="600"/>
              <a:t>1</a:t>
            </a:r>
            <a:endParaRPr sz="600"/>
          </a:p>
        </p:txBody>
      </p:sp>
      <p:sp>
        <p:nvSpPr>
          <p:cNvPr id="144" name="Shape 144"/>
          <p:cNvSpPr txBox="1"/>
          <p:nvPr/>
        </p:nvSpPr>
        <p:spPr>
          <a:xfrm>
            <a:off x="3454050" y="3052150"/>
            <a:ext cx="289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</a:t>
            </a:r>
            <a:r>
              <a:rPr lang="en" sz="600"/>
              <a:t>2</a:t>
            </a:r>
            <a:endParaRPr sz="600"/>
          </a:p>
        </p:txBody>
      </p:sp>
      <p:sp>
        <p:nvSpPr>
          <p:cNvPr id="145" name="Shape 145"/>
          <p:cNvSpPr txBox="1"/>
          <p:nvPr/>
        </p:nvSpPr>
        <p:spPr>
          <a:xfrm>
            <a:off x="3606450" y="3052150"/>
            <a:ext cx="289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</a:t>
            </a:r>
            <a:r>
              <a:rPr lang="en" sz="600"/>
              <a:t>3</a:t>
            </a:r>
            <a:endParaRPr sz="600"/>
          </a:p>
        </p:txBody>
      </p:sp>
      <p:cxnSp>
        <p:nvCxnSpPr>
          <p:cNvPr id="146" name="Shape 146"/>
          <p:cNvCxnSpPr>
            <a:endCxn id="145" idx="0"/>
          </p:cNvCxnSpPr>
          <p:nvPr/>
        </p:nvCxnSpPr>
        <p:spPr>
          <a:xfrm flipH="1">
            <a:off x="3751050" y="2198050"/>
            <a:ext cx="2331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41" idx="2"/>
          </p:cNvCxnSpPr>
          <p:nvPr/>
        </p:nvCxnSpPr>
        <p:spPr>
          <a:xfrm flipH="1">
            <a:off x="4519437" y="2253751"/>
            <a:ext cx="794100" cy="8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/>
          <p:nvPr/>
        </p:nvSpPr>
        <p:spPr>
          <a:xfrm>
            <a:off x="4750950" y="3031400"/>
            <a:ext cx="27201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 L1, L2, L3, L4, L5….Li, …..]</a:t>
            </a:r>
            <a:endParaRPr sz="700">
              <a:solidFill>
                <a:schemeClr val="accen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3825" y="4447236"/>
            <a:ext cx="1816825" cy="55763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1000425" y="4365675"/>
            <a:ext cx="4650900" cy="166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gradient - dW, db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EEEE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00" y="2967200"/>
            <a:ext cx="1398075" cy="4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275" y="1425401"/>
            <a:ext cx="4691671" cy="7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6779025" y="311080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160" name="Shape 160"/>
          <p:cNvSpPr txBox="1"/>
          <p:nvPr/>
        </p:nvSpPr>
        <p:spPr>
          <a:xfrm>
            <a:off x="6656700" y="2721625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probs</a:t>
            </a:r>
            <a:endParaRPr sz="900"/>
          </a:p>
        </p:txBody>
      </p:sp>
      <p:sp>
        <p:nvSpPr>
          <p:cNvPr id="161" name="Shape 161"/>
          <p:cNvSpPr txBox="1"/>
          <p:nvPr/>
        </p:nvSpPr>
        <p:spPr>
          <a:xfrm>
            <a:off x="6779025" y="3110800"/>
            <a:ext cx="75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p1  p2   p3</a:t>
            </a:r>
            <a:endParaRPr sz="600"/>
          </a:p>
        </p:txBody>
      </p:sp>
      <p:sp>
        <p:nvSpPr>
          <p:cNvPr id="162" name="Shape 162"/>
          <p:cNvSpPr/>
          <p:nvPr/>
        </p:nvSpPr>
        <p:spPr>
          <a:xfrm>
            <a:off x="4673250" y="32219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163" name="Shape 163"/>
          <p:cNvSpPr txBox="1"/>
          <p:nvPr/>
        </p:nvSpPr>
        <p:spPr>
          <a:xfrm>
            <a:off x="4569225" y="28446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dscores</a:t>
            </a:r>
            <a:endParaRPr sz="900"/>
          </a:p>
        </p:txBody>
      </p:sp>
      <p:sp>
        <p:nvSpPr>
          <p:cNvPr id="164" name="Shape 164"/>
          <p:cNvSpPr/>
          <p:nvPr/>
        </p:nvSpPr>
        <p:spPr>
          <a:xfrm>
            <a:off x="7563050" y="3427500"/>
            <a:ext cx="15108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 L1, L2, L3, L4, L5….Li, …..]</a:t>
            </a:r>
            <a:endParaRPr sz="700">
              <a:solidFill>
                <a:schemeClr val="accen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75" y="3481813"/>
            <a:ext cx="797050" cy="2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1526950" y="4523650"/>
            <a:ext cx="6678000" cy="15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52463" y="3558500"/>
            <a:ext cx="1290600" cy="12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148825" y="3558500"/>
            <a:ext cx="1290600" cy="12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526939" y="3558500"/>
            <a:ext cx="168000" cy="12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47851" y="3499700"/>
            <a:ext cx="134700" cy="114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907775" y="3414950"/>
            <a:ext cx="11760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dW, db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dL/dW = dL/df * df/dW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df/dW = X.T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FF"/>
                </a:highlight>
                <a:latin typeface="Verdana"/>
                <a:ea typeface="Verdana"/>
                <a:cs typeface="Verdana"/>
                <a:sym typeface="Verdana"/>
              </a:rPr>
              <a:t>scores = np.dot(X, W) + b </a:t>
            </a:r>
            <a:endParaRPr sz="1150">
              <a:solidFill>
                <a:schemeClr val="dk1"/>
              </a:solidFill>
              <a:highlight>
                <a:srgbClr val="EEEE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00" y="2967200"/>
            <a:ext cx="1398075" cy="4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275" y="1425401"/>
            <a:ext cx="4691671" cy="7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0250" y="2419538"/>
            <a:ext cx="1994439" cy="4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6779025" y="311080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182" name="Shape 182"/>
          <p:cNvSpPr txBox="1"/>
          <p:nvPr/>
        </p:nvSpPr>
        <p:spPr>
          <a:xfrm>
            <a:off x="6656700" y="2721625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probs</a:t>
            </a:r>
            <a:endParaRPr sz="900"/>
          </a:p>
        </p:txBody>
      </p:sp>
      <p:sp>
        <p:nvSpPr>
          <p:cNvPr id="183" name="Shape 183"/>
          <p:cNvSpPr txBox="1"/>
          <p:nvPr/>
        </p:nvSpPr>
        <p:spPr>
          <a:xfrm>
            <a:off x="6779025" y="3110800"/>
            <a:ext cx="75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p1  </a:t>
            </a:r>
            <a:r>
              <a:rPr lang="en" sz="600"/>
              <a:t>p2   p3</a:t>
            </a:r>
            <a:endParaRPr sz="600"/>
          </a:p>
        </p:txBody>
      </p:sp>
      <p:sp>
        <p:nvSpPr>
          <p:cNvPr id="184" name="Shape 184"/>
          <p:cNvSpPr/>
          <p:nvPr/>
        </p:nvSpPr>
        <p:spPr>
          <a:xfrm>
            <a:off x="4673250" y="32219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185" name="Shape 185"/>
          <p:cNvSpPr txBox="1"/>
          <p:nvPr/>
        </p:nvSpPr>
        <p:spPr>
          <a:xfrm>
            <a:off x="4569225" y="28446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dscores</a:t>
            </a:r>
            <a:endParaRPr sz="900"/>
          </a:p>
        </p:txBody>
      </p:sp>
      <p:sp>
        <p:nvSpPr>
          <p:cNvPr id="186" name="Shape 186"/>
          <p:cNvSpPr/>
          <p:nvPr/>
        </p:nvSpPr>
        <p:spPr>
          <a:xfrm>
            <a:off x="7563050" y="3427500"/>
            <a:ext cx="15108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 L1, L2, L3, L4, L5….Li, …..]</a:t>
            </a:r>
            <a:endParaRPr sz="700">
              <a:solidFill>
                <a:schemeClr val="accen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450050" y="3122700"/>
            <a:ext cx="1994400" cy="8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df/dW = X.T</a:t>
            </a:r>
            <a:endParaRPr sz="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dL/dW = df/dW *  dL/df = X.T * dscores</a:t>
            </a:r>
            <a:endParaRPr sz="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shape(2,3)</a:t>
            </a:r>
            <a:endParaRPr sz="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df/db = matrix of all 1</a:t>
            </a:r>
            <a:endParaRPr sz="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dL/db = dL/df * df/db = </a:t>
            </a:r>
            <a:r>
              <a:rPr b="1" lang="en" sz="800">
                <a:solidFill>
                  <a:schemeClr val="dk2"/>
                </a:solidFill>
              </a:rPr>
              <a:t>shape(1,3)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0850" y="2721625"/>
            <a:ext cx="1127325" cy="10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4648" y="3955175"/>
            <a:ext cx="858383" cy="7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00" y="3282525"/>
            <a:ext cx="797050" cy="2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1526950" y="4523650"/>
            <a:ext cx="6678000" cy="15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352463" y="3558500"/>
            <a:ext cx="1290600" cy="12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2761663" y="4168100"/>
            <a:ext cx="1290600" cy="12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856664" y="3406100"/>
            <a:ext cx="168000" cy="12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347851" y="3499700"/>
            <a:ext cx="134700" cy="114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404251" y="3804500"/>
            <a:ext cx="134700" cy="114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77250" y="128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layers, 1 hidden layer,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will now need two sets of weights and biases (for the first and second layers).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25" y="1704475"/>
            <a:ext cx="2056125" cy="28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4770075" y="3441875"/>
            <a:ext cx="2617500" cy="14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709804" y="1802950"/>
            <a:ext cx="24108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hidden_layer * W2 + b2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275" y="3504150"/>
            <a:ext cx="1365550" cy="120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>
            <a:stCxn id="206" idx="0"/>
            <a:endCxn id="205" idx="2"/>
          </p:cNvCxnSpPr>
          <p:nvPr/>
        </p:nvCxnSpPr>
        <p:spPr>
          <a:xfrm flipH="1" rot="10800000">
            <a:off x="5904050" y="2708250"/>
            <a:ext cx="111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Compute the scores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77350" y="103455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FF"/>
                </a:highlight>
                <a:latin typeface="Verdana"/>
                <a:ea typeface="Verdana"/>
                <a:cs typeface="Verdana"/>
                <a:sym typeface="Verdana"/>
              </a:rPr>
              <a:t>scores = np.dot(X, W) + b</a:t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10850" y="1774150"/>
            <a:ext cx="4386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300*2</a:t>
            </a:r>
            <a:endParaRPr sz="900"/>
          </a:p>
        </p:txBody>
      </p:sp>
      <p:sp>
        <p:nvSpPr>
          <p:cNvPr id="215" name="Shape 215"/>
          <p:cNvSpPr/>
          <p:nvPr/>
        </p:nvSpPr>
        <p:spPr>
          <a:xfrm>
            <a:off x="1777650" y="1850350"/>
            <a:ext cx="516300" cy="278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2*3</a:t>
            </a:r>
            <a:endParaRPr sz="900"/>
          </a:p>
        </p:txBody>
      </p:sp>
      <p:sp>
        <p:nvSpPr>
          <p:cNvPr id="216" name="Shape 216"/>
          <p:cNvSpPr txBox="1"/>
          <p:nvPr/>
        </p:nvSpPr>
        <p:spPr>
          <a:xfrm>
            <a:off x="684525" y="13968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777650" y="14730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198600" y="2186600"/>
            <a:ext cx="131700" cy="131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5435250" y="17741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220" name="Shape 220"/>
          <p:cNvSpPr txBox="1"/>
          <p:nvPr/>
        </p:nvSpPr>
        <p:spPr>
          <a:xfrm>
            <a:off x="5331225" y="13968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scores</a:t>
            </a:r>
            <a:endParaRPr sz="900"/>
          </a:p>
        </p:txBody>
      </p:sp>
      <p:sp>
        <p:nvSpPr>
          <p:cNvPr id="221" name="Shape 221"/>
          <p:cNvSpPr/>
          <p:nvPr/>
        </p:nvSpPr>
        <p:spPr>
          <a:xfrm>
            <a:off x="2996850" y="1850350"/>
            <a:ext cx="516300" cy="278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1*3</a:t>
            </a:r>
            <a:endParaRPr sz="900"/>
          </a:p>
        </p:txBody>
      </p:sp>
      <p:sp>
        <p:nvSpPr>
          <p:cNvPr id="222" name="Shape 222"/>
          <p:cNvSpPr txBox="1"/>
          <p:nvPr/>
        </p:nvSpPr>
        <p:spPr>
          <a:xfrm>
            <a:off x="2996850" y="14730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531250" y="1708963"/>
            <a:ext cx="228300" cy="456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259550" y="1967200"/>
            <a:ext cx="280800" cy="4563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501425" y="1083675"/>
            <a:ext cx="3352200" cy="3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initialized W, b to random numbers, b will be broadcasted to (300, 3)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10850" y="3374350"/>
            <a:ext cx="4386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300*2</a:t>
            </a:r>
            <a:endParaRPr sz="900"/>
          </a:p>
        </p:txBody>
      </p:sp>
      <p:sp>
        <p:nvSpPr>
          <p:cNvPr id="227" name="Shape 227"/>
          <p:cNvSpPr/>
          <p:nvPr/>
        </p:nvSpPr>
        <p:spPr>
          <a:xfrm>
            <a:off x="1540350" y="3450550"/>
            <a:ext cx="814800" cy="278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2*100</a:t>
            </a:r>
            <a:endParaRPr sz="900"/>
          </a:p>
        </p:txBody>
      </p:sp>
      <p:sp>
        <p:nvSpPr>
          <p:cNvPr id="228" name="Shape 228"/>
          <p:cNvSpPr txBox="1"/>
          <p:nvPr/>
        </p:nvSpPr>
        <p:spPr>
          <a:xfrm>
            <a:off x="684525" y="29970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1777650" y="30732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513000" y="3737675"/>
            <a:ext cx="161400" cy="131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803234" y="3325225"/>
            <a:ext cx="633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100</a:t>
            </a:r>
            <a:endParaRPr sz="900"/>
          </a:p>
        </p:txBody>
      </p:sp>
      <p:sp>
        <p:nvSpPr>
          <p:cNvPr id="232" name="Shape 232"/>
          <p:cNvSpPr txBox="1"/>
          <p:nvPr/>
        </p:nvSpPr>
        <p:spPr>
          <a:xfrm>
            <a:off x="3675655" y="2947875"/>
            <a:ext cx="768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hidden_layer</a:t>
            </a:r>
            <a:endParaRPr sz="900"/>
          </a:p>
        </p:txBody>
      </p:sp>
      <p:sp>
        <p:nvSpPr>
          <p:cNvPr id="233" name="Shape 233"/>
          <p:cNvSpPr/>
          <p:nvPr/>
        </p:nvSpPr>
        <p:spPr>
          <a:xfrm>
            <a:off x="2844450" y="3450550"/>
            <a:ext cx="682800" cy="131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1*100</a:t>
            </a:r>
            <a:endParaRPr sz="900"/>
          </a:p>
        </p:txBody>
      </p:sp>
      <p:sp>
        <p:nvSpPr>
          <p:cNvPr id="234" name="Shape 234"/>
          <p:cNvSpPr txBox="1"/>
          <p:nvPr/>
        </p:nvSpPr>
        <p:spPr>
          <a:xfrm>
            <a:off x="2844450" y="30732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531250" y="3309163"/>
            <a:ext cx="228300" cy="456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1259550" y="3567400"/>
            <a:ext cx="280800" cy="4563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955434" y="3298150"/>
            <a:ext cx="633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100</a:t>
            </a:r>
            <a:endParaRPr sz="900"/>
          </a:p>
        </p:txBody>
      </p:sp>
      <p:sp>
        <p:nvSpPr>
          <p:cNvPr id="238" name="Shape 238"/>
          <p:cNvSpPr txBox="1"/>
          <p:nvPr/>
        </p:nvSpPr>
        <p:spPr>
          <a:xfrm>
            <a:off x="4827855" y="2920800"/>
            <a:ext cx="768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hidden_layer</a:t>
            </a:r>
            <a:endParaRPr sz="900"/>
          </a:p>
        </p:txBody>
      </p:sp>
      <p:sp>
        <p:nvSpPr>
          <p:cNvPr id="239" name="Shape 239"/>
          <p:cNvSpPr/>
          <p:nvPr/>
        </p:nvSpPr>
        <p:spPr>
          <a:xfrm>
            <a:off x="6029850" y="3298150"/>
            <a:ext cx="438600" cy="572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100*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40" name="Shape 240"/>
          <p:cNvSpPr txBox="1"/>
          <p:nvPr/>
        </p:nvSpPr>
        <p:spPr>
          <a:xfrm>
            <a:off x="5968650" y="2920800"/>
            <a:ext cx="577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187850" y="3526750"/>
            <a:ext cx="438600" cy="131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1*3</a:t>
            </a:r>
            <a:endParaRPr sz="900"/>
          </a:p>
        </p:txBody>
      </p:sp>
      <p:sp>
        <p:nvSpPr>
          <p:cNvPr id="242" name="Shape 242"/>
          <p:cNvSpPr txBox="1"/>
          <p:nvPr/>
        </p:nvSpPr>
        <p:spPr>
          <a:xfrm>
            <a:off x="7187850" y="3149400"/>
            <a:ext cx="438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722250" y="3385363"/>
            <a:ext cx="228300" cy="456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679150" y="3643600"/>
            <a:ext cx="280800" cy="4563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713200" y="3558200"/>
            <a:ext cx="131700" cy="131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949850" y="3145750"/>
            <a:ext cx="516300" cy="11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300*3</a:t>
            </a:r>
            <a:endParaRPr sz="900"/>
          </a:p>
        </p:txBody>
      </p:sp>
      <p:sp>
        <p:nvSpPr>
          <p:cNvPr id="247" name="Shape 247"/>
          <p:cNvSpPr txBox="1"/>
          <p:nvPr/>
        </p:nvSpPr>
        <p:spPr>
          <a:xfrm>
            <a:off x="7845825" y="2768400"/>
            <a:ext cx="627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scores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