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88" r:id="rId6"/>
    <p:sldId id="262" r:id="rId7"/>
    <p:sldId id="263" r:id="rId8"/>
    <p:sldId id="289" r:id="rId9"/>
    <p:sldId id="279" r:id="rId10"/>
    <p:sldId id="280" r:id="rId11"/>
    <p:sldId id="281" r:id="rId12"/>
    <p:sldId id="282" r:id="rId13"/>
    <p:sldId id="264" r:id="rId14"/>
    <p:sldId id="290" r:id="rId15"/>
    <p:sldId id="270" r:id="rId16"/>
    <p:sldId id="284" r:id="rId17"/>
    <p:sldId id="285" r:id="rId18"/>
    <p:sldId id="286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Lato" charset="0"/>
      <p:regular r:id="rId25"/>
    </p:embeddedFont>
    <p:embeddedFont>
      <p:font typeface="Raleway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90" d="100"/>
          <a:sy n="90" d="100"/>
        </p:scale>
        <p:origin x="-816" y="-144"/>
      </p:cViewPr>
      <p:guideLst>
        <p:guide orient="horz" pos="1634"/>
        <p:guide pos="2880"/>
      </p:guideLst>
    </p:cSldViewPr>
  </p:slideViewPr>
  <p:outlineViewPr>
    <p:cViewPr>
      <p:scale>
        <a:sx n="33" d="100"/>
        <a:sy n="33" d="100"/>
      </p:scale>
      <p:origin x="24" y="4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1514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5fe110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5fe110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5fe110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5fe110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5fe110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5fe110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5fe1109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5fe1109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5fe1109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5fe1109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f5fe1109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f5fe1109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f5fe1109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f5fe1109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f5fe1109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f5fe1109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f5fe1109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f5fe1109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f5fe1109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f5fe1109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608802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608802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f5fe110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f5fe1109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f5fe1109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f5fe1109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f5fe1109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f5fe1109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6088028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6088028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5fe110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5fe110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5fe110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5fe110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5fe110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5fe110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5fe110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5fe110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5fe110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5fe110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5fe110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5fe110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HN Regalia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226925"/>
            <a:ext cx="76881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Monthly </a:t>
            </a:r>
            <a:r>
              <a:rPr lang="en-GB" dirty="0" smtClean="0"/>
              <a:t>Report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Dt:  1</a:t>
            </a:r>
            <a:r>
              <a:rPr lang="en-GB" baseline="30000" dirty="0" smtClean="0"/>
              <a:t>st</a:t>
            </a:r>
            <a:r>
              <a:rPr lang="en-GB" dirty="0" smtClean="0"/>
              <a:t> March  </a:t>
            </a:r>
            <a:r>
              <a:rPr lang="en-GB" dirty="0"/>
              <a:t>2022 </a:t>
            </a:r>
            <a:r>
              <a:rPr lang="en-GB" dirty="0" smtClean="0"/>
              <a:t>– 31</a:t>
            </a:r>
            <a:r>
              <a:rPr lang="en-GB" baseline="30000" dirty="0" smtClean="0"/>
              <a:t>st</a:t>
            </a:r>
            <a:r>
              <a:rPr lang="en-GB" dirty="0" smtClean="0"/>
              <a:t> March </a:t>
            </a:r>
            <a:r>
              <a:rPr lang="en-GB" dirty="0"/>
              <a:t>2022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61" y="1679391"/>
            <a:ext cx="68675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49" y="1469250"/>
            <a:ext cx="5645002" cy="355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9" y="1614820"/>
            <a:ext cx="8052309" cy="223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 from Facebook</a:t>
            </a: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GB" dirty="0"/>
              <a:t>Reach - </a:t>
            </a:r>
            <a:r>
              <a:rPr lang="en-GB" dirty="0" smtClean="0"/>
              <a:t>154341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 smtClean="0"/>
              <a:t>Impression </a:t>
            </a:r>
            <a:r>
              <a:rPr lang="en-GB" dirty="0"/>
              <a:t>- </a:t>
            </a:r>
            <a:r>
              <a:rPr lang="en-GB" dirty="0" smtClean="0"/>
              <a:t>171863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 smtClean="0"/>
              <a:t>Views - </a:t>
            </a:r>
            <a:r>
              <a:rPr lang="en-IN" dirty="0" smtClean="0"/>
              <a:t>125</a:t>
            </a:r>
            <a:endParaRPr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-GB" dirty="0" smtClean="0"/>
              <a:t>All  Clicks </a:t>
            </a:r>
            <a:r>
              <a:rPr lang="en-GB" dirty="0"/>
              <a:t>- </a:t>
            </a:r>
            <a:r>
              <a:rPr lang="en-GB" dirty="0" smtClean="0"/>
              <a:t>1225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dirty="0" smtClean="0"/>
              <a:t>Page </a:t>
            </a:r>
            <a:r>
              <a:rPr lang="en-GB" dirty="0"/>
              <a:t>Engagement- </a:t>
            </a:r>
            <a:r>
              <a:rPr lang="en-GB" dirty="0" smtClean="0"/>
              <a:t>1133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Numbers from </a:t>
            </a:r>
            <a:r>
              <a:rPr lang="en-GB" dirty="0" smtClean="0"/>
              <a:t>Instagram</a:t>
            </a:r>
            <a:endParaRPr lang="en-GB"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GB" dirty="0"/>
              <a:t>Reach - </a:t>
            </a:r>
            <a:r>
              <a:rPr lang="en-GB" dirty="0" smtClean="0"/>
              <a:t>22,067</a:t>
            </a:r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Account engaged </a:t>
            </a:r>
            <a:r>
              <a:rPr lang="en-GB" dirty="0"/>
              <a:t>- </a:t>
            </a:r>
            <a:r>
              <a:rPr lang="en-GB" dirty="0" smtClean="0"/>
              <a:t>19</a:t>
            </a:r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9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Numbers from </a:t>
            </a:r>
            <a:r>
              <a:rPr lang="en-GB" dirty="0" smtClean="0"/>
              <a:t>Google My Business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80" y="1991276"/>
            <a:ext cx="5883439" cy="267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54" y="1753264"/>
            <a:ext cx="6906620" cy="29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05" y="1599647"/>
            <a:ext cx="7204667" cy="30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1649154"/>
            <a:ext cx="7023913" cy="302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Findings</a:t>
            </a: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729450" y="1925200"/>
            <a:ext cx="80058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impressions are being achieved at a decent </a:t>
            </a:r>
            <a:r>
              <a:rPr lang="en-GB" dirty="0" smtClean="0"/>
              <a:t>numbers</a:t>
            </a:r>
            <a:r>
              <a:rPr lang="en-GB" dirty="0"/>
              <a:t>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We are generating the views and impression  but recall has not been established yet.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CTR is below average possibly because of </a:t>
            </a:r>
            <a:r>
              <a:rPr lang="en-GB" dirty="0" smtClean="0"/>
              <a:t>no </a:t>
            </a:r>
            <a:r>
              <a:rPr lang="en-GB" dirty="0"/>
              <a:t>awareness and recall.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Click to conversion percentage is below average possibly because of lack of authority and trust.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budget for media spend </a:t>
            </a:r>
            <a:r>
              <a:rPr lang="en-GB" dirty="0" smtClean="0"/>
              <a:t>not established to </a:t>
            </a:r>
            <a:r>
              <a:rPr lang="en-GB" dirty="0"/>
              <a:t>test multiple campaigns</a:t>
            </a:r>
            <a:r>
              <a:rPr lang="en-GB" dirty="0" smtClean="0"/>
              <a:t>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All the data achieved organically.</a:t>
            </a:r>
            <a:endParaRPr lang="en-GB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The </a:t>
            </a:r>
            <a:r>
              <a:rPr lang="en-GB" dirty="0"/>
              <a:t>trend is positive in nature and needs to be optimised by continuous feedback mechanism</a:t>
            </a:r>
            <a:r>
              <a:rPr lang="en-GB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It is more important begin a page like and brand awareness campaign.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59908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Synopsys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Things </a:t>
            </a:r>
            <a:r>
              <a:rPr lang="en-GB" dirty="0"/>
              <a:t>carried out in the project</a:t>
            </a:r>
            <a:r>
              <a:rPr lang="en-GB" dirty="0" smtClean="0"/>
              <a:t>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 </a:t>
            </a:r>
            <a:r>
              <a:rPr lang="en-GB" dirty="0" smtClean="0"/>
              <a:t>Social media data representation</a:t>
            </a:r>
            <a:r>
              <a:rPr lang="en-GB" dirty="0" smtClean="0"/>
              <a:t>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GMB data representation.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Current </a:t>
            </a:r>
            <a:r>
              <a:rPr lang="en-GB" dirty="0"/>
              <a:t>bottlenecks in the project and possible resolutions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Next course of action.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Bottlenecks</a:t>
            </a: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729450" y="1925200"/>
            <a:ext cx="80058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Lack of rich </a:t>
            </a:r>
            <a:r>
              <a:rPr lang="en-GB" dirty="0" smtClean="0"/>
              <a:t>images</a:t>
            </a:r>
            <a:endParaRPr lang="en-GB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Low authority of the brand.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No media </a:t>
            </a:r>
            <a:r>
              <a:rPr lang="en-GB" dirty="0"/>
              <a:t>budget.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course of action</a:t>
            </a:r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676287" y="2222913"/>
            <a:ext cx="8005800" cy="1838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dirty="0" smtClean="0"/>
              <a:t>We will gather </a:t>
            </a:r>
            <a:r>
              <a:rPr lang="en-IN" dirty="0"/>
              <a:t>the </a:t>
            </a:r>
            <a:r>
              <a:rPr lang="en-IN" dirty="0" smtClean="0"/>
              <a:t>targeted </a:t>
            </a:r>
            <a:r>
              <a:rPr lang="en-IN" dirty="0"/>
              <a:t>audience. </a:t>
            </a:r>
            <a:endParaRPr lang="en-IN" dirty="0" smtClean="0"/>
          </a:p>
          <a:p>
            <a:pPr lvl="0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/>
              <a:t>next step is to launch </a:t>
            </a:r>
            <a:r>
              <a:rPr lang="en-IN" dirty="0" smtClean="0"/>
              <a:t>page like &amp; brand awareness </a:t>
            </a:r>
            <a:r>
              <a:rPr lang="en-IN" dirty="0"/>
              <a:t> campaigns</a:t>
            </a:r>
            <a:r>
              <a:rPr lang="en-IN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Increasing user engagement by posting real-time customer content and feedback.</a:t>
            </a:r>
            <a:r>
              <a:rPr lang="en-GB" dirty="0" smtClean="0"/>
              <a:t>.</a:t>
            </a:r>
            <a:endParaRPr lang="en-GB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Creating a window for daily/regular feedback validation with regards to the campaign dashboard.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3013825" y="2424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36025" y="577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Utility Chart</a:t>
            </a:r>
          </a:p>
        </p:txBody>
      </p:sp>
      <p:sp>
        <p:nvSpPr>
          <p:cNvPr id="102" name="Google Shape;102;p15"/>
          <p:cNvSpPr/>
          <p:nvPr/>
        </p:nvSpPr>
        <p:spPr>
          <a:xfrm>
            <a:off x="1784206" y="2822888"/>
            <a:ext cx="2111217" cy="198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382490" y="1068062"/>
            <a:ext cx="1761900" cy="1502400"/>
          </a:xfrm>
          <a:prstGeom prst="wedgeRoundRectCallout">
            <a:avLst>
              <a:gd name="adj1" fmla="val -68889"/>
              <a:gd name="adj2" fmla="val 65244"/>
              <a:gd name="adj3" fmla="val 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- </a:t>
            </a:r>
            <a:r>
              <a:rPr lang="en-US" sz="1000" dirty="0" smtClean="0"/>
              <a:t>March 1-10 day </a:t>
            </a:r>
            <a:r>
              <a:rPr lang="en-US" altLang="en-GB" sz="1000" dirty="0" smtClean="0"/>
              <a:t>2022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lvl="0"/>
            <a:r>
              <a:rPr lang="en-IN" sz="1000" dirty="0"/>
              <a:t>We've set up Facebook and Instagram pages, as well as updated all of the information.</a:t>
            </a:r>
            <a:endParaRPr lang="en-US" sz="1200" dirty="0"/>
          </a:p>
        </p:txBody>
      </p:sp>
      <p:sp>
        <p:nvSpPr>
          <p:cNvPr id="10" name="Google Shape;102;p15"/>
          <p:cNvSpPr/>
          <p:nvPr/>
        </p:nvSpPr>
        <p:spPr>
          <a:xfrm>
            <a:off x="3895423" y="2822887"/>
            <a:ext cx="2111217" cy="198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6;p15"/>
          <p:cNvSpPr/>
          <p:nvPr/>
        </p:nvSpPr>
        <p:spPr>
          <a:xfrm>
            <a:off x="5028952" y="3172305"/>
            <a:ext cx="1896300" cy="1502400"/>
          </a:xfrm>
          <a:prstGeom prst="wedgeRoundRectCallout">
            <a:avLst>
              <a:gd name="adj1" fmla="val -23015"/>
              <a:gd name="adj2" fmla="val -59889"/>
              <a:gd name="adj3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000" dirty="0" smtClean="0"/>
              <a:t>March 11-31 day </a:t>
            </a:r>
            <a:r>
              <a:rPr lang="en-US" altLang="en-GB" sz="1000" dirty="0" smtClean="0"/>
              <a:t>2022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/>
          </a:p>
          <a:p>
            <a:endParaRPr lang="en-US" sz="1000" dirty="0"/>
          </a:p>
          <a:p>
            <a:r>
              <a:rPr lang="en-IN" sz="1000" dirty="0" smtClean="0"/>
              <a:t>We've started our postings.</a:t>
            </a:r>
            <a:endParaRPr lang="en-US" sz="12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7" y="1635088"/>
            <a:ext cx="8654902" cy="25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04" y="1488891"/>
            <a:ext cx="63531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27545" y="130023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Total Reach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86" y="1945314"/>
            <a:ext cx="7060019" cy="309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76" y="1648931"/>
            <a:ext cx="6378649" cy="32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9" y="1794133"/>
            <a:ext cx="7724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3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2" y="1693788"/>
            <a:ext cx="8371325" cy="184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253</Words>
  <Application>Microsoft Office PowerPoint</Application>
  <PresentationFormat>On-screen Show (16:9)</PresentationFormat>
  <Paragraphs>52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Lato</vt:lpstr>
      <vt:lpstr>Raleway</vt:lpstr>
      <vt:lpstr>Streamline</vt:lpstr>
      <vt:lpstr>HN Regalia </vt:lpstr>
      <vt:lpstr>Synopsys</vt:lpstr>
      <vt:lpstr>Utility Chart</vt:lpstr>
      <vt:lpstr>PowerPoint Presentation</vt:lpstr>
      <vt:lpstr>PowerPoint Presentation</vt:lpstr>
      <vt:lpstr>Total Reach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Numbers from Facebook</vt:lpstr>
      <vt:lpstr>Numbers from Instagram</vt:lpstr>
      <vt:lpstr>Numbers from Google My Business</vt:lpstr>
      <vt:lpstr>PowerPoint Presentation</vt:lpstr>
      <vt:lpstr>PowerPoint Presentation</vt:lpstr>
      <vt:lpstr>PowerPoint Presentation</vt:lpstr>
      <vt:lpstr>Findings</vt:lpstr>
      <vt:lpstr>Bottlenecks</vt:lpstr>
      <vt:lpstr>Next course of action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NDS </dc:title>
  <dc:creator/>
  <cp:lastModifiedBy>Windows User</cp:lastModifiedBy>
  <cp:revision>53</cp:revision>
  <dcterms:created xsi:type="dcterms:W3CDTF">2022-03-30T05:24:31Z</dcterms:created>
  <dcterms:modified xsi:type="dcterms:W3CDTF">2022-04-04T12:23:07Z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6CF6796ECA11414D8E33AF409F53B8B9</vt:lpwstr>
  </property>
  <property fmtid="{D5CDD505-2E9C-101B-9397-08002B2CF9AE}" pid="3" name="KSOProductBuildVer">
    <vt:lpwstr>1033-11.2.0.11042</vt:lpwstr>
  </property>
</Properties>
</file>