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88" r:id="rId6"/>
    <p:sldId id="262" r:id="rId7"/>
    <p:sldId id="264" r:id="rId8"/>
    <p:sldId id="275" r:id="rId9"/>
    <p:sldId id="276" r:id="rId10"/>
    <p:sldId id="277" r:id="rId11"/>
    <p:sldId id="278" r:id="rId12"/>
  </p:sldIdLst>
  <p:sldSz cx="9144000" cy="5143500" type="screen16x9"/>
  <p:notesSz cx="6858000" cy="9144000"/>
  <p:embeddedFontLst>
    <p:embeddedFont>
      <p:font typeface="Lato" charset="0"/>
      <p:regular r:id="rId14"/>
    </p:embeddedFont>
    <p:embeddedFont>
      <p:font typeface="Raleway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 snapToGrid="0">
      <p:cViewPr>
        <p:scale>
          <a:sx n="90" d="100"/>
          <a:sy n="90" d="100"/>
        </p:scale>
        <p:origin x="-816" y="-144"/>
      </p:cViewPr>
      <p:guideLst>
        <p:guide orient="horz" pos="1634"/>
        <p:guide pos="2880"/>
      </p:guideLst>
    </p:cSldViewPr>
  </p:slideViewPr>
  <p:outlineViewPr>
    <p:cViewPr>
      <p:scale>
        <a:sx n="33" d="100"/>
        <a:sy n="33" d="100"/>
      </p:scale>
      <p:origin x="24" y="46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11514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f5fe1109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f5fe11097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f5fe1109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f5fe1109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f6088028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f6088028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6088028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f6088028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f5fe110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f5fe110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f5fe110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f5fe110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f5fe1109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f5fe1109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f5fe1109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f5fe1109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f5fe1109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f5fe1109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f5fe1109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f5fe1109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 panose="020B0503030101060003"/>
              <a:buNone/>
              <a:defRPr sz="28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 panose="020B0503030101060003"/>
              <a:buNone/>
              <a:defRPr sz="28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 panose="020B0503030101060003"/>
              <a:buNone/>
              <a:defRPr sz="28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 panose="020B0503030101060003"/>
              <a:buNone/>
              <a:defRPr sz="28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 panose="020B0503030101060003"/>
              <a:buNone/>
              <a:defRPr sz="28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 panose="020B0503030101060003"/>
              <a:buNone/>
              <a:defRPr sz="28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 panose="020B0503030101060003"/>
              <a:buNone/>
              <a:defRPr sz="28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 panose="020B0503030101060003"/>
              <a:buNone/>
              <a:defRPr sz="28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 panose="020B0503030101060003"/>
              <a:buNone/>
              <a:defRPr sz="28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SARA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2226925"/>
            <a:ext cx="7688100" cy="14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Monthly Report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Dt:  1</a:t>
            </a:r>
            <a:r>
              <a:rPr lang="en-GB" baseline="30000" dirty="0" smtClean="0"/>
              <a:t>st</a:t>
            </a:r>
            <a:r>
              <a:rPr lang="en-GB" dirty="0" smtClean="0"/>
              <a:t> March  </a:t>
            </a:r>
            <a:r>
              <a:rPr lang="en-GB" dirty="0"/>
              <a:t>2022 </a:t>
            </a:r>
            <a:r>
              <a:rPr lang="en-GB" dirty="0" smtClean="0"/>
              <a:t>– 31</a:t>
            </a:r>
            <a:r>
              <a:rPr lang="en-GB" baseline="30000" dirty="0" smtClean="0"/>
              <a:t>st</a:t>
            </a:r>
            <a:r>
              <a:rPr lang="en-GB" dirty="0" smtClean="0"/>
              <a:t> March </a:t>
            </a:r>
            <a:r>
              <a:rPr lang="en-GB" dirty="0"/>
              <a:t>2022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Next course of action</a:t>
            </a:r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676287" y="2222913"/>
            <a:ext cx="8005800" cy="1838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IN" dirty="0" smtClean="0"/>
              <a:t>We will gather </a:t>
            </a:r>
            <a:r>
              <a:rPr lang="en-IN" dirty="0"/>
              <a:t>the </a:t>
            </a:r>
            <a:r>
              <a:rPr lang="en-IN" dirty="0" smtClean="0"/>
              <a:t>targeted </a:t>
            </a:r>
            <a:r>
              <a:rPr lang="en-IN" dirty="0"/>
              <a:t>audience. </a:t>
            </a:r>
            <a:endParaRPr lang="en-IN" dirty="0" smtClean="0"/>
          </a:p>
          <a:p>
            <a:pPr lvl="0">
              <a:lnSpc>
                <a:spcPct val="150000"/>
              </a:lnSpc>
            </a:pPr>
            <a:r>
              <a:rPr lang="en-IN" dirty="0" smtClean="0"/>
              <a:t>The </a:t>
            </a:r>
            <a:r>
              <a:rPr lang="en-IN" dirty="0"/>
              <a:t>next step is to launch </a:t>
            </a:r>
            <a:r>
              <a:rPr lang="en-IN" dirty="0" smtClean="0"/>
              <a:t>post engagement &amp; brand awareness </a:t>
            </a:r>
            <a:r>
              <a:rPr lang="en-IN" dirty="0"/>
              <a:t> campaigns</a:t>
            </a:r>
            <a:r>
              <a:rPr lang="en-IN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Increasing user engagement by posting real-time customer content and feedback.</a:t>
            </a:r>
            <a:r>
              <a:rPr lang="en-GB" dirty="0" smtClean="0"/>
              <a:t>.</a:t>
            </a:r>
            <a:endParaRPr lang="en-GB"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Creating a window for daily/regular feedback validation with regards to the campaign dashboard</a:t>
            </a:r>
            <a:r>
              <a:rPr lang="en-GB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Allocation of budgets and the launch of the </a:t>
            </a:r>
            <a:r>
              <a:rPr lang="en-IN" dirty="0" smtClean="0"/>
              <a:t>campaigns.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title"/>
          </p:nvPr>
        </p:nvSpPr>
        <p:spPr>
          <a:xfrm>
            <a:off x="3013825" y="2424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159908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Synopsys</a:t>
            </a: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smtClean="0"/>
              <a:t>Things </a:t>
            </a:r>
            <a:r>
              <a:rPr lang="en-GB" dirty="0"/>
              <a:t>carried out in the project</a:t>
            </a:r>
            <a:r>
              <a:rPr lang="en-GB" dirty="0" smtClean="0"/>
              <a:t>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 </a:t>
            </a:r>
            <a:r>
              <a:rPr lang="en-GB" dirty="0" smtClean="0"/>
              <a:t>Social media data representation.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smtClean="0"/>
              <a:t>Current </a:t>
            </a:r>
            <a:r>
              <a:rPr lang="en-GB" dirty="0"/>
              <a:t>bottlenecks in the project and possible resolutions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Next course of action.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636025" y="577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Utility Chart</a:t>
            </a:r>
          </a:p>
        </p:txBody>
      </p:sp>
      <p:sp>
        <p:nvSpPr>
          <p:cNvPr id="102" name="Google Shape;102;p15"/>
          <p:cNvSpPr/>
          <p:nvPr/>
        </p:nvSpPr>
        <p:spPr>
          <a:xfrm>
            <a:off x="1784206" y="2822888"/>
            <a:ext cx="2111217" cy="198299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2382490" y="1068062"/>
            <a:ext cx="1761900" cy="1502400"/>
          </a:xfrm>
          <a:prstGeom prst="wedgeRoundRectCallout">
            <a:avLst>
              <a:gd name="adj1" fmla="val -68889"/>
              <a:gd name="adj2" fmla="val 65244"/>
              <a:gd name="adj3" fmla="val 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- </a:t>
            </a:r>
            <a:r>
              <a:rPr lang="en-US" sz="1000" dirty="0" smtClean="0"/>
              <a:t>March </a:t>
            </a:r>
            <a:r>
              <a:rPr lang="en-US" sz="1000" dirty="0" smtClean="0"/>
              <a:t>1-31 </a:t>
            </a:r>
            <a:r>
              <a:rPr lang="en-US" sz="1000" dirty="0" smtClean="0"/>
              <a:t>day </a:t>
            </a:r>
            <a:r>
              <a:rPr lang="en-US" altLang="en-GB" sz="1000" dirty="0" smtClean="0"/>
              <a:t>2022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lvl="0"/>
            <a:r>
              <a:rPr lang="en-IN" sz="1000" dirty="0"/>
              <a:t>Postings on Facebook on a regular basis, as well as keeping all of the content up to date.</a:t>
            </a:r>
            <a:endParaRPr lang="en-US" sz="1200" dirty="0"/>
          </a:p>
        </p:txBody>
      </p:sp>
      <p:sp>
        <p:nvSpPr>
          <p:cNvPr id="10" name="Google Shape;102;p15"/>
          <p:cNvSpPr/>
          <p:nvPr/>
        </p:nvSpPr>
        <p:spPr>
          <a:xfrm>
            <a:off x="3895423" y="2822887"/>
            <a:ext cx="2111217" cy="198299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6;p15"/>
          <p:cNvSpPr/>
          <p:nvPr/>
        </p:nvSpPr>
        <p:spPr>
          <a:xfrm>
            <a:off x="5028952" y="3172305"/>
            <a:ext cx="1896300" cy="1502400"/>
          </a:xfrm>
          <a:prstGeom prst="wedgeRoundRectCallout">
            <a:avLst>
              <a:gd name="adj1" fmla="val -23015"/>
              <a:gd name="adj2" fmla="val -59889"/>
              <a:gd name="adj3" fmla="val 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1000" dirty="0" smtClean="0"/>
              <a:t>March </a:t>
            </a:r>
            <a:r>
              <a:rPr lang="en-US" altLang="en-GB" sz="1000" dirty="0" smtClean="0"/>
              <a:t>2022</a:t>
            </a:r>
            <a:endParaRPr lang="en-US" altLang="en-GB" sz="100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000" dirty="0"/>
          </a:p>
          <a:p>
            <a:endParaRPr lang="en-US" sz="1000" dirty="0"/>
          </a:p>
          <a:p>
            <a:r>
              <a:rPr lang="en-IN" sz="1000" dirty="0"/>
              <a:t>Up-to-date response management</a:t>
            </a:r>
            <a:endParaRPr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12" y="1632098"/>
            <a:ext cx="78962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721" y="1538194"/>
            <a:ext cx="5954232" cy="3268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727545" y="130023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Total Reach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865" y="2062716"/>
            <a:ext cx="6367402" cy="2836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793245" y="1573833"/>
            <a:ext cx="3789387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Numbers from Facebook</a:t>
            </a:r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835776" y="2226076"/>
            <a:ext cx="2736764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endParaRPr lang="en-GB" dirty="0"/>
          </a:p>
          <a:p>
            <a:pPr marL="285750" lvl="0" indent="-285750">
              <a:buFont typeface="Arial" pitchFamily="34" charset="0"/>
              <a:buChar char="•"/>
            </a:pPr>
            <a:endParaRPr lang="en-GB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GB" dirty="0" smtClean="0"/>
              <a:t>Reach </a:t>
            </a:r>
            <a:r>
              <a:rPr lang="en-GB" dirty="0"/>
              <a:t>- </a:t>
            </a:r>
            <a:r>
              <a:rPr lang="en-GB" dirty="0" smtClean="0"/>
              <a:t>444</a:t>
            </a:r>
            <a:endParaRPr lang="en-GB" dirty="0" smtClean="0"/>
          </a:p>
          <a:p>
            <a:pPr marL="285750" lvl="0" indent="-285750">
              <a:buFont typeface="Arial" pitchFamily="34" charset="0"/>
              <a:buChar char="•"/>
            </a:pPr>
            <a:endParaRPr lang="en-GB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GB" dirty="0" smtClean="0"/>
              <a:t>Impression </a:t>
            </a:r>
            <a:r>
              <a:rPr lang="en-GB" dirty="0"/>
              <a:t>- </a:t>
            </a:r>
            <a:r>
              <a:rPr lang="en-GB" dirty="0" smtClean="0"/>
              <a:t>1080</a:t>
            </a:r>
            <a:endParaRPr lang="en-GB" dirty="0" smtClean="0"/>
          </a:p>
          <a:p>
            <a:pPr marL="285750" lvl="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GB" dirty="0" smtClean="0"/>
              <a:t>Page </a:t>
            </a:r>
            <a:r>
              <a:rPr lang="en-GB" dirty="0"/>
              <a:t>Engagement- </a:t>
            </a:r>
            <a:r>
              <a:rPr lang="en-GB" dirty="0" smtClean="0"/>
              <a:t>36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Findings</a:t>
            </a:r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729450" y="1925200"/>
            <a:ext cx="8005800" cy="31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The impressions are being achieved at </a:t>
            </a:r>
            <a:r>
              <a:rPr lang="en-GB" dirty="0" smtClean="0"/>
              <a:t>less </a:t>
            </a:r>
            <a:r>
              <a:rPr lang="en-GB" dirty="0" smtClean="0"/>
              <a:t>numbers</a:t>
            </a:r>
            <a:r>
              <a:rPr lang="en-GB" dirty="0"/>
              <a:t>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We are generating the views and impression  but recall has not been established yet.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smtClean="0"/>
              <a:t>Click </a:t>
            </a:r>
            <a:r>
              <a:rPr lang="en-GB" dirty="0"/>
              <a:t>to conversion percentage is below average possibly because of lack of authority and trust.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The budget for media spend </a:t>
            </a:r>
            <a:r>
              <a:rPr lang="en-GB" dirty="0" smtClean="0"/>
              <a:t>not established to </a:t>
            </a:r>
            <a:r>
              <a:rPr lang="en-GB" dirty="0"/>
              <a:t>test multiple campaigns</a:t>
            </a:r>
            <a:r>
              <a:rPr lang="en-GB" dirty="0" smtClean="0"/>
              <a:t>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smtClean="0"/>
              <a:t>All the data achieved organically.</a:t>
            </a:r>
            <a:endParaRPr lang="en-GB"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smtClean="0"/>
              <a:t>The </a:t>
            </a:r>
            <a:r>
              <a:rPr lang="en-GB" dirty="0"/>
              <a:t>trend is </a:t>
            </a:r>
            <a:r>
              <a:rPr lang="en-GB" dirty="0" smtClean="0"/>
              <a:t>negative</a:t>
            </a:r>
            <a:r>
              <a:rPr lang="en-GB" dirty="0" smtClean="0"/>
              <a:t> </a:t>
            </a:r>
            <a:r>
              <a:rPr lang="en-GB" dirty="0"/>
              <a:t>in nature and needs to be optimised by continuous feedback mechanism</a:t>
            </a:r>
            <a:r>
              <a:rPr lang="en-GB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It is more </a:t>
            </a:r>
            <a:r>
              <a:rPr lang="en-IN" dirty="0" smtClean="0"/>
              <a:t>important to </a:t>
            </a:r>
            <a:r>
              <a:rPr lang="en-IN" dirty="0" smtClean="0"/>
              <a:t>start </a:t>
            </a:r>
            <a:r>
              <a:rPr lang="en-IN" dirty="0"/>
              <a:t>a </a:t>
            </a:r>
            <a:r>
              <a:rPr lang="en-IN" dirty="0" smtClean="0"/>
              <a:t>post engagement </a:t>
            </a:r>
            <a:r>
              <a:rPr lang="en-IN" dirty="0"/>
              <a:t>and brand awareness campaign</a:t>
            </a:r>
            <a:r>
              <a:rPr lang="en-IN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It is important to launch campaigns on all </a:t>
            </a:r>
            <a:r>
              <a:rPr lang="en-IN" dirty="0" smtClean="0"/>
              <a:t>platforms.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Bottlenecks</a:t>
            </a:r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729450" y="1925200"/>
            <a:ext cx="8005800" cy="31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Lack of rich </a:t>
            </a:r>
            <a:r>
              <a:rPr lang="en-GB" dirty="0" smtClean="0"/>
              <a:t>images</a:t>
            </a:r>
            <a:endParaRPr lang="en-GB"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Low authority of the brand.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smtClean="0"/>
              <a:t>No media </a:t>
            </a:r>
            <a:r>
              <a:rPr lang="en-GB" dirty="0"/>
              <a:t>budget</a:t>
            </a:r>
            <a:r>
              <a:rPr lang="en-GB" dirty="0" smtClean="0"/>
              <a:t>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smtClean="0"/>
              <a:t>Production planning for  new content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smtClean="0"/>
              <a:t>Real time images</a:t>
            </a:r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GB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231</Words>
  <Application>Microsoft Office PowerPoint</Application>
  <PresentationFormat>On-screen Show (16:9)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Lato</vt:lpstr>
      <vt:lpstr>Raleway</vt:lpstr>
      <vt:lpstr>Streamline</vt:lpstr>
      <vt:lpstr>SARA</vt:lpstr>
      <vt:lpstr>Synopsys</vt:lpstr>
      <vt:lpstr>Utility Chart</vt:lpstr>
      <vt:lpstr>PowerPoint Presentation</vt:lpstr>
      <vt:lpstr>PowerPoint Presentation</vt:lpstr>
      <vt:lpstr>Total Reach</vt:lpstr>
      <vt:lpstr>Numbers from Facebook</vt:lpstr>
      <vt:lpstr>Findings</vt:lpstr>
      <vt:lpstr>Bottlenecks</vt:lpstr>
      <vt:lpstr>Next course of action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NDS </dc:title>
  <dc:creator/>
  <cp:lastModifiedBy>Windows User</cp:lastModifiedBy>
  <cp:revision>82</cp:revision>
  <dcterms:created xsi:type="dcterms:W3CDTF">2022-03-30T05:24:31Z</dcterms:created>
  <dcterms:modified xsi:type="dcterms:W3CDTF">2022-04-05T11:35:03Z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6CF6796ECA11414D8E33AF409F53B8B9</vt:lpwstr>
  </property>
  <property fmtid="{D5CDD505-2E9C-101B-9397-08002B2CF9AE}" pid="3" name="KSOProductBuildVer">
    <vt:lpwstr>1033-11.2.0.11042</vt:lpwstr>
  </property>
</Properties>
</file>