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8" r:id="rId12"/>
    <p:sldId id="269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96AB3-E5E5-4BB6-1E4C-A517EC90C6D6}" v="16" dt="2025-09-04T01:48:09.7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77" y="68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544820" cy="10288270"/>
          </a:xfrm>
          <a:custGeom>
            <a:avLst/>
            <a:gdLst/>
            <a:ahLst/>
            <a:cxnLst/>
            <a:rect l="l" t="t" r="r" b="b"/>
            <a:pathLst>
              <a:path w="5544820" h="10288270">
                <a:moveTo>
                  <a:pt x="5544816" y="10288234"/>
                </a:moveTo>
                <a:lnTo>
                  <a:pt x="0" y="10288234"/>
                </a:lnTo>
                <a:lnTo>
                  <a:pt x="0" y="0"/>
                </a:lnTo>
                <a:lnTo>
                  <a:pt x="5544816" y="0"/>
                </a:lnTo>
                <a:lnTo>
                  <a:pt x="5544816" y="10288234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5044" y="1004192"/>
            <a:ext cx="1463791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hli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3927" y="2632963"/>
            <a:ext cx="8354059" cy="7654290"/>
          </a:xfrm>
          <a:custGeom>
            <a:avLst/>
            <a:gdLst/>
            <a:ahLst/>
            <a:cxnLst/>
            <a:rect l="l" t="t" r="r" b="b"/>
            <a:pathLst>
              <a:path w="8354059" h="7654290">
                <a:moveTo>
                  <a:pt x="1276946" y="638479"/>
                </a:moveTo>
                <a:lnTo>
                  <a:pt x="1275194" y="590829"/>
                </a:lnTo>
                <a:lnTo>
                  <a:pt x="1270025" y="544131"/>
                </a:lnTo>
                <a:lnTo>
                  <a:pt x="1261554" y="498513"/>
                </a:lnTo>
                <a:lnTo>
                  <a:pt x="1249908" y="454088"/>
                </a:lnTo>
                <a:lnTo>
                  <a:pt x="1235227" y="410984"/>
                </a:lnTo>
                <a:lnTo>
                  <a:pt x="1217599" y="369316"/>
                </a:lnTo>
                <a:lnTo>
                  <a:pt x="1197178" y="329234"/>
                </a:lnTo>
                <a:lnTo>
                  <a:pt x="1174076" y="290830"/>
                </a:lnTo>
                <a:lnTo>
                  <a:pt x="1148422" y="254241"/>
                </a:lnTo>
                <a:lnTo>
                  <a:pt x="1120330" y="219595"/>
                </a:lnTo>
                <a:lnTo>
                  <a:pt x="1089939" y="187020"/>
                </a:lnTo>
                <a:lnTo>
                  <a:pt x="1057351" y="156616"/>
                </a:lnTo>
                <a:lnTo>
                  <a:pt x="1022705" y="128524"/>
                </a:lnTo>
                <a:lnTo>
                  <a:pt x="986116" y="102870"/>
                </a:lnTo>
                <a:lnTo>
                  <a:pt x="947724" y="79768"/>
                </a:lnTo>
                <a:lnTo>
                  <a:pt x="907630" y="59347"/>
                </a:lnTo>
                <a:lnTo>
                  <a:pt x="865974" y="41732"/>
                </a:lnTo>
                <a:lnTo>
                  <a:pt x="822871" y="27038"/>
                </a:lnTo>
                <a:lnTo>
                  <a:pt x="778446" y="15392"/>
                </a:lnTo>
                <a:lnTo>
                  <a:pt x="732815" y="6921"/>
                </a:lnTo>
                <a:lnTo>
                  <a:pt x="686117" y="1752"/>
                </a:lnTo>
                <a:lnTo>
                  <a:pt x="638479" y="0"/>
                </a:lnTo>
                <a:lnTo>
                  <a:pt x="590829" y="1752"/>
                </a:lnTo>
                <a:lnTo>
                  <a:pt x="544131" y="6921"/>
                </a:lnTo>
                <a:lnTo>
                  <a:pt x="498513" y="15392"/>
                </a:lnTo>
                <a:lnTo>
                  <a:pt x="454088" y="27038"/>
                </a:lnTo>
                <a:lnTo>
                  <a:pt x="410984" y="41732"/>
                </a:lnTo>
                <a:lnTo>
                  <a:pt x="369316" y="59347"/>
                </a:lnTo>
                <a:lnTo>
                  <a:pt x="329222" y="79768"/>
                </a:lnTo>
                <a:lnTo>
                  <a:pt x="290830" y="102870"/>
                </a:lnTo>
                <a:lnTo>
                  <a:pt x="254241" y="128524"/>
                </a:lnTo>
                <a:lnTo>
                  <a:pt x="219595" y="156616"/>
                </a:lnTo>
                <a:lnTo>
                  <a:pt x="187020" y="187020"/>
                </a:lnTo>
                <a:lnTo>
                  <a:pt x="156616" y="219595"/>
                </a:lnTo>
                <a:lnTo>
                  <a:pt x="128524" y="254241"/>
                </a:lnTo>
                <a:lnTo>
                  <a:pt x="102870" y="290830"/>
                </a:lnTo>
                <a:lnTo>
                  <a:pt x="79768" y="329234"/>
                </a:lnTo>
                <a:lnTo>
                  <a:pt x="59347" y="369316"/>
                </a:lnTo>
                <a:lnTo>
                  <a:pt x="41732" y="410984"/>
                </a:lnTo>
                <a:lnTo>
                  <a:pt x="27038" y="454088"/>
                </a:lnTo>
                <a:lnTo>
                  <a:pt x="15392" y="498513"/>
                </a:lnTo>
                <a:lnTo>
                  <a:pt x="6921" y="544131"/>
                </a:lnTo>
                <a:lnTo>
                  <a:pt x="1752" y="590829"/>
                </a:lnTo>
                <a:lnTo>
                  <a:pt x="0" y="638479"/>
                </a:lnTo>
                <a:lnTo>
                  <a:pt x="47650" y="640232"/>
                </a:lnTo>
                <a:lnTo>
                  <a:pt x="94348" y="645401"/>
                </a:lnTo>
                <a:lnTo>
                  <a:pt x="139966" y="653872"/>
                </a:lnTo>
                <a:lnTo>
                  <a:pt x="184391" y="665505"/>
                </a:lnTo>
                <a:lnTo>
                  <a:pt x="227507" y="680199"/>
                </a:lnTo>
                <a:lnTo>
                  <a:pt x="269163" y="697826"/>
                </a:lnTo>
                <a:lnTo>
                  <a:pt x="309257" y="718248"/>
                </a:lnTo>
                <a:lnTo>
                  <a:pt x="347649" y="741337"/>
                </a:lnTo>
                <a:lnTo>
                  <a:pt x="384238" y="767003"/>
                </a:lnTo>
                <a:lnTo>
                  <a:pt x="418884" y="795083"/>
                </a:lnTo>
                <a:lnTo>
                  <a:pt x="451472" y="825487"/>
                </a:lnTo>
                <a:lnTo>
                  <a:pt x="481863" y="858075"/>
                </a:lnTo>
                <a:lnTo>
                  <a:pt x="509955" y="892721"/>
                </a:lnTo>
                <a:lnTo>
                  <a:pt x="535609" y="929297"/>
                </a:lnTo>
                <a:lnTo>
                  <a:pt x="558711" y="967701"/>
                </a:lnTo>
                <a:lnTo>
                  <a:pt x="579132" y="1007795"/>
                </a:lnTo>
                <a:lnTo>
                  <a:pt x="596747" y="1049451"/>
                </a:lnTo>
                <a:lnTo>
                  <a:pt x="611441" y="1092555"/>
                </a:lnTo>
                <a:lnTo>
                  <a:pt x="623087" y="1136980"/>
                </a:lnTo>
                <a:lnTo>
                  <a:pt x="631558" y="1182598"/>
                </a:lnTo>
                <a:lnTo>
                  <a:pt x="636727" y="1229296"/>
                </a:lnTo>
                <a:lnTo>
                  <a:pt x="638479" y="1276946"/>
                </a:lnTo>
                <a:lnTo>
                  <a:pt x="686130" y="1275194"/>
                </a:lnTo>
                <a:lnTo>
                  <a:pt x="732815" y="1270025"/>
                </a:lnTo>
                <a:lnTo>
                  <a:pt x="778446" y="1261554"/>
                </a:lnTo>
                <a:lnTo>
                  <a:pt x="822871" y="1249921"/>
                </a:lnTo>
                <a:lnTo>
                  <a:pt x="865974" y="1235227"/>
                </a:lnTo>
                <a:lnTo>
                  <a:pt x="907630" y="1217599"/>
                </a:lnTo>
                <a:lnTo>
                  <a:pt x="947724" y="1197178"/>
                </a:lnTo>
                <a:lnTo>
                  <a:pt x="986129" y="1174076"/>
                </a:lnTo>
                <a:lnTo>
                  <a:pt x="1022705" y="1148422"/>
                </a:lnTo>
                <a:lnTo>
                  <a:pt x="1057351" y="1120343"/>
                </a:lnTo>
                <a:lnTo>
                  <a:pt x="1089939" y="1089939"/>
                </a:lnTo>
                <a:lnTo>
                  <a:pt x="1120330" y="1057351"/>
                </a:lnTo>
                <a:lnTo>
                  <a:pt x="1148422" y="1022705"/>
                </a:lnTo>
                <a:lnTo>
                  <a:pt x="1174076" y="986129"/>
                </a:lnTo>
                <a:lnTo>
                  <a:pt x="1197178" y="947724"/>
                </a:lnTo>
                <a:lnTo>
                  <a:pt x="1217599" y="907630"/>
                </a:lnTo>
                <a:lnTo>
                  <a:pt x="1235227" y="865974"/>
                </a:lnTo>
                <a:lnTo>
                  <a:pt x="1249908" y="822871"/>
                </a:lnTo>
                <a:lnTo>
                  <a:pt x="1261554" y="778446"/>
                </a:lnTo>
                <a:lnTo>
                  <a:pt x="1270025" y="732815"/>
                </a:lnTo>
                <a:lnTo>
                  <a:pt x="1275194" y="686130"/>
                </a:lnTo>
                <a:lnTo>
                  <a:pt x="1276946" y="638479"/>
                </a:lnTo>
                <a:close/>
              </a:path>
              <a:path w="8354059" h="7654290">
                <a:moveTo>
                  <a:pt x="8354060" y="453148"/>
                </a:moveTo>
                <a:lnTo>
                  <a:pt x="5436070" y="453148"/>
                </a:lnTo>
                <a:lnTo>
                  <a:pt x="5387860" y="453402"/>
                </a:lnTo>
                <a:lnTo>
                  <a:pt x="5339778" y="454202"/>
                </a:lnTo>
                <a:lnTo>
                  <a:pt x="5291823" y="455523"/>
                </a:lnTo>
                <a:lnTo>
                  <a:pt x="5244008" y="457377"/>
                </a:lnTo>
                <a:lnTo>
                  <a:pt x="5196319" y="459740"/>
                </a:lnTo>
                <a:lnTo>
                  <a:pt x="5148770" y="462622"/>
                </a:lnTo>
                <a:lnTo>
                  <a:pt x="5101361" y="466026"/>
                </a:lnTo>
                <a:lnTo>
                  <a:pt x="5054104" y="469938"/>
                </a:lnTo>
                <a:lnTo>
                  <a:pt x="5006987" y="474370"/>
                </a:lnTo>
                <a:lnTo>
                  <a:pt x="4960023" y="479298"/>
                </a:lnTo>
                <a:lnTo>
                  <a:pt x="4913211" y="484733"/>
                </a:lnTo>
                <a:lnTo>
                  <a:pt x="4866551" y="490677"/>
                </a:lnTo>
                <a:lnTo>
                  <a:pt x="4820043" y="497116"/>
                </a:lnTo>
                <a:lnTo>
                  <a:pt x="4773701" y="504050"/>
                </a:lnTo>
                <a:lnTo>
                  <a:pt x="4727524" y="511479"/>
                </a:lnTo>
                <a:lnTo>
                  <a:pt x="4681512" y="519391"/>
                </a:lnTo>
                <a:lnTo>
                  <a:pt x="4635678" y="527799"/>
                </a:lnTo>
                <a:lnTo>
                  <a:pt x="4589996" y="536702"/>
                </a:lnTo>
                <a:lnTo>
                  <a:pt x="4544504" y="546074"/>
                </a:lnTo>
                <a:lnTo>
                  <a:pt x="4499178" y="555929"/>
                </a:lnTo>
                <a:lnTo>
                  <a:pt x="4454042" y="566254"/>
                </a:lnTo>
                <a:lnTo>
                  <a:pt x="4409084" y="577062"/>
                </a:lnTo>
                <a:lnTo>
                  <a:pt x="4364317" y="588340"/>
                </a:lnTo>
                <a:lnTo>
                  <a:pt x="4319727" y="600087"/>
                </a:lnTo>
                <a:lnTo>
                  <a:pt x="4275340" y="612292"/>
                </a:lnTo>
                <a:lnTo>
                  <a:pt x="4231132" y="624967"/>
                </a:lnTo>
                <a:lnTo>
                  <a:pt x="4187126" y="638098"/>
                </a:lnTo>
                <a:lnTo>
                  <a:pt x="4143324" y="651700"/>
                </a:lnTo>
                <a:lnTo>
                  <a:pt x="4099725" y="665746"/>
                </a:lnTo>
                <a:lnTo>
                  <a:pt x="4056329" y="680237"/>
                </a:lnTo>
                <a:lnTo>
                  <a:pt x="4013136" y="695185"/>
                </a:lnTo>
                <a:lnTo>
                  <a:pt x="3970159" y="710577"/>
                </a:lnTo>
                <a:lnTo>
                  <a:pt x="3927398" y="726414"/>
                </a:lnTo>
                <a:lnTo>
                  <a:pt x="3884853" y="742696"/>
                </a:lnTo>
                <a:lnTo>
                  <a:pt x="3842512" y="759409"/>
                </a:lnTo>
                <a:lnTo>
                  <a:pt x="3800411" y="776566"/>
                </a:lnTo>
                <a:lnTo>
                  <a:pt x="3758527" y="794156"/>
                </a:lnTo>
                <a:lnTo>
                  <a:pt x="3716871" y="812165"/>
                </a:lnTo>
                <a:lnTo>
                  <a:pt x="3675430" y="830605"/>
                </a:lnTo>
                <a:lnTo>
                  <a:pt x="3634244" y="849464"/>
                </a:lnTo>
                <a:lnTo>
                  <a:pt x="3593287" y="868756"/>
                </a:lnTo>
                <a:lnTo>
                  <a:pt x="3552558" y="888466"/>
                </a:lnTo>
                <a:lnTo>
                  <a:pt x="3512083" y="908583"/>
                </a:lnTo>
                <a:lnTo>
                  <a:pt x="3471837" y="929119"/>
                </a:lnTo>
                <a:lnTo>
                  <a:pt x="3431844" y="950061"/>
                </a:lnTo>
                <a:lnTo>
                  <a:pt x="3392106" y="971410"/>
                </a:lnTo>
                <a:lnTo>
                  <a:pt x="3352622" y="993165"/>
                </a:lnTo>
                <a:lnTo>
                  <a:pt x="3313379" y="1015326"/>
                </a:lnTo>
                <a:lnTo>
                  <a:pt x="3274403" y="1037882"/>
                </a:lnTo>
                <a:lnTo>
                  <a:pt x="3235693" y="1060843"/>
                </a:lnTo>
                <a:lnTo>
                  <a:pt x="3197237" y="1084186"/>
                </a:lnTo>
                <a:lnTo>
                  <a:pt x="3159048" y="1107922"/>
                </a:lnTo>
                <a:lnTo>
                  <a:pt x="3121126" y="1132052"/>
                </a:lnTo>
                <a:lnTo>
                  <a:pt x="3083483" y="1156563"/>
                </a:lnTo>
                <a:lnTo>
                  <a:pt x="3046107" y="1181455"/>
                </a:lnTo>
                <a:lnTo>
                  <a:pt x="3009011" y="1206728"/>
                </a:lnTo>
                <a:lnTo>
                  <a:pt x="2972193" y="1232382"/>
                </a:lnTo>
                <a:lnTo>
                  <a:pt x="2935668" y="1258404"/>
                </a:lnTo>
                <a:lnTo>
                  <a:pt x="2899422" y="1284808"/>
                </a:lnTo>
                <a:lnTo>
                  <a:pt x="2863456" y="1311567"/>
                </a:lnTo>
                <a:lnTo>
                  <a:pt x="2827782" y="1338707"/>
                </a:lnTo>
                <a:lnTo>
                  <a:pt x="2792412" y="1366189"/>
                </a:lnTo>
                <a:lnTo>
                  <a:pt x="2757335" y="1394053"/>
                </a:lnTo>
                <a:lnTo>
                  <a:pt x="2722549" y="1422260"/>
                </a:lnTo>
                <a:lnTo>
                  <a:pt x="2688069" y="1450822"/>
                </a:lnTo>
                <a:lnTo>
                  <a:pt x="2653906" y="1479753"/>
                </a:lnTo>
                <a:lnTo>
                  <a:pt x="2620035" y="1509014"/>
                </a:lnTo>
                <a:lnTo>
                  <a:pt x="2586482" y="1538630"/>
                </a:lnTo>
                <a:lnTo>
                  <a:pt x="2553246" y="1568589"/>
                </a:lnTo>
                <a:lnTo>
                  <a:pt x="2520315" y="1598891"/>
                </a:lnTo>
                <a:lnTo>
                  <a:pt x="2487701" y="1629524"/>
                </a:lnTo>
                <a:lnTo>
                  <a:pt x="2455418" y="1660499"/>
                </a:lnTo>
                <a:lnTo>
                  <a:pt x="2423464" y="1691805"/>
                </a:lnTo>
                <a:lnTo>
                  <a:pt x="2391829" y="1723440"/>
                </a:lnTo>
                <a:lnTo>
                  <a:pt x="2360523" y="1755394"/>
                </a:lnTo>
                <a:lnTo>
                  <a:pt x="2329548" y="1787690"/>
                </a:lnTo>
                <a:lnTo>
                  <a:pt x="2298916" y="1820291"/>
                </a:lnTo>
                <a:lnTo>
                  <a:pt x="2268613" y="1853222"/>
                </a:lnTo>
                <a:lnTo>
                  <a:pt x="2238654" y="1886458"/>
                </a:lnTo>
                <a:lnTo>
                  <a:pt x="2209038" y="1920011"/>
                </a:lnTo>
                <a:lnTo>
                  <a:pt x="2179764" y="1953882"/>
                </a:lnTo>
                <a:lnTo>
                  <a:pt x="2150846" y="1988058"/>
                </a:lnTo>
                <a:lnTo>
                  <a:pt x="2122284" y="2022525"/>
                </a:lnTo>
                <a:lnTo>
                  <a:pt x="2094077" y="2057311"/>
                </a:lnTo>
                <a:lnTo>
                  <a:pt x="2066213" y="2092388"/>
                </a:lnTo>
                <a:lnTo>
                  <a:pt x="2038718" y="2127770"/>
                </a:lnTo>
                <a:lnTo>
                  <a:pt x="2011591" y="2163432"/>
                </a:lnTo>
                <a:lnTo>
                  <a:pt x="1984832" y="2199398"/>
                </a:lnTo>
                <a:lnTo>
                  <a:pt x="1958428" y="2235644"/>
                </a:lnTo>
                <a:lnTo>
                  <a:pt x="1932406" y="2272182"/>
                </a:lnTo>
                <a:lnTo>
                  <a:pt x="1906752" y="2308987"/>
                </a:lnTo>
                <a:lnTo>
                  <a:pt x="1881479" y="2346083"/>
                </a:lnTo>
                <a:lnTo>
                  <a:pt x="1856587" y="2383459"/>
                </a:lnTo>
                <a:lnTo>
                  <a:pt x="1832076" y="2421115"/>
                </a:lnTo>
                <a:lnTo>
                  <a:pt x="1807946" y="2459024"/>
                </a:lnTo>
                <a:lnTo>
                  <a:pt x="1784210" y="2497213"/>
                </a:lnTo>
                <a:lnTo>
                  <a:pt x="1760867" y="2535669"/>
                </a:lnTo>
                <a:lnTo>
                  <a:pt x="1737906" y="2574391"/>
                </a:lnTo>
                <a:lnTo>
                  <a:pt x="1715350" y="2613368"/>
                </a:lnTo>
                <a:lnTo>
                  <a:pt x="1693189" y="2652598"/>
                </a:lnTo>
                <a:lnTo>
                  <a:pt x="1671434" y="2692082"/>
                </a:lnTo>
                <a:lnTo>
                  <a:pt x="1650085" y="2731833"/>
                </a:lnTo>
                <a:lnTo>
                  <a:pt x="1629143" y="2771813"/>
                </a:lnTo>
                <a:lnTo>
                  <a:pt x="1608607" y="2812059"/>
                </a:lnTo>
                <a:lnTo>
                  <a:pt x="1588490" y="2852534"/>
                </a:lnTo>
                <a:lnTo>
                  <a:pt x="1568780" y="2893263"/>
                </a:lnTo>
                <a:lnTo>
                  <a:pt x="1549488" y="2934220"/>
                </a:lnTo>
                <a:lnTo>
                  <a:pt x="1530629" y="2975419"/>
                </a:lnTo>
                <a:lnTo>
                  <a:pt x="1512189" y="3016847"/>
                </a:lnTo>
                <a:lnTo>
                  <a:pt x="1494180" y="3058503"/>
                </a:lnTo>
                <a:lnTo>
                  <a:pt x="1476590" y="3100387"/>
                </a:lnTo>
                <a:lnTo>
                  <a:pt x="1459433" y="3142500"/>
                </a:lnTo>
                <a:lnTo>
                  <a:pt x="1442720" y="3184829"/>
                </a:lnTo>
                <a:lnTo>
                  <a:pt x="1426438" y="3227374"/>
                </a:lnTo>
                <a:lnTo>
                  <a:pt x="1410601" y="3270135"/>
                </a:lnTo>
                <a:lnTo>
                  <a:pt x="1395209" y="3313125"/>
                </a:lnTo>
                <a:lnTo>
                  <a:pt x="1380261" y="3356305"/>
                </a:lnTo>
                <a:lnTo>
                  <a:pt x="1365770" y="3399701"/>
                </a:lnTo>
                <a:lnTo>
                  <a:pt x="1351724" y="3443313"/>
                </a:lnTo>
                <a:lnTo>
                  <a:pt x="1338122" y="3487115"/>
                </a:lnTo>
                <a:lnTo>
                  <a:pt x="1324991" y="3531120"/>
                </a:lnTo>
                <a:lnTo>
                  <a:pt x="1312316" y="3575316"/>
                </a:lnTo>
                <a:lnTo>
                  <a:pt x="1300111" y="3619703"/>
                </a:lnTo>
                <a:lnTo>
                  <a:pt x="1288364" y="3664293"/>
                </a:lnTo>
                <a:lnTo>
                  <a:pt x="1277086" y="3709060"/>
                </a:lnTo>
                <a:lnTo>
                  <a:pt x="1266278" y="3754018"/>
                </a:lnTo>
                <a:lnTo>
                  <a:pt x="1255953" y="3799167"/>
                </a:lnTo>
                <a:lnTo>
                  <a:pt x="1246098" y="3844480"/>
                </a:lnTo>
                <a:lnTo>
                  <a:pt x="1236726" y="3889984"/>
                </a:lnTo>
                <a:lnTo>
                  <a:pt x="1227823" y="3935653"/>
                </a:lnTo>
                <a:lnTo>
                  <a:pt x="1219415" y="3981500"/>
                </a:lnTo>
                <a:lnTo>
                  <a:pt x="1211503" y="4027513"/>
                </a:lnTo>
                <a:lnTo>
                  <a:pt x="1204074" y="4073690"/>
                </a:lnTo>
                <a:lnTo>
                  <a:pt x="1197140" y="4120032"/>
                </a:lnTo>
                <a:lnTo>
                  <a:pt x="1190701" y="4166527"/>
                </a:lnTo>
                <a:lnTo>
                  <a:pt x="1184757" y="4213187"/>
                </a:lnTo>
                <a:lnTo>
                  <a:pt x="1179322" y="4259999"/>
                </a:lnTo>
                <a:lnTo>
                  <a:pt x="1174394" y="4306963"/>
                </a:lnTo>
                <a:lnTo>
                  <a:pt x="1169962" y="4354080"/>
                </a:lnTo>
                <a:lnTo>
                  <a:pt x="1166050" y="4401350"/>
                </a:lnTo>
                <a:lnTo>
                  <a:pt x="1162646" y="4448759"/>
                </a:lnTo>
                <a:lnTo>
                  <a:pt x="1159764" y="4496295"/>
                </a:lnTo>
                <a:lnTo>
                  <a:pt x="1157401" y="4543984"/>
                </a:lnTo>
                <a:lnTo>
                  <a:pt x="1155547" y="4591812"/>
                </a:lnTo>
                <a:lnTo>
                  <a:pt x="1154226" y="4639767"/>
                </a:lnTo>
                <a:lnTo>
                  <a:pt x="1153426" y="4687849"/>
                </a:lnTo>
                <a:lnTo>
                  <a:pt x="1153160" y="4736058"/>
                </a:lnTo>
                <a:lnTo>
                  <a:pt x="1153160" y="7654049"/>
                </a:lnTo>
                <a:lnTo>
                  <a:pt x="8354060" y="7654049"/>
                </a:lnTo>
                <a:lnTo>
                  <a:pt x="8354060" y="453148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6" y="0"/>
                </a:moveTo>
                <a:lnTo>
                  <a:pt x="2721893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20" y="173971"/>
                </a:lnTo>
                <a:lnTo>
                  <a:pt x="2731479" y="219163"/>
                </a:lnTo>
                <a:lnTo>
                  <a:pt x="2730548" y="264369"/>
                </a:lnTo>
                <a:lnTo>
                  <a:pt x="2728627" y="309574"/>
                </a:lnTo>
                <a:lnTo>
                  <a:pt x="2725711" y="354759"/>
                </a:lnTo>
                <a:lnTo>
                  <a:pt x="2721801" y="399907"/>
                </a:lnTo>
                <a:lnTo>
                  <a:pt x="2716892" y="445001"/>
                </a:lnTo>
                <a:lnTo>
                  <a:pt x="2710984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1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8" y="1348741"/>
                </a:lnTo>
                <a:lnTo>
                  <a:pt x="2352205" y="1388256"/>
                </a:lnTo>
                <a:lnTo>
                  <a:pt x="2323766" y="1427318"/>
                </a:lnTo>
                <a:lnTo>
                  <a:pt x="2294278" y="1465909"/>
                </a:lnTo>
                <a:lnTo>
                  <a:pt x="2266235" y="1500833"/>
                </a:lnTo>
                <a:lnTo>
                  <a:pt x="2262997" y="1504970"/>
                </a:lnTo>
                <a:lnTo>
                  <a:pt x="2227494" y="1546977"/>
                </a:lnTo>
                <a:lnTo>
                  <a:pt x="2192876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6" y="1764491"/>
                </a:lnTo>
                <a:lnTo>
                  <a:pt x="1969390" y="1796968"/>
                </a:lnTo>
                <a:lnTo>
                  <a:pt x="1929720" y="1828357"/>
                </a:lnTo>
                <a:lnTo>
                  <a:pt x="1889416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8" y="1968908"/>
                </a:lnTo>
                <a:lnTo>
                  <a:pt x="1679168" y="1993718"/>
                </a:lnTo>
                <a:lnTo>
                  <a:pt x="1635528" y="2017422"/>
                </a:lnTo>
                <a:lnTo>
                  <a:pt x="1591408" y="2040017"/>
                </a:lnTo>
                <a:lnTo>
                  <a:pt x="1546013" y="2061893"/>
                </a:lnTo>
                <a:lnTo>
                  <a:pt x="1500169" y="2082614"/>
                </a:lnTo>
                <a:lnTo>
                  <a:pt x="1453901" y="2102177"/>
                </a:lnTo>
                <a:lnTo>
                  <a:pt x="1407231" y="2120580"/>
                </a:lnTo>
                <a:lnTo>
                  <a:pt x="1360182" y="2137820"/>
                </a:lnTo>
                <a:lnTo>
                  <a:pt x="1312779" y="2153893"/>
                </a:lnTo>
                <a:lnTo>
                  <a:pt x="1265043" y="2168799"/>
                </a:lnTo>
                <a:lnTo>
                  <a:pt x="1216999" y="2182533"/>
                </a:lnTo>
                <a:lnTo>
                  <a:pt x="1168669" y="2195093"/>
                </a:lnTo>
                <a:lnTo>
                  <a:pt x="1120077" y="2206476"/>
                </a:lnTo>
                <a:lnTo>
                  <a:pt x="1071246" y="2216680"/>
                </a:lnTo>
                <a:lnTo>
                  <a:pt x="1022199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5" y="2245648"/>
                </a:lnTo>
                <a:lnTo>
                  <a:pt x="824317" y="2249915"/>
                </a:lnTo>
                <a:lnTo>
                  <a:pt x="774539" y="2252986"/>
                </a:lnTo>
                <a:lnTo>
                  <a:pt x="724685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9" y="958963"/>
                </a:lnTo>
                <a:lnTo>
                  <a:pt x="1675589" y="920258"/>
                </a:lnTo>
                <a:lnTo>
                  <a:pt x="1702946" y="880781"/>
                </a:lnTo>
                <a:lnTo>
                  <a:pt x="1728565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3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5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2" y="274176"/>
                </a:lnTo>
                <a:lnTo>
                  <a:pt x="1908061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1"/>
                </a:lnTo>
                <a:lnTo>
                  <a:pt x="1892316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1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5" y="1365201"/>
                </a:lnTo>
                <a:lnTo>
                  <a:pt x="318507" y="1380481"/>
                </a:lnTo>
                <a:lnTo>
                  <a:pt x="366417" y="1393771"/>
                </a:lnTo>
                <a:lnTo>
                  <a:pt x="414674" y="1405078"/>
                </a:lnTo>
                <a:lnTo>
                  <a:pt x="463215" y="1414409"/>
                </a:lnTo>
                <a:lnTo>
                  <a:pt x="511978" y="1421772"/>
                </a:lnTo>
                <a:lnTo>
                  <a:pt x="560902" y="1427174"/>
                </a:lnTo>
                <a:lnTo>
                  <a:pt x="609924" y="1430624"/>
                </a:lnTo>
                <a:lnTo>
                  <a:pt x="658984" y="1432128"/>
                </a:lnTo>
                <a:lnTo>
                  <a:pt x="708018" y="1431694"/>
                </a:lnTo>
                <a:lnTo>
                  <a:pt x="756966" y="1429329"/>
                </a:lnTo>
                <a:lnTo>
                  <a:pt x="805764" y="1425042"/>
                </a:lnTo>
                <a:lnTo>
                  <a:pt x="855546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1" y="1387657"/>
                </a:lnTo>
                <a:lnTo>
                  <a:pt x="1051150" y="1373338"/>
                </a:lnTo>
                <a:lnTo>
                  <a:pt x="1098837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6" y="1246287"/>
                </a:lnTo>
                <a:lnTo>
                  <a:pt x="1369615" y="1218334"/>
                </a:lnTo>
                <a:lnTo>
                  <a:pt x="1411565" y="1188466"/>
                </a:lnTo>
                <a:lnTo>
                  <a:pt x="1452428" y="1156693"/>
                </a:lnTo>
                <a:lnTo>
                  <a:pt x="1492137" y="1123022"/>
                </a:lnTo>
                <a:lnTo>
                  <a:pt x="1530627" y="1087462"/>
                </a:lnTo>
                <a:lnTo>
                  <a:pt x="1567830" y="1050021"/>
                </a:lnTo>
                <a:lnTo>
                  <a:pt x="1608068" y="1005694"/>
                </a:lnTo>
                <a:lnTo>
                  <a:pt x="1646489" y="958963"/>
                </a:lnTo>
                <a:lnTo>
                  <a:pt x="632177" y="2255075"/>
                </a:lnTo>
                <a:lnTo>
                  <a:pt x="575495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9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1" y="2184022"/>
                </a:lnTo>
                <a:lnTo>
                  <a:pt x="86748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0255" y="6528596"/>
            <a:ext cx="7738545" cy="265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What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features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we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must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focus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to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increase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money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retention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pt-BR" sz="2800" b="1" spc="325" dirty="0">
              <a:solidFill>
                <a:srgbClr val="0975CC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>
                <a:solidFill>
                  <a:srgbClr val="FF0000"/>
                </a:solidFill>
                <a:latin typeface="Trebuchet MS"/>
                <a:cs typeface="Trebuchet MS"/>
              </a:rPr>
              <a:t>Matheus Felipe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>
                <a:solidFill>
                  <a:srgbClr val="FF0000"/>
                </a:solidFill>
                <a:latin typeface="Trebuchet MS"/>
                <a:cs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mathlippo@gmail.com</a:t>
            </a:r>
            <a:endParaRPr lang="pt-BR" sz="2800" b="1" spc="325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0255" y="2741793"/>
            <a:ext cx="4801235" cy="18620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6000" b="1" spc="690" dirty="0">
                <a:solidFill>
                  <a:srgbClr val="000000"/>
                </a:solidFill>
                <a:latin typeface="Trebuchet MS"/>
                <a:cs typeface="Trebuchet MS"/>
              </a:rPr>
              <a:t>Feature </a:t>
            </a:r>
            <a:r>
              <a:rPr lang="pt-BR" sz="6000" b="1" spc="690" dirty="0" err="1">
                <a:solidFill>
                  <a:srgbClr val="000000"/>
                </a:solidFill>
                <a:latin typeface="Trebuchet MS"/>
                <a:cs typeface="Trebuchet MS"/>
              </a:rPr>
              <a:t>Analysis</a:t>
            </a:r>
            <a:endParaRPr sz="6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8CCE12-8515-9C79-A139-E9466121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D9B361-C539-282D-6849-18CEC5F73633}"/>
              </a:ext>
            </a:extLst>
          </p:cNvPr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480D299-D070-5FB6-21E0-706AA8AAEC77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CDC9AB-59AC-A959-2CBE-0D9A803B7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3" y="563502"/>
            <a:ext cx="3204156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Modelo:</a:t>
            </a:r>
            <a:endParaRPr spc="-30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112DD-104F-5CCC-0BB2-063EA8C10501}"/>
              </a:ext>
            </a:extLst>
          </p:cNvPr>
          <p:cNvSpPr txBox="1"/>
          <p:nvPr/>
        </p:nvSpPr>
        <p:spPr>
          <a:xfrm flipH="1">
            <a:off x="609600" y="1726500"/>
            <a:ext cx="95554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/>
              <a:t>Escolhi o </a:t>
            </a:r>
            <a:r>
              <a:rPr lang="pt-BR" sz="3200" err="1"/>
              <a:t>CatBoost</a:t>
            </a:r>
            <a:r>
              <a:rPr lang="pt-BR" sz="3200"/>
              <a:t> para análise da importância das variáveis para o cliente efetivar o depósito pelas seguintes razões:</a:t>
            </a:r>
          </a:p>
          <a:p>
            <a:br>
              <a:rPr lang="pt-BR" sz="3200"/>
            </a:br>
            <a:r>
              <a:rPr lang="pt-BR" sz="3200">
                <a:solidFill>
                  <a:srgbClr val="FF0000"/>
                </a:solidFill>
              </a:rPr>
              <a:t>1.   </a:t>
            </a:r>
            <a:r>
              <a:rPr lang="pt-BR" sz="3200"/>
              <a:t>Muitas variáveis categóricas nominas e ordinais (não necessito fazer o encoding manual).</a:t>
            </a:r>
          </a:p>
          <a:p>
            <a:r>
              <a:rPr lang="pt-BR" sz="3200">
                <a:solidFill>
                  <a:srgbClr val="FF0000"/>
                </a:solidFill>
              </a:rPr>
              <a:t>2.   </a:t>
            </a:r>
            <a:r>
              <a:rPr lang="pt-BR" sz="3200"/>
              <a:t>Outliers presentes na variável 'saldo' (algoritmos de </a:t>
            </a:r>
            <a:r>
              <a:rPr lang="pt-BR" sz="3200" err="1"/>
              <a:t>boosting</a:t>
            </a:r>
            <a:r>
              <a:rPr lang="pt-BR" sz="3200"/>
              <a:t> são robustos contra outliers).</a:t>
            </a:r>
          </a:p>
          <a:p>
            <a:r>
              <a:rPr lang="pt-BR" sz="3200">
                <a:solidFill>
                  <a:srgbClr val="FF0000"/>
                </a:solidFill>
              </a:rPr>
              <a:t>3.   </a:t>
            </a:r>
            <a:r>
              <a:rPr lang="pt-BR" sz="3200"/>
              <a:t>Facilidade de conseguir os coeficientes.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FD3D54-FAFC-8316-C931-F8D9262D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6800097"/>
            <a:ext cx="7808796" cy="293428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724F66B-C7ED-8B92-AAEF-9540E54393D4}"/>
              </a:ext>
            </a:extLst>
          </p:cNvPr>
          <p:cNvSpPr/>
          <p:nvPr/>
        </p:nvSpPr>
        <p:spPr>
          <a:xfrm>
            <a:off x="10515600" y="0"/>
            <a:ext cx="258882" cy="1028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28EC92C-F281-79A2-E86F-D9B8EE2F7597}"/>
              </a:ext>
            </a:extLst>
          </p:cNvPr>
          <p:cNvSpPr txBox="1">
            <a:spLocks/>
          </p:cNvSpPr>
          <p:nvPr/>
        </p:nvSpPr>
        <p:spPr>
          <a:xfrm>
            <a:off x="11218458" y="1325502"/>
            <a:ext cx="4326342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sz="2400" spc="-90">
                <a:solidFill>
                  <a:schemeClr val="accent3">
                    <a:lumMod val="50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Escolha das variáveis:</a:t>
            </a:r>
            <a:endParaRPr lang="pt-BR" sz="2400" spc="-300">
              <a:solidFill>
                <a:schemeClr val="accent3">
                  <a:lumMod val="50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9518D04-1EF4-6C8E-CD27-88D4AAE7DEA0}"/>
              </a:ext>
            </a:extLst>
          </p:cNvPr>
          <p:cNvSpPr txBox="1"/>
          <p:nvPr/>
        </p:nvSpPr>
        <p:spPr>
          <a:xfrm flipH="1">
            <a:off x="10774482" y="2095501"/>
            <a:ext cx="690391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sz="3200"/>
              <a:t>As features escolhidas para compor o modelo são, para as variáveis independentes: </a:t>
            </a:r>
            <a:r>
              <a:rPr lang="pt-BR" altLang="pt-BR" sz="3200">
                <a:solidFill>
                  <a:schemeClr val="tx1"/>
                </a:solidFill>
                <a:latin typeface="Arial" panose="020B0604020202020204" pitchFamily="34" charset="0"/>
              </a:rPr>
              <a:t>idade,</a:t>
            </a:r>
            <a:r>
              <a:rPr kumimoji="0" lang="pt-BR" altLang="pt-BR" sz="3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altLang="pt-BR" sz="3200"/>
              <a:t>trabalho, </a:t>
            </a:r>
            <a:r>
              <a:rPr lang="pt-BR" altLang="pt-BR" sz="3200" err="1"/>
              <a:t>estado_civil</a:t>
            </a:r>
            <a:r>
              <a:rPr lang="pt-BR" altLang="pt-BR" sz="3200"/>
              <a:t>, escolaridade, saldo, </a:t>
            </a:r>
            <a:r>
              <a:rPr lang="pt-BR" altLang="pt-BR" sz="3200" err="1"/>
              <a:t>emp_habitacional</a:t>
            </a:r>
            <a:r>
              <a:rPr lang="pt-BR" altLang="pt-BR" sz="3200"/>
              <a:t>, </a:t>
            </a:r>
            <a:r>
              <a:rPr lang="pt-BR" altLang="pt-BR" sz="3200" err="1"/>
              <a:t>emp_pessoal</a:t>
            </a:r>
            <a:r>
              <a:rPr lang="pt-BR" altLang="pt-BR" sz="3200"/>
              <a:t> e </a:t>
            </a:r>
            <a:r>
              <a:rPr lang="pt-BR" altLang="pt-BR" sz="3200" err="1"/>
              <a:t>tipo_contato</a:t>
            </a:r>
            <a:r>
              <a:rPr lang="pt-BR" altLang="pt-BR" sz="3200"/>
              <a:t>. A variável independente é o deposito.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3200"/>
              <a:t>Outras variáveis foram removidas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3200"/>
              <a:t>por serem desbalanceadas (como inadimplente), apresentarem baixa correlação com a variável ‘deposito’ ou por conterem vieses, podendo causar </a:t>
            </a:r>
            <a:r>
              <a:rPr lang="pt-BR" altLang="pt-BR" sz="3200" err="1"/>
              <a:t>overfitting</a:t>
            </a:r>
            <a:r>
              <a:rPr lang="pt-BR" altLang="pt-BR" sz="3200"/>
              <a:t> no modelo.</a:t>
            </a:r>
          </a:p>
        </p:txBody>
      </p:sp>
    </p:spTree>
    <p:extLst>
      <p:ext uri="{BB962C8B-B14F-4D97-AF65-F5344CB8AC3E}">
        <p14:creationId xmlns:p14="http://schemas.microsoft.com/office/powerpoint/2010/main" val="289387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B960352-79F0-D2B3-BF14-449C53D1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EE43B7-80CB-AB62-A4F9-1DABD5B41DF8}"/>
              </a:ext>
            </a:extLst>
          </p:cNvPr>
          <p:cNvSpPr/>
          <p:nvPr/>
        </p:nvSpPr>
        <p:spPr>
          <a:xfrm>
            <a:off x="6824" y="4256993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2B4A62-AAD1-0EBE-D3D6-8AF44731F3BA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51FE9F-4634-557F-CDE9-C4D0E502D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939681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Features mais importantes:</a:t>
            </a:r>
            <a:endParaRPr spc="-30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4DB2E-0A9F-BF30-0245-C65DEC557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534164"/>
            <a:ext cx="9396817" cy="774417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6415DD-0C1F-BFA0-83EB-55D7EA7796E4}"/>
              </a:ext>
            </a:extLst>
          </p:cNvPr>
          <p:cNvSpPr txBox="1"/>
          <p:nvPr/>
        </p:nvSpPr>
        <p:spPr>
          <a:xfrm>
            <a:off x="12209392" y="1702448"/>
            <a:ext cx="3335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>
                <a:solidFill>
                  <a:srgbClr val="FF0000"/>
                </a:solidFill>
              </a:rPr>
              <a:t>Variáveis mais importantes:</a:t>
            </a:r>
          </a:p>
          <a:p>
            <a:pPr marL="285750" indent="-285750">
              <a:buFontTx/>
              <a:buChar char="-"/>
            </a:pPr>
            <a:r>
              <a:rPr lang="pt-BR" sz="32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SALDO</a:t>
            </a:r>
          </a:p>
          <a:p>
            <a:pPr marL="285750" indent="-285750">
              <a:buFontTx/>
              <a:buChar char="-"/>
            </a:pPr>
            <a:r>
              <a:rPr lang="pt-BR" sz="32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TRABALHO</a:t>
            </a:r>
          </a:p>
          <a:p>
            <a:pPr marL="285750" indent="-285750">
              <a:buFontTx/>
              <a:buChar char="-"/>
            </a:pPr>
            <a:r>
              <a:rPr lang="pt-BR" sz="320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IDADE</a:t>
            </a:r>
          </a:p>
        </p:txBody>
      </p:sp>
    </p:spTree>
    <p:extLst>
      <p:ext uri="{BB962C8B-B14F-4D97-AF65-F5344CB8AC3E}">
        <p14:creationId xmlns:p14="http://schemas.microsoft.com/office/powerpoint/2010/main" val="63798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2CA35C-7435-A33B-0E74-1106DCC7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F7F878-8B19-AFE9-8AC8-F926A00E1E4C}"/>
              </a:ext>
            </a:extLst>
          </p:cNvPr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A7F994-D19A-5199-B9DC-E80C8A2D77F3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4BE6527-764F-A2BE-096F-5CB9D5514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16026218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Finalizando</a:t>
            </a:r>
            <a:br>
              <a:rPr lang="pt-BR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pt-BR" sz="2000" spc="-9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(de acordo com os objetivos mencionados):</a:t>
            </a:r>
            <a:endParaRPr sz="2000" spc="-30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740B12-4B1A-2129-4F13-BDD7B922F334}"/>
              </a:ext>
            </a:extLst>
          </p:cNvPr>
          <p:cNvSpPr txBox="1"/>
          <p:nvPr/>
        </p:nvSpPr>
        <p:spPr>
          <a:xfrm flipH="1">
            <a:off x="1493513" y="2324100"/>
            <a:ext cx="15651486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200" dirty="0"/>
              <a:t>-   Os perfis de clientes mais amplos que o banco possui são de jovens ou idosos, </a:t>
            </a:r>
            <a:r>
              <a:rPr lang="pt-BR" sz="3200"/>
              <a:t>com um bom capital guardado e sem empréstimo habitacional.  </a:t>
            </a:r>
          </a:p>
          <a:p>
            <a:endParaRPr lang="pt-BR" sz="3200"/>
          </a:p>
          <a:p>
            <a:pPr marL="457200" indent="-457200">
              <a:buFontTx/>
              <a:buChar char="-"/>
            </a:pPr>
            <a:r>
              <a:rPr lang="pt-BR" sz="3200" dirty="0"/>
              <a:t>Efetiva-se ou não boa parte dos contratos através do primeiro contato com </a:t>
            </a:r>
          </a:p>
          <a:p>
            <a:r>
              <a:rPr lang="pt-BR" sz="3200" dirty="0"/>
              <a:t>o cliente.</a:t>
            </a:r>
          </a:p>
          <a:p>
            <a:pPr marL="457200" indent="-457200">
              <a:buFontTx/>
              <a:buChar char="-"/>
            </a:pPr>
            <a:endParaRPr lang="pt-BR" sz="3200"/>
          </a:p>
          <a:p>
            <a:pPr marL="457200" indent="-457200">
              <a:buFontTx/>
              <a:buChar char="-"/>
            </a:pPr>
            <a:r>
              <a:rPr lang="pt-BR" sz="3200" dirty="0"/>
              <a:t>Descobrindo a idade, trabalho e saldo financeiro do cliente, conseguimos obter</a:t>
            </a:r>
          </a:p>
          <a:p>
            <a:r>
              <a:rPr lang="pt-BR" sz="3200" dirty="0"/>
              <a:t>uma boa estimativa acerca da possibilidade do cliente investir através do banco.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ABEFDEE-51CA-D2AE-BA04-E6092F3017A0}"/>
              </a:ext>
            </a:extLst>
          </p:cNvPr>
          <p:cNvSpPr txBox="1">
            <a:spLocks/>
          </p:cNvSpPr>
          <p:nvPr/>
        </p:nvSpPr>
        <p:spPr>
          <a:xfrm>
            <a:off x="6903085" y="7964606"/>
            <a:ext cx="640982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b="1" spc="484">
                <a:solidFill>
                  <a:srgbClr val="000000"/>
                </a:solidFill>
                <a:latin typeface="Trebuchet MS"/>
                <a:cs typeface="Trebuchet MS"/>
              </a:rPr>
              <a:t>OBRIGADO!</a:t>
            </a:r>
            <a:endParaRPr lang="pt-BR">
              <a:latin typeface="Trebuchet MS"/>
              <a:cs typeface="Trebuchet M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C8AB-5EFE-4BE1-0E36-020CA96EC3DA}"/>
              </a:ext>
            </a:extLst>
          </p:cNvPr>
          <p:cNvSpPr txBox="1"/>
          <p:nvPr/>
        </p:nvSpPr>
        <p:spPr>
          <a:xfrm>
            <a:off x="6629400" y="873261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400" spc="-140">
                <a:solidFill>
                  <a:srgbClr val="FF0000"/>
                </a:solidFill>
                <a:latin typeface="Verdana"/>
                <a:cs typeface="Verdana"/>
              </a:rPr>
              <a:t>Matheus Felipe, 27/08/2025</a:t>
            </a:r>
            <a:endParaRPr lang="pt-BR" sz="2400">
              <a:solidFill>
                <a:srgbClr val="FF0000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922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734" y="3295477"/>
            <a:ext cx="6948666" cy="5837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Objectives.</a:t>
            </a:r>
          </a:p>
          <a:p>
            <a:pPr marL="12700"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Columns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Descriptive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40" dirty="0">
                <a:solidFill>
                  <a:srgbClr val="231F20"/>
                </a:solidFill>
                <a:latin typeface="Verdana"/>
                <a:cs typeface="Verdana"/>
              </a:rPr>
              <a:t>Temporal </a:t>
            </a:r>
            <a:r>
              <a:rPr lang="pt-BR" sz="3250" spc="-4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spc="-4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dirty="0">
                <a:solidFill>
                  <a:srgbClr val="231F20"/>
                </a:solidFill>
                <a:latin typeface="Verdana"/>
                <a:cs typeface="Verdana"/>
              </a:rPr>
              <a:t>Benchmark </a:t>
            </a:r>
            <a:r>
              <a:rPr lang="pt-BR" sz="325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Model.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Most </a:t>
            </a:r>
            <a:r>
              <a:rPr lang="pt-BR" sz="3250" spc="-10" dirty="0" err="1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 features.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 err="1">
                <a:solidFill>
                  <a:srgbClr val="231F20"/>
                </a:solidFill>
                <a:latin typeface="Verdana"/>
                <a:cs typeface="Verdana"/>
              </a:rPr>
              <a:t>Ending</a:t>
            </a: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32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3058" y="1898598"/>
            <a:ext cx="4121785" cy="864235"/>
          </a:xfrm>
          <a:custGeom>
            <a:avLst/>
            <a:gdLst/>
            <a:ahLst/>
            <a:cxnLst/>
            <a:rect l="l" t="t" r="r" b="b"/>
            <a:pathLst>
              <a:path w="4121785" h="864235">
                <a:moveTo>
                  <a:pt x="3884429" y="864127"/>
                </a:moveTo>
                <a:lnTo>
                  <a:pt x="238124" y="864127"/>
                </a:lnTo>
                <a:lnTo>
                  <a:pt x="191452" y="859509"/>
                </a:lnTo>
                <a:lnTo>
                  <a:pt x="146998" y="846000"/>
                </a:lnTo>
                <a:lnTo>
                  <a:pt x="106013" y="824119"/>
                </a:lnTo>
                <a:lnTo>
                  <a:pt x="69745" y="794381"/>
                </a:lnTo>
                <a:lnTo>
                  <a:pt x="40007" y="758113"/>
                </a:lnTo>
                <a:lnTo>
                  <a:pt x="18126" y="717128"/>
                </a:lnTo>
                <a:lnTo>
                  <a:pt x="4617" y="672674"/>
                </a:lnTo>
                <a:lnTo>
                  <a:pt x="0" y="626002"/>
                </a:lnTo>
                <a:lnTo>
                  <a:pt x="0" y="238125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3884429" y="0"/>
                </a:lnTo>
                <a:lnTo>
                  <a:pt x="3931102" y="4617"/>
                </a:lnTo>
                <a:lnTo>
                  <a:pt x="3975556" y="18126"/>
                </a:lnTo>
                <a:lnTo>
                  <a:pt x="4016541" y="40007"/>
                </a:lnTo>
                <a:lnTo>
                  <a:pt x="4052809" y="69745"/>
                </a:lnTo>
                <a:lnTo>
                  <a:pt x="4082547" y="106013"/>
                </a:lnTo>
                <a:lnTo>
                  <a:pt x="4104428" y="146998"/>
                </a:lnTo>
                <a:lnTo>
                  <a:pt x="4117937" y="191452"/>
                </a:lnTo>
                <a:lnTo>
                  <a:pt x="4121480" y="227269"/>
                </a:lnTo>
                <a:lnTo>
                  <a:pt x="4121480" y="636857"/>
                </a:lnTo>
                <a:lnTo>
                  <a:pt x="4104428" y="717128"/>
                </a:lnTo>
                <a:lnTo>
                  <a:pt x="4082547" y="758113"/>
                </a:lnTo>
                <a:lnTo>
                  <a:pt x="4052809" y="794381"/>
                </a:lnTo>
                <a:lnTo>
                  <a:pt x="4016541" y="824119"/>
                </a:lnTo>
                <a:lnTo>
                  <a:pt x="3975556" y="846000"/>
                </a:lnTo>
                <a:lnTo>
                  <a:pt x="3931102" y="859509"/>
                </a:lnTo>
                <a:lnTo>
                  <a:pt x="3884429" y="864127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0268" y="1964830"/>
            <a:ext cx="32548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lang="pt-BR" sz="4000" spc="-240" dirty="0">
                <a:solidFill>
                  <a:srgbClr val="FFFFFF"/>
                </a:solidFill>
                <a:latin typeface="Verdana"/>
                <a:cs typeface="Verdana"/>
              </a:rPr>
              <a:t> m a r 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1578" y="5431055"/>
            <a:ext cx="9876790" cy="4851400"/>
          </a:xfrm>
          <a:custGeom>
            <a:avLst/>
            <a:gdLst/>
            <a:ahLst/>
            <a:cxnLst/>
            <a:rect l="l" t="t" r="r" b="b"/>
            <a:pathLst>
              <a:path w="9876790" h="4851400">
                <a:moveTo>
                  <a:pt x="6416147" y="12700"/>
                </a:moveTo>
                <a:lnTo>
                  <a:pt x="5607777" y="12700"/>
                </a:lnTo>
                <a:lnTo>
                  <a:pt x="5657935" y="0"/>
                </a:lnTo>
                <a:lnTo>
                  <a:pt x="6365989" y="0"/>
                </a:lnTo>
                <a:lnTo>
                  <a:pt x="6416147" y="12700"/>
                </a:lnTo>
                <a:close/>
              </a:path>
              <a:path w="9876790" h="4851400">
                <a:moveTo>
                  <a:pt x="6615671" y="25400"/>
                </a:moveTo>
                <a:lnTo>
                  <a:pt x="5408249" y="25400"/>
                </a:lnTo>
                <a:lnTo>
                  <a:pt x="5457962" y="12700"/>
                </a:lnTo>
                <a:lnTo>
                  <a:pt x="6565959" y="12700"/>
                </a:lnTo>
                <a:lnTo>
                  <a:pt x="6615671" y="25400"/>
                </a:lnTo>
                <a:close/>
              </a:path>
              <a:path w="9876790" h="4851400">
                <a:moveTo>
                  <a:pt x="6714747" y="38100"/>
                </a:moveTo>
                <a:lnTo>
                  <a:pt x="5309171" y="38100"/>
                </a:lnTo>
                <a:lnTo>
                  <a:pt x="5358651" y="25400"/>
                </a:lnTo>
                <a:lnTo>
                  <a:pt x="6665267" y="25400"/>
                </a:lnTo>
                <a:lnTo>
                  <a:pt x="6714747" y="38100"/>
                </a:lnTo>
                <a:close/>
              </a:path>
              <a:path w="9876790" h="4851400">
                <a:moveTo>
                  <a:pt x="6813348" y="50800"/>
                </a:moveTo>
                <a:lnTo>
                  <a:pt x="5210566" y="50800"/>
                </a:lnTo>
                <a:lnTo>
                  <a:pt x="5259808" y="38100"/>
                </a:lnTo>
                <a:lnTo>
                  <a:pt x="6764107" y="38100"/>
                </a:lnTo>
                <a:lnTo>
                  <a:pt x="6813348" y="50800"/>
                </a:lnTo>
                <a:close/>
              </a:path>
              <a:path w="9876790" h="4851400">
                <a:moveTo>
                  <a:pt x="6911462" y="63500"/>
                </a:moveTo>
                <a:lnTo>
                  <a:pt x="5112448" y="63500"/>
                </a:lnTo>
                <a:lnTo>
                  <a:pt x="5161446" y="50800"/>
                </a:lnTo>
                <a:lnTo>
                  <a:pt x="6862467" y="50800"/>
                </a:lnTo>
                <a:lnTo>
                  <a:pt x="6911462" y="63500"/>
                </a:lnTo>
                <a:close/>
              </a:path>
              <a:path w="9876790" h="4851400">
                <a:moveTo>
                  <a:pt x="7009077" y="76200"/>
                </a:moveTo>
                <a:lnTo>
                  <a:pt x="5014830" y="76200"/>
                </a:lnTo>
                <a:lnTo>
                  <a:pt x="5063576" y="63500"/>
                </a:lnTo>
                <a:lnTo>
                  <a:pt x="6960333" y="63500"/>
                </a:lnTo>
                <a:lnTo>
                  <a:pt x="7009077" y="76200"/>
                </a:lnTo>
                <a:close/>
              </a:path>
              <a:path w="9876790" h="4851400">
                <a:moveTo>
                  <a:pt x="7202757" y="114300"/>
                </a:moveTo>
                <a:lnTo>
                  <a:pt x="4821142" y="114300"/>
                </a:lnTo>
                <a:lnTo>
                  <a:pt x="4966212" y="76200"/>
                </a:lnTo>
                <a:lnTo>
                  <a:pt x="7057693" y="76200"/>
                </a:lnTo>
                <a:lnTo>
                  <a:pt x="7202757" y="114300"/>
                </a:lnTo>
                <a:close/>
              </a:path>
              <a:path w="9876790" h="4851400">
                <a:moveTo>
                  <a:pt x="7536460" y="190500"/>
                </a:moveTo>
                <a:lnTo>
                  <a:pt x="4487420" y="190500"/>
                </a:lnTo>
                <a:lnTo>
                  <a:pt x="4773052" y="114300"/>
                </a:lnTo>
                <a:lnTo>
                  <a:pt x="7250844" y="114300"/>
                </a:lnTo>
                <a:lnTo>
                  <a:pt x="7536460" y="190500"/>
                </a:lnTo>
                <a:close/>
              </a:path>
              <a:path w="9876790" h="4851400">
                <a:moveTo>
                  <a:pt x="9876420" y="4851400"/>
                </a:moveTo>
                <a:lnTo>
                  <a:pt x="0" y="4851400"/>
                </a:lnTo>
                <a:lnTo>
                  <a:pt x="9447" y="4800600"/>
                </a:lnTo>
                <a:lnTo>
                  <a:pt x="20204" y="4762500"/>
                </a:lnTo>
                <a:lnTo>
                  <a:pt x="31329" y="4711700"/>
                </a:lnTo>
                <a:lnTo>
                  <a:pt x="42822" y="4660900"/>
                </a:lnTo>
                <a:lnTo>
                  <a:pt x="54679" y="4610100"/>
                </a:lnTo>
                <a:lnTo>
                  <a:pt x="66901" y="4572000"/>
                </a:lnTo>
                <a:lnTo>
                  <a:pt x="79485" y="4521200"/>
                </a:lnTo>
                <a:lnTo>
                  <a:pt x="92429" y="4470400"/>
                </a:lnTo>
                <a:lnTo>
                  <a:pt x="105733" y="4432300"/>
                </a:lnTo>
                <a:lnTo>
                  <a:pt x="119394" y="4381500"/>
                </a:lnTo>
                <a:lnTo>
                  <a:pt x="133411" y="4330700"/>
                </a:lnTo>
                <a:lnTo>
                  <a:pt x="147782" y="4292600"/>
                </a:lnTo>
                <a:lnTo>
                  <a:pt x="162507" y="4241800"/>
                </a:lnTo>
                <a:lnTo>
                  <a:pt x="177582" y="4203700"/>
                </a:lnTo>
                <a:lnTo>
                  <a:pt x="193007" y="4152900"/>
                </a:lnTo>
                <a:lnTo>
                  <a:pt x="208780" y="4102100"/>
                </a:lnTo>
                <a:lnTo>
                  <a:pt x="224899" y="4064000"/>
                </a:lnTo>
                <a:lnTo>
                  <a:pt x="241364" y="4013200"/>
                </a:lnTo>
                <a:lnTo>
                  <a:pt x="258171" y="3975100"/>
                </a:lnTo>
                <a:lnTo>
                  <a:pt x="275320" y="3924300"/>
                </a:lnTo>
                <a:lnTo>
                  <a:pt x="292810" y="3886200"/>
                </a:lnTo>
                <a:lnTo>
                  <a:pt x="310638" y="3835400"/>
                </a:lnTo>
                <a:lnTo>
                  <a:pt x="328803" y="3797300"/>
                </a:lnTo>
                <a:lnTo>
                  <a:pt x="347303" y="3746500"/>
                </a:lnTo>
                <a:lnTo>
                  <a:pt x="366137" y="3708400"/>
                </a:lnTo>
                <a:lnTo>
                  <a:pt x="385303" y="3657600"/>
                </a:lnTo>
                <a:lnTo>
                  <a:pt x="404799" y="3619500"/>
                </a:lnTo>
                <a:lnTo>
                  <a:pt x="424625" y="3568700"/>
                </a:lnTo>
                <a:lnTo>
                  <a:pt x="444778" y="3530600"/>
                </a:lnTo>
                <a:lnTo>
                  <a:pt x="465257" y="3492500"/>
                </a:lnTo>
                <a:lnTo>
                  <a:pt x="486061" y="3441700"/>
                </a:lnTo>
                <a:lnTo>
                  <a:pt x="507187" y="3403600"/>
                </a:lnTo>
                <a:lnTo>
                  <a:pt x="528634" y="3352800"/>
                </a:lnTo>
                <a:lnTo>
                  <a:pt x="550401" y="3314700"/>
                </a:lnTo>
                <a:lnTo>
                  <a:pt x="572485" y="3276600"/>
                </a:lnTo>
                <a:lnTo>
                  <a:pt x="594886" y="3225800"/>
                </a:lnTo>
                <a:lnTo>
                  <a:pt x="617602" y="3187700"/>
                </a:lnTo>
                <a:lnTo>
                  <a:pt x="640631" y="3149600"/>
                </a:lnTo>
                <a:lnTo>
                  <a:pt x="663972" y="3111500"/>
                </a:lnTo>
                <a:lnTo>
                  <a:pt x="687622" y="3060700"/>
                </a:lnTo>
                <a:lnTo>
                  <a:pt x="711581" y="3022600"/>
                </a:lnTo>
                <a:lnTo>
                  <a:pt x="735847" y="2984500"/>
                </a:lnTo>
                <a:lnTo>
                  <a:pt x="760418" y="2946400"/>
                </a:lnTo>
                <a:lnTo>
                  <a:pt x="785293" y="2908300"/>
                </a:lnTo>
                <a:lnTo>
                  <a:pt x="810470" y="2857500"/>
                </a:lnTo>
                <a:lnTo>
                  <a:pt x="835948" y="2819400"/>
                </a:lnTo>
                <a:lnTo>
                  <a:pt x="861724" y="2781300"/>
                </a:lnTo>
                <a:lnTo>
                  <a:pt x="887798" y="2743200"/>
                </a:lnTo>
                <a:lnTo>
                  <a:pt x="914168" y="2705100"/>
                </a:lnTo>
                <a:lnTo>
                  <a:pt x="940831" y="2667000"/>
                </a:lnTo>
                <a:lnTo>
                  <a:pt x="967788" y="2628900"/>
                </a:lnTo>
                <a:lnTo>
                  <a:pt x="995035" y="2590800"/>
                </a:lnTo>
                <a:lnTo>
                  <a:pt x="1022572" y="2552700"/>
                </a:lnTo>
                <a:lnTo>
                  <a:pt x="1050397" y="2514600"/>
                </a:lnTo>
                <a:lnTo>
                  <a:pt x="1078508" y="2476500"/>
                </a:lnTo>
                <a:lnTo>
                  <a:pt x="1106904" y="2438400"/>
                </a:lnTo>
                <a:lnTo>
                  <a:pt x="1135583" y="2400300"/>
                </a:lnTo>
                <a:lnTo>
                  <a:pt x="1164543" y="2362200"/>
                </a:lnTo>
                <a:lnTo>
                  <a:pt x="1193784" y="2324100"/>
                </a:lnTo>
                <a:lnTo>
                  <a:pt x="1223302" y="2286000"/>
                </a:lnTo>
                <a:lnTo>
                  <a:pt x="1253098" y="2247900"/>
                </a:lnTo>
                <a:lnTo>
                  <a:pt x="1283169" y="2209800"/>
                </a:lnTo>
                <a:lnTo>
                  <a:pt x="1313513" y="2171700"/>
                </a:lnTo>
                <a:lnTo>
                  <a:pt x="1344130" y="2146300"/>
                </a:lnTo>
                <a:lnTo>
                  <a:pt x="1375017" y="2108200"/>
                </a:lnTo>
                <a:lnTo>
                  <a:pt x="1406172" y="2070100"/>
                </a:lnTo>
                <a:lnTo>
                  <a:pt x="1437595" y="2032000"/>
                </a:lnTo>
                <a:lnTo>
                  <a:pt x="1469284" y="1993900"/>
                </a:lnTo>
                <a:lnTo>
                  <a:pt x="1501237" y="1968500"/>
                </a:lnTo>
                <a:lnTo>
                  <a:pt x="1565929" y="1892300"/>
                </a:lnTo>
                <a:lnTo>
                  <a:pt x="1598665" y="1866900"/>
                </a:lnTo>
                <a:lnTo>
                  <a:pt x="1664908" y="1790700"/>
                </a:lnTo>
                <a:lnTo>
                  <a:pt x="1698412" y="1765300"/>
                </a:lnTo>
                <a:lnTo>
                  <a:pt x="1766179" y="1689100"/>
                </a:lnTo>
                <a:lnTo>
                  <a:pt x="1800437" y="1663700"/>
                </a:lnTo>
                <a:lnTo>
                  <a:pt x="1834945" y="1625600"/>
                </a:lnTo>
                <a:lnTo>
                  <a:pt x="1869698" y="1600200"/>
                </a:lnTo>
                <a:lnTo>
                  <a:pt x="1904697" y="1562100"/>
                </a:lnTo>
                <a:lnTo>
                  <a:pt x="1939940" y="1536700"/>
                </a:lnTo>
                <a:lnTo>
                  <a:pt x="1975424" y="1498600"/>
                </a:lnTo>
                <a:lnTo>
                  <a:pt x="2047113" y="1447800"/>
                </a:lnTo>
                <a:lnTo>
                  <a:pt x="2083313" y="1409700"/>
                </a:lnTo>
                <a:lnTo>
                  <a:pt x="2119750" y="1384300"/>
                </a:lnTo>
                <a:lnTo>
                  <a:pt x="2156420" y="1346200"/>
                </a:lnTo>
                <a:lnTo>
                  <a:pt x="2267820" y="1270000"/>
                </a:lnTo>
                <a:lnTo>
                  <a:pt x="2305411" y="1231900"/>
                </a:lnTo>
                <a:lnTo>
                  <a:pt x="2458020" y="1130300"/>
                </a:lnTo>
                <a:lnTo>
                  <a:pt x="2496726" y="1092200"/>
                </a:lnTo>
                <a:lnTo>
                  <a:pt x="2535650" y="1066800"/>
                </a:lnTo>
                <a:lnTo>
                  <a:pt x="2733488" y="939800"/>
                </a:lnTo>
                <a:lnTo>
                  <a:pt x="2977763" y="787400"/>
                </a:lnTo>
                <a:lnTo>
                  <a:pt x="3019183" y="774700"/>
                </a:lnTo>
                <a:lnTo>
                  <a:pt x="3144620" y="698500"/>
                </a:lnTo>
                <a:lnTo>
                  <a:pt x="3186820" y="685800"/>
                </a:lnTo>
                <a:lnTo>
                  <a:pt x="3314562" y="609600"/>
                </a:lnTo>
                <a:lnTo>
                  <a:pt x="3357518" y="596900"/>
                </a:lnTo>
                <a:lnTo>
                  <a:pt x="3400659" y="571500"/>
                </a:lnTo>
                <a:lnTo>
                  <a:pt x="3443983" y="558800"/>
                </a:lnTo>
                <a:lnTo>
                  <a:pt x="3487489" y="533400"/>
                </a:lnTo>
                <a:lnTo>
                  <a:pt x="3531176" y="520700"/>
                </a:lnTo>
                <a:lnTo>
                  <a:pt x="3575041" y="495300"/>
                </a:lnTo>
                <a:lnTo>
                  <a:pt x="3619083" y="482600"/>
                </a:lnTo>
                <a:lnTo>
                  <a:pt x="3663300" y="457200"/>
                </a:lnTo>
                <a:lnTo>
                  <a:pt x="3707692" y="444500"/>
                </a:lnTo>
                <a:lnTo>
                  <a:pt x="3752256" y="419100"/>
                </a:lnTo>
                <a:lnTo>
                  <a:pt x="3841894" y="393700"/>
                </a:lnTo>
                <a:lnTo>
                  <a:pt x="3886965" y="368300"/>
                </a:lnTo>
                <a:lnTo>
                  <a:pt x="3977604" y="342900"/>
                </a:lnTo>
                <a:lnTo>
                  <a:pt x="4023169" y="317500"/>
                </a:lnTo>
                <a:lnTo>
                  <a:pt x="4299886" y="241300"/>
                </a:lnTo>
                <a:lnTo>
                  <a:pt x="4346546" y="215900"/>
                </a:lnTo>
                <a:lnTo>
                  <a:pt x="4440314" y="190500"/>
                </a:lnTo>
                <a:lnTo>
                  <a:pt x="7583563" y="190500"/>
                </a:lnTo>
                <a:lnTo>
                  <a:pt x="7677325" y="215900"/>
                </a:lnTo>
                <a:lnTo>
                  <a:pt x="7723982" y="241300"/>
                </a:lnTo>
                <a:lnTo>
                  <a:pt x="8000679" y="317500"/>
                </a:lnTo>
                <a:lnTo>
                  <a:pt x="8046240" y="342900"/>
                </a:lnTo>
                <a:lnTo>
                  <a:pt x="8136871" y="368300"/>
                </a:lnTo>
                <a:lnTo>
                  <a:pt x="8181939" y="393700"/>
                </a:lnTo>
                <a:lnTo>
                  <a:pt x="8271569" y="419100"/>
                </a:lnTo>
                <a:lnTo>
                  <a:pt x="8316129" y="444500"/>
                </a:lnTo>
                <a:lnTo>
                  <a:pt x="8360516" y="457200"/>
                </a:lnTo>
                <a:lnTo>
                  <a:pt x="8404730" y="482600"/>
                </a:lnTo>
                <a:lnTo>
                  <a:pt x="8448768" y="495300"/>
                </a:lnTo>
                <a:lnTo>
                  <a:pt x="8492628" y="520700"/>
                </a:lnTo>
                <a:lnTo>
                  <a:pt x="8536311" y="533400"/>
                </a:lnTo>
                <a:lnTo>
                  <a:pt x="8579812" y="558800"/>
                </a:lnTo>
                <a:lnTo>
                  <a:pt x="8623132" y="571500"/>
                </a:lnTo>
                <a:lnTo>
                  <a:pt x="8666269" y="596900"/>
                </a:lnTo>
                <a:lnTo>
                  <a:pt x="8709220" y="609600"/>
                </a:lnTo>
                <a:lnTo>
                  <a:pt x="8836949" y="685800"/>
                </a:lnTo>
                <a:lnTo>
                  <a:pt x="8879144" y="698500"/>
                </a:lnTo>
                <a:lnTo>
                  <a:pt x="9004567" y="774700"/>
                </a:lnTo>
                <a:lnTo>
                  <a:pt x="9045982" y="787400"/>
                </a:lnTo>
                <a:lnTo>
                  <a:pt x="9290228" y="939800"/>
                </a:lnTo>
                <a:lnTo>
                  <a:pt x="9488040" y="1066800"/>
                </a:lnTo>
                <a:lnTo>
                  <a:pt x="9526958" y="1092200"/>
                </a:lnTo>
                <a:lnTo>
                  <a:pt x="9565659" y="1130300"/>
                </a:lnTo>
                <a:lnTo>
                  <a:pt x="9718247" y="1231900"/>
                </a:lnTo>
                <a:lnTo>
                  <a:pt x="9755832" y="1270000"/>
                </a:lnTo>
                <a:lnTo>
                  <a:pt x="9867216" y="1346200"/>
                </a:lnTo>
                <a:lnTo>
                  <a:pt x="9876420" y="1358900"/>
                </a:lnTo>
                <a:lnTo>
                  <a:pt x="9876420" y="485140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059" y="4018334"/>
            <a:ext cx="554421" cy="5544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0931" y="3249988"/>
            <a:ext cx="554421" cy="5544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3060" y="4786680"/>
            <a:ext cx="554421" cy="5544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61" y="5543083"/>
            <a:ext cx="554421" cy="554421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01BF4B05-4FCB-EB5E-1A87-4F848D4D451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0931" y="6315410"/>
            <a:ext cx="554421" cy="554421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0BF72A9F-C0E3-20F8-D146-536B52D129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61" y="7065635"/>
            <a:ext cx="554421" cy="554421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F1555360-3602-BF03-3668-FC73962C86D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0931" y="7837962"/>
            <a:ext cx="554421" cy="554421"/>
          </a:xfrm>
          <a:prstGeom prst="rect">
            <a:avLst/>
          </a:prstGeom>
        </p:spPr>
      </p:pic>
      <p:pic>
        <p:nvPicPr>
          <p:cNvPr id="14" name="object 9">
            <a:extLst>
              <a:ext uri="{FF2B5EF4-FFF2-40B4-BE49-F238E27FC236}">
                <a16:creationId xmlns:a16="http://schemas.microsoft.com/office/drawing/2014/main" id="{F916C8DB-3388-4F1A-6CC1-456D921CEC4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58" y="8608505"/>
            <a:ext cx="554421" cy="55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444381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Objectives:</a:t>
            </a:r>
            <a:endParaRPr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A7E444-2F72-1B82-7506-252E46B4A9FA}"/>
              </a:ext>
            </a:extLst>
          </p:cNvPr>
          <p:cNvSpPr txBox="1"/>
          <p:nvPr/>
        </p:nvSpPr>
        <p:spPr>
          <a:xfrm flipH="1">
            <a:off x="1493514" y="2324100"/>
            <a:ext cx="15270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a data analyst, my objectives for this research are to: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Understand the profile of clients who make term deposits with the bank.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Analyze metrics and routine variables that may influence productivity.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-   Extract the variables that have the most impact on term deposit acquisition.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DF0790-8DC9-326A-E8B3-2597F226AD38}"/>
              </a:ext>
            </a:extLst>
          </p:cNvPr>
          <p:cNvSpPr txBox="1"/>
          <p:nvPr/>
        </p:nvSpPr>
        <p:spPr>
          <a:xfrm>
            <a:off x="1493514" y="7467330"/>
            <a:ext cx="1424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Dataset: Bank Marketing</a:t>
            </a:r>
          </a:p>
          <a:p>
            <a:r>
              <a:rPr lang="en-US" sz="2400" dirty="0"/>
              <a:t>Context: Direct marketing campaigns (phone calls) from a Portuguese banking institution.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95300"/>
            <a:ext cx="472440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1140">
              <a:spcBef>
                <a:spcPts val="130"/>
              </a:spcBef>
            </a:pPr>
            <a:r>
              <a:rPr lang="pt-BR" spc="-9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Colunas:</a:t>
            </a:r>
            <a:endParaRPr spc="-9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ECB1605-08B7-3B66-D781-9AAE68E3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63133"/>
            <a:ext cx="4096072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>
                <a:solidFill>
                  <a:schemeClr val="bg1"/>
                </a:solidFill>
                <a:latin typeface="Arial" panose="020B0604020202020204" pitchFamily="34" charset="0"/>
              </a:rPr>
              <a:t>idade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endParaRPr lang="pt-BR" altLang="pt-BR" sz="280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>
                <a:solidFill>
                  <a:schemeClr val="bg1"/>
                </a:solidFill>
                <a:latin typeface="Arial" panose="020B0604020202020204" pitchFamily="34" charset="0"/>
              </a:rPr>
              <a:t>trabalho</a:t>
            </a:r>
            <a:endParaRPr kumimoji="0" lang="pt-BR" altLang="pt-BR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estado_civil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escolaridade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inadimplente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saldo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emp_habitacional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emp_pessoal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tipo_contato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tempo_chamada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campanha_atual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dias_prévios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campanha_anterior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res_campanha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deposito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F2992E-ADEF-C02A-AEF2-EF4F52917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806" y="1263133"/>
            <a:ext cx="11163634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Idade do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Tipo de emprego.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Estado civil.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Nível de educação.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Possui crédito em inadimplência?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Saldo médio anual (em euros).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Possui empréstimo habitacional?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Possui empréstimo pessoal?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Tipo de comunicação de contato.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80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Último dia de contato da semana.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80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Último mês de contato do ano.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Duração do último contato, em segundos (inteiro).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Número de contatos nesta campanha para o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Dias passados desde último contato de campanha anterior.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Número de contatos antes desta campanha para o cliente (inteiro).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Resultado da campanha anterior.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O cliente assinou um depósito a prazo?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329535"/>
            <a:ext cx="91440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Descriptive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numerical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variables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443B134-235F-8F11-A01C-1D6193D40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2282"/>
            <a:ext cx="6014113" cy="463689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C080A33-0C00-932A-28EC-727B0C91A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113" y="1033608"/>
            <a:ext cx="5926776" cy="461424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3622AB-2EEF-C121-3F80-38F7D87B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1889" y="2634893"/>
            <a:ext cx="5611008" cy="85737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8426FE5-E887-EDA3-B100-45EFB11B2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1889" y="4317125"/>
            <a:ext cx="1514686" cy="83831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0A7598-F79E-7DEF-3195-C9B3C3C3CB6A}"/>
              </a:ext>
            </a:extLst>
          </p:cNvPr>
          <p:cNvSpPr txBox="1"/>
          <p:nvPr/>
        </p:nvSpPr>
        <p:spPr>
          <a:xfrm>
            <a:off x="12321889" y="2120395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Variáveis descritivas: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CA7072-413D-25F2-CB7F-4D1440A2CCA4}"/>
              </a:ext>
            </a:extLst>
          </p:cNvPr>
          <p:cNvSpPr txBox="1"/>
          <p:nvPr/>
        </p:nvSpPr>
        <p:spPr>
          <a:xfrm>
            <a:off x="12321889" y="379879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/>
              <a:t>Correlação: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37912B-19EE-BD3D-69AF-BF728B1A38C6}"/>
              </a:ext>
            </a:extLst>
          </p:cNvPr>
          <p:cNvSpPr txBox="1"/>
          <p:nvPr/>
        </p:nvSpPr>
        <p:spPr>
          <a:xfrm>
            <a:off x="533400" y="6852585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people with over 1000 euros in their account, the chances of a deposit progressively increase. This is expected, as the median balance is 550 euros, suggesting that most people will not deposit part of their capital into a term deposit.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3913CC-3681-58CD-0680-D25D42FC28D4}"/>
              </a:ext>
            </a:extLst>
          </p:cNvPr>
          <p:cNvSpPr txBox="1"/>
          <p:nvPr/>
        </p:nvSpPr>
        <p:spPr>
          <a:xfrm>
            <a:off x="14303089" y="4198399"/>
            <a:ext cx="360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There’s</a:t>
            </a:r>
            <a:r>
              <a:rPr lang="pt-BR" dirty="0"/>
              <a:t> no </a:t>
            </a:r>
            <a:r>
              <a:rPr lang="pt-BR" dirty="0" err="1"/>
              <a:t>apparent</a:t>
            </a:r>
            <a:r>
              <a:rPr lang="pt-BR" dirty="0"/>
              <a:t> </a:t>
            </a:r>
            <a:r>
              <a:rPr lang="pt-BR" dirty="0" err="1"/>
              <a:t>correlation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age </a:t>
            </a:r>
            <a:r>
              <a:rPr lang="pt-BR" dirty="0" err="1"/>
              <a:t>and</a:t>
            </a:r>
            <a:r>
              <a:rPr lang="pt-BR" dirty="0"/>
              <a:t> balance.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13A487C-DB66-329C-E26D-03E0C5305686}"/>
              </a:ext>
            </a:extLst>
          </p:cNvPr>
          <p:cNvSpPr/>
          <p:nvPr/>
        </p:nvSpPr>
        <p:spPr>
          <a:xfrm>
            <a:off x="0" y="8251308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584388-E3F9-0C09-713D-F40BCA87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52256"/>
            <a:ext cx="16687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/>
              <a:t>People </a:t>
            </a:r>
            <a:r>
              <a:rPr lang="pt-BR" altLang="pt-BR" sz="2400" dirty="0" err="1"/>
              <a:t>under</a:t>
            </a:r>
            <a:r>
              <a:rPr lang="pt-BR" altLang="pt-BR" sz="2400" dirty="0"/>
              <a:t> 30 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over 60 </a:t>
            </a:r>
            <a:r>
              <a:rPr lang="pt-BR" altLang="pt-BR" sz="2400" dirty="0" err="1"/>
              <a:t>have</a:t>
            </a:r>
            <a:r>
              <a:rPr lang="pt-BR" altLang="pt-BR" sz="2400" dirty="0"/>
              <a:t> a </a:t>
            </a:r>
            <a:r>
              <a:rPr lang="pt-BR" altLang="pt-BR" sz="2400" dirty="0" err="1"/>
              <a:t>higher</a:t>
            </a:r>
            <a:r>
              <a:rPr lang="pt-BR" altLang="pt-BR" sz="2400" dirty="0"/>
              <a:t> chance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making a </a:t>
            </a:r>
            <a:r>
              <a:rPr lang="pt-BR" altLang="pt-BR" sz="2400" dirty="0" err="1"/>
              <a:t>deposit</a:t>
            </a:r>
            <a:r>
              <a:rPr lang="pt-BR" altLang="pt-BR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/>
              <a:t>For </a:t>
            </a:r>
            <a:r>
              <a:rPr lang="pt-BR" altLang="pt-BR" sz="2400" dirty="0" err="1"/>
              <a:t>those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aged</a:t>
            </a:r>
            <a:r>
              <a:rPr lang="pt-BR" altLang="pt-BR" sz="2400" dirty="0"/>
              <a:t> 30 </a:t>
            </a:r>
            <a:r>
              <a:rPr lang="pt-BR" altLang="pt-BR" sz="2400" dirty="0" err="1"/>
              <a:t>to</a:t>
            </a:r>
            <a:r>
              <a:rPr lang="pt-BR" altLang="pt-BR" sz="2400" dirty="0"/>
              <a:t> 60—</a:t>
            </a:r>
            <a:r>
              <a:rPr lang="pt-BR" altLang="pt-BR" sz="2400" dirty="0" err="1"/>
              <a:t>which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represents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majority</a:t>
            </a:r>
            <a:r>
              <a:rPr lang="pt-BR" altLang="pt-BR" sz="2400" dirty="0"/>
              <a:t>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bank's</a:t>
            </a:r>
            <a:r>
              <a:rPr lang="pt-BR" altLang="pt-BR" sz="2400" dirty="0"/>
              <a:t> </a:t>
            </a:r>
            <a:r>
              <a:rPr lang="pt-BR" altLang="pt-BR" sz="2400" dirty="0" err="1"/>
              <a:t>clients</a:t>
            </a:r>
            <a:r>
              <a:rPr lang="pt-BR" altLang="pt-BR" sz="2400" dirty="0"/>
              <a:t>—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chances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not</a:t>
            </a:r>
            <a:r>
              <a:rPr lang="pt-BR" altLang="pt-BR" sz="2400" dirty="0"/>
              <a:t> making a </a:t>
            </a:r>
            <a:r>
              <a:rPr lang="pt-BR" altLang="pt-BR" sz="2400" dirty="0" err="1"/>
              <a:t>deposit</a:t>
            </a:r>
            <a:r>
              <a:rPr lang="pt-BR" altLang="pt-BR" sz="2400" dirty="0"/>
              <a:t> are </a:t>
            </a:r>
            <a:r>
              <a:rPr lang="pt-BR" altLang="pt-BR" sz="2400" dirty="0" err="1"/>
              <a:t>slightly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higher</a:t>
            </a:r>
            <a:r>
              <a:rPr lang="pt-BR" altLang="pt-BR"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AE8BDC-DBEC-5D67-468A-CF142146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3C7E4E-F054-25EA-231D-BB6CBDD63F13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90D2F9D-06D5-0019-AEF0-5F9063C72A84}"/>
              </a:ext>
            </a:extLst>
          </p:cNvPr>
          <p:cNvSpPr txBox="1"/>
          <p:nvPr/>
        </p:nvSpPr>
        <p:spPr>
          <a:xfrm>
            <a:off x="533400" y="329535"/>
            <a:ext cx="117348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Descritiva: variáveis categóricas e binárias</a:t>
            </a:r>
            <a:endParaRPr sz="250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400B0B-54FF-5903-22F1-E7D1D19DA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16849"/>
            <a:ext cx="4492499" cy="34890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FEB11-CA68-0802-0455-5CB15009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57300"/>
            <a:ext cx="4534533" cy="41630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1FCBB2A-B1C3-081F-9780-16BB807E3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4135" y="1371600"/>
            <a:ext cx="5130465" cy="393440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AA0EA3F-B84A-60BF-E56F-2C5A567A0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8920" y="5420306"/>
            <a:ext cx="5115680" cy="40621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D6C982F-913A-C7C8-D601-AEA00E5D1585}"/>
              </a:ext>
            </a:extLst>
          </p:cNvPr>
          <p:cNvSpPr txBox="1"/>
          <p:nvPr/>
        </p:nvSpPr>
        <p:spPr>
          <a:xfrm>
            <a:off x="5067934" y="2044700"/>
            <a:ext cx="755620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Findings:</a:t>
            </a:r>
          </a:p>
          <a:p>
            <a:r>
              <a:rPr lang="en-US" sz="2400" dirty="0"/>
              <a:t>There is a considerable impact from a client's profession, education level, and whether they have a housing loan on their decision to make a deposit.</a:t>
            </a:r>
          </a:p>
          <a:p>
            <a:r>
              <a:rPr lang="en-US" sz="2400" dirty="0"/>
              <a:t>Regarding default rates, there is not a sufficient sample of defaulting clients to make a definitive assessment.</a:t>
            </a:r>
          </a:p>
          <a:p>
            <a:r>
              <a:rPr lang="en-US" sz="2400" b="1" dirty="0"/>
              <a:t>Impact Variables:</a:t>
            </a:r>
          </a:p>
          <a:p>
            <a:r>
              <a:rPr lang="en-US" sz="2400" b="1" dirty="0"/>
              <a:t>Job:</a:t>
            </a:r>
            <a:r>
              <a:rPr lang="en-US" sz="2400" dirty="0"/>
              <a:t> A high deposit rate is seen among students and retirees, while a low rate is observed among blue-collar workers.</a:t>
            </a:r>
          </a:p>
          <a:p>
            <a:r>
              <a:rPr lang="en-US" sz="2400" b="1" dirty="0"/>
              <a:t>Education:</a:t>
            </a:r>
            <a:r>
              <a:rPr lang="en-US" sz="2400" dirty="0"/>
              <a:t> There is little difference in frequency, with college-educated individuals making the most deposits.</a:t>
            </a:r>
          </a:p>
          <a:p>
            <a:r>
              <a:rPr lang="en-US" sz="2400" b="1" dirty="0"/>
              <a:t>Housing Loan:</a:t>
            </a:r>
            <a:r>
              <a:rPr lang="en-US" sz="2400" dirty="0"/>
              <a:t> Clients without a housing loan are more likely to make a capital deposit.</a:t>
            </a:r>
          </a:p>
          <a:p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919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04F5E3-7C14-A7AA-1E1B-F5EE98F8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133356-C0D8-DA22-9B04-040E06E4FE81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9510B57-1997-DCAA-ABB1-D9F19BB5FA77}"/>
              </a:ext>
            </a:extLst>
          </p:cNvPr>
          <p:cNvSpPr txBox="1"/>
          <p:nvPr/>
        </p:nvSpPr>
        <p:spPr>
          <a:xfrm>
            <a:off x="533400" y="329535"/>
            <a:ext cx="11506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Descritiva: variáveis categóricas e binárias</a:t>
            </a:r>
            <a:endParaRPr sz="250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3BE7D9-15F2-580E-828A-C7F977334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2" y="1257300"/>
            <a:ext cx="4686954" cy="360095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D37ABCD-BC72-12CA-7F92-3D5755C7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87298"/>
            <a:ext cx="4629796" cy="357237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D70CC56-536F-7B55-2D03-DF640E062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00" y="1257300"/>
            <a:ext cx="4528656" cy="36009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B46F694-0065-70DD-B39C-73286069D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0600" y="5916027"/>
            <a:ext cx="4528656" cy="26126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2A43271-C9F4-4F23-F1EC-BBC6A26C2477}"/>
              </a:ext>
            </a:extLst>
          </p:cNvPr>
          <p:cNvSpPr txBox="1"/>
          <p:nvPr/>
        </p:nvSpPr>
        <p:spPr>
          <a:xfrm>
            <a:off x="5223766" y="2044700"/>
            <a:ext cx="71968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Analysis:</a:t>
            </a:r>
          </a:p>
          <a:p>
            <a:r>
              <a:rPr lang="en-US" sz="2400" dirty="0"/>
              <a:t>There is a low success rate for clients who already have a loan.</a:t>
            </a:r>
          </a:p>
          <a:p>
            <a:r>
              <a:rPr lang="en-US" sz="2400" dirty="0"/>
              <a:t>The primary contact method between employees and clients is via mobile phone.</a:t>
            </a:r>
          </a:p>
          <a:p>
            <a:r>
              <a:rPr lang="en-US" sz="2400" dirty="0"/>
              <a:t>A significant portion of campaign results are not documented.</a:t>
            </a:r>
          </a:p>
          <a:p>
            <a:r>
              <a:rPr lang="en-US" sz="2400" dirty="0"/>
              <a:t>The data between depositors and non-depositors is balanced, which allows for a solid analysis of the key variables.</a:t>
            </a:r>
          </a:p>
        </p:txBody>
      </p:sp>
    </p:spTree>
    <p:extLst>
      <p:ext uri="{BB962C8B-B14F-4D97-AF65-F5344CB8AC3E}">
        <p14:creationId xmlns:p14="http://schemas.microsoft.com/office/powerpoint/2010/main" val="195245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24735" y="29029"/>
            <a:ext cx="11229975" cy="10274300"/>
          </a:xfrm>
          <a:custGeom>
            <a:avLst/>
            <a:gdLst/>
            <a:ahLst/>
            <a:cxnLst/>
            <a:rect l="l" t="t" r="r" b="b"/>
            <a:pathLst>
              <a:path w="11229975" h="10274300">
                <a:moveTo>
                  <a:pt x="11229974" y="10274300"/>
                </a:moveTo>
                <a:lnTo>
                  <a:pt x="0" y="10274300"/>
                </a:lnTo>
                <a:lnTo>
                  <a:pt x="0" y="4927600"/>
                </a:lnTo>
                <a:lnTo>
                  <a:pt x="204" y="4889500"/>
                </a:lnTo>
                <a:lnTo>
                  <a:pt x="816" y="4838700"/>
                </a:lnTo>
                <a:lnTo>
                  <a:pt x="1834" y="4787900"/>
                </a:lnTo>
                <a:lnTo>
                  <a:pt x="3256" y="4737100"/>
                </a:lnTo>
                <a:lnTo>
                  <a:pt x="5081" y="4686300"/>
                </a:lnTo>
                <a:lnTo>
                  <a:pt x="7308" y="4648200"/>
                </a:lnTo>
                <a:lnTo>
                  <a:pt x="9933" y="4597400"/>
                </a:lnTo>
                <a:lnTo>
                  <a:pt x="12957" y="4546600"/>
                </a:lnTo>
                <a:lnTo>
                  <a:pt x="16377" y="4495800"/>
                </a:lnTo>
                <a:lnTo>
                  <a:pt x="20191" y="4457700"/>
                </a:lnTo>
                <a:lnTo>
                  <a:pt x="24398" y="4406900"/>
                </a:lnTo>
                <a:lnTo>
                  <a:pt x="28997" y="4356100"/>
                </a:lnTo>
                <a:lnTo>
                  <a:pt x="33985" y="4305300"/>
                </a:lnTo>
                <a:lnTo>
                  <a:pt x="39361" y="4267200"/>
                </a:lnTo>
                <a:lnTo>
                  <a:pt x="45124" y="4216400"/>
                </a:lnTo>
                <a:lnTo>
                  <a:pt x="51271" y="4165600"/>
                </a:lnTo>
                <a:lnTo>
                  <a:pt x="57802" y="4127500"/>
                </a:lnTo>
                <a:lnTo>
                  <a:pt x="64714" y="4076700"/>
                </a:lnTo>
                <a:lnTo>
                  <a:pt x="72006" y="4025900"/>
                </a:lnTo>
                <a:lnTo>
                  <a:pt x="79676" y="3987800"/>
                </a:lnTo>
                <a:lnTo>
                  <a:pt x="87723" y="3937000"/>
                </a:lnTo>
                <a:lnTo>
                  <a:pt x="96144" y="3886200"/>
                </a:lnTo>
                <a:lnTo>
                  <a:pt x="104939" y="3848100"/>
                </a:lnTo>
                <a:lnTo>
                  <a:pt x="114106" y="3797300"/>
                </a:lnTo>
                <a:lnTo>
                  <a:pt x="123643" y="3759200"/>
                </a:lnTo>
                <a:lnTo>
                  <a:pt x="133548" y="3708400"/>
                </a:lnTo>
                <a:lnTo>
                  <a:pt x="143820" y="3670300"/>
                </a:lnTo>
                <a:lnTo>
                  <a:pt x="154457" y="3619500"/>
                </a:lnTo>
                <a:lnTo>
                  <a:pt x="165458" y="3568700"/>
                </a:lnTo>
                <a:lnTo>
                  <a:pt x="176821" y="3530600"/>
                </a:lnTo>
                <a:lnTo>
                  <a:pt x="188544" y="3479800"/>
                </a:lnTo>
                <a:lnTo>
                  <a:pt x="200625" y="3441700"/>
                </a:lnTo>
                <a:lnTo>
                  <a:pt x="213064" y="3390900"/>
                </a:lnTo>
                <a:lnTo>
                  <a:pt x="225858" y="3352800"/>
                </a:lnTo>
                <a:lnTo>
                  <a:pt x="239005" y="3302000"/>
                </a:lnTo>
                <a:lnTo>
                  <a:pt x="252505" y="3263900"/>
                </a:lnTo>
                <a:lnTo>
                  <a:pt x="266355" y="3213100"/>
                </a:lnTo>
                <a:lnTo>
                  <a:pt x="280554" y="3175000"/>
                </a:lnTo>
                <a:lnTo>
                  <a:pt x="295100" y="3136900"/>
                </a:lnTo>
                <a:lnTo>
                  <a:pt x="309992" y="3086100"/>
                </a:lnTo>
                <a:lnTo>
                  <a:pt x="325227" y="3048000"/>
                </a:lnTo>
                <a:lnTo>
                  <a:pt x="340805" y="2997200"/>
                </a:lnTo>
                <a:lnTo>
                  <a:pt x="356724" y="2959100"/>
                </a:lnTo>
                <a:lnTo>
                  <a:pt x="372981" y="2921000"/>
                </a:lnTo>
                <a:lnTo>
                  <a:pt x="389576" y="2870200"/>
                </a:lnTo>
                <a:lnTo>
                  <a:pt x="406507" y="2832100"/>
                </a:lnTo>
                <a:lnTo>
                  <a:pt x="423772" y="2794000"/>
                </a:lnTo>
                <a:lnTo>
                  <a:pt x="441369" y="2743200"/>
                </a:lnTo>
                <a:lnTo>
                  <a:pt x="459298" y="2705100"/>
                </a:lnTo>
                <a:lnTo>
                  <a:pt x="477555" y="2667000"/>
                </a:lnTo>
                <a:lnTo>
                  <a:pt x="496140" y="2616200"/>
                </a:lnTo>
                <a:lnTo>
                  <a:pt x="515051" y="2578100"/>
                </a:lnTo>
                <a:lnTo>
                  <a:pt x="534286" y="2540000"/>
                </a:lnTo>
                <a:lnTo>
                  <a:pt x="553844" y="2501900"/>
                </a:lnTo>
                <a:lnTo>
                  <a:pt x="573723" y="2451100"/>
                </a:lnTo>
                <a:lnTo>
                  <a:pt x="593922" y="2413000"/>
                </a:lnTo>
                <a:lnTo>
                  <a:pt x="614438" y="2374900"/>
                </a:lnTo>
                <a:lnTo>
                  <a:pt x="635270" y="2336800"/>
                </a:lnTo>
                <a:lnTo>
                  <a:pt x="656417" y="2298700"/>
                </a:lnTo>
                <a:lnTo>
                  <a:pt x="677877" y="2260600"/>
                </a:lnTo>
                <a:lnTo>
                  <a:pt x="699648" y="2209800"/>
                </a:lnTo>
                <a:lnTo>
                  <a:pt x="721729" y="2171700"/>
                </a:lnTo>
                <a:lnTo>
                  <a:pt x="744117" y="2133600"/>
                </a:lnTo>
                <a:lnTo>
                  <a:pt x="766812" y="2095500"/>
                </a:lnTo>
                <a:lnTo>
                  <a:pt x="789812" y="2057400"/>
                </a:lnTo>
                <a:lnTo>
                  <a:pt x="813114" y="2019300"/>
                </a:lnTo>
                <a:lnTo>
                  <a:pt x="836719" y="1981200"/>
                </a:lnTo>
                <a:lnTo>
                  <a:pt x="860623" y="1943100"/>
                </a:lnTo>
                <a:lnTo>
                  <a:pt x="884825" y="1905000"/>
                </a:lnTo>
                <a:lnTo>
                  <a:pt x="909324" y="1866900"/>
                </a:lnTo>
                <a:lnTo>
                  <a:pt x="934117" y="1828800"/>
                </a:lnTo>
                <a:lnTo>
                  <a:pt x="959204" y="1790700"/>
                </a:lnTo>
                <a:lnTo>
                  <a:pt x="984583" y="1752600"/>
                </a:lnTo>
                <a:lnTo>
                  <a:pt x="1010251" y="1714500"/>
                </a:lnTo>
                <a:lnTo>
                  <a:pt x="1036208" y="1676400"/>
                </a:lnTo>
                <a:lnTo>
                  <a:pt x="1062452" y="1651000"/>
                </a:lnTo>
                <a:lnTo>
                  <a:pt x="1088981" y="1612900"/>
                </a:lnTo>
                <a:lnTo>
                  <a:pt x="1115793" y="1574800"/>
                </a:lnTo>
                <a:lnTo>
                  <a:pt x="1142887" y="1536700"/>
                </a:lnTo>
                <a:lnTo>
                  <a:pt x="1170261" y="1498600"/>
                </a:lnTo>
                <a:lnTo>
                  <a:pt x="1197914" y="1460500"/>
                </a:lnTo>
                <a:lnTo>
                  <a:pt x="1225844" y="1435100"/>
                </a:lnTo>
                <a:lnTo>
                  <a:pt x="1254049" y="1397000"/>
                </a:lnTo>
                <a:lnTo>
                  <a:pt x="1282528" y="1358900"/>
                </a:lnTo>
                <a:lnTo>
                  <a:pt x="1311279" y="1320800"/>
                </a:lnTo>
                <a:lnTo>
                  <a:pt x="1340300" y="1295400"/>
                </a:lnTo>
                <a:lnTo>
                  <a:pt x="1369590" y="1257300"/>
                </a:lnTo>
                <a:lnTo>
                  <a:pt x="1399147" y="1219200"/>
                </a:lnTo>
                <a:lnTo>
                  <a:pt x="1428970" y="1193800"/>
                </a:lnTo>
                <a:lnTo>
                  <a:pt x="1459056" y="1155700"/>
                </a:lnTo>
                <a:lnTo>
                  <a:pt x="1489405" y="1117600"/>
                </a:lnTo>
                <a:lnTo>
                  <a:pt x="1520014" y="1092200"/>
                </a:lnTo>
                <a:lnTo>
                  <a:pt x="1550883" y="1054100"/>
                </a:lnTo>
                <a:lnTo>
                  <a:pt x="1582008" y="1028700"/>
                </a:lnTo>
                <a:lnTo>
                  <a:pt x="1613390" y="990600"/>
                </a:lnTo>
                <a:lnTo>
                  <a:pt x="1645025" y="965200"/>
                </a:lnTo>
                <a:lnTo>
                  <a:pt x="1676913" y="927100"/>
                </a:lnTo>
                <a:lnTo>
                  <a:pt x="1709051" y="901700"/>
                </a:lnTo>
                <a:lnTo>
                  <a:pt x="1741439" y="863600"/>
                </a:lnTo>
                <a:lnTo>
                  <a:pt x="1774075" y="838200"/>
                </a:lnTo>
                <a:lnTo>
                  <a:pt x="1806956" y="800100"/>
                </a:lnTo>
                <a:lnTo>
                  <a:pt x="1873449" y="749300"/>
                </a:lnTo>
                <a:lnTo>
                  <a:pt x="1907059" y="711200"/>
                </a:lnTo>
                <a:lnTo>
                  <a:pt x="1974993" y="660400"/>
                </a:lnTo>
                <a:lnTo>
                  <a:pt x="2009316" y="622300"/>
                </a:lnTo>
                <a:lnTo>
                  <a:pt x="2113683" y="546100"/>
                </a:lnTo>
                <a:lnTo>
                  <a:pt x="2148933" y="508000"/>
                </a:lnTo>
                <a:lnTo>
                  <a:pt x="2220116" y="457200"/>
                </a:lnTo>
                <a:lnTo>
                  <a:pt x="2365165" y="355600"/>
                </a:lnTo>
                <a:lnTo>
                  <a:pt x="2551371" y="228600"/>
                </a:lnTo>
                <a:lnTo>
                  <a:pt x="2742826" y="101600"/>
                </a:lnTo>
                <a:lnTo>
                  <a:pt x="2781729" y="88900"/>
                </a:lnTo>
                <a:lnTo>
                  <a:pt x="2899632" y="12700"/>
                </a:lnTo>
                <a:lnTo>
                  <a:pt x="2940100" y="0"/>
                </a:lnTo>
                <a:lnTo>
                  <a:pt x="8292850" y="0"/>
                </a:lnTo>
                <a:lnTo>
                  <a:pt x="8333318" y="12700"/>
                </a:lnTo>
                <a:lnTo>
                  <a:pt x="8451221" y="88900"/>
                </a:lnTo>
                <a:lnTo>
                  <a:pt x="8490124" y="101600"/>
                </a:lnTo>
                <a:lnTo>
                  <a:pt x="8681579" y="228600"/>
                </a:lnTo>
                <a:lnTo>
                  <a:pt x="8867786" y="355600"/>
                </a:lnTo>
                <a:lnTo>
                  <a:pt x="9012834" y="457200"/>
                </a:lnTo>
                <a:lnTo>
                  <a:pt x="9084017" y="508000"/>
                </a:lnTo>
                <a:lnTo>
                  <a:pt x="9119267" y="546100"/>
                </a:lnTo>
                <a:lnTo>
                  <a:pt x="9223634" y="622300"/>
                </a:lnTo>
                <a:lnTo>
                  <a:pt x="9257957" y="660400"/>
                </a:lnTo>
                <a:lnTo>
                  <a:pt x="9325891" y="711200"/>
                </a:lnTo>
                <a:lnTo>
                  <a:pt x="9359501" y="749300"/>
                </a:lnTo>
                <a:lnTo>
                  <a:pt x="9425994" y="800100"/>
                </a:lnTo>
                <a:lnTo>
                  <a:pt x="9458875" y="838200"/>
                </a:lnTo>
                <a:lnTo>
                  <a:pt x="9491511" y="863600"/>
                </a:lnTo>
                <a:lnTo>
                  <a:pt x="9523899" y="901700"/>
                </a:lnTo>
                <a:lnTo>
                  <a:pt x="9556037" y="927100"/>
                </a:lnTo>
                <a:lnTo>
                  <a:pt x="9587925" y="965200"/>
                </a:lnTo>
                <a:lnTo>
                  <a:pt x="9619560" y="990600"/>
                </a:lnTo>
                <a:lnTo>
                  <a:pt x="9650942" y="1028700"/>
                </a:lnTo>
                <a:lnTo>
                  <a:pt x="9682067" y="1054100"/>
                </a:lnTo>
                <a:lnTo>
                  <a:pt x="9712936" y="1092200"/>
                </a:lnTo>
                <a:lnTo>
                  <a:pt x="9743545" y="1117600"/>
                </a:lnTo>
                <a:lnTo>
                  <a:pt x="9773894" y="1155700"/>
                </a:lnTo>
                <a:lnTo>
                  <a:pt x="9803980" y="1193800"/>
                </a:lnTo>
                <a:lnTo>
                  <a:pt x="9833803" y="1219200"/>
                </a:lnTo>
                <a:lnTo>
                  <a:pt x="9863360" y="1257300"/>
                </a:lnTo>
                <a:lnTo>
                  <a:pt x="9892650" y="1295400"/>
                </a:lnTo>
                <a:lnTo>
                  <a:pt x="9921671" y="1320800"/>
                </a:lnTo>
                <a:lnTo>
                  <a:pt x="9950422" y="1358900"/>
                </a:lnTo>
                <a:lnTo>
                  <a:pt x="9978901" y="1397000"/>
                </a:lnTo>
                <a:lnTo>
                  <a:pt x="10007106" y="1435100"/>
                </a:lnTo>
                <a:lnTo>
                  <a:pt x="10035036" y="1460500"/>
                </a:lnTo>
                <a:lnTo>
                  <a:pt x="10062689" y="1498600"/>
                </a:lnTo>
                <a:lnTo>
                  <a:pt x="10090063" y="1536700"/>
                </a:lnTo>
                <a:lnTo>
                  <a:pt x="10117157" y="1574800"/>
                </a:lnTo>
                <a:lnTo>
                  <a:pt x="10143969" y="1612900"/>
                </a:lnTo>
                <a:lnTo>
                  <a:pt x="10170498" y="1651000"/>
                </a:lnTo>
                <a:lnTo>
                  <a:pt x="10196742" y="1676400"/>
                </a:lnTo>
                <a:lnTo>
                  <a:pt x="10222699" y="1714500"/>
                </a:lnTo>
                <a:lnTo>
                  <a:pt x="10248367" y="1752600"/>
                </a:lnTo>
                <a:lnTo>
                  <a:pt x="10273746" y="1790700"/>
                </a:lnTo>
                <a:lnTo>
                  <a:pt x="10298833" y="1828800"/>
                </a:lnTo>
                <a:lnTo>
                  <a:pt x="10323626" y="1866900"/>
                </a:lnTo>
                <a:lnTo>
                  <a:pt x="10348125" y="1905000"/>
                </a:lnTo>
                <a:lnTo>
                  <a:pt x="10372327" y="1943100"/>
                </a:lnTo>
                <a:lnTo>
                  <a:pt x="10396231" y="1981200"/>
                </a:lnTo>
                <a:lnTo>
                  <a:pt x="10419836" y="2019300"/>
                </a:lnTo>
                <a:lnTo>
                  <a:pt x="10443138" y="2057400"/>
                </a:lnTo>
                <a:lnTo>
                  <a:pt x="10466138" y="2095500"/>
                </a:lnTo>
                <a:lnTo>
                  <a:pt x="10488833" y="2133600"/>
                </a:lnTo>
                <a:lnTo>
                  <a:pt x="10511221" y="2171700"/>
                </a:lnTo>
                <a:lnTo>
                  <a:pt x="10533302" y="2209800"/>
                </a:lnTo>
                <a:lnTo>
                  <a:pt x="10555073" y="2260600"/>
                </a:lnTo>
                <a:lnTo>
                  <a:pt x="10576533" y="2298700"/>
                </a:lnTo>
                <a:lnTo>
                  <a:pt x="10597680" y="2336800"/>
                </a:lnTo>
                <a:lnTo>
                  <a:pt x="10618512" y="2374900"/>
                </a:lnTo>
                <a:lnTo>
                  <a:pt x="10639028" y="2413000"/>
                </a:lnTo>
                <a:lnTo>
                  <a:pt x="10659227" y="2451100"/>
                </a:lnTo>
                <a:lnTo>
                  <a:pt x="10679106" y="2501900"/>
                </a:lnTo>
                <a:lnTo>
                  <a:pt x="10698664" y="2540000"/>
                </a:lnTo>
                <a:lnTo>
                  <a:pt x="10717899" y="2578100"/>
                </a:lnTo>
                <a:lnTo>
                  <a:pt x="10736810" y="2616200"/>
                </a:lnTo>
                <a:lnTo>
                  <a:pt x="10755395" y="2667000"/>
                </a:lnTo>
                <a:lnTo>
                  <a:pt x="10773652" y="2705100"/>
                </a:lnTo>
                <a:lnTo>
                  <a:pt x="10791581" y="2743200"/>
                </a:lnTo>
                <a:lnTo>
                  <a:pt x="10809178" y="2794000"/>
                </a:lnTo>
                <a:lnTo>
                  <a:pt x="10826443" y="2832100"/>
                </a:lnTo>
                <a:lnTo>
                  <a:pt x="10843374" y="2870200"/>
                </a:lnTo>
                <a:lnTo>
                  <a:pt x="10859969" y="2921000"/>
                </a:lnTo>
                <a:lnTo>
                  <a:pt x="10876226" y="2959100"/>
                </a:lnTo>
                <a:lnTo>
                  <a:pt x="10892145" y="2997200"/>
                </a:lnTo>
                <a:lnTo>
                  <a:pt x="10907723" y="3048000"/>
                </a:lnTo>
                <a:lnTo>
                  <a:pt x="10922958" y="3086100"/>
                </a:lnTo>
                <a:lnTo>
                  <a:pt x="10937850" y="3136900"/>
                </a:lnTo>
                <a:lnTo>
                  <a:pt x="10952396" y="3175000"/>
                </a:lnTo>
                <a:lnTo>
                  <a:pt x="10966595" y="3213100"/>
                </a:lnTo>
                <a:lnTo>
                  <a:pt x="10980445" y="3263900"/>
                </a:lnTo>
                <a:lnTo>
                  <a:pt x="10993945" y="3302000"/>
                </a:lnTo>
                <a:lnTo>
                  <a:pt x="11007092" y="3352800"/>
                </a:lnTo>
                <a:lnTo>
                  <a:pt x="11019886" y="3390900"/>
                </a:lnTo>
                <a:lnTo>
                  <a:pt x="11032325" y="3441700"/>
                </a:lnTo>
                <a:lnTo>
                  <a:pt x="11044406" y="3479800"/>
                </a:lnTo>
                <a:lnTo>
                  <a:pt x="11056129" y="3530600"/>
                </a:lnTo>
                <a:lnTo>
                  <a:pt x="11067492" y="3568700"/>
                </a:lnTo>
                <a:lnTo>
                  <a:pt x="11078493" y="3619500"/>
                </a:lnTo>
                <a:lnTo>
                  <a:pt x="11089130" y="3670300"/>
                </a:lnTo>
                <a:lnTo>
                  <a:pt x="11099402" y="3708400"/>
                </a:lnTo>
                <a:lnTo>
                  <a:pt x="11109307" y="3759200"/>
                </a:lnTo>
                <a:lnTo>
                  <a:pt x="11118844" y="3797300"/>
                </a:lnTo>
                <a:lnTo>
                  <a:pt x="11128011" y="3848100"/>
                </a:lnTo>
                <a:lnTo>
                  <a:pt x="11136806" y="3886200"/>
                </a:lnTo>
                <a:lnTo>
                  <a:pt x="11145227" y="3937000"/>
                </a:lnTo>
                <a:lnTo>
                  <a:pt x="11153274" y="3987800"/>
                </a:lnTo>
                <a:lnTo>
                  <a:pt x="11160944" y="4025900"/>
                </a:lnTo>
                <a:lnTo>
                  <a:pt x="11168236" y="4076700"/>
                </a:lnTo>
                <a:lnTo>
                  <a:pt x="11175148" y="4127500"/>
                </a:lnTo>
                <a:lnTo>
                  <a:pt x="11181679" y="4165600"/>
                </a:lnTo>
                <a:lnTo>
                  <a:pt x="11187826" y="4216400"/>
                </a:lnTo>
                <a:lnTo>
                  <a:pt x="11193589" y="4267200"/>
                </a:lnTo>
                <a:lnTo>
                  <a:pt x="11198965" y="4305300"/>
                </a:lnTo>
                <a:lnTo>
                  <a:pt x="11203953" y="4356100"/>
                </a:lnTo>
                <a:lnTo>
                  <a:pt x="11208552" y="4406900"/>
                </a:lnTo>
                <a:lnTo>
                  <a:pt x="11212759" y="4457700"/>
                </a:lnTo>
                <a:lnTo>
                  <a:pt x="11216573" y="4495800"/>
                </a:lnTo>
                <a:lnTo>
                  <a:pt x="11219993" y="4546600"/>
                </a:lnTo>
                <a:lnTo>
                  <a:pt x="11223017" y="4597400"/>
                </a:lnTo>
                <a:lnTo>
                  <a:pt x="11225642" y="4648200"/>
                </a:lnTo>
                <a:lnTo>
                  <a:pt x="11227869" y="4686300"/>
                </a:lnTo>
                <a:lnTo>
                  <a:pt x="11229694" y="4737100"/>
                </a:lnTo>
                <a:lnTo>
                  <a:pt x="11229974" y="4749800"/>
                </a:lnTo>
                <a:lnTo>
                  <a:pt x="11229974" y="1027430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99470"/>
            <a:ext cx="1821180" cy="8288020"/>
          </a:xfrm>
          <a:custGeom>
            <a:avLst/>
            <a:gdLst/>
            <a:ahLst/>
            <a:cxnLst/>
            <a:rect l="l" t="t" r="r" b="b"/>
            <a:pathLst>
              <a:path w="1821180" h="8288020">
                <a:moveTo>
                  <a:pt x="1820570" y="8287529"/>
                </a:moveTo>
                <a:lnTo>
                  <a:pt x="0" y="8287529"/>
                </a:lnTo>
                <a:lnTo>
                  <a:pt x="0" y="0"/>
                </a:lnTo>
                <a:lnTo>
                  <a:pt x="61467" y="11928"/>
                </a:lnTo>
                <a:lnTo>
                  <a:pt x="110752" y="22895"/>
                </a:lnTo>
                <a:lnTo>
                  <a:pt x="159619" y="34947"/>
                </a:lnTo>
                <a:lnTo>
                  <a:pt x="208053" y="48071"/>
                </a:lnTo>
                <a:lnTo>
                  <a:pt x="256042" y="62252"/>
                </a:lnTo>
                <a:lnTo>
                  <a:pt x="303572" y="77478"/>
                </a:lnTo>
                <a:lnTo>
                  <a:pt x="350630" y="93736"/>
                </a:lnTo>
                <a:lnTo>
                  <a:pt x="397203" y="111013"/>
                </a:lnTo>
                <a:lnTo>
                  <a:pt x="443278" y="129294"/>
                </a:lnTo>
                <a:lnTo>
                  <a:pt x="488840" y="148567"/>
                </a:lnTo>
                <a:lnTo>
                  <a:pt x="533877" y="168818"/>
                </a:lnTo>
                <a:lnTo>
                  <a:pt x="578376" y="190034"/>
                </a:lnTo>
                <a:lnTo>
                  <a:pt x="622323" y="212202"/>
                </a:lnTo>
                <a:lnTo>
                  <a:pt x="665705" y="235309"/>
                </a:lnTo>
                <a:lnTo>
                  <a:pt x="708509" y="259341"/>
                </a:lnTo>
                <a:lnTo>
                  <a:pt x="750721" y="284284"/>
                </a:lnTo>
                <a:lnTo>
                  <a:pt x="792328" y="310127"/>
                </a:lnTo>
                <a:lnTo>
                  <a:pt x="833317" y="336855"/>
                </a:lnTo>
                <a:lnTo>
                  <a:pt x="873674" y="364454"/>
                </a:lnTo>
                <a:lnTo>
                  <a:pt x="913387" y="392913"/>
                </a:lnTo>
                <a:lnTo>
                  <a:pt x="952441" y="422217"/>
                </a:lnTo>
                <a:lnTo>
                  <a:pt x="990825" y="452353"/>
                </a:lnTo>
                <a:lnTo>
                  <a:pt x="1028523" y="483308"/>
                </a:lnTo>
                <a:lnTo>
                  <a:pt x="1065524" y="515069"/>
                </a:lnTo>
                <a:lnTo>
                  <a:pt x="1101813" y="547622"/>
                </a:lnTo>
                <a:lnTo>
                  <a:pt x="1137377" y="580954"/>
                </a:lnTo>
                <a:lnTo>
                  <a:pt x="1172204" y="615051"/>
                </a:lnTo>
                <a:lnTo>
                  <a:pt x="1206302" y="649878"/>
                </a:lnTo>
                <a:lnTo>
                  <a:pt x="1239634" y="685443"/>
                </a:lnTo>
                <a:lnTo>
                  <a:pt x="1272187" y="721732"/>
                </a:lnTo>
                <a:lnTo>
                  <a:pt x="1303948" y="758732"/>
                </a:lnTo>
                <a:lnTo>
                  <a:pt x="1334903" y="796430"/>
                </a:lnTo>
                <a:lnTo>
                  <a:pt x="1365039" y="834813"/>
                </a:lnTo>
                <a:lnTo>
                  <a:pt x="1394343" y="873867"/>
                </a:lnTo>
                <a:lnTo>
                  <a:pt x="1422801" y="913579"/>
                </a:lnTo>
                <a:lnTo>
                  <a:pt x="1450401" y="953936"/>
                </a:lnTo>
                <a:lnTo>
                  <a:pt x="1477129" y="994925"/>
                </a:lnTo>
                <a:lnTo>
                  <a:pt x="1502971" y="1036531"/>
                </a:lnTo>
                <a:lnTo>
                  <a:pt x="1527915" y="1078743"/>
                </a:lnTo>
                <a:lnTo>
                  <a:pt x="1551947" y="1121546"/>
                </a:lnTo>
                <a:lnTo>
                  <a:pt x="1575054" y="1164928"/>
                </a:lnTo>
                <a:lnTo>
                  <a:pt x="1597222" y="1208874"/>
                </a:lnTo>
                <a:lnTo>
                  <a:pt x="1618438" y="1253372"/>
                </a:lnTo>
                <a:lnTo>
                  <a:pt x="1638689" y="1298409"/>
                </a:lnTo>
                <a:lnTo>
                  <a:pt x="1657962" y="1343971"/>
                </a:lnTo>
                <a:lnTo>
                  <a:pt x="1676243" y="1390045"/>
                </a:lnTo>
                <a:lnTo>
                  <a:pt x="1693519" y="1436618"/>
                </a:lnTo>
                <a:lnTo>
                  <a:pt x="1709777" y="1483676"/>
                </a:lnTo>
                <a:lnTo>
                  <a:pt x="1725004" y="1531206"/>
                </a:lnTo>
                <a:lnTo>
                  <a:pt x="1739185" y="1579195"/>
                </a:lnTo>
                <a:lnTo>
                  <a:pt x="1752308" y="1627629"/>
                </a:lnTo>
                <a:lnTo>
                  <a:pt x="1764360" y="1676496"/>
                </a:lnTo>
                <a:lnTo>
                  <a:pt x="1775328" y="1725781"/>
                </a:lnTo>
                <a:lnTo>
                  <a:pt x="1785197" y="1775472"/>
                </a:lnTo>
                <a:lnTo>
                  <a:pt x="1793955" y="1825556"/>
                </a:lnTo>
                <a:lnTo>
                  <a:pt x="1801588" y="1876019"/>
                </a:lnTo>
                <a:lnTo>
                  <a:pt x="1808084" y="1926847"/>
                </a:lnTo>
                <a:lnTo>
                  <a:pt x="1813428" y="1978028"/>
                </a:lnTo>
                <a:lnTo>
                  <a:pt x="1817608" y="2029548"/>
                </a:lnTo>
                <a:lnTo>
                  <a:pt x="1820570" y="2081394"/>
                </a:lnTo>
                <a:lnTo>
                  <a:pt x="1820570" y="828752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801" y="419100"/>
            <a:ext cx="6737148" cy="8107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marR="5080" indent="-366395">
              <a:lnSpc>
                <a:spcPct val="114599"/>
              </a:lnSpc>
              <a:spcBef>
                <a:spcPts val="90"/>
              </a:spcBef>
            </a:pPr>
            <a:r>
              <a:rPr lang="pt-BR">
                <a:solidFill>
                  <a:srgbClr val="FFFFFF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Temporal:</a:t>
            </a:r>
            <a:endParaRPr spc="-10">
              <a:solidFill>
                <a:srgbClr val="FFFFFF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7031" y="2247900"/>
            <a:ext cx="4142104" cy="20432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ctr">
              <a:lnSpc>
                <a:spcPct val="134600"/>
              </a:lnSpc>
              <a:spcBef>
                <a:spcPts val="95"/>
              </a:spcBef>
            </a:pPr>
            <a:r>
              <a:rPr lang="pt-BR" sz="2000">
                <a:solidFill>
                  <a:schemeClr val="bg1"/>
                </a:solidFill>
              </a:rPr>
              <a:t>As proporções de quantos clientes não depositam em relação ao total de um dia ou mês são aleatórias, com alguns meses com maior captação de depósito que outros.</a:t>
            </a:r>
            <a:endParaRPr sz="195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C36B107-4F4D-0D59-D0CB-3F7F06706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6167" y="4076700"/>
            <a:ext cx="2828906" cy="56155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FBB3D20-2849-21A9-670F-5237D68B6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630" y="4076700"/>
            <a:ext cx="3223150" cy="561559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959F595-2869-F3BE-EC84-CE409555BD07}"/>
              </a:ext>
            </a:extLst>
          </p:cNvPr>
          <p:cNvSpPr txBox="1"/>
          <p:nvPr/>
        </p:nvSpPr>
        <p:spPr>
          <a:xfrm>
            <a:off x="8914036" y="2669361"/>
            <a:ext cx="282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Meses e sua proporção (dividida por 100) de clientes que NÃO efetivaram um depósito: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EA2257-4A1A-4677-069F-0CDED75F1F54}"/>
              </a:ext>
            </a:extLst>
          </p:cNvPr>
          <p:cNvSpPr txBox="1"/>
          <p:nvPr/>
        </p:nvSpPr>
        <p:spPr>
          <a:xfrm>
            <a:off x="13909752" y="2021241"/>
            <a:ext cx="2828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Dias em que as chances de um cliente recusar uma oferta de depósito à termo são as mais baixas, de acordo com sua proporção (dividida por 100):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D151C9-7019-2A16-C28F-1D019615F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87BC39B-4ECF-54E4-DDD9-0032359F72BD}"/>
              </a:ext>
            </a:extLst>
          </p:cNvPr>
          <p:cNvSpPr/>
          <p:nvPr/>
        </p:nvSpPr>
        <p:spPr>
          <a:xfrm>
            <a:off x="13648" y="8455423"/>
            <a:ext cx="18289905" cy="1831576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6F141D3-52A1-1BD2-9612-83E743674D72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845EA8-1EEC-26A7-0DF5-9039217A84A4}"/>
              </a:ext>
            </a:extLst>
          </p:cNvPr>
          <p:cNvSpPr txBox="1"/>
          <p:nvPr/>
        </p:nvSpPr>
        <p:spPr>
          <a:xfrm>
            <a:off x="533400" y="329535"/>
            <a:ext cx="11506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 Benchmark:</a:t>
            </a:r>
            <a:endParaRPr sz="250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830DAC-BBD7-4886-9F4E-343F0AA4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45" y="1282737"/>
            <a:ext cx="6865839" cy="71562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421D453-E760-A478-687A-130AB6B52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299185"/>
            <a:ext cx="5859561" cy="527270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900A842-C01E-FB82-E642-73E491D4E95D}"/>
              </a:ext>
            </a:extLst>
          </p:cNvPr>
          <p:cNvSpPr txBox="1"/>
          <p:nvPr/>
        </p:nvSpPr>
        <p:spPr>
          <a:xfrm>
            <a:off x="304800" y="2044701"/>
            <a:ext cx="48928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Variáveis de rotina que mensuram o tempo de contato ou não com o cliente e a quantidade de ofertas a ele ofertadas:</a:t>
            </a:r>
          </a:p>
          <a:p>
            <a:endParaRPr lang="pt-BR"/>
          </a:p>
          <a:p>
            <a:r>
              <a:rPr lang="pt-BR"/>
              <a:t>A maioria dos clientes decidem a contratação do depósito à termo no primeiro contato com o vendedor, representada no </a:t>
            </a:r>
            <a:r>
              <a:rPr lang="pt-BR" err="1"/>
              <a:t>boxplot</a:t>
            </a:r>
            <a:r>
              <a:rPr lang="pt-BR"/>
              <a:t> por -1</a:t>
            </a:r>
          </a:p>
          <a:p>
            <a:r>
              <a:rPr lang="pt-BR"/>
              <a:t>(nota-se os </a:t>
            </a:r>
            <a:r>
              <a:rPr lang="pt-BR" err="1"/>
              <a:t>boxplots</a:t>
            </a:r>
            <a:r>
              <a:rPr lang="pt-BR"/>
              <a:t> de ‘dias prévios’ e ‘campanha anterior’ como sendo somente o número 1).</a:t>
            </a:r>
          </a:p>
          <a:p>
            <a:endParaRPr lang="pt-BR"/>
          </a:p>
          <a:p>
            <a:r>
              <a:rPr lang="pt-BR"/>
              <a:t>No geral, essas variáveis apresentam igual equilíbrio entre as taxas de depósito, excetuando o tempo de chamada, que, naturalmente, as inclusões de depósito vão possuir mais duração </a:t>
            </a:r>
            <a:br>
              <a:rPr lang="pt-BR"/>
            </a:br>
            <a:r>
              <a:rPr lang="pt-BR"/>
              <a:t>(características como mais detalhes do produto e ofertas de outros serviços serão mencionados).</a:t>
            </a:r>
          </a:p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578B5D-AF5C-61CE-C887-50A3EFC7881E}"/>
              </a:ext>
            </a:extLst>
          </p:cNvPr>
          <p:cNvSpPr txBox="1"/>
          <p:nvPr/>
        </p:nvSpPr>
        <p:spPr>
          <a:xfrm>
            <a:off x="12420600" y="6734182"/>
            <a:ext cx="5478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No geral, infere-se baixa relação com as chances de depósito, sendo a variável </a:t>
            </a:r>
            <a:r>
              <a:rPr lang="pt-BR" err="1"/>
              <a:t>tempo_chamada</a:t>
            </a:r>
            <a:r>
              <a:rPr lang="pt-BR"/>
              <a:t> a com maior taxa de correlação. </a:t>
            </a:r>
          </a:p>
        </p:txBody>
      </p:sp>
    </p:spTree>
    <p:extLst>
      <p:ext uri="{BB962C8B-B14F-4D97-AF65-F5344CB8AC3E}">
        <p14:creationId xmlns:p14="http://schemas.microsoft.com/office/powerpoint/2010/main" val="9391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1034</Words>
  <Application>Microsoft Office PowerPoint</Application>
  <PresentationFormat>Personalizar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Cascadia Mono SemiBold</vt:lpstr>
      <vt:lpstr>Trebuchet MS</vt:lpstr>
      <vt:lpstr>Verdana</vt:lpstr>
      <vt:lpstr>Office Theme</vt:lpstr>
      <vt:lpstr>Feature Analysis</vt:lpstr>
      <vt:lpstr>S u m m a r y</vt:lpstr>
      <vt:lpstr>Objectives:</vt:lpstr>
      <vt:lpstr>Colunas:</vt:lpstr>
      <vt:lpstr>Apresentação do PowerPoint</vt:lpstr>
      <vt:lpstr>Apresentação do PowerPoint</vt:lpstr>
      <vt:lpstr>Apresentação do PowerPoint</vt:lpstr>
      <vt:lpstr>Análise Temporal:</vt:lpstr>
      <vt:lpstr>Apresentação do PowerPoint</vt:lpstr>
      <vt:lpstr>Modelo:</vt:lpstr>
      <vt:lpstr>Features mais importantes:</vt:lpstr>
      <vt:lpstr>Finalizando (de acordo com os objetivos mencionados):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Exemplo_01</dc:title>
  <dc:creator>Samira Nascimento</dc:creator>
  <cp:keywords>DAGwdQurSNA,BACBR4uWcRo,0</cp:keywords>
  <cp:lastModifiedBy>✔ Matt🧶</cp:lastModifiedBy>
  <cp:revision>6</cp:revision>
  <dcterms:created xsi:type="dcterms:W3CDTF">2025-08-27T02:47:54Z</dcterms:created>
  <dcterms:modified xsi:type="dcterms:W3CDTF">2025-09-04T05:34:55Z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2025-08-27T00:00:00Z</vt:filetime>
  </property>
  <property fmtid="{D5CDD505-2E9C-101B-9397-08002B2CF9AE}" pid="5" name="Producer">
    <vt:lpwstr>Canva</vt:lpwstr>
  </property>
</Properties>
</file>