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6"/>
  </p:notesMasterIdLst>
  <p:sldIdLst>
    <p:sldId id="256" r:id="rId2"/>
    <p:sldId id="257" r:id="rId3"/>
    <p:sldId id="258" r:id="rId4"/>
    <p:sldId id="293" r:id="rId5"/>
    <p:sldId id="261" r:id="rId6"/>
    <p:sldId id="294" r:id="rId7"/>
    <p:sldId id="264" r:id="rId8"/>
    <p:sldId id="262" r:id="rId9"/>
    <p:sldId id="263" r:id="rId10"/>
    <p:sldId id="295" r:id="rId11"/>
    <p:sldId id="298" r:id="rId12"/>
    <p:sldId id="296" r:id="rId13"/>
    <p:sldId id="297" r:id="rId14"/>
    <p:sldId id="272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Gantari" panose="020B0604020202020204" charset="0"/>
      <p:regular r:id="rId18"/>
      <p:bold r:id="rId19"/>
      <p:italic r:id="rId20"/>
      <p:boldItalic r:id="rId21"/>
    </p:embeddedFont>
    <p:embeddedFont>
      <p:font typeface="Golos Text" panose="020B0604020202020204" charset="0"/>
      <p:regular r:id="rId22"/>
      <p:bold r:id="rId23"/>
    </p:embeddedFont>
    <p:embeddedFont>
      <p:font typeface="Golos Text Medium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3046D4-291B-42AD-880E-DA9CA5F5497B}">
  <a:tblStyle styleId="{5F3046D4-291B-42AD-880E-DA9CA5F549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5" autoAdjust="0"/>
    <p:restoredTop sz="94660"/>
  </p:normalViewPr>
  <p:slideViewPr>
    <p:cSldViewPr snapToGrid="0">
      <p:cViewPr varScale="1">
        <p:scale>
          <a:sx n="203" d="100"/>
          <a:sy n="203" d="100"/>
        </p:scale>
        <p:origin x="6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b21ebf29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b21ebf29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215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97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b21ebf29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b21ebf29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009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b21ebf29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b21ebf29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4212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2b21ebf29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2b21ebf29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36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37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b21ebf29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2b21ebf29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15100" y="3449850"/>
            <a:ext cx="38568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sz="1000" b="1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phmcphphc/house-prices-prediction-group-76/noteboo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4466175" y="2069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Model Architecture (neural network)</a:t>
            </a:r>
          </a:p>
        </p:txBody>
      </p:sp>
      <p:sp>
        <p:nvSpPr>
          <p:cNvPr id="462" name="Google Shape;462;p28"/>
          <p:cNvSpPr txBox="1">
            <a:spLocks noGrp="1"/>
          </p:cNvSpPr>
          <p:nvPr>
            <p:ph type="body" idx="1"/>
          </p:nvPr>
        </p:nvSpPr>
        <p:spPr>
          <a:xfrm>
            <a:off x="667966" y="1572388"/>
            <a:ext cx="7713900" cy="3739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 </a:t>
            </a:r>
            <a:r>
              <a:rPr lang="en-US" sz="2000" dirty="0">
                <a:latin typeface="Golos Text Medium"/>
                <a:cs typeface="Golos Text Medium"/>
              </a:rPr>
              <a:t>Optimization and Loss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Adam optimizer with a learning rate of 0.00001 chosen for efficient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Absolute Error (MAE) employed as the loss function for training, measuring the absolute difference between predicted and actual sale prices.</a:t>
            </a:r>
          </a:p>
        </p:txBody>
      </p:sp>
      <p:cxnSp>
        <p:nvCxnSpPr>
          <p:cNvPr id="463" name="Google Shape;463;p28"/>
          <p:cNvCxnSpPr/>
          <p:nvPr/>
        </p:nvCxnSpPr>
        <p:spPr>
          <a:xfrm>
            <a:off x="5201243" y="18575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14305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Experimental Results</a:t>
            </a:r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2" name="Google Shape;472;p29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2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Experimental Results</a:t>
            </a:r>
          </a:p>
        </p:txBody>
      </p:sp>
      <p:sp>
        <p:nvSpPr>
          <p:cNvPr id="462" name="Google Shape;462;p28"/>
          <p:cNvSpPr txBox="1">
            <a:spLocks noGrp="1"/>
          </p:cNvSpPr>
          <p:nvPr>
            <p:ph type="body" idx="1"/>
          </p:nvPr>
        </p:nvSpPr>
        <p:spPr>
          <a:xfrm>
            <a:off x="611406" y="1242400"/>
            <a:ext cx="7713900" cy="3178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cs typeface="Golos Text Medium"/>
                <a:sym typeface="Golos Text Medium"/>
              </a:rPr>
              <a:t>(a) </a:t>
            </a:r>
            <a:r>
              <a:rPr lang="en" sz="2000" dirty="0">
                <a:latin typeface="Golos Text Medium"/>
                <a:cs typeface="Golos Text Medium"/>
                <a:sym typeface="Golos Text Medium"/>
              </a:rPr>
              <a:t>K</a:t>
            </a:r>
            <a:r>
              <a:rPr lang="en-US" sz="2000" dirty="0" err="1">
                <a:latin typeface="Golos Text Medium"/>
                <a:cs typeface="Golos Text Medium"/>
              </a:rPr>
              <a:t>aggle</a:t>
            </a:r>
            <a:r>
              <a:rPr lang="en-US" sz="2000" dirty="0">
                <a:latin typeface="Golos Text Medium"/>
                <a:cs typeface="Golos Text Medium"/>
              </a:rPr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ym typeface="Golos Text Medium"/>
              </a:rPr>
              <a:t>Score: </a:t>
            </a:r>
            <a:r>
              <a:rPr lang="en-US" dirty="0"/>
              <a:t>0.40802</a:t>
            </a:r>
            <a:endParaRPr lang="en-US" dirty="0">
              <a:sym typeface="Golos Text Mediu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ym typeface="Golos Text Medium"/>
              </a:rPr>
              <a:t>Leaderboard: </a:t>
            </a:r>
            <a:r>
              <a:rPr lang="en-US" dirty="0"/>
              <a:t>4567</a:t>
            </a:r>
            <a:endParaRPr lang="en" dirty="0">
              <a:sym typeface="Golos Tex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 </a:t>
            </a:r>
            <a:r>
              <a:rPr lang="en-US" sz="2000" dirty="0">
                <a:latin typeface="Golos Text Medium"/>
                <a:cs typeface="Golos Text Medium"/>
              </a:rPr>
              <a:t>Experimental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Training-Validation Split:</a:t>
            </a:r>
            <a:r>
              <a:rPr lang="en-US" dirty="0"/>
              <a:t> Divide the dataset into training and validation sets (80-20 split) for model training and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Batch Size and Epochs:</a:t>
            </a:r>
            <a:r>
              <a:rPr lang="en-US" dirty="0"/>
              <a:t> Employ a batch size of 32 and train the model over 100 epochs to capture learning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Optimizer and Loss Function:</a:t>
            </a:r>
            <a:r>
              <a:rPr lang="en-US" dirty="0"/>
              <a:t> Utilize the Adam optimizer with a low learning rate to optimize the model parameters. Monitor training progress using Mean Absolute Error (MAE) as the loss metric.</a:t>
            </a:r>
          </a:p>
        </p:txBody>
      </p:sp>
      <p:cxnSp>
        <p:nvCxnSpPr>
          <p:cNvPr id="463" name="Google Shape;463;p28"/>
          <p:cNvCxnSpPr/>
          <p:nvPr/>
        </p:nvCxnSpPr>
        <p:spPr>
          <a:xfrm>
            <a:off x="3246754" y="1518134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" name="Google Shape;463;p28">
            <a:extLst>
              <a:ext uri="{FF2B5EF4-FFF2-40B4-BE49-F238E27FC236}">
                <a16:creationId xmlns:a16="http://schemas.microsoft.com/office/drawing/2014/main" id="{08A4153A-6903-BD6A-33D2-BDCB326337C0}"/>
              </a:ext>
            </a:extLst>
          </p:cNvPr>
          <p:cNvCxnSpPr/>
          <p:nvPr/>
        </p:nvCxnSpPr>
        <p:spPr>
          <a:xfrm>
            <a:off x="3799354" y="2354932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298461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Experimental Results</a:t>
            </a:r>
          </a:p>
        </p:txBody>
      </p:sp>
      <p:sp>
        <p:nvSpPr>
          <p:cNvPr id="462" name="Google Shape;462;p28"/>
          <p:cNvSpPr txBox="1">
            <a:spLocks noGrp="1"/>
          </p:cNvSpPr>
          <p:nvPr>
            <p:ph type="body" idx="1"/>
          </p:nvPr>
        </p:nvSpPr>
        <p:spPr>
          <a:xfrm>
            <a:off x="488857" y="1208249"/>
            <a:ext cx="7713900" cy="3400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(c) </a:t>
            </a:r>
            <a:r>
              <a:rPr lang="en-US" sz="2000" dirty="0">
                <a:latin typeface="Golos Text Medium"/>
                <a:cs typeface="Golos Text Medium"/>
              </a:rPr>
              <a:t>Training and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Progress:</a:t>
            </a:r>
            <a:r>
              <a:rPr lang="en-US" dirty="0"/>
              <a:t> Monitor and analyze the training and validation loss trends across epochs to assess model convergence and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Metrics:</a:t>
            </a:r>
            <a:r>
              <a:rPr lang="en-US" dirty="0"/>
              <a:t> Evaluate model performance using metrics such as MAE, RMSE, and R-squared (Coefficient of Determination) on the validation set to gauge predictive accuracy and goodness-of-fit.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(d) </a:t>
            </a:r>
            <a:r>
              <a:rPr lang="en-US" sz="2000" dirty="0">
                <a:latin typeface="Golos Text Medium"/>
                <a:cs typeface="Golos Text Medium"/>
              </a:rPr>
              <a:t>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Metrics Analysis:</a:t>
            </a:r>
            <a:r>
              <a:rPr lang="en-US" dirty="0"/>
              <a:t> Interpret and discuss the trends and values of MAE, RMSE, and R-squared metrics during model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Comparison:</a:t>
            </a:r>
            <a:r>
              <a:rPr lang="en-US" dirty="0"/>
              <a:t> Compare the model's performance metrics with baseline models or industry standards to highlight the model's effectiveness in predicting house prices accurately.</a:t>
            </a:r>
          </a:p>
          <a:p>
            <a:pPr marL="139700" indent="0">
              <a:buNone/>
            </a:pPr>
            <a:br>
              <a:rPr lang="en-US" dirty="0"/>
            </a:br>
            <a:endParaRPr lang="en-US" dirty="0"/>
          </a:p>
        </p:txBody>
      </p:sp>
      <p:cxnSp>
        <p:nvCxnSpPr>
          <p:cNvPr id="463" name="Google Shape;463;p28"/>
          <p:cNvCxnSpPr/>
          <p:nvPr/>
        </p:nvCxnSpPr>
        <p:spPr>
          <a:xfrm>
            <a:off x="4098307" y="1461573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" name="Google Shape;463;p28">
            <a:extLst>
              <a:ext uri="{FF2B5EF4-FFF2-40B4-BE49-F238E27FC236}">
                <a16:creationId xmlns:a16="http://schemas.microsoft.com/office/drawing/2014/main" id="{81BFD35F-135C-6786-0A07-08A78F313F9E}"/>
              </a:ext>
            </a:extLst>
          </p:cNvPr>
          <p:cNvCxnSpPr/>
          <p:nvPr/>
        </p:nvCxnSpPr>
        <p:spPr>
          <a:xfrm>
            <a:off x="3545707" y="3056274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43968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"/>
          <p:cNvSpPr txBox="1">
            <a:spLocks noGrp="1"/>
          </p:cNvSpPr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cxnSp>
        <p:nvCxnSpPr>
          <p:cNvPr id="623" name="Google Shape;623;p37"/>
          <p:cNvCxnSpPr/>
          <p:nvPr/>
        </p:nvCxnSpPr>
        <p:spPr>
          <a:xfrm>
            <a:off x="3578325" y="116562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24" name="Google Shape;624;p37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5" name="Google Shape;625;p37"/>
          <p:cNvGrpSpPr/>
          <p:nvPr/>
        </p:nvGrpSpPr>
        <p:grpSpPr>
          <a:xfrm>
            <a:off x="4902098" y="535097"/>
            <a:ext cx="3683753" cy="4073629"/>
            <a:chOff x="4825898" y="535097"/>
            <a:chExt cx="3683753" cy="4073629"/>
          </a:xfrm>
        </p:grpSpPr>
        <p:grpSp>
          <p:nvGrpSpPr>
            <p:cNvPr id="626" name="Google Shape;626;p37"/>
            <p:cNvGrpSpPr/>
            <p:nvPr/>
          </p:nvGrpSpPr>
          <p:grpSpPr>
            <a:xfrm>
              <a:off x="5416996" y="1013447"/>
              <a:ext cx="2303759" cy="3595278"/>
              <a:chOff x="5416996" y="1013447"/>
              <a:chExt cx="2303759" cy="3595278"/>
            </a:xfrm>
          </p:grpSpPr>
          <p:sp>
            <p:nvSpPr>
              <p:cNvPr id="627" name="Google Shape;627;p37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7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7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4424" extrusionOk="0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avLst/>
                <a:gdLst/>
                <a:ahLst/>
                <a:cxnLst/>
                <a:rect l="l" t="t" r="r" b="b"/>
                <a:pathLst>
                  <a:path w="31441" h="3030" extrusionOk="0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3625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7"/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20651" extrusionOk="0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7"/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22820" h="8650" extrusionOk="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avLst/>
                <a:gdLst/>
                <a:ahLst/>
                <a:cxnLst/>
                <a:rect l="l" t="t" r="r" b="b"/>
                <a:pathLst>
                  <a:path w="21202" h="7029" extrusionOk="0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7"/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5210" extrusionOk="0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7"/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210" extrusionOk="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650" extrusionOk="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115" extrusionOk="0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11714" extrusionOk="0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6730" extrusionOk="0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1342" extrusionOk="0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3687" extrusionOk="0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154" extrusionOk="0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7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47" extrusionOk="0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19204" extrusionOk="0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7372" extrusionOk="0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38977" extrusionOk="0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34823" extrusionOk="0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840" extrusionOk="0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02" extrusionOk="0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8516" extrusionOk="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3013" extrusionOk="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56" extrusionOk="0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7781" extrusionOk="0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88" extrusionOk="0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33" extrusionOk="0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8904" extrusionOk="0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860" extrusionOk="0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181" extrusionOk="0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97" extrusionOk="0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29" extrusionOk="0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2370" extrusionOk="0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945" extrusionOk="0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avLst/>
                <a:gdLst/>
                <a:ahLst/>
                <a:cxnLst/>
                <a:rect l="l" t="t" r="r" b="b"/>
                <a:pathLst>
                  <a:path w="54" h="98" extrusionOk="0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895" extrusionOk="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60" extrusionOk="0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5999" extrusionOk="0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3385" extrusionOk="0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48" extrusionOk="0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914" extrusionOk="0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707" extrusionOk="0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6649" extrusionOk="0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avLst/>
                <a:gdLst/>
                <a:ahLst/>
                <a:cxnLst/>
                <a:rect l="l" t="t" r="r" b="b"/>
                <a:pathLst>
                  <a:path w="8357" h="15845" extrusionOk="0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152" extrusionOk="0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27851" extrusionOk="0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5351" extrusionOk="0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773" extrusionOk="0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36" extrusionOk="0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7665" extrusionOk="0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381" extrusionOk="0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337" extrusionOk="0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637" extrusionOk="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3105" extrusionOk="0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1" extrusionOk="0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86" extrusionOk="0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3106" extrusionOk="0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9529" extrusionOk="0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82" extrusionOk="0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439" extrusionOk="0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989" extrusionOk="0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048" extrusionOk="0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508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314" extrusionOk="0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22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6000" extrusionOk="0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216" extrusionOk="0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54" extrusionOk="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98" extrusionOk="0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127" extrusionOk="0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4" extrusionOk="0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3" extrusionOk="0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40" extrusionOk="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241" extrusionOk="0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2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4407" extrusionOk="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096" extrusionOk="0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838" extrusionOk="0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25" extrusionOk="0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34" extrusionOk="0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179" extrusionOk="0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304" extrusionOk="0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342" extrusionOk="0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761" extrusionOk="0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5055" extrusionOk="0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45" extrusionOk="0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470" extrusionOk="0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58" extrusionOk="0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98" extrusionOk="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106" extrusionOk="0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7362" extrusionOk="0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668" extrusionOk="0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3834" extrusionOk="0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044" extrusionOk="0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109" extrusionOk="0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542" extrusionOk="0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678" extrusionOk="0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185" extrusionOk="0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968" extrusionOk="0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7488" extrusionOk="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523" extrusionOk="0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74" extrusionOk="0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avLst/>
                <a:gdLst/>
                <a:ahLst/>
                <a:cxnLst/>
                <a:rect l="l" t="t" r="r" b="b"/>
                <a:pathLst>
                  <a:path w="28404" h="76687" extrusionOk="0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7"/>
            <p:cNvGrpSpPr/>
            <p:nvPr/>
          </p:nvGrpSpPr>
          <p:grpSpPr>
            <a:xfrm>
              <a:off x="4825898" y="1492688"/>
              <a:ext cx="1147199" cy="637372"/>
              <a:chOff x="315275" y="3124950"/>
              <a:chExt cx="658175" cy="365675"/>
            </a:xfrm>
          </p:grpSpPr>
          <p:sp>
            <p:nvSpPr>
              <p:cNvPr id="750" name="Google Shape;750;p37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37"/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757" name="Google Shape;757;p37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7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7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information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6" name="Google Shape;190;p22">
            <a:extLst>
              <a:ext uri="{FF2B5EF4-FFF2-40B4-BE49-F238E27FC236}">
                <a16:creationId xmlns:a16="http://schemas.microsoft.com/office/drawing/2014/main" id="{57D94DCB-5318-40B3-F6A3-FFF750097AAF}"/>
              </a:ext>
            </a:extLst>
          </p:cNvPr>
          <p:cNvSpPr txBox="1">
            <a:spLocks/>
          </p:cNvSpPr>
          <p:nvPr/>
        </p:nvSpPr>
        <p:spPr>
          <a:xfrm>
            <a:off x="715100" y="3580308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/>
              <a:t>04</a:t>
            </a:r>
          </a:p>
        </p:txBody>
      </p:sp>
      <p:cxnSp>
        <p:nvCxnSpPr>
          <p:cNvPr id="7" name="Google Shape;195;p22">
            <a:extLst>
              <a:ext uri="{FF2B5EF4-FFF2-40B4-BE49-F238E27FC236}">
                <a16:creationId xmlns:a16="http://schemas.microsoft.com/office/drawing/2014/main" id="{871A1E15-1B34-D918-50D8-B31E18E33240}"/>
              </a:ext>
            </a:extLst>
          </p:cNvPr>
          <p:cNvCxnSpPr/>
          <p:nvPr/>
        </p:nvCxnSpPr>
        <p:spPr>
          <a:xfrm>
            <a:off x="1259000" y="384295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Google Shape;191;p22">
            <a:extLst>
              <a:ext uri="{FF2B5EF4-FFF2-40B4-BE49-F238E27FC236}">
                <a16:creationId xmlns:a16="http://schemas.microsoft.com/office/drawing/2014/main" id="{E6BF6C44-F01D-E141-DFA1-0A5070A3FA71}"/>
              </a:ext>
            </a:extLst>
          </p:cNvPr>
          <p:cNvSpPr txBox="1">
            <a:spLocks/>
          </p:cNvSpPr>
          <p:nvPr/>
        </p:nvSpPr>
        <p:spPr>
          <a:xfrm>
            <a:off x="2050600" y="3507495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Experimental result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information</a:t>
            </a: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3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information</a:t>
            </a:r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000" y="1119901"/>
            <a:ext cx="7713900" cy="382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Group Information – Group 76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latin typeface="Golos Text Medium"/>
                <a:cs typeface="Golos Text Medium"/>
              </a:rPr>
              <a:t>Team:</a:t>
            </a:r>
            <a:r>
              <a:rPr lang="en-US" dirty="0"/>
              <a:t> </a:t>
            </a:r>
          </a:p>
          <a:p>
            <a:pPr marL="285750" indent="-285750">
              <a:spcBef>
                <a:spcPts val="1000"/>
              </a:spcBef>
            </a:pPr>
            <a:r>
              <a:rPr lang="en-US" dirty="0"/>
              <a:t>Pham Hoang Duy - 220607 </a:t>
            </a:r>
          </a:p>
          <a:p>
            <a:pPr marL="285750" indent="-285750">
              <a:spcBef>
                <a:spcPts val="1000"/>
              </a:spcBef>
            </a:pPr>
            <a:r>
              <a:rPr lang="en-US" dirty="0"/>
              <a:t>Pham Duc Phu Phuc - 220615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Result</a:t>
            </a:r>
          </a:p>
          <a:p>
            <a:pPr marL="342900" indent="-342900">
              <a:spcBef>
                <a:spcPts val="1000"/>
              </a:spcBef>
            </a:pPr>
            <a:r>
              <a:rPr lang="en-US" sz="1600" dirty="0">
                <a:latin typeface="Golos Text Medium"/>
                <a:cs typeface="Golos Text Medium"/>
                <a:sym typeface="Golos Text Medium"/>
              </a:rPr>
              <a:t>Challenge Link: </a:t>
            </a:r>
            <a:r>
              <a:rPr lang="en-US" sz="1600" dirty="0">
                <a:latin typeface="Golos Text Medium"/>
                <a:cs typeface="Golos Text Medium"/>
                <a:sym typeface="Golos Text Medium"/>
                <a:hlinkClick r:id="rId3"/>
              </a:rPr>
              <a:t>https://www.kaggle.com/code/phmcphphc/house-prices-prediction-group-76/notebook</a:t>
            </a:r>
            <a:endParaRPr lang="en-US" sz="1600" dirty="0">
              <a:latin typeface="Golos Text Medium"/>
              <a:cs typeface="Golos Text Medium"/>
              <a:sym typeface="Golos Text Medium"/>
            </a:endParaRPr>
          </a:p>
          <a:p>
            <a:pPr marL="342900" indent="-342900">
              <a:spcBef>
                <a:spcPts val="1000"/>
              </a:spcBef>
            </a:pPr>
            <a:r>
              <a:rPr lang="en-US" sz="1600" dirty="0">
                <a:latin typeface="Golos Text Medium"/>
                <a:cs typeface="Golos Text Medium"/>
                <a:sym typeface="Golos Text Medium"/>
              </a:rPr>
              <a:t>Score: </a:t>
            </a:r>
            <a:r>
              <a:rPr lang="en-US" sz="1600" dirty="0">
                <a:latin typeface="Golos Text Medium"/>
                <a:cs typeface="Golos Text Medium"/>
              </a:rPr>
              <a:t>0.40802</a:t>
            </a:r>
            <a:endParaRPr lang="en-US" sz="1600" dirty="0">
              <a:latin typeface="Golos Text Medium"/>
              <a:cs typeface="Golos Text Medium"/>
              <a:sym typeface="Golos Text Medium"/>
            </a:endParaRPr>
          </a:p>
          <a:p>
            <a:pPr marL="342900" indent="-342900">
              <a:spcBef>
                <a:spcPts val="1000"/>
              </a:spcBef>
            </a:pPr>
            <a:r>
              <a:rPr lang="en-US" sz="1600" dirty="0">
                <a:latin typeface="Golos Text Medium"/>
                <a:cs typeface="Golos Text Medium"/>
                <a:sym typeface="Golos Text Medium"/>
              </a:rPr>
              <a:t>Leaderboard: </a:t>
            </a:r>
            <a:r>
              <a:rPr lang="en-US" sz="1600" dirty="0">
                <a:latin typeface="Golos Text Medium"/>
                <a:cs typeface="Golos Text Medium"/>
              </a:rPr>
              <a:t>4567</a:t>
            </a:r>
            <a:br>
              <a:rPr lang="en-US" sz="1600" dirty="0">
                <a:latin typeface="Golos Text Medium"/>
                <a:cs typeface="Golos Text Medium"/>
                <a:sym typeface="Golos Text Medium"/>
              </a:rPr>
            </a:br>
            <a:endParaRPr lang="en-US" sz="1600" dirty="0">
              <a:latin typeface="Golos Text Medium"/>
              <a:cs typeface="Golos Text Medium"/>
              <a:sym typeface="Golos T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3814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8" name="Google Shape;448;p26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Description</a:t>
            </a: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 </a:t>
            </a:r>
            <a:r>
              <a:rPr lang="en-US" sz="2000" dirty="0">
                <a:latin typeface="Golos Text Medium"/>
                <a:cs typeface="Golos Text Medium"/>
              </a:rPr>
              <a:t>Introduction to the Project</a:t>
            </a:r>
            <a:endParaRPr sz="2000" dirty="0">
              <a:latin typeface="Golos Text Medium"/>
              <a:cs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This project aims to develop a machine learning model to predict house prices using neural networks.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>
                <a:latin typeface="Golos Text Medium"/>
                <a:cs typeface="Golos Text Medium"/>
              </a:rPr>
              <a:t>Dataset Description</a:t>
            </a:r>
            <a:endParaRPr lang="en-US" sz="2000" dirty="0">
              <a:latin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The dataset used is Kaggle's House Prices dataset, which contains various features.</a:t>
            </a:r>
            <a:br>
              <a:rPr lang="en-US" dirty="0"/>
            </a:b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(c)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>
                <a:latin typeface="Golos Text Medium"/>
                <a:cs typeface="Golos Text Medium"/>
              </a:rPr>
              <a:t>Project Goal</a:t>
            </a:r>
            <a:endParaRPr sz="2000" dirty="0">
              <a:latin typeface="Golos Text Medium"/>
              <a:cs typeface="Golos Text Medium"/>
              <a:sym typeface="Golos Text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dirty="0"/>
              <a:t>The goal is to build an accurate regression model that can predict house prices based on these features.</a:t>
            </a:r>
            <a:endParaRPr dirty="0"/>
          </a:p>
        </p:txBody>
      </p:sp>
      <p:cxnSp>
        <p:nvCxnSpPr>
          <p:cNvPr id="479" name="Google Shape;479;p30"/>
          <p:cNvCxnSpPr/>
          <p:nvPr/>
        </p:nvCxnSpPr>
        <p:spPr>
          <a:xfrm>
            <a:off x="4680558" y="1524616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0" name="Google Shape;480;p30"/>
          <p:cNvCxnSpPr/>
          <p:nvPr/>
        </p:nvCxnSpPr>
        <p:spPr>
          <a:xfrm>
            <a:off x="3915584" y="258628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81" name="Google Shape;481;p30"/>
          <p:cNvCxnSpPr/>
          <p:nvPr/>
        </p:nvCxnSpPr>
        <p:spPr>
          <a:xfrm>
            <a:off x="2943626" y="3326691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8702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</a:t>
            </a:r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2" name="Google Shape;472;p29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</a:rPr>
              <a:t>(AI)</a:t>
            </a:r>
            <a:endParaRPr sz="12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Dataset Overview</a:t>
            </a:r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>
                <a:latin typeface="Golos Text Medium"/>
                <a:cs typeface="Golos Text Medium"/>
              </a:rPr>
              <a:t>Dataset Details:</a:t>
            </a:r>
            <a:endParaRPr sz="2000" dirty="0">
              <a:latin typeface="Golos Text Medium"/>
              <a:cs typeface="Golos Text Medium"/>
              <a:sym typeface="Golos Text Mediu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features: [79] (numerical feature – 36, categorical feature - 43)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variable: </a:t>
            </a:r>
            <a:r>
              <a:rPr lang="en-US" dirty="0" err="1"/>
              <a:t>SalePrice</a:t>
            </a:r>
            <a:endParaRPr lang="en-US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>
                <a:latin typeface="Golos Text Medium"/>
                <a:cs typeface="Golos Text Medium"/>
              </a:rPr>
              <a:t>Data Preprocessing:</a:t>
            </a:r>
            <a:endParaRPr sz="2000" dirty="0">
              <a:latin typeface="Golos Text Medium"/>
              <a:cs typeface="Golos Text Medium"/>
              <a:sym typeface="Golos Text Mediu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Missing Values:</a:t>
            </a:r>
            <a:r>
              <a:rPr lang="en-US" dirty="0"/>
              <a:t> Fill missing values with appropriate placeholders (-1 in this case).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Engineering:</a:t>
            </a:r>
            <a:r>
              <a:rPr lang="en-US" dirty="0"/>
              <a:t> Select relevant numerical and categorical features. One-hot encode categorical variables for model compatibility. Encoding categorical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Normalization:</a:t>
            </a:r>
            <a:r>
              <a:rPr lang="en-US" dirty="0"/>
              <a:t> Scale features using </a:t>
            </a:r>
            <a:r>
              <a:rPr lang="en-US" dirty="0" err="1"/>
              <a:t>StandardScaler</a:t>
            </a:r>
            <a:r>
              <a:rPr lang="en-US" dirty="0"/>
              <a:t> to ensure uniformity in feature scales and enhance model performance.</a:t>
            </a:r>
          </a:p>
        </p:txBody>
      </p:sp>
      <p:cxnSp>
        <p:nvCxnSpPr>
          <p:cNvPr id="455" name="Google Shape;455;p27"/>
          <p:cNvCxnSpPr/>
          <p:nvPr/>
        </p:nvCxnSpPr>
        <p:spPr>
          <a:xfrm>
            <a:off x="3379489" y="164965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6" name="Google Shape;456;p27"/>
          <p:cNvCxnSpPr/>
          <p:nvPr/>
        </p:nvCxnSpPr>
        <p:spPr>
          <a:xfrm>
            <a:off x="3827678" y="2623366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Model Architecture (neural network)</a:t>
            </a:r>
          </a:p>
        </p:txBody>
      </p:sp>
      <p:sp>
        <p:nvSpPr>
          <p:cNvPr id="462" name="Google Shape;462;p28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739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 </a:t>
            </a:r>
            <a:r>
              <a:rPr lang="en-US" sz="2000" dirty="0">
                <a:latin typeface="Golos Text Medium"/>
                <a:cs typeface="Golos Text Medium"/>
              </a:rPr>
              <a:t>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 a custom neural network architecture for regression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layer size based on the number of features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hidden layers with </a:t>
            </a:r>
            <a:r>
              <a:rPr lang="en-US" dirty="0" err="1"/>
              <a:t>ReLU</a:t>
            </a:r>
            <a:r>
              <a:rPr lang="en-US" dirty="0"/>
              <a:t> activation to introduce non-linearity and capture complex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1: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2: 256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3: 128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 4: 64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 layer configured for regression tasks with linear activation.</a:t>
            </a:r>
          </a:p>
        </p:txBody>
      </p:sp>
      <p:cxnSp>
        <p:nvCxnSpPr>
          <p:cNvPr id="463" name="Google Shape;463;p28"/>
          <p:cNvCxnSpPr/>
          <p:nvPr/>
        </p:nvCxnSpPr>
        <p:spPr>
          <a:xfrm>
            <a:off x="2905816" y="151813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598</Words>
  <Application>Microsoft Office PowerPoint</Application>
  <PresentationFormat>On-screen Show (16:9)</PresentationFormat>
  <Paragraphs>77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Golos Text Medium</vt:lpstr>
      <vt:lpstr>Golos Text</vt:lpstr>
      <vt:lpstr>Bebas Neue</vt:lpstr>
      <vt:lpstr>Gantari</vt:lpstr>
      <vt:lpstr>Artificial Intelligence by Slidesgo</vt:lpstr>
      <vt:lpstr>Artificial Intelligence</vt:lpstr>
      <vt:lpstr>01</vt:lpstr>
      <vt:lpstr>Group information</vt:lpstr>
      <vt:lpstr>Group information</vt:lpstr>
      <vt:lpstr>Project Description</vt:lpstr>
      <vt:lpstr>Project Description</vt:lpstr>
      <vt:lpstr>Approach</vt:lpstr>
      <vt:lpstr>Dataset Overview</vt:lpstr>
      <vt:lpstr>Model Architecture (neural network)</vt:lpstr>
      <vt:lpstr>Model Architecture (neural network)</vt:lpstr>
      <vt:lpstr>Experimental Results</vt:lpstr>
      <vt:lpstr>Experimental Results</vt:lpstr>
      <vt:lpstr>Experimental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cp:lastModifiedBy>Duy Pham</cp:lastModifiedBy>
  <cp:revision>4</cp:revision>
  <dcterms:modified xsi:type="dcterms:W3CDTF">2024-04-19T13:47:16Z</dcterms:modified>
</cp:coreProperties>
</file>