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2.bin" ContentType="application/vnd.openxmlformats-officedocument.oleObject"/>
  <Override PartName="/ppt/notesSlides/notesSlide12.xml" ContentType="application/vnd.openxmlformats-officedocument.presentationml.notesSlide+xml"/>
  <Override PartName="/ppt/embeddings/oleObject3.bin" ContentType="application/vnd.openxmlformats-officedocument.oleObject"/>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embeddings/oleObject4.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8" r:id="rId4"/>
    <p:sldId id="260" r:id="rId5"/>
    <p:sldId id="261" r:id="rId6"/>
    <p:sldId id="262" r:id="rId7"/>
    <p:sldId id="263" r:id="rId8"/>
    <p:sldId id="265" r:id="rId9"/>
    <p:sldId id="266" r:id="rId10"/>
    <p:sldId id="267" r:id="rId11"/>
    <p:sldId id="268" r:id="rId12"/>
    <p:sldId id="283" r:id="rId13"/>
    <p:sldId id="282" r:id="rId14"/>
    <p:sldId id="269" r:id="rId15"/>
    <p:sldId id="270" r:id="rId16"/>
    <p:sldId id="271" r:id="rId17"/>
    <p:sldId id="272" r:id="rId18"/>
    <p:sldId id="275" r:id="rId19"/>
    <p:sldId id="276" r:id="rId20"/>
    <p:sldId id="277" r:id="rId21"/>
    <p:sldId id="278" r:id="rId22"/>
    <p:sldId id="279" r:id="rId23"/>
    <p:sldId id="280" r:id="rId24"/>
    <p:sldId id="259" r:id="rId25"/>
    <p:sldId id="274"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316" autoAdjust="0"/>
  </p:normalViewPr>
  <p:slideViewPr>
    <p:cSldViewPr snapToGrid="0" snapToObjects="1">
      <p:cViewPr>
        <p:scale>
          <a:sx n="112" d="100"/>
          <a:sy n="112" d="100"/>
        </p:scale>
        <p:origin x="-312" y="3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1FF079-4D70-524E-A165-66CE3613E34D}" type="datetimeFigureOut">
              <a:rPr lang="en-US" smtClean="0"/>
              <a:t>04/09/16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B390FF-3D68-5848-9AA2-3BB3DCD0D484}" type="slidenum">
              <a:rPr lang="en-US" smtClean="0"/>
              <a:t>‹#›</a:t>
            </a:fld>
            <a:endParaRPr lang="en-US"/>
          </a:p>
        </p:txBody>
      </p:sp>
    </p:spTree>
    <p:extLst>
      <p:ext uri="{BB962C8B-B14F-4D97-AF65-F5344CB8AC3E}">
        <p14:creationId xmlns:p14="http://schemas.microsoft.com/office/powerpoint/2010/main" val="228578614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my name is </a:t>
            </a:r>
            <a:r>
              <a:rPr lang="en-US" dirty="0" err="1" smtClean="0"/>
              <a:t>Seongmuk</a:t>
            </a:r>
            <a:r>
              <a:rPr lang="en-US" dirty="0" smtClean="0"/>
              <a:t> Gang. I</a:t>
            </a:r>
            <a:r>
              <a:rPr lang="en-US" baseline="0" dirty="0" smtClean="0"/>
              <a:t>’m going to tell you about my personal project, “Analysis of individual learning curves on an online game, which is under Dr. Tom Stafford’s supervision.</a:t>
            </a:r>
            <a:endParaRPr lang="en-US" dirty="0"/>
          </a:p>
        </p:txBody>
      </p:sp>
      <p:sp>
        <p:nvSpPr>
          <p:cNvPr id="4" name="Slide Number Placeholder 3"/>
          <p:cNvSpPr>
            <a:spLocks noGrp="1"/>
          </p:cNvSpPr>
          <p:nvPr>
            <p:ph type="sldNum" sz="quarter" idx="10"/>
          </p:nvPr>
        </p:nvSpPr>
        <p:spPr/>
        <p:txBody>
          <a:bodyPr/>
          <a:lstStyle/>
          <a:p>
            <a:fld id="{0EB390FF-3D68-5848-9AA2-3BB3DCD0D484}" type="slidenum">
              <a:rPr lang="en-US" smtClean="0"/>
              <a:t>1</a:t>
            </a:fld>
            <a:endParaRPr lang="en-US"/>
          </a:p>
        </p:txBody>
      </p:sp>
    </p:spTree>
    <p:extLst>
      <p:ext uri="{BB962C8B-B14F-4D97-AF65-F5344CB8AC3E}">
        <p14:creationId xmlns:p14="http://schemas.microsoft.com/office/powerpoint/2010/main" val="2437042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So, </a:t>
            </a:r>
            <a:r>
              <a:rPr lang="en-US" sz="1200" kern="1200" dirty="0" smtClean="0">
                <a:solidFill>
                  <a:schemeClr val="tx1"/>
                </a:solidFill>
                <a:effectLst/>
                <a:latin typeface="+mn-lt"/>
                <a:ea typeface="+mn-ea"/>
                <a:cs typeface="+mn-cs"/>
              </a:rPr>
              <a:t>I </a:t>
            </a:r>
            <a:r>
              <a:rPr lang="en-US" sz="1200" kern="1200" dirty="0" err="1" smtClean="0">
                <a:solidFill>
                  <a:schemeClr val="tx1"/>
                </a:solidFill>
                <a:effectLst/>
                <a:latin typeface="+mn-lt"/>
                <a:ea typeface="+mn-ea"/>
                <a:cs typeface="+mn-cs"/>
              </a:rPr>
              <a:t>analysed</a:t>
            </a:r>
            <a:r>
              <a:rPr lang="en-US" sz="1200" kern="1200" dirty="0" smtClean="0">
                <a:solidFill>
                  <a:schemeClr val="tx1"/>
                </a:solidFill>
                <a:effectLst/>
                <a:latin typeface="+mn-lt"/>
                <a:ea typeface="+mn-ea"/>
                <a:cs typeface="+mn-cs"/>
              </a:rPr>
              <a:t> groups in which players show the similar learning patterns in the early 15 attempts,</a:t>
            </a:r>
            <a:r>
              <a:rPr lang="en-US" sz="1200" kern="1200" baseline="0" dirty="0" smtClean="0">
                <a:solidFill>
                  <a:schemeClr val="tx1"/>
                </a:solidFill>
                <a:effectLst/>
                <a:latin typeface="+mn-lt"/>
                <a:ea typeface="+mn-ea"/>
                <a:cs typeface="+mn-cs"/>
              </a:rPr>
              <a:t> instead of </a:t>
            </a:r>
            <a:r>
              <a:rPr lang="en-US" dirty="0" err="1" smtClean="0"/>
              <a:t>analysing</a:t>
            </a:r>
            <a:r>
              <a:rPr lang="en-US" baseline="0" dirty="0" smtClean="0"/>
              <a:t> individual learning curves of about each </a:t>
            </a:r>
            <a:r>
              <a:rPr lang="en-US" sz="1200" kern="1200" dirty="0" smtClean="0">
                <a:solidFill>
                  <a:schemeClr val="tx1"/>
                </a:solidFill>
                <a:effectLst/>
                <a:latin typeface="+mn-lt"/>
                <a:ea typeface="+mn-ea"/>
                <a:cs typeface="+mn-cs"/>
              </a:rPr>
              <a:t>22,</a:t>
            </a:r>
            <a:r>
              <a:rPr lang="en-US" altLang="ko-KR" sz="1200"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00 players, because</a:t>
            </a:r>
            <a:r>
              <a:rPr lang="en-US" sz="1200" kern="1200" baseline="0" dirty="0" smtClean="0">
                <a:solidFill>
                  <a:schemeClr val="tx1"/>
                </a:solidFill>
                <a:effectLst/>
                <a:latin typeface="+mn-lt"/>
                <a:ea typeface="+mn-ea"/>
                <a:cs typeface="+mn-cs"/>
              </a:rPr>
              <a:t> I assume early leaning pattern may last until the later learning processes.</a:t>
            </a:r>
            <a:endParaRPr lang="en-US" sz="1200" kern="120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ko-KR" sz="1200" kern="1200" baseline="0" dirty="0" smtClean="0">
                <a:solidFill>
                  <a:schemeClr val="tx1"/>
                </a:solidFill>
                <a:effectLst/>
                <a:latin typeface="+mn-lt"/>
                <a:ea typeface="+mn-ea"/>
                <a:cs typeface="+mn-cs"/>
              </a:rPr>
              <a:t>So, </a:t>
            </a:r>
            <a:r>
              <a:rPr lang="ko-KR" altLang="en-US" sz="1200" kern="1200" baseline="0" dirty="0" smtClean="0">
                <a:solidFill>
                  <a:schemeClr val="tx1"/>
                </a:solidFill>
                <a:effectLst/>
                <a:latin typeface="+mn-lt"/>
                <a:ea typeface="+mn-ea"/>
                <a:cs typeface="+mn-cs"/>
              </a:rPr>
              <a:t>쉼표</a:t>
            </a:r>
            <a:r>
              <a:rPr lang="en-US" altLang="ko-KR" sz="1200" kern="1200" baseline="0" dirty="0" smtClean="0">
                <a:solidFill>
                  <a:schemeClr val="tx1"/>
                </a:solidFill>
                <a:effectLst/>
                <a:latin typeface="+mn-lt"/>
                <a:ea typeface="+mn-ea"/>
                <a:cs typeface="+mn-cs"/>
              </a:rPr>
              <a:t>. </a:t>
            </a:r>
            <a:r>
              <a:rPr lang="en-US" baseline="0" dirty="0" smtClean="0"/>
              <a:t>I truncated 15 attempts of data for each player, grouped players having similar pattern within 15 attempts.</a:t>
            </a:r>
            <a:endParaRPr lang="en-US" dirty="0" smtClean="0"/>
          </a:p>
          <a:p>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t>
            </a:r>
          </a:p>
          <a:p>
            <a:r>
              <a:rPr lang="en-US" sz="1200" kern="1200" baseline="0" dirty="0" smtClean="0">
                <a:solidFill>
                  <a:schemeClr val="tx1"/>
                </a:solidFill>
                <a:effectLst/>
                <a:latin typeface="+mn-lt"/>
                <a:ea typeface="+mn-ea"/>
                <a:cs typeface="+mn-cs"/>
              </a:rPr>
              <a:t>A</a:t>
            </a:r>
            <a:r>
              <a:rPr lang="en-US" dirty="0" smtClean="0"/>
              <a:t>s Stafford said that “greater initial variation in performance is linked to higher subsequent performance”</a:t>
            </a:r>
            <a:r>
              <a:rPr lang="en-US" baseline="0" dirty="0" smtClean="0"/>
              <a:t> and “</a:t>
            </a:r>
            <a:r>
              <a:rPr lang="en-US" dirty="0" smtClean="0"/>
              <a:t>players with higher initial scores tend to progress faster”,</a:t>
            </a:r>
            <a:endParaRPr lang="en-US" dirty="0"/>
          </a:p>
        </p:txBody>
      </p:sp>
      <p:sp>
        <p:nvSpPr>
          <p:cNvPr id="4" name="Slide Number Placeholder 3"/>
          <p:cNvSpPr>
            <a:spLocks noGrp="1"/>
          </p:cNvSpPr>
          <p:nvPr>
            <p:ph type="sldNum" sz="quarter" idx="10"/>
          </p:nvPr>
        </p:nvSpPr>
        <p:spPr/>
        <p:txBody>
          <a:bodyPr/>
          <a:lstStyle/>
          <a:p>
            <a:fld id="{0EB390FF-3D68-5848-9AA2-3BB3DCD0D484}" type="slidenum">
              <a:rPr lang="en-US" smtClean="0"/>
              <a:t>10</a:t>
            </a:fld>
            <a:endParaRPr lang="en-US"/>
          </a:p>
        </p:txBody>
      </p:sp>
    </p:spTree>
    <p:extLst>
      <p:ext uri="{BB962C8B-B14F-4D97-AF65-F5344CB8AC3E}">
        <p14:creationId xmlns:p14="http://schemas.microsoft.com/office/powerpoint/2010/main" val="3652558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clustering, I used K-mean cluster method with competitive learning algorithm.</a:t>
            </a:r>
          </a:p>
          <a:p>
            <a:endParaRPr lang="en-US" dirty="0" smtClean="0"/>
          </a:p>
          <a:p>
            <a:r>
              <a:rPr lang="en-US" dirty="0" smtClean="0"/>
              <a:t>To explain shortly about</a:t>
            </a:r>
            <a:r>
              <a:rPr lang="en-US" baseline="0" dirty="0" smtClean="0"/>
              <a:t> </a:t>
            </a:r>
            <a:r>
              <a:rPr lang="en-US" dirty="0" smtClean="0"/>
              <a:t>this</a:t>
            </a:r>
            <a:r>
              <a:rPr lang="en-US" baseline="0" dirty="0" smtClean="0"/>
              <a:t> method, </a:t>
            </a:r>
          </a:p>
          <a:p>
            <a:r>
              <a:rPr lang="en-US" baseline="0" dirty="0" smtClean="0"/>
              <a:t>Firstly I assumed there are n number of clusters.</a:t>
            </a:r>
          </a:p>
          <a:p>
            <a:r>
              <a:rPr lang="en-US" baseline="0" dirty="0" smtClean="0"/>
              <a:t>At the same time, all players are arranged to the </a:t>
            </a:r>
            <a:r>
              <a:rPr lang="en-US" baseline="0" dirty="0" err="1" smtClean="0"/>
              <a:t>initialsed</a:t>
            </a:r>
            <a:r>
              <a:rPr lang="en-US" baseline="0" dirty="0" smtClean="0"/>
              <a:t> clusters based on this equation, which compares the distance between each point of individuals and the </a:t>
            </a:r>
            <a:r>
              <a:rPr lang="en-US" baseline="0" dirty="0" err="1" smtClean="0"/>
              <a:t>centorids</a:t>
            </a:r>
            <a:r>
              <a:rPr lang="en-US" baseline="0" dirty="0" smtClean="0"/>
              <a:t> of each cluster.</a:t>
            </a:r>
          </a:p>
          <a:p>
            <a:r>
              <a:rPr lang="en-US" baseline="0" dirty="0" smtClean="0"/>
              <a:t>Then, the Squared sum of all distances are calculated as the criteria of how well the data set is </a:t>
            </a:r>
            <a:r>
              <a:rPr lang="en-US" baseline="0" dirty="0" err="1" smtClean="0"/>
              <a:t>clusterd</a:t>
            </a:r>
            <a:r>
              <a:rPr lang="en-US" baseline="0" dirty="0" smtClean="0"/>
              <a:t>.</a:t>
            </a:r>
          </a:p>
        </p:txBody>
      </p:sp>
      <p:sp>
        <p:nvSpPr>
          <p:cNvPr id="4" name="Slide Number Placeholder 3"/>
          <p:cNvSpPr>
            <a:spLocks noGrp="1"/>
          </p:cNvSpPr>
          <p:nvPr>
            <p:ph type="sldNum" sz="quarter" idx="10"/>
          </p:nvPr>
        </p:nvSpPr>
        <p:spPr/>
        <p:txBody>
          <a:bodyPr/>
          <a:lstStyle/>
          <a:p>
            <a:fld id="{0EB390FF-3D68-5848-9AA2-3BB3DCD0D484}" type="slidenum">
              <a:rPr lang="en-US" smtClean="0"/>
              <a:t>11</a:t>
            </a:fld>
            <a:endParaRPr lang="en-US"/>
          </a:p>
        </p:txBody>
      </p:sp>
    </p:spTree>
    <p:extLst>
      <p:ext uri="{BB962C8B-B14F-4D97-AF65-F5344CB8AC3E}">
        <p14:creationId xmlns:p14="http://schemas.microsoft.com/office/powerpoint/2010/main" val="3652558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After iterating these three steps sufficiently, clustering algorithm stops at the breaking criteria, which the difference between a previous squared sum and the current squared sum is below than a threshold.</a:t>
            </a: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As a result, about </a:t>
            </a:r>
            <a:r>
              <a:rPr lang="en-US" sz="1200" kern="1200" dirty="0" smtClean="0">
                <a:solidFill>
                  <a:schemeClr val="tx1"/>
                </a:solidFill>
                <a:effectLst/>
                <a:latin typeface="+mn-lt"/>
                <a:ea typeface="+mn-ea"/>
                <a:cs typeface="+mn-cs"/>
              </a:rPr>
              <a:t>22,832 players in the data set can</a:t>
            </a:r>
            <a:r>
              <a:rPr lang="en-US" sz="1200" kern="1200" baseline="0" dirty="0" smtClean="0">
                <a:solidFill>
                  <a:schemeClr val="tx1"/>
                </a:solidFill>
                <a:effectLst/>
                <a:latin typeface="+mn-lt"/>
                <a:ea typeface="+mn-ea"/>
                <a:cs typeface="+mn-cs"/>
              </a:rPr>
              <a:t> be </a:t>
            </a:r>
            <a:r>
              <a:rPr lang="en-US" sz="1200" kern="1200" dirty="0" smtClean="0">
                <a:solidFill>
                  <a:schemeClr val="tx1"/>
                </a:solidFill>
                <a:effectLst/>
                <a:latin typeface="+mn-lt"/>
                <a:ea typeface="+mn-ea"/>
                <a:cs typeface="+mn-cs"/>
              </a:rPr>
              <a:t>clustered</a:t>
            </a:r>
            <a:r>
              <a:rPr lang="en-US" sz="1200" kern="1200" baseline="0" dirty="0" smtClean="0">
                <a:solidFill>
                  <a:schemeClr val="tx1"/>
                </a:solidFill>
                <a:effectLst/>
                <a:latin typeface="+mn-lt"/>
                <a:ea typeface="+mn-ea"/>
                <a:cs typeface="+mn-cs"/>
              </a:rPr>
              <a:t> properly.</a:t>
            </a:r>
            <a:endParaRPr lang="en-US" baseline="0" dirty="0" smtClean="0"/>
          </a:p>
        </p:txBody>
      </p:sp>
      <p:sp>
        <p:nvSpPr>
          <p:cNvPr id="4" name="Slide Number Placeholder 3"/>
          <p:cNvSpPr>
            <a:spLocks noGrp="1"/>
          </p:cNvSpPr>
          <p:nvPr>
            <p:ph type="sldNum" sz="quarter" idx="10"/>
          </p:nvPr>
        </p:nvSpPr>
        <p:spPr/>
        <p:txBody>
          <a:bodyPr/>
          <a:lstStyle/>
          <a:p>
            <a:fld id="{0EB390FF-3D68-5848-9AA2-3BB3DCD0D484}" type="slidenum">
              <a:rPr lang="en-US" smtClean="0"/>
              <a:t>12</a:t>
            </a:fld>
            <a:endParaRPr lang="en-US"/>
          </a:p>
        </p:txBody>
      </p:sp>
    </p:spTree>
    <p:extLst>
      <p:ext uri="{BB962C8B-B14F-4D97-AF65-F5344CB8AC3E}">
        <p14:creationId xmlns:p14="http://schemas.microsoft.com/office/powerpoint/2010/main" val="3652558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 there is a</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crux of K-Means clustering, “the optimal number of clusters is unknown”.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on-line game data set</a:t>
            </a:r>
            <a:r>
              <a:rPr lang="en-US" sz="1200" kern="1200" dirty="0" smtClean="0">
                <a:solidFill>
                  <a:schemeClr val="tx1"/>
                </a:solidFill>
                <a:effectLst/>
                <a:latin typeface="+mn-lt"/>
                <a:ea typeface="+mn-ea"/>
                <a:cs typeface="+mn-cs"/>
              </a:rPr>
              <a:t> has no predefined information of how many groups showing what the similar learning patterns are.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For this, I used </a:t>
            </a:r>
            <a:r>
              <a:rPr lang="en-US" sz="1200" kern="1200" dirty="0" smtClean="0">
                <a:solidFill>
                  <a:schemeClr val="tx1"/>
                </a:solidFill>
                <a:effectLst/>
                <a:latin typeface="+mn-lt"/>
                <a:ea typeface="+mn-ea"/>
                <a:cs typeface="+mn-cs"/>
              </a:rPr>
              <a:t>Bayes Information Criteria (BIC) and </a:t>
            </a:r>
            <a:r>
              <a:rPr lang="en-US" sz="1200" kern="1200" dirty="0" err="1" smtClean="0">
                <a:solidFill>
                  <a:schemeClr val="tx1"/>
                </a:solidFill>
                <a:effectLst/>
                <a:latin typeface="+mn-lt"/>
                <a:ea typeface="+mn-ea"/>
                <a:cs typeface="+mn-cs"/>
              </a:rPr>
              <a:t>Akaike</a:t>
            </a:r>
            <a:r>
              <a:rPr lang="en-US" sz="1200" kern="1200" dirty="0" smtClean="0">
                <a:solidFill>
                  <a:schemeClr val="tx1"/>
                </a:solidFill>
                <a:effectLst/>
                <a:latin typeface="+mn-lt"/>
                <a:ea typeface="+mn-ea"/>
                <a:cs typeface="+mn-cs"/>
              </a:rPr>
              <a:t> Information Criteria (AIC),</a:t>
            </a:r>
            <a:r>
              <a:rPr lang="en-US" sz="1200" kern="1200" baseline="0" dirty="0" smtClean="0">
                <a:solidFill>
                  <a:schemeClr val="tx1"/>
                </a:solidFill>
                <a:effectLst/>
                <a:latin typeface="+mn-lt"/>
                <a:ea typeface="+mn-ea"/>
                <a:cs typeface="+mn-cs"/>
              </a:rPr>
              <a:t> as well as elbow method.</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elbow method, the more a number of clusters, the less the value of the cost function.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This is the elbow method</a:t>
            </a:r>
            <a:r>
              <a:rPr lang="en-US" sz="1200" kern="1200" baseline="0" dirty="0" smtClean="0">
                <a:solidFill>
                  <a:schemeClr val="tx1"/>
                </a:solidFill>
                <a:effectLst/>
                <a:latin typeface="+mn-lt"/>
                <a:ea typeface="+mn-ea"/>
                <a:cs typeface="+mn-cs"/>
              </a:rPr>
              <a:t> plotted as green line.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But, BIC and AIC</a:t>
            </a:r>
            <a:r>
              <a:rPr lang="en-US" sz="1200" kern="1200" dirty="0" smtClean="0">
                <a:solidFill>
                  <a:schemeClr val="tx1"/>
                </a:solidFill>
                <a:effectLst/>
                <a:latin typeface="+mn-lt"/>
                <a:ea typeface="+mn-ea"/>
                <a:cs typeface="+mn-cs"/>
              </a:rPr>
              <a:t> proportionally compensates with 2</a:t>
            </a:r>
            <a:r>
              <a:rPr lang="en-US" sz="1200" i="1" kern="1200" dirty="0" smtClean="0">
                <a:solidFill>
                  <a:schemeClr val="tx1"/>
                </a:solidFill>
                <a:effectLst/>
                <a:latin typeface="+mn-lt"/>
                <a:ea typeface="+mn-ea"/>
                <a:cs typeface="+mn-cs"/>
              </a:rPr>
              <a:t>KD </a:t>
            </a:r>
            <a:r>
              <a:rPr lang="en-US" sz="1200" kern="1200" dirty="0" smtClean="0">
                <a:solidFill>
                  <a:schemeClr val="tx1"/>
                </a:solidFill>
                <a:effectLst/>
                <a:latin typeface="+mn-lt"/>
                <a:ea typeface="+mn-ea"/>
                <a:cs typeface="+mn-cs"/>
              </a:rPr>
              <a:t>or </a:t>
            </a:r>
            <a:r>
              <a:rPr lang="en-US" sz="1200" i="1" kern="1200" dirty="0" err="1" smtClean="0">
                <a:solidFill>
                  <a:schemeClr val="tx1"/>
                </a:solidFill>
                <a:effectLst/>
                <a:latin typeface="+mn-lt"/>
                <a:ea typeface="+mn-ea"/>
                <a:cs typeface="+mn-cs"/>
              </a:rPr>
              <a:t>K</a:t>
            </a:r>
            <a:r>
              <a:rPr lang="en-US" sz="1200" kern="1200" dirty="0" err="1" smtClean="0">
                <a:solidFill>
                  <a:schemeClr val="tx1"/>
                </a:solidFill>
                <a:effectLst/>
                <a:latin typeface="+mn-lt"/>
                <a:ea typeface="+mn-ea"/>
                <a:cs typeface="+mn-cs"/>
              </a:rPr>
              <a:t>log</a:t>
            </a:r>
            <a:r>
              <a:rPr lang="en-US" sz="1200" i="1" kern="1200" dirty="0" err="1" smtClean="0">
                <a:solidFill>
                  <a:schemeClr val="tx1"/>
                </a:solidFill>
                <a:effectLst/>
                <a:latin typeface="+mn-lt"/>
                <a:ea typeface="+mn-ea"/>
                <a:cs typeface="+mn-cs"/>
              </a:rPr>
              <a:t>D</a:t>
            </a:r>
            <a:r>
              <a:rPr lang="en-US" sz="1200" i="1" kern="120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decreasing the value of cost function for various number of K.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After</a:t>
            </a:r>
            <a:r>
              <a:rPr lang="en-US" sz="1200" kern="1200" baseline="0" dirty="0" smtClean="0">
                <a:solidFill>
                  <a:schemeClr val="tx1"/>
                </a:solidFill>
                <a:effectLst/>
                <a:latin typeface="+mn-lt"/>
                <a:ea typeface="+mn-ea"/>
                <a:cs typeface="+mn-cs"/>
              </a:rPr>
              <a:t> plotting those three criteria, I chose moderately the optimal number of cluster is 13, as two graphs of AIC and BIC start to increase at that point.</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high dimensions, AIC criteria gives ”high penalty for many clusters” </a:t>
            </a: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EB390FF-3D68-5848-9AA2-3BB3DCD0D484}" type="slidenum">
              <a:rPr lang="en-US" smtClean="0"/>
              <a:t>13</a:t>
            </a:fld>
            <a:endParaRPr lang="en-US"/>
          </a:p>
        </p:txBody>
      </p:sp>
    </p:spTree>
    <p:extLst>
      <p:ext uri="{BB962C8B-B14F-4D97-AF65-F5344CB8AC3E}">
        <p14:creationId xmlns:p14="http://schemas.microsoft.com/office/powerpoint/2010/main" val="3652558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thing for this analysis</a:t>
            </a:r>
            <a:r>
              <a:rPr lang="en-US" baseline="0" dirty="0" smtClean="0"/>
              <a:t> is to fit some possible models to the clustered 13 groups.</a:t>
            </a:r>
          </a:p>
          <a:p>
            <a:endParaRPr lang="en-US" baseline="0" dirty="0" smtClean="0"/>
          </a:p>
          <a:p>
            <a:r>
              <a:rPr lang="en-US" baseline="0" dirty="0" smtClean="0"/>
              <a:t>There are four possible underlying models for a single curve fitting.</a:t>
            </a:r>
          </a:p>
          <a:p>
            <a:r>
              <a:rPr lang="en-US" baseline="0" dirty="0" smtClean="0"/>
              <a:t>basis model from 1</a:t>
            </a:r>
            <a:r>
              <a:rPr lang="en-US" baseline="30000" dirty="0" smtClean="0"/>
              <a:t>st</a:t>
            </a:r>
            <a:r>
              <a:rPr lang="en-US" baseline="0" dirty="0" smtClean="0"/>
              <a:t> to 10</a:t>
            </a:r>
            <a:r>
              <a:rPr lang="en-US" baseline="30000" dirty="0" smtClean="0"/>
              <a:t>th</a:t>
            </a:r>
            <a:r>
              <a:rPr lang="en-US" baseline="0" dirty="0" smtClean="0"/>
              <a:t> polynomial function, exponential model, and power model with various number of parameters, and step function.</a:t>
            </a:r>
          </a:p>
          <a:p>
            <a:endParaRPr lang="en-US" baseline="0" dirty="0" smtClean="0"/>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t>
            </a:r>
          </a:p>
          <a:p>
            <a:r>
              <a:rPr lang="en-US" baseline="0" dirty="0" smtClean="0"/>
              <a:t>aha! Moment or abrupt learning process represented by was tested.</a:t>
            </a:r>
            <a:endParaRPr lang="en-US" dirty="0"/>
          </a:p>
        </p:txBody>
      </p:sp>
      <p:sp>
        <p:nvSpPr>
          <p:cNvPr id="4" name="Slide Number Placeholder 3"/>
          <p:cNvSpPr>
            <a:spLocks noGrp="1"/>
          </p:cNvSpPr>
          <p:nvPr>
            <p:ph type="sldNum" sz="quarter" idx="10"/>
          </p:nvPr>
        </p:nvSpPr>
        <p:spPr/>
        <p:txBody>
          <a:bodyPr/>
          <a:lstStyle/>
          <a:p>
            <a:fld id="{0EB390FF-3D68-5848-9AA2-3BB3DCD0D484}" type="slidenum">
              <a:rPr lang="en-US" smtClean="0"/>
              <a:t>14</a:t>
            </a:fld>
            <a:endParaRPr lang="en-US"/>
          </a:p>
        </p:txBody>
      </p:sp>
    </p:spTree>
    <p:extLst>
      <p:ext uri="{BB962C8B-B14F-4D97-AF65-F5344CB8AC3E}">
        <p14:creationId xmlns:p14="http://schemas.microsoft.com/office/powerpoint/2010/main" val="3652558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situation that individuals may show</a:t>
            </a:r>
            <a:r>
              <a:rPr lang="en-US" baseline="0" dirty="0" smtClean="0"/>
              <a:t> piecewise-like leaning curve, these 7 combination between previous 4 functions were set.</a:t>
            </a:r>
          </a:p>
          <a:p>
            <a:r>
              <a:rPr lang="en-US" baseline="0" dirty="0" smtClean="0"/>
              <a:t>Concerning the number of pieces, these piecewise functions have from 2 pieces to 10 pieces. </a:t>
            </a:r>
          </a:p>
          <a:p>
            <a:endParaRPr lang="en-US" baseline="0" dirty="0" smtClean="0"/>
          </a:p>
          <a:p>
            <a:r>
              <a:rPr lang="en-US" baseline="0" dirty="0" smtClean="0"/>
              <a:t>In all situation of different function fittings, they result in the loss of squared sum.</a:t>
            </a:r>
          </a:p>
        </p:txBody>
      </p:sp>
      <p:sp>
        <p:nvSpPr>
          <p:cNvPr id="4" name="Slide Number Placeholder 3"/>
          <p:cNvSpPr>
            <a:spLocks noGrp="1"/>
          </p:cNvSpPr>
          <p:nvPr>
            <p:ph type="sldNum" sz="quarter" idx="10"/>
          </p:nvPr>
        </p:nvSpPr>
        <p:spPr/>
        <p:txBody>
          <a:bodyPr/>
          <a:lstStyle/>
          <a:p>
            <a:fld id="{0EB390FF-3D68-5848-9AA2-3BB3DCD0D484}" type="slidenum">
              <a:rPr lang="en-US" smtClean="0"/>
              <a:t>15</a:t>
            </a:fld>
            <a:endParaRPr lang="en-US"/>
          </a:p>
        </p:txBody>
      </p:sp>
    </p:spTree>
    <p:extLst>
      <p:ext uri="{BB962C8B-B14F-4D97-AF65-F5344CB8AC3E}">
        <p14:creationId xmlns:p14="http://schemas.microsoft.com/office/powerpoint/2010/main" val="3652558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So, in order to identify which model is the best fitting learning curve,</a:t>
            </a:r>
            <a:r>
              <a:rPr lang="en-US" baseline="0" dirty="0" smtClean="0"/>
              <a:t> </a:t>
            </a:r>
            <a:r>
              <a:rPr lang="en-US" dirty="0" smtClean="0"/>
              <a:t>squared loss function, the same as K- mean clustering algorithm, was also used as an criterion for comparing those 11 possible models.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Choice of transition points and the over-fitting when increasing the number of pieces are the problem of piecewise function fitting. The more number of pieces are, the lower loss piecewise functions have,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Therefore, AIC and BIC method were used to choose the optimal number of pieces.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And…</a:t>
            </a:r>
            <a:r>
              <a:rPr lang="ko-KR" altLang="en-US" baseline="0" dirty="0" smtClean="0"/>
              <a:t> 쉬고</a:t>
            </a:r>
            <a:r>
              <a:rPr lang="en-US" altLang="ko-KR" baseline="0" dirty="0" smtClean="0"/>
              <a:t>.</a:t>
            </a:r>
            <a:r>
              <a:rPr lang="ko-KR" altLang="en-US" baseline="0" dirty="0" smtClean="0"/>
              <a:t> </a:t>
            </a:r>
            <a:r>
              <a:rPr lang="en-US" baseline="0" dirty="0" smtClean="0"/>
              <a:t>I want to explain the solution of how to find the optimal transition points.</a:t>
            </a:r>
            <a:endParaRPr lang="en-US" dirty="0" smtClean="0"/>
          </a:p>
        </p:txBody>
      </p:sp>
      <p:sp>
        <p:nvSpPr>
          <p:cNvPr id="4" name="Slide Number Placeholder 3"/>
          <p:cNvSpPr>
            <a:spLocks noGrp="1"/>
          </p:cNvSpPr>
          <p:nvPr>
            <p:ph type="sldNum" sz="quarter" idx="10"/>
          </p:nvPr>
        </p:nvSpPr>
        <p:spPr/>
        <p:txBody>
          <a:bodyPr/>
          <a:lstStyle/>
          <a:p>
            <a:fld id="{0EB390FF-3D68-5848-9AA2-3BB3DCD0D484}" type="slidenum">
              <a:rPr lang="en-US" smtClean="0"/>
              <a:t>16</a:t>
            </a:fld>
            <a:endParaRPr lang="en-US"/>
          </a:p>
        </p:txBody>
      </p:sp>
    </p:spTree>
    <p:extLst>
      <p:ext uri="{BB962C8B-B14F-4D97-AF65-F5344CB8AC3E}">
        <p14:creationId xmlns:p14="http://schemas.microsoft.com/office/powerpoint/2010/main" val="36525589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example, let’s suppose there are four pieces with window 50.</a:t>
            </a:r>
          </a:p>
          <a:p>
            <a:endParaRPr lang="en-US" baseline="0" dirty="0" smtClean="0"/>
          </a:p>
          <a:p>
            <a:r>
              <a:rPr lang="en-US" baseline="0" dirty="0" smtClean="0"/>
              <a:t>The first, second transition point are set with window 50, and the last transition point shifts, varying its position.</a:t>
            </a:r>
          </a:p>
          <a:p>
            <a:r>
              <a:rPr lang="en-US" baseline="0" dirty="0" smtClean="0"/>
              <a:t>In the same manner, other transition points also shift in order.</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At these all situation, squared sum loss are recorded to the corresponding matrix, with the shape of a number of pieces </a:t>
            </a:r>
            <a:r>
              <a:rPr lang="ko-KR" altLang="en-US" baseline="0" dirty="0" smtClean="0"/>
              <a:t>가리키며</a:t>
            </a:r>
            <a:r>
              <a:rPr lang="en-US" baseline="0" dirty="0" smtClean="0"/>
              <a:t> and a number of transition point shift.</a:t>
            </a:r>
            <a:endParaRPr lang="en-US" dirty="0" smtClean="0"/>
          </a:p>
          <a:p>
            <a:r>
              <a:rPr lang="en-US" baseline="0" dirty="0" smtClean="0"/>
              <a:t>For this example, the matrix will have the shape of 4 by 3.</a:t>
            </a:r>
          </a:p>
          <a:p>
            <a:endParaRPr lang="en-US" baseline="0" dirty="0" smtClean="0"/>
          </a:p>
          <a:p>
            <a:r>
              <a:rPr lang="en-US"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If I divided an individual data set, it will show this 9 patters. </a:t>
            </a:r>
          </a:p>
          <a:p>
            <a:endParaRPr lang="en-US" baseline="0" dirty="0" smtClean="0"/>
          </a:p>
        </p:txBody>
      </p:sp>
      <p:sp>
        <p:nvSpPr>
          <p:cNvPr id="4" name="Slide Number Placeholder 3"/>
          <p:cNvSpPr>
            <a:spLocks noGrp="1"/>
          </p:cNvSpPr>
          <p:nvPr>
            <p:ph type="sldNum" sz="quarter" idx="10"/>
          </p:nvPr>
        </p:nvSpPr>
        <p:spPr/>
        <p:txBody>
          <a:bodyPr/>
          <a:lstStyle/>
          <a:p>
            <a:fld id="{0EB390FF-3D68-5848-9AA2-3BB3DCD0D484}" type="slidenum">
              <a:rPr lang="en-US" smtClean="0"/>
              <a:t>17</a:t>
            </a:fld>
            <a:endParaRPr lang="en-US"/>
          </a:p>
        </p:txBody>
      </p:sp>
    </p:spTree>
    <p:extLst>
      <p:ext uri="{BB962C8B-B14F-4D97-AF65-F5344CB8AC3E}">
        <p14:creationId xmlns:p14="http://schemas.microsoft.com/office/powerpoint/2010/main" val="3652558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a:t>
            </a:r>
            <a:r>
              <a:rPr lang="en-US" baseline="0" dirty="0" smtClean="0"/>
              <a:t>e are the corresponding matrix, range of piece, transition points, and errors lose matrix.</a:t>
            </a:r>
          </a:p>
          <a:p>
            <a:endParaRPr lang="en-US" baseline="0" dirty="0" smtClean="0"/>
          </a:p>
          <a:p>
            <a:r>
              <a:rPr lang="en-US" baseline="0" dirty="0" smtClean="0"/>
              <a:t>The optimal transition will have the least cost value under these three conditions.</a:t>
            </a:r>
          </a:p>
          <a:p>
            <a:r>
              <a:rPr lang="en-US" baseline="0" dirty="0" smtClean="0"/>
              <a:t>First, is the range of pieces plausible?</a:t>
            </a:r>
            <a:r>
              <a:rPr lang="ko-KR" altLang="en-US" baseline="0" dirty="0" smtClean="0"/>
              <a:t> </a:t>
            </a:r>
            <a:r>
              <a:rPr lang="en-US" altLang="ko-KR" baseline="0" dirty="0" smtClean="0"/>
              <a:t>It should have 300 range.</a:t>
            </a:r>
            <a:endParaRPr lang="en-US" baseline="0" dirty="0" smtClean="0"/>
          </a:p>
          <a:p>
            <a:r>
              <a:rPr lang="en-US" baseline="0" dirty="0" smtClean="0"/>
              <a:t>Are the position of the transition points reasonable? The previous transition point has to be lower than later one.</a:t>
            </a:r>
          </a:p>
          <a:p>
            <a:r>
              <a:rPr lang="en-US" baseline="0" dirty="0" smtClean="0"/>
              <a:t>Finally, mapping those positions to the errors lose matrix will provide the optimal transition points and the least errors lose value.</a:t>
            </a:r>
          </a:p>
        </p:txBody>
      </p:sp>
      <p:sp>
        <p:nvSpPr>
          <p:cNvPr id="4" name="Slide Number Placeholder 3"/>
          <p:cNvSpPr>
            <a:spLocks noGrp="1"/>
          </p:cNvSpPr>
          <p:nvPr>
            <p:ph type="sldNum" sz="quarter" idx="10"/>
          </p:nvPr>
        </p:nvSpPr>
        <p:spPr/>
        <p:txBody>
          <a:bodyPr/>
          <a:lstStyle/>
          <a:p>
            <a:fld id="{0EB390FF-3D68-5848-9AA2-3BB3DCD0D484}" type="slidenum">
              <a:rPr lang="en-US" smtClean="0"/>
              <a:t>18</a:t>
            </a:fld>
            <a:endParaRPr lang="en-US"/>
          </a:p>
        </p:txBody>
      </p:sp>
    </p:spTree>
    <p:extLst>
      <p:ext uri="{BB962C8B-B14F-4D97-AF65-F5344CB8AC3E}">
        <p14:creationId xmlns:p14="http://schemas.microsoft.com/office/powerpoint/2010/main" val="3652558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a:t>
            </a:r>
            <a:r>
              <a:rPr lang="ko-KR" altLang="en-US" dirty="0" smtClean="0"/>
              <a:t>가리키며</a:t>
            </a:r>
            <a:r>
              <a:rPr lang="en-US" dirty="0" smtClean="0"/>
              <a:t> this</a:t>
            </a:r>
            <a:r>
              <a:rPr lang="en-US" baseline="0" dirty="0" smtClean="0"/>
              <a:t> transition point was selected for the piecewise function with 4 pieces.</a:t>
            </a:r>
          </a:p>
          <a:p>
            <a:endParaRPr lang="en-US" baseline="0" dirty="0" smtClean="0"/>
          </a:p>
          <a:p>
            <a:r>
              <a:rPr lang="en-US" baseline="0" dirty="0" smtClean="0"/>
              <a:t>So, </a:t>
            </a:r>
            <a:r>
              <a:rPr lang="ko-KR" altLang="en-US" baseline="0" dirty="0" smtClean="0"/>
              <a:t>쉬고 </a:t>
            </a:r>
            <a:r>
              <a:rPr lang="en-US" baseline="0" dirty="0" smtClean="0"/>
              <a:t>that’s the general picture regarding the methods of how to find the best fitting learning curve to each clusters.</a:t>
            </a:r>
          </a:p>
          <a:p>
            <a:endParaRPr lang="en-US" baseline="0" dirty="0" smtClean="0"/>
          </a:p>
          <a:p>
            <a:r>
              <a:rPr lang="en-US" baseline="0" dirty="0" smtClean="0"/>
              <a:t>Next, I’d like to discuss of the curve fitting result and conclude my presentation.</a:t>
            </a:r>
            <a:endParaRPr lang="en-US" dirty="0"/>
          </a:p>
        </p:txBody>
      </p:sp>
      <p:sp>
        <p:nvSpPr>
          <p:cNvPr id="4" name="Slide Number Placeholder 3"/>
          <p:cNvSpPr>
            <a:spLocks noGrp="1"/>
          </p:cNvSpPr>
          <p:nvPr>
            <p:ph type="sldNum" sz="quarter" idx="10"/>
          </p:nvPr>
        </p:nvSpPr>
        <p:spPr/>
        <p:txBody>
          <a:bodyPr/>
          <a:lstStyle/>
          <a:p>
            <a:fld id="{0EB390FF-3D68-5848-9AA2-3BB3DCD0D484}" type="slidenum">
              <a:rPr lang="en-US" smtClean="0"/>
              <a:t>19</a:t>
            </a:fld>
            <a:endParaRPr lang="en-US"/>
          </a:p>
        </p:txBody>
      </p:sp>
    </p:spTree>
    <p:extLst>
      <p:ext uri="{BB962C8B-B14F-4D97-AF65-F5344CB8AC3E}">
        <p14:creationId xmlns:p14="http://schemas.microsoft.com/office/powerpoint/2010/main" val="3652558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I’ve divided</a:t>
            </a:r>
            <a:r>
              <a:rPr lang="en-US" baseline="0" dirty="0" smtClean="0"/>
              <a:t> my presentation into 4 main areas.</a:t>
            </a:r>
            <a:endParaRPr lang="en-US" dirty="0" smtClean="0"/>
          </a:p>
          <a:p>
            <a:r>
              <a:rPr lang="en-US" dirty="0" smtClean="0"/>
              <a:t>Firstly, I’ll briefly explain the motivation</a:t>
            </a:r>
            <a:r>
              <a:rPr lang="en-US" baseline="0" dirty="0" smtClean="0"/>
              <a:t>, current studies’ problems and objectives of my presentation.</a:t>
            </a:r>
          </a:p>
          <a:p>
            <a:r>
              <a:rPr lang="en-US" baseline="0" dirty="0" smtClean="0"/>
              <a:t>Then, I’ll move on to the technical methods.</a:t>
            </a:r>
          </a:p>
          <a:p>
            <a:r>
              <a:rPr lang="en-US" baseline="0" dirty="0" smtClean="0"/>
              <a:t>Finally, I’ll finish my presentation with discussion and conclusion.</a:t>
            </a:r>
            <a:endParaRPr lang="en-US" dirty="0"/>
          </a:p>
        </p:txBody>
      </p:sp>
      <p:sp>
        <p:nvSpPr>
          <p:cNvPr id="4" name="Slide Number Placeholder 3"/>
          <p:cNvSpPr>
            <a:spLocks noGrp="1"/>
          </p:cNvSpPr>
          <p:nvPr>
            <p:ph type="sldNum" sz="quarter" idx="10"/>
          </p:nvPr>
        </p:nvSpPr>
        <p:spPr/>
        <p:txBody>
          <a:bodyPr/>
          <a:lstStyle/>
          <a:p>
            <a:fld id="{0EB390FF-3D68-5848-9AA2-3BB3DCD0D484}" type="slidenum">
              <a:rPr lang="en-US" smtClean="0"/>
              <a:t>2</a:t>
            </a:fld>
            <a:endParaRPr lang="en-US"/>
          </a:p>
        </p:txBody>
      </p:sp>
    </p:spTree>
    <p:extLst>
      <p:ext uri="{BB962C8B-B14F-4D97-AF65-F5344CB8AC3E}">
        <p14:creationId xmlns:p14="http://schemas.microsoft.com/office/powerpoint/2010/main" val="34495208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Firstry</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I </a:t>
            </a:r>
            <a:r>
              <a:rPr lang="en-US" sz="1200" kern="1200" dirty="0" smtClean="0">
                <a:solidFill>
                  <a:schemeClr val="tx1"/>
                </a:solidFill>
                <a:effectLst/>
                <a:latin typeface="+mn-lt"/>
                <a:ea typeface="+mn-ea"/>
                <a:cs typeface="+mn-cs"/>
              </a:rPr>
              <a:t>Identified</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Murre’s</a:t>
            </a:r>
            <a:r>
              <a:rPr lang="en-US" sz="1200" kern="1200" baseline="0" dirty="0" smtClean="0">
                <a:solidFill>
                  <a:schemeClr val="tx1"/>
                </a:solidFill>
                <a:effectLst/>
                <a:latin typeface="+mn-lt"/>
                <a:ea typeface="+mn-ea"/>
                <a:cs typeface="+mn-cs"/>
              </a:rPr>
              <a:t> argument that -&gt; </a:t>
            </a:r>
            <a:r>
              <a:rPr lang="en-US" sz="1200" kern="1200" dirty="0" smtClean="0">
                <a:solidFill>
                  <a:schemeClr val="tx1"/>
                </a:solidFill>
                <a:effectLst/>
                <a:latin typeface="+mn-lt"/>
                <a:ea typeface="+mn-ea"/>
                <a:cs typeface="+mn-cs"/>
              </a:rPr>
              <a:t>single exponential function may fit better for individuals than a power function, as it is produced by many averaged individual exponential functions (</a:t>
            </a:r>
            <a:r>
              <a:rPr lang="en-US" sz="1200" kern="1200" dirty="0" err="1" smtClean="0">
                <a:solidFill>
                  <a:schemeClr val="tx1"/>
                </a:solidFill>
                <a:effectLst/>
                <a:latin typeface="+mn-lt"/>
                <a:ea typeface="+mn-ea"/>
                <a:cs typeface="+mn-cs"/>
              </a:rPr>
              <a:t>Murre</a:t>
            </a:r>
            <a:r>
              <a:rPr lang="en-US" sz="1200" kern="1200" dirty="0" smtClean="0">
                <a:solidFill>
                  <a:schemeClr val="tx1"/>
                </a:solidFill>
                <a:effectLst/>
                <a:latin typeface="+mn-lt"/>
                <a:ea typeface="+mn-ea"/>
                <a:cs typeface="+mn-cs"/>
              </a:rPr>
              <a:t> &amp; </a:t>
            </a:r>
            <a:r>
              <a:rPr lang="en-US" sz="1200" kern="1200" dirty="0" err="1" smtClean="0">
                <a:solidFill>
                  <a:schemeClr val="tx1"/>
                </a:solidFill>
                <a:effectLst/>
                <a:latin typeface="+mn-lt"/>
                <a:ea typeface="+mn-ea"/>
                <a:cs typeface="+mn-cs"/>
              </a:rPr>
              <a:t>Chessa</a:t>
            </a:r>
            <a:r>
              <a:rPr lang="en-US" sz="1200" kern="1200" dirty="0" smtClean="0">
                <a:solidFill>
                  <a:schemeClr val="tx1"/>
                </a:solidFill>
                <a:effectLst/>
                <a:latin typeface="+mn-lt"/>
                <a:ea typeface="+mn-ea"/>
                <a:cs typeface="+mn-cs"/>
              </a:rPr>
              <a:t>, 2011).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As he said,</a:t>
            </a:r>
            <a:r>
              <a:rPr lang="en-US" sz="1200" kern="1200" baseline="0" dirty="0" smtClean="0">
                <a:solidFill>
                  <a:schemeClr val="tx1"/>
                </a:solidFill>
                <a:effectLst/>
                <a:latin typeface="+mn-lt"/>
                <a:ea typeface="+mn-ea"/>
                <a:cs typeface="+mn-cs"/>
              </a:rPr>
              <a:t> </a:t>
            </a:r>
            <a:r>
              <a:rPr lang="ko-KR" altLang="en-US" sz="1200" kern="1200" baseline="0" dirty="0" smtClean="0">
                <a:solidFill>
                  <a:schemeClr val="tx1"/>
                </a:solidFill>
                <a:effectLst/>
                <a:latin typeface="+mn-lt"/>
                <a:ea typeface="+mn-ea"/>
                <a:cs typeface="+mn-cs"/>
              </a:rPr>
              <a:t>클릭 </a:t>
            </a:r>
            <a:r>
              <a:rPr lang="en-US" sz="1200" kern="1200" baseline="0" dirty="0" smtClean="0">
                <a:solidFill>
                  <a:schemeClr val="tx1"/>
                </a:solidFill>
                <a:effectLst/>
                <a:latin typeface="+mn-lt"/>
                <a:ea typeface="+mn-ea"/>
                <a:cs typeface="+mn-cs"/>
              </a:rPr>
              <a:t>power function with 4 parameters showed better fitting</a:t>
            </a:r>
            <a:r>
              <a:rPr lang="ko-KR" altLang="en-US" sz="1200" kern="1200" baseline="0" dirty="0" smtClean="0">
                <a:solidFill>
                  <a:schemeClr val="tx1"/>
                </a:solidFill>
                <a:effectLst/>
                <a:latin typeface="+mn-lt"/>
                <a:ea typeface="+mn-ea"/>
                <a:cs typeface="+mn-cs"/>
              </a:rPr>
              <a:t> </a:t>
            </a:r>
            <a:r>
              <a:rPr lang="en-US" altLang="ko-KR" sz="1200" kern="1200" baseline="0" dirty="0" smtClean="0">
                <a:solidFill>
                  <a:schemeClr val="tx1"/>
                </a:solidFill>
                <a:effectLst/>
                <a:latin typeface="+mn-lt"/>
                <a:ea typeface="+mn-ea"/>
                <a:cs typeface="+mn-cs"/>
              </a:rPr>
              <a:t>result</a:t>
            </a:r>
            <a:r>
              <a:rPr lang="en-US" sz="1200" kern="1200" baseline="0" dirty="0" smtClean="0">
                <a:solidFill>
                  <a:schemeClr val="tx1"/>
                </a:solidFill>
                <a:effectLst/>
                <a:latin typeface="+mn-lt"/>
                <a:ea typeface="+mn-ea"/>
                <a:cs typeface="+mn-cs"/>
              </a:rPr>
              <a:t> than exponential function with 3 parameters on the averaged the data set of 13 clusters.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But, this is not true for the clustered data set.</a:t>
            </a:r>
            <a:endParaRPr lang="en-US" dirty="0" smtClean="0"/>
          </a:p>
          <a:p>
            <a:endParaRPr lang="en-US" dirty="0"/>
          </a:p>
        </p:txBody>
      </p:sp>
      <p:sp>
        <p:nvSpPr>
          <p:cNvPr id="4" name="Slide Number Placeholder 3"/>
          <p:cNvSpPr>
            <a:spLocks noGrp="1"/>
          </p:cNvSpPr>
          <p:nvPr>
            <p:ph type="sldNum" sz="quarter" idx="10"/>
          </p:nvPr>
        </p:nvSpPr>
        <p:spPr/>
        <p:txBody>
          <a:bodyPr/>
          <a:lstStyle/>
          <a:p>
            <a:fld id="{0EB390FF-3D68-5848-9AA2-3BB3DCD0D484}" type="slidenum">
              <a:rPr lang="en-US" smtClean="0"/>
              <a:t>20</a:t>
            </a:fld>
            <a:endParaRPr lang="en-US"/>
          </a:p>
        </p:txBody>
      </p:sp>
    </p:spTree>
    <p:extLst>
      <p:ext uri="{BB962C8B-B14F-4D97-AF65-F5344CB8AC3E}">
        <p14:creationId xmlns:p14="http://schemas.microsoft.com/office/powerpoint/2010/main" val="36525589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 clusters showed piecewise</a:t>
            </a:r>
            <a:r>
              <a:rPr lang="en-US" baseline="0" dirty="0" smtClean="0"/>
              <a:t> power function, and 3 clusters showed the curve combined with power and polynomial functions.</a:t>
            </a:r>
            <a:endParaRPr lang="en-US" dirty="0"/>
          </a:p>
        </p:txBody>
      </p:sp>
      <p:sp>
        <p:nvSpPr>
          <p:cNvPr id="4" name="Slide Number Placeholder 3"/>
          <p:cNvSpPr>
            <a:spLocks noGrp="1"/>
          </p:cNvSpPr>
          <p:nvPr>
            <p:ph type="sldNum" sz="quarter" idx="10"/>
          </p:nvPr>
        </p:nvSpPr>
        <p:spPr/>
        <p:txBody>
          <a:bodyPr/>
          <a:lstStyle/>
          <a:p>
            <a:fld id="{0EB390FF-3D68-5848-9AA2-3BB3DCD0D484}" type="slidenum">
              <a:rPr lang="en-US" smtClean="0"/>
              <a:t>21</a:t>
            </a:fld>
            <a:endParaRPr lang="en-US"/>
          </a:p>
        </p:txBody>
      </p:sp>
    </p:spTree>
    <p:extLst>
      <p:ext uri="{BB962C8B-B14F-4D97-AF65-F5344CB8AC3E}">
        <p14:creationId xmlns:p14="http://schemas.microsoft.com/office/powerpoint/2010/main" val="36525589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1 individuals sowed piecewise power and step function.</a:t>
            </a:r>
            <a:endParaRPr lang="en-US" dirty="0"/>
          </a:p>
        </p:txBody>
      </p:sp>
      <p:sp>
        <p:nvSpPr>
          <p:cNvPr id="4" name="Slide Number Placeholder 3"/>
          <p:cNvSpPr>
            <a:spLocks noGrp="1"/>
          </p:cNvSpPr>
          <p:nvPr>
            <p:ph type="sldNum" sz="quarter" idx="10"/>
          </p:nvPr>
        </p:nvSpPr>
        <p:spPr/>
        <p:txBody>
          <a:bodyPr/>
          <a:lstStyle/>
          <a:p>
            <a:fld id="{0EB390FF-3D68-5848-9AA2-3BB3DCD0D484}" type="slidenum">
              <a:rPr lang="en-US" smtClean="0"/>
              <a:t>22</a:t>
            </a:fld>
            <a:endParaRPr lang="en-US"/>
          </a:p>
        </p:txBody>
      </p:sp>
    </p:spTree>
    <p:extLst>
      <p:ext uri="{BB962C8B-B14F-4D97-AF65-F5344CB8AC3E}">
        <p14:creationId xmlns:p14="http://schemas.microsoft.com/office/powerpoint/2010/main" val="36525589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2</a:t>
            </a:r>
            <a:r>
              <a:rPr lang="en-US" baseline="0" dirty="0" smtClean="0"/>
              <a:t> clusters have a single curve, as the best fitting model; first order polynomial function and power function.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interesting thing is that first order polynomial function was fitted best. </a:t>
            </a:r>
            <a:endParaRPr lang="en-US" dirty="0" smtClean="0"/>
          </a:p>
          <a:p>
            <a:r>
              <a:rPr lang="en-US" sz="1200" kern="1200" dirty="0" smtClean="0">
                <a:solidFill>
                  <a:schemeClr val="tx1"/>
                </a:solidFill>
                <a:effectLst/>
                <a:latin typeface="+mn-lt"/>
                <a:ea typeface="+mn-ea"/>
                <a:cs typeface="+mn-cs"/>
              </a:rPr>
              <a:t>It can be assumed that some people learn slowly but steadily. Although their learning process is slow, they might be experts after sufficient time, because the learning curve increase without limitation, while others approaches to the asymptotes. </a:t>
            </a:r>
            <a:endParaRPr lang="en-US" dirty="0" smtClean="0"/>
          </a:p>
        </p:txBody>
      </p:sp>
      <p:sp>
        <p:nvSpPr>
          <p:cNvPr id="4" name="Slide Number Placeholder 3"/>
          <p:cNvSpPr>
            <a:spLocks noGrp="1"/>
          </p:cNvSpPr>
          <p:nvPr>
            <p:ph type="sldNum" sz="quarter" idx="10"/>
          </p:nvPr>
        </p:nvSpPr>
        <p:spPr/>
        <p:txBody>
          <a:bodyPr/>
          <a:lstStyle/>
          <a:p>
            <a:fld id="{0EB390FF-3D68-5848-9AA2-3BB3DCD0D484}" type="slidenum">
              <a:rPr lang="en-US" smtClean="0"/>
              <a:t>23</a:t>
            </a:fld>
            <a:endParaRPr lang="en-US"/>
          </a:p>
        </p:txBody>
      </p:sp>
    </p:spTree>
    <p:extLst>
      <p:ext uri="{BB962C8B-B14F-4D97-AF65-F5344CB8AC3E}">
        <p14:creationId xmlns:p14="http://schemas.microsoft.com/office/powerpoint/2010/main" val="3652558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conclusion, </a:t>
            </a:r>
            <a:r>
              <a:rPr lang="en-US" sz="1200" kern="1200" dirty="0" smtClean="0">
                <a:solidFill>
                  <a:schemeClr val="tx1"/>
                </a:solidFill>
                <a:effectLst/>
                <a:latin typeface="+mn-lt"/>
                <a:ea typeface="+mn-ea"/>
                <a:cs typeface="+mn-cs"/>
              </a:rPr>
              <a:t>the most dominant model is piecewise power law. Even</a:t>
            </a:r>
            <a:r>
              <a:rPr lang="en-US" sz="1200" kern="1200" baseline="0" dirty="0" smtClean="0">
                <a:solidFill>
                  <a:schemeClr val="tx1"/>
                </a:solidFill>
                <a:effectLst/>
                <a:latin typeface="+mn-lt"/>
                <a:ea typeface="+mn-ea"/>
                <a:cs typeface="+mn-cs"/>
              </a:rPr>
              <a:t> in the </a:t>
            </a:r>
            <a:r>
              <a:rPr lang="en-US" sz="1200" kern="1200" dirty="0" smtClean="0">
                <a:solidFill>
                  <a:schemeClr val="tx1"/>
                </a:solidFill>
                <a:effectLst/>
                <a:latin typeface="+mn-lt"/>
                <a:ea typeface="+mn-ea"/>
                <a:cs typeface="+mn-cs"/>
              </a:rPr>
              <a:t>piecewise functions, power law models always appear before the first transition point.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may</a:t>
            </a:r>
            <a:r>
              <a:rPr lang="en-US" sz="1200" kern="1200" baseline="0" dirty="0" smtClean="0">
                <a:solidFill>
                  <a:schemeClr val="tx1"/>
                </a:solidFill>
                <a:effectLst/>
                <a:latin typeface="+mn-lt"/>
                <a:ea typeface="+mn-ea"/>
                <a:cs typeface="+mn-cs"/>
              </a:rPr>
              <a:t> be because the data sets which were trained by various models are also averaged data sets, rather than actually fitting on the each player.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For the future work, I’d like to test those models on the each individual, if I can get perfect data set without discontinuity problem, and I want to find which factor, it means which shape of learning curves, may affect the averaged learning curve.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For the computational complex reason, I used the minimum window 30 for piecewise function. But transition points can be within 30, the minimum window. So, I will train the data set with smaller window in order to find the best transition points.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Finally, I believe I could link the result to the exploration/exploitation trade-off of reinforcement learning.</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practice before the first transition point for almost all clusters shows the monotonic improvement in the early phases, getting slower and slower. Finally it approaches the asymptote.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of them, except polynomial learning curve, follow this power law learning process early in the learning. At the end of the power curve, which is near to asymptote, scores became fluctuated until it reaches to the first transition, then they showed different shape of learning curves with significantly fluctuated scores; but higher than the value of asymptotes.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Which may imply “</a:t>
            </a:r>
            <a:r>
              <a:rPr lang="en-US" sz="1200" kern="1200" dirty="0" smtClean="0">
                <a:solidFill>
                  <a:schemeClr val="tx1"/>
                </a:solidFill>
                <a:effectLst/>
                <a:latin typeface="+mn-lt"/>
                <a:ea typeface="+mn-ea"/>
                <a:cs typeface="+mn-cs"/>
              </a:rPr>
              <a:t>individuals tend to take the exploitation actions at the beginning of the game, and they does not choose the exploration actions at the beginning. Then, when they feel that their learning process became significantly slow, they try and explore different methods, in order to improve their performance.”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Thank you for listening.</a:t>
            </a:r>
            <a:r>
              <a:rPr lang="en-US" sz="1200" kern="1200" baseline="0" dirty="0" smtClean="0">
                <a:solidFill>
                  <a:schemeClr val="tx1"/>
                </a:solidFill>
                <a:effectLst/>
                <a:latin typeface="+mn-lt"/>
                <a:ea typeface="+mn-ea"/>
                <a:cs typeface="+mn-cs"/>
              </a:rPr>
              <a:t> Do you have any questions?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EB390FF-3D68-5848-9AA2-3BB3DCD0D484}" type="slidenum">
              <a:rPr lang="en-US" smtClean="0"/>
              <a:t>24</a:t>
            </a:fld>
            <a:endParaRPr lang="en-US"/>
          </a:p>
        </p:txBody>
      </p:sp>
    </p:spTree>
    <p:extLst>
      <p:ext uri="{BB962C8B-B14F-4D97-AF65-F5344CB8AC3E}">
        <p14:creationId xmlns:p14="http://schemas.microsoft.com/office/powerpoint/2010/main" val="36525589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B390FF-3D68-5848-9AA2-3BB3DCD0D484}" type="slidenum">
              <a:rPr lang="en-US" smtClean="0"/>
              <a:t>25</a:t>
            </a:fld>
            <a:endParaRPr lang="en-US"/>
          </a:p>
        </p:txBody>
      </p:sp>
    </p:spTree>
    <p:extLst>
      <p:ext uri="{BB962C8B-B14F-4D97-AF65-F5344CB8AC3E}">
        <p14:creationId xmlns:p14="http://schemas.microsoft.com/office/powerpoint/2010/main" val="3652558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Well, I’m interested in</a:t>
            </a:r>
            <a:r>
              <a:rPr lang="en-US" sz="1200" kern="1200" baseline="0" dirty="0" smtClean="0">
                <a:solidFill>
                  <a:schemeClr val="tx1"/>
                </a:solidFill>
                <a:effectLst/>
                <a:latin typeface="+mn-lt"/>
                <a:ea typeface="+mn-ea"/>
                <a:cs typeface="+mn-cs"/>
              </a:rPr>
              <a:t> “how people learn a new skill” and “which process we follow while learning”.</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effectLst/>
                <a:latin typeface="+mn-lt"/>
                <a:ea typeface="+mn-ea"/>
                <a:cs typeface="+mn-cs"/>
              </a:rPr>
              <a:t>if</a:t>
            </a:r>
            <a:r>
              <a:rPr lang="en-US" sz="1200" kern="1200" baseline="0" dirty="0" smtClean="0">
                <a:solidFill>
                  <a:schemeClr val="tx1"/>
                </a:solidFill>
                <a:effectLst/>
                <a:latin typeface="+mn-lt"/>
                <a:ea typeface="+mn-ea"/>
                <a:cs typeface="+mn-cs"/>
              </a:rPr>
              <a:t> we investigate the learning curves on the performances of law in practice, we can understand these questions.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ko-KR" sz="1200" kern="1200" baseline="0" dirty="0" smtClean="0">
                <a:solidFill>
                  <a:schemeClr val="tx1"/>
                </a:solidFill>
                <a:effectLst/>
                <a:latin typeface="+mn-lt"/>
                <a:ea typeface="+mn-ea"/>
                <a:cs typeface="+mn-cs"/>
              </a:rPr>
              <a:t>---------------------------------------------------</a:t>
            </a:r>
            <a:r>
              <a:rPr lang="en-US" altLang="ko-KR" sz="1200" kern="1200" baseline="0" dirty="0" smtClean="0">
                <a:solidFill>
                  <a:schemeClr val="tx1"/>
                </a:solidFill>
                <a:effectLst/>
                <a:latin typeface="+mn-lt"/>
                <a:ea typeface="+mn-ea"/>
                <a:cs typeface="+mn-cs"/>
              </a:rPr>
              <a:t>------------------------------------------------------------------------------------------------------</a:t>
            </a: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As Newell said that </a:t>
            </a:r>
            <a:r>
              <a:rPr lang="en-US" sz="1200" kern="1200" dirty="0" smtClean="0">
                <a:solidFill>
                  <a:schemeClr val="tx1"/>
                </a:solidFill>
                <a:effectLst/>
                <a:latin typeface="+mn-lt"/>
                <a:ea typeface="+mn-ea"/>
                <a:cs typeface="+mn-cs"/>
              </a:rPr>
              <a:t>”curve fitting with benefit of a model” would provide effective understanding of skill acquisition and learning processes (Newell &amp; </a:t>
            </a:r>
            <a:r>
              <a:rPr lang="en-US" sz="1200" kern="1200" dirty="0" err="1" smtClean="0">
                <a:solidFill>
                  <a:schemeClr val="tx1"/>
                </a:solidFill>
                <a:effectLst/>
                <a:latin typeface="+mn-lt"/>
                <a:ea typeface="+mn-ea"/>
                <a:cs typeface="+mn-cs"/>
              </a:rPr>
              <a:t>Rosenbloom</a:t>
            </a:r>
            <a:r>
              <a:rPr lang="en-US" sz="1200" kern="1200" dirty="0" smtClean="0">
                <a:solidFill>
                  <a:schemeClr val="tx1"/>
                </a:solidFill>
                <a:effectLst/>
                <a:latin typeface="+mn-lt"/>
                <a:ea typeface="+mn-ea"/>
                <a:cs typeface="+mn-cs"/>
              </a:rPr>
              <a:t>, 1981)</a:t>
            </a:r>
            <a:endParaRPr lang="en-US" dirty="0"/>
          </a:p>
        </p:txBody>
      </p:sp>
      <p:sp>
        <p:nvSpPr>
          <p:cNvPr id="4" name="Slide Number Placeholder 3"/>
          <p:cNvSpPr>
            <a:spLocks noGrp="1"/>
          </p:cNvSpPr>
          <p:nvPr>
            <p:ph type="sldNum" sz="quarter" idx="10"/>
          </p:nvPr>
        </p:nvSpPr>
        <p:spPr/>
        <p:txBody>
          <a:bodyPr/>
          <a:lstStyle/>
          <a:p>
            <a:fld id="{0EB390FF-3D68-5848-9AA2-3BB3DCD0D484}" type="slidenum">
              <a:rPr lang="en-US" smtClean="0"/>
              <a:t>3</a:t>
            </a:fld>
            <a:endParaRPr lang="en-US"/>
          </a:p>
        </p:txBody>
      </p:sp>
    </p:spTree>
    <p:extLst>
      <p:ext uri="{BB962C8B-B14F-4D97-AF65-F5344CB8AC3E}">
        <p14:creationId xmlns:p14="http://schemas.microsoft.com/office/powerpoint/2010/main" val="3260748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the laws that can show the</a:t>
            </a:r>
            <a:r>
              <a:rPr lang="en-US" baseline="0" dirty="0" smtClean="0"/>
              <a:t> learning processes are few in Psychology, and the most popular law in practice is power law, but it may not provide the concise information of the individual learning processes.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Because, “the power law is an artificial learning curve”. </a:t>
            </a:r>
          </a:p>
          <a:p>
            <a:pPr marL="0" marR="0" indent="0" algn="l" defTabSz="457200" rtl="0" eaLnBrk="1" fontAlgn="auto" latinLnBrk="0" hangingPunct="1">
              <a:lnSpc>
                <a:spcPct val="100000"/>
              </a:lnSpc>
              <a:spcBef>
                <a:spcPts val="0"/>
              </a:spcBef>
              <a:spcAft>
                <a:spcPts val="0"/>
              </a:spcAft>
              <a:buClrTx/>
              <a:buSzTx/>
              <a:buFontTx/>
              <a:buNone/>
              <a:tabLst/>
              <a:defRPr/>
            </a:pPr>
            <a:r>
              <a:rPr lang="ko-KR" altLang="en-US" baseline="0" dirty="0" smtClean="0"/>
              <a:t>클릭</a:t>
            </a:r>
            <a:r>
              <a:rPr lang="en-US" altLang="ko-KR" baseline="0" dirty="0" smtClean="0"/>
              <a:t>.</a:t>
            </a:r>
            <a:r>
              <a:rPr lang="en-US" baseline="0" dirty="0" smtClean="0"/>
              <a:t>After averaging many individuals, the feature for individuals will disappear.</a:t>
            </a:r>
          </a:p>
          <a:p>
            <a:endParaRPr lang="en-US" baseline="0" dirty="0" smtClean="0"/>
          </a:p>
          <a:p>
            <a:r>
              <a:rPr lang="en-US" baseline="0" dirty="0" smtClean="0"/>
              <a:t>Therefore, it is possible that “Individuals may show many different shapes of learning curve”. Some may follow power law, others are exponential, and others may show step-like curve.</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ko-KR" baseline="0" dirty="0" smtClean="0"/>
              <a:t>-------------------------------</a:t>
            </a:r>
            <a:r>
              <a:rPr lang="en-US" altLang="ko-KR" baseline="0" dirty="0" smtClean="0"/>
              <a:t>--------------------------------------------------------------</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Donner insisted that “if many exponential learning curves are averaged, it will result in power law.”</a:t>
            </a:r>
          </a:p>
          <a:p>
            <a:endParaRPr lang="en-US" baseline="0" dirty="0" smtClean="0"/>
          </a:p>
        </p:txBody>
      </p:sp>
      <p:sp>
        <p:nvSpPr>
          <p:cNvPr id="4" name="Slide Number Placeholder 3"/>
          <p:cNvSpPr>
            <a:spLocks noGrp="1"/>
          </p:cNvSpPr>
          <p:nvPr>
            <p:ph type="sldNum" sz="quarter" idx="10"/>
          </p:nvPr>
        </p:nvSpPr>
        <p:spPr/>
        <p:txBody>
          <a:bodyPr/>
          <a:lstStyle/>
          <a:p>
            <a:fld id="{0EB390FF-3D68-5848-9AA2-3BB3DCD0D484}" type="slidenum">
              <a:rPr lang="en-US" smtClean="0"/>
              <a:t>4</a:t>
            </a:fld>
            <a:endParaRPr lang="en-US"/>
          </a:p>
        </p:txBody>
      </p:sp>
    </p:spTree>
    <p:extLst>
      <p:ext uri="{BB962C8B-B14F-4D97-AF65-F5344CB8AC3E}">
        <p14:creationId xmlns:p14="http://schemas.microsoft.com/office/powerpoint/2010/main" val="3652558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Secondly,</a:t>
            </a:r>
            <a:r>
              <a:rPr lang="en-US" baseline="0" dirty="0" smtClean="0"/>
              <a:t> many investigation of the learning curve has been performed in the laboratories. </a:t>
            </a:r>
          </a:p>
          <a:p>
            <a:endParaRPr lang="en-US" baseline="0" dirty="0" smtClean="0"/>
          </a:p>
          <a:p>
            <a:r>
              <a:rPr lang="ko-KR" altLang="en-US" baseline="0" dirty="0" smtClean="0"/>
              <a:t>클릭</a:t>
            </a:r>
            <a:r>
              <a:rPr lang="en-US" altLang="ko-KR" baseline="0" dirty="0" smtClean="0"/>
              <a:t>.</a:t>
            </a:r>
            <a:r>
              <a:rPr lang="ko-KR" altLang="en-US" baseline="0" dirty="0" smtClean="0"/>
              <a:t> </a:t>
            </a:r>
            <a:r>
              <a:rPr lang="en-US" baseline="0" dirty="0" smtClean="0"/>
              <a:t>Which means, they used to invite some experts in some specific fields, and this restriction may result in the learning curve showing only the power law.</a:t>
            </a:r>
            <a:endParaRPr lang="en-US" dirty="0"/>
          </a:p>
        </p:txBody>
      </p:sp>
      <p:sp>
        <p:nvSpPr>
          <p:cNvPr id="4" name="Slide Number Placeholder 3"/>
          <p:cNvSpPr>
            <a:spLocks noGrp="1"/>
          </p:cNvSpPr>
          <p:nvPr>
            <p:ph type="sldNum" sz="quarter" idx="10"/>
          </p:nvPr>
        </p:nvSpPr>
        <p:spPr/>
        <p:txBody>
          <a:bodyPr/>
          <a:lstStyle/>
          <a:p>
            <a:fld id="{0EB390FF-3D68-5848-9AA2-3BB3DCD0D484}" type="slidenum">
              <a:rPr lang="en-US" smtClean="0"/>
              <a:t>5</a:t>
            </a:fld>
            <a:endParaRPr lang="en-US"/>
          </a:p>
        </p:txBody>
      </p:sp>
    </p:spTree>
    <p:extLst>
      <p:ext uri="{BB962C8B-B14F-4D97-AF65-F5344CB8AC3E}">
        <p14:creationId xmlns:p14="http://schemas.microsoft.com/office/powerpoint/2010/main" val="3652558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Therefore, this</a:t>
            </a:r>
            <a:r>
              <a:rPr lang="en-US" baseline="0" dirty="0" smtClean="0"/>
              <a:t> project has the aims as these.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Investigate individuals on a large amount of data set, which was collected from the on-line game, Axon. </a:t>
            </a:r>
            <a:r>
              <a:rPr lang="en-US" sz="1200" kern="1200" dirty="0" smtClean="0">
                <a:solidFill>
                  <a:schemeClr val="tx1"/>
                </a:solidFill>
                <a:effectLst/>
                <a:latin typeface="+mn-lt"/>
                <a:ea typeface="+mn-ea"/>
                <a:cs typeface="+mn-cs"/>
              </a:rPr>
              <a:t>developed by Preload for Welcome trust </a:t>
            </a:r>
            <a:endParaRPr lang="en-US" dirty="0" smtClean="0"/>
          </a:p>
          <a:p>
            <a:pPr marL="0" indent="0">
              <a:buNone/>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Let’s now move</a:t>
            </a:r>
            <a:r>
              <a:rPr lang="en-US" b="1" baseline="0" dirty="0" smtClean="0"/>
              <a:t> on to the methods how the analysis was implemented.</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t>
            </a:r>
          </a:p>
          <a:p>
            <a:pPr marL="0" indent="0">
              <a:buNone/>
            </a:pPr>
            <a:r>
              <a:rPr lang="ko-KR" altLang="en-US" baseline="0" dirty="0" smtClean="0"/>
              <a:t>온라인 게임 이유</a:t>
            </a:r>
            <a:r>
              <a:rPr lang="en-US" altLang="ko-KR" baseline="0" dirty="0" smtClean="0"/>
              <a:t>:</a:t>
            </a:r>
            <a:r>
              <a:rPr lang="ko-KR" altLang="en-US" baseline="0" dirty="0" smtClean="0"/>
              <a:t> </a:t>
            </a:r>
            <a:endParaRPr lang="en-US" altLang="ko-KR" baseline="0" dirty="0" smtClean="0"/>
          </a:p>
          <a:p>
            <a:pPr marL="228600" indent="-228600">
              <a:buAutoNum type="arabicPeriod"/>
            </a:pPr>
            <a:r>
              <a:rPr lang="en-US" baseline="0" dirty="0" smtClean="0"/>
              <a:t>an online game involving rapid perception, decision making, and motor responding</a:t>
            </a:r>
            <a:r>
              <a:rPr lang="en-US" altLang="ko-KR" baseline="0" dirty="0" smtClean="0"/>
              <a:t>.</a:t>
            </a:r>
            <a:r>
              <a:rPr lang="ko-KR" altLang="en-US" baseline="0" dirty="0" smtClean="0"/>
              <a:t> </a:t>
            </a:r>
            <a:endParaRPr lang="en-US" altLang="ko-KR" baseline="0" dirty="0" smtClean="0"/>
          </a:p>
          <a:p>
            <a:pPr marL="228600" indent="-228600">
              <a:buAutoNum type="arabicPeriod"/>
            </a:pPr>
            <a:r>
              <a:rPr lang="en-US" baseline="0" dirty="0" smtClean="0"/>
              <a:t>Large amount.</a:t>
            </a:r>
          </a:p>
          <a:p>
            <a:pPr marL="228600" indent="-228600">
              <a:buAutoNum type="arabicPeriod"/>
            </a:pPr>
            <a:r>
              <a:rPr lang="en-US" baseline="0" dirty="0" smtClean="0"/>
              <a:t>Various kind of people</a:t>
            </a:r>
            <a:endParaRPr lang="en-US" baseline="0" dirty="0" smtClean="0"/>
          </a:p>
        </p:txBody>
      </p:sp>
      <p:sp>
        <p:nvSpPr>
          <p:cNvPr id="4" name="Slide Number Placeholder 3"/>
          <p:cNvSpPr>
            <a:spLocks noGrp="1"/>
          </p:cNvSpPr>
          <p:nvPr>
            <p:ph type="sldNum" sz="quarter" idx="10"/>
          </p:nvPr>
        </p:nvSpPr>
        <p:spPr/>
        <p:txBody>
          <a:bodyPr/>
          <a:lstStyle/>
          <a:p>
            <a:fld id="{0EB390FF-3D68-5848-9AA2-3BB3DCD0D484}" type="slidenum">
              <a:rPr lang="en-US" smtClean="0"/>
              <a:t>6</a:t>
            </a:fld>
            <a:endParaRPr lang="en-US"/>
          </a:p>
        </p:txBody>
      </p:sp>
    </p:spTree>
    <p:extLst>
      <p:ext uri="{BB962C8B-B14F-4D97-AF65-F5344CB8AC3E}">
        <p14:creationId xmlns:p14="http://schemas.microsoft.com/office/powerpoint/2010/main" val="3652558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first thing</a:t>
            </a:r>
            <a:r>
              <a:rPr lang="en-US" sz="1200" kern="1200" baseline="0" dirty="0" smtClean="0">
                <a:solidFill>
                  <a:schemeClr val="tx1"/>
                </a:solidFill>
                <a:effectLst/>
                <a:latin typeface="+mn-lt"/>
                <a:ea typeface="+mn-ea"/>
                <a:cs typeface="+mn-cs"/>
              </a:rPr>
              <a:t> I did is data </a:t>
            </a:r>
            <a:r>
              <a:rPr lang="en-US" sz="1200" kern="1200" baseline="0" dirty="0" err="1" smtClean="0">
                <a:solidFill>
                  <a:schemeClr val="tx1"/>
                </a:solidFill>
                <a:effectLst/>
                <a:latin typeface="+mn-lt"/>
                <a:ea typeface="+mn-ea"/>
                <a:cs typeface="+mn-cs"/>
              </a:rPr>
              <a:t>curation</a:t>
            </a:r>
            <a:r>
              <a:rPr lang="en-US" sz="1200" kern="1200" baseline="0" dirty="0" smtClean="0">
                <a:solidFill>
                  <a:schemeClr val="tx1"/>
                </a:solidFill>
                <a:effectLst/>
                <a:latin typeface="+mn-lt"/>
                <a:ea typeface="+mn-ea"/>
                <a:cs typeface="+mn-cs"/>
              </a:rPr>
              <a:t> task.</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Definition: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“Data </a:t>
            </a:r>
            <a:r>
              <a:rPr lang="en-US" sz="1200" kern="1200" dirty="0" err="1" smtClean="0">
                <a:solidFill>
                  <a:schemeClr val="tx1"/>
                </a:solidFill>
                <a:effectLst/>
                <a:latin typeface="+mn-lt"/>
                <a:ea typeface="+mn-ea"/>
                <a:cs typeface="+mn-cs"/>
              </a:rPr>
              <a:t>curation</a:t>
            </a:r>
            <a:r>
              <a:rPr lang="en-US" sz="1200" kern="1200" dirty="0" smtClean="0">
                <a:solidFill>
                  <a:schemeClr val="tx1"/>
                </a:solidFill>
                <a:effectLst/>
                <a:latin typeface="+mn-lt"/>
                <a:ea typeface="+mn-ea"/>
                <a:cs typeface="+mn-cs"/>
              </a:rPr>
              <a:t> is the act of discovering a data source(s) of interest, cleaning and transforming the new data, semantically integrating it with other local data sources, and </a:t>
            </a:r>
            <a:r>
              <a:rPr lang="en-US" sz="1200" kern="1200" dirty="0" err="1" smtClean="0">
                <a:solidFill>
                  <a:schemeClr val="tx1"/>
                </a:solidFill>
                <a:effectLst/>
                <a:latin typeface="+mn-lt"/>
                <a:ea typeface="+mn-ea"/>
                <a:cs typeface="+mn-cs"/>
              </a:rPr>
              <a:t>deduplicating</a:t>
            </a:r>
            <a:r>
              <a:rPr lang="en-US" sz="1200" kern="1200" dirty="0" smtClean="0">
                <a:solidFill>
                  <a:schemeClr val="tx1"/>
                </a:solidFill>
                <a:effectLst/>
                <a:latin typeface="+mn-lt"/>
                <a:ea typeface="+mn-ea"/>
                <a:cs typeface="+mn-cs"/>
              </a:rPr>
              <a:t> the resulting composite.”</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Unfortunately,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raw data set of the on-line game contains many ’undefined’ or ’</a:t>
            </a:r>
            <a:r>
              <a:rPr lang="en-US" sz="1200" kern="1200" dirty="0" err="1" smtClean="0">
                <a:solidFill>
                  <a:schemeClr val="tx1"/>
                </a:solidFill>
                <a:effectLst/>
                <a:latin typeface="+mn-lt"/>
                <a:ea typeface="+mn-ea"/>
                <a:cs typeface="+mn-cs"/>
              </a:rPr>
              <a:t>unrepresentable</a:t>
            </a:r>
            <a:r>
              <a:rPr lang="en-US" sz="1200" kern="1200" dirty="0" smtClean="0">
                <a:solidFill>
                  <a:schemeClr val="tx1"/>
                </a:solidFill>
                <a:effectLst/>
                <a:latin typeface="+mn-lt"/>
                <a:ea typeface="+mn-ea"/>
                <a:cs typeface="+mn-cs"/>
              </a:rPr>
              <a:t> values’, and some values are not valid, such as the starting play time is later than the time play finished. </a:t>
            </a:r>
          </a:p>
        </p:txBody>
      </p:sp>
      <p:sp>
        <p:nvSpPr>
          <p:cNvPr id="4" name="Slide Number Placeholder 3"/>
          <p:cNvSpPr>
            <a:spLocks noGrp="1"/>
          </p:cNvSpPr>
          <p:nvPr>
            <p:ph type="sldNum" sz="quarter" idx="10"/>
          </p:nvPr>
        </p:nvSpPr>
        <p:spPr/>
        <p:txBody>
          <a:bodyPr/>
          <a:lstStyle/>
          <a:p>
            <a:fld id="{0EB390FF-3D68-5848-9AA2-3BB3DCD0D484}" type="slidenum">
              <a:rPr lang="en-US" smtClean="0"/>
              <a:t>7</a:t>
            </a:fld>
            <a:endParaRPr lang="en-US"/>
          </a:p>
        </p:txBody>
      </p:sp>
    </p:spTree>
    <p:extLst>
      <p:ext uri="{BB962C8B-B14F-4D97-AF65-F5344CB8AC3E}">
        <p14:creationId xmlns:p14="http://schemas.microsoft.com/office/powerpoint/2010/main" val="3652558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Thus, the data source needs refining processes until the gemstone of the data set could gleam with the evidence of valuable information. </a:t>
            </a:r>
            <a:endParaRPr lang="en-US" dirty="0" smtClean="0"/>
          </a:p>
          <a:p>
            <a:endParaRPr lang="en-US" dirty="0" smtClean="0"/>
          </a:p>
          <a:p>
            <a:r>
              <a:rPr lang="en-US" dirty="0" smtClean="0"/>
              <a:t>On</a:t>
            </a:r>
            <a:r>
              <a:rPr lang="en-US" baseline="0" dirty="0" smtClean="0"/>
              <a:t> the left, these are the tasks of data </a:t>
            </a:r>
            <a:r>
              <a:rPr lang="en-US" baseline="0" dirty="0" err="1" smtClean="0"/>
              <a:t>curation</a:t>
            </a:r>
            <a:r>
              <a:rPr lang="en-US" baseline="0" dirty="0" smtClean="0"/>
              <a:t> for the on-line game data set.</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As a result, raw data set having 854,064 players were cleaned, and then reduced to 22,832 individuals. </a:t>
            </a:r>
            <a:endParaRPr lang="en-US" dirty="0" smtClean="0"/>
          </a:p>
        </p:txBody>
      </p:sp>
      <p:sp>
        <p:nvSpPr>
          <p:cNvPr id="4" name="Slide Number Placeholder 3"/>
          <p:cNvSpPr>
            <a:spLocks noGrp="1"/>
          </p:cNvSpPr>
          <p:nvPr>
            <p:ph type="sldNum" sz="quarter" idx="10"/>
          </p:nvPr>
        </p:nvSpPr>
        <p:spPr/>
        <p:txBody>
          <a:bodyPr/>
          <a:lstStyle/>
          <a:p>
            <a:fld id="{0EB390FF-3D68-5848-9AA2-3BB3DCD0D484}" type="slidenum">
              <a:rPr lang="en-US" smtClean="0"/>
              <a:t>8</a:t>
            </a:fld>
            <a:endParaRPr lang="en-US"/>
          </a:p>
        </p:txBody>
      </p:sp>
    </p:spTree>
    <p:extLst>
      <p:ext uri="{BB962C8B-B14F-4D97-AF65-F5344CB8AC3E}">
        <p14:creationId xmlns:p14="http://schemas.microsoft.com/office/powerpoint/2010/main" val="3652558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unfortunately, even</a:t>
            </a:r>
            <a:r>
              <a:rPr lang="en-US" baseline="0" dirty="0" smtClean="0"/>
              <a:t> curated data set has the problem of discontinuity. Although it is unknown why the data were not been recorded appropriately, almost all individual data have this issue.</a:t>
            </a:r>
            <a:endParaRPr lang="en-US" dirty="0"/>
          </a:p>
        </p:txBody>
      </p:sp>
      <p:sp>
        <p:nvSpPr>
          <p:cNvPr id="4" name="Slide Number Placeholder 3"/>
          <p:cNvSpPr>
            <a:spLocks noGrp="1"/>
          </p:cNvSpPr>
          <p:nvPr>
            <p:ph type="sldNum" sz="quarter" idx="10"/>
          </p:nvPr>
        </p:nvSpPr>
        <p:spPr/>
        <p:txBody>
          <a:bodyPr/>
          <a:lstStyle/>
          <a:p>
            <a:fld id="{0EB390FF-3D68-5848-9AA2-3BB3DCD0D484}" type="slidenum">
              <a:rPr lang="en-US" smtClean="0"/>
              <a:t>9</a:t>
            </a:fld>
            <a:endParaRPr lang="en-US"/>
          </a:p>
        </p:txBody>
      </p:sp>
    </p:spTree>
    <p:extLst>
      <p:ext uri="{BB962C8B-B14F-4D97-AF65-F5344CB8AC3E}">
        <p14:creationId xmlns:p14="http://schemas.microsoft.com/office/powerpoint/2010/main" val="3652558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3C5060-463B-2C49-B678-68744915A50E}" type="datetimeFigureOut">
              <a:rPr lang="en-US" smtClean="0"/>
              <a:t>04/09/16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7C90A4-9158-7149-99FF-036C51C3740F}" type="slidenum">
              <a:rPr lang="en-US" smtClean="0"/>
              <a:t>‹#›</a:t>
            </a:fld>
            <a:endParaRPr lang="en-US"/>
          </a:p>
        </p:txBody>
      </p:sp>
    </p:spTree>
    <p:extLst>
      <p:ext uri="{BB962C8B-B14F-4D97-AF65-F5344CB8AC3E}">
        <p14:creationId xmlns:p14="http://schemas.microsoft.com/office/powerpoint/2010/main" val="4221311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3C5060-463B-2C49-B678-68744915A50E}" type="datetimeFigureOut">
              <a:rPr lang="en-US" smtClean="0"/>
              <a:t>04/09/16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7C90A4-9158-7149-99FF-036C51C3740F}" type="slidenum">
              <a:rPr lang="en-US" smtClean="0"/>
              <a:t>‹#›</a:t>
            </a:fld>
            <a:endParaRPr lang="en-US"/>
          </a:p>
        </p:txBody>
      </p:sp>
    </p:spTree>
    <p:extLst>
      <p:ext uri="{BB962C8B-B14F-4D97-AF65-F5344CB8AC3E}">
        <p14:creationId xmlns:p14="http://schemas.microsoft.com/office/powerpoint/2010/main" val="729796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3C5060-463B-2C49-B678-68744915A50E}" type="datetimeFigureOut">
              <a:rPr lang="en-US" smtClean="0"/>
              <a:t>04/09/16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7C90A4-9158-7149-99FF-036C51C3740F}" type="slidenum">
              <a:rPr lang="en-US" smtClean="0"/>
              <a:t>‹#›</a:t>
            </a:fld>
            <a:endParaRPr lang="en-US"/>
          </a:p>
        </p:txBody>
      </p:sp>
    </p:spTree>
    <p:extLst>
      <p:ext uri="{BB962C8B-B14F-4D97-AF65-F5344CB8AC3E}">
        <p14:creationId xmlns:p14="http://schemas.microsoft.com/office/powerpoint/2010/main" val="3013172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3C5060-463B-2C49-B678-68744915A50E}" type="datetimeFigureOut">
              <a:rPr lang="en-US" smtClean="0"/>
              <a:t>04/09/16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7C90A4-9158-7149-99FF-036C51C3740F}" type="slidenum">
              <a:rPr lang="en-US" smtClean="0"/>
              <a:t>‹#›</a:t>
            </a:fld>
            <a:endParaRPr lang="en-US"/>
          </a:p>
        </p:txBody>
      </p:sp>
    </p:spTree>
    <p:extLst>
      <p:ext uri="{BB962C8B-B14F-4D97-AF65-F5344CB8AC3E}">
        <p14:creationId xmlns:p14="http://schemas.microsoft.com/office/powerpoint/2010/main" val="2273299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3C5060-463B-2C49-B678-68744915A50E}" type="datetimeFigureOut">
              <a:rPr lang="en-US" smtClean="0"/>
              <a:t>04/09/16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7C90A4-9158-7149-99FF-036C51C3740F}" type="slidenum">
              <a:rPr lang="en-US" smtClean="0"/>
              <a:t>‹#›</a:t>
            </a:fld>
            <a:endParaRPr lang="en-US"/>
          </a:p>
        </p:txBody>
      </p:sp>
    </p:spTree>
    <p:extLst>
      <p:ext uri="{BB962C8B-B14F-4D97-AF65-F5344CB8AC3E}">
        <p14:creationId xmlns:p14="http://schemas.microsoft.com/office/powerpoint/2010/main" val="2065697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3C5060-463B-2C49-B678-68744915A50E}" type="datetimeFigureOut">
              <a:rPr lang="en-US" smtClean="0"/>
              <a:t>04/09/16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7C90A4-9158-7149-99FF-036C51C3740F}" type="slidenum">
              <a:rPr lang="en-US" smtClean="0"/>
              <a:t>‹#›</a:t>
            </a:fld>
            <a:endParaRPr lang="en-US"/>
          </a:p>
        </p:txBody>
      </p:sp>
    </p:spTree>
    <p:extLst>
      <p:ext uri="{BB962C8B-B14F-4D97-AF65-F5344CB8AC3E}">
        <p14:creationId xmlns:p14="http://schemas.microsoft.com/office/powerpoint/2010/main" val="2798315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3C5060-463B-2C49-B678-68744915A50E}" type="datetimeFigureOut">
              <a:rPr lang="en-US" smtClean="0"/>
              <a:t>04/09/16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7C90A4-9158-7149-99FF-036C51C3740F}" type="slidenum">
              <a:rPr lang="en-US" smtClean="0"/>
              <a:t>‹#›</a:t>
            </a:fld>
            <a:endParaRPr lang="en-US"/>
          </a:p>
        </p:txBody>
      </p:sp>
    </p:spTree>
    <p:extLst>
      <p:ext uri="{BB962C8B-B14F-4D97-AF65-F5344CB8AC3E}">
        <p14:creationId xmlns:p14="http://schemas.microsoft.com/office/powerpoint/2010/main" val="160744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3C5060-463B-2C49-B678-68744915A50E}" type="datetimeFigureOut">
              <a:rPr lang="en-US" smtClean="0"/>
              <a:t>04/09/16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7C90A4-9158-7149-99FF-036C51C3740F}" type="slidenum">
              <a:rPr lang="en-US" smtClean="0"/>
              <a:t>‹#›</a:t>
            </a:fld>
            <a:endParaRPr lang="en-US"/>
          </a:p>
        </p:txBody>
      </p:sp>
    </p:spTree>
    <p:extLst>
      <p:ext uri="{BB962C8B-B14F-4D97-AF65-F5344CB8AC3E}">
        <p14:creationId xmlns:p14="http://schemas.microsoft.com/office/powerpoint/2010/main" val="780750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3C5060-463B-2C49-B678-68744915A50E}" type="datetimeFigureOut">
              <a:rPr lang="en-US" smtClean="0"/>
              <a:t>04/09/16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7C90A4-9158-7149-99FF-036C51C3740F}" type="slidenum">
              <a:rPr lang="en-US" smtClean="0"/>
              <a:t>‹#›</a:t>
            </a:fld>
            <a:endParaRPr lang="en-US"/>
          </a:p>
        </p:txBody>
      </p:sp>
    </p:spTree>
    <p:extLst>
      <p:ext uri="{BB962C8B-B14F-4D97-AF65-F5344CB8AC3E}">
        <p14:creationId xmlns:p14="http://schemas.microsoft.com/office/powerpoint/2010/main" val="3858400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3C5060-463B-2C49-B678-68744915A50E}" type="datetimeFigureOut">
              <a:rPr lang="en-US" smtClean="0"/>
              <a:t>04/09/16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7C90A4-9158-7149-99FF-036C51C3740F}" type="slidenum">
              <a:rPr lang="en-US" smtClean="0"/>
              <a:t>‹#›</a:t>
            </a:fld>
            <a:endParaRPr lang="en-US"/>
          </a:p>
        </p:txBody>
      </p:sp>
    </p:spTree>
    <p:extLst>
      <p:ext uri="{BB962C8B-B14F-4D97-AF65-F5344CB8AC3E}">
        <p14:creationId xmlns:p14="http://schemas.microsoft.com/office/powerpoint/2010/main" val="3568108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3C5060-463B-2C49-B678-68744915A50E}" type="datetimeFigureOut">
              <a:rPr lang="en-US" smtClean="0"/>
              <a:t>04/09/16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7C90A4-9158-7149-99FF-036C51C3740F}" type="slidenum">
              <a:rPr lang="en-US" smtClean="0"/>
              <a:t>‹#›</a:t>
            </a:fld>
            <a:endParaRPr lang="en-US"/>
          </a:p>
        </p:txBody>
      </p:sp>
    </p:spTree>
    <p:extLst>
      <p:ext uri="{BB962C8B-B14F-4D97-AF65-F5344CB8AC3E}">
        <p14:creationId xmlns:p14="http://schemas.microsoft.com/office/powerpoint/2010/main" val="13681662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3C5060-463B-2C49-B678-68744915A50E}" type="datetimeFigureOut">
              <a:rPr lang="en-US" smtClean="0"/>
              <a:t>04/09/16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7C90A4-9158-7149-99FF-036C51C3740F}" type="slidenum">
              <a:rPr lang="en-US" smtClean="0"/>
              <a:t>‹#›</a:t>
            </a:fld>
            <a:endParaRPr lang="en-US"/>
          </a:p>
        </p:txBody>
      </p:sp>
    </p:spTree>
    <p:extLst>
      <p:ext uri="{BB962C8B-B14F-4D97-AF65-F5344CB8AC3E}">
        <p14:creationId xmlns:p14="http://schemas.microsoft.com/office/powerpoint/2010/main" val="1184748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2.bin"/><Relationship Id="rId5" Type="http://schemas.openxmlformats.org/officeDocument/2006/relationships/image" Target="../media/image1.emf"/><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png"/><Relationship Id="rId9" Type="http://schemas.openxmlformats.org/officeDocument/2006/relationships/image" Target="../media/image10.png"/><Relationship Id="rId10" Type="http://schemas.openxmlformats.org/officeDocument/2006/relationships/image" Target="../media/image11.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3.bin"/><Relationship Id="rId5" Type="http://schemas.openxmlformats.org/officeDocument/2006/relationships/image" Target="../media/image1.emf"/><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10.png"/><Relationship Id="rId10" Type="http://schemas.openxmlformats.org/officeDocument/2006/relationships/image" Target="../media/image11.pn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4.bin"/><Relationship Id="rId5" Type="http://schemas.openxmlformats.org/officeDocument/2006/relationships/image" Target="../media/image27.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66617" y="3938250"/>
            <a:ext cx="4621555" cy="933589"/>
          </a:xfrm>
          <a:prstGeom prst="rect">
            <a:avLst/>
          </a:prstGeom>
        </p:spPr>
        <p:txBody>
          <a:bodyPr wrap="square" anchor="t">
            <a:spAutoFit/>
          </a:bodyPr>
          <a:lstStyle/>
          <a:p>
            <a:pPr algn="ctr">
              <a:lnSpc>
                <a:spcPct val="140000"/>
              </a:lnSpc>
            </a:pPr>
            <a:r>
              <a:rPr lang="en-US" sz="2000" b="1" dirty="0" err="1" smtClean="0">
                <a:solidFill>
                  <a:schemeClr val="tx1">
                    <a:lumMod val="75000"/>
                    <a:lumOff val="25000"/>
                  </a:schemeClr>
                </a:solidFill>
                <a:latin typeface="Arial"/>
                <a:cs typeface="Arial"/>
              </a:rPr>
              <a:t>Seongmuk</a:t>
            </a:r>
            <a:r>
              <a:rPr lang="en-US" sz="2000" b="1" dirty="0" smtClean="0">
                <a:solidFill>
                  <a:schemeClr val="tx1">
                    <a:lumMod val="75000"/>
                    <a:lumOff val="25000"/>
                  </a:schemeClr>
                </a:solidFill>
                <a:latin typeface="Arial"/>
                <a:cs typeface="Arial"/>
              </a:rPr>
              <a:t> Gang</a:t>
            </a:r>
          </a:p>
          <a:p>
            <a:pPr algn="ctr">
              <a:lnSpc>
                <a:spcPct val="140000"/>
              </a:lnSpc>
            </a:pPr>
            <a:r>
              <a:rPr lang="en-US" sz="2000" b="1" dirty="0" smtClean="0">
                <a:solidFill>
                  <a:schemeClr val="tx1">
                    <a:lumMod val="75000"/>
                    <a:lumOff val="25000"/>
                  </a:schemeClr>
                </a:solidFill>
                <a:latin typeface="Arial"/>
                <a:cs typeface="Arial"/>
              </a:rPr>
              <a:t>Supervisor: Dr. Tom Stafford </a:t>
            </a:r>
            <a:endParaRPr lang="en-US" sz="2000" dirty="0">
              <a:solidFill>
                <a:schemeClr val="tx1">
                  <a:lumMod val="75000"/>
                  <a:lumOff val="25000"/>
                </a:schemeClr>
              </a:solidFill>
              <a:latin typeface="Arial"/>
              <a:cs typeface="Arial"/>
            </a:endParaRPr>
          </a:p>
        </p:txBody>
      </p:sp>
      <p:grpSp>
        <p:nvGrpSpPr>
          <p:cNvPr id="11" name="Group 10"/>
          <p:cNvGrpSpPr/>
          <p:nvPr/>
        </p:nvGrpSpPr>
        <p:grpSpPr>
          <a:xfrm>
            <a:off x="407151" y="605625"/>
            <a:ext cx="8325288" cy="1633905"/>
            <a:chOff x="407151" y="399669"/>
            <a:chExt cx="8325288" cy="1633905"/>
          </a:xfrm>
        </p:grpSpPr>
        <p:sp>
          <p:nvSpPr>
            <p:cNvPr id="4" name="Rectangle 3"/>
            <p:cNvSpPr/>
            <p:nvPr/>
          </p:nvSpPr>
          <p:spPr>
            <a:xfrm>
              <a:off x="681562" y="569498"/>
              <a:ext cx="7796591" cy="1323439"/>
            </a:xfrm>
            <a:prstGeom prst="rect">
              <a:avLst/>
            </a:prstGeom>
          </p:spPr>
          <p:txBody>
            <a:bodyPr wrap="square">
              <a:spAutoFit/>
            </a:bodyPr>
            <a:lstStyle/>
            <a:p>
              <a:pPr algn="just"/>
              <a:r>
                <a:rPr lang="en-US" sz="4000" b="1" dirty="0">
                  <a:latin typeface="Arial"/>
                  <a:cs typeface="Arial"/>
                </a:rPr>
                <a:t>Analysis of individual learning curves on an </a:t>
              </a:r>
              <a:r>
                <a:rPr lang="en-US" sz="4000" b="1" dirty="0" smtClean="0">
                  <a:latin typeface="Arial"/>
                  <a:cs typeface="Arial"/>
                </a:rPr>
                <a:t>online </a:t>
              </a:r>
              <a:r>
                <a:rPr lang="en-US" sz="4000" b="1" dirty="0">
                  <a:latin typeface="Arial"/>
                  <a:cs typeface="Arial"/>
                </a:rPr>
                <a:t>game</a:t>
              </a:r>
              <a:endParaRPr lang="en-US" sz="4000" dirty="0">
                <a:latin typeface="Arial"/>
                <a:cs typeface="Arial"/>
              </a:endParaRPr>
            </a:p>
          </p:txBody>
        </p:sp>
        <p:cxnSp>
          <p:nvCxnSpPr>
            <p:cNvPr id="8" name="Straight Connector 7"/>
            <p:cNvCxnSpPr/>
            <p:nvPr/>
          </p:nvCxnSpPr>
          <p:spPr>
            <a:xfrm>
              <a:off x="407151" y="399669"/>
              <a:ext cx="8325288" cy="0"/>
            </a:xfrm>
            <a:prstGeom prst="line">
              <a:avLst/>
            </a:prstGeom>
            <a:ln>
              <a:solidFill>
                <a:schemeClr val="accent2">
                  <a:lumMod val="60000"/>
                  <a:lumOff val="40000"/>
                </a:schemeClr>
              </a:solidFill>
            </a:ln>
            <a:effectLst/>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a:off x="407151" y="2033574"/>
              <a:ext cx="8325288" cy="0"/>
            </a:xfrm>
            <a:prstGeom prst="line">
              <a:avLst/>
            </a:prstGeom>
            <a:ln>
              <a:solidFill>
                <a:schemeClr val="accent2">
                  <a:lumMod val="60000"/>
                  <a:lumOff val="40000"/>
                </a:schemeClr>
              </a:solidFill>
            </a:ln>
            <a:effectLst/>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367163487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07151" y="148742"/>
            <a:ext cx="8325288" cy="674281"/>
            <a:chOff x="407151" y="148742"/>
            <a:chExt cx="8325288" cy="674281"/>
          </a:xfrm>
        </p:grpSpPr>
        <p:cxnSp>
          <p:nvCxnSpPr>
            <p:cNvPr id="5" name="Straight Connector 4"/>
            <p:cNvCxnSpPr/>
            <p:nvPr/>
          </p:nvCxnSpPr>
          <p:spPr>
            <a:xfrm>
              <a:off x="407151" y="823023"/>
              <a:ext cx="8325288" cy="0"/>
            </a:xfrm>
            <a:prstGeom prst="line">
              <a:avLst/>
            </a:prstGeom>
            <a:ln>
              <a:solidFill>
                <a:schemeClr val="accent2">
                  <a:lumMod val="60000"/>
                  <a:lumOff val="40000"/>
                </a:schemeClr>
              </a:solidFill>
            </a:ln>
            <a:effectLst/>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617796" y="148742"/>
              <a:ext cx="3859150" cy="584776"/>
            </a:xfrm>
            <a:prstGeom prst="rect">
              <a:avLst/>
            </a:prstGeom>
            <a:noFill/>
          </p:spPr>
          <p:txBody>
            <a:bodyPr wrap="none" rtlCol="0">
              <a:spAutoFit/>
            </a:bodyPr>
            <a:lstStyle/>
            <a:p>
              <a:r>
                <a:rPr lang="en-US" sz="3200" dirty="0" smtClean="0">
                  <a:solidFill>
                    <a:schemeClr val="accent2">
                      <a:lumMod val="60000"/>
                      <a:lumOff val="40000"/>
                    </a:schemeClr>
                  </a:solidFill>
                </a:rPr>
                <a:t>Methods 2. Clustering</a:t>
              </a:r>
              <a:endParaRPr lang="en-US" sz="3200" dirty="0">
                <a:solidFill>
                  <a:schemeClr val="accent2">
                    <a:lumMod val="60000"/>
                    <a:lumOff val="40000"/>
                  </a:schemeClr>
                </a:solidFill>
              </a:endParaRPr>
            </a:p>
          </p:txBody>
        </p:sp>
      </p:grpSp>
      <p:cxnSp>
        <p:nvCxnSpPr>
          <p:cNvPr id="29" name="Straight Connector 28"/>
          <p:cNvCxnSpPr/>
          <p:nvPr/>
        </p:nvCxnSpPr>
        <p:spPr>
          <a:xfrm>
            <a:off x="4267092" y="2523824"/>
            <a:ext cx="0" cy="1711079"/>
          </a:xfrm>
          <a:prstGeom prst="line">
            <a:avLst/>
          </a:prstGeom>
          <a:ln>
            <a:solidFill>
              <a:srgbClr val="7F7F7F"/>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1665336" y="4234903"/>
            <a:ext cx="6554311"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1676676" y="1944177"/>
            <a:ext cx="0" cy="230206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273703" y="4281937"/>
            <a:ext cx="992893" cy="369332"/>
          </a:xfrm>
          <a:prstGeom prst="rect">
            <a:avLst/>
          </a:prstGeom>
          <a:noFill/>
        </p:spPr>
        <p:txBody>
          <a:bodyPr wrap="none" rtlCol="0">
            <a:spAutoFit/>
          </a:bodyPr>
          <a:lstStyle/>
          <a:p>
            <a:r>
              <a:rPr lang="en-US" dirty="0" smtClean="0">
                <a:latin typeface="Arial"/>
                <a:cs typeface="Arial"/>
              </a:rPr>
              <a:t>Attempt</a:t>
            </a:r>
          </a:p>
        </p:txBody>
      </p:sp>
      <p:sp>
        <p:nvSpPr>
          <p:cNvPr id="17" name="TextBox 16"/>
          <p:cNvSpPr txBox="1"/>
          <p:nvPr/>
        </p:nvSpPr>
        <p:spPr>
          <a:xfrm>
            <a:off x="876559" y="2002634"/>
            <a:ext cx="787671" cy="369332"/>
          </a:xfrm>
          <a:prstGeom prst="rect">
            <a:avLst/>
          </a:prstGeom>
          <a:noFill/>
        </p:spPr>
        <p:txBody>
          <a:bodyPr wrap="none" rtlCol="0">
            <a:spAutoFit/>
          </a:bodyPr>
          <a:lstStyle/>
          <a:p>
            <a:r>
              <a:rPr lang="en-US" dirty="0" smtClean="0">
                <a:latin typeface="Arial"/>
                <a:cs typeface="Arial"/>
              </a:rPr>
              <a:t>Score</a:t>
            </a:r>
          </a:p>
        </p:txBody>
      </p:sp>
      <p:sp>
        <p:nvSpPr>
          <p:cNvPr id="19" name="Freeform 18"/>
          <p:cNvSpPr/>
          <p:nvPr/>
        </p:nvSpPr>
        <p:spPr>
          <a:xfrm>
            <a:off x="1676664" y="2987478"/>
            <a:ext cx="1326738" cy="748454"/>
          </a:xfrm>
          <a:custGeom>
            <a:avLst/>
            <a:gdLst>
              <a:gd name="connsiteX0" fmla="*/ 0 w 1326738"/>
              <a:gd name="connsiteY0" fmla="*/ 748454 h 748454"/>
              <a:gd name="connsiteX1" fmla="*/ 215453 w 1326738"/>
              <a:gd name="connsiteY1" fmla="*/ 408248 h 748454"/>
              <a:gd name="connsiteX2" fmla="*/ 498944 w 1326738"/>
              <a:gd name="connsiteY2" fmla="*/ 408248 h 748454"/>
              <a:gd name="connsiteX3" fmla="*/ 793775 w 1326738"/>
              <a:gd name="connsiteY3" fmla="*/ 192784 h 748454"/>
              <a:gd name="connsiteX4" fmla="*/ 1156643 w 1326738"/>
              <a:gd name="connsiteY4" fmla="*/ 192784 h 748454"/>
              <a:gd name="connsiteX5" fmla="*/ 1326738 w 1326738"/>
              <a:gd name="connsiteY5" fmla="*/ 0 h 7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6738" h="748454">
                <a:moveTo>
                  <a:pt x="0" y="748454"/>
                </a:moveTo>
                <a:cubicBezTo>
                  <a:pt x="66148" y="606701"/>
                  <a:pt x="132296" y="464949"/>
                  <a:pt x="215453" y="408248"/>
                </a:cubicBezTo>
                <a:cubicBezTo>
                  <a:pt x="298610" y="351547"/>
                  <a:pt x="402557" y="444159"/>
                  <a:pt x="498944" y="408248"/>
                </a:cubicBezTo>
                <a:cubicBezTo>
                  <a:pt x="595331" y="372337"/>
                  <a:pt x="684159" y="228695"/>
                  <a:pt x="793775" y="192784"/>
                </a:cubicBezTo>
                <a:cubicBezTo>
                  <a:pt x="903392" y="156873"/>
                  <a:pt x="1067816" y="224915"/>
                  <a:pt x="1156643" y="192784"/>
                </a:cubicBezTo>
                <a:cubicBezTo>
                  <a:pt x="1245470" y="160653"/>
                  <a:pt x="1326738" y="0"/>
                  <a:pt x="1326738" y="0"/>
                </a:cubicBezTo>
              </a:path>
            </a:pathLst>
          </a:custGeom>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1" name="Freeform 20"/>
          <p:cNvSpPr/>
          <p:nvPr/>
        </p:nvSpPr>
        <p:spPr>
          <a:xfrm>
            <a:off x="4262119" y="1964983"/>
            <a:ext cx="2324626" cy="1150996"/>
          </a:xfrm>
          <a:custGeom>
            <a:avLst/>
            <a:gdLst>
              <a:gd name="connsiteX0" fmla="*/ 0 w 2324626"/>
              <a:gd name="connsiteY0" fmla="*/ 546205 h 1150996"/>
              <a:gd name="connsiteX1" fmla="*/ 601001 w 2324626"/>
              <a:gd name="connsiteY1" fmla="*/ 1033835 h 1150996"/>
              <a:gd name="connsiteX2" fmla="*/ 997888 w 2324626"/>
              <a:gd name="connsiteY2" fmla="*/ 500844 h 1150996"/>
              <a:gd name="connsiteX3" fmla="*/ 1213342 w 2324626"/>
              <a:gd name="connsiteY3" fmla="*/ 750329 h 1150996"/>
              <a:gd name="connsiteX4" fmla="*/ 1655587 w 2324626"/>
              <a:gd name="connsiteY4" fmla="*/ 410123 h 1150996"/>
              <a:gd name="connsiteX5" fmla="*/ 1837022 w 2324626"/>
              <a:gd name="connsiteY5" fmla="*/ 1147237 h 1150996"/>
              <a:gd name="connsiteX6" fmla="*/ 2052475 w 2324626"/>
              <a:gd name="connsiteY6" fmla="*/ 35895 h 1150996"/>
              <a:gd name="connsiteX7" fmla="*/ 2324626 w 2324626"/>
              <a:gd name="connsiteY7" fmla="*/ 251360 h 1150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4626" h="1150996">
                <a:moveTo>
                  <a:pt x="0" y="546205"/>
                </a:moveTo>
                <a:cubicBezTo>
                  <a:pt x="217343" y="793800"/>
                  <a:pt x="434686" y="1041395"/>
                  <a:pt x="601001" y="1033835"/>
                </a:cubicBezTo>
                <a:cubicBezTo>
                  <a:pt x="767316" y="1026275"/>
                  <a:pt x="895831" y="548095"/>
                  <a:pt x="997888" y="500844"/>
                </a:cubicBezTo>
                <a:cubicBezTo>
                  <a:pt x="1099945" y="453593"/>
                  <a:pt x="1103726" y="765449"/>
                  <a:pt x="1213342" y="750329"/>
                </a:cubicBezTo>
                <a:cubicBezTo>
                  <a:pt x="1322958" y="735209"/>
                  <a:pt x="1551640" y="343972"/>
                  <a:pt x="1655587" y="410123"/>
                </a:cubicBezTo>
                <a:cubicBezTo>
                  <a:pt x="1759534" y="476274"/>
                  <a:pt x="1770874" y="1209608"/>
                  <a:pt x="1837022" y="1147237"/>
                </a:cubicBezTo>
                <a:cubicBezTo>
                  <a:pt x="1903170" y="1084866"/>
                  <a:pt x="1971208" y="185208"/>
                  <a:pt x="2052475" y="35895"/>
                </a:cubicBezTo>
                <a:cubicBezTo>
                  <a:pt x="2133742" y="-113418"/>
                  <a:pt x="2324626" y="251360"/>
                  <a:pt x="2324626" y="251360"/>
                </a:cubicBezTo>
              </a:path>
            </a:pathLst>
          </a:cu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Multiply 21"/>
          <p:cNvSpPr/>
          <p:nvPr/>
        </p:nvSpPr>
        <p:spPr>
          <a:xfrm rot="19156020">
            <a:off x="4058846" y="2298970"/>
            <a:ext cx="406547" cy="406547"/>
          </a:xfrm>
          <a:prstGeom prst="mathMultiply">
            <a:avLst>
              <a:gd name="adj1" fmla="val 11911"/>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eform 22"/>
          <p:cNvSpPr/>
          <p:nvPr/>
        </p:nvSpPr>
        <p:spPr>
          <a:xfrm>
            <a:off x="6983626" y="1699256"/>
            <a:ext cx="1111285" cy="1045813"/>
          </a:xfrm>
          <a:custGeom>
            <a:avLst/>
            <a:gdLst>
              <a:gd name="connsiteX0" fmla="*/ 0 w 1111285"/>
              <a:gd name="connsiteY0" fmla="*/ 483066 h 1045813"/>
              <a:gd name="connsiteX1" fmla="*/ 464925 w 1111285"/>
              <a:gd name="connsiteY1" fmla="*/ 18117 h 1045813"/>
              <a:gd name="connsiteX2" fmla="*/ 646359 w 1111285"/>
              <a:gd name="connsiteY2" fmla="*/ 1038737 h 1045813"/>
              <a:gd name="connsiteX3" fmla="*/ 907171 w 1111285"/>
              <a:gd name="connsiteY3" fmla="*/ 460385 h 1045813"/>
              <a:gd name="connsiteX4" fmla="*/ 1111285 w 1111285"/>
              <a:gd name="connsiteY4" fmla="*/ 267602 h 1045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285" h="1045813">
                <a:moveTo>
                  <a:pt x="0" y="483066"/>
                </a:moveTo>
                <a:cubicBezTo>
                  <a:pt x="178599" y="204285"/>
                  <a:pt x="357199" y="-74495"/>
                  <a:pt x="464925" y="18117"/>
                </a:cubicBezTo>
                <a:cubicBezTo>
                  <a:pt x="572651" y="110729"/>
                  <a:pt x="572651" y="965026"/>
                  <a:pt x="646359" y="1038737"/>
                </a:cubicBezTo>
                <a:cubicBezTo>
                  <a:pt x="720067" y="1112448"/>
                  <a:pt x="829683" y="588907"/>
                  <a:pt x="907171" y="460385"/>
                </a:cubicBezTo>
                <a:cubicBezTo>
                  <a:pt x="984659" y="331863"/>
                  <a:pt x="1111285" y="267602"/>
                  <a:pt x="1111285" y="267602"/>
                </a:cubicBezTo>
              </a:path>
            </a:pathLst>
          </a:cu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27" name="Straight Connector 26"/>
          <p:cNvCxnSpPr/>
          <p:nvPr/>
        </p:nvCxnSpPr>
        <p:spPr>
          <a:xfrm>
            <a:off x="3003402" y="2987478"/>
            <a:ext cx="0" cy="1258765"/>
          </a:xfrm>
          <a:prstGeom prst="line">
            <a:avLst/>
          </a:prstGeom>
          <a:ln>
            <a:solidFill>
              <a:schemeClr val="tx1">
                <a:lumMod val="50000"/>
                <a:lumOff val="50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20" name="Multiply 19"/>
          <p:cNvSpPr/>
          <p:nvPr/>
        </p:nvSpPr>
        <p:spPr>
          <a:xfrm rot="19156020">
            <a:off x="2800129" y="2784204"/>
            <a:ext cx="406547" cy="406547"/>
          </a:xfrm>
          <a:prstGeom prst="mathMultiply">
            <a:avLst>
              <a:gd name="adj1" fmla="val 11911"/>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Connector 30"/>
          <p:cNvCxnSpPr/>
          <p:nvPr/>
        </p:nvCxnSpPr>
        <p:spPr>
          <a:xfrm>
            <a:off x="6586745" y="2237125"/>
            <a:ext cx="0" cy="1997778"/>
          </a:xfrm>
          <a:prstGeom prst="line">
            <a:avLst/>
          </a:prstGeom>
          <a:ln>
            <a:solidFill>
              <a:srgbClr val="7F7F7F"/>
            </a:solidFill>
            <a:prstDash val="sysDash"/>
          </a:ln>
          <a:effectLst/>
        </p:spPr>
        <p:style>
          <a:lnRef idx="2">
            <a:schemeClr val="accent1"/>
          </a:lnRef>
          <a:fillRef idx="0">
            <a:schemeClr val="accent1"/>
          </a:fillRef>
          <a:effectRef idx="1">
            <a:schemeClr val="accent1"/>
          </a:effectRef>
          <a:fontRef idx="minor">
            <a:schemeClr val="tx1"/>
          </a:fontRef>
        </p:style>
      </p:cxnSp>
      <p:sp>
        <p:nvSpPr>
          <p:cNvPr id="24" name="Multiply 23"/>
          <p:cNvSpPr/>
          <p:nvPr/>
        </p:nvSpPr>
        <p:spPr>
          <a:xfrm rot="19156020">
            <a:off x="6394811" y="2033875"/>
            <a:ext cx="406547" cy="406547"/>
          </a:xfrm>
          <a:prstGeom prst="mathMultiply">
            <a:avLst>
              <a:gd name="adj1" fmla="val 11911"/>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Connector 33"/>
          <p:cNvCxnSpPr/>
          <p:nvPr/>
        </p:nvCxnSpPr>
        <p:spPr>
          <a:xfrm>
            <a:off x="6983626" y="2135776"/>
            <a:ext cx="0" cy="2099127"/>
          </a:xfrm>
          <a:prstGeom prst="line">
            <a:avLst/>
          </a:prstGeom>
          <a:ln>
            <a:solidFill>
              <a:srgbClr val="7F7F7F"/>
            </a:solidFill>
            <a:prstDash val="sysDash"/>
          </a:ln>
          <a:effectLst/>
        </p:spPr>
        <p:style>
          <a:lnRef idx="2">
            <a:schemeClr val="accent1"/>
          </a:lnRef>
          <a:fillRef idx="0">
            <a:schemeClr val="accent1"/>
          </a:fillRef>
          <a:effectRef idx="1">
            <a:schemeClr val="accent1"/>
          </a:effectRef>
          <a:fontRef idx="minor">
            <a:schemeClr val="tx1"/>
          </a:fontRef>
        </p:style>
      </p:cxnSp>
      <p:sp>
        <p:nvSpPr>
          <p:cNvPr id="25" name="Multiply 24"/>
          <p:cNvSpPr/>
          <p:nvPr/>
        </p:nvSpPr>
        <p:spPr>
          <a:xfrm rot="18050387">
            <a:off x="6780352" y="1974033"/>
            <a:ext cx="406547" cy="406547"/>
          </a:xfrm>
          <a:prstGeom prst="mathMultiply">
            <a:avLst>
              <a:gd name="adj1" fmla="val 11911"/>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366284" y="2976138"/>
            <a:ext cx="529337" cy="769441"/>
          </a:xfrm>
          <a:prstGeom prst="rect">
            <a:avLst/>
          </a:prstGeom>
          <a:noFill/>
        </p:spPr>
        <p:txBody>
          <a:bodyPr wrap="none" rtlCol="0">
            <a:spAutoFit/>
          </a:bodyPr>
          <a:lstStyle/>
          <a:p>
            <a:r>
              <a:rPr lang="en-US" sz="4400" b="1" dirty="0" smtClean="0">
                <a:solidFill>
                  <a:schemeClr val="accent2"/>
                </a:solidFill>
                <a:latin typeface="Arial"/>
                <a:cs typeface="Arial"/>
              </a:rPr>
              <a:t>?</a:t>
            </a:r>
            <a:endParaRPr lang="en-US" sz="4400" b="1" dirty="0">
              <a:solidFill>
                <a:schemeClr val="accent2"/>
              </a:solidFill>
              <a:latin typeface="Arial"/>
              <a:cs typeface="Arial"/>
            </a:endParaRPr>
          </a:p>
        </p:txBody>
      </p:sp>
      <p:sp>
        <p:nvSpPr>
          <p:cNvPr id="37" name="TextBox 36"/>
          <p:cNvSpPr txBox="1"/>
          <p:nvPr/>
        </p:nvSpPr>
        <p:spPr>
          <a:xfrm>
            <a:off x="6586282" y="2625437"/>
            <a:ext cx="404002" cy="523220"/>
          </a:xfrm>
          <a:prstGeom prst="rect">
            <a:avLst/>
          </a:prstGeom>
          <a:noFill/>
        </p:spPr>
        <p:txBody>
          <a:bodyPr wrap="none" rtlCol="0">
            <a:spAutoFit/>
          </a:bodyPr>
          <a:lstStyle/>
          <a:p>
            <a:r>
              <a:rPr lang="en-US" sz="2800" b="1" dirty="0" smtClean="0">
                <a:solidFill>
                  <a:schemeClr val="accent2"/>
                </a:solidFill>
                <a:latin typeface="Arial"/>
                <a:cs typeface="Arial"/>
              </a:rPr>
              <a:t>?</a:t>
            </a:r>
            <a:endParaRPr lang="en-US" sz="2800" b="1" dirty="0">
              <a:solidFill>
                <a:schemeClr val="accent2"/>
              </a:solidFill>
              <a:latin typeface="Arial"/>
              <a:cs typeface="Arial"/>
            </a:endParaRPr>
          </a:p>
        </p:txBody>
      </p:sp>
      <p:sp>
        <p:nvSpPr>
          <p:cNvPr id="28" name="TextBox 27"/>
          <p:cNvSpPr txBox="1"/>
          <p:nvPr/>
        </p:nvSpPr>
        <p:spPr>
          <a:xfrm>
            <a:off x="3093490" y="1243948"/>
            <a:ext cx="3081493" cy="461665"/>
          </a:xfrm>
          <a:prstGeom prst="rect">
            <a:avLst/>
          </a:prstGeom>
          <a:noFill/>
        </p:spPr>
        <p:txBody>
          <a:bodyPr wrap="none" rtlCol="0">
            <a:spAutoFit/>
          </a:bodyPr>
          <a:lstStyle/>
          <a:p>
            <a:r>
              <a:rPr lang="en-US" sz="2400" dirty="0" smtClean="0">
                <a:solidFill>
                  <a:srgbClr val="4F81BD"/>
                </a:solidFill>
                <a:latin typeface="Arial"/>
                <a:cs typeface="Arial"/>
              </a:rPr>
              <a:t>Truncate 15 attempts</a:t>
            </a:r>
            <a:endParaRPr lang="en-US" sz="2400" dirty="0">
              <a:solidFill>
                <a:srgbClr val="4F81BD"/>
              </a:solidFill>
              <a:latin typeface="Arial"/>
              <a:cs typeface="Arial"/>
            </a:endParaRPr>
          </a:p>
        </p:txBody>
      </p:sp>
      <p:grpSp>
        <p:nvGrpSpPr>
          <p:cNvPr id="7" name="Group 6"/>
          <p:cNvGrpSpPr/>
          <p:nvPr/>
        </p:nvGrpSpPr>
        <p:grpSpPr>
          <a:xfrm>
            <a:off x="1675570" y="3180262"/>
            <a:ext cx="6063034" cy="2017175"/>
            <a:chOff x="1675570" y="3180262"/>
            <a:chExt cx="6063034" cy="2017175"/>
          </a:xfrm>
        </p:grpSpPr>
        <p:cxnSp>
          <p:nvCxnSpPr>
            <p:cNvPr id="48" name="Straight Connector 47"/>
            <p:cNvCxnSpPr/>
            <p:nvPr/>
          </p:nvCxnSpPr>
          <p:spPr>
            <a:xfrm>
              <a:off x="1725712" y="3667921"/>
              <a:ext cx="555642" cy="555642"/>
            </a:xfrm>
            <a:prstGeom prst="line">
              <a:avLst/>
            </a:prstGeom>
            <a:ln w="38100" cmpd="sng"/>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1675570" y="3951412"/>
              <a:ext cx="294831" cy="294831"/>
            </a:xfrm>
            <a:prstGeom prst="line">
              <a:avLst/>
            </a:prstGeom>
            <a:ln w="38100" cmpd="sng"/>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9" idx="3"/>
            </p:cNvCxnSpPr>
            <p:nvPr/>
          </p:nvCxnSpPr>
          <p:spPr>
            <a:xfrm>
              <a:off x="2470439" y="3180262"/>
              <a:ext cx="0" cy="1065981"/>
            </a:xfrm>
            <a:prstGeom prst="line">
              <a:avLst/>
            </a:prstGeom>
            <a:ln>
              <a:solidFill>
                <a:schemeClr val="accent1"/>
              </a:solidFill>
              <a:prstDash val="sysDash"/>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2227071" y="4212223"/>
              <a:ext cx="441422" cy="369332"/>
            </a:xfrm>
            <a:prstGeom prst="rect">
              <a:avLst/>
            </a:prstGeom>
            <a:noFill/>
          </p:spPr>
          <p:txBody>
            <a:bodyPr wrap="none" rtlCol="0">
              <a:spAutoFit/>
            </a:bodyPr>
            <a:lstStyle/>
            <a:p>
              <a:r>
                <a:rPr lang="en-US" dirty="0" smtClean="0">
                  <a:solidFill>
                    <a:schemeClr val="accent1"/>
                  </a:solidFill>
                  <a:latin typeface="Arial"/>
                  <a:cs typeface="Arial"/>
                </a:rPr>
                <a:t>15</a:t>
              </a:r>
            </a:p>
          </p:txBody>
        </p:sp>
        <p:cxnSp>
          <p:nvCxnSpPr>
            <p:cNvPr id="50" name="Straight Connector 49"/>
            <p:cNvCxnSpPr/>
            <p:nvPr/>
          </p:nvCxnSpPr>
          <p:spPr>
            <a:xfrm>
              <a:off x="1857001" y="3457485"/>
              <a:ext cx="579634" cy="579634"/>
            </a:xfrm>
            <a:prstGeom prst="line">
              <a:avLst/>
            </a:prstGeom>
            <a:ln w="38100" cmpd="sng"/>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2164484" y="3423400"/>
              <a:ext cx="294831" cy="294831"/>
            </a:xfrm>
            <a:prstGeom prst="line">
              <a:avLst/>
            </a:prstGeom>
            <a:ln w="38100" cmpd="sng"/>
            <a:effectLst/>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754950" y="4828105"/>
              <a:ext cx="5983654" cy="369332"/>
            </a:xfrm>
            <a:prstGeom prst="rect">
              <a:avLst/>
            </a:prstGeom>
            <a:noFill/>
          </p:spPr>
          <p:txBody>
            <a:bodyPr wrap="none" rtlCol="0">
              <a:spAutoFit/>
            </a:bodyPr>
            <a:lstStyle/>
            <a:p>
              <a:r>
                <a:rPr lang="en-US" dirty="0" smtClean="0">
                  <a:latin typeface="Arial"/>
                  <a:cs typeface="Arial"/>
                </a:rPr>
                <a:t>Performance in the early </a:t>
              </a:r>
              <a:r>
                <a:rPr lang="en-US" dirty="0" smtClean="0">
                  <a:latin typeface="Arial"/>
                  <a:cs typeface="Arial"/>
                </a:rPr>
                <a:t>attempts may </a:t>
              </a:r>
              <a:r>
                <a:rPr lang="en-US" dirty="0" smtClean="0">
                  <a:latin typeface="Arial"/>
                  <a:cs typeface="Arial"/>
                </a:rPr>
                <a:t>remain at the last</a:t>
              </a:r>
              <a:endParaRPr lang="en-US" dirty="0" smtClean="0">
                <a:latin typeface="Arial"/>
                <a:cs typeface="Arial"/>
              </a:endParaRPr>
            </a:p>
          </p:txBody>
        </p:sp>
      </p:grpSp>
      <p:sp>
        <p:nvSpPr>
          <p:cNvPr id="2" name="Rectangle 1"/>
          <p:cNvSpPr/>
          <p:nvPr/>
        </p:nvSpPr>
        <p:spPr>
          <a:xfrm>
            <a:off x="407151" y="6321763"/>
            <a:ext cx="8325288" cy="430887"/>
          </a:xfrm>
          <a:prstGeom prst="rect">
            <a:avLst/>
          </a:prstGeom>
        </p:spPr>
        <p:txBody>
          <a:bodyPr wrap="square">
            <a:spAutoFit/>
          </a:bodyPr>
          <a:lstStyle/>
          <a:p>
            <a:pPr algn="just"/>
            <a:r>
              <a:rPr lang="en-US" sz="1100" dirty="0">
                <a:latin typeface="Arial"/>
                <a:cs typeface="Arial"/>
              </a:rPr>
              <a:t>Stafford, T., &amp; Dewar, M. (2014). Tracing the trajectory of skill learning with a </a:t>
            </a:r>
            <a:r>
              <a:rPr lang="en-US" sz="1100" dirty="0" smtClean="0">
                <a:latin typeface="Arial"/>
                <a:cs typeface="Arial"/>
              </a:rPr>
              <a:t>very large </a:t>
            </a:r>
            <a:r>
              <a:rPr lang="en-US" sz="1100" dirty="0">
                <a:latin typeface="Arial"/>
                <a:cs typeface="Arial"/>
              </a:rPr>
              <a:t>sample of online game </a:t>
            </a:r>
            <a:r>
              <a:rPr lang="en-US" sz="1100" dirty="0" smtClean="0">
                <a:latin typeface="Arial"/>
                <a:cs typeface="Arial"/>
              </a:rPr>
              <a:t>players. 	Psychological </a:t>
            </a:r>
            <a:r>
              <a:rPr lang="en-US" sz="1100" dirty="0">
                <a:latin typeface="Arial"/>
                <a:cs typeface="Arial"/>
              </a:rPr>
              <a:t>Science, 25(2), 511–518.</a:t>
            </a:r>
            <a:endParaRPr lang="en-US" sz="1100" dirty="0">
              <a:latin typeface="Arial"/>
              <a:cs typeface="Arial"/>
            </a:endParaRPr>
          </a:p>
        </p:txBody>
      </p:sp>
    </p:spTree>
    <p:extLst>
      <p:ext uri="{BB962C8B-B14F-4D97-AF65-F5344CB8AC3E}">
        <p14:creationId xmlns:p14="http://schemas.microsoft.com/office/powerpoint/2010/main" val="172791478"/>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07151" y="148742"/>
            <a:ext cx="8325288" cy="674281"/>
            <a:chOff x="407151" y="148742"/>
            <a:chExt cx="8325288" cy="674281"/>
          </a:xfrm>
        </p:grpSpPr>
        <p:cxnSp>
          <p:nvCxnSpPr>
            <p:cNvPr id="5" name="Straight Connector 4"/>
            <p:cNvCxnSpPr/>
            <p:nvPr/>
          </p:nvCxnSpPr>
          <p:spPr>
            <a:xfrm>
              <a:off x="407151" y="823023"/>
              <a:ext cx="8325288" cy="0"/>
            </a:xfrm>
            <a:prstGeom prst="line">
              <a:avLst/>
            </a:prstGeom>
            <a:ln>
              <a:solidFill>
                <a:schemeClr val="accent2">
                  <a:lumMod val="60000"/>
                  <a:lumOff val="40000"/>
                </a:schemeClr>
              </a:solidFill>
            </a:ln>
            <a:effectLst/>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617796" y="148742"/>
              <a:ext cx="3859150" cy="584776"/>
            </a:xfrm>
            <a:prstGeom prst="rect">
              <a:avLst/>
            </a:prstGeom>
            <a:noFill/>
          </p:spPr>
          <p:txBody>
            <a:bodyPr wrap="none" rtlCol="0">
              <a:spAutoFit/>
            </a:bodyPr>
            <a:lstStyle/>
            <a:p>
              <a:r>
                <a:rPr lang="en-US" sz="3200" dirty="0" smtClean="0">
                  <a:solidFill>
                    <a:schemeClr val="accent2">
                      <a:lumMod val="60000"/>
                      <a:lumOff val="40000"/>
                    </a:schemeClr>
                  </a:solidFill>
                </a:rPr>
                <a:t>Methods 2. Clustering</a:t>
              </a:r>
              <a:endParaRPr lang="en-US" sz="3200" dirty="0">
                <a:solidFill>
                  <a:schemeClr val="accent2">
                    <a:lumMod val="60000"/>
                    <a:lumOff val="40000"/>
                  </a:schemeClr>
                </a:solidFill>
              </a:endParaRPr>
            </a:p>
          </p:txBody>
        </p:sp>
      </p:grpSp>
      <p:grpSp>
        <p:nvGrpSpPr>
          <p:cNvPr id="2" name="Group 1"/>
          <p:cNvGrpSpPr/>
          <p:nvPr/>
        </p:nvGrpSpPr>
        <p:grpSpPr>
          <a:xfrm>
            <a:off x="740480" y="1096528"/>
            <a:ext cx="4582180" cy="2071754"/>
            <a:chOff x="820246" y="1243948"/>
            <a:chExt cx="7584983" cy="3477054"/>
          </a:xfrm>
        </p:grpSpPr>
        <p:cxnSp>
          <p:nvCxnSpPr>
            <p:cNvPr id="48" name="Straight Connector 47"/>
            <p:cNvCxnSpPr/>
            <p:nvPr/>
          </p:nvCxnSpPr>
          <p:spPr>
            <a:xfrm>
              <a:off x="1725712" y="3667921"/>
              <a:ext cx="555642" cy="555642"/>
            </a:xfrm>
            <a:prstGeom prst="line">
              <a:avLst/>
            </a:prstGeom>
            <a:ln w="38100" cmpd="sng"/>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1675570" y="3951412"/>
              <a:ext cx="294831" cy="294831"/>
            </a:xfrm>
            <a:prstGeom prst="line">
              <a:avLst/>
            </a:prstGeom>
            <a:ln w="38100" cmpd="sng"/>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9" idx="3"/>
            </p:cNvCxnSpPr>
            <p:nvPr/>
          </p:nvCxnSpPr>
          <p:spPr>
            <a:xfrm>
              <a:off x="2470439" y="3180262"/>
              <a:ext cx="0" cy="1065981"/>
            </a:xfrm>
            <a:prstGeom prst="line">
              <a:avLst/>
            </a:prstGeom>
            <a:ln>
              <a:solidFill>
                <a:schemeClr val="accent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267092" y="2523824"/>
              <a:ext cx="0" cy="1711079"/>
            </a:xfrm>
            <a:prstGeom prst="line">
              <a:avLst/>
            </a:prstGeom>
            <a:ln>
              <a:solidFill>
                <a:srgbClr val="7F7F7F"/>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1665336" y="4234903"/>
              <a:ext cx="6554311"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1676676" y="1944177"/>
              <a:ext cx="0" cy="230206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273702" y="4281938"/>
              <a:ext cx="1131527" cy="439064"/>
            </a:xfrm>
            <a:prstGeom prst="rect">
              <a:avLst/>
            </a:prstGeom>
            <a:noFill/>
          </p:spPr>
          <p:txBody>
            <a:bodyPr wrap="none" rtlCol="0">
              <a:spAutoFit/>
            </a:bodyPr>
            <a:lstStyle/>
            <a:p>
              <a:r>
                <a:rPr lang="en-US" sz="1100" dirty="0" smtClean="0">
                  <a:latin typeface="Arial"/>
                  <a:cs typeface="Arial"/>
                </a:rPr>
                <a:t>Attempt</a:t>
              </a:r>
            </a:p>
          </p:txBody>
        </p:sp>
        <p:sp>
          <p:nvSpPr>
            <p:cNvPr id="17" name="TextBox 16"/>
            <p:cNvSpPr txBox="1"/>
            <p:nvPr/>
          </p:nvSpPr>
          <p:spPr>
            <a:xfrm>
              <a:off x="820246" y="2002635"/>
              <a:ext cx="915673" cy="439064"/>
            </a:xfrm>
            <a:prstGeom prst="rect">
              <a:avLst/>
            </a:prstGeom>
            <a:noFill/>
          </p:spPr>
          <p:txBody>
            <a:bodyPr wrap="none" rtlCol="0">
              <a:spAutoFit/>
            </a:bodyPr>
            <a:lstStyle/>
            <a:p>
              <a:r>
                <a:rPr lang="en-US" sz="1100" dirty="0" smtClean="0">
                  <a:latin typeface="Arial"/>
                  <a:cs typeface="Arial"/>
                </a:rPr>
                <a:t>Score</a:t>
              </a:r>
            </a:p>
          </p:txBody>
        </p:sp>
        <p:sp>
          <p:nvSpPr>
            <p:cNvPr id="19" name="Freeform 18"/>
            <p:cNvSpPr/>
            <p:nvPr/>
          </p:nvSpPr>
          <p:spPr>
            <a:xfrm>
              <a:off x="1676664" y="2987478"/>
              <a:ext cx="1326738" cy="748454"/>
            </a:xfrm>
            <a:custGeom>
              <a:avLst/>
              <a:gdLst>
                <a:gd name="connsiteX0" fmla="*/ 0 w 1326738"/>
                <a:gd name="connsiteY0" fmla="*/ 748454 h 748454"/>
                <a:gd name="connsiteX1" fmla="*/ 215453 w 1326738"/>
                <a:gd name="connsiteY1" fmla="*/ 408248 h 748454"/>
                <a:gd name="connsiteX2" fmla="*/ 498944 w 1326738"/>
                <a:gd name="connsiteY2" fmla="*/ 408248 h 748454"/>
                <a:gd name="connsiteX3" fmla="*/ 793775 w 1326738"/>
                <a:gd name="connsiteY3" fmla="*/ 192784 h 748454"/>
                <a:gd name="connsiteX4" fmla="*/ 1156643 w 1326738"/>
                <a:gd name="connsiteY4" fmla="*/ 192784 h 748454"/>
                <a:gd name="connsiteX5" fmla="*/ 1326738 w 1326738"/>
                <a:gd name="connsiteY5" fmla="*/ 0 h 7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6738" h="748454">
                  <a:moveTo>
                    <a:pt x="0" y="748454"/>
                  </a:moveTo>
                  <a:cubicBezTo>
                    <a:pt x="66148" y="606701"/>
                    <a:pt x="132296" y="464949"/>
                    <a:pt x="215453" y="408248"/>
                  </a:cubicBezTo>
                  <a:cubicBezTo>
                    <a:pt x="298610" y="351547"/>
                    <a:pt x="402557" y="444159"/>
                    <a:pt x="498944" y="408248"/>
                  </a:cubicBezTo>
                  <a:cubicBezTo>
                    <a:pt x="595331" y="372337"/>
                    <a:pt x="684159" y="228695"/>
                    <a:pt x="793775" y="192784"/>
                  </a:cubicBezTo>
                  <a:cubicBezTo>
                    <a:pt x="903392" y="156873"/>
                    <a:pt x="1067816" y="224915"/>
                    <a:pt x="1156643" y="192784"/>
                  </a:cubicBezTo>
                  <a:cubicBezTo>
                    <a:pt x="1245470" y="160653"/>
                    <a:pt x="1326738" y="0"/>
                    <a:pt x="1326738" y="0"/>
                  </a:cubicBezTo>
                </a:path>
              </a:pathLst>
            </a:custGeom>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1" name="Freeform 20"/>
            <p:cNvSpPr/>
            <p:nvPr/>
          </p:nvSpPr>
          <p:spPr>
            <a:xfrm>
              <a:off x="4262119" y="1964983"/>
              <a:ext cx="2324626" cy="1150996"/>
            </a:xfrm>
            <a:custGeom>
              <a:avLst/>
              <a:gdLst>
                <a:gd name="connsiteX0" fmla="*/ 0 w 2324626"/>
                <a:gd name="connsiteY0" fmla="*/ 546205 h 1150996"/>
                <a:gd name="connsiteX1" fmla="*/ 601001 w 2324626"/>
                <a:gd name="connsiteY1" fmla="*/ 1033835 h 1150996"/>
                <a:gd name="connsiteX2" fmla="*/ 997888 w 2324626"/>
                <a:gd name="connsiteY2" fmla="*/ 500844 h 1150996"/>
                <a:gd name="connsiteX3" fmla="*/ 1213342 w 2324626"/>
                <a:gd name="connsiteY3" fmla="*/ 750329 h 1150996"/>
                <a:gd name="connsiteX4" fmla="*/ 1655587 w 2324626"/>
                <a:gd name="connsiteY4" fmla="*/ 410123 h 1150996"/>
                <a:gd name="connsiteX5" fmla="*/ 1837022 w 2324626"/>
                <a:gd name="connsiteY5" fmla="*/ 1147237 h 1150996"/>
                <a:gd name="connsiteX6" fmla="*/ 2052475 w 2324626"/>
                <a:gd name="connsiteY6" fmla="*/ 35895 h 1150996"/>
                <a:gd name="connsiteX7" fmla="*/ 2324626 w 2324626"/>
                <a:gd name="connsiteY7" fmla="*/ 251360 h 1150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4626" h="1150996">
                  <a:moveTo>
                    <a:pt x="0" y="546205"/>
                  </a:moveTo>
                  <a:cubicBezTo>
                    <a:pt x="217343" y="793800"/>
                    <a:pt x="434686" y="1041395"/>
                    <a:pt x="601001" y="1033835"/>
                  </a:cubicBezTo>
                  <a:cubicBezTo>
                    <a:pt x="767316" y="1026275"/>
                    <a:pt x="895831" y="548095"/>
                    <a:pt x="997888" y="500844"/>
                  </a:cubicBezTo>
                  <a:cubicBezTo>
                    <a:pt x="1099945" y="453593"/>
                    <a:pt x="1103726" y="765449"/>
                    <a:pt x="1213342" y="750329"/>
                  </a:cubicBezTo>
                  <a:cubicBezTo>
                    <a:pt x="1322958" y="735209"/>
                    <a:pt x="1551640" y="343972"/>
                    <a:pt x="1655587" y="410123"/>
                  </a:cubicBezTo>
                  <a:cubicBezTo>
                    <a:pt x="1759534" y="476274"/>
                    <a:pt x="1770874" y="1209608"/>
                    <a:pt x="1837022" y="1147237"/>
                  </a:cubicBezTo>
                  <a:cubicBezTo>
                    <a:pt x="1903170" y="1084866"/>
                    <a:pt x="1971208" y="185208"/>
                    <a:pt x="2052475" y="35895"/>
                  </a:cubicBezTo>
                  <a:cubicBezTo>
                    <a:pt x="2133742" y="-113418"/>
                    <a:pt x="2324626" y="251360"/>
                    <a:pt x="2324626" y="251360"/>
                  </a:cubicBezTo>
                </a:path>
              </a:pathLst>
            </a:cu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Multiply 21"/>
            <p:cNvSpPr/>
            <p:nvPr/>
          </p:nvSpPr>
          <p:spPr>
            <a:xfrm rot="19156020">
              <a:off x="4058846" y="2298970"/>
              <a:ext cx="406547" cy="406547"/>
            </a:xfrm>
            <a:prstGeom prst="mathMultiply">
              <a:avLst>
                <a:gd name="adj1" fmla="val 11911"/>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eform 22"/>
            <p:cNvSpPr/>
            <p:nvPr/>
          </p:nvSpPr>
          <p:spPr>
            <a:xfrm>
              <a:off x="6983626" y="1699256"/>
              <a:ext cx="1111285" cy="1045813"/>
            </a:xfrm>
            <a:custGeom>
              <a:avLst/>
              <a:gdLst>
                <a:gd name="connsiteX0" fmla="*/ 0 w 1111285"/>
                <a:gd name="connsiteY0" fmla="*/ 483066 h 1045813"/>
                <a:gd name="connsiteX1" fmla="*/ 464925 w 1111285"/>
                <a:gd name="connsiteY1" fmla="*/ 18117 h 1045813"/>
                <a:gd name="connsiteX2" fmla="*/ 646359 w 1111285"/>
                <a:gd name="connsiteY2" fmla="*/ 1038737 h 1045813"/>
                <a:gd name="connsiteX3" fmla="*/ 907171 w 1111285"/>
                <a:gd name="connsiteY3" fmla="*/ 460385 h 1045813"/>
                <a:gd name="connsiteX4" fmla="*/ 1111285 w 1111285"/>
                <a:gd name="connsiteY4" fmla="*/ 267602 h 1045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285" h="1045813">
                  <a:moveTo>
                    <a:pt x="0" y="483066"/>
                  </a:moveTo>
                  <a:cubicBezTo>
                    <a:pt x="178599" y="204285"/>
                    <a:pt x="357199" y="-74495"/>
                    <a:pt x="464925" y="18117"/>
                  </a:cubicBezTo>
                  <a:cubicBezTo>
                    <a:pt x="572651" y="110729"/>
                    <a:pt x="572651" y="965026"/>
                    <a:pt x="646359" y="1038737"/>
                  </a:cubicBezTo>
                  <a:cubicBezTo>
                    <a:pt x="720067" y="1112448"/>
                    <a:pt x="829683" y="588907"/>
                    <a:pt x="907171" y="460385"/>
                  </a:cubicBezTo>
                  <a:cubicBezTo>
                    <a:pt x="984659" y="331863"/>
                    <a:pt x="1111285" y="267602"/>
                    <a:pt x="1111285" y="267602"/>
                  </a:cubicBezTo>
                </a:path>
              </a:pathLst>
            </a:cu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27" name="Straight Connector 26"/>
            <p:cNvCxnSpPr/>
            <p:nvPr/>
          </p:nvCxnSpPr>
          <p:spPr>
            <a:xfrm>
              <a:off x="3003402" y="2987478"/>
              <a:ext cx="0" cy="1258765"/>
            </a:xfrm>
            <a:prstGeom prst="line">
              <a:avLst/>
            </a:prstGeom>
            <a:ln>
              <a:solidFill>
                <a:schemeClr val="tx1">
                  <a:lumMod val="50000"/>
                  <a:lumOff val="50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20" name="Multiply 19"/>
            <p:cNvSpPr/>
            <p:nvPr/>
          </p:nvSpPr>
          <p:spPr>
            <a:xfrm rot="19156020">
              <a:off x="2800129" y="2784204"/>
              <a:ext cx="406547" cy="406547"/>
            </a:xfrm>
            <a:prstGeom prst="mathMultiply">
              <a:avLst>
                <a:gd name="adj1" fmla="val 11911"/>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Connector 30"/>
            <p:cNvCxnSpPr/>
            <p:nvPr/>
          </p:nvCxnSpPr>
          <p:spPr>
            <a:xfrm>
              <a:off x="6586745" y="2237125"/>
              <a:ext cx="0" cy="1997778"/>
            </a:xfrm>
            <a:prstGeom prst="line">
              <a:avLst/>
            </a:prstGeom>
            <a:ln>
              <a:solidFill>
                <a:srgbClr val="7F7F7F"/>
              </a:solidFill>
              <a:prstDash val="sysDash"/>
            </a:ln>
            <a:effectLst/>
          </p:spPr>
          <p:style>
            <a:lnRef idx="2">
              <a:schemeClr val="accent1"/>
            </a:lnRef>
            <a:fillRef idx="0">
              <a:schemeClr val="accent1"/>
            </a:fillRef>
            <a:effectRef idx="1">
              <a:schemeClr val="accent1"/>
            </a:effectRef>
            <a:fontRef idx="minor">
              <a:schemeClr val="tx1"/>
            </a:fontRef>
          </p:style>
        </p:cxnSp>
        <p:sp>
          <p:nvSpPr>
            <p:cNvPr id="24" name="Multiply 23"/>
            <p:cNvSpPr/>
            <p:nvPr/>
          </p:nvSpPr>
          <p:spPr>
            <a:xfrm rot="19156020">
              <a:off x="6394811" y="2033875"/>
              <a:ext cx="406547" cy="406547"/>
            </a:xfrm>
            <a:prstGeom prst="mathMultiply">
              <a:avLst>
                <a:gd name="adj1" fmla="val 11911"/>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Connector 33"/>
            <p:cNvCxnSpPr/>
            <p:nvPr/>
          </p:nvCxnSpPr>
          <p:spPr>
            <a:xfrm>
              <a:off x="6983626" y="2135776"/>
              <a:ext cx="0" cy="2099127"/>
            </a:xfrm>
            <a:prstGeom prst="line">
              <a:avLst/>
            </a:prstGeom>
            <a:ln>
              <a:solidFill>
                <a:srgbClr val="7F7F7F"/>
              </a:solidFill>
              <a:prstDash val="sysDash"/>
            </a:ln>
            <a:effectLst/>
          </p:spPr>
          <p:style>
            <a:lnRef idx="2">
              <a:schemeClr val="accent1"/>
            </a:lnRef>
            <a:fillRef idx="0">
              <a:schemeClr val="accent1"/>
            </a:fillRef>
            <a:effectRef idx="1">
              <a:schemeClr val="accent1"/>
            </a:effectRef>
            <a:fontRef idx="minor">
              <a:schemeClr val="tx1"/>
            </a:fontRef>
          </p:style>
        </p:cxnSp>
        <p:sp>
          <p:nvSpPr>
            <p:cNvPr id="25" name="Multiply 24"/>
            <p:cNvSpPr/>
            <p:nvPr/>
          </p:nvSpPr>
          <p:spPr>
            <a:xfrm rot="18050387">
              <a:off x="6780352" y="1974033"/>
              <a:ext cx="406547" cy="406547"/>
            </a:xfrm>
            <a:prstGeom prst="mathMultiply">
              <a:avLst>
                <a:gd name="adj1" fmla="val 11911"/>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272427" y="2785817"/>
              <a:ext cx="720621" cy="981438"/>
            </a:xfrm>
            <a:prstGeom prst="rect">
              <a:avLst/>
            </a:prstGeom>
            <a:noFill/>
          </p:spPr>
          <p:txBody>
            <a:bodyPr wrap="none" rtlCol="0">
              <a:spAutoFit/>
            </a:bodyPr>
            <a:lstStyle/>
            <a:p>
              <a:r>
                <a:rPr lang="en-US" sz="3200" b="1" dirty="0" smtClean="0">
                  <a:solidFill>
                    <a:schemeClr val="accent2"/>
                  </a:solidFill>
                  <a:latin typeface="Arial"/>
                  <a:cs typeface="Arial"/>
                </a:rPr>
                <a:t>?</a:t>
              </a:r>
              <a:endParaRPr lang="en-US" sz="3200" b="1" dirty="0">
                <a:solidFill>
                  <a:schemeClr val="accent2"/>
                </a:solidFill>
                <a:latin typeface="Arial"/>
                <a:cs typeface="Arial"/>
              </a:endParaRPr>
            </a:p>
          </p:txBody>
        </p:sp>
        <p:sp>
          <p:nvSpPr>
            <p:cNvPr id="37" name="TextBox 36"/>
            <p:cNvSpPr txBox="1"/>
            <p:nvPr/>
          </p:nvSpPr>
          <p:spPr>
            <a:xfrm>
              <a:off x="6492425" y="2625437"/>
              <a:ext cx="565018" cy="671510"/>
            </a:xfrm>
            <a:prstGeom prst="rect">
              <a:avLst/>
            </a:prstGeom>
            <a:noFill/>
          </p:spPr>
          <p:txBody>
            <a:bodyPr wrap="none" rtlCol="0">
              <a:spAutoFit/>
            </a:bodyPr>
            <a:lstStyle/>
            <a:p>
              <a:r>
                <a:rPr lang="en-US" sz="2000" b="1" dirty="0" smtClean="0">
                  <a:solidFill>
                    <a:schemeClr val="accent2"/>
                  </a:solidFill>
                  <a:latin typeface="Arial"/>
                  <a:cs typeface="Arial"/>
                </a:rPr>
                <a:t>?</a:t>
              </a:r>
              <a:endParaRPr lang="en-US" sz="2000" b="1" dirty="0">
                <a:solidFill>
                  <a:schemeClr val="accent2"/>
                </a:solidFill>
                <a:latin typeface="Arial"/>
                <a:cs typeface="Arial"/>
              </a:endParaRPr>
            </a:p>
          </p:txBody>
        </p:sp>
        <p:sp>
          <p:nvSpPr>
            <p:cNvPr id="28" name="TextBox 27"/>
            <p:cNvSpPr txBox="1"/>
            <p:nvPr/>
          </p:nvSpPr>
          <p:spPr>
            <a:xfrm>
              <a:off x="2980862" y="1243948"/>
              <a:ext cx="3502469" cy="568200"/>
            </a:xfrm>
            <a:prstGeom prst="rect">
              <a:avLst/>
            </a:prstGeom>
            <a:noFill/>
          </p:spPr>
          <p:txBody>
            <a:bodyPr wrap="none" rtlCol="0">
              <a:spAutoFit/>
            </a:bodyPr>
            <a:lstStyle/>
            <a:p>
              <a:r>
                <a:rPr lang="en-US" sz="1600" dirty="0" smtClean="0">
                  <a:solidFill>
                    <a:srgbClr val="4F81BD"/>
                  </a:solidFill>
                  <a:latin typeface="Arial"/>
                  <a:cs typeface="Arial"/>
                </a:rPr>
                <a:t>Truncate 15 attempts</a:t>
              </a:r>
              <a:endParaRPr lang="en-US" sz="1600" dirty="0">
                <a:solidFill>
                  <a:srgbClr val="4F81BD"/>
                </a:solidFill>
                <a:latin typeface="Arial"/>
                <a:cs typeface="Arial"/>
              </a:endParaRPr>
            </a:p>
          </p:txBody>
        </p:sp>
        <p:sp>
          <p:nvSpPr>
            <p:cNvPr id="30" name="TextBox 29"/>
            <p:cNvSpPr txBox="1"/>
            <p:nvPr/>
          </p:nvSpPr>
          <p:spPr>
            <a:xfrm>
              <a:off x="2227071" y="4212223"/>
              <a:ext cx="441422" cy="369332"/>
            </a:xfrm>
            <a:prstGeom prst="rect">
              <a:avLst/>
            </a:prstGeom>
            <a:noFill/>
          </p:spPr>
          <p:txBody>
            <a:bodyPr wrap="none" rtlCol="0">
              <a:spAutoFit/>
            </a:bodyPr>
            <a:lstStyle/>
            <a:p>
              <a:r>
                <a:rPr lang="en-US" dirty="0" smtClean="0">
                  <a:solidFill>
                    <a:schemeClr val="accent1"/>
                  </a:solidFill>
                  <a:latin typeface="Arial"/>
                  <a:cs typeface="Arial"/>
                </a:rPr>
                <a:t>15</a:t>
              </a:r>
            </a:p>
          </p:txBody>
        </p:sp>
        <p:cxnSp>
          <p:nvCxnSpPr>
            <p:cNvPr id="50" name="Straight Connector 49"/>
            <p:cNvCxnSpPr/>
            <p:nvPr/>
          </p:nvCxnSpPr>
          <p:spPr>
            <a:xfrm>
              <a:off x="1857001" y="3457485"/>
              <a:ext cx="579634" cy="579634"/>
            </a:xfrm>
            <a:prstGeom prst="line">
              <a:avLst/>
            </a:prstGeom>
            <a:ln w="38100" cmpd="sng"/>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2164484" y="3423400"/>
              <a:ext cx="294831" cy="294831"/>
            </a:xfrm>
            <a:prstGeom prst="line">
              <a:avLst/>
            </a:prstGeom>
            <a:ln w="38100" cmpd="sng"/>
            <a:effectLst/>
          </p:spPr>
          <p:style>
            <a:lnRef idx="2">
              <a:schemeClr val="accent1"/>
            </a:lnRef>
            <a:fillRef idx="0">
              <a:schemeClr val="accent1"/>
            </a:fillRef>
            <a:effectRef idx="1">
              <a:schemeClr val="accent1"/>
            </a:effectRef>
            <a:fontRef idx="minor">
              <a:schemeClr val="tx1"/>
            </a:fontRef>
          </p:style>
        </p:cxnSp>
      </p:grpSp>
      <p:sp>
        <p:nvSpPr>
          <p:cNvPr id="54" name="Rectangle 53"/>
          <p:cNvSpPr/>
          <p:nvPr/>
        </p:nvSpPr>
        <p:spPr>
          <a:xfrm>
            <a:off x="407151" y="6389803"/>
            <a:ext cx="8325288" cy="430887"/>
          </a:xfrm>
          <a:prstGeom prst="rect">
            <a:avLst/>
          </a:prstGeom>
        </p:spPr>
        <p:txBody>
          <a:bodyPr wrap="square">
            <a:spAutoFit/>
          </a:bodyPr>
          <a:lstStyle/>
          <a:p>
            <a:pPr algn="just"/>
            <a:r>
              <a:rPr lang="en-US" sz="1100" dirty="0">
                <a:latin typeface="Arial"/>
                <a:cs typeface="Arial"/>
              </a:rPr>
              <a:t>Stafford, T., &amp; Dewar, M. (2014). Tracing the trajectory of skill learning with a </a:t>
            </a:r>
            <a:r>
              <a:rPr lang="en-US" sz="1100" dirty="0" smtClean="0">
                <a:latin typeface="Arial"/>
                <a:cs typeface="Arial"/>
              </a:rPr>
              <a:t>very large </a:t>
            </a:r>
            <a:r>
              <a:rPr lang="en-US" sz="1100" dirty="0">
                <a:latin typeface="Arial"/>
                <a:cs typeface="Arial"/>
              </a:rPr>
              <a:t>sample of online game </a:t>
            </a:r>
            <a:r>
              <a:rPr lang="en-US" sz="1100" dirty="0" smtClean="0">
                <a:latin typeface="Arial"/>
                <a:cs typeface="Arial"/>
              </a:rPr>
              <a:t>players. 	Psychological </a:t>
            </a:r>
            <a:r>
              <a:rPr lang="en-US" sz="1100" dirty="0">
                <a:latin typeface="Arial"/>
                <a:cs typeface="Arial"/>
              </a:rPr>
              <a:t>Science, 25(2), 511–518.</a:t>
            </a:r>
            <a:endParaRPr lang="en-US" sz="1100" dirty="0">
              <a:latin typeface="Arial"/>
              <a:cs typeface="Arial"/>
            </a:endParaRPr>
          </a:p>
        </p:txBody>
      </p:sp>
      <p:sp>
        <p:nvSpPr>
          <p:cNvPr id="3" name="Oval 2"/>
          <p:cNvSpPr/>
          <p:nvPr/>
        </p:nvSpPr>
        <p:spPr>
          <a:xfrm>
            <a:off x="1495850" y="3901040"/>
            <a:ext cx="1363559" cy="19505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Hexagon 6"/>
          <p:cNvSpPr/>
          <p:nvPr/>
        </p:nvSpPr>
        <p:spPr>
          <a:xfrm>
            <a:off x="3537419" y="3901040"/>
            <a:ext cx="1620670" cy="1950518"/>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9" name="Group 8"/>
          <p:cNvGrpSpPr/>
          <p:nvPr/>
        </p:nvGrpSpPr>
        <p:grpSpPr>
          <a:xfrm>
            <a:off x="5546120" y="4816288"/>
            <a:ext cx="304799" cy="58795"/>
            <a:chOff x="5558700" y="3013190"/>
            <a:chExt cx="304799" cy="58795"/>
          </a:xfrm>
        </p:grpSpPr>
        <p:sp>
          <p:nvSpPr>
            <p:cNvPr id="33" name="Oval 32"/>
            <p:cNvSpPr/>
            <p:nvPr/>
          </p:nvSpPr>
          <p:spPr>
            <a:xfrm>
              <a:off x="5558700" y="3013190"/>
              <a:ext cx="58795" cy="5879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5681702" y="3013190"/>
              <a:ext cx="58795" cy="5879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5804704" y="3013190"/>
              <a:ext cx="58795" cy="5879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Regular Pentagon 9"/>
          <p:cNvSpPr/>
          <p:nvPr/>
        </p:nvSpPr>
        <p:spPr>
          <a:xfrm>
            <a:off x="6062257" y="3899824"/>
            <a:ext cx="1685236" cy="1950518"/>
          </a:xfrm>
          <a:prstGeom prst="pent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TextBox 38"/>
          <p:cNvSpPr txBox="1"/>
          <p:nvPr/>
        </p:nvSpPr>
        <p:spPr>
          <a:xfrm>
            <a:off x="1675588" y="5871408"/>
            <a:ext cx="1005704" cy="338554"/>
          </a:xfrm>
          <a:prstGeom prst="rect">
            <a:avLst/>
          </a:prstGeom>
          <a:noFill/>
        </p:spPr>
        <p:txBody>
          <a:bodyPr wrap="none" rtlCol="0">
            <a:spAutoFit/>
          </a:bodyPr>
          <a:lstStyle/>
          <a:p>
            <a:r>
              <a:rPr lang="en-US" sz="1600" dirty="0" smtClean="0">
                <a:latin typeface="Arial"/>
                <a:cs typeface="Arial"/>
              </a:rPr>
              <a:t>Cluster 1</a:t>
            </a:r>
          </a:p>
        </p:txBody>
      </p:sp>
      <p:sp>
        <p:nvSpPr>
          <p:cNvPr id="40" name="TextBox 39"/>
          <p:cNvSpPr txBox="1"/>
          <p:nvPr/>
        </p:nvSpPr>
        <p:spPr>
          <a:xfrm>
            <a:off x="3850173" y="5850342"/>
            <a:ext cx="1005704" cy="338554"/>
          </a:xfrm>
          <a:prstGeom prst="rect">
            <a:avLst/>
          </a:prstGeom>
          <a:noFill/>
        </p:spPr>
        <p:txBody>
          <a:bodyPr wrap="none" rtlCol="0">
            <a:spAutoFit/>
          </a:bodyPr>
          <a:lstStyle/>
          <a:p>
            <a:r>
              <a:rPr lang="en-US" sz="1600" dirty="0" smtClean="0">
                <a:latin typeface="Arial"/>
                <a:cs typeface="Arial"/>
              </a:rPr>
              <a:t>Cluster 2</a:t>
            </a:r>
          </a:p>
        </p:txBody>
      </p:sp>
      <p:grpSp>
        <p:nvGrpSpPr>
          <p:cNvPr id="11" name="Group 10"/>
          <p:cNvGrpSpPr/>
          <p:nvPr/>
        </p:nvGrpSpPr>
        <p:grpSpPr>
          <a:xfrm>
            <a:off x="6395234" y="5871408"/>
            <a:ext cx="1024789" cy="338554"/>
            <a:chOff x="6395234" y="6030168"/>
            <a:chExt cx="1024789" cy="338554"/>
          </a:xfrm>
        </p:grpSpPr>
        <p:sp>
          <p:nvSpPr>
            <p:cNvPr id="41" name="TextBox 40"/>
            <p:cNvSpPr txBox="1"/>
            <p:nvPr/>
          </p:nvSpPr>
          <p:spPr>
            <a:xfrm>
              <a:off x="6395234" y="6030168"/>
              <a:ext cx="834583" cy="338554"/>
            </a:xfrm>
            <a:prstGeom prst="rect">
              <a:avLst/>
            </a:prstGeom>
            <a:noFill/>
          </p:spPr>
          <p:txBody>
            <a:bodyPr wrap="none" rtlCol="0">
              <a:spAutoFit/>
            </a:bodyPr>
            <a:lstStyle/>
            <a:p>
              <a:r>
                <a:rPr lang="en-US" sz="1600" dirty="0" smtClean="0">
                  <a:latin typeface="Arial"/>
                  <a:cs typeface="Arial"/>
                </a:rPr>
                <a:t>Cluster</a:t>
              </a:r>
            </a:p>
          </p:txBody>
        </p:sp>
        <p:graphicFrame>
          <p:nvGraphicFramePr>
            <p:cNvPr id="42" name="Object 41"/>
            <p:cNvGraphicFramePr>
              <a:graphicFrameLocks noChangeAspect="1"/>
            </p:cNvGraphicFramePr>
            <p:nvPr>
              <p:extLst>
                <p:ext uri="{D42A27DB-BD31-4B8C-83A1-F6EECF244321}">
                  <p14:modId xmlns:p14="http://schemas.microsoft.com/office/powerpoint/2010/main" val="905489260"/>
                </p:ext>
              </p:extLst>
            </p:nvPr>
          </p:nvGraphicFramePr>
          <p:xfrm>
            <a:off x="7158206" y="6066028"/>
            <a:ext cx="261817" cy="287999"/>
          </p:xfrm>
          <a:graphic>
            <a:graphicData uri="http://schemas.openxmlformats.org/presentationml/2006/ole">
              <mc:AlternateContent xmlns:mc="http://schemas.openxmlformats.org/markup-compatibility/2006">
                <mc:Choice xmlns:v="urn:schemas-microsoft-com:vml" Requires="v">
                  <p:oleObj spid="_x0000_s9479"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7158206" y="6066028"/>
                          <a:ext cx="261817" cy="287999"/>
                        </a:xfrm>
                        <a:prstGeom prst="rect">
                          <a:avLst/>
                        </a:prstGeom>
                      </p:spPr>
                    </p:pic>
                  </p:oleObj>
                </mc:Fallback>
              </mc:AlternateContent>
            </a:graphicData>
          </a:graphic>
        </p:graphicFrame>
      </p:grpSp>
      <p:pic>
        <p:nvPicPr>
          <p:cNvPr id="46" name="Picture 45" descr="bu003722.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20948" y="4335083"/>
            <a:ext cx="338555" cy="1080000"/>
          </a:xfrm>
          <a:prstGeom prst="rect">
            <a:avLst/>
          </a:prstGeom>
        </p:spPr>
      </p:pic>
      <p:pic>
        <p:nvPicPr>
          <p:cNvPr id="49" name="Picture 48" descr="AA053848.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24186" y="4429700"/>
            <a:ext cx="353167" cy="1080000"/>
          </a:xfrm>
          <a:prstGeom prst="rect">
            <a:avLst/>
          </a:prstGeom>
        </p:spPr>
      </p:pic>
      <p:pic>
        <p:nvPicPr>
          <p:cNvPr id="52" name="Picture 51" descr="bu003722.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7217" y="4323743"/>
            <a:ext cx="338555" cy="1080000"/>
          </a:xfrm>
          <a:prstGeom prst="rect">
            <a:avLst/>
          </a:prstGeom>
        </p:spPr>
      </p:pic>
      <p:pic>
        <p:nvPicPr>
          <p:cNvPr id="55" name="Picture 54"/>
          <p:cNvPicPr>
            <a:picLocks noChangeAspect="1"/>
          </p:cNvPicPr>
          <p:nvPr/>
        </p:nvPicPr>
        <p:blipFill>
          <a:blip r:embed="rId8"/>
          <a:stretch>
            <a:fillRect/>
          </a:stretch>
        </p:blipFill>
        <p:spPr>
          <a:xfrm>
            <a:off x="3645303" y="3209723"/>
            <a:ext cx="343828" cy="1080000"/>
          </a:xfrm>
          <a:prstGeom prst="rect">
            <a:avLst/>
          </a:prstGeom>
        </p:spPr>
      </p:pic>
      <p:pic>
        <p:nvPicPr>
          <p:cNvPr id="57" name="Picture 56" descr="AA053848.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08446" y="4335083"/>
            <a:ext cx="353167" cy="1080000"/>
          </a:xfrm>
          <a:prstGeom prst="rect">
            <a:avLst/>
          </a:prstGeom>
        </p:spPr>
      </p:pic>
      <p:pic>
        <p:nvPicPr>
          <p:cNvPr id="58" name="Picture 57" descr="AA053848.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62889" y="4418360"/>
            <a:ext cx="353167" cy="1080000"/>
          </a:xfrm>
          <a:prstGeom prst="rect">
            <a:avLst/>
          </a:prstGeom>
        </p:spPr>
      </p:pic>
      <p:grpSp>
        <p:nvGrpSpPr>
          <p:cNvPr id="67" name="Group 66"/>
          <p:cNvGrpSpPr/>
          <p:nvPr/>
        </p:nvGrpSpPr>
        <p:grpSpPr>
          <a:xfrm>
            <a:off x="1148464" y="2727762"/>
            <a:ext cx="880854" cy="1287266"/>
            <a:chOff x="1148464" y="2727762"/>
            <a:chExt cx="880854" cy="1287266"/>
          </a:xfrm>
        </p:grpSpPr>
        <p:sp>
          <p:nvSpPr>
            <p:cNvPr id="59" name="Moon 58"/>
            <p:cNvSpPr/>
            <p:nvPr/>
          </p:nvSpPr>
          <p:spPr>
            <a:xfrm rot="8760812" flipH="1">
              <a:off x="1148464" y="2727762"/>
              <a:ext cx="573677" cy="1282271"/>
            </a:xfrm>
            <a:prstGeom prst="moon">
              <a:avLst>
                <a:gd name="adj" fmla="val 43893"/>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L-Shape 14"/>
            <p:cNvSpPr/>
            <p:nvPr/>
          </p:nvSpPr>
          <p:spPr>
            <a:xfrm rot="16200000">
              <a:off x="1269523" y="3255233"/>
              <a:ext cx="759795" cy="759795"/>
            </a:xfrm>
            <a:prstGeom prst="corner">
              <a:avLst>
                <a:gd name="adj1" fmla="val 26120"/>
                <a:gd name="adj2" fmla="val 26121"/>
              </a:avLst>
            </a:prstGeom>
            <a:solidFill>
              <a:srgbClr val="C0504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2" name="Picture 61" descr="Screen Shot 2016-09-04 at 20.50.19.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58219" y="1618908"/>
            <a:ext cx="3599999" cy="618025"/>
          </a:xfrm>
          <a:prstGeom prst="rect">
            <a:avLst/>
          </a:prstGeom>
        </p:spPr>
      </p:pic>
      <p:pic>
        <p:nvPicPr>
          <p:cNvPr id="63" name="Picture 62" descr="Screen Shot 2016-09-04 at 20.52.55.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92239" y="2308439"/>
            <a:ext cx="2340000" cy="266691"/>
          </a:xfrm>
          <a:prstGeom prst="rect">
            <a:avLst/>
          </a:prstGeom>
        </p:spPr>
      </p:pic>
      <p:sp>
        <p:nvSpPr>
          <p:cNvPr id="64" name="Oval 63"/>
          <p:cNvSpPr/>
          <p:nvPr/>
        </p:nvSpPr>
        <p:spPr>
          <a:xfrm>
            <a:off x="2036671" y="4744324"/>
            <a:ext cx="305597" cy="305597"/>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5" name="Oval 64"/>
          <p:cNvSpPr/>
          <p:nvPr/>
        </p:nvSpPr>
        <p:spPr>
          <a:xfrm>
            <a:off x="4166206" y="4743925"/>
            <a:ext cx="305597" cy="305597"/>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6" name="Oval 65"/>
          <p:cNvSpPr/>
          <p:nvPr/>
        </p:nvSpPr>
        <p:spPr>
          <a:xfrm>
            <a:off x="6757530" y="4744324"/>
            <a:ext cx="305597" cy="305597"/>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68" name="Picture 67" descr="bu003722.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5234" y="4418360"/>
            <a:ext cx="338555" cy="1080000"/>
          </a:xfrm>
          <a:prstGeom prst="rect">
            <a:avLst/>
          </a:prstGeom>
        </p:spPr>
      </p:pic>
      <p:cxnSp>
        <p:nvCxnSpPr>
          <p:cNvPr id="70" name="Straight Arrow Connector 69"/>
          <p:cNvCxnSpPr>
            <a:endCxn id="55" idx="1"/>
          </p:cNvCxnSpPr>
          <p:nvPr/>
        </p:nvCxnSpPr>
        <p:spPr>
          <a:xfrm flipV="1">
            <a:off x="2221872" y="3749723"/>
            <a:ext cx="1423431" cy="1125360"/>
          </a:xfrm>
          <a:prstGeom prst="straightConnector1">
            <a:avLst/>
          </a:prstGeom>
          <a:ln>
            <a:headEnd type="arrow"/>
            <a:tailEnd type="arrow"/>
          </a:ln>
          <a:effectLst/>
        </p:spPr>
        <p:style>
          <a:lnRef idx="2">
            <a:schemeClr val="dk1"/>
          </a:lnRef>
          <a:fillRef idx="0">
            <a:schemeClr val="dk1"/>
          </a:fillRef>
          <a:effectRef idx="1">
            <a:schemeClr val="dk1"/>
          </a:effectRef>
          <a:fontRef idx="minor">
            <a:schemeClr val="tx1"/>
          </a:fontRef>
        </p:style>
      </p:cxnSp>
      <p:cxnSp>
        <p:nvCxnSpPr>
          <p:cNvPr id="71" name="Straight Arrow Connector 70"/>
          <p:cNvCxnSpPr/>
          <p:nvPr/>
        </p:nvCxnSpPr>
        <p:spPr>
          <a:xfrm flipH="1" flipV="1">
            <a:off x="3817217" y="3749723"/>
            <a:ext cx="530452" cy="1175666"/>
          </a:xfrm>
          <a:prstGeom prst="straightConnector1">
            <a:avLst/>
          </a:prstGeom>
          <a:ln>
            <a:headEnd type="arrow"/>
            <a:tailEnd type="arrow"/>
          </a:ln>
          <a:effectLst/>
        </p:spPr>
        <p:style>
          <a:lnRef idx="2">
            <a:schemeClr val="dk1"/>
          </a:lnRef>
          <a:fillRef idx="0">
            <a:schemeClr val="dk1"/>
          </a:fillRef>
          <a:effectRef idx="1">
            <a:schemeClr val="dk1"/>
          </a:effectRef>
          <a:fontRef idx="minor">
            <a:schemeClr val="tx1"/>
          </a:fontRef>
        </p:style>
      </p:cxnSp>
      <p:cxnSp>
        <p:nvCxnSpPr>
          <p:cNvPr id="75" name="Straight Arrow Connector 74"/>
          <p:cNvCxnSpPr>
            <a:endCxn id="55" idx="3"/>
          </p:cNvCxnSpPr>
          <p:nvPr/>
        </p:nvCxnSpPr>
        <p:spPr>
          <a:xfrm flipH="1" flipV="1">
            <a:off x="3989131" y="3749723"/>
            <a:ext cx="2928048" cy="1125360"/>
          </a:xfrm>
          <a:prstGeom prst="straightConnector1">
            <a:avLst/>
          </a:prstGeom>
          <a:ln>
            <a:headEnd type="arrow"/>
            <a:tailEnd type="arrow"/>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75597877"/>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07151" y="148742"/>
            <a:ext cx="8325288" cy="674281"/>
            <a:chOff x="407151" y="148742"/>
            <a:chExt cx="8325288" cy="674281"/>
          </a:xfrm>
        </p:grpSpPr>
        <p:cxnSp>
          <p:nvCxnSpPr>
            <p:cNvPr id="5" name="Straight Connector 4"/>
            <p:cNvCxnSpPr/>
            <p:nvPr/>
          </p:nvCxnSpPr>
          <p:spPr>
            <a:xfrm>
              <a:off x="407151" y="823023"/>
              <a:ext cx="8325288" cy="0"/>
            </a:xfrm>
            <a:prstGeom prst="line">
              <a:avLst/>
            </a:prstGeom>
            <a:ln>
              <a:solidFill>
                <a:schemeClr val="accent2">
                  <a:lumMod val="60000"/>
                  <a:lumOff val="40000"/>
                </a:schemeClr>
              </a:solidFill>
            </a:ln>
            <a:effectLst/>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617796" y="148742"/>
              <a:ext cx="3859150" cy="584776"/>
            </a:xfrm>
            <a:prstGeom prst="rect">
              <a:avLst/>
            </a:prstGeom>
            <a:noFill/>
          </p:spPr>
          <p:txBody>
            <a:bodyPr wrap="none" rtlCol="0">
              <a:spAutoFit/>
            </a:bodyPr>
            <a:lstStyle/>
            <a:p>
              <a:r>
                <a:rPr lang="en-US" sz="3200" dirty="0" smtClean="0">
                  <a:solidFill>
                    <a:schemeClr val="accent2">
                      <a:lumMod val="60000"/>
                      <a:lumOff val="40000"/>
                    </a:schemeClr>
                  </a:solidFill>
                </a:rPr>
                <a:t>Methods 2. Clustering</a:t>
              </a:r>
              <a:endParaRPr lang="en-US" sz="3200" dirty="0">
                <a:solidFill>
                  <a:schemeClr val="accent2">
                    <a:lumMod val="60000"/>
                    <a:lumOff val="40000"/>
                  </a:schemeClr>
                </a:solidFill>
              </a:endParaRPr>
            </a:p>
          </p:txBody>
        </p:sp>
      </p:grpSp>
      <p:grpSp>
        <p:nvGrpSpPr>
          <p:cNvPr id="2" name="Group 1"/>
          <p:cNvGrpSpPr/>
          <p:nvPr/>
        </p:nvGrpSpPr>
        <p:grpSpPr>
          <a:xfrm>
            <a:off x="740480" y="1096528"/>
            <a:ext cx="4582180" cy="2071754"/>
            <a:chOff x="820246" y="1243948"/>
            <a:chExt cx="7584983" cy="3477054"/>
          </a:xfrm>
        </p:grpSpPr>
        <p:cxnSp>
          <p:nvCxnSpPr>
            <p:cNvPr id="48" name="Straight Connector 47"/>
            <p:cNvCxnSpPr/>
            <p:nvPr/>
          </p:nvCxnSpPr>
          <p:spPr>
            <a:xfrm>
              <a:off x="1725712" y="3667921"/>
              <a:ext cx="555642" cy="555642"/>
            </a:xfrm>
            <a:prstGeom prst="line">
              <a:avLst/>
            </a:prstGeom>
            <a:ln w="38100" cmpd="sng"/>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1675570" y="3951412"/>
              <a:ext cx="294831" cy="294831"/>
            </a:xfrm>
            <a:prstGeom prst="line">
              <a:avLst/>
            </a:prstGeom>
            <a:ln w="38100" cmpd="sng"/>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9" idx="3"/>
            </p:cNvCxnSpPr>
            <p:nvPr/>
          </p:nvCxnSpPr>
          <p:spPr>
            <a:xfrm>
              <a:off x="2470439" y="3180262"/>
              <a:ext cx="0" cy="1065981"/>
            </a:xfrm>
            <a:prstGeom prst="line">
              <a:avLst/>
            </a:prstGeom>
            <a:ln>
              <a:solidFill>
                <a:schemeClr val="accent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267092" y="2523824"/>
              <a:ext cx="0" cy="1711079"/>
            </a:xfrm>
            <a:prstGeom prst="line">
              <a:avLst/>
            </a:prstGeom>
            <a:ln>
              <a:solidFill>
                <a:srgbClr val="7F7F7F"/>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1665336" y="4234903"/>
              <a:ext cx="6554311"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1676676" y="1944177"/>
              <a:ext cx="0" cy="230206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273702" y="4281938"/>
              <a:ext cx="1131527" cy="439064"/>
            </a:xfrm>
            <a:prstGeom prst="rect">
              <a:avLst/>
            </a:prstGeom>
            <a:noFill/>
          </p:spPr>
          <p:txBody>
            <a:bodyPr wrap="none" rtlCol="0">
              <a:spAutoFit/>
            </a:bodyPr>
            <a:lstStyle/>
            <a:p>
              <a:r>
                <a:rPr lang="en-US" sz="1100" dirty="0" smtClean="0">
                  <a:latin typeface="Arial"/>
                  <a:cs typeface="Arial"/>
                </a:rPr>
                <a:t>Attempt</a:t>
              </a:r>
            </a:p>
          </p:txBody>
        </p:sp>
        <p:sp>
          <p:nvSpPr>
            <p:cNvPr id="17" name="TextBox 16"/>
            <p:cNvSpPr txBox="1"/>
            <p:nvPr/>
          </p:nvSpPr>
          <p:spPr>
            <a:xfrm>
              <a:off x="820246" y="2002635"/>
              <a:ext cx="915673" cy="439064"/>
            </a:xfrm>
            <a:prstGeom prst="rect">
              <a:avLst/>
            </a:prstGeom>
            <a:noFill/>
          </p:spPr>
          <p:txBody>
            <a:bodyPr wrap="none" rtlCol="0">
              <a:spAutoFit/>
            </a:bodyPr>
            <a:lstStyle/>
            <a:p>
              <a:r>
                <a:rPr lang="en-US" sz="1100" dirty="0" smtClean="0">
                  <a:latin typeface="Arial"/>
                  <a:cs typeface="Arial"/>
                </a:rPr>
                <a:t>Score</a:t>
              </a:r>
            </a:p>
          </p:txBody>
        </p:sp>
        <p:sp>
          <p:nvSpPr>
            <p:cNvPr id="19" name="Freeform 18"/>
            <p:cNvSpPr/>
            <p:nvPr/>
          </p:nvSpPr>
          <p:spPr>
            <a:xfrm>
              <a:off x="1676664" y="2987478"/>
              <a:ext cx="1326738" cy="748454"/>
            </a:xfrm>
            <a:custGeom>
              <a:avLst/>
              <a:gdLst>
                <a:gd name="connsiteX0" fmla="*/ 0 w 1326738"/>
                <a:gd name="connsiteY0" fmla="*/ 748454 h 748454"/>
                <a:gd name="connsiteX1" fmla="*/ 215453 w 1326738"/>
                <a:gd name="connsiteY1" fmla="*/ 408248 h 748454"/>
                <a:gd name="connsiteX2" fmla="*/ 498944 w 1326738"/>
                <a:gd name="connsiteY2" fmla="*/ 408248 h 748454"/>
                <a:gd name="connsiteX3" fmla="*/ 793775 w 1326738"/>
                <a:gd name="connsiteY3" fmla="*/ 192784 h 748454"/>
                <a:gd name="connsiteX4" fmla="*/ 1156643 w 1326738"/>
                <a:gd name="connsiteY4" fmla="*/ 192784 h 748454"/>
                <a:gd name="connsiteX5" fmla="*/ 1326738 w 1326738"/>
                <a:gd name="connsiteY5" fmla="*/ 0 h 7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6738" h="748454">
                  <a:moveTo>
                    <a:pt x="0" y="748454"/>
                  </a:moveTo>
                  <a:cubicBezTo>
                    <a:pt x="66148" y="606701"/>
                    <a:pt x="132296" y="464949"/>
                    <a:pt x="215453" y="408248"/>
                  </a:cubicBezTo>
                  <a:cubicBezTo>
                    <a:pt x="298610" y="351547"/>
                    <a:pt x="402557" y="444159"/>
                    <a:pt x="498944" y="408248"/>
                  </a:cubicBezTo>
                  <a:cubicBezTo>
                    <a:pt x="595331" y="372337"/>
                    <a:pt x="684159" y="228695"/>
                    <a:pt x="793775" y="192784"/>
                  </a:cubicBezTo>
                  <a:cubicBezTo>
                    <a:pt x="903392" y="156873"/>
                    <a:pt x="1067816" y="224915"/>
                    <a:pt x="1156643" y="192784"/>
                  </a:cubicBezTo>
                  <a:cubicBezTo>
                    <a:pt x="1245470" y="160653"/>
                    <a:pt x="1326738" y="0"/>
                    <a:pt x="1326738" y="0"/>
                  </a:cubicBezTo>
                </a:path>
              </a:pathLst>
            </a:custGeom>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1" name="Freeform 20"/>
            <p:cNvSpPr/>
            <p:nvPr/>
          </p:nvSpPr>
          <p:spPr>
            <a:xfrm>
              <a:off x="4262119" y="1964983"/>
              <a:ext cx="2324626" cy="1150996"/>
            </a:xfrm>
            <a:custGeom>
              <a:avLst/>
              <a:gdLst>
                <a:gd name="connsiteX0" fmla="*/ 0 w 2324626"/>
                <a:gd name="connsiteY0" fmla="*/ 546205 h 1150996"/>
                <a:gd name="connsiteX1" fmla="*/ 601001 w 2324626"/>
                <a:gd name="connsiteY1" fmla="*/ 1033835 h 1150996"/>
                <a:gd name="connsiteX2" fmla="*/ 997888 w 2324626"/>
                <a:gd name="connsiteY2" fmla="*/ 500844 h 1150996"/>
                <a:gd name="connsiteX3" fmla="*/ 1213342 w 2324626"/>
                <a:gd name="connsiteY3" fmla="*/ 750329 h 1150996"/>
                <a:gd name="connsiteX4" fmla="*/ 1655587 w 2324626"/>
                <a:gd name="connsiteY4" fmla="*/ 410123 h 1150996"/>
                <a:gd name="connsiteX5" fmla="*/ 1837022 w 2324626"/>
                <a:gd name="connsiteY5" fmla="*/ 1147237 h 1150996"/>
                <a:gd name="connsiteX6" fmla="*/ 2052475 w 2324626"/>
                <a:gd name="connsiteY6" fmla="*/ 35895 h 1150996"/>
                <a:gd name="connsiteX7" fmla="*/ 2324626 w 2324626"/>
                <a:gd name="connsiteY7" fmla="*/ 251360 h 1150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4626" h="1150996">
                  <a:moveTo>
                    <a:pt x="0" y="546205"/>
                  </a:moveTo>
                  <a:cubicBezTo>
                    <a:pt x="217343" y="793800"/>
                    <a:pt x="434686" y="1041395"/>
                    <a:pt x="601001" y="1033835"/>
                  </a:cubicBezTo>
                  <a:cubicBezTo>
                    <a:pt x="767316" y="1026275"/>
                    <a:pt x="895831" y="548095"/>
                    <a:pt x="997888" y="500844"/>
                  </a:cubicBezTo>
                  <a:cubicBezTo>
                    <a:pt x="1099945" y="453593"/>
                    <a:pt x="1103726" y="765449"/>
                    <a:pt x="1213342" y="750329"/>
                  </a:cubicBezTo>
                  <a:cubicBezTo>
                    <a:pt x="1322958" y="735209"/>
                    <a:pt x="1551640" y="343972"/>
                    <a:pt x="1655587" y="410123"/>
                  </a:cubicBezTo>
                  <a:cubicBezTo>
                    <a:pt x="1759534" y="476274"/>
                    <a:pt x="1770874" y="1209608"/>
                    <a:pt x="1837022" y="1147237"/>
                  </a:cubicBezTo>
                  <a:cubicBezTo>
                    <a:pt x="1903170" y="1084866"/>
                    <a:pt x="1971208" y="185208"/>
                    <a:pt x="2052475" y="35895"/>
                  </a:cubicBezTo>
                  <a:cubicBezTo>
                    <a:pt x="2133742" y="-113418"/>
                    <a:pt x="2324626" y="251360"/>
                    <a:pt x="2324626" y="251360"/>
                  </a:cubicBezTo>
                </a:path>
              </a:pathLst>
            </a:cu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Multiply 21"/>
            <p:cNvSpPr/>
            <p:nvPr/>
          </p:nvSpPr>
          <p:spPr>
            <a:xfrm rot="19156020">
              <a:off x="4058846" y="2298970"/>
              <a:ext cx="406547" cy="406547"/>
            </a:xfrm>
            <a:prstGeom prst="mathMultiply">
              <a:avLst>
                <a:gd name="adj1" fmla="val 11911"/>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eform 22"/>
            <p:cNvSpPr/>
            <p:nvPr/>
          </p:nvSpPr>
          <p:spPr>
            <a:xfrm>
              <a:off x="6983626" y="1699256"/>
              <a:ext cx="1111285" cy="1045813"/>
            </a:xfrm>
            <a:custGeom>
              <a:avLst/>
              <a:gdLst>
                <a:gd name="connsiteX0" fmla="*/ 0 w 1111285"/>
                <a:gd name="connsiteY0" fmla="*/ 483066 h 1045813"/>
                <a:gd name="connsiteX1" fmla="*/ 464925 w 1111285"/>
                <a:gd name="connsiteY1" fmla="*/ 18117 h 1045813"/>
                <a:gd name="connsiteX2" fmla="*/ 646359 w 1111285"/>
                <a:gd name="connsiteY2" fmla="*/ 1038737 h 1045813"/>
                <a:gd name="connsiteX3" fmla="*/ 907171 w 1111285"/>
                <a:gd name="connsiteY3" fmla="*/ 460385 h 1045813"/>
                <a:gd name="connsiteX4" fmla="*/ 1111285 w 1111285"/>
                <a:gd name="connsiteY4" fmla="*/ 267602 h 1045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285" h="1045813">
                  <a:moveTo>
                    <a:pt x="0" y="483066"/>
                  </a:moveTo>
                  <a:cubicBezTo>
                    <a:pt x="178599" y="204285"/>
                    <a:pt x="357199" y="-74495"/>
                    <a:pt x="464925" y="18117"/>
                  </a:cubicBezTo>
                  <a:cubicBezTo>
                    <a:pt x="572651" y="110729"/>
                    <a:pt x="572651" y="965026"/>
                    <a:pt x="646359" y="1038737"/>
                  </a:cubicBezTo>
                  <a:cubicBezTo>
                    <a:pt x="720067" y="1112448"/>
                    <a:pt x="829683" y="588907"/>
                    <a:pt x="907171" y="460385"/>
                  </a:cubicBezTo>
                  <a:cubicBezTo>
                    <a:pt x="984659" y="331863"/>
                    <a:pt x="1111285" y="267602"/>
                    <a:pt x="1111285" y="267602"/>
                  </a:cubicBezTo>
                </a:path>
              </a:pathLst>
            </a:cu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27" name="Straight Connector 26"/>
            <p:cNvCxnSpPr/>
            <p:nvPr/>
          </p:nvCxnSpPr>
          <p:spPr>
            <a:xfrm>
              <a:off x="3003402" y="2987478"/>
              <a:ext cx="0" cy="1258765"/>
            </a:xfrm>
            <a:prstGeom prst="line">
              <a:avLst/>
            </a:prstGeom>
            <a:ln>
              <a:solidFill>
                <a:schemeClr val="tx1">
                  <a:lumMod val="50000"/>
                  <a:lumOff val="50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20" name="Multiply 19"/>
            <p:cNvSpPr/>
            <p:nvPr/>
          </p:nvSpPr>
          <p:spPr>
            <a:xfrm rot="19156020">
              <a:off x="2800129" y="2784204"/>
              <a:ext cx="406547" cy="406547"/>
            </a:xfrm>
            <a:prstGeom prst="mathMultiply">
              <a:avLst>
                <a:gd name="adj1" fmla="val 11911"/>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Connector 30"/>
            <p:cNvCxnSpPr/>
            <p:nvPr/>
          </p:nvCxnSpPr>
          <p:spPr>
            <a:xfrm>
              <a:off x="6586745" y="2237125"/>
              <a:ext cx="0" cy="1997778"/>
            </a:xfrm>
            <a:prstGeom prst="line">
              <a:avLst/>
            </a:prstGeom>
            <a:ln>
              <a:solidFill>
                <a:srgbClr val="7F7F7F"/>
              </a:solidFill>
              <a:prstDash val="sysDash"/>
            </a:ln>
            <a:effectLst/>
          </p:spPr>
          <p:style>
            <a:lnRef idx="2">
              <a:schemeClr val="accent1"/>
            </a:lnRef>
            <a:fillRef idx="0">
              <a:schemeClr val="accent1"/>
            </a:fillRef>
            <a:effectRef idx="1">
              <a:schemeClr val="accent1"/>
            </a:effectRef>
            <a:fontRef idx="minor">
              <a:schemeClr val="tx1"/>
            </a:fontRef>
          </p:style>
        </p:cxnSp>
        <p:sp>
          <p:nvSpPr>
            <p:cNvPr id="24" name="Multiply 23"/>
            <p:cNvSpPr/>
            <p:nvPr/>
          </p:nvSpPr>
          <p:spPr>
            <a:xfrm rot="19156020">
              <a:off x="6394811" y="2033875"/>
              <a:ext cx="406547" cy="406547"/>
            </a:xfrm>
            <a:prstGeom prst="mathMultiply">
              <a:avLst>
                <a:gd name="adj1" fmla="val 11911"/>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Connector 33"/>
            <p:cNvCxnSpPr/>
            <p:nvPr/>
          </p:nvCxnSpPr>
          <p:spPr>
            <a:xfrm>
              <a:off x="6983626" y="2135776"/>
              <a:ext cx="0" cy="2099127"/>
            </a:xfrm>
            <a:prstGeom prst="line">
              <a:avLst/>
            </a:prstGeom>
            <a:ln>
              <a:solidFill>
                <a:srgbClr val="7F7F7F"/>
              </a:solidFill>
              <a:prstDash val="sysDash"/>
            </a:ln>
            <a:effectLst/>
          </p:spPr>
          <p:style>
            <a:lnRef idx="2">
              <a:schemeClr val="accent1"/>
            </a:lnRef>
            <a:fillRef idx="0">
              <a:schemeClr val="accent1"/>
            </a:fillRef>
            <a:effectRef idx="1">
              <a:schemeClr val="accent1"/>
            </a:effectRef>
            <a:fontRef idx="minor">
              <a:schemeClr val="tx1"/>
            </a:fontRef>
          </p:style>
        </p:cxnSp>
        <p:sp>
          <p:nvSpPr>
            <p:cNvPr id="25" name="Multiply 24"/>
            <p:cNvSpPr/>
            <p:nvPr/>
          </p:nvSpPr>
          <p:spPr>
            <a:xfrm rot="18050387">
              <a:off x="6780352" y="1974033"/>
              <a:ext cx="406547" cy="406547"/>
            </a:xfrm>
            <a:prstGeom prst="mathMultiply">
              <a:avLst>
                <a:gd name="adj1" fmla="val 11911"/>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272427" y="2785817"/>
              <a:ext cx="720621" cy="981438"/>
            </a:xfrm>
            <a:prstGeom prst="rect">
              <a:avLst/>
            </a:prstGeom>
            <a:noFill/>
          </p:spPr>
          <p:txBody>
            <a:bodyPr wrap="none" rtlCol="0">
              <a:spAutoFit/>
            </a:bodyPr>
            <a:lstStyle/>
            <a:p>
              <a:r>
                <a:rPr lang="en-US" sz="3200" b="1" dirty="0" smtClean="0">
                  <a:solidFill>
                    <a:schemeClr val="accent2"/>
                  </a:solidFill>
                  <a:latin typeface="Arial"/>
                  <a:cs typeface="Arial"/>
                </a:rPr>
                <a:t>?</a:t>
              </a:r>
              <a:endParaRPr lang="en-US" sz="3200" b="1" dirty="0">
                <a:solidFill>
                  <a:schemeClr val="accent2"/>
                </a:solidFill>
                <a:latin typeface="Arial"/>
                <a:cs typeface="Arial"/>
              </a:endParaRPr>
            </a:p>
          </p:txBody>
        </p:sp>
        <p:sp>
          <p:nvSpPr>
            <p:cNvPr id="37" name="TextBox 36"/>
            <p:cNvSpPr txBox="1"/>
            <p:nvPr/>
          </p:nvSpPr>
          <p:spPr>
            <a:xfrm>
              <a:off x="6492425" y="2625437"/>
              <a:ext cx="565018" cy="671510"/>
            </a:xfrm>
            <a:prstGeom prst="rect">
              <a:avLst/>
            </a:prstGeom>
            <a:noFill/>
          </p:spPr>
          <p:txBody>
            <a:bodyPr wrap="none" rtlCol="0">
              <a:spAutoFit/>
            </a:bodyPr>
            <a:lstStyle/>
            <a:p>
              <a:r>
                <a:rPr lang="en-US" sz="2000" b="1" dirty="0" smtClean="0">
                  <a:solidFill>
                    <a:schemeClr val="accent2"/>
                  </a:solidFill>
                  <a:latin typeface="Arial"/>
                  <a:cs typeface="Arial"/>
                </a:rPr>
                <a:t>?</a:t>
              </a:r>
              <a:endParaRPr lang="en-US" sz="2000" b="1" dirty="0">
                <a:solidFill>
                  <a:schemeClr val="accent2"/>
                </a:solidFill>
                <a:latin typeface="Arial"/>
                <a:cs typeface="Arial"/>
              </a:endParaRPr>
            </a:p>
          </p:txBody>
        </p:sp>
        <p:sp>
          <p:nvSpPr>
            <p:cNvPr id="28" name="TextBox 27"/>
            <p:cNvSpPr txBox="1"/>
            <p:nvPr/>
          </p:nvSpPr>
          <p:spPr>
            <a:xfrm>
              <a:off x="2980862" y="1243948"/>
              <a:ext cx="3502469" cy="568200"/>
            </a:xfrm>
            <a:prstGeom prst="rect">
              <a:avLst/>
            </a:prstGeom>
            <a:noFill/>
          </p:spPr>
          <p:txBody>
            <a:bodyPr wrap="none" rtlCol="0">
              <a:spAutoFit/>
            </a:bodyPr>
            <a:lstStyle/>
            <a:p>
              <a:r>
                <a:rPr lang="en-US" sz="1600" dirty="0" smtClean="0">
                  <a:solidFill>
                    <a:srgbClr val="4F81BD"/>
                  </a:solidFill>
                  <a:latin typeface="Arial"/>
                  <a:cs typeface="Arial"/>
                </a:rPr>
                <a:t>Truncate 15 attempts</a:t>
              </a:r>
              <a:endParaRPr lang="en-US" sz="1600" dirty="0">
                <a:solidFill>
                  <a:srgbClr val="4F81BD"/>
                </a:solidFill>
                <a:latin typeface="Arial"/>
                <a:cs typeface="Arial"/>
              </a:endParaRPr>
            </a:p>
          </p:txBody>
        </p:sp>
        <p:sp>
          <p:nvSpPr>
            <p:cNvPr id="30" name="TextBox 29"/>
            <p:cNvSpPr txBox="1"/>
            <p:nvPr/>
          </p:nvSpPr>
          <p:spPr>
            <a:xfrm>
              <a:off x="2227071" y="4212223"/>
              <a:ext cx="441422" cy="369332"/>
            </a:xfrm>
            <a:prstGeom prst="rect">
              <a:avLst/>
            </a:prstGeom>
            <a:noFill/>
          </p:spPr>
          <p:txBody>
            <a:bodyPr wrap="none" rtlCol="0">
              <a:spAutoFit/>
            </a:bodyPr>
            <a:lstStyle/>
            <a:p>
              <a:r>
                <a:rPr lang="en-US" dirty="0" smtClean="0">
                  <a:solidFill>
                    <a:schemeClr val="accent1"/>
                  </a:solidFill>
                  <a:latin typeface="Arial"/>
                  <a:cs typeface="Arial"/>
                </a:rPr>
                <a:t>15</a:t>
              </a:r>
            </a:p>
          </p:txBody>
        </p:sp>
        <p:cxnSp>
          <p:nvCxnSpPr>
            <p:cNvPr id="50" name="Straight Connector 49"/>
            <p:cNvCxnSpPr/>
            <p:nvPr/>
          </p:nvCxnSpPr>
          <p:spPr>
            <a:xfrm>
              <a:off x="1857001" y="3457485"/>
              <a:ext cx="579634" cy="579634"/>
            </a:xfrm>
            <a:prstGeom prst="line">
              <a:avLst/>
            </a:prstGeom>
            <a:ln w="38100" cmpd="sng"/>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2164484" y="3423400"/>
              <a:ext cx="294831" cy="294831"/>
            </a:xfrm>
            <a:prstGeom prst="line">
              <a:avLst/>
            </a:prstGeom>
            <a:ln w="38100" cmpd="sng"/>
            <a:effectLst/>
          </p:spPr>
          <p:style>
            <a:lnRef idx="2">
              <a:schemeClr val="accent1"/>
            </a:lnRef>
            <a:fillRef idx="0">
              <a:schemeClr val="accent1"/>
            </a:fillRef>
            <a:effectRef idx="1">
              <a:schemeClr val="accent1"/>
            </a:effectRef>
            <a:fontRef idx="minor">
              <a:schemeClr val="tx1"/>
            </a:fontRef>
          </p:style>
        </p:cxnSp>
      </p:grpSp>
      <p:sp>
        <p:nvSpPr>
          <p:cNvPr id="54" name="Rectangle 53"/>
          <p:cNvSpPr/>
          <p:nvPr/>
        </p:nvSpPr>
        <p:spPr>
          <a:xfrm>
            <a:off x="407151" y="6389803"/>
            <a:ext cx="8325288" cy="430887"/>
          </a:xfrm>
          <a:prstGeom prst="rect">
            <a:avLst/>
          </a:prstGeom>
        </p:spPr>
        <p:txBody>
          <a:bodyPr wrap="square">
            <a:spAutoFit/>
          </a:bodyPr>
          <a:lstStyle/>
          <a:p>
            <a:pPr algn="just"/>
            <a:r>
              <a:rPr lang="en-US" sz="1100" dirty="0">
                <a:latin typeface="Arial"/>
                <a:cs typeface="Arial"/>
              </a:rPr>
              <a:t>Stafford, T., &amp; Dewar, M. (2014). Tracing the trajectory of skill learning with a </a:t>
            </a:r>
            <a:r>
              <a:rPr lang="en-US" sz="1100" dirty="0" smtClean="0">
                <a:latin typeface="Arial"/>
                <a:cs typeface="Arial"/>
              </a:rPr>
              <a:t>very large </a:t>
            </a:r>
            <a:r>
              <a:rPr lang="en-US" sz="1100" dirty="0">
                <a:latin typeface="Arial"/>
                <a:cs typeface="Arial"/>
              </a:rPr>
              <a:t>sample of online game </a:t>
            </a:r>
            <a:r>
              <a:rPr lang="en-US" sz="1100" dirty="0" smtClean="0">
                <a:latin typeface="Arial"/>
                <a:cs typeface="Arial"/>
              </a:rPr>
              <a:t>players. 	Psychological </a:t>
            </a:r>
            <a:r>
              <a:rPr lang="en-US" sz="1100" dirty="0">
                <a:latin typeface="Arial"/>
                <a:cs typeface="Arial"/>
              </a:rPr>
              <a:t>Science, 25(2), 511–518.</a:t>
            </a:r>
            <a:endParaRPr lang="en-US" sz="1100" dirty="0">
              <a:latin typeface="Arial"/>
              <a:cs typeface="Arial"/>
            </a:endParaRPr>
          </a:p>
        </p:txBody>
      </p:sp>
      <p:grpSp>
        <p:nvGrpSpPr>
          <p:cNvPr id="60" name="Group 59"/>
          <p:cNvGrpSpPr/>
          <p:nvPr/>
        </p:nvGrpSpPr>
        <p:grpSpPr>
          <a:xfrm>
            <a:off x="1148464" y="2727762"/>
            <a:ext cx="6599029" cy="3482200"/>
            <a:chOff x="1148464" y="2727762"/>
            <a:chExt cx="6599029" cy="3482200"/>
          </a:xfrm>
        </p:grpSpPr>
        <p:grpSp>
          <p:nvGrpSpPr>
            <p:cNvPr id="14" name="Group 13"/>
            <p:cNvGrpSpPr/>
            <p:nvPr/>
          </p:nvGrpSpPr>
          <p:grpSpPr>
            <a:xfrm>
              <a:off x="1495850" y="3899824"/>
              <a:ext cx="6251643" cy="2310138"/>
              <a:chOff x="1495850" y="4058584"/>
              <a:chExt cx="6251643" cy="2310138"/>
            </a:xfrm>
          </p:grpSpPr>
          <p:sp>
            <p:nvSpPr>
              <p:cNvPr id="3" name="Oval 2"/>
              <p:cNvSpPr/>
              <p:nvPr/>
            </p:nvSpPr>
            <p:spPr>
              <a:xfrm>
                <a:off x="1495850" y="4059800"/>
                <a:ext cx="1363559" cy="19505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Hexagon 6"/>
              <p:cNvSpPr/>
              <p:nvPr/>
            </p:nvSpPr>
            <p:spPr>
              <a:xfrm>
                <a:off x="3537419" y="4059800"/>
                <a:ext cx="1620670" cy="1950518"/>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9" name="Group 8"/>
              <p:cNvGrpSpPr/>
              <p:nvPr/>
            </p:nvGrpSpPr>
            <p:grpSpPr>
              <a:xfrm>
                <a:off x="5546120" y="4975048"/>
                <a:ext cx="304799" cy="58795"/>
                <a:chOff x="5558700" y="3013190"/>
                <a:chExt cx="304799" cy="58795"/>
              </a:xfrm>
            </p:grpSpPr>
            <p:sp>
              <p:nvSpPr>
                <p:cNvPr id="33" name="Oval 32"/>
                <p:cNvSpPr/>
                <p:nvPr/>
              </p:nvSpPr>
              <p:spPr>
                <a:xfrm>
                  <a:off x="5558700" y="3013190"/>
                  <a:ext cx="58795" cy="5879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5681702" y="3013190"/>
                  <a:ext cx="58795" cy="5879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5804704" y="3013190"/>
                  <a:ext cx="58795" cy="5879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Regular Pentagon 9"/>
              <p:cNvSpPr/>
              <p:nvPr/>
            </p:nvSpPr>
            <p:spPr>
              <a:xfrm>
                <a:off x="6062257" y="4058584"/>
                <a:ext cx="1685236" cy="1950518"/>
              </a:xfrm>
              <a:prstGeom prst="pent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TextBox 38"/>
              <p:cNvSpPr txBox="1"/>
              <p:nvPr/>
            </p:nvSpPr>
            <p:spPr>
              <a:xfrm>
                <a:off x="1675588" y="6030168"/>
                <a:ext cx="1005704" cy="338554"/>
              </a:xfrm>
              <a:prstGeom prst="rect">
                <a:avLst/>
              </a:prstGeom>
              <a:noFill/>
            </p:spPr>
            <p:txBody>
              <a:bodyPr wrap="none" rtlCol="0">
                <a:spAutoFit/>
              </a:bodyPr>
              <a:lstStyle/>
              <a:p>
                <a:r>
                  <a:rPr lang="en-US" sz="1600" dirty="0" smtClean="0">
                    <a:latin typeface="Arial"/>
                    <a:cs typeface="Arial"/>
                  </a:rPr>
                  <a:t>Cluster 1</a:t>
                </a:r>
              </a:p>
            </p:txBody>
          </p:sp>
          <p:sp>
            <p:nvSpPr>
              <p:cNvPr id="40" name="TextBox 39"/>
              <p:cNvSpPr txBox="1"/>
              <p:nvPr/>
            </p:nvSpPr>
            <p:spPr>
              <a:xfrm>
                <a:off x="3850173" y="6009102"/>
                <a:ext cx="1005704" cy="338554"/>
              </a:xfrm>
              <a:prstGeom prst="rect">
                <a:avLst/>
              </a:prstGeom>
              <a:noFill/>
            </p:spPr>
            <p:txBody>
              <a:bodyPr wrap="none" rtlCol="0">
                <a:spAutoFit/>
              </a:bodyPr>
              <a:lstStyle/>
              <a:p>
                <a:r>
                  <a:rPr lang="en-US" sz="1600" dirty="0" smtClean="0">
                    <a:latin typeface="Arial"/>
                    <a:cs typeface="Arial"/>
                  </a:rPr>
                  <a:t>Cluster 2</a:t>
                </a:r>
              </a:p>
            </p:txBody>
          </p:sp>
          <p:grpSp>
            <p:nvGrpSpPr>
              <p:cNvPr id="11" name="Group 10"/>
              <p:cNvGrpSpPr/>
              <p:nvPr/>
            </p:nvGrpSpPr>
            <p:grpSpPr>
              <a:xfrm>
                <a:off x="6395234" y="6030168"/>
                <a:ext cx="1024789" cy="338554"/>
                <a:chOff x="6395234" y="6030168"/>
                <a:chExt cx="1024789" cy="338554"/>
              </a:xfrm>
            </p:grpSpPr>
            <p:sp>
              <p:nvSpPr>
                <p:cNvPr id="41" name="TextBox 40"/>
                <p:cNvSpPr txBox="1"/>
                <p:nvPr/>
              </p:nvSpPr>
              <p:spPr>
                <a:xfrm>
                  <a:off x="6395234" y="6030168"/>
                  <a:ext cx="834583" cy="338554"/>
                </a:xfrm>
                <a:prstGeom prst="rect">
                  <a:avLst/>
                </a:prstGeom>
                <a:noFill/>
              </p:spPr>
              <p:txBody>
                <a:bodyPr wrap="none" rtlCol="0">
                  <a:spAutoFit/>
                </a:bodyPr>
                <a:lstStyle/>
                <a:p>
                  <a:r>
                    <a:rPr lang="en-US" sz="1600" dirty="0" smtClean="0">
                      <a:latin typeface="Arial"/>
                      <a:cs typeface="Arial"/>
                    </a:rPr>
                    <a:t>Cluster</a:t>
                  </a:r>
                </a:p>
              </p:txBody>
            </p:sp>
            <p:graphicFrame>
              <p:nvGraphicFramePr>
                <p:cNvPr id="42" name="Object 41"/>
                <p:cNvGraphicFramePr>
                  <a:graphicFrameLocks noChangeAspect="1"/>
                </p:cNvGraphicFramePr>
                <p:nvPr>
                  <p:extLst>
                    <p:ext uri="{D42A27DB-BD31-4B8C-83A1-F6EECF244321}">
                      <p14:modId xmlns:p14="http://schemas.microsoft.com/office/powerpoint/2010/main" val="1115190749"/>
                    </p:ext>
                  </p:extLst>
                </p:nvPr>
              </p:nvGraphicFramePr>
              <p:xfrm>
                <a:off x="7158206" y="6066028"/>
                <a:ext cx="261817" cy="287999"/>
              </p:xfrm>
              <a:graphic>
                <a:graphicData uri="http://schemas.openxmlformats.org/presentationml/2006/ole">
                  <mc:AlternateContent xmlns:mc="http://schemas.openxmlformats.org/markup-compatibility/2006">
                    <mc:Choice xmlns:v="urn:schemas-microsoft-com:vml" Requires="v">
                      <p:oleObj spid="_x0000_s20710"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7158206" y="6066028"/>
                              <a:ext cx="261817" cy="287999"/>
                            </a:xfrm>
                            <a:prstGeom prst="rect">
                              <a:avLst/>
                            </a:prstGeom>
                          </p:spPr>
                        </p:pic>
                      </p:oleObj>
                    </mc:Fallback>
                  </mc:AlternateContent>
                </a:graphicData>
              </a:graphic>
            </p:graphicFrame>
          </p:grpSp>
          <p:pic>
            <p:nvPicPr>
              <p:cNvPr id="44" name="Picture 43"/>
              <p:cNvPicPr>
                <a:picLocks noChangeAspect="1"/>
              </p:cNvPicPr>
              <p:nvPr/>
            </p:nvPicPr>
            <p:blipFill>
              <a:blip r:embed="rId6"/>
              <a:stretch>
                <a:fillRect/>
              </a:stretch>
            </p:blipFill>
            <p:spPr>
              <a:xfrm>
                <a:off x="3922950" y="4702701"/>
                <a:ext cx="343828" cy="1080000"/>
              </a:xfrm>
              <a:prstGeom prst="rect">
                <a:avLst/>
              </a:prstGeom>
            </p:spPr>
          </p:pic>
          <p:pic>
            <p:nvPicPr>
              <p:cNvPr id="46" name="Picture 45" descr="bu003722.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0328" y="4493843"/>
                <a:ext cx="338555" cy="1080000"/>
              </a:xfrm>
              <a:prstGeom prst="rect">
                <a:avLst/>
              </a:prstGeom>
            </p:spPr>
          </p:pic>
          <p:pic>
            <p:nvPicPr>
              <p:cNvPr id="49" name="Picture 48" descr="AA053848.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95234" y="4759610"/>
                <a:ext cx="353167" cy="1080000"/>
              </a:xfrm>
              <a:prstGeom prst="rect">
                <a:avLst/>
              </a:prstGeom>
            </p:spPr>
          </p:pic>
          <p:pic>
            <p:nvPicPr>
              <p:cNvPr id="51" name="Picture 50" descr="bu003722.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22005" y="4162701"/>
                <a:ext cx="338555" cy="1080000"/>
              </a:xfrm>
              <a:prstGeom prst="rect">
                <a:avLst/>
              </a:prstGeom>
            </p:spPr>
          </p:pic>
          <p:pic>
            <p:nvPicPr>
              <p:cNvPr id="52" name="Picture 51" descr="bu003722.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91282" y="4690145"/>
                <a:ext cx="338555" cy="1080000"/>
              </a:xfrm>
              <a:prstGeom prst="rect">
                <a:avLst/>
              </a:prstGeom>
            </p:spPr>
          </p:pic>
          <p:pic>
            <p:nvPicPr>
              <p:cNvPr id="55" name="Picture 54"/>
              <p:cNvPicPr>
                <a:picLocks noChangeAspect="1"/>
              </p:cNvPicPr>
              <p:nvPr/>
            </p:nvPicPr>
            <p:blipFill>
              <a:blip r:embed="rId6"/>
              <a:stretch>
                <a:fillRect/>
              </a:stretch>
            </p:blipFill>
            <p:spPr>
              <a:xfrm>
                <a:off x="4167112" y="4200240"/>
                <a:ext cx="343828" cy="1080000"/>
              </a:xfrm>
              <a:prstGeom prst="rect">
                <a:avLst/>
              </a:prstGeom>
            </p:spPr>
          </p:pic>
          <p:pic>
            <p:nvPicPr>
              <p:cNvPr id="56" name="Picture 55"/>
              <p:cNvPicPr>
                <a:picLocks noChangeAspect="1"/>
              </p:cNvPicPr>
              <p:nvPr/>
            </p:nvPicPr>
            <p:blipFill>
              <a:blip r:embed="rId6"/>
              <a:stretch>
                <a:fillRect/>
              </a:stretch>
            </p:blipFill>
            <p:spPr>
              <a:xfrm>
                <a:off x="4409639" y="4690145"/>
                <a:ext cx="343828" cy="1080000"/>
              </a:xfrm>
              <a:prstGeom prst="rect">
                <a:avLst/>
              </a:prstGeom>
            </p:spPr>
          </p:pic>
          <p:pic>
            <p:nvPicPr>
              <p:cNvPr id="57" name="Picture 56" descr="AA053848.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48401" y="4219610"/>
                <a:ext cx="353167" cy="1080000"/>
              </a:xfrm>
              <a:prstGeom prst="rect">
                <a:avLst/>
              </a:prstGeom>
            </p:spPr>
          </p:pic>
          <p:pic>
            <p:nvPicPr>
              <p:cNvPr id="58" name="Picture 57" descr="AA053848.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05692" y="4751580"/>
                <a:ext cx="353167" cy="1080000"/>
              </a:xfrm>
              <a:prstGeom prst="rect">
                <a:avLst/>
              </a:prstGeom>
            </p:spPr>
          </p:pic>
        </p:grpSp>
        <p:grpSp>
          <p:nvGrpSpPr>
            <p:cNvPr id="45" name="Group 44"/>
            <p:cNvGrpSpPr/>
            <p:nvPr/>
          </p:nvGrpSpPr>
          <p:grpSpPr>
            <a:xfrm>
              <a:off x="1148464" y="2727762"/>
              <a:ext cx="880854" cy="1287266"/>
              <a:chOff x="1148464" y="2727762"/>
              <a:chExt cx="880854" cy="1287266"/>
            </a:xfrm>
          </p:grpSpPr>
          <p:sp>
            <p:nvSpPr>
              <p:cNvPr id="59" name="Moon 58"/>
              <p:cNvSpPr/>
              <p:nvPr/>
            </p:nvSpPr>
            <p:spPr>
              <a:xfrm rot="8760812" flipH="1">
                <a:off x="1148464" y="2727762"/>
                <a:ext cx="573677" cy="1282271"/>
              </a:xfrm>
              <a:prstGeom prst="moon">
                <a:avLst>
                  <a:gd name="adj" fmla="val 43893"/>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L-Shape 14"/>
              <p:cNvSpPr/>
              <p:nvPr/>
            </p:nvSpPr>
            <p:spPr>
              <a:xfrm rot="16200000">
                <a:off x="1269523" y="3255233"/>
                <a:ext cx="759795" cy="759795"/>
              </a:xfrm>
              <a:prstGeom prst="corner">
                <a:avLst>
                  <a:gd name="adj1" fmla="val 26120"/>
                  <a:gd name="adj2" fmla="val 26121"/>
                </a:avLst>
              </a:prstGeom>
              <a:solidFill>
                <a:srgbClr val="C0504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pic>
        <p:nvPicPr>
          <p:cNvPr id="62" name="Picture 61" descr="Screen Shot 2016-09-04 at 20.50.19.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58219" y="1618908"/>
            <a:ext cx="3599999" cy="618025"/>
          </a:xfrm>
          <a:prstGeom prst="rect">
            <a:avLst/>
          </a:prstGeom>
        </p:spPr>
      </p:pic>
      <p:pic>
        <p:nvPicPr>
          <p:cNvPr id="63" name="Picture 62" descr="Screen Shot 2016-09-04 at 20.52.55.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92239" y="2308439"/>
            <a:ext cx="2340000" cy="266691"/>
          </a:xfrm>
          <a:prstGeom prst="rect">
            <a:avLst/>
          </a:prstGeom>
        </p:spPr>
      </p:pic>
      <p:sp>
        <p:nvSpPr>
          <p:cNvPr id="13" name="Oval 12"/>
          <p:cNvSpPr/>
          <p:nvPr/>
        </p:nvSpPr>
        <p:spPr>
          <a:xfrm>
            <a:off x="2036671" y="4744324"/>
            <a:ext cx="305597" cy="305597"/>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Oval 60"/>
          <p:cNvSpPr/>
          <p:nvPr/>
        </p:nvSpPr>
        <p:spPr>
          <a:xfrm>
            <a:off x="4166206" y="4743925"/>
            <a:ext cx="305597" cy="305597"/>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4" name="Oval 63"/>
          <p:cNvSpPr/>
          <p:nvPr/>
        </p:nvSpPr>
        <p:spPr>
          <a:xfrm>
            <a:off x="6757530" y="4744324"/>
            <a:ext cx="305597" cy="305597"/>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7468699"/>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descr="AIC_BIC_Elbow.png"/>
          <p:cNvPicPr>
            <a:picLocks noChangeAspect="1"/>
          </p:cNvPicPr>
          <p:nvPr/>
        </p:nvPicPr>
        <p:blipFill rotWithShape="1">
          <a:blip r:embed="rId3">
            <a:extLst>
              <a:ext uri="{28A0092B-C50C-407E-A947-70E740481C1C}">
                <a14:useLocalDpi xmlns:a14="http://schemas.microsoft.com/office/drawing/2010/main" val="0"/>
              </a:ext>
            </a:extLst>
          </a:blip>
          <a:srcRect l="4476" t="6962" r="7921" b="4910"/>
          <a:stretch/>
        </p:blipFill>
        <p:spPr>
          <a:xfrm>
            <a:off x="78299" y="813730"/>
            <a:ext cx="5038162" cy="3784208"/>
          </a:xfrm>
          <a:prstGeom prst="rect">
            <a:avLst/>
          </a:prstGeom>
        </p:spPr>
      </p:pic>
      <p:grpSp>
        <p:nvGrpSpPr>
          <p:cNvPr id="4" name="Group 3"/>
          <p:cNvGrpSpPr/>
          <p:nvPr/>
        </p:nvGrpSpPr>
        <p:grpSpPr>
          <a:xfrm>
            <a:off x="407151" y="148742"/>
            <a:ext cx="8325288" cy="674281"/>
            <a:chOff x="407151" y="148742"/>
            <a:chExt cx="8325288" cy="674281"/>
          </a:xfrm>
        </p:grpSpPr>
        <p:cxnSp>
          <p:nvCxnSpPr>
            <p:cNvPr id="5" name="Straight Connector 4"/>
            <p:cNvCxnSpPr/>
            <p:nvPr/>
          </p:nvCxnSpPr>
          <p:spPr>
            <a:xfrm>
              <a:off x="407151" y="823023"/>
              <a:ext cx="8325288" cy="0"/>
            </a:xfrm>
            <a:prstGeom prst="line">
              <a:avLst/>
            </a:prstGeom>
            <a:ln>
              <a:solidFill>
                <a:schemeClr val="accent2">
                  <a:lumMod val="60000"/>
                  <a:lumOff val="40000"/>
                </a:schemeClr>
              </a:solidFill>
            </a:ln>
            <a:effectLst/>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617796" y="148742"/>
              <a:ext cx="3859150" cy="584776"/>
            </a:xfrm>
            <a:prstGeom prst="rect">
              <a:avLst/>
            </a:prstGeom>
            <a:noFill/>
          </p:spPr>
          <p:txBody>
            <a:bodyPr wrap="none" rtlCol="0">
              <a:spAutoFit/>
            </a:bodyPr>
            <a:lstStyle/>
            <a:p>
              <a:r>
                <a:rPr lang="en-US" sz="3200" dirty="0" smtClean="0">
                  <a:solidFill>
                    <a:schemeClr val="accent2">
                      <a:lumMod val="60000"/>
                      <a:lumOff val="40000"/>
                    </a:schemeClr>
                  </a:solidFill>
                </a:rPr>
                <a:t>Methods 2. Clustering</a:t>
              </a:r>
              <a:endParaRPr lang="en-US" sz="3200" dirty="0">
                <a:solidFill>
                  <a:schemeClr val="accent2">
                    <a:lumMod val="60000"/>
                    <a:lumOff val="40000"/>
                  </a:schemeClr>
                </a:solidFill>
              </a:endParaRPr>
            </a:p>
          </p:txBody>
        </p:sp>
      </p:grpSp>
      <p:sp>
        <p:nvSpPr>
          <p:cNvPr id="54" name="Rectangle 53"/>
          <p:cNvSpPr/>
          <p:nvPr/>
        </p:nvSpPr>
        <p:spPr>
          <a:xfrm>
            <a:off x="407151" y="6389803"/>
            <a:ext cx="8325288" cy="430887"/>
          </a:xfrm>
          <a:prstGeom prst="rect">
            <a:avLst/>
          </a:prstGeom>
        </p:spPr>
        <p:txBody>
          <a:bodyPr wrap="square">
            <a:spAutoFit/>
          </a:bodyPr>
          <a:lstStyle/>
          <a:p>
            <a:pPr algn="just"/>
            <a:r>
              <a:rPr lang="en-US" sz="1100" dirty="0">
                <a:latin typeface="Arial"/>
                <a:cs typeface="Arial"/>
              </a:rPr>
              <a:t>Stafford, T., &amp; Dewar, M. (2014). Tracing the trajectory of skill learning with a </a:t>
            </a:r>
            <a:r>
              <a:rPr lang="en-US" sz="1100" dirty="0" smtClean="0">
                <a:latin typeface="Arial"/>
                <a:cs typeface="Arial"/>
              </a:rPr>
              <a:t>very large </a:t>
            </a:r>
            <a:r>
              <a:rPr lang="en-US" sz="1100" dirty="0">
                <a:latin typeface="Arial"/>
                <a:cs typeface="Arial"/>
              </a:rPr>
              <a:t>sample of online game </a:t>
            </a:r>
            <a:r>
              <a:rPr lang="en-US" sz="1100" dirty="0" smtClean="0">
                <a:latin typeface="Arial"/>
                <a:cs typeface="Arial"/>
              </a:rPr>
              <a:t>players. 	Psychological </a:t>
            </a:r>
            <a:r>
              <a:rPr lang="en-US" sz="1100" dirty="0">
                <a:latin typeface="Arial"/>
                <a:cs typeface="Arial"/>
              </a:rPr>
              <a:t>Science, 25(2), 511–518.</a:t>
            </a:r>
            <a:endParaRPr lang="en-US" sz="1100" dirty="0">
              <a:latin typeface="Arial"/>
              <a:cs typeface="Arial"/>
            </a:endParaRPr>
          </a:p>
        </p:txBody>
      </p:sp>
      <p:grpSp>
        <p:nvGrpSpPr>
          <p:cNvPr id="14" name="Group 13"/>
          <p:cNvGrpSpPr/>
          <p:nvPr/>
        </p:nvGrpSpPr>
        <p:grpSpPr>
          <a:xfrm>
            <a:off x="3940751" y="4522636"/>
            <a:ext cx="4946603" cy="1712095"/>
            <a:chOff x="1495850" y="4058584"/>
            <a:chExt cx="6251643" cy="2367287"/>
          </a:xfrm>
        </p:grpSpPr>
        <p:sp>
          <p:nvSpPr>
            <p:cNvPr id="3" name="Oval 2"/>
            <p:cNvSpPr/>
            <p:nvPr/>
          </p:nvSpPr>
          <p:spPr>
            <a:xfrm>
              <a:off x="1495850" y="4059800"/>
              <a:ext cx="1363559" cy="19505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p>
          </p:txBody>
        </p:sp>
        <p:sp>
          <p:nvSpPr>
            <p:cNvPr id="7" name="Hexagon 6"/>
            <p:cNvSpPr/>
            <p:nvPr/>
          </p:nvSpPr>
          <p:spPr>
            <a:xfrm>
              <a:off x="3537419" y="4059800"/>
              <a:ext cx="1620670" cy="1950518"/>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grpSp>
          <p:nvGrpSpPr>
            <p:cNvPr id="9" name="Group 8"/>
            <p:cNvGrpSpPr/>
            <p:nvPr/>
          </p:nvGrpSpPr>
          <p:grpSpPr>
            <a:xfrm>
              <a:off x="5546120" y="4975048"/>
              <a:ext cx="304799" cy="58795"/>
              <a:chOff x="5558700" y="3013190"/>
              <a:chExt cx="304799" cy="58795"/>
            </a:xfrm>
          </p:grpSpPr>
          <p:sp>
            <p:nvSpPr>
              <p:cNvPr id="33" name="Oval 32"/>
              <p:cNvSpPr/>
              <p:nvPr/>
            </p:nvSpPr>
            <p:spPr>
              <a:xfrm>
                <a:off x="5558700" y="3013190"/>
                <a:ext cx="58795" cy="5879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5" name="Oval 34"/>
              <p:cNvSpPr/>
              <p:nvPr/>
            </p:nvSpPr>
            <p:spPr>
              <a:xfrm>
                <a:off x="5681702" y="3013190"/>
                <a:ext cx="58795" cy="5879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8" name="Oval 37"/>
              <p:cNvSpPr/>
              <p:nvPr/>
            </p:nvSpPr>
            <p:spPr>
              <a:xfrm>
                <a:off x="5804704" y="3013190"/>
                <a:ext cx="58795" cy="5879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sp>
          <p:nvSpPr>
            <p:cNvPr id="10" name="Regular Pentagon 9"/>
            <p:cNvSpPr/>
            <p:nvPr/>
          </p:nvSpPr>
          <p:spPr>
            <a:xfrm>
              <a:off x="6062257" y="4058584"/>
              <a:ext cx="1685236" cy="1950518"/>
            </a:xfrm>
            <a:prstGeom prst="pent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39" name="TextBox 38"/>
            <p:cNvSpPr txBox="1"/>
            <p:nvPr/>
          </p:nvSpPr>
          <p:spPr>
            <a:xfrm>
              <a:off x="1675588" y="6030169"/>
              <a:ext cx="1045165" cy="395702"/>
            </a:xfrm>
            <a:prstGeom prst="rect">
              <a:avLst/>
            </a:prstGeom>
            <a:noFill/>
          </p:spPr>
          <p:txBody>
            <a:bodyPr wrap="none" rtlCol="0">
              <a:spAutoFit/>
            </a:bodyPr>
            <a:lstStyle/>
            <a:p>
              <a:r>
                <a:rPr lang="en-US" sz="1200" dirty="0" smtClean="0">
                  <a:latin typeface="Arial"/>
                  <a:cs typeface="Arial"/>
                </a:rPr>
                <a:t>Cluster 1</a:t>
              </a:r>
            </a:p>
          </p:txBody>
        </p:sp>
        <p:sp>
          <p:nvSpPr>
            <p:cNvPr id="40" name="TextBox 39"/>
            <p:cNvSpPr txBox="1"/>
            <p:nvPr/>
          </p:nvSpPr>
          <p:spPr>
            <a:xfrm>
              <a:off x="3850174" y="6009102"/>
              <a:ext cx="1045165" cy="395702"/>
            </a:xfrm>
            <a:prstGeom prst="rect">
              <a:avLst/>
            </a:prstGeom>
            <a:noFill/>
          </p:spPr>
          <p:txBody>
            <a:bodyPr wrap="none" rtlCol="0">
              <a:spAutoFit/>
            </a:bodyPr>
            <a:lstStyle/>
            <a:p>
              <a:r>
                <a:rPr lang="en-US" sz="1200" dirty="0" smtClean="0">
                  <a:latin typeface="Arial"/>
                  <a:cs typeface="Arial"/>
                </a:rPr>
                <a:t>Cluster 2</a:t>
              </a:r>
            </a:p>
          </p:txBody>
        </p:sp>
        <p:sp>
          <p:nvSpPr>
            <p:cNvPr id="41" name="TextBox 40"/>
            <p:cNvSpPr txBox="1"/>
            <p:nvPr/>
          </p:nvSpPr>
          <p:spPr>
            <a:xfrm>
              <a:off x="6395235" y="6030168"/>
              <a:ext cx="1156917" cy="395702"/>
            </a:xfrm>
            <a:prstGeom prst="rect">
              <a:avLst/>
            </a:prstGeom>
            <a:noFill/>
          </p:spPr>
          <p:txBody>
            <a:bodyPr wrap="none" rtlCol="0">
              <a:spAutoFit/>
            </a:bodyPr>
            <a:lstStyle/>
            <a:p>
              <a:r>
                <a:rPr lang="en-US" sz="1200" dirty="0" smtClean="0">
                  <a:latin typeface="Arial"/>
                  <a:cs typeface="Arial"/>
                </a:rPr>
                <a:t>Cluster 13</a:t>
              </a:r>
              <a:endParaRPr lang="en-US" sz="1200" dirty="0" smtClean="0">
                <a:latin typeface="Arial"/>
                <a:cs typeface="Arial"/>
              </a:endParaRPr>
            </a:p>
          </p:txBody>
        </p:sp>
        <p:pic>
          <p:nvPicPr>
            <p:cNvPr id="44" name="Picture 43"/>
            <p:cNvPicPr>
              <a:picLocks noChangeAspect="1"/>
            </p:cNvPicPr>
            <p:nvPr/>
          </p:nvPicPr>
          <p:blipFill>
            <a:blip r:embed="rId4"/>
            <a:stretch>
              <a:fillRect/>
            </a:stretch>
          </p:blipFill>
          <p:spPr>
            <a:xfrm>
              <a:off x="3922950" y="4702701"/>
              <a:ext cx="343828" cy="1080000"/>
            </a:xfrm>
            <a:prstGeom prst="rect">
              <a:avLst/>
            </a:prstGeom>
          </p:spPr>
        </p:pic>
        <p:pic>
          <p:nvPicPr>
            <p:cNvPr id="46" name="Picture 45" descr="bu00372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00328" y="4493843"/>
              <a:ext cx="338555" cy="1080000"/>
            </a:xfrm>
            <a:prstGeom prst="rect">
              <a:avLst/>
            </a:prstGeom>
          </p:spPr>
        </p:pic>
        <p:pic>
          <p:nvPicPr>
            <p:cNvPr id="49" name="Picture 48" descr="AA053848.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5234" y="4759610"/>
              <a:ext cx="353167" cy="1080000"/>
            </a:xfrm>
            <a:prstGeom prst="rect">
              <a:avLst/>
            </a:prstGeom>
          </p:spPr>
        </p:pic>
        <p:pic>
          <p:nvPicPr>
            <p:cNvPr id="51" name="Picture 50" descr="bu00372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2005" y="4162701"/>
              <a:ext cx="338555" cy="1080000"/>
            </a:xfrm>
            <a:prstGeom prst="rect">
              <a:avLst/>
            </a:prstGeom>
          </p:spPr>
        </p:pic>
        <p:pic>
          <p:nvPicPr>
            <p:cNvPr id="52" name="Picture 51" descr="bu00372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91282" y="4690145"/>
              <a:ext cx="338555" cy="1080000"/>
            </a:xfrm>
            <a:prstGeom prst="rect">
              <a:avLst/>
            </a:prstGeom>
          </p:spPr>
        </p:pic>
        <p:pic>
          <p:nvPicPr>
            <p:cNvPr id="55" name="Picture 54"/>
            <p:cNvPicPr>
              <a:picLocks noChangeAspect="1"/>
            </p:cNvPicPr>
            <p:nvPr/>
          </p:nvPicPr>
          <p:blipFill>
            <a:blip r:embed="rId4"/>
            <a:stretch>
              <a:fillRect/>
            </a:stretch>
          </p:blipFill>
          <p:spPr>
            <a:xfrm>
              <a:off x="4167112" y="4200240"/>
              <a:ext cx="343828" cy="1080000"/>
            </a:xfrm>
            <a:prstGeom prst="rect">
              <a:avLst/>
            </a:prstGeom>
          </p:spPr>
        </p:pic>
        <p:pic>
          <p:nvPicPr>
            <p:cNvPr id="56" name="Picture 55"/>
            <p:cNvPicPr>
              <a:picLocks noChangeAspect="1"/>
            </p:cNvPicPr>
            <p:nvPr/>
          </p:nvPicPr>
          <p:blipFill>
            <a:blip r:embed="rId4"/>
            <a:stretch>
              <a:fillRect/>
            </a:stretch>
          </p:blipFill>
          <p:spPr>
            <a:xfrm>
              <a:off x="4409639" y="4690145"/>
              <a:ext cx="343828" cy="1080000"/>
            </a:xfrm>
            <a:prstGeom prst="rect">
              <a:avLst/>
            </a:prstGeom>
          </p:spPr>
        </p:pic>
        <p:pic>
          <p:nvPicPr>
            <p:cNvPr id="57" name="Picture 56" descr="AA053848.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48401" y="4219610"/>
              <a:ext cx="353167" cy="1080000"/>
            </a:xfrm>
            <a:prstGeom prst="rect">
              <a:avLst/>
            </a:prstGeom>
          </p:spPr>
        </p:pic>
        <p:pic>
          <p:nvPicPr>
            <p:cNvPr id="58" name="Picture 57" descr="AA053848.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05692" y="4751580"/>
              <a:ext cx="353167" cy="1080000"/>
            </a:xfrm>
            <a:prstGeom prst="rect">
              <a:avLst/>
            </a:prstGeom>
          </p:spPr>
        </p:pic>
      </p:grpSp>
      <p:grpSp>
        <p:nvGrpSpPr>
          <p:cNvPr id="13" name="Group 12"/>
          <p:cNvGrpSpPr/>
          <p:nvPr/>
        </p:nvGrpSpPr>
        <p:grpSpPr>
          <a:xfrm rot="20623444">
            <a:off x="3119159" y="4436360"/>
            <a:ext cx="395924" cy="728831"/>
            <a:chOff x="2681434" y="4310864"/>
            <a:chExt cx="545073" cy="915964"/>
          </a:xfrm>
        </p:grpSpPr>
        <p:sp>
          <p:nvSpPr>
            <p:cNvPr id="61" name="Moon 60"/>
            <p:cNvSpPr/>
            <p:nvPr/>
          </p:nvSpPr>
          <p:spPr>
            <a:xfrm rot="8760812" flipH="1">
              <a:off x="2688771" y="4310864"/>
              <a:ext cx="371596" cy="889200"/>
            </a:xfrm>
            <a:prstGeom prst="moon">
              <a:avLst>
                <a:gd name="adj" fmla="val 43893"/>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2" name="L-Shape 61"/>
            <p:cNvSpPr/>
            <p:nvPr/>
          </p:nvSpPr>
          <p:spPr>
            <a:xfrm rot="14932998">
              <a:off x="2681434" y="4681755"/>
              <a:ext cx="545073" cy="545073"/>
            </a:xfrm>
            <a:prstGeom prst="corner">
              <a:avLst>
                <a:gd name="adj1" fmla="val 26120"/>
                <a:gd name="adj2" fmla="val 26121"/>
              </a:avLst>
            </a:prstGeom>
            <a:solidFill>
              <a:srgbClr val="C0504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63" name="Straight Connector 62"/>
          <p:cNvCxnSpPr/>
          <p:nvPr/>
        </p:nvCxnSpPr>
        <p:spPr>
          <a:xfrm>
            <a:off x="2875801" y="975258"/>
            <a:ext cx="0" cy="3305082"/>
          </a:xfrm>
          <a:prstGeom prst="line">
            <a:avLst/>
          </a:prstGeom>
          <a:ln>
            <a:solidFill>
              <a:schemeClr val="accent2"/>
            </a:solidFill>
            <a:prstDash val="sysDash"/>
          </a:ln>
          <a:effectLst/>
        </p:spPr>
        <p:style>
          <a:lnRef idx="2">
            <a:schemeClr val="accent1"/>
          </a:lnRef>
          <a:fillRef idx="0">
            <a:schemeClr val="accent1"/>
          </a:fillRef>
          <a:effectRef idx="1">
            <a:schemeClr val="accent1"/>
          </a:effectRef>
          <a:fontRef idx="minor">
            <a:schemeClr val="tx1"/>
          </a:fontRef>
        </p:style>
      </p:cxnSp>
      <p:pic>
        <p:nvPicPr>
          <p:cNvPr id="70" name="Picture 69" descr="Screen Shot 2016-09-04 at 20.59.03.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23091" y="1975730"/>
            <a:ext cx="4013197" cy="813964"/>
          </a:xfrm>
          <a:prstGeom prst="rect">
            <a:avLst/>
          </a:prstGeom>
        </p:spPr>
      </p:pic>
    </p:spTree>
    <p:extLst>
      <p:ext uri="{BB962C8B-B14F-4D97-AF65-F5344CB8AC3E}">
        <p14:creationId xmlns:p14="http://schemas.microsoft.com/office/powerpoint/2010/main" val="207580162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07151" y="148742"/>
            <a:ext cx="8325288" cy="674281"/>
            <a:chOff x="407151" y="148742"/>
            <a:chExt cx="8325288" cy="674281"/>
          </a:xfrm>
        </p:grpSpPr>
        <p:cxnSp>
          <p:nvCxnSpPr>
            <p:cNvPr id="5" name="Straight Connector 4"/>
            <p:cNvCxnSpPr/>
            <p:nvPr/>
          </p:nvCxnSpPr>
          <p:spPr>
            <a:xfrm>
              <a:off x="407151" y="823023"/>
              <a:ext cx="8325288" cy="0"/>
            </a:xfrm>
            <a:prstGeom prst="line">
              <a:avLst/>
            </a:prstGeom>
            <a:ln>
              <a:solidFill>
                <a:schemeClr val="accent2">
                  <a:lumMod val="60000"/>
                  <a:lumOff val="40000"/>
                </a:schemeClr>
              </a:solidFill>
            </a:ln>
            <a:effectLst/>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617796" y="148742"/>
              <a:ext cx="6332182" cy="584776"/>
            </a:xfrm>
            <a:prstGeom prst="rect">
              <a:avLst/>
            </a:prstGeom>
            <a:noFill/>
          </p:spPr>
          <p:txBody>
            <a:bodyPr wrap="none" rtlCol="0">
              <a:spAutoFit/>
            </a:bodyPr>
            <a:lstStyle/>
            <a:p>
              <a:r>
                <a:rPr lang="en-US" sz="3200" dirty="0" smtClean="0">
                  <a:solidFill>
                    <a:schemeClr val="accent2">
                      <a:lumMod val="60000"/>
                      <a:lumOff val="40000"/>
                    </a:schemeClr>
                  </a:solidFill>
                </a:rPr>
                <a:t>Methods 3. Function Fitting (models)</a:t>
              </a:r>
              <a:endParaRPr lang="en-US" sz="3200" dirty="0">
                <a:solidFill>
                  <a:schemeClr val="accent2">
                    <a:lumMod val="60000"/>
                    <a:lumOff val="40000"/>
                  </a:schemeClr>
                </a:solidFill>
              </a:endParaRPr>
            </a:p>
          </p:txBody>
        </p:sp>
      </p:grpSp>
      <p:pic>
        <p:nvPicPr>
          <p:cNvPr id="13" name="Picture 12" descr="Functio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464" y="1529695"/>
            <a:ext cx="6391268" cy="4309275"/>
          </a:xfrm>
          <a:prstGeom prst="rect">
            <a:avLst/>
          </a:prstGeom>
        </p:spPr>
      </p:pic>
      <p:sp>
        <p:nvSpPr>
          <p:cNvPr id="54" name="TextBox 53"/>
          <p:cNvSpPr txBox="1"/>
          <p:nvPr/>
        </p:nvSpPr>
        <p:spPr>
          <a:xfrm>
            <a:off x="617796" y="770239"/>
            <a:ext cx="3509831" cy="702756"/>
          </a:xfrm>
          <a:prstGeom prst="rect">
            <a:avLst/>
          </a:prstGeom>
          <a:noFill/>
        </p:spPr>
        <p:txBody>
          <a:bodyPr wrap="square" rtlCol="0" anchor="ctr">
            <a:spAutoFit/>
          </a:bodyPr>
          <a:lstStyle/>
          <a:p>
            <a:pPr>
              <a:lnSpc>
                <a:spcPct val="150000"/>
              </a:lnSpc>
            </a:pPr>
            <a:r>
              <a:rPr lang="en-US" sz="2800" dirty="0" smtClean="0">
                <a:latin typeface="Arial"/>
                <a:cs typeface="Arial"/>
              </a:rPr>
              <a:t>Single curve model:</a:t>
            </a:r>
          </a:p>
        </p:txBody>
      </p:sp>
      <p:sp>
        <p:nvSpPr>
          <p:cNvPr id="2" name="Rectangle 1"/>
          <p:cNvSpPr/>
          <p:nvPr/>
        </p:nvSpPr>
        <p:spPr>
          <a:xfrm>
            <a:off x="407151" y="6099636"/>
            <a:ext cx="8325288" cy="769441"/>
          </a:xfrm>
          <a:prstGeom prst="rect">
            <a:avLst/>
          </a:prstGeom>
        </p:spPr>
        <p:txBody>
          <a:bodyPr wrap="square">
            <a:spAutoFit/>
          </a:bodyPr>
          <a:lstStyle/>
          <a:p>
            <a:pPr algn="just"/>
            <a:r>
              <a:rPr lang="en-US" sz="1100" dirty="0" err="1">
                <a:latin typeface="Arial"/>
                <a:cs typeface="Arial"/>
              </a:rPr>
              <a:t>Murre</a:t>
            </a:r>
            <a:r>
              <a:rPr lang="en-US" sz="1100" dirty="0">
                <a:latin typeface="Arial"/>
                <a:cs typeface="Arial"/>
              </a:rPr>
              <a:t>, J. M., &amp; </a:t>
            </a:r>
            <a:r>
              <a:rPr lang="en-US" sz="1100" dirty="0" err="1">
                <a:latin typeface="Arial"/>
                <a:cs typeface="Arial"/>
              </a:rPr>
              <a:t>Chessa</a:t>
            </a:r>
            <a:r>
              <a:rPr lang="en-US" sz="1100" dirty="0">
                <a:latin typeface="Arial"/>
                <a:cs typeface="Arial"/>
              </a:rPr>
              <a:t>, A. G. (2011). Power laws from individual differences in </a:t>
            </a:r>
            <a:r>
              <a:rPr lang="en-US" sz="1100" dirty="0" smtClean="0">
                <a:latin typeface="Arial"/>
                <a:cs typeface="Arial"/>
              </a:rPr>
              <a:t>learning </a:t>
            </a:r>
            <a:r>
              <a:rPr lang="en-US" sz="1100" dirty="0">
                <a:latin typeface="Arial"/>
                <a:cs typeface="Arial"/>
              </a:rPr>
              <a:t>and forgetting: mathematical analyses. </a:t>
            </a:r>
            <a:r>
              <a:rPr lang="en-US" sz="1100" dirty="0" smtClean="0">
                <a:latin typeface="Arial"/>
                <a:cs typeface="Arial"/>
              </a:rPr>
              <a:t>	</a:t>
            </a:r>
            <a:r>
              <a:rPr lang="en-US" sz="1100" i="1" dirty="0" err="1" smtClean="0">
                <a:latin typeface="Arial"/>
                <a:cs typeface="Arial"/>
              </a:rPr>
              <a:t>Psychonomic</a:t>
            </a:r>
            <a:r>
              <a:rPr lang="en-US" sz="1100" i="1" dirty="0" smtClean="0">
                <a:latin typeface="Arial"/>
                <a:cs typeface="Arial"/>
              </a:rPr>
              <a:t> </a:t>
            </a:r>
            <a:r>
              <a:rPr lang="en-US" sz="1100" i="1" dirty="0">
                <a:latin typeface="Arial"/>
                <a:cs typeface="Arial"/>
              </a:rPr>
              <a:t>bulletin &amp; review</a:t>
            </a:r>
            <a:r>
              <a:rPr lang="en-US" sz="1100" dirty="0">
                <a:latin typeface="Arial"/>
                <a:cs typeface="Arial"/>
              </a:rPr>
              <a:t>, </a:t>
            </a:r>
            <a:r>
              <a:rPr lang="en-US" sz="1100" i="1" dirty="0" smtClean="0">
                <a:latin typeface="Arial"/>
                <a:cs typeface="Arial"/>
              </a:rPr>
              <a:t>18</a:t>
            </a:r>
            <a:r>
              <a:rPr lang="en-US" sz="1100" dirty="0">
                <a:latin typeface="Arial"/>
                <a:cs typeface="Arial"/>
              </a:rPr>
              <a:t>(3), 592–597</a:t>
            </a:r>
            <a:r>
              <a:rPr lang="en-US" sz="1100" dirty="0" smtClean="0">
                <a:latin typeface="Arial"/>
                <a:cs typeface="Arial"/>
              </a:rPr>
              <a:t>.</a:t>
            </a:r>
          </a:p>
          <a:p>
            <a:pPr algn="just"/>
            <a:r>
              <a:rPr lang="en-US" sz="1100" dirty="0" err="1" smtClean="0">
                <a:latin typeface="Arial"/>
                <a:cs typeface="Arial"/>
              </a:rPr>
              <a:t>Kounios</a:t>
            </a:r>
            <a:r>
              <a:rPr lang="en-US" sz="1100" dirty="0">
                <a:latin typeface="Arial"/>
                <a:cs typeface="Arial"/>
              </a:rPr>
              <a:t>, J., &amp; </a:t>
            </a:r>
            <a:r>
              <a:rPr lang="en-US" sz="1100" dirty="0" err="1">
                <a:latin typeface="Arial"/>
                <a:cs typeface="Arial"/>
              </a:rPr>
              <a:t>Beeman</a:t>
            </a:r>
            <a:r>
              <a:rPr lang="en-US" sz="1100" dirty="0">
                <a:latin typeface="Arial"/>
                <a:cs typeface="Arial"/>
              </a:rPr>
              <a:t>, M. (2009). The aha! moment the cognitive neuroscience </a:t>
            </a:r>
            <a:r>
              <a:rPr lang="en-US" sz="1100" dirty="0" smtClean="0">
                <a:latin typeface="Arial"/>
                <a:cs typeface="Arial"/>
              </a:rPr>
              <a:t>of insight</a:t>
            </a:r>
            <a:r>
              <a:rPr lang="en-US" sz="1100" dirty="0">
                <a:latin typeface="Arial"/>
                <a:cs typeface="Arial"/>
              </a:rPr>
              <a:t>. </a:t>
            </a:r>
            <a:r>
              <a:rPr lang="en-US" sz="1100" i="1" dirty="0">
                <a:latin typeface="Arial"/>
                <a:cs typeface="Arial"/>
              </a:rPr>
              <a:t>Current directions in psychological </a:t>
            </a:r>
            <a:r>
              <a:rPr lang="en-US" sz="1100" i="1" dirty="0" smtClean="0">
                <a:latin typeface="Arial"/>
                <a:cs typeface="Arial"/>
              </a:rPr>
              <a:t>	science</a:t>
            </a:r>
            <a:r>
              <a:rPr lang="en-US" sz="1100" dirty="0">
                <a:latin typeface="Arial"/>
                <a:cs typeface="Arial"/>
              </a:rPr>
              <a:t>, 18(4), 210–216.</a:t>
            </a:r>
            <a:endParaRPr lang="en-US" sz="1100" dirty="0">
              <a:latin typeface="Arial"/>
              <a:cs typeface="Arial"/>
            </a:endParaRPr>
          </a:p>
        </p:txBody>
      </p:sp>
    </p:spTree>
    <p:extLst>
      <p:ext uri="{BB962C8B-B14F-4D97-AF65-F5344CB8AC3E}">
        <p14:creationId xmlns:p14="http://schemas.microsoft.com/office/powerpoint/2010/main" val="2007684853"/>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07151" y="148742"/>
            <a:ext cx="8325288" cy="674281"/>
            <a:chOff x="407151" y="148742"/>
            <a:chExt cx="8325288" cy="674281"/>
          </a:xfrm>
        </p:grpSpPr>
        <p:cxnSp>
          <p:nvCxnSpPr>
            <p:cNvPr id="5" name="Straight Connector 4"/>
            <p:cNvCxnSpPr/>
            <p:nvPr/>
          </p:nvCxnSpPr>
          <p:spPr>
            <a:xfrm>
              <a:off x="407151" y="823023"/>
              <a:ext cx="8325288" cy="0"/>
            </a:xfrm>
            <a:prstGeom prst="line">
              <a:avLst/>
            </a:prstGeom>
            <a:ln>
              <a:solidFill>
                <a:schemeClr val="accent2">
                  <a:lumMod val="60000"/>
                  <a:lumOff val="40000"/>
                </a:schemeClr>
              </a:solidFill>
            </a:ln>
            <a:effectLst/>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617796" y="148742"/>
              <a:ext cx="4771859" cy="584776"/>
            </a:xfrm>
            <a:prstGeom prst="rect">
              <a:avLst/>
            </a:prstGeom>
            <a:noFill/>
          </p:spPr>
          <p:txBody>
            <a:bodyPr wrap="none" rtlCol="0">
              <a:spAutoFit/>
            </a:bodyPr>
            <a:lstStyle/>
            <a:p>
              <a:r>
                <a:rPr lang="en-US" sz="3200" dirty="0" smtClean="0">
                  <a:solidFill>
                    <a:schemeClr val="accent2">
                      <a:lumMod val="60000"/>
                      <a:lumOff val="40000"/>
                    </a:schemeClr>
                  </a:solidFill>
                </a:rPr>
                <a:t>Methods 3. Function Fitting</a:t>
              </a:r>
              <a:endParaRPr lang="en-US" sz="3200" dirty="0">
                <a:solidFill>
                  <a:schemeClr val="accent2">
                    <a:lumMod val="60000"/>
                    <a:lumOff val="40000"/>
                  </a:schemeClr>
                </a:solidFill>
              </a:endParaRPr>
            </a:p>
          </p:txBody>
        </p:sp>
      </p:grpSp>
      <p:sp>
        <p:nvSpPr>
          <p:cNvPr id="54" name="TextBox 53"/>
          <p:cNvSpPr txBox="1"/>
          <p:nvPr/>
        </p:nvSpPr>
        <p:spPr>
          <a:xfrm>
            <a:off x="617797" y="997039"/>
            <a:ext cx="4190209" cy="702756"/>
          </a:xfrm>
          <a:prstGeom prst="rect">
            <a:avLst/>
          </a:prstGeom>
          <a:noFill/>
        </p:spPr>
        <p:txBody>
          <a:bodyPr wrap="square" rtlCol="0" anchor="ctr">
            <a:spAutoFit/>
          </a:bodyPr>
          <a:lstStyle/>
          <a:p>
            <a:pPr>
              <a:lnSpc>
                <a:spcPct val="150000"/>
              </a:lnSpc>
            </a:pPr>
            <a:r>
              <a:rPr lang="en-US" sz="2800" dirty="0" smtClean="0">
                <a:latin typeface="Arial"/>
                <a:cs typeface="Arial"/>
              </a:rPr>
              <a:t>Piecewise curve model:</a:t>
            </a:r>
          </a:p>
        </p:txBody>
      </p:sp>
      <p:sp>
        <p:nvSpPr>
          <p:cNvPr id="2" name="Rectangle 1"/>
          <p:cNvSpPr/>
          <p:nvPr/>
        </p:nvSpPr>
        <p:spPr>
          <a:xfrm>
            <a:off x="1123858" y="2018787"/>
            <a:ext cx="7368316" cy="3939539"/>
          </a:xfrm>
          <a:prstGeom prst="rect">
            <a:avLst/>
          </a:prstGeom>
        </p:spPr>
        <p:txBody>
          <a:bodyPr wrap="square">
            <a:spAutoFit/>
          </a:bodyPr>
          <a:lstStyle/>
          <a:p>
            <a:pPr marL="457200" indent="-457200">
              <a:lnSpc>
                <a:spcPct val="150000"/>
              </a:lnSpc>
              <a:buFont typeface="+mj-lt"/>
              <a:buAutoNum type="arabicPeriod"/>
            </a:pPr>
            <a:r>
              <a:rPr lang="en-US" sz="2400" dirty="0">
                <a:latin typeface="Arial"/>
                <a:cs typeface="Arial"/>
              </a:rPr>
              <a:t>piecewise exponential </a:t>
            </a:r>
            <a:r>
              <a:rPr lang="en-US" sz="2400" dirty="0" smtClean="0">
                <a:latin typeface="Arial"/>
                <a:cs typeface="Arial"/>
              </a:rPr>
              <a:t>model</a:t>
            </a:r>
            <a:endParaRPr lang="en-US" sz="2400" dirty="0">
              <a:latin typeface="Arial"/>
              <a:cs typeface="Arial"/>
            </a:endParaRPr>
          </a:p>
          <a:p>
            <a:pPr marL="457200" indent="-457200">
              <a:lnSpc>
                <a:spcPct val="150000"/>
              </a:lnSpc>
              <a:buFont typeface="+mj-lt"/>
              <a:buAutoNum type="arabicPeriod"/>
            </a:pPr>
            <a:r>
              <a:rPr lang="en-US" sz="2400" dirty="0" smtClean="0">
                <a:latin typeface="Arial"/>
                <a:cs typeface="Arial"/>
              </a:rPr>
              <a:t>piecewise </a:t>
            </a:r>
            <a:r>
              <a:rPr lang="en-US" sz="2400" dirty="0">
                <a:latin typeface="Arial"/>
                <a:cs typeface="Arial"/>
              </a:rPr>
              <a:t>power </a:t>
            </a:r>
            <a:r>
              <a:rPr lang="en-US" sz="2400" dirty="0" smtClean="0">
                <a:latin typeface="Arial"/>
                <a:cs typeface="Arial"/>
              </a:rPr>
              <a:t>model</a:t>
            </a:r>
            <a:endParaRPr lang="en-US" sz="2400" dirty="0">
              <a:latin typeface="Arial"/>
              <a:cs typeface="Arial"/>
            </a:endParaRPr>
          </a:p>
          <a:p>
            <a:pPr marL="457200" indent="-457200">
              <a:lnSpc>
                <a:spcPct val="150000"/>
              </a:lnSpc>
              <a:buFont typeface="+mj-lt"/>
              <a:buAutoNum type="arabicPeriod"/>
            </a:pPr>
            <a:r>
              <a:rPr lang="en-US" sz="2400" dirty="0" smtClean="0">
                <a:latin typeface="Arial"/>
                <a:cs typeface="Arial"/>
              </a:rPr>
              <a:t>piecewise </a:t>
            </a:r>
            <a:r>
              <a:rPr lang="en-US" sz="2400" dirty="0">
                <a:latin typeface="Arial"/>
                <a:cs typeface="Arial"/>
              </a:rPr>
              <a:t>step-like </a:t>
            </a:r>
            <a:r>
              <a:rPr lang="en-US" sz="2400" dirty="0" smtClean="0">
                <a:latin typeface="Arial"/>
                <a:cs typeface="Arial"/>
              </a:rPr>
              <a:t>model</a:t>
            </a:r>
            <a:endParaRPr lang="en-US" sz="2400" dirty="0">
              <a:latin typeface="Arial"/>
              <a:cs typeface="Arial"/>
            </a:endParaRPr>
          </a:p>
          <a:p>
            <a:pPr marL="457200" indent="-457200">
              <a:lnSpc>
                <a:spcPct val="150000"/>
              </a:lnSpc>
              <a:buFont typeface="+mj-lt"/>
              <a:buAutoNum type="arabicPeriod"/>
            </a:pPr>
            <a:r>
              <a:rPr lang="en-US" sz="2400" dirty="0" smtClean="0">
                <a:latin typeface="Arial"/>
                <a:cs typeface="Arial"/>
              </a:rPr>
              <a:t>piecewise </a:t>
            </a:r>
            <a:r>
              <a:rPr lang="en-US" sz="2400" dirty="0">
                <a:latin typeface="Arial"/>
                <a:cs typeface="Arial"/>
              </a:rPr>
              <a:t>exponential and step-like </a:t>
            </a:r>
            <a:r>
              <a:rPr lang="en-US" sz="2400" dirty="0" smtClean="0">
                <a:latin typeface="Arial"/>
                <a:cs typeface="Arial"/>
              </a:rPr>
              <a:t>model</a:t>
            </a:r>
          </a:p>
          <a:p>
            <a:pPr marL="457200" indent="-457200">
              <a:lnSpc>
                <a:spcPct val="150000"/>
              </a:lnSpc>
              <a:buFont typeface="+mj-lt"/>
              <a:buAutoNum type="arabicPeriod"/>
            </a:pPr>
            <a:r>
              <a:rPr lang="en-US" sz="2400" dirty="0" smtClean="0">
                <a:latin typeface="Arial"/>
                <a:cs typeface="Arial"/>
              </a:rPr>
              <a:t>piecewise </a:t>
            </a:r>
            <a:r>
              <a:rPr lang="en-US" sz="2400" dirty="0">
                <a:latin typeface="Arial"/>
                <a:cs typeface="Arial"/>
              </a:rPr>
              <a:t>exponential and polynomial </a:t>
            </a:r>
            <a:r>
              <a:rPr lang="en-US" sz="2400" dirty="0" smtClean="0">
                <a:latin typeface="Arial"/>
                <a:cs typeface="Arial"/>
              </a:rPr>
              <a:t>model</a:t>
            </a:r>
          </a:p>
          <a:p>
            <a:pPr marL="457200" indent="-457200">
              <a:lnSpc>
                <a:spcPct val="150000"/>
              </a:lnSpc>
              <a:buFont typeface="+mj-lt"/>
              <a:buAutoNum type="arabicPeriod"/>
            </a:pPr>
            <a:r>
              <a:rPr lang="en-US" sz="2400" dirty="0" smtClean="0">
                <a:latin typeface="Arial"/>
                <a:cs typeface="Arial"/>
              </a:rPr>
              <a:t>piecewise </a:t>
            </a:r>
            <a:r>
              <a:rPr lang="en-US" sz="2400" dirty="0">
                <a:latin typeface="Arial"/>
                <a:cs typeface="Arial"/>
              </a:rPr>
              <a:t>power and step-like </a:t>
            </a:r>
            <a:r>
              <a:rPr lang="en-US" sz="2400" dirty="0" smtClean="0">
                <a:latin typeface="Arial"/>
                <a:cs typeface="Arial"/>
              </a:rPr>
              <a:t>model</a:t>
            </a:r>
          </a:p>
          <a:p>
            <a:pPr marL="457200" indent="-457200">
              <a:lnSpc>
                <a:spcPct val="150000"/>
              </a:lnSpc>
              <a:buFont typeface="+mj-lt"/>
              <a:buAutoNum type="arabicPeriod"/>
            </a:pPr>
            <a:r>
              <a:rPr lang="en-US" sz="2400" dirty="0" smtClean="0">
                <a:latin typeface="Arial"/>
                <a:cs typeface="Arial"/>
              </a:rPr>
              <a:t>piecewise </a:t>
            </a:r>
            <a:r>
              <a:rPr lang="en-US" sz="2400" dirty="0">
                <a:latin typeface="Arial"/>
                <a:cs typeface="Arial"/>
              </a:rPr>
              <a:t>power and polynomial </a:t>
            </a:r>
            <a:r>
              <a:rPr lang="en-US" sz="2400" dirty="0" smtClean="0">
                <a:latin typeface="Arial"/>
                <a:cs typeface="Arial"/>
              </a:rPr>
              <a:t>model</a:t>
            </a:r>
          </a:p>
        </p:txBody>
      </p:sp>
      <p:sp>
        <p:nvSpPr>
          <p:cNvPr id="3" name="Rectangle 2"/>
          <p:cNvSpPr/>
          <p:nvPr/>
        </p:nvSpPr>
        <p:spPr>
          <a:xfrm>
            <a:off x="407151" y="6326454"/>
            <a:ext cx="8325288" cy="430887"/>
          </a:xfrm>
          <a:prstGeom prst="rect">
            <a:avLst/>
          </a:prstGeom>
        </p:spPr>
        <p:txBody>
          <a:bodyPr wrap="square">
            <a:spAutoFit/>
          </a:bodyPr>
          <a:lstStyle/>
          <a:p>
            <a:r>
              <a:rPr lang="en-US" sz="1100" dirty="0">
                <a:latin typeface="Arial"/>
                <a:cs typeface="Arial"/>
              </a:rPr>
              <a:t>Donner, Y., &amp; Hardy, J. L. (2015). Piecewise power laws in individual learning </a:t>
            </a:r>
            <a:r>
              <a:rPr lang="en-US" sz="1100" dirty="0" smtClean="0">
                <a:latin typeface="Arial"/>
                <a:cs typeface="Arial"/>
              </a:rPr>
              <a:t>curves. </a:t>
            </a:r>
            <a:r>
              <a:rPr lang="en-US" sz="1100" i="1" dirty="0" err="1" smtClean="0">
                <a:latin typeface="Arial"/>
                <a:cs typeface="Arial"/>
              </a:rPr>
              <a:t>Psychonomic</a:t>
            </a:r>
            <a:r>
              <a:rPr lang="en-US" sz="1100" i="1" dirty="0" smtClean="0">
                <a:latin typeface="Arial"/>
                <a:cs typeface="Arial"/>
              </a:rPr>
              <a:t> </a:t>
            </a:r>
            <a:r>
              <a:rPr lang="en-US" sz="1100" i="1" dirty="0">
                <a:latin typeface="Arial"/>
                <a:cs typeface="Arial"/>
              </a:rPr>
              <a:t>bulletin &amp; review</a:t>
            </a:r>
            <a:r>
              <a:rPr lang="en-US" sz="1100" dirty="0">
                <a:latin typeface="Arial"/>
                <a:cs typeface="Arial"/>
              </a:rPr>
              <a:t>, 22(5), 1308</a:t>
            </a:r>
            <a:r>
              <a:rPr lang="en-US" sz="1100" dirty="0" smtClean="0">
                <a:latin typeface="Arial"/>
                <a:cs typeface="Arial"/>
              </a:rPr>
              <a:t>–	1319</a:t>
            </a:r>
            <a:r>
              <a:rPr lang="en-US" sz="1100" dirty="0">
                <a:latin typeface="Arial"/>
                <a:cs typeface="Arial"/>
              </a:rPr>
              <a:t>.</a:t>
            </a:r>
            <a:endParaRPr lang="en-US" sz="1100" dirty="0">
              <a:latin typeface="Arial"/>
              <a:cs typeface="Arial"/>
            </a:endParaRPr>
          </a:p>
        </p:txBody>
      </p:sp>
    </p:spTree>
    <p:extLst>
      <p:ext uri="{BB962C8B-B14F-4D97-AF65-F5344CB8AC3E}">
        <p14:creationId xmlns:p14="http://schemas.microsoft.com/office/powerpoint/2010/main" val="351757217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07151" y="148742"/>
            <a:ext cx="8325288" cy="674281"/>
            <a:chOff x="407151" y="148742"/>
            <a:chExt cx="8325288" cy="674281"/>
          </a:xfrm>
        </p:grpSpPr>
        <p:cxnSp>
          <p:nvCxnSpPr>
            <p:cNvPr id="5" name="Straight Connector 4"/>
            <p:cNvCxnSpPr/>
            <p:nvPr/>
          </p:nvCxnSpPr>
          <p:spPr>
            <a:xfrm>
              <a:off x="407151" y="823023"/>
              <a:ext cx="8325288" cy="0"/>
            </a:xfrm>
            <a:prstGeom prst="line">
              <a:avLst/>
            </a:prstGeom>
            <a:ln>
              <a:solidFill>
                <a:schemeClr val="accent2">
                  <a:lumMod val="60000"/>
                  <a:lumOff val="40000"/>
                </a:schemeClr>
              </a:solidFill>
            </a:ln>
            <a:effectLst/>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617796" y="148742"/>
              <a:ext cx="6299721" cy="584776"/>
            </a:xfrm>
            <a:prstGeom prst="rect">
              <a:avLst/>
            </a:prstGeom>
            <a:noFill/>
          </p:spPr>
          <p:txBody>
            <a:bodyPr wrap="none" rtlCol="0">
              <a:spAutoFit/>
            </a:bodyPr>
            <a:lstStyle/>
            <a:p>
              <a:r>
                <a:rPr lang="en-US" sz="3200" dirty="0" smtClean="0">
                  <a:solidFill>
                    <a:schemeClr val="accent2">
                      <a:lumMod val="60000"/>
                      <a:lumOff val="40000"/>
                    </a:schemeClr>
                  </a:solidFill>
                </a:rPr>
                <a:t>Methods 3. Function Fitting (criteria)</a:t>
              </a:r>
              <a:endParaRPr lang="en-US" sz="3200" dirty="0">
                <a:solidFill>
                  <a:schemeClr val="accent2">
                    <a:lumMod val="60000"/>
                    <a:lumOff val="40000"/>
                  </a:schemeClr>
                </a:solidFill>
              </a:endParaRPr>
            </a:p>
          </p:txBody>
        </p:sp>
      </p:grpSp>
      <p:sp>
        <p:nvSpPr>
          <p:cNvPr id="54" name="TextBox 53"/>
          <p:cNvSpPr txBox="1"/>
          <p:nvPr/>
        </p:nvSpPr>
        <p:spPr>
          <a:xfrm>
            <a:off x="617797" y="997039"/>
            <a:ext cx="3884039" cy="702756"/>
          </a:xfrm>
          <a:prstGeom prst="rect">
            <a:avLst/>
          </a:prstGeom>
          <a:noFill/>
        </p:spPr>
        <p:txBody>
          <a:bodyPr wrap="square" rtlCol="0" anchor="ctr">
            <a:spAutoFit/>
          </a:bodyPr>
          <a:lstStyle/>
          <a:p>
            <a:pPr>
              <a:lnSpc>
                <a:spcPct val="150000"/>
              </a:lnSpc>
            </a:pPr>
            <a:r>
              <a:rPr lang="en-US" sz="2800" dirty="0" smtClean="0">
                <a:latin typeface="Arial"/>
                <a:cs typeface="Arial"/>
              </a:rPr>
              <a:t>Criteria:</a:t>
            </a:r>
          </a:p>
        </p:txBody>
      </p:sp>
      <p:sp>
        <p:nvSpPr>
          <p:cNvPr id="7" name="Rectangle 6"/>
          <p:cNvSpPr/>
          <p:nvPr/>
        </p:nvSpPr>
        <p:spPr>
          <a:xfrm>
            <a:off x="1123858" y="1984767"/>
            <a:ext cx="7368316" cy="3293209"/>
          </a:xfrm>
          <a:prstGeom prst="rect">
            <a:avLst/>
          </a:prstGeom>
        </p:spPr>
        <p:txBody>
          <a:bodyPr wrap="square">
            <a:spAutoFit/>
          </a:bodyPr>
          <a:lstStyle/>
          <a:p>
            <a:pPr marL="457200" indent="-457200">
              <a:lnSpc>
                <a:spcPct val="300000"/>
              </a:lnSpc>
              <a:buFont typeface="+mj-lt"/>
              <a:buAutoNum type="arabicPeriod"/>
            </a:pPr>
            <a:r>
              <a:rPr lang="en-US" sz="2400" dirty="0" smtClean="0">
                <a:latin typeface="Arial"/>
                <a:cs typeface="Arial"/>
              </a:rPr>
              <a:t>Squared loss </a:t>
            </a:r>
            <a:r>
              <a:rPr lang="en-US" sz="2400" dirty="0" smtClean="0">
                <a:latin typeface="Arial"/>
                <a:cs typeface="Arial"/>
              </a:rPr>
              <a:t>function:</a:t>
            </a:r>
            <a:endParaRPr lang="en-US" sz="2400" dirty="0" smtClean="0">
              <a:latin typeface="Arial"/>
              <a:cs typeface="Arial"/>
            </a:endParaRPr>
          </a:p>
          <a:p>
            <a:pPr marL="457200" indent="-457200">
              <a:lnSpc>
                <a:spcPct val="300000"/>
              </a:lnSpc>
              <a:buFont typeface="+mj-lt"/>
              <a:buAutoNum type="arabicPeriod"/>
            </a:pPr>
            <a:r>
              <a:rPr lang="en-US" sz="2400" dirty="0" smtClean="0">
                <a:latin typeface="Arial"/>
                <a:cs typeface="Arial"/>
              </a:rPr>
              <a:t>Choice of Transition </a:t>
            </a:r>
            <a:r>
              <a:rPr lang="en-US" sz="2400" dirty="0" smtClean="0">
                <a:latin typeface="Arial"/>
                <a:cs typeface="Arial"/>
              </a:rPr>
              <a:t>points: </a:t>
            </a:r>
          </a:p>
          <a:p>
            <a:pPr marL="457200" indent="-457200">
              <a:lnSpc>
                <a:spcPct val="300000"/>
              </a:lnSpc>
              <a:buFont typeface="+mj-lt"/>
              <a:buAutoNum type="arabicPeriod"/>
            </a:pPr>
            <a:r>
              <a:rPr lang="en-US" sz="2400" dirty="0">
                <a:latin typeface="Arial"/>
                <a:cs typeface="Arial"/>
              </a:rPr>
              <a:t>Over-fitting and </a:t>
            </a:r>
            <a:r>
              <a:rPr lang="en-US" sz="2400" dirty="0" err="1">
                <a:latin typeface="Arial"/>
                <a:cs typeface="Arial"/>
              </a:rPr>
              <a:t>Regularisation</a:t>
            </a:r>
            <a:r>
              <a:rPr lang="en-US" sz="2400" dirty="0">
                <a:latin typeface="Arial"/>
                <a:cs typeface="Arial"/>
              </a:rPr>
              <a:t>: AIC and BIC</a:t>
            </a:r>
            <a:endParaRPr lang="en-US" sz="2400" dirty="0">
              <a:latin typeface="Arial"/>
              <a:cs typeface="Arial"/>
            </a:endParaRPr>
          </a:p>
        </p:txBody>
      </p:sp>
      <p:grpSp>
        <p:nvGrpSpPr>
          <p:cNvPr id="2" name="Group 1"/>
          <p:cNvGrpSpPr/>
          <p:nvPr/>
        </p:nvGrpSpPr>
        <p:grpSpPr>
          <a:xfrm>
            <a:off x="1666927" y="3301515"/>
            <a:ext cx="3771653" cy="829198"/>
            <a:chOff x="1666927" y="4392077"/>
            <a:chExt cx="3771653" cy="829198"/>
          </a:xfrm>
        </p:grpSpPr>
        <p:cxnSp>
          <p:nvCxnSpPr>
            <p:cNvPr id="10" name="Straight Connector 9"/>
            <p:cNvCxnSpPr/>
            <p:nvPr/>
          </p:nvCxnSpPr>
          <p:spPr>
            <a:xfrm>
              <a:off x="1666927" y="5221275"/>
              <a:ext cx="3696723" cy="0"/>
            </a:xfrm>
            <a:prstGeom prst="line">
              <a:avLst/>
            </a:prstGeom>
            <a:ln>
              <a:solidFill>
                <a:schemeClr val="accent2"/>
              </a:solidFill>
            </a:ln>
            <a:effectLst/>
          </p:spPr>
          <p:style>
            <a:lnRef idx="3">
              <a:schemeClr val="accent2"/>
            </a:lnRef>
            <a:fillRef idx="0">
              <a:schemeClr val="accent2"/>
            </a:fillRef>
            <a:effectRef idx="2">
              <a:schemeClr val="accent2"/>
            </a:effectRef>
            <a:fontRef idx="minor">
              <a:schemeClr val="tx1"/>
            </a:fontRef>
          </p:style>
        </p:cxnSp>
        <p:grpSp>
          <p:nvGrpSpPr>
            <p:cNvPr id="14" name="Group 13"/>
            <p:cNvGrpSpPr/>
            <p:nvPr/>
          </p:nvGrpSpPr>
          <p:grpSpPr>
            <a:xfrm rot="20578950">
              <a:off x="5084122" y="4392077"/>
              <a:ext cx="354458" cy="578881"/>
              <a:chOff x="7133077" y="1581793"/>
              <a:chExt cx="407405" cy="726699"/>
            </a:xfrm>
          </p:grpSpPr>
          <p:sp>
            <p:nvSpPr>
              <p:cNvPr id="15" name="Moon 14"/>
              <p:cNvSpPr/>
              <p:nvPr/>
            </p:nvSpPr>
            <p:spPr>
              <a:xfrm rot="2263001" flipH="1">
                <a:off x="7364866" y="1691484"/>
                <a:ext cx="175616" cy="617008"/>
              </a:xfrm>
              <a:prstGeom prst="moon">
                <a:avLst>
                  <a:gd name="adj" fmla="val 57942"/>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Moon 15"/>
              <p:cNvSpPr/>
              <p:nvPr/>
            </p:nvSpPr>
            <p:spPr>
              <a:xfrm rot="20451516" flipH="1">
                <a:off x="7133077" y="1581793"/>
                <a:ext cx="127483" cy="617008"/>
              </a:xfrm>
              <a:prstGeom prst="moon">
                <a:avLst>
                  <a:gd name="adj" fmla="val 57942"/>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grpSp>
      <p:pic>
        <p:nvPicPr>
          <p:cNvPr id="3" name="Picture 2" descr="Screen Shot 2016-09-04 at 22.19.3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089" y="2549656"/>
            <a:ext cx="3780350" cy="647784"/>
          </a:xfrm>
          <a:prstGeom prst="rect">
            <a:avLst/>
          </a:prstGeom>
        </p:spPr>
      </p:pic>
    </p:spTree>
    <p:extLst>
      <p:ext uri="{BB962C8B-B14F-4D97-AF65-F5344CB8AC3E}">
        <p14:creationId xmlns:p14="http://schemas.microsoft.com/office/powerpoint/2010/main" val="249811537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07151" y="148742"/>
            <a:ext cx="8325288" cy="674281"/>
            <a:chOff x="407151" y="148742"/>
            <a:chExt cx="8325288" cy="674281"/>
          </a:xfrm>
        </p:grpSpPr>
        <p:cxnSp>
          <p:nvCxnSpPr>
            <p:cNvPr id="5" name="Straight Connector 4"/>
            <p:cNvCxnSpPr/>
            <p:nvPr/>
          </p:nvCxnSpPr>
          <p:spPr>
            <a:xfrm>
              <a:off x="407151" y="823023"/>
              <a:ext cx="8325288" cy="0"/>
            </a:xfrm>
            <a:prstGeom prst="line">
              <a:avLst/>
            </a:prstGeom>
            <a:ln>
              <a:solidFill>
                <a:schemeClr val="accent2">
                  <a:lumMod val="60000"/>
                  <a:lumOff val="40000"/>
                </a:schemeClr>
              </a:solidFill>
            </a:ln>
            <a:effectLst/>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617796" y="148742"/>
              <a:ext cx="6299721" cy="584776"/>
            </a:xfrm>
            <a:prstGeom prst="rect">
              <a:avLst/>
            </a:prstGeom>
            <a:noFill/>
          </p:spPr>
          <p:txBody>
            <a:bodyPr wrap="none" rtlCol="0">
              <a:spAutoFit/>
            </a:bodyPr>
            <a:lstStyle/>
            <a:p>
              <a:r>
                <a:rPr lang="en-US" sz="3200" dirty="0" smtClean="0">
                  <a:solidFill>
                    <a:schemeClr val="accent2">
                      <a:lumMod val="60000"/>
                      <a:lumOff val="40000"/>
                    </a:schemeClr>
                  </a:solidFill>
                </a:rPr>
                <a:t>Methods 3. Function Fitting (criteria)</a:t>
              </a:r>
              <a:endParaRPr lang="en-US" sz="3200" dirty="0">
                <a:solidFill>
                  <a:schemeClr val="accent2">
                    <a:lumMod val="60000"/>
                    <a:lumOff val="40000"/>
                  </a:schemeClr>
                </a:solidFill>
              </a:endParaRPr>
            </a:p>
          </p:txBody>
        </p:sp>
      </p:grpSp>
      <p:sp>
        <p:nvSpPr>
          <p:cNvPr id="54" name="TextBox 53"/>
          <p:cNvSpPr txBox="1"/>
          <p:nvPr/>
        </p:nvSpPr>
        <p:spPr>
          <a:xfrm>
            <a:off x="617797" y="997039"/>
            <a:ext cx="7546741" cy="702756"/>
          </a:xfrm>
          <a:prstGeom prst="rect">
            <a:avLst/>
          </a:prstGeom>
          <a:noFill/>
        </p:spPr>
        <p:txBody>
          <a:bodyPr wrap="square" rtlCol="0" anchor="ctr">
            <a:spAutoFit/>
          </a:bodyPr>
          <a:lstStyle/>
          <a:p>
            <a:pPr>
              <a:lnSpc>
                <a:spcPct val="150000"/>
              </a:lnSpc>
            </a:pPr>
            <a:r>
              <a:rPr lang="en-US" sz="2800" dirty="0" smtClean="0">
                <a:latin typeface="Arial"/>
                <a:cs typeface="Arial"/>
              </a:rPr>
              <a:t>Choice of transition Points: example in a graph</a:t>
            </a:r>
          </a:p>
        </p:txBody>
      </p:sp>
      <p:pic>
        <p:nvPicPr>
          <p:cNvPr id="2" name="Picture 1" descr="piece_test.png"/>
          <p:cNvPicPr>
            <a:picLocks noChangeAspect="1"/>
          </p:cNvPicPr>
          <p:nvPr/>
        </p:nvPicPr>
        <p:blipFill rotWithShape="1">
          <a:blip r:embed="rId3">
            <a:extLst>
              <a:ext uri="{28A0092B-C50C-407E-A947-70E740481C1C}">
                <a14:useLocalDpi xmlns:a14="http://schemas.microsoft.com/office/drawing/2010/main" val="0"/>
              </a:ext>
            </a:extLst>
          </a:blip>
          <a:srcRect l="2980" t="2452" r="7947" b="7698"/>
          <a:stretch/>
        </p:blipFill>
        <p:spPr>
          <a:xfrm>
            <a:off x="1530851" y="1957610"/>
            <a:ext cx="6086605" cy="3905296"/>
          </a:xfrm>
          <a:prstGeom prst="rect">
            <a:avLst/>
          </a:prstGeom>
        </p:spPr>
      </p:pic>
      <p:cxnSp>
        <p:nvCxnSpPr>
          <p:cNvPr id="8" name="Straight Arrow Connector 7"/>
          <p:cNvCxnSpPr/>
          <p:nvPr/>
        </p:nvCxnSpPr>
        <p:spPr>
          <a:xfrm>
            <a:off x="1223089" y="2640930"/>
            <a:ext cx="0" cy="230206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5400000" flipV="1">
            <a:off x="4573268" y="5016014"/>
            <a:ext cx="0" cy="230206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16619" y="3541321"/>
            <a:ext cx="862710" cy="528350"/>
          </a:xfrm>
          <a:prstGeom prst="rect">
            <a:avLst/>
          </a:prstGeom>
          <a:noFill/>
        </p:spPr>
        <p:txBody>
          <a:bodyPr wrap="square" rtlCol="0" anchor="ctr">
            <a:spAutoFit/>
          </a:bodyPr>
          <a:lstStyle/>
          <a:p>
            <a:pPr algn="ctr">
              <a:lnSpc>
                <a:spcPct val="150000"/>
              </a:lnSpc>
            </a:pPr>
            <a:r>
              <a:rPr lang="en-US" sz="2000" dirty="0" smtClean="0">
                <a:latin typeface="Arial"/>
                <a:cs typeface="Arial"/>
              </a:rPr>
              <a:t>Piece</a:t>
            </a:r>
          </a:p>
        </p:txBody>
      </p:sp>
      <p:sp>
        <p:nvSpPr>
          <p:cNvPr id="13" name="TextBox 12"/>
          <p:cNvSpPr txBox="1"/>
          <p:nvPr/>
        </p:nvSpPr>
        <p:spPr>
          <a:xfrm>
            <a:off x="3122490" y="6092332"/>
            <a:ext cx="2831154" cy="528350"/>
          </a:xfrm>
          <a:prstGeom prst="rect">
            <a:avLst/>
          </a:prstGeom>
          <a:noFill/>
        </p:spPr>
        <p:txBody>
          <a:bodyPr wrap="square" rtlCol="0" anchor="ctr">
            <a:spAutoFit/>
          </a:bodyPr>
          <a:lstStyle/>
          <a:p>
            <a:pPr algn="ctr">
              <a:lnSpc>
                <a:spcPct val="150000"/>
              </a:lnSpc>
            </a:pPr>
            <a:r>
              <a:rPr lang="en-US" sz="2000" dirty="0" smtClean="0">
                <a:latin typeface="Arial"/>
                <a:cs typeface="Arial"/>
              </a:rPr>
              <a:t>Transition point shift</a:t>
            </a:r>
          </a:p>
        </p:txBody>
      </p:sp>
    </p:spTree>
    <p:extLst>
      <p:ext uri="{BB962C8B-B14F-4D97-AF65-F5344CB8AC3E}">
        <p14:creationId xmlns:p14="http://schemas.microsoft.com/office/powerpoint/2010/main" val="293862187"/>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07151" y="148742"/>
            <a:ext cx="8325288" cy="674281"/>
            <a:chOff x="407151" y="148742"/>
            <a:chExt cx="8325288" cy="674281"/>
          </a:xfrm>
        </p:grpSpPr>
        <p:cxnSp>
          <p:nvCxnSpPr>
            <p:cNvPr id="5" name="Straight Connector 4"/>
            <p:cNvCxnSpPr/>
            <p:nvPr/>
          </p:nvCxnSpPr>
          <p:spPr>
            <a:xfrm>
              <a:off x="407151" y="823023"/>
              <a:ext cx="8325288" cy="0"/>
            </a:xfrm>
            <a:prstGeom prst="line">
              <a:avLst/>
            </a:prstGeom>
            <a:ln>
              <a:solidFill>
                <a:schemeClr val="accent2">
                  <a:lumMod val="60000"/>
                  <a:lumOff val="40000"/>
                </a:schemeClr>
              </a:solidFill>
            </a:ln>
            <a:effectLst/>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617796" y="148742"/>
              <a:ext cx="6299721" cy="584776"/>
            </a:xfrm>
            <a:prstGeom prst="rect">
              <a:avLst/>
            </a:prstGeom>
            <a:noFill/>
          </p:spPr>
          <p:txBody>
            <a:bodyPr wrap="none" rtlCol="0">
              <a:spAutoFit/>
            </a:bodyPr>
            <a:lstStyle/>
            <a:p>
              <a:r>
                <a:rPr lang="en-US" sz="3200" dirty="0" smtClean="0">
                  <a:solidFill>
                    <a:schemeClr val="accent2">
                      <a:lumMod val="60000"/>
                      <a:lumOff val="40000"/>
                    </a:schemeClr>
                  </a:solidFill>
                </a:rPr>
                <a:t>Methods 3. Function Fitting (criteria)</a:t>
              </a:r>
              <a:endParaRPr lang="en-US" sz="3200" dirty="0">
                <a:solidFill>
                  <a:schemeClr val="accent2">
                    <a:lumMod val="60000"/>
                    <a:lumOff val="40000"/>
                  </a:schemeClr>
                </a:solidFill>
              </a:endParaRPr>
            </a:p>
          </p:txBody>
        </p:sp>
      </p:grpSp>
      <p:sp>
        <p:nvSpPr>
          <p:cNvPr id="8" name="TextBox 7"/>
          <p:cNvSpPr txBox="1"/>
          <p:nvPr/>
        </p:nvSpPr>
        <p:spPr>
          <a:xfrm>
            <a:off x="617798" y="917659"/>
            <a:ext cx="6352398" cy="702756"/>
          </a:xfrm>
          <a:prstGeom prst="rect">
            <a:avLst/>
          </a:prstGeom>
          <a:noFill/>
        </p:spPr>
        <p:txBody>
          <a:bodyPr wrap="square" rtlCol="0" anchor="ctr">
            <a:spAutoFit/>
          </a:bodyPr>
          <a:lstStyle/>
          <a:p>
            <a:pPr>
              <a:lnSpc>
                <a:spcPct val="150000"/>
              </a:lnSpc>
            </a:pPr>
            <a:r>
              <a:rPr lang="en-US" sz="2800" dirty="0" smtClean="0">
                <a:latin typeface="Arial"/>
                <a:cs typeface="Arial"/>
              </a:rPr>
              <a:t>Choice of transition Points: 3 matrices</a:t>
            </a:r>
          </a:p>
        </p:txBody>
      </p:sp>
      <p:sp>
        <p:nvSpPr>
          <p:cNvPr id="7" name="Rectangle 6"/>
          <p:cNvSpPr/>
          <p:nvPr/>
        </p:nvSpPr>
        <p:spPr>
          <a:xfrm>
            <a:off x="802508" y="887926"/>
            <a:ext cx="7368316" cy="5386090"/>
          </a:xfrm>
          <a:prstGeom prst="rect">
            <a:avLst/>
          </a:prstGeom>
        </p:spPr>
        <p:txBody>
          <a:bodyPr wrap="square">
            <a:spAutoFit/>
          </a:bodyPr>
          <a:lstStyle/>
          <a:p>
            <a:pPr marL="457200" indent="-457200">
              <a:lnSpc>
                <a:spcPct val="500000"/>
              </a:lnSpc>
              <a:buFont typeface="+mj-lt"/>
              <a:buAutoNum type="arabicPeriod"/>
            </a:pPr>
            <a:r>
              <a:rPr lang="en-US" sz="2400" dirty="0" smtClean="0">
                <a:latin typeface="Arial"/>
                <a:cs typeface="Arial"/>
              </a:rPr>
              <a:t>Piece range matrix, </a:t>
            </a:r>
          </a:p>
          <a:p>
            <a:pPr marL="457200" indent="-457200">
              <a:lnSpc>
                <a:spcPct val="500000"/>
              </a:lnSpc>
              <a:buFont typeface="+mj-lt"/>
              <a:buAutoNum type="arabicPeriod"/>
            </a:pPr>
            <a:r>
              <a:rPr lang="en-US" sz="2400" dirty="0">
                <a:latin typeface="Arial"/>
                <a:cs typeface="Arial"/>
              </a:rPr>
              <a:t>Transition point </a:t>
            </a:r>
            <a:r>
              <a:rPr lang="en-US" sz="2400" dirty="0" smtClean="0">
                <a:latin typeface="Arial"/>
                <a:cs typeface="Arial"/>
              </a:rPr>
              <a:t>matrix,</a:t>
            </a:r>
          </a:p>
          <a:p>
            <a:pPr marL="457200" indent="-457200">
              <a:lnSpc>
                <a:spcPct val="500000"/>
              </a:lnSpc>
              <a:buFont typeface="+mj-lt"/>
              <a:buAutoNum type="arabicPeriod"/>
            </a:pPr>
            <a:r>
              <a:rPr lang="en-US" sz="2400" dirty="0" smtClean="0">
                <a:latin typeface="Arial"/>
                <a:cs typeface="Arial"/>
              </a:rPr>
              <a:t>Errors </a:t>
            </a:r>
            <a:r>
              <a:rPr lang="en-US" sz="2400" dirty="0" smtClean="0">
                <a:latin typeface="Arial"/>
                <a:cs typeface="Arial"/>
              </a:rPr>
              <a:t>lose </a:t>
            </a:r>
            <a:r>
              <a:rPr lang="en-US" sz="2400" dirty="0" smtClean="0">
                <a:latin typeface="Arial"/>
                <a:cs typeface="Arial"/>
              </a:rPr>
              <a:t>matrix, </a:t>
            </a:r>
            <a:endParaRPr lang="en-US" sz="2400" dirty="0">
              <a:latin typeface="Arial"/>
              <a:cs typeface="Arial"/>
            </a:endParaRPr>
          </a:p>
        </p:txBody>
      </p:sp>
      <p:grpSp>
        <p:nvGrpSpPr>
          <p:cNvPr id="2" name="Group 1"/>
          <p:cNvGrpSpPr/>
          <p:nvPr/>
        </p:nvGrpSpPr>
        <p:grpSpPr>
          <a:xfrm>
            <a:off x="4586098" y="1654435"/>
            <a:ext cx="2340000" cy="5101503"/>
            <a:chOff x="4778878" y="1643095"/>
            <a:chExt cx="2340000" cy="5101503"/>
          </a:xfrm>
        </p:grpSpPr>
        <p:pic>
          <p:nvPicPr>
            <p:cNvPr id="9" name="Picture 8" descr="Screen Shot 2016-09-03 at 21.14.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8878" y="3450477"/>
              <a:ext cx="1952393" cy="1440000"/>
            </a:xfrm>
            <a:prstGeom prst="rect">
              <a:avLst/>
            </a:prstGeom>
          </p:spPr>
        </p:pic>
        <p:pic>
          <p:nvPicPr>
            <p:cNvPr id="13" name="Picture 12" descr="Screen Shot 2016-09-03 at 21.15.0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8878" y="1643095"/>
              <a:ext cx="1979999" cy="1440000"/>
            </a:xfrm>
            <a:prstGeom prst="rect">
              <a:avLst/>
            </a:prstGeom>
          </p:spPr>
        </p:pic>
        <p:pic>
          <p:nvPicPr>
            <p:cNvPr id="14" name="Picture 13" descr="Screen Shot 2016-09-03 at 21.30.53.png"/>
            <p:cNvPicPr>
              <a:picLocks/>
            </p:cNvPicPr>
            <p:nvPr/>
          </p:nvPicPr>
          <p:blipFill>
            <a:blip r:embed="rId5">
              <a:extLst>
                <a:ext uri="{28A0092B-C50C-407E-A947-70E740481C1C}">
                  <a14:useLocalDpi xmlns:a14="http://schemas.microsoft.com/office/drawing/2010/main" val="0"/>
                </a:ext>
              </a:extLst>
            </a:blip>
            <a:stretch>
              <a:fillRect/>
            </a:stretch>
          </p:blipFill>
          <p:spPr>
            <a:xfrm>
              <a:off x="4778878" y="5304598"/>
              <a:ext cx="2340000" cy="1440000"/>
            </a:xfrm>
            <a:prstGeom prst="rect">
              <a:avLst/>
            </a:prstGeom>
          </p:spPr>
        </p:pic>
        <p:sp>
          <p:nvSpPr>
            <p:cNvPr id="15" name="Rectangle 14"/>
            <p:cNvSpPr/>
            <p:nvPr/>
          </p:nvSpPr>
          <p:spPr>
            <a:xfrm>
              <a:off x="5873932" y="1745155"/>
              <a:ext cx="374208" cy="262064"/>
            </a:xfrm>
            <a:prstGeom prst="rect">
              <a:avLst/>
            </a:prstGeom>
            <a:solidFill>
              <a:srgbClr val="FFFF00">
                <a:alpha val="3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873932" y="2073947"/>
              <a:ext cx="374208" cy="262064"/>
            </a:xfrm>
            <a:prstGeom prst="rect">
              <a:avLst/>
            </a:prstGeom>
            <a:solidFill>
              <a:srgbClr val="FFFF00">
                <a:alpha val="3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6282158" y="2414079"/>
              <a:ext cx="374208" cy="262064"/>
            </a:xfrm>
            <a:prstGeom prst="rect">
              <a:avLst/>
            </a:prstGeom>
            <a:solidFill>
              <a:srgbClr val="FFFF00">
                <a:alpha val="3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6281474" y="2742871"/>
              <a:ext cx="374208" cy="262064"/>
            </a:xfrm>
            <a:prstGeom prst="rect">
              <a:avLst/>
            </a:prstGeom>
            <a:solidFill>
              <a:srgbClr val="FFFF00">
                <a:alpha val="3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5799540" y="3575684"/>
              <a:ext cx="374208" cy="262064"/>
            </a:xfrm>
            <a:prstGeom prst="rect">
              <a:avLst/>
            </a:prstGeom>
            <a:solidFill>
              <a:srgbClr val="FFFF00">
                <a:alpha val="3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5799540" y="3881796"/>
              <a:ext cx="374208" cy="262064"/>
            </a:xfrm>
            <a:prstGeom prst="rect">
              <a:avLst/>
            </a:prstGeom>
            <a:solidFill>
              <a:srgbClr val="FFFF00">
                <a:alpha val="3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6219108" y="4227053"/>
              <a:ext cx="374208" cy="262064"/>
            </a:xfrm>
            <a:prstGeom prst="rect">
              <a:avLst/>
            </a:prstGeom>
            <a:solidFill>
              <a:srgbClr val="FFFF00">
                <a:alpha val="3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6247454" y="4557157"/>
              <a:ext cx="374208" cy="262064"/>
            </a:xfrm>
            <a:prstGeom prst="rect">
              <a:avLst/>
            </a:prstGeom>
            <a:solidFill>
              <a:srgbClr val="FFFF00">
                <a:alpha val="3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5935617" y="5395318"/>
              <a:ext cx="467998" cy="262064"/>
            </a:xfrm>
            <a:prstGeom prst="rect">
              <a:avLst/>
            </a:prstGeom>
            <a:solidFill>
              <a:srgbClr val="FFFF00">
                <a:alpha val="3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5935617" y="5751692"/>
              <a:ext cx="467998" cy="262064"/>
            </a:xfrm>
            <a:prstGeom prst="rect">
              <a:avLst/>
            </a:prstGeom>
            <a:solidFill>
              <a:srgbClr val="FFFF00">
                <a:alpha val="3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6502198" y="6073970"/>
              <a:ext cx="467998" cy="262064"/>
            </a:xfrm>
            <a:prstGeom prst="rect">
              <a:avLst/>
            </a:prstGeom>
            <a:solidFill>
              <a:srgbClr val="FFFF00">
                <a:alpha val="3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6495218" y="6402762"/>
              <a:ext cx="467998" cy="262064"/>
            </a:xfrm>
            <a:prstGeom prst="rect">
              <a:avLst/>
            </a:prstGeom>
            <a:solidFill>
              <a:srgbClr val="FFFF00">
                <a:alpha val="3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7045709" y="886952"/>
            <a:ext cx="1905511" cy="5386090"/>
            <a:chOff x="7045709" y="886952"/>
            <a:chExt cx="1905511" cy="5386090"/>
          </a:xfrm>
        </p:grpSpPr>
        <p:sp>
          <p:nvSpPr>
            <p:cNvPr id="18" name="Rectangle 17"/>
            <p:cNvSpPr/>
            <p:nvPr/>
          </p:nvSpPr>
          <p:spPr>
            <a:xfrm>
              <a:off x="7450136" y="886952"/>
              <a:ext cx="1501084" cy="5386090"/>
            </a:xfrm>
            <a:prstGeom prst="rect">
              <a:avLst/>
            </a:prstGeom>
          </p:spPr>
          <p:txBody>
            <a:bodyPr wrap="square">
              <a:spAutoFit/>
            </a:bodyPr>
            <a:lstStyle/>
            <a:p>
              <a:pPr>
                <a:lnSpc>
                  <a:spcPct val="500000"/>
                </a:lnSpc>
              </a:pPr>
              <a:r>
                <a:rPr lang="en-US" sz="2400" dirty="0" smtClean="0">
                  <a:solidFill>
                    <a:srgbClr val="000000"/>
                  </a:solidFill>
                  <a:latin typeface="Arial"/>
                  <a:cs typeface="Arial"/>
                </a:rPr>
                <a:t>300?</a:t>
              </a:r>
            </a:p>
            <a:p>
              <a:pPr>
                <a:lnSpc>
                  <a:spcPct val="500000"/>
                </a:lnSpc>
              </a:pPr>
              <a:r>
                <a:rPr lang="en-US" sz="2400" dirty="0">
                  <a:latin typeface="Arial"/>
                  <a:cs typeface="Arial"/>
                </a:rPr>
                <a:t>g</a:t>
              </a:r>
              <a:r>
                <a:rPr lang="en-US" sz="2400" dirty="0" smtClean="0">
                  <a:latin typeface="Arial"/>
                  <a:cs typeface="Arial"/>
                </a:rPr>
                <a:t>reater?</a:t>
              </a:r>
            </a:p>
            <a:p>
              <a:pPr>
                <a:lnSpc>
                  <a:spcPct val="500000"/>
                </a:lnSpc>
              </a:pPr>
              <a:r>
                <a:rPr lang="en-US" sz="2400" dirty="0" smtClean="0">
                  <a:latin typeface="Arial"/>
                  <a:cs typeface="Arial"/>
                </a:rPr>
                <a:t>mapping</a:t>
              </a:r>
              <a:endParaRPr lang="en-US" sz="2400" dirty="0">
                <a:latin typeface="Arial"/>
                <a:cs typeface="Arial"/>
              </a:endParaRPr>
            </a:p>
          </p:txBody>
        </p:sp>
        <p:grpSp>
          <p:nvGrpSpPr>
            <p:cNvPr id="12" name="Group 11"/>
            <p:cNvGrpSpPr/>
            <p:nvPr/>
          </p:nvGrpSpPr>
          <p:grpSpPr>
            <a:xfrm>
              <a:off x="7045709" y="1121617"/>
              <a:ext cx="1402771" cy="1260291"/>
              <a:chOff x="7000349" y="1303057"/>
              <a:chExt cx="1402771" cy="1260291"/>
            </a:xfrm>
          </p:grpSpPr>
          <p:grpSp>
            <p:nvGrpSpPr>
              <p:cNvPr id="11" name="Group 10"/>
              <p:cNvGrpSpPr/>
              <p:nvPr/>
            </p:nvGrpSpPr>
            <p:grpSpPr>
              <a:xfrm>
                <a:off x="7099430" y="1836650"/>
                <a:ext cx="407406" cy="726698"/>
                <a:chOff x="7548456" y="2473653"/>
                <a:chExt cx="738225" cy="1167482"/>
              </a:xfrm>
              <a:solidFill>
                <a:schemeClr val="accent2"/>
              </a:solidFill>
            </p:grpSpPr>
            <p:sp>
              <p:nvSpPr>
                <p:cNvPr id="33" name="Moon 32"/>
                <p:cNvSpPr/>
                <p:nvPr/>
              </p:nvSpPr>
              <p:spPr>
                <a:xfrm rot="2263001" flipH="1">
                  <a:off x="7968463" y="2649874"/>
                  <a:ext cx="318218" cy="991261"/>
                </a:xfrm>
                <a:prstGeom prst="moon">
                  <a:avLst>
                    <a:gd name="adj" fmla="val 57942"/>
                  </a:avLst>
                </a:prstGeom>
                <a:grp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Moon 33"/>
                <p:cNvSpPr/>
                <p:nvPr/>
              </p:nvSpPr>
              <p:spPr>
                <a:xfrm rot="20451516" flipH="1">
                  <a:off x="7548456" y="2473653"/>
                  <a:ext cx="231001" cy="991261"/>
                </a:xfrm>
                <a:prstGeom prst="moon">
                  <a:avLst>
                    <a:gd name="adj" fmla="val 57942"/>
                  </a:avLst>
                </a:prstGeom>
                <a:grp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31" name="TextBox 30"/>
              <p:cNvSpPr txBox="1"/>
              <p:nvPr/>
            </p:nvSpPr>
            <p:spPr>
              <a:xfrm rot="20595363">
                <a:off x="7000349" y="1303057"/>
                <a:ext cx="1402771" cy="702756"/>
              </a:xfrm>
              <a:prstGeom prst="rect">
                <a:avLst/>
              </a:prstGeom>
              <a:noFill/>
            </p:spPr>
            <p:txBody>
              <a:bodyPr wrap="square" rtlCol="0" anchor="ctr">
                <a:spAutoFit/>
              </a:bodyPr>
              <a:lstStyle/>
              <a:p>
                <a:pPr>
                  <a:lnSpc>
                    <a:spcPct val="150000"/>
                  </a:lnSpc>
                </a:pPr>
                <a:r>
                  <a:rPr lang="en-US" sz="2800" dirty="0" smtClean="0">
                    <a:solidFill>
                      <a:srgbClr val="FF0000"/>
                    </a:solidFill>
                    <a:latin typeface="Arial"/>
                    <a:cs typeface="Arial"/>
                  </a:rPr>
                  <a:t>Check!</a:t>
                </a:r>
              </a:p>
            </p:txBody>
          </p:sp>
        </p:grpSp>
      </p:grpSp>
    </p:spTree>
    <p:extLst>
      <p:ext uri="{BB962C8B-B14F-4D97-AF65-F5344CB8AC3E}">
        <p14:creationId xmlns:p14="http://schemas.microsoft.com/office/powerpoint/2010/main" val="2122409803"/>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07151" y="148742"/>
            <a:ext cx="8325288" cy="674281"/>
            <a:chOff x="407151" y="148742"/>
            <a:chExt cx="8325288" cy="674281"/>
          </a:xfrm>
        </p:grpSpPr>
        <p:cxnSp>
          <p:nvCxnSpPr>
            <p:cNvPr id="5" name="Straight Connector 4"/>
            <p:cNvCxnSpPr/>
            <p:nvPr/>
          </p:nvCxnSpPr>
          <p:spPr>
            <a:xfrm>
              <a:off x="407151" y="823023"/>
              <a:ext cx="8325288" cy="0"/>
            </a:xfrm>
            <a:prstGeom prst="line">
              <a:avLst/>
            </a:prstGeom>
            <a:ln>
              <a:solidFill>
                <a:schemeClr val="accent2">
                  <a:lumMod val="60000"/>
                  <a:lumOff val="40000"/>
                </a:schemeClr>
              </a:solidFill>
            </a:ln>
            <a:effectLst/>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617796" y="148742"/>
              <a:ext cx="6299721" cy="584776"/>
            </a:xfrm>
            <a:prstGeom prst="rect">
              <a:avLst/>
            </a:prstGeom>
            <a:noFill/>
          </p:spPr>
          <p:txBody>
            <a:bodyPr wrap="none" rtlCol="0">
              <a:spAutoFit/>
            </a:bodyPr>
            <a:lstStyle/>
            <a:p>
              <a:r>
                <a:rPr lang="en-US" sz="3200" dirty="0" smtClean="0">
                  <a:solidFill>
                    <a:schemeClr val="accent2">
                      <a:lumMod val="60000"/>
                      <a:lumOff val="40000"/>
                    </a:schemeClr>
                  </a:solidFill>
                </a:rPr>
                <a:t>Methods 3. Function Fitting (criteria)</a:t>
              </a:r>
              <a:endParaRPr lang="en-US" sz="3200" dirty="0">
                <a:solidFill>
                  <a:schemeClr val="accent2">
                    <a:lumMod val="60000"/>
                    <a:lumOff val="40000"/>
                  </a:schemeClr>
                </a:solidFill>
              </a:endParaRPr>
            </a:p>
          </p:txBody>
        </p:sp>
      </p:grpSp>
      <p:sp>
        <p:nvSpPr>
          <p:cNvPr id="54" name="TextBox 53"/>
          <p:cNvSpPr txBox="1"/>
          <p:nvPr/>
        </p:nvSpPr>
        <p:spPr>
          <a:xfrm>
            <a:off x="617797" y="997039"/>
            <a:ext cx="7546741" cy="702756"/>
          </a:xfrm>
          <a:prstGeom prst="rect">
            <a:avLst/>
          </a:prstGeom>
          <a:noFill/>
        </p:spPr>
        <p:txBody>
          <a:bodyPr wrap="square" rtlCol="0" anchor="ctr">
            <a:spAutoFit/>
          </a:bodyPr>
          <a:lstStyle/>
          <a:p>
            <a:pPr>
              <a:lnSpc>
                <a:spcPct val="150000"/>
              </a:lnSpc>
            </a:pPr>
            <a:r>
              <a:rPr lang="en-US" sz="2800" dirty="0" smtClean="0">
                <a:latin typeface="Arial"/>
                <a:cs typeface="Arial"/>
              </a:rPr>
              <a:t>Choice of transition Points: Select</a:t>
            </a:r>
          </a:p>
        </p:txBody>
      </p:sp>
      <p:pic>
        <p:nvPicPr>
          <p:cNvPr id="2" name="Picture 1" descr="piece_test.png"/>
          <p:cNvPicPr>
            <a:picLocks noChangeAspect="1"/>
          </p:cNvPicPr>
          <p:nvPr/>
        </p:nvPicPr>
        <p:blipFill rotWithShape="1">
          <a:blip r:embed="rId3">
            <a:extLst>
              <a:ext uri="{28A0092B-C50C-407E-A947-70E740481C1C}">
                <a14:useLocalDpi xmlns:a14="http://schemas.microsoft.com/office/drawing/2010/main" val="0"/>
              </a:ext>
            </a:extLst>
          </a:blip>
          <a:srcRect l="2980" t="2452" r="7947" b="7698"/>
          <a:stretch/>
        </p:blipFill>
        <p:spPr>
          <a:xfrm>
            <a:off x="1530851" y="1957610"/>
            <a:ext cx="6086605" cy="3905296"/>
          </a:xfrm>
          <a:prstGeom prst="rect">
            <a:avLst/>
          </a:prstGeom>
        </p:spPr>
      </p:pic>
      <p:cxnSp>
        <p:nvCxnSpPr>
          <p:cNvPr id="8" name="Straight Arrow Connector 7"/>
          <p:cNvCxnSpPr/>
          <p:nvPr/>
        </p:nvCxnSpPr>
        <p:spPr>
          <a:xfrm>
            <a:off x="1223089" y="2640930"/>
            <a:ext cx="0" cy="230206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5400000" flipV="1">
            <a:off x="4573268" y="5016014"/>
            <a:ext cx="0" cy="230206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16619" y="3541321"/>
            <a:ext cx="862710" cy="528350"/>
          </a:xfrm>
          <a:prstGeom prst="rect">
            <a:avLst/>
          </a:prstGeom>
          <a:noFill/>
        </p:spPr>
        <p:txBody>
          <a:bodyPr wrap="square" rtlCol="0" anchor="ctr">
            <a:spAutoFit/>
          </a:bodyPr>
          <a:lstStyle/>
          <a:p>
            <a:pPr algn="ctr">
              <a:lnSpc>
                <a:spcPct val="150000"/>
              </a:lnSpc>
            </a:pPr>
            <a:r>
              <a:rPr lang="en-US" sz="2000" dirty="0" smtClean="0">
                <a:latin typeface="Arial"/>
                <a:cs typeface="Arial"/>
              </a:rPr>
              <a:t>Piece</a:t>
            </a:r>
          </a:p>
        </p:txBody>
      </p:sp>
      <p:sp>
        <p:nvSpPr>
          <p:cNvPr id="13" name="TextBox 12"/>
          <p:cNvSpPr txBox="1"/>
          <p:nvPr/>
        </p:nvSpPr>
        <p:spPr>
          <a:xfrm>
            <a:off x="3122490" y="6092332"/>
            <a:ext cx="2831154" cy="528350"/>
          </a:xfrm>
          <a:prstGeom prst="rect">
            <a:avLst/>
          </a:prstGeom>
          <a:noFill/>
        </p:spPr>
        <p:txBody>
          <a:bodyPr wrap="square" rtlCol="0" anchor="ctr">
            <a:spAutoFit/>
          </a:bodyPr>
          <a:lstStyle/>
          <a:p>
            <a:pPr algn="ctr">
              <a:lnSpc>
                <a:spcPct val="150000"/>
              </a:lnSpc>
            </a:pPr>
            <a:r>
              <a:rPr lang="en-US" sz="2000" dirty="0" smtClean="0">
                <a:latin typeface="Arial"/>
                <a:cs typeface="Arial"/>
              </a:rPr>
              <a:t>Transition point shift</a:t>
            </a:r>
          </a:p>
        </p:txBody>
      </p:sp>
      <p:grpSp>
        <p:nvGrpSpPr>
          <p:cNvPr id="7" name="Group 6"/>
          <p:cNvGrpSpPr/>
          <p:nvPr/>
        </p:nvGrpSpPr>
        <p:grpSpPr>
          <a:xfrm>
            <a:off x="1451118" y="4094320"/>
            <a:ext cx="1914417" cy="1757245"/>
            <a:chOff x="1451118" y="4094320"/>
            <a:chExt cx="1914417" cy="1757245"/>
          </a:xfrm>
        </p:grpSpPr>
        <p:sp>
          <p:nvSpPr>
            <p:cNvPr id="14" name="Rectangle 13"/>
            <p:cNvSpPr/>
            <p:nvPr/>
          </p:nvSpPr>
          <p:spPr>
            <a:xfrm>
              <a:off x="1485491" y="4562204"/>
              <a:ext cx="1880044" cy="1289361"/>
            </a:xfrm>
            <a:prstGeom prst="rect">
              <a:avLst/>
            </a:prstGeom>
            <a:solidFill>
              <a:srgbClr val="FFFF00">
                <a:alpha val="3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p:cNvGrpSpPr/>
            <p:nvPr/>
          </p:nvGrpSpPr>
          <p:grpSpPr>
            <a:xfrm rot="20578950">
              <a:off x="1451118" y="4094320"/>
              <a:ext cx="501260" cy="818627"/>
              <a:chOff x="7144790" y="1734590"/>
              <a:chExt cx="407406" cy="726698"/>
            </a:xfrm>
          </p:grpSpPr>
          <p:sp>
            <p:nvSpPr>
              <p:cNvPr id="15" name="Moon 14"/>
              <p:cNvSpPr/>
              <p:nvPr/>
            </p:nvSpPr>
            <p:spPr>
              <a:xfrm rot="2263001" flipH="1">
                <a:off x="7376580" y="1844279"/>
                <a:ext cx="175616" cy="617009"/>
              </a:xfrm>
              <a:prstGeom prst="moon">
                <a:avLst>
                  <a:gd name="adj" fmla="val 57942"/>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Moon 15"/>
              <p:cNvSpPr/>
              <p:nvPr/>
            </p:nvSpPr>
            <p:spPr>
              <a:xfrm rot="20451516" flipH="1">
                <a:off x="7144790" y="1734590"/>
                <a:ext cx="127483" cy="617009"/>
              </a:xfrm>
              <a:prstGeom prst="moon">
                <a:avLst>
                  <a:gd name="adj" fmla="val 57942"/>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grpSp>
    </p:spTree>
    <p:extLst>
      <p:ext uri="{BB962C8B-B14F-4D97-AF65-F5344CB8AC3E}">
        <p14:creationId xmlns:p14="http://schemas.microsoft.com/office/powerpoint/2010/main" val="129387493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407151" y="148742"/>
            <a:ext cx="8325288" cy="674281"/>
            <a:chOff x="407151" y="148742"/>
            <a:chExt cx="8325288" cy="674281"/>
          </a:xfrm>
        </p:grpSpPr>
        <p:cxnSp>
          <p:nvCxnSpPr>
            <p:cNvPr id="6" name="Straight Connector 5"/>
            <p:cNvCxnSpPr/>
            <p:nvPr/>
          </p:nvCxnSpPr>
          <p:spPr>
            <a:xfrm>
              <a:off x="407151" y="823023"/>
              <a:ext cx="8325288" cy="0"/>
            </a:xfrm>
            <a:prstGeom prst="line">
              <a:avLst/>
            </a:prstGeom>
            <a:ln>
              <a:solidFill>
                <a:schemeClr val="accent2">
                  <a:lumMod val="60000"/>
                  <a:lumOff val="40000"/>
                </a:schemeClr>
              </a:solidFill>
            </a:ln>
            <a:effectLst/>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617796" y="148742"/>
              <a:ext cx="1417576" cy="584776"/>
            </a:xfrm>
            <a:prstGeom prst="rect">
              <a:avLst/>
            </a:prstGeom>
            <a:noFill/>
          </p:spPr>
          <p:txBody>
            <a:bodyPr wrap="none" rtlCol="0">
              <a:spAutoFit/>
            </a:bodyPr>
            <a:lstStyle/>
            <a:p>
              <a:r>
                <a:rPr lang="en-US" sz="3200" dirty="0" smtClean="0">
                  <a:solidFill>
                    <a:schemeClr val="accent2">
                      <a:lumMod val="60000"/>
                      <a:lumOff val="40000"/>
                    </a:schemeClr>
                  </a:solidFill>
                </a:rPr>
                <a:t>Outline</a:t>
              </a:r>
              <a:endParaRPr lang="en-US" sz="3200" dirty="0">
                <a:solidFill>
                  <a:schemeClr val="accent2">
                    <a:lumMod val="60000"/>
                    <a:lumOff val="40000"/>
                  </a:schemeClr>
                </a:solidFill>
              </a:endParaRPr>
            </a:p>
          </p:txBody>
        </p:sp>
      </p:grpSp>
      <p:sp>
        <p:nvSpPr>
          <p:cNvPr id="9" name="TextBox 8"/>
          <p:cNvSpPr txBox="1"/>
          <p:nvPr/>
        </p:nvSpPr>
        <p:spPr>
          <a:xfrm>
            <a:off x="675001" y="1414144"/>
            <a:ext cx="7943200" cy="4580741"/>
          </a:xfrm>
          <a:prstGeom prst="rect">
            <a:avLst/>
          </a:prstGeom>
          <a:noFill/>
        </p:spPr>
        <p:txBody>
          <a:bodyPr wrap="none" rtlCol="0" anchor="ctr">
            <a:spAutoFit/>
          </a:bodyPr>
          <a:lstStyle/>
          <a:p>
            <a:pPr marL="285750" indent="-285750">
              <a:lnSpc>
                <a:spcPct val="150000"/>
              </a:lnSpc>
              <a:buFont typeface="Arial"/>
              <a:buChar char="•"/>
            </a:pPr>
            <a:r>
              <a:rPr lang="en-US" sz="2800" dirty="0" smtClean="0">
                <a:latin typeface="Arial"/>
                <a:cs typeface="Arial"/>
              </a:rPr>
              <a:t>Motivation</a:t>
            </a:r>
          </a:p>
          <a:p>
            <a:pPr marL="285750" indent="-285750">
              <a:lnSpc>
                <a:spcPct val="150000"/>
              </a:lnSpc>
              <a:buFont typeface="Arial"/>
              <a:buChar char="•"/>
            </a:pPr>
            <a:r>
              <a:rPr lang="en-US" sz="2800" dirty="0" smtClean="0">
                <a:latin typeface="Arial"/>
                <a:cs typeface="Arial"/>
              </a:rPr>
              <a:t>Problem and Objectives</a:t>
            </a:r>
          </a:p>
          <a:p>
            <a:pPr marL="285750" indent="-285750">
              <a:lnSpc>
                <a:spcPct val="150000"/>
              </a:lnSpc>
              <a:buFont typeface="Arial"/>
              <a:buChar char="•"/>
            </a:pPr>
            <a:r>
              <a:rPr lang="en-US" sz="2800" dirty="0" smtClean="0">
                <a:latin typeface="Arial"/>
                <a:cs typeface="Arial"/>
              </a:rPr>
              <a:t>Methods</a:t>
            </a:r>
          </a:p>
          <a:p>
            <a:pPr marL="742950" lvl="1" indent="-285750">
              <a:lnSpc>
                <a:spcPct val="150000"/>
              </a:lnSpc>
              <a:buFont typeface="Arial"/>
              <a:buChar char="•"/>
            </a:pPr>
            <a:r>
              <a:rPr lang="en-US" sz="2800" dirty="0" smtClean="0">
                <a:latin typeface="Arial"/>
                <a:cs typeface="Arial"/>
              </a:rPr>
              <a:t>Data </a:t>
            </a:r>
            <a:r>
              <a:rPr lang="en-US" sz="2800" dirty="0" err="1" smtClean="0">
                <a:latin typeface="Arial"/>
                <a:cs typeface="Arial"/>
              </a:rPr>
              <a:t>Curation</a:t>
            </a:r>
            <a:r>
              <a:rPr lang="en-US" sz="2800" dirty="0" smtClean="0">
                <a:latin typeface="Arial"/>
                <a:cs typeface="Arial"/>
              </a:rPr>
              <a:t> </a:t>
            </a:r>
            <a:r>
              <a:rPr lang="en-US" sz="2400" dirty="0" smtClean="0">
                <a:latin typeface="Arial"/>
                <a:cs typeface="Arial"/>
              </a:rPr>
              <a:t>(Filtering, Deformation, Clustering)</a:t>
            </a:r>
          </a:p>
          <a:p>
            <a:pPr marL="742950" lvl="1" indent="-285750">
              <a:lnSpc>
                <a:spcPct val="150000"/>
              </a:lnSpc>
              <a:buFont typeface="Arial"/>
              <a:buChar char="•"/>
            </a:pPr>
            <a:r>
              <a:rPr lang="en-US" sz="2800" dirty="0" smtClean="0">
                <a:latin typeface="Arial"/>
                <a:cs typeface="Arial"/>
              </a:rPr>
              <a:t>Function Fitting</a:t>
            </a:r>
          </a:p>
          <a:p>
            <a:pPr marL="285750" indent="-285750">
              <a:lnSpc>
                <a:spcPct val="150000"/>
              </a:lnSpc>
              <a:buFont typeface="Arial"/>
              <a:buChar char="•"/>
            </a:pPr>
            <a:r>
              <a:rPr lang="en-US" sz="2800" dirty="0" smtClean="0">
                <a:latin typeface="Arial"/>
                <a:cs typeface="Arial"/>
              </a:rPr>
              <a:t>Discussion and Conclusion</a:t>
            </a:r>
          </a:p>
          <a:p>
            <a:pPr marL="285750" indent="-285750">
              <a:lnSpc>
                <a:spcPct val="150000"/>
              </a:lnSpc>
              <a:buFont typeface="Arial"/>
              <a:buChar char="•"/>
            </a:pPr>
            <a:endParaRPr lang="en-US" sz="2800" dirty="0">
              <a:latin typeface="Arial"/>
              <a:cs typeface="Arial"/>
            </a:endParaRPr>
          </a:p>
        </p:txBody>
      </p:sp>
    </p:spTree>
    <p:extLst>
      <p:ext uri="{BB962C8B-B14F-4D97-AF65-F5344CB8AC3E}">
        <p14:creationId xmlns:p14="http://schemas.microsoft.com/office/powerpoint/2010/main" val="59160190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07151" y="148742"/>
            <a:ext cx="8325288" cy="674281"/>
            <a:chOff x="407151" y="148742"/>
            <a:chExt cx="8325288" cy="674281"/>
          </a:xfrm>
        </p:grpSpPr>
        <p:cxnSp>
          <p:nvCxnSpPr>
            <p:cNvPr id="5" name="Straight Connector 4"/>
            <p:cNvCxnSpPr/>
            <p:nvPr/>
          </p:nvCxnSpPr>
          <p:spPr>
            <a:xfrm>
              <a:off x="407151" y="823023"/>
              <a:ext cx="8325288" cy="0"/>
            </a:xfrm>
            <a:prstGeom prst="line">
              <a:avLst/>
            </a:prstGeom>
            <a:ln>
              <a:solidFill>
                <a:schemeClr val="accent2">
                  <a:lumMod val="60000"/>
                  <a:lumOff val="40000"/>
                </a:schemeClr>
              </a:solidFill>
            </a:ln>
            <a:effectLst/>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617796" y="148742"/>
              <a:ext cx="6974585" cy="584776"/>
            </a:xfrm>
            <a:prstGeom prst="rect">
              <a:avLst/>
            </a:prstGeom>
            <a:noFill/>
          </p:spPr>
          <p:txBody>
            <a:bodyPr wrap="none" rtlCol="0">
              <a:spAutoFit/>
            </a:bodyPr>
            <a:lstStyle/>
            <a:p>
              <a:r>
                <a:rPr lang="en-US" sz="3200" dirty="0" smtClean="0">
                  <a:solidFill>
                    <a:schemeClr val="accent2">
                      <a:lumMod val="60000"/>
                      <a:lumOff val="40000"/>
                    </a:schemeClr>
                  </a:solidFill>
                </a:rPr>
                <a:t>Discussion &amp; </a:t>
              </a:r>
              <a:r>
                <a:rPr lang="en-US" sz="3200" dirty="0" smtClean="0">
                  <a:solidFill>
                    <a:schemeClr val="accent2">
                      <a:lumMod val="60000"/>
                      <a:lumOff val="40000"/>
                    </a:schemeClr>
                  </a:solidFill>
                </a:rPr>
                <a:t>Conclusion (averaged data)</a:t>
              </a:r>
              <a:endParaRPr lang="en-US" sz="3200" dirty="0">
                <a:solidFill>
                  <a:schemeClr val="accent2">
                    <a:lumMod val="60000"/>
                    <a:lumOff val="40000"/>
                  </a:schemeClr>
                </a:solidFill>
              </a:endParaRPr>
            </a:p>
          </p:txBody>
        </p:sp>
      </p:grpSp>
      <p:sp>
        <p:nvSpPr>
          <p:cNvPr id="17" name="TextBox 16"/>
          <p:cNvSpPr txBox="1"/>
          <p:nvPr/>
        </p:nvSpPr>
        <p:spPr>
          <a:xfrm>
            <a:off x="617797" y="997038"/>
            <a:ext cx="5664362" cy="702756"/>
          </a:xfrm>
          <a:prstGeom prst="rect">
            <a:avLst/>
          </a:prstGeom>
          <a:noFill/>
        </p:spPr>
        <p:txBody>
          <a:bodyPr wrap="square" rtlCol="0" anchor="ctr">
            <a:spAutoFit/>
          </a:bodyPr>
          <a:lstStyle/>
          <a:p>
            <a:pPr>
              <a:lnSpc>
                <a:spcPct val="150000"/>
              </a:lnSpc>
            </a:pPr>
            <a:r>
              <a:rPr lang="en-US" sz="2800" dirty="0" smtClean="0">
                <a:latin typeface="Arial"/>
                <a:cs typeface="Arial"/>
              </a:rPr>
              <a:t>Power </a:t>
            </a:r>
            <a:r>
              <a:rPr lang="en-US" sz="2800" dirty="0" smtClean="0">
                <a:latin typeface="Arial"/>
                <a:cs typeface="Arial"/>
              </a:rPr>
              <a:t>Law vs. Exponential </a:t>
            </a:r>
            <a:r>
              <a:rPr lang="en-US" sz="2800" dirty="0" smtClean="0">
                <a:latin typeface="Arial"/>
                <a:cs typeface="Arial"/>
              </a:rPr>
              <a:t>Law :</a:t>
            </a:r>
            <a:endParaRPr lang="en-US" sz="2800" dirty="0" smtClean="0">
              <a:latin typeface="Arial"/>
              <a:cs typeface="Arial"/>
            </a:endParaRPr>
          </a:p>
        </p:txBody>
      </p:sp>
      <p:sp>
        <p:nvSpPr>
          <p:cNvPr id="21" name="TextBox 20"/>
          <p:cNvSpPr txBox="1"/>
          <p:nvPr/>
        </p:nvSpPr>
        <p:spPr>
          <a:xfrm>
            <a:off x="5795985" y="5235658"/>
            <a:ext cx="2811710" cy="946413"/>
          </a:xfrm>
          <a:prstGeom prst="rect">
            <a:avLst/>
          </a:prstGeom>
          <a:noFill/>
        </p:spPr>
        <p:txBody>
          <a:bodyPr wrap="square" rtlCol="0" anchor="ctr">
            <a:spAutoFit/>
          </a:bodyPr>
          <a:lstStyle/>
          <a:p>
            <a:pPr algn="ctr">
              <a:lnSpc>
                <a:spcPct val="150000"/>
              </a:lnSpc>
            </a:pPr>
            <a:r>
              <a:rPr lang="en-US" sz="2000" dirty="0" smtClean="0">
                <a:latin typeface="Arial"/>
                <a:cs typeface="Arial"/>
              </a:rPr>
              <a:t>Exponential </a:t>
            </a:r>
            <a:r>
              <a:rPr lang="en-US" sz="2000" dirty="0" smtClean="0">
                <a:latin typeface="Arial"/>
                <a:cs typeface="Arial"/>
              </a:rPr>
              <a:t>Law</a:t>
            </a:r>
          </a:p>
          <a:p>
            <a:pPr algn="ctr">
              <a:lnSpc>
                <a:spcPct val="150000"/>
              </a:lnSpc>
            </a:pPr>
            <a:r>
              <a:rPr lang="en-US" dirty="0" smtClean="0">
                <a:latin typeface="Arial"/>
                <a:cs typeface="Arial"/>
              </a:rPr>
              <a:t>(3.51 </a:t>
            </a:r>
            <a:r>
              <a:rPr lang="en-US" dirty="0">
                <a:latin typeface="Arial"/>
                <a:cs typeface="Arial"/>
              </a:rPr>
              <a:t>errors loss</a:t>
            </a:r>
            <a:r>
              <a:rPr lang="en-US" dirty="0" smtClean="0">
                <a:latin typeface="Arial"/>
                <a:cs typeface="Arial"/>
              </a:rPr>
              <a:t>)</a:t>
            </a:r>
            <a:endParaRPr lang="en-US" dirty="0">
              <a:latin typeface="Arial"/>
              <a:cs typeface="Arial"/>
            </a:endParaRPr>
          </a:p>
        </p:txBody>
      </p:sp>
      <p:sp>
        <p:nvSpPr>
          <p:cNvPr id="20" name="TextBox 19"/>
          <p:cNvSpPr txBox="1"/>
          <p:nvPr/>
        </p:nvSpPr>
        <p:spPr>
          <a:xfrm>
            <a:off x="1273937" y="5260237"/>
            <a:ext cx="2169419" cy="946413"/>
          </a:xfrm>
          <a:prstGeom prst="rect">
            <a:avLst/>
          </a:prstGeom>
          <a:noFill/>
        </p:spPr>
        <p:txBody>
          <a:bodyPr wrap="square" rtlCol="0" anchor="ctr">
            <a:spAutoFit/>
          </a:bodyPr>
          <a:lstStyle/>
          <a:p>
            <a:pPr algn="ctr">
              <a:lnSpc>
                <a:spcPct val="150000"/>
              </a:lnSpc>
            </a:pPr>
            <a:r>
              <a:rPr lang="en-US" sz="2000" dirty="0" smtClean="0">
                <a:latin typeface="Arial"/>
                <a:cs typeface="Arial"/>
              </a:rPr>
              <a:t>Power </a:t>
            </a:r>
            <a:r>
              <a:rPr lang="en-US" sz="2000" dirty="0" smtClean="0">
                <a:latin typeface="Arial"/>
                <a:cs typeface="Arial"/>
              </a:rPr>
              <a:t>Law</a:t>
            </a:r>
          </a:p>
          <a:p>
            <a:pPr algn="ctr">
              <a:lnSpc>
                <a:spcPct val="150000"/>
              </a:lnSpc>
            </a:pPr>
            <a:r>
              <a:rPr lang="en-US" dirty="0" smtClean="0">
                <a:latin typeface="Arial"/>
                <a:cs typeface="Arial"/>
              </a:rPr>
              <a:t>(2.94 errors loss)</a:t>
            </a:r>
            <a:endParaRPr lang="en-US" dirty="0" smtClean="0">
              <a:latin typeface="Arial"/>
              <a:cs typeface="Arial"/>
            </a:endParaRPr>
          </a:p>
        </p:txBody>
      </p:sp>
      <p:sp>
        <p:nvSpPr>
          <p:cNvPr id="10" name="Half Frame 9"/>
          <p:cNvSpPr/>
          <p:nvPr/>
        </p:nvSpPr>
        <p:spPr>
          <a:xfrm rot="18900000">
            <a:off x="4603159" y="3766980"/>
            <a:ext cx="438179" cy="438179"/>
          </a:xfrm>
          <a:prstGeom prst="halfFrame">
            <a:avLst>
              <a:gd name="adj1" fmla="val 14730"/>
              <a:gd name="adj2" fmla="val 1597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grpSp>
        <p:nvGrpSpPr>
          <p:cNvPr id="8" name="Group 7"/>
          <p:cNvGrpSpPr/>
          <p:nvPr/>
        </p:nvGrpSpPr>
        <p:grpSpPr>
          <a:xfrm>
            <a:off x="341783" y="2514506"/>
            <a:ext cx="3945517" cy="2880000"/>
            <a:chOff x="341783" y="2514506"/>
            <a:chExt cx="3945517" cy="2880000"/>
          </a:xfrm>
        </p:grpSpPr>
        <p:pic>
          <p:nvPicPr>
            <p:cNvPr id="7" name="Picture 6" descr="single_powerlaw4.png"/>
            <p:cNvPicPr>
              <a:picLocks noChangeAspect="1"/>
            </p:cNvPicPr>
            <p:nvPr/>
          </p:nvPicPr>
          <p:blipFill rotWithShape="1">
            <a:blip r:embed="rId3">
              <a:extLst>
                <a:ext uri="{28A0092B-C50C-407E-A947-70E740481C1C}">
                  <a14:useLocalDpi xmlns:a14="http://schemas.microsoft.com/office/drawing/2010/main" val="0"/>
                </a:ext>
              </a:extLst>
            </a:blip>
            <a:srcRect l="5513" r="6003"/>
            <a:stretch/>
          </p:blipFill>
          <p:spPr>
            <a:xfrm>
              <a:off x="464766" y="2514506"/>
              <a:ext cx="3822534" cy="2880000"/>
            </a:xfrm>
            <a:prstGeom prst="rect">
              <a:avLst/>
            </a:prstGeom>
          </p:spPr>
        </p:pic>
        <p:sp>
          <p:nvSpPr>
            <p:cNvPr id="16" name="Rectangle 15"/>
            <p:cNvSpPr/>
            <p:nvPr/>
          </p:nvSpPr>
          <p:spPr>
            <a:xfrm>
              <a:off x="1131869" y="2537186"/>
              <a:ext cx="2213324" cy="2505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rot="5400000">
              <a:off x="-731745" y="3689740"/>
              <a:ext cx="2527168" cy="3801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4987392" y="2514506"/>
            <a:ext cx="3892461" cy="2880000"/>
            <a:chOff x="4987392" y="2514506"/>
            <a:chExt cx="3892461" cy="2880000"/>
          </a:xfrm>
        </p:grpSpPr>
        <p:pic>
          <p:nvPicPr>
            <p:cNvPr id="9" name="Picture 8" descr="single_exponential3.png"/>
            <p:cNvPicPr>
              <a:picLocks noChangeAspect="1"/>
            </p:cNvPicPr>
            <p:nvPr/>
          </p:nvPicPr>
          <p:blipFill rotWithShape="1">
            <a:blip r:embed="rId4">
              <a:extLst>
                <a:ext uri="{28A0092B-C50C-407E-A947-70E740481C1C}">
                  <a14:useLocalDpi xmlns:a14="http://schemas.microsoft.com/office/drawing/2010/main" val="0"/>
                </a:ext>
              </a:extLst>
            </a:blip>
            <a:srcRect l="5477" r="7113"/>
            <a:stretch/>
          </p:blipFill>
          <p:spPr>
            <a:xfrm>
              <a:off x="5103754" y="2514506"/>
              <a:ext cx="3776099" cy="2880000"/>
            </a:xfrm>
            <a:prstGeom prst="rect">
              <a:avLst/>
            </a:prstGeom>
          </p:spPr>
        </p:pic>
        <p:sp>
          <p:nvSpPr>
            <p:cNvPr id="19" name="Rectangle 18"/>
            <p:cNvSpPr/>
            <p:nvPr/>
          </p:nvSpPr>
          <p:spPr>
            <a:xfrm>
              <a:off x="5667736" y="2514506"/>
              <a:ext cx="2338048" cy="26190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rot="5400000">
              <a:off x="3913864" y="3782018"/>
              <a:ext cx="2527168" cy="3801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1718134" y="5285027"/>
            <a:ext cx="1422428" cy="459434"/>
            <a:chOff x="1718134" y="5285027"/>
            <a:chExt cx="1422428" cy="459434"/>
          </a:xfrm>
        </p:grpSpPr>
        <p:cxnSp>
          <p:nvCxnSpPr>
            <p:cNvPr id="22" name="Straight Connector 21"/>
            <p:cNvCxnSpPr/>
            <p:nvPr/>
          </p:nvCxnSpPr>
          <p:spPr>
            <a:xfrm>
              <a:off x="1718134" y="5744461"/>
              <a:ext cx="1298210" cy="0"/>
            </a:xfrm>
            <a:prstGeom prst="line">
              <a:avLst/>
            </a:prstGeom>
            <a:ln>
              <a:solidFill>
                <a:schemeClr val="accent2"/>
              </a:solidFill>
            </a:ln>
            <a:effectLst/>
          </p:spPr>
          <p:style>
            <a:lnRef idx="3">
              <a:schemeClr val="accent2"/>
            </a:lnRef>
            <a:fillRef idx="0">
              <a:schemeClr val="accent2"/>
            </a:fillRef>
            <a:effectRef idx="2">
              <a:schemeClr val="accent2"/>
            </a:effectRef>
            <a:fontRef idx="minor">
              <a:schemeClr val="tx1"/>
            </a:fontRef>
          </p:style>
        </p:cxnSp>
        <p:grpSp>
          <p:nvGrpSpPr>
            <p:cNvPr id="23" name="Group 22"/>
            <p:cNvGrpSpPr/>
            <p:nvPr/>
          </p:nvGrpSpPr>
          <p:grpSpPr>
            <a:xfrm rot="20578950">
              <a:off x="2899194" y="5285027"/>
              <a:ext cx="241368" cy="394188"/>
              <a:chOff x="7144790" y="1734590"/>
              <a:chExt cx="407406" cy="726698"/>
            </a:xfrm>
          </p:grpSpPr>
          <p:sp>
            <p:nvSpPr>
              <p:cNvPr id="24" name="Moon 23"/>
              <p:cNvSpPr/>
              <p:nvPr/>
            </p:nvSpPr>
            <p:spPr>
              <a:xfrm rot="2263001" flipH="1">
                <a:off x="7376580" y="1844279"/>
                <a:ext cx="175616" cy="617009"/>
              </a:xfrm>
              <a:prstGeom prst="moon">
                <a:avLst>
                  <a:gd name="adj" fmla="val 57942"/>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Moon 24"/>
              <p:cNvSpPr/>
              <p:nvPr/>
            </p:nvSpPr>
            <p:spPr>
              <a:xfrm rot="20451516" flipH="1">
                <a:off x="7144790" y="1734590"/>
                <a:ext cx="127483" cy="617009"/>
              </a:xfrm>
              <a:prstGeom prst="moon">
                <a:avLst>
                  <a:gd name="adj" fmla="val 57942"/>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grpSp>
      <p:sp>
        <p:nvSpPr>
          <p:cNvPr id="28" name="Rectangle 27"/>
          <p:cNvSpPr/>
          <p:nvPr/>
        </p:nvSpPr>
        <p:spPr>
          <a:xfrm>
            <a:off x="349765" y="6394459"/>
            <a:ext cx="8325288" cy="430887"/>
          </a:xfrm>
          <a:prstGeom prst="rect">
            <a:avLst/>
          </a:prstGeom>
        </p:spPr>
        <p:txBody>
          <a:bodyPr wrap="square">
            <a:spAutoFit/>
          </a:bodyPr>
          <a:lstStyle/>
          <a:p>
            <a:pPr algn="just"/>
            <a:r>
              <a:rPr lang="en-US" sz="1100" dirty="0" err="1">
                <a:latin typeface="Arial"/>
                <a:cs typeface="Arial"/>
              </a:rPr>
              <a:t>Murre</a:t>
            </a:r>
            <a:r>
              <a:rPr lang="en-US" sz="1100" dirty="0">
                <a:latin typeface="Arial"/>
                <a:cs typeface="Arial"/>
              </a:rPr>
              <a:t>, J. M., &amp; </a:t>
            </a:r>
            <a:r>
              <a:rPr lang="en-US" sz="1100" dirty="0" err="1">
                <a:latin typeface="Arial"/>
                <a:cs typeface="Arial"/>
              </a:rPr>
              <a:t>Chessa</a:t>
            </a:r>
            <a:r>
              <a:rPr lang="en-US" sz="1100" dirty="0">
                <a:latin typeface="Arial"/>
                <a:cs typeface="Arial"/>
              </a:rPr>
              <a:t>, A. G. (2011). Power laws from individual differences in </a:t>
            </a:r>
            <a:r>
              <a:rPr lang="en-US" sz="1100" dirty="0" smtClean="0">
                <a:latin typeface="Arial"/>
                <a:cs typeface="Arial"/>
              </a:rPr>
              <a:t>learning </a:t>
            </a:r>
            <a:r>
              <a:rPr lang="en-US" sz="1100" dirty="0">
                <a:latin typeface="Arial"/>
                <a:cs typeface="Arial"/>
              </a:rPr>
              <a:t>and forgetting: mathematical analyses. </a:t>
            </a:r>
            <a:r>
              <a:rPr lang="en-US" sz="1100" dirty="0" smtClean="0">
                <a:latin typeface="Arial"/>
                <a:cs typeface="Arial"/>
              </a:rPr>
              <a:t>	</a:t>
            </a:r>
            <a:r>
              <a:rPr lang="en-US" sz="1100" i="1" dirty="0" err="1" smtClean="0">
                <a:latin typeface="Arial"/>
                <a:cs typeface="Arial"/>
              </a:rPr>
              <a:t>Psychonomic</a:t>
            </a:r>
            <a:r>
              <a:rPr lang="en-US" sz="1100" i="1" dirty="0" smtClean="0">
                <a:latin typeface="Arial"/>
                <a:cs typeface="Arial"/>
              </a:rPr>
              <a:t> </a:t>
            </a:r>
            <a:r>
              <a:rPr lang="en-US" sz="1100" i="1" dirty="0">
                <a:latin typeface="Arial"/>
                <a:cs typeface="Arial"/>
              </a:rPr>
              <a:t>bulletin &amp; review</a:t>
            </a:r>
            <a:r>
              <a:rPr lang="en-US" sz="1100" dirty="0">
                <a:latin typeface="Arial"/>
                <a:cs typeface="Arial"/>
              </a:rPr>
              <a:t>, </a:t>
            </a:r>
            <a:r>
              <a:rPr lang="en-US" sz="1100" i="1" dirty="0" smtClean="0">
                <a:latin typeface="Arial"/>
                <a:cs typeface="Arial"/>
              </a:rPr>
              <a:t>18</a:t>
            </a:r>
            <a:r>
              <a:rPr lang="en-US" sz="1100" dirty="0">
                <a:latin typeface="Arial"/>
                <a:cs typeface="Arial"/>
              </a:rPr>
              <a:t>(3), 592–597</a:t>
            </a:r>
            <a:r>
              <a:rPr lang="en-US" sz="1100" dirty="0" smtClean="0">
                <a:latin typeface="Arial"/>
                <a:cs typeface="Arial"/>
              </a:rPr>
              <a:t>.</a:t>
            </a:r>
          </a:p>
        </p:txBody>
      </p:sp>
    </p:spTree>
    <p:extLst>
      <p:ext uri="{BB962C8B-B14F-4D97-AF65-F5344CB8AC3E}">
        <p14:creationId xmlns:p14="http://schemas.microsoft.com/office/powerpoint/2010/main" val="3320307598"/>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07151" y="148742"/>
            <a:ext cx="8325288" cy="1077218"/>
            <a:chOff x="407151" y="148742"/>
            <a:chExt cx="8325288" cy="1077218"/>
          </a:xfrm>
        </p:grpSpPr>
        <p:cxnSp>
          <p:nvCxnSpPr>
            <p:cNvPr id="5" name="Straight Connector 4"/>
            <p:cNvCxnSpPr/>
            <p:nvPr/>
          </p:nvCxnSpPr>
          <p:spPr>
            <a:xfrm>
              <a:off x="407151" y="823023"/>
              <a:ext cx="8325288" cy="0"/>
            </a:xfrm>
            <a:prstGeom prst="line">
              <a:avLst/>
            </a:prstGeom>
            <a:ln>
              <a:solidFill>
                <a:schemeClr val="accent2">
                  <a:lumMod val="60000"/>
                  <a:lumOff val="40000"/>
                </a:schemeClr>
              </a:solidFill>
            </a:ln>
            <a:effectLst/>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617796" y="148742"/>
              <a:ext cx="7538242" cy="1077218"/>
            </a:xfrm>
            <a:prstGeom prst="rect">
              <a:avLst/>
            </a:prstGeom>
            <a:noFill/>
          </p:spPr>
          <p:txBody>
            <a:bodyPr wrap="none" rtlCol="0">
              <a:spAutoFit/>
            </a:bodyPr>
            <a:lstStyle/>
            <a:p>
              <a:r>
                <a:rPr lang="en-US" sz="3200" dirty="0" smtClean="0">
                  <a:solidFill>
                    <a:schemeClr val="accent2">
                      <a:lumMod val="60000"/>
                      <a:lumOff val="40000"/>
                    </a:schemeClr>
                  </a:solidFill>
                </a:rPr>
                <a:t>Discussion &amp; </a:t>
              </a:r>
              <a:r>
                <a:rPr lang="en-US" sz="3200" dirty="0">
                  <a:solidFill>
                    <a:schemeClr val="accent2">
                      <a:lumMod val="60000"/>
                      <a:lumOff val="40000"/>
                    </a:schemeClr>
                  </a:solidFill>
                </a:rPr>
                <a:t>Conclusion (clustered data set)</a:t>
              </a:r>
            </a:p>
            <a:p>
              <a:endParaRPr lang="en-US" sz="3200" dirty="0">
                <a:solidFill>
                  <a:schemeClr val="accent2">
                    <a:lumMod val="60000"/>
                    <a:lumOff val="40000"/>
                  </a:schemeClr>
                </a:solidFill>
              </a:endParaRPr>
            </a:p>
          </p:txBody>
        </p:sp>
      </p:grpSp>
      <p:sp>
        <p:nvSpPr>
          <p:cNvPr id="17" name="TextBox 16"/>
          <p:cNvSpPr txBox="1"/>
          <p:nvPr/>
        </p:nvSpPr>
        <p:spPr>
          <a:xfrm>
            <a:off x="617797" y="997039"/>
            <a:ext cx="8114642" cy="702756"/>
          </a:xfrm>
          <a:prstGeom prst="rect">
            <a:avLst/>
          </a:prstGeom>
          <a:noFill/>
        </p:spPr>
        <p:txBody>
          <a:bodyPr wrap="square" rtlCol="0" anchor="ctr">
            <a:spAutoFit/>
          </a:bodyPr>
          <a:lstStyle/>
          <a:p>
            <a:pPr>
              <a:lnSpc>
                <a:spcPct val="150000"/>
              </a:lnSpc>
            </a:pPr>
            <a:r>
              <a:rPr lang="en-US" sz="2800" dirty="0" smtClean="0">
                <a:latin typeface="Arial"/>
                <a:cs typeface="Arial"/>
              </a:rPr>
              <a:t>Piecewise curves</a:t>
            </a:r>
            <a:r>
              <a:rPr lang="en-US" sz="2800" dirty="0" smtClean="0">
                <a:latin typeface="Arial"/>
                <a:cs typeface="Arial"/>
              </a:rPr>
              <a:t>:</a:t>
            </a:r>
            <a:endParaRPr lang="en-US" sz="2800" dirty="0" smtClean="0">
              <a:latin typeface="Arial"/>
              <a:cs typeface="Arial"/>
            </a:endParaRPr>
          </a:p>
        </p:txBody>
      </p:sp>
      <p:grpSp>
        <p:nvGrpSpPr>
          <p:cNvPr id="50" name="Group 49"/>
          <p:cNvGrpSpPr/>
          <p:nvPr/>
        </p:nvGrpSpPr>
        <p:grpSpPr>
          <a:xfrm>
            <a:off x="4550268" y="2349343"/>
            <a:ext cx="4320000" cy="3529147"/>
            <a:chOff x="112320" y="1988136"/>
            <a:chExt cx="3424565" cy="3009563"/>
          </a:xfrm>
        </p:grpSpPr>
        <p:pic>
          <p:nvPicPr>
            <p:cNvPr id="2" name="Picture 1" descr="avg1_4par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349" y="1998476"/>
              <a:ext cx="3240000" cy="2507324"/>
            </a:xfrm>
            <a:prstGeom prst="rect">
              <a:avLst/>
            </a:prstGeom>
          </p:spPr>
        </p:pic>
        <p:grpSp>
          <p:nvGrpSpPr>
            <p:cNvPr id="39" name="Group 38"/>
            <p:cNvGrpSpPr/>
            <p:nvPr/>
          </p:nvGrpSpPr>
          <p:grpSpPr>
            <a:xfrm>
              <a:off x="303266" y="1988136"/>
              <a:ext cx="2340232" cy="2565363"/>
              <a:chOff x="690885" y="2139233"/>
              <a:chExt cx="3618177" cy="3665527"/>
            </a:xfrm>
          </p:grpSpPr>
          <p:grpSp>
            <p:nvGrpSpPr>
              <p:cNvPr id="12" name="Group 11"/>
              <p:cNvGrpSpPr/>
              <p:nvPr/>
            </p:nvGrpSpPr>
            <p:grpSpPr>
              <a:xfrm>
                <a:off x="690885" y="2601032"/>
                <a:ext cx="2912784" cy="3203728"/>
                <a:chOff x="855929" y="2215525"/>
                <a:chExt cx="1910942" cy="1959212"/>
              </a:xfrm>
            </p:grpSpPr>
            <p:sp>
              <p:nvSpPr>
                <p:cNvPr id="11" name="Rectangle 10"/>
                <p:cNvSpPr/>
                <p:nvPr/>
              </p:nvSpPr>
              <p:spPr>
                <a:xfrm>
                  <a:off x="2109172" y="3972863"/>
                  <a:ext cx="657699" cy="20187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rot="5400000">
                  <a:off x="152825" y="2918629"/>
                  <a:ext cx="1712377" cy="3061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8" name="Rectangle 37"/>
              <p:cNvSpPr/>
              <p:nvPr/>
            </p:nvSpPr>
            <p:spPr>
              <a:xfrm>
                <a:off x="1438162" y="2139233"/>
                <a:ext cx="2870900" cy="33010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1" name="TextBox 40"/>
            <p:cNvSpPr txBox="1"/>
            <p:nvPr/>
          </p:nvSpPr>
          <p:spPr>
            <a:xfrm>
              <a:off x="112320" y="4420279"/>
              <a:ext cx="3424565" cy="577420"/>
            </a:xfrm>
            <a:prstGeom prst="rect">
              <a:avLst/>
            </a:prstGeom>
            <a:noFill/>
          </p:spPr>
          <p:txBody>
            <a:bodyPr wrap="square" rtlCol="0" anchor="ctr">
              <a:spAutoFit/>
            </a:bodyPr>
            <a:lstStyle/>
            <a:p>
              <a:pPr algn="ctr"/>
              <a:r>
                <a:rPr lang="en-US" dirty="0">
                  <a:latin typeface="Arial"/>
                  <a:cs typeface="Arial"/>
                </a:rPr>
                <a:t>3</a:t>
              </a:r>
              <a:r>
                <a:rPr lang="en-US" dirty="0" smtClean="0">
                  <a:latin typeface="Arial"/>
                  <a:cs typeface="Arial"/>
                </a:rPr>
                <a:t> clusters</a:t>
              </a:r>
            </a:p>
            <a:p>
              <a:pPr algn="ctr"/>
              <a:r>
                <a:rPr lang="en-US" sz="2000" dirty="0" smtClean="0">
                  <a:latin typeface="Arial"/>
                  <a:cs typeface="Arial"/>
                </a:rPr>
                <a:t>(power </a:t>
              </a:r>
              <a:r>
                <a:rPr lang="en-US" sz="2000" dirty="0">
                  <a:latin typeface="Arial"/>
                  <a:cs typeface="Arial"/>
                </a:rPr>
                <a:t>+</a:t>
              </a:r>
              <a:r>
                <a:rPr lang="en-US" sz="2000" dirty="0" smtClean="0">
                  <a:latin typeface="Arial"/>
                  <a:cs typeface="Arial"/>
                </a:rPr>
                <a:t> </a:t>
              </a:r>
              <a:r>
                <a:rPr lang="en-US" sz="2000" dirty="0" smtClean="0">
                  <a:latin typeface="Arial"/>
                  <a:cs typeface="Arial"/>
                </a:rPr>
                <a:t>polynomial function)</a:t>
              </a:r>
            </a:p>
          </p:txBody>
        </p:sp>
      </p:grpSp>
      <p:grpSp>
        <p:nvGrpSpPr>
          <p:cNvPr id="51" name="Group 50"/>
          <p:cNvGrpSpPr/>
          <p:nvPr/>
        </p:nvGrpSpPr>
        <p:grpSpPr>
          <a:xfrm>
            <a:off x="155431" y="2382511"/>
            <a:ext cx="4312443" cy="3559377"/>
            <a:chOff x="3504229" y="1985796"/>
            <a:chExt cx="3424565" cy="3009439"/>
          </a:xfrm>
        </p:grpSpPr>
        <p:grpSp>
          <p:nvGrpSpPr>
            <p:cNvPr id="48" name="Group 47"/>
            <p:cNvGrpSpPr/>
            <p:nvPr/>
          </p:nvGrpSpPr>
          <p:grpSpPr>
            <a:xfrm>
              <a:off x="3602407" y="1985796"/>
              <a:ext cx="3240000" cy="2531337"/>
              <a:chOff x="3450349" y="1985800"/>
              <a:chExt cx="3240000" cy="2531338"/>
            </a:xfrm>
          </p:grpSpPr>
          <p:pic>
            <p:nvPicPr>
              <p:cNvPr id="42" name="Picture 41" descr="avg9_4param.png"/>
              <p:cNvPicPr>
                <a:picLocks/>
              </p:cNvPicPr>
              <p:nvPr/>
            </p:nvPicPr>
            <p:blipFill>
              <a:blip r:embed="rId4">
                <a:extLst>
                  <a:ext uri="{28A0092B-C50C-407E-A947-70E740481C1C}">
                    <a14:useLocalDpi xmlns:a14="http://schemas.microsoft.com/office/drawing/2010/main" val="0"/>
                  </a:ext>
                </a:extLst>
              </a:blip>
              <a:stretch>
                <a:fillRect/>
              </a:stretch>
            </p:blipFill>
            <p:spPr>
              <a:xfrm>
                <a:off x="3450349" y="1985800"/>
                <a:ext cx="3240000" cy="2520000"/>
              </a:xfrm>
              <a:prstGeom prst="rect">
                <a:avLst/>
              </a:prstGeom>
            </p:spPr>
          </p:pic>
          <p:grpSp>
            <p:nvGrpSpPr>
              <p:cNvPr id="43" name="Group 42"/>
              <p:cNvGrpSpPr/>
              <p:nvPr/>
            </p:nvGrpSpPr>
            <p:grpSpPr>
              <a:xfrm>
                <a:off x="3545183" y="1997135"/>
                <a:ext cx="2340234" cy="2520003"/>
                <a:chOff x="690881" y="2204045"/>
                <a:chExt cx="3618181" cy="3600715"/>
              </a:xfrm>
            </p:grpSpPr>
            <p:grpSp>
              <p:nvGrpSpPr>
                <p:cNvPr id="44" name="Group 43"/>
                <p:cNvGrpSpPr/>
                <p:nvPr/>
              </p:nvGrpSpPr>
              <p:grpSpPr>
                <a:xfrm>
                  <a:off x="690881" y="2331881"/>
                  <a:ext cx="2912786" cy="3472879"/>
                  <a:chOff x="855927" y="2050928"/>
                  <a:chExt cx="1910944" cy="2123809"/>
                </a:xfrm>
              </p:grpSpPr>
              <p:sp>
                <p:nvSpPr>
                  <p:cNvPr id="46" name="Rectangle 45"/>
                  <p:cNvSpPr/>
                  <p:nvPr/>
                </p:nvSpPr>
                <p:spPr>
                  <a:xfrm>
                    <a:off x="2109172" y="3972863"/>
                    <a:ext cx="657699" cy="20187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rot="5400000">
                    <a:off x="75479" y="2831376"/>
                    <a:ext cx="1867065" cy="3061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5" name="Rectangle 44"/>
                <p:cNvSpPr/>
                <p:nvPr/>
              </p:nvSpPr>
              <p:spPr>
                <a:xfrm>
                  <a:off x="1438162" y="2204045"/>
                  <a:ext cx="2870900" cy="33010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49" name="TextBox 48"/>
            <p:cNvSpPr txBox="1"/>
            <p:nvPr/>
          </p:nvSpPr>
          <p:spPr>
            <a:xfrm>
              <a:off x="3504229" y="4422742"/>
              <a:ext cx="3424565" cy="572493"/>
            </a:xfrm>
            <a:prstGeom prst="rect">
              <a:avLst/>
            </a:prstGeom>
            <a:noFill/>
          </p:spPr>
          <p:txBody>
            <a:bodyPr wrap="square" rtlCol="0" anchor="ctr">
              <a:spAutoFit/>
            </a:bodyPr>
            <a:lstStyle/>
            <a:p>
              <a:pPr algn="ctr"/>
              <a:r>
                <a:rPr lang="en-US" dirty="0" smtClean="0">
                  <a:latin typeface="Arial"/>
                  <a:cs typeface="Arial"/>
                </a:rPr>
                <a:t>7 clusters</a:t>
              </a:r>
            </a:p>
            <a:p>
              <a:pPr algn="ctr"/>
              <a:r>
                <a:rPr lang="en-US" sz="2000" dirty="0" smtClean="0">
                  <a:latin typeface="Arial"/>
                  <a:cs typeface="Arial"/>
                </a:rPr>
                <a:t>(power functions)</a:t>
              </a:r>
            </a:p>
          </p:txBody>
        </p:sp>
      </p:grpSp>
    </p:spTree>
    <p:extLst>
      <p:ext uri="{BB962C8B-B14F-4D97-AF65-F5344CB8AC3E}">
        <p14:creationId xmlns:p14="http://schemas.microsoft.com/office/powerpoint/2010/main" val="133228939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07151" y="148742"/>
            <a:ext cx="8325288" cy="674281"/>
            <a:chOff x="407151" y="148742"/>
            <a:chExt cx="8325288" cy="674281"/>
          </a:xfrm>
        </p:grpSpPr>
        <p:cxnSp>
          <p:nvCxnSpPr>
            <p:cNvPr id="5" name="Straight Connector 4"/>
            <p:cNvCxnSpPr/>
            <p:nvPr/>
          </p:nvCxnSpPr>
          <p:spPr>
            <a:xfrm>
              <a:off x="407151" y="823023"/>
              <a:ext cx="8325288" cy="0"/>
            </a:xfrm>
            <a:prstGeom prst="line">
              <a:avLst/>
            </a:prstGeom>
            <a:ln>
              <a:solidFill>
                <a:schemeClr val="accent2">
                  <a:lumMod val="60000"/>
                  <a:lumOff val="40000"/>
                </a:schemeClr>
              </a:solidFill>
            </a:ln>
            <a:effectLst/>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617796" y="148742"/>
              <a:ext cx="4214415" cy="584776"/>
            </a:xfrm>
            <a:prstGeom prst="rect">
              <a:avLst/>
            </a:prstGeom>
            <a:noFill/>
          </p:spPr>
          <p:txBody>
            <a:bodyPr wrap="none" rtlCol="0">
              <a:spAutoFit/>
            </a:bodyPr>
            <a:lstStyle/>
            <a:p>
              <a:r>
                <a:rPr lang="en-US" sz="3200" dirty="0" smtClean="0">
                  <a:solidFill>
                    <a:schemeClr val="accent2">
                      <a:lumMod val="60000"/>
                      <a:lumOff val="40000"/>
                    </a:schemeClr>
                  </a:solidFill>
                </a:rPr>
                <a:t>Discussion &amp; Conclusion</a:t>
              </a:r>
              <a:endParaRPr lang="en-US" sz="3200" dirty="0">
                <a:solidFill>
                  <a:schemeClr val="accent2">
                    <a:lumMod val="60000"/>
                    <a:lumOff val="40000"/>
                  </a:schemeClr>
                </a:solidFill>
              </a:endParaRPr>
            </a:p>
          </p:txBody>
        </p:sp>
      </p:grpSp>
      <p:sp>
        <p:nvSpPr>
          <p:cNvPr id="17" name="TextBox 16"/>
          <p:cNvSpPr txBox="1"/>
          <p:nvPr/>
        </p:nvSpPr>
        <p:spPr>
          <a:xfrm>
            <a:off x="617797" y="997039"/>
            <a:ext cx="7546741" cy="702756"/>
          </a:xfrm>
          <a:prstGeom prst="rect">
            <a:avLst/>
          </a:prstGeom>
          <a:noFill/>
        </p:spPr>
        <p:txBody>
          <a:bodyPr wrap="square" rtlCol="0" anchor="ctr">
            <a:spAutoFit/>
          </a:bodyPr>
          <a:lstStyle/>
          <a:p>
            <a:pPr>
              <a:lnSpc>
                <a:spcPct val="150000"/>
              </a:lnSpc>
            </a:pPr>
            <a:r>
              <a:rPr lang="en-US" sz="2800" dirty="0" smtClean="0">
                <a:latin typeface="Arial"/>
                <a:cs typeface="Arial"/>
              </a:rPr>
              <a:t>Piecewise curves</a:t>
            </a:r>
            <a:r>
              <a:rPr lang="en-US" sz="2800" dirty="0" smtClean="0">
                <a:latin typeface="Arial"/>
                <a:cs typeface="Arial"/>
              </a:rPr>
              <a:t>:</a:t>
            </a:r>
            <a:endParaRPr lang="en-US" sz="2800" dirty="0" smtClean="0">
              <a:latin typeface="Arial"/>
              <a:cs typeface="Arial"/>
            </a:endParaRPr>
          </a:p>
        </p:txBody>
      </p:sp>
      <p:grpSp>
        <p:nvGrpSpPr>
          <p:cNvPr id="9" name="Group 8"/>
          <p:cNvGrpSpPr/>
          <p:nvPr/>
        </p:nvGrpSpPr>
        <p:grpSpPr>
          <a:xfrm>
            <a:off x="146331" y="2373236"/>
            <a:ext cx="4473093" cy="2980501"/>
            <a:chOff x="407151" y="2395916"/>
            <a:chExt cx="4473093" cy="2980501"/>
          </a:xfrm>
        </p:grpSpPr>
        <p:sp>
          <p:nvSpPr>
            <p:cNvPr id="11" name="Rectangle 10"/>
            <p:cNvSpPr/>
            <p:nvPr/>
          </p:nvSpPr>
          <p:spPr>
            <a:xfrm>
              <a:off x="2018455" y="5059885"/>
              <a:ext cx="1145304" cy="3061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rot="5400000">
              <a:off x="62157" y="3726718"/>
              <a:ext cx="1145304" cy="3061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rot="5400000">
              <a:off x="4154499" y="3726718"/>
              <a:ext cx="1145304" cy="3061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avg7_4par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151" y="2395916"/>
              <a:ext cx="4320000" cy="2880000"/>
            </a:xfrm>
            <a:prstGeom prst="rect">
              <a:avLst/>
            </a:prstGeom>
          </p:spPr>
        </p:pic>
        <p:grpSp>
          <p:nvGrpSpPr>
            <p:cNvPr id="8" name="Group 7"/>
            <p:cNvGrpSpPr/>
            <p:nvPr/>
          </p:nvGrpSpPr>
          <p:grpSpPr>
            <a:xfrm>
              <a:off x="534563" y="2395916"/>
              <a:ext cx="3162159" cy="2980501"/>
              <a:chOff x="398483" y="2395916"/>
              <a:chExt cx="3162159" cy="2980501"/>
            </a:xfrm>
          </p:grpSpPr>
          <p:sp>
            <p:nvSpPr>
              <p:cNvPr id="13" name="Rectangle 12"/>
              <p:cNvSpPr/>
              <p:nvPr/>
            </p:nvSpPr>
            <p:spPr>
              <a:xfrm>
                <a:off x="1954392" y="5103170"/>
                <a:ext cx="816535" cy="2732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rot="5400000">
                <a:off x="-675045" y="3575262"/>
                <a:ext cx="2527168" cy="3801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007138" y="2395916"/>
                <a:ext cx="2553504" cy="2732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18" name="TextBox 17"/>
          <p:cNvSpPr txBox="1"/>
          <p:nvPr/>
        </p:nvSpPr>
        <p:spPr>
          <a:xfrm>
            <a:off x="155431" y="5264779"/>
            <a:ext cx="4312443" cy="677109"/>
          </a:xfrm>
          <a:prstGeom prst="rect">
            <a:avLst/>
          </a:prstGeom>
          <a:noFill/>
        </p:spPr>
        <p:txBody>
          <a:bodyPr wrap="square" rtlCol="0" anchor="ctr">
            <a:spAutoFit/>
          </a:bodyPr>
          <a:lstStyle/>
          <a:p>
            <a:pPr algn="ctr"/>
            <a:r>
              <a:rPr lang="en-US" dirty="0">
                <a:latin typeface="Arial"/>
                <a:cs typeface="Arial"/>
              </a:rPr>
              <a:t>1</a:t>
            </a:r>
            <a:r>
              <a:rPr lang="en-US" dirty="0" smtClean="0">
                <a:latin typeface="Arial"/>
                <a:cs typeface="Arial"/>
              </a:rPr>
              <a:t> cluster</a:t>
            </a:r>
            <a:endParaRPr lang="en-US" dirty="0" smtClean="0">
              <a:latin typeface="Arial"/>
              <a:cs typeface="Arial"/>
            </a:endParaRPr>
          </a:p>
          <a:p>
            <a:pPr algn="ctr"/>
            <a:r>
              <a:rPr lang="en-US" sz="2000" dirty="0" smtClean="0">
                <a:latin typeface="Arial"/>
                <a:cs typeface="Arial"/>
              </a:rPr>
              <a:t>(</a:t>
            </a:r>
            <a:r>
              <a:rPr lang="en-US" sz="2000" dirty="0" smtClean="0">
                <a:latin typeface="Arial"/>
                <a:cs typeface="Arial"/>
              </a:rPr>
              <a:t>power + step </a:t>
            </a:r>
            <a:r>
              <a:rPr lang="en-US" sz="2000" dirty="0" smtClean="0">
                <a:latin typeface="Arial"/>
                <a:cs typeface="Arial"/>
              </a:rPr>
              <a:t>functions)</a:t>
            </a:r>
          </a:p>
        </p:txBody>
      </p:sp>
    </p:spTree>
    <p:extLst>
      <p:ext uri="{BB962C8B-B14F-4D97-AF65-F5344CB8AC3E}">
        <p14:creationId xmlns:p14="http://schemas.microsoft.com/office/powerpoint/2010/main" val="284731939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07151" y="148742"/>
            <a:ext cx="8325288" cy="674281"/>
            <a:chOff x="407151" y="148742"/>
            <a:chExt cx="8325288" cy="674281"/>
          </a:xfrm>
        </p:grpSpPr>
        <p:cxnSp>
          <p:nvCxnSpPr>
            <p:cNvPr id="5" name="Straight Connector 4"/>
            <p:cNvCxnSpPr/>
            <p:nvPr/>
          </p:nvCxnSpPr>
          <p:spPr>
            <a:xfrm>
              <a:off x="407151" y="823023"/>
              <a:ext cx="8325288" cy="0"/>
            </a:xfrm>
            <a:prstGeom prst="line">
              <a:avLst/>
            </a:prstGeom>
            <a:ln>
              <a:solidFill>
                <a:schemeClr val="accent2">
                  <a:lumMod val="60000"/>
                  <a:lumOff val="40000"/>
                </a:schemeClr>
              </a:solidFill>
            </a:ln>
            <a:effectLst/>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617796" y="148742"/>
              <a:ext cx="7583526" cy="584776"/>
            </a:xfrm>
            <a:prstGeom prst="rect">
              <a:avLst/>
            </a:prstGeom>
            <a:noFill/>
          </p:spPr>
          <p:txBody>
            <a:bodyPr wrap="none" rtlCol="0">
              <a:spAutoFit/>
            </a:bodyPr>
            <a:lstStyle/>
            <a:p>
              <a:r>
                <a:rPr lang="en-US" sz="3200" dirty="0" smtClean="0">
                  <a:solidFill>
                    <a:schemeClr val="accent2">
                      <a:lumMod val="60000"/>
                      <a:lumOff val="40000"/>
                    </a:schemeClr>
                  </a:solidFill>
                </a:rPr>
                <a:t>Discussion &amp; </a:t>
              </a:r>
              <a:r>
                <a:rPr lang="en-US" sz="3200" dirty="0" smtClean="0">
                  <a:solidFill>
                    <a:schemeClr val="accent2">
                      <a:lumMod val="60000"/>
                      <a:lumOff val="40000"/>
                    </a:schemeClr>
                  </a:solidFill>
                </a:rPr>
                <a:t>Conclusion (clustered data set)</a:t>
              </a:r>
              <a:endParaRPr lang="en-US" sz="3200" dirty="0">
                <a:solidFill>
                  <a:schemeClr val="accent2">
                    <a:lumMod val="60000"/>
                    <a:lumOff val="40000"/>
                  </a:schemeClr>
                </a:solidFill>
              </a:endParaRPr>
            </a:p>
          </p:txBody>
        </p:sp>
      </p:grpSp>
      <p:sp>
        <p:nvSpPr>
          <p:cNvPr id="17" name="TextBox 16"/>
          <p:cNvSpPr txBox="1"/>
          <p:nvPr/>
        </p:nvSpPr>
        <p:spPr>
          <a:xfrm>
            <a:off x="617797" y="997039"/>
            <a:ext cx="7546741" cy="702756"/>
          </a:xfrm>
          <a:prstGeom prst="rect">
            <a:avLst/>
          </a:prstGeom>
          <a:noFill/>
        </p:spPr>
        <p:txBody>
          <a:bodyPr wrap="square" rtlCol="0" anchor="ctr">
            <a:spAutoFit/>
          </a:bodyPr>
          <a:lstStyle/>
          <a:p>
            <a:pPr>
              <a:lnSpc>
                <a:spcPct val="150000"/>
              </a:lnSpc>
            </a:pPr>
            <a:r>
              <a:rPr lang="en-US" sz="2800" dirty="0" smtClean="0">
                <a:latin typeface="Arial"/>
                <a:cs typeface="Arial"/>
              </a:rPr>
              <a:t>Single </a:t>
            </a:r>
            <a:r>
              <a:rPr lang="en-US" sz="2800" dirty="0" smtClean="0">
                <a:latin typeface="Arial"/>
                <a:cs typeface="Arial"/>
              </a:rPr>
              <a:t>curves:</a:t>
            </a:r>
            <a:endParaRPr lang="en-US" sz="2800" dirty="0" smtClean="0">
              <a:latin typeface="Arial"/>
              <a:cs typeface="Arial"/>
            </a:endParaRPr>
          </a:p>
        </p:txBody>
      </p:sp>
      <p:grpSp>
        <p:nvGrpSpPr>
          <p:cNvPr id="8" name="Group 7"/>
          <p:cNvGrpSpPr/>
          <p:nvPr/>
        </p:nvGrpSpPr>
        <p:grpSpPr>
          <a:xfrm>
            <a:off x="407151" y="2271519"/>
            <a:ext cx="4320000" cy="2957821"/>
            <a:chOff x="306170" y="2543336"/>
            <a:chExt cx="4320000" cy="2957821"/>
          </a:xfrm>
        </p:grpSpPr>
        <p:pic>
          <p:nvPicPr>
            <p:cNvPr id="2" name="Picture 1" descr="avg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170" y="2548526"/>
              <a:ext cx="4320000" cy="2880000"/>
            </a:xfrm>
            <a:prstGeom prst="rect">
              <a:avLst/>
            </a:prstGeom>
          </p:spPr>
        </p:pic>
        <p:grpSp>
          <p:nvGrpSpPr>
            <p:cNvPr id="3" name="Group 2"/>
            <p:cNvGrpSpPr/>
            <p:nvPr/>
          </p:nvGrpSpPr>
          <p:grpSpPr>
            <a:xfrm>
              <a:off x="432503" y="2543336"/>
              <a:ext cx="3309577" cy="2957821"/>
              <a:chOff x="273743" y="2395916"/>
              <a:chExt cx="3309577" cy="2957821"/>
            </a:xfrm>
          </p:grpSpPr>
          <p:sp>
            <p:nvSpPr>
              <p:cNvPr id="19" name="Rectangle 18"/>
              <p:cNvSpPr/>
              <p:nvPr/>
            </p:nvSpPr>
            <p:spPr>
              <a:xfrm>
                <a:off x="1829652" y="5080490"/>
                <a:ext cx="816535" cy="2732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rot="5400000">
                <a:off x="-799785" y="3552582"/>
                <a:ext cx="2527168" cy="3801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882398" y="2395916"/>
                <a:ext cx="2700922" cy="2732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3" name="Group 12"/>
          <p:cNvGrpSpPr/>
          <p:nvPr/>
        </p:nvGrpSpPr>
        <p:grpSpPr>
          <a:xfrm>
            <a:off x="4412439" y="2271519"/>
            <a:ext cx="4320000" cy="2957821"/>
            <a:chOff x="4824000" y="2373579"/>
            <a:chExt cx="4320000" cy="2957821"/>
          </a:xfrm>
        </p:grpSpPr>
        <p:pic>
          <p:nvPicPr>
            <p:cNvPr id="11" name="Picture 10" descr="avg8_power_singl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4000" y="2390844"/>
              <a:ext cx="4320000" cy="2880000"/>
            </a:xfrm>
            <a:prstGeom prst="rect">
              <a:avLst/>
            </a:prstGeom>
          </p:spPr>
        </p:pic>
        <p:grpSp>
          <p:nvGrpSpPr>
            <p:cNvPr id="12" name="Group 11"/>
            <p:cNvGrpSpPr/>
            <p:nvPr/>
          </p:nvGrpSpPr>
          <p:grpSpPr>
            <a:xfrm>
              <a:off x="4962002" y="2373579"/>
              <a:ext cx="3309577" cy="2957821"/>
              <a:chOff x="584903" y="2538054"/>
              <a:chExt cx="3309577" cy="2957821"/>
            </a:xfrm>
          </p:grpSpPr>
          <p:sp>
            <p:nvSpPr>
              <p:cNvPr id="28" name="Rectangle 27"/>
              <p:cNvSpPr/>
              <p:nvPr/>
            </p:nvSpPr>
            <p:spPr>
              <a:xfrm>
                <a:off x="2140812" y="5222628"/>
                <a:ext cx="816535" cy="2732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rot="5400000">
                <a:off x="-488625" y="3694720"/>
                <a:ext cx="2527168" cy="3801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1193558" y="2538054"/>
                <a:ext cx="2700922" cy="2732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31" name="TextBox 30"/>
          <p:cNvSpPr txBox="1"/>
          <p:nvPr/>
        </p:nvSpPr>
        <p:spPr>
          <a:xfrm>
            <a:off x="499464" y="5270455"/>
            <a:ext cx="4312443" cy="677109"/>
          </a:xfrm>
          <a:prstGeom prst="rect">
            <a:avLst/>
          </a:prstGeom>
          <a:noFill/>
        </p:spPr>
        <p:txBody>
          <a:bodyPr wrap="square" rtlCol="0" anchor="ctr">
            <a:spAutoFit/>
          </a:bodyPr>
          <a:lstStyle/>
          <a:p>
            <a:pPr algn="ctr"/>
            <a:r>
              <a:rPr lang="en-US" dirty="0">
                <a:latin typeface="Arial"/>
                <a:cs typeface="Arial"/>
              </a:rPr>
              <a:t>1</a:t>
            </a:r>
            <a:r>
              <a:rPr lang="en-US" dirty="0" smtClean="0">
                <a:latin typeface="Arial"/>
                <a:cs typeface="Arial"/>
              </a:rPr>
              <a:t> cluster</a:t>
            </a:r>
            <a:endParaRPr lang="en-US" dirty="0" smtClean="0">
              <a:latin typeface="Arial"/>
              <a:cs typeface="Arial"/>
            </a:endParaRPr>
          </a:p>
          <a:p>
            <a:pPr algn="ctr"/>
            <a:r>
              <a:rPr lang="en-US" sz="2000" dirty="0" smtClean="0">
                <a:latin typeface="Arial"/>
                <a:cs typeface="Arial"/>
              </a:rPr>
              <a:t>(1</a:t>
            </a:r>
            <a:r>
              <a:rPr lang="en-US" sz="2000" baseline="30000" dirty="0" smtClean="0">
                <a:latin typeface="Arial"/>
                <a:cs typeface="Arial"/>
              </a:rPr>
              <a:t>st</a:t>
            </a:r>
            <a:r>
              <a:rPr lang="en-US" sz="2000" dirty="0" smtClean="0">
                <a:latin typeface="Arial"/>
                <a:cs typeface="Arial"/>
              </a:rPr>
              <a:t> order polynomial function)</a:t>
            </a:r>
            <a:endParaRPr lang="en-US" sz="2000" dirty="0" smtClean="0">
              <a:latin typeface="Arial"/>
              <a:cs typeface="Arial"/>
            </a:endParaRPr>
          </a:p>
        </p:txBody>
      </p:sp>
      <p:sp>
        <p:nvSpPr>
          <p:cNvPr id="32" name="TextBox 31"/>
          <p:cNvSpPr txBox="1"/>
          <p:nvPr/>
        </p:nvSpPr>
        <p:spPr>
          <a:xfrm>
            <a:off x="4551419" y="5229340"/>
            <a:ext cx="4312443" cy="677109"/>
          </a:xfrm>
          <a:prstGeom prst="rect">
            <a:avLst/>
          </a:prstGeom>
          <a:noFill/>
        </p:spPr>
        <p:txBody>
          <a:bodyPr wrap="square" rtlCol="0" anchor="ctr">
            <a:spAutoFit/>
          </a:bodyPr>
          <a:lstStyle/>
          <a:p>
            <a:pPr algn="ctr"/>
            <a:r>
              <a:rPr lang="en-US" dirty="0">
                <a:latin typeface="Arial"/>
                <a:cs typeface="Arial"/>
              </a:rPr>
              <a:t>1</a:t>
            </a:r>
            <a:r>
              <a:rPr lang="en-US" dirty="0" smtClean="0">
                <a:latin typeface="Arial"/>
                <a:cs typeface="Arial"/>
              </a:rPr>
              <a:t> cluster</a:t>
            </a:r>
            <a:endParaRPr lang="en-US" dirty="0" smtClean="0">
              <a:latin typeface="Arial"/>
              <a:cs typeface="Arial"/>
            </a:endParaRPr>
          </a:p>
          <a:p>
            <a:pPr algn="ctr"/>
            <a:r>
              <a:rPr lang="en-US" sz="2000" dirty="0" smtClean="0">
                <a:latin typeface="Arial"/>
                <a:cs typeface="Arial"/>
              </a:rPr>
              <a:t>(Power function)</a:t>
            </a:r>
            <a:endParaRPr lang="en-US" sz="2000" dirty="0" smtClean="0">
              <a:latin typeface="Arial"/>
              <a:cs typeface="Arial"/>
            </a:endParaRPr>
          </a:p>
        </p:txBody>
      </p:sp>
    </p:spTree>
    <p:extLst>
      <p:ext uri="{BB962C8B-B14F-4D97-AF65-F5344CB8AC3E}">
        <p14:creationId xmlns:p14="http://schemas.microsoft.com/office/powerpoint/2010/main" val="3953293087"/>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07151" y="148742"/>
            <a:ext cx="8325288" cy="674281"/>
            <a:chOff x="407151" y="148742"/>
            <a:chExt cx="8325288" cy="674281"/>
          </a:xfrm>
        </p:grpSpPr>
        <p:cxnSp>
          <p:nvCxnSpPr>
            <p:cNvPr id="5" name="Straight Connector 4"/>
            <p:cNvCxnSpPr/>
            <p:nvPr/>
          </p:nvCxnSpPr>
          <p:spPr>
            <a:xfrm>
              <a:off x="407151" y="823023"/>
              <a:ext cx="8325288" cy="0"/>
            </a:xfrm>
            <a:prstGeom prst="line">
              <a:avLst/>
            </a:prstGeom>
            <a:ln>
              <a:solidFill>
                <a:schemeClr val="accent2">
                  <a:lumMod val="60000"/>
                  <a:lumOff val="40000"/>
                </a:schemeClr>
              </a:solidFill>
            </a:ln>
            <a:effectLst/>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617796" y="148742"/>
              <a:ext cx="4214415" cy="584776"/>
            </a:xfrm>
            <a:prstGeom prst="rect">
              <a:avLst/>
            </a:prstGeom>
            <a:noFill/>
          </p:spPr>
          <p:txBody>
            <a:bodyPr wrap="none" rtlCol="0">
              <a:spAutoFit/>
            </a:bodyPr>
            <a:lstStyle/>
            <a:p>
              <a:r>
                <a:rPr lang="en-US" sz="3200" dirty="0">
                  <a:solidFill>
                    <a:schemeClr val="accent2">
                      <a:lumMod val="60000"/>
                      <a:lumOff val="40000"/>
                    </a:schemeClr>
                  </a:solidFill>
                </a:rPr>
                <a:t>Discussion &amp; Conclusion</a:t>
              </a:r>
              <a:endParaRPr lang="en-US" sz="3200" dirty="0">
                <a:solidFill>
                  <a:schemeClr val="accent2">
                    <a:lumMod val="60000"/>
                    <a:lumOff val="40000"/>
                  </a:schemeClr>
                </a:solidFill>
              </a:endParaRPr>
            </a:p>
          </p:txBody>
        </p:sp>
      </p:grpSp>
      <p:sp>
        <p:nvSpPr>
          <p:cNvPr id="15" name="TextBox 14"/>
          <p:cNvSpPr txBox="1"/>
          <p:nvPr/>
        </p:nvSpPr>
        <p:spPr>
          <a:xfrm>
            <a:off x="617796" y="1479645"/>
            <a:ext cx="7932290" cy="3970318"/>
          </a:xfrm>
          <a:prstGeom prst="rect">
            <a:avLst/>
          </a:prstGeom>
          <a:noFill/>
        </p:spPr>
        <p:txBody>
          <a:bodyPr wrap="square" rtlCol="0" anchor="ctr">
            <a:spAutoFit/>
          </a:bodyPr>
          <a:lstStyle/>
          <a:p>
            <a:pPr marL="457200" indent="-457200">
              <a:buFont typeface="Arial"/>
              <a:buChar char="•"/>
            </a:pPr>
            <a:r>
              <a:rPr lang="en-US" sz="2800" dirty="0" smtClean="0">
                <a:latin typeface="Arial"/>
                <a:cs typeface="Arial"/>
              </a:rPr>
              <a:t>Power curve is dominant</a:t>
            </a:r>
          </a:p>
          <a:p>
            <a:endParaRPr lang="en-US" sz="2800" dirty="0" smtClean="0">
              <a:latin typeface="Arial"/>
              <a:cs typeface="Arial"/>
            </a:endParaRPr>
          </a:p>
          <a:p>
            <a:pPr marL="457200" indent="-457200">
              <a:buFont typeface="Arial"/>
              <a:buChar char="•"/>
            </a:pPr>
            <a:r>
              <a:rPr lang="en-US" sz="2800" dirty="0" smtClean="0">
                <a:latin typeface="Arial"/>
                <a:cs typeface="Arial"/>
              </a:rPr>
              <a:t>Exploitation and exploration</a:t>
            </a:r>
          </a:p>
          <a:p>
            <a:endParaRPr lang="en-US" sz="2800" dirty="0" smtClean="0">
              <a:latin typeface="Arial"/>
              <a:cs typeface="Arial"/>
            </a:endParaRPr>
          </a:p>
          <a:p>
            <a:pPr marL="457200" indent="-457200">
              <a:buFont typeface="Arial"/>
              <a:buChar char="•"/>
            </a:pPr>
            <a:r>
              <a:rPr lang="en-US" sz="2800" dirty="0" smtClean="0">
                <a:latin typeface="Arial"/>
                <a:cs typeface="Arial"/>
              </a:rPr>
              <a:t>Not exactly individual learning curves</a:t>
            </a:r>
          </a:p>
          <a:p>
            <a:pPr marL="457200" indent="-457200">
              <a:buFont typeface="Arial"/>
              <a:buChar char="•"/>
            </a:pPr>
            <a:endParaRPr lang="en-US" sz="2800" dirty="0" smtClean="0">
              <a:latin typeface="Arial"/>
              <a:cs typeface="Arial"/>
            </a:endParaRPr>
          </a:p>
          <a:p>
            <a:pPr marL="457200" indent="-457200">
              <a:buFont typeface="Arial"/>
              <a:buChar char="•"/>
            </a:pPr>
            <a:r>
              <a:rPr lang="en-US" sz="2800" dirty="0" smtClean="0">
                <a:latin typeface="Arial"/>
                <a:cs typeface="Arial"/>
              </a:rPr>
              <a:t>Small window</a:t>
            </a:r>
          </a:p>
          <a:p>
            <a:endParaRPr lang="en-US" sz="2800" dirty="0">
              <a:latin typeface="Arial"/>
              <a:cs typeface="Arial"/>
            </a:endParaRPr>
          </a:p>
          <a:p>
            <a:pPr marL="457200" indent="-457200">
              <a:buFont typeface="Arial"/>
              <a:buChar char="•"/>
            </a:pPr>
            <a:r>
              <a:rPr lang="en-US" sz="2800" dirty="0" smtClean="0">
                <a:latin typeface="Arial"/>
                <a:cs typeface="Arial"/>
              </a:rPr>
              <a:t>Factor analysis</a:t>
            </a:r>
            <a:endParaRPr lang="en-US" sz="2800" dirty="0">
              <a:latin typeface="Arial"/>
              <a:cs typeface="Arial"/>
            </a:endParaRPr>
          </a:p>
        </p:txBody>
      </p:sp>
    </p:spTree>
    <p:extLst>
      <p:ext uri="{BB962C8B-B14F-4D97-AF65-F5344CB8AC3E}">
        <p14:creationId xmlns:p14="http://schemas.microsoft.com/office/powerpoint/2010/main" val="383238332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07151" y="148742"/>
            <a:ext cx="8325288" cy="674281"/>
            <a:chOff x="407151" y="148742"/>
            <a:chExt cx="8325288" cy="674281"/>
          </a:xfrm>
        </p:grpSpPr>
        <p:cxnSp>
          <p:nvCxnSpPr>
            <p:cNvPr id="5" name="Straight Connector 4"/>
            <p:cNvCxnSpPr/>
            <p:nvPr/>
          </p:nvCxnSpPr>
          <p:spPr>
            <a:xfrm>
              <a:off x="407151" y="823023"/>
              <a:ext cx="8325288" cy="0"/>
            </a:xfrm>
            <a:prstGeom prst="line">
              <a:avLst/>
            </a:prstGeom>
            <a:ln>
              <a:solidFill>
                <a:schemeClr val="accent2">
                  <a:lumMod val="60000"/>
                  <a:lumOff val="40000"/>
                </a:schemeClr>
              </a:solidFill>
            </a:ln>
            <a:effectLst/>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617796" y="148742"/>
              <a:ext cx="6299721" cy="584776"/>
            </a:xfrm>
            <a:prstGeom prst="rect">
              <a:avLst/>
            </a:prstGeom>
            <a:noFill/>
          </p:spPr>
          <p:txBody>
            <a:bodyPr wrap="none" rtlCol="0">
              <a:spAutoFit/>
            </a:bodyPr>
            <a:lstStyle/>
            <a:p>
              <a:r>
                <a:rPr lang="en-US" sz="3200" dirty="0" smtClean="0">
                  <a:solidFill>
                    <a:schemeClr val="accent2">
                      <a:lumMod val="60000"/>
                      <a:lumOff val="40000"/>
                    </a:schemeClr>
                  </a:solidFill>
                </a:rPr>
                <a:t>Methods 3. Function Fitting (criteria)</a:t>
              </a:r>
              <a:endParaRPr lang="en-US" sz="3200" dirty="0">
                <a:solidFill>
                  <a:schemeClr val="accent2">
                    <a:lumMod val="60000"/>
                    <a:lumOff val="40000"/>
                  </a:schemeClr>
                </a:solidFill>
              </a:endParaRPr>
            </a:p>
          </p:txBody>
        </p:sp>
      </p:grpSp>
      <p:sp>
        <p:nvSpPr>
          <p:cNvPr id="54" name="TextBox 53"/>
          <p:cNvSpPr txBox="1"/>
          <p:nvPr/>
        </p:nvSpPr>
        <p:spPr>
          <a:xfrm>
            <a:off x="617798" y="997039"/>
            <a:ext cx="7376646" cy="702756"/>
          </a:xfrm>
          <a:prstGeom prst="rect">
            <a:avLst/>
          </a:prstGeom>
          <a:noFill/>
        </p:spPr>
        <p:txBody>
          <a:bodyPr wrap="square" rtlCol="0" anchor="ctr">
            <a:spAutoFit/>
          </a:bodyPr>
          <a:lstStyle/>
          <a:p>
            <a:pPr>
              <a:lnSpc>
                <a:spcPct val="150000"/>
              </a:lnSpc>
            </a:pPr>
            <a:r>
              <a:rPr lang="en-US" sz="2800" dirty="0" smtClean="0">
                <a:latin typeface="Arial"/>
                <a:cs typeface="Arial"/>
              </a:rPr>
              <a:t>Choice of transition Points: recoding</a:t>
            </a:r>
            <a:r>
              <a:rPr lang="ko-KR" altLang="en-US" sz="2800" dirty="0" smtClean="0">
                <a:latin typeface="Arial"/>
                <a:cs typeface="Arial"/>
              </a:rPr>
              <a:t> </a:t>
            </a:r>
            <a:r>
              <a:rPr lang="en-US" altLang="ko-KR" sz="2800" dirty="0" smtClean="0">
                <a:latin typeface="Arial"/>
                <a:cs typeface="Arial"/>
              </a:rPr>
              <a:t>to</a:t>
            </a:r>
            <a:r>
              <a:rPr lang="en-US" sz="2800" dirty="0" smtClean="0">
                <a:latin typeface="Arial"/>
                <a:cs typeface="Arial"/>
              </a:rPr>
              <a:t> matrix</a:t>
            </a:r>
          </a:p>
        </p:txBody>
      </p:sp>
      <p:cxnSp>
        <p:nvCxnSpPr>
          <p:cNvPr id="8" name="Straight Arrow Connector 7"/>
          <p:cNvCxnSpPr/>
          <p:nvPr/>
        </p:nvCxnSpPr>
        <p:spPr>
          <a:xfrm>
            <a:off x="2436430" y="3061860"/>
            <a:ext cx="0" cy="17718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5400000" flipV="1">
            <a:off x="4782294" y="4427472"/>
            <a:ext cx="0" cy="230206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810572" y="3644337"/>
            <a:ext cx="1582098" cy="707886"/>
          </a:xfrm>
          <a:prstGeom prst="rect">
            <a:avLst/>
          </a:prstGeom>
          <a:noFill/>
        </p:spPr>
        <p:txBody>
          <a:bodyPr wrap="square" rtlCol="0" anchor="ctr">
            <a:spAutoFit/>
          </a:bodyPr>
          <a:lstStyle/>
          <a:p>
            <a:pPr algn="ctr"/>
            <a:r>
              <a:rPr lang="en-US" sz="2000" dirty="0" smtClean="0">
                <a:latin typeface="Arial"/>
                <a:cs typeface="Arial"/>
              </a:rPr>
              <a:t>Number of pieces</a:t>
            </a:r>
          </a:p>
        </p:txBody>
      </p:sp>
      <p:sp>
        <p:nvSpPr>
          <p:cNvPr id="13" name="TextBox 12"/>
          <p:cNvSpPr txBox="1"/>
          <p:nvPr/>
        </p:nvSpPr>
        <p:spPr>
          <a:xfrm>
            <a:off x="3376875" y="5640189"/>
            <a:ext cx="2831154" cy="707886"/>
          </a:xfrm>
          <a:prstGeom prst="rect">
            <a:avLst/>
          </a:prstGeom>
          <a:noFill/>
        </p:spPr>
        <p:txBody>
          <a:bodyPr wrap="square" rtlCol="0" anchor="ctr">
            <a:spAutoFit/>
          </a:bodyPr>
          <a:lstStyle/>
          <a:p>
            <a:pPr algn="ctr"/>
            <a:r>
              <a:rPr lang="en-US" sz="2000" dirty="0" smtClean="0">
                <a:latin typeface="Arial"/>
                <a:cs typeface="Arial"/>
              </a:rPr>
              <a:t>Number of </a:t>
            </a:r>
          </a:p>
          <a:p>
            <a:pPr algn="ctr"/>
            <a:r>
              <a:rPr lang="en-US" sz="2000" dirty="0" smtClean="0">
                <a:latin typeface="Arial"/>
                <a:cs typeface="Arial"/>
              </a:rPr>
              <a:t>transition point shift</a:t>
            </a:r>
          </a:p>
        </p:txBody>
      </p:sp>
      <p:graphicFrame>
        <p:nvGraphicFramePr>
          <p:cNvPr id="7" name="Object 6"/>
          <p:cNvGraphicFramePr>
            <a:graphicFrameLocks noChangeAspect="1"/>
          </p:cNvGraphicFramePr>
          <p:nvPr>
            <p:extLst>
              <p:ext uri="{D42A27DB-BD31-4B8C-83A1-F6EECF244321}">
                <p14:modId xmlns:p14="http://schemas.microsoft.com/office/powerpoint/2010/main" val="4140170448"/>
              </p:ext>
            </p:extLst>
          </p:nvPr>
        </p:nvGraphicFramePr>
        <p:xfrm>
          <a:off x="2861147" y="2640930"/>
          <a:ext cx="3879850" cy="2724150"/>
        </p:xfrm>
        <a:graphic>
          <a:graphicData uri="http://schemas.openxmlformats.org/presentationml/2006/ole">
            <mc:AlternateContent xmlns:mc="http://schemas.openxmlformats.org/markup-compatibility/2006">
              <mc:Choice xmlns:v="urn:schemas-microsoft-com:vml" Requires="v">
                <p:oleObj spid="_x0000_s16631" name="Equation" r:id="rId4" imgW="1193800" imgH="838200" progId="Equation.3">
                  <p:embed/>
                </p:oleObj>
              </mc:Choice>
              <mc:Fallback>
                <p:oleObj name="Equation" r:id="rId4" imgW="1193800" imgH="838200" progId="Equation.3">
                  <p:embed/>
                  <p:pic>
                    <p:nvPicPr>
                      <p:cNvPr id="0" name=""/>
                      <p:cNvPicPr/>
                      <p:nvPr/>
                    </p:nvPicPr>
                    <p:blipFill>
                      <a:blip r:embed="rId5"/>
                      <a:stretch>
                        <a:fillRect/>
                      </a:stretch>
                    </p:blipFill>
                    <p:spPr>
                      <a:xfrm>
                        <a:off x="2861147" y="2640930"/>
                        <a:ext cx="3879850" cy="2724150"/>
                      </a:xfrm>
                      <a:prstGeom prst="rect">
                        <a:avLst/>
                      </a:prstGeom>
                    </p:spPr>
                  </p:pic>
                </p:oleObj>
              </mc:Fallback>
            </mc:AlternateContent>
          </a:graphicData>
        </a:graphic>
      </p:graphicFrame>
    </p:spTree>
    <p:extLst>
      <p:ext uri="{BB962C8B-B14F-4D97-AF65-F5344CB8AC3E}">
        <p14:creationId xmlns:p14="http://schemas.microsoft.com/office/powerpoint/2010/main" val="2510354730"/>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07151" y="148742"/>
            <a:ext cx="8325288" cy="674281"/>
            <a:chOff x="407151" y="148742"/>
            <a:chExt cx="8325288" cy="674281"/>
          </a:xfrm>
        </p:grpSpPr>
        <p:cxnSp>
          <p:nvCxnSpPr>
            <p:cNvPr id="5" name="Straight Connector 4"/>
            <p:cNvCxnSpPr/>
            <p:nvPr/>
          </p:nvCxnSpPr>
          <p:spPr>
            <a:xfrm>
              <a:off x="407151" y="823023"/>
              <a:ext cx="8325288" cy="0"/>
            </a:xfrm>
            <a:prstGeom prst="line">
              <a:avLst/>
            </a:prstGeom>
            <a:ln>
              <a:solidFill>
                <a:schemeClr val="accent2">
                  <a:lumMod val="60000"/>
                  <a:lumOff val="40000"/>
                </a:schemeClr>
              </a:solidFill>
            </a:ln>
            <a:effectLst/>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617796" y="148742"/>
              <a:ext cx="2023110" cy="584776"/>
            </a:xfrm>
            <a:prstGeom prst="rect">
              <a:avLst/>
            </a:prstGeom>
            <a:noFill/>
          </p:spPr>
          <p:txBody>
            <a:bodyPr wrap="none" rtlCol="0">
              <a:spAutoFit/>
            </a:bodyPr>
            <a:lstStyle/>
            <a:p>
              <a:r>
                <a:rPr lang="en-US" sz="3200" dirty="0" smtClean="0">
                  <a:solidFill>
                    <a:schemeClr val="accent2">
                      <a:lumMod val="60000"/>
                      <a:lumOff val="40000"/>
                    </a:schemeClr>
                  </a:solidFill>
                </a:rPr>
                <a:t>Motivation</a:t>
              </a:r>
              <a:endParaRPr lang="en-US" sz="3200" dirty="0">
                <a:solidFill>
                  <a:schemeClr val="accent2">
                    <a:lumMod val="60000"/>
                    <a:lumOff val="40000"/>
                  </a:schemeClr>
                </a:solidFill>
              </a:endParaRPr>
            </a:p>
          </p:txBody>
        </p:sp>
      </p:grpSp>
      <p:sp>
        <p:nvSpPr>
          <p:cNvPr id="7" name="TextBox 6"/>
          <p:cNvSpPr txBox="1"/>
          <p:nvPr/>
        </p:nvSpPr>
        <p:spPr>
          <a:xfrm>
            <a:off x="675001" y="1482141"/>
            <a:ext cx="7956018" cy="2641749"/>
          </a:xfrm>
          <a:prstGeom prst="rect">
            <a:avLst/>
          </a:prstGeom>
          <a:noFill/>
        </p:spPr>
        <p:txBody>
          <a:bodyPr wrap="square" rtlCol="0" anchor="ctr">
            <a:spAutoFit/>
          </a:bodyPr>
          <a:lstStyle/>
          <a:p>
            <a:pPr marL="285750" indent="-285750">
              <a:lnSpc>
                <a:spcPct val="150000"/>
              </a:lnSpc>
              <a:buFont typeface="Arial"/>
              <a:buChar char="•"/>
            </a:pPr>
            <a:r>
              <a:rPr lang="en-US" sz="2800" dirty="0" smtClean="0">
                <a:latin typeface="Arial"/>
                <a:cs typeface="Arial"/>
              </a:rPr>
              <a:t>Which shape of learning curve do individuals follow</a:t>
            </a:r>
            <a:r>
              <a:rPr lang="en-US" sz="2800" dirty="0" smtClean="0">
                <a:latin typeface="Arial"/>
                <a:cs typeface="Arial"/>
              </a:rPr>
              <a:t>?</a:t>
            </a:r>
          </a:p>
          <a:p>
            <a:pPr>
              <a:lnSpc>
                <a:spcPct val="150000"/>
              </a:lnSpc>
            </a:pPr>
            <a:endParaRPr lang="en-US" sz="2800" dirty="0" smtClean="0">
              <a:latin typeface="Arial"/>
              <a:cs typeface="Arial"/>
            </a:endParaRPr>
          </a:p>
          <a:p>
            <a:pPr marL="285750" indent="-285750">
              <a:lnSpc>
                <a:spcPct val="150000"/>
              </a:lnSpc>
              <a:buFont typeface="Arial"/>
              <a:buChar char="•"/>
            </a:pPr>
            <a:r>
              <a:rPr lang="en-US" sz="2800" dirty="0" smtClean="0">
                <a:latin typeface="Arial"/>
                <a:cs typeface="Arial"/>
              </a:rPr>
              <a:t>Skill acquisition &amp; Learning processes</a:t>
            </a:r>
          </a:p>
        </p:txBody>
      </p:sp>
      <p:sp>
        <p:nvSpPr>
          <p:cNvPr id="2" name="Rectangle 1"/>
          <p:cNvSpPr/>
          <p:nvPr/>
        </p:nvSpPr>
        <p:spPr>
          <a:xfrm>
            <a:off x="407150" y="5986248"/>
            <a:ext cx="8223869" cy="769441"/>
          </a:xfrm>
          <a:prstGeom prst="rect">
            <a:avLst/>
          </a:prstGeom>
        </p:spPr>
        <p:txBody>
          <a:bodyPr wrap="square">
            <a:spAutoFit/>
          </a:bodyPr>
          <a:lstStyle/>
          <a:p>
            <a:pPr algn="just"/>
            <a:r>
              <a:rPr lang="en-US" sz="1100" dirty="0">
                <a:latin typeface="Arial"/>
                <a:cs typeface="Arial"/>
              </a:rPr>
              <a:t>Newell, A., &amp; </a:t>
            </a:r>
            <a:r>
              <a:rPr lang="en-US" sz="1100" dirty="0" err="1">
                <a:latin typeface="Arial"/>
                <a:cs typeface="Arial"/>
              </a:rPr>
              <a:t>Rosenbloom</a:t>
            </a:r>
            <a:r>
              <a:rPr lang="en-US" sz="1100" dirty="0">
                <a:latin typeface="Arial"/>
                <a:cs typeface="Arial"/>
              </a:rPr>
              <a:t>, P. S. (1981). Mechanisms of skill acquisition and the </a:t>
            </a:r>
            <a:r>
              <a:rPr lang="en-US" sz="1100" dirty="0" smtClean="0">
                <a:latin typeface="Arial"/>
                <a:cs typeface="Arial"/>
              </a:rPr>
              <a:t>law of </a:t>
            </a:r>
            <a:r>
              <a:rPr lang="en-US" sz="1100" dirty="0">
                <a:latin typeface="Arial"/>
                <a:cs typeface="Arial"/>
              </a:rPr>
              <a:t>practice. Cognitive skills and </a:t>
            </a:r>
            <a:r>
              <a:rPr lang="en-US" sz="1100" dirty="0" smtClean="0">
                <a:latin typeface="Arial"/>
                <a:cs typeface="Arial"/>
              </a:rPr>
              <a:t>their 	acquisition</a:t>
            </a:r>
            <a:r>
              <a:rPr lang="en-US" sz="1100" dirty="0">
                <a:latin typeface="Arial"/>
                <a:cs typeface="Arial"/>
              </a:rPr>
              <a:t>, 1, 1–55</a:t>
            </a:r>
            <a:r>
              <a:rPr lang="en-US" sz="1100" dirty="0" smtClean="0">
                <a:latin typeface="Arial"/>
                <a:cs typeface="Arial"/>
              </a:rPr>
              <a:t>.</a:t>
            </a:r>
          </a:p>
          <a:p>
            <a:pPr algn="just"/>
            <a:r>
              <a:rPr lang="en-US" sz="1100" dirty="0">
                <a:latin typeface="Arial"/>
                <a:cs typeface="Arial"/>
              </a:rPr>
              <a:t>Ericsson, K. A., </a:t>
            </a:r>
            <a:r>
              <a:rPr lang="en-US" sz="1100" dirty="0" err="1">
                <a:latin typeface="Arial"/>
                <a:cs typeface="Arial"/>
              </a:rPr>
              <a:t>Krampe</a:t>
            </a:r>
            <a:r>
              <a:rPr lang="en-US" sz="1100" dirty="0">
                <a:latin typeface="Arial"/>
                <a:cs typeface="Arial"/>
              </a:rPr>
              <a:t>, R. T., &amp; </a:t>
            </a:r>
            <a:r>
              <a:rPr lang="en-US" sz="1100" dirty="0" err="1">
                <a:latin typeface="Arial"/>
                <a:cs typeface="Arial"/>
              </a:rPr>
              <a:t>Tesch-Römer</a:t>
            </a:r>
            <a:r>
              <a:rPr lang="en-US" sz="1100" dirty="0">
                <a:latin typeface="Arial"/>
                <a:cs typeface="Arial"/>
              </a:rPr>
              <a:t>, C. (1993). The role of deliberate practice in the acquisition of expert </a:t>
            </a:r>
            <a:r>
              <a:rPr lang="en-US" sz="1100" dirty="0" smtClean="0">
                <a:latin typeface="Arial"/>
                <a:cs typeface="Arial"/>
              </a:rPr>
              <a:t>	performance</a:t>
            </a:r>
            <a:r>
              <a:rPr lang="en-US" sz="1100" dirty="0">
                <a:latin typeface="Arial"/>
                <a:cs typeface="Arial"/>
              </a:rPr>
              <a:t>. </a:t>
            </a:r>
            <a:r>
              <a:rPr lang="en-US" sz="1100" i="1" dirty="0">
                <a:latin typeface="Arial"/>
                <a:cs typeface="Arial"/>
              </a:rPr>
              <a:t>Psychological review</a:t>
            </a:r>
            <a:r>
              <a:rPr lang="en-US" sz="1100" dirty="0">
                <a:latin typeface="Arial"/>
                <a:cs typeface="Arial"/>
              </a:rPr>
              <a:t>, </a:t>
            </a:r>
            <a:r>
              <a:rPr lang="en-US" sz="1100" i="1" dirty="0">
                <a:latin typeface="Arial"/>
                <a:cs typeface="Arial"/>
              </a:rPr>
              <a:t>100</a:t>
            </a:r>
            <a:r>
              <a:rPr lang="en-US" sz="1100" dirty="0">
                <a:latin typeface="Arial"/>
                <a:cs typeface="Arial"/>
              </a:rPr>
              <a:t>(3), 363.</a:t>
            </a:r>
            <a:endParaRPr lang="en-US" sz="1100" dirty="0">
              <a:latin typeface="Arial"/>
              <a:cs typeface="Arial"/>
            </a:endParaRPr>
          </a:p>
        </p:txBody>
      </p:sp>
    </p:spTree>
    <p:extLst>
      <p:ext uri="{BB962C8B-B14F-4D97-AF65-F5344CB8AC3E}">
        <p14:creationId xmlns:p14="http://schemas.microsoft.com/office/powerpoint/2010/main" val="3911677002"/>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07151" y="148742"/>
            <a:ext cx="8325288" cy="674281"/>
            <a:chOff x="407151" y="148742"/>
            <a:chExt cx="8325288" cy="674281"/>
          </a:xfrm>
        </p:grpSpPr>
        <p:cxnSp>
          <p:nvCxnSpPr>
            <p:cNvPr id="5" name="Straight Connector 4"/>
            <p:cNvCxnSpPr/>
            <p:nvPr/>
          </p:nvCxnSpPr>
          <p:spPr>
            <a:xfrm>
              <a:off x="407151" y="823023"/>
              <a:ext cx="8325288" cy="0"/>
            </a:xfrm>
            <a:prstGeom prst="line">
              <a:avLst/>
            </a:prstGeom>
            <a:ln>
              <a:solidFill>
                <a:schemeClr val="accent2">
                  <a:lumMod val="60000"/>
                  <a:lumOff val="40000"/>
                </a:schemeClr>
              </a:solidFill>
            </a:ln>
            <a:effectLst/>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617796" y="148742"/>
              <a:ext cx="3965749" cy="584776"/>
            </a:xfrm>
            <a:prstGeom prst="rect">
              <a:avLst/>
            </a:prstGeom>
            <a:noFill/>
          </p:spPr>
          <p:txBody>
            <a:bodyPr wrap="none" rtlCol="0">
              <a:spAutoFit/>
            </a:bodyPr>
            <a:lstStyle/>
            <a:p>
              <a:r>
                <a:rPr lang="en-US" sz="3200" dirty="0" smtClean="0">
                  <a:solidFill>
                    <a:schemeClr val="accent2">
                      <a:lumMod val="60000"/>
                      <a:lumOff val="40000"/>
                    </a:schemeClr>
                  </a:solidFill>
                </a:rPr>
                <a:t>Problems &amp; Objectives</a:t>
              </a:r>
              <a:endParaRPr lang="en-US" sz="3200" dirty="0">
                <a:solidFill>
                  <a:schemeClr val="accent2">
                    <a:lumMod val="60000"/>
                    <a:lumOff val="40000"/>
                  </a:schemeClr>
                </a:solidFill>
              </a:endParaRPr>
            </a:p>
          </p:txBody>
        </p:sp>
      </p:grpSp>
      <p:sp>
        <p:nvSpPr>
          <p:cNvPr id="58" name="TextBox 57"/>
          <p:cNvSpPr txBox="1"/>
          <p:nvPr/>
        </p:nvSpPr>
        <p:spPr>
          <a:xfrm>
            <a:off x="685836" y="904721"/>
            <a:ext cx="4357801" cy="702756"/>
          </a:xfrm>
          <a:prstGeom prst="rect">
            <a:avLst/>
          </a:prstGeom>
          <a:noFill/>
        </p:spPr>
        <p:txBody>
          <a:bodyPr wrap="square" rtlCol="0" anchor="ctr">
            <a:spAutoFit/>
          </a:bodyPr>
          <a:lstStyle/>
          <a:p>
            <a:pPr marL="285750" indent="-285750">
              <a:lnSpc>
                <a:spcPct val="150000"/>
              </a:lnSpc>
              <a:buFont typeface="Arial"/>
              <a:buChar char="•"/>
            </a:pPr>
            <a:r>
              <a:rPr lang="en-US" sz="2800" dirty="0" smtClean="0">
                <a:latin typeface="Arial"/>
                <a:cs typeface="Arial"/>
              </a:rPr>
              <a:t>Power law is an artifact</a:t>
            </a:r>
          </a:p>
        </p:txBody>
      </p:sp>
      <p:grpSp>
        <p:nvGrpSpPr>
          <p:cNvPr id="7" name="Group 6"/>
          <p:cNvGrpSpPr/>
          <p:nvPr/>
        </p:nvGrpSpPr>
        <p:grpSpPr>
          <a:xfrm>
            <a:off x="2395872" y="3828246"/>
            <a:ext cx="3666620" cy="2042540"/>
            <a:chOff x="2395872" y="3828246"/>
            <a:chExt cx="3666620" cy="2042540"/>
          </a:xfrm>
        </p:grpSpPr>
        <p:grpSp>
          <p:nvGrpSpPr>
            <p:cNvPr id="55" name="Group 54"/>
            <p:cNvGrpSpPr/>
            <p:nvPr/>
          </p:nvGrpSpPr>
          <p:grpSpPr>
            <a:xfrm>
              <a:off x="2395872" y="3828246"/>
              <a:ext cx="3655280" cy="1612204"/>
              <a:chOff x="2395872" y="4055046"/>
              <a:chExt cx="3655280" cy="1612204"/>
            </a:xfrm>
          </p:grpSpPr>
          <p:sp>
            <p:nvSpPr>
              <p:cNvPr id="38" name="Freeform 37"/>
              <p:cNvSpPr/>
              <p:nvPr/>
            </p:nvSpPr>
            <p:spPr>
              <a:xfrm>
                <a:off x="3115937" y="4055046"/>
                <a:ext cx="2935215" cy="1612204"/>
              </a:xfrm>
              <a:custGeom>
                <a:avLst/>
                <a:gdLst>
                  <a:gd name="connsiteX0" fmla="*/ 0 w 2010769"/>
                  <a:gd name="connsiteY0" fmla="*/ 1352199 h 1352199"/>
                  <a:gd name="connsiteX1" fmla="*/ 423320 w 2010769"/>
                  <a:gd name="connsiteY1" fmla="*/ 223407 h 1352199"/>
                  <a:gd name="connsiteX2" fmla="*/ 2010769 w 2010769"/>
                  <a:gd name="connsiteY2" fmla="*/ 0 h 1352199"/>
                </a:gdLst>
                <a:ahLst/>
                <a:cxnLst>
                  <a:cxn ang="0">
                    <a:pos x="connsiteX0" y="connsiteY0"/>
                  </a:cxn>
                  <a:cxn ang="0">
                    <a:pos x="connsiteX1" y="connsiteY1"/>
                  </a:cxn>
                  <a:cxn ang="0">
                    <a:pos x="connsiteX2" y="connsiteY2"/>
                  </a:cxn>
                </a:cxnLst>
                <a:rect l="l" t="t" r="r" b="b"/>
                <a:pathLst>
                  <a:path w="2010769" h="1352199">
                    <a:moveTo>
                      <a:pt x="0" y="1352199"/>
                    </a:moveTo>
                    <a:cubicBezTo>
                      <a:pt x="44096" y="900486"/>
                      <a:pt x="88192" y="448774"/>
                      <a:pt x="423320" y="223407"/>
                    </a:cubicBezTo>
                    <a:cubicBezTo>
                      <a:pt x="758448" y="-1960"/>
                      <a:pt x="2010769" y="0"/>
                      <a:pt x="2010769" y="0"/>
                    </a:cubicBezTo>
                  </a:path>
                </a:pathLst>
              </a:custGeom>
              <a:ln w="63500" cmpd="sng">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36" name="Group 35"/>
              <p:cNvGrpSpPr/>
              <p:nvPr/>
            </p:nvGrpSpPr>
            <p:grpSpPr>
              <a:xfrm>
                <a:off x="2395872" y="4773768"/>
                <a:ext cx="399802" cy="187676"/>
                <a:chOff x="6876062" y="2688701"/>
                <a:chExt cx="399802" cy="187676"/>
              </a:xfrm>
            </p:grpSpPr>
            <p:cxnSp>
              <p:nvCxnSpPr>
                <p:cNvPr id="33" name="Straight Connector 32"/>
                <p:cNvCxnSpPr/>
                <p:nvPr/>
              </p:nvCxnSpPr>
              <p:spPr>
                <a:xfrm>
                  <a:off x="6876062" y="2688701"/>
                  <a:ext cx="399802" cy="0"/>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6876062" y="2876377"/>
                  <a:ext cx="399802" cy="0"/>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3515948" y="5532232"/>
              <a:ext cx="2546544" cy="338554"/>
            </a:xfrm>
            <a:prstGeom prst="rect">
              <a:avLst/>
            </a:prstGeom>
            <a:noFill/>
          </p:spPr>
          <p:txBody>
            <a:bodyPr wrap="square" rtlCol="0" anchor="ctr">
              <a:spAutoFit/>
            </a:bodyPr>
            <a:lstStyle/>
            <a:p>
              <a:pPr algn="ctr"/>
              <a:r>
                <a:rPr lang="en-US" sz="1600" dirty="0" smtClean="0">
                  <a:latin typeface="Arial"/>
                  <a:cs typeface="Arial"/>
                </a:rPr>
                <a:t>Averaged Learning Curve</a:t>
              </a:r>
            </a:p>
          </p:txBody>
        </p:sp>
      </p:grpSp>
      <p:grpSp>
        <p:nvGrpSpPr>
          <p:cNvPr id="3" name="Group 2"/>
          <p:cNvGrpSpPr/>
          <p:nvPr/>
        </p:nvGrpSpPr>
        <p:grpSpPr>
          <a:xfrm>
            <a:off x="927693" y="2028171"/>
            <a:ext cx="7431659" cy="1455599"/>
            <a:chOff x="927693" y="2028171"/>
            <a:chExt cx="7431659" cy="1455599"/>
          </a:xfrm>
        </p:grpSpPr>
        <p:grpSp>
          <p:nvGrpSpPr>
            <p:cNvPr id="54" name="Group 53"/>
            <p:cNvGrpSpPr/>
            <p:nvPr/>
          </p:nvGrpSpPr>
          <p:grpSpPr>
            <a:xfrm>
              <a:off x="950373" y="2028171"/>
              <a:ext cx="7266343" cy="1080000"/>
              <a:chOff x="957337" y="1617172"/>
              <a:chExt cx="7266343" cy="1080000"/>
            </a:xfrm>
          </p:grpSpPr>
          <p:sp>
            <p:nvSpPr>
              <p:cNvPr id="9" name="Freeform 8"/>
              <p:cNvSpPr/>
              <p:nvPr/>
            </p:nvSpPr>
            <p:spPr>
              <a:xfrm>
                <a:off x="957337" y="1617172"/>
                <a:ext cx="1522320" cy="1080000"/>
              </a:xfrm>
              <a:custGeom>
                <a:avLst/>
                <a:gdLst>
                  <a:gd name="connsiteX0" fmla="*/ 0 w 2010769"/>
                  <a:gd name="connsiteY0" fmla="*/ 1375715 h 1375715"/>
                  <a:gd name="connsiteX1" fmla="*/ 517391 w 2010769"/>
                  <a:gd name="connsiteY1" fmla="*/ 376264 h 1375715"/>
                  <a:gd name="connsiteX2" fmla="*/ 2010769 w 2010769"/>
                  <a:gd name="connsiteY2" fmla="*/ 0 h 1375715"/>
                </a:gdLst>
                <a:ahLst/>
                <a:cxnLst>
                  <a:cxn ang="0">
                    <a:pos x="connsiteX0" y="connsiteY0"/>
                  </a:cxn>
                  <a:cxn ang="0">
                    <a:pos x="connsiteX1" y="connsiteY1"/>
                  </a:cxn>
                  <a:cxn ang="0">
                    <a:pos x="connsiteX2" y="connsiteY2"/>
                  </a:cxn>
                </a:cxnLst>
                <a:rect l="l" t="t" r="r" b="b"/>
                <a:pathLst>
                  <a:path w="2010769" h="1375715">
                    <a:moveTo>
                      <a:pt x="0" y="1375715"/>
                    </a:moveTo>
                    <a:cubicBezTo>
                      <a:pt x="91131" y="990632"/>
                      <a:pt x="182263" y="605550"/>
                      <a:pt x="517391" y="376264"/>
                    </a:cubicBezTo>
                    <a:cubicBezTo>
                      <a:pt x="852519" y="146978"/>
                      <a:pt x="2010769" y="0"/>
                      <a:pt x="2010769" y="0"/>
                    </a:cubicBezTo>
                  </a:path>
                </a:pathLst>
              </a:custGeom>
              <a:ln w="5715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Freeform 12"/>
              <p:cNvSpPr/>
              <p:nvPr/>
            </p:nvSpPr>
            <p:spPr>
              <a:xfrm>
                <a:off x="3095559" y="1617172"/>
                <a:ext cx="1548000" cy="1080000"/>
              </a:xfrm>
              <a:custGeom>
                <a:avLst/>
                <a:gdLst>
                  <a:gd name="connsiteX0" fmla="*/ 0 w 2010769"/>
                  <a:gd name="connsiteY0" fmla="*/ 1352199 h 1352199"/>
                  <a:gd name="connsiteX1" fmla="*/ 423320 w 2010769"/>
                  <a:gd name="connsiteY1" fmla="*/ 223407 h 1352199"/>
                  <a:gd name="connsiteX2" fmla="*/ 2010769 w 2010769"/>
                  <a:gd name="connsiteY2" fmla="*/ 0 h 1352199"/>
                </a:gdLst>
                <a:ahLst/>
                <a:cxnLst>
                  <a:cxn ang="0">
                    <a:pos x="connsiteX0" y="connsiteY0"/>
                  </a:cxn>
                  <a:cxn ang="0">
                    <a:pos x="connsiteX1" y="connsiteY1"/>
                  </a:cxn>
                  <a:cxn ang="0">
                    <a:pos x="connsiteX2" y="connsiteY2"/>
                  </a:cxn>
                </a:cxnLst>
                <a:rect l="l" t="t" r="r" b="b"/>
                <a:pathLst>
                  <a:path w="2010769" h="1352199">
                    <a:moveTo>
                      <a:pt x="0" y="1352199"/>
                    </a:moveTo>
                    <a:cubicBezTo>
                      <a:pt x="44096" y="900486"/>
                      <a:pt x="88192" y="448774"/>
                      <a:pt x="423320" y="223407"/>
                    </a:cubicBezTo>
                    <a:cubicBezTo>
                      <a:pt x="758448" y="-1960"/>
                      <a:pt x="2010769" y="0"/>
                      <a:pt x="2010769" y="0"/>
                    </a:cubicBezTo>
                  </a:path>
                </a:pathLst>
              </a:custGeom>
              <a:ln w="57150" cmpd="sng">
                <a:solidFill>
                  <a:schemeClr val="accent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22" name="Group 21"/>
              <p:cNvGrpSpPr/>
              <p:nvPr/>
            </p:nvGrpSpPr>
            <p:grpSpPr>
              <a:xfrm>
                <a:off x="6675680" y="1652938"/>
                <a:ext cx="1548000" cy="874125"/>
                <a:chOff x="5973512" y="2140554"/>
                <a:chExt cx="1828800" cy="875547"/>
              </a:xfrm>
            </p:grpSpPr>
            <p:cxnSp>
              <p:nvCxnSpPr>
                <p:cNvPr id="17" name="Elbow Connector 16"/>
                <p:cNvCxnSpPr/>
                <p:nvPr/>
              </p:nvCxnSpPr>
              <p:spPr>
                <a:xfrm flipV="1">
                  <a:off x="5973512" y="2475222"/>
                  <a:ext cx="914400" cy="540879"/>
                </a:xfrm>
                <a:prstGeom prst="bentConnector3">
                  <a:avLst/>
                </a:prstGeom>
                <a:ln w="57150" cmpd="sng">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Elbow Connector 18"/>
                <p:cNvCxnSpPr/>
                <p:nvPr/>
              </p:nvCxnSpPr>
              <p:spPr>
                <a:xfrm flipV="1">
                  <a:off x="6887912" y="2140554"/>
                  <a:ext cx="914400" cy="334684"/>
                </a:xfrm>
                <a:prstGeom prst="bentConnector3">
                  <a:avLst/>
                </a:prstGeom>
                <a:ln w="57150" cmpd="sng">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28" name="Group 27"/>
              <p:cNvGrpSpPr/>
              <p:nvPr/>
            </p:nvGrpSpPr>
            <p:grpSpPr>
              <a:xfrm>
                <a:off x="2479657" y="1957271"/>
                <a:ext cx="399802" cy="399802"/>
                <a:chOff x="2657507" y="3245267"/>
                <a:chExt cx="399802" cy="399802"/>
              </a:xfrm>
            </p:grpSpPr>
            <p:cxnSp>
              <p:nvCxnSpPr>
                <p:cNvPr id="24" name="Straight Connector 23"/>
                <p:cNvCxnSpPr/>
                <p:nvPr/>
              </p:nvCxnSpPr>
              <p:spPr>
                <a:xfrm>
                  <a:off x="2657507" y="3445168"/>
                  <a:ext cx="399802" cy="0"/>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a:off x="2653102" y="3445168"/>
                  <a:ext cx="399802" cy="0"/>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4853033" y="1957271"/>
                <a:ext cx="399802" cy="399802"/>
                <a:chOff x="2657507" y="3245267"/>
                <a:chExt cx="399802" cy="399802"/>
              </a:xfrm>
            </p:grpSpPr>
            <p:cxnSp>
              <p:nvCxnSpPr>
                <p:cNvPr id="44" name="Straight Connector 43"/>
                <p:cNvCxnSpPr/>
                <p:nvPr/>
              </p:nvCxnSpPr>
              <p:spPr>
                <a:xfrm>
                  <a:off x="2657507" y="3445168"/>
                  <a:ext cx="399802" cy="0"/>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rot="5400000">
                  <a:off x="2653102" y="3445168"/>
                  <a:ext cx="399802" cy="0"/>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6" name="Group 45"/>
              <p:cNvGrpSpPr/>
              <p:nvPr/>
            </p:nvGrpSpPr>
            <p:grpSpPr>
              <a:xfrm>
                <a:off x="6145416" y="1957271"/>
                <a:ext cx="399802" cy="399802"/>
                <a:chOff x="2657507" y="3245267"/>
                <a:chExt cx="399802" cy="399802"/>
              </a:xfrm>
            </p:grpSpPr>
            <p:cxnSp>
              <p:nvCxnSpPr>
                <p:cNvPr id="47" name="Straight Connector 46"/>
                <p:cNvCxnSpPr/>
                <p:nvPr/>
              </p:nvCxnSpPr>
              <p:spPr>
                <a:xfrm>
                  <a:off x="2657507" y="3445168"/>
                  <a:ext cx="399802" cy="0"/>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rot="5400000">
                  <a:off x="2653102" y="3445168"/>
                  <a:ext cx="399802" cy="0"/>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p:nvGrpSpPr>
            <p:grpSpPr>
              <a:xfrm>
                <a:off x="5565664" y="2137251"/>
                <a:ext cx="304799" cy="58795"/>
                <a:chOff x="5243748" y="2127774"/>
                <a:chExt cx="304799" cy="58795"/>
              </a:xfrm>
            </p:grpSpPr>
            <p:sp>
              <p:nvSpPr>
                <p:cNvPr id="39" name="Oval 38"/>
                <p:cNvSpPr/>
                <p:nvPr/>
              </p:nvSpPr>
              <p:spPr>
                <a:xfrm>
                  <a:off x="5243748" y="2127774"/>
                  <a:ext cx="58795" cy="5879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5366750" y="2127774"/>
                  <a:ext cx="58795" cy="5879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5489752" y="2127774"/>
                  <a:ext cx="58795" cy="5879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59" name="TextBox 58"/>
            <p:cNvSpPr txBox="1"/>
            <p:nvPr/>
          </p:nvSpPr>
          <p:spPr>
            <a:xfrm>
              <a:off x="1188513" y="3031284"/>
              <a:ext cx="1123699" cy="441146"/>
            </a:xfrm>
            <a:prstGeom prst="rect">
              <a:avLst/>
            </a:prstGeom>
            <a:noFill/>
          </p:spPr>
          <p:txBody>
            <a:bodyPr wrap="square" rtlCol="0" anchor="ctr">
              <a:spAutoFit/>
            </a:bodyPr>
            <a:lstStyle/>
            <a:p>
              <a:pPr algn="ctr">
                <a:lnSpc>
                  <a:spcPct val="150000"/>
                </a:lnSpc>
              </a:pPr>
              <a:r>
                <a:rPr lang="en-US" sz="1600" dirty="0" smtClean="0">
                  <a:latin typeface="Arial"/>
                  <a:cs typeface="Arial"/>
                </a:rPr>
                <a:t>Person 1</a:t>
              </a:r>
            </a:p>
          </p:txBody>
        </p:sp>
        <p:sp>
          <p:nvSpPr>
            <p:cNvPr id="60" name="TextBox 59"/>
            <p:cNvSpPr txBox="1"/>
            <p:nvPr/>
          </p:nvSpPr>
          <p:spPr>
            <a:xfrm>
              <a:off x="3448506" y="3031284"/>
              <a:ext cx="1123699" cy="441146"/>
            </a:xfrm>
            <a:prstGeom prst="rect">
              <a:avLst/>
            </a:prstGeom>
            <a:noFill/>
          </p:spPr>
          <p:txBody>
            <a:bodyPr wrap="square" rtlCol="0" anchor="ctr">
              <a:spAutoFit/>
            </a:bodyPr>
            <a:lstStyle/>
            <a:p>
              <a:pPr algn="ctr">
                <a:lnSpc>
                  <a:spcPct val="150000"/>
                </a:lnSpc>
              </a:pPr>
              <a:r>
                <a:rPr lang="en-US" sz="1600" dirty="0" smtClean="0">
                  <a:latin typeface="Arial"/>
                  <a:cs typeface="Arial"/>
                </a:rPr>
                <a:t>Person 2</a:t>
              </a:r>
            </a:p>
          </p:txBody>
        </p:sp>
        <p:grpSp>
          <p:nvGrpSpPr>
            <p:cNvPr id="64" name="Group 63"/>
            <p:cNvGrpSpPr/>
            <p:nvPr/>
          </p:nvGrpSpPr>
          <p:grpSpPr>
            <a:xfrm>
              <a:off x="7167481" y="3031284"/>
              <a:ext cx="1191871" cy="452486"/>
              <a:chOff x="7167481" y="3496224"/>
              <a:chExt cx="1191871" cy="452486"/>
            </a:xfrm>
          </p:grpSpPr>
          <p:sp>
            <p:nvSpPr>
              <p:cNvPr id="61" name="TextBox 60"/>
              <p:cNvSpPr txBox="1"/>
              <p:nvPr/>
            </p:nvSpPr>
            <p:spPr>
              <a:xfrm>
                <a:off x="7167481" y="3496224"/>
                <a:ext cx="1123699" cy="441146"/>
              </a:xfrm>
              <a:prstGeom prst="rect">
                <a:avLst/>
              </a:prstGeom>
              <a:noFill/>
            </p:spPr>
            <p:txBody>
              <a:bodyPr wrap="square" rtlCol="0" anchor="ctr">
                <a:spAutoFit/>
              </a:bodyPr>
              <a:lstStyle/>
              <a:p>
                <a:pPr algn="ctr">
                  <a:lnSpc>
                    <a:spcPct val="150000"/>
                  </a:lnSpc>
                </a:pPr>
                <a:r>
                  <a:rPr lang="en-US" sz="1600" dirty="0" smtClean="0">
                    <a:latin typeface="Arial"/>
                    <a:cs typeface="Arial"/>
                  </a:rPr>
                  <a:t>Person </a:t>
                </a:r>
              </a:p>
            </p:txBody>
          </p:sp>
          <p:graphicFrame>
            <p:nvGraphicFramePr>
              <p:cNvPr id="63" name="Object 62"/>
              <p:cNvGraphicFramePr>
                <a:graphicFrameLocks noChangeAspect="1"/>
              </p:cNvGraphicFramePr>
              <p:nvPr>
                <p:extLst>
                  <p:ext uri="{D42A27DB-BD31-4B8C-83A1-F6EECF244321}">
                    <p14:modId xmlns:p14="http://schemas.microsoft.com/office/powerpoint/2010/main" val="1108209642"/>
                  </p:ext>
                </p:extLst>
              </p:nvPr>
            </p:nvGraphicFramePr>
            <p:xfrm>
              <a:off x="8051146" y="3609683"/>
              <a:ext cx="308206" cy="339027"/>
            </p:xfrm>
            <a:graphic>
              <a:graphicData uri="http://schemas.openxmlformats.org/presentationml/2006/ole">
                <mc:AlternateContent xmlns:mc="http://schemas.openxmlformats.org/markup-compatibility/2006">
                  <mc:Choice xmlns:v="urn:schemas-microsoft-com:vml" Requires="v">
                    <p:oleObj spid="_x0000_s1285"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8051146" y="3609683"/>
                            <a:ext cx="308206" cy="339027"/>
                          </a:xfrm>
                          <a:prstGeom prst="rect">
                            <a:avLst/>
                          </a:prstGeom>
                        </p:spPr>
                      </p:pic>
                    </p:oleObj>
                  </mc:Fallback>
                </mc:AlternateContent>
              </a:graphicData>
            </a:graphic>
          </p:graphicFrame>
        </p:grpSp>
        <p:grpSp>
          <p:nvGrpSpPr>
            <p:cNvPr id="81" name="Group 80"/>
            <p:cNvGrpSpPr/>
            <p:nvPr/>
          </p:nvGrpSpPr>
          <p:grpSpPr>
            <a:xfrm>
              <a:off x="927693" y="2460838"/>
              <a:ext cx="625837" cy="647334"/>
              <a:chOff x="927693" y="2925778"/>
              <a:chExt cx="625837" cy="647334"/>
            </a:xfrm>
          </p:grpSpPr>
          <p:cxnSp>
            <p:nvCxnSpPr>
              <p:cNvPr id="70" name="Straight Arrow Connector 69"/>
              <p:cNvCxnSpPr/>
              <p:nvPr/>
            </p:nvCxnSpPr>
            <p:spPr>
              <a:xfrm flipV="1">
                <a:off x="927693" y="2925778"/>
                <a:ext cx="0" cy="647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927693" y="3573111"/>
                <a:ext cx="62583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82" name="Group 81"/>
            <p:cNvGrpSpPr/>
            <p:nvPr/>
          </p:nvGrpSpPr>
          <p:grpSpPr>
            <a:xfrm>
              <a:off x="3065915" y="2460839"/>
              <a:ext cx="625837" cy="647334"/>
              <a:chOff x="3065915" y="2925779"/>
              <a:chExt cx="625837" cy="647334"/>
            </a:xfrm>
          </p:grpSpPr>
          <p:cxnSp>
            <p:nvCxnSpPr>
              <p:cNvPr id="76" name="Straight Arrow Connector 75"/>
              <p:cNvCxnSpPr/>
              <p:nvPr/>
            </p:nvCxnSpPr>
            <p:spPr>
              <a:xfrm flipV="1">
                <a:off x="3065915" y="2925779"/>
                <a:ext cx="0" cy="64733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7" name="Straight Arrow Connector 76"/>
              <p:cNvCxnSpPr/>
              <p:nvPr/>
            </p:nvCxnSpPr>
            <p:spPr>
              <a:xfrm>
                <a:off x="3065915" y="3573112"/>
                <a:ext cx="62583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83" name="Group 82"/>
            <p:cNvGrpSpPr/>
            <p:nvPr/>
          </p:nvGrpSpPr>
          <p:grpSpPr>
            <a:xfrm>
              <a:off x="6668716" y="2455417"/>
              <a:ext cx="625837" cy="647334"/>
              <a:chOff x="6668716" y="2920357"/>
              <a:chExt cx="625837" cy="647334"/>
            </a:xfrm>
          </p:grpSpPr>
          <p:cxnSp>
            <p:nvCxnSpPr>
              <p:cNvPr id="78" name="Straight Arrow Connector 77"/>
              <p:cNvCxnSpPr/>
              <p:nvPr/>
            </p:nvCxnSpPr>
            <p:spPr>
              <a:xfrm flipV="1">
                <a:off x="6668716" y="2920357"/>
                <a:ext cx="0" cy="647334"/>
              </a:xfrm>
              <a:prstGeom prst="straightConnector1">
                <a:avLst/>
              </a:prstGeom>
              <a:ln>
                <a:solidFill>
                  <a:schemeClr val="accent3">
                    <a:lumMod val="75000"/>
                  </a:schemeClr>
                </a:solidFill>
                <a:tailEnd type="arrow"/>
              </a:ln>
            </p:spPr>
            <p:style>
              <a:lnRef idx="2">
                <a:schemeClr val="accent3"/>
              </a:lnRef>
              <a:fillRef idx="0">
                <a:schemeClr val="accent3"/>
              </a:fillRef>
              <a:effectRef idx="1">
                <a:schemeClr val="accent3"/>
              </a:effectRef>
              <a:fontRef idx="minor">
                <a:schemeClr val="tx1"/>
              </a:fontRef>
            </p:style>
          </p:cxnSp>
          <p:cxnSp>
            <p:nvCxnSpPr>
              <p:cNvPr id="79" name="Straight Arrow Connector 78"/>
              <p:cNvCxnSpPr/>
              <p:nvPr/>
            </p:nvCxnSpPr>
            <p:spPr>
              <a:xfrm>
                <a:off x="6668716" y="3567690"/>
                <a:ext cx="625837" cy="0"/>
              </a:xfrm>
              <a:prstGeom prst="straightConnector1">
                <a:avLst/>
              </a:prstGeom>
              <a:ln>
                <a:solidFill>
                  <a:schemeClr val="accent3">
                    <a:lumMod val="75000"/>
                  </a:schemeClr>
                </a:solidFill>
                <a:tailEnd type="arrow"/>
              </a:ln>
            </p:spPr>
            <p:style>
              <a:lnRef idx="2">
                <a:schemeClr val="accent3"/>
              </a:lnRef>
              <a:fillRef idx="0">
                <a:schemeClr val="accent3"/>
              </a:fillRef>
              <a:effectRef idx="1">
                <a:schemeClr val="accent3"/>
              </a:effectRef>
              <a:fontRef idx="minor">
                <a:schemeClr val="tx1"/>
              </a:fontRef>
            </p:style>
          </p:cxnSp>
        </p:grpSp>
      </p:grpSp>
      <p:sp>
        <p:nvSpPr>
          <p:cNvPr id="2" name="Rectangle 1"/>
          <p:cNvSpPr/>
          <p:nvPr/>
        </p:nvSpPr>
        <p:spPr>
          <a:xfrm>
            <a:off x="305090" y="6040886"/>
            <a:ext cx="8528487" cy="769441"/>
          </a:xfrm>
          <a:prstGeom prst="rect">
            <a:avLst/>
          </a:prstGeom>
        </p:spPr>
        <p:txBody>
          <a:bodyPr wrap="square">
            <a:spAutoFit/>
          </a:bodyPr>
          <a:lstStyle/>
          <a:p>
            <a:r>
              <a:rPr lang="en-US" sz="1100" dirty="0">
                <a:latin typeface="Arial"/>
                <a:cs typeface="Arial"/>
              </a:rPr>
              <a:t>Donner, Y., &amp; Hardy, J. L. (2015). Piecewise power laws in individual learning </a:t>
            </a:r>
            <a:r>
              <a:rPr lang="en-US" sz="1100" dirty="0" smtClean="0">
                <a:latin typeface="Arial"/>
                <a:cs typeface="Arial"/>
              </a:rPr>
              <a:t>curves. </a:t>
            </a:r>
            <a:r>
              <a:rPr lang="en-US" sz="1100" i="1" dirty="0" err="1" smtClean="0">
                <a:latin typeface="Arial"/>
                <a:cs typeface="Arial"/>
              </a:rPr>
              <a:t>Psychonomic</a:t>
            </a:r>
            <a:r>
              <a:rPr lang="en-US" sz="1100" i="1" dirty="0" smtClean="0">
                <a:latin typeface="Arial"/>
                <a:cs typeface="Arial"/>
              </a:rPr>
              <a:t> </a:t>
            </a:r>
            <a:r>
              <a:rPr lang="en-US" sz="1100" i="1" dirty="0">
                <a:latin typeface="Arial"/>
                <a:cs typeface="Arial"/>
              </a:rPr>
              <a:t>bulletin &amp; review</a:t>
            </a:r>
            <a:r>
              <a:rPr lang="en-US" sz="1100" dirty="0" smtClean="0">
                <a:latin typeface="Arial"/>
                <a:cs typeface="Arial"/>
              </a:rPr>
              <a:t>, 22</a:t>
            </a:r>
            <a:r>
              <a:rPr lang="en-US" sz="1100" dirty="0">
                <a:latin typeface="Arial"/>
                <a:cs typeface="Arial"/>
              </a:rPr>
              <a:t>(5), 1308</a:t>
            </a:r>
            <a:r>
              <a:rPr lang="en-US" sz="1100" dirty="0" smtClean="0">
                <a:latin typeface="Arial"/>
                <a:cs typeface="Arial"/>
              </a:rPr>
              <a:t>–	1319.</a:t>
            </a:r>
          </a:p>
          <a:p>
            <a:r>
              <a:rPr lang="en-US" sz="1100" dirty="0" err="1" smtClean="0">
                <a:latin typeface="Arial"/>
                <a:cs typeface="Arial"/>
              </a:rPr>
              <a:t>Gallistel</a:t>
            </a:r>
            <a:r>
              <a:rPr lang="en-US" sz="1100" dirty="0">
                <a:latin typeface="Arial"/>
                <a:cs typeface="Arial"/>
              </a:rPr>
              <a:t>, C. R., </a:t>
            </a:r>
            <a:r>
              <a:rPr lang="en-US" sz="1100" dirty="0" err="1">
                <a:latin typeface="Arial"/>
                <a:cs typeface="Arial"/>
              </a:rPr>
              <a:t>Fairhurst</a:t>
            </a:r>
            <a:r>
              <a:rPr lang="en-US" sz="1100" dirty="0">
                <a:latin typeface="Arial"/>
                <a:cs typeface="Arial"/>
              </a:rPr>
              <a:t>, S., &amp; Balsam, P. (2004). The learning curve: implications of </a:t>
            </a:r>
            <a:r>
              <a:rPr lang="en-US" sz="1100" dirty="0" smtClean="0">
                <a:latin typeface="Arial"/>
                <a:cs typeface="Arial"/>
              </a:rPr>
              <a:t>a </a:t>
            </a:r>
            <a:r>
              <a:rPr lang="en-US" sz="1100" dirty="0">
                <a:latin typeface="Arial"/>
                <a:cs typeface="Arial"/>
              </a:rPr>
              <a:t>quantitative </a:t>
            </a:r>
            <a:r>
              <a:rPr lang="en-US" sz="1100" dirty="0" smtClean="0">
                <a:latin typeface="Arial"/>
                <a:cs typeface="Arial"/>
              </a:rPr>
              <a:t>analysis. </a:t>
            </a:r>
            <a:r>
              <a:rPr lang="en-US" sz="1100" i="1" dirty="0" smtClean="0">
                <a:latin typeface="Arial"/>
                <a:cs typeface="Arial"/>
              </a:rPr>
              <a:t>Proceedings </a:t>
            </a:r>
            <a:r>
              <a:rPr lang="en-US" sz="1100" i="1" dirty="0">
                <a:latin typeface="Arial"/>
                <a:cs typeface="Arial"/>
              </a:rPr>
              <a:t>of </a:t>
            </a:r>
            <a:r>
              <a:rPr lang="en-US" sz="1100" i="1" dirty="0" smtClean="0">
                <a:latin typeface="Arial"/>
                <a:cs typeface="Arial"/>
              </a:rPr>
              <a:t>	the 	national </a:t>
            </a:r>
            <a:r>
              <a:rPr lang="en-US" sz="1100" i="1" dirty="0">
                <a:latin typeface="Arial"/>
                <a:cs typeface="Arial"/>
              </a:rPr>
              <a:t>academy of Sciences of the </a:t>
            </a:r>
            <a:r>
              <a:rPr lang="en-US" sz="1100" i="1" dirty="0" smtClean="0">
                <a:latin typeface="Arial"/>
                <a:cs typeface="Arial"/>
              </a:rPr>
              <a:t>united </a:t>
            </a:r>
            <a:r>
              <a:rPr lang="en-US" sz="1100" i="1" dirty="0">
                <a:latin typeface="Arial"/>
                <a:cs typeface="Arial"/>
              </a:rPr>
              <a:t>States of </a:t>
            </a:r>
            <a:r>
              <a:rPr lang="en-US" sz="1100" i="1" dirty="0" err="1">
                <a:latin typeface="Arial"/>
                <a:cs typeface="Arial"/>
              </a:rPr>
              <a:t>america</a:t>
            </a:r>
            <a:r>
              <a:rPr lang="en-US" sz="1100" dirty="0">
                <a:latin typeface="Arial"/>
                <a:cs typeface="Arial"/>
              </a:rPr>
              <a:t>, </a:t>
            </a:r>
            <a:r>
              <a:rPr lang="en-US" sz="1100" i="1" dirty="0">
                <a:latin typeface="Arial"/>
                <a:cs typeface="Arial"/>
              </a:rPr>
              <a:t>101</a:t>
            </a:r>
            <a:r>
              <a:rPr lang="en-US" sz="1100" dirty="0">
                <a:latin typeface="Arial"/>
                <a:cs typeface="Arial"/>
              </a:rPr>
              <a:t>(36), 13124–13131</a:t>
            </a:r>
            <a:r>
              <a:rPr lang="en-US" sz="1100" dirty="0" smtClean="0">
                <a:latin typeface="Arial"/>
                <a:cs typeface="Arial"/>
              </a:rPr>
              <a:t>.</a:t>
            </a:r>
            <a:endParaRPr lang="en-US" sz="1100" dirty="0">
              <a:latin typeface="Arial"/>
              <a:cs typeface="Arial"/>
            </a:endParaRPr>
          </a:p>
        </p:txBody>
      </p:sp>
    </p:spTree>
    <p:extLst>
      <p:ext uri="{BB962C8B-B14F-4D97-AF65-F5344CB8AC3E}">
        <p14:creationId xmlns:p14="http://schemas.microsoft.com/office/powerpoint/2010/main" val="1795437164"/>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par>
                          <p:cTn id="8" fill="hold">
                            <p:stCondLst>
                              <p:cond delay="2000"/>
                            </p:stCondLst>
                            <p:childTnLst>
                              <p:par>
                                <p:cTn id="9" presetID="10" presetClass="entr" presetSubtype="0" fill="hold" nodeType="after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07151" y="148742"/>
            <a:ext cx="8325288" cy="674281"/>
            <a:chOff x="407151" y="148742"/>
            <a:chExt cx="8325288" cy="674281"/>
          </a:xfrm>
        </p:grpSpPr>
        <p:cxnSp>
          <p:nvCxnSpPr>
            <p:cNvPr id="5" name="Straight Connector 4"/>
            <p:cNvCxnSpPr/>
            <p:nvPr/>
          </p:nvCxnSpPr>
          <p:spPr>
            <a:xfrm>
              <a:off x="407151" y="823023"/>
              <a:ext cx="8325288" cy="0"/>
            </a:xfrm>
            <a:prstGeom prst="line">
              <a:avLst/>
            </a:prstGeom>
            <a:ln>
              <a:solidFill>
                <a:schemeClr val="accent2">
                  <a:lumMod val="60000"/>
                  <a:lumOff val="40000"/>
                </a:schemeClr>
              </a:solidFill>
            </a:ln>
            <a:effectLst/>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617796" y="148742"/>
              <a:ext cx="3965749" cy="584776"/>
            </a:xfrm>
            <a:prstGeom prst="rect">
              <a:avLst/>
            </a:prstGeom>
            <a:noFill/>
          </p:spPr>
          <p:txBody>
            <a:bodyPr wrap="none" rtlCol="0">
              <a:spAutoFit/>
            </a:bodyPr>
            <a:lstStyle/>
            <a:p>
              <a:r>
                <a:rPr lang="en-US" sz="3200" dirty="0" smtClean="0">
                  <a:solidFill>
                    <a:schemeClr val="accent2">
                      <a:lumMod val="60000"/>
                      <a:lumOff val="40000"/>
                    </a:schemeClr>
                  </a:solidFill>
                </a:rPr>
                <a:t>Problems &amp; Objectives</a:t>
              </a:r>
              <a:endParaRPr lang="en-US" sz="3200" dirty="0">
                <a:solidFill>
                  <a:schemeClr val="accent2">
                    <a:lumMod val="60000"/>
                    <a:lumOff val="40000"/>
                  </a:schemeClr>
                </a:solidFill>
              </a:endParaRPr>
            </a:p>
          </p:txBody>
        </p:sp>
      </p:grpSp>
      <p:sp>
        <p:nvSpPr>
          <p:cNvPr id="56" name="TextBox 55"/>
          <p:cNvSpPr txBox="1"/>
          <p:nvPr/>
        </p:nvSpPr>
        <p:spPr>
          <a:xfrm>
            <a:off x="683764" y="1069176"/>
            <a:ext cx="4357801" cy="1349087"/>
          </a:xfrm>
          <a:prstGeom prst="rect">
            <a:avLst/>
          </a:prstGeom>
          <a:noFill/>
        </p:spPr>
        <p:txBody>
          <a:bodyPr wrap="square" rtlCol="0" anchor="ctr">
            <a:spAutoFit/>
          </a:bodyPr>
          <a:lstStyle/>
          <a:p>
            <a:pPr marL="285750" indent="-285750">
              <a:lnSpc>
                <a:spcPct val="150000"/>
              </a:lnSpc>
              <a:buFont typeface="Arial"/>
              <a:buChar char="•"/>
            </a:pPr>
            <a:r>
              <a:rPr lang="en-US" sz="2800" dirty="0" smtClean="0">
                <a:latin typeface="Arial"/>
                <a:cs typeface="Arial"/>
              </a:rPr>
              <a:t>Power law is an artifact</a:t>
            </a:r>
          </a:p>
          <a:p>
            <a:pPr marL="285750" indent="-285750">
              <a:lnSpc>
                <a:spcPct val="150000"/>
              </a:lnSpc>
              <a:buFont typeface="Arial"/>
              <a:buChar char="•"/>
            </a:pPr>
            <a:r>
              <a:rPr lang="en-US" sz="2800" dirty="0" smtClean="0">
                <a:latin typeface="Arial"/>
                <a:cs typeface="Arial"/>
              </a:rPr>
              <a:t>Laboratorial result</a:t>
            </a:r>
          </a:p>
        </p:txBody>
      </p:sp>
      <p:pic>
        <p:nvPicPr>
          <p:cNvPr id="18" name="Picture 17"/>
          <p:cNvPicPr>
            <a:picLocks noChangeAspect="1"/>
          </p:cNvPicPr>
          <p:nvPr/>
        </p:nvPicPr>
        <p:blipFill>
          <a:blip r:embed="rId3"/>
          <a:stretch>
            <a:fillRect/>
          </a:stretch>
        </p:blipFill>
        <p:spPr>
          <a:xfrm>
            <a:off x="1692983" y="3341874"/>
            <a:ext cx="525706" cy="1651299"/>
          </a:xfrm>
          <a:prstGeom prst="rect">
            <a:avLst/>
          </a:prstGeom>
        </p:spPr>
      </p:pic>
      <p:pic>
        <p:nvPicPr>
          <p:cNvPr id="20" name="Picture 19" descr="aa053840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2821" y="3398578"/>
            <a:ext cx="528066" cy="1571915"/>
          </a:xfrm>
          <a:prstGeom prst="rect">
            <a:avLst/>
          </a:prstGeom>
        </p:spPr>
      </p:pic>
      <p:pic>
        <p:nvPicPr>
          <p:cNvPr id="21" name="Picture 20" descr="bu00372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6242" y="3239814"/>
            <a:ext cx="563857" cy="1798721"/>
          </a:xfrm>
          <a:prstGeom prst="rect">
            <a:avLst/>
          </a:prstGeom>
        </p:spPr>
      </p:pic>
      <p:pic>
        <p:nvPicPr>
          <p:cNvPr id="23" name="Picture 22" descr="AA053848.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3588" y="3524909"/>
            <a:ext cx="467998" cy="1431160"/>
          </a:xfrm>
          <a:prstGeom prst="rect">
            <a:avLst/>
          </a:prstGeom>
        </p:spPr>
      </p:pic>
      <p:sp>
        <p:nvSpPr>
          <p:cNvPr id="27" name="Rectangle 26"/>
          <p:cNvSpPr/>
          <p:nvPr/>
        </p:nvSpPr>
        <p:spPr>
          <a:xfrm>
            <a:off x="1927735" y="2789693"/>
            <a:ext cx="1610209" cy="2486985"/>
          </a:xfrm>
          <a:prstGeom prst="rect">
            <a:avLst/>
          </a:prstGeom>
          <a:noFill/>
          <a:ln w="38100" cmpd="sng">
            <a:solidFill>
              <a:schemeClr val="tx1"/>
            </a:solidFill>
            <a:prstDash val="dashDot"/>
          </a:ln>
          <a:scene3d>
            <a:camera prst="isometricRightUp"/>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Freeform 48"/>
          <p:cNvSpPr/>
          <p:nvPr/>
        </p:nvSpPr>
        <p:spPr>
          <a:xfrm>
            <a:off x="4583545" y="3341874"/>
            <a:ext cx="2202353" cy="1195482"/>
          </a:xfrm>
          <a:custGeom>
            <a:avLst/>
            <a:gdLst>
              <a:gd name="connsiteX0" fmla="*/ 0 w 2010769"/>
              <a:gd name="connsiteY0" fmla="*/ 1352199 h 1352199"/>
              <a:gd name="connsiteX1" fmla="*/ 423320 w 2010769"/>
              <a:gd name="connsiteY1" fmla="*/ 223407 h 1352199"/>
              <a:gd name="connsiteX2" fmla="*/ 2010769 w 2010769"/>
              <a:gd name="connsiteY2" fmla="*/ 0 h 1352199"/>
            </a:gdLst>
            <a:ahLst/>
            <a:cxnLst>
              <a:cxn ang="0">
                <a:pos x="connsiteX0" y="connsiteY0"/>
              </a:cxn>
              <a:cxn ang="0">
                <a:pos x="connsiteX1" y="connsiteY1"/>
              </a:cxn>
              <a:cxn ang="0">
                <a:pos x="connsiteX2" y="connsiteY2"/>
              </a:cxn>
            </a:cxnLst>
            <a:rect l="l" t="t" r="r" b="b"/>
            <a:pathLst>
              <a:path w="2010769" h="1352199">
                <a:moveTo>
                  <a:pt x="0" y="1352199"/>
                </a:moveTo>
                <a:cubicBezTo>
                  <a:pt x="44096" y="900486"/>
                  <a:pt x="88192" y="448774"/>
                  <a:pt x="423320" y="223407"/>
                </a:cubicBezTo>
                <a:cubicBezTo>
                  <a:pt x="758448" y="-1960"/>
                  <a:pt x="2010769" y="0"/>
                  <a:pt x="2010769" y="0"/>
                </a:cubicBezTo>
              </a:path>
            </a:pathLst>
          </a:custGeom>
          <a:ln w="63500" cmpd="sng">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 name="Rectangle 1"/>
          <p:cNvSpPr/>
          <p:nvPr/>
        </p:nvSpPr>
        <p:spPr>
          <a:xfrm>
            <a:off x="407151" y="6330186"/>
            <a:ext cx="8325287" cy="430887"/>
          </a:xfrm>
          <a:prstGeom prst="rect">
            <a:avLst/>
          </a:prstGeom>
        </p:spPr>
        <p:txBody>
          <a:bodyPr wrap="square">
            <a:spAutoFit/>
          </a:bodyPr>
          <a:lstStyle/>
          <a:p>
            <a:pPr algn="just"/>
            <a:r>
              <a:rPr lang="en-US" sz="1100" dirty="0">
                <a:latin typeface="Arial"/>
                <a:cs typeface="Arial"/>
              </a:rPr>
              <a:t>Stafford, T., &amp; Dewar, M. (2014). Tracing the trajectory of skill learning with a </a:t>
            </a:r>
            <a:r>
              <a:rPr lang="en-US" sz="1100" dirty="0" smtClean="0">
                <a:latin typeface="Arial"/>
                <a:cs typeface="Arial"/>
              </a:rPr>
              <a:t>very large </a:t>
            </a:r>
            <a:r>
              <a:rPr lang="en-US" sz="1100" dirty="0">
                <a:latin typeface="Arial"/>
                <a:cs typeface="Arial"/>
              </a:rPr>
              <a:t>sample of online game players. </a:t>
            </a:r>
            <a:r>
              <a:rPr lang="en-US" sz="1100" dirty="0" smtClean="0">
                <a:latin typeface="Arial"/>
                <a:cs typeface="Arial"/>
              </a:rPr>
              <a:t>	</a:t>
            </a:r>
            <a:r>
              <a:rPr lang="en-US" sz="1100" i="1" dirty="0" smtClean="0">
                <a:latin typeface="Arial"/>
                <a:cs typeface="Arial"/>
              </a:rPr>
              <a:t>Psychological </a:t>
            </a:r>
            <a:r>
              <a:rPr lang="en-US" sz="1100" i="1" dirty="0">
                <a:latin typeface="Arial"/>
                <a:cs typeface="Arial"/>
              </a:rPr>
              <a:t>Science</a:t>
            </a:r>
            <a:r>
              <a:rPr lang="en-US" sz="1100" dirty="0">
                <a:latin typeface="Arial"/>
                <a:cs typeface="Arial"/>
              </a:rPr>
              <a:t>, 25(2), 511–518.</a:t>
            </a:r>
            <a:endParaRPr lang="en-US" sz="1100" dirty="0">
              <a:latin typeface="Arial"/>
              <a:cs typeface="Arial"/>
            </a:endParaRPr>
          </a:p>
        </p:txBody>
      </p:sp>
    </p:spTree>
    <p:extLst>
      <p:ext uri="{BB962C8B-B14F-4D97-AF65-F5344CB8AC3E}">
        <p14:creationId xmlns:p14="http://schemas.microsoft.com/office/powerpoint/2010/main" val="2547033490"/>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89387E-6 -2.96622E-6 L 0.29286 -2.96622E-6 " pathEditMode="relative" rAng="0" ptsTypes="AA">
                                      <p:cBhvr>
                                        <p:cTn id="6" dur="1000" fill="hold"/>
                                        <p:tgtEl>
                                          <p:spTgt spid="21"/>
                                        </p:tgtEl>
                                        <p:attrNameLst>
                                          <p:attrName>ppt_x</p:attrName>
                                          <p:attrName>ppt_y</p:attrName>
                                        </p:attrNameLst>
                                      </p:cBhvr>
                                      <p:rCtr x="14643" y="0"/>
                                    </p:animMotion>
                                  </p:childTnLst>
                                </p:cTn>
                              </p:par>
                              <p:par>
                                <p:cTn id="7" presetID="10" presetClass="exit" presetSubtype="0" fill="hold" nodeType="withEffect">
                                  <p:stCondLst>
                                    <p:cond delay="500"/>
                                  </p:stCondLst>
                                  <p:childTnLst>
                                    <p:animEffect transition="out" filter="fade">
                                      <p:cBhvr>
                                        <p:cTn id="8" dur="1000"/>
                                        <p:tgtEl>
                                          <p:spTgt spid="21"/>
                                        </p:tgtEl>
                                      </p:cBhvr>
                                    </p:animEffect>
                                    <p:set>
                                      <p:cBhvr>
                                        <p:cTn id="9" dur="1" fill="hold">
                                          <p:stCondLst>
                                            <p:cond delay="999"/>
                                          </p:stCondLst>
                                        </p:cTn>
                                        <p:tgtEl>
                                          <p:spTgt spid="21"/>
                                        </p:tgtEl>
                                        <p:attrNameLst>
                                          <p:attrName>style.visibility</p:attrName>
                                        </p:attrNameLst>
                                      </p:cBhvr>
                                      <p:to>
                                        <p:strVal val="hidden"/>
                                      </p:to>
                                    </p:set>
                                  </p:childTnLst>
                                </p:cTn>
                              </p:par>
                              <p:par>
                                <p:cTn id="10" presetID="26" presetClass="emph" presetSubtype="0" fill="hold" grpId="0" nodeType="withEffect">
                                  <p:stCondLst>
                                    <p:cond delay="500"/>
                                  </p:stCondLst>
                                  <p:childTnLst>
                                    <p:animEffect transition="out" filter="fade">
                                      <p:cBhvr>
                                        <p:cTn id="11" dur="500" tmFilter="0, 0; .2, .5; .8, .5; 1, 0"/>
                                        <p:tgtEl>
                                          <p:spTgt spid="49"/>
                                        </p:tgtEl>
                                      </p:cBhvr>
                                    </p:animEffect>
                                    <p:animScale>
                                      <p:cBhvr>
                                        <p:cTn id="12" dur="250" autoRev="1" fill="hold"/>
                                        <p:tgtEl>
                                          <p:spTgt spid="49"/>
                                        </p:tgtEl>
                                      </p:cBhvr>
                                      <p:by x="105000" y="105000"/>
                                    </p:animScale>
                                  </p:childTnLst>
                                </p:cTn>
                              </p:par>
                            </p:childTnLst>
                          </p:cTn>
                        </p:par>
                        <p:par>
                          <p:cTn id="13" fill="hold">
                            <p:stCondLst>
                              <p:cond delay="1500"/>
                            </p:stCondLst>
                            <p:childTnLst>
                              <p:par>
                                <p:cTn id="14" presetID="0" presetClass="path" presetSubtype="0" accel="50000" decel="50000" fill="hold" nodeType="afterEffect">
                                  <p:stCondLst>
                                    <p:cond delay="0"/>
                                  </p:stCondLst>
                                  <p:childTnLst>
                                    <p:animMotion origin="layout" path="M -3.47403E-7 2.29523E-6 L 0.37346 2.29523E-6 " pathEditMode="relative" rAng="0" ptsTypes="AA">
                                      <p:cBhvr>
                                        <p:cTn id="15" dur="1000" fill="hold"/>
                                        <p:tgtEl>
                                          <p:spTgt spid="18"/>
                                        </p:tgtEl>
                                        <p:attrNameLst>
                                          <p:attrName>ppt_x</p:attrName>
                                          <p:attrName>ppt_y</p:attrName>
                                        </p:attrNameLst>
                                      </p:cBhvr>
                                      <p:rCtr x="18673" y="0"/>
                                    </p:animMotion>
                                  </p:childTnLst>
                                </p:cTn>
                              </p:par>
                              <p:par>
                                <p:cTn id="16" presetID="10" presetClass="exit" presetSubtype="0" fill="hold" nodeType="withEffect">
                                  <p:stCondLst>
                                    <p:cond delay="500"/>
                                  </p:stCondLst>
                                  <p:childTnLst>
                                    <p:animEffect transition="out" filter="fade">
                                      <p:cBhvr>
                                        <p:cTn id="17" dur="1000"/>
                                        <p:tgtEl>
                                          <p:spTgt spid="18"/>
                                        </p:tgtEl>
                                      </p:cBhvr>
                                    </p:animEffect>
                                    <p:set>
                                      <p:cBhvr>
                                        <p:cTn id="18" dur="1" fill="hold">
                                          <p:stCondLst>
                                            <p:cond delay="999"/>
                                          </p:stCondLst>
                                        </p:cTn>
                                        <p:tgtEl>
                                          <p:spTgt spid="18"/>
                                        </p:tgtEl>
                                        <p:attrNameLst>
                                          <p:attrName>style.visibility</p:attrName>
                                        </p:attrNameLst>
                                      </p:cBhvr>
                                      <p:to>
                                        <p:strVal val="hidden"/>
                                      </p:to>
                                    </p:set>
                                  </p:childTnLst>
                                </p:cTn>
                              </p:par>
                              <p:par>
                                <p:cTn id="19" presetID="26" presetClass="emph" presetSubtype="0" fill="hold" grpId="1" nodeType="withEffect">
                                  <p:stCondLst>
                                    <p:cond delay="500"/>
                                  </p:stCondLst>
                                  <p:childTnLst>
                                    <p:animEffect transition="out" filter="fade">
                                      <p:cBhvr>
                                        <p:cTn id="20" dur="500" tmFilter="0, 0; .2, .5; .8, .5; 1, 0"/>
                                        <p:tgtEl>
                                          <p:spTgt spid="49"/>
                                        </p:tgtEl>
                                      </p:cBhvr>
                                    </p:animEffect>
                                    <p:animScale>
                                      <p:cBhvr>
                                        <p:cTn id="21" dur="250" autoRev="1" fill="hold"/>
                                        <p:tgtEl>
                                          <p:spTgt spid="49"/>
                                        </p:tgtEl>
                                      </p:cBhvr>
                                      <p:by x="105000" y="105000"/>
                                    </p:animScale>
                                  </p:childTnLst>
                                </p:cTn>
                              </p:par>
                            </p:childTnLst>
                          </p:cTn>
                        </p:par>
                        <p:par>
                          <p:cTn id="22" fill="hold">
                            <p:stCondLst>
                              <p:cond delay="3000"/>
                            </p:stCondLst>
                            <p:childTnLst>
                              <p:par>
                                <p:cTn id="23" presetID="0" presetClass="path" presetSubtype="0" accel="50000" decel="50000" fill="hold" nodeType="afterEffect">
                                  <p:stCondLst>
                                    <p:cond delay="0"/>
                                  </p:stCondLst>
                                  <p:childTnLst>
                                    <p:animMotion origin="layout" path="M -3.20132E-6 -2.82277E-6 L 0.45649 -2.82277E-6 " pathEditMode="relative" rAng="0" ptsTypes="AA">
                                      <p:cBhvr>
                                        <p:cTn id="24" dur="1000" fill="hold"/>
                                        <p:tgtEl>
                                          <p:spTgt spid="20"/>
                                        </p:tgtEl>
                                        <p:attrNameLst>
                                          <p:attrName>ppt_x</p:attrName>
                                          <p:attrName>ppt_y</p:attrName>
                                        </p:attrNameLst>
                                      </p:cBhvr>
                                      <p:rCtr x="22824" y="0"/>
                                    </p:animMotion>
                                  </p:childTnLst>
                                </p:cTn>
                              </p:par>
                              <p:par>
                                <p:cTn id="25" presetID="10" presetClass="exit" presetSubtype="0" fill="hold" nodeType="withEffect">
                                  <p:stCondLst>
                                    <p:cond delay="500"/>
                                  </p:stCondLst>
                                  <p:childTnLst>
                                    <p:animEffect transition="out" filter="fade">
                                      <p:cBhvr>
                                        <p:cTn id="26" dur="1000"/>
                                        <p:tgtEl>
                                          <p:spTgt spid="20"/>
                                        </p:tgtEl>
                                      </p:cBhvr>
                                    </p:animEffect>
                                    <p:set>
                                      <p:cBhvr>
                                        <p:cTn id="27" dur="1" fill="hold">
                                          <p:stCondLst>
                                            <p:cond delay="999"/>
                                          </p:stCondLst>
                                        </p:cTn>
                                        <p:tgtEl>
                                          <p:spTgt spid="20"/>
                                        </p:tgtEl>
                                        <p:attrNameLst>
                                          <p:attrName>style.visibility</p:attrName>
                                        </p:attrNameLst>
                                      </p:cBhvr>
                                      <p:to>
                                        <p:strVal val="hidden"/>
                                      </p:to>
                                    </p:set>
                                  </p:childTnLst>
                                </p:cTn>
                              </p:par>
                              <p:par>
                                <p:cTn id="28" presetID="26" presetClass="emph" presetSubtype="0" fill="hold" grpId="2" nodeType="withEffect">
                                  <p:stCondLst>
                                    <p:cond delay="500"/>
                                  </p:stCondLst>
                                  <p:childTnLst>
                                    <p:animEffect transition="out" filter="fade">
                                      <p:cBhvr>
                                        <p:cTn id="29" dur="500" tmFilter="0, 0; .2, .5; .8, .5; 1, 0"/>
                                        <p:tgtEl>
                                          <p:spTgt spid="49"/>
                                        </p:tgtEl>
                                      </p:cBhvr>
                                    </p:animEffect>
                                    <p:animScale>
                                      <p:cBhvr>
                                        <p:cTn id="30" dur="250" autoRev="1" fill="hold"/>
                                        <p:tgtEl>
                                          <p:spTgt spid="49"/>
                                        </p:tgtEl>
                                      </p:cBhvr>
                                      <p:by x="105000" y="105000"/>
                                    </p:animScale>
                                  </p:childTnLst>
                                </p:cTn>
                              </p:par>
                            </p:childTnLst>
                          </p:cTn>
                        </p:par>
                        <p:par>
                          <p:cTn id="31" fill="hold">
                            <p:stCondLst>
                              <p:cond delay="4500"/>
                            </p:stCondLst>
                            <p:childTnLst>
                              <p:par>
                                <p:cTn id="32" presetID="0" presetClass="path" presetSubtype="0" accel="50000" decel="50000" fill="hold" nodeType="afterEffect">
                                  <p:stCondLst>
                                    <p:cond delay="0"/>
                                  </p:stCondLst>
                                  <p:childTnLst>
                                    <p:animMotion origin="layout" path="M -4.74205E-7 -9.25497E-7 L 0.53118 -9.25497E-7 " pathEditMode="relative" rAng="0" ptsTypes="AA">
                                      <p:cBhvr>
                                        <p:cTn id="33" dur="1000" fill="hold"/>
                                        <p:tgtEl>
                                          <p:spTgt spid="23"/>
                                        </p:tgtEl>
                                        <p:attrNameLst>
                                          <p:attrName>ppt_x</p:attrName>
                                          <p:attrName>ppt_y</p:attrName>
                                        </p:attrNameLst>
                                      </p:cBhvr>
                                      <p:rCtr x="26559" y="0"/>
                                    </p:animMotion>
                                  </p:childTnLst>
                                </p:cTn>
                              </p:par>
                              <p:par>
                                <p:cTn id="34" presetID="10" presetClass="exit" presetSubtype="0" fill="hold" nodeType="withEffect">
                                  <p:stCondLst>
                                    <p:cond delay="500"/>
                                  </p:stCondLst>
                                  <p:childTnLst>
                                    <p:animEffect transition="out" filter="fade">
                                      <p:cBhvr>
                                        <p:cTn id="35" dur="1000"/>
                                        <p:tgtEl>
                                          <p:spTgt spid="23"/>
                                        </p:tgtEl>
                                      </p:cBhvr>
                                    </p:animEffect>
                                    <p:set>
                                      <p:cBhvr>
                                        <p:cTn id="36" dur="1" fill="hold">
                                          <p:stCondLst>
                                            <p:cond delay="999"/>
                                          </p:stCondLst>
                                        </p:cTn>
                                        <p:tgtEl>
                                          <p:spTgt spid="23"/>
                                        </p:tgtEl>
                                        <p:attrNameLst>
                                          <p:attrName>style.visibility</p:attrName>
                                        </p:attrNameLst>
                                      </p:cBhvr>
                                      <p:to>
                                        <p:strVal val="hidden"/>
                                      </p:to>
                                    </p:set>
                                  </p:childTnLst>
                                </p:cTn>
                              </p:par>
                              <p:par>
                                <p:cTn id="37" presetID="26" presetClass="emph" presetSubtype="0" fill="hold" grpId="3" nodeType="withEffect">
                                  <p:stCondLst>
                                    <p:cond delay="500"/>
                                  </p:stCondLst>
                                  <p:childTnLst>
                                    <p:animEffect transition="out" filter="fade">
                                      <p:cBhvr>
                                        <p:cTn id="38" dur="500" tmFilter="0, 0; .2, .5; .8, .5; 1, 0"/>
                                        <p:tgtEl>
                                          <p:spTgt spid="49"/>
                                        </p:tgtEl>
                                      </p:cBhvr>
                                    </p:animEffect>
                                    <p:animScale>
                                      <p:cBhvr>
                                        <p:cTn id="39" dur="250" autoRev="1" fill="hold"/>
                                        <p:tgtEl>
                                          <p:spTgt spid="4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49" grpId="2" animBg="1"/>
      <p:bldP spid="49" grpId="3"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07151" y="148742"/>
            <a:ext cx="8325288" cy="674281"/>
            <a:chOff x="407151" y="148742"/>
            <a:chExt cx="8325288" cy="674281"/>
          </a:xfrm>
        </p:grpSpPr>
        <p:cxnSp>
          <p:nvCxnSpPr>
            <p:cNvPr id="5" name="Straight Connector 4"/>
            <p:cNvCxnSpPr/>
            <p:nvPr/>
          </p:nvCxnSpPr>
          <p:spPr>
            <a:xfrm>
              <a:off x="407151" y="823023"/>
              <a:ext cx="8325288" cy="0"/>
            </a:xfrm>
            <a:prstGeom prst="line">
              <a:avLst/>
            </a:prstGeom>
            <a:ln>
              <a:solidFill>
                <a:schemeClr val="accent2">
                  <a:lumMod val="60000"/>
                  <a:lumOff val="40000"/>
                </a:schemeClr>
              </a:solidFill>
            </a:ln>
            <a:effectLst/>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617796" y="148742"/>
              <a:ext cx="3965749" cy="584776"/>
            </a:xfrm>
            <a:prstGeom prst="rect">
              <a:avLst/>
            </a:prstGeom>
            <a:noFill/>
          </p:spPr>
          <p:txBody>
            <a:bodyPr wrap="none" rtlCol="0">
              <a:spAutoFit/>
            </a:bodyPr>
            <a:lstStyle/>
            <a:p>
              <a:r>
                <a:rPr lang="en-US" sz="3200" dirty="0" smtClean="0">
                  <a:solidFill>
                    <a:schemeClr val="accent2">
                      <a:lumMod val="60000"/>
                      <a:lumOff val="40000"/>
                    </a:schemeClr>
                  </a:solidFill>
                </a:rPr>
                <a:t>Problems &amp; Objectives</a:t>
              </a:r>
              <a:endParaRPr lang="en-US" sz="3200" dirty="0">
                <a:solidFill>
                  <a:schemeClr val="accent2">
                    <a:lumMod val="60000"/>
                    <a:lumOff val="40000"/>
                  </a:schemeClr>
                </a:solidFill>
              </a:endParaRPr>
            </a:p>
          </p:txBody>
        </p:sp>
      </p:grpSp>
      <p:sp>
        <p:nvSpPr>
          <p:cNvPr id="56" name="TextBox 55"/>
          <p:cNvSpPr txBox="1"/>
          <p:nvPr/>
        </p:nvSpPr>
        <p:spPr>
          <a:xfrm>
            <a:off x="683764" y="1069176"/>
            <a:ext cx="4357801" cy="1349087"/>
          </a:xfrm>
          <a:prstGeom prst="rect">
            <a:avLst/>
          </a:prstGeom>
          <a:noFill/>
        </p:spPr>
        <p:txBody>
          <a:bodyPr wrap="square" rtlCol="0" anchor="ctr">
            <a:spAutoFit/>
          </a:bodyPr>
          <a:lstStyle/>
          <a:p>
            <a:pPr marL="285750" indent="-285750">
              <a:lnSpc>
                <a:spcPct val="150000"/>
              </a:lnSpc>
              <a:buFont typeface="Arial"/>
              <a:buChar char="•"/>
            </a:pPr>
            <a:r>
              <a:rPr lang="en-US" sz="2800" dirty="0" smtClean="0">
                <a:latin typeface="Arial"/>
                <a:cs typeface="Arial"/>
              </a:rPr>
              <a:t>Power law is an artifact</a:t>
            </a:r>
          </a:p>
          <a:p>
            <a:pPr marL="285750" indent="-285750">
              <a:lnSpc>
                <a:spcPct val="150000"/>
              </a:lnSpc>
              <a:buFont typeface="Arial"/>
              <a:buChar char="•"/>
            </a:pPr>
            <a:r>
              <a:rPr lang="en-US" sz="2800" dirty="0" smtClean="0">
                <a:latin typeface="Arial"/>
                <a:cs typeface="Arial"/>
              </a:rPr>
              <a:t>Laboratorial result</a:t>
            </a:r>
          </a:p>
        </p:txBody>
      </p:sp>
      <p:grpSp>
        <p:nvGrpSpPr>
          <p:cNvPr id="8" name="Group 7"/>
          <p:cNvGrpSpPr/>
          <p:nvPr/>
        </p:nvGrpSpPr>
        <p:grpSpPr>
          <a:xfrm>
            <a:off x="2377529" y="1882482"/>
            <a:ext cx="6675751" cy="5100259"/>
            <a:chOff x="2377529" y="1882482"/>
            <a:chExt cx="6675751" cy="5100259"/>
          </a:xfrm>
        </p:grpSpPr>
        <p:sp>
          <p:nvSpPr>
            <p:cNvPr id="12" name="TextBox 11"/>
            <p:cNvSpPr txBox="1"/>
            <p:nvPr/>
          </p:nvSpPr>
          <p:spPr>
            <a:xfrm>
              <a:off x="2377529" y="3412709"/>
              <a:ext cx="6675751" cy="1349087"/>
            </a:xfrm>
            <a:prstGeom prst="rect">
              <a:avLst/>
            </a:prstGeom>
            <a:noFill/>
          </p:spPr>
          <p:txBody>
            <a:bodyPr wrap="square" rtlCol="0" anchor="ctr">
              <a:spAutoFit/>
            </a:bodyPr>
            <a:lstStyle/>
            <a:p>
              <a:pPr marL="457200" indent="-457200">
                <a:lnSpc>
                  <a:spcPct val="150000"/>
                </a:lnSpc>
                <a:buFont typeface="Arial"/>
                <a:buChar char="•"/>
              </a:pPr>
              <a:r>
                <a:rPr lang="en-US" sz="2800" dirty="0" smtClean="0">
                  <a:solidFill>
                    <a:schemeClr val="accent2">
                      <a:lumMod val="75000"/>
                    </a:schemeClr>
                  </a:solidFill>
                  <a:latin typeface="Arial"/>
                  <a:cs typeface="Arial"/>
                </a:rPr>
                <a:t>Investigate individual learning curves</a:t>
              </a:r>
            </a:p>
            <a:p>
              <a:pPr marL="457200" indent="-457200">
                <a:lnSpc>
                  <a:spcPct val="150000"/>
                </a:lnSpc>
                <a:buFont typeface="Arial"/>
                <a:buChar char="•"/>
              </a:pPr>
              <a:r>
                <a:rPr lang="en-US" sz="2800" dirty="0" smtClean="0">
                  <a:solidFill>
                    <a:schemeClr val="accent2">
                      <a:lumMod val="75000"/>
                    </a:schemeClr>
                  </a:solidFill>
                  <a:latin typeface="Arial"/>
                  <a:cs typeface="Arial"/>
                </a:rPr>
                <a:t>On-line </a:t>
              </a:r>
              <a:r>
                <a:rPr lang="en-US" sz="2800" dirty="0" smtClean="0">
                  <a:solidFill>
                    <a:schemeClr val="accent2">
                      <a:lumMod val="75000"/>
                    </a:schemeClr>
                  </a:solidFill>
                  <a:latin typeface="Arial"/>
                  <a:cs typeface="Arial"/>
                </a:rPr>
                <a:t>game, Axon, </a:t>
              </a:r>
              <a:r>
                <a:rPr lang="en-US" sz="2800" dirty="0" smtClean="0">
                  <a:solidFill>
                    <a:schemeClr val="accent2">
                      <a:lumMod val="75000"/>
                    </a:schemeClr>
                  </a:solidFill>
                  <a:latin typeface="Arial"/>
                  <a:cs typeface="Arial"/>
                </a:rPr>
                <a:t>data set</a:t>
              </a:r>
            </a:p>
          </p:txBody>
        </p:sp>
        <p:sp>
          <p:nvSpPr>
            <p:cNvPr id="3" name="Bent Arrow 2"/>
            <p:cNvSpPr/>
            <p:nvPr/>
          </p:nvSpPr>
          <p:spPr>
            <a:xfrm rot="5400000">
              <a:off x="5397612" y="2007235"/>
              <a:ext cx="1394845" cy="1145340"/>
            </a:xfrm>
            <a:prstGeom prst="ben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2" name="Picture 1" descr="joystick-fla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7788" y="4181925"/>
              <a:ext cx="2800816" cy="2800816"/>
            </a:xfrm>
            <a:prstGeom prst="rect">
              <a:avLst/>
            </a:prstGeom>
          </p:spPr>
        </p:pic>
      </p:grpSp>
      <p:sp>
        <p:nvSpPr>
          <p:cNvPr id="7" name="Rectangle 6"/>
          <p:cNvSpPr/>
          <p:nvPr/>
        </p:nvSpPr>
        <p:spPr>
          <a:xfrm>
            <a:off x="407151" y="6315096"/>
            <a:ext cx="8325288" cy="430887"/>
          </a:xfrm>
          <a:prstGeom prst="rect">
            <a:avLst/>
          </a:prstGeom>
        </p:spPr>
        <p:txBody>
          <a:bodyPr wrap="square">
            <a:spAutoFit/>
          </a:bodyPr>
          <a:lstStyle/>
          <a:p>
            <a:r>
              <a:rPr lang="en-US" sz="1100" dirty="0">
                <a:latin typeface="Arial"/>
                <a:cs typeface="Arial"/>
              </a:rPr>
              <a:t>Stuart, P. (2009). Axon - a game for science [Computer software manual]. (</a:t>
            </a:r>
            <a:r>
              <a:rPr lang="en-US" sz="1100" dirty="0" smtClean="0">
                <a:latin typeface="Arial"/>
                <a:cs typeface="Arial"/>
              </a:rPr>
              <a:t>Retrieved February </a:t>
            </a:r>
            <a:r>
              <a:rPr lang="en-US" sz="1100" dirty="0">
                <a:latin typeface="Arial"/>
                <a:cs typeface="Arial"/>
              </a:rPr>
              <a:t>3, 2014, from http://preloaded.com</a:t>
            </a:r>
            <a:r>
              <a:rPr lang="en-US" sz="1100" dirty="0" smtClean="0">
                <a:latin typeface="Arial"/>
                <a:cs typeface="Arial"/>
              </a:rPr>
              <a:t>/	axon</a:t>
            </a:r>
            <a:r>
              <a:rPr lang="en-US" sz="1100" dirty="0">
                <a:latin typeface="Arial"/>
                <a:cs typeface="Arial"/>
              </a:rPr>
              <a:t>-game-science/)</a:t>
            </a:r>
            <a:endParaRPr lang="en-US" sz="1100" dirty="0">
              <a:latin typeface="Arial"/>
              <a:cs typeface="Arial"/>
            </a:endParaRPr>
          </a:p>
        </p:txBody>
      </p:sp>
    </p:spTree>
    <p:extLst>
      <p:ext uri="{BB962C8B-B14F-4D97-AF65-F5344CB8AC3E}">
        <p14:creationId xmlns:p14="http://schemas.microsoft.com/office/powerpoint/2010/main" val="3825672057"/>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07151" y="148742"/>
            <a:ext cx="8325288" cy="674281"/>
            <a:chOff x="407151" y="148742"/>
            <a:chExt cx="8325288" cy="674281"/>
          </a:xfrm>
        </p:grpSpPr>
        <p:cxnSp>
          <p:nvCxnSpPr>
            <p:cNvPr id="5" name="Straight Connector 4"/>
            <p:cNvCxnSpPr/>
            <p:nvPr/>
          </p:nvCxnSpPr>
          <p:spPr>
            <a:xfrm>
              <a:off x="407151" y="823023"/>
              <a:ext cx="8325288" cy="0"/>
            </a:xfrm>
            <a:prstGeom prst="line">
              <a:avLst/>
            </a:prstGeom>
            <a:ln>
              <a:solidFill>
                <a:schemeClr val="accent2">
                  <a:lumMod val="60000"/>
                  <a:lumOff val="40000"/>
                </a:schemeClr>
              </a:solidFill>
            </a:ln>
            <a:effectLst/>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617796" y="148742"/>
              <a:ext cx="4492936" cy="584776"/>
            </a:xfrm>
            <a:prstGeom prst="rect">
              <a:avLst/>
            </a:prstGeom>
            <a:noFill/>
          </p:spPr>
          <p:txBody>
            <a:bodyPr wrap="none" rtlCol="0">
              <a:spAutoFit/>
            </a:bodyPr>
            <a:lstStyle/>
            <a:p>
              <a:r>
                <a:rPr lang="en-US" sz="3200" dirty="0" smtClean="0">
                  <a:solidFill>
                    <a:schemeClr val="accent2">
                      <a:lumMod val="60000"/>
                      <a:lumOff val="40000"/>
                    </a:schemeClr>
                  </a:solidFill>
                </a:rPr>
                <a:t>Methods 1. Data </a:t>
              </a:r>
              <a:r>
                <a:rPr lang="en-US" sz="3200" dirty="0" err="1" smtClean="0">
                  <a:solidFill>
                    <a:schemeClr val="accent2">
                      <a:lumMod val="60000"/>
                      <a:lumOff val="40000"/>
                    </a:schemeClr>
                  </a:solidFill>
                </a:rPr>
                <a:t>Curation</a:t>
              </a:r>
              <a:endParaRPr lang="en-US" sz="3200" dirty="0">
                <a:solidFill>
                  <a:schemeClr val="accent2">
                    <a:lumMod val="60000"/>
                    <a:lumOff val="40000"/>
                  </a:schemeClr>
                </a:solidFill>
              </a:endParaRPr>
            </a:p>
          </p:txBody>
        </p:sp>
      </p:grpSp>
      <p:sp>
        <p:nvSpPr>
          <p:cNvPr id="11" name="TextBox 10"/>
          <p:cNvSpPr txBox="1"/>
          <p:nvPr/>
        </p:nvSpPr>
        <p:spPr>
          <a:xfrm>
            <a:off x="617796" y="1820763"/>
            <a:ext cx="4357801" cy="3288079"/>
          </a:xfrm>
          <a:prstGeom prst="rect">
            <a:avLst/>
          </a:prstGeom>
          <a:noFill/>
        </p:spPr>
        <p:txBody>
          <a:bodyPr wrap="square" rtlCol="0" anchor="ctr">
            <a:spAutoFit/>
          </a:bodyPr>
          <a:lstStyle/>
          <a:p>
            <a:pPr marL="457200" indent="-457200">
              <a:lnSpc>
                <a:spcPct val="150000"/>
              </a:lnSpc>
              <a:buFont typeface="Arial"/>
              <a:buChar char="•"/>
            </a:pPr>
            <a:r>
              <a:rPr lang="en-US" sz="2800" dirty="0" smtClean="0">
                <a:latin typeface="Arial"/>
                <a:cs typeface="Arial"/>
              </a:rPr>
              <a:t>Discovering</a:t>
            </a:r>
          </a:p>
          <a:p>
            <a:pPr marL="457200" indent="-457200">
              <a:lnSpc>
                <a:spcPct val="150000"/>
              </a:lnSpc>
              <a:buFont typeface="Arial"/>
              <a:buChar char="•"/>
            </a:pPr>
            <a:r>
              <a:rPr lang="en-US" sz="2800" dirty="0" smtClean="0">
                <a:latin typeface="Arial"/>
                <a:cs typeface="Arial"/>
              </a:rPr>
              <a:t>Cleaning</a:t>
            </a:r>
          </a:p>
          <a:p>
            <a:pPr marL="457200" indent="-457200">
              <a:lnSpc>
                <a:spcPct val="150000"/>
              </a:lnSpc>
              <a:buFont typeface="Arial"/>
              <a:buChar char="•"/>
            </a:pPr>
            <a:r>
              <a:rPr lang="en-US" sz="2800" dirty="0" smtClean="0">
                <a:latin typeface="Arial"/>
                <a:cs typeface="Arial"/>
              </a:rPr>
              <a:t>Transforming</a:t>
            </a:r>
          </a:p>
          <a:p>
            <a:pPr marL="457200" indent="-457200">
              <a:lnSpc>
                <a:spcPct val="150000"/>
              </a:lnSpc>
              <a:buFont typeface="Arial"/>
              <a:buChar char="•"/>
            </a:pPr>
            <a:r>
              <a:rPr lang="en-US" sz="2800" dirty="0" smtClean="0">
                <a:latin typeface="Arial"/>
                <a:cs typeface="Arial"/>
              </a:rPr>
              <a:t>Integrating</a:t>
            </a:r>
          </a:p>
          <a:p>
            <a:pPr marL="457200" indent="-457200">
              <a:lnSpc>
                <a:spcPct val="150000"/>
              </a:lnSpc>
              <a:buFont typeface="Arial"/>
              <a:buChar char="•"/>
            </a:pPr>
            <a:r>
              <a:rPr lang="en-US" sz="2800" dirty="0" err="1" smtClean="0">
                <a:latin typeface="Arial"/>
                <a:cs typeface="Arial"/>
              </a:rPr>
              <a:t>Deduplicating</a:t>
            </a:r>
            <a:endParaRPr lang="en-US" sz="2800" dirty="0" smtClean="0">
              <a:latin typeface="Arial"/>
              <a:cs typeface="Arial"/>
            </a:endParaRPr>
          </a:p>
        </p:txBody>
      </p:sp>
      <p:pic>
        <p:nvPicPr>
          <p:cNvPr id="10" name="Picture 9" descr="mine_clip_art_16999.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7995" y="1820763"/>
            <a:ext cx="3537883" cy="2988471"/>
          </a:xfrm>
          <a:prstGeom prst="rect">
            <a:avLst/>
          </a:prstGeom>
        </p:spPr>
      </p:pic>
      <p:pic>
        <p:nvPicPr>
          <p:cNvPr id="9" name="Picture 8"/>
          <p:cNvPicPr>
            <a:picLocks noChangeAspect="1"/>
          </p:cNvPicPr>
          <p:nvPr/>
        </p:nvPicPr>
        <p:blipFill>
          <a:blip r:embed="rId4"/>
          <a:stretch>
            <a:fillRect/>
          </a:stretch>
        </p:blipFill>
        <p:spPr>
          <a:xfrm>
            <a:off x="7469708" y="3497982"/>
            <a:ext cx="395926" cy="252207"/>
          </a:xfrm>
          <a:prstGeom prst="rect">
            <a:avLst/>
          </a:prstGeom>
        </p:spPr>
      </p:pic>
      <p:pic>
        <p:nvPicPr>
          <p:cNvPr id="15" name="Picture 14"/>
          <p:cNvPicPr>
            <a:picLocks noChangeAspect="1"/>
          </p:cNvPicPr>
          <p:nvPr/>
        </p:nvPicPr>
        <p:blipFill>
          <a:blip r:embed="rId4"/>
          <a:stretch>
            <a:fillRect/>
          </a:stretch>
        </p:blipFill>
        <p:spPr>
          <a:xfrm>
            <a:off x="6179896" y="3452621"/>
            <a:ext cx="395928" cy="252208"/>
          </a:xfrm>
          <a:prstGeom prst="rect">
            <a:avLst/>
          </a:prstGeom>
        </p:spPr>
      </p:pic>
      <p:pic>
        <p:nvPicPr>
          <p:cNvPr id="16" name="Picture 15"/>
          <p:cNvPicPr>
            <a:picLocks noChangeAspect="1"/>
          </p:cNvPicPr>
          <p:nvPr/>
        </p:nvPicPr>
        <p:blipFill>
          <a:blip r:embed="rId4"/>
          <a:stretch>
            <a:fillRect/>
          </a:stretch>
        </p:blipFill>
        <p:spPr>
          <a:xfrm rot="20482662">
            <a:off x="6191235" y="3999673"/>
            <a:ext cx="499150" cy="317961"/>
          </a:xfrm>
          <a:prstGeom prst="rect">
            <a:avLst/>
          </a:prstGeom>
        </p:spPr>
      </p:pic>
      <p:sp>
        <p:nvSpPr>
          <p:cNvPr id="2" name="Rectangle 1"/>
          <p:cNvSpPr/>
          <p:nvPr/>
        </p:nvSpPr>
        <p:spPr>
          <a:xfrm>
            <a:off x="407152" y="6279486"/>
            <a:ext cx="8325287" cy="430887"/>
          </a:xfrm>
          <a:prstGeom prst="rect">
            <a:avLst/>
          </a:prstGeom>
        </p:spPr>
        <p:txBody>
          <a:bodyPr wrap="square">
            <a:spAutoFit/>
          </a:bodyPr>
          <a:lstStyle/>
          <a:p>
            <a:r>
              <a:rPr lang="en-US" sz="1100" dirty="0" err="1">
                <a:latin typeface="Arial"/>
                <a:cs typeface="Arial"/>
              </a:rPr>
              <a:t>Stonebraker</a:t>
            </a:r>
            <a:r>
              <a:rPr lang="en-US" sz="1100" dirty="0">
                <a:latin typeface="Arial"/>
                <a:cs typeface="Arial"/>
              </a:rPr>
              <a:t>, M., Bruckner, D., </a:t>
            </a:r>
            <a:r>
              <a:rPr lang="en-US" sz="1100" dirty="0" err="1">
                <a:latin typeface="Arial"/>
                <a:cs typeface="Arial"/>
              </a:rPr>
              <a:t>Ilyas</a:t>
            </a:r>
            <a:r>
              <a:rPr lang="en-US" sz="1100" dirty="0">
                <a:latin typeface="Arial"/>
                <a:cs typeface="Arial"/>
              </a:rPr>
              <a:t>, I. F., </a:t>
            </a:r>
            <a:r>
              <a:rPr lang="en-US" sz="1100" dirty="0" err="1">
                <a:latin typeface="Arial"/>
                <a:cs typeface="Arial"/>
              </a:rPr>
              <a:t>Beskales</a:t>
            </a:r>
            <a:r>
              <a:rPr lang="en-US" sz="1100" dirty="0">
                <a:latin typeface="Arial"/>
                <a:cs typeface="Arial"/>
              </a:rPr>
              <a:t>, G., </a:t>
            </a:r>
            <a:r>
              <a:rPr lang="en-US" sz="1100" dirty="0" err="1">
                <a:latin typeface="Arial"/>
                <a:cs typeface="Arial"/>
              </a:rPr>
              <a:t>Cherniack</a:t>
            </a:r>
            <a:r>
              <a:rPr lang="en-US" sz="1100" dirty="0">
                <a:latin typeface="Arial"/>
                <a:cs typeface="Arial"/>
              </a:rPr>
              <a:t>, M., </a:t>
            </a:r>
            <a:r>
              <a:rPr lang="en-US" sz="1100" dirty="0" err="1">
                <a:latin typeface="Arial"/>
                <a:cs typeface="Arial"/>
              </a:rPr>
              <a:t>Zdonik</a:t>
            </a:r>
            <a:r>
              <a:rPr lang="en-US" sz="1100" dirty="0">
                <a:latin typeface="Arial"/>
                <a:cs typeface="Arial"/>
              </a:rPr>
              <a:t>, S. B.</a:t>
            </a:r>
            <a:r>
              <a:rPr lang="en-US" sz="1100" dirty="0" smtClean="0">
                <a:latin typeface="Arial"/>
                <a:cs typeface="Arial"/>
              </a:rPr>
              <a:t>, . </a:t>
            </a:r>
            <a:r>
              <a:rPr lang="en-US" sz="1100" dirty="0">
                <a:latin typeface="Arial"/>
                <a:cs typeface="Arial"/>
              </a:rPr>
              <a:t>. . </a:t>
            </a:r>
            <a:r>
              <a:rPr lang="en-US" sz="1100" dirty="0" err="1">
                <a:latin typeface="Arial"/>
                <a:cs typeface="Arial"/>
              </a:rPr>
              <a:t>Xu</a:t>
            </a:r>
            <a:r>
              <a:rPr lang="en-US" sz="1100" dirty="0">
                <a:latin typeface="Arial"/>
                <a:cs typeface="Arial"/>
              </a:rPr>
              <a:t>, S. (2013). Data </a:t>
            </a:r>
            <a:r>
              <a:rPr lang="en-US" sz="1100" dirty="0" err="1">
                <a:latin typeface="Arial"/>
                <a:cs typeface="Arial"/>
              </a:rPr>
              <a:t>curation</a:t>
            </a:r>
            <a:r>
              <a:rPr lang="en-US" sz="1100" dirty="0">
                <a:latin typeface="Arial"/>
                <a:cs typeface="Arial"/>
              </a:rPr>
              <a:t> at scale: The </a:t>
            </a:r>
            <a:r>
              <a:rPr lang="en-US" sz="1100" dirty="0" smtClean="0">
                <a:latin typeface="Arial"/>
                <a:cs typeface="Arial"/>
              </a:rPr>
              <a:t>	data </a:t>
            </a:r>
            <a:r>
              <a:rPr lang="en-US" sz="1100" dirty="0">
                <a:latin typeface="Arial"/>
                <a:cs typeface="Arial"/>
              </a:rPr>
              <a:t>tamer system. In </a:t>
            </a:r>
            <a:r>
              <a:rPr lang="en-US" sz="1100" i="1" dirty="0" err="1">
                <a:latin typeface="Arial"/>
                <a:cs typeface="Arial"/>
              </a:rPr>
              <a:t>Cidr</a:t>
            </a:r>
            <a:r>
              <a:rPr lang="en-US" sz="1100" dirty="0">
                <a:latin typeface="Arial"/>
                <a:cs typeface="Arial"/>
              </a:rPr>
              <a:t>.</a:t>
            </a:r>
            <a:endParaRPr lang="en-US" sz="1100" dirty="0">
              <a:latin typeface="Arial"/>
              <a:cs typeface="Arial"/>
            </a:endParaRPr>
          </a:p>
        </p:txBody>
      </p:sp>
    </p:spTree>
    <p:extLst>
      <p:ext uri="{BB962C8B-B14F-4D97-AF65-F5344CB8AC3E}">
        <p14:creationId xmlns:p14="http://schemas.microsoft.com/office/powerpoint/2010/main" val="871381207"/>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5"/>
                                        </p:tgtEl>
                                      </p:cBhvr>
                                    </p:animEffect>
                                    <p:animScale>
                                      <p:cBhvr>
                                        <p:cTn id="7" dur="250" autoRev="1" fill="hold"/>
                                        <p:tgtEl>
                                          <p:spTgt spid="15"/>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16"/>
                                        </p:tgtEl>
                                      </p:cBhvr>
                                    </p:animEffect>
                                    <p:animScale>
                                      <p:cBhvr>
                                        <p:cTn id="11" dur="250" autoRev="1" fill="hold"/>
                                        <p:tgtEl>
                                          <p:spTgt spid="16"/>
                                        </p:tgtEl>
                                      </p:cBhvr>
                                      <p:by x="105000" y="105000"/>
                                    </p:animScale>
                                  </p:childTnLst>
                                </p:cTn>
                              </p:par>
                            </p:childTnLst>
                          </p:cTn>
                        </p:par>
                        <p:par>
                          <p:cTn id="12" fill="hold">
                            <p:stCondLst>
                              <p:cond delay="1000"/>
                            </p:stCondLst>
                            <p:childTnLst>
                              <p:par>
                                <p:cTn id="13" presetID="26" presetClass="emph" presetSubtype="0" fill="hold" nodeType="afterEffect">
                                  <p:stCondLst>
                                    <p:cond delay="0"/>
                                  </p:stCondLst>
                                  <p:childTnLst>
                                    <p:animEffect transition="out" filter="fade">
                                      <p:cBhvr>
                                        <p:cTn id="14" dur="500" tmFilter="0, 0; .2, .5; .8, .5; 1, 0"/>
                                        <p:tgtEl>
                                          <p:spTgt spid="9"/>
                                        </p:tgtEl>
                                      </p:cBhvr>
                                    </p:animEffect>
                                    <p:animScale>
                                      <p:cBhvr>
                                        <p:cTn id="15" dur="250" autoRev="1" fill="hold"/>
                                        <p:tgtEl>
                                          <p:spTgt spid="9"/>
                                        </p:tgtEl>
                                      </p:cBhvr>
                                      <p:by x="105000" y="105000"/>
                                    </p:animScale>
                                  </p:childTnLst>
                                </p:cTn>
                              </p:par>
                            </p:childTnLst>
                          </p:cTn>
                        </p:par>
                        <p:par>
                          <p:cTn id="16" fill="hold">
                            <p:stCondLst>
                              <p:cond delay="1500"/>
                            </p:stCondLst>
                            <p:childTnLst>
                              <p:par>
                                <p:cTn id="17" presetID="26" presetClass="emph" presetSubtype="0" fill="hold" nodeType="afterEffect">
                                  <p:stCondLst>
                                    <p:cond delay="0"/>
                                  </p:stCondLst>
                                  <p:childTnLst>
                                    <p:animEffect transition="out" filter="fade">
                                      <p:cBhvr>
                                        <p:cTn id="18" dur="500" tmFilter="0, 0; .2, .5; .8, .5; 1, 0"/>
                                        <p:tgtEl>
                                          <p:spTgt spid="15"/>
                                        </p:tgtEl>
                                      </p:cBhvr>
                                    </p:animEffect>
                                    <p:animScale>
                                      <p:cBhvr>
                                        <p:cTn id="19" dur="250" autoRev="1" fill="hold"/>
                                        <p:tgtEl>
                                          <p:spTgt spid="15"/>
                                        </p:tgtEl>
                                      </p:cBhvr>
                                      <p:by x="105000" y="105000"/>
                                    </p:animScale>
                                  </p:childTnLst>
                                </p:cTn>
                              </p:par>
                            </p:childTnLst>
                          </p:cTn>
                        </p:par>
                        <p:par>
                          <p:cTn id="20" fill="hold">
                            <p:stCondLst>
                              <p:cond delay="2000"/>
                            </p:stCondLst>
                            <p:childTnLst>
                              <p:par>
                                <p:cTn id="21" presetID="26" presetClass="emph" presetSubtype="0" fill="hold" nodeType="afterEffect">
                                  <p:stCondLst>
                                    <p:cond delay="0"/>
                                  </p:stCondLst>
                                  <p:childTnLst>
                                    <p:animEffect transition="out" filter="fade">
                                      <p:cBhvr>
                                        <p:cTn id="22" dur="500" tmFilter="0, 0; .2, .5; .8, .5; 1, 0"/>
                                        <p:tgtEl>
                                          <p:spTgt spid="16"/>
                                        </p:tgtEl>
                                      </p:cBhvr>
                                    </p:animEffect>
                                    <p:animScale>
                                      <p:cBhvr>
                                        <p:cTn id="23" dur="250" autoRev="1" fill="hold"/>
                                        <p:tgtEl>
                                          <p:spTgt spid="16"/>
                                        </p:tgtEl>
                                      </p:cBhvr>
                                      <p:by x="105000" y="105000"/>
                                    </p:animScale>
                                  </p:childTnLst>
                                </p:cTn>
                              </p:par>
                            </p:childTnLst>
                          </p:cTn>
                        </p:par>
                        <p:par>
                          <p:cTn id="24" fill="hold">
                            <p:stCondLst>
                              <p:cond delay="2500"/>
                            </p:stCondLst>
                            <p:childTnLst>
                              <p:par>
                                <p:cTn id="25" presetID="26" presetClass="emph" presetSubtype="0" fill="hold" nodeType="afterEffect">
                                  <p:stCondLst>
                                    <p:cond delay="0"/>
                                  </p:stCondLst>
                                  <p:childTnLst>
                                    <p:animEffect transition="out" filter="fade">
                                      <p:cBhvr>
                                        <p:cTn id="26" dur="500" tmFilter="0, 0; .2, .5; .8, .5; 1, 0"/>
                                        <p:tgtEl>
                                          <p:spTgt spid="9"/>
                                        </p:tgtEl>
                                      </p:cBhvr>
                                    </p:animEffect>
                                    <p:animScale>
                                      <p:cBhvr>
                                        <p:cTn id="27" dur="250" autoRev="1" fill="hold"/>
                                        <p:tgtEl>
                                          <p:spTgt spid="9"/>
                                        </p:tgtEl>
                                      </p:cBhvr>
                                      <p:by x="105000" y="105000"/>
                                    </p:animScale>
                                  </p:childTnLst>
                                </p:cTn>
                              </p:par>
                            </p:childTnLst>
                          </p:cTn>
                        </p:par>
                        <p:par>
                          <p:cTn id="28" fill="hold">
                            <p:stCondLst>
                              <p:cond delay="3000"/>
                            </p:stCondLst>
                            <p:childTnLst>
                              <p:par>
                                <p:cTn id="29" presetID="26" presetClass="emph" presetSubtype="0" fill="hold" nodeType="afterEffect">
                                  <p:stCondLst>
                                    <p:cond delay="0"/>
                                  </p:stCondLst>
                                  <p:childTnLst>
                                    <p:animEffect transition="out" filter="fade">
                                      <p:cBhvr>
                                        <p:cTn id="30" dur="500" tmFilter="0, 0; .2, .5; .8, .5; 1, 0"/>
                                        <p:tgtEl>
                                          <p:spTgt spid="15"/>
                                        </p:tgtEl>
                                      </p:cBhvr>
                                    </p:animEffect>
                                    <p:animScale>
                                      <p:cBhvr>
                                        <p:cTn id="31" dur="250" autoRev="1" fill="hold"/>
                                        <p:tgtEl>
                                          <p:spTgt spid="15"/>
                                        </p:tgtEl>
                                      </p:cBhvr>
                                      <p:by x="105000" y="105000"/>
                                    </p:animScale>
                                  </p:childTnLst>
                                </p:cTn>
                              </p:par>
                            </p:childTnLst>
                          </p:cTn>
                        </p:par>
                        <p:par>
                          <p:cTn id="32" fill="hold">
                            <p:stCondLst>
                              <p:cond delay="3500"/>
                            </p:stCondLst>
                            <p:childTnLst>
                              <p:par>
                                <p:cTn id="33" presetID="26" presetClass="emph" presetSubtype="0" fill="hold" nodeType="afterEffect">
                                  <p:stCondLst>
                                    <p:cond delay="0"/>
                                  </p:stCondLst>
                                  <p:childTnLst>
                                    <p:animEffect transition="out" filter="fade">
                                      <p:cBhvr>
                                        <p:cTn id="34" dur="500" tmFilter="0, 0; .2, .5; .8, .5; 1, 0"/>
                                        <p:tgtEl>
                                          <p:spTgt spid="16"/>
                                        </p:tgtEl>
                                      </p:cBhvr>
                                    </p:animEffect>
                                    <p:animScale>
                                      <p:cBhvr>
                                        <p:cTn id="35" dur="250" autoRev="1" fill="hold"/>
                                        <p:tgtEl>
                                          <p:spTgt spid="16"/>
                                        </p:tgtEl>
                                      </p:cBhvr>
                                      <p:by x="105000" y="105000"/>
                                    </p:animScale>
                                  </p:childTnLst>
                                </p:cTn>
                              </p:par>
                            </p:childTnLst>
                          </p:cTn>
                        </p:par>
                        <p:par>
                          <p:cTn id="36" fill="hold">
                            <p:stCondLst>
                              <p:cond delay="4000"/>
                            </p:stCondLst>
                            <p:childTnLst>
                              <p:par>
                                <p:cTn id="37" presetID="26" presetClass="emph" presetSubtype="0" fill="hold" nodeType="afterEffect">
                                  <p:stCondLst>
                                    <p:cond delay="0"/>
                                  </p:stCondLst>
                                  <p:childTnLst>
                                    <p:animEffect transition="out" filter="fade">
                                      <p:cBhvr>
                                        <p:cTn id="38" dur="500" tmFilter="0, 0; .2, .5; .8, .5; 1, 0"/>
                                        <p:tgtEl>
                                          <p:spTgt spid="9"/>
                                        </p:tgtEl>
                                      </p:cBhvr>
                                    </p:animEffect>
                                    <p:animScale>
                                      <p:cBhvr>
                                        <p:cTn id="39"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07151" y="148742"/>
            <a:ext cx="8325288" cy="674281"/>
            <a:chOff x="407151" y="148742"/>
            <a:chExt cx="8325288" cy="674281"/>
          </a:xfrm>
        </p:grpSpPr>
        <p:cxnSp>
          <p:nvCxnSpPr>
            <p:cNvPr id="5" name="Straight Connector 4"/>
            <p:cNvCxnSpPr/>
            <p:nvPr/>
          </p:nvCxnSpPr>
          <p:spPr>
            <a:xfrm>
              <a:off x="407151" y="823023"/>
              <a:ext cx="8325288" cy="0"/>
            </a:xfrm>
            <a:prstGeom prst="line">
              <a:avLst/>
            </a:prstGeom>
            <a:ln>
              <a:solidFill>
                <a:schemeClr val="accent2">
                  <a:lumMod val="60000"/>
                  <a:lumOff val="40000"/>
                </a:schemeClr>
              </a:solidFill>
            </a:ln>
            <a:effectLst/>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617796" y="148742"/>
              <a:ext cx="4492936" cy="584776"/>
            </a:xfrm>
            <a:prstGeom prst="rect">
              <a:avLst/>
            </a:prstGeom>
            <a:noFill/>
          </p:spPr>
          <p:txBody>
            <a:bodyPr wrap="none" rtlCol="0">
              <a:spAutoFit/>
            </a:bodyPr>
            <a:lstStyle/>
            <a:p>
              <a:r>
                <a:rPr lang="en-US" sz="3200" dirty="0" smtClean="0">
                  <a:solidFill>
                    <a:schemeClr val="accent2">
                      <a:lumMod val="60000"/>
                      <a:lumOff val="40000"/>
                    </a:schemeClr>
                  </a:solidFill>
                </a:rPr>
                <a:t>Methods 1. Data </a:t>
              </a:r>
              <a:r>
                <a:rPr lang="en-US" sz="3200" dirty="0" err="1" smtClean="0">
                  <a:solidFill>
                    <a:schemeClr val="accent2">
                      <a:lumMod val="60000"/>
                      <a:lumOff val="40000"/>
                    </a:schemeClr>
                  </a:solidFill>
                </a:rPr>
                <a:t>Curation</a:t>
              </a:r>
              <a:endParaRPr lang="en-US" sz="3200" dirty="0">
                <a:solidFill>
                  <a:schemeClr val="accent2">
                    <a:lumMod val="60000"/>
                    <a:lumOff val="40000"/>
                  </a:schemeClr>
                </a:solidFill>
              </a:endParaRPr>
            </a:p>
          </p:txBody>
        </p:sp>
      </p:grpSp>
      <p:grpSp>
        <p:nvGrpSpPr>
          <p:cNvPr id="7" name="Group 6"/>
          <p:cNvGrpSpPr/>
          <p:nvPr/>
        </p:nvGrpSpPr>
        <p:grpSpPr>
          <a:xfrm>
            <a:off x="4547194" y="1754738"/>
            <a:ext cx="4778257" cy="4524748"/>
            <a:chOff x="3961784" y="997938"/>
            <a:chExt cx="5272936" cy="5069080"/>
          </a:xfrm>
        </p:grpSpPr>
        <p:pic>
          <p:nvPicPr>
            <p:cNvPr id="9" name="Picture 8"/>
            <p:cNvPicPr>
              <a:picLocks noChangeAspect="1"/>
            </p:cNvPicPr>
            <p:nvPr/>
          </p:nvPicPr>
          <p:blipFill>
            <a:blip r:embed="rId3"/>
            <a:stretch>
              <a:fillRect/>
            </a:stretch>
          </p:blipFill>
          <p:spPr>
            <a:xfrm>
              <a:off x="4929292" y="2698973"/>
              <a:ext cx="2821670" cy="1797417"/>
            </a:xfrm>
            <a:prstGeom prst="rect">
              <a:avLst/>
            </a:prstGeom>
          </p:spPr>
        </p:pic>
        <p:sp>
          <p:nvSpPr>
            <p:cNvPr id="2" name="Explosion 2 1"/>
            <p:cNvSpPr/>
            <p:nvPr/>
          </p:nvSpPr>
          <p:spPr>
            <a:xfrm>
              <a:off x="3961784" y="997938"/>
              <a:ext cx="5272936" cy="5069080"/>
            </a:xfrm>
            <a:prstGeom prst="irregularSeal2">
              <a:avLst/>
            </a:prstGeom>
            <a:gradFill flip="none" rotWithShape="1">
              <a:gsLst>
                <a:gs pos="44000">
                  <a:srgbClr val="FFFF00">
                    <a:alpha val="36000"/>
                  </a:srgbClr>
                </a:gs>
                <a:gs pos="100000">
                  <a:srgbClr val="FFFFFF"/>
                </a:gs>
              </a:gsLst>
              <a:path path="shape">
                <a:fillToRect l="50000" t="50000" r="50000" b="50000"/>
              </a:path>
              <a:tileRect/>
            </a:gra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sp>
        <p:nvSpPr>
          <p:cNvPr id="10" name="Rectangle 9"/>
          <p:cNvSpPr/>
          <p:nvPr/>
        </p:nvSpPr>
        <p:spPr>
          <a:xfrm>
            <a:off x="407152" y="6279486"/>
            <a:ext cx="8325287" cy="430887"/>
          </a:xfrm>
          <a:prstGeom prst="rect">
            <a:avLst/>
          </a:prstGeom>
        </p:spPr>
        <p:txBody>
          <a:bodyPr wrap="square">
            <a:spAutoFit/>
          </a:bodyPr>
          <a:lstStyle/>
          <a:p>
            <a:r>
              <a:rPr lang="en-US" sz="1100" dirty="0" err="1">
                <a:latin typeface="Arial"/>
                <a:cs typeface="Arial"/>
              </a:rPr>
              <a:t>Stonebraker</a:t>
            </a:r>
            <a:r>
              <a:rPr lang="en-US" sz="1100" dirty="0">
                <a:latin typeface="Arial"/>
                <a:cs typeface="Arial"/>
              </a:rPr>
              <a:t>, M., Bruckner, D., </a:t>
            </a:r>
            <a:r>
              <a:rPr lang="en-US" sz="1100" dirty="0" err="1">
                <a:latin typeface="Arial"/>
                <a:cs typeface="Arial"/>
              </a:rPr>
              <a:t>Ilyas</a:t>
            </a:r>
            <a:r>
              <a:rPr lang="en-US" sz="1100" dirty="0">
                <a:latin typeface="Arial"/>
                <a:cs typeface="Arial"/>
              </a:rPr>
              <a:t>, I. F., </a:t>
            </a:r>
            <a:r>
              <a:rPr lang="en-US" sz="1100" dirty="0" err="1">
                <a:latin typeface="Arial"/>
                <a:cs typeface="Arial"/>
              </a:rPr>
              <a:t>Beskales</a:t>
            </a:r>
            <a:r>
              <a:rPr lang="en-US" sz="1100" dirty="0">
                <a:latin typeface="Arial"/>
                <a:cs typeface="Arial"/>
              </a:rPr>
              <a:t>, G., </a:t>
            </a:r>
            <a:r>
              <a:rPr lang="en-US" sz="1100" dirty="0" err="1">
                <a:latin typeface="Arial"/>
                <a:cs typeface="Arial"/>
              </a:rPr>
              <a:t>Cherniack</a:t>
            </a:r>
            <a:r>
              <a:rPr lang="en-US" sz="1100" dirty="0">
                <a:latin typeface="Arial"/>
                <a:cs typeface="Arial"/>
              </a:rPr>
              <a:t>, M., </a:t>
            </a:r>
            <a:r>
              <a:rPr lang="en-US" sz="1100" dirty="0" err="1">
                <a:latin typeface="Arial"/>
                <a:cs typeface="Arial"/>
              </a:rPr>
              <a:t>Zdonik</a:t>
            </a:r>
            <a:r>
              <a:rPr lang="en-US" sz="1100" dirty="0">
                <a:latin typeface="Arial"/>
                <a:cs typeface="Arial"/>
              </a:rPr>
              <a:t>, S. B.</a:t>
            </a:r>
            <a:r>
              <a:rPr lang="en-US" sz="1100" dirty="0" smtClean="0">
                <a:latin typeface="Arial"/>
                <a:cs typeface="Arial"/>
              </a:rPr>
              <a:t>, . </a:t>
            </a:r>
            <a:r>
              <a:rPr lang="en-US" sz="1100" dirty="0">
                <a:latin typeface="Arial"/>
                <a:cs typeface="Arial"/>
              </a:rPr>
              <a:t>. . </a:t>
            </a:r>
            <a:r>
              <a:rPr lang="en-US" sz="1100" dirty="0" err="1">
                <a:latin typeface="Arial"/>
                <a:cs typeface="Arial"/>
              </a:rPr>
              <a:t>Xu</a:t>
            </a:r>
            <a:r>
              <a:rPr lang="en-US" sz="1100" dirty="0">
                <a:latin typeface="Arial"/>
                <a:cs typeface="Arial"/>
              </a:rPr>
              <a:t>, S. (2013). Data </a:t>
            </a:r>
            <a:r>
              <a:rPr lang="en-US" sz="1100" dirty="0" err="1">
                <a:latin typeface="Arial"/>
                <a:cs typeface="Arial"/>
              </a:rPr>
              <a:t>curation</a:t>
            </a:r>
            <a:r>
              <a:rPr lang="en-US" sz="1100" dirty="0">
                <a:latin typeface="Arial"/>
                <a:cs typeface="Arial"/>
              </a:rPr>
              <a:t> at scale: The </a:t>
            </a:r>
            <a:r>
              <a:rPr lang="en-US" sz="1100" dirty="0" smtClean="0">
                <a:latin typeface="Arial"/>
                <a:cs typeface="Arial"/>
              </a:rPr>
              <a:t>	data </a:t>
            </a:r>
            <a:r>
              <a:rPr lang="en-US" sz="1100" dirty="0">
                <a:latin typeface="Arial"/>
                <a:cs typeface="Arial"/>
              </a:rPr>
              <a:t>tamer system. In </a:t>
            </a:r>
            <a:r>
              <a:rPr lang="en-US" sz="1100" i="1" dirty="0" err="1">
                <a:latin typeface="Arial"/>
                <a:cs typeface="Arial"/>
              </a:rPr>
              <a:t>Cidr</a:t>
            </a:r>
            <a:r>
              <a:rPr lang="en-US" sz="1100" dirty="0">
                <a:latin typeface="Arial"/>
                <a:cs typeface="Arial"/>
              </a:rPr>
              <a:t>.</a:t>
            </a:r>
            <a:endParaRPr lang="en-US" sz="1100" dirty="0">
              <a:latin typeface="Arial"/>
              <a:cs typeface="Arial"/>
            </a:endParaRPr>
          </a:p>
        </p:txBody>
      </p:sp>
      <p:sp>
        <p:nvSpPr>
          <p:cNvPr id="12" name="TextBox 11"/>
          <p:cNvSpPr txBox="1"/>
          <p:nvPr/>
        </p:nvSpPr>
        <p:spPr>
          <a:xfrm>
            <a:off x="617796" y="1845458"/>
            <a:ext cx="5607665" cy="2641749"/>
          </a:xfrm>
          <a:prstGeom prst="rect">
            <a:avLst/>
          </a:prstGeom>
          <a:noFill/>
        </p:spPr>
        <p:txBody>
          <a:bodyPr wrap="square" rtlCol="0" anchor="ctr">
            <a:spAutoFit/>
          </a:bodyPr>
          <a:lstStyle/>
          <a:p>
            <a:pPr marL="457200" indent="-457200">
              <a:lnSpc>
                <a:spcPct val="150000"/>
              </a:lnSpc>
              <a:buFont typeface="Arial"/>
              <a:buChar char="•"/>
            </a:pPr>
            <a:r>
              <a:rPr lang="en-US" sz="2800" dirty="0" smtClean="0">
                <a:latin typeface="Arial"/>
                <a:cs typeface="Arial"/>
              </a:rPr>
              <a:t>Cleaning</a:t>
            </a:r>
          </a:p>
          <a:p>
            <a:pPr marL="457200" indent="-457200">
              <a:lnSpc>
                <a:spcPct val="150000"/>
              </a:lnSpc>
              <a:buFont typeface="Arial"/>
              <a:buChar char="•"/>
            </a:pPr>
            <a:r>
              <a:rPr lang="en-US" sz="2800" dirty="0" smtClean="0">
                <a:latin typeface="Arial"/>
                <a:cs typeface="Arial"/>
              </a:rPr>
              <a:t>Incrementally accommodating</a:t>
            </a:r>
            <a:endParaRPr lang="en-US" sz="2800" dirty="0" smtClean="0">
              <a:latin typeface="Arial"/>
              <a:cs typeface="Arial"/>
            </a:endParaRPr>
          </a:p>
          <a:p>
            <a:pPr marL="457200" indent="-457200">
              <a:lnSpc>
                <a:spcPct val="150000"/>
              </a:lnSpc>
              <a:buFont typeface="Arial"/>
              <a:buChar char="•"/>
            </a:pPr>
            <a:r>
              <a:rPr lang="en-US" sz="2800" dirty="0" err="1" smtClean="0">
                <a:latin typeface="Arial"/>
                <a:cs typeface="Arial"/>
              </a:rPr>
              <a:t>Normalising</a:t>
            </a:r>
            <a:endParaRPr lang="en-US" sz="2800" dirty="0" smtClean="0">
              <a:latin typeface="Arial"/>
              <a:cs typeface="Arial"/>
            </a:endParaRPr>
          </a:p>
          <a:p>
            <a:pPr marL="457200" indent="-457200">
              <a:lnSpc>
                <a:spcPct val="150000"/>
              </a:lnSpc>
              <a:buFont typeface="Arial"/>
              <a:buChar char="•"/>
            </a:pPr>
            <a:r>
              <a:rPr lang="en-US" sz="2800" dirty="0" smtClean="0">
                <a:latin typeface="Arial"/>
                <a:cs typeface="Arial"/>
              </a:rPr>
              <a:t>Clustering</a:t>
            </a:r>
            <a:endParaRPr lang="en-US" sz="2800" dirty="0" smtClean="0">
              <a:latin typeface="Arial"/>
              <a:cs typeface="Arial"/>
            </a:endParaRPr>
          </a:p>
        </p:txBody>
      </p:sp>
    </p:spTree>
    <p:extLst>
      <p:ext uri="{BB962C8B-B14F-4D97-AF65-F5344CB8AC3E}">
        <p14:creationId xmlns:p14="http://schemas.microsoft.com/office/powerpoint/2010/main" val="3551515788"/>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07151" y="148742"/>
            <a:ext cx="8325288" cy="674281"/>
            <a:chOff x="407151" y="148742"/>
            <a:chExt cx="8325288" cy="674281"/>
          </a:xfrm>
        </p:grpSpPr>
        <p:cxnSp>
          <p:nvCxnSpPr>
            <p:cNvPr id="5" name="Straight Connector 4"/>
            <p:cNvCxnSpPr/>
            <p:nvPr/>
          </p:nvCxnSpPr>
          <p:spPr>
            <a:xfrm>
              <a:off x="407151" y="823023"/>
              <a:ext cx="8325288" cy="0"/>
            </a:xfrm>
            <a:prstGeom prst="line">
              <a:avLst/>
            </a:prstGeom>
            <a:ln>
              <a:solidFill>
                <a:schemeClr val="accent2">
                  <a:lumMod val="60000"/>
                  <a:lumOff val="40000"/>
                </a:schemeClr>
              </a:solidFill>
            </a:ln>
            <a:effectLst/>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617796" y="148742"/>
              <a:ext cx="3859150" cy="584776"/>
            </a:xfrm>
            <a:prstGeom prst="rect">
              <a:avLst/>
            </a:prstGeom>
            <a:noFill/>
          </p:spPr>
          <p:txBody>
            <a:bodyPr wrap="none" rtlCol="0">
              <a:spAutoFit/>
            </a:bodyPr>
            <a:lstStyle/>
            <a:p>
              <a:r>
                <a:rPr lang="en-US" sz="3200" dirty="0" smtClean="0">
                  <a:solidFill>
                    <a:schemeClr val="accent2">
                      <a:lumMod val="60000"/>
                      <a:lumOff val="40000"/>
                    </a:schemeClr>
                  </a:solidFill>
                </a:rPr>
                <a:t>Methods 2. Clustering</a:t>
              </a:r>
              <a:endParaRPr lang="en-US" sz="3200" dirty="0">
                <a:solidFill>
                  <a:schemeClr val="accent2">
                    <a:lumMod val="60000"/>
                    <a:lumOff val="40000"/>
                  </a:schemeClr>
                </a:solidFill>
              </a:endParaRPr>
            </a:p>
          </p:txBody>
        </p:sp>
      </p:grpSp>
      <p:grpSp>
        <p:nvGrpSpPr>
          <p:cNvPr id="38" name="Group 37"/>
          <p:cNvGrpSpPr/>
          <p:nvPr/>
        </p:nvGrpSpPr>
        <p:grpSpPr>
          <a:xfrm>
            <a:off x="876559" y="1699256"/>
            <a:ext cx="7390037" cy="2952013"/>
            <a:chOff x="1048244" y="1898381"/>
            <a:chExt cx="7390037" cy="2952013"/>
          </a:xfrm>
        </p:grpSpPr>
        <p:cxnSp>
          <p:nvCxnSpPr>
            <p:cNvPr id="29" name="Straight Connector 28"/>
            <p:cNvCxnSpPr/>
            <p:nvPr/>
          </p:nvCxnSpPr>
          <p:spPr>
            <a:xfrm>
              <a:off x="4438777" y="2722949"/>
              <a:ext cx="0" cy="1711079"/>
            </a:xfrm>
            <a:prstGeom prst="line">
              <a:avLst/>
            </a:prstGeom>
            <a:ln>
              <a:solidFill>
                <a:srgbClr val="00000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1837021" y="4434028"/>
              <a:ext cx="6554311"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1848361" y="2143302"/>
              <a:ext cx="0" cy="230206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445388" y="4481062"/>
              <a:ext cx="992893" cy="369332"/>
            </a:xfrm>
            <a:prstGeom prst="rect">
              <a:avLst/>
            </a:prstGeom>
            <a:noFill/>
          </p:spPr>
          <p:txBody>
            <a:bodyPr wrap="none" rtlCol="0">
              <a:spAutoFit/>
            </a:bodyPr>
            <a:lstStyle/>
            <a:p>
              <a:r>
                <a:rPr lang="en-US" dirty="0" smtClean="0">
                  <a:latin typeface="Arial"/>
                  <a:cs typeface="Arial"/>
                </a:rPr>
                <a:t>Attempt</a:t>
              </a:r>
            </a:p>
          </p:txBody>
        </p:sp>
        <p:sp>
          <p:nvSpPr>
            <p:cNvPr id="17" name="TextBox 16"/>
            <p:cNvSpPr txBox="1"/>
            <p:nvPr/>
          </p:nvSpPr>
          <p:spPr>
            <a:xfrm>
              <a:off x="1048244" y="2201759"/>
              <a:ext cx="787671" cy="369332"/>
            </a:xfrm>
            <a:prstGeom prst="rect">
              <a:avLst/>
            </a:prstGeom>
            <a:noFill/>
          </p:spPr>
          <p:txBody>
            <a:bodyPr wrap="none" rtlCol="0">
              <a:spAutoFit/>
            </a:bodyPr>
            <a:lstStyle/>
            <a:p>
              <a:r>
                <a:rPr lang="en-US" dirty="0" smtClean="0">
                  <a:latin typeface="Arial"/>
                  <a:cs typeface="Arial"/>
                </a:rPr>
                <a:t>Score</a:t>
              </a:r>
            </a:p>
          </p:txBody>
        </p:sp>
        <p:sp>
          <p:nvSpPr>
            <p:cNvPr id="19" name="Freeform 18"/>
            <p:cNvSpPr/>
            <p:nvPr/>
          </p:nvSpPr>
          <p:spPr>
            <a:xfrm>
              <a:off x="1848349" y="3186603"/>
              <a:ext cx="1326738" cy="748454"/>
            </a:xfrm>
            <a:custGeom>
              <a:avLst/>
              <a:gdLst>
                <a:gd name="connsiteX0" fmla="*/ 0 w 1326738"/>
                <a:gd name="connsiteY0" fmla="*/ 748454 h 748454"/>
                <a:gd name="connsiteX1" fmla="*/ 215453 w 1326738"/>
                <a:gd name="connsiteY1" fmla="*/ 408248 h 748454"/>
                <a:gd name="connsiteX2" fmla="*/ 498944 w 1326738"/>
                <a:gd name="connsiteY2" fmla="*/ 408248 h 748454"/>
                <a:gd name="connsiteX3" fmla="*/ 793775 w 1326738"/>
                <a:gd name="connsiteY3" fmla="*/ 192784 h 748454"/>
                <a:gd name="connsiteX4" fmla="*/ 1156643 w 1326738"/>
                <a:gd name="connsiteY4" fmla="*/ 192784 h 748454"/>
                <a:gd name="connsiteX5" fmla="*/ 1326738 w 1326738"/>
                <a:gd name="connsiteY5" fmla="*/ 0 h 7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6738" h="748454">
                  <a:moveTo>
                    <a:pt x="0" y="748454"/>
                  </a:moveTo>
                  <a:cubicBezTo>
                    <a:pt x="66148" y="606701"/>
                    <a:pt x="132296" y="464949"/>
                    <a:pt x="215453" y="408248"/>
                  </a:cubicBezTo>
                  <a:cubicBezTo>
                    <a:pt x="298610" y="351547"/>
                    <a:pt x="402557" y="444159"/>
                    <a:pt x="498944" y="408248"/>
                  </a:cubicBezTo>
                  <a:cubicBezTo>
                    <a:pt x="595331" y="372337"/>
                    <a:pt x="684159" y="228695"/>
                    <a:pt x="793775" y="192784"/>
                  </a:cubicBezTo>
                  <a:cubicBezTo>
                    <a:pt x="903392" y="156873"/>
                    <a:pt x="1067816" y="224915"/>
                    <a:pt x="1156643" y="192784"/>
                  </a:cubicBezTo>
                  <a:cubicBezTo>
                    <a:pt x="1245470" y="160653"/>
                    <a:pt x="1326738" y="0"/>
                    <a:pt x="1326738" y="0"/>
                  </a:cubicBezTo>
                </a:path>
              </a:pathLst>
            </a:custGeom>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1" name="Freeform 20"/>
            <p:cNvSpPr/>
            <p:nvPr/>
          </p:nvSpPr>
          <p:spPr>
            <a:xfrm>
              <a:off x="4433804" y="2164108"/>
              <a:ext cx="2324626" cy="1150996"/>
            </a:xfrm>
            <a:custGeom>
              <a:avLst/>
              <a:gdLst>
                <a:gd name="connsiteX0" fmla="*/ 0 w 2324626"/>
                <a:gd name="connsiteY0" fmla="*/ 546205 h 1150996"/>
                <a:gd name="connsiteX1" fmla="*/ 601001 w 2324626"/>
                <a:gd name="connsiteY1" fmla="*/ 1033835 h 1150996"/>
                <a:gd name="connsiteX2" fmla="*/ 997888 w 2324626"/>
                <a:gd name="connsiteY2" fmla="*/ 500844 h 1150996"/>
                <a:gd name="connsiteX3" fmla="*/ 1213342 w 2324626"/>
                <a:gd name="connsiteY3" fmla="*/ 750329 h 1150996"/>
                <a:gd name="connsiteX4" fmla="*/ 1655587 w 2324626"/>
                <a:gd name="connsiteY4" fmla="*/ 410123 h 1150996"/>
                <a:gd name="connsiteX5" fmla="*/ 1837022 w 2324626"/>
                <a:gd name="connsiteY5" fmla="*/ 1147237 h 1150996"/>
                <a:gd name="connsiteX6" fmla="*/ 2052475 w 2324626"/>
                <a:gd name="connsiteY6" fmla="*/ 35895 h 1150996"/>
                <a:gd name="connsiteX7" fmla="*/ 2324626 w 2324626"/>
                <a:gd name="connsiteY7" fmla="*/ 251360 h 1150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4626" h="1150996">
                  <a:moveTo>
                    <a:pt x="0" y="546205"/>
                  </a:moveTo>
                  <a:cubicBezTo>
                    <a:pt x="217343" y="793800"/>
                    <a:pt x="434686" y="1041395"/>
                    <a:pt x="601001" y="1033835"/>
                  </a:cubicBezTo>
                  <a:cubicBezTo>
                    <a:pt x="767316" y="1026275"/>
                    <a:pt x="895831" y="548095"/>
                    <a:pt x="997888" y="500844"/>
                  </a:cubicBezTo>
                  <a:cubicBezTo>
                    <a:pt x="1099945" y="453593"/>
                    <a:pt x="1103726" y="765449"/>
                    <a:pt x="1213342" y="750329"/>
                  </a:cubicBezTo>
                  <a:cubicBezTo>
                    <a:pt x="1322958" y="735209"/>
                    <a:pt x="1551640" y="343972"/>
                    <a:pt x="1655587" y="410123"/>
                  </a:cubicBezTo>
                  <a:cubicBezTo>
                    <a:pt x="1759534" y="476274"/>
                    <a:pt x="1770874" y="1209608"/>
                    <a:pt x="1837022" y="1147237"/>
                  </a:cubicBezTo>
                  <a:cubicBezTo>
                    <a:pt x="1903170" y="1084866"/>
                    <a:pt x="1971208" y="185208"/>
                    <a:pt x="2052475" y="35895"/>
                  </a:cubicBezTo>
                  <a:cubicBezTo>
                    <a:pt x="2133742" y="-113418"/>
                    <a:pt x="2324626" y="251360"/>
                    <a:pt x="2324626" y="251360"/>
                  </a:cubicBezTo>
                </a:path>
              </a:pathLst>
            </a:cu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Multiply 21"/>
            <p:cNvSpPr/>
            <p:nvPr/>
          </p:nvSpPr>
          <p:spPr>
            <a:xfrm rot="19156020">
              <a:off x="4230531" y="2498095"/>
              <a:ext cx="406547" cy="406547"/>
            </a:xfrm>
            <a:prstGeom prst="mathMultiply">
              <a:avLst>
                <a:gd name="adj1" fmla="val 11911"/>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eform 22"/>
            <p:cNvSpPr/>
            <p:nvPr/>
          </p:nvSpPr>
          <p:spPr>
            <a:xfrm>
              <a:off x="7155311" y="1898381"/>
              <a:ext cx="1111285" cy="1045813"/>
            </a:xfrm>
            <a:custGeom>
              <a:avLst/>
              <a:gdLst>
                <a:gd name="connsiteX0" fmla="*/ 0 w 1111285"/>
                <a:gd name="connsiteY0" fmla="*/ 483066 h 1045813"/>
                <a:gd name="connsiteX1" fmla="*/ 464925 w 1111285"/>
                <a:gd name="connsiteY1" fmla="*/ 18117 h 1045813"/>
                <a:gd name="connsiteX2" fmla="*/ 646359 w 1111285"/>
                <a:gd name="connsiteY2" fmla="*/ 1038737 h 1045813"/>
                <a:gd name="connsiteX3" fmla="*/ 907171 w 1111285"/>
                <a:gd name="connsiteY3" fmla="*/ 460385 h 1045813"/>
                <a:gd name="connsiteX4" fmla="*/ 1111285 w 1111285"/>
                <a:gd name="connsiteY4" fmla="*/ 267602 h 1045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285" h="1045813">
                  <a:moveTo>
                    <a:pt x="0" y="483066"/>
                  </a:moveTo>
                  <a:cubicBezTo>
                    <a:pt x="178599" y="204285"/>
                    <a:pt x="357199" y="-74495"/>
                    <a:pt x="464925" y="18117"/>
                  </a:cubicBezTo>
                  <a:cubicBezTo>
                    <a:pt x="572651" y="110729"/>
                    <a:pt x="572651" y="965026"/>
                    <a:pt x="646359" y="1038737"/>
                  </a:cubicBezTo>
                  <a:cubicBezTo>
                    <a:pt x="720067" y="1112448"/>
                    <a:pt x="829683" y="588907"/>
                    <a:pt x="907171" y="460385"/>
                  </a:cubicBezTo>
                  <a:cubicBezTo>
                    <a:pt x="984659" y="331863"/>
                    <a:pt x="1111285" y="267602"/>
                    <a:pt x="1111285" y="267602"/>
                  </a:cubicBezTo>
                </a:path>
              </a:pathLst>
            </a:cu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27" name="Straight Connector 26"/>
            <p:cNvCxnSpPr/>
            <p:nvPr/>
          </p:nvCxnSpPr>
          <p:spPr>
            <a:xfrm>
              <a:off x="3175087" y="3186603"/>
              <a:ext cx="0" cy="1258765"/>
            </a:xfrm>
            <a:prstGeom prst="line">
              <a:avLst/>
            </a:prstGeom>
            <a:ln>
              <a:solidFill>
                <a:srgbClr val="000000"/>
              </a:solidFill>
              <a:prstDash val="sysDash"/>
            </a:ln>
            <a:effectLst/>
          </p:spPr>
          <p:style>
            <a:lnRef idx="2">
              <a:schemeClr val="accent1"/>
            </a:lnRef>
            <a:fillRef idx="0">
              <a:schemeClr val="accent1"/>
            </a:fillRef>
            <a:effectRef idx="1">
              <a:schemeClr val="accent1"/>
            </a:effectRef>
            <a:fontRef idx="minor">
              <a:schemeClr val="tx1"/>
            </a:fontRef>
          </p:style>
        </p:cxnSp>
        <p:sp>
          <p:nvSpPr>
            <p:cNvPr id="20" name="Multiply 19"/>
            <p:cNvSpPr/>
            <p:nvPr/>
          </p:nvSpPr>
          <p:spPr>
            <a:xfrm rot="19156020">
              <a:off x="2971814" y="2983329"/>
              <a:ext cx="406547" cy="406547"/>
            </a:xfrm>
            <a:prstGeom prst="mathMultiply">
              <a:avLst>
                <a:gd name="adj1" fmla="val 11911"/>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Connector 30"/>
            <p:cNvCxnSpPr/>
            <p:nvPr/>
          </p:nvCxnSpPr>
          <p:spPr>
            <a:xfrm>
              <a:off x="6758430" y="2436250"/>
              <a:ext cx="0" cy="1997778"/>
            </a:xfrm>
            <a:prstGeom prst="line">
              <a:avLst/>
            </a:prstGeom>
            <a:ln>
              <a:solidFill>
                <a:srgbClr val="000000"/>
              </a:solidFill>
              <a:prstDash val="sysDash"/>
            </a:ln>
            <a:effectLst/>
          </p:spPr>
          <p:style>
            <a:lnRef idx="2">
              <a:schemeClr val="accent1"/>
            </a:lnRef>
            <a:fillRef idx="0">
              <a:schemeClr val="accent1"/>
            </a:fillRef>
            <a:effectRef idx="1">
              <a:schemeClr val="accent1"/>
            </a:effectRef>
            <a:fontRef idx="minor">
              <a:schemeClr val="tx1"/>
            </a:fontRef>
          </p:style>
        </p:cxnSp>
        <p:sp>
          <p:nvSpPr>
            <p:cNvPr id="24" name="Multiply 23"/>
            <p:cNvSpPr/>
            <p:nvPr/>
          </p:nvSpPr>
          <p:spPr>
            <a:xfrm rot="19156020">
              <a:off x="6566496" y="2233000"/>
              <a:ext cx="406547" cy="406547"/>
            </a:xfrm>
            <a:prstGeom prst="mathMultiply">
              <a:avLst>
                <a:gd name="adj1" fmla="val 11911"/>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Connector 33"/>
            <p:cNvCxnSpPr/>
            <p:nvPr/>
          </p:nvCxnSpPr>
          <p:spPr>
            <a:xfrm>
              <a:off x="7155311" y="2334901"/>
              <a:ext cx="0" cy="2099127"/>
            </a:xfrm>
            <a:prstGeom prst="line">
              <a:avLst/>
            </a:prstGeom>
            <a:ln>
              <a:solidFill>
                <a:srgbClr val="000000"/>
              </a:solidFill>
              <a:prstDash val="sysDash"/>
            </a:ln>
            <a:effectLst/>
          </p:spPr>
          <p:style>
            <a:lnRef idx="2">
              <a:schemeClr val="accent1"/>
            </a:lnRef>
            <a:fillRef idx="0">
              <a:schemeClr val="accent1"/>
            </a:fillRef>
            <a:effectRef idx="1">
              <a:schemeClr val="accent1"/>
            </a:effectRef>
            <a:fontRef idx="minor">
              <a:schemeClr val="tx1"/>
            </a:fontRef>
          </p:style>
        </p:cxnSp>
        <p:sp>
          <p:nvSpPr>
            <p:cNvPr id="25" name="Multiply 24"/>
            <p:cNvSpPr/>
            <p:nvPr/>
          </p:nvSpPr>
          <p:spPr>
            <a:xfrm rot="18050387">
              <a:off x="6952037" y="2173158"/>
              <a:ext cx="406547" cy="406547"/>
            </a:xfrm>
            <a:prstGeom prst="mathMultiply">
              <a:avLst>
                <a:gd name="adj1" fmla="val 11911"/>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37969" y="3175263"/>
              <a:ext cx="529337" cy="769441"/>
            </a:xfrm>
            <a:prstGeom prst="rect">
              <a:avLst/>
            </a:prstGeom>
            <a:noFill/>
          </p:spPr>
          <p:txBody>
            <a:bodyPr wrap="none" rtlCol="0">
              <a:spAutoFit/>
            </a:bodyPr>
            <a:lstStyle/>
            <a:p>
              <a:r>
                <a:rPr lang="en-US" sz="4400" b="1" dirty="0" smtClean="0">
                  <a:solidFill>
                    <a:schemeClr val="accent2"/>
                  </a:solidFill>
                  <a:latin typeface="Arial"/>
                  <a:cs typeface="Arial"/>
                </a:rPr>
                <a:t>?</a:t>
              </a:r>
              <a:endParaRPr lang="en-US" sz="4400" b="1" dirty="0">
                <a:solidFill>
                  <a:schemeClr val="accent2"/>
                </a:solidFill>
                <a:latin typeface="Arial"/>
                <a:cs typeface="Arial"/>
              </a:endParaRPr>
            </a:p>
          </p:txBody>
        </p:sp>
      </p:grpSp>
      <p:sp>
        <p:nvSpPr>
          <p:cNvPr id="39" name="TextBox 38"/>
          <p:cNvSpPr txBox="1"/>
          <p:nvPr/>
        </p:nvSpPr>
        <p:spPr>
          <a:xfrm>
            <a:off x="3093490" y="1243948"/>
            <a:ext cx="2887930" cy="461665"/>
          </a:xfrm>
          <a:prstGeom prst="rect">
            <a:avLst/>
          </a:prstGeom>
          <a:noFill/>
        </p:spPr>
        <p:txBody>
          <a:bodyPr wrap="none" rtlCol="0">
            <a:spAutoFit/>
          </a:bodyPr>
          <a:lstStyle/>
          <a:p>
            <a:r>
              <a:rPr lang="en-US" sz="2400" dirty="0" smtClean="0">
                <a:solidFill>
                  <a:srgbClr val="C0504D"/>
                </a:solidFill>
                <a:latin typeface="Arial"/>
                <a:cs typeface="Arial"/>
              </a:rPr>
              <a:t>Discontinuous data!</a:t>
            </a:r>
            <a:endParaRPr lang="en-US" sz="2400" dirty="0">
              <a:solidFill>
                <a:srgbClr val="C0504D"/>
              </a:solidFill>
              <a:latin typeface="Arial"/>
              <a:cs typeface="Arial"/>
            </a:endParaRPr>
          </a:p>
        </p:txBody>
      </p:sp>
      <p:pic>
        <p:nvPicPr>
          <p:cNvPr id="2" name="Picture 1" descr="aTqeAbap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1530" y="2499321"/>
            <a:ext cx="1001802" cy="1549663"/>
          </a:xfrm>
          <a:prstGeom prst="rect">
            <a:avLst/>
          </a:prstGeom>
        </p:spPr>
      </p:pic>
    </p:spTree>
    <p:extLst>
      <p:ext uri="{BB962C8B-B14F-4D97-AF65-F5344CB8AC3E}">
        <p14:creationId xmlns:p14="http://schemas.microsoft.com/office/powerpoint/2010/main" val="3242706013"/>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1000"/>
                                  </p:stCondLst>
                                  <p:childTnLst>
                                    <p:animRot by="120000">
                                      <p:cBhvr>
                                        <p:cTn id="6" dur="50" fill="hold">
                                          <p:stCondLst>
                                            <p:cond delay="0"/>
                                          </p:stCondLst>
                                        </p:cTn>
                                        <p:tgtEl>
                                          <p:spTgt spid="2"/>
                                        </p:tgtEl>
                                        <p:attrNameLst>
                                          <p:attrName>r</p:attrName>
                                        </p:attrNameLst>
                                      </p:cBhvr>
                                    </p:animRot>
                                    <p:animRot by="-240000">
                                      <p:cBhvr>
                                        <p:cTn id="7" dur="100" fill="hold">
                                          <p:stCondLst>
                                            <p:cond delay="100"/>
                                          </p:stCondLst>
                                        </p:cTn>
                                        <p:tgtEl>
                                          <p:spTgt spid="2"/>
                                        </p:tgtEl>
                                        <p:attrNameLst>
                                          <p:attrName>r</p:attrName>
                                        </p:attrNameLst>
                                      </p:cBhvr>
                                    </p:animRot>
                                    <p:animRot by="240000">
                                      <p:cBhvr>
                                        <p:cTn id="8" dur="100" fill="hold">
                                          <p:stCondLst>
                                            <p:cond delay="200"/>
                                          </p:stCondLst>
                                        </p:cTn>
                                        <p:tgtEl>
                                          <p:spTgt spid="2"/>
                                        </p:tgtEl>
                                        <p:attrNameLst>
                                          <p:attrName>r</p:attrName>
                                        </p:attrNameLst>
                                      </p:cBhvr>
                                    </p:animRot>
                                    <p:animRot by="-240000">
                                      <p:cBhvr>
                                        <p:cTn id="9" dur="100" fill="hold">
                                          <p:stCondLst>
                                            <p:cond delay="300"/>
                                          </p:stCondLst>
                                        </p:cTn>
                                        <p:tgtEl>
                                          <p:spTgt spid="2"/>
                                        </p:tgtEl>
                                        <p:attrNameLst>
                                          <p:attrName>r</p:attrName>
                                        </p:attrNameLst>
                                      </p:cBhvr>
                                    </p:animRot>
                                    <p:animRot by="120000">
                                      <p:cBhvr>
                                        <p:cTn id="10" dur="100" fill="hold">
                                          <p:stCondLst>
                                            <p:cond delay="400"/>
                                          </p:stCondLst>
                                        </p:cTn>
                                        <p:tgtEl>
                                          <p:spTgt spid="2"/>
                                        </p:tgtEl>
                                        <p:attrNameLst>
                                          <p:attrName>r</p:attrName>
                                        </p:attrNameLst>
                                      </p:cBhvr>
                                    </p:animRot>
                                  </p:childTnLst>
                                </p:cTn>
                              </p:par>
                            </p:childTnLst>
                          </p:cTn>
                        </p:par>
                        <p:par>
                          <p:cTn id="11" fill="hold">
                            <p:stCondLst>
                              <p:cond delay="1500"/>
                            </p:stCondLst>
                            <p:childTnLst>
                              <p:par>
                                <p:cTn id="12" presetID="32" presetClass="emph" presetSubtype="0" fill="hold" nodeType="afterEffect">
                                  <p:stCondLst>
                                    <p:cond delay="1000"/>
                                  </p:stCondLst>
                                  <p:childTnLst>
                                    <p:animRot by="120000">
                                      <p:cBhvr>
                                        <p:cTn id="13" dur="50" fill="hold">
                                          <p:stCondLst>
                                            <p:cond delay="0"/>
                                          </p:stCondLst>
                                        </p:cTn>
                                        <p:tgtEl>
                                          <p:spTgt spid="2"/>
                                        </p:tgtEl>
                                        <p:attrNameLst>
                                          <p:attrName>r</p:attrName>
                                        </p:attrNameLst>
                                      </p:cBhvr>
                                    </p:animRot>
                                    <p:animRot by="-240000">
                                      <p:cBhvr>
                                        <p:cTn id="14" dur="100" fill="hold">
                                          <p:stCondLst>
                                            <p:cond delay="100"/>
                                          </p:stCondLst>
                                        </p:cTn>
                                        <p:tgtEl>
                                          <p:spTgt spid="2"/>
                                        </p:tgtEl>
                                        <p:attrNameLst>
                                          <p:attrName>r</p:attrName>
                                        </p:attrNameLst>
                                      </p:cBhvr>
                                    </p:animRot>
                                    <p:animRot by="240000">
                                      <p:cBhvr>
                                        <p:cTn id="15" dur="100" fill="hold">
                                          <p:stCondLst>
                                            <p:cond delay="200"/>
                                          </p:stCondLst>
                                        </p:cTn>
                                        <p:tgtEl>
                                          <p:spTgt spid="2"/>
                                        </p:tgtEl>
                                        <p:attrNameLst>
                                          <p:attrName>r</p:attrName>
                                        </p:attrNameLst>
                                      </p:cBhvr>
                                    </p:animRot>
                                    <p:animRot by="-240000">
                                      <p:cBhvr>
                                        <p:cTn id="16" dur="100" fill="hold">
                                          <p:stCondLst>
                                            <p:cond delay="300"/>
                                          </p:stCondLst>
                                        </p:cTn>
                                        <p:tgtEl>
                                          <p:spTgt spid="2"/>
                                        </p:tgtEl>
                                        <p:attrNameLst>
                                          <p:attrName>r</p:attrName>
                                        </p:attrNameLst>
                                      </p:cBhvr>
                                    </p:animRot>
                                    <p:animRot by="120000">
                                      <p:cBhvr>
                                        <p:cTn id="17" dur="100" fill="hold">
                                          <p:stCondLst>
                                            <p:cond delay="400"/>
                                          </p:stCondLst>
                                        </p:cTn>
                                        <p:tgtEl>
                                          <p:spTgt spid="2"/>
                                        </p:tgtEl>
                                        <p:attrNameLst>
                                          <p:attrName>r</p:attrName>
                                        </p:attrNameLst>
                                      </p:cBhvr>
                                    </p:animRot>
                                  </p:childTnLst>
                                </p:cTn>
                              </p:par>
                            </p:childTnLst>
                          </p:cTn>
                        </p:par>
                        <p:par>
                          <p:cTn id="18" fill="hold">
                            <p:stCondLst>
                              <p:cond delay="3000"/>
                            </p:stCondLst>
                            <p:childTnLst>
                              <p:par>
                                <p:cTn id="19" presetID="32" presetClass="emph" presetSubtype="0" fill="hold" nodeType="afterEffect">
                                  <p:stCondLst>
                                    <p:cond delay="1000"/>
                                  </p:stCondLst>
                                  <p:childTnLst>
                                    <p:animRot by="120000">
                                      <p:cBhvr>
                                        <p:cTn id="20" dur="50" fill="hold">
                                          <p:stCondLst>
                                            <p:cond delay="0"/>
                                          </p:stCondLst>
                                        </p:cTn>
                                        <p:tgtEl>
                                          <p:spTgt spid="2"/>
                                        </p:tgtEl>
                                        <p:attrNameLst>
                                          <p:attrName>r</p:attrName>
                                        </p:attrNameLst>
                                      </p:cBhvr>
                                    </p:animRot>
                                    <p:animRot by="-240000">
                                      <p:cBhvr>
                                        <p:cTn id="21" dur="100" fill="hold">
                                          <p:stCondLst>
                                            <p:cond delay="100"/>
                                          </p:stCondLst>
                                        </p:cTn>
                                        <p:tgtEl>
                                          <p:spTgt spid="2"/>
                                        </p:tgtEl>
                                        <p:attrNameLst>
                                          <p:attrName>r</p:attrName>
                                        </p:attrNameLst>
                                      </p:cBhvr>
                                    </p:animRot>
                                    <p:animRot by="240000">
                                      <p:cBhvr>
                                        <p:cTn id="22" dur="100" fill="hold">
                                          <p:stCondLst>
                                            <p:cond delay="200"/>
                                          </p:stCondLst>
                                        </p:cTn>
                                        <p:tgtEl>
                                          <p:spTgt spid="2"/>
                                        </p:tgtEl>
                                        <p:attrNameLst>
                                          <p:attrName>r</p:attrName>
                                        </p:attrNameLst>
                                      </p:cBhvr>
                                    </p:animRot>
                                    <p:animRot by="-240000">
                                      <p:cBhvr>
                                        <p:cTn id="23" dur="100" fill="hold">
                                          <p:stCondLst>
                                            <p:cond delay="300"/>
                                          </p:stCondLst>
                                        </p:cTn>
                                        <p:tgtEl>
                                          <p:spTgt spid="2"/>
                                        </p:tgtEl>
                                        <p:attrNameLst>
                                          <p:attrName>r</p:attrName>
                                        </p:attrNameLst>
                                      </p:cBhvr>
                                    </p:animRot>
                                    <p:animRot by="120000">
                                      <p:cBhvr>
                                        <p:cTn id="24" dur="100" fill="hold">
                                          <p:stCondLst>
                                            <p:cond delay="400"/>
                                          </p:stCondLst>
                                        </p:cTn>
                                        <p:tgtEl>
                                          <p:spTgt spid="2"/>
                                        </p:tgtEl>
                                        <p:attrNameLst>
                                          <p:attrName>r</p:attrName>
                                        </p:attrNameLst>
                                      </p:cBhvr>
                                    </p:animRot>
                                  </p:childTnLst>
                                </p:cTn>
                              </p:par>
                            </p:childTnLst>
                          </p:cTn>
                        </p:par>
                        <p:par>
                          <p:cTn id="25" fill="hold">
                            <p:stCondLst>
                              <p:cond delay="4500"/>
                            </p:stCondLst>
                            <p:childTnLst>
                              <p:par>
                                <p:cTn id="26" presetID="32" presetClass="emph" presetSubtype="0" fill="hold" nodeType="afterEffect">
                                  <p:stCondLst>
                                    <p:cond delay="1000"/>
                                  </p:stCondLst>
                                  <p:childTnLst>
                                    <p:animRot by="120000">
                                      <p:cBhvr>
                                        <p:cTn id="27" dur="50" fill="hold">
                                          <p:stCondLst>
                                            <p:cond delay="0"/>
                                          </p:stCondLst>
                                        </p:cTn>
                                        <p:tgtEl>
                                          <p:spTgt spid="2"/>
                                        </p:tgtEl>
                                        <p:attrNameLst>
                                          <p:attrName>r</p:attrName>
                                        </p:attrNameLst>
                                      </p:cBhvr>
                                    </p:animRot>
                                    <p:animRot by="-240000">
                                      <p:cBhvr>
                                        <p:cTn id="28" dur="100" fill="hold">
                                          <p:stCondLst>
                                            <p:cond delay="100"/>
                                          </p:stCondLst>
                                        </p:cTn>
                                        <p:tgtEl>
                                          <p:spTgt spid="2"/>
                                        </p:tgtEl>
                                        <p:attrNameLst>
                                          <p:attrName>r</p:attrName>
                                        </p:attrNameLst>
                                      </p:cBhvr>
                                    </p:animRot>
                                    <p:animRot by="240000">
                                      <p:cBhvr>
                                        <p:cTn id="29" dur="100" fill="hold">
                                          <p:stCondLst>
                                            <p:cond delay="200"/>
                                          </p:stCondLst>
                                        </p:cTn>
                                        <p:tgtEl>
                                          <p:spTgt spid="2"/>
                                        </p:tgtEl>
                                        <p:attrNameLst>
                                          <p:attrName>r</p:attrName>
                                        </p:attrNameLst>
                                      </p:cBhvr>
                                    </p:animRot>
                                    <p:animRot by="-240000">
                                      <p:cBhvr>
                                        <p:cTn id="30" dur="100" fill="hold">
                                          <p:stCondLst>
                                            <p:cond delay="300"/>
                                          </p:stCondLst>
                                        </p:cTn>
                                        <p:tgtEl>
                                          <p:spTgt spid="2"/>
                                        </p:tgtEl>
                                        <p:attrNameLst>
                                          <p:attrName>r</p:attrName>
                                        </p:attrNameLst>
                                      </p:cBhvr>
                                    </p:animRot>
                                    <p:animRot by="120000">
                                      <p:cBhvr>
                                        <p:cTn id="31" dur="100" fill="hold">
                                          <p:stCondLst>
                                            <p:cond delay="400"/>
                                          </p:stCondLst>
                                        </p:cTn>
                                        <p:tgtEl>
                                          <p:spTgt spid="2"/>
                                        </p:tgtEl>
                                        <p:attrNameLst>
                                          <p:attrName>r</p:attrName>
                                        </p:attrNameLst>
                                      </p:cBhvr>
                                    </p:animRot>
                                  </p:childTnLst>
                                </p:cTn>
                              </p:par>
                            </p:childTnLst>
                          </p:cTn>
                        </p:par>
                        <p:par>
                          <p:cTn id="32" fill="hold">
                            <p:stCondLst>
                              <p:cond delay="6000"/>
                            </p:stCondLst>
                            <p:childTnLst>
                              <p:par>
                                <p:cTn id="33" presetID="32" presetClass="emph" presetSubtype="0" fill="hold" nodeType="afterEffect">
                                  <p:stCondLst>
                                    <p:cond delay="1000"/>
                                  </p:stCondLst>
                                  <p:childTnLst>
                                    <p:animRot by="120000">
                                      <p:cBhvr>
                                        <p:cTn id="34" dur="50" fill="hold">
                                          <p:stCondLst>
                                            <p:cond delay="0"/>
                                          </p:stCondLst>
                                        </p:cTn>
                                        <p:tgtEl>
                                          <p:spTgt spid="2"/>
                                        </p:tgtEl>
                                        <p:attrNameLst>
                                          <p:attrName>r</p:attrName>
                                        </p:attrNameLst>
                                      </p:cBhvr>
                                    </p:animRot>
                                    <p:animRot by="-240000">
                                      <p:cBhvr>
                                        <p:cTn id="35" dur="100" fill="hold">
                                          <p:stCondLst>
                                            <p:cond delay="100"/>
                                          </p:stCondLst>
                                        </p:cTn>
                                        <p:tgtEl>
                                          <p:spTgt spid="2"/>
                                        </p:tgtEl>
                                        <p:attrNameLst>
                                          <p:attrName>r</p:attrName>
                                        </p:attrNameLst>
                                      </p:cBhvr>
                                    </p:animRot>
                                    <p:animRot by="240000">
                                      <p:cBhvr>
                                        <p:cTn id="36" dur="100" fill="hold">
                                          <p:stCondLst>
                                            <p:cond delay="200"/>
                                          </p:stCondLst>
                                        </p:cTn>
                                        <p:tgtEl>
                                          <p:spTgt spid="2"/>
                                        </p:tgtEl>
                                        <p:attrNameLst>
                                          <p:attrName>r</p:attrName>
                                        </p:attrNameLst>
                                      </p:cBhvr>
                                    </p:animRot>
                                    <p:animRot by="-240000">
                                      <p:cBhvr>
                                        <p:cTn id="37" dur="100" fill="hold">
                                          <p:stCondLst>
                                            <p:cond delay="300"/>
                                          </p:stCondLst>
                                        </p:cTn>
                                        <p:tgtEl>
                                          <p:spTgt spid="2"/>
                                        </p:tgtEl>
                                        <p:attrNameLst>
                                          <p:attrName>r</p:attrName>
                                        </p:attrNameLst>
                                      </p:cBhvr>
                                    </p:animRot>
                                    <p:animRot by="120000">
                                      <p:cBhvr>
                                        <p:cTn id="38" dur="100" fill="hold">
                                          <p:stCondLst>
                                            <p:cond delay="4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2995</TotalTime>
  <Words>3785</Words>
  <Application>Microsoft Macintosh PowerPoint</Application>
  <PresentationFormat>On-screen Show (4:3)</PresentationFormat>
  <Paragraphs>325</Paragraphs>
  <Slides>25</Slides>
  <Notes>25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aiu ghyutoki</dc:creator>
  <cp:lastModifiedBy>aiu ghyutoki</cp:lastModifiedBy>
  <cp:revision>264</cp:revision>
  <dcterms:created xsi:type="dcterms:W3CDTF">2016-09-02T16:20:48Z</dcterms:created>
  <dcterms:modified xsi:type="dcterms:W3CDTF">2016-09-05T08:36:15Z</dcterms:modified>
</cp:coreProperties>
</file>