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6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DB003-EFE3-4E65-8E9B-A1485F86063F}" type="datetimeFigureOut">
              <a:rPr lang="en-IN" smtClean="0"/>
              <a:t>27-02-2024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B8AF0-7AC3-4027-8762-D48C23D01943}" type="slidenum">
              <a:rPr lang="en-IN" smtClean="0"/>
              <a:t>‹#›</a:t>
            </a:fld>
            <a:endParaRPr lang="en-IN"/>
          </a:p>
        </p:txBody>
      </p:sp>
    </p:spTree>
    <p:extLst>
      <p:ext uri="{BB962C8B-B14F-4D97-AF65-F5344CB8AC3E}">
        <p14:creationId xmlns:p14="http://schemas.microsoft.com/office/powerpoint/2010/main" val="311391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DADABE-5AB4-4CE4-812B-EB207C6ED668}" type="datetime1">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E38A-F643-4D2D-AD85-3E829D2B5B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81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77246-831C-4DB7-B488-11E3026DCBCE}" type="datetime1">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203000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28DD0-C42F-4AFD-9516-726C0579304F}" type="datetime1">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394857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4EEF4-65E1-49EC-99FB-2EFA5BA81DB9}" type="datetime1">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92354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C5AE8A-E960-43D7-AD0F-24DE39B6E889}" type="datetime1">
              <a:rPr lang="en-IN" smtClean="0"/>
              <a:t>27-02-2024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5E38A-F643-4D2D-AD85-3E829D2B5B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20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C1A26-8BF0-47EA-84B1-F280F1106F94}" type="datetime1">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196727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92FF52-29CA-4FEA-A4FD-193035B1B3DD}" type="datetime1">
              <a:rPr lang="en-IN" smtClean="0"/>
              <a:t>27-02-2024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23989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677D74-4FD6-4308-A436-696B80251281}" type="datetime1">
              <a:rPr lang="en-IN" smtClean="0"/>
              <a:t>27-02-2024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6131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5C53EC-11C6-4012-AE34-7870D45246A4}" type="datetime1">
              <a:rPr lang="en-IN" smtClean="0"/>
              <a:t>27-02-2024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2465572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05196E-3A3E-473C-B5F2-E8A49317F333}" type="datetime1">
              <a:rPr lang="en-IN" smtClean="0"/>
              <a:t>27-02-2024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75E38A-F643-4D2D-AD85-3E829D2B5B68}" type="slidenum">
              <a:rPr lang="en-IN" smtClean="0"/>
              <a:t>‹#›</a:t>
            </a:fld>
            <a:endParaRPr lang="en-IN"/>
          </a:p>
        </p:txBody>
      </p:sp>
    </p:spTree>
    <p:extLst>
      <p:ext uri="{BB962C8B-B14F-4D97-AF65-F5344CB8AC3E}">
        <p14:creationId xmlns:p14="http://schemas.microsoft.com/office/powerpoint/2010/main" val="39425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C1165E-F10B-46B2-82A7-5BF82C684351}" type="datetime1">
              <a:rPr lang="en-IN" smtClean="0"/>
              <a:t>27-02-2024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5E38A-F643-4D2D-AD85-3E829D2B5B68}" type="slidenum">
              <a:rPr lang="en-IN" smtClean="0"/>
              <a:t>‹#›</a:t>
            </a:fld>
            <a:endParaRPr lang="en-IN"/>
          </a:p>
        </p:txBody>
      </p:sp>
    </p:spTree>
    <p:extLst>
      <p:ext uri="{BB962C8B-B14F-4D97-AF65-F5344CB8AC3E}">
        <p14:creationId xmlns:p14="http://schemas.microsoft.com/office/powerpoint/2010/main" val="396697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E2C0EB-50C8-405D-817C-8802EDCD07A6}" type="datetime1">
              <a:rPr lang="en-IN" smtClean="0"/>
              <a:t>27-02-2024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75E38A-F643-4D2D-AD85-3E829D2B5B6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5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A44D-C6A3-80DA-E872-EED136A93220}"/>
              </a:ext>
            </a:extLst>
          </p:cNvPr>
          <p:cNvSpPr>
            <a:spLocks noGrp="1"/>
          </p:cNvSpPr>
          <p:nvPr>
            <p:ph type="ctrTitle"/>
          </p:nvPr>
        </p:nvSpPr>
        <p:spPr>
          <a:xfrm>
            <a:off x="995547" y="2514348"/>
            <a:ext cx="10342051" cy="1274002"/>
          </a:xfrm>
        </p:spPr>
        <p:txBody>
          <a:bodyPr/>
          <a:lstStyle/>
          <a:p>
            <a:pPr algn="ctr"/>
            <a:r>
              <a:rPr lang="en-IN" b="1" dirty="0">
                <a:latin typeface="Times New Roman" panose="02020603050405020304" pitchFamily="18" charset="0"/>
                <a:cs typeface="Times New Roman" panose="02020603050405020304" pitchFamily="18" charset="0"/>
              </a:rPr>
              <a:t>Bird Strike Analysis</a:t>
            </a:r>
          </a:p>
        </p:txBody>
      </p:sp>
      <p:sp>
        <p:nvSpPr>
          <p:cNvPr id="3" name="Subtitle 2">
            <a:extLst>
              <a:ext uri="{FF2B5EF4-FFF2-40B4-BE49-F238E27FC236}">
                <a16:creationId xmlns:a16="http://schemas.microsoft.com/office/drawing/2014/main" id="{45F8A387-E9A3-5853-B12B-22F142588717}"/>
              </a:ext>
            </a:extLst>
          </p:cNvPr>
          <p:cNvSpPr>
            <a:spLocks noGrp="1"/>
          </p:cNvSpPr>
          <p:nvPr>
            <p:ph type="subTitle" idx="1"/>
          </p:nvPr>
        </p:nvSpPr>
        <p:spPr>
          <a:xfrm>
            <a:off x="1137373" y="4343652"/>
            <a:ext cx="10058400" cy="1143000"/>
          </a:xfrm>
        </p:spPr>
        <p:txBody>
          <a:bodyPr/>
          <a:lstStyle/>
          <a:p>
            <a:pPr algn="ctr"/>
            <a:r>
              <a:rPr lang="en-IN" b="1" dirty="0">
                <a:solidFill>
                  <a:schemeClr val="tx1"/>
                </a:solidFill>
              </a:rPr>
              <a:t>Lipsa Priyadarshini Barik</a:t>
            </a:r>
          </a:p>
        </p:txBody>
      </p:sp>
      <p:sp>
        <p:nvSpPr>
          <p:cNvPr id="4" name="Date Placeholder 3">
            <a:extLst>
              <a:ext uri="{FF2B5EF4-FFF2-40B4-BE49-F238E27FC236}">
                <a16:creationId xmlns:a16="http://schemas.microsoft.com/office/drawing/2014/main" id="{23784639-DD1C-DD9B-47C5-E10066D4B1B6}"/>
              </a:ext>
            </a:extLst>
          </p:cNvPr>
          <p:cNvSpPr>
            <a:spLocks noGrp="1"/>
          </p:cNvSpPr>
          <p:nvPr>
            <p:ph type="dt" sz="half" idx="10"/>
          </p:nvPr>
        </p:nvSpPr>
        <p:spPr/>
        <p:txBody>
          <a:bodyPr/>
          <a:lstStyle/>
          <a:p>
            <a:fld id="{0F335513-0ED4-4222-8F14-1A01613F30BE}" type="datetime1">
              <a:rPr lang="en-IN" smtClean="0"/>
              <a:t>27-02-2024</a:t>
            </a:fld>
            <a:endParaRPr lang="en-IN"/>
          </a:p>
        </p:txBody>
      </p:sp>
      <p:sp>
        <p:nvSpPr>
          <p:cNvPr id="5" name="Slide Number Placeholder 4">
            <a:extLst>
              <a:ext uri="{FF2B5EF4-FFF2-40B4-BE49-F238E27FC236}">
                <a16:creationId xmlns:a16="http://schemas.microsoft.com/office/drawing/2014/main" id="{24C66E0B-1822-EA8F-8682-F48DC89073E1}"/>
              </a:ext>
            </a:extLst>
          </p:cNvPr>
          <p:cNvSpPr>
            <a:spLocks noGrp="1"/>
          </p:cNvSpPr>
          <p:nvPr>
            <p:ph type="sldNum" sz="quarter" idx="12"/>
          </p:nvPr>
        </p:nvSpPr>
        <p:spPr/>
        <p:txBody>
          <a:bodyPr/>
          <a:lstStyle/>
          <a:p>
            <a:fld id="{9A75E38A-F643-4D2D-AD85-3E829D2B5B68}" type="slidenum">
              <a:rPr lang="en-IN" smtClean="0"/>
              <a:t>1</a:t>
            </a:fld>
            <a:endParaRPr lang="en-IN"/>
          </a:p>
        </p:txBody>
      </p:sp>
    </p:spTree>
    <p:extLst>
      <p:ext uri="{BB962C8B-B14F-4D97-AF65-F5344CB8AC3E}">
        <p14:creationId xmlns:p14="http://schemas.microsoft.com/office/powerpoint/2010/main" val="384297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Monthly &amp; Avg. feet Above the ground By Bird Strike</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August has the highest bird strike </a:t>
            </a:r>
            <a:r>
              <a:rPr lang="en-IN" sz="1700" b="1" dirty="0" err="1">
                <a:solidFill>
                  <a:schemeClr val="tx1"/>
                </a:solidFill>
              </a:rPr>
              <a:t>i.e</a:t>
            </a:r>
            <a:r>
              <a:rPr lang="en-IN" sz="1700" b="1" dirty="0">
                <a:solidFill>
                  <a:schemeClr val="tx1"/>
                </a:solidFill>
              </a:rPr>
              <a:t> 2,909</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10</a:t>
            </a:fld>
            <a:endParaRPr lang="en-IN"/>
          </a:p>
        </p:txBody>
      </p:sp>
      <p:pic>
        <p:nvPicPr>
          <p:cNvPr id="8" name="Picture 7">
            <a:extLst>
              <a:ext uri="{FF2B5EF4-FFF2-40B4-BE49-F238E27FC236}">
                <a16:creationId xmlns:a16="http://schemas.microsoft.com/office/drawing/2014/main" id="{426293ED-552A-56C3-4120-518DE6840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4" y="2370270"/>
            <a:ext cx="7604449" cy="38065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86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When are Bird strikes becoming more common?</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with no cloud condition and in phase of approach, bird strikes happened more. </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11</a:t>
            </a:fld>
            <a:endParaRPr lang="en-IN"/>
          </a:p>
        </p:txBody>
      </p:sp>
      <p:pic>
        <p:nvPicPr>
          <p:cNvPr id="8" name="Picture 7">
            <a:extLst>
              <a:ext uri="{FF2B5EF4-FFF2-40B4-BE49-F238E27FC236}">
                <a16:creationId xmlns:a16="http://schemas.microsoft.com/office/drawing/2014/main" id="{B5F348A0-DB9B-211A-8B2B-EF120FC84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9633" y="2503447"/>
            <a:ext cx="5170637" cy="34740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450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Altitude wise Bird Strikes</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Altitude wise Bird strike. </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12</a:t>
            </a:fld>
            <a:endParaRPr lang="en-IN"/>
          </a:p>
        </p:txBody>
      </p:sp>
      <p:pic>
        <p:nvPicPr>
          <p:cNvPr id="8" name="Picture 7">
            <a:extLst>
              <a:ext uri="{FF2B5EF4-FFF2-40B4-BE49-F238E27FC236}">
                <a16:creationId xmlns:a16="http://schemas.microsoft.com/office/drawing/2014/main" id="{246C349D-F450-A77F-30E1-AA9FAAE74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423" y="2608978"/>
            <a:ext cx="6086814" cy="33684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592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Altitude &amp; Phase Wise Bird Strike</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in approach phase &amp; &lt;1000 ft altitude, strikes rate is high</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13</a:t>
            </a:fld>
            <a:endParaRPr lang="en-IN"/>
          </a:p>
        </p:txBody>
      </p:sp>
      <p:pic>
        <p:nvPicPr>
          <p:cNvPr id="8" name="Picture 7">
            <a:extLst>
              <a:ext uri="{FF2B5EF4-FFF2-40B4-BE49-F238E27FC236}">
                <a16:creationId xmlns:a16="http://schemas.microsoft.com/office/drawing/2014/main" id="{B7AC957F-1C92-E1EE-38FB-EC9E002B0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959" y="2300419"/>
            <a:ext cx="5196528" cy="3955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8123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Impact to Flight for Bird strike</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is the pie chart</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14</a:t>
            </a:fld>
            <a:endParaRPr lang="en-IN"/>
          </a:p>
        </p:txBody>
      </p:sp>
      <p:pic>
        <p:nvPicPr>
          <p:cNvPr id="8" name="Picture 7">
            <a:extLst>
              <a:ext uri="{FF2B5EF4-FFF2-40B4-BE49-F238E27FC236}">
                <a16:creationId xmlns:a16="http://schemas.microsoft.com/office/drawing/2014/main" id="{D85FDF6E-3C07-0072-A838-81B1E444E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551" y="2145899"/>
            <a:ext cx="4473328" cy="35893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084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Effect of Bird Strike by altitude </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at &lt;1000 ft altitude bird strikes most but no damages.</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15</a:t>
            </a:fld>
            <a:endParaRPr lang="en-IN"/>
          </a:p>
        </p:txBody>
      </p:sp>
      <p:pic>
        <p:nvPicPr>
          <p:cNvPr id="8" name="Picture 7">
            <a:extLst>
              <a:ext uri="{FF2B5EF4-FFF2-40B4-BE49-F238E27FC236}">
                <a16:creationId xmlns:a16="http://schemas.microsoft.com/office/drawing/2014/main" id="{05F485DE-361A-B71C-AAD1-287A9C978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3211" y="2465540"/>
            <a:ext cx="6203467" cy="36988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7054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Pilot warning by Effect &amp; Bird Strike</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with the high warning rate more bird strike happens but causes no damage.</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16</a:t>
            </a:fld>
            <a:endParaRPr lang="en-IN"/>
          </a:p>
        </p:txBody>
      </p:sp>
      <p:pic>
        <p:nvPicPr>
          <p:cNvPr id="8" name="Picture 7">
            <a:extLst>
              <a:ext uri="{FF2B5EF4-FFF2-40B4-BE49-F238E27FC236}">
                <a16:creationId xmlns:a16="http://schemas.microsoft.com/office/drawing/2014/main" id="{1395BD38-F380-A46F-6460-BB7CF06DD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58" y="2382164"/>
            <a:ext cx="6699380" cy="3839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11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7097-0837-94D4-A787-2A2FC2A5D69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F3BF40F-73B0-71F2-6A2E-B9821246F1B3}"/>
              </a:ext>
            </a:extLst>
          </p:cNvPr>
          <p:cNvSpPr>
            <a:spLocks noGrp="1"/>
          </p:cNvSpPr>
          <p:nvPr>
            <p:ph idx="1"/>
          </p:nvPr>
        </p:nvSpPr>
        <p:spPr/>
        <p:txBody>
          <a:bodyPr/>
          <a:lstStyle/>
          <a:p>
            <a:pPr algn="just">
              <a:lnSpc>
                <a:spcPct val="150000"/>
              </a:lnSpc>
              <a:buFont typeface="Wingdings" panose="05000000000000000000" pitchFamily="2" charset="2"/>
              <a:buChar char="Ø"/>
            </a:pPr>
            <a:r>
              <a:rPr lang="en-US" sz="1700" b="1" dirty="0">
                <a:solidFill>
                  <a:schemeClr val="tx1"/>
                </a:solidFill>
              </a:rPr>
              <a:t>By making this project we have come across various aspects of KPIs and learnt how to apply them to real life situations and problems. </a:t>
            </a:r>
          </a:p>
          <a:p>
            <a:pPr algn="just">
              <a:lnSpc>
                <a:spcPct val="150000"/>
              </a:lnSpc>
              <a:buFont typeface="Wingdings" panose="05000000000000000000" pitchFamily="2" charset="2"/>
              <a:buChar char="Ø"/>
            </a:pPr>
            <a:r>
              <a:rPr lang="en-US" sz="1700" b="1" dirty="0">
                <a:solidFill>
                  <a:schemeClr val="tx1"/>
                </a:solidFill>
              </a:rPr>
              <a:t>We can thus use this </a:t>
            </a:r>
            <a:r>
              <a:rPr lang="en-IN" sz="1700" b="1" dirty="0">
                <a:solidFill>
                  <a:schemeClr val="tx1"/>
                </a:solidFill>
              </a:rPr>
              <a:t>analytic Dashboard</a:t>
            </a:r>
            <a:r>
              <a:rPr lang="en-US" sz="1700" b="1" dirty="0">
                <a:solidFill>
                  <a:schemeClr val="tx1"/>
                </a:solidFill>
              </a:rPr>
              <a:t> in an efficient way , thus contributing to the betterment of the environment and maintaining the balance of the ecosystem. </a:t>
            </a:r>
          </a:p>
          <a:p>
            <a:pPr algn="just">
              <a:lnSpc>
                <a:spcPct val="150000"/>
              </a:lnSpc>
              <a:buFont typeface="Wingdings" panose="05000000000000000000" pitchFamily="2" charset="2"/>
              <a:buChar char="Ø"/>
            </a:pPr>
            <a:r>
              <a:rPr lang="en-US" sz="1700" b="1" dirty="0">
                <a:solidFill>
                  <a:schemeClr val="tx1"/>
                </a:solidFill>
              </a:rPr>
              <a:t>We can thus help the aviation industry to reduce the number of possible accidents by making such platforms where they can get the prediction of the accidents that may take place. </a:t>
            </a:r>
          </a:p>
          <a:p>
            <a:pPr algn="just">
              <a:lnSpc>
                <a:spcPct val="150000"/>
              </a:lnSpc>
              <a:buFont typeface="Wingdings" panose="05000000000000000000" pitchFamily="2" charset="2"/>
              <a:buChar char="Ø"/>
            </a:pPr>
            <a:r>
              <a:rPr lang="en-US" sz="1700" b="1" dirty="0">
                <a:solidFill>
                  <a:schemeClr val="tx1"/>
                </a:solidFill>
              </a:rPr>
              <a:t>We can also help maintain the ecosystem by trying to reduce the number of accidents thus saving the species of birds and human lives.</a:t>
            </a:r>
            <a:endParaRPr lang="en-IN" sz="1700" b="1" dirty="0">
              <a:solidFill>
                <a:schemeClr val="tx1"/>
              </a:solidFill>
            </a:endParaRPr>
          </a:p>
          <a:p>
            <a:endParaRPr lang="en-IN" dirty="0"/>
          </a:p>
        </p:txBody>
      </p:sp>
      <p:sp>
        <p:nvSpPr>
          <p:cNvPr id="4" name="Date Placeholder 3">
            <a:extLst>
              <a:ext uri="{FF2B5EF4-FFF2-40B4-BE49-F238E27FC236}">
                <a16:creationId xmlns:a16="http://schemas.microsoft.com/office/drawing/2014/main" id="{62D2E3D0-4CF5-F16D-A2E1-72EAD5506B3B}"/>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3930A821-D0CE-D984-EC9C-F4DD98D87A5D}"/>
              </a:ext>
            </a:extLst>
          </p:cNvPr>
          <p:cNvSpPr>
            <a:spLocks noGrp="1"/>
          </p:cNvSpPr>
          <p:nvPr>
            <p:ph type="sldNum" sz="quarter" idx="12"/>
          </p:nvPr>
        </p:nvSpPr>
        <p:spPr/>
        <p:txBody>
          <a:bodyPr/>
          <a:lstStyle/>
          <a:p>
            <a:fld id="{9A75E38A-F643-4D2D-AD85-3E829D2B5B68}" type="slidenum">
              <a:rPr lang="en-IN" smtClean="0"/>
              <a:t>17</a:t>
            </a:fld>
            <a:endParaRPr lang="en-IN"/>
          </a:p>
        </p:txBody>
      </p:sp>
    </p:spTree>
    <p:extLst>
      <p:ext uri="{BB962C8B-B14F-4D97-AF65-F5344CB8AC3E}">
        <p14:creationId xmlns:p14="http://schemas.microsoft.com/office/powerpoint/2010/main" val="302422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C3073-5D04-D7A2-AD8F-57C25C85C746}"/>
              </a:ext>
            </a:extLst>
          </p:cNvPr>
          <p:cNvSpPr>
            <a:spLocks noGrp="1"/>
          </p:cNvSpPr>
          <p:nvPr>
            <p:ph type="dt" sz="half" idx="10"/>
          </p:nvPr>
        </p:nvSpPr>
        <p:spPr/>
        <p:txBody>
          <a:bodyPr/>
          <a:lstStyle/>
          <a:p>
            <a:fld id="{305C53EC-11C6-4012-AE34-7870D45246A4}" type="datetime1">
              <a:rPr lang="en-IN" smtClean="0"/>
              <a:t>27-02-2024</a:t>
            </a:fld>
            <a:endParaRPr lang="en-IN"/>
          </a:p>
        </p:txBody>
      </p:sp>
      <p:sp>
        <p:nvSpPr>
          <p:cNvPr id="3" name="Slide Number Placeholder 2">
            <a:extLst>
              <a:ext uri="{FF2B5EF4-FFF2-40B4-BE49-F238E27FC236}">
                <a16:creationId xmlns:a16="http://schemas.microsoft.com/office/drawing/2014/main" id="{017C259D-F062-4806-3C8E-F6BB51E4FA90}"/>
              </a:ext>
            </a:extLst>
          </p:cNvPr>
          <p:cNvSpPr>
            <a:spLocks noGrp="1"/>
          </p:cNvSpPr>
          <p:nvPr>
            <p:ph type="sldNum" sz="quarter" idx="12"/>
          </p:nvPr>
        </p:nvSpPr>
        <p:spPr/>
        <p:txBody>
          <a:bodyPr/>
          <a:lstStyle/>
          <a:p>
            <a:fld id="{9A75E38A-F643-4D2D-AD85-3E829D2B5B68}" type="slidenum">
              <a:rPr lang="en-IN" smtClean="0"/>
              <a:t>18</a:t>
            </a:fld>
            <a:endParaRPr lang="en-IN"/>
          </a:p>
        </p:txBody>
      </p:sp>
      <p:sp>
        <p:nvSpPr>
          <p:cNvPr id="4" name="Rectangle 3">
            <a:extLst>
              <a:ext uri="{FF2B5EF4-FFF2-40B4-BE49-F238E27FC236}">
                <a16:creationId xmlns:a16="http://schemas.microsoft.com/office/drawing/2014/main" id="{CDE537E1-EB5F-02E7-ADF6-B2568824779A}"/>
              </a:ext>
            </a:extLst>
          </p:cNvPr>
          <p:cNvSpPr/>
          <p:nvPr/>
        </p:nvSpPr>
        <p:spPr>
          <a:xfrm>
            <a:off x="4193491" y="2505670"/>
            <a:ext cx="3805017" cy="1107996"/>
          </a:xfrm>
          <a:prstGeom prst="rect">
            <a:avLst/>
          </a:prstGeom>
          <a:noFill/>
        </p:spPr>
        <p:txBody>
          <a:bodyPr wrap="none" lIns="91440" tIns="45720" rIns="91440" bIns="45720">
            <a:spAutoFit/>
          </a:bodyPr>
          <a:lstStyle/>
          <a:p>
            <a:pPr algn="ctr"/>
            <a:r>
              <a:rPr lang="en-US" sz="6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1792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8058-2F81-CB62-B314-247143BA8C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4A95319-86F7-DF69-D385-B213F0055DF7}"/>
              </a:ext>
            </a:extLst>
          </p:cNvPr>
          <p:cNvSpPr>
            <a:spLocks noGrp="1"/>
          </p:cNvSpPr>
          <p:nvPr>
            <p:ph idx="1"/>
          </p:nvPr>
        </p:nvSpPr>
        <p:spPr>
          <a:xfrm>
            <a:off x="1097280" y="1737359"/>
            <a:ext cx="10058400" cy="4486977"/>
          </a:xfrm>
        </p:spPr>
        <p:txBody>
          <a:bodyPr>
            <a:normAutofit fontScale="85000" lnSpcReduction="10000"/>
          </a:bodyPr>
          <a:lstStyle/>
          <a:p>
            <a:pPr algn="just">
              <a:lnSpc>
                <a:spcPct val="150000"/>
              </a:lnSpc>
              <a:buFont typeface="Wingdings" panose="05000000000000000000" pitchFamily="2" charset="2"/>
              <a:buChar char="Ø"/>
            </a:pPr>
            <a:r>
              <a:rPr lang="en-US" b="1" dirty="0">
                <a:solidFill>
                  <a:schemeClr val="tx1"/>
                </a:solidFill>
              </a:rPr>
              <a:t>A bird Strike can be defined as a collision between a bird species and the aircraft engine . A bird strike can result in various mishaps such as crash landing of aircraft or an aircraft getting stalled which may lead to some unavoidable circumstantial landing situations. </a:t>
            </a:r>
          </a:p>
          <a:p>
            <a:pPr algn="just">
              <a:lnSpc>
                <a:spcPct val="150000"/>
              </a:lnSpc>
              <a:buFont typeface="Wingdings" panose="05000000000000000000" pitchFamily="2" charset="2"/>
              <a:buChar char="Ø"/>
            </a:pPr>
            <a:r>
              <a:rPr lang="en-US" b="1" dirty="0">
                <a:solidFill>
                  <a:schemeClr val="tx1"/>
                </a:solidFill>
              </a:rPr>
              <a:t>In order to prevent such mishaps from happening in the near future we propose an idea of predicting future bird strikes and analysis of the previous years data of bird strikes. The data of the previous years will be analyzed and will help in improving the accuracy of prediction of bird strikes that might occur over the period of next five years.</a:t>
            </a:r>
          </a:p>
          <a:p>
            <a:pPr algn="just">
              <a:lnSpc>
                <a:spcPct val="150000"/>
              </a:lnSpc>
              <a:buFont typeface="Wingdings" panose="05000000000000000000" pitchFamily="2" charset="2"/>
              <a:buChar char="Ø"/>
            </a:pPr>
            <a:r>
              <a:rPr lang="en-US" b="1" dirty="0">
                <a:solidFill>
                  <a:schemeClr val="tx1"/>
                </a:solidFill>
              </a:rPr>
              <a:t>The prediction and analysis would be based on the parameters such as phase of flight, period of the day or altitude. Numerous other parameters like bird species and size of bird species can also be analyzed through which there can be a pattern established which will not only help us understand the birds’ migration route but also help prevent any bird strikes in future.</a:t>
            </a:r>
          </a:p>
          <a:p>
            <a:pPr>
              <a:buFont typeface="Wingdings" panose="05000000000000000000" pitchFamily="2" charset="2"/>
              <a:buChar char="Ø"/>
            </a:pPr>
            <a:endParaRPr lang="en-US" dirty="0"/>
          </a:p>
          <a:p>
            <a:endParaRPr lang="en-IN" dirty="0"/>
          </a:p>
        </p:txBody>
      </p:sp>
      <p:sp>
        <p:nvSpPr>
          <p:cNvPr id="4" name="Date Placeholder 3">
            <a:extLst>
              <a:ext uri="{FF2B5EF4-FFF2-40B4-BE49-F238E27FC236}">
                <a16:creationId xmlns:a16="http://schemas.microsoft.com/office/drawing/2014/main" id="{6C840D12-26B7-C12D-BB5E-6B83A0C9EF42}"/>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F4AACCA7-EF05-26BB-1012-1C0673EE9196}"/>
              </a:ext>
            </a:extLst>
          </p:cNvPr>
          <p:cNvSpPr>
            <a:spLocks noGrp="1"/>
          </p:cNvSpPr>
          <p:nvPr>
            <p:ph type="sldNum" sz="quarter" idx="12"/>
          </p:nvPr>
        </p:nvSpPr>
        <p:spPr/>
        <p:txBody>
          <a:bodyPr/>
          <a:lstStyle/>
          <a:p>
            <a:fld id="{9A75E38A-F643-4D2D-AD85-3E829D2B5B68}" type="slidenum">
              <a:rPr lang="en-IN" smtClean="0"/>
              <a:t>2</a:t>
            </a:fld>
            <a:endParaRPr lang="en-IN"/>
          </a:p>
        </p:txBody>
      </p:sp>
    </p:spTree>
    <p:extLst>
      <p:ext uri="{BB962C8B-B14F-4D97-AF65-F5344CB8AC3E}">
        <p14:creationId xmlns:p14="http://schemas.microsoft.com/office/powerpoint/2010/main" val="192845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7097-0837-94D4-A787-2A2FC2A5D69B}"/>
              </a:ext>
            </a:extLst>
          </p:cNvPr>
          <p:cNvSpPr>
            <a:spLocks noGrp="1"/>
          </p:cNvSpPr>
          <p:nvPr>
            <p:ph type="title"/>
          </p:nvPr>
        </p:nvSpPr>
        <p:spPr/>
        <p:txBody>
          <a:bodyPr/>
          <a:lstStyle/>
          <a:p>
            <a:r>
              <a:rPr lang="en-IN" dirty="0"/>
              <a:t>Preprocessing </a:t>
            </a:r>
          </a:p>
        </p:txBody>
      </p:sp>
      <p:sp>
        <p:nvSpPr>
          <p:cNvPr id="3" name="Content Placeholder 2">
            <a:extLst>
              <a:ext uri="{FF2B5EF4-FFF2-40B4-BE49-F238E27FC236}">
                <a16:creationId xmlns:a16="http://schemas.microsoft.com/office/drawing/2014/main" id="{5F3BF40F-73B0-71F2-6A2E-B9821246F1B3}"/>
              </a:ext>
            </a:extLst>
          </p:cNvPr>
          <p:cNvSpPr>
            <a:spLocks noGrp="1"/>
          </p:cNvSpPr>
          <p:nvPr>
            <p:ph idx="1"/>
          </p:nvPr>
        </p:nvSpPr>
        <p:spPr/>
        <p:txBody>
          <a:bodyPr/>
          <a:lstStyle/>
          <a:p>
            <a:pPr algn="just">
              <a:lnSpc>
                <a:spcPct val="150000"/>
              </a:lnSpc>
              <a:buFont typeface="Wingdings" panose="05000000000000000000" pitchFamily="2" charset="2"/>
              <a:buChar char="Ø"/>
            </a:pPr>
            <a:r>
              <a:rPr lang="en-US" sz="1700" b="1" i="0" dirty="0">
                <a:solidFill>
                  <a:srgbClr val="242424"/>
                </a:solidFill>
                <a:effectLst/>
              </a:rPr>
              <a:t>The Bird Strike Dataset was imported into Python, ensuring seamless integration for analysis.</a:t>
            </a:r>
          </a:p>
          <a:p>
            <a:pPr algn="just">
              <a:lnSpc>
                <a:spcPct val="150000"/>
              </a:lnSpc>
              <a:buFont typeface="Wingdings" panose="05000000000000000000" pitchFamily="2" charset="2"/>
              <a:buChar char="Ø"/>
            </a:pPr>
            <a:r>
              <a:rPr lang="en-US" sz="1700" b="1" i="0" dirty="0">
                <a:solidFill>
                  <a:srgbClr val="242424"/>
                </a:solidFill>
                <a:effectLst/>
              </a:rPr>
              <a:t>Null and missing values were meticulously examined, ensuring data integrity and accuracy.</a:t>
            </a:r>
          </a:p>
          <a:p>
            <a:pPr algn="just">
              <a:lnSpc>
                <a:spcPct val="150000"/>
              </a:lnSpc>
              <a:buFont typeface="Wingdings" panose="05000000000000000000" pitchFamily="2" charset="2"/>
              <a:buChar char="Ø"/>
            </a:pPr>
            <a:r>
              <a:rPr lang="en-US" sz="1700" b="1" dirty="0">
                <a:solidFill>
                  <a:srgbClr val="242424"/>
                </a:solidFill>
              </a:rPr>
              <a:t>Data imported to the Tableau.</a:t>
            </a:r>
            <a:endParaRPr lang="en-US" sz="1700" b="1" i="0" dirty="0">
              <a:solidFill>
                <a:srgbClr val="242424"/>
              </a:solidFill>
              <a:effectLst/>
            </a:endParaRPr>
          </a:p>
          <a:p>
            <a:pPr algn="just">
              <a:lnSpc>
                <a:spcPct val="150000"/>
              </a:lnSpc>
              <a:buFont typeface="Wingdings" panose="05000000000000000000" pitchFamily="2" charset="2"/>
              <a:buChar char="Ø"/>
            </a:pPr>
            <a:r>
              <a:rPr lang="en-US" sz="1700" b="1" dirty="0">
                <a:solidFill>
                  <a:srgbClr val="242424"/>
                </a:solidFill>
              </a:rPr>
              <a:t>Creating KPIs from the Dataset.</a:t>
            </a:r>
            <a:endParaRPr lang="en-IN" sz="1700" b="1" dirty="0">
              <a:solidFill>
                <a:schemeClr val="bg1"/>
              </a:solidFill>
            </a:endParaRPr>
          </a:p>
          <a:p>
            <a:endParaRPr lang="en-IN" dirty="0"/>
          </a:p>
        </p:txBody>
      </p:sp>
      <p:sp>
        <p:nvSpPr>
          <p:cNvPr id="4" name="Date Placeholder 3">
            <a:extLst>
              <a:ext uri="{FF2B5EF4-FFF2-40B4-BE49-F238E27FC236}">
                <a16:creationId xmlns:a16="http://schemas.microsoft.com/office/drawing/2014/main" id="{62D2E3D0-4CF5-F16D-A2E1-72EAD5506B3B}"/>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3930A821-D0CE-D984-EC9C-F4DD98D87A5D}"/>
              </a:ext>
            </a:extLst>
          </p:cNvPr>
          <p:cNvSpPr>
            <a:spLocks noGrp="1"/>
          </p:cNvSpPr>
          <p:nvPr>
            <p:ph type="sldNum" sz="quarter" idx="12"/>
          </p:nvPr>
        </p:nvSpPr>
        <p:spPr/>
        <p:txBody>
          <a:bodyPr/>
          <a:lstStyle/>
          <a:p>
            <a:fld id="{9A75E38A-F643-4D2D-AD85-3E829D2B5B68}" type="slidenum">
              <a:rPr lang="en-IN" smtClean="0"/>
              <a:t>3</a:t>
            </a:fld>
            <a:endParaRPr lang="en-IN"/>
          </a:p>
        </p:txBody>
      </p:sp>
    </p:spTree>
    <p:extLst>
      <p:ext uri="{BB962C8B-B14F-4D97-AF65-F5344CB8AC3E}">
        <p14:creationId xmlns:p14="http://schemas.microsoft.com/office/powerpoint/2010/main" val="328631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KPIs</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1700" b="1" dirty="0">
                <a:solidFill>
                  <a:schemeClr val="tx1"/>
                </a:solidFill>
              </a:rPr>
              <a:t>Number of bird strikes: 20,142</a:t>
            </a:r>
          </a:p>
          <a:p>
            <a:pPr algn="just">
              <a:lnSpc>
                <a:spcPct val="150000"/>
              </a:lnSpc>
              <a:buFont typeface="Wingdings" panose="05000000000000000000" pitchFamily="2" charset="2"/>
              <a:buChar char="Ø"/>
            </a:pPr>
            <a:r>
              <a:rPr lang="en-IN" sz="1700" b="1" dirty="0">
                <a:solidFill>
                  <a:schemeClr val="tx1"/>
                </a:solidFill>
              </a:rPr>
              <a:t>Number of Stuck: 57,646</a:t>
            </a:r>
          </a:p>
          <a:p>
            <a:pPr algn="just">
              <a:lnSpc>
                <a:spcPct val="150000"/>
              </a:lnSpc>
              <a:buFont typeface="Wingdings" panose="05000000000000000000" pitchFamily="2" charset="2"/>
              <a:buChar char="Ø"/>
            </a:pPr>
            <a:r>
              <a:rPr lang="en-IN" sz="1700" b="1" dirty="0">
                <a:solidFill>
                  <a:schemeClr val="tx1"/>
                </a:solidFill>
              </a:rPr>
              <a:t>Average feet  above ground: 795</a:t>
            </a:r>
          </a:p>
          <a:p>
            <a:pPr algn="just">
              <a:lnSpc>
                <a:spcPct val="150000"/>
              </a:lnSpc>
              <a:buFont typeface="Wingdings" panose="05000000000000000000" pitchFamily="2" charset="2"/>
              <a:buChar char="Ø"/>
            </a:pPr>
            <a:r>
              <a:rPr lang="en-IN" sz="1700" b="1" dirty="0">
                <a:solidFill>
                  <a:schemeClr val="tx1"/>
                </a:solidFill>
              </a:rPr>
              <a:t>Sum of people injured: 21</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4</a:t>
            </a:fld>
            <a:endParaRPr lang="en-IN"/>
          </a:p>
        </p:txBody>
      </p:sp>
    </p:spTree>
    <p:extLst>
      <p:ext uri="{BB962C8B-B14F-4D97-AF65-F5344CB8AC3E}">
        <p14:creationId xmlns:p14="http://schemas.microsoft.com/office/powerpoint/2010/main" val="2544799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Yearly Wise Bird Strike</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yearly wise Bird strike. </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5</a:t>
            </a:fld>
            <a:endParaRPr lang="en-IN"/>
          </a:p>
        </p:txBody>
      </p:sp>
      <p:pic>
        <p:nvPicPr>
          <p:cNvPr id="7" name="Picture 6">
            <a:extLst>
              <a:ext uri="{FF2B5EF4-FFF2-40B4-BE49-F238E27FC236}">
                <a16:creationId xmlns:a16="http://schemas.microsoft.com/office/drawing/2014/main" id="{D0762BC8-A3B5-EBA5-A4F2-B2933BA43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014" y="2655747"/>
            <a:ext cx="5807479" cy="32133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22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Yearly wise Bird Strike of US</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yearly wise Bird strike in cities of US.</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6</a:t>
            </a:fld>
            <a:endParaRPr lang="en-IN"/>
          </a:p>
        </p:txBody>
      </p:sp>
      <p:pic>
        <p:nvPicPr>
          <p:cNvPr id="8" name="Picture 7">
            <a:extLst>
              <a:ext uri="{FF2B5EF4-FFF2-40B4-BE49-F238E27FC236}">
                <a16:creationId xmlns:a16="http://schemas.microsoft.com/office/drawing/2014/main" id="{14B4827B-125A-6A77-B993-8B3DCFD8F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514" y="2388053"/>
            <a:ext cx="6652725" cy="3863457"/>
          </a:xfrm>
          <a:prstGeom prst="rect">
            <a:avLst/>
          </a:prstGeom>
        </p:spPr>
      </p:pic>
    </p:spTree>
    <p:extLst>
      <p:ext uri="{BB962C8B-B14F-4D97-AF65-F5344CB8AC3E}">
        <p14:creationId xmlns:p14="http://schemas.microsoft.com/office/powerpoint/2010/main" val="293945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Bird Strike by Airlines </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Bird strike by top Airlines.</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7</a:t>
            </a:fld>
            <a:endParaRPr lang="en-IN"/>
          </a:p>
        </p:txBody>
      </p:sp>
      <p:pic>
        <p:nvPicPr>
          <p:cNvPr id="8" name="Picture 7">
            <a:extLst>
              <a:ext uri="{FF2B5EF4-FFF2-40B4-BE49-F238E27FC236}">
                <a16:creationId xmlns:a16="http://schemas.microsoft.com/office/drawing/2014/main" id="{02A73411-42B8-D38A-6A87-8DE35E54B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661" y="2453951"/>
            <a:ext cx="6990184" cy="36270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7015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Airport wise Bird Strike</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yearly which airport having high bird strike record.</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8</a:t>
            </a:fld>
            <a:endParaRPr lang="en-IN"/>
          </a:p>
        </p:txBody>
      </p:sp>
      <p:pic>
        <p:nvPicPr>
          <p:cNvPr id="8" name="Picture 7">
            <a:extLst>
              <a:ext uri="{FF2B5EF4-FFF2-40B4-BE49-F238E27FC236}">
                <a16:creationId xmlns:a16="http://schemas.microsoft.com/office/drawing/2014/main" id="{0891C310-47DE-EE94-1A31-8F7F45F44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196" y="2465882"/>
            <a:ext cx="8994709" cy="37789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975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DB3-AC21-6928-D04C-4E26B19B0C36}"/>
              </a:ext>
            </a:extLst>
          </p:cNvPr>
          <p:cNvSpPr>
            <a:spLocks noGrp="1"/>
          </p:cNvSpPr>
          <p:nvPr>
            <p:ph type="title"/>
          </p:nvPr>
        </p:nvSpPr>
        <p:spPr/>
        <p:txBody>
          <a:bodyPr/>
          <a:lstStyle/>
          <a:p>
            <a:r>
              <a:rPr lang="en-IN" dirty="0"/>
              <a:t>Yearly Wise Cost by Bird Strike </a:t>
            </a:r>
          </a:p>
        </p:txBody>
      </p:sp>
      <p:sp>
        <p:nvSpPr>
          <p:cNvPr id="3" name="Content Placeholder 2">
            <a:extLst>
              <a:ext uri="{FF2B5EF4-FFF2-40B4-BE49-F238E27FC236}">
                <a16:creationId xmlns:a16="http://schemas.microsoft.com/office/drawing/2014/main" id="{4B589522-0583-FD4A-4EC2-01456A78C59D}"/>
              </a:ext>
            </a:extLst>
          </p:cNvPr>
          <p:cNvSpPr>
            <a:spLocks noGrp="1"/>
          </p:cNvSpPr>
          <p:nvPr>
            <p:ph idx="1"/>
          </p:nvPr>
        </p:nvSpPr>
        <p:spPr/>
        <p:txBody>
          <a:bodyPr>
            <a:normAutofit/>
          </a:bodyPr>
          <a:lstStyle/>
          <a:p>
            <a:pPr marL="0" indent="0" algn="just">
              <a:lnSpc>
                <a:spcPct val="150000"/>
              </a:lnSpc>
              <a:buNone/>
            </a:pPr>
            <a:r>
              <a:rPr lang="en-IN" sz="1700" b="1" dirty="0">
                <a:solidFill>
                  <a:schemeClr val="tx1"/>
                </a:solidFill>
              </a:rPr>
              <a:t>Here we can see that yearly wise cost expenses by Bird strike. </a:t>
            </a:r>
          </a:p>
        </p:txBody>
      </p:sp>
      <p:sp>
        <p:nvSpPr>
          <p:cNvPr id="4" name="Date Placeholder 3">
            <a:extLst>
              <a:ext uri="{FF2B5EF4-FFF2-40B4-BE49-F238E27FC236}">
                <a16:creationId xmlns:a16="http://schemas.microsoft.com/office/drawing/2014/main" id="{69656DEF-5B5D-97E6-714E-8A0956134CE4}"/>
              </a:ext>
            </a:extLst>
          </p:cNvPr>
          <p:cNvSpPr>
            <a:spLocks noGrp="1"/>
          </p:cNvSpPr>
          <p:nvPr>
            <p:ph type="dt" sz="half" idx="10"/>
          </p:nvPr>
        </p:nvSpPr>
        <p:spPr/>
        <p:txBody>
          <a:bodyPr/>
          <a:lstStyle/>
          <a:p>
            <a:fld id="{BF64EEF4-65E1-49EC-99FB-2EFA5BA81DB9}" type="datetime1">
              <a:rPr lang="en-IN" smtClean="0"/>
              <a:t>27-02-2024</a:t>
            </a:fld>
            <a:endParaRPr lang="en-IN"/>
          </a:p>
        </p:txBody>
      </p:sp>
      <p:sp>
        <p:nvSpPr>
          <p:cNvPr id="5" name="Slide Number Placeholder 4">
            <a:extLst>
              <a:ext uri="{FF2B5EF4-FFF2-40B4-BE49-F238E27FC236}">
                <a16:creationId xmlns:a16="http://schemas.microsoft.com/office/drawing/2014/main" id="{5D6E47F7-7856-6EEF-BE09-92F5A655CA98}"/>
              </a:ext>
            </a:extLst>
          </p:cNvPr>
          <p:cNvSpPr>
            <a:spLocks noGrp="1"/>
          </p:cNvSpPr>
          <p:nvPr>
            <p:ph type="sldNum" sz="quarter" idx="12"/>
          </p:nvPr>
        </p:nvSpPr>
        <p:spPr/>
        <p:txBody>
          <a:bodyPr/>
          <a:lstStyle/>
          <a:p>
            <a:fld id="{9A75E38A-F643-4D2D-AD85-3E829D2B5B68}" type="slidenum">
              <a:rPr lang="en-IN" smtClean="0"/>
              <a:t>9</a:t>
            </a:fld>
            <a:endParaRPr lang="en-IN"/>
          </a:p>
        </p:txBody>
      </p:sp>
      <p:pic>
        <p:nvPicPr>
          <p:cNvPr id="8" name="Picture 7">
            <a:extLst>
              <a:ext uri="{FF2B5EF4-FFF2-40B4-BE49-F238E27FC236}">
                <a16:creationId xmlns:a16="http://schemas.microsoft.com/office/drawing/2014/main" id="{CF80FD32-A8EA-3BEB-0B95-8DD36B16F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549" y="2328051"/>
            <a:ext cx="6185582" cy="37535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865181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138</TotalTime>
  <Words>639</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Times New Roman</vt:lpstr>
      <vt:lpstr>Wingdings</vt:lpstr>
      <vt:lpstr>Retrospect</vt:lpstr>
      <vt:lpstr>Bird Strike Analysis</vt:lpstr>
      <vt:lpstr>Introduction</vt:lpstr>
      <vt:lpstr>Preprocessing </vt:lpstr>
      <vt:lpstr>KPIs</vt:lpstr>
      <vt:lpstr>Yearly Wise Bird Strike</vt:lpstr>
      <vt:lpstr>Yearly wise Bird Strike of US</vt:lpstr>
      <vt:lpstr>Bird Strike by Airlines </vt:lpstr>
      <vt:lpstr>Airport wise Bird Strike</vt:lpstr>
      <vt:lpstr>Yearly Wise Cost by Bird Strike </vt:lpstr>
      <vt:lpstr>Monthly &amp; Avg. feet Above the ground By Bird Strike</vt:lpstr>
      <vt:lpstr>When are Bird strikes becoming more common?</vt:lpstr>
      <vt:lpstr>Altitude wise Bird Strikes</vt:lpstr>
      <vt:lpstr>Altitude &amp; Phase Wise Bird Strike</vt:lpstr>
      <vt:lpstr>Impact to Flight for Bird strike</vt:lpstr>
      <vt:lpstr>Effect of Bird Strike by altitude </vt:lpstr>
      <vt:lpstr>Pilot warning by Effect &amp; Bird Strike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 Strike Analysis</dc:title>
  <dc:creator>LIPSA PRIYADARSHINI</dc:creator>
  <cp:lastModifiedBy>LIPSA PRIYADARSHINI</cp:lastModifiedBy>
  <cp:revision>8</cp:revision>
  <dcterms:created xsi:type="dcterms:W3CDTF">2024-02-27T15:57:49Z</dcterms:created>
  <dcterms:modified xsi:type="dcterms:W3CDTF">2024-02-27T18:16:11Z</dcterms:modified>
</cp:coreProperties>
</file>