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0" r:id="rId5"/>
    <p:sldId id="261" r:id="rId6"/>
    <p:sldId id="262" r:id="rId7"/>
    <p:sldId id="263" r:id="rId8"/>
    <p:sldId id="264"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84B4D-200D-4B62-B344-96F1D65FD4D5}" type="datetimeFigureOut">
              <a:rPr lang="en-IN" smtClean="0"/>
              <a:t>26-02-2024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2730E-57CB-47E5-8F5F-91BCE4CFEA76}" type="slidenum">
              <a:rPr lang="en-IN" smtClean="0"/>
              <a:t>‹#›</a:t>
            </a:fld>
            <a:endParaRPr lang="en-IN"/>
          </a:p>
        </p:txBody>
      </p:sp>
    </p:spTree>
    <p:extLst>
      <p:ext uri="{BB962C8B-B14F-4D97-AF65-F5344CB8AC3E}">
        <p14:creationId xmlns:p14="http://schemas.microsoft.com/office/powerpoint/2010/main" val="152673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B60624E-A11E-4275-8FE3-E2DB6F23E3D5}" type="datetime1">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101870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4E256-8136-4520-B17F-7AF60B8BFAEA}" type="datetime1">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7150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72972-5AEA-4C88-93D7-5626089D102C}" type="datetime1">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336905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57CE5-4ECB-4A22-948B-856AA321CF92}" type="datetime1">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347897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C2F2125-DCAF-467C-8C39-CB4CE88F67B4}" type="datetime1">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258031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43A26E3-7EAE-406B-9A12-F390781294E7}" type="datetime1">
              <a:rPr lang="en-IN" smtClean="0"/>
              <a:t>26-02-2024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283597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6102352-D6B5-456B-B230-A3C4F1E5636A}" type="datetime1">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850401-A749-4F16-8FE3-CF87368194C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0574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B9BF6-6EEE-4D20-A446-FD4CD00628E9}" type="datetime1">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220167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EC0DA-2DFA-4CB8-A27C-CBD26D5CA316}" type="datetime1">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147958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FEB05A3-D69D-4AF9-96DA-D73AFD794790}" type="datetime1">
              <a:rPr lang="en-IN" smtClean="0"/>
              <a:t>26-02-2024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396606565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6299A03-56C7-478B-B0F3-8027DDD313DF}" type="datetime1">
              <a:rPr lang="en-IN" smtClean="0"/>
              <a:t>26-02-2024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3850401-A749-4F16-8FE3-CF87368194CC}" type="slidenum">
              <a:rPr lang="en-IN" smtClean="0"/>
              <a:t>‹#›</a:t>
            </a:fld>
            <a:endParaRPr lang="en-IN"/>
          </a:p>
        </p:txBody>
      </p:sp>
    </p:spTree>
    <p:extLst>
      <p:ext uri="{BB962C8B-B14F-4D97-AF65-F5344CB8AC3E}">
        <p14:creationId xmlns:p14="http://schemas.microsoft.com/office/powerpoint/2010/main" val="242612371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06C53B2-844A-499B-8502-CF3A459070BD}" type="datetime1">
              <a:rPr lang="en-IN" smtClean="0"/>
              <a:t>26-02-2024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A3850401-A749-4F16-8FE3-CF87368194CC}" type="slidenum">
              <a:rPr lang="en-IN" smtClean="0"/>
              <a:t>‹#›</a:t>
            </a:fld>
            <a:endParaRPr lang="en-IN"/>
          </a:p>
        </p:txBody>
      </p:sp>
    </p:spTree>
    <p:extLst>
      <p:ext uri="{BB962C8B-B14F-4D97-AF65-F5344CB8AC3E}">
        <p14:creationId xmlns:p14="http://schemas.microsoft.com/office/powerpoint/2010/main" val="278744062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4748-F3E6-35BD-554E-C78F2208B483}"/>
              </a:ext>
            </a:extLst>
          </p:cNvPr>
          <p:cNvSpPr>
            <a:spLocks noGrp="1"/>
          </p:cNvSpPr>
          <p:nvPr>
            <p:ph type="ctrTitle"/>
          </p:nvPr>
        </p:nvSpPr>
        <p:spPr/>
        <p:txBody>
          <a:bodyPr>
            <a:normAutofit/>
          </a:bodyPr>
          <a:lstStyle/>
          <a:p>
            <a:r>
              <a:rPr lang="en-IN" sz="4400" b="1" dirty="0"/>
              <a:t>AMAZON SALES Analysis </a:t>
            </a:r>
          </a:p>
        </p:txBody>
      </p:sp>
      <p:sp>
        <p:nvSpPr>
          <p:cNvPr id="3" name="Subtitle 2">
            <a:extLst>
              <a:ext uri="{FF2B5EF4-FFF2-40B4-BE49-F238E27FC236}">
                <a16:creationId xmlns:a16="http://schemas.microsoft.com/office/drawing/2014/main" id="{57A9EC8E-7D09-D7C3-0A5E-022FEFB936C9}"/>
              </a:ext>
            </a:extLst>
          </p:cNvPr>
          <p:cNvSpPr>
            <a:spLocks noGrp="1"/>
          </p:cNvSpPr>
          <p:nvPr>
            <p:ph type="subTitle" idx="1"/>
          </p:nvPr>
        </p:nvSpPr>
        <p:spPr/>
        <p:txBody>
          <a:bodyPr>
            <a:normAutofit/>
          </a:bodyPr>
          <a:lstStyle/>
          <a:p>
            <a:r>
              <a:rPr lang="en-IN" sz="3200" b="1" dirty="0">
                <a:solidFill>
                  <a:schemeClr val="bg1"/>
                </a:solidFill>
              </a:rPr>
              <a:t>Lipsa Priyadarshini Barik</a:t>
            </a:r>
          </a:p>
        </p:txBody>
      </p:sp>
      <p:sp>
        <p:nvSpPr>
          <p:cNvPr id="4" name="Date Placeholder 3">
            <a:extLst>
              <a:ext uri="{FF2B5EF4-FFF2-40B4-BE49-F238E27FC236}">
                <a16:creationId xmlns:a16="http://schemas.microsoft.com/office/drawing/2014/main" id="{9B15112F-C7C9-B76F-BC18-ADBB7B2064DB}"/>
              </a:ext>
            </a:extLst>
          </p:cNvPr>
          <p:cNvSpPr>
            <a:spLocks noGrp="1"/>
          </p:cNvSpPr>
          <p:nvPr>
            <p:ph type="dt" sz="half" idx="10"/>
          </p:nvPr>
        </p:nvSpPr>
        <p:spPr/>
        <p:txBody>
          <a:bodyPr/>
          <a:lstStyle/>
          <a:p>
            <a:fld id="{4AD3B284-5E02-40F7-858B-87BCDECD1158}" type="datetime1">
              <a:rPr lang="en-IN" smtClean="0"/>
              <a:t>26-02-2024</a:t>
            </a:fld>
            <a:endParaRPr lang="en-IN"/>
          </a:p>
        </p:txBody>
      </p:sp>
      <p:sp>
        <p:nvSpPr>
          <p:cNvPr id="5" name="Slide Number Placeholder 4">
            <a:extLst>
              <a:ext uri="{FF2B5EF4-FFF2-40B4-BE49-F238E27FC236}">
                <a16:creationId xmlns:a16="http://schemas.microsoft.com/office/drawing/2014/main" id="{DC8036A5-D8DD-811D-1AB0-B9443A57819D}"/>
              </a:ext>
            </a:extLst>
          </p:cNvPr>
          <p:cNvSpPr>
            <a:spLocks noGrp="1"/>
          </p:cNvSpPr>
          <p:nvPr>
            <p:ph type="sldNum" sz="quarter" idx="12"/>
          </p:nvPr>
        </p:nvSpPr>
        <p:spPr/>
        <p:txBody>
          <a:bodyPr/>
          <a:lstStyle/>
          <a:p>
            <a:fld id="{A3850401-A749-4F16-8FE3-CF87368194CC}" type="slidenum">
              <a:rPr lang="en-IN" smtClean="0"/>
              <a:t>1</a:t>
            </a:fld>
            <a:endParaRPr lang="en-IN"/>
          </a:p>
        </p:txBody>
      </p:sp>
      <p:pic>
        <p:nvPicPr>
          <p:cNvPr id="7" name="Picture 6">
            <a:extLst>
              <a:ext uri="{FF2B5EF4-FFF2-40B4-BE49-F238E27FC236}">
                <a16:creationId xmlns:a16="http://schemas.microsoft.com/office/drawing/2014/main" id="{48F2EC56-9B67-96FE-88AE-6EE0ABE8A3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17" b="89879" l="2609" r="95326">
                        <a14:foregroundMark x1="12283" y1="37045" x2="12283" y2="37045"/>
                        <a14:foregroundMark x1="2609" y1="50000" x2="2609" y2="50000"/>
                        <a14:foregroundMark x1="32391" y1="76113" x2="32391" y2="76113"/>
                        <a14:foregroundMark x1="32391" y1="76113" x2="32391" y2="76113"/>
                        <a14:foregroundMark x1="32391" y1="81174" x2="32391" y2="81174"/>
                        <a14:foregroundMark x1="34674" y1="79150" x2="34674" y2="79150"/>
                        <a14:foregroundMark x1="34674" y1="79150" x2="34674" y2="79150"/>
                        <a14:foregroundMark x1="27935" y1="75101" x2="30543" y2="76113"/>
                        <a14:foregroundMark x1="65543" y1="62146" x2="65543" y2="62146"/>
                        <a14:foregroundMark x1="65543" y1="62146" x2="65543" y2="62146"/>
                        <a14:foregroundMark x1="61413" y1="38057" x2="61413" y2="38057"/>
                        <a14:foregroundMark x1="49130" y1="38057" x2="49130" y2="38057"/>
                        <a14:foregroundMark x1="33913" y1="45951" x2="33913" y2="45951"/>
                        <a14:foregroundMark x1="81957" y1="41903" x2="81957" y2="41903"/>
                        <a14:foregroundMark x1="95326" y1="32996" x2="95326" y2="32996"/>
                        <a14:foregroundMark x1="40543" y1="80162" x2="40543" y2="80162"/>
                        <a14:foregroundMark x1="48043" y1="80162" x2="48043" y2="80162"/>
                        <a14:foregroundMark x1="53587" y1="77126" x2="53587" y2="77126"/>
                        <a14:foregroundMark x1="58804" y1="71053" x2="58804" y2="71053"/>
                        <a14:foregroundMark x1="64457" y1="64980" x2="64457" y2="64980"/>
                        <a14:foregroundMark x1="65543" y1="64170" x2="65543" y2="64170"/>
                        <a14:foregroundMark x1="65543" y1="64170" x2="64783" y2="67004"/>
                        <a14:foregroundMark x1="62174" y1="62146" x2="62174" y2="62146"/>
                        <a14:foregroundMark x1="23043" y1="70040" x2="23043" y2="70040"/>
                        <a14:foregroundMark x1="19348" y1="68016" x2="19348" y2="68016"/>
                        <a14:foregroundMark x1="17174" y1="64980" x2="17174" y2="64980"/>
                        <a14:foregroundMark x1="16413" y1="62146" x2="16413" y2="62146"/>
                      </a14:backgroundRemoval>
                    </a14:imgEffect>
                  </a14:imgLayer>
                </a14:imgProps>
              </a:ext>
              <a:ext uri="{28A0092B-C50C-407E-A947-70E740481C1C}">
                <a14:useLocalDpi xmlns:a14="http://schemas.microsoft.com/office/drawing/2010/main" val="0"/>
              </a:ext>
            </a:extLst>
          </a:blip>
          <a:stretch>
            <a:fillRect/>
          </a:stretch>
        </p:blipFill>
        <p:spPr>
          <a:xfrm>
            <a:off x="3513222" y="788991"/>
            <a:ext cx="4308208" cy="1597753"/>
          </a:xfrm>
          <a:prstGeom prst="rect">
            <a:avLst/>
          </a:prstGeom>
        </p:spPr>
      </p:pic>
    </p:spTree>
    <p:extLst>
      <p:ext uri="{BB962C8B-B14F-4D97-AF65-F5344CB8AC3E}">
        <p14:creationId xmlns:p14="http://schemas.microsoft.com/office/powerpoint/2010/main" val="343897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AAA7E2-AE43-C59F-ECF9-D906B05249E7}"/>
              </a:ext>
            </a:extLst>
          </p:cNvPr>
          <p:cNvSpPr>
            <a:spLocks noGrp="1"/>
          </p:cNvSpPr>
          <p:nvPr>
            <p:ph type="dt" sz="half" idx="10"/>
          </p:nvPr>
        </p:nvSpPr>
        <p:spPr/>
        <p:txBody>
          <a:bodyPr/>
          <a:lstStyle/>
          <a:p>
            <a:fld id="{3C2F2125-DCAF-467C-8C39-CB4CE88F67B4}" type="datetime1">
              <a:rPr lang="en-IN" smtClean="0"/>
              <a:t>26-02-2024</a:t>
            </a:fld>
            <a:endParaRPr lang="en-IN"/>
          </a:p>
        </p:txBody>
      </p:sp>
      <p:sp>
        <p:nvSpPr>
          <p:cNvPr id="5" name="Slide Number Placeholder 4">
            <a:extLst>
              <a:ext uri="{FF2B5EF4-FFF2-40B4-BE49-F238E27FC236}">
                <a16:creationId xmlns:a16="http://schemas.microsoft.com/office/drawing/2014/main" id="{067ADC09-84BF-6318-2674-E64325F6CC8D}"/>
              </a:ext>
            </a:extLst>
          </p:cNvPr>
          <p:cNvSpPr>
            <a:spLocks noGrp="1"/>
          </p:cNvSpPr>
          <p:nvPr>
            <p:ph type="sldNum" sz="quarter" idx="12"/>
          </p:nvPr>
        </p:nvSpPr>
        <p:spPr/>
        <p:txBody>
          <a:bodyPr/>
          <a:lstStyle/>
          <a:p>
            <a:fld id="{A3850401-A749-4F16-8FE3-CF87368194CC}" type="slidenum">
              <a:rPr lang="en-IN" smtClean="0"/>
              <a:t>10</a:t>
            </a:fld>
            <a:endParaRPr lang="en-IN"/>
          </a:p>
        </p:txBody>
      </p:sp>
      <p:sp>
        <p:nvSpPr>
          <p:cNvPr id="6" name="Rectangle 5">
            <a:extLst>
              <a:ext uri="{FF2B5EF4-FFF2-40B4-BE49-F238E27FC236}">
                <a16:creationId xmlns:a16="http://schemas.microsoft.com/office/drawing/2014/main" id="{8FA43054-9337-0311-37E8-2B2DD1066963}"/>
              </a:ext>
            </a:extLst>
          </p:cNvPr>
          <p:cNvSpPr/>
          <p:nvPr/>
        </p:nvSpPr>
        <p:spPr>
          <a:xfrm>
            <a:off x="3719149" y="2505670"/>
            <a:ext cx="456708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5400000" algn="t" rotWithShape="0">
                    <a:prstClr val="black">
                      <a:alpha val="40000"/>
                    </a:prstClr>
                  </a:outerShdw>
                </a:effectLst>
              </a:rPr>
              <a:t>THANK YOU</a:t>
            </a:r>
          </a:p>
        </p:txBody>
      </p:sp>
    </p:spTree>
    <p:extLst>
      <p:ext uri="{BB962C8B-B14F-4D97-AF65-F5344CB8AC3E}">
        <p14:creationId xmlns:p14="http://schemas.microsoft.com/office/powerpoint/2010/main" val="188680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275DCD-0BAE-40B9-D2C6-6F0668575FBB}"/>
              </a:ext>
            </a:extLst>
          </p:cNvPr>
          <p:cNvSpPr>
            <a:spLocks noGrp="1"/>
          </p:cNvSpPr>
          <p:nvPr>
            <p:ph type="body" idx="1"/>
          </p:nvPr>
        </p:nvSpPr>
        <p:spPr/>
        <p:txBody>
          <a:bodyPr>
            <a:noAutofit/>
          </a:bodyPr>
          <a:lstStyle/>
          <a:p>
            <a:r>
              <a:rPr lang="en-US" sz="3000" b="1"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Problem Statement</a:t>
            </a:r>
          </a:p>
        </p:txBody>
      </p:sp>
      <p:sp>
        <p:nvSpPr>
          <p:cNvPr id="3" name="Content Placeholder 2">
            <a:extLst>
              <a:ext uri="{FF2B5EF4-FFF2-40B4-BE49-F238E27FC236}">
                <a16:creationId xmlns:a16="http://schemas.microsoft.com/office/drawing/2014/main" id="{CCAD6C8A-9220-3AA7-7BCC-DA561EA29224}"/>
              </a:ext>
            </a:extLst>
          </p:cNvPr>
          <p:cNvSpPr>
            <a:spLocks noGrp="1"/>
          </p:cNvSpPr>
          <p:nvPr>
            <p:ph sz="half" idx="2"/>
          </p:nvPr>
        </p:nvSpPr>
        <p:spPr/>
        <p:txBody>
          <a:bodyPr>
            <a:normAutofit fontScale="85000" lnSpcReduction="10000"/>
          </a:bodyPr>
          <a:lstStyle/>
          <a:p>
            <a:pPr algn="just">
              <a:lnSpc>
                <a:spcPct val="150000"/>
              </a:lnSpc>
            </a:pPr>
            <a:r>
              <a:rPr lang="en-US" sz="2000" b="1" dirty="0">
                <a:solidFill>
                  <a:srgbClr val="FFFF00"/>
                </a:solidFill>
                <a:latin typeface="Segoe UI Light" panose="020B0502040204020203" pitchFamily="34" charset="0"/>
                <a:cs typeface="Segoe UI Light" panose="020B0502040204020203" pitchFamily="34" charset="0"/>
              </a:rPr>
              <a:t>Develop a Report by Extracting-Transforming-Loading of data which contains Sales trend with respect to Year, Month, Quarter and find Some relationships through data to understand and Analyze the Facts.</a:t>
            </a:r>
          </a:p>
          <a:p>
            <a:endParaRPr lang="en-IN" dirty="0"/>
          </a:p>
        </p:txBody>
      </p:sp>
      <p:sp>
        <p:nvSpPr>
          <p:cNvPr id="4" name="Content Placeholder 3">
            <a:extLst>
              <a:ext uri="{FF2B5EF4-FFF2-40B4-BE49-F238E27FC236}">
                <a16:creationId xmlns:a16="http://schemas.microsoft.com/office/drawing/2014/main" id="{2A326774-1910-4DA9-E7D3-D5E9B5715B69}"/>
              </a:ext>
            </a:extLst>
          </p:cNvPr>
          <p:cNvSpPr>
            <a:spLocks noGrp="1"/>
          </p:cNvSpPr>
          <p:nvPr>
            <p:ph sz="quarter" idx="4"/>
          </p:nvPr>
        </p:nvSpPr>
        <p:spPr/>
        <p:txBody>
          <a:bodyPr>
            <a:normAutofit fontScale="85000" lnSpcReduction="10000"/>
          </a:bodyPr>
          <a:lstStyle/>
          <a:p>
            <a:pPr algn="just">
              <a:lnSpc>
                <a:spcPct val="160000"/>
              </a:lnSpc>
            </a:pPr>
            <a:r>
              <a:rPr lang="en-US" sz="1800" b="1" dirty="0">
                <a:solidFill>
                  <a:srgbClr val="FFFF00"/>
                </a:solidFill>
                <a:latin typeface="Segoe UI Light" panose="020B0502040204020203" pitchFamily="34" charset="0"/>
                <a:cs typeface="Segoe UI Light" panose="020B0502040204020203"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endParaRPr lang="en-IN" dirty="0"/>
          </a:p>
        </p:txBody>
      </p:sp>
      <p:sp>
        <p:nvSpPr>
          <p:cNvPr id="5" name="Text Placeholder 4">
            <a:extLst>
              <a:ext uri="{FF2B5EF4-FFF2-40B4-BE49-F238E27FC236}">
                <a16:creationId xmlns:a16="http://schemas.microsoft.com/office/drawing/2014/main" id="{4DC74C3B-45B6-EE88-205D-8D40068EDED9}"/>
              </a:ext>
            </a:extLst>
          </p:cNvPr>
          <p:cNvSpPr>
            <a:spLocks noGrp="1"/>
          </p:cNvSpPr>
          <p:nvPr>
            <p:ph type="body" sz="quarter" idx="13"/>
          </p:nvPr>
        </p:nvSpPr>
        <p:spPr/>
        <p:txBody>
          <a:bodyPr/>
          <a:lstStyle/>
          <a:p>
            <a:r>
              <a:rPr lang="en-US" sz="4000" b="1"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Objective</a:t>
            </a:r>
            <a:endParaRPr lang="en-IN" sz="4000" dirty="0">
              <a:solidFill>
                <a:schemeClr val="tx1"/>
              </a:solidFill>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309EAD24-F645-C29B-FC78-9069A8D6849F}"/>
              </a:ext>
            </a:extLst>
          </p:cNvPr>
          <p:cNvSpPr>
            <a:spLocks noGrp="1"/>
          </p:cNvSpPr>
          <p:nvPr>
            <p:ph type="dt" sz="half" idx="10"/>
          </p:nvPr>
        </p:nvSpPr>
        <p:spPr/>
        <p:txBody>
          <a:bodyPr/>
          <a:lstStyle/>
          <a:p>
            <a:fld id="{96102352-D6B5-456B-B230-A3C4F1E5636A}" type="datetime1">
              <a:rPr lang="en-IN" smtClean="0"/>
              <a:t>26-02-2024</a:t>
            </a:fld>
            <a:endParaRPr lang="en-IN"/>
          </a:p>
        </p:txBody>
      </p:sp>
      <p:sp>
        <p:nvSpPr>
          <p:cNvPr id="7" name="Slide Number Placeholder 6">
            <a:extLst>
              <a:ext uri="{FF2B5EF4-FFF2-40B4-BE49-F238E27FC236}">
                <a16:creationId xmlns:a16="http://schemas.microsoft.com/office/drawing/2014/main" id="{02EDBA70-46C7-C7AC-5E39-3CA4706E3895}"/>
              </a:ext>
            </a:extLst>
          </p:cNvPr>
          <p:cNvSpPr>
            <a:spLocks noGrp="1"/>
          </p:cNvSpPr>
          <p:nvPr>
            <p:ph type="sldNum" sz="quarter" idx="12"/>
          </p:nvPr>
        </p:nvSpPr>
        <p:spPr/>
        <p:txBody>
          <a:bodyPr/>
          <a:lstStyle/>
          <a:p>
            <a:fld id="{A3850401-A749-4F16-8FE3-CF87368194CC}" type="slidenum">
              <a:rPr lang="en-IN" smtClean="0"/>
              <a:t>2</a:t>
            </a:fld>
            <a:endParaRPr lang="en-IN"/>
          </a:p>
        </p:txBody>
      </p:sp>
      <p:sp>
        <p:nvSpPr>
          <p:cNvPr id="8" name="Title 7">
            <a:extLst>
              <a:ext uri="{FF2B5EF4-FFF2-40B4-BE49-F238E27FC236}">
                <a16:creationId xmlns:a16="http://schemas.microsoft.com/office/drawing/2014/main" id="{97D4CB3C-1F68-21E4-5FFA-95EAD37CE025}"/>
              </a:ext>
            </a:extLst>
          </p:cNvPr>
          <p:cNvSpPr>
            <a:spLocks noGrp="1"/>
          </p:cNvSpPr>
          <p:nvPr>
            <p:ph type="title"/>
          </p:nvPr>
        </p:nvSpPr>
        <p:spPr>
          <a:xfrm>
            <a:off x="2231136" y="964692"/>
            <a:ext cx="7729728" cy="704087"/>
          </a:xfrm>
        </p:spPr>
        <p:txBody>
          <a:bodyPr>
            <a:normAutofit fontScale="90000"/>
          </a:bodyPr>
          <a:lstStyle/>
          <a:p>
            <a:r>
              <a:rPr lang="en-IN" sz="4800" b="1" dirty="0"/>
              <a:t>Visions</a:t>
            </a:r>
          </a:p>
        </p:txBody>
      </p:sp>
    </p:spTree>
    <p:extLst>
      <p:ext uri="{BB962C8B-B14F-4D97-AF65-F5344CB8AC3E}">
        <p14:creationId xmlns:p14="http://schemas.microsoft.com/office/powerpoint/2010/main" val="369007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258D-B341-07DF-F236-7A956BDBDF86}"/>
              </a:ext>
            </a:extLst>
          </p:cNvPr>
          <p:cNvSpPr>
            <a:spLocks noGrp="1"/>
          </p:cNvSpPr>
          <p:nvPr>
            <p:ph type="title"/>
          </p:nvPr>
        </p:nvSpPr>
        <p:spPr/>
        <p:txBody>
          <a:bodyPr>
            <a:normAutofit/>
          </a:bodyPr>
          <a:lstStyle/>
          <a:p>
            <a:r>
              <a:rPr lang="en-IN" sz="3600" b="1" dirty="0">
                <a:solidFill>
                  <a:schemeClr val="tx1"/>
                </a:solidFill>
                <a:effectLst>
                  <a:outerShdw blurRad="38100" dist="38100" dir="2700000" algn="tl">
                    <a:srgbClr val="000000">
                      <a:alpha val="43137"/>
                    </a:srgbClr>
                  </a:outerShdw>
                </a:effectLst>
              </a:rPr>
              <a:t>Insights</a:t>
            </a:r>
          </a:p>
        </p:txBody>
      </p:sp>
      <p:sp>
        <p:nvSpPr>
          <p:cNvPr id="3" name="Content Placeholder 2">
            <a:extLst>
              <a:ext uri="{FF2B5EF4-FFF2-40B4-BE49-F238E27FC236}">
                <a16:creationId xmlns:a16="http://schemas.microsoft.com/office/drawing/2014/main" id="{1C16C943-43B5-E5F4-3329-1517881E33B0}"/>
              </a:ext>
            </a:extLst>
          </p:cNvPr>
          <p:cNvSpPr>
            <a:spLocks noGrp="1"/>
          </p:cNvSpPr>
          <p:nvPr>
            <p:ph idx="1"/>
          </p:nvPr>
        </p:nvSpPr>
        <p:spPr>
          <a:xfrm>
            <a:off x="2231136" y="2638045"/>
            <a:ext cx="7729728" cy="2727058"/>
          </a:xfrm>
        </p:spPr>
        <p:txBody>
          <a:bodyPr>
            <a:normAutofit fontScale="92500"/>
          </a:bodyPr>
          <a:lstStyle/>
          <a:p>
            <a:r>
              <a:rPr lang="en-IN" sz="2800" dirty="0">
                <a:solidFill>
                  <a:srgbClr val="FFFF00"/>
                </a:solidFill>
              </a:rPr>
              <a:t>Having Insights of Amazon sales data for 2011 to 2017.</a:t>
            </a:r>
          </a:p>
          <a:p>
            <a:r>
              <a:rPr lang="en-IN" sz="2800" dirty="0">
                <a:solidFill>
                  <a:srgbClr val="FFFF00"/>
                </a:solidFill>
              </a:rPr>
              <a:t>12 types of products</a:t>
            </a:r>
          </a:p>
          <a:p>
            <a:r>
              <a:rPr lang="en-IN" sz="2800" dirty="0">
                <a:solidFill>
                  <a:srgbClr val="FFFF00"/>
                </a:solidFill>
              </a:rPr>
              <a:t>7 Regions and </a:t>
            </a:r>
          </a:p>
          <a:p>
            <a:r>
              <a:rPr lang="en-IN" sz="2800" dirty="0">
                <a:solidFill>
                  <a:srgbClr val="FFFF00"/>
                </a:solidFill>
              </a:rPr>
              <a:t>75 Countries.</a:t>
            </a:r>
          </a:p>
          <a:p>
            <a:r>
              <a:rPr lang="en-IN" sz="2800" dirty="0">
                <a:solidFill>
                  <a:srgbClr val="FFFF00"/>
                </a:solidFill>
              </a:rPr>
              <a:t>400+ Costumers.</a:t>
            </a:r>
          </a:p>
          <a:p>
            <a:endParaRPr lang="en-IN" sz="2000" dirty="0">
              <a:solidFill>
                <a:srgbClr val="FFFF00"/>
              </a:solidFill>
            </a:endParaRPr>
          </a:p>
        </p:txBody>
      </p:sp>
      <p:sp>
        <p:nvSpPr>
          <p:cNvPr id="4" name="Date Placeholder 3">
            <a:extLst>
              <a:ext uri="{FF2B5EF4-FFF2-40B4-BE49-F238E27FC236}">
                <a16:creationId xmlns:a16="http://schemas.microsoft.com/office/drawing/2014/main" id="{9532FD35-6ECB-F0DE-5B27-16B5D881BF0D}"/>
              </a:ext>
            </a:extLst>
          </p:cNvPr>
          <p:cNvSpPr>
            <a:spLocks noGrp="1"/>
          </p:cNvSpPr>
          <p:nvPr>
            <p:ph type="dt" sz="half" idx="10"/>
          </p:nvPr>
        </p:nvSpPr>
        <p:spPr/>
        <p:txBody>
          <a:bodyPr/>
          <a:lstStyle/>
          <a:p>
            <a:fld id="{5CD57CE5-4ECB-4A22-948B-856AA321CF92}" type="datetime1">
              <a:rPr lang="en-IN" smtClean="0"/>
              <a:t>26-02-2024</a:t>
            </a:fld>
            <a:endParaRPr lang="en-IN"/>
          </a:p>
        </p:txBody>
      </p:sp>
      <p:sp>
        <p:nvSpPr>
          <p:cNvPr id="5" name="Slide Number Placeholder 4">
            <a:extLst>
              <a:ext uri="{FF2B5EF4-FFF2-40B4-BE49-F238E27FC236}">
                <a16:creationId xmlns:a16="http://schemas.microsoft.com/office/drawing/2014/main" id="{B2B9F24A-55B5-AFDA-E232-EB8520AE283C}"/>
              </a:ext>
            </a:extLst>
          </p:cNvPr>
          <p:cNvSpPr>
            <a:spLocks noGrp="1"/>
          </p:cNvSpPr>
          <p:nvPr>
            <p:ph type="sldNum" sz="quarter" idx="12"/>
          </p:nvPr>
        </p:nvSpPr>
        <p:spPr/>
        <p:txBody>
          <a:bodyPr/>
          <a:lstStyle/>
          <a:p>
            <a:fld id="{A3850401-A749-4F16-8FE3-CF87368194CC}" type="slidenum">
              <a:rPr lang="en-IN" smtClean="0"/>
              <a:t>3</a:t>
            </a:fld>
            <a:endParaRPr lang="en-IN"/>
          </a:p>
        </p:txBody>
      </p:sp>
    </p:spTree>
    <p:extLst>
      <p:ext uri="{BB962C8B-B14F-4D97-AF65-F5344CB8AC3E}">
        <p14:creationId xmlns:p14="http://schemas.microsoft.com/office/powerpoint/2010/main" val="391906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258D-B341-07DF-F236-7A956BDBDF86}"/>
              </a:ext>
            </a:extLst>
          </p:cNvPr>
          <p:cNvSpPr>
            <a:spLocks noGrp="1"/>
          </p:cNvSpPr>
          <p:nvPr>
            <p:ph type="title"/>
          </p:nvPr>
        </p:nvSpPr>
        <p:spPr/>
        <p:txBody>
          <a:bodyPr>
            <a:normAutofit fontScale="90000"/>
          </a:bodyPr>
          <a:lstStyle/>
          <a:p>
            <a:r>
              <a:rPr lang="en-IN" sz="3600" b="1" dirty="0">
                <a:solidFill>
                  <a:schemeClr val="tx1"/>
                </a:solidFill>
                <a:effectLst>
                  <a:outerShdw blurRad="38100" dist="38100" dir="2700000" algn="tl">
                    <a:srgbClr val="000000">
                      <a:alpha val="43137"/>
                    </a:srgbClr>
                  </a:outerShdw>
                </a:effectLst>
              </a:rPr>
              <a:t>Yearly Wise item Revenue </a:t>
            </a:r>
          </a:p>
        </p:txBody>
      </p:sp>
      <p:pic>
        <p:nvPicPr>
          <p:cNvPr id="7" name="Content Placeholder 6">
            <a:extLst>
              <a:ext uri="{FF2B5EF4-FFF2-40B4-BE49-F238E27FC236}">
                <a16:creationId xmlns:a16="http://schemas.microsoft.com/office/drawing/2014/main" id="{86ADB7F8-E1A0-6558-88A8-E86CD29AB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454" y="2638425"/>
            <a:ext cx="8574832" cy="3361159"/>
          </a:xfrm>
        </p:spPr>
      </p:pic>
      <p:sp>
        <p:nvSpPr>
          <p:cNvPr id="4" name="Date Placeholder 3">
            <a:extLst>
              <a:ext uri="{FF2B5EF4-FFF2-40B4-BE49-F238E27FC236}">
                <a16:creationId xmlns:a16="http://schemas.microsoft.com/office/drawing/2014/main" id="{9532FD35-6ECB-F0DE-5B27-16B5D881BF0D}"/>
              </a:ext>
            </a:extLst>
          </p:cNvPr>
          <p:cNvSpPr>
            <a:spLocks noGrp="1"/>
          </p:cNvSpPr>
          <p:nvPr>
            <p:ph type="dt" sz="half" idx="10"/>
          </p:nvPr>
        </p:nvSpPr>
        <p:spPr/>
        <p:txBody>
          <a:bodyPr/>
          <a:lstStyle/>
          <a:p>
            <a:fld id="{5CD57CE5-4ECB-4A22-948B-856AA321CF92}" type="datetime1">
              <a:rPr lang="en-IN" smtClean="0"/>
              <a:t>26-02-2024</a:t>
            </a:fld>
            <a:endParaRPr lang="en-IN"/>
          </a:p>
        </p:txBody>
      </p:sp>
      <p:sp>
        <p:nvSpPr>
          <p:cNvPr id="5" name="Slide Number Placeholder 4">
            <a:extLst>
              <a:ext uri="{FF2B5EF4-FFF2-40B4-BE49-F238E27FC236}">
                <a16:creationId xmlns:a16="http://schemas.microsoft.com/office/drawing/2014/main" id="{B2B9F24A-55B5-AFDA-E232-EB8520AE283C}"/>
              </a:ext>
            </a:extLst>
          </p:cNvPr>
          <p:cNvSpPr>
            <a:spLocks noGrp="1"/>
          </p:cNvSpPr>
          <p:nvPr>
            <p:ph type="sldNum" sz="quarter" idx="12"/>
          </p:nvPr>
        </p:nvSpPr>
        <p:spPr/>
        <p:txBody>
          <a:bodyPr/>
          <a:lstStyle/>
          <a:p>
            <a:fld id="{A3850401-A749-4F16-8FE3-CF87368194CC}" type="slidenum">
              <a:rPr lang="en-IN" smtClean="0"/>
              <a:t>4</a:t>
            </a:fld>
            <a:endParaRPr lang="en-IN"/>
          </a:p>
        </p:txBody>
      </p:sp>
    </p:spTree>
    <p:extLst>
      <p:ext uri="{BB962C8B-B14F-4D97-AF65-F5344CB8AC3E}">
        <p14:creationId xmlns:p14="http://schemas.microsoft.com/office/powerpoint/2010/main" val="155036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258D-B341-07DF-F236-7A956BDBDF86}"/>
              </a:ext>
            </a:extLst>
          </p:cNvPr>
          <p:cNvSpPr>
            <a:spLocks noGrp="1"/>
          </p:cNvSpPr>
          <p:nvPr>
            <p:ph type="title"/>
          </p:nvPr>
        </p:nvSpPr>
        <p:spPr/>
        <p:txBody>
          <a:bodyPr>
            <a:normAutofit/>
          </a:bodyPr>
          <a:lstStyle/>
          <a:p>
            <a:r>
              <a:rPr lang="en-IN" sz="3600" b="1" dirty="0">
                <a:solidFill>
                  <a:schemeClr val="tx1"/>
                </a:solidFill>
                <a:effectLst>
                  <a:outerShdw blurRad="38100" dist="38100" dir="2700000" algn="tl">
                    <a:srgbClr val="000000">
                      <a:alpha val="43137"/>
                    </a:srgbClr>
                  </a:outerShdw>
                </a:effectLst>
              </a:rPr>
              <a:t>Unit Sold By Item </a:t>
            </a:r>
          </a:p>
        </p:txBody>
      </p:sp>
      <p:sp>
        <p:nvSpPr>
          <p:cNvPr id="4" name="Date Placeholder 3">
            <a:extLst>
              <a:ext uri="{FF2B5EF4-FFF2-40B4-BE49-F238E27FC236}">
                <a16:creationId xmlns:a16="http://schemas.microsoft.com/office/drawing/2014/main" id="{9532FD35-6ECB-F0DE-5B27-16B5D881BF0D}"/>
              </a:ext>
            </a:extLst>
          </p:cNvPr>
          <p:cNvSpPr>
            <a:spLocks noGrp="1"/>
          </p:cNvSpPr>
          <p:nvPr>
            <p:ph type="dt" sz="half" idx="10"/>
          </p:nvPr>
        </p:nvSpPr>
        <p:spPr/>
        <p:txBody>
          <a:bodyPr/>
          <a:lstStyle/>
          <a:p>
            <a:fld id="{5CD57CE5-4ECB-4A22-948B-856AA321CF92}" type="datetime1">
              <a:rPr lang="en-IN" smtClean="0"/>
              <a:t>26-02-2024</a:t>
            </a:fld>
            <a:endParaRPr lang="en-IN"/>
          </a:p>
        </p:txBody>
      </p:sp>
      <p:sp>
        <p:nvSpPr>
          <p:cNvPr id="5" name="Slide Number Placeholder 4">
            <a:extLst>
              <a:ext uri="{FF2B5EF4-FFF2-40B4-BE49-F238E27FC236}">
                <a16:creationId xmlns:a16="http://schemas.microsoft.com/office/drawing/2014/main" id="{B2B9F24A-55B5-AFDA-E232-EB8520AE283C}"/>
              </a:ext>
            </a:extLst>
          </p:cNvPr>
          <p:cNvSpPr>
            <a:spLocks noGrp="1"/>
          </p:cNvSpPr>
          <p:nvPr>
            <p:ph type="sldNum" sz="quarter" idx="12"/>
          </p:nvPr>
        </p:nvSpPr>
        <p:spPr/>
        <p:txBody>
          <a:bodyPr/>
          <a:lstStyle/>
          <a:p>
            <a:fld id="{A3850401-A749-4F16-8FE3-CF87368194CC}" type="slidenum">
              <a:rPr lang="en-IN" smtClean="0"/>
              <a:t>5</a:t>
            </a:fld>
            <a:endParaRPr lang="en-IN"/>
          </a:p>
        </p:txBody>
      </p:sp>
      <p:pic>
        <p:nvPicPr>
          <p:cNvPr id="9" name="Content Placeholder 8">
            <a:extLst>
              <a:ext uri="{FF2B5EF4-FFF2-40B4-BE49-F238E27FC236}">
                <a16:creationId xmlns:a16="http://schemas.microsoft.com/office/drawing/2014/main" id="{34BBB465-FDA5-E60A-B7A1-9576D6E647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0359" y="2472611"/>
            <a:ext cx="5924940" cy="3714105"/>
          </a:xfrm>
        </p:spPr>
      </p:pic>
    </p:spTree>
    <p:extLst>
      <p:ext uri="{BB962C8B-B14F-4D97-AF65-F5344CB8AC3E}">
        <p14:creationId xmlns:p14="http://schemas.microsoft.com/office/powerpoint/2010/main" val="180618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258D-B341-07DF-F236-7A956BDBDF86}"/>
              </a:ext>
            </a:extLst>
          </p:cNvPr>
          <p:cNvSpPr>
            <a:spLocks noGrp="1"/>
          </p:cNvSpPr>
          <p:nvPr>
            <p:ph type="title"/>
          </p:nvPr>
        </p:nvSpPr>
        <p:spPr/>
        <p:txBody>
          <a:bodyPr>
            <a:normAutofit/>
          </a:bodyPr>
          <a:lstStyle/>
          <a:p>
            <a:r>
              <a:rPr lang="en-IN" sz="3600" b="1" dirty="0">
                <a:solidFill>
                  <a:schemeClr val="tx1"/>
                </a:solidFill>
                <a:effectLst>
                  <a:outerShdw blurRad="38100" dist="38100" dir="2700000" algn="tl">
                    <a:srgbClr val="000000">
                      <a:alpha val="43137"/>
                    </a:srgbClr>
                  </a:outerShdw>
                </a:effectLst>
              </a:rPr>
              <a:t>Monthly Revenue</a:t>
            </a:r>
          </a:p>
        </p:txBody>
      </p:sp>
      <p:sp>
        <p:nvSpPr>
          <p:cNvPr id="4" name="Date Placeholder 3">
            <a:extLst>
              <a:ext uri="{FF2B5EF4-FFF2-40B4-BE49-F238E27FC236}">
                <a16:creationId xmlns:a16="http://schemas.microsoft.com/office/drawing/2014/main" id="{9532FD35-6ECB-F0DE-5B27-16B5D881BF0D}"/>
              </a:ext>
            </a:extLst>
          </p:cNvPr>
          <p:cNvSpPr>
            <a:spLocks noGrp="1"/>
          </p:cNvSpPr>
          <p:nvPr>
            <p:ph type="dt" sz="half" idx="10"/>
          </p:nvPr>
        </p:nvSpPr>
        <p:spPr/>
        <p:txBody>
          <a:bodyPr/>
          <a:lstStyle/>
          <a:p>
            <a:fld id="{5CD57CE5-4ECB-4A22-948B-856AA321CF92}" type="datetime1">
              <a:rPr lang="en-IN" smtClean="0"/>
              <a:t>26-02-2024</a:t>
            </a:fld>
            <a:endParaRPr lang="en-IN"/>
          </a:p>
        </p:txBody>
      </p:sp>
      <p:sp>
        <p:nvSpPr>
          <p:cNvPr id="5" name="Slide Number Placeholder 4">
            <a:extLst>
              <a:ext uri="{FF2B5EF4-FFF2-40B4-BE49-F238E27FC236}">
                <a16:creationId xmlns:a16="http://schemas.microsoft.com/office/drawing/2014/main" id="{B2B9F24A-55B5-AFDA-E232-EB8520AE283C}"/>
              </a:ext>
            </a:extLst>
          </p:cNvPr>
          <p:cNvSpPr>
            <a:spLocks noGrp="1"/>
          </p:cNvSpPr>
          <p:nvPr>
            <p:ph type="sldNum" sz="quarter" idx="12"/>
          </p:nvPr>
        </p:nvSpPr>
        <p:spPr/>
        <p:txBody>
          <a:bodyPr/>
          <a:lstStyle/>
          <a:p>
            <a:fld id="{A3850401-A749-4F16-8FE3-CF87368194CC}" type="slidenum">
              <a:rPr lang="en-IN" smtClean="0"/>
              <a:t>6</a:t>
            </a:fld>
            <a:endParaRPr lang="en-IN"/>
          </a:p>
        </p:txBody>
      </p:sp>
      <p:pic>
        <p:nvPicPr>
          <p:cNvPr id="8" name="Content Placeholder 7">
            <a:extLst>
              <a:ext uri="{FF2B5EF4-FFF2-40B4-BE49-F238E27FC236}">
                <a16:creationId xmlns:a16="http://schemas.microsoft.com/office/drawing/2014/main" id="{AF7E9150-A894-AC84-54BB-08D46DBDF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364377"/>
            <a:ext cx="7729728" cy="3906163"/>
          </a:xfrm>
        </p:spPr>
      </p:pic>
    </p:spTree>
    <p:extLst>
      <p:ext uri="{BB962C8B-B14F-4D97-AF65-F5344CB8AC3E}">
        <p14:creationId xmlns:p14="http://schemas.microsoft.com/office/powerpoint/2010/main" val="262730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258D-B341-07DF-F236-7A956BDBDF86}"/>
              </a:ext>
            </a:extLst>
          </p:cNvPr>
          <p:cNvSpPr>
            <a:spLocks noGrp="1"/>
          </p:cNvSpPr>
          <p:nvPr>
            <p:ph type="title"/>
          </p:nvPr>
        </p:nvSpPr>
        <p:spPr/>
        <p:txBody>
          <a:bodyPr>
            <a:normAutofit fontScale="90000"/>
          </a:bodyPr>
          <a:lstStyle/>
          <a:p>
            <a:r>
              <a:rPr lang="en-IN" sz="3600" b="1" dirty="0">
                <a:solidFill>
                  <a:schemeClr val="tx1"/>
                </a:solidFill>
                <a:effectLst>
                  <a:outerShdw blurRad="38100" dist="38100" dir="2700000" algn="tl">
                    <a:srgbClr val="000000">
                      <a:alpha val="43137"/>
                    </a:srgbClr>
                  </a:outerShdw>
                </a:effectLst>
              </a:rPr>
              <a:t>Monthly- Yearly wise Revenue</a:t>
            </a:r>
          </a:p>
        </p:txBody>
      </p:sp>
      <p:sp>
        <p:nvSpPr>
          <p:cNvPr id="4" name="Date Placeholder 3">
            <a:extLst>
              <a:ext uri="{FF2B5EF4-FFF2-40B4-BE49-F238E27FC236}">
                <a16:creationId xmlns:a16="http://schemas.microsoft.com/office/drawing/2014/main" id="{9532FD35-6ECB-F0DE-5B27-16B5D881BF0D}"/>
              </a:ext>
            </a:extLst>
          </p:cNvPr>
          <p:cNvSpPr>
            <a:spLocks noGrp="1"/>
          </p:cNvSpPr>
          <p:nvPr>
            <p:ph type="dt" sz="half" idx="10"/>
          </p:nvPr>
        </p:nvSpPr>
        <p:spPr/>
        <p:txBody>
          <a:bodyPr/>
          <a:lstStyle/>
          <a:p>
            <a:fld id="{5CD57CE5-4ECB-4A22-948B-856AA321CF92}" type="datetime1">
              <a:rPr lang="en-IN" smtClean="0"/>
              <a:t>26-02-2024</a:t>
            </a:fld>
            <a:endParaRPr lang="en-IN"/>
          </a:p>
        </p:txBody>
      </p:sp>
      <p:sp>
        <p:nvSpPr>
          <p:cNvPr id="5" name="Slide Number Placeholder 4">
            <a:extLst>
              <a:ext uri="{FF2B5EF4-FFF2-40B4-BE49-F238E27FC236}">
                <a16:creationId xmlns:a16="http://schemas.microsoft.com/office/drawing/2014/main" id="{B2B9F24A-55B5-AFDA-E232-EB8520AE283C}"/>
              </a:ext>
            </a:extLst>
          </p:cNvPr>
          <p:cNvSpPr>
            <a:spLocks noGrp="1"/>
          </p:cNvSpPr>
          <p:nvPr>
            <p:ph type="sldNum" sz="quarter" idx="12"/>
          </p:nvPr>
        </p:nvSpPr>
        <p:spPr/>
        <p:txBody>
          <a:bodyPr/>
          <a:lstStyle/>
          <a:p>
            <a:fld id="{A3850401-A749-4F16-8FE3-CF87368194CC}" type="slidenum">
              <a:rPr lang="en-IN" smtClean="0"/>
              <a:t>7</a:t>
            </a:fld>
            <a:endParaRPr lang="en-IN"/>
          </a:p>
        </p:txBody>
      </p:sp>
      <p:pic>
        <p:nvPicPr>
          <p:cNvPr id="9" name="Content Placeholder 8">
            <a:extLst>
              <a:ext uri="{FF2B5EF4-FFF2-40B4-BE49-F238E27FC236}">
                <a16:creationId xmlns:a16="http://schemas.microsoft.com/office/drawing/2014/main" id="{2C4C9FB0-2C0F-6E8C-0B42-FB76FC2793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332653"/>
            <a:ext cx="7729728" cy="3407747"/>
          </a:xfrm>
        </p:spPr>
      </p:pic>
    </p:spTree>
    <p:extLst>
      <p:ext uri="{BB962C8B-B14F-4D97-AF65-F5344CB8AC3E}">
        <p14:creationId xmlns:p14="http://schemas.microsoft.com/office/powerpoint/2010/main" val="206931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258D-B341-07DF-F236-7A956BDBDF86}"/>
              </a:ext>
            </a:extLst>
          </p:cNvPr>
          <p:cNvSpPr>
            <a:spLocks noGrp="1"/>
          </p:cNvSpPr>
          <p:nvPr>
            <p:ph type="title"/>
          </p:nvPr>
        </p:nvSpPr>
        <p:spPr/>
        <p:txBody>
          <a:bodyPr>
            <a:normAutofit fontScale="90000"/>
          </a:bodyPr>
          <a:lstStyle/>
          <a:p>
            <a:r>
              <a:rPr lang="en-IN" sz="3600" b="1" dirty="0">
                <a:solidFill>
                  <a:schemeClr val="tx1"/>
                </a:solidFill>
                <a:effectLst>
                  <a:outerShdw blurRad="38100" dist="38100" dir="2700000" algn="tl">
                    <a:srgbClr val="000000">
                      <a:alpha val="43137"/>
                    </a:srgbClr>
                  </a:outerShdw>
                </a:effectLst>
              </a:rPr>
              <a:t>Yearly wise Revenue Of Countries</a:t>
            </a:r>
          </a:p>
        </p:txBody>
      </p:sp>
      <p:sp>
        <p:nvSpPr>
          <p:cNvPr id="4" name="Date Placeholder 3">
            <a:extLst>
              <a:ext uri="{FF2B5EF4-FFF2-40B4-BE49-F238E27FC236}">
                <a16:creationId xmlns:a16="http://schemas.microsoft.com/office/drawing/2014/main" id="{9532FD35-6ECB-F0DE-5B27-16B5D881BF0D}"/>
              </a:ext>
            </a:extLst>
          </p:cNvPr>
          <p:cNvSpPr>
            <a:spLocks noGrp="1"/>
          </p:cNvSpPr>
          <p:nvPr>
            <p:ph type="dt" sz="half" idx="10"/>
          </p:nvPr>
        </p:nvSpPr>
        <p:spPr/>
        <p:txBody>
          <a:bodyPr/>
          <a:lstStyle/>
          <a:p>
            <a:fld id="{5CD57CE5-4ECB-4A22-948B-856AA321CF92}" type="datetime1">
              <a:rPr lang="en-IN" smtClean="0"/>
              <a:t>26-02-2024</a:t>
            </a:fld>
            <a:endParaRPr lang="en-IN"/>
          </a:p>
        </p:txBody>
      </p:sp>
      <p:sp>
        <p:nvSpPr>
          <p:cNvPr id="5" name="Slide Number Placeholder 4">
            <a:extLst>
              <a:ext uri="{FF2B5EF4-FFF2-40B4-BE49-F238E27FC236}">
                <a16:creationId xmlns:a16="http://schemas.microsoft.com/office/drawing/2014/main" id="{B2B9F24A-55B5-AFDA-E232-EB8520AE283C}"/>
              </a:ext>
            </a:extLst>
          </p:cNvPr>
          <p:cNvSpPr>
            <a:spLocks noGrp="1"/>
          </p:cNvSpPr>
          <p:nvPr>
            <p:ph type="sldNum" sz="quarter" idx="12"/>
          </p:nvPr>
        </p:nvSpPr>
        <p:spPr/>
        <p:txBody>
          <a:bodyPr/>
          <a:lstStyle/>
          <a:p>
            <a:fld id="{A3850401-A749-4F16-8FE3-CF87368194CC}" type="slidenum">
              <a:rPr lang="en-IN" smtClean="0"/>
              <a:t>8</a:t>
            </a:fld>
            <a:endParaRPr lang="en-IN"/>
          </a:p>
        </p:txBody>
      </p:sp>
      <p:pic>
        <p:nvPicPr>
          <p:cNvPr id="8" name="Content Placeholder 7">
            <a:extLst>
              <a:ext uri="{FF2B5EF4-FFF2-40B4-BE49-F238E27FC236}">
                <a16:creationId xmlns:a16="http://schemas.microsoft.com/office/drawing/2014/main" id="{8775D27F-4F50-D15A-7962-CF323D7E0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414490"/>
            <a:ext cx="7729728" cy="3478818"/>
          </a:xfrm>
        </p:spPr>
      </p:pic>
    </p:spTree>
    <p:extLst>
      <p:ext uri="{BB962C8B-B14F-4D97-AF65-F5344CB8AC3E}">
        <p14:creationId xmlns:p14="http://schemas.microsoft.com/office/powerpoint/2010/main" val="173627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2ADD-7DC8-7D3C-A2F2-1F551FE93B7B}"/>
              </a:ext>
            </a:extLst>
          </p:cNvPr>
          <p:cNvSpPr>
            <a:spLocks noGrp="1"/>
          </p:cNvSpPr>
          <p:nvPr>
            <p:ph type="title"/>
          </p:nvPr>
        </p:nvSpPr>
        <p:spPr>
          <a:xfrm>
            <a:off x="2165822" y="523613"/>
            <a:ext cx="7729728" cy="1188720"/>
          </a:xfrm>
        </p:spPr>
        <p:txBody>
          <a:bodyPr>
            <a:normAutofit/>
          </a:bodyPr>
          <a:lstStyle/>
          <a:p>
            <a:r>
              <a:rPr lang="en-IN" sz="4000" b="1" dirty="0"/>
              <a:t>Conclusion</a:t>
            </a:r>
          </a:p>
        </p:txBody>
      </p:sp>
      <p:sp>
        <p:nvSpPr>
          <p:cNvPr id="3" name="Content Placeholder 2">
            <a:extLst>
              <a:ext uri="{FF2B5EF4-FFF2-40B4-BE49-F238E27FC236}">
                <a16:creationId xmlns:a16="http://schemas.microsoft.com/office/drawing/2014/main" id="{C822A5AC-8C42-4A09-9807-F026F10C4FD2}"/>
              </a:ext>
            </a:extLst>
          </p:cNvPr>
          <p:cNvSpPr>
            <a:spLocks noGrp="1"/>
          </p:cNvSpPr>
          <p:nvPr>
            <p:ph idx="1"/>
          </p:nvPr>
        </p:nvSpPr>
        <p:spPr>
          <a:xfrm>
            <a:off x="1530220" y="1912776"/>
            <a:ext cx="9414588" cy="4326040"/>
          </a:xfrm>
        </p:spPr>
        <p:txBody>
          <a:bodyPr>
            <a:normAutofit fontScale="92500"/>
          </a:bodyPr>
          <a:lstStyle/>
          <a:p>
            <a:pPr algn="just">
              <a:lnSpc>
                <a:spcPct val="150000"/>
              </a:lnSpc>
            </a:pPr>
            <a:r>
              <a:rPr lang="en-US" sz="1800" dirty="0">
                <a:solidFill>
                  <a:srgbClr val="FFFF00"/>
                </a:solidFill>
              </a:rPr>
              <a:t>2016 had the highest Revenue of 9,753,058 in the month of </a:t>
            </a:r>
            <a:r>
              <a:rPr lang="en-IN" sz="1800" dirty="0">
                <a:solidFill>
                  <a:srgbClr val="FFFF00"/>
                </a:solidFill>
              </a:rPr>
              <a:t>December, with the product type – Cosmetics.</a:t>
            </a:r>
            <a:endParaRPr lang="en-US" sz="1800" dirty="0">
              <a:solidFill>
                <a:srgbClr val="FFFF00"/>
              </a:solidFill>
            </a:endParaRPr>
          </a:p>
          <a:p>
            <a:pPr algn="just">
              <a:lnSpc>
                <a:spcPct val="150000"/>
              </a:lnSpc>
            </a:pPr>
            <a:r>
              <a:rPr lang="en-US" sz="1800" dirty="0">
                <a:solidFill>
                  <a:srgbClr val="FFFF00"/>
                </a:solidFill>
              </a:rPr>
              <a:t>If we observe the monthly insights of 2010 to 2017, found that </a:t>
            </a:r>
            <a:r>
              <a:rPr lang="en-IN" sz="1800" dirty="0">
                <a:solidFill>
                  <a:srgbClr val="FFFF00"/>
                </a:solidFill>
              </a:rPr>
              <a:t>February is the highest revenue record.</a:t>
            </a:r>
          </a:p>
          <a:p>
            <a:pPr algn="just">
              <a:lnSpc>
                <a:spcPct val="150000"/>
              </a:lnSpc>
            </a:pPr>
            <a:r>
              <a:rPr lang="en-IN" dirty="0">
                <a:solidFill>
                  <a:srgbClr val="FFFF00"/>
                </a:solidFill>
              </a:rPr>
              <a:t>There are 5,12,871 total number of unit sale throughout the 2010-2017.</a:t>
            </a:r>
            <a:endParaRPr lang="en-US" sz="1800" dirty="0">
              <a:solidFill>
                <a:srgbClr val="FFFF00"/>
              </a:solidFill>
            </a:endParaRPr>
          </a:p>
          <a:p>
            <a:pPr algn="just">
              <a:lnSpc>
                <a:spcPct val="150000"/>
              </a:lnSpc>
            </a:pPr>
            <a:r>
              <a:rPr lang="en-US" sz="1800" dirty="0">
                <a:solidFill>
                  <a:srgbClr val="FFFF00"/>
                </a:solidFill>
              </a:rPr>
              <a:t>The sales for the US are highest among all countries and lowest in </a:t>
            </a:r>
            <a:r>
              <a:rPr lang="en-IN" sz="1800" dirty="0">
                <a:solidFill>
                  <a:srgbClr val="FFFF00"/>
                </a:solidFill>
              </a:rPr>
              <a:t>Albania</a:t>
            </a:r>
            <a:r>
              <a:rPr lang="en-US" sz="1800" dirty="0">
                <a:solidFill>
                  <a:srgbClr val="FFFF00"/>
                </a:solidFill>
              </a:rPr>
              <a:t>.</a:t>
            </a:r>
          </a:p>
          <a:p>
            <a:pPr algn="just">
              <a:lnSpc>
                <a:spcPct val="150000"/>
              </a:lnSpc>
            </a:pPr>
            <a:r>
              <a:rPr lang="en-US" sz="1800" dirty="0">
                <a:solidFill>
                  <a:srgbClr val="FFFF00"/>
                </a:solidFill>
              </a:rPr>
              <a:t>High Top Cosmetics are the highest selling products in domestic and international markets. </a:t>
            </a:r>
            <a:endParaRPr lang="en-US" dirty="0">
              <a:solidFill>
                <a:srgbClr val="FFFF00"/>
              </a:solidFill>
            </a:endParaRPr>
          </a:p>
          <a:p>
            <a:pPr algn="just">
              <a:lnSpc>
                <a:spcPct val="150000"/>
              </a:lnSpc>
            </a:pPr>
            <a:r>
              <a:rPr lang="en-US" dirty="0">
                <a:solidFill>
                  <a:srgbClr val="FFFF00"/>
                </a:solidFill>
              </a:rPr>
              <a:t>Here is my Tableau Dashboard Link: https://public.tableau.com/app/profile/lipsa.barik/viz/AmazonSalesDashboard_17084062408230/Dashboard1?publish=yes </a:t>
            </a:r>
            <a:endParaRPr lang="en-US" sz="1800" dirty="0">
              <a:solidFill>
                <a:srgbClr val="FFFF00"/>
              </a:solidFill>
            </a:endParaRPr>
          </a:p>
          <a:p>
            <a:endParaRPr lang="en-IN" dirty="0"/>
          </a:p>
        </p:txBody>
      </p:sp>
      <p:sp>
        <p:nvSpPr>
          <p:cNvPr id="4" name="Date Placeholder 3">
            <a:extLst>
              <a:ext uri="{FF2B5EF4-FFF2-40B4-BE49-F238E27FC236}">
                <a16:creationId xmlns:a16="http://schemas.microsoft.com/office/drawing/2014/main" id="{311D6A47-AE26-66D3-D1C8-7A59A3FCF3F9}"/>
              </a:ext>
            </a:extLst>
          </p:cNvPr>
          <p:cNvSpPr>
            <a:spLocks noGrp="1"/>
          </p:cNvSpPr>
          <p:nvPr>
            <p:ph type="dt" sz="half" idx="10"/>
          </p:nvPr>
        </p:nvSpPr>
        <p:spPr/>
        <p:txBody>
          <a:bodyPr/>
          <a:lstStyle/>
          <a:p>
            <a:fld id="{5CD57CE5-4ECB-4A22-948B-856AA321CF92}" type="datetime1">
              <a:rPr lang="en-IN" smtClean="0"/>
              <a:t>26-02-2024</a:t>
            </a:fld>
            <a:endParaRPr lang="en-IN"/>
          </a:p>
        </p:txBody>
      </p:sp>
      <p:sp>
        <p:nvSpPr>
          <p:cNvPr id="5" name="Slide Number Placeholder 4">
            <a:extLst>
              <a:ext uri="{FF2B5EF4-FFF2-40B4-BE49-F238E27FC236}">
                <a16:creationId xmlns:a16="http://schemas.microsoft.com/office/drawing/2014/main" id="{071CE7A6-4944-D90F-3A3C-423C0A8C677A}"/>
              </a:ext>
            </a:extLst>
          </p:cNvPr>
          <p:cNvSpPr>
            <a:spLocks noGrp="1"/>
          </p:cNvSpPr>
          <p:nvPr>
            <p:ph type="sldNum" sz="quarter" idx="12"/>
          </p:nvPr>
        </p:nvSpPr>
        <p:spPr/>
        <p:txBody>
          <a:bodyPr/>
          <a:lstStyle/>
          <a:p>
            <a:fld id="{A3850401-A749-4F16-8FE3-CF87368194CC}" type="slidenum">
              <a:rPr lang="en-IN" smtClean="0"/>
              <a:t>9</a:t>
            </a:fld>
            <a:endParaRPr lang="en-IN"/>
          </a:p>
        </p:txBody>
      </p:sp>
    </p:spTree>
    <p:extLst>
      <p:ext uri="{BB962C8B-B14F-4D97-AF65-F5344CB8AC3E}">
        <p14:creationId xmlns:p14="http://schemas.microsoft.com/office/powerpoint/2010/main" val="15687590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53</TotalTime>
  <Words>265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Segoe UI</vt:lpstr>
      <vt:lpstr>Segoe UI Light</vt:lpstr>
      <vt:lpstr>Parcel</vt:lpstr>
      <vt:lpstr>AMAZON SALES Analysis </vt:lpstr>
      <vt:lpstr>Visions</vt:lpstr>
      <vt:lpstr>Insights</vt:lpstr>
      <vt:lpstr>Yearly Wise item Revenue </vt:lpstr>
      <vt:lpstr>Unit Sold By Item </vt:lpstr>
      <vt:lpstr>Monthly Revenue</vt:lpstr>
      <vt:lpstr>Monthly- Yearly wise Revenue</vt:lpstr>
      <vt:lpstr>Yearly wise Revenue Of Countries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 </dc:title>
  <dc:creator>LIPSA PRIYADARSHINI</dc:creator>
  <cp:lastModifiedBy>LIPSA PRIYADARSHINI</cp:lastModifiedBy>
  <cp:revision>5</cp:revision>
  <dcterms:created xsi:type="dcterms:W3CDTF">2024-02-23T11:53:23Z</dcterms:created>
  <dcterms:modified xsi:type="dcterms:W3CDTF">2024-02-26T05:53:25Z</dcterms:modified>
</cp:coreProperties>
</file>