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88" r:id="rId4"/>
    <p:sldId id="306" r:id="rId5"/>
    <p:sldId id="261" r:id="rId6"/>
    <p:sldId id="283" r:id="rId7"/>
    <p:sldId id="308" r:id="rId8"/>
    <p:sldId id="301" r:id="rId9"/>
    <p:sldId id="303" r:id="rId10"/>
    <p:sldId id="264" r:id="rId11"/>
    <p:sldId id="304" r:id="rId12"/>
    <p:sldId id="285" r:id="rId13"/>
    <p:sldId id="305" r:id="rId14"/>
    <p:sldId id="295" r:id="rId15"/>
    <p:sldId id="298" r:id="rId16"/>
    <p:sldId id="299" r:id="rId17"/>
    <p:sldId id="307" r:id="rId18"/>
    <p:sldId id="296" r:id="rId19"/>
  </p:sldIdLst>
  <p:sldSz cx="9144000" cy="5143500" type="screen16x9"/>
  <p:notesSz cx="6858000" cy="9144000"/>
  <p:embeddedFontLst>
    <p:embeddedFont>
      <p:font typeface="Dosis" pitchFamily="2" charset="0"/>
      <p:regular r:id="rId21"/>
      <p:bold r:id="rId22"/>
    </p:embeddedFont>
    <p:embeddedFont>
      <p:font typeface="Dosis ExtraLight" pitchFamily="2" charset="0"/>
      <p:regular r:id="rId23"/>
      <p:bold r:id="rId24"/>
    </p:embeddedFont>
    <p:embeddedFont>
      <p:font typeface="Pontano Sans" panose="020B0604020202020204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8A943F-5B09-47DF-A104-93C077FD6418}" v="44" dt="2025-09-26T18:51:45.275"/>
  </p1510:revLst>
</p1510:revInfo>
</file>

<file path=ppt/tableStyles.xml><?xml version="1.0" encoding="utf-8"?>
<a:tblStyleLst xmlns:a="http://schemas.openxmlformats.org/drawingml/2006/main" def="{EF5688B0-4586-4F79-B386-ED4F693CF96F}">
  <a:tblStyle styleId="{EF5688B0-4586-4F79-B386-ED4F693CF9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2BCA17F-677F-49BD-A665-7EACDE12126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>
          <a:extLst>
            <a:ext uri="{FF2B5EF4-FFF2-40B4-BE49-F238E27FC236}">
              <a16:creationId xmlns:a16="http://schemas.microsoft.com/office/drawing/2014/main" id="{A4C640AF-C7CA-A062-F8BB-639500567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ed0d38746_0_164:notes">
            <a:extLst>
              <a:ext uri="{FF2B5EF4-FFF2-40B4-BE49-F238E27FC236}">
                <a16:creationId xmlns:a16="http://schemas.microsoft.com/office/drawing/2014/main" id="{D0BB7E8B-0AE7-CAE3-3470-AF21E248D8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ded0d38746_0_164:notes">
            <a:extLst>
              <a:ext uri="{FF2B5EF4-FFF2-40B4-BE49-F238E27FC236}">
                <a16:creationId xmlns:a16="http://schemas.microsoft.com/office/drawing/2014/main" id="{610A67BD-3F39-5988-46BD-C6EA081704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9129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ed0d38746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ded0d38746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>
          <a:extLst>
            <a:ext uri="{FF2B5EF4-FFF2-40B4-BE49-F238E27FC236}">
              <a16:creationId xmlns:a16="http://schemas.microsoft.com/office/drawing/2014/main" id="{5045727C-E1E0-AD41-17CE-23FCCBD38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ed0d38746_0_164:notes">
            <a:extLst>
              <a:ext uri="{FF2B5EF4-FFF2-40B4-BE49-F238E27FC236}">
                <a16:creationId xmlns:a16="http://schemas.microsoft.com/office/drawing/2014/main" id="{096C420C-38DF-9DA3-8865-5F3A23B43D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ded0d38746_0_164:notes">
            <a:extLst>
              <a:ext uri="{FF2B5EF4-FFF2-40B4-BE49-F238E27FC236}">
                <a16:creationId xmlns:a16="http://schemas.microsoft.com/office/drawing/2014/main" id="{F0E097AD-FF45-D447-CFAD-CFD49A3DDA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491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6929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1B9EA420-FEDD-1352-3172-A124923E5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17:notes">
            <a:extLst>
              <a:ext uri="{FF2B5EF4-FFF2-40B4-BE49-F238E27FC236}">
                <a16:creationId xmlns:a16="http://schemas.microsoft.com/office/drawing/2014/main" id="{D15EAF25-594F-3E0B-62B3-B9B0C1CD26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17:notes">
            <a:extLst>
              <a:ext uri="{FF2B5EF4-FFF2-40B4-BE49-F238E27FC236}">
                <a16:creationId xmlns:a16="http://schemas.microsoft.com/office/drawing/2014/main" id="{A64FDF67-4D8C-6ACE-1EDC-43CD41B330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179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86F958B5-B3FF-7733-E4CC-18095D328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17:notes">
            <a:extLst>
              <a:ext uri="{FF2B5EF4-FFF2-40B4-BE49-F238E27FC236}">
                <a16:creationId xmlns:a16="http://schemas.microsoft.com/office/drawing/2014/main" id="{9BC3F1B2-C2C6-51BD-B461-A4908530DC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17:notes">
            <a:extLst>
              <a:ext uri="{FF2B5EF4-FFF2-40B4-BE49-F238E27FC236}">
                <a16:creationId xmlns:a16="http://schemas.microsoft.com/office/drawing/2014/main" id="{B83EC7A5-632A-3F19-99FB-92B7F2EB4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066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27BB8D0F-E37D-3D26-C865-D4C317F5F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17:notes">
            <a:extLst>
              <a:ext uri="{FF2B5EF4-FFF2-40B4-BE49-F238E27FC236}">
                <a16:creationId xmlns:a16="http://schemas.microsoft.com/office/drawing/2014/main" id="{39DC9CE9-DE96-7A46-889D-8B97422731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17:notes">
            <a:extLst>
              <a:ext uri="{FF2B5EF4-FFF2-40B4-BE49-F238E27FC236}">
                <a16:creationId xmlns:a16="http://schemas.microsoft.com/office/drawing/2014/main" id="{192E0295-8921-F15C-9317-F73FB6B9A6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45900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143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ded0d3874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ded0d3874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>
          <a:extLst>
            <a:ext uri="{FF2B5EF4-FFF2-40B4-BE49-F238E27FC236}">
              <a16:creationId xmlns:a16="http://schemas.microsoft.com/office/drawing/2014/main" id="{26479DAB-10B3-9BD6-08E9-C3B95D925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ded0d38746_0_245:notes">
            <a:extLst>
              <a:ext uri="{FF2B5EF4-FFF2-40B4-BE49-F238E27FC236}">
                <a16:creationId xmlns:a16="http://schemas.microsoft.com/office/drawing/2014/main" id="{C3B1FB09-C644-7ECD-CBF2-53C5CC7565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ded0d38746_0_245:notes">
            <a:extLst>
              <a:ext uri="{FF2B5EF4-FFF2-40B4-BE49-F238E27FC236}">
                <a16:creationId xmlns:a16="http://schemas.microsoft.com/office/drawing/2014/main" id="{E1E21CE6-86E7-2568-4B93-2B54D14555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3275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ed0d3874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ed0d3874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0B286992-668E-115F-05FC-BE9331463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17:notes">
            <a:extLst>
              <a:ext uri="{FF2B5EF4-FFF2-40B4-BE49-F238E27FC236}">
                <a16:creationId xmlns:a16="http://schemas.microsoft.com/office/drawing/2014/main" id="{0E344673-8F10-8D47-782D-B5A9FAF047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17:notes">
            <a:extLst>
              <a:ext uri="{FF2B5EF4-FFF2-40B4-BE49-F238E27FC236}">
                <a16:creationId xmlns:a16="http://schemas.microsoft.com/office/drawing/2014/main" id="{0DF482F6-0E81-28E2-8D50-B0849B8B34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9710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12E55DB0-39D4-4825-FD8D-854039866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>
            <a:extLst>
              <a:ext uri="{FF2B5EF4-FFF2-40B4-BE49-F238E27FC236}">
                <a16:creationId xmlns:a16="http://schemas.microsoft.com/office/drawing/2014/main" id="{84A477EE-6EA5-A930-494D-23A64BBC11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>
            <a:extLst>
              <a:ext uri="{FF2B5EF4-FFF2-40B4-BE49-F238E27FC236}">
                <a16:creationId xmlns:a16="http://schemas.microsoft.com/office/drawing/2014/main" id="{D48C07CD-D75E-8DA5-23C5-D6778FEE14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0224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>
          <a:extLst>
            <a:ext uri="{FF2B5EF4-FFF2-40B4-BE49-F238E27FC236}">
              <a16:creationId xmlns:a16="http://schemas.microsoft.com/office/drawing/2014/main" id="{5BFA0AE1-9BFE-6640-DF6A-0E3216429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391192_017:notes">
            <a:extLst>
              <a:ext uri="{FF2B5EF4-FFF2-40B4-BE49-F238E27FC236}">
                <a16:creationId xmlns:a16="http://schemas.microsoft.com/office/drawing/2014/main" id="{A2480EE0-40AE-B535-3DA7-7B05908E47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391192_017:notes">
            <a:extLst>
              <a:ext uri="{FF2B5EF4-FFF2-40B4-BE49-F238E27FC236}">
                <a16:creationId xmlns:a16="http://schemas.microsoft.com/office/drawing/2014/main" id="{FD944C6A-EFCD-C759-ECE1-FC8B27A593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393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avLst/>
            <a:gdLst/>
            <a:ahLst/>
            <a:cxnLst/>
            <a:rect l="l" t="t" r="r" b="b"/>
            <a:pathLst>
              <a:path w="11195" h="10385" extrusionOk="0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avLst/>
            <a:gdLst/>
            <a:ahLst/>
            <a:cxnLst/>
            <a:rect l="l" t="t" r="r" b="b"/>
            <a:pathLst>
              <a:path w="19959" h="25777" extrusionOk="0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avLst/>
            <a:gdLst/>
            <a:ahLst/>
            <a:cxnLst/>
            <a:rect l="l" t="t" r="r" b="b"/>
            <a:pathLst>
              <a:path w="10017" h="8691" extrusionOk="0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avLst/>
            <a:gdLst/>
            <a:ahLst/>
            <a:cxnLst/>
            <a:rect l="l" t="t" r="r" b="b"/>
            <a:pathLst>
              <a:path w="94269" h="53026" extrusionOk="0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avLst/>
            <a:gdLst/>
            <a:ahLst/>
            <a:cxnLst/>
            <a:rect l="l" t="t" r="r" b="b"/>
            <a:pathLst>
              <a:path w="12006" h="18892" extrusionOk="0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avLst/>
            <a:gdLst/>
            <a:ahLst/>
            <a:cxnLst/>
            <a:rect l="l" t="t" r="r" b="b"/>
            <a:pathLst>
              <a:path w="24157" h="13993" extrusionOk="0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avLst/>
            <a:gdLst/>
            <a:ahLst/>
            <a:cxnLst/>
            <a:rect l="l" t="t" r="r" b="b"/>
            <a:pathLst>
              <a:path w="12962" h="18486" extrusionOk="0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1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2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avLst/>
            <a:gdLst/>
            <a:ahLst/>
            <a:cxnLst/>
            <a:rect l="l" t="t" r="r" b="b"/>
            <a:pathLst>
              <a:path w="94270" h="53026" extrusionOk="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avLst/>
            <a:gdLst/>
            <a:ahLst/>
            <a:cxnLst/>
            <a:rect l="l" t="t" r="r" b="b"/>
            <a:pathLst>
              <a:path w="18855" h="14362" extrusionOk="0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avLst/>
            <a:gdLst/>
            <a:ahLst/>
            <a:cxnLst/>
            <a:rect l="l" t="t" r="r" b="b"/>
            <a:pathLst>
              <a:path w="13110" h="9280" extrusionOk="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avLst/>
            <a:gdLst/>
            <a:ahLst/>
            <a:cxnLst/>
            <a:rect l="l" t="t" r="r" b="b"/>
            <a:pathLst>
              <a:path w="10017" h="16571" extrusionOk="0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body" idx="1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2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3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leaves">
  <p:cSld name="BLANK_2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avLst/>
            <a:gdLst/>
            <a:ahLst/>
            <a:cxnLst/>
            <a:rect l="l" t="t" r="r" b="b"/>
            <a:pathLst>
              <a:path w="13184" h="10532" extrusionOk="0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avLst/>
            <a:gdLst/>
            <a:ahLst/>
            <a:cxnLst/>
            <a:rect l="l" t="t" r="r" b="b"/>
            <a:pathLst>
              <a:path w="5838" h="9557" extrusionOk="0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7" r:id="rId5"/>
    <p:sldLayoutId id="2147483658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rakozekelly/crop-recommendation-datas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833460" y="1971676"/>
            <a:ext cx="3853340" cy="10299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Crop Recommendation System</a:t>
            </a:r>
            <a:endParaRPr sz="4000" dirty="0"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l="932" r="942"/>
          <a:stretch/>
        </p:blipFill>
        <p:spPr>
          <a:xfrm>
            <a:off x="224471" y="446550"/>
            <a:ext cx="4608989" cy="4696974"/>
          </a:xfrm>
          <a:custGeom>
            <a:avLst/>
            <a:gdLst/>
            <a:ahLst/>
            <a:cxnLst/>
            <a:rect l="l" t="t" r="r" b="b"/>
            <a:pathLst>
              <a:path w="21061" h="21600" extrusionOk="0">
                <a:moveTo>
                  <a:pt x="21016" y="0"/>
                </a:moveTo>
                <a:cubicBezTo>
                  <a:pt x="21016" y="0"/>
                  <a:pt x="13076" y="1665"/>
                  <a:pt x="10033" y="5720"/>
                </a:cubicBezTo>
                <a:cubicBezTo>
                  <a:pt x="6991" y="9775"/>
                  <a:pt x="9992" y="14676"/>
                  <a:pt x="9992" y="14676"/>
                </a:cubicBezTo>
                <a:cubicBezTo>
                  <a:pt x="9992" y="14676"/>
                  <a:pt x="15513" y="16226"/>
                  <a:pt x="18557" y="12175"/>
                </a:cubicBezTo>
                <a:cubicBezTo>
                  <a:pt x="21600" y="8123"/>
                  <a:pt x="21016" y="0"/>
                  <a:pt x="21016" y="0"/>
                </a:cubicBezTo>
                <a:close/>
                <a:moveTo>
                  <a:pt x="4385" y="10816"/>
                </a:moveTo>
                <a:cubicBezTo>
                  <a:pt x="2245" y="10758"/>
                  <a:pt x="0" y="11508"/>
                  <a:pt x="0" y="11508"/>
                </a:cubicBezTo>
                <a:cubicBezTo>
                  <a:pt x="0" y="11508"/>
                  <a:pt x="1843" y="15299"/>
                  <a:pt x="4257" y="16319"/>
                </a:cubicBezTo>
                <a:cubicBezTo>
                  <a:pt x="6207" y="17143"/>
                  <a:pt x="7933" y="15908"/>
                  <a:pt x="8524" y="15404"/>
                </a:cubicBezTo>
                <a:lnTo>
                  <a:pt x="2629" y="12634"/>
                </a:lnTo>
                <a:lnTo>
                  <a:pt x="8734" y="14939"/>
                </a:lnTo>
                <a:cubicBezTo>
                  <a:pt x="8686" y="14185"/>
                  <a:pt x="8378" y="12037"/>
                  <a:pt x="6403" y="11203"/>
                </a:cubicBezTo>
                <a:cubicBezTo>
                  <a:pt x="5799" y="10948"/>
                  <a:pt x="5098" y="10835"/>
                  <a:pt x="4385" y="10816"/>
                </a:cubicBezTo>
                <a:close/>
                <a:moveTo>
                  <a:pt x="9515" y="15936"/>
                </a:moveTo>
                <a:cubicBezTo>
                  <a:pt x="9515" y="15936"/>
                  <a:pt x="6279" y="17665"/>
                  <a:pt x="6644" y="20887"/>
                </a:cubicBezTo>
                <a:cubicBezTo>
                  <a:pt x="6672" y="21128"/>
                  <a:pt x="6721" y="21365"/>
                  <a:pt x="6783" y="21600"/>
                </a:cubicBezTo>
                <a:lnTo>
                  <a:pt x="13391" y="21600"/>
                </a:lnTo>
                <a:cubicBezTo>
                  <a:pt x="13467" y="21105"/>
                  <a:pt x="13478" y="20600"/>
                  <a:pt x="13427" y="20101"/>
                </a:cubicBezTo>
                <a:cubicBezTo>
                  <a:pt x="13059" y="16877"/>
                  <a:pt x="9515" y="15936"/>
                  <a:pt x="9515" y="15936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148078-53F9-4645-9536-DE38668D0A4E}"/>
              </a:ext>
            </a:extLst>
          </p:cNvPr>
          <p:cNvSpPr txBox="1"/>
          <p:nvPr/>
        </p:nvSpPr>
        <p:spPr>
          <a:xfrm>
            <a:off x="4833460" y="3610912"/>
            <a:ext cx="3204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Dosis ExtraLight"/>
              </a:rPr>
              <a:t>Leveraging Machine 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Dosis ExtraLight"/>
                <a:sym typeface="Dosis ExtraLight"/>
              </a:rPr>
              <a:t>Learning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Dosis ExtraLight"/>
              </a:rPr>
              <a:t> for Smarter Farming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3826149" y="493344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en-US" b="1" dirty="0"/>
              <a:t>Modeling Approach</a:t>
            </a:r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3807711" y="1285875"/>
            <a:ext cx="4729070" cy="1285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/>
              <a:t>Modeling</a:t>
            </a:r>
            <a:endParaRPr sz="16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/>
              <a:t>The data is split into training, validation, and test sets using a 70/15/15 ratio, and then a Random Forest classifier is trained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2"/>
          </p:nvPr>
        </p:nvSpPr>
        <p:spPr>
          <a:xfrm>
            <a:off x="3826149" y="2841594"/>
            <a:ext cx="4493326" cy="1151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/>
              <a:t>Evaluation</a:t>
            </a:r>
            <a:endParaRPr sz="1600" b="1" dirty="0"/>
          </a:p>
          <a:p>
            <a:pPr marL="0" indent="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/>
              <a:t>Assessing the model using metrics like Accuracy, Precision, Recall, and F1-score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86" name="Google Shape;186;p22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AC2C8F-0384-4237-A5CE-0DFF796D2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9">
          <a:extLst>
            <a:ext uri="{FF2B5EF4-FFF2-40B4-BE49-F238E27FC236}">
              <a16:creationId xmlns:a16="http://schemas.microsoft.com/office/drawing/2014/main" id="{2465FA02-1DA1-0C76-4B7E-23FF3E3A9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3">
            <a:extLst>
              <a:ext uri="{FF2B5EF4-FFF2-40B4-BE49-F238E27FC236}">
                <a16:creationId xmlns:a16="http://schemas.microsoft.com/office/drawing/2014/main" id="{6B8C4583-6A3A-051D-6AE3-9DB44BBB287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11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499" name="Google Shape;499;p43">
            <a:extLst>
              <a:ext uri="{FF2B5EF4-FFF2-40B4-BE49-F238E27FC236}">
                <a16:creationId xmlns:a16="http://schemas.microsoft.com/office/drawing/2014/main" id="{02D96A43-B517-E24B-1303-D82A2BDD73EF}"/>
              </a:ext>
            </a:extLst>
          </p:cNvPr>
          <p:cNvSpPr/>
          <p:nvPr/>
        </p:nvSpPr>
        <p:spPr>
          <a:xfrm>
            <a:off x="4007841" y="1897852"/>
            <a:ext cx="246032" cy="3908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500" name="Google Shape;500;p43">
            <a:extLst>
              <a:ext uri="{FF2B5EF4-FFF2-40B4-BE49-F238E27FC236}">
                <a16:creationId xmlns:a16="http://schemas.microsoft.com/office/drawing/2014/main" id="{6B95BD9E-6A68-5D7C-4191-E87BB8272C66}"/>
              </a:ext>
            </a:extLst>
          </p:cNvPr>
          <p:cNvSpPr/>
          <p:nvPr/>
        </p:nvSpPr>
        <p:spPr>
          <a:xfrm>
            <a:off x="4870491" y="1904409"/>
            <a:ext cx="453768" cy="3866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W</a:t>
            </a:r>
          </a:p>
        </p:txBody>
      </p:sp>
      <p:sp>
        <p:nvSpPr>
          <p:cNvPr id="501" name="Google Shape;501;p43">
            <a:extLst>
              <a:ext uri="{FF2B5EF4-FFF2-40B4-BE49-F238E27FC236}">
                <a16:creationId xmlns:a16="http://schemas.microsoft.com/office/drawing/2014/main" id="{1A18F4BF-BBCC-9717-2B95-B43F582BB950}"/>
              </a:ext>
            </a:extLst>
          </p:cNvPr>
          <p:cNvSpPr/>
          <p:nvPr/>
        </p:nvSpPr>
        <p:spPr>
          <a:xfrm>
            <a:off x="3978464" y="2837581"/>
            <a:ext cx="246032" cy="3866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502" name="Google Shape;502;p43">
            <a:extLst>
              <a:ext uri="{FF2B5EF4-FFF2-40B4-BE49-F238E27FC236}">
                <a16:creationId xmlns:a16="http://schemas.microsoft.com/office/drawing/2014/main" id="{3F93D0FE-5647-C024-FF71-D8A618EA3345}"/>
              </a:ext>
            </a:extLst>
          </p:cNvPr>
          <p:cNvSpPr/>
          <p:nvPr/>
        </p:nvSpPr>
        <p:spPr>
          <a:xfrm>
            <a:off x="4967539" y="2844138"/>
            <a:ext cx="264917" cy="3834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T</a:t>
            </a:r>
          </a:p>
        </p:txBody>
      </p:sp>
      <p:sp>
        <p:nvSpPr>
          <p:cNvPr id="503" name="Google Shape;503;p43">
            <a:extLst>
              <a:ext uri="{FF2B5EF4-FFF2-40B4-BE49-F238E27FC236}">
                <a16:creationId xmlns:a16="http://schemas.microsoft.com/office/drawing/2014/main" id="{AF9624D3-D059-015E-5D70-6D9AB16398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7796" y="436542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Correlation Heatmap (Actual)  &amp; </a:t>
            </a:r>
            <a:br>
              <a:rPr lang="en-US" sz="2000" dirty="0"/>
            </a:br>
            <a:r>
              <a:rPr lang="en-US" sz="2000" dirty="0"/>
              <a:t>Model: Feature Importance (Actual)</a:t>
            </a:r>
            <a:endParaRPr sz="2000" dirty="0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6CA899C1-0077-B846-E565-BF34690BB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319" y="189788"/>
            <a:ext cx="6248354" cy="495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45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3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12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499" name="Google Shape;499;p43"/>
          <p:cNvSpPr/>
          <p:nvPr/>
        </p:nvSpPr>
        <p:spPr>
          <a:xfrm>
            <a:off x="4007841" y="1897852"/>
            <a:ext cx="246032" cy="3908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500" name="Google Shape;500;p43"/>
          <p:cNvSpPr/>
          <p:nvPr/>
        </p:nvSpPr>
        <p:spPr>
          <a:xfrm>
            <a:off x="4870491" y="1904409"/>
            <a:ext cx="453768" cy="3866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W</a:t>
            </a:r>
          </a:p>
        </p:txBody>
      </p:sp>
      <p:sp>
        <p:nvSpPr>
          <p:cNvPr id="501" name="Google Shape;501;p43"/>
          <p:cNvSpPr/>
          <p:nvPr/>
        </p:nvSpPr>
        <p:spPr>
          <a:xfrm>
            <a:off x="3978464" y="2837581"/>
            <a:ext cx="246032" cy="3866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502" name="Google Shape;502;p43"/>
          <p:cNvSpPr/>
          <p:nvPr/>
        </p:nvSpPr>
        <p:spPr>
          <a:xfrm>
            <a:off x="4967539" y="2844138"/>
            <a:ext cx="264917" cy="3834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T</a:t>
            </a:r>
          </a:p>
        </p:txBody>
      </p:sp>
      <p:sp>
        <p:nvSpPr>
          <p:cNvPr id="503" name="Google Shape;503;p43"/>
          <p:cNvSpPr txBox="1">
            <a:spLocks noGrp="1"/>
          </p:cNvSpPr>
          <p:nvPr>
            <p:ph type="title" idx="4294967295"/>
          </p:nvPr>
        </p:nvSpPr>
        <p:spPr>
          <a:xfrm>
            <a:off x="507796" y="436542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Correlation Heatmap (Actual)  &amp; </a:t>
            </a:r>
            <a:br>
              <a:rPr lang="en-US" sz="2000" dirty="0"/>
            </a:br>
            <a:r>
              <a:rPr lang="en-US" sz="2000" dirty="0"/>
              <a:t>Model: Feature Importance (Actual)</a:t>
            </a:r>
            <a:endParaRPr sz="2000" dirty="0"/>
          </a:p>
        </p:txBody>
      </p:sp>
      <p:pic>
        <p:nvPicPr>
          <p:cNvPr id="4" name="Picture 3" descr="A diagram of a graph&#10;&#10;AI-generated content may be incorrect.">
            <a:extLst>
              <a:ext uri="{FF2B5EF4-FFF2-40B4-BE49-F238E27FC236}">
                <a16:creationId xmlns:a16="http://schemas.microsoft.com/office/drawing/2014/main" id="{18A71D93-E9C7-4728-6790-86D013D4F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269" y="1136027"/>
            <a:ext cx="4047735" cy="33962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9">
          <a:extLst>
            <a:ext uri="{FF2B5EF4-FFF2-40B4-BE49-F238E27FC236}">
              <a16:creationId xmlns:a16="http://schemas.microsoft.com/office/drawing/2014/main" id="{DFEC629C-D3B6-9139-A0D7-51572C62D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3">
            <a:extLst>
              <a:ext uri="{FF2B5EF4-FFF2-40B4-BE49-F238E27FC236}">
                <a16:creationId xmlns:a16="http://schemas.microsoft.com/office/drawing/2014/main" id="{19201723-89DD-6C97-FBF0-8A538FCEC6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13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499" name="Google Shape;499;p43">
            <a:extLst>
              <a:ext uri="{FF2B5EF4-FFF2-40B4-BE49-F238E27FC236}">
                <a16:creationId xmlns:a16="http://schemas.microsoft.com/office/drawing/2014/main" id="{91C8F94F-116D-2103-83FA-2F83AEC880A2}"/>
              </a:ext>
            </a:extLst>
          </p:cNvPr>
          <p:cNvSpPr/>
          <p:nvPr/>
        </p:nvSpPr>
        <p:spPr>
          <a:xfrm>
            <a:off x="4007841" y="1897852"/>
            <a:ext cx="246032" cy="39080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S</a:t>
            </a:r>
          </a:p>
        </p:txBody>
      </p:sp>
      <p:sp>
        <p:nvSpPr>
          <p:cNvPr id="500" name="Google Shape;500;p43">
            <a:extLst>
              <a:ext uri="{FF2B5EF4-FFF2-40B4-BE49-F238E27FC236}">
                <a16:creationId xmlns:a16="http://schemas.microsoft.com/office/drawing/2014/main" id="{F1737337-541E-BC73-DC1B-C0A62B357799}"/>
              </a:ext>
            </a:extLst>
          </p:cNvPr>
          <p:cNvSpPr/>
          <p:nvPr/>
        </p:nvSpPr>
        <p:spPr>
          <a:xfrm>
            <a:off x="4870491" y="1904409"/>
            <a:ext cx="453768" cy="3866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W</a:t>
            </a:r>
          </a:p>
        </p:txBody>
      </p:sp>
      <p:sp>
        <p:nvSpPr>
          <p:cNvPr id="501" name="Google Shape;501;p43">
            <a:extLst>
              <a:ext uri="{FF2B5EF4-FFF2-40B4-BE49-F238E27FC236}">
                <a16:creationId xmlns:a16="http://schemas.microsoft.com/office/drawing/2014/main" id="{8D5AEA49-DA77-6A69-33F0-1459503F56CB}"/>
              </a:ext>
            </a:extLst>
          </p:cNvPr>
          <p:cNvSpPr/>
          <p:nvPr/>
        </p:nvSpPr>
        <p:spPr>
          <a:xfrm>
            <a:off x="3978464" y="2837581"/>
            <a:ext cx="246032" cy="386612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O</a:t>
            </a:r>
          </a:p>
        </p:txBody>
      </p:sp>
      <p:sp>
        <p:nvSpPr>
          <p:cNvPr id="502" name="Google Shape;502;p43">
            <a:extLst>
              <a:ext uri="{FF2B5EF4-FFF2-40B4-BE49-F238E27FC236}">
                <a16:creationId xmlns:a16="http://schemas.microsoft.com/office/drawing/2014/main" id="{854F952A-E03C-0878-C2E2-41DEF5A18DDA}"/>
              </a:ext>
            </a:extLst>
          </p:cNvPr>
          <p:cNvSpPr/>
          <p:nvPr/>
        </p:nvSpPr>
        <p:spPr>
          <a:xfrm>
            <a:off x="4967539" y="2844138"/>
            <a:ext cx="264917" cy="383464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lt1"/>
                </a:solidFill>
                <a:latin typeface="Dosis"/>
              </a:rPr>
              <a:t>T</a:t>
            </a:r>
          </a:p>
        </p:txBody>
      </p:sp>
      <p:sp>
        <p:nvSpPr>
          <p:cNvPr id="503" name="Google Shape;503;p43">
            <a:extLst>
              <a:ext uri="{FF2B5EF4-FFF2-40B4-BE49-F238E27FC236}">
                <a16:creationId xmlns:a16="http://schemas.microsoft.com/office/drawing/2014/main" id="{9744F6A5-5FAB-AA1A-810B-97B84696CEF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7796" y="436542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Correlation Heatmap (Actual)  &amp; </a:t>
            </a:r>
            <a:br>
              <a:rPr lang="en-US" sz="2000" dirty="0"/>
            </a:br>
            <a:r>
              <a:rPr lang="en-US" sz="2000" dirty="0"/>
              <a:t>Model: Feature Importance (Actual)</a:t>
            </a:r>
            <a:endParaRPr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41B8710-B632-A020-3DD2-266B4EAD7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53" y="135172"/>
            <a:ext cx="7088040" cy="4706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94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3815194" y="153900"/>
            <a:ext cx="4864800" cy="1142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Key Insights and Feature Importance</a:t>
            </a:r>
            <a:endParaRPr lang="en-US" dirty="0"/>
          </a:p>
        </p:txBody>
      </p:sp>
      <p:sp>
        <p:nvSpPr>
          <p:cNvPr id="176" name="Google Shape;176;p2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FBF20-E92C-499D-B8FC-6981015FC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5194" y="1491409"/>
            <a:ext cx="5007337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/>
              <a:t>Key Insights</a:t>
            </a:r>
            <a:r>
              <a:rPr lang="en-US" altLang="en-US" sz="1600" dirty="0"/>
              <a:t>: </a:t>
            </a:r>
            <a:r>
              <a:rPr lang="en-US" altLang="en-US" sz="1400" dirty="0"/>
              <a:t>Soil nutrients, particularly N, P, and K levels, along with soil pH, are strong influencers of crop suitability.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/>
              <a:t>Climate factors such as rainfall and temperature provide crucial seasonal context for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/>
              <a:t>The final model offers practical and explainable recommendations for farmers.</a:t>
            </a:r>
            <a:endParaRPr lang="en-US" altLang="en-US" sz="1600" dirty="0"/>
          </a:p>
          <a:p>
            <a:pPr marL="0" lvl="0" indent="0" eaLnBrk="0" fontAlgn="base" hangingPunct="0">
              <a:buNone/>
            </a:pPr>
            <a:r>
              <a:rPr lang="en-US" sz="1600" b="1" dirty="0"/>
              <a:t>Feature Importance:</a:t>
            </a:r>
            <a:r>
              <a:rPr lang="en-US" sz="1600" dirty="0"/>
              <a:t> </a:t>
            </a:r>
            <a:r>
              <a:rPr lang="en-US" sz="1400" dirty="0"/>
              <a:t>The model's internal metrics and permutation importance were used to identify the most impactful features. This confirms that both soil and climate variables are vital for accurate predictions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060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9A46E1FF-008D-0014-A372-14FCDA03A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>
            <a:extLst>
              <a:ext uri="{FF2B5EF4-FFF2-40B4-BE49-F238E27FC236}">
                <a16:creationId xmlns:a16="http://schemas.microsoft.com/office/drawing/2014/main" id="{EA160E1E-8A62-72B9-52AF-A410E76E7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79303" y="432196"/>
            <a:ext cx="4864800" cy="1142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Modeling Algo Selection (Phase 2)</a:t>
            </a:r>
            <a:endParaRPr lang="en-US" dirty="0"/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D15AA732-E1C1-DA58-C782-754569361BB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CD42F-C974-9D8A-1B83-14D849AC9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379303" y="1900580"/>
            <a:ext cx="568919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/>
              <a:t>Tree based models fits the best for this scenario.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b="1" dirty="0"/>
              <a:t>Why?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/>
              <a:t>Features (N, P, K, rainfall, pH temperature) are structured numeric values.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/>
              <a:t>Decision-tree ensembles like Random  Forest/</a:t>
            </a:r>
            <a:r>
              <a:rPr lang="en-US" altLang="en-US" sz="1400" dirty="0" err="1"/>
              <a:t>XGBoost</a:t>
            </a:r>
            <a:r>
              <a:rPr lang="en-US" altLang="en-US" sz="1400" dirty="0"/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/>
              <a:t>Naturally handles non-linear feature interactions (e.g., rainfall × pH combinations).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/>
              <a:t>Perform well with mixed feature scales (no strict need for scaling).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/>
              <a:t>Robust against outliers and multicollinearity.</a:t>
            </a:r>
          </a:p>
        </p:txBody>
      </p:sp>
    </p:spTree>
    <p:extLst>
      <p:ext uri="{BB962C8B-B14F-4D97-AF65-F5344CB8AC3E}">
        <p14:creationId xmlns:p14="http://schemas.microsoft.com/office/powerpoint/2010/main" val="3506829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919B17C4-CBC0-4645-6EEB-C04064817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>
            <a:extLst>
              <a:ext uri="{FF2B5EF4-FFF2-40B4-BE49-F238E27FC236}">
                <a16:creationId xmlns:a16="http://schemas.microsoft.com/office/drawing/2014/main" id="{FAC20D6E-57BE-0A3A-6110-42A353F005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5307" y="688388"/>
            <a:ext cx="4985467" cy="1142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Modeling Strategy (Phase-2)</a:t>
            </a:r>
            <a:endParaRPr lang="en-US" dirty="0"/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B6AB7A0C-3B98-D5FA-B798-9F481F2C18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BFEB0-A815-5C18-C831-9AF9A12245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05308" y="2195966"/>
            <a:ext cx="498546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/>
              <a:t>Start with Random Forest as baseline.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/>
              <a:t>Move to </a:t>
            </a:r>
            <a:r>
              <a:rPr lang="en-US" altLang="en-US" sz="1400" dirty="0" err="1"/>
              <a:t>XGBoost</a:t>
            </a:r>
            <a:r>
              <a:rPr lang="en-US" altLang="en-US" sz="1400" dirty="0"/>
              <a:t>/</a:t>
            </a:r>
            <a:r>
              <a:rPr lang="en-US" altLang="en-US" sz="1400" dirty="0" err="1"/>
              <a:t>LightGBM</a:t>
            </a:r>
            <a:r>
              <a:rPr lang="en-US" altLang="en-US" sz="1400" dirty="0"/>
              <a:t> for performance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/>
              <a:t>Monitor class imbalance and adjust with class weights or resampling if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dirty="0"/>
              <a:t>Use feature importance plots to interpret which environmental factor most affects crop prediction.</a:t>
            </a:r>
          </a:p>
        </p:txBody>
      </p:sp>
    </p:spTree>
    <p:extLst>
      <p:ext uri="{BB962C8B-B14F-4D97-AF65-F5344CB8AC3E}">
        <p14:creationId xmlns:p14="http://schemas.microsoft.com/office/powerpoint/2010/main" val="4276705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2F6ED4ED-1612-ABAB-07B1-0D94D10B6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>
            <a:extLst>
              <a:ext uri="{FF2B5EF4-FFF2-40B4-BE49-F238E27FC236}">
                <a16:creationId xmlns:a16="http://schemas.microsoft.com/office/drawing/2014/main" id="{687EEE1C-59E0-AD5B-2DE9-3F9119747F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2337" y="469591"/>
            <a:ext cx="5819656" cy="902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Deployment Strategy (2</a:t>
            </a:r>
            <a:r>
              <a:rPr lang="en-US" b="1" baseline="30000" dirty="0"/>
              <a:t>nd</a:t>
            </a:r>
            <a:r>
              <a:rPr lang="en-US" b="1" dirty="0"/>
              <a:t> Phase):</a:t>
            </a:r>
            <a:endParaRPr lang="en-US" dirty="0"/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C6EB8A64-A3E8-B8E8-DB8B-71E9DBD5276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A02D2-6522-7BE4-75D3-79EBA5F0E2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672337" y="1657699"/>
            <a:ext cx="492808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600" b="1" dirty="0"/>
              <a:t>Deployment: </a:t>
            </a:r>
            <a:r>
              <a:rPr lang="en-IN" sz="1600" dirty="0"/>
              <a:t>We are exploring docker compose to create UI and backend images for this application.</a:t>
            </a:r>
          </a:p>
          <a:p>
            <a:r>
              <a:rPr lang="en-IN" sz="1600" b="1" dirty="0"/>
              <a:t>Model selection, tuning and optimization.</a:t>
            </a:r>
          </a:p>
          <a:p>
            <a:r>
              <a:rPr lang="en-US" sz="1600" b="1" dirty="0">
                <a:sym typeface="Arial"/>
              </a:rPr>
              <a:t>Application Development: </a:t>
            </a:r>
          </a:p>
          <a:p>
            <a:r>
              <a:rPr lang="en-US" sz="1600" dirty="0">
                <a:sym typeface="Arial"/>
              </a:rPr>
              <a:t>Develop</a:t>
            </a:r>
            <a:r>
              <a:rPr lang="en-US" sz="1600" dirty="0"/>
              <a:t> a user-friendly </a:t>
            </a:r>
            <a:r>
              <a:rPr lang="en-US" sz="1600" dirty="0" err="1"/>
              <a:t>Streamlit</a:t>
            </a:r>
            <a:r>
              <a:rPr lang="en-US" sz="1600" dirty="0"/>
              <a:t> web application where farmers can input their local soil and climate data to get crop recommendations. </a:t>
            </a:r>
          </a:p>
          <a:p>
            <a:endParaRPr lang="en-IN" sz="1600" dirty="0"/>
          </a:p>
          <a:p>
            <a:endParaRPr lang="en-IN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5852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sp>
        <p:nvSpPr>
          <p:cNvPr id="374" name="Google Shape;374;p36"/>
          <p:cNvSpPr txBox="1">
            <a:spLocks noGrp="1"/>
          </p:cNvSpPr>
          <p:nvPr>
            <p:ph type="ctrTitle" idx="4294967295"/>
          </p:nvPr>
        </p:nvSpPr>
        <p:spPr>
          <a:xfrm>
            <a:off x="685800" y="1430950"/>
            <a:ext cx="4390500" cy="86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solidFill>
                  <a:srgbClr val="51B148"/>
                </a:solidFill>
              </a:rPr>
              <a:t>Thanks!</a:t>
            </a:r>
            <a:endParaRPr sz="9600" dirty="0">
              <a:solidFill>
                <a:srgbClr val="51B148"/>
              </a:solidFill>
            </a:endParaRPr>
          </a:p>
        </p:txBody>
      </p:sp>
      <p:sp>
        <p:nvSpPr>
          <p:cNvPr id="375" name="Google Shape;375;p36"/>
          <p:cNvSpPr txBox="1">
            <a:spLocks noGrp="1"/>
          </p:cNvSpPr>
          <p:nvPr>
            <p:ph type="subTitle" idx="4294967295"/>
          </p:nvPr>
        </p:nvSpPr>
        <p:spPr>
          <a:xfrm>
            <a:off x="685800" y="2018282"/>
            <a:ext cx="4390500" cy="23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</a:rPr>
              <a:t>ANY QUESTIONS?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76" name="Google Shape;376;p36"/>
          <p:cNvSpPr/>
          <p:nvPr/>
        </p:nvSpPr>
        <p:spPr>
          <a:xfrm>
            <a:off x="5020246" y="816383"/>
            <a:ext cx="2713515" cy="2468231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7" name="Google Shape;377;p36"/>
          <p:cNvSpPr/>
          <p:nvPr/>
        </p:nvSpPr>
        <p:spPr>
          <a:xfrm rot="2240807">
            <a:off x="6269797" y="3349126"/>
            <a:ext cx="1651746" cy="1002494"/>
          </a:xfrm>
          <a:custGeom>
            <a:avLst/>
            <a:gdLst/>
            <a:ahLst/>
            <a:cxnLst/>
            <a:rect l="l" t="t" r="r" b="b"/>
            <a:pathLst>
              <a:path w="15412" h="9354" extrusionOk="0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8" name="Google Shape;378;p36"/>
          <p:cNvSpPr/>
          <p:nvPr/>
        </p:nvSpPr>
        <p:spPr>
          <a:xfrm rot="-6741915">
            <a:off x="7586101" y="2562766"/>
            <a:ext cx="640976" cy="998332"/>
          </a:xfrm>
          <a:custGeom>
            <a:avLst/>
            <a:gdLst/>
            <a:ahLst/>
            <a:cxnLst/>
            <a:rect l="l" t="t" r="r" b="b"/>
            <a:pathLst>
              <a:path w="6004" h="8967" extrusionOk="0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042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4020782" y="588425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Agenda</a:t>
            </a:r>
            <a:endParaRPr dirty="0"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 l="6329" r="44411"/>
          <a:stretch/>
        </p:blipFill>
        <p:spPr>
          <a:xfrm>
            <a:off x="523197" y="432200"/>
            <a:ext cx="1749091" cy="2663023"/>
          </a:xfrm>
          <a:custGeom>
            <a:avLst/>
            <a:gdLst/>
            <a:ahLst/>
            <a:cxnLst/>
            <a:rect l="l" t="t" r="r" b="b"/>
            <a:pathLst>
              <a:path w="17426" h="21367" extrusionOk="0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02D9C9E-117B-4F86-8257-3955926A9FF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22000" y="1361768"/>
            <a:ext cx="4250438" cy="2281545"/>
          </a:xfrm>
        </p:spPr>
        <p:txBody>
          <a:bodyPr/>
          <a:lstStyle/>
          <a:p>
            <a:r>
              <a:rPr lang="en-US" dirty="0"/>
              <a:t>Team Introduction</a:t>
            </a:r>
            <a:endParaRPr lang="en-US" altLang="en-US" dirty="0"/>
          </a:p>
          <a:p>
            <a:r>
              <a:rPr lang="en-US" altLang="en-US" dirty="0"/>
              <a:t>Problem Statement</a:t>
            </a:r>
            <a:endParaRPr lang="en-US" dirty="0"/>
          </a:p>
          <a:p>
            <a:r>
              <a:rPr lang="en-US" altLang="en-US" dirty="0"/>
              <a:t>Dataset &amp; Features</a:t>
            </a:r>
            <a:endParaRPr lang="en-US" dirty="0"/>
          </a:p>
          <a:p>
            <a:r>
              <a:rPr lang="en-US" dirty="0"/>
              <a:t>Methodology Overview</a:t>
            </a:r>
          </a:p>
          <a:p>
            <a:r>
              <a:rPr lang="en-US" dirty="0"/>
              <a:t>Modeling Approach </a:t>
            </a:r>
          </a:p>
          <a:p>
            <a:r>
              <a:rPr lang="en-US" altLang="en-US" dirty="0"/>
              <a:t>Key Insights &amp; Feature Importance</a:t>
            </a: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46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3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577" name="Google Shape;577;p46"/>
          <p:cNvSpPr txBox="1"/>
          <p:nvPr/>
        </p:nvSpPr>
        <p:spPr>
          <a:xfrm>
            <a:off x="1402422" y="2575439"/>
            <a:ext cx="1065295" cy="7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RAIBAGKAR 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HARSHAL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 GOPALRAO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2024AIML057</a:t>
            </a:r>
            <a:endParaRPr dirty="0">
              <a:latin typeface="Pontano Sans"/>
              <a:ea typeface="Pontano Sans"/>
              <a:cs typeface="Pontano Sans"/>
              <a:sym typeface="Pontano Sans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Pontano Sans"/>
              <a:ea typeface="Pontano Sans"/>
              <a:cs typeface="Pontano Sans"/>
              <a:sym typeface="Pontano Sans"/>
            </a:endParaRPr>
          </a:p>
        </p:txBody>
      </p:sp>
      <p:pic>
        <p:nvPicPr>
          <p:cNvPr id="578" name="Google Shape;578;p46" descr="Male profile"/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799310" y="1378975"/>
            <a:ext cx="1015763" cy="1048232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9" name="Google Shape;579;p46"/>
          <p:cNvSpPr txBox="1"/>
          <p:nvPr/>
        </p:nvSpPr>
        <p:spPr>
          <a:xfrm>
            <a:off x="2853867" y="2600233"/>
            <a:ext cx="1015763" cy="5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IMTIYAZ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 ALAMSHAH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2024AIML132</a:t>
            </a:r>
            <a:endParaRPr sz="900" b="1" dirty="0">
              <a:solidFill>
                <a:schemeClr val="accent2">
                  <a:lumMod val="50000"/>
                </a:schemeClr>
              </a:solidFill>
              <a:sym typeface="Pontano Sans"/>
            </a:endParaRPr>
          </a:p>
        </p:txBody>
      </p:sp>
      <p:sp>
        <p:nvSpPr>
          <p:cNvPr id="581" name="Google Shape;581;p46"/>
          <p:cNvSpPr txBox="1"/>
          <p:nvPr/>
        </p:nvSpPr>
        <p:spPr>
          <a:xfrm>
            <a:off x="7208169" y="2535683"/>
            <a:ext cx="1015763" cy="5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SHAH 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HIMA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 KIRANBHAI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accent2">
                  <a:lumMod val="50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2024AIML011</a:t>
            </a:r>
            <a:endParaRPr sz="900" b="1" dirty="0">
              <a:solidFill>
                <a:schemeClr val="accent2">
                  <a:lumMod val="50000"/>
                </a:schemeClr>
              </a:solidFill>
              <a:sym typeface="Pontano Sans"/>
            </a:endParaRPr>
          </a:p>
        </p:txBody>
      </p:sp>
      <p:pic>
        <p:nvPicPr>
          <p:cNvPr id="582" name="Google Shape;582;p46" descr="Female Profile"/>
          <p:cNvPicPr preferRelativeResize="0"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602537" y="1378974"/>
            <a:ext cx="1015763" cy="1048232"/>
          </a:xfrm>
          <a:prstGeom prst="ellipse">
            <a:avLst/>
          </a:prstGeom>
          <a:noFill/>
          <a:ln>
            <a:noFill/>
          </a:ln>
        </p:spPr>
      </p:pic>
      <p:sp>
        <p:nvSpPr>
          <p:cNvPr id="583" name="Google Shape;583;p46"/>
          <p:cNvSpPr txBox="1"/>
          <p:nvPr/>
        </p:nvSpPr>
        <p:spPr>
          <a:xfrm>
            <a:off x="5716724" y="2600232"/>
            <a:ext cx="1015763" cy="5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LIPSA MISHRA</a:t>
            </a:r>
          </a:p>
          <a:p>
            <a:endParaRPr lang="en-US" sz="900" dirty="0">
              <a:solidFill>
                <a:schemeClr val="accent2">
                  <a:lumMod val="50000"/>
                </a:schemeClr>
              </a:solidFill>
            </a:endParaRPr>
          </a:p>
          <a:p>
            <a:pPr lvl="0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2024AIML067</a:t>
            </a:r>
            <a:endParaRPr sz="900" b="1" dirty="0">
              <a:solidFill>
                <a:schemeClr val="accent2">
                  <a:lumMod val="50000"/>
                </a:schemeClr>
              </a:solidFill>
              <a:sym typeface="Pontano Sans"/>
            </a:endParaRPr>
          </a:p>
        </p:txBody>
      </p:sp>
      <p:sp>
        <p:nvSpPr>
          <p:cNvPr id="584" name="Google Shape;584;p46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Team Presentation</a:t>
            </a:r>
            <a:endParaRPr sz="2000" dirty="0"/>
          </a:p>
        </p:txBody>
      </p:sp>
      <p:pic>
        <p:nvPicPr>
          <p:cNvPr id="13" name="Google Shape;578;p46" descr="Male profile">
            <a:extLst>
              <a:ext uri="{FF2B5EF4-FFF2-40B4-BE49-F238E27FC236}">
                <a16:creationId xmlns:a16="http://schemas.microsoft.com/office/drawing/2014/main" id="{EC1EDA81-CEE9-443C-B134-E4E78BBFE4FF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196198" y="1389250"/>
            <a:ext cx="1015763" cy="104823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4" name="Google Shape;578;p46" descr="Male profile">
            <a:extLst>
              <a:ext uri="{FF2B5EF4-FFF2-40B4-BE49-F238E27FC236}">
                <a16:creationId xmlns:a16="http://schemas.microsoft.com/office/drawing/2014/main" id="{7B711989-0710-4513-9BA2-7B9E1EB7E881}"/>
              </a:ext>
            </a:extLst>
          </p:cNvPr>
          <p:cNvPicPr preferRelativeResize="0"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402422" y="1378975"/>
            <a:ext cx="1015763" cy="1048232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5" name="Google Shape;582;p46" descr="Female Profile">
            <a:extLst>
              <a:ext uri="{FF2B5EF4-FFF2-40B4-BE49-F238E27FC236}">
                <a16:creationId xmlns:a16="http://schemas.microsoft.com/office/drawing/2014/main" id="{FF1307AB-1B9A-4B7C-B28B-D249ED55A6CC}"/>
              </a:ext>
            </a:extLst>
          </p:cNvPr>
          <p:cNvPicPr preferRelativeResize="0"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074758" y="1357050"/>
            <a:ext cx="1015763" cy="1048232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" name="Google Shape;583;p46">
            <a:extLst>
              <a:ext uri="{FF2B5EF4-FFF2-40B4-BE49-F238E27FC236}">
                <a16:creationId xmlns:a16="http://schemas.microsoft.com/office/drawing/2014/main" id="{BF6B15EF-776E-4F2D-ADA2-CE36B94337FF}"/>
              </a:ext>
            </a:extLst>
          </p:cNvPr>
          <p:cNvSpPr txBox="1"/>
          <p:nvPr/>
        </p:nvSpPr>
        <p:spPr>
          <a:xfrm>
            <a:off x="4255780" y="2575439"/>
            <a:ext cx="1299836" cy="72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Font typeface="Pontano Sans"/>
              <a:buNone/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UPADYAYULA 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VENKAT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ESWARA SHARMA</a:t>
            </a:r>
          </a:p>
          <a:p>
            <a:pPr marL="0" indent="0">
              <a:buFont typeface="Pontano Sans"/>
              <a:buNone/>
            </a:pPr>
            <a:endParaRPr lang="en-US" sz="900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Font typeface="Pontano Sans"/>
              <a:buNone/>
            </a:pP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2024AIML070</a:t>
            </a:r>
            <a:endParaRPr dirty="0"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4">
          <a:extLst>
            <a:ext uri="{FF2B5EF4-FFF2-40B4-BE49-F238E27FC236}">
              <a16:creationId xmlns:a16="http://schemas.microsoft.com/office/drawing/2014/main" id="{5C36FC86-34FF-90CB-0228-53A7FD295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072E12-488B-8D75-F363-124A69E5F6CD}"/>
              </a:ext>
            </a:extLst>
          </p:cNvPr>
          <p:cNvSpPr txBox="1"/>
          <p:nvPr/>
        </p:nvSpPr>
        <p:spPr>
          <a:xfrm>
            <a:off x="1714245" y="515332"/>
            <a:ext cx="645391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>
              <a:solidFill>
                <a:schemeClr val="dk1"/>
              </a:solidFill>
              <a:latin typeface="Pontan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 dirty="0">
                <a:solidFill>
                  <a:schemeClr val="accent1"/>
                </a:solidFill>
                <a:latin typeface="Dosis ExtraLight"/>
                <a:sym typeface="Dosis ExtraLight"/>
              </a:rPr>
              <a:t>Problem</a:t>
            </a:r>
            <a:r>
              <a:rPr lang="en-IN" sz="2000" b="1" dirty="0">
                <a:solidFill>
                  <a:schemeClr val="dk1"/>
                </a:solidFill>
                <a:latin typeface="Pontano Sans"/>
              </a:rPr>
              <a:t> </a:t>
            </a:r>
            <a:r>
              <a:rPr lang="en-IN" sz="3600" b="1" dirty="0">
                <a:solidFill>
                  <a:schemeClr val="accent1"/>
                </a:solidFill>
                <a:latin typeface="Dosis ExtraLight"/>
              </a:rPr>
              <a:t>Statement &amp; Proposed Solution :</a:t>
            </a:r>
            <a:endParaRPr lang="en-IN" sz="2000" b="1" dirty="0">
              <a:solidFill>
                <a:schemeClr val="dk1"/>
              </a:solidFill>
              <a:latin typeface="Pontano Sans"/>
            </a:endParaRPr>
          </a:p>
        </p:txBody>
      </p:sp>
      <p:sp>
        <p:nvSpPr>
          <p:cNvPr id="4" name="Google Shape;125;p16">
            <a:extLst>
              <a:ext uri="{FF2B5EF4-FFF2-40B4-BE49-F238E27FC236}">
                <a16:creationId xmlns:a16="http://schemas.microsoft.com/office/drawing/2014/main" id="{B49FE36F-E67F-C174-950B-19EEB1D10006}"/>
              </a:ext>
            </a:extLst>
          </p:cNvPr>
          <p:cNvSpPr txBox="1">
            <a:spLocks/>
          </p:cNvSpPr>
          <p:nvPr/>
        </p:nvSpPr>
        <p:spPr>
          <a:xfrm>
            <a:off x="1714244" y="2261977"/>
            <a:ext cx="5330611" cy="9247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buClr>
                <a:schemeClr val="lt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Pontano Sans"/>
                <a:sym typeface="Pontano Sans"/>
              </a:rPr>
              <a:t>Problem</a:t>
            </a:r>
            <a:r>
              <a:rPr lang="en-US" sz="2000" dirty="0">
                <a:solidFill>
                  <a:schemeClr val="dk1"/>
                </a:solidFill>
                <a:latin typeface="Pontano Sans"/>
                <a:sym typeface="Pontano Sans"/>
              </a:rPr>
              <a:t>: Farmers face challenges in choosing the right crop based on soil and climate.</a:t>
            </a:r>
          </a:p>
        </p:txBody>
      </p:sp>
      <p:sp>
        <p:nvSpPr>
          <p:cNvPr id="6" name="Google Shape;125;p16">
            <a:extLst>
              <a:ext uri="{FF2B5EF4-FFF2-40B4-BE49-F238E27FC236}">
                <a16:creationId xmlns:a16="http://schemas.microsoft.com/office/drawing/2014/main" id="{E1745B65-744B-84B1-B540-E9263FDDBD65}"/>
              </a:ext>
            </a:extLst>
          </p:cNvPr>
          <p:cNvSpPr txBox="1">
            <a:spLocks/>
          </p:cNvSpPr>
          <p:nvPr/>
        </p:nvSpPr>
        <p:spPr>
          <a:xfrm>
            <a:off x="1714245" y="3425245"/>
            <a:ext cx="5068218" cy="1057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ntano Sans"/>
              <a:buNone/>
              <a:defRPr sz="1800" b="0" i="0" u="none" strike="noStrike" cap="none">
                <a:solidFill>
                  <a:schemeClr val="lt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r>
              <a:rPr lang="en-US" sz="2000" b="1" dirty="0">
                <a:solidFill>
                  <a:schemeClr val="dk1"/>
                </a:solidFill>
              </a:rPr>
              <a:t>Goal: </a:t>
            </a:r>
            <a:r>
              <a:rPr lang="en-US" sz="2000" dirty="0">
                <a:solidFill>
                  <a:schemeClr val="dk1"/>
                </a:solidFill>
                <a:sym typeface="Arial"/>
              </a:rPr>
              <a:t>Recommend</a:t>
            </a:r>
            <a:r>
              <a:rPr lang="en-US" sz="2000" dirty="0">
                <a:solidFill>
                  <a:schemeClr val="dk1"/>
                </a:solidFill>
              </a:rPr>
              <a:t> suitable crops using ML based on soil nutrients and weather.</a:t>
            </a:r>
          </a:p>
        </p:txBody>
      </p:sp>
    </p:spTree>
    <p:extLst>
      <p:ext uri="{BB962C8B-B14F-4D97-AF65-F5344CB8AC3E}">
        <p14:creationId xmlns:p14="http://schemas.microsoft.com/office/powerpoint/2010/main" val="409900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3970217" y="676418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en-US" b="1" dirty="0"/>
              <a:t>Dataset selection: </a:t>
            </a:r>
            <a:endParaRPr lang="en-US" b="1" dirty="0"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1"/>
          </p:nvPr>
        </p:nvSpPr>
        <p:spPr>
          <a:xfrm>
            <a:off x="3506525" y="1465582"/>
            <a:ext cx="5462546" cy="30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Explored multiple data sets from different sources including Kaggle, zenodo.org data.gov.in, upag.gov.in, agri.telangana.gov.in.</a:t>
            </a:r>
          </a:p>
          <a:p>
            <a:r>
              <a:rPr lang="en-US" sz="2000" dirty="0"/>
              <a:t>We selected the data set based on criteria –</a:t>
            </a:r>
          </a:p>
          <a:p>
            <a:pPr lvl="1"/>
            <a:r>
              <a:rPr lang="en-US" sz="2000" dirty="0"/>
              <a:t>Volume of data (18k + records)</a:t>
            </a:r>
          </a:p>
          <a:p>
            <a:pPr lvl="1"/>
            <a:r>
              <a:rPr lang="en-US" sz="2000" dirty="0"/>
              <a:t>Clear features and target variables</a:t>
            </a:r>
          </a:p>
          <a:p>
            <a:pPr lvl="1"/>
            <a:r>
              <a:rPr lang="en-US" sz="2000" dirty="0"/>
              <a:t>Structured data</a:t>
            </a:r>
          </a:p>
          <a:p>
            <a:pPr lvl="1"/>
            <a:r>
              <a:rPr lang="en-US" sz="2000" dirty="0"/>
              <a:t>Strong correlation between features and target variable</a:t>
            </a:r>
          </a:p>
          <a:p>
            <a:endParaRPr lang="en-US" sz="2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50" name="Google Shape;150;p19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"/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6</a:t>
            </a:fld>
            <a:endParaRPr dirty="0">
              <a:solidFill>
                <a:srgbClr val="FFFFFF"/>
              </a:solidFill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0" y="21424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3" name="Google Shape;453;p41"/>
          <p:cNvGrpSpPr/>
          <p:nvPr/>
        </p:nvGrpSpPr>
        <p:grpSpPr>
          <a:xfrm>
            <a:off x="1786339" y="1474801"/>
            <a:ext cx="473400" cy="473400"/>
            <a:chOff x="1786339" y="1703401"/>
            <a:chExt cx="473400" cy="473400"/>
          </a:xfrm>
        </p:grpSpPr>
        <p:sp>
          <p:nvSpPr>
            <p:cNvPr id="454" name="Google Shape;454;p41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1</a:t>
              </a:r>
              <a:endParaRPr sz="6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56" name="Google Shape;456;p41"/>
          <p:cNvGrpSpPr/>
          <p:nvPr/>
        </p:nvGrpSpPr>
        <p:grpSpPr>
          <a:xfrm>
            <a:off x="3814414" y="1474801"/>
            <a:ext cx="473400" cy="473400"/>
            <a:chOff x="3814414" y="1703401"/>
            <a:chExt cx="473400" cy="473400"/>
          </a:xfrm>
        </p:grpSpPr>
        <p:sp>
          <p:nvSpPr>
            <p:cNvPr id="457" name="Google Shape;457;p41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3</a:t>
              </a:r>
              <a:endParaRPr sz="6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59" name="Google Shape;459;p41"/>
          <p:cNvGrpSpPr/>
          <p:nvPr/>
        </p:nvGrpSpPr>
        <p:grpSpPr>
          <a:xfrm>
            <a:off x="5842489" y="1474801"/>
            <a:ext cx="473400" cy="473400"/>
            <a:chOff x="5842489" y="1703401"/>
            <a:chExt cx="473400" cy="473400"/>
          </a:xfrm>
        </p:grpSpPr>
        <p:sp>
          <p:nvSpPr>
            <p:cNvPr id="460" name="Google Shape;460;p41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5</a:t>
              </a:r>
              <a:endParaRPr sz="6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62" name="Google Shape;462;p41"/>
          <p:cNvGrpSpPr/>
          <p:nvPr/>
        </p:nvGrpSpPr>
        <p:grpSpPr>
          <a:xfrm>
            <a:off x="6880814" y="3347700"/>
            <a:ext cx="473400" cy="473400"/>
            <a:chOff x="6880814" y="3576300"/>
            <a:chExt cx="473400" cy="473400"/>
          </a:xfrm>
        </p:grpSpPr>
        <p:sp>
          <p:nvSpPr>
            <p:cNvPr id="463" name="Google Shape;463;p41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64" name="Google Shape;464;p41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6</a:t>
              </a:r>
              <a:endParaRPr sz="6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65" name="Google Shape;465;p41"/>
          <p:cNvGrpSpPr/>
          <p:nvPr/>
        </p:nvGrpSpPr>
        <p:grpSpPr>
          <a:xfrm>
            <a:off x="4852739" y="3347700"/>
            <a:ext cx="473400" cy="473400"/>
            <a:chOff x="4852739" y="3576300"/>
            <a:chExt cx="473400" cy="473400"/>
          </a:xfrm>
        </p:grpSpPr>
        <p:sp>
          <p:nvSpPr>
            <p:cNvPr id="466" name="Google Shape;466;p41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67" name="Google Shape;467;p41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4</a:t>
              </a:r>
              <a:endParaRPr sz="6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grpSp>
        <p:nvGrpSpPr>
          <p:cNvPr id="468" name="Google Shape;468;p41"/>
          <p:cNvGrpSpPr/>
          <p:nvPr/>
        </p:nvGrpSpPr>
        <p:grpSpPr>
          <a:xfrm>
            <a:off x="2824664" y="3347700"/>
            <a:ext cx="473400" cy="473400"/>
            <a:chOff x="2824664" y="3576300"/>
            <a:chExt cx="473400" cy="473400"/>
          </a:xfrm>
        </p:grpSpPr>
        <p:sp>
          <p:nvSpPr>
            <p:cNvPr id="469" name="Google Shape;469;p41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  <p:sp>
          <p:nvSpPr>
            <p:cNvPr id="470" name="Google Shape;470;p41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Pontano Sans"/>
                  <a:ea typeface="Pontano Sans"/>
                  <a:cs typeface="Pontano Sans"/>
                  <a:sym typeface="Pontano Sans"/>
                </a:rPr>
                <a:t>2</a:t>
              </a:r>
              <a:endParaRPr sz="6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endParaRPr>
            </a:p>
          </p:txBody>
        </p:sp>
      </p:grpSp>
      <p:sp>
        <p:nvSpPr>
          <p:cNvPr id="471" name="Google Shape;471;p41"/>
          <p:cNvSpPr txBox="1"/>
          <p:nvPr/>
        </p:nvSpPr>
        <p:spPr>
          <a:xfrm>
            <a:off x="137985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algn="ctr"/>
            <a:r>
              <a:rPr lang="en-US" sz="900" dirty="0">
                <a:solidFill>
                  <a:schemeClr val="dk2"/>
                </a:solidFill>
                <a:latin typeface="Pontano Sans"/>
              </a:rPr>
              <a:t>Data Loading</a:t>
            </a:r>
          </a:p>
        </p:txBody>
      </p:sp>
      <p:sp>
        <p:nvSpPr>
          <p:cNvPr id="472" name="Google Shape;472;p41"/>
          <p:cNvSpPr txBox="1"/>
          <p:nvPr/>
        </p:nvSpPr>
        <p:spPr>
          <a:xfrm>
            <a:off x="3377205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EDA</a:t>
            </a:r>
            <a:endParaRPr sz="900" dirty="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73" name="Google Shape;473;p41"/>
          <p:cNvSpPr txBox="1"/>
          <p:nvPr/>
        </p:nvSpPr>
        <p:spPr>
          <a:xfrm>
            <a:off x="5436010" y="9275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Model Training and testing</a:t>
            </a:r>
            <a:endParaRPr sz="900" dirty="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74" name="Google Shape;474;p41"/>
          <p:cNvSpPr txBox="1"/>
          <p:nvPr/>
        </p:nvSpPr>
        <p:spPr>
          <a:xfrm>
            <a:off x="241817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2"/>
                </a:solidFill>
                <a:latin typeface="Pontano Sans"/>
              </a:rPr>
              <a:t>Preprocessing</a:t>
            </a:r>
            <a:endParaRPr lang="en-US" sz="900" dirty="0">
              <a:solidFill>
                <a:schemeClr val="dk2"/>
              </a:solidFill>
              <a:latin typeface="Pontano Sans"/>
              <a:sym typeface="Pontano Sans"/>
            </a:endParaRPr>
          </a:p>
        </p:txBody>
      </p:sp>
      <p:sp>
        <p:nvSpPr>
          <p:cNvPr id="475" name="Google Shape;475;p41"/>
          <p:cNvSpPr txBox="1"/>
          <p:nvPr/>
        </p:nvSpPr>
        <p:spPr>
          <a:xfrm>
            <a:off x="444625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Modeling</a:t>
            </a:r>
            <a:endParaRPr sz="900" dirty="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76" name="Google Shape;476;p41"/>
          <p:cNvSpPr txBox="1"/>
          <p:nvPr/>
        </p:nvSpPr>
        <p:spPr>
          <a:xfrm>
            <a:off x="6474335" y="38350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  <a:latin typeface="Pontano Sans"/>
                <a:ea typeface="Pontano Sans"/>
                <a:cs typeface="Pontano Sans"/>
                <a:sym typeface="Pontano Sans"/>
              </a:rPr>
              <a:t>Deployment</a:t>
            </a:r>
            <a:endParaRPr sz="900" dirty="0">
              <a:solidFill>
                <a:schemeClr val="dk2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477" name="Google Shape;477;p41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Workflow Overview</a:t>
            </a:r>
            <a:endParaRPr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CB6CDDF5-0D13-31BD-385E-65C978249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>
            <a:extLst>
              <a:ext uri="{FF2B5EF4-FFF2-40B4-BE49-F238E27FC236}">
                <a16:creationId xmlns:a16="http://schemas.microsoft.com/office/drawing/2014/main" id="{9178B3BC-0FC6-4B67-58F4-D595E8CAB2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2337" y="469591"/>
            <a:ext cx="1533903" cy="902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Phase-1</a:t>
            </a:r>
            <a:endParaRPr lang="en-US" dirty="0"/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1E971507-27FA-79E0-E325-525613E95A3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C77D8-641C-A7A1-3F09-9D8E98CBB3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976597" y="1617673"/>
            <a:ext cx="2925381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600" b="1" dirty="0"/>
              <a:t>Data selection and analysis</a:t>
            </a:r>
            <a:endParaRPr lang="en-IN" sz="1600" dirty="0"/>
          </a:p>
          <a:p>
            <a:r>
              <a:rPr lang="en-IN" sz="1600" b="1" dirty="0"/>
              <a:t>Feature engineering </a:t>
            </a:r>
          </a:p>
          <a:p>
            <a:r>
              <a:rPr lang="en-IN" sz="1600" b="1" dirty="0"/>
              <a:t>Exploratory Data Analysis</a:t>
            </a:r>
          </a:p>
          <a:p>
            <a:r>
              <a:rPr lang="en-US" sz="1600" b="1" dirty="0">
                <a:sym typeface="Arial"/>
              </a:rPr>
              <a:t>Application Development (In Progress) </a:t>
            </a:r>
          </a:p>
          <a:p>
            <a:r>
              <a:rPr lang="en-US" sz="1600" b="1" dirty="0">
                <a:sym typeface="Arial"/>
              </a:rPr>
              <a:t>Model exploration (In Progress)</a:t>
            </a:r>
          </a:p>
          <a:p>
            <a:endParaRPr lang="en-IN" sz="1600" dirty="0"/>
          </a:p>
          <a:p>
            <a:endParaRPr lang="en-IN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Google Shape;174;p21">
            <a:extLst>
              <a:ext uri="{FF2B5EF4-FFF2-40B4-BE49-F238E27FC236}">
                <a16:creationId xmlns:a16="http://schemas.microsoft.com/office/drawing/2014/main" id="{854A884A-FF74-E1BB-FC14-EC8952EA1800}"/>
              </a:ext>
            </a:extLst>
          </p:cNvPr>
          <p:cNvSpPr txBox="1">
            <a:spLocks/>
          </p:cNvSpPr>
          <p:nvPr/>
        </p:nvSpPr>
        <p:spPr>
          <a:xfrm>
            <a:off x="5949600" y="469591"/>
            <a:ext cx="1650826" cy="902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accent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US" b="1" dirty="0"/>
              <a:t>Phase-2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D716A97-D652-3C95-2974-63C6000CD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2322" y="1656146"/>
            <a:ext cx="2925381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ntano Sans"/>
              <a:buChar char="⊷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ntano Sans"/>
              <a:buChar char="⊶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ontano Sans"/>
              <a:buChar char="⊸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●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○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■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●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○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ntano Sans"/>
              <a:buChar char="■"/>
              <a:defRPr sz="1800" b="0" i="0" u="none" strike="noStrike" cap="none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>
            <a:r>
              <a:rPr lang="en-IN" sz="1600" b="1" dirty="0"/>
              <a:t>Model selection, tuning, optimization</a:t>
            </a:r>
            <a:endParaRPr lang="en-IN" sz="1600" dirty="0"/>
          </a:p>
          <a:p>
            <a:r>
              <a:rPr lang="en-IN" sz="1600" b="1" dirty="0"/>
              <a:t>Deployment of UI, backend (model) </a:t>
            </a:r>
          </a:p>
          <a:p>
            <a:r>
              <a:rPr lang="en-IN" sz="1600" b="1" dirty="0"/>
              <a:t>Application completion</a:t>
            </a:r>
          </a:p>
          <a:p>
            <a:endParaRPr lang="en-IN" sz="1600" dirty="0"/>
          </a:p>
          <a:p>
            <a:endParaRPr lang="en-IN" sz="1600" dirty="0"/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Pontano Sans"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6877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47E7CFB1-E800-3E7C-F69D-848DB13AB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>
            <a:extLst>
              <a:ext uri="{FF2B5EF4-FFF2-40B4-BE49-F238E27FC236}">
                <a16:creationId xmlns:a16="http://schemas.microsoft.com/office/drawing/2014/main" id="{B2DF8269-982A-6C2C-61D6-265FD573D2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075" y="664625"/>
            <a:ext cx="4366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en-US" b="1" dirty="0"/>
              <a:t>Dataset &amp; Features</a:t>
            </a:r>
            <a:endParaRPr lang="en-US" b="1" dirty="0"/>
          </a:p>
        </p:txBody>
      </p:sp>
      <p:sp>
        <p:nvSpPr>
          <p:cNvPr id="149" name="Google Shape;149;p19">
            <a:extLst>
              <a:ext uri="{FF2B5EF4-FFF2-40B4-BE49-F238E27FC236}">
                <a16:creationId xmlns:a16="http://schemas.microsoft.com/office/drawing/2014/main" id="{FF2EA458-A33F-99C6-2D0D-52F45431FB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14191" y="1465582"/>
            <a:ext cx="4472684" cy="30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 dirty="0"/>
              <a:t>Source: Kaggle Crop Recommendation Dataset</a:t>
            </a:r>
          </a:p>
          <a:p>
            <a:r>
              <a:rPr lang="en-US" sz="2000" dirty="0">
                <a:hlinkClick r:id="rId3"/>
              </a:rPr>
              <a:t>https://www.kaggle.com/datasets/irakozekelly/crop-recommendation-dataset</a:t>
            </a:r>
            <a:r>
              <a:rPr lang="en-US" sz="2000" dirty="0"/>
              <a:t> (&gt;18K  data) </a:t>
            </a:r>
          </a:p>
          <a:p>
            <a:r>
              <a:rPr lang="en-US" sz="2000" dirty="0"/>
              <a:t>Features: N, P, K, temperature, pH, rainfall</a:t>
            </a:r>
          </a:p>
          <a:p>
            <a:r>
              <a:rPr lang="en-US" sz="2000" dirty="0"/>
              <a:t>Target: Crop label (multi-class)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50" name="Google Shape;150;p19">
            <a:extLst>
              <a:ext uri="{FF2B5EF4-FFF2-40B4-BE49-F238E27FC236}">
                <a16:creationId xmlns:a16="http://schemas.microsoft.com/office/drawing/2014/main" id="{4F4FAB8E-6479-FF54-4B8C-0FF4FB0C4E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106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>
          <a:extLst>
            <a:ext uri="{FF2B5EF4-FFF2-40B4-BE49-F238E27FC236}">
              <a16:creationId xmlns:a16="http://schemas.microsoft.com/office/drawing/2014/main" id="{3D127D46-681A-68D7-075B-429BCF8A0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>
            <a:extLst>
              <a:ext uri="{FF2B5EF4-FFF2-40B4-BE49-F238E27FC236}">
                <a16:creationId xmlns:a16="http://schemas.microsoft.com/office/drawing/2014/main" id="{6242445D-B502-E33F-95F1-C1A0D0E019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32957" y="568651"/>
            <a:ext cx="4864800" cy="69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Methodology Overview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76" name="Google Shape;176;p21">
            <a:extLst>
              <a:ext uri="{FF2B5EF4-FFF2-40B4-BE49-F238E27FC236}">
                <a16:creationId xmlns:a16="http://schemas.microsoft.com/office/drawing/2014/main" id="{F55172EA-EAC2-7B45-636F-642206DE9C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0086F-E635-97C2-5541-16D1316C1E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432957" y="1458997"/>
            <a:ext cx="5500686" cy="29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buNone/>
            </a:pPr>
            <a:r>
              <a:rPr lang="en-US" altLang="en-US" sz="1600" b="1" dirty="0"/>
              <a:t>Data Loading &amp; Preprocessing</a:t>
            </a:r>
            <a:r>
              <a:rPr lang="en-US" altLang="en-US" sz="1600" dirty="0"/>
              <a:t>: Correcting data types, handling missing values, detecting outliers</a:t>
            </a:r>
            <a:r>
              <a:rPr lang="en-US" sz="1600" dirty="0"/>
              <a:t> </a:t>
            </a:r>
            <a:r>
              <a:rPr lang="en-US" sz="1600"/>
              <a:t>(IQR), </a:t>
            </a:r>
            <a:r>
              <a:rPr lang="en-US" sz="1600" dirty="0"/>
              <a:t>and Encoding target and categorical variables</a:t>
            </a:r>
          </a:p>
          <a:p>
            <a:pPr marL="0" indent="0" eaLnBrk="0" fontAlgn="base" hangingPunct="0">
              <a:buNone/>
            </a:pPr>
            <a:endParaRPr lang="en-US" altLang="en-US" sz="1600" dirty="0"/>
          </a:p>
          <a:p>
            <a:pPr marL="0" lvl="0" indent="0" eaLnBrk="0" fontAlgn="base" hangingPunct="0">
              <a:buNone/>
            </a:pPr>
            <a:r>
              <a:rPr lang="en-US" altLang="en-US" sz="1600" b="1" dirty="0"/>
              <a:t>Exploratory Data Analysis (EDA)</a:t>
            </a:r>
            <a:r>
              <a:rPr lang="en-US" altLang="en-US" sz="1600" dirty="0"/>
              <a:t>: Analyzing feature correlations, distributions, and class balance</a:t>
            </a:r>
          </a:p>
          <a:p>
            <a:pPr marL="0" lvl="0" indent="0" eaLnBrk="0" fontAlgn="base" hangingPunct="0">
              <a:buNone/>
            </a:pPr>
            <a:endParaRPr lang="en-US" altLang="en-US" sz="1600" dirty="0"/>
          </a:p>
          <a:p>
            <a:pPr marL="0" lvl="0" indent="0" eaLnBrk="0" fontAlgn="base" hangingPunct="0">
              <a:buNone/>
            </a:pPr>
            <a:r>
              <a:rPr lang="en-US" sz="1600" b="1" dirty="0"/>
              <a:t>Feature Engineering:</a:t>
            </a:r>
            <a:r>
              <a:rPr lang="en-US" sz="1600" dirty="0"/>
              <a:t> Creating new features by binning continuous variables like pH (into acidic/neutral/alkaline categories), rainfall, and temperature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6744041"/>
      </p:ext>
    </p:extLst>
  </p:cSld>
  <p:clrMapOvr>
    <a:masterClrMapping/>
  </p:clrMapOvr>
</p:sld>
</file>

<file path=ppt/theme/theme1.xml><?xml version="1.0" encoding="utf-8"?>
<a:theme xmlns:a="http://schemas.openxmlformats.org/drawingml/2006/main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716</Words>
  <Application>Microsoft Office PowerPoint</Application>
  <PresentationFormat>On-screen Show (16:9)</PresentationFormat>
  <Paragraphs>145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Solanio template</vt:lpstr>
      <vt:lpstr>Crop Recommendation System</vt:lpstr>
      <vt:lpstr>Agenda</vt:lpstr>
      <vt:lpstr>Team Presentation</vt:lpstr>
      <vt:lpstr>PowerPoint Presentation</vt:lpstr>
      <vt:lpstr>Dataset selection: </vt:lpstr>
      <vt:lpstr>Workflow Overview</vt:lpstr>
      <vt:lpstr>Phase-1</vt:lpstr>
      <vt:lpstr>Dataset &amp; Features</vt:lpstr>
      <vt:lpstr>Methodology Overview </vt:lpstr>
      <vt:lpstr>Modeling Approach</vt:lpstr>
      <vt:lpstr>Correlation Heatmap (Actual)  &amp;  Model: Feature Importance (Actual)</vt:lpstr>
      <vt:lpstr>Correlation Heatmap (Actual)  &amp;  Model: Feature Importance (Actual)</vt:lpstr>
      <vt:lpstr>Correlation Heatmap (Actual)  &amp;  Model: Feature Importance (Actual)</vt:lpstr>
      <vt:lpstr>Key Insights and Feature Importance</vt:lpstr>
      <vt:lpstr>Modeling Algo Selection (Phase 2)</vt:lpstr>
      <vt:lpstr>Modeling Strategy (Phase-2)</vt:lpstr>
      <vt:lpstr>Deployment Strategy (2nd Phase):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Recommendation System</dc:title>
  <dc:creator>ADMIN</dc:creator>
  <cp:lastModifiedBy>hima shah</cp:lastModifiedBy>
  <cp:revision>9</cp:revision>
  <dcterms:modified xsi:type="dcterms:W3CDTF">2025-09-26T19:59:35Z</dcterms:modified>
</cp:coreProperties>
</file>