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80" r:id="rId13"/>
    <p:sldId id="281" r:id="rId14"/>
    <p:sldId id="282" r:id="rId15"/>
    <p:sldId id="269" r:id="rId16"/>
    <p:sldId id="270" r:id="rId17"/>
    <p:sldId id="283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96"/>
  </p:normalViewPr>
  <p:slideViewPr>
    <p:cSldViewPr snapToGrid="0" snapToObjects="1">
      <p:cViewPr varScale="1">
        <p:scale>
          <a:sx n="116" d="100"/>
          <a:sy n="116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597" y="484187"/>
            <a:ext cx="7772400" cy="1470025"/>
          </a:xfrm>
        </p:spPr>
        <p:txBody>
          <a:bodyPr/>
          <a:lstStyle/>
          <a:p>
            <a:r>
              <a:rPr dirty="0"/>
              <a:t>Crop Recommendation System</a:t>
            </a:r>
          </a:p>
          <a:p>
            <a:r>
              <a:rPr dirty="0"/>
              <a:t>Using Soil &amp; Climate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E7E2EE-1734-43D2-7DCA-FD3B04E9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720" y="2159306"/>
            <a:ext cx="6648680" cy="3479494"/>
          </a:xfrm>
        </p:spPr>
        <p:txBody>
          <a:bodyPr>
            <a:normAutofit/>
          </a:bodyPr>
          <a:lstStyle/>
          <a:p>
            <a:pPr marL="0" lvl="0" indent="0" algn="l">
              <a:spcBef>
                <a:spcPts val="0"/>
              </a:spcBef>
              <a:buNone/>
            </a:pPr>
            <a:r>
              <a:rPr lang="en-US" sz="2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Imtiyaz Alamshah (2024AIML132)</a:t>
            </a:r>
          </a:p>
          <a:p>
            <a:pPr marL="0" lvl="0" indent="0" algn="l">
              <a:spcBef>
                <a:spcPts val="0"/>
              </a:spcBef>
              <a:buNone/>
            </a:pPr>
            <a:r>
              <a:rPr lang="en-US" sz="26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Raibagkar</a:t>
            </a:r>
            <a:r>
              <a:rPr lang="en-US" sz="2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Harshal </a:t>
            </a:r>
            <a:r>
              <a:rPr lang="en-US" sz="26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Gopalrao</a:t>
            </a:r>
            <a:r>
              <a:rPr lang="en-US" sz="2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(2024AIML057)</a:t>
            </a:r>
          </a:p>
          <a:p>
            <a:pPr marL="0" lvl="0" indent="0" algn="l">
              <a:spcBef>
                <a:spcPts val="0"/>
              </a:spcBef>
              <a:buNone/>
            </a:pPr>
            <a:r>
              <a:rPr lang="en-US" sz="2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Shah Hima </a:t>
            </a:r>
            <a:r>
              <a:rPr lang="en-US" sz="26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Kiranbhai</a:t>
            </a:r>
            <a:r>
              <a:rPr lang="en-US" sz="2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(2024AIML011)</a:t>
            </a:r>
          </a:p>
          <a:p>
            <a:pPr marL="0" lvl="0" indent="0" algn="l">
              <a:spcBef>
                <a:spcPts val="0"/>
              </a:spcBef>
              <a:buNone/>
            </a:pPr>
            <a:r>
              <a:rPr lang="en-US" sz="26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Upadyayula</a:t>
            </a:r>
            <a:r>
              <a:rPr lang="en-US" sz="2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V Sharma (2023AIML070)</a:t>
            </a:r>
          </a:p>
          <a:p>
            <a:pPr lvl="0" algn="l"/>
            <a:r>
              <a:rPr lang="en-US" sz="26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Lipsa</a:t>
            </a:r>
            <a:r>
              <a:rPr lang="en-US" sz="2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Mishra (2023AIML067)</a:t>
            </a:r>
          </a:p>
          <a:p>
            <a:pPr marL="0" lvl="0" indent="0" algn="l">
              <a:spcBef>
                <a:spcPts val="0"/>
              </a:spcBef>
              <a:buNone/>
            </a:pPr>
            <a:endParaRPr lang="en-US" sz="2600" dirty="0">
              <a:latin typeface="Calibri" panose="020F0502020204030204" pitchFamily="34" charset="0"/>
              <a:ea typeface="Garamond"/>
              <a:cs typeface="Calibri" panose="020F0502020204030204" pitchFamily="34" charset="0"/>
              <a:sym typeface="Garamond"/>
            </a:endParaRPr>
          </a:p>
          <a:p>
            <a:pPr marL="0" lvl="0" indent="0" algn="l">
              <a:spcBef>
                <a:spcPts val="0"/>
              </a:spcBef>
              <a:buNone/>
            </a:pPr>
            <a:r>
              <a:rPr lang="en-US" sz="2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Mentor:  Dr. Aniruddha Dasgupta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Performance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Validation and test set evaluation uses classification report metrics (precision, recall, f1-score, support) and confusion matrices.</a:t>
            </a:r>
          </a:p>
          <a:p>
            <a:r>
              <a:rPr lang="en-IN" dirty="0"/>
              <a:t>The pipeline achieves strong accuracy and macro averages, confirming robust predictive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Visualizations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A733CF-53C9-0407-E640-4D9217547E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27981"/>
            <a:ext cx="53340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712E-AD3B-300A-D92D-23AFB7AA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DEE7D2-D6EC-D95B-B31B-1833CBA918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7812"/>
            <a:ext cx="3641075" cy="21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0927476-9437-2CB6-F88E-39DA074D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27" y="1623932"/>
            <a:ext cx="3456061" cy="204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3FA932C-C1E6-334C-52E9-98E8BED9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3635366" cy="215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EEA43E6-D5B7-430E-06B6-4C933D9A1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27" y="3429000"/>
            <a:ext cx="3456061" cy="204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8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9591-86C5-4C42-91E2-F6A05A71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7187EB-E845-38D4-5031-6EE35341EF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97" y="1793234"/>
            <a:ext cx="3380954" cy="199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FC3B918-FAD8-82E0-FEFC-7A72F2BE6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93234"/>
            <a:ext cx="3380954" cy="20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D1D4EE0-0B19-3200-DA25-96935D461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2076"/>
            <a:ext cx="8558980" cy="250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96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73CB-6C63-0A4F-84EB-9E17837A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290FE8-9782-FCD4-D690-847360041E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5002"/>
            <a:ext cx="8229600" cy="323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99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Algorithms:</a:t>
            </a:r>
          </a:p>
          <a:p>
            <a:r>
              <a:rPr dirty="0"/>
              <a:t>- Random Forest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✔ Train/</a:t>
            </a:r>
            <a:r>
              <a:rPr lang="en-US" dirty="0"/>
              <a:t>Validation/T</a:t>
            </a:r>
            <a:r>
              <a:rPr dirty="0"/>
              <a:t>est split</a:t>
            </a:r>
          </a:p>
          <a:p>
            <a:r>
              <a:rPr dirty="0"/>
              <a:t>✔ Stratified </a:t>
            </a:r>
            <a:r>
              <a:rPr lang="en-US" dirty="0"/>
              <a:t>wherever possible</a:t>
            </a:r>
            <a:endParaRPr dirty="0"/>
          </a:p>
          <a:p>
            <a:r>
              <a:rPr dirty="0"/>
              <a:t>✔ </a:t>
            </a:r>
            <a:r>
              <a:rPr lang="en-IN" dirty="0"/>
              <a:t>Preprocessing pipeline (impute → encode → scale numeric (optional))</a:t>
            </a:r>
          </a:p>
          <a:p>
            <a:r>
              <a:rPr lang="en-IN" dirty="0"/>
              <a:t>✔ Fit baseline &amp; evaluate on validation set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3E90-69A7-EA0A-DB20-02606935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E8DF50-97B1-4C2C-F6F5-397B8B9877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0" y="1589183"/>
            <a:ext cx="3505266" cy="26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FEDAFD0-BF8B-2D70-9348-B66973C1D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89184"/>
            <a:ext cx="3505267" cy="261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1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Kaggle Crop Recommendation Dataset</a:t>
            </a:r>
          </a:p>
          <a:p>
            <a:r>
              <a:t>Supporting Research: Agricultural ML studies, climate data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Dataset &amp; Features</a:t>
            </a:r>
          </a:p>
          <a:p>
            <a:r>
              <a:t>3. Data Preparation</a:t>
            </a:r>
          </a:p>
          <a:p>
            <a:r>
              <a:t>4. Modeling</a:t>
            </a:r>
          </a:p>
          <a:p>
            <a:r>
              <a:t>5. Deployment &amp; Application</a:t>
            </a:r>
          </a:p>
          <a:p>
            <a:r>
              <a:t>6. Conclusion &amp; 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crop recommender system utilizes the Kaggle Crop Recommendation Dataset, consisting of soil parameters (N, P, K), temperature, pH, rainfall, and a crop label to build a robust prediction model pipeline.</a:t>
            </a:r>
          </a:p>
          <a:p>
            <a:r>
              <a:rPr lang="en-IN" dirty="0"/>
              <a:t>The goal is to recommend optimal crops for cultivation based on local soil and climate data, using automated data cleaning, feature engineering, and machine learning.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Optimize agricultural yield</a:t>
            </a:r>
          </a:p>
          <a:p>
            <a:r>
              <a:t>✔ Reduce risk of crop failure</a:t>
            </a:r>
          </a:p>
          <a:p>
            <a:r>
              <a:t>✔ Improve resource utilization</a:t>
            </a:r>
          </a:p>
          <a:p>
            <a:r>
              <a:t>✔ Support sustainable farming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main features include Nitrogen (N), Phosphorus (P), Potassium (K), pH, Rainfall, and Temperature. The target variable is the crop type, which is label encoded for the model.</a:t>
            </a:r>
          </a:p>
          <a:p>
            <a:r>
              <a:rPr lang="en-IN" dirty="0"/>
              <a:t>Domain-aware engineered features are created, including bins for pH (acidic, neutral, alkaline), rainfall (low, medium, high), and temperature (cool, warm, hot).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Nitrogen (N)</a:t>
            </a:r>
          </a:p>
          <a:p>
            <a:r>
              <a:rPr dirty="0"/>
              <a:t>Phosphorus (P)</a:t>
            </a:r>
          </a:p>
          <a:p>
            <a:r>
              <a:rPr dirty="0"/>
              <a:t>Potassium (K)</a:t>
            </a:r>
          </a:p>
          <a:p>
            <a:r>
              <a:rPr dirty="0"/>
              <a:t>Temperature (°C)</a:t>
            </a:r>
          </a:p>
          <a:p>
            <a:r>
              <a:rPr dirty="0"/>
              <a:t>pH value</a:t>
            </a:r>
          </a:p>
          <a:p>
            <a:r>
              <a:rPr dirty="0"/>
              <a:t>Rainfall (mm)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Crop label (rice, maize, </a:t>
            </a:r>
            <a:r>
              <a:rPr lang="en-US" dirty="0"/>
              <a:t>moong</a:t>
            </a:r>
            <a:r>
              <a:rPr dirty="0"/>
              <a:t>, wheat, </a:t>
            </a:r>
            <a:r>
              <a:rPr lang="en-US" dirty="0"/>
              <a:t>rapeseed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Workflow &amp; Preprocessing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pipeline includes reading local CSV data, type correction, handling missing values, and transforming outliers using IQR capping and encoding categorical features.</a:t>
            </a:r>
          </a:p>
          <a:p>
            <a:r>
              <a:rPr lang="en-IN" dirty="0"/>
              <a:t>Stratified sampling ensures balanced data splits for train, validation, and test sets.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Modeling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core engine is a </a:t>
            </a:r>
            <a:r>
              <a:rPr lang="en-IN" dirty="0" err="1"/>
              <a:t>RandomForestClassifier</a:t>
            </a:r>
            <a:r>
              <a:rPr lang="en-IN" dirty="0"/>
              <a:t>, wrapped in a pipeline that preprocesses both numeric and categorical features using imputation, encoding, and scaling.</a:t>
            </a:r>
          </a:p>
          <a:p>
            <a:r>
              <a:rPr lang="en-IN" dirty="0"/>
              <a:t>Feature importance is estimated through permutation importance and model-based importances for reporting.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462</Words>
  <Application>Microsoft Macintosh PowerPoint</Application>
  <PresentationFormat>On-screen Show (4:3)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Crop Recommendation System Using Soil &amp; Climate Data</vt:lpstr>
      <vt:lpstr>Agenda</vt:lpstr>
      <vt:lpstr>System Overview</vt:lpstr>
      <vt:lpstr>Importance</vt:lpstr>
      <vt:lpstr>Data &amp; Features</vt:lpstr>
      <vt:lpstr>Features</vt:lpstr>
      <vt:lpstr>Target Variable</vt:lpstr>
      <vt:lpstr>Workflow &amp; Preprocessing</vt:lpstr>
      <vt:lpstr>Modeling</vt:lpstr>
      <vt:lpstr>Performance &amp; Evaluation</vt:lpstr>
      <vt:lpstr>Visualizations</vt:lpstr>
      <vt:lpstr>Distribution</vt:lpstr>
      <vt:lpstr>Distribution</vt:lpstr>
      <vt:lpstr>Box Plots</vt:lpstr>
      <vt:lpstr>Model Selection</vt:lpstr>
      <vt:lpstr>Model Training</vt:lpstr>
      <vt:lpstr>Feature Importance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DASGUPTA, Shivam (sdasg0)</dc:creator>
  <cp:keywords/>
  <dc:description>generated using python-pptx</dc:description>
  <cp:lastModifiedBy>Imtiyaz Alamshah</cp:lastModifiedBy>
  <cp:revision>4</cp:revision>
  <dcterms:created xsi:type="dcterms:W3CDTF">2013-01-27T09:14:16Z</dcterms:created>
  <dcterms:modified xsi:type="dcterms:W3CDTF">2025-09-21T06:59:17Z</dcterms:modified>
  <cp:category/>
</cp:coreProperties>
</file>