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8" r:id="rId4"/>
    <p:sldId id="258" r:id="rId5"/>
    <p:sldId id="261" r:id="rId6"/>
    <p:sldId id="300" r:id="rId7"/>
    <p:sldId id="301" r:id="rId8"/>
    <p:sldId id="283" r:id="rId9"/>
    <p:sldId id="263" r:id="rId10"/>
    <p:sldId id="264" r:id="rId11"/>
    <p:sldId id="285" r:id="rId12"/>
    <p:sldId id="295" r:id="rId13"/>
    <p:sldId id="298" r:id="rId14"/>
    <p:sldId id="299" r:id="rId15"/>
    <p:sldId id="302" r:id="rId16"/>
    <p:sldId id="277" r:id="rId17"/>
    <p:sldId id="297" r:id="rId18"/>
    <p:sldId id="296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Dosis ExtraLight" pitchFamily="2" charset="0"/>
      <p:regular r:id="rId23"/>
      <p:bold r:id="rId24"/>
    </p:embeddedFont>
    <p:embeddedFont>
      <p:font typeface="Pontano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49457-CFD5-404C-A704-BA69CE8D6570}" v="42" dt="2025-09-25T06:46:18.897"/>
  </p1510:revLst>
</p1510:revInfo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d0d3874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ed0d3874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92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1B9EA420-FEDD-1352-3172-A124923E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D15EAF25-594F-3E0B-62B3-B9B0C1CD2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A64FDF67-4D8C-6ACE-1EDC-43CD41B33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17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6F958B5-B3FF-7733-E4CC-18095D328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9BC3F1B2-C2C6-51BD-B461-A4908530DC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B83EC7A5-632A-3F19-99FB-92B7F2EB4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066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8380DA9-3DFF-1BF1-5380-F7A568F2B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D3F0FFD2-B3F0-384D-766D-C7E60C6139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7B85A2CD-A065-B065-BF14-737D1CA91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4ECF16BE-48BB-CCD9-B927-D310F583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1A4272EC-85FA-4FEB-DA0C-855B661A7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6D1AAF13-ACC6-A1D3-13AE-A6BCD611F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502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3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ed0d3874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ed0d3874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590B01A-B11E-B6E9-8A9D-2027BB4D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>
            <a:extLst>
              <a:ext uri="{FF2B5EF4-FFF2-40B4-BE49-F238E27FC236}">
                <a16:creationId xmlns:a16="http://schemas.microsoft.com/office/drawing/2014/main" id="{454E29DE-36DD-AAB2-E260-12C662B6A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>
            <a:extLst>
              <a:ext uri="{FF2B5EF4-FFF2-40B4-BE49-F238E27FC236}">
                <a16:creationId xmlns:a16="http://schemas.microsoft.com/office/drawing/2014/main" id="{F9687A3F-B08A-DD45-5FF6-CAA481789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47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2E55DB0-39D4-4825-FD8D-85403986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>
            <a:extLst>
              <a:ext uri="{FF2B5EF4-FFF2-40B4-BE49-F238E27FC236}">
                <a16:creationId xmlns:a16="http://schemas.microsoft.com/office/drawing/2014/main" id="{84A477EE-6EA5-A930-494D-23A64BBC1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>
            <a:extLst>
              <a:ext uri="{FF2B5EF4-FFF2-40B4-BE49-F238E27FC236}">
                <a16:creationId xmlns:a16="http://schemas.microsoft.com/office/drawing/2014/main" id="{D48C07CD-D75E-8DA5-23C5-D6778FEE1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22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d0d3874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d0d3874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yatakov/india-agriculture-crop-produ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atharvaingle/crop-recommendation" TargetMode="External"/><Relationship Id="rId5" Type="http://schemas.openxmlformats.org/officeDocument/2006/relationships/hyperlink" Target="https://www.kaggle.com/datasets/ishankat/daily-wholesale-commodity-prices-india-mandis" TargetMode="External"/><Relationship Id="rId4" Type="http://schemas.openxmlformats.org/officeDocument/2006/relationships/hyperlink" Target="https://www.kaggle.com/datasets/dhamur/monthly-district-avg-rainfall-1901201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33460" y="1971676"/>
            <a:ext cx="3853340" cy="1029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Crop Recommendation System</a:t>
            </a:r>
            <a:endParaRPr sz="4000" dirty="0"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48078-53F9-4645-9536-DE38668D0A4E}"/>
              </a:ext>
            </a:extLst>
          </p:cNvPr>
          <p:cNvSpPr txBox="1"/>
          <p:nvPr/>
        </p:nvSpPr>
        <p:spPr>
          <a:xfrm>
            <a:off x="4833460" y="3610912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Leveraging Machine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  <a:sym typeface="Dosis ExtraLight"/>
              </a:rPr>
              <a:t>Learning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 for Smarter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826149" y="493344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Modeling Approach</a:t>
            </a: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807711" y="1285875"/>
            <a:ext cx="4729070" cy="128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Modeling</a:t>
            </a:r>
            <a:endParaRPr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The data is split into training, validation, and test sets using a 70/15/15 ratio, and then a Random Forest classifier is trained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3826149" y="2841594"/>
            <a:ext cx="4493326" cy="1151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Evaluation</a:t>
            </a:r>
            <a:endParaRPr sz="1600" b="1" dirty="0"/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/>
              <a:t>Assessing the model using metrics like Accuracy, Precision, Recall, and F1-score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l="28120" r="28120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AC2C8F-0384-4237-A5CE-0DFF796D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4007841" y="1897852"/>
            <a:ext cx="246032" cy="39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0" name="Google Shape;500;p43"/>
          <p:cNvSpPr/>
          <p:nvPr/>
        </p:nvSpPr>
        <p:spPr>
          <a:xfrm>
            <a:off x="4870491" y="1904409"/>
            <a:ext cx="453768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1" name="Google Shape;501;p43"/>
          <p:cNvSpPr/>
          <p:nvPr/>
        </p:nvSpPr>
        <p:spPr>
          <a:xfrm>
            <a:off x="3978464" y="2837581"/>
            <a:ext cx="246032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2" name="Google Shape;502;p43"/>
          <p:cNvSpPr/>
          <p:nvPr/>
        </p:nvSpPr>
        <p:spPr>
          <a:xfrm>
            <a:off x="4967539" y="2844138"/>
            <a:ext cx="264917" cy="3834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  <p:sp>
        <p:nvSpPr>
          <p:cNvPr id="503" name="Google Shape;503;p43"/>
          <p:cNvSpPr txBox="1">
            <a:spLocks noGrp="1"/>
          </p:cNvSpPr>
          <p:nvPr>
            <p:ph type="title" idx="4294967295"/>
          </p:nvPr>
        </p:nvSpPr>
        <p:spPr>
          <a:xfrm>
            <a:off x="507796" y="436542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Heatmap (Actual)  &amp; </a:t>
            </a:r>
            <a:br>
              <a:rPr lang="en-US" sz="2000" dirty="0"/>
            </a:br>
            <a:r>
              <a:rPr lang="en-US" sz="2000" dirty="0"/>
              <a:t>Model: Feature Importance (Actual)</a:t>
            </a:r>
            <a:endParaRPr sz="2000" dirty="0"/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18A71D93-E9C7-4728-6790-86D013D4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2" y="1263011"/>
            <a:ext cx="3782672" cy="3173817"/>
          </a:xfrm>
          <a:prstGeom prst="rect">
            <a:avLst/>
          </a:prstGeom>
        </p:spPr>
      </p:pic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3F7E90FA-774A-8204-C941-3895CEE2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083" y="1189487"/>
            <a:ext cx="3716809" cy="2779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815194" y="153900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Insights and Feature Importance</a:t>
            </a:r>
            <a:endParaRPr lang="en-US"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BF20-E92C-499D-B8FC-6981015F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5194" y="1491409"/>
            <a:ext cx="500733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Key Insights</a:t>
            </a:r>
            <a:r>
              <a:rPr lang="en-US" altLang="en-US" sz="1600" dirty="0"/>
              <a:t>: </a:t>
            </a:r>
            <a:r>
              <a:rPr lang="en-US" altLang="en-US" sz="1400" dirty="0"/>
              <a:t>Soil nutrients, particularly N, P, and K levels, along with soil pH, are strong influencers of crop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Climate factors such as rainfall and temperature provide crucial seasonal context for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The final model offers practical and explainable recommendations for farmers.</a:t>
            </a: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Importance:</a:t>
            </a:r>
            <a:r>
              <a:rPr lang="en-US" sz="1600" dirty="0"/>
              <a:t> </a:t>
            </a:r>
            <a:r>
              <a:rPr lang="en-US" sz="1400" dirty="0"/>
              <a:t>The model's internal metrics (Random Forest) and permutation importance were used to identify the most impactful features. This confirms that both soil and climate variables are vital for accurate predictions</a:t>
            </a:r>
            <a:endParaRPr lang="en-US" altLang="en-US" dirty="0"/>
          </a:p>
        </p:txBody>
      </p:sp>
      <p:pic>
        <p:nvPicPr>
          <p:cNvPr id="6" name="Google Shape;143;p18">
            <a:extLst>
              <a:ext uri="{FF2B5EF4-FFF2-40B4-BE49-F238E27FC236}">
                <a16:creationId xmlns:a16="http://schemas.microsoft.com/office/drawing/2014/main" id="{CAFA2624-A8D3-4257-9DE9-830CD3C507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528300" y="407194"/>
            <a:ext cx="1779131" cy="2700337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60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A46E1FF-008D-0014-A372-14FCDA03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EA160E1E-8A62-72B9-52AF-A410E76E7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2130" y="153900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Modeling Algo Selection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D15AA732-E1C1-DA58-C782-754569361B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CD42F-C974-9D8A-1B83-14D849AC9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27758" y="1515859"/>
            <a:ext cx="614074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Tree based models fits the best for this 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Why?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Features (N, P, K, rainfall, pH temperature) are structured numeric values.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Decision-tree ensembles like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Random  Forest/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Naturally handles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non-linear feature interactions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(e.g., rainfall × pH combinations).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Perform well with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mixed feature scales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(no strict need for scaling).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Robust against outliers and multicollinearity.</a:t>
            </a:r>
          </a:p>
        </p:txBody>
      </p:sp>
      <p:pic>
        <p:nvPicPr>
          <p:cNvPr id="6" name="Google Shape;143;p18">
            <a:extLst>
              <a:ext uri="{FF2B5EF4-FFF2-40B4-BE49-F238E27FC236}">
                <a16:creationId xmlns:a16="http://schemas.microsoft.com/office/drawing/2014/main" id="{4A55C452-06F1-44A1-BD45-F21505444B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528300" y="407194"/>
            <a:ext cx="1779131" cy="2700337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82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19B17C4-CBC0-4645-6EEB-C0406481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FAC20D6E-57BE-0A3A-6110-42A353F00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462" y="187456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Modeling Strategy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B6AB7A0C-3B98-D5FA-B798-9F481F2C18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" name="Google Shape;143;p18">
            <a:extLst>
              <a:ext uri="{FF2B5EF4-FFF2-40B4-BE49-F238E27FC236}">
                <a16:creationId xmlns:a16="http://schemas.microsoft.com/office/drawing/2014/main" id="{83493FC3-368C-1A30-500A-2DC459C547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528300" y="407194"/>
            <a:ext cx="1779131" cy="2700337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FEB0-A815-5C18-C831-9AF9A1224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7098" y="1872801"/>
            <a:ext cx="62136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baseline.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performance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adjust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weights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resampling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interpret which environmental factor most affects crop prediction.</a:t>
            </a:r>
          </a:p>
        </p:txBody>
      </p:sp>
    </p:spTree>
    <p:extLst>
      <p:ext uri="{BB962C8B-B14F-4D97-AF65-F5344CB8AC3E}">
        <p14:creationId xmlns:p14="http://schemas.microsoft.com/office/powerpoint/2010/main" val="427670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CDC3177E-942D-5E5F-D3DB-3556286B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C6CA351A-4ED9-C581-4D4F-BF6B1D097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9600" y="191567"/>
            <a:ext cx="4864800" cy="902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Deployment Strategy: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E9E1A8AB-7536-90AC-C1C4-5E2D752A3D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72F0-BFCD-E691-D413-6A1D2ACD2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4735" y="1417092"/>
            <a:ext cx="720125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/>
              <a:t>Stack</a:t>
            </a:r>
            <a:r>
              <a:rPr lang="en-IN" sz="1600" dirty="0"/>
              <a:t>: </a:t>
            </a:r>
            <a:r>
              <a:rPr lang="en-IN" sz="1600" dirty="0" err="1"/>
              <a:t>FastAPI</a:t>
            </a:r>
            <a:r>
              <a:rPr lang="en-IN" sz="1600" dirty="0"/>
              <a:t> (Python) + Nginx + TypeScript.</a:t>
            </a:r>
          </a:p>
          <a:p>
            <a:r>
              <a:rPr lang="en-IN" sz="1600" b="1" dirty="0"/>
              <a:t>Packaging</a:t>
            </a:r>
            <a:r>
              <a:rPr lang="en-IN" sz="1600" dirty="0"/>
              <a:t>: Two containers (API, Web) via </a:t>
            </a:r>
            <a:r>
              <a:rPr lang="en-IN" sz="1600" b="1" dirty="0"/>
              <a:t>Docker Compose</a:t>
            </a:r>
            <a:r>
              <a:rPr lang="en-IN" sz="1600" dirty="0"/>
              <a:t>; UI proxies 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sz="1600" dirty="0"/>
              <a:t> to backend </a:t>
            </a:r>
          </a:p>
          <a:p>
            <a:r>
              <a:rPr lang="en-IN" sz="1600" b="1" dirty="0"/>
              <a:t>Artifact</a:t>
            </a:r>
            <a:r>
              <a:rPr lang="en-IN" sz="1600" dirty="0"/>
              <a:t>: Model (</a:t>
            </a:r>
            <a:r>
              <a:rPr lang="en-IN" dirty="0"/>
              <a:t>.</a:t>
            </a:r>
            <a:r>
              <a:rPr lang="en-IN" dirty="0" err="1"/>
              <a:t>pkl</a:t>
            </a:r>
            <a:r>
              <a:rPr lang="en-IN" sz="1600" dirty="0"/>
              <a:t>/</a:t>
            </a:r>
            <a:r>
              <a:rPr lang="en-IN" dirty="0" err="1"/>
              <a:t>joblib</a:t>
            </a:r>
            <a:r>
              <a:rPr lang="en-IN" sz="1600" dirty="0"/>
              <a:t>) in image; consistent preprocessing inside </a:t>
            </a:r>
            <a:r>
              <a:rPr lang="en-IN" sz="1600" dirty="0" err="1"/>
              <a:t>sklearn</a:t>
            </a:r>
            <a:r>
              <a:rPr lang="en-IN" sz="1600" dirty="0"/>
              <a:t> </a:t>
            </a:r>
            <a:r>
              <a:rPr lang="en-IN" dirty="0"/>
              <a:t>pipeline</a:t>
            </a:r>
            <a:r>
              <a:rPr lang="en-IN" sz="1600" dirty="0"/>
              <a:t>.</a:t>
            </a:r>
          </a:p>
          <a:p>
            <a:r>
              <a:rPr lang="en-IN" sz="1600" b="1" dirty="0"/>
              <a:t>Run</a:t>
            </a:r>
            <a:r>
              <a:rPr lang="en-IN" sz="1600" dirty="0"/>
              <a:t>: </a:t>
            </a:r>
            <a:r>
              <a:rPr lang="en-IN" dirty="0"/>
              <a:t>docker compose up --build</a:t>
            </a:r>
            <a:r>
              <a:rPr lang="en-IN" sz="1600" dirty="0"/>
              <a:t> → UI at </a:t>
            </a:r>
            <a:r>
              <a:rPr lang="en-IN" dirty="0"/>
              <a:t>http://&lt;hostname&gt;</a:t>
            </a:r>
            <a:r>
              <a:rPr lang="en-IN" sz="1600" dirty="0"/>
              <a:t>, API at 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sz="1600" dirty="0"/>
              <a:t>.</a:t>
            </a:r>
          </a:p>
          <a:p>
            <a:r>
              <a:rPr lang="en-IN" sz="1600" b="1" dirty="0"/>
              <a:t>Security (good to have)</a:t>
            </a:r>
            <a:r>
              <a:rPr lang="en-IN" sz="1600" dirty="0"/>
              <a:t>: Localhost or self-signed TLS (</a:t>
            </a:r>
            <a:r>
              <a:rPr lang="en-IN" sz="1600" dirty="0" err="1"/>
              <a:t>mkcert</a:t>
            </a:r>
            <a:r>
              <a:rPr lang="en-IN" sz="1600" dirty="0"/>
              <a:t>).</a:t>
            </a:r>
          </a:p>
          <a:p>
            <a:r>
              <a:rPr lang="en-IN" sz="1600" b="1" dirty="0"/>
              <a:t>Model Registry/Packaging  (good to have)</a:t>
            </a:r>
            <a:r>
              <a:rPr lang="en-IN" sz="1600" dirty="0"/>
              <a:t>: </a:t>
            </a:r>
            <a:r>
              <a:rPr lang="en-IN" sz="1600" dirty="0" err="1"/>
              <a:t>MLflow</a:t>
            </a:r>
            <a:r>
              <a:rPr lang="en-IN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0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4786314" y="2014536"/>
            <a:ext cx="3943349" cy="1314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1600" dirty="0">
                <a:solidFill>
                  <a:srgbClr val="FFFFFF"/>
                </a:solidFill>
                <a:cs typeface="Arial"/>
                <a:sym typeface="Arial"/>
              </a:rPr>
              <a:t>Develop</a:t>
            </a:r>
            <a:r>
              <a:rPr lang="en-US" sz="1600" dirty="0">
                <a:solidFill>
                  <a:srgbClr val="FFFFFF"/>
                </a:solidFill>
              </a:rPr>
              <a:t> a user-friendly </a:t>
            </a:r>
            <a:r>
              <a:rPr lang="en-US" sz="1600" dirty="0" err="1">
                <a:solidFill>
                  <a:srgbClr val="FFFFFF"/>
                </a:solidFill>
              </a:rPr>
              <a:t>Streamlit</a:t>
            </a:r>
            <a:r>
              <a:rPr lang="en-US" sz="1600" dirty="0">
                <a:solidFill>
                  <a:srgbClr val="FFFFFF"/>
                </a:solidFill>
              </a:rPr>
              <a:t> web application where farmers can input their local soil and climate data to get crop recommendations.</a:t>
            </a:r>
            <a:r>
              <a:rPr lang="en-US" sz="1200" dirty="0"/>
              <a:t> </a:t>
            </a:r>
          </a:p>
          <a:p>
            <a:pPr marL="457200" indent="-3810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2400"/>
              <a:buFont typeface="Pontano Sans"/>
              <a:buChar char="⊷"/>
            </a:pPr>
            <a:r>
              <a:rPr lang="en-US" sz="1600" dirty="0">
                <a:solidFill>
                  <a:srgbClr val="FFFFFF"/>
                </a:solidFill>
                <a:latin typeface="Pontano Sans"/>
                <a:sym typeface="Pontano Sans"/>
              </a:rPr>
              <a:t>Integrate real-time weather &amp; regional agronomy rules</a:t>
            </a:r>
          </a:p>
          <a:p>
            <a:pPr marL="457200" indent="-3810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2400"/>
              <a:buFont typeface="Pontano Sans"/>
              <a:buChar char="⊷"/>
            </a:pPr>
            <a:r>
              <a:rPr lang="en-US" sz="1600" dirty="0">
                <a:solidFill>
                  <a:srgbClr val="FFFFFF"/>
                </a:solidFill>
                <a:latin typeface="Pontano Sans"/>
                <a:sym typeface="Pontano Sans"/>
              </a:rPr>
              <a:t>Support multilingual farmer-friendly UI</a:t>
            </a:r>
          </a:p>
          <a:p>
            <a:pPr marL="76200" indent="0">
              <a:buClr>
                <a:schemeClr val="accent2">
                  <a:lumMod val="75000"/>
                </a:schemeClr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363" name="Google Shape;363;p35"/>
          <p:cNvGrpSpPr/>
          <p:nvPr/>
        </p:nvGrpSpPr>
        <p:grpSpPr>
          <a:xfrm>
            <a:off x="254472" y="1003378"/>
            <a:ext cx="4810120" cy="2818192"/>
            <a:chOff x="1177450" y="241631"/>
            <a:chExt cx="6173152" cy="3616776"/>
          </a:xfrm>
        </p:grpSpPr>
        <p:sp>
          <p:nvSpPr>
            <p:cNvPr id="364" name="Google Shape;36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991596-CD7E-4387-90F4-FC3BF3BCD318}"/>
              </a:ext>
            </a:extLst>
          </p:cNvPr>
          <p:cNvSpPr txBox="1"/>
          <p:nvPr/>
        </p:nvSpPr>
        <p:spPr>
          <a:xfrm>
            <a:off x="1064419" y="1826748"/>
            <a:ext cx="302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&lt;Paste the UI </a:t>
            </a:r>
            <a:r>
              <a:rPr lang="en-US" dirty="0" err="1"/>
              <a:t>Screeshot</a:t>
            </a:r>
            <a:r>
              <a:rPr lang="en-US" dirty="0"/>
              <a:t> of </a:t>
            </a:r>
            <a:r>
              <a:rPr lang="en-US" dirty="0" err="1"/>
              <a:t>Streamlit</a:t>
            </a:r>
            <a:r>
              <a:rPr lang="en-US" dirty="0"/>
              <a:t> application we built&gt;</a:t>
            </a:r>
          </a:p>
        </p:txBody>
      </p:sp>
      <p:sp>
        <p:nvSpPr>
          <p:cNvPr id="17" name="Google Shape;192;p23">
            <a:extLst>
              <a:ext uri="{FF2B5EF4-FFF2-40B4-BE49-F238E27FC236}">
                <a16:creationId xmlns:a16="http://schemas.microsoft.com/office/drawing/2014/main" id="{6ADCE1FA-45F6-4F49-A131-C968DA2DB7C2}"/>
              </a:ext>
            </a:extLst>
          </p:cNvPr>
          <p:cNvSpPr txBox="1">
            <a:spLocks/>
          </p:cNvSpPr>
          <p:nvPr/>
        </p:nvSpPr>
        <p:spPr>
          <a:xfrm>
            <a:off x="4920531" y="422054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2800" b="1" dirty="0">
                <a:solidFill>
                  <a:srgbClr val="51B148"/>
                </a:solidFill>
                <a:latin typeface="Dosis ExtraLight"/>
                <a:sym typeface="Dosis ExtraLight"/>
              </a:rPr>
              <a:t>Deployment &amp; Next 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6E489-4617-49DC-B386-6846557AA44C}"/>
              </a:ext>
            </a:extLst>
          </p:cNvPr>
          <p:cNvSpPr txBox="1"/>
          <p:nvPr/>
        </p:nvSpPr>
        <p:spPr>
          <a:xfrm>
            <a:off x="4920531" y="108007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Bringing the Solution to Farmers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F0734153-9E7E-F97A-8A86-C356E809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78CE103E-16AC-705A-2624-657BFF76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5194" y="153900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Insights and Feature Importance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894D7EC3-E529-D060-8186-2A0D5304D5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210C4-AF60-6EA9-33CE-7BEA6ACBC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5194" y="1491409"/>
            <a:ext cx="500733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Key Insights</a:t>
            </a:r>
            <a:r>
              <a:rPr lang="en-US" altLang="en-US" sz="1600" dirty="0"/>
              <a:t>: </a:t>
            </a:r>
            <a:r>
              <a:rPr lang="en-US" altLang="en-US" sz="1400" dirty="0"/>
              <a:t>Soil nutrients, particularly N, P, and K levels, along with soil pH, are strong influencers of crop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Climate factors such as rainfall and temperature provide crucial seasonal context for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The final model offers practical and explainable recommendations for farmers.</a:t>
            </a: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Importance:</a:t>
            </a:r>
            <a:r>
              <a:rPr lang="en-US" sz="1600" dirty="0"/>
              <a:t> </a:t>
            </a:r>
            <a:r>
              <a:rPr lang="en-US" sz="1400" dirty="0"/>
              <a:t>The model's internal metrics (Random Forest) and permutation importance were used to identify the most impactful features. This confirms that both soil and climate variables are vital for accurate predictions</a:t>
            </a:r>
            <a:endParaRPr lang="en-US" altLang="en-US" dirty="0"/>
          </a:p>
        </p:txBody>
      </p:sp>
      <p:pic>
        <p:nvPicPr>
          <p:cNvPr id="6" name="Google Shape;143;p18">
            <a:extLst>
              <a:ext uri="{FF2B5EF4-FFF2-40B4-BE49-F238E27FC236}">
                <a16:creationId xmlns:a16="http://schemas.microsoft.com/office/drawing/2014/main" id="{1AE10885-2A81-F5E2-06E7-614E2154D9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528300" y="407194"/>
            <a:ext cx="1779131" cy="2700337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74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374" name="Google Shape;37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ANY QUESTIONS?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6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6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4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2D9C9E-117B-4F86-8257-3955926A9F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2000" y="1361768"/>
            <a:ext cx="4250438" cy="2281545"/>
          </a:xfrm>
        </p:spPr>
        <p:txBody>
          <a:bodyPr/>
          <a:lstStyle/>
          <a:p>
            <a:r>
              <a:rPr lang="en-US" dirty="0"/>
              <a:t>Team Introduction</a:t>
            </a:r>
            <a:endParaRPr lang="en-US" altLang="en-US" dirty="0"/>
          </a:p>
          <a:p>
            <a:r>
              <a:rPr lang="en-US" altLang="en-US" dirty="0"/>
              <a:t>Problem Statement</a:t>
            </a:r>
            <a:endParaRPr lang="en-US" dirty="0"/>
          </a:p>
          <a:p>
            <a:r>
              <a:rPr lang="en-US" altLang="en-US" dirty="0"/>
              <a:t>Dataset &amp; Features</a:t>
            </a:r>
            <a:endParaRPr lang="en-US" dirty="0"/>
          </a:p>
          <a:p>
            <a:r>
              <a:rPr lang="en-US" dirty="0"/>
              <a:t>Methodology Overview</a:t>
            </a:r>
          </a:p>
          <a:p>
            <a:r>
              <a:rPr lang="en-US"/>
              <a:t>Modeling Approach </a:t>
            </a:r>
            <a:endParaRPr lang="en-US" dirty="0"/>
          </a:p>
          <a:p>
            <a:r>
              <a:rPr lang="en-US" altLang="en-US" dirty="0"/>
              <a:t>Key Insights &amp; Feature Importance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02422" y="2575439"/>
            <a:ext cx="1065295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RAIBAGKAR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HARSHAL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GOPALRAO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2024AIML057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78" name="Google Shape;578;p46" descr="Male profil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99310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9" name="Google Shape;579;p46"/>
          <p:cNvSpPr txBox="1"/>
          <p:nvPr/>
        </p:nvSpPr>
        <p:spPr>
          <a:xfrm>
            <a:off x="2853867" y="260023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IMTIYAZ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ALAMSHAH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2024AIML132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7208169" y="253568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SHAH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HIMA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KIRANBHAI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2024AIML011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pic>
        <p:nvPicPr>
          <p:cNvPr id="582" name="Google Shape;582;p46" descr="Female Profile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02537" y="1378974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3" name="Google Shape;583;p46"/>
          <p:cNvSpPr txBox="1"/>
          <p:nvPr/>
        </p:nvSpPr>
        <p:spPr>
          <a:xfrm>
            <a:off x="5716724" y="2600232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LIPSA MISHRA</a:t>
            </a:r>
          </a:p>
          <a:p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2024AIML067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4" name="Google Shape;584;p46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Presentation</a:t>
            </a:r>
            <a:endParaRPr sz="2000" dirty="0"/>
          </a:p>
        </p:txBody>
      </p:sp>
      <p:pic>
        <p:nvPicPr>
          <p:cNvPr id="13" name="Google Shape;578;p46" descr="Male profile">
            <a:extLst>
              <a:ext uri="{FF2B5EF4-FFF2-40B4-BE49-F238E27FC236}">
                <a16:creationId xmlns:a16="http://schemas.microsoft.com/office/drawing/2014/main" id="{EC1EDA81-CEE9-443C-B134-E4E78BBFE4F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96198" y="13892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578;p46" descr="Male profile">
            <a:extLst>
              <a:ext uri="{FF2B5EF4-FFF2-40B4-BE49-F238E27FC236}">
                <a16:creationId xmlns:a16="http://schemas.microsoft.com/office/drawing/2014/main" id="{7B711989-0710-4513-9BA2-7B9E1EB7E881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2422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582;p46" descr="Female Profile">
            <a:extLst>
              <a:ext uri="{FF2B5EF4-FFF2-40B4-BE49-F238E27FC236}">
                <a16:creationId xmlns:a16="http://schemas.microsoft.com/office/drawing/2014/main" id="{FF1307AB-1B9A-4B7C-B28B-D249ED55A6CC}"/>
              </a:ext>
            </a:extLst>
          </p:cNvPr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74758" y="13570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" name="Google Shape;583;p46">
            <a:extLst>
              <a:ext uri="{FF2B5EF4-FFF2-40B4-BE49-F238E27FC236}">
                <a16:creationId xmlns:a16="http://schemas.microsoft.com/office/drawing/2014/main" id="{BF6B15EF-776E-4F2D-ADA2-CE36B94337FF}"/>
              </a:ext>
            </a:extLst>
          </p:cNvPr>
          <p:cNvSpPr txBox="1"/>
          <p:nvPr/>
        </p:nvSpPr>
        <p:spPr>
          <a:xfrm>
            <a:off x="4255780" y="2575439"/>
            <a:ext cx="1299836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UPADYAYULA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VENKAT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ESWARA SHARMA</a:t>
            </a:r>
          </a:p>
          <a:p>
            <a:pPr marL="0" indent="0">
              <a:buFont typeface="Pontano Sans"/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2024AIML070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/>
          </p:nvPr>
        </p:nvSpPr>
        <p:spPr>
          <a:xfrm>
            <a:off x="4783448" y="925126"/>
            <a:ext cx="56107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1.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 Statement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"/>
          </p:nvPr>
        </p:nvSpPr>
        <p:spPr>
          <a:xfrm>
            <a:off x="4783449" y="2225666"/>
            <a:ext cx="4329112" cy="92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Farmers face challenges in choosing the right crop based on soil and climate.</a:t>
            </a: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125;p16">
            <a:extLst>
              <a:ext uri="{FF2B5EF4-FFF2-40B4-BE49-F238E27FC236}">
                <a16:creationId xmlns:a16="http://schemas.microsoft.com/office/drawing/2014/main" id="{934CC5ED-5557-47AD-B91C-C66B1181924D}"/>
              </a:ext>
            </a:extLst>
          </p:cNvPr>
          <p:cNvSpPr txBox="1">
            <a:spLocks/>
          </p:cNvSpPr>
          <p:nvPr/>
        </p:nvSpPr>
        <p:spPr>
          <a:xfrm>
            <a:off x="4783449" y="2966301"/>
            <a:ext cx="4329112" cy="92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US" dirty="0"/>
              <a:t>Goal: Recommend suitable crops using ML based on soil nutrients and weather.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selection: </a:t>
            </a:r>
            <a:endParaRPr lang="en-US" b="1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506525" y="1465582"/>
            <a:ext cx="5462546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Explored multiple data sets from different sources including Kaggle, zenodo.org data.gov.in, upag.gov.in, agri.telangana.gov.in.</a:t>
            </a:r>
          </a:p>
          <a:p>
            <a:r>
              <a:rPr lang="en-US" sz="2000" dirty="0"/>
              <a:t>We selected following data based on criteria –</a:t>
            </a:r>
          </a:p>
          <a:p>
            <a:pPr lvl="1"/>
            <a:r>
              <a:rPr lang="en-US" sz="2000" dirty="0"/>
              <a:t>Volume of data (18k + records)</a:t>
            </a:r>
          </a:p>
          <a:p>
            <a:pPr lvl="1"/>
            <a:r>
              <a:rPr lang="en-US" sz="2000" dirty="0"/>
              <a:t>Clear features and target variables</a:t>
            </a:r>
          </a:p>
          <a:p>
            <a:pPr lvl="1"/>
            <a:r>
              <a:rPr lang="en-US" sz="2000" dirty="0"/>
              <a:t>Structured data</a:t>
            </a:r>
          </a:p>
          <a:p>
            <a:pPr lvl="1"/>
            <a:r>
              <a:rPr lang="en-US" sz="2000" dirty="0"/>
              <a:t>Strong correlation between features and target variable</a:t>
            </a:r>
          </a:p>
          <a:p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t="21478" r="12854" b="8625"/>
          <a:stretch/>
        </p:blipFill>
        <p:spPr>
          <a:xfrm rot="-226003">
            <a:off x="1599738" y="1500708"/>
            <a:ext cx="2413373" cy="2903426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754C3EA6-2A09-5E91-96CF-623100B46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>
            <a:extLst>
              <a:ext uri="{FF2B5EF4-FFF2-40B4-BE49-F238E27FC236}">
                <a16:creationId xmlns:a16="http://schemas.microsoft.com/office/drawing/2014/main" id="{443006FB-4B93-8739-3025-29C02B010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797" y="446137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&amp; Features -1</a:t>
            </a:r>
            <a:endParaRPr lang="en-US" b="1" dirty="0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46B22D6-0435-A49F-4D68-EDAF0CDF0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1277" y="1137037"/>
            <a:ext cx="7700912" cy="3809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Based on the above criteria following 2 datasets are considered 1. Using multifile dataset with.</a:t>
            </a:r>
            <a:r>
              <a:rPr lang="en-US" sz="2000" b="1" dirty="0"/>
              <a:t> data integration, feature aggregation and record linking</a:t>
            </a:r>
            <a:endParaRPr lang="en-US" sz="2000" dirty="0"/>
          </a:p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https://www.kaggle.com/datasets/pyatakov/india-agriculture-crop-production</a:t>
            </a:r>
            <a:endParaRPr lang="en-US" sz="2000" dirty="0"/>
          </a:p>
          <a:p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https://www.kaggle.com/datasets/dhamur/monthly-district-avg-rainfall-19012017</a:t>
            </a:r>
            <a:endParaRPr lang="en-US" sz="2000" dirty="0"/>
          </a:p>
          <a:p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https://www.kaggle.com/datasets/ishankat/daily-wholesale-commodity-prices-india-mandis</a:t>
            </a:r>
            <a:endParaRPr lang="en-US" sz="2000" dirty="0"/>
          </a:p>
          <a:p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https://www.kaggle.com/datasets/atharvaingle/crop-recommendation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A169282-C507-BCBB-94BE-50F323FADE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6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47E7CFB1-E800-3E7C-F69D-848DB13A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>
            <a:extLst>
              <a:ext uri="{FF2B5EF4-FFF2-40B4-BE49-F238E27FC236}">
                <a16:creationId xmlns:a16="http://schemas.microsoft.com/office/drawing/2014/main" id="{B2DF8269-982A-6C2C-61D6-265FD573D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&amp; Features -2 </a:t>
            </a:r>
            <a:endParaRPr lang="en-US" b="1" dirty="0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F2EA458-A33F-99C6-2D0D-52F45431F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Source: Kaggle Crop Recommendation Dataset</a:t>
            </a:r>
          </a:p>
          <a:p>
            <a:r>
              <a:rPr lang="en-US" sz="2000" dirty="0"/>
              <a:t>https://www.kaggle.com/datasets/irakozekelly/crop-recommendation-dataset</a:t>
            </a:r>
          </a:p>
          <a:p>
            <a:r>
              <a:rPr lang="en-US" sz="2000" dirty="0"/>
              <a:t>Features: N, P, K, temperature, humidity, pH, rainfall</a:t>
            </a:r>
          </a:p>
          <a:p>
            <a:r>
              <a:rPr lang="en-US" sz="2000" dirty="0"/>
              <a:t>Target: Crop label (multi-class)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F4FAB8E-6479-FF54-4B8C-0FF4FB0C4E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51" name="Google Shape;151;p19">
            <a:extLst>
              <a:ext uri="{FF2B5EF4-FFF2-40B4-BE49-F238E27FC236}">
                <a16:creationId xmlns:a16="http://schemas.microsoft.com/office/drawing/2014/main" id="{FB638180-69A0-DE30-B53E-488C88BEFE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1478" r="12854" b="8625"/>
          <a:stretch/>
        </p:blipFill>
        <p:spPr>
          <a:xfrm rot="-226003">
            <a:off x="1599738" y="1500708"/>
            <a:ext cx="2413373" cy="2903426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06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1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54" name="Google Shape;454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1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6" name="Google Shape;456;p41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57" name="Google Shape;457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3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9" name="Google Shape;459;p41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60" name="Google Shape;460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5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2" name="Google Shape;462;p41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63" name="Google Shape;463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6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5" name="Google Shape;465;p41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66" name="Google Shape;466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4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8" name="Google Shape;468;p41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69" name="Google Shape;469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2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471" name="Google Shape;471;p41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Pontano Sans"/>
              </a:rPr>
              <a:t>Data Loading</a:t>
            </a:r>
          </a:p>
        </p:txBody>
      </p:sp>
      <p:sp>
        <p:nvSpPr>
          <p:cNvPr id="472" name="Google Shape;472;p41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EDA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 Training and testing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</a:rPr>
              <a:t>Preprocessing</a:t>
            </a:r>
            <a:endParaRPr lang="en-US" sz="900" dirty="0">
              <a:solidFill>
                <a:schemeClr val="dk2"/>
              </a:solidFill>
              <a:latin typeface="Pontano Sans"/>
              <a:sym typeface="Pontano Sans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Deployment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Workflow Overview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750900" y="528894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 Overview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l="4523" t="348" r="44644" b="22264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BF20-E92C-499D-B8FC-6981015F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43313" y="1435143"/>
            <a:ext cx="5500686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buNone/>
            </a:pPr>
            <a:r>
              <a:rPr lang="en-US" altLang="en-US" sz="1600" b="1" dirty="0"/>
              <a:t>Data Loading &amp; Preprocessing</a:t>
            </a:r>
            <a:r>
              <a:rPr lang="en-US" altLang="en-US" sz="1600" dirty="0"/>
              <a:t>: Correcting data types, handling missing values, detecting outliers</a:t>
            </a:r>
            <a:r>
              <a:rPr lang="en-US" sz="1600" dirty="0"/>
              <a:t> (IQR/Z-score), and Encoding target and categorical variables</a:t>
            </a:r>
          </a:p>
          <a:p>
            <a:pPr mar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altLang="en-US" sz="1600" b="1" dirty="0"/>
              <a:t>Exploratory Data Analysis (EDA)</a:t>
            </a:r>
            <a:r>
              <a:rPr lang="en-US" altLang="en-US" sz="1600" dirty="0"/>
              <a:t>: Analyzing feature correlations, distributions, and class balance</a:t>
            </a:r>
          </a:p>
          <a:p>
            <a:pPr marL="0" lv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Engineering:</a:t>
            </a:r>
            <a:r>
              <a:rPr lang="en-US" sz="1600" dirty="0"/>
              <a:t> Creating new features by binning continuous variables like pH (into acidic/neutral/alkaline categories), rainfall, and temperature</a:t>
            </a: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899</Words>
  <Application>Microsoft Office PowerPoint</Application>
  <PresentationFormat>On-screen Show (16:9)</PresentationFormat>
  <Paragraphs>139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Solanio template</vt:lpstr>
      <vt:lpstr>Crop Recommendation System</vt:lpstr>
      <vt:lpstr>Agenda</vt:lpstr>
      <vt:lpstr>Team Presentation</vt:lpstr>
      <vt:lpstr>1. Problem Statement</vt:lpstr>
      <vt:lpstr>Dataset selection: </vt:lpstr>
      <vt:lpstr>Dataset &amp; Features -1</vt:lpstr>
      <vt:lpstr>Dataset &amp; Features -2 </vt:lpstr>
      <vt:lpstr>Workflow Overview</vt:lpstr>
      <vt:lpstr>Methodology Overview </vt:lpstr>
      <vt:lpstr>Modeling Approach</vt:lpstr>
      <vt:lpstr>Correlation Heatmap (Actual)  &amp;  Model: Feature Importance (Actual)</vt:lpstr>
      <vt:lpstr>Key Insights and Feature Importance</vt:lpstr>
      <vt:lpstr>Modeling Algo Selection</vt:lpstr>
      <vt:lpstr>Modeling Strategy</vt:lpstr>
      <vt:lpstr>Deployment Strategy:</vt:lpstr>
      <vt:lpstr>PowerPoint Presentation</vt:lpstr>
      <vt:lpstr>Key Insights and Feature Importance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</dc:title>
  <dc:creator>ADMIN</dc:creator>
  <cp:lastModifiedBy>hima shah</cp:lastModifiedBy>
  <cp:revision>7</cp:revision>
  <dcterms:modified xsi:type="dcterms:W3CDTF">2025-09-25T06:51:38Z</dcterms:modified>
</cp:coreProperties>
</file>